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65"/>
  </p:notesMasterIdLst>
  <p:sldIdLst>
    <p:sldId id="398" r:id="rId5"/>
    <p:sldId id="595" r:id="rId6"/>
    <p:sldId id="548" r:id="rId7"/>
    <p:sldId id="553" r:id="rId8"/>
    <p:sldId id="554" r:id="rId9"/>
    <p:sldId id="552" r:id="rId10"/>
    <p:sldId id="555" r:id="rId11"/>
    <p:sldId id="549" r:id="rId12"/>
    <p:sldId id="557" r:id="rId13"/>
    <p:sldId id="597" r:id="rId14"/>
    <p:sldId id="534" r:id="rId15"/>
    <p:sldId id="538" r:id="rId16"/>
    <p:sldId id="550" r:id="rId17"/>
    <p:sldId id="598" r:id="rId18"/>
    <p:sldId id="539" r:id="rId19"/>
    <p:sldId id="540" r:id="rId20"/>
    <p:sldId id="599" r:id="rId21"/>
    <p:sldId id="569" r:id="rId22"/>
    <p:sldId id="570" r:id="rId23"/>
    <p:sldId id="571" r:id="rId24"/>
    <p:sldId id="572" r:id="rId25"/>
    <p:sldId id="573" r:id="rId26"/>
    <p:sldId id="574" r:id="rId27"/>
    <p:sldId id="575" r:id="rId28"/>
    <p:sldId id="576" r:id="rId29"/>
    <p:sldId id="577" r:id="rId30"/>
    <p:sldId id="578" r:id="rId31"/>
    <p:sldId id="579" r:id="rId32"/>
    <p:sldId id="600" r:id="rId33"/>
    <p:sldId id="558" r:id="rId34"/>
    <p:sldId id="559" r:id="rId35"/>
    <p:sldId id="560" r:id="rId36"/>
    <p:sldId id="561" r:id="rId37"/>
    <p:sldId id="562" r:id="rId38"/>
    <p:sldId id="564" r:id="rId39"/>
    <p:sldId id="565" r:id="rId40"/>
    <p:sldId id="566" r:id="rId41"/>
    <p:sldId id="567" r:id="rId42"/>
    <p:sldId id="568" r:id="rId43"/>
    <p:sldId id="596" r:id="rId44"/>
    <p:sldId id="585" r:id="rId45"/>
    <p:sldId id="586" r:id="rId46"/>
    <p:sldId id="587" r:id="rId47"/>
    <p:sldId id="588" r:id="rId48"/>
    <p:sldId id="589" r:id="rId49"/>
    <p:sldId id="590" r:id="rId50"/>
    <p:sldId id="591" r:id="rId51"/>
    <p:sldId id="592" r:id="rId52"/>
    <p:sldId id="593" r:id="rId53"/>
    <p:sldId id="594" r:id="rId54"/>
    <p:sldId id="601" r:id="rId55"/>
    <p:sldId id="580" r:id="rId56"/>
    <p:sldId id="581" r:id="rId57"/>
    <p:sldId id="582" r:id="rId58"/>
    <p:sldId id="583" r:id="rId59"/>
    <p:sldId id="584" r:id="rId60"/>
    <p:sldId id="602" r:id="rId61"/>
    <p:sldId id="545" r:id="rId62"/>
    <p:sldId id="547" r:id="rId63"/>
    <p:sldId id="53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di Lewin" initials="TL" lastIdx="3" clrIdx="0">
    <p:extLst>
      <p:ext uri="{19B8F6BF-5375-455C-9EA6-DF929625EA0E}">
        <p15:presenceInfo xmlns:p15="http://schemas.microsoft.com/office/powerpoint/2012/main" userId="80d3e22d8e1b3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66"/>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975" autoAdjust="0"/>
  </p:normalViewPr>
  <p:slideViewPr>
    <p:cSldViewPr snapToObjects="1">
      <p:cViewPr varScale="1">
        <p:scale>
          <a:sx n="57" d="100"/>
          <a:sy n="57" d="100"/>
        </p:scale>
        <p:origin x="77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10805370229801"/>
          <c:y val="2.6756724856341198E-2"/>
          <c:w val="0.83003269810416691"/>
          <c:h val="0.8458988215442852"/>
        </c:manualLayout>
      </c:layout>
      <c:barChart>
        <c:barDir val="col"/>
        <c:grouping val="clustered"/>
        <c:varyColors val="0"/>
        <c:ser>
          <c:idx val="0"/>
          <c:order val="0"/>
          <c:tx>
            <c:strRef>
              <c:f>Sheet1!$R$1</c:f>
              <c:strCache>
                <c:ptCount val="1"/>
                <c:pt idx="0">
                  <c:v>1988</c:v>
                </c:pt>
              </c:strCache>
            </c:strRef>
          </c:tx>
          <c:invertIfNegative val="0"/>
          <c:cat>
            <c:strRef>
              <c:f>Sheet1!$Q$2:$Q$22</c:f>
              <c:strCache>
                <c:ptCount val="21"/>
                <c:pt idx="0">
                  <c:v>Wits</c:v>
                </c:pt>
                <c:pt idx="1">
                  <c:v>UCT</c:v>
                </c:pt>
                <c:pt idx="2">
                  <c:v>UP</c:v>
                </c:pt>
                <c:pt idx="3">
                  <c:v>NATAL</c:v>
                </c:pt>
                <c:pt idx="4">
                  <c:v>SUN</c:v>
                </c:pt>
                <c:pt idx="5">
                  <c:v>UFS</c:v>
                </c:pt>
                <c:pt idx="6">
                  <c:v>UNISA</c:v>
                </c:pt>
                <c:pt idx="7">
                  <c:v>RAU</c:v>
                </c:pt>
                <c:pt idx="8">
                  <c:v>PU for CHE</c:v>
                </c:pt>
                <c:pt idx="9">
                  <c:v>RHODES</c:v>
                </c:pt>
                <c:pt idx="10">
                  <c:v>UPE</c:v>
                </c:pt>
                <c:pt idx="11">
                  <c:v>UDW</c:v>
                </c:pt>
                <c:pt idx="12">
                  <c:v>UWC</c:v>
                </c:pt>
                <c:pt idx="13">
                  <c:v>MEDUNSA</c:v>
                </c:pt>
                <c:pt idx="14">
                  <c:v>UNIZULU</c:v>
                </c:pt>
                <c:pt idx="15">
                  <c:v>UNorth</c:v>
                </c:pt>
                <c:pt idx="16">
                  <c:v>UFH</c:v>
                </c:pt>
                <c:pt idx="17">
                  <c:v>VISTA</c:v>
                </c:pt>
                <c:pt idx="18">
                  <c:v>UNW*</c:v>
                </c:pt>
                <c:pt idx="19">
                  <c:v>Unitra*</c:v>
                </c:pt>
                <c:pt idx="20">
                  <c:v>UNIVEN*</c:v>
                </c:pt>
              </c:strCache>
            </c:strRef>
          </c:cat>
          <c:val>
            <c:numRef>
              <c:f>Sheet1!$R$2:$R$22</c:f>
              <c:numCache>
                <c:formatCode>General</c:formatCode>
                <c:ptCount val="21"/>
                <c:pt idx="0" formatCode="#,##0.00">
                  <c:v>1026.48</c:v>
                </c:pt>
                <c:pt idx="1">
                  <c:v>882.22</c:v>
                </c:pt>
                <c:pt idx="2">
                  <c:v>657.5</c:v>
                </c:pt>
                <c:pt idx="3">
                  <c:v>468.32</c:v>
                </c:pt>
                <c:pt idx="4">
                  <c:v>455.03</c:v>
                </c:pt>
                <c:pt idx="5">
                  <c:v>295.67</c:v>
                </c:pt>
                <c:pt idx="6">
                  <c:v>266.56</c:v>
                </c:pt>
                <c:pt idx="7">
                  <c:v>230.64</c:v>
                </c:pt>
                <c:pt idx="8">
                  <c:v>227.48</c:v>
                </c:pt>
                <c:pt idx="9">
                  <c:v>157.88999999999999</c:v>
                </c:pt>
                <c:pt idx="10">
                  <c:v>125.51</c:v>
                </c:pt>
                <c:pt idx="11">
                  <c:v>66.180000000000007</c:v>
                </c:pt>
                <c:pt idx="12">
                  <c:v>45.82</c:v>
                </c:pt>
                <c:pt idx="13">
                  <c:v>42.6</c:v>
                </c:pt>
                <c:pt idx="14">
                  <c:v>28.04</c:v>
                </c:pt>
                <c:pt idx="15">
                  <c:v>27.88</c:v>
                </c:pt>
                <c:pt idx="16">
                  <c:v>27.51</c:v>
                </c:pt>
                <c:pt idx="17">
                  <c:v>22.5</c:v>
                </c:pt>
                <c:pt idx="18">
                  <c:v>0</c:v>
                </c:pt>
                <c:pt idx="19">
                  <c:v>0</c:v>
                </c:pt>
                <c:pt idx="20">
                  <c:v>0</c:v>
                </c:pt>
              </c:numCache>
            </c:numRef>
          </c:val>
          <c:extLst>
            <c:ext xmlns:c16="http://schemas.microsoft.com/office/drawing/2014/chart" uri="{C3380CC4-5D6E-409C-BE32-E72D297353CC}">
              <c16:uniqueId val="{00000000-F59E-444D-98AE-A717481F81F6}"/>
            </c:ext>
          </c:extLst>
        </c:ser>
        <c:ser>
          <c:idx val="1"/>
          <c:order val="1"/>
          <c:tx>
            <c:strRef>
              <c:f>Sheet1!$AG$1</c:f>
              <c:strCache>
                <c:ptCount val="1"/>
                <c:pt idx="0">
                  <c:v>2003</c:v>
                </c:pt>
              </c:strCache>
            </c:strRef>
          </c:tx>
          <c:invertIfNegative val="0"/>
          <c:cat>
            <c:strRef>
              <c:f>Sheet1!$Q$2:$Q$22</c:f>
              <c:strCache>
                <c:ptCount val="21"/>
                <c:pt idx="0">
                  <c:v>Wits</c:v>
                </c:pt>
                <c:pt idx="1">
                  <c:v>UCT</c:v>
                </c:pt>
                <c:pt idx="2">
                  <c:v>UP</c:v>
                </c:pt>
                <c:pt idx="3">
                  <c:v>NATAL</c:v>
                </c:pt>
                <c:pt idx="4">
                  <c:v>SUN</c:v>
                </c:pt>
                <c:pt idx="5">
                  <c:v>UFS</c:v>
                </c:pt>
                <c:pt idx="6">
                  <c:v>UNISA</c:v>
                </c:pt>
                <c:pt idx="7">
                  <c:v>RAU</c:v>
                </c:pt>
                <c:pt idx="8">
                  <c:v>PU for CHE</c:v>
                </c:pt>
                <c:pt idx="9">
                  <c:v>RHODES</c:v>
                </c:pt>
                <c:pt idx="10">
                  <c:v>UPE</c:v>
                </c:pt>
                <c:pt idx="11">
                  <c:v>UDW</c:v>
                </c:pt>
                <c:pt idx="12">
                  <c:v>UWC</c:v>
                </c:pt>
                <c:pt idx="13">
                  <c:v>MEDUNSA</c:v>
                </c:pt>
                <c:pt idx="14">
                  <c:v>UNIZULU</c:v>
                </c:pt>
                <c:pt idx="15">
                  <c:v>UNorth</c:v>
                </c:pt>
                <c:pt idx="16">
                  <c:v>UFH</c:v>
                </c:pt>
                <c:pt idx="17">
                  <c:v>VISTA</c:v>
                </c:pt>
                <c:pt idx="18">
                  <c:v>UNW*</c:v>
                </c:pt>
                <c:pt idx="19">
                  <c:v>Unitra*</c:v>
                </c:pt>
                <c:pt idx="20">
                  <c:v>UNIVEN*</c:v>
                </c:pt>
              </c:strCache>
            </c:strRef>
          </c:cat>
          <c:val>
            <c:numRef>
              <c:f>Sheet1!$AG$2:$AG$22</c:f>
              <c:numCache>
                <c:formatCode>General</c:formatCode>
                <c:ptCount val="21"/>
                <c:pt idx="0">
                  <c:v>556.9</c:v>
                </c:pt>
                <c:pt idx="1">
                  <c:v>563.71</c:v>
                </c:pt>
                <c:pt idx="2">
                  <c:v>953.8</c:v>
                </c:pt>
                <c:pt idx="3">
                  <c:v>629.99</c:v>
                </c:pt>
                <c:pt idx="4">
                  <c:v>624.4</c:v>
                </c:pt>
                <c:pt idx="5">
                  <c:v>334.39</c:v>
                </c:pt>
                <c:pt idx="6">
                  <c:v>403.26</c:v>
                </c:pt>
                <c:pt idx="7">
                  <c:v>277.45</c:v>
                </c:pt>
                <c:pt idx="8">
                  <c:v>266.29000000000002</c:v>
                </c:pt>
                <c:pt idx="9">
                  <c:v>164.69</c:v>
                </c:pt>
                <c:pt idx="10">
                  <c:v>123.26</c:v>
                </c:pt>
                <c:pt idx="11">
                  <c:v>74.14</c:v>
                </c:pt>
                <c:pt idx="12">
                  <c:v>106.03</c:v>
                </c:pt>
                <c:pt idx="13">
                  <c:v>50.09</c:v>
                </c:pt>
                <c:pt idx="14">
                  <c:v>61.02</c:v>
                </c:pt>
                <c:pt idx="15">
                  <c:v>63.35</c:v>
                </c:pt>
                <c:pt idx="16">
                  <c:v>78.72</c:v>
                </c:pt>
                <c:pt idx="17">
                  <c:v>20.66</c:v>
                </c:pt>
                <c:pt idx="18">
                  <c:v>1.02</c:v>
                </c:pt>
                <c:pt idx="19">
                  <c:v>14.4</c:v>
                </c:pt>
                <c:pt idx="20">
                  <c:v>23.91</c:v>
                </c:pt>
              </c:numCache>
            </c:numRef>
          </c:val>
          <c:extLst>
            <c:ext xmlns:c16="http://schemas.microsoft.com/office/drawing/2014/chart" uri="{C3380CC4-5D6E-409C-BE32-E72D297353CC}">
              <c16:uniqueId val="{00000001-F59E-444D-98AE-A717481F81F6}"/>
            </c:ext>
          </c:extLst>
        </c:ser>
        <c:dLbls>
          <c:showLegendKey val="0"/>
          <c:showVal val="0"/>
          <c:showCatName val="0"/>
          <c:showSerName val="0"/>
          <c:showPercent val="0"/>
          <c:showBubbleSize val="0"/>
        </c:dLbls>
        <c:gapWidth val="150"/>
        <c:axId val="881101568"/>
        <c:axId val="881101960"/>
      </c:barChart>
      <c:catAx>
        <c:axId val="881101568"/>
        <c:scaling>
          <c:orientation val="minMax"/>
        </c:scaling>
        <c:delete val="0"/>
        <c:axPos val="b"/>
        <c:numFmt formatCode="General" sourceLinked="1"/>
        <c:majorTickMark val="out"/>
        <c:minorTickMark val="none"/>
        <c:tickLblPos val="nextTo"/>
        <c:crossAx val="881101960"/>
        <c:crosses val="autoZero"/>
        <c:auto val="1"/>
        <c:lblAlgn val="ctr"/>
        <c:lblOffset val="100"/>
        <c:noMultiLvlLbl val="0"/>
      </c:catAx>
      <c:valAx>
        <c:axId val="881101960"/>
        <c:scaling>
          <c:orientation val="minMax"/>
        </c:scaling>
        <c:delete val="0"/>
        <c:axPos val="l"/>
        <c:majorGridlines/>
        <c:title>
          <c:tx>
            <c:rich>
              <a:bodyPr rot="-5400000" vert="horz"/>
              <a:lstStyle/>
              <a:p>
                <a:pPr>
                  <a:defRPr/>
                </a:pPr>
                <a:r>
                  <a:rPr lang="en-ZA"/>
                  <a:t>Units</a:t>
                </a:r>
              </a:p>
            </c:rich>
          </c:tx>
          <c:overlay val="0"/>
        </c:title>
        <c:numFmt formatCode="#,##0.00" sourceLinked="1"/>
        <c:majorTickMark val="out"/>
        <c:minorTickMark val="none"/>
        <c:tickLblPos val="nextTo"/>
        <c:crossAx val="881101568"/>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92592988867486E-2"/>
          <c:y val="2.4981536552261839E-2"/>
          <c:w val="0.92023848642809847"/>
          <c:h val="0.87315030229983925"/>
        </c:manualLayout>
      </c:layout>
      <c:barChart>
        <c:barDir val="col"/>
        <c:grouping val="clustered"/>
        <c:varyColors val="0"/>
        <c:ser>
          <c:idx val="0"/>
          <c:order val="0"/>
          <c:tx>
            <c:strRef>
              <c:f>HAIs!$A$2</c:f>
              <c:strCache>
                <c:ptCount val="1"/>
              </c:strCache>
            </c:strRef>
          </c:tx>
          <c:spPr>
            <a:solidFill>
              <a:schemeClr val="accent1"/>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HAIs!$B$2:$O$2</c:f>
            </c:numRef>
          </c:val>
          <c:extLst>
            <c:ext xmlns:c16="http://schemas.microsoft.com/office/drawing/2014/chart" uri="{C3380CC4-5D6E-409C-BE32-E72D297353CC}">
              <c16:uniqueId val="{00000000-913F-4655-9E11-B734C59A5DC6}"/>
            </c:ext>
          </c:extLst>
        </c:ser>
        <c:ser>
          <c:idx val="1"/>
          <c:order val="1"/>
          <c:tx>
            <c:strRef>
              <c:f>HAIs!$A$3</c:f>
              <c:strCache>
                <c:ptCount val="1"/>
                <c:pt idx="0">
                  <c:v>Historically Advantaged Institutions</c:v>
                </c:pt>
              </c:strCache>
            </c:strRef>
          </c:tx>
          <c:spPr>
            <a:solidFill>
              <a:schemeClr val="accent2"/>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HAIs!$B$3:$O$3</c:f>
            </c:numRef>
          </c:val>
          <c:extLst>
            <c:ext xmlns:c16="http://schemas.microsoft.com/office/drawing/2014/chart" uri="{C3380CC4-5D6E-409C-BE32-E72D297353CC}">
              <c16:uniqueId val="{00000001-913F-4655-9E11-B734C59A5DC6}"/>
            </c:ext>
          </c:extLst>
        </c:ser>
        <c:ser>
          <c:idx val="2"/>
          <c:order val="2"/>
          <c:tx>
            <c:strRef>
              <c:f>HAIs!$A$4</c:f>
              <c:strCache>
                <c:ptCount val="1"/>
              </c:strCache>
            </c:strRef>
          </c:tx>
          <c:spPr>
            <a:solidFill>
              <a:schemeClr val="accent3"/>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HAIs!$B$4:$O$4</c:f>
            </c:numRef>
          </c:val>
          <c:extLst>
            <c:ext xmlns:c16="http://schemas.microsoft.com/office/drawing/2014/chart" uri="{C3380CC4-5D6E-409C-BE32-E72D297353CC}">
              <c16:uniqueId val="{00000002-913F-4655-9E11-B734C59A5DC6}"/>
            </c:ext>
          </c:extLst>
        </c:ser>
        <c:ser>
          <c:idx val="3"/>
          <c:order val="3"/>
          <c:tx>
            <c:strRef>
              <c:f>HAIs!$A$5</c:f>
              <c:strCache>
                <c:ptCount val="1"/>
                <c:pt idx="0">
                  <c:v>UP</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913F-4655-9E11-B734C59A5DC6}"/>
                </c:ext>
              </c:extLst>
            </c:dLbl>
            <c:dLbl>
              <c:idx val="1"/>
              <c:delete val="1"/>
              <c:extLst>
                <c:ext xmlns:c15="http://schemas.microsoft.com/office/drawing/2012/chart" uri="{CE6537A1-D6FC-4f65-9D91-7224C49458BB}"/>
                <c:ext xmlns:c16="http://schemas.microsoft.com/office/drawing/2014/chart" uri="{C3380CC4-5D6E-409C-BE32-E72D297353CC}">
                  <c16:uniqueId val="{00000014-913F-4655-9E11-B734C59A5DC6}"/>
                </c:ext>
              </c:extLst>
            </c:dLbl>
            <c:dLbl>
              <c:idx val="2"/>
              <c:delete val="1"/>
              <c:extLst>
                <c:ext xmlns:c15="http://schemas.microsoft.com/office/drawing/2012/chart" uri="{CE6537A1-D6FC-4f65-9D91-7224C49458BB}"/>
                <c:ext xmlns:c16="http://schemas.microsoft.com/office/drawing/2014/chart" uri="{C3380CC4-5D6E-409C-BE32-E72D297353CC}">
                  <c16:uniqueId val="{00000013-913F-4655-9E11-B734C59A5DC6}"/>
                </c:ext>
              </c:extLst>
            </c:dLbl>
            <c:dLbl>
              <c:idx val="3"/>
              <c:delete val="1"/>
              <c:extLst>
                <c:ext xmlns:c15="http://schemas.microsoft.com/office/drawing/2012/chart" uri="{CE6537A1-D6FC-4f65-9D91-7224C49458BB}"/>
                <c:ext xmlns:c16="http://schemas.microsoft.com/office/drawing/2014/chart" uri="{C3380CC4-5D6E-409C-BE32-E72D297353CC}">
                  <c16:uniqueId val="{00000012-913F-4655-9E11-B734C59A5DC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HAIs!$B$1:$O$1</c:f>
              <c:numCache>
                <c:formatCode>General</c:formatCode>
                <c:ptCount val="7"/>
                <c:pt idx="0">
                  <c:v>1988</c:v>
                </c:pt>
                <c:pt idx="1">
                  <c:v>1992</c:v>
                </c:pt>
                <c:pt idx="2">
                  <c:v>1994</c:v>
                </c:pt>
                <c:pt idx="3">
                  <c:v>1996</c:v>
                </c:pt>
                <c:pt idx="4">
                  <c:v>1998</c:v>
                </c:pt>
                <c:pt idx="5">
                  <c:v>2000</c:v>
                </c:pt>
                <c:pt idx="6">
                  <c:v>2001</c:v>
                </c:pt>
              </c:numCache>
            </c:numRef>
          </c:cat>
          <c:val>
            <c:numRef>
              <c:f>HAIs!$B$5:$O$5</c:f>
              <c:numCache>
                <c:formatCode>0.00</c:formatCode>
                <c:ptCount val="7"/>
                <c:pt idx="0">
                  <c:v>657.5</c:v>
                </c:pt>
                <c:pt idx="1">
                  <c:v>746.73</c:v>
                </c:pt>
                <c:pt idx="2">
                  <c:v>706.25</c:v>
                </c:pt>
                <c:pt idx="3">
                  <c:v>742.6</c:v>
                </c:pt>
                <c:pt idx="4">
                  <c:v>754.68</c:v>
                </c:pt>
                <c:pt idx="5">
                  <c:v>832.75</c:v>
                </c:pt>
                <c:pt idx="6">
                  <c:v>882.21</c:v>
                </c:pt>
              </c:numCache>
            </c:numRef>
          </c:val>
          <c:extLst>
            <c:ext xmlns:c16="http://schemas.microsoft.com/office/drawing/2014/chart" uri="{C3380CC4-5D6E-409C-BE32-E72D297353CC}">
              <c16:uniqueId val="{00000003-913F-4655-9E11-B734C59A5DC6}"/>
            </c:ext>
          </c:extLst>
        </c:ser>
        <c:ser>
          <c:idx val="4"/>
          <c:order val="4"/>
          <c:tx>
            <c:strRef>
              <c:f>HAIs!$A$6</c:f>
              <c:strCache>
                <c:ptCount val="1"/>
                <c:pt idx="0">
                  <c:v>WITS</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13F-4655-9E11-B734C59A5DC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13F-4655-9E11-B734C59A5DC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13F-4655-9E11-B734C59A5DC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HAIs!$B$1:$O$1</c:f>
              <c:numCache>
                <c:formatCode>General</c:formatCode>
                <c:ptCount val="7"/>
                <c:pt idx="0">
                  <c:v>1988</c:v>
                </c:pt>
                <c:pt idx="1">
                  <c:v>1992</c:v>
                </c:pt>
                <c:pt idx="2">
                  <c:v>1994</c:v>
                </c:pt>
                <c:pt idx="3">
                  <c:v>1996</c:v>
                </c:pt>
                <c:pt idx="4">
                  <c:v>1998</c:v>
                </c:pt>
                <c:pt idx="5">
                  <c:v>2000</c:v>
                </c:pt>
                <c:pt idx="6">
                  <c:v>2001</c:v>
                </c:pt>
              </c:numCache>
            </c:numRef>
          </c:cat>
          <c:val>
            <c:numRef>
              <c:f>HAIs!$B$6:$O$6</c:f>
              <c:numCache>
                <c:formatCode>0.00</c:formatCode>
                <c:ptCount val="7"/>
                <c:pt idx="0">
                  <c:v>0</c:v>
                </c:pt>
                <c:pt idx="1">
                  <c:v>860.62</c:v>
                </c:pt>
                <c:pt idx="2">
                  <c:v>867.57</c:v>
                </c:pt>
                <c:pt idx="3">
                  <c:v>791.13</c:v>
                </c:pt>
                <c:pt idx="4">
                  <c:v>656.02</c:v>
                </c:pt>
                <c:pt idx="5">
                  <c:v>666.19</c:v>
                </c:pt>
                <c:pt idx="6">
                  <c:v>709.52</c:v>
                </c:pt>
              </c:numCache>
            </c:numRef>
          </c:val>
          <c:extLst>
            <c:ext xmlns:c16="http://schemas.microsoft.com/office/drawing/2014/chart" uri="{C3380CC4-5D6E-409C-BE32-E72D297353CC}">
              <c16:uniqueId val="{00000004-913F-4655-9E11-B734C59A5DC6}"/>
            </c:ext>
          </c:extLst>
        </c:ser>
        <c:ser>
          <c:idx val="5"/>
          <c:order val="5"/>
          <c:tx>
            <c:strRef>
              <c:f>HAIs!$A$7</c:f>
              <c:strCache>
                <c:ptCount val="1"/>
                <c:pt idx="0">
                  <c:v>UCT</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3F-4655-9E11-B734C59A5DC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HAIs!$B$1:$O$1</c:f>
              <c:numCache>
                <c:formatCode>General</c:formatCode>
                <c:ptCount val="7"/>
                <c:pt idx="0">
                  <c:v>1988</c:v>
                </c:pt>
                <c:pt idx="1">
                  <c:v>1992</c:v>
                </c:pt>
                <c:pt idx="2">
                  <c:v>1994</c:v>
                </c:pt>
                <c:pt idx="3">
                  <c:v>1996</c:v>
                </c:pt>
                <c:pt idx="4">
                  <c:v>1998</c:v>
                </c:pt>
                <c:pt idx="5">
                  <c:v>2000</c:v>
                </c:pt>
                <c:pt idx="6">
                  <c:v>2001</c:v>
                </c:pt>
              </c:numCache>
            </c:numRef>
          </c:cat>
          <c:val>
            <c:numRef>
              <c:f>HAIs!$B$7:$O$7</c:f>
              <c:numCache>
                <c:formatCode>0.00</c:formatCode>
                <c:ptCount val="7"/>
                <c:pt idx="0">
                  <c:v>882.22</c:v>
                </c:pt>
                <c:pt idx="1">
                  <c:v>831.48</c:v>
                </c:pt>
                <c:pt idx="2">
                  <c:v>793.86</c:v>
                </c:pt>
                <c:pt idx="3">
                  <c:v>711.02</c:v>
                </c:pt>
                <c:pt idx="4">
                  <c:v>601.07000000000005</c:v>
                </c:pt>
                <c:pt idx="5">
                  <c:v>766.01</c:v>
                </c:pt>
                <c:pt idx="6">
                  <c:v>652.17999999999995</c:v>
                </c:pt>
              </c:numCache>
            </c:numRef>
          </c:val>
          <c:extLst>
            <c:ext xmlns:c16="http://schemas.microsoft.com/office/drawing/2014/chart" uri="{C3380CC4-5D6E-409C-BE32-E72D297353CC}">
              <c16:uniqueId val="{00000005-913F-4655-9E11-B734C59A5DC6}"/>
            </c:ext>
          </c:extLst>
        </c:ser>
        <c:ser>
          <c:idx val="6"/>
          <c:order val="6"/>
          <c:tx>
            <c:strRef>
              <c:f>HAIs!$A$8</c:f>
              <c:strCache>
                <c:ptCount val="1"/>
                <c:pt idx="0">
                  <c:v>SU</c:v>
                </c:pt>
              </c:strCache>
            </c:strRef>
          </c:tx>
          <c:spPr>
            <a:solidFill>
              <a:schemeClr val="accent1">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HAIs!$B$8:$O$8</c:f>
              <c:numCache>
                <c:formatCode>0.00</c:formatCode>
                <c:ptCount val="7"/>
                <c:pt idx="0">
                  <c:v>455.03</c:v>
                </c:pt>
                <c:pt idx="1">
                  <c:v>487.42</c:v>
                </c:pt>
                <c:pt idx="2">
                  <c:v>616.9</c:v>
                </c:pt>
                <c:pt idx="3">
                  <c:v>585.54999999999995</c:v>
                </c:pt>
                <c:pt idx="4">
                  <c:v>528.82000000000005</c:v>
                </c:pt>
                <c:pt idx="5">
                  <c:v>626.85</c:v>
                </c:pt>
                <c:pt idx="6">
                  <c:v>589.58000000000004</c:v>
                </c:pt>
              </c:numCache>
            </c:numRef>
          </c:val>
          <c:extLst>
            <c:ext xmlns:c16="http://schemas.microsoft.com/office/drawing/2014/chart" uri="{C3380CC4-5D6E-409C-BE32-E72D297353CC}">
              <c16:uniqueId val="{00000006-913F-4655-9E11-B734C59A5DC6}"/>
            </c:ext>
          </c:extLst>
        </c:ser>
        <c:ser>
          <c:idx val="7"/>
          <c:order val="7"/>
          <c:tx>
            <c:strRef>
              <c:f>HAIs!$A$9</c:f>
              <c:strCache>
                <c:ptCount val="1"/>
                <c:pt idx="0">
                  <c:v>NATAL</c:v>
                </c:pt>
              </c:strCache>
            </c:strRef>
          </c:tx>
          <c:spPr>
            <a:solidFill>
              <a:schemeClr val="accent2">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HAIs!$B$9:$O$9</c:f>
              <c:numCache>
                <c:formatCode>0.00</c:formatCode>
                <c:ptCount val="7"/>
                <c:pt idx="0">
                  <c:v>468.32</c:v>
                </c:pt>
                <c:pt idx="1">
                  <c:v>476.74</c:v>
                </c:pt>
                <c:pt idx="2">
                  <c:v>552.58000000000004</c:v>
                </c:pt>
                <c:pt idx="3">
                  <c:v>590.64</c:v>
                </c:pt>
                <c:pt idx="4">
                  <c:v>510.82</c:v>
                </c:pt>
                <c:pt idx="5">
                  <c:v>487.01</c:v>
                </c:pt>
                <c:pt idx="6">
                  <c:v>499.89</c:v>
                </c:pt>
              </c:numCache>
            </c:numRef>
          </c:val>
          <c:extLst>
            <c:ext xmlns:c16="http://schemas.microsoft.com/office/drawing/2014/chart" uri="{C3380CC4-5D6E-409C-BE32-E72D297353CC}">
              <c16:uniqueId val="{00000007-913F-4655-9E11-B734C59A5DC6}"/>
            </c:ext>
          </c:extLst>
        </c:ser>
        <c:ser>
          <c:idx val="8"/>
          <c:order val="8"/>
          <c:tx>
            <c:strRef>
              <c:f>HAIs!$A$10</c:f>
              <c:strCache>
                <c:ptCount val="1"/>
                <c:pt idx="0">
                  <c:v>UNISA</c:v>
                </c:pt>
              </c:strCache>
            </c:strRef>
          </c:tx>
          <c:spPr>
            <a:solidFill>
              <a:schemeClr val="accent3">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HAIs!$B$10:$O$10</c:f>
              <c:numCache>
                <c:formatCode>0.00</c:formatCode>
                <c:ptCount val="7"/>
                <c:pt idx="0">
                  <c:v>266.56</c:v>
                </c:pt>
                <c:pt idx="1">
                  <c:v>394.59</c:v>
                </c:pt>
                <c:pt idx="2">
                  <c:v>408.46</c:v>
                </c:pt>
                <c:pt idx="3">
                  <c:v>422.85</c:v>
                </c:pt>
                <c:pt idx="4">
                  <c:v>315.76</c:v>
                </c:pt>
                <c:pt idx="5">
                  <c:v>296.7</c:v>
                </c:pt>
                <c:pt idx="6">
                  <c:v>333.93</c:v>
                </c:pt>
              </c:numCache>
            </c:numRef>
          </c:val>
          <c:extLst>
            <c:ext xmlns:c16="http://schemas.microsoft.com/office/drawing/2014/chart" uri="{C3380CC4-5D6E-409C-BE32-E72D297353CC}">
              <c16:uniqueId val="{00000008-913F-4655-9E11-B734C59A5DC6}"/>
            </c:ext>
          </c:extLst>
        </c:ser>
        <c:ser>
          <c:idx val="9"/>
          <c:order val="9"/>
          <c:tx>
            <c:strRef>
              <c:f>HAIs!$A$11</c:f>
              <c:strCache>
                <c:ptCount val="1"/>
                <c:pt idx="0">
                  <c:v>RAU</c:v>
                </c:pt>
              </c:strCache>
            </c:strRef>
          </c:tx>
          <c:spPr>
            <a:solidFill>
              <a:schemeClr val="accent4">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HAIs!$B$11:$O$11</c:f>
              <c:numCache>
                <c:formatCode>0.00</c:formatCode>
                <c:ptCount val="7"/>
                <c:pt idx="0">
                  <c:v>230.64</c:v>
                </c:pt>
                <c:pt idx="1">
                  <c:v>363.73</c:v>
                </c:pt>
                <c:pt idx="2">
                  <c:v>306.06</c:v>
                </c:pt>
                <c:pt idx="3">
                  <c:v>333.68</c:v>
                </c:pt>
                <c:pt idx="4">
                  <c:v>306.94</c:v>
                </c:pt>
                <c:pt idx="5">
                  <c:v>291.45999999999998</c:v>
                </c:pt>
                <c:pt idx="6">
                  <c:v>310.95</c:v>
                </c:pt>
              </c:numCache>
            </c:numRef>
          </c:val>
          <c:extLst>
            <c:ext xmlns:c16="http://schemas.microsoft.com/office/drawing/2014/chart" uri="{C3380CC4-5D6E-409C-BE32-E72D297353CC}">
              <c16:uniqueId val="{00000009-913F-4655-9E11-B734C59A5DC6}"/>
            </c:ext>
          </c:extLst>
        </c:ser>
        <c:ser>
          <c:idx val="10"/>
          <c:order val="10"/>
          <c:tx>
            <c:strRef>
              <c:f>HAIs!$A$12</c:f>
              <c:strCache>
                <c:ptCount val="1"/>
                <c:pt idx="0">
                  <c:v>UFS</c:v>
                </c:pt>
              </c:strCache>
            </c:strRef>
          </c:tx>
          <c:spPr>
            <a:solidFill>
              <a:schemeClr val="accent5">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HAIs!$B$12:$O$12</c:f>
              <c:numCache>
                <c:formatCode>0.00</c:formatCode>
                <c:ptCount val="7"/>
                <c:pt idx="0">
                  <c:v>295.67</c:v>
                </c:pt>
                <c:pt idx="1">
                  <c:v>300.57</c:v>
                </c:pt>
                <c:pt idx="2">
                  <c:v>321.89</c:v>
                </c:pt>
                <c:pt idx="3">
                  <c:v>290.11</c:v>
                </c:pt>
                <c:pt idx="4">
                  <c:v>265.8</c:v>
                </c:pt>
                <c:pt idx="5">
                  <c:v>317.38</c:v>
                </c:pt>
                <c:pt idx="6">
                  <c:v>293.42</c:v>
                </c:pt>
              </c:numCache>
            </c:numRef>
          </c:val>
          <c:extLst>
            <c:ext xmlns:c16="http://schemas.microsoft.com/office/drawing/2014/chart" uri="{C3380CC4-5D6E-409C-BE32-E72D297353CC}">
              <c16:uniqueId val="{0000000A-913F-4655-9E11-B734C59A5DC6}"/>
            </c:ext>
          </c:extLst>
        </c:ser>
        <c:ser>
          <c:idx val="11"/>
          <c:order val="11"/>
          <c:tx>
            <c:strRef>
              <c:f>HAIs!$A$13</c:f>
              <c:strCache>
                <c:ptCount val="1"/>
                <c:pt idx="0">
                  <c:v>RU</c:v>
                </c:pt>
              </c:strCache>
            </c:strRef>
          </c:tx>
          <c:spPr>
            <a:solidFill>
              <a:schemeClr val="accent6">
                <a:lumMod val="6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HAIs!$B$13:$O$13</c:f>
              <c:numCache>
                <c:formatCode>0.00</c:formatCode>
                <c:ptCount val="7"/>
                <c:pt idx="0">
                  <c:v>157.88999999999999</c:v>
                </c:pt>
                <c:pt idx="1">
                  <c:v>160.24</c:v>
                </c:pt>
                <c:pt idx="2">
                  <c:v>157.1</c:v>
                </c:pt>
                <c:pt idx="3">
                  <c:v>182.12</c:v>
                </c:pt>
                <c:pt idx="4">
                  <c:v>211.74</c:v>
                </c:pt>
                <c:pt idx="5">
                  <c:v>233.25</c:v>
                </c:pt>
                <c:pt idx="6">
                  <c:v>210.16</c:v>
                </c:pt>
              </c:numCache>
            </c:numRef>
          </c:val>
          <c:extLst>
            <c:ext xmlns:c16="http://schemas.microsoft.com/office/drawing/2014/chart" uri="{C3380CC4-5D6E-409C-BE32-E72D297353CC}">
              <c16:uniqueId val="{0000000B-913F-4655-9E11-B734C59A5DC6}"/>
            </c:ext>
          </c:extLst>
        </c:ser>
        <c:ser>
          <c:idx val="12"/>
          <c:order val="12"/>
          <c:tx>
            <c:strRef>
              <c:f>HAIs!$A$14</c:f>
              <c:strCache>
                <c:ptCount val="1"/>
                <c:pt idx="0">
                  <c:v>P U FOR CHE</c:v>
                </c:pt>
              </c:strCache>
            </c:strRef>
          </c:tx>
          <c:spPr>
            <a:solidFill>
              <a:schemeClr val="accent1">
                <a:lumMod val="80000"/>
                <a:lumOff val="20000"/>
              </a:schemeClr>
            </a:solidFill>
            <a:ln>
              <a:noFill/>
            </a:ln>
            <a:effectLst/>
          </c:spPr>
          <c:invertIfNegative val="0"/>
          <c:cat>
            <c:numRef>
              <c:f>HAIs!$B$1:$O$1</c:f>
              <c:numCache>
                <c:formatCode>General</c:formatCode>
                <c:ptCount val="7"/>
                <c:pt idx="0">
                  <c:v>1988</c:v>
                </c:pt>
                <c:pt idx="1">
                  <c:v>1992</c:v>
                </c:pt>
                <c:pt idx="2">
                  <c:v>1994</c:v>
                </c:pt>
                <c:pt idx="3">
                  <c:v>1996</c:v>
                </c:pt>
                <c:pt idx="4">
                  <c:v>1998</c:v>
                </c:pt>
                <c:pt idx="5">
                  <c:v>2000</c:v>
                </c:pt>
                <c:pt idx="6">
                  <c:v>2001</c:v>
                </c:pt>
              </c:numCache>
            </c:numRef>
          </c:cat>
          <c:val>
            <c:numRef>
              <c:f>HAIs!$B$14:$O$14</c:f>
              <c:numCache>
                <c:formatCode>0.00</c:formatCode>
                <c:ptCount val="7"/>
                <c:pt idx="0">
                  <c:v>227.48</c:v>
                </c:pt>
                <c:pt idx="1">
                  <c:v>230.58</c:v>
                </c:pt>
                <c:pt idx="2">
                  <c:v>191.29</c:v>
                </c:pt>
                <c:pt idx="3">
                  <c:v>183.25</c:v>
                </c:pt>
                <c:pt idx="4">
                  <c:v>155.61000000000001</c:v>
                </c:pt>
                <c:pt idx="5">
                  <c:v>202.18</c:v>
                </c:pt>
                <c:pt idx="6">
                  <c:v>186.69</c:v>
                </c:pt>
              </c:numCache>
            </c:numRef>
          </c:val>
          <c:extLst>
            <c:ext xmlns:c16="http://schemas.microsoft.com/office/drawing/2014/chart" uri="{C3380CC4-5D6E-409C-BE32-E72D297353CC}">
              <c16:uniqueId val="{0000000C-913F-4655-9E11-B734C59A5DC6}"/>
            </c:ext>
          </c:extLst>
        </c:ser>
        <c:ser>
          <c:idx val="13"/>
          <c:order val="13"/>
          <c:tx>
            <c:strRef>
              <c:f>HAIs!$A$15</c:f>
              <c:strCache>
                <c:ptCount val="1"/>
                <c:pt idx="0">
                  <c:v>UPE</c:v>
                </c:pt>
              </c:strCache>
            </c:strRef>
          </c:tx>
          <c:spPr>
            <a:solidFill>
              <a:schemeClr val="accent2">
                <a:lumMod val="80000"/>
                <a:lumOff val="20000"/>
              </a:schemeClr>
            </a:solidFill>
            <a:ln>
              <a:noFill/>
            </a:ln>
            <a:effectLst/>
          </c:spPr>
          <c:invertIfNegative val="0"/>
          <c:dLbls>
            <c:dLbl>
              <c:idx val="0"/>
              <c:layout>
                <c:manualLayout>
                  <c:x val="7.55743381919500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13F-4655-9E11-B734C59A5DC6}"/>
                </c:ext>
              </c:extLst>
            </c:dLbl>
            <c:dLbl>
              <c:idx val="1"/>
              <c:layout>
                <c:manualLayout>
                  <c:x val="4.5344602915170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13F-4655-9E11-B734C59A5DC6}"/>
                </c:ext>
              </c:extLst>
            </c:dLbl>
            <c:dLbl>
              <c:idx val="2"/>
              <c:layout>
                <c:manualLayout>
                  <c:x val="9.06892058303400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13F-4655-9E11-B734C59A5DC6}"/>
                </c:ext>
              </c:extLst>
            </c:dLbl>
            <c:dLbl>
              <c:idx val="3"/>
              <c:layout>
                <c:manualLayout>
                  <c:x val="7.55743381919500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13F-4655-9E11-B734C59A5DC6}"/>
                </c:ext>
              </c:extLst>
            </c:dLbl>
            <c:dLbl>
              <c:idx val="4"/>
              <c:layout>
                <c:manualLayout>
                  <c:x val="1.3603380874551003E-2"/>
                  <c:y val="-2.271048777478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13F-4655-9E11-B734C59A5DC6}"/>
                </c:ext>
              </c:extLst>
            </c:dLbl>
            <c:dLbl>
              <c:idx val="5"/>
              <c:layout>
                <c:manualLayout>
                  <c:x val="6.04594705535600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13F-4655-9E11-B734C59A5DC6}"/>
                </c:ext>
              </c:extLst>
            </c:dLbl>
            <c:dLbl>
              <c:idx val="6"/>
              <c:layout>
                <c:manualLayout>
                  <c:x val="6.0459470553558903E-3"/>
                  <c:y val="-5.4505170659480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13F-4655-9E11-B734C59A5DC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HAIs!$B$1:$O$1</c:f>
              <c:numCache>
                <c:formatCode>General</c:formatCode>
                <c:ptCount val="7"/>
                <c:pt idx="0">
                  <c:v>1988</c:v>
                </c:pt>
                <c:pt idx="1">
                  <c:v>1992</c:v>
                </c:pt>
                <c:pt idx="2">
                  <c:v>1994</c:v>
                </c:pt>
                <c:pt idx="3">
                  <c:v>1996</c:v>
                </c:pt>
                <c:pt idx="4">
                  <c:v>1998</c:v>
                </c:pt>
                <c:pt idx="5">
                  <c:v>2000</c:v>
                </c:pt>
                <c:pt idx="6">
                  <c:v>2001</c:v>
                </c:pt>
              </c:numCache>
            </c:numRef>
          </c:cat>
          <c:val>
            <c:numRef>
              <c:f>HAIs!$B$15:$O$15</c:f>
              <c:numCache>
                <c:formatCode>0.00</c:formatCode>
                <c:ptCount val="7"/>
                <c:pt idx="0">
                  <c:v>125.51</c:v>
                </c:pt>
                <c:pt idx="1">
                  <c:v>107.03</c:v>
                </c:pt>
                <c:pt idx="2">
                  <c:v>90.68</c:v>
                </c:pt>
                <c:pt idx="3">
                  <c:v>101.63</c:v>
                </c:pt>
                <c:pt idx="4">
                  <c:v>99.54</c:v>
                </c:pt>
                <c:pt idx="5">
                  <c:v>103.37</c:v>
                </c:pt>
                <c:pt idx="6">
                  <c:v>126.69</c:v>
                </c:pt>
              </c:numCache>
            </c:numRef>
          </c:val>
          <c:extLst>
            <c:ext xmlns:c16="http://schemas.microsoft.com/office/drawing/2014/chart" uri="{C3380CC4-5D6E-409C-BE32-E72D297353CC}">
              <c16:uniqueId val="{0000000D-913F-4655-9E11-B734C59A5DC6}"/>
            </c:ext>
          </c:extLst>
        </c:ser>
        <c:dLbls>
          <c:showLegendKey val="0"/>
          <c:showVal val="0"/>
          <c:showCatName val="0"/>
          <c:showSerName val="0"/>
          <c:showPercent val="0"/>
          <c:showBubbleSize val="0"/>
        </c:dLbls>
        <c:gapWidth val="219"/>
        <c:overlap val="-27"/>
        <c:axId val="881102352"/>
        <c:axId val="881101176"/>
      </c:barChart>
      <c:catAx>
        <c:axId val="88110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1101176"/>
        <c:crosses val="autoZero"/>
        <c:auto val="1"/>
        <c:lblAlgn val="ctr"/>
        <c:lblOffset val="100"/>
        <c:noMultiLvlLbl val="0"/>
      </c:catAx>
      <c:valAx>
        <c:axId val="881101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110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14282565495894E-2"/>
          <c:y val="3.2118015099441205E-2"/>
          <c:w val="0.92303638482747807"/>
          <c:h val="0.86906543801710823"/>
        </c:manualLayout>
      </c:layout>
      <c:barChart>
        <c:barDir val="col"/>
        <c:grouping val="clustered"/>
        <c:varyColors val="0"/>
        <c:ser>
          <c:idx val="0"/>
          <c:order val="0"/>
          <c:tx>
            <c:strRef>
              <c:f>HDIs!$A$2</c:f>
              <c:strCache>
                <c:ptCount val="1"/>
              </c:strCache>
            </c:strRef>
          </c:tx>
          <c:spPr>
            <a:solidFill>
              <a:schemeClr val="accent1"/>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HDIs!$B$2:$O$2</c:f>
            </c:numRef>
          </c:val>
          <c:extLst>
            <c:ext xmlns:c16="http://schemas.microsoft.com/office/drawing/2014/chart" uri="{C3380CC4-5D6E-409C-BE32-E72D297353CC}">
              <c16:uniqueId val="{00000000-D72D-4347-9555-9DA1749AAC01}"/>
            </c:ext>
          </c:extLst>
        </c:ser>
        <c:ser>
          <c:idx val="1"/>
          <c:order val="1"/>
          <c:tx>
            <c:strRef>
              <c:f>HDIs!$A$3</c:f>
              <c:strCache>
                <c:ptCount val="1"/>
                <c:pt idx="0">
                  <c:v>Historically Advantaged Institutions</c:v>
                </c:pt>
              </c:strCache>
            </c:strRef>
          </c:tx>
          <c:spPr>
            <a:solidFill>
              <a:schemeClr val="accent2"/>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HDIs!$B$3:$O$3</c:f>
            </c:numRef>
          </c:val>
          <c:extLst>
            <c:ext xmlns:c16="http://schemas.microsoft.com/office/drawing/2014/chart" uri="{C3380CC4-5D6E-409C-BE32-E72D297353CC}">
              <c16:uniqueId val="{00000001-D72D-4347-9555-9DA1749AAC01}"/>
            </c:ext>
          </c:extLst>
        </c:ser>
        <c:ser>
          <c:idx val="2"/>
          <c:order val="2"/>
          <c:tx>
            <c:strRef>
              <c:f>HDIs!$A$4</c:f>
              <c:strCache>
                <c:ptCount val="1"/>
              </c:strCache>
            </c:strRef>
          </c:tx>
          <c:spPr>
            <a:solidFill>
              <a:schemeClr val="accent3"/>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HDIs!$B$4:$O$4</c:f>
            </c:numRef>
          </c:val>
          <c:extLst>
            <c:ext xmlns:c16="http://schemas.microsoft.com/office/drawing/2014/chart" uri="{C3380CC4-5D6E-409C-BE32-E72D297353CC}">
              <c16:uniqueId val="{00000002-D72D-4347-9555-9DA1749AAC01}"/>
            </c:ext>
          </c:extLst>
        </c:ser>
        <c:ser>
          <c:idx val="3"/>
          <c:order val="3"/>
          <c:tx>
            <c:strRef>
              <c:f>HDIs!$A$5</c:f>
              <c:strCache>
                <c:ptCount val="1"/>
                <c:pt idx="0">
                  <c:v>CAPE TOWN</c:v>
                </c:pt>
              </c:strCache>
            </c:strRef>
          </c:tx>
          <c:spPr>
            <a:solidFill>
              <a:schemeClr val="accent4"/>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HDIs!$B$5:$O$5</c:f>
            </c:numRef>
          </c:val>
          <c:extLst>
            <c:ext xmlns:c16="http://schemas.microsoft.com/office/drawing/2014/chart" uri="{C3380CC4-5D6E-409C-BE32-E72D297353CC}">
              <c16:uniqueId val="{00000003-D72D-4347-9555-9DA1749AAC01}"/>
            </c:ext>
          </c:extLst>
        </c:ser>
        <c:ser>
          <c:idx val="4"/>
          <c:order val="4"/>
          <c:tx>
            <c:strRef>
              <c:f>HDIs!$A$6</c:f>
              <c:strCache>
                <c:ptCount val="1"/>
                <c:pt idx="0">
                  <c:v>FREE STATE</c:v>
                </c:pt>
              </c:strCache>
            </c:strRef>
          </c:tx>
          <c:spPr>
            <a:solidFill>
              <a:schemeClr val="accent5"/>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HDIs!$B$6:$O$6</c:f>
            </c:numRef>
          </c:val>
          <c:extLst>
            <c:ext xmlns:c16="http://schemas.microsoft.com/office/drawing/2014/chart" uri="{C3380CC4-5D6E-409C-BE32-E72D297353CC}">
              <c16:uniqueId val="{00000004-D72D-4347-9555-9DA1749AAC01}"/>
            </c:ext>
          </c:extLst>
        </c:ser>
        <c:ser>
          <c:idx val="5"/>
          <c:order val="5"/>
          <c:tx>
            <c:strRef>
              <c:f>HDIs!$A$7</c:f>
              <c:strCache>
                <c:ptCount val="1"/>
                <c:pt idx="0">
                  <c:v>NATAL</c:v>
                </c:pt>
              </c:strCache>
            </c:strRef>
          </c:tx>
          <c:spPr>
            <a:solidFill>
              <a:schemeClr val="accent6"/>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HDIs!$B$7:$O$7</c:f>
            </c:numRef>
          </c:val>
          <c:extLst>
            <c:ext xmlns:c16="http://schemas.microsoft.com/office/drawing/2014/chart" uri="{C3380CC4-5D6E-409C-BE32-E72D297353CC}">
              <c16:uniqueId val="{00000005-D72D-4347-9555-9DA1749AAC01}"/>
            </c:ext>
          </c:extLst>
        </c:ser>
        <c:ser>
          <c:idx val="6"/>
          <c:order val="6"/>
          <c:tx>
            <c:strRef>
              <c:f>HDIs!$A$8</c:f>
              <c:strCache>
                <c:ptCount val="1"/>
                <c:pt idx="0">
                  <c:v>PORT ELIZABETH</c:v>
                </c:pt>
              </c:strCache>
            </c:strRef>
          </c:tx>
          <c:spPr>
            <a:solidFill>
              <a:schemeClr val="accent1">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HDIs!$B$8:$O$8</c:f>
            </c:numRef>
          </c:val>
          <c:extLst>
            <c:ext xmlns:c16="http://schemas.microsoft.com/office/drawing/2014/chart" uri="{C3380CC4-5D6E-409C-BE32-E72D297353CC}">
              <c16:uniqueId val="{00000006-D72D-4347-9555-9DA1749AAC01}"/>
            </c:ext>
          </c:extLst>
        </c:ser>
        <c:ser>
          <c:idx val="14"/>
          <c:order val="14"/>
          <c:tx>
            <c:strRef>
              <c:f>HDIs!$A$16</c:f>
              <c:strCache>
                <c:ptCount val="1"/>
              </c:strCache>
            </c:strRef>
          </c:tx>
          <c:spPr>
            <a:solidFill>
              <a:schemeClr val="accent3">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HDIs!$B$16:$O$16</c:f>
            </c:numRef>
          </c:val>
          <c:extLst>
            <c:ext xmlns:c16="http://schemas.microsoft.com/office/drawing/2014/chart" uri="{C3380CC4-5D6E-409C-BE32-E72D297353CC}">
              <c16:uniqueId val="{00000007-D72D-4347-9555-9DA1749AAC01}"/>
            </c:ext>
          </c:extLst>
        </c:ser>
        <c:ser>
          <c:idx val="15"/>
          <c:order val="15"/>
          <c:tx>
            <c:strRef>
              <c:f>HDIs!$A$17</c:f>
              <c:strCache>
                <c:ptCount val="1"/>
                <c:pt idx="0">
                  <c:v>SUB-TOTAL</c:v>
                </c:pt>
              </c:strCache>
            </c:strRef>
          </c:tx>
          <c:spPr>
            <a:solidFill>
              <a:schemeClr val="accent4">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HDIs!$B$17:$O$17</c:f>
            </c:numRef>
          </c:val>
          <c:extLst>
            <c:ext xmlns:c16="http://schemas.microsoft.com/office/drawing/2014/chart" uri="{C3380CC4-5D6E-409C-BE32-E72D297353CC}">
              <c16:uniqueId val="{00000008-D72D-4347-9555-9DA1749AAC01}"/>
            </c:ext>
          </c:extLst>
        </c:ser>
        <c:ser>
          <c:idx val="16"/>
          <c:order val="16"/>
          <c:tx>
            <c:strRef>
              <c:f>HDIs!$A$18</c:f>
              <c:strCache>
                <c:ptCount val="1"/>
                <c:pt idx="0">
                  <c:v>PERCENT OF TOTAL</c:v>
                </c:pt>
              </c:strCache>
            </c:strRef>
          </c:tx>
          <c:spPr>
            <a:solidFill>
              <a:schemeClr val="accent5">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HDIs!$B$18:$O$18</c:f>
            </c:numRef>
          </c:val>
          <c:extLst>
            <c:ext xmlns:c16="http://schemas.microsoft.com/office/drawing/2014/chart" uri="{C3380CC4-5D6E-409C-BE32-E72D297353CC}">
              <c16:uniqueId val="{00000009-D72D-4347-9555-9DA1749AAC01}"/>
            </c:ext>
          </c:extLst>
        </c:ser>
        <c:ser>
          <c:idx val="17"/>
          <c:order val="17"/>
          <c:tx>
            <c:strRef>
              <c:f>HDIs!$A$19</c:f>
              <c:strCache>
                <c:ptCount val="1"/>
              </c:strCache>
            </c:strRef>
          </c:tx>
          <c:spPr>
            <a:solidFill>
              <a:schemeClr val="accent6">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HDIs!$B$19:$O$19</c:f>
            </c:numRef>
          </c:val>
          <c:extLst>
            <c:ext xmlns:c16="http://schemas.microsoft.com/office/drawing/2014/chart" uri="{C3380CC4-5D6E-409C-BE32-E72D297353CC}">
              <c16:uniqueId val="{0000000A-D72D-4347-9555-9DA1749AAC01}"/>
            </c:ext>
          </c:extLst>
        </c:ser>
        <c:ser>
          <c:idx val="18"/>
          <c:order val="18"/>
          <c:tx>
            <c:strRef>
              <c:f>HDIs!$A$20</c:f>
              <c:strCache>
                <c:ptCount val="1"/>
                <c:pt idx="0">
                  <c:v>Historically Disadvantaged Institutions</c:v>
                </c:pt>
              </c:strCache>
            </c:strRef>
          </c:tx>
          <c:spPr>
            <a:solidFill>
              <a:schemeClr val="accent1">
                <a:lumMod val="8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HDIs!$B$20:$O$20</c:f>
            </c:numRef>
          </c:val>
          <c:extLst>
            <c:ext xmlns:c16="http://schemas.microsoft.com/office/drawing/2014/chart" uri="{C3380CC4-5D6E-409C-BE32-E72D297353CC}">
              <c16:uniqueId val="{0000000B-D72D-4347-9555-9DA1749AAC01}"/>
            </c:ext>
          </c:extLst>
        </c:ser>
        <c:ser>
          <c:idx val="19"/>
          <c:order val="19"/>
          <c:tx>
            <c:strRef>
              <c:f>HDIs!$A$21</c:f>
              <c:strCache>
                <c:ptCount val="1"/>
                <c:pt idx="0">
                  <c:v>UWC</c:v>
                </c:pt>
              </c:strCache>
            </c:strRef>
          </c:tx>
          <c:spPr>
            <a:solidFill>
              <a:schemeClr val="accent2">
                <a:lumMod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D72D-4347-9555-9DA1749AAC01}"/>
                </c:ext>
              </c:extLst>
            </c:dLbl>
            <c:dLbl>
              <c:idx val="1"/>
              <c:delete val="1"/>
              <c:extLst>
                <c:ext xmlns:c15="http://schemas.microsoft.com/office/drawing/2012/chart" uri="{CE6537A1-D6FC-4f65-9D91-7224C49458BB}"/>
                <c:ext xmlns:c16="http://schemas.microsoft.com/office/drawing/2014/chart" uri="{C3380CC4-5D6E-409C-BE32-E72D297353CC}">
                  <c16:uniqueId val="{0000001F-D72D-4347-9555-9DA1749AAC01}"/>
                </c:ext>
              </c:extLst>
            </c:dLbl>
            <c:dLbl>
              <c:idx val="5"/>
              <c:delete val="1"/>
              <c:extLst>
                <c:ext xmlns:c15="http://schemas.microsoft.com/office/drawing/2012/chart" uri="{CE6537A1-D6FC-4f65-9D91-7224C49458BB}"/>
                <c:ext xmlns:c16="http://schemas.microsoft.com/office/drawing/2014/chart" uri="{C3380CC4-5D6E-409C-BE32-E72D297353CC}">
                  <c16:uniqueId val="{00000022-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HDIs!$B$21:$O$21</c:f>
              <c:numCache>
                <c:formatCode>0.00</c:formatCode>
                <c:ptCount val="7"/>
                <c:pt idx="0">
                  <c:v>45.82</c:v>
                </c:pt>
                <c:pt idx="1">
                  <c:v>82</c:v>
                </c:pt>
                <c:pt idx="2">
                  <c:v>126.87</c:v>
                </c:pt>
                <c:pt idx="3">
                  <c:v>146.55000000000001</c:v>
                </c:pt>
                <c:pt idx="4">
                  <c:v>133.77000000000001</c:v>
                </c:pt>
                <c:pt idx="5">
                  <c:v>103.27</c:v>
                </c:pt>
                <c:pt idx="6">
                  <c:v>157.97999999999999</c:v>
                </c:pt>
              </c:numCache>
            </c:numRef>
          </c:val>
          <c:extLst>
            <c:ext xmlns:c16="http://schemas.microsoft.com/office/drawing/2014/chart" uri="{C3380CC4-5D6E-409C-BE32-E72D297353CC}">
              <c16:uniqueId val="{0000000C-D72D-4347-9555-9DA1749AAC01}"/>
            </c:ext>
          </c:extLst>
        </c:ser>
        <c:ser>
          <c:idx val="20"/>
          <c:order val="20"/>
          <c:tx>
            <c:strRef>
              <c:f>HDIs!$A$22</c:f>
              <c:strCache>
                <c:ptCount val="1"/>
                <c:pt idx="0">
                  <c:v>UDW</c:v>
                </c:pt>
              </c:strCache>
            </c:strRef>
          </c:tx>
          <c:spPr>
            <a:solidFill>
              <a:schemeClr val="accent3">
                <a:lumMod val="8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D-D72D-4347-9555-9DA1749AAC01}"/>
                </c:ext>
              </c:extLst>
            </c:dLbl>
            <c:dLbl>
              <c:idx val="3"/>
              <c:delete val="1"/>
              <c:extLst>
                <c:ext xmlns:c15="http://schemas.microsoft.com/office/drawing/2012/chart" uri="{CE6537A1-D6FC-4f65-9D91-7224C49458BB}"/>
                <c:ext xmlns:c16="http://schemas.microsoft.com/office/drawing/2014/chart" uri="{C3380CC4-5D6E-409C-BE32-E72D297353CC}">
                  <c16:uniqueId val="{00000020-D72D-4347-9555-9DA1749AAC01}"/>
                </c:ext>
              </c:extLst>
            </c:dLbl>
            <c:dLbl>
              <c:idx val="4"/>
              <c:delete val="1"/>
              <c:extLst>
                <c:ext xmlns:c15="http://schemas.microsoft.com/office/drawing/2012/chart" uri="{CE6537A1-D6FC-4f65-9D91-7224C49458BB}"/>
                <c:ext xmlns:c16="http://schemas.microsoft.com/office/drawing/2014/chart" uri="{C3380CC4-5D6E-409C-BE32-E72D297353CC}">
                  <c16:uniqueId val="{00000021-D72D-4347-9555-9DA1749AAC01}"/>
                </c:ext>
              </c:extLst>
            </c:dLbl>
            <c:dLbl>
              <c:idx val="6"/>
              <c:delete val="1"/>
              <c:extLst>
                <c:ext xmlns:c15="http://schemas.microsoft.com/office/drawing/2012/chart" uri="{CE6537A1-D6FC-4f65-9D91-7224C49458BB}"/>
                <c:ext xmlns:c16="http://schemas.microsoft.com/office/drawing/2014/chart" uri="{C3380CC4-5D6E-409C-BE32-E72D297353CC}">
                  <c16:uniqueId val="{00000023-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HDIs!$B$22:$O$22</c:f>
              <c:numCache>
                <c:formatCode>0.00</c:formatCode>
                <c:ptCount val="7"/>
                <c:pt idx="0">
                  <c:v>66.180000000000007</c:v>
                </c:pt>
                <c:pt idx="1">
                  <c:v>107.37</c:v>
                </c:pt>
                <c:pt idx="2">
                  <c:v>126.15</c:v>
                </c:pt>
                <c:pt idx="3">
                  <c:v>132.37</c:v>
                </c:pt>
                <c:pt idx="4">
                  <c:v>124.47</c:v>
                </c:pt>
                <c:pt idx="5">
                  <c:v>120.3</c:v>
                </c:pt>
                <c:pt idx="6">
                  <c:v>106.53</c:v>
                </c:pt>
              </c:numCache>
            </c:numRef>
          </c:val>
          <c:extLst>
            <c:ext xmlns:c16="http://schemas.microsoft.com/office/drawing/2014/chart" uri="{C3380CC4-5D6E-409C-BE32-E72D297353CC}">
              <c16:uniqueId val="{0000000D-D72D-4347-9555-9DA1749AAC01}"/>
            </c:ext>
          </c:extLst>
        </c:ser>
        <c:ser>
          <c:idx val="21"/>
          <c:order val="21"/>
          <c:tx>
            <c:strRef>
              <c:f>HDIs!$A$23</c:f>
              <c:strCache>
                <c:ptCount val="1"/>
                <c:pt idx="0">
                  <c:v>UNORTH</c:v>
                </c:pt>
              </c:strCache>
            </c:strRef>
          </c:tx>
          <c:spPr>
            <a:solidFill>
              <a:schemeClr val="accent4">
                <a:lumMod val="8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HDIs!$B$23:$O$23</c:f>
              <c:numCache>
                <c:formatCode>0.00</c:formatCode>
                <c:ptCount val="7"/>
                <c:pt idx="0">
                  <c:v>27.88</c:v>
                </c:pt>
                <c:pt idx="1">
                  <c:v>31.01</c:v>
                </c:pt>
                <c:pt idx="2">
                  <c:v>49.99</c:v>
                </c:pt>
                <c:pt idx="3">
                  <c:v>44.89</c:v>
                </c:pt>
                <c:pt idx="4">
                  <c:v>84.52</c:v>
                </c:pt>
                <c:pt idx="5">
                  <c:v>82.27</c:v>
                </c:pt>
                <c:pt idx="6">
                  <c:v>98.38</c:v>
                </c:pt>
              </c:numCache>
            </c:numRef>
          </c:val>
          <c:extLst>
            <c:ext xmlns:c16="http://schemas.microsoft.com/office/drawing/2014/chart" uri="{C3380CC4-5D6E-409C-BE32-E72D297353CC}">
              <c16:uniqueId val="{0000000E-D72D-4347-9555-9DA1749AAC01}"/>
            </c:ext>
          </c:extLst>
        </c:ser>
        <c:ser>
          <c:idx val="22"/>
          <c:order val="22"/>
          <c:tx>
            <c:strRef>
              <c:f>HDIs!$A$24</c:f>
              <c:strCache>
                <c:ptCount val="1"/>
                <c:pt idx="0">
                  <c:v>VISTA</c:v>
                </c:pt>
              </c:strCache>
            </c:strRef>
          </c:tx>
          <c:spPr>
            <a:solidFill>
              <a:schemeClr val="accent5">
                <a:lumMod val="80000"/>
              </a:schemeClr>
            </a:solidFill>
            <a:ln>
              <a:noFill/>
            </a:ln>
            <a:effectLst/>
          </c:spPr>
          <c:invertIfNegative val="0"/>
          <c:dLbls>
            <c:dLbl>
              <c:idx val="0"/>
              <c:layout>
                <c:manualLayout>
                  <c:x val="-1.3855138577416265E-17"/>
                  <c:y val="-3.211801509944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72D-4347-9555-9DA1749AAC01}"/>
                </c:ext>
              </c:extLst>
            </c:dLbl>
            <c:dLbl>
              <c:idx val="2"/>
              <c:delete val="1"/>
              <c:extLst>
                <c:ext xmlns:c15="http://schemas.microsoft.com/office/drawing/2012/chart" uri="{CE6537A1-D6FC-4f65-9D91-7224C49458BB}"/>
                <c:ext xmlns:c16="http://schemas.microsoft.com/office/drawing/2014/chart" uri="{C3380CC4-5D6E-409C-BE32-E72D297353CC}">
                  <c16:uniqueId val="{00000037-D72D-4347-9555-9DA1749AAC01}"/>
                </c:ext>
              </c:extLst>
            </c:dLbl>
            <c:dLbl>
              <c:idx val="3"/>
              <c:delete val="1"/>
              <c:extLst>
                <c:ext xmlns:c15="http://schemas.microsoft.com/office/drawing/2012/chart" uri="{CE6537A1-D6FC-4f65-9D91-7224C49458BB}"/>
                <c:ext xmlns:c16="http://schemas.microsoft.com/office/drawing/2014/chart" uri="{C3380CC4-5D6E-409C-BE32-E72D297353CC}">
                  <c16:uniqueId val="{00000034-D72D-4347-9555-9DA1749AAC01}"/>
                </c:ext>
              </c:extLst>
            </c:dLbl>
            <c:dLbl>
              <c:idx val="4"/>
              <c:delete val="1"/>
              <c:extLst>
                <c:ext xmlns:c15="http://schemas.microsoft.com/office/drawing/2012/chart" uri="{CE6537A1-D6FC-4f65-9D91-7224C49458BB}"/>
                <c:ext xmlns:c16="http://schemas.microsoft.com/office/drawing/2014/chart" uri="{C3380CC4-5D6E-409C-BE32-E72D297353CC}">
                  <c16:uniqueId val="{00000031-D72D-4347-9555-9DA1749AAC01}"/>
                </c:ext>
              </c:extLst>
            </c:dLbl>
            <c:dLbl>
              <c:idx val="5"/>
              <c:delete val="1"/>
              <c:extLst>
                <c:ext xmlns:c15="http://schemas.microsoft.com/office/drawing/2012/chart" uri="{CE6537A1-D6FC-4f65-9D91-7224C49458BB}"/>
                <c:ext xmlns:c16="http://schemas.microsoft.com/office/drawing/2014/chart" uri="{C3380CC4-5D6E-409C-BE32-E72D297353CC}">
                  <c16:uniqueId val="{0000002E-D72D-4347-9555-9DA1749AAC01}"/>
                </c:ext>
              </c:extLst>
            </c:dLbl>
            <c:dLbl>
              <c:idx val="6"/>
              <c:delete val="1"/>
              <c:extLst>
                <c:ext xmlns:c15="http://schemas.microsoft.com/office/drawing/2012/chart" uri="{CE6537A1-D6FC-4f65-9D91-7224C49458BB}"/>
                <c:ext xmlns:c16="http://schemas.microsoft.com/office/drawing/2014/chart" uri="{C3380CC4-5D6E-409C-BE32-E72D297353CC}">
                  <c16:uniqueId val="{0000002A-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HDIs!$B$24:$O$24</c:f>
              <c:numCache>
                <c:formatCode>0.00</c:formatCode>
                <c:ptCount val="7"/>
                <c:pt idx="0">
                  <c:v>22.5</c:v>
                </c:pt>
                <c:pt idx="1">
                  <c:v>59.43</c:v>
                </c:pt>
                <c:pt idx="2">
                  <c:v>59.12</c:v>
                </c:pt>
                <c:pt idx="3">
                  <c:v>37</c:v>
                </c:pt>
                <c:pt idx="4">
                  <c:v>58.93</c:v>
                </c:pt>
                <c:pt idx="5">
                  <c:v>67.349999999999994</c:v>
                </c:pt>
                <c:pt idx="6">
                  <c:v>51.42</c:v>
                </c:pt>
              </c:numCache>
            </c:numRef>
          </c:val>
          <c:extLst>
            <c:ext xmlns:c16="http://schemas.microsoft.com/office/drawing/2014/chart" uri="{C3380CC4-5D6E-409C-BE32-E72D297353CC}">
              <c16:uniqueId val="{0000000F-D72D-4347-9555-9DA1749AAC01}"/>
            </c:ext>
          </c:extLst>
        </c:ser>
        <c:ser>
          <c:idx val="23"/>
          <c:order val="23"/>
          <c:tx>
            <c:strRef>
              <c:f>HDIs!$A$25</c:f>
              <c:strCache>
                <c:ptCount val="1"/>
                <c:pt idx="0">
                  <c:v>UNIZULU</c:v>
                </c:pt>
              </c:strCache>
            </c:strRef>
          </c:tx>
          <c:spPr>
            <a:solidFill>
              <a:schemeClr val="accent6">
                <a:lumMod val="8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HDIs!$B$25:$O$25</c:f>
              <c:numCache>
                <c:formatCode>0.00</c:formatCode>
                <c:ptCount val="7"/>
                <c:pt idx="0">
                  <c:v>28.04</c:v>
                </c:pt>
                <c:pt idx="1">
                  <c:v>39.67</c:v>
                </c:pt>
                <c:pt idx="2">
                  <c:v>48.78</c:v>
                </c:pt>
                <c:pt idx="3">
                  <c:v>50.64</c:v>
                </c:pt>
                <c:pt idx="4">
                  <c:v>55.88</c:v>
                </c:pt>
                <c:pt idx="5">
                  <c:v>74.650000000000006</c:v>
                </c:pt>
                <c:pt idx="6">
                  <c:v>43.37</c:v>
                </c:pt>
              </c:numCache>
            </c:numRef>
          </c:val>
          <c:extLst>
            <c:ext xmlns:c16="http://schemas.microsoft.com/office/drawing/2014/chart" uri="{C3380CC4-5D6E-409C-BE32-E72D297353CC}">
              <c16:uniqueId val="{00000010-D72D-4347-9555-9DA1749AAC01}"/>
            </c:ext>
          </c:extLst>
        </c:ser>
        <c:ser>
          <c:idx val="24"/>
          <c:order val="24"/>
          <c:tx>
            <c:strRef>
              <c:f>HDIs!$A$26</c:f>
              <c:strCache>
                <c:ptCount val="1"/>
                <c:pt idx="0">
                  <c:v>MEDUNSA</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6-D72D-4347-9555-9DA1749AAC01}"/>
                </c:ext>
              </c:extLst>
            </c:dLbl>
            <c:dLbl>
              <c:idx val="2"/>
              <c:delete val="1"/>
              <c:extLst>
                <c:ext xmlns:c15="http://schemas.microsoft.com/office/drawing/2012/chart" uri="{CE6537A1-D6FC-4f65-9D91-7224C49458BB}"/>
                <c:ext xmlns:c16="http://schemas.microsoft.com/office/drawing/2014/chart" uri="{C3380CC4-5D6E-409C-BE32-E72D297353CC}">
                  <c16:uniqueId val="{00000036-D72D-4347-9555-9DA1749AAC01}"/>
                </c:ext>
              </c:extLst>
            </c:dLbl>
            <c:dLbl>
              <c:idx val="3"/>
              <c:delete val="1"/>
              <c:extLst>
                <c:ext xmlns:c15="http://schemas.microsoft.com/office/drawing/2012/chart" uri="{CE6537A1-D6FC-4f65-9D91-7224C49458BB}"/>
                <c:ext xmlns:c16="http://schemas.microsoft.com/office/drawing/2014/chart" uri="{C3380CC4-5D6E-409C-BE32-E72D297353CC}">
                  <c16:uniqueId val="{00000033-D72D-4347-9555-9DA1749AAC01}"/>
                </c:ext>
              </c:extLst>
            </c:dLbl>
            <c:dLbl>
              <c:idx val="4"/>
              <c:delete val="1"/>
              <c:extLst>
                <c:ext xmlns:c15="http://schemas.microsoft.com/office/drawing/2012/chart" uri="{CE6537A1-D6FC-4f65-9D91-7224C49458BB}"/>
                <c:ext xmlns:c16="http://schemas.microsoft.com/office/drawing/2014/chart" uri="{C3380CC4-5D6E-409C-BE32-E72D297353CC}">
                  <c16:uniqueId val="{00000030-D72D-4347-9555-9DA1749AAC01}"/>
                </c:ext>
              </c:extLst>
            </c:dLbl>
            <c:dLbl>
              <c:idx val="5"/>
              <c:delete val="1"/>
              <c:extLst>
                <c:ext xmlns:c15="http://schemas.microsoft.com/office/drawing/2012/chart" uri="{CE6537A1-D6FC-4f65-9D91-7224C49458BB}"/>
                <c:ext xmlns:c16="http://schemas.microsoft.com/office/drawing/2014/chart" uri="{C3380CC4-5D6E-409C-BE32-E72D297353CC}">
                  <c16:uniqueId val="{0000002D-D72D-4347-9555-9DA1749AAC01}"/>
                </c:ext>
              </c:extLst>
            </c:dLbl>
            <c:dLbl>
              <c:idx val="6"/>
              <c:delete val="1"/>
              <c:extLst>
                <c:ext xmlns:c15="http://schemas.microsoft.com/office/drawing/2012/chart" uri="{CE6537A1-D6FC-4f65-9D91-7224C49458BB}"/>
                <c:ext xmlns:c16="http://schemas.microsoft.com/office/drawing/2014/chart" uri="{C3380CC4-5D6E-409C-BE32-E72D297353CC}">
                  <c16:uniqueId val="{00000029-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HDIs!$B$26:$O$26</c:f>
              <c:numCache>
                <c:formatCode>0.00</c:formatCode>
                <c:ptCount val="7"/>
                <c:pt idx="0">
                  <c:v>42.6</c:v>
                </c:pt>
                <c:pt idx="1">
                  <c:v>29.39</c:v>
                </c:pt>
                <c:pt idx="2">
                  <c:v>37.61</c:v>
                </c:pt>
                <c:pt idx="3">
                  <c:v>46.35</c:v>
                </c:pt>
                <c:pt idx="4">
                  <c:v>38.33</c:v>
                </c:pt>
                <c:pt idx="5">
                  <c:v>45.22</c:v>
                </c:pt>
                <c:pt idx="6">
                  <c:v>31.08</c:v>
                </c:pt>
              </c:numCache>
            </c:numRef>
          </c:val>
          <c:extLst>
            <c:ext xmlns:c16="http://schemas.microsoft.com/office/drawing/2014/chart" uri="{C3380CC4-5D6E-409C-BE32-E72D297353CC}">
              <c16:uniqueId val="{00000011-D72D-4347-9555-9DA1749AAC01}"/>
            </c:ext>
          </c:extLst>
        </c:ser>
        <c:ser>
          <c:idx val="25"/>
          <c:order val="25"/>
          <c:tx>
            <c:strRef>
              <c:f>HDIs!$A$27</c:f>
              <c:strCache>
                <c:ptCount val="1"/>
                <c:pt idx="0">
                  <c:v>UNITRA</c:v>
                </c:pt>
              </c:strCache>
            </c:strRef>
          </c:tx>
          <c:spPr>
            <a:solidFill>
              <a:schemeClr val="accent2">
                <a:lumMod val="60000"/>
                <a:lumOff val="4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HDIs!$B$27:$O$27</c:f>
              <c:numCache>
                <c:formatCode>0.00</c:formatCode>
                <c:ptCount val="7"/>
                <c:pt idx="0">
                  <c:v>0</c:v>
                </c:pt>
                <c:pt idx="1">
                  <c:v>0</c:v>
                </c:pt>
                <c:pt idx="2">
                  <c:v>0</c:v>
                </c:pt>
                <c:pt idx="3">
                  <c:v>60.92</c:v>
                </c:pt>
                <c:pt idx="4">
                  <c:v>80.95</c:v>
                </c:pt>
                <c:pt idx="5">
                  <c:v>16.16</c:v>
                </c:pt>
                <c:pt idx="6">
                  <c:v>15.17</c:v>
                </c:pt>
              </c:numCache>
            </c:numRef>
          </c:val>
          <c:extLst>
            <c:ext xmlns:c16="http://schemas.microsoft.com/office/drawing/2014/chart" uri="{C3380CC4-5D6E-409C-BE32-E72D297353CC}">
              <c16:uniqueId val="{00000012-D72D-4347-9555-9DA1749AAC01}"/>
            </c:ext>
          </c:extLst>
        </c:ser>
        <c:ser>
          <c:idx val="26"/>
          <c:order val="26"/>
          <c:tx>
            <c:strRef>
              <c:f>HDIs!$A$28</c:f>
              <c:strCache>
                <c:ptCount val="1"/>
                <c:pt idx="0">
                  <c:v>UNIVEN</c:v>
                </c:pt>
              </c:strCache>
            </c:strRef>
          </c:tx>
          <c:spPr>
            <a:solidFill>
              <a:schemeClr val="accent3">
                <a:lumMod val="60000"/>
                <a:lumOff val="4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72D-4347-9555-9DA1749AAC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HDIs!$B$28:$O$28</c:f>
              <c:numCache>
                <c:formatCode>0.00</c:formatCode>
                <c:ptCount val="7"/>
                <c:pt idx="0">
                  <c:v>0</c:v>
                </c:pt>
                <c:pt idx="1">
                  <c:v>0</c:v>
                </c:pt>
                <c:pt idx="2">
                  <c:v>0</c:v>
                </c:pt>
                <c:pt idx="3">
                  <c:v>0</c:v>
                </c:pt>
                <c:pt idx="4">
                  <c:v>0</c:v>
                </c:pt>
                <c:pt idx="5">
                  <c:v>1.1167</c:v>
                </c:pt>
                <c:pt idx="6">
                  <c:v>11.43</c:v>
                </c:pt>
              </c:numCache>
            </c:numRef>
          </c:val>
          <c:extLst>
            <c:ext xmlns:c16="http://schemas.microsoft.com/office/drawing/2014/chart" uri="{C3380CC4-5D6E-409C-BE32-E72D297353CC}">
              <c16:uniqueId val="{00000013-D72D-4347-9555-9DA1749AAC01}"/>
            </c:ext>
          </c:extLst>
        </c:ser>
        <c:ser>
          <c:idx val="27"/>
          <c:order val="27"/>
          <c:tx>
            <c:strRef>
              <c:f>HDIs!$A$29</c:f>
              <c:strCache>
                <c:ptCount val="1"/>
                <c:pt idx="0">
                  <c:v>UNW</c:v>
                </c:pt>
              </c:strCache>
            </c:strRef>
          </c:tx>
          <c:spPr>
            <a:solidFill>
              <a:schemeClr val="accent4">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9-D72D-4347-9555-9DA1749AAC01}"/>
                </c:ext>
              </c:extLst>
            </c:dLbl>
            <c:dLbl>
              <c:idx val="1"/>
              <c:delete val="1"/>
              <c:extLst>
                <c:ext xmlns:c15="http://schemas.microsoft.com/office/drawing/2012/chart" uri="{CE6537A1-D6FC-4f65-9D91-7224C49458BB}"/>
                <c:ext xmlns:c16="http://schemas.microsoft.com/office/drawing/2014/chart" uri="{C3380CC4-5D6E-409C-BE32-E72D297353CC}">
                  <c16:uniqueId val="{00000038-D72D-4347-9555-9DA1749AAC01}"/>
                </c:ext>
              </c:extLst>
            </c:dLbl>
            <c:dLbl>
              <c:idx val="2"/>
              <c:delete val="1"/>
              <c:extLst>
                <c:ext xmlns:c15="http://schemas.microsoft.com/office/drawing/2012/chart" uri="{CE6537A1-D6FC-4f65-9D91-7224C49458BB}"/>
                <c:ext xmlns:c16="http://schemas.microsoft.com/office/drawing/2014/chart" uri="{C3380CC4-5D6E-409C-BE32-E72D297353CC}">
                  <c16:uniqueId val="{00000035-D72D-4347-9555-9DA1749AAC01}"/>
                </c:ext>
              </c:extLst>
            </c:dLbl>
            <c:dLbl>
              <c:idx val="3"/>
              <c:delete val="1"/>
              <c:extLst>
                <c:ext xmlns:c15="http://schemas.microsoft.com/office/drawing/2012/chart" uri="{CE6537A1-D6FC-4f65-9D91-7224C49458BB}"/>
                <c:ext xmlns:c16="http://schemas.microsoft.com/office/drawing/2014/chart" uri="{C3380CC4-5D6E-409C-BE32-E72D297353CC}">
                  <c16:uniqueId val="{00000032-D72D-4347-9555-9DA1749AAC01}"/>
                </c:ext>
              </c:extLst>
            </c:dLbl>
            <c:dLbl>
              <c:idx val="5"/>
              <c:delete val="1"/>
              <c:extLst>
                <c:ext xmlns:c15="http://schemas.microsoft.com/office/drawing/2012/chart" uri="{CE6537A1-D6FC-4f65-9D91-7224C49458BB}"/>
                <c:ext xmlns:c16="http://schemas.microsoft.com/office/drawing/2014/chart" uri="{C3380CC4-5D6E-409C-BE32-E72D297353CC}">
                  <c16:uniqueId val="{0000002C-D72D-4347-9555-9DA1749AAC01}"/>
                </c:ext>
              </c:extLst>
            </c:dLbl>
            <c:dLbl>
              <c:idx val="6"/>
              <c:delete val="1"/>
              <c:extLst>
                <c:ext xmlns:c15="http://schemas.microsoft.com/office/drawing/2012/chart" uri="{CE6537A1-D6FC-4f65-9D91-7224C49458BB}"/>
                <c:ext xmlns:c16="http://schemas.microsoft.com/office/drawing/2014/chart" uri="{C3380CC4-5D6E-409C-BE32-E72D297353CC}">
                  <c16:uniqueId val="{00000028-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HDIs!$B$29:$O$29</c:f>
              <c:numCache>
                <c:formatCode>0.00</c:formatCode>
                <c:ptCount val="7"/>
                <c:pt idx="0">
                  <c:v>0</c:v>
                </c:pt>
                <c:pt idx="1">
                  <c:v>0</c:v>
                </c:pt>
                <c:pt idx="2">
                  <c:v>40.11</c:v>
                </c:pt>
                <c:pt idx="3">
                  <c:v>62.76</c:v>
                </c:pt>
                <c:pt idx="4">
                  <c:v>8.91</c:v>
                </c:pt>
                <c:pt idx="5">
                  <c:v>4.33</c:v>
                </c:pt>
                <c:pt idx="6">
                  <c:v>0.5</c:v>
                </c:pt>
              </c:numCache>
            </c:numRef>
          </c:val>
          <c:extLst>
            <c:ext xmlns:c16="http://schemas.microsoft.com/office/drawing/2014/chart" uri="{C3380CC4-5D6E-409C-BE32-E72D297353CC}">
              <c16:uniqueId val="{00000014-D72D-4347-9555-9DA1749AAC01}"/>
            </c:ext>
          </c:extLst>
        </c:ser>
        <c:ser>
          <c:idx val="28"/>
          <c:order val="28"/>
          <c:tx>
            <c:strRef>
              <c:f>HDIs!$A$30</c:f>
              <c:strCache>
                <c:ptCount val="1"/>
                <c:pt idx="0">
                  <c:v>UFH</c:v>
                </c:pt>
              </c:strCache>
            </c:strRef>
          </c:tx>
          <c:spPr>
            <a:solidFill>
              <a:schemeClr val="accent5">
                <a:lumMod val="60000"/>
                <a:lumOff val="40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2F-D72D-4347-9555-9DA1749AAC01}"/>
                </c:ext>
              </c:extLst>
            </c:dLbl>
            <c:dLbl>
              <c:idx val="5"/>
              <c:delete val="1"/>
              <c:extLst>
                <c:ext xmlns:c15="http://schemas.microsoft.com/office/drawing/2012/chart" uri="{CE6537A1-D6FC-4f65-9D91-7224C49458BB}"/>
                <c:ext xmlns:c16="http://schemas.microsoft.com/office/drawing/2014/chart" uri="{C3380CC4-5D6E-409C-BE32-E72D297353CC}">
                  <c16:uniqueId val="{0000002B-D72D-4347-9555-9DA1749AAC0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HDIs!$B$1:$O$1</c:f>
              <c:numCache>
                <c:formatCode>General</c:formatCode>
                <c:ptCount val="7"/>
                <c:pt idx="0">
                  <c:v>1988</c:v>
                </c:pt>
                <c:pt idx="1">
                  <c:v>1992</c:v>
                </c:pt>
                <c:pt idx="2">
                  <c:v>1994</c:v>
                </c:pt>
                <c:pt idx="3">
                  <c:v>1996</c:v>
                </c:pt>
                <c:pt idx="4">
                  <c:v>1998</c:v>
                </c:pt>
                <c:pt idx="5">
                  <c:v>2000</c:v>
                </c:pt>
                <c:pt idx="6">
                  <c:v>2001</c:v>
                </c:pt>
              </c:numCache>
            </c:numRef>
          </c:cat>
          <c:val>
            <c:numRef>
              <c:f>HDIs!$B$30:$O$30</c:f>
              <c:numCache>
                <c:formatCode>0.00</c:formatCode>
                <c:ptCount val="7"/>
                <c:pt idx="0">
                  <c:v>27.51</c:v>
                </c:pt>
                <c:pt idx="1">
                  <c:v>28.61</c:v>
                </c:pt>
                <c:pt idx="2">
                  <c:v>29.37</c:v>
                </c:pt>
                <c:pt idx="3">
                  <c:v>31.78</c:v>
                </c:pt>
                <c:pt idx="4">
                  <c:v>36.54</c:v>
                </c:pt>
                <c:pt idx="5">
                  <c:v>46.15</c:v>
                </c:pt>
                <c:pt idx="6">
                  <c:v>0</c:v>
                </c:pt>
              </c:numCache>
            </c:numRef>
          </c:val>
          <c:extLst>
            <c:ext xmlns:c16="http://schemas.microsoft.com/office/drawing/2014/chart" uri="{C3380CC4-5D6E-409C-BE32-E72D297353CC}">
              <c16:uniqueId val="{00000015-D72D-4347-9555-9DA1749AAC01}"/>
            </c:ext>
          </c:extLst>
        </c:ser>
        <c:ser>
          <c:idx val="7"/>
          <c:order val="7"/>
          <c:tx>
            <c:strRef>
              <c:f>HDIs!$A$9</c:f>
              <c:strCache>
                <c:ptCount val="1"/>
                <c:pt idx="0">
                  <c:v>P U FOR CHE</c:v>
                </c:pt>
              </c:strCache>
            </c:strRef>
          </c:tx>
          <c:spPr>
            <a:solidFill>
              <a:schemeClr val="accent2">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HDIs!$B$9:$O$9</c:f>
            </c:numRef>
          </c:val>
          <c:extLst>
            <c:ext xmlns:c16="http://schemas.microsoft.com/office/drawing/2014/chart" uri="{C3380CC4-5D6E-409C-BE32-E72D297353CC}">
              <c16:uniqueId val="{00000016-D72D-4347-9555-9DA1749AAC01}"/>
            </c:ext>
          </c:extLst>
        </c:ser>
        <c:ser>
          <c:idx val="8"/>
          <c:order val="8"/>
          <c:tx>
            <c:strRef>
              <c:f>HDIs!$A$10</c:f>
              <c:strCache>
                <c:ptCount val="1"/>
                <c:pt idx="0">
                  <c:v>PRETORIA</c:v>
                </c:pt>
              </c:strCache>
            </c:strRef>
          </c:tx>
          <c:spPr>
            <a:solidFill>
              <a:schemeClr val="accent3">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HDIs!$B$10:$O$10</c:f>
            </c:numRef>
          </c:val>
          <c:extLst>
            <c:ext xmlns:c16="http://schemas.microsoft.com/office/drawing/2014/chart" uri="{C3380CC4-5D6E-409C-BE32-E72D297353CC}">
              <c16:uniqueId val="{00000017-D72D-4347-9555-9DA1749AAC01}"/>
            </c:ext>
          </c:extLst>
        </c:ser>
        <c:ser>
          <c:idx val="9"/>
          <c:order val="9"/>
          <c:tx>
            <c:strRef>
              <c:f>HDIs!$A$11</c:f>
              <c:strCache>
                <c:ptCount val="1"/>
                <c:pt idx="0">
                  <c:v>RAU</c:v>
                </c:pt>
              </c:strCache>
            </c:strRef>
          </c:tx>
          <c:spPr>
            <a:solidFill>
              <a:schemeClr val="accent4">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HDIs!$B$11:$O$11</c:f>
            </c:numRef>
          </c:val>
          <c:extLst>
            <c:ext xmlns:c16="http://schemas.microsoft.com/office/drawing/2014/chart" uri="{C3380CC4-5D6E-409C-BE32-E72D297353CC}">
              <c16:uniqueId val="{00000018-D72D-4347-9555-9DA1749AAC01}"/>
            </c:ext>
          </c:extLst>
        </c:ser>
        <c:ser>
          <c:idx val="10"/>
          <c:order val="10"/>
          <c:tx>
            <c:strRef>
              <c:f>HDIs!$A$12</c:f>
              <c:strCache>
                <c:ptCount val="1"/>
                <c:pt idx="0">
                  <c:v>RHODES</c:v>
                </c:pt>
              </c:strCache>
            </c:strRef>
          </c:tx>
          <c:spPr>
            <a:solidFill>
              <a:schemeClr val="accent5">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HDIs!$B$12:$O$12</c:f>
            </c:numRef>
          </c:val>
          <c:extLst>
            <c:ext xmlns:c16="http://schemas.microsoft.com/office/drawing/2014/chart" uri="{C3380CC4-5D6E-409C-BE32-E72D297353CC}">
              <c16:uniqueId val="{00000019-D72D-4347-9555-9DA1749AAC01}"/>
            </c:ext>
          </c:extLst>
        </c:ser>
        <c:ser>
          <c:idx val="11"/>
          <c:order val="11"/>
          <c:tx>
            <c:strRef>
              <c:f>HDIs!$A$13</c:f>
              <c:strCache>
                <c:ptCount val="1"/>
                <c:pt idx="0">
                  <c:v>STELLENBOSCH</c:v>
                </c:pt>
              </c:strCache>
            </c:strRef>
          </c:tx>
          <c:spPr>
            <a:solidFill>
              <a:schemeClr val="accent6">
                <a:lumMod val="6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HDIs!$B$13:$O$13</c:f>
            </c:numRef>
          </c:val>
          <c:extLst>
            <c:ext xmlns:c16="http://schemas.microsoft.com/office/drawing/2014/chart" uri="{C3380CC4-5D6E-409C-BE32-E72D297353CC}">
              <c16:uniqueId val="{0000001A-D72D-4347-9555-9DA1749AAC01}"/>
            </c:ext>
          </c:extLst>
        </c:ser>
        <c:ser>
          <c:idx val="12"/>
          <c:order val="12"/>
          <c:tx>
            <c:strRef>
              <c:f>HDIs!$A$14</c:f>
              <c:strCache>
                <c:ptCount val="1"/>
                <c:pt idx="0">
                  <c:v>UNISA</c:v>
                </c:pt>
              </c:strCache>
            </c:strRef>
          </c:tx>
          <c:spPr>
            <a:solidFill>
              <a:schemeClr val="accent1">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HDIs!$B$14:$O$14</c:f>
            </c:numRef>
          </c:val>
          <c:extLst>
            <c:ext xmlns:c16="http://schemas.microsoft.com/office/drawing/2014/chart" uri="{C3380CC4-5D6E-409C-BE32-E72D297353CC}">
              <c16:uniqueId val="{0000001B-D72D-4347-9555-9DA1749AAC01}"/>
            </c:ext>
          </c:extLst>
        </c:ser>
        <c:ser>
          <c:idx val="13"/>
          <c:order val="13"/>
          <c:tx>
            <c:strRef>
              <c:f>HDIs!$A$15</c:f>
              <c:strCache>
                <c:ptCount val="1"/>
                <c:pt idx="0">
                  <c:v>WITWATERSRAND</c:v>
                </c:pt>
              </c:strCache>
            </c:strRef>
          </c:tx>
          <c:spPr>
            <a:solidFill>
              <a:schemeClr val="accent2">
                <a:lumMod val="80000"/>
                <a:lumOff val="20000"/>
              </a:schemeClr>
            </a:solidFill>
            <a:ln>
              <a:noFill/>
            </a:ln>
            <a:effectLst/>
          </c:spPr>
          <c:invertIfNegative val="0"/>
          <c:cat>
            <c:numRef>
              <c:f>HDIs!$B$1:$O$1</c:f>
              <c:numCache>
                <c:formatCode>General</c:formatCode>
                <c:ptCount val="7"/>
                <c:pt idx="0">
                  <c:v>1988</c:v>
                </c:pt>
                <c:pt idx="1">
                  <c:v>1992</c:v>
                </c:pt>
                <c:pt idx="2">
                  <c:v>1994</c:v>
                </c:pt>
                <c:pt idx="3">
                  <c:v>1996</c:v>
                </c:pt>
                <c:pt idx="4">
                  <c:v>1998</c:v>
                </c:pt>
                <c:pt idx="5">
                  <c:v>2000</c:v>
                </c:pt>
                <c:pt idx="6">
                  <c:v>2001</c:v>
                </c:pt>
              </c:numCache>
            </c:numRef>
          </c:cat>
          <c:val>
            <c:numRef>
              <c:f>HDIs!$B$15:$O$15</c:f>
            </c:numRef>
          </c:val>
          <c:extLst>
            <c:ext xmlns:c16="http://schemas.microsoft.com/office/drawing/2014/chart" uri="{C3380CC4-5D6E-409C-BE32-E72D297353CC}">
              <c16:uniqueId val="{0000001C-D72D-4347-9555-9DA1749AAC01}"/>
            </c:ext>
          </c:extLst>
        </c:ser>
        <c:dLbls>
          <c:showLegendKey val="0"/>
          <c:showVal val="0"/>
          <c:showCatName val="0"/>
          <c:showSerName val="0"/>
          <c:showPercent val="0"/>
          <c:showBubbleSize val="0"/>
        </c:dLbls>
        <c:gapWidth val="219"/>
        <c:overlap val="-27"/>
        <c:axId val="884867848"/>
        <c:axId val="884868240"/>
      </c:barChart>
      <c:catAx>
        <c:axId val="88486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868240"/>
        <c:crosses val="autoZero"/>
        <c:auto val="1"/>
        <c:lblAlgn val="ctr"/>
        <c:lblOffset val="100"/>
        <c:noMultiLvlLbl val="0"/>
      </c:catAx>
      <c:valAx>
        <c:axId val="884868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86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5177257426544791E-2"/>
                  <c:y val="-4.2169915447149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0C-48EA-A3EA-F154826C7734}"/>
                </c:ext>
              </c:extLst>
            </c:dLbl>
            <c:dLbl>
              <c:idx val="11"/>
              <c:layout>
                <c:manualLayout>
                  <c:x val="-5.7649973360439394E-2"/>
                  <c:y val="-4.2169915447149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0C-48EA-A3EA-F154826C7734}"/>
                </c:ext>
              </c:extLst>
            </c:dLbl>
            <c:dLbl>
              <c:idx val="12"/>
              <c:layout>
                <c:manualLayout>
                  <c:x val="-4.5177257426544791E-2"/>
                  <c:y val="-4.643703727347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0C-48EA-A3EA-F154826C7734}"/>
                </c:ext>
              </c:extLst>
            </c:dLbl>
            <c:dLbl>
              <c:idx val="13"/>
              <c:layout>
                <c:manualLayout>
                  <c:x val="-5.7649973360439546E-2"/>
                  <c:y val="-6.7772646405117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0C-48EA-A3EA-F154826C773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ookman Old Style" panose="02050604050505020204"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'Figure 1'!$B$2:$B$17</c:f>
              <c:numCache>
                <c:formatCode>General</c:formatCode>
                <c:ptCount val="16"/>
                <c:pt idx="0">
                  <c:v>7230</c:v>
                </c:pt>
                <c:pt idx="1">
                  <c:v>8002.74</c:v>
                </c:pt>
                <c:pt idx="2">
                  <c:v>7750.96</c:v>
                </c:pt>
                <c:pt idx="3">
                  <c:v>8353.36</c:v>
                </c:pt>
                <c:pt idx="4">
                  <c:v>9109.34</c:v>
                </c:pt>
                <c:pt idx="5">
                  <c:v>9747.7999999999993</c:v>
                </c:pt>
                <c:pt idx="6">
                  <c:v>11191</c:v>
                </c:pt>
                <c:pt idx="7">
                  <c:v>12363.81</c:v>
                </c:pt>
                <c:pt idx="8">
                  <c:v>14008.67</c:v>
                </c:pt>
                <c:pt idx="9">
                  <c:v>15316.86</c:v>
                </c:pt>
                <c:pt idx="10">
                  <c:v>16320.76</c:v>
                </c:pt>
                <c:pt idx="11">
                  <c:v>18207.5</c:v>
                </c:pt>
                <c:pt idx="12">
                  <c:v>18872.3</c:v>
                </c:pt>
                <c:pt idx="13">
                  <c:v>19098.7</c:v>
                </c:pt>
                <c:pt idx="14">
                  <c:v>21019.7</c:v>
                </c:pt>
                <c:pt idx="15" formatCode="0.0">
                  <c:v>21734.319299999999</c:v>
                </c:pt>
              </c:numCache>
            </c:numRef>
          </c:val>
          <c:smooth val="0"/>
          <c:extLst>
            <c:ext xmlns:c16="http://schemas.microsoft.com/office/drawing/2014/chart" uri="{C3380CC4-5D6E-409C-BE32-E72D297353CC}">
              <c16:uniqueId val="{00000005-C40C-48EA-A3EA-F154826C7734}"/>
            </c:ext>
          </c:extLst>
        </c:ser>
        <c:dLbls>
          <c:dLblPos val="t"/>
          <c:showLegendKey val="0"/>
          <c:showVal val="1"/>
          <c:showCatName val="0"/>
          <c:showSerName val="0"/>
          <c:showPercent val="0"/>
          <c:showBubbleSize val="0"/>
        </c:dLbls>
        <c:marker val="1"/>
        <c:smooth val="0"/>
        <c:axId val="884869808"/>
        <c:axId val="884862752"/>
      </c:lineChart>
      <c:catAx>
        <c:axId val="88486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884862752"/>
        <c:crosses val="autoZero"/>
        <c:auto val="1"/>
        <c:lblAlgn val="ctr"/>
        <c:lblOffset val="100"/>
        <c:noMultiLvlLbl val="0"/>
      </c:catAx>
      <c:valAx>
        <c:axId val="88486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88486980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Bookman Old Style" panose="020506040505050202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24451-DFCE-4326-ADC0-11F1A9FF0F91}" type="datetimeFigureOut">
              <a:rPr lang="en-US" smtClean="0"/>
              <a:t>8/26/2022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66374-A15C-4AF2-9930-7821ACA5F512}" type="slidenum">
              <a:rPr lang="en-US" smtClean="0"/>
              <a:t>‹#›</a:t>
            </a:fld>
            <a:endParaRPr lang="en-US"/>
          </a:p>
        </p:txBody>
      </p:sp>
    </p:spTree>
    <p:extLst>
      <p:ext uri="{BB962C8B-B14F-4D97-AF65-F5344CB8AC3E}">
        <p14:creationId xmlns:p14="http://schemas.microsoft.com/office/powerpoint/2010/main" val="173444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22</a:t>
            </a:fld>
            <a:endParaRPr lang="en-ZA" altLang="en-US" sz="1200">
              <a:latin typeface="Arial" panose="020B0604020202020204" pitchFamily="34" charset="0"/>
            </a:endParaRPr>
          </a:p>
        </p:txBody>
      </p:sp>
    </p:spTree>
    <p:extLst>
      <p:ext uri="{BB962C8B-B14F-4D97-AF65-F5344CB8AC3E}">
        <p14:creationId xmlns:p14="http://schemas.microsoft.com/office/powerpoint/2010/main" val="289662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23</a:t>
            </a:fld>
            <a:endParaRPr lang="en-ZA" altLang="en-US" sz="1200">
              <a:latin typeface="Arial" panose="020B0604020202020204" pitchFamily="34" charset="0"/>
            </a:endParaRPr>
          </a:p>
        </p:txBody>
      </p:sp>
    </p:spTree>
    <p:extLst>
      <p:ext uri="{BB962C8B-B14F-4D97-AF65-F5344CB8AC3E}">
        <p14:creationId xmlns:p14="http://schemas.microsoft.com/office/powerpoint/2010/main" val="349491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24</a:t>
            </a:fld>
            <a:endParaRPr lang="en-ZA" altLang="en-US" sz="1200">
              <a:latin typeface="Arial" panose="020B0604020202020204" pitchFamily="34" charset="0"/>
            </a:endParaRPr>
          </a:p>
        </p:txBody>
      </p:sp>
    </p:spTree>
    <p:extLst>
      <p:ext uri="{BB962C8B-B14F-4D97-AF65-F5344CB8AC3E}">
        <p14:creationId xmlns:p14="http://schemas.microsoft.com/office/powerpoint/2010/main" val="357297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25</a:t>
            </a:fld>
            <a:endParaRPr lang="en-ZA" altLang="en-US" sz="1200">
              <a:latin typeface="Arial" panose="020B0604020202020204" pitchFamily="34" charset="0"/>
            </a:endParaRPr>
          </a:p>
        </p:txBody>
      </p:sp>
    </p:spTree>
    <p:extLst>
      <p:ext uri="{BB962C8B-B14F-4D97-AF65-F5344CB8AC3E}">
        <p14:creationId xmlns:p14="http://schemas.microsoft.com/office/powerpoint/2010/main" val="116647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26</a:t>
            </a:fld>
            <a:endParaRPr lang="en-ZA" altLang="en-US" sz="1200">
              <a:latin typeface="Arial" panose="020B0604020202020204" pitchFamily="34" charset="0"/>
            </a:endParaRPr>
          </a:p>
        </p:txBody>
      </p:sp>
    </p:spTree>
    <p:extLst>
      <p:ext uri="{BB962C8B-B14F-4D97-AF65-F5344CB8AC3E}">
        <p14:creationId xmlns:p14="http://schemas.microsoft.com/office/powerpoint/2010/main" val="276472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27</a:t>
            </a:fld>
            <a:endParaRPr lang="en-ZA" altLang="en-US" sz="1200">
              <a:latin typeface="Arial" panose="020B0604020202020204" pitchFamily="34" charset="0"/>
            </a:endParaRPr>
          </a:p>
        </p:txBody>
      </p:sp>
    </p:spTree>
    <p:extLst>
      <p:ext uri="{BB962C8B-B14F-4D97-AF65-F5344CB8AC3E}">
        <p14:creationId xmlns:p14="http://schemas.microsoft.com/office/powerpoint/2010/main" val="146712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28</a:t>
            </a:fld>
            <a:endParaRPr lang="en-ZA" altLang="en-US" sz="1200">
              <a:latin typeface="Arial" panose="020B0604020202020204" pitchFamily="34" charset="0"/>
            </a:endParaRPr>
          </a:p>
        </p:txBody>
      </p:sp>
    </p:spTree>
    <p:extLst>
      <p:ext uri="{BB962C8B-B14F-4D97-AF65-F5344CB8AC3E}">
        <p14:creationId xmlns:p14="http://schemas.microsoft.com/office/powerpoint/2010/main" val="288186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050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5190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752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1266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051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60</a:t>
            </a:fld>
            <a:endParaRPr lang="en-US"/>
          </a:p>
        </p:txBody>
      </p:sp>
    </p:spTree>
    <p:extLst>
      <p:ext uri="{BB962C8B-B14F-4D97-AF65-F5344CB8AC3E}">
        <p14:creationId xmlns:p14="http://schemas.microsoft.com/office/powerpoint/2010/main" val="225184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955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308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076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18</a:t>
            </a:fld>
            <a:endParaRPr lang="en-ZA" altLang="en-US" sz="1200">
              <a:latin typeface="Arial" panose="020B0604020202020204" pitchFamily="34" charset="0"/>
            </a:endParaRPr>
          </a:p>
        </p:txBody>
      </p:sp>
    </p:spTree>
    <p:extLst>
      <p:ext uri="{BB962C8B-B14F-4D97-AF65-F5344CB8AC3E}">
        <p14:creationId xmlns:p14="http://schemas.microsoft.com/office/powerpoint/2010/main" val="154570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19</a:t>
            </a:fld>
            <a:endParaRPr lang="en-ZA" altLang="en-US" sz="1200">
              <a:latin typeface="Arial" panose="020B0604020202020204" pitchFamily="34" charset="0"/>
            </a:endParaRPr>
          </a:p>
        </p:txBody>
      </p:sp>
    </p:spTree>
    <p:extLst>
      <p:ext uri="{BB962C8B-B14F-4D97-AF65-F5344CB8AC3E}">
        <p14:creationId xmlns:p14="http://schemas.microsoft.com/office/powerpoint/2010/main" val="32134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20</a:t>
            </a:fld>
            <a:endParaRPr lang="en-ZA" altLang="en-US" sz="1200">
              <a:latin typeface="Arial" panose="020B0604020202020204" pitchFamily="34" charset="0"/>
            </a:endParaRPr>
          </a:p>
        </p:txBody>
      </p:sp>
    </p:spTree>
    <p:extLst>
      <p:ext uri="{BB962C8B-B14F-4D97-AF65-F5344CB8AC3E}">
        <p14:creationId xmlns:p14="http://schemas.microsoft.com/office/powerpoint/2010/main" val="381555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78446" indent="-299529">
              <a:defRPr sz="2500">
                <a:solidFill>
                  <a:schemeClr val="tx1"/>
                </a:solidFill>
                <a:latin typeface="Calibri" panose="020F0502020204030204" pitchFamily="34" charset="0"/>
                <a:ea typeface="MS PGothic" panose="020B0600070205080204" pitchFamily="34" charset="-128"/>
              </a:defRPr>
            </a:lvl2pPr>
            <a:lvl3pPr marL="1198114" indent="-238636">
              <a:defRPr sz="2500">
                <a:solidFill>
                  <a:schemeClr val="tx1"/>
                </a:solidFill>
                <a:latin typeface="Calibri" panose="020F0502020204030204" pitchFamily="34" charset="0"/>
                <a:ea typeface="MS PGothic" panose="020B0600070205080204" pitchFamily="34" charset="-128"/>
              </a:defRPr>
            </a:lvl3pPr>
            <a:lvl4pPr marL="1677031" indent="-238636">
              <a:defRPr sz="2500">
                <a:solidFill>
                  <a:schemeClr val="tx1"/>
                </a:solidFill>
                <a:latin typeface="Calibri" panose="020F0502020204030204" pitchFamily="34" charset="0"/>
                <a:ea typeface="MS PGothic" panose="020B0600070205080204" pitchFamily="34" charset="-128"/>
              </a:defRPr>
            </a:lvl4pPr>
            <a:lvl5pPr marL="2155947" indent="-238636">
              <a:defRPr sz="2500">
                <a:solidFill>
                  <a:schemeClr val="tx1"/>
                </a:solidFill>
                <a:latin typeface="Calibri" panose="020F0502020204030204" pitchFamily="34" charset="0"/>
                <a:ea typeface="MS PGothic" panose="020B0600070205080204" pitchFamily="34" charset="-128"/>
              </a:defRPr>
            </a:lvl5pPr>
            <a:lvl6pPr marL="262992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03906"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77885"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51864" indent="-238636" defTabSz="47397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21</a:t>
            </a:fld>
            <a:endParaRPr lang="en-ZA" altLang="en-US" sz="1200">
              <a:latin typeface="Arial" panose="020B0604020202020204" pitchFamily="34" charset="0"/>
            </a:endParaRPr>
          </a:p>
        </p:txBody>
      </p:sp>
    </p:spTree>
    <p:extLst>
      <p:ext uri="{BB962C8B-B14F-4D97-AF65-F5344CB8AC3E}">
        <p14:creationId xmlns:p14="http://schemas.microsoft.com/office/powerpoint/2010/main" val="2419908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FF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411429" y="4613068"/>
            <a:ext cx="1446821" cy="1746250"/>
          </a:xfrm>
          <a:prstGeom prst="rect">
            <a:avLst/>
          </a:prstGeom>
          <a:noFill/>
          <a:ln w="9525">
            <a:noFill/>
            <a:miter lim="800000"/>
            <a:headEnd/>
            <a:tailEnd/>
          </a:ln>
        </p:spPr>
      </p:pic>
    </p:spTree>
    <p:extLst>
      <p:ext uri="{BB962C8B-B14F-4D97-AF65-F5344CB8AC3E}">
        <p14:creationId xmlns:p14="http://schemas.microsoft.com/office/powerpoint/2010/main" val="278155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196353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670" y="406412"/>
            <a:ext cx="8626415" cy="950226"/>
          </a:xfrm>
          <a:solidFill>
            <a:srgbClr val="008000"/>
          </a:solidFill>
        </p:spPr>
        <p:txBody>
          <a:bodyPr>
            <a:normAutofit/>
          </a:bodyPr>
          <a:lstStyle>
            <a:lvl1pPr algn="ctr">
              <a:defRPr sz="36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2309" y="1526875"/>
            <a:ext cx="8548776" cy="46500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018667" y="6517437"/>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95115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5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extLst>
      <p:ext uri="{BB962C8B-B14F-4D97-AF65-F5344CB8AC3E}">
        <p14:creationId xmlns:p14="http://schemas.microsoft.com/office/powerpoint/2010/main" val="227531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298" y="365127"/>
            <a:ext cx="8609162" cy="920210"/>
          </a:xfrm>
          <a:solidFill>
            <a:srgbClr val="008000"/>
          </a:solidFill>
        </p:spPr>
        <p:txBody>
          <a:bodyPr>
            <a:normAutofit/>
          </a:bodyPr>
          <a:lstStyle>
            <a:lvl1pPr algn="ctr">
              <a:defRPr sz="36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69857" y="1464725"/>
            <a:ext cx="4114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879" y="1464725"/>
            <a:ext cx="4114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001414" y="6494371"/>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419187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430" y="373752"/>
            <a:ext cx="8503920" cy="914400"/>
          </a:xfrm>
          <a:solidFill>
            <a:srgbClr val="008000"/>
          </a:solidFill>
        </p:spPr>
        <p:txBody>
          <a:bodyPr>
            <a:normAutofit/>
          </a:bodyPr>
          <a:lstStyle>
            <a:lvl1pPr algn="ctr">
              <a:defRPr sz="36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36999" y="1485151"/>
            <a:ext cx="4192149"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7000" y="2505075"/>
            <a:ext cx="4192149"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1053" y="1484163"/>
            <a:ext cx="393192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1053" y="2505075"/>
            <a:ext cx="393192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001414" y="6492875"/>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40991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430" y="365126"/>
            <a:ext cx="8522898" cy="914400"/>
          </a:xfrm>
          <a:solidFill>
            <a:srgbClr val="008000"/>
          </a:solidFill>
        </p:spPr>
        <p:txBody>
          <a:bodyPr>
            <a:normAutofit/>
          </a:bodyPr>
          <a:lstStyle>
            <a:lvl1pPr algn="ctr">
              <a:defRPr sz="40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001415" y="6492875"/>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307322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92787" y="6492875"/>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306369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48" y="449262"/>
            <a:ext cx="3683367" cy="991349"/>
          </a:xfrm>
        </p:spPr>
        <p:txBody>
          <a:bodyPr anchor="b"/>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163436" y="449262"/>
            <a:ext cx="4629150" cy="5907089"/>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1048" y="1544128"/>
            <a:ext cx="3683367" cy="48122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001414" y="6492875"/>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157890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301" y="457200"/>
            <a:ext cx="3631608" cy="983411"/>
          </a:xfrm>
        </p:spPr>
        <p:txBody>
          <a:bodyPr anchor="b">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183482" y="995363"/>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88301" y="1544128"/>
            <a:ext cx="3631608" cy="47704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001414" y="6492875"/>
            <a:ext cx="2057400" cy="365125"/>
          </a:xfrm>
        </p:spPr>
        <p:txBody>
          <a:bodyPr anchor="b"/>
          <a:lstStyle/>
          <a:p>
            <a:fld id="{5BB0B389-7061-5F40-9C18-9A6CD34FEB23}" type="slidenum">
              <a:rPr lang="en-US" smtClean="0"/>
              <a:pPr/>
              <a:t>‹#›</a:t>
            </a:fld>
            <a:endParaRPr lang="en-US"/>
          </a:p>
        </p:txBody>
      </p:sp>
    </p:spTree>
    <p:extLst>
      <p:ext uri="{BB962C8B-B14F-4D97-AF65-F5344CB8AC3E}">
        <p14:creationId xmlns:p14="http://schemas.microsoft.com/office/powerpoint/2010/main" val="325690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0B389-7061-5F40-9C18-9A6CD34FEB23}" type="slidenum">
              <a:rPr lang="en-US" smtClean="0"/>
              <a:pPr/>
              <a:t>‹#›</a:t>
            </a:fld>
            <a:endParaRPr lang="en-US"/>
          </a:p>
        </p:txBody>
      </p:sp>
    </p:spTree>
    <p:extLst>
      <p:ext uri="{BB962C8B-B14F-4D97-AF65-F5344CB8AC3E}">
        <p14:creationId xmlns:p14="http://schemas.microsoft.com/office/powerpoint/2010/main" val="18578658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200" b="1" kern="0" dirty="0">
                <a:solidFill>
                  <a:srgbClr val="000000"/>
                </a:solidFill>
                <a:cs typeface="Arial" panose="020B0604020202020204" pitchFamily="34" charset="0"/>
              </a:rPr>
              <a:t>DEPARTMENT OF HIGHER EDUCATION AND TRAINING</a:t>
            </a:r>
          </a:p>
          <a:p>
            <a:pPr marL="342900" indent="-342900" algn="ctr">
              <a:lnSpc>
                <a:spcPct val="90000"/>
              </a:lnSpc>
              <a:spcBef>
                <a:spcPct val="20000"/>
              </a:spcBef>
              <a:defRPr/>
            </a:pPr>
            <a:endParaRPr lang="en-US" sz="3200" b="1" kern="0" dirty="0">
              <a:solidFill>
                <a:srgbClr val="FF0000"/>
              </a:solidFill>
              <a:latin typeface="+mj-lt"/>
              <a:cs typeface="Calibri" pitchFamily="34" charset="0"/>
            </a:endParaRPr>
          </a:p>
          <a:p>
            <a:pPr marL="342900" indent="-342900" algn="ctr">
              <a:lnSpc>
                <a:spcPct val="90000"/>
              </a:lnSpc>
              <a:spcBef>
                <a:spcPct val="20000"/>
              </a:spcBef>
              <a:defRPr/>
            </a:pPr>
            <a:endParaRPr lang="en-US" sz="3200" b="1" kern="0" dirty="0">
              <a:solidFill>
                <a:srgbClr val="000000"/>
              </a:solidFill>
              <a:latin typeface="+mj-lt"/>
              <a:cs typeface="Calibri" pitchFamily="34" charset="0"/>
            </a:endParaRPr>
          </a:p>
        </p:txBody>
      </p:sp>
      <p:sp>
        <p:nvSpPr>
          <p:cNvPr id="6" name="Rectangle 3"/>
          <p:cNvSpPr txBox="1">
            <a:spLocks/>
          </p:cNvSpPr>
          <p:nvPr/>
        </p:nvSpPr>
        <p:spPr bwMode="auto">
          <a:xfrm>
            <a:off x="723900" y="2056376"/>
            <a:ext cx="7696200" cy="4337050"/>
          </a:xfrm>
          <a:prstGeom prst="rect">
            <a:avLst/>
          </a:prstGeom>
          <a:noFill/>
          <a:ln w="9525">
            <a:noFill/>
            <a:miter lim="800000"/>
            <a:headEnd/>
            <a:tailEnd/>
          </a:ln>
        </p:spPr>
        <p:txBody>
          <a:bodyPr/>
          <a:lstStyle/>
          <a:p>
            <a:pPr algn="ctr"/>
            <a:r>
              <a:rPr lang="en-GB" sz="3000" b="1" i="0" u="none" strike="noStrike" baseline="0" dirty="0">
                <a:solidFill>
                  <a:srgbClr val="000000"/>
                </a:solidFill>
              </a:rPr>
              <a:t>Briefing by the Department of Higher Education and Training (DHET) on evaluation of university mergers (successes and challenges) 	</a:t>
            </a:r>
          </a:p>
          <a:p>
            <a:pPr marL="342900" indent="-342900" algn="ctr">
              <a:defRPr/>
            </a:pPr>
            <a:endParaRPr lang="en-ZA" sz="3000" b="1" dirty="0">
              <a:solidFill>
                <a:srgbClr val="C00000"/>
              </a:solidFill>
              <a:cs typeface="Arial" panose="020B0604020202020204" pitchFamily="34" charset="0"/>
            </a:endParaRPr>
          </a:p>
          <a:p>
            <a:pPr marL="342900" indent="-342900" algn="ctr">
              <a:defRPr/>
            </a:pPr>
            <a:endParaRPr lang="en-GB" sz="3000" b="1" dirty="0">
              <a:solidFill>
                <a:srgbClr val="C00000"/>
              </a:solidFill>
              <a:cs typeface="Arial" panose="020B0604020202020204" pitchFamily="34" charset="0"/>
            </a:endParaRPr>
          </a:p>
          <a:p>
            <a:pPr marL="342900" indent="-342900" algn="ctr">
              <a:defRPr/>
            </a:pPr>
            <a:r>
              <a:rPr lang="en-US" sz="3000" b="1" dirty="0">
                <a:solidFill>
                  <a:srgbClr val="C00000"/>
                </a:solidFill>
                <a:cs typeface="Arial" panose="020B0604020202020204" pitchFamily="34" charset="0"/>
              </a:rPr>
              <a:t>31 August 2022</a:t>
            </a:r>
          </a:p>
        </p:txBody>
      </p:sp>
      <p:sp>
        <p:nvSpPr>
          <p:cNvPr id="2" name="Footer Placeholder 1">
            <a:extLst>
              <a:ext uri="{FF2B5EF4-FFF2-40B4-BE49-F238E27FC236}">
                <a16:creationId xmlns:a16="http://schemas.microsoft.com/office/drawing/2014/main" id="{389F587C-E6B0-4667-B752-D6AF313A0902}"/>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283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1786354"/>
            <a:ext cx="687280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dirty="0">
                <a:solidFill>
                  <a:srgbClr val="7030A0"/>
                </a:solidFill>
                <a:latin typeface="Bookman Old Style" panose="02050604050505020204" pitchFamily="18" charset="0"/>
                <a:ea typeface="Calibri" panose="020F0502020204030204" pitchFamily="34" charset="0"/>
              </a:rPr>
              <a:t>Some Mergers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dirty="0">
                <a:solidFill>
                  <a:srgbClr val="7030A0"/>
                </a:solidFill>
                <a:latin typeface="Bookman Old Style" panose="02050604050505020204" pitchFamily="18" charset="0"/>
                <a:ea typeface="Calibri" panose="020F0502020204030204" pitchFamily="34" charset="0"/>
              </a:rPr>
              <a:t>and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dirty="0">
                <a:solidFill>
                  <a:srgbClr val="7030A0"/>
                </a:solidFill>
                <a:latin typeface="Bookman Old Style" panose="02050604050505020204" pitchFamily="18" charset="0"/>
                <a:ea typeface="Calibri" panose="020F0502020204030204" pitchFamily="34" charset="0"/>
              </a:rPr>
              <a:t>Some Incorporations </a:t>
            </a:r>
            <a:endPar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83D5B99B-CB1C-4389-BEC1-92FE9DABA704}"/>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291937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7EB3-7FD5-665F-A8FA-A36FEDDD73A0}"/>
              </a:ext>
            </a:extLst>
          </p:cNvPr>
          <p:cNvSpPr>
            <a:spLocks noGrp="1"/>
          </p:cNvSpPr>
          <p:nvPr>
            <p:ph type="title"/>
          </p:nvPr>
        </p:nvSpPr>
        <p:spPr>
          <a:xfrm>
            <a:off x="336430" y="365126"/>
            <a:ext cx="8522898" cy="615602"/>
          </a:xfrm>
        </p:spPr>
        <p:txBody>
          <a:bodyPr>
            <a:normAutofit fontScale="90000"/>
          </a:bodyPr>
          <a:lstStyle/>
          <a:p>
            <a:r>
              <a:rPr lang="en-ZA" dirty="0">
                <a:latin typeface="+mn-lt"/>
              </a:rPr>
              <a:t>Mergers</a:t>
            </a:r>
            <a:endParaRPr lang="en-US" dirty="0">
              <a:latin typeface="+mn-lt"/>
            </a:endParaRPr>
          </a:p>
        </p:txBody>
      </p:sp>
      <p:graphicFrame>
        <p:nvGraphicFramePr>
          <p:cNvPr id="3" name="Table 3">
            <a:extLst>
              <a:ext uri="{FF2B5EF4-FFF2-40B4-BE49-F238E27FC236}">
                <a16:creationId xmlns:a16="http://schemas.microsoft.com/office/drawing/2014/main" id="{620F4915-B0AB-398E-D543-9858B2CE9037}"/>
              </a:ext>
            </a:extLst>
          </p:cNvPr>
          <p:cNvGraphicFramePr>
            <a:graphicFrameLocks noGrp="1"/>
          </p:cNvGraphicFramePr>
          <p:nvPr>
            <p:extLst>
              <p:ext uri="{D42A27DB-BD31-4B8C-83A1-F6EECF244321}">
                <p14:modId xmlns:p14="http://schemas.microsoft.com/office/powerpoint/2010/main" val="523620768"/>
              </p:ext>
            </p:extLst>
          </p:nvPr>
        </p:nvGraphicFramePr>
        <p:xfrm>
          <a:off x="371520" y="1092700"/>
          <a:ext cx="8436050" cy="4695391"/>
        </p:xfrm>
        <a:graphic>
          <a:graphicData uri="http://schemas.openxmlformats.org/drawingml/2006/table">
            <a:tbl>
              <a:tblPr firstRow="1" bandRow="1">
                <a:tableStyleId>{93296810-A885-4BE3-A3E7-6D5BEEA58F35}</a:tableStyleId>
              </a:tblPr>
              <a:tblGrid>
                <a:gridCol w="2040240">
                  <a:extLst>
                    <a:ext uri="{9D8B030D-6E8A-4147-A177-3AD203B41FA5}">
                      <a16:colId xmlns:a16="http://schemas.microsoft.com/office/drawing/2014/main" val="3272660318"/>
                    </a:ext>
                  </a:extLst>
                </a:gridCol>
                <a:gridCol w="5472608">
                  <a:extLst>
                    <a:ext uri="{9D8B030D-6E8A-4147-A177-3AD203B41FA5}">
                      <a16:colId xmlns:a16="http://schemas.microsoft.com/office/drawing/2014/main" val="534122888"/>
                    </a:ext>
                  </a:extLst>
                </a:gridCol>
                <a:gridCol w="923202">
                  <a:extLst>
                    <a:ext uri="{9D8B030D-6E8A-4147-A177-3AD203B41FA5}">
                      <a16:colId xmlns:a16="http://schemas.microsoft.com/office/drawing/2014/main" val="1338010034"/>
                    </a:ext>
                  </a:extLst>
                </a:gridCol>
              </a:tblGrid>
              <a:tr h="432000">
                <a:tc>
                  <a:txBody>
                    <a:bodyPr/>
                    <a:lstStyle/>
                    <a:p>
                      <a:r>
                        <a:rPr lang="en-ZA" dirty="0"/>
                        <a:t>New</a:t>
                      </a:r>
                      <a:r>
                        <a:rPr lang="en-ZA" baseline="0" dirty="0"/>
                        <a:t> Institution</a:t>
                      </a:r>
                      <a:endParaRPr lang="en-US" dirty="0"/>
                    </a:p>
                  </a:txBody>
                  <a:tcPr/>
                </a:tc>
                <a:tc>
                  <a:txBody>
                    <a:bodyPr/>
                    <a:lstStyle/>
                    <a:p>
                      <a:r>
                        <a:rPr lang="en-ZA" dirty="0"/>
                        <a:t>Institutions Merged</a:t>
                      </a:r>
                      <a:endParaRPr lang="en-US" dirty="0"/>
                    </a:p>
                  </a:txBody>
                  <a:tcPr/>
                </a:tc>
                <a:tc>
                  <a:txBody>
                    <a:bodyPr/>
                    <a:lstStyle/>
                    <a:p>
                      <a:r>
                        <a:rPr lang="en-ZA" dirty="0"/>
                        <a:t>Year</a:t>
                      </a:r>
                      <a:endParaRPr lang="en-US" dirty="0"/>
                    </a:p>
                  </a:txBody>
                  <a:tcPr/>
                </a:tc>
                <a:extLst>
                  <a:ext uri="{0D108BD9-81ED-4DB2-BD59-A6C34878D82A}">
                    <a16:rowId xmlns:a16="http://schemas.microsoft.com/office/drawing/2014/main" val="3491240043"/>
                  </a:ext>
                </a:extLst>
              </a:tr>
              <a:tr h="432000">
                <a:tc>
                  <a:txBody>
                    <a:bodyPr/>
                    <a:lstStyle/>
                    <a:p>
                      <a:pPr>
                        <a:lnSpc>
                          <a:spcPct val="107000"/>
                        </a:lnSpc>
                        <a:spcAft>
                          <a:spcPts val="8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Durban University of Technology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7000"/>
                        </a:lnSpc>
                        <a:spcAft>
                          <a:spcPts val="8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ML Sultan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Natal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7000"/>
                        </a:lnSpc>
                        <a:spcAft>
                          <a:spcPts val="8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April 2002</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1307117543"/>
                  </a:ext>
                </a:extLst>
              </a:tr>
              <a:tr h="432000">
                <a:tc>
                  <a:txBody>
                    <a:bodyPr/>
                    <a:lstStyle/>
                    <a:p>
                      <a:pPr algn="l" fontAlgn="t"/>
                      <a:r>
                        <a:rPr lang="en-US" sz="1800" dirty="0">
                          <a:solidFill>
                            <a:schemeClr val="tx1"/>
                          </a:solidFill>
                          <a:effectLst/>
                          <a:latin typeface="+mn-lt"/>
                        </a:rPr>
                        <a:t>University of KwaZulu-Natal</a:t>
                      </a:r>
                    </a:p>
                  </a:txBody>
                  <a:tcPr marL="45720" marR="45720"/>
                </a:tc>
                <a:tc>
                  <a:txBody>
                    <a:bodyPr/>
                    <a:lstStyle/>
                    <a:p>
                      <a:pPr algn="l" fontAlgn="t"/>
                      <a:r>
                        <a:rPr lang="en-US" sz="1800" dirty="0">
                          <a:solidFill>
                            <a:schemeClr val="tx1"/>
                          </a:solidFill>
                          <a:effectLst/>
                          <a:latin typeface="+mn-lt"/>
                        </a:rPr>
                        <a:t>University of Natal</a:t>
                      </a:r>
                    </a:p>
                    <a:p>
                      <a:pPr algn="l" fontAlgn="t"/>
                      <a:r>
                        <a:rPr lang="en-US" sz="1800" b="0" i="0" kern="1200" dirty="0">
                          <a:solidFill>
                            <a:schemeClr val="tx1"/>
                          </a:solidFill>
                          <a:effectLst/>
                          <a:latin typeface="+mn-lt"/>
                          <a:ea typeface="+mn-ea"/>
                          <a:cs typeface="+mn-cs"/>
                        </a:rPr>
                        <a:t>University of Durban-Westville</a:t>
                      </a:r>
                      <a:endParaRPr lang="en-US" sz="1800" dirty="0">
                        <a:solidFill>
                          <a:schemeClr val="tx1"/>
                        </a:solidFill>
                        <a:effectLst/>
                        <a:latin typeface="+mn-lt"/>
                      </a:endParaRPr>
                    </a:p>
                  </a:txBody>
                  <a:tcPr marL="45720" marR="45720"/>
                </a:tc>
                <a:tc>
                  <a:txBody>
                    <a:bodyPr/>
                    <a:lstStyle/>
                    <a:p>
                      <a:pPr fontAlgn="t"/>
                      <a:r>
                        <a:rPr lang="en-US" sz="1800" dirty="0">
                          <a:solidFill>
                            <a:schemeClr val="tx1"/>
                          </a:solidFill>
                          <a:effectLst/>
                          <a:latin typeface="+mn-lt"/>
                        </a:rPr>
                        <a:t>January 2004</a:t>
                      </a:r>
                    </a:p>
                  </a:txBody>
                  <a:tcPr marL="45720" marR="45720"/>
                </a:tc>
                <a:extLst>
                  <a:ext uri="{0D108BD9-81ED-4DB2-BD59-A6C34878D82A}">
                    <a16:rowId xmlns:a16="http://schemas.microsoft.com/office/drawing/2014/main" val="1311589233"/>
                  </a:ext>
                </a:extLst>
              </a:tr>
              <a:tr h="432000">
                <a:tc>
                  <a:txBody>
                    <a:bodyPr/>
                    <a:lstStyle/>
                    <a:p>
                      <a:r>
                        <a:rPr lang="en-US" sz="1800" b="0" i="0" kern="1200" dirty="0">
                          <a:solidFill>
                            <a:schemeClr val="tx1"/>
                          </a:solidFill>
                          <a:effectLst/>
                          <a:latin typeface="+mn-lt"/>
                          <a:ea typeface="+mn-ea"/>
                          <a:cs typeface="+mn-cs"/>
                        </a:rPr>
                        <a:t>North-West University</a:t>
                      </a:r>
                      <a:endParaRPr lang="en-US" sz="1800" dirty="0">
                        <a:solidFill>
                          <a:schemeClr val="tx1"/>
                        </a:solidFill>
                        <a:latin typeface="+mn-lt"/>
                      </a:endParaRPr>
                    </a:p>
                  </a:txBody>
                  <a:tcPr/>
                </a:tc>
                <a:tc>
                  <a:txBody>
                    <a:bodyPr/>
                    <a:lstStyle/>
                    <a:p>
                      <a:r>
                        <a:rPr lang="en-GB" sz="1800" b="0" i="0" kern="1200" dirty="0">
                          <a:solidFill>
                            <a:schemeClr val="tx1"/>
                          </a:solidFill>
                          <a:effectLst/>
                          <a:latin typeface="+mn-lt"/>
                          <a:ea typeface="+mn-ea"/>
                          <a:cs typeface="+mn-cs"/>
                        </a:rPr>
                        <a:t>Potchefstroom University for Christian Higher Education</a:t>
                      </a:r>
                    </a:p>
                    <a:p>
                      <a:r>
                        <a:rPr lang="en-US" sz="1800" b="0" i="0" kern="1200" dirty="0">
                          <a:solidFill>
                            <a:schemeClr val="tx1"/>
                          </a:solidFill>
                          <a:effectLst/>
                          <a:latin typeface="+mn-lt"/>
                          <a:ea typeface="+mn-ea"/>
                          <a:cs typeface="+mn-cs"/>
                        </a:rPr>
                        <a:t>University of the North-West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Vista University (</a:t>
                      </a:r>
                      <a:r>
                        <a:rPr lang="en-GB" sz="1800" b="0" i="0" u="none" strike="noStrike" kern="1200" baseline="0" dirty="0" err="1">
                          <a:solidFill>
                            <a:schemeClr val="dk1"/>
                          </a:solidFill>
                          <a:latin typeface="+mn-lt"/>
                          <a:ea typeface="+mn-ea"/>
                          <a:cs typeface="+mn-cs"/>
                        </a:rPr>
                        <a:t>Sebokeng</a:t>
                      </a:r>
                      <a:r>
                        <a:rPr lang="en-GB" sz="1800" b="0" i="0" u="none" strike="noStrike" kern="1200" baseline="0" dirty="0">
                          <a:solidFill>
                            <a:schemeClr val="dk1"/>
                          </a:solidFill>
                          <a:latin typeface="+mn-lt"/>
                          <a:ea typeface="+mn-ea"/>
                          <a:cs typeface="+mn-cs"/>
                        </a:rPr>
                        <a:t> campus)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January 2004</a:t>
                      </a:r>
                    </a:p>
                  </a:txBody>
                  <a:tcPr/>
                </a:tc>
                <a:extLst>
                  <a:ext uri="{0D108BD9-81ED-4DB2-BD59-A6C34878D82A}">
                    <a16:rowId xmlns:a16="http://schemas.microsoft.com/office/drawing/2014/main" val="3932933249"/>
                  </a:ext>
                </a:extLst>
              </a:tr>
              <a:tr h="432000">
                <a:tc>
                  <a:txBody>
                    <a:bodyPr/>
                    <a:lstStyle/>
                    <a:p>
                      <a:pPr>
                        <a:lnSpc>
                          <a:spcPct val="100000"/>
                        </a:lnSpc>
                        <a:spcAft>
                          <a:spcPts val="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South Africa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South Africa</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Technikon SA</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Vista University Distance Education Campus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January 2004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1182614930"/>
                  </a:ext>
                </a:extLst>
              </a:tr>
              <a:tr h="432000">
                <a:tc>
                  <a:txBody>
                    <a:bodyPr/>
                    <a:lstStyle/>
                    <a:p>
                      <a:pPr>
                        <a:lnSpc>
                          <a:spcPct val="107000"/>
                        </a:lnSpc>
                        <a:spcAft>
                          <a:spcPts val="0"/>
                        </a:spcAft>
                      </a:pPr>
                      <a:r>
                        <a:rPr lang="en-US" sz="1800" dirty="0">
                          <a:solidFill>
                            <a:srgbClr val="333333"/>
                          </a:solidFill>
                          <a:effectLst/>
                          <a:latin typeface="+mn-lt"/>
                          <a:ea typeface="Times New Roman" panose="02020603050405020304" pitchFamily="18" charset="0"/>
                          <a:cs typeface="Times New Roman" panose="02020603050405020304" pitchFamily="18" charset="0"/>
                        </a:rPr>
                        <a:t>Tshwane University of Technology</a:t>
                      </a:r>
                      <a:endParaRPr lang="en-US" sz="1800" dirty="0">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7000"/>
                        </a:lnSpc>
                        <a:spcAft>
                          <a:spcPts val="0"/>
                        </a:spcAft>
                      </a:pPr>
                      <a:r>
                        <a:rPr lang="en-US" sz="1800" dirty="0">
                          <a:solidFill>
                            <a:srgbClr val="333333"/>
                          </a:solidFill>
                          <a:effectLst/>
                          <a:latin typeface="+mn-lt"/>
                          <a:ea typeface="Times New Roman" panose="02020603050405020304" pitchFamily="18" charset="0"/>
                          <a:cs typeface="Times New Roman" panose="02020603050405020304" pitchFamily="18" charset="0"/>
                        </a:rPr>
                        <a:t>Pretoria Technikon</a:t>
                      </a:r>
                      <a:endParaRPr lang="en-US"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800" dirty="0">
                          <a:solidFill>
                            <a:srgbClr val="333333"/>
                          </a:solidFill>
                          <a:effectLst/>
                          <a:latin typeface="+mn-lt"/>
                          <a:ea typeface="Times New Roman" panose="02020603050405020304" pitchFamily="18" charset="0"/>
                          <a:cs typeface="Times New Roman" panose="02020603050405020304" pitchFamily="18" charset="0"/>
                        </a:rPr>
                        <a:t>Technikon Northern Gauteng</a:t>
                      </a:r>
                      <a:endParaRPr lang="en-US"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800" dirty="0">
                          <a:solidFill>
                            <a:srgbClr val="333333"/>
                          </a:solidFill>
                          <a:effectLst/>
                          <a:latin typeface="+mn-lt"/>
                          <a:ea typeface="Times New Roman" panose="02020603050405020304" pitchFamily="18" charset="0"/>
                          <a:cs typeface="Times New Roman" panose="02020603050405020304" pitchFamily="18" charset="0"/>
                        </a:rPr>
                        <a:t>North-West Technikon</a:t>
                      </a:r>
                      <a:endParaRPr lang="en-US" sz="1800" dirty="0">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7000"/>
                        </a:lnSpc>
                        <a:spcAft>
                          <a:spcPts val="0"/>
                        </a:spcAft>
                      </a:pPr>
                      <a:r>
                        <a:rPr lang="en-US" sz="1800" dirty="0">
                          <a:solidFill>
                            <a:srgbClr val="333333"/>
                          </a:solidFill>
                          <a:effectLst/>
                          <a:latin typeface="+mn-lt"/>
                          <a:ea typeface="Times New Roman" panose="02020603050405020304" pitchFamily="18" charset="0"/>
                          <a:cs typeface="Times New Roman" panose="02020603050405020304" pitchFamily="18" charset="0"/>
                        </a:rPr>
                        <a:t>January 2004</a:t>
                      </a:r>
                      <a:endParaRPr lang="en-US" sz="1800" dirty="0">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3894021292"/>
                  </a:ext>
                </a:extLst>
              </a:tr>
            </a:tbl>
          </a:graphicData>
        </a:graphic>
      </p:graphicFrame>
      <p:sp>
        <p:nvSpPr>
          <p:cNvPr id="4" name="Slide Number Placeholder 3">
            <a:extLst>
              <a:ext uri="{FF2B5EF4-FFF2-40B4-BE49-F238E27FC236}">
                <a16:creationId xmlns:a16="http://schemas.microsoft.com/office/drawing/2014/main" id="{413CD47A-49D5-4264-9A48-7D6FD4A3DD4C}"/>
              </a:ext>
            </a:extLst>
          </p:cNvPr>
          <p:cNvSpPr>
            <a:spLocks noGrp="1"/>
          </p:cNvSpPr>
          <p:nvPr>
            <p:ph type="sldNum" sz="quarter" idx="12"/>
          </p:nvPr>
        </p:nvSpPr>
        <p:spPr/>
        <p:txBody>
          <a:bodyPr/>
          <a:lstStyle/>
          <a:p>
            <a:fld id="{5BB0B389-7061-5F40-9C18-9A6CD34FEB23}" type="slidenum">
              <a:rPr lang="en-US" smtClean="0"/>
              <a:pPr/>
              <a:t>11</a:t>
            </a:fld>
            <a:endParaRPr lang="en-US"/>
          </a:p>
        </p:txBody>
      </p:sp>
    </p:spTree>
    <p:extLst>
      <p:ext uri="{BB962C8B-B14F-4D97-AF65-F5344CB8AC3E}">
        <p14:creationId xmlns:p14="http://schemas.microsoft.com/office/powerpoint/2010/main" val="414393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7EB3-7FD5-665F-A8FA-A36FEDDD73A0}"/>
              </a:ext>
            </a:extLst>
          </p:cNvPr>
          <p:cNvSpPr>
            <a:spLocks noGrp="1"/>
          </p:cNvSpPr>
          <p:nvPr>
            <p:ph type="title"/>
          </p:nvPr>
        </p:nvSpPr>
        <p:spPr>
          <a:xfrm>
            <a:off x="336430" y="365126"/>
            <a:ext cx="8522898" cy="615602"/>
          </a:xfrm>
        </p:spPr>
        <p:txBody>
          <a:bodyPr>
            <a:normAutofit fontScale="90000"/>
          </a:bodyPr>
          <a:lstStyle/>
          <a:p>
            <a:r>
              <a:rPr lang="en-ZA" dirty="0">
                <a:latin typeface="+mn-lt"/>
              </a:rPr>
              <a:t>Mergers</a:t>
            </a:r>
            <a:endParaRPr lang="en-US" dirty="0">
              <a:latin typeface="+mn-lt"/>
            </a:endParaRPr>
          </a:p>
        </p:txBody>
      </p:sp>
      <p:graphicFrame>
        <p:nvGraphicFramePr>
          <p:cNvPr id="3" name="Table 3">
            <a:extLst>
              <a:ext uri="{FF2B5EF4-FFF2-40B4-BE49-F238E27FC236}">
                <a16:creationId xmlns:a16="http://schemas.microsoft.com/office/drawing/2014/main" id="{620F4915-B0AB-398E-D543-9858B2CE9037}"/>
              </a:ext>
            </a:extLst>
          </p:cNvPr>
          <p:cNvGraphicFramePr>
            <a:graphicFrameLocks noGrp="1"/>
          </p:cNvGraphicFramePr>
          <p:nvPr>
            <p:extLst>
              <p:ext uri="{D42A27DB-BD31-4B8C-83A1-F6EECF244321}">
                <p14:modId xmlns:p14="http://schemas.microsoft.com/office/powerpoint/2010/main" val="23829589"/>
              </p:ext>
            </p:extLst>
          </p:nvPr>
        </p:nvGraphicFramePr>
        <p:xfrm>
          <a:off x="371520" y="980728"/>
          <a:ext cx="8436050" cy="4783020"/>
        </p:xfrm>
        <a:graphic>
          <a:graphicData uri="http://schemas.openxmlformats.org/drawingml/2006/table">
            <a:tbl>
              <a:tblPr firstRow="1" bandRow="1">
                <a:tableStyleId>{93296810-A885-4BE3-A3E7-6D5BEEA58F35}</a:tableStyleId>
              </a:tblPr>
              <a:tblGrid>
                <a:gridCol w="2405919">
                  <a:extLst>
                    <a:ext uri="{9D8B030D-6E8A-4147-A177-3AD203B41FA5}">
                      <a16:colId xmlns:a16="http://schemas.microsoft.com/office/drawing/2014/main" val="3272660318"/>
                    </a:ext>
                  </a:extLst>
                </a:gridCol>
                <a:gridCol w="4890905">
                  <a:extLst>
                    <a:ext uri="{9D8B030D-6E8A-4147-A177-3AD203B41FA5}">
                      <a16:colId xmlns:a16="http://schemas.microsoft.com/office/drawing/2014/main" val="534122888"/>
                    </a:ext>
                  </a:extLst>
                </a:gridCol>
                <a:gridCol w="1139226">
                  <a:extLst>
                    <a:ext uri="{9D8B030D-6E8A-4147-A177-3AD203B41FA5}">
                      <a16:colId xmlns:a16="http://schemas.microsoft.com/office/drawing/2014/main" val="1338010034"/>
                    </a:ext>
                  </a:extLst>
                </a:gridCol>
              </a:tblGrid>
              <a:tr h="432000">
                <a:tc>
                  <a:txBody>
                    <a:bodyPr/>
                    <a:lstStyle/>
                    <a:p>
                      <a:r>
                        <a:rPr lang="en-ZA" dirty="0"/>
                        <a:t>New</a:t>
                      </a:r>
                      <a:r>
                        <a:rPr lang="en-ZA" baseline="0" dirty="0"/>
                        <a:t> Institution</a:t>
                      </a:r>
                      <a:endParaRPr lang="en-US" dirty="0"/>
                    </a:p>
                  </a:txBody>
                  <a:tcPr/>
                </a:tc>
                <a:tc>
                  <a:txBody>
                    <a:bodyPr/>
                    <a:lstStyle/>
                    <a:p>
                      <a:r>
                        <a:rPr lang="en-ZA" dirty="0"/>
                        <a:t>Institutions Merged</a:t>
                      </a:r>
                      <a:endParaRPr lang="en-US" dirty="0"/>
                    </a:p>
                  </a:txBody>
                  <a:tcPr/>
                </a:tc>
                <a:tc>
                  <a:txBody>
                    <a:bodyPr/>
                    <a:lstStyle/>
                    <a:p>
                      <a:r>
                        <a:rPr lang="en-ZA" dirty="0"/>
                        <a:t>Year</a:t>
                      </a:r>
                      <a:endParaRPr lang="en-US" dirty="0"/>
                    </a:p>
                  </a:txBody>
                  <a:tcPr/>
                </a:tc>
                <a:extLst>
                  <a:ext uri="{0D108BD9-81ED-4DB2-BD59-A6C34878D82A}">
                    <a16:rowId xmlns:a16="http://schemas.microsoft.com/office/drawing/2014/main" val="3491240043"/>
                  </a:ext>
                </a:extLst>
              </a:tr>
              <a:tr h="43200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Walter Sisulu University of Technology and Science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Transkei</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Border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Eastern Cape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January 2005</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488394059"/>
                  </a:ext>
                </a:extLst>
              </a:tr>
              <a:tr h="43200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Nelson Mandela Metropolitan University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Port Elizabeth</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Technikon Port Elizabeth</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January 2005</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2804655311"/>
                  </a:ext>
                </a:extLst>
              </a:tr>
              <a:tr h="43200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Cape Peninsula University of Technology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Peninsula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Cape Technikon</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January 2005</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201924499"/>
                  </a:ext>
                </a:extLst>
              </a:tr>
              <a:tr h="432000">
                <a:tc>
                  <a:txBody>
                    <a:bodyPr/>
                    <a:lstStyle/>
                    <a:p>
                      <a:pPr>
                        <a:lnSpc>
                          <a:spcPct val="100000"/>
                        </a:lnSpc>
                        <a:spcAft>
                          <a:spcPts val="600"/>
                        </a:spcAft>
                      </a:pPr>
                      <a:r>
                        <a:rPr lang="en-US" sz="1800" b="0" i="0" kern="1200" dirty="0">
                          <a:solidFill>
                            <a:schemeClr val="tx1"/>
                          </a:solidFill>
                          <a:effectLst/>
                          <a:latin typeface="+mn-lt"/>
                          <a:ea typeface="+mn-ea"/>
                          <a:cs typeface="+mn-cs"/>
                        </a:rPr>
                        <a:t>University of Johannesburg</a:t>
                      </a:r>
                      <a:endParaRPr lang="en-US" sz="1800" dirty="0">
                        <a:solidFill>
                          <a:schemeClr val="tx1"/>
                        </a:solidFill>
                        <a:latin typeface="+mn-lt"/>
                      </a:endParaRPr>
                    </a:p>
                  </a:txBody>
                  <a:tcPr/>
                </a:tc>
                <a:tc>
                  <a:txBody>
                    <a:bodyPr/>
                    <a:lstStyle/>
                    <a:p>
                      <a:pPr>
                        <a:lnSpc>
                          <a:spcPct val="100000"/>
                        </a:lnSpc>
                        <a:spcAft>
                          <a:spcPts val="600"/>
                        </a:spcAft>
                      </a:pPr>
                      <a:r>
                        <a:rPr lang="en-US" sz="1800" b="0" i="0" kern="1200" dirty="0">
                          <a:solidFill>
                            <a:schemeClr val="tx1"/>
                          </a:solidFill>
                          <a:effectLst/>
                          <a:latin typeface="+mn-lt"/>
                          <a:ea typeface="+mn-ea"/>
                          <a:cs typeface="+mn-cs"/>
                        </a:rPr>
                        <a:t>Rand Afrikaans University</a:t>
                      </a:r>
                    </a:p>
                    <a:p>
                      <a:pPr>
                        <a:lnSpc>
                          <a:spcPct val="100000"/>
                        </a:lnSpc>
                        <a:spcAft>
                          <a:spcPts val="600"/>
                        </a:spcAft>
                      </a:pPr>
                      <a:r>
                        <a:rPr lang="en-GB" sz="1800" dirty="0">
                          <a:solidFill>
                            <a:schemeClr val="tx1"/>
                          </a:solidFill>
                          <a:latin typeface="+mn-lt"/>
                        </a:rPr>
                        <a:t>Vista University Distance Education campus</a:t>
                      </a:r>
                    </a:p>
                    <a:p>
                      <a:pPr>
                        <a:lnSpc>
                          <a:spcPct val="100000"/>
                        </a:lnSpc>
                        <a:spcAft>
                          <a:spcPts val="600"/>
                        </a:spcAft>
                      </a:pPr>
                      <a:r>
                        <a:rPr lang="en-GB" sz="1800" dirty="0">
                          <a:solidFill>
                            <a:schemeClr val="tx1"/>
                          </a:solidFill>
                          <a:latin typeface="+mn-lt"/>
                        </a:rPr>
                        <a:t>Technikon Witwatersrand</a:t>
                      </a:r>
                    </a:p>
                  </a:txBody>
                  <a:tcPr/>
                </a:tc>
                <a:tc>
                  <a:txBody>
                    <a:bodyPr/>
                    <a:lstStyle/>
                    <a:p>
                      <a:pPr fontAlgn="t">
                        <a:lnSpc>
                          <a:spcPct val="100000"/>
                        </a:lnSpc>
                        <a:spcAft>
                          <a:spcPts val="600"/>
                        </a:spcAft>
                      </a:pPr>
                      <a:r>
                        <a:rPr lang="en-US" sz="1800" dirty="0">
                          <a:solidFill>
                            <a:schemeClr val="tx1"/>
                          </a:solidFill>
                          <a:effectLst/>
                          <a:latin typeface="+mn-lt"/>
                        </a:rPr>
                        <a:t>January 2005</a:t>
                      </a:r>
                    </a:p>
                  </a:txBody>
                  <a:tcPr marL="45720" marR="45720"/>
                </a:tc>
                <a:extLst>
                  <a:ext uri="{0D108BD9-81ED-4DB2-BD59-A6C34878D82A}">
                    <a16:rowId xmlns:a16="http://schemas.microsoft.com/office/drawing/2014/main" val="4121031500"/>
                  </a:ext>
                </a:extLst>
              </a:tr>
              <a:tr h="432000">
                <a:tc>
                  <a:txBody>
                    <a:bodyPr/>
                    <a:lstStyle/>
                    <a:p>
                      <a:pPr>
                        <a:lnSpc>
                          <a:spcPct val="100000"/>
                        </a:lnSpc>
                        <a:spcAft>
                          <a:spcPts val="600"/>
                        </a:spcAft>
                      </a:pPr>
                      <a:r>
                        <a:rPr lang="en-GB" sz="1800" b="0" i="0" u="none" strike="noStrike" kern="1200" baseline="0" dirty="0">
                          <a:solidFill>
                            <a:schemeClr val="tx1"/>
                          </a:solidFill>
                          <a:latin typeface="+mn-lt"/>
                          <a:ea typeface="+mn-ea"/>
                          <a:cs typeface="+mn-cs"/>
                        </a:rPr>
                        <a:t>University of Limpopo</a:t>
                      </a:r>
                    </a:p>
                  </a:txBody>
                  <a:tcPr/>
                </a:tc>
                <a:tc>
                  <a:txBody>
                    <a:bodyPr/>
                    <a:lstStyle/>
                    <a:p>
                      <a:pPr>
                        <a:lnSpc>
                          <a:spcPct val="100000"/>
                        </a:lnSpc>
                        <a:spcAft>
                          <a:spcPts val="600"/>
                        </a:spcAft>
                      </a:pPr>
                      <a:r>
                        <a:rPr lang="en-ZA" sz="1800" dirty="0">
                          <a:solidFill>
                            <a:schemeClr val="tx1"/>
                          </a:solidFill>
                          <a:latin typeface="+mn-lt"/>
                        </a:rPr>
                        <a:t>University of the North</a:t>
                      </a:r>
                    </a:p>
                    <a:p>
                      <a:pPr>
                        <a:lnSpc>
                          <a:spcPct val="100000"/>
                        </a:lnSpc>
                        <a:spcAft>
                          <a:spcPts val="600"/>
                        </a:spcAft>
                      </a:pPr>
                      <a:r>
                        <a:rPr lang="en-GB" sz="1800" b="0" i="0" kern="1200" dirty="0">
                          <a:solidFill>
                            <a:schemeClr val="tx1"/>
                          </a:solidFill>
                          <a:effectLst/>
                          <a:latin typeface="+mn-lt"/>
                          <a:ea typeface="+mn-ea"/>
                          <a:cs typeface="+mn-cs"/>
                        </a:rPr>
                        <a:t>Medical University of South Africa</a:t>
                      </a:r>
                      <a:endParaRPr lang="en-US" sz="1800" dirty="0">
                        <a:solidFill>
                          <a:schemeClr val="tx1"/>
                        </a:solidFill>
                        <a:latin typeface="+mn-lt"/>
                      </a:endParaRPr>
                    </a:p>
                  </a:txBody>
                  <a:tcPr/>
                </a:tc>
                <a:tc>
                  <a:txBody>
                    <a:bodyPr/>
                    <a:lstStyle/>
                    <a:p>
                      <a:pPr>
                        <a:lnSpc>
                          <a:spcPct val="100000"/>
                        </a:lnSpc>
                        <a:spcAft>
                          <a:spcPts val="600"/>
                        </a:spcAft>
                      </a:pPr>
                      <a:r>
                        <a:rPr lang="en-ZA" sz="1800" dirty="0">
                          <a:solidFill>
                            <a:schemeClr val="tx1"/>
                          </a:solidFill>
                          <a:latin typeface="+mn-lt"/>
                        </a:rPr>
                        <a:t>January 2005</a:t>
                      </a:r>
                      <a:endParaRPr lang="en-US" sz="1800" dirty="0">
                        <a:solidFill>
                          <a:schemeClr val="tx1"/>
                        </a:solidFill>
                        <a:latin typeface="+mn-lt"/>
                      </a:endParaRPr>
                    </a:p>
                  </a:txBody>
                  <a:tcPr/>
                </a:tc>
                <a:extLst>
                  <a:ext uri="{0D108BD9-81ED-4DB2-BD59-A6C34878D82A}">
                    <a16:rowId xmlns:a16="http://schemas.microsoft.com/office/drawing/2014/main" val="3740498535"/>
                  </a:ext>
                </a:extLst>
              </a:tr>
            </a:tbl>
          </a:graphicData>
        </a:graphic>
      </p:graphicFrame>
      <p:sp>
        <p:nvSpPr>
          <p:cNvPr id="4" name="Slide Number Placeholder 3">
            <a:extLst>
              <a:ext uri="{FF2B5EF4-FFF2-40B4-BE49-F238E27FC236}">
                <a16:creationId xmlns:a16="http://schemas.microsoft.com/office/drawing/2014/main" id="{DC9E40AE-9E04-49F4-8B62-82B032199A8D}"/>
              </a:ext>
            </a:extLst>
          </p:cNvPr>
          <p:cNvSpPr>
            <a:spLocks noGrp="1"/>
          </p:cNvSpPr>
          <p:nvPr>
            <p:ph type="sldNum" sz="quarter" idx="12"/>
          </p:nvPr>
        </p:nvSpPr>
        <p:spPr/>
        <p:txBody>
          <a:bodyPr/>
          <a:lstStyle/>
          <a:p>
            <a:fld id="{5BB0B389-7061-5F40-9C18-9A6CD34FEB23}" type="slidenum">
              <a:rPr lang="en-US" smtClean="0"/>
              <a:pPr/>
              <a:t>12</a:t>
            </a:fld>
            <a:endParaRPr lang="en-US"/>
          </a:p>
        </p:txBody>
      </p:sp>
    </p:spTree>
    <p:extLst>
      <p:ext uri="{BB962C8B-B14F-4D97-AF65-F5344CB8AC3E}">
        <p14:creationId xmlns:p14="http://schemas.microsoft.com/office/powerpoint/2010/main" val="346170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7EB3-7FD5-665F-A8FA-A36FEDDD73A0}"/>
              </a:ext>
            </a:extLst>
          </p:cNvPr>
          <p:cNvSpPr>
            <a:spLocks noGrp="1"/>
          </p:cNvSpPr>
          <p:nvPr>
            <p:ph type="title"/>
          </p:nvPr>
        </p:nvSpPr>
        <p:spPr>
          <a:xfrm>
            <a:off x="336430" y="365126"/>
            <a:ext cx="8522898" cy="615602"/>
          </a:xfrm>
        </p:spPr>
        <p:txBody>
          <a:bodyPr>
            <a:normAutofit fontScale="90000"/>
          </a:bodyPr>
          <a:lstStyle/>
          <a:p>
            <a:r>
              <a:rPr lang="en-ZA" dirty="0">
                <a:latin typeface="+mn-lt"/>
              </a:rPr>
              <a:t>Incorporations</a:t>
            </a:r>
            <a:endParaRPr lang="en-US" dirty="0">
              <a:latin typeface="+mn-lt"/>
            </a:endParaRPr>
          </a:p>
        </p:txBody>
      </p:sp>
      <p:graphicFrame>
        <p:nvGraphicFramePr>
          <p:cNvPr id="3" name="Table 3">
            <a:extLst>
              <a:ext uri="{FF2B5EF4-FFF2-40B4-BE49-F238E27FC236}">
                <a16:creationId xmlns:a16="http://schemas.microsoft.com/office/drawing/2014/main" id="{620F4915-B0AB-398E-D543-9858B2CE9037}"/>
              </a:ext>
            </a:extLst>
          </p:cNvPr>
          <p:cNvGraphicFramePr>
            <a:graphicFrameLocks noGrp="1"/>
          </p:cNvGraphicFramePr>
          <p:nvPr>
            <p:extLst>
              <p:ext uri="{D42A27DB-BD31-4B8C-83A1-F6EECF244321}">
                <p14:modId xmlns:p14="http://schemas.microsoft.com/office/powerpoint/2010/main" val="1080505954"/>
              </p:ext>
            </p:extLst>
          </p:nvPr>
        </p:nvGraphicFramePr>
        <p:xfrm>
          <a:off x="371520" y="980728"/>
          <a:ext cx="8436050" cy="5400600"/>
        </p:xfrm>
        <a:graphic>
          <a:graphicData uri="http://schemas.openxmlformats.org/drawingml/2006/table">
            <a:tbl>
              <a:tblPr firstRow="1" bandRow="1">
                <a:tableStyleId>{93296810-A885-4BE3-A3E7-6D5BEEA58F35}</a:tableStyleId>
              </a:tblPr>
              <a:tblGrid>
                <a:gridCol w="2405919">
                  <a:extLst>
                    <a:ext uri="{9D8B030D-6E8A-4147-A177-3AD203B41FA5}">
                      <a16:colId xmlns:a16="http://schemas.microsoft.com/office/drawing/2014/main" val="3272660318"/>
                    </a:ext>
                  </a:extLst>
                </a:gridCol>
                <a:gridCol w="4890905">
                  <a:extLst>
                    <a:ext uri="{9D8B030D-6E8A-4147-A177-3AD203B41FA5}">
                      <a16:colId xmlns:a16="http://schemas.microsoft.com/office/drawing/2014/main" val="534122888"/>
                    </a:ext>
                  </a:extLst>
                </a:gridCol>
                <a:gridCol w="1139226">
                  <a:extLst>
                    <a:ext uri="{9D8B030D-6E8A-4147-A177-3AD203B41FA5}">
                      <a16:colId xmlns:a16="http://schemas.microsoft.com/office/drawing/2014/main" val="1338010034"/>
                    </a:ext>
                  </a:extLst>
                </a:gridCol>
              </a:tblGrid>
              <a:tr h="469040">
                <a:tc>
                  <a:txBody>
                    <a:bodyPr/>
                    <a:lstStyle/>
                    <a:p>
                      <a:r>
                        <a:rPr lang="en-ZA" dirty="0"/>
                        <a:t>Institution</a:t>
                      </a:r>
                      <a:endParaRPr lang="en-US" dirty="0"/>
                    </a:p>
                  </a:txBody>
                  <a:tcPr/>
                </a:tc>
                <a:tc>
                  <a:txBody>
                    <a:bodyPr/>
                    <a:lstStyle/>
                    <a:p>
                      <a:r>
                        <a:rPr lang="en-ZA" dirty="0"/>
                        <a:t>Incorporation</a:t>
                      </a:r>
                      <a:endParaRPr lang="en-US" dirty="0"/>
                    </a:p>
                  </a:txBody>
                  <a:tcPr/>
                </a:tc>
                <a:tc>
                  <a:txBody>
                    <a:bodyPr/>
                    <a:lstStyle/>
                    <a:p>
                      <a:r>
                        <a:rPr lang="en-ZA" dirty="0"/>
                        <a:t>Year</a:t>
                      </a:r>
                      <a:endParaRPr lang="en-US" dirty="0"/>
                    </a:p>
                  </a:txBody>
                  <a:tcPr/>
                </a:tc>
                <a:extLst>
                  <a:ext uri="{0D108BD9-81ED-4DB2-BD59-A6C34878D82A}">
                    <a16:rowId xmlns:a16="http://schemas.microsoft.com/office/drawing/2014/main" val="3491240043"/>
                  </a:ext>
                </a:extLst>
              </a:tr>
              <a:tr h="71978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Port Elizabeth</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ZA" sz="1800" dirty="0">
                          <a:solidFill>
                            <a:schemeClr val="tx1"/>
                          </a:solidFill>
                          <a:effectLst/>
                          <a:latin typeface="+mn-lt"/>
                          <a:ea typeface="Calibri" panose="020F0502020204030204" pitchFamily="34" charset="0"/>
                          <a:cs typeface="Times New Roman" panose="02020603050405020304" pitchFamily="18" charset="0"/>
                        </a:rPr>
                        <a:t>Vista</a:t>
                      </a:r>
                      <a:r>
                        <a:rPr lang="en-ZA" sz="1800" baseline="0" dirty="0">
                          <a:solidFill>
                            <a:schemeClr val="tx1"/>
                          </a:solidFill>
                          <a:effectLst/>
                          <a:latin typeface="+mn-lt"/>
                          <a:ea typeface="Calibri" panose="020F0502020204030204" pitchFamily="34" charset="0"/>
                          <a:cs typeface="Times New Roman" panose="02020603050405020304" pitchFamily="18" charset="0"/>
                        </a:rPr>
                        <a:t> University Port Elizabeth campus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2004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488394059"/>
                  </a:ext>
                </a:extLst>
              </a:tr>
              <a:tr h="46904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 of Pretoria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ZA" sz="1800" dirty="0">
                          <a:solidFill>
                            <a:schemeClr val="tx1"/>
                          </a:solidFill>
                          <a:effectLst/>
                          <a:latin typeface="+mn-lt"/>
                          <a:ea typeface="Calibri" panose="020F0502020204030204" pitchFamily="34" charset="0"/>
                          <a:cs typeface="Times New Roman" panose="02020603050405020304" pitchFamily="18" charset="0"/>
                        </a:rPr>
                        <a:t>Vista</a:t>
                      </a:r>
                      <a:r>
                        <a:rPr lang="en-ZA" sz="1800" baseline="0" dirty="0">
                          <a:solidFill>
                            <a:schemeClr val="tx1"/>
                          </a:solidFill>
                          <a:effectLst/>
                          <a:latin typeface="+mn-lt"/>
                          <a:ea typeface="Calibri" panose="020F0502020204030204" pitchFamily="34" charset="0"/>
                          <a:cs typeface="Times New Roman" panose="02020603050405020304" pitchFamily="18" charset="0"/>
                        </a:rPr>
                        <a:t> University </a:t>
                      </a:r>
                      <a:r>
                        <a:rPr lang="en-ZA" sz="1800" baseline="0" dirty="0" err="1">
                          <a:solidFill>
                            <a:schemeClr val="tx1"/>
                          </a:solidFill>
                          <a:effectLst/>
                          <a:latin typeface="+mn-lt"/>
                          <a:ea typeface="Calibri" panose="020F0502020204030204" pitchFamily="34" charset="0"/>
                          <a:cs typeface="Times New Roman" panose="02020603050405020304" pitchFamily="18" charset="0"/>
                        </a:rPr>
                        <a:t>Mamelodi</a:t>
                      </a:r>
                      <a:r>
                        <a:rPr lang="en-ZA" sz="1800" baseline="0" dirty="0">
                          <a:solidFill>
                            <a:schemeClr val="tx1"/>
                          </a:solidFill>
                          <a:effectLst/>
                          <a:latin typeface="+mn-lt"/>
                          <a:ea typeface="Calibri" panose="020F0502020204030204" pitchFamily="34" charset="0"/>
                          <a:cs typeface="Times New Roman" panose="02020603050405020304" pitchFamily="18" charset="0"/>
                        </a:rPr>
                        <a:t> campus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2004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2804655311"/>
                  </a:ext>
                </a:extLst>
              </a:tr>
              <a:tr h="719780">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University</a:t>
                      </a:r>
                      <a:r>
                        <a:rPr lang="en-US" sz="1800" baseline="0" dirty="0">
                          <a:solidFill>
                            <a:schemeClr val="tx1"/>
                          </a:solidFill>
                          <a:effectLst/>
                          <a:latin typeface="+mn-lt"/>
                          <a:ea typeface="Times New Roman" panose="02020603050405020304" pitchFamily="18" charset="0"/>
                          <a:cs typeface="Times New Roman" panose="02020603050405020304" pitchFamily="18" charset="0"/>
                        </a:rPr>
                        <a:t> of the Free State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ZA" sz="1800" dirty="0">
                          <a:solidFill>
                            <a:schemeClr val="tx1"/>
                          </a:solidFill>
                          <a:effectLst/>
                          <a:latin typeface="+mn-lt"/>
                          <a:ea typeface="Calibri" panose="020F0502020204030204" pitchFamily="34" charset="0"/>
                          <a:cs typeface="Times New Roman" panose="02020603050405020304" pitchFamily="18" charset="0"/>
                        </a:rPr>
                        <a:t>Vista University Bloemfontein campus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tc>
                  <a:txBody>
                    <a:bodyPr/>
                    <a:lstStyle/>
                    <a:p>
                      <a:pPr>
                        <a:lnSpc>
                          <a:spcPct val="100000"/>
                        </a:lnSpc>
                        <a:spcAft>
                          <a:spcPts val="600"/>
                        </a:spcAft>
                      </a:pPr>
                      <a:r>
                        <a:rPr lang="en-US" sz="1800" dirty="0">
                          <a:solidFill>
                            <a:schemeClr val="tx1"/>
                          </a:solidFill>
                          <a:effectLst/>
                          <a:latin typeface="+mn-lt"/>
                          <a:ea typeface="Times New Roman" panose="02020603050405020304" pitchFamily="18" charset="0"/>
                          <a:cs typeface="Times New Roman" panose="02020603050405020304" pitchFamily="18" charset="0"/>
                        </a:rPr>
                        <a:t>2004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150" marR="57150" marT="57150" marB="57150"/>
                </a:tc>
                <a:extLst>
                  <a:ext uri="{0D108BD9-81ED-4DB2-BD59-A6C34878D82A}">
                    <a16:rowId xmlns:a16="http://schemas.microsoft.com/office/drawing/2014/main" val="201924499"/>
                  </a:ext>
                </a:extLst>
              </a:tr>
              <a:tr h="694960">
                <a:tc>
                  <a:txBody>
                    <a:bodyPr/>
                    <a:lstStyle/>
                    <a:p>
                      <a:pPr>
                        <a:lnSpc>
                          <a:spcPct val="100000"/>
                        </a:lnSpc>
                        <a:spcAft>
                          <a:spcPts val="600"/>
                        </a:spcAft>
                      </a:pPr>
                      <a:r>
                        <a:rPr lang="en-US" sz="1800" b="0" i="0" kern="1200" dirty="0">
                          <a:solidFill>
                            <a:schemeClr val="tx1"/>
                          </a:solidFill>
                          <a:effectLst/>
                          <a:latin typeface="+mn-lt"/>
                          <a:ea typeface="+mn-ea"/>
                          <a:cs typeface="+mn-cs"/>
                        </a:rPr>
                        <a:t>Central University of Technology</a:t>
                      </a:r>
                      <a:endParaRPr lang="en-US" sz="1800" dirty="0">
                        <a:solidFill>
                          <a:schemeClr val="tx1"/>
                        </a:solidFill>
                        <a:latin typeface="+mn-lt"/>
                      </a:endParaRPr>
                    </a:p>
                  </a:txBody>
                  <a:tcPr/>
                </a:tc>
                <a:tc>
                  <a:txBody>
                    <a:bodyPr/>
                    <a:lstStyle/>
                    <a:p>
                      <a:pPr>
                        <a:lnSpc>
                          <a:spcPct val="100000"/>
                        </a:lnSpc>
                        <a:spcAft>
                          <a:spcPts val="600"/>
                        </a:spcAft>
                      </a:pPr>
                      <a:r>
                        <a:rPr lang="en-GB" sz="1800" dirty="0">
                          <a:solidFill>
                            <a:schemeClr val="tx1"/>
                          </a:solidFill>
                          <a:latin typeface="+mn-lt"/>
                        </a:rPr>
                        <a:t>Vista</a:t>
                      </a:r>
                      <a:r>
                        <a:rPr lang="en-GB" sz="1800" baseline="0" dirty="0">
                          <a:solidFill>
                            <a:schemeClr val="tx1"/>
                          </a:solidFill>
                          <a:latin typeface="+mn-lt"/>
                        </a:rPr>
                        <a:t> University Welkom campus</a:t>
                      </a:r>
                      <a:endParaRPr lang="en-GB" sz="1800" dirty="0">
                        <a:solidFill>
                          <a:schemeClr val="tx1"/>
                        </a:solidFill>
                        <a:latin typeface="+mn-lt"/>
                      </a:endParaRPr>
                    </a:p>
                  </a:txBody>
                  <a:tcPr/>
                </a:tc>
                <a:tc>
                  <a:txBody>
                    <a:bodyPr/>
                    <a:lstStyle/>
                    <a:p>
                      <a:pPr fontAlgn="t">
                        <a:lnSpc>
                          <a:spcPct val="100000"/>
                        </a:lnSpc>
                        <a:spcAft>
                          <a:spcPts val="600"/>
                        </a:spcAft>
                      </a:pPr>
                      <a:r>
                        <a:rPr lang="en-ZA" sz="1800" dirty="0">
                          <a:solidFill>
                            <a:schemeClr val="tx1"/>
                          </a:solidFill>
                          <a:effectLst/>
                          <a:latin typeface="+mn-lt"/>
                        </a:rPr>
                        <a:t>2004</a:t>
                      </a:r>
                      <a:endParaRPr lang="en-US" sz="1800" dirty="0">
                        <a:solidFill>
                          <a:schemeClr val="tx1"/>
                        </a:solidFill>
                        <a:effectLst/>
                        <a:latin typeface="+mn-lt"/>
                      </a:endParaRPr>
                    </a:p>
                  </a:txBody>
                  <a:tcPr marL="45720" marR="45720"/>
                </a:tc>
                <a:extLst>
                  <a:ext uri="{0D108BD9-81ED-4DB2-BD59-A6C34878D82A}">
                    <a16:rowId xmlns:a16="http://schemas.microsoft.com/office/drawing/2014/main" val="4121031500"/>
                  </a:ext>
                </a:extLst>
              </a:tr>
              <a:tr h="694960">
                <a:tc>
                  <a:txBody>
                    <a:bodyPr/>
                    <a:lstStyle/>
                    <a:p>
                      <a:pPr>
                        <a:lnSpc>
                          <a:spcPct val="100000"/>
                        </a:lnSpc>
                        <a:spcAft>
                          <a:spcPts val="600"/>
                        </a:spcAft>
                      </a:pPr>
                      <a:r>
                        <a:rPr lang="en-GB" sz="1800" b="0" i="0" u="none" strike="noStrike" kern="1200" baseline="0" dirty="0">
                          <a:solidFill>
                            <a:schemeClr val="tx1"/>
                          </a:solidFill>
                          <a:latin typeface="+mn-lt"/>
                          <a:ea typeface="+mn-ea"/>
                          <a:cs typeface="+mn-cs"/>
                        </a:rPr>
                        <a:t>Rand Afrikaans University</a:t>
                      </a:r>
                    </a:p>
                  </a:txBody>
                  <a:tcPr/>
                </a:tc>
                <a:tc>
                  <a:txBody>
                    <a:bodyPr/>
                    <a:lstStyle/>
                    <a:p>
                      <a:pPr>
                        <a:lnSpc>
                          <a:spcPct val="100000"/>
                        </a:lnSpc>
                        <a:spcAft>
                          <a:spcPts val="600"/>
                        </a:spcAft>
                      </a:pPr>
                      <a:r>
                        <a:rPr lang="en-ZA" sz="1800" dirty="0">
                          <a:solidFill>
                            <a:schemeClr val="tx1"/>
                          </a:solidFill>
                          <a:latin typeface="+mn-lt"/>
                        </a:rPr>
                        <a:t>Vista University Soweto campus</a:t>
                      </a:r>
                      <a:endParaRPr lang="en-US" sz="1800" dirty="0">
                        <a:solidFill>
                          <a:schemeClr val="tx1"/>
                        </a:solidFill>
                        <a:latin typeface="+mn-lt"/>
                      </a:endParaRPr>
                    </a:p>
                  </a:txBody>
                  <a:tcPr/>
                </a:tc>
                <a:tc>
                  <a:txBody>
                    <a:bodyPr/>
                    <a:lstStyle/>
                    <a:p>
                      <a:pPr>
                        <a:lnSpc>
                          <a:spcPct val="100000"/>
                        </a:lnSpc>
                        <a:spcAft>
                          <a:spcPts val="600"/>
                        </a:spcAft>
                      </a:pPr>
                      <a:r>
                        <a:rPr lang="en-ZA" sz="1800" dirty="0">
                          <a:solidFill>
                            <a:schemeClr val="tx1"/>
                          </a:solidFill>
                          <a:latin typeface="+mn-lt"/>
                        </a:rPr>
                        <a:t>2004</a:t>
                      </a:r>
                      <a:endParaRPr lang="en-US" sz="1800" dirty="0">
                        <a:solidFill>
                          <a:schemeClr val="tx1"/>
                        </a:solidFill>
                        <a:latin typeface="+mn-lt"/>
                      </a:endParaRPr>
                    </a:p>
                  </a:txBody>
                  <a:tcPr/>
                </a:tc>
                <a:extLst>
                  <a:ext uri="{0D108BD9-81ED-4DB2-BD59-A6C34878D82A}">
                    <a16:rowId xmlns:a16="http://schemas.microsoft.com/office/drawing/2014/main" val="3740498535"/>
                  </a:ext>
                </a:extLst>
              </a:tr>
              <a:tr h="469040">
                <a:tc>
                  <a:txBody>
                    <a:bodyPr/>
                    <a:lstStyle/>
                    <a:p>
                      <a:pPr>
                        <a:lnSpc>
                          <a:spcPct val="100000"/>
                        </a:lnSpc>
                        <a:spcAft>
                          <a:spcPts val="600"/>
                        </a:spcAft>
                      </a:pPr>
                      <a:r>
                        <a:rPr lang="en-GB" sz="1800" b="0" i="0" u="none" strike="noStrike" kern="1200" baseline="0" dirty="0">
                          <a:solidFill>
                            <a:schemeClr val="tx1"/>
                          </a:solidFill>
                          <a:latin typeface="+mn-lt"/>
                          <a:ea typeface="+mn-ea"/>
                          <a:cs typeface="+mn-cs"/>
                        </a:rPr>
                        <a:t>University of Fort Hare</a:t>
                      </a:r>
                    </a:p>
                  </a:txBody>
                  <a:tcPr/>
                </a:tc>
                <a:tc>
                  <a:txBody>
                    <a:bodyPr/>
                    <a:lstStyle/>
                    <a:p>
                      <a:pPr>
                        <a:lnSpc>
                          <a:spcPct val="100000"/>
                        </a:lnSpc>
                        <a:spcAft>
                          <a:spcPts val="600"/>
                        </a:spcAft>
                      </a:pPr>
                      <a:r>
                        <a:rPr lang="en-ZA" sz="1800" dirty="0">
                          <a:solidFill>
                            <a:schemeClr val="tx1"/>
                          </a:solidFill>
                          <a:latin typeface="+mn-lt"/>
                        </a:rPr>
                        <a:t>Rhodes</a:t>
                      </a:r>
                      <a:r>
                        <a:rPr lang="en-ZA" sz="1800" baseline="0" dirty="0">
                          <a:solidFill>
                            <a:schemeClr val="tx1"/>
                          </a:solidFill>
                          <a:latin typeface="+mn-lt"/>
                        </a:rPr>
                        <a:t> University East London campus</a:t>
                      </a:r>
                      <a:endParaRPr lang="en-US" sz="1800" dirty="0">
                        <a:solidFill>
                          <a:schemeClr val="tx1"/>
                        </a:solidFill>
                        <a:latin typeface="+mn-lt"/>
                      </a:endParaRPr>
                    </a:p>
                  </a:txBody>
                  <a:tcPr/>
                </a:tc>
                <a:tc>
                  <a:txBody>
                    <a:bodyPr/>
                    <a:lstStyle/>
                    <a:p>
                      <a:pPr>
                        <a:lnSpc>
                          <a:spcPct val="100000"/>
                        </a:lnSpc>
                        <a:spcAft>
                          <a:spcPts val="600"/>
                        </a:spcAft>
                      </a:pPr>
                      <a:r>
                        <a:rPr lang="en-ZA" sz="1800" dirty="0">
                          <a:solidFill>
                            <a:schemeClr val="tx1"/>
                          </a:solidFill>
                          <a:latin typeface="+mn-lt"/>
                        </a:rPr>
                        <a:t>2004</a:t>
                      </a:r>
                      <a:endParaRPr lang="en-US" sz="1800" dirty="0">
                        <a:solidFill>
                          <a:schemeClr val="tx1"/>
                        </a:solidFill>
                        <a:latin typeface="+mn-lt"/>
                      </a:endParaRPr>
                    </a:p>
                  </a:txBody>
                  <a:tcPr/>
                </a:tc>
                <a:extLst>
                  <a:ext uri="{0D108BD9-81ED-4DB2-BD59-A6C34878D82A}">
                    <a16:rowId xmlns:a16="http://schemas.microsoft.com/office/drawing/2014/main" val="10006"/>
                  </a:ext>
                </a:extLst>
              </a:tr>
              <a:tr h="694960">
                <a:tc>
                  <a:txBody>
                    <a:bodyPr/>
                    <a:lstStyle/>
                    <a:p>
                      <a:pPr>
                        <a:lnSpc>
                          <a:spcPct val="100000"/>
                        </a:lnSpc>
                        <a:spcAft>
                          <a:spcPts val="600"/>
                        </a:spcAft>
                      </a:pPr>
                      <a:r>
                        <a:rPr lang="en-GB" sz="1800" b="0" i="0" u="none" strike="noStrike" kern="1200" baseline="0" dirty="0">
                          <a:solidFill>
                            <a:schemeClr val="tx1"/>
                          </a:solidFill>
                          <a:latin typeface="+mn-lt"/>
                          <a:ea typeface="+mn-ea"/>
                          <a:cs typeface="+mn-cs"/>
                        </a:rPr>
                        <a:t>University of the Western Cape</a:t>
                      </a:r>
                    </a:p>
                  </a:txBody>
                  <a:tcPr/>
                </a:tc>
                <a:tc>
                  <a:txBody>
                    <a:bodyPr/>
                    <a:lstStyle/>
                    <a:p>
                      <a:pPr>
                        <a:lnSpc>
                          <a:spcPct val="100000"/>
                        </a:lnSpc>
                        <a:spcAft>
                          <a:spcPts val="600"/>
                        </a:spcAft>
                      </a:pPr>
                      <a:r>
                        <a:rPr lang="en-ZA" sz="1800" dirty="0">
                          <a:solidFill>
                            <a:schemeClr val="tx1"/>
                          </a:solidFill>
                          <a:latin typeface="+mn-lt"/>
                        </a:rPr>
                        <a:t>University of Stellenbosch Faculty of Dentistry</a:t>
                      </a:r>
                      <a:endParaRPr lang="en-US" sz="1800" dirty="0">
                        <a:solidFill>
                          <a:schemeClr val="tx1"/>
                        </a:solidFill>
                        <a:latin typeface="+mn-lt"/>
                      </a:endParaRPr>
                    </a:p>
                  </a:txBody>
                  <a:tcPr/>
                </a:tc>
                <a:tc>
                  <a:txBody>
                    <a:bodyPr/>
                    <a:lstStyle/>
                    <a:p>
                      <a:pPr>
                        <a:lnSpc>
                          <a:spcPct val="100000"/>
                        </a:lnSpc>
                        <a:spcAft>
                          <a:spcPts val="600"/>
                        </a:spcAft>
                      </a:pPr>
                      <a:r>
                        <a:rPr lang="en-ZA" sz="1800" dirty="0">
                          <a:solidFill>
                            <a:schemeClr val="tx1"/>
                          </a:solidFill>
                          <a:latin typeface="+mn-lt"/>
                        </a:rPr>
                        <a:t>2004</a:t>
                      </a:r>
                      <a:endParaRPr lang="en-US" sz="1800" dirty="0">
                        <a:solidFill>
                          <a:schemeClr val="tx1"/>
                        </a:solidFill>
                        <a:latin typeface="+mn-lt"/>
                      </a:endParaRPr>
                    </a:p>
                  </a:txBody>
                  <a:tcPr/>
                </a:tc>
                <a:extLst>
                  <a:ext uri="{0D108BD9-81ED-4DB2-BD59-A6C34878D82A}">
                    <a16:rowId xmlns:a16="http://schemas.microsoft.com/office/drawing/2014/main" val="10007"/>
                  </a:ext>
                </a:extLst>
              </a:tr>
              <a:tr h="469040">
                <a:tc>
                  <a:txBody>
                    <a:bodyPr/>
                    <a:lstStyle/>
                    <a:p>
                      <a:pPr>
                        <a:lnSpc>
                          <a:spcPct val="100000"/>
                        </a:lnSpc>
                        <a:spcAft>
                          <a:spcPts val="600"/>
                        </a:spcAft>
                      </a:pPr>
                      <a:r>
                        <a:rPr lang="en-GB" sz="1800" b="0" i="0" u="none" strike="noStrike" kern="1200" baseline="0" dirty="0">
                          <a:solidFill>
                            <a:schemeClr val="tx1"/>
                          </a:solidFill>
                          <a:latin typeface="+mn-lt"/>
                          <a:ea typeface="+mn-ea"/>
                          <a:cs typeface="+mn-cs"/>
                        </a:rPr>
                        <a:t>Free State University</a:t>
                      </a:r>
                    </a:p>
                  </a:txBody>
                  <a:tcPr/>
                </a:tc>
                <a:tc>
                  <a:txBody>
                    <a:bodyPr/>
                    <a:lstStyle/>
                    <a:p>
                      <a:pPr>
                        <a:lnSpc>
                          <a:spcPct val="100000"/>
                        </a:lnSpc>
                        <a:spcAft>
                          <a:spcPts val="600"/>
                        </a:spcAft>
                      </a:pPr>
                      <a:r>
                        <a:rPr lang="en-ZA" sz="1800" dirty="0">
                          <a:solidFill>
                            <a:schemeClr val="tx1"/>
                          </a:solidFill>
                          <a:latin typeface="+mn-lt"/>
                        </a:rPr>
                        <a:t>University of the North QwaQwa campus</a:t>
                      </a:r>
                      <a:endParaRPr lang="en-US" sz="1800" dirty="0">
                        <a:solidFill>
                          <a:schemeClr val="tx1"/>
                        </a:solidFill>
                        <a:latin typeface="+mn-lt"/>
                      </a:endParaRPr>
                    </a:p>
                  </a:txBody>
                  <a:tcPr/>
                </a:tc>
                <a:tc>
                  <a:txBody>
                    <a:bodyPr/>
                    <a:lstStyle/>
                    <a:p>
                      <a:pPr>
                        <a:lnSpc>
                          <a:spcPct val="100000"/>
                        </a:lnSpc>
                        <a:spcAft>
                          <a:spcPts val="600"/>
                        </a:spcAft>
                      </a:pPr>
                      <a:r>
                        <a:rPr lang="en-ZA" sz="1800" dirty="0">
                          <a:solidFill>
                            <a:schemeClr val="tx1"/>
                          </a:solidFill>
                          <a:latin typeface="+mn-lt"/>
                        </a:rPr>
                        <a:t>2003</a:t>
                      </a:r>
                      <a:endParaRPr lang="en-US" sz="1800" dirty="0">
                        <a:solidFill>
                          <a:schemeClr val="tx1"/>
                        </a:solidFill>
                        <a:latin typeface="+mn-lt"/>
                      </a:endParaRPr>
                    </a:p>
                  </a:txBody>
                  <a:tcPr/>
                </a:tc>
                <a:extLst>
                  <a:ext uri="{0D108BD9-81ED-4DB2-BD59-A6C34878D82A}">
                    <a16:rowId xmlns:a16="http://schemas.microsoft.com/office/drawing/2014/main" val="10008"/>
                  </a:ext>
                </a:extLst>
              </a:tr>
            </a:tbl>
          </a:graphicData>
        </a:graphic>
      </p:graphicFrame>
      <p:sp>
        <p:nvSpPr>
          <p:cNvPr id="4" name="Slide Number Placeholder 3">
            <a:extLst>
              <a:ext uri="{FF2B5EF4-FFF2-40B4-BE49-F238E27FC236}">
                <a16:creationId xmlns:a16="http://schemas.microsoft.com/office/drawing/2014/main" id="{6C118585-7ABE-4576-A5A0-C6513CBBA599}"/>
              </a:ext>
            </a:extLst>
          </p:cNvPr>
          <p:cNvSpPr>
            <a:spLocks noGrp="1"/>
          </p:cNvSpPr>
          <p:nvPr>
            <p:ph type="sldNum" sz="quarter" idx="12"/>
          </p:nvPr>
        </p:nvSpPr>
        <p:spPr/>
        <p:txBody>
          <a:bodyPr/>
          <a:lstStyle/>
          <a:p>
            <a:fld id="{5BB0B389-7061-5F40-9C18-9A6CD34FEB23}" type="slidenum">
              <a:rPr lang="en-US" smtClean="0"/>
              <a:pPr/>
              <a:t>13</a:t>
            </a:fld>
            <a:endParaRPr lang="en-US"/>
          </a:p>
        </p:txBody>
      </p:sp>
    </p:spTree>
    <p:extLst>
      <p:ext uri="{BB962C8B-B14F-4D97-AF65-F5344CB8AC3E}">
        <p14:creationId xmlns:p14="http://schemas.microsoft.com/office/powerpoint/2010/main" val="150481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1786354"/>
            <a:ext cx="687280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noProof="0" dirty="0">
                <a:solidFill>
                  <a:srgbClr val="7030A0"/>
                </a:solidFill>
                <a:latin typeface="Bookman Old Style" panose="02050604050505020204" pitchFamily="18" charset="0"/>
                <a:ea typeface="Calibri" panose="020F0502020204030204" pitchFamily="34" charset="0"/>
              </a:rPr>
              <a:t>Post mergers:</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noProof="0" dirty="0">
                <a:solidFill>
                  <a:srgbClr val="7030A0"/>
                </a:solidFill>
                <a:latin typeface="Bookman Old Style" panose="02050604050505020204" pitchFamily="18" charset="0"/>
                <a:ea typeface="Calibri" panose="020F0502020204030204" pitchFamily="34" charset="0"/>
              </a:rPr>
              <a:t>Ministerial Interventions in some</a:t>
            </a:r>
            <a:endPar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8B0C7633-10EB-4A11-9F53-79BD7EE486C4}"/>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342978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3F8F-B21A-6485-F295-92461D7A0B8E}"/>
              </a:ext>
            </a:extLst>
          </p:cNvPr>
          <p:cNvSpPr>
            <a:spLocks noGrp="1"/>
          </p:cNvSpPr>
          <p:nvPr>
            <p:ph type="title"/>
          </p:nvPr>
        </p:nvSpPr>
        <p:spPr>
          <a:xfrm>
            <a:off x="336430" y="322303"/>
            <a:ext cx="8522898" cy="687610"/>
          </a:xfrm>
        </p:spPr>
        <p:txBody>
          <a:bodyPr>
            <a:normAutofit/>
          </a:bodyPr>
          <a:lstStyle/>
          <a:p>
            <a:r>
              <a:rPr lang="en-ZA" sz="2800" dirty="0">
                <a:latin typeface="+mn-lt"/>
              </a:rPr>
              <a:t>Independent Assessors Appointment </a:t>
            </a:r>
            <a:endParaRPr lang="en-US" sz="2800" dirty="0">
              <a:latin typeface="+mn-lt"/>
            </a:endParaRPr>
          </a:p>
        </p:txBody>
      </p:sp>
      <p:graphicFrame>
        <p:nvGraphicFramePr>
          <p:cNvPr id="3" name="Table 3">
            <a:extLst>
              <a:ext uri="{FF2B5EF4-FFF2-40B4-BE49-F238E27FC236}">
                <a16:creationId xmlns:a16="http://schemas.microsoft.com/office/drawing/2014/main" id="{A9FA5600-E048-2EA6-3A45-6727F55189FE}"/>
              </a:ext>
            </a:extLst>
          </p:cNvPr>
          <p:cNvGraphicFramePr>
            <a:graphicFrameLocks noGrp="1"/>
          </p:cNvGraphicFramePr>
          <p:nvPr>
            <p:extLst>
              <p:ext uri="{D42A27DB-BD31-4B8C-83A1-F6EECF244321}">
                <p14:modId xmlns:p14="http://schemas.microsoft.com/office/powerpoint/2010/main" val="1190029610"/>
              </p:ext>
            </p:extLst>
          </p:nvPr>
        </p:nvGraphicFramePr>
        <p:xfrm>
          <a:off x="336430" y="1099794"/>
          <a:ext cx="8522898" cy="5040560"/>
        </p:xfrm>
        <a:graphic>
          <a:graphicData uri="http://schemas.openxmlformats.org/drawingml/2006/table">
            <a:tbl>
              <a:tblPr firstRow="1" bandRow="1">
                <a:tableStyleId>{93296810-A885-4BE3-A3E7-6D5BEEA58F35}</a:tableStyleId>
              </a:tblPr>
              <a:tblGrid>
                <a:gridCol w="1051536">
                  <a:extLst>
                    <a:ext uri="{9D8B030D-6E8A-4147-A177-3AD203B41FA5}">
                      <a16:colId xmlns:a16="http://schemas.microsoft.com/office/drawing/2014/main" val="3932628685"/>
                    </a:ext>
                  </a:extLst>
                </a:gridCol>
                <a:gridCol w="4701232">
                  <a:extLst>
                    <a:ext uri="{9D8B030D-6E8A-4147-A177-3AD203B41FA5}">
                      <a16:colId xmlns:a16="http://schemas.microsoft.com/office/drawing/2014/main" val="4289212760"/>
                    </a:ext>
                  </a:extLst>
                </a:gridCol>
                <a:gridCol w="1154221">
                  <a:extLst>
                    <a:ext uri="{9D8B030D-6E8A-4147-A177-3AD203B41FA5}">
                      <a16:colId xmlns:a16="http://schemas.microsoft.com/office/drawing/2014/main" val="4235842717"/>
                    </a:ext>
                  </a:extLst>
                </a:gridCol>
                <a:gridCol w="1615909">
                  <a:extLst>
                    <a:ext uri="{9D8B030D-6E8A-4147-A177-3AD203B41FA5}">
                      <a16:colId xmlns:a16="http://schemas.microsoft.com/office/drawing/2014/main" val="577891127"/>
                    </a:ext>
                  </a:extLst>
                </a:gridCol>
              </a:tblGrid>
              <a:tr h="422758">
                <a:tc>
                  <a:txBody>
                    <a:bodyPr/>
                    <a:lstStyle/>
                    <a:p>
                      <a:r>
                        <a:rPr lang="en-ZA" dirty="0"/>
                        <a:t>Year</a:t>
                      </a:r>
                      <a:endParaRPr lang="en-US" dirty="0"/>
                    </a:p>
                  </a:txBody>
                  <a:tcPr/>
                </a:tc>
                <a:tc>
                  <a:txBody>
                    <a:bodyPr/>
                    <a:lstStyle/>
                    <a:p>
                      <a:r>
                        <a:rPr lang="en-ZA" dirty="0"/>
                        <a:t>Institution </a:t>
                      </a:r>
                      <a:endParaRPr lang="en-US" dirty="0"/>
                    </a:p>
                  </a:txBody>
                  <a:tcPr/>
                </a:tc>
                <a:tc>
                  <a:txBody>
                    <a:bodyPr/>
                    <a:lstStyle/>
                    <a:p>
                      <a:r>
                        <a:rPr lang="en-ZA" dirty="0"/>
                        <a:t>Status </a:t>
                      </a:r>
                      <a:endParaRPr lang="en-US" dirty="0"/>
                    </a:p>
                  </a:txBody>
                  <a:tcPr/>
                </a:tc>
                <a:tc>
                  <a:txBody>
                    <a:bodyPr/>
                    <a:lstStyle/>
                    <a:p>
                      <a:r>
                        <a:rPr lang="en-ZA" dirty="0"/>
                        <a:t>Administration </a:t>
                      </a:r>
                      <a:endParaRPr lang="en-US" dirty="0"/>
                    </a:p>
                  </a:txBody>
                  <a:tcPr/>
                </a:tc>
                <a:extLst>
                  <a:ext uri="{0D108BD9-81ED-4DB2-BD59-A6C34878D82A}">
                    <a16:rowId xmlns:a16="http://schemas.microsoft.com/office/drawing/2014/main" val="1132137463"/>
                  </a:ext>
                </a:extLst>
              </a:tr>
              <a:tr h="422758">
                <a:tc>
                  <a:txBody>
                    <a:bodyPr/>
                    <a:lstStyle/>
                    <a:p>
                      <a:pPr>
                        <a:lnSpc>
                          <a:spcPct val="115000"/>
                        </a:lnSpc>
                        <a:spcAft>
                          <a:spcPts val="1000"/>
                        </a:spcAft>
                      </a:pPr>
                      <a:r>
                        <a:rPr lang="en-ZA" sz="1800" dirty="0">
                          <a:solidFill>
                            <a:schemeClr val="bg2">
                              <a:lumMod val="25000"/>
                            </a:schemeClr>
                          </a:solidFill>
                          <a:effectLst/>
                          <a:latin typeface="+mn-lt"/>
                          <a:ea typeface="Calibri" panose="020F0502020204030204" pitchFamily="34" charset="0"/>
                          <a:cs typeface="Times New Roman" panose="02020603050405020304" pitchFamily="18" charset="0"/>
                        </a:rPr>
                        <a:t>2000</a:t>
                      </a:r>
                      <a:endParaRPr lang="en-US" sz="18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chemeClr val="bg2">
                              <a:lumMod val="25000"/>
                            </a:schemeClr>
                          </a:solidFill>
                          <a:effectLst/>
                          <a:latin typeface="+mn-lt"/>
                          <a:ea typeface="Calibri" panose="020F0502020204030204" pitchFamily="34" charset="0"/>
                          <a:cs typeface="Times New Roman" panose="02020603050405020304" pitchFamily="18" charset="0"/>
                        </a:rPr>
                        <a:t>University of the North </a:t>
                      </a:r>
                      <a:endParaRPr lang="en-US" sz="18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800" dirty="0">
                        <a:solidFill>
                          <a:schemeClr val="bg2">
                            <a:lumMod val="25000"/>
                          </a:schemeClr>
                        </a:solidFill>
                        <a:latin typeface="+mn-lt"/>
                      </a:endParaRPr>
                    </a:p>
                  </a:txBody>
                  <a:tcPr anchor="ctr"/>
                </a:tc>
                <a:tc>
                  <a:txBody>
                    <a:bodyPr/>
                    <a:lstStyle/>
                    <a:p>
                      <a:endParaRPr lang="en-US" sz="1800" dirty="0">
                        <a:solidFill>
                          <a:schemeClr val="bg2">
                            <a:lumMod val="25000"/>
                          </a:schemeClr>
                        </a:solidFill>
                        <a:latin typeface="+mn-lt"/>
                      </a:endParaRPr>
                    </a:p>
                  </a:txBody>
                  <a:tcPr anchor="ctr"/>
                </a:tc>
                <a:extLst>
                  <a:ext uri="{0D108BD9-81ED-4DB2-BD59-A6C34878D82A}">
                    <a16:rowId xmlns:a16="http://schemas.microsoft.com/office/drawing/2014/main" val="3335282878"/>
                  </a:ext>
                </a:extLst>
              </a:tr>
              <a:tr h="599292">
                <a:tc>
                  <a:txBody>
                    <a:bodyPr/>
                    <a:lstStyle/>
                    <a:p>
                      <a:pPr>
                        <a:lnSpc>
                          <a:spcPct val="115000"/>
                        </a:lnSpc>
                        <a:spcAft>
                          <a:spcPts val="1000"/>
                        </a:spcAft>
                      </a:pPr>
                      <a:r>
                        <a:rPr lang="en-ZA" sz="1800">
                          <a:solidFill>
                            <a:schemeClr val="bg2">
                              <a:lumMod val="25000"/>
                            </a:schemeClr>
                          </a:solidFill>
                          <a:effectLst/>
                          <a:latin typeface="+mn-lt"/>
                          <a:ea typeface="Calibri" panose="020F0502020204030204" pitchFamily="34" charset="0"/>
                          <a:cs typeface="Times New Roman" panose="02020603050405020304" pitchFamily="18" charset="0"/>
                        </a:rPr>
                        <a:t>2003</a:t>
                      </a:r>
                      <a:endParaRPr lang="en-US" sz="18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chemeClr val="bg2">
                              <a:lumMod val="25000"/>
                            </a:schemeClr>
                          </a:solidFill>
                          <a:effectLst/>
                          <a:latin typeface="+mn-lt"/>
                          <a:ea typeface="Calibri" panose="020F0502020204030204" pitchFamily="34" charset="0"/>
                          <a:cs typeface="Times New Roman" panose="02020603050405020304" pitchFamily="18" charset="0"/>
                        </a:rPr>
                        <a:t>University of Durban Westville</a:t>
                      </a:r>
                      <a:endParaRPr lang="en-US" sz="18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800" dirty="0">
                        <a:solidFill>
                          <a:schemeClr val="bg2">
                            <a:lumMod val="25000"/>
                          </a:schemeClr>
                        </a:solidFill>
                        <a:latin typeface="+mn-lt"/>
                      </a:endParaRPr>
                    </a:p>
                  </a:txBody>
                  <a:tcPr anchor="ctr"/>
                </a:tc>
                <a:tc>
                  <a:txBody>
                    <a:bodyPr/>
                    <a:lstStyle/>
                    <a:p>
                      <a:endParaRPr lang="en-US" sz="1800" dirty="0">
                        <a:solidFill>
                          <a:schemeClr val="bg2">
                            <a:lumMod val="25000"/>
                          </a:schemeClr>
                        </a:solidFill>
                        <a:latin typeface="+mn-lt"/>
                      </a:endParaRPr>
                    </a:p>
                  </a:txBody>
                  <a:tcPr anchor="ctr"/>
                </a:tc>
                <a:extLst>
                  <a:ext uri="{0D108BD9-81ED-4DB2-BD59-A6C34878D82A}">
                    <a16:rowId xmlns:a16="http://schemas.microsoft.com/office/drawing/2014/main" val="1940081927"/>
                  </a:ext>
                </a:extLst>
              </a:tr>
              <a:tr h="599292">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2006</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Durban University of Technology (DUT)</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ZA" sz="1800" dirty="0">
                          <a:solidFill>
                            <a:srgbClr val="C00000"/>
                          </a:solidFill>
                          <a:latin typeface="+mn-lt"/>
                        </a:rPr>
                        <a:t>Merged </a:t>
                      </a:r>
                      <a:endParaRPr lang="en-US" sz="1800" dirty="0">
                        <a:solidFill>
                          <a:srgbClr val="C00000"/>
                        </a:solidFill>
                        <a:latin typeface="+mn-lt"/>
                      </a:endParaRPr>
                    </a:p>
                  </a:txBody>
                  <a:tcPr anchor="ctr"/>
                </a:tc>
                <a:tc>
                  <a:txBody>
                    <a:bodyPr/>
                    <a:lstStyle/>
                    <a:p>
                      <a:endParaRPr lang="en-US" sz="1800" dirty="0">
                        <a:solidFill>
                          <a:srgbClr val="C00000"/>
                        </a:solidFill>
                        <a:latin typeface="+mn-lt"/>
                      </a:endParaRPr>
                    </a:p>
                  </a:txBody>
                  <a:tcPr anchor="ctr"/>
                </a:tc>
                <a:extLst>
                  <a:ext uri="{0D108BD9-81ED-4DB2-BD59-A6C34878D82A}">
                    <a16:rowId xmlns:a16="http://schemas.microsoft.com/office/drawing/2014/main" val="3324693646"/>
                  </a:ext>
                </a:extLst>
              </a:tr>
              <a:tr h="599292">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2007</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University of Limpopo (UL)</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ZA" sz="1800" dirty="0">
                          <a:solidFill>
                            <a:srgbClr val="C00000"/>
                          </a:solidFill>
                          <a:latin typeface="+mn-lt"/>
                        </a:rPr>
                        <a:t>Merged</a:t>
                      </a:r>
                      <a:endParaRPr lang="en-US" sz="1800" dirty="0">
                        <a:solidFill>
                          <a:srgbClr val="C00000"/>
                        </a:solidFill>
                        <a:latin typeface="+mn-lt"/>
                      </a:endParaRPr>
                    </a:p>
                  </a:txBody>
                  <a:tcPr anchor="ctr"/>
                </a:tc>
                <a:tc>
                  <a:txBody>
                    <a:bodyPr/>
                    <a:lstStyle/>
                    <a:p>
                      <a:endParaRPr lang="en-US" sz="1800" dirty="0">
                        <a:solidFill>
                          <a:srgbClr val="C00000"/>
                        </a:solidFill>
                        <a:latin typeface="+mn-lt"/>
                      </a:endParaRPr>
                    </a:p>
                  </a:txBody>
                  <a:tcPr anchor="ctr"/>
                </a:tc>
                <a:extLst>
                  <a:ext uri="{0D108BD9-81ED-4DB2-BD59-A6C34878D82A}">
                    <a16:rowId xmlns:a16="http://schemas.microsoft.com/office/drawing/2014/main" val="2717771672"/>
                  </a:ext>
                </a:extLst>
              </a:tr>
              <a:tr h="599292">
                <a:tc>
                  <a:txBody>
                    <a:bodyPr/>
                    <a:lstStyle/>
                    <a:p>
                      <a:pPr>
                        <a:lnSpc>
                          <a:spcPct val="115000"/>
                        </a:lnSpc>
                        <a:spcAft>
                          <a:spcPts val="1000"/>
                        </a:spcAft>
                      </a:pPr>
                      <a:r>
                        <a:rPr lang="en-ZA" sz="1800">
                          <a:effectLst/>
                          <a:latin typeface="+mn-lt"/>
                          <a:ea typeface="Calibri" panose="020F0502020204030204" pitchFamily="34" charset="0"/>
                          <a:cs typeface="Times New Roman" panose="02020603050405020304" pitchFamily="18" charset="0"/>
                        </a:rPr>
                        <a:t>2008</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err="1">
                          <a:effectLst/>
                          <a:latin typeface="+mn-lt"/>
                          <a:ea typeface="Calibri" panose="020F0502020204030204" pitchFamily="34" charset="0"/>
                          <a:cs typeface="Times New Roman" panose="02020603050405020304" pitchFamily="18" charset="0"/>
                        </a:rPr>
                        <a:t>Mangosuthu</a:t>
                      </a:r>
                      <a:r>
                        <a:rPr lang="en-ZA" sz="1800" dirty="0">
                          <a:effectLst/>
                          <a:latin typeface="+mn-lt"/>
                          <a:ea typeface="Calibri" panose="020F0502020204030204" pitchFamily="34" charset="0"/>
                          <a:cs typeface="Times New Roman" panose="02020603050405020304" pitchFamily="18" charset="0"/>
                        </a:rPr>
                        <a:t> University of Technology (MUT)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800" dirty="0">
                        <a:latin typeface="+mn-lt"/>
                      </a:endParaRPr>
                    </a:p>
                  </a:txBody>
                  <a:tcPr anchor="ctr"/>
                </a:tc>
                <a:tc>
                  <a:txBody>
                    <a:bodyPr/>
                    <a:lstStyle/>
                    <a:p>
                      <a:r>
                        <a:rPr lang="en-ZA" sz="1800" dirty="0">
                          <a:latin typeface="+mn-lt"/>
                        </a:rPr>
                        <a:t>Yes</a:t>
                      </a:r>
                      <a:endParaRPr lang="en-US" sz="1800" dirty="0">
                        <a:latin typeface="+mn-lt"/>
                      </a:endParaRPr>
                    </a:p>
                  </a:txBody>
                  <a:tcPr anchor="ctr"/>
                </a:tc>
                <a:extLst>
                  <a:ext uri="{0D108BD9-81ED-4DB2-BD59-A6C34878D82A}">
                    <a16:rowId xmlns:a16="http://schemas.microsoft.com/office/drawing/2014/main" val="2917167350"/>
                  </a:ext>
                </a:extLst>
              </a:tr>
              <a:tr h="599292">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2010</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Tshwane University of Technology (TUT)</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ZA" sz="1800" dirty="0">
                          <a:solidFill>
                            <a:srgbClr val="C00000"/>
                          </a:solidFill>
                          <a:latin typeface="+mn-lt"/>
                        </a:rPr>
                        <a:t>Merged</a:t>
                      </a:r>
                      <a:endParaRPr lang="en-US" sz="1800" dirty="0">
                        <a:solidFill>
                          <a:srgbClr val="C00000"/>
                        </a:solidFill>
                        <a:latin typeface="+mn-lt"/>
                      </a:endParaRPr>
                    </a:p>
                  </a:txBody>
                  <a:tcPr anchor="ctr"/>
                </a:tc>
                <a:tc>
                  <a:txBody>
                    <a:bodyPr/>
                    <a:lstStyle/>
                    <a:p>
                      <a:r>
                        <a:rPr lang="en-ZA" sz="1800" dirty="0">
                          <a:solidFill>
                            <a:srgbClr val="C00000"/>
                          </a:solidFill>
                          <a:latin typeface="+mn-lt"/>
                        </a:rPr>
                        <a:t>Yes</a:t>
                      </a:r>
                      <a:endParaRPr lang="en-US" sz="1800" dirty="0">
                        <a:solidFill>
                          <a:srgbClr val="C00000"/>
                        </a:solidFill>
                        <a:latin typeface="+mn-lt"/>
                      </a:endParaRPr>
                    </a:p>
                  </a:txBody>
                  <a:tcPr anchor="ctr"/>
                </a:tc>
                <a:extLst>
                  <a:ext uri="{0D108BD9-81ED-4DB2-BD59-A6C34878D82A}">
                    <a16:rowId xmlns:a16="http://schemas.microsoft.com/office/drawing/2014/main" val="143835583"/>
                  </a:ext>
                </a:extLst>
              </a:tr>
              <a:tr h="599292">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2010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University of Zululand (UNIZULU)</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800" dirty="0">
                        <a:latin typeface="+mn-lt"/>
                      </a:endParaRPr>
                    </a:p>
                  </a:txBody>
                  <a:tcPr anchor="ctr"/>
                </a:tc>
                <a:tc>
                  <a:txBody>
                    <a:bodyPr/>
                    <a:lstStyle/>
                    <a:p>
                      <a:r>
                        <a:rPr lang="en-ZA" sz="1800" dirty="0">
                          <a:latin typeface="+mn-lt"/>
                        </a:rPr>
                        <a:t>Yes</a:t>
                      </a:r>
                      <a:endParaRPr lang="en-US" sz="1800" dirty="0">
                        <a:latin typeface="+mn-lt"/>
                      </a:endParaRPr>
                    </a:p>
                  </a:txBody>
                  <a:tcPr anchor="ctr"/>
                </a:tc>
                <a:extLst>
                  <a:ext uri="{0D108BD9-81ED-4DB2-BD59-A6C34878D82A}">
                    <a16:rowId xmlns:a16="http://schemas.microsoft.com/office/drawing/2014/main" val="4279588409"/>
                  </a:ext>
                </a:extLst>
              </a:tr>
              <a:tr h="599292">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2011</a:t>
                      </a:r>
                      <a:endParaRPr lang="en-US"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ZA" sz="1800" dirty="0">
                          <a:solidFill>
                            <a:srgbClr val="C00000"/>
                          </a:solidFill>
                          <a:effectLst/>
                          <a:latin typeface="+mn-lt"/>
                          <a:ea typeface="Calibri" panose="020F0502020204030204" pitchFamily="34" charset="0"/>
                          <a:cs typeface="Times New Roman" panose="02020603050405020304" pitchFamily="18" charset="0"/>
                        </a:rPr>
                        <a:t>Walter Sisulu University</a:t>
                      </a:r>
                      <a:r>
                        <a:rPr lang="en-US" sz="1800" dirty="0">
                          <a:solidFill>
                            <a:srgbClr val="C00000"/>
                          </a:solidFill>
                          <a:effectLst/>
                          <a:latin typeface="+mn-lt"/>
                          <a:ea typeface="Calibri" panose="020F0502020204030204" pitchFamily="34" charset="0"/>
                          <a:cs typeface="Times New Roman" panose="02020603050405020304" pitchFamily="18" charset="0"/>
                        </a:rPr>
                        <a:t> (WSU)</a:t>
                      </a:r>
                      <a:endParaRPr lang="en-ZA"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ZA" sz="1800" dirty="0">
                          <a:solidFill>
                            <a:srgbClr val="C00000"/>
                          </a:solidFill>
                          <a:latin typeface="+mn-lt"/>
                        </a:rPr>
                        <a:t>Merged</a:t>
                      </a:r>
                      <a:endParaRPr lang="en-US" sz="1800" dirty="0">
                        <a:solidFill>
                          <a:srgbClr val="C00000"/>
                        </a:solidFill>
                        <a:latin typeface="+mn-lt"/>
                      </a:endParaRPr>
                    </a:p>
                  </a:txBody>
                  <a:tcPr anchor="ctr"/>
                </a:tc>
                <a:tc>
                  <a:txBody>
                    <a:bodyPr/>
                    <a:lstStyle/>
                    <a:p>
                      <a:r>
                        <a:rPr lang="en-ZA" sz="1800" dirty="0">
                          <a:solidFill>
                            <a:srgbClr val="C00000"/>
                          </a:solidFill>
                          <a:latin typeface="+mn-lt"/>
                        </a:rPr>
                        <a:t>Yes </a:t>
                      </a:r>
                      <a:endParaRPr lang="en-US" sz="1800" dirty="0">
                        <a:solidFill>
                          <a:srgbClr val="C00000"/>
                        </a:solidFill>
                        <a:latin typeface="+mn-lt"/>
                      </a:endParaRPr>
                    </a:p>
                  </a:txBody>
                  <a:tcPr anchor="ctr"/>
                </a:tc>
                <a:extLst>
                  <a:ext uri="{0D108BD9-81ED-4DB2-BD59-A6C34878D82A}">
                    <a16:rowId xmlns:a16="http://schemas.microsoft.com/office/drawing/2014/main" val="1717853878"/>
                  </a:ext>
                </a:extLst>
              </a:tr>
            </a:tbl>
          </a:graphicData>
        </a:graphic>
      </p:graphicFrame>
      <p:sp>
        <p:nvSpPr>
          <p:cNvPr id="4" name="Slide Number Placeholder 3">
            <a:extLst>
              <a:ext uri="{FF2B5EF4-FFF2-40B4-BE49-F238E27FC236}">
                <a16:creationId xmlns:a16="http://schemas.microsoft.com/office/drawing/2014/main" id="{03178A1D-729B-453F-8229-0332ACD037EA}"/>
              </a:ext>
            </a:extLst>
          </p:cNvPr>
          <p:cNvSpPr>
            <a:spLocks noGrp="1"/>
          </p:cNvSpPr>
          <p:nvPr>
            <p:ph type="sldNum" sz="quarter" idx="12"/>
          </p:nvPr>
        </p:nvSpPr>
        <p:spPr/>
        <p:txBody>
          <a:bodyPr/>
          <a:lstStyle/>
          <a:p>
            <a:fld id="{5BB0B389-7061-5F40-9C18-9A6CD34FEB23}" type="slidenum">
              <a:rPr lang="en-US" smtClean="0"/>
              <a:pPr/>
              <a:t>15</a:t>
            </a:fld>
            <a:endParaRPr lang="en-US"/>
          </a:p>
        </p:txBody>
      </p:sp>
    </p:spTree>
    <p:extLst>
      <p:ext uri="{BB962C8B-B14F-4D97-AF65-F5344CB8AC3E}">
        <p14:creationId xmlns:p14="http://schemas.microsoft.com/office/powerpoint/2010/main" val="400347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3F8F-B21A-6485-F295-92461D7A0B8E}"/>
              </a:ext>
            </a:extLst>
          </p:cNvPr>
          <p:cNvSpPr>
            <a:spLocks noGrp="1"/>
          </p:cNvSpPr>
          <p:nvPr>
            <p:ph type="title"/>
          </p:nvPr>
        </p:nvSpPr>
        <p:spPr>
          <a:xfrm>
            <a:off x="336430" y="365126"/>
            <a:ext cx="8522898" cy="687610"/>
          </a:xfrm>
        </p:spPr>
        <p:txBody>
          <a:bodyPr>
            <a:normAutofit/>
          </a:bodyPr>
          <a:lstStyle/>
          <a:p>
            <a:r>
              <a:rPr lang="en-ZA" sz="3200" dirty="0">
                <a:latin typeface="+mn-lt"/>
              </a:rPr>
              <a:t>Independent Assessors Appointment </a:t>
            </a:r>
            <a:endParaRPr lang="en-US" sz="3200" dirty="0">
              <a:latin typeface="+mn-lt"/>
            </a:endParaRPr>
          </a:p>
        </p:txBody>
      </p:sp>
      <p:graphicFrame>
        <p:nvGraphicFramePr>
          <p:cNvPr id="3" name="Table 3">
            <a:extLst>
              <a:ext uri="{FF2B5EF4-FFF2-40B4-BE49-F238E27FC236}">
                <a16:creationId xmlns:a16="http://schemas.microsoft.com/office/drawing/2014/main" id="{A9FA5600-E048-2EA6-3A45-6727F55189FE}"/>
              </a:ext>
            </a:extLst>
          </p:cNvPr>
          <p:cNvGraphicFramePr>
            <a:graphicFrameLocks noGrp="1"/>
          </p:cNvGraphicFramePr>
          <p:nvPr>
            <p:extLst>
              <p:ext uri="{D42A27DB-BD31-4B8C-83A1-F6EECF244321}">
                <p14:modId xmlns:p14="http://schemas.microsoft.com/office/powerpoint/2010/main" val="3682301527"/>
              </p:ext>
            </p:extLst>
          </p:nvPr>
        </p:nvGraphicFramePr>
        <p:xfrm>
          <a:off x="336430" y="1196753"/>
          <a:ext cx="8522896" cy="4896542"/>
        </p:xfrm>
        <a:graphic>
          <a:graphicData uri="http://schemas.openxmlformats.org/drawingml/2006/table">
            <a:tbl>
              <a:tblPr firstRow="1" bandRow="1">
                <a:tableStyleId>{93296810-A885-4BE3-A3E7-6D5BEEA58F35}</a:tableStyleId>
              </a:tblPr>
              <a:tblGrid>
                <a:gridCol w="873628">
                  <a:extLst>
                    <a:ext uri="{9D8B030D-6E8A-4147-A177-3AD203B41FA5}">
                      <a16:colId xmlns:a16="http://schemas.microsoft.com/office/drawing/2014/main" val="3932628685"/>
                    </a:ext>
                  </a:extLst>
                </a:gridCol>
                <a:gridCol w="4582168">
                  <a:extLst>
                    <a:ext uri="{9D8B030D-6E8A-4147-A177-3AD203B41FA5}">
                      <a16:colId xmlns:a16="http://schemas.microsoft.com/office/drawing/2014/main" val="4289212760"/>
                    </a:ext>
                  </a:extLst>
                </a:gridCol>
                <a:gridCol w="1330306">
                  <a:extLst>
                    <a:ext uri="{9D8B030D-6E8A-4147-A177-3AD203B41FA5}">
                      <a16:colId xmlns:a16="http://schemas.microsoft.com/office/drawing/2014/main" val="4235842717"/>
                    </a:ext>
                  </a:extLst>
                </a:gridCol>
                <a:gridCol w="1736794">
                  <a:extLst>
                    <a:ext uri="{9D8B030D-6E8A-4147-A177-3AD203B41FA5}">
                      <a16:colId xmlns:a16="http://schemas.microsoft.com/office/drawing/2014/main" val="577891127"/>
                    </a:ext>
                  </a:extLst>
                </a:gridCol>
              </a:tblGrid>
              <a:tr h="697640">
                <a:tc>
                  <a:txBody>
                    <a:bodyPr/>
                    <a:lstStyle/>
                    <a:p>
                      <a:r>
                        <a:rPr lang="en-ZA" dirty="0"/>
                        <a:t>Year</a:t>
                      </a:r>
                      <a:endParaRPr lang="en-US" dirty="0"/>
                    </a:p>
                  </a:txBody>
                  <a:tcPr/>
                </a:tc>
                <a:tc>
                  <a:txBody>
                    <a:bodyPr/>
                    <a:lstStyle/>
                    <a:p>
                      <a:r>
                        <a:rPr lang="en-ZA" dirty="0"/>
                        <a:t>Institution </a:t>
                      </a:r>
                      <a:endParaRPr lang="en-US" dirty="0"/>
                    </a:p>
                  </a:txBody>
                  <a:tcPr/>
                </a:tc>
                <a:tc>
                  <a:txBody>
                    <a:bodyPr/>
                    <a:lstStyle/>
                    <a:p>
                      <a:r>
                        <a:rPr lang="en-ZA" dirty="0"/>
                        <a:t>Status </a:t>
                      </a:r>
                      <a:endParaRPr lang="en-US" dirty="0"/>
                    </a:p>
                  </a:txBody>
                  <a:tcPr/>
                </a:tc>
                <a:tc>
                  <a:txBody>
                    <a:bodyPr/>
                    <a:lstStyle/>
                    <a:p>
                      <a:r>
                        <a:rPr lang="en-ZA" dirty="0"/>
                        <a:t>Administration </a:t>
                      </a:r>
                      <a:endParaRPr lang="en-US" dirty="0"/>
                    </a:p>
                  </a:txBody>
                  <a:tcPr/>
                </a:tc>
                <a:extLst>
                  <a:ext uri="{0D108BD9-81ED-4DB2-BD59-A6C34878D82A}">
                    <a16:rowId xmlns:a16="http://schemas.microsoft.com/office/drawing/2014/main" val="1132137463"/>
                  </a:ext>
                </a:extLst>
              </a:tr>
              <a:tr h="697640">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2012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Central University of Technology (CUT)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3335282878"/>
                  </a:ext>
                </a:extLst>
              </a:tr>
              <a:tr h="710702">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2012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Vaal University of Technology (VUT)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latin typeface="+mn-lt"/>
                      </a:endParaRPr>
                    </a:p>
                  </a:txBody>
                  <a:tcPr/>
                </a:tc>
                <a:tc>
                  <a:txBody>
                    <a:bodyPr/>
                    <a:lstStyle/>
                    <a:p>
                      <a:r>
                        <a:rPr lang="en-ZA" sz="1800" dirty="0">
                          <a:latin typeface="+mn-lt"/>
                        </a:rPr>
                        <a:t>Yes</a:t>
                      </a:r>
                      <a:endParaRPr lang="en-US" sz="1800" dirty="0">
                        <a:latin typeface="+mn-lt"/>
                      </a:endParaRPr>
                    </a:p>
                  </a:txBody>
                  <a:tcPr/>
                </a:tc>
                <a:extLst>
                  <a:ext uri="{0D108BD9-81ED-4DB2-BD59-A6C34878D82A}">
                    <a16:rowId xmlns:a16="http://schemas.microsoft.com/office/drawing/2014/main" val="1940081927"/>
                  </a:ext>
                </a:extLst>
              </a:tr>
              <a:tr h="697640">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2018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err="1">
                          <a:effectLst/>
                          <a:latin typeface="+mn-lt"/>
                          <a:ea typeface="Calibri" panose="020F0502020204030204" pitchFamily="34" charset="0"/>
                          <a:cs typeface="Times New Roman" panose="02020603050405020304" pitchFamily="18" charset="0"/>
                        </a:rPr>
                        <a:t>Mangosuthu</a:t>
                      </a:r>
                      <a:r>
                        <a:rPr lang="en-ZA" sz="1800" dirty="0">
                          <a:effectLst/>
                          <a:latin typeface="+mn-lt"/>
                          <a:ea typeface="Calibri" panose="020F0502020204030204" pitchFamily="34" charset="0"/>
                          <a:cs typeface="Times New Roman" panose="02020603050405020304" pitchFamily="18" charset="0"/>
                        </a:rPr>
                        <a:t> University of Technology (MUT)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3324693646"/>
                  </a:ext>
                </a:extLst>
              </a:tr>
              <a:tr h="697640">
                <a:tc>
                  <a:txBody>
                    <a:bodyPr/>
                    <a:lstStyle/>
                    <a:p>
                      <a:pPr>
                        <a:lnSpc>
                          <a:spcPct val="115000"/>
                        </a:lnSpc>
                        <a:spcAft>
                          <a:spcPts val="1000"/>
                        </a:spcAft>
                      </a:pPr>
                      <a:r>
                        <a:rPr lang="en-ZA" sz="1800">
                          <a:effectLst/>
                          <a:latin typeface="+mn-lt"/>
                          <a:ea typeface="Calibri" panose="020F0502020204030204" pitchFamily="34" charset="0"/>
                          <a:cs typeface="Times New Roman" panose="02020603050405020304" pitchFamily="18" charset="0"/>
                        </a:rPr>
                        <a:t>2019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Vaal University of Technology</a:t>
                      </a:r>
                      <a:r>
                        <a:rPr lang="en-ZA" sz="1800" baseline="30000" dirty="0">
                          <a:effectLst/>
                          <a:latin typeface="+mn-lt"/>
                          <a:ea typeface="Calibri" panose="020F0502020204030204" pitchFamily="34" charset="0"/>
                          <a:cs typeface="Times New Roman" panose="02020603050405020304" pitchFamily="18" charset="0"/>
                        </a:rPr>
                        <a:t> </a:t>
                      </a:r>
                      <a:r>
                        <a:rPr lang="en-ZA" sz="1800" baseline="0" dirty="0">
                          <a:effectLst/>
                          <a:latin typeface="+mn-lt"/>
                          <a:ea typeface="Calibri" panose="020F0502020204030204" pitchFamily="34" charset="0"/>
                          <a:cs typeface="Times New Roman" panose="02020603050405020304" pitchFamily="18" charset="0"/>
                        </a:rPr>
                        <a:t>(VUT)</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latin typeface="+mn-lt"/>
                      </a:endParaRPr>
                    </a:p>
                  </a:txBody>
                  <a:tcPr/>
                </a:tc>
                <a:tc>
                  <a:txBody>
                    <a:bodyPr/>
                    <a:lstStyle/>
                    <a:p>
                      <a:r>
                        <a:rPr lang="en-ZA" sz="1800" dirty="0">
                          <a:latin typeface="+mn-lt"/>
                        </a:rPr>
                        <a:t>Yes</a:t>
                      </a:r>
                      <a:endParaRPr lang="en-US" sz="1800" dirty="0">
                        <a:latin typeface="+mn-lt"/>
                      </a:endParaRPr>
                    </a:p>
                  </a:txBody>
                  <a:tcPr/>
                </a:tc>
                <a:extLst>
                  <a:ext uri="{0D108BD9-81ED-4DB2-BD59-A6C34878D82A}">
                    <a16:rowId xmlns:a16="http://schemas.microsoft.com/office/drawing/2014/main" val="2717771672"/>
                  </a:ext>
                </a:extLst>
              </a:tr>
              <a:tr h="697640">
                <a:tc>
                  <a:txBody>
                    <a:bodyPr/>
                    <a:lstStyle/>
                    <a:p>
                      <a:pPr>
                        <a:lnSpc>
                          <a:spcPct val="115000"/>
                        </a:lnSpc>
                        <a:spcAft>
                          <a:spcPts val="1000"/>
                        </a:spcAft>
                      </a:pPr>
                      <a:r>
                        <a:rPr lang="en-ZA" sz="1800">
                          <a:effectLst/>
                          <a:latin typeface="+mn-lt"/>
                          <a:ea typeface="Calibri" panose="020F0502020204030204" pitchFamily="34" charset="0"/>
                          <a:cs typeface="Times New Roman" panose="02020603050405020304" pitchFamily="18" charset="0"/>
                        </a:rPr>
                        <a:t>2019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University of Fort Hare (UFH)</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latin typeface="+mn-lt"/>
                      </a:endParaRPr>
                    </a:p>
                  </a:txBody>
                  <a:tcPr/>
                </a:tc>
                <a:tc>
                  <a:txBody>
                    <a:bodyPr/>
                    <a:lstStyle/>
                    <a:p>
                      <a:r>
                        <a:rPr lang="en-ZA" sz="1800" dirty="0">
                          <a:latin typeface="+mn-lt"/>
                        </a:rPr>
                        <a:t>Yes</a:t>
                      </a:r>
                      <a:endParaRPr lang="en-US" sz="1800" dirty="0">
                        <a:latin typeface="+mn-lt"/>
                      </a:endParaRPr>
                    </a:p>
                  </a:txBody>
                  <a:tcPr/>
                </a:tc>
                <a:extLst>
                  <a:ext uri="{0D108BD9-81ED-4DB2-BD59-A6C34878D82A}">
                    <a16:rowId xmlns:a16="http://schemas.microsoft.com/office/drawing/2014/main" val="2917167350"/>
                  </a:ext>
                </a:extLst>
              </a:tr>
              <a:tr h="697640">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2020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800" dirty="0" err="1">
                          <a:effectLst/>
                          <a:latin typeface="+mn-lt"/>
                          <a:ea typeface="Calibri" panose="020F0502020204030204" pitchFamily="34" charset="0"/>
                          <a:cs typeface="Times New Roman" panose="02020603050405020304" pitchFamily="18" charset="0"/>
                        </a:rPr>
                        <a:t>Mangosuthu</a:t>
                      </a:r>
                      <a:r>
                        <a:rPr lang="en-ZA" sz="1800" dirty="0">
                          <a:effectLst/>
                          <a:latin typeface="+mn-lt"/>
                          <a:ea typeface="Calibri" panose="020F0502020204030204" pitchFamily="34" charset="0"/>
                          <a:cs typeface="Times New Roman" panose="02020603050405020304" pitchFamily="18" charset="0"/>
                        </a:rPr>
                        <a:t> University of Technology (MUT)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80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143835583"/>
                  </a:ext>
                </a:extLst>
              </a:tr>
            </a:tbl>
          </a:graphicData>
        </a:graphic>
      </p:graphicFrame>
      <p:sp>
        <p:nvSpPr>
          <p:cNvPr id="4" name="Slide Number Placeholder 3">
            <a:extLst>
              <a:ext uri="{FF2B5EF4-FFF2-40B4-BE49-F238E27FC236}">
                <a16:creationId xmlns:a16="http://schemas.microsoft.com/office/drawing/2014/main" id="{84EF1FA7-8A9B-445B-96BE-0E9164689B7E}"/>
              </a:ext>
            </a:extLst>
          </p:cNvPr>
          <p:cNvSpPr>
            <a:spLocks noGrp="1"/>
          </p:cNvSpPr>
          <p:nvPr>
            <p:ph type="sldNum" sz="quarter" idx="12"/>
          </p:nvPr>
        </p:nvSpPr>
        <p:spPr/>
        <p:txBody>
          <a:bodyPr/>
          <a:lstStyle/>
          <a:p>
            <a:fld id="{5BB0B389-7061-5F40-9C18-9A6CD34FEB23}" type="slidenum">
              <a:rPr lang="en-US" smtClean="0"/>
              <a:pPr/>
              <a:t>16</a:t>
            </a:fld>
            <a:endParaRPr lang="en-US"/>
          </a:p>
        </p:txBody>
      </p:sp>
    </p:spTree>
    <p:extLst>
      <p:ext uri="{BB962C8B-B14F-4D97-AF65-F5344CB8AC3E}">
        <p14:creationId xmlns:p14="http://schemas.microsoft.com/office/powerpoint/2010/main" val="220784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463462"/>
            <a:ext cx="68728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noProof="0" dirty="0">
                <a:solidFill>
                  <a:srgbClr val="7030A0"/>
                </a:solidFill>
                <a:latin typeface="Bookman Old Style" panose="02050604050505020204" pitchFamily="18" charset="0"/>
                <a:ea typeface="Calibri" panose="020F0502020204030204" pitchFamily="34" charset="0"/>
              </a:rPr>
              <a:t>Financial Health</a:t>
            </a:r>
            <a:endPar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BED8C248-DD40-403A-ADBE-51F1EE16D155}"/>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390231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557213" y="1322388"/>
            <a:ext cx="8029575" cy="4994275"/>
          </a:xfrm>
        </p:spPr>
        <p:txBody>
          <a:bodyPr wrap="square" numCol="1" anchor="t" anchorCtr="0" compatLnSpc="1">
            <a:prstTxWarp prst="textNoShape">
              <a:avLst/>
            </a:prstTxWarp>
            <a:normAutofit/>
          </a:bodyPr>
          <a:lstStyle/>
          <a:p>
            <a:pPr marL="0" indent="0">
              <a:buNone/>
            </a:pPr>
            <a:r>
              <a:rPr lang="en-GB" sz="1800" dirty="0">
                <a:latin typeface="Arial" panose="020B0604020202020204" pitchFamily="34" charset="0"/>
                <a:cs typeface="Arial" panose="020B0604020202020204" pitchFamily="34" charset="0"/>
              </a:rPr>
              <a:t>The presentation is based on the 2016 - 2020 audited financial statements of 10 merged  institutions, submitted to the Department in compliance with the annual reporting regulations</a:t>
            </a:r>
            <a:r>
              <a:rPr lang="en-GB" sz="2400" dirty="0"/>
              <a:t>. </a:t>
            </a:r>
          </a:p>
          <a:p>
            <a:pPr marL="0" indent="0">
              <a:buNone/>
            </a:pPr>
            <a:r>
              <a:rPr lang="en-GB" sz="2400" b="1" dirty="0"/>
              <a:t>Key financial  indicators</a:t>
            </a:r>
          </a:p>
          <a:p>
            <a:pPr marL="0" indent="0">
              <a:buNone/>
            </a:pPr>
            <a:endParaRPr lang="en-GB" sz="2400" b="1" dirty="0"/>
          </a:p>
          <a:p>
            <a:pPr marL="0" indent="0">
              <a:buNone/>
            </a:pPr>
            <a:endParaRPr lang="en-GB" sz="2400" b="1" dirty="0"/>
          </a:p>
          <a:p>
            <a:pPr marL="0" indent="0">
              <a:buNone/>
            </a:pPr>
            <a:endParaRPr lang="en-US" sz="2400" dirty="0"/>
          </a:p>
        </p:txBody>
      </p:sp>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18</a:t>
            </a:fld>
            <a:endParaRPr lang="en-US" altLang="en-US" sz="1200" b="1">
              <a:solidFill>
                <a:srgbClr val="898989"/>
              </a:solidFill>
              <a:latin typeface="Arial" panose="020B0604020202020204" pitchFamily="34" charset="0"/>
            </a:endParaRPr>
          </a:p>
        </p:txBody>
      </p:sp>
      <p:sp>
        <p:nvSpPr>
          <p:cNvPr id="7" name="TextBox 6"/>
          <p:cNvSpPr txBox="1"/>
          <p:nvPr/>
        </p:nvSpPr>
        <p:spPr>
          <a:xfrm>
            <a:off x="323528" y="404664"/>
            <a:ext cx="8424935" cy="52387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cs typeface="Arial" panose="020B0604020202020204" pitchFamily="34" charset="0"/>
              </a:rPr>
              <a:t>Financial Health – 2016 - 2020</a:t>
            </a:r>
          </a:p>
        </p:txBody>
      </p:sp>
      <p:graphicFrame>
        <p:nvGraphicFramePr>
          <p:cNvPr id="2" name="Table 1"/>
          <p:cNvGraphicFramePr>
            <a:graphicFrameLocks noGrp="1"/>
          </p:cNvGraphicFramePr>
          <p:nvPr>
            <p:extLst>
              <p:ext uri="{D42A27DB-BD31-4B8C-83A1-F6EECF244321}">
                <p14:modId xmlns:p14="http://schemas.microsoft.com/office/powerpoint/2010/main" val="4118540822"/>
              </p:ext>
            </p:extLst>
          </p:nvPr>
        </p:nvGraphicFramePr>
        <p:xfrm>
          <a:off x="476374" y="2625848"/>
          <a:ext cx="8191252" cy="3395438"/>
        </p:xfrm>
        <a:graphic>
          <a:graphicData uri="http://schemas.openxmlformats.org/drawingml/2006/table">
            <a:tbl>
              <a:tblPr>
                <a:tableStyleId>{5C22544A-7EE6-4342-B048-85BDC9FD1C3A}</a:tableStyleId>
              </a:tblPr>
              <a:tblGrid>
                <a:gridCol w="369792">
                  <a:extLst>
                    <a:ext uri="{9D8B030D-6E8A-4147-A177-3AD203B41FA5}">
                      <a16:colId xmlns:a16="http://schemas.microsoft.com/office/drawing/2014/main" val="20000"/>
                    </a:ext>
                  </a:extLst>
                </a:gridCol>
                <a:gridCol w="2366397">
                  <a:extLst>
                    <a:ext uri="{9D8B030D-6E8A-4147-A177-3AD203B41FA5}">
                      <a16:colId xmlns:a16="http://schemas.microsoft.com/office/drawing/2014/main" val="20001"/>
                    </a:ext>
                  </a:extLst>
                </a:gridCol>
                <a:gridCol w="739859">
                  <a:extLst>
                    <a:ext uri="{9D8B030D-6E8A-4147-A177-3AD203B41FA5}">
                      <a16:colId xmlns:a16="http://schemas.microsoft.com/office/drawing/2014/main" val="20002"/>
                    </a:ext>
                  </a:extLst>
                </a:gridCol>
                <a:gridCol w="4715204">
                  <a:extLst>
                    <a:ext uri="{9D8B030D-6E8A-4147-A177-3AD203B41FA5}">
                      <a16:colId xmlns:a16="http://schemas.microsoft.com/office/drawing/2014/main" val="20003"/>
                    </a:ext>
                  </a:extLst>
                </a:gridCol>
              </a:tblGrid>
              <a:tr h="254641">
                <a:tc>
                  <a:txBody>
                    <a:bodyPr/>
                    <a:lstStyle/>
                    <a:p>
                      <a:pPr fontAlgn="b">
                        <a:lnSpc>
                          <a:spcPct val="107000"/>
                        </a:lnSpc>
                        <a:spcAft>
                          <a:spcPts val="0"/>
                        </a:spcAft>
                      </a:pPr>
                      <a:r>
                        <a:rPr lang="en-ZA" sz="1000" b="1" kern="1200" dirty="0">
                          <a:effectLst/>
                          <a:latin typeface="Arial" panose="020B0604020202020204" pitchFamily="34" charset="0"/>
                          <a:cs typeface="Arial" panose="020B0604020202020204" pitchFamily="34" charset="0"/>
                        </a:rPr>
                        <a:t>No</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b="1" kern="1200" dirty="0">
                          <a:effectLst/>
                          <a:latin typeface="Arial" panose="020B0604020202020204" pitchFamily="34" charset="0"/>
                          <a:cs typeface="Arial" panose="020B0604020202020204" pitchFamily="34" charset="0"/>
                        </a:rPr>
                        <a:t>Ratios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b="1" kern="1200">
                          <a:effectLst/>
                          <a:latin typeface="Arial" panose="020B0604020202020204" pitchFamily="34" charset="0"/>
                          <a:cs typeface="Arial" panose="020B0604020202020204" pitchFamily="34" charset="0"/>
                        </a:rPr>
                        <a:t>Threshold</a:t>
                      </a:r>
                      <a:endParaRPr lang="en-US" sz="1000" b="1">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b="1" kern="1200" dirty="0">
                          <a:effectLst/>
                          <a:latin typeface="Arial" panose="020B0604020202020204" pitchFamily="34" charset="0"/>
                          <a:cs typeface="Arial" panose="020B0604020202020204" pitchFamily="34" charset="0"/>
                        </a:rPr>
                        <a:t>Definition</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433417">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Surplus/(deficit) trends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kern="1200">
                          <a:effectLst/>
                          <a:latin typeface="Arial" panose="020B0604020202020204" pitchFamily="34" charset="0"/>
                          <a:cs typeface="Arial" panose="020B0604020202020204" pitchFamily="34" charset="0"/>
                        </a:rPr>
                        <a:t>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just" fontAlgn="ctr">
                        <a:lnSpc>
                          <a:spcPct val="107000"/>
                        </a:lnSpc>
                        <a:spcAft>
                          <a:spcPts val="0"/>
                        </a:spcAft>
                      </a:pPr>
                      <a:r>
                        <a:rPr lang="en-ZA" sz="1000" kern="1200" dirty="0">
                          <a:effectLst/>
                          <a:latin typeface="Arial" panose="020B0604020202020204" pitchFamily="34" charset="0"/>
                          <a:cs typeface="Arial" panose="020B0604020202020204" pitchFamily="34" charset="0"/>
                        </a:rPr>
                        <a:t>Operating surplus and deficit history. DHET expected normal standard is a surplus, set by Council.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627550">
                <a:tc>
                  <a:txBody>
                    <a:bodyPr/>
                    <a:lstStyle/>
                    <a:p>
                      <a:pPr fontAlgn="b">
                        <a:lnSpc>
                          <a:spcPct val="107000"/>
                        </a:lnSpc>
                        <a:spcAft>
                          <a:spcPts val="0"/>
                        </a:spcAft>
                      </a:pPr>
                      <a:r>
                        <a:rPr lang="en-ZA" sz="1000" kern="1200">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Subsidies and grants ratio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kern="1200">
                          <a:effectLst/>
                          <a:latin typeface="Arial" panose="020B0604020202020204" pitchFamily="34" charset="0"/>
                          <a:cs typeface="Arial" panose="020B0604020202020204" pitchFamily="34" charset="0"/>
                        </a:rPr>
                        <a:t>Less than 45%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a:effectLst/>
                          <a:latin typeface="Arial" panose="020B0604020202020204" pitchFamily="34" charset="0"/>
                          <a:cs typeface="Arial" panose="020B0604020202020204" pitchFamily="34" charset="0"/>
                        </a:rPr>
                        <a:t>Percentage of the University’s revenue made up of government grants. Determines the level of reliance on government funding by the university and its ability to generate funds for its survival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422362">
                <a:tc>
                  <a:txBody>
                    <a:bodyPr/>
                    <a:lstStyle/>
                    <a:p>
                      <a:pPr fontAlgn="b">
                        <a:lnSpc>
                          <a:spcPct val="107000"/>
                        </a:lnSpc>
                        <a:spcAft>
                          <a:spcPts val="0"/>
                        </a:spcAft>
                      </a:pPr>
                      <a:r>
                        <a:rPr lang="en-ZA" sz="1000" kern="1200">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Tuition Fees ratio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kern="1200" dirty="0">
                          <a:effectLst/>
                          <a:latin typeface="Arial" panose="020B0604020202020204" pitchFamily="34" charset="0"/>
                          <a:cs typeface="Arial" panose="020B0604020202020204" pitchFamily="34" charset="0"/>
                        </a:rPr>
                        <a:t>Less than 35%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Provides an overview of tuition and accommodation fees as a percentage of income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422362">
                <a:tc>
                  <a:txBody>
                    <a:bodyPr/>
                    <a:lstStyle/>
                    <a:p>
                      <a:pPr fontAlgn="b">
                        <a:lnSpc>
                          <a:spcPct val="107000"/>
                        </a:lnSpc>
                        <a:spcAft>
                          <a:spcPts val="0"/>
                        </a:spcAft>
                      </a:pPr>
                      <a:r>
                        <a:rPr lang="en-ZA" sz="1000" kern="1200">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Third Stream income ratio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kern="1200">
                          <a:effectLst/>
                          <a:latin typeface="Arial" panose="020B0604020202020204" pitchFamily="34" charset="0"/>
                          <a:cs typeface="Arial" panose="020B0604020202020204" pitchFamily="34" charset="0"/>
                        </a:rPr>
                        <a:t>Less than 20%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Provides an overview of how a university generates income from other sources and activities to increase its capacity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254641">
                <a:tc>
                  <a:txBody>
                    <a:bodyPr/>
                    <a:lstStyle/>
                    <a:p>
                      <a:pPr fontAlgn="b">
                        <a:lnSpc>
                          <a:spcPct val="107000"/>
                        </a:lnSpc>
                        <a:spcAft>
                          <a:spcPts val="0"/>
                        </a:spcAft>
                      </a:pPr>
                      <a:r>
                        <a:rPr lang="en-ZA" sz="1000" kern="1200">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Total Personnel cost to income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r>
                        <a:rPr lang="en-ZA" sz="1000" kern="1200">
                          <a:effectLst/>
                          <a:latin typeface="Arial" panose="020B0604020202020204" pitchFamily="34" charset="0"/>
                          <a:cs typeface="Arial" panose="020B0604020202020204" pitchFamily="34" charset="0"/>
                        </a:rPr>
                        <a:t>58% - 63%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just" fontAlgn="ctr">
                        <a:lnSpc>
                          <a:spcPct val="107000"/>
                        </a:lnSpc>
                        <a:spcAft>
                          <a:spcPts val="0"/>
                        </a:spcAft>
                      </a:pPr>
                      <a:r>
                        <a:rPr lang="en-ZA" sz="1000" kern="1200" dirty="0">
                          <a:effectLst/>
                          <a:latin typeface="Arial" panose="020B0604020202020204" pitchFamily="34" charset="0"/>
                          <a:cs typeface="Arial" panose="020B0604020202020204" pitchFamily="34" charset="0"/>
                        </a:rPr>
                        <a:t>The total cost of personnel as a percentage of income.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84811">
                <a:tc>
                  <a:txBody>
                    <a:bodyPr/>
                    <a:lstStyle/>
                    <a:p>
                      <a:pPr fontAlgn="b">
                        <a:lnSpc>
                          <a:spcPct val="107000"/>
                        </a:lnSpc>
                        <a:spcAft>
                          <a:spcPts val="0"/>
                        </a:spcAft>
                      </a:pPr>
                      <a:r>
                        <a:rPr lang="en-ZA" sz="1000" kern="1200" dirty="0">
                          <a:effectLst/>
                          <a:latin typeface="Arial" panose="020B0604020202020204" pitchFamily="34" charset="0"/>
                          <a:cs typeface="Arial" panose="020B0604020202020204" pitchFamily="34" charset="0"/>
                        </a:rPr>
                        <a:t>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lvl="0" indent="0" algn="l" defTabSz="914400" rtl="0" eaLnBrk="1" fontAlgn="b" latinLnBrk="0" hangingPunct="1">
                        <a:lnSpc>
                          <a:spcPct val="107000"/>
                        </a:lnSpc>
                        <a:spcBef>
                          <a:spcPts val="0"/>
                        </a:spcBef>
                        <a:spcAft>
                          <a:spcPts val="0"/>
                        </a:spcAft>
                        <a:buClrTx/>
                        <a:buSzTx/>
                        <a:buFontTx/>
                        <a:buNone/>
                        <a:tabLst/>
                        <a:defRPr/>
                      </a:pPr>
                      <a:r>
                        <a:rPr lang="en-ZA" sz="1000" kern="1200" dirty="0">
                          <a:effectLst/>
                          <a:latin typeface="Arial" panose="020B0604020202020204" pitchFamily="34" charset="0"/>
                          <a:cs typeface="Arial" panose="020B0604020202020204" pitchFamily="34" charset="0"/>
                        </a:rPr>
                        <a:t>Student debt ratio (before impairment)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lvl="0" indent="0" algn="ctr" defTabSz="914400" rtl="0" eaLnBrk="1" fontAlgn="b" latinLnBrk="0" hangingPunct="1">
                        <a:lnSpc>
                          <a:spcPct val="107000"/>
                        </a:lnSpc>
                        <a:spcBef>
                          <a:spcPts val="0"/>
                        </a:spcBef>
                        <a:spcAft>
                          <a:spcPts val="0"/>
                        </a:spcAft>
                        <a:buClrTx/>
                        <a:buSzTx/>
                        <a:buFontTx/>
                        <a:buNone/>
                        <a:tabLst/>
                        <a:defRPr/>
                      </a:pPr>
                      <a:r>
                        <a:rPr lang="en-ZA" sz="1000" kern="1200" dirty="0">
                          <a:effectLst/>
                          <a:latin typeface="Arial" panose="020B0604020202020204" pitchFamily="34" charset="0"/>
                          <a:cs typeface="Arial" panose="020B0604020202020204" pitchFamily="34" charset="0"/>
                        </a:rPr>
                        <a:t>&lt;20:1</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gn="ct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000" kern="1200" dirty="0">
                          <a:effectLst/>
                          <a:latin typeface="Arial" panose="020B0604020202020204" pitchFamily="34" charset="0"/>
                          <a:cs typeface="Arial" panose="020B0604020202020204" pitchFamily="34" charset="0"/>
                        </a:rPr>
                        <a:t>Indicates the ability of the institution to manage student debt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000"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198420">
                <a:tc>
                  <a:txBody>
                    <a:bodyPr/>
                    <a:lstStyle/>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97234">
                <a:tc>
                  <a:txBody>
                    <a:bodyPr/>
                    <a:lstStyle/>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ctr" fontAlgn="b">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tc>
                <a:tc>
                  <a:txBody>
                    <a:bodyPr/>
                    <a:lstStyle/>
                    <a:p>
                      <a:pPr algn="just" fontAlgn="ctr">
                        <a:lnSpc>
                          <a:spcPct val="107000"/>
                        </a:lnSpc>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75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 y="0"/>
            <a:ext cx="9144000" cy="713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395536" y="908720"/>
            <a:ext cx="8424936" cy="5832648"/>
          </a:xfrm>
        </p:spPr>
        <p:txBody>
          <a:bodyPr wrap="square" numCol="1" anchor="t" anchorCtr="0" compatLnSpc="1">
            <a:prstTxWarp prst="textNoShape">
              <a:avLst/>
            </a:prstTxWarp>
            <a:noAutofit/>
          </a:bodyPr>
          <a:lstStyle/>
          <a:p>
            <a:pPr marL="0" indent="0">
              <a:buNone/>
            </a:pPr>
            <a:endParaRPr lang="en-US" sz="1800" dirty="0"/>
          </a:p>
          <a:p>
            <a:pPr>
              <a:lnSpc>
                <a:spcPct val="100000"/>
              </a:lnSpc>
            </a:pPr>
            <a:endParaRPr lang="en-US" altLang="en-US" sz="1800" dirty="0">
              <a:latin typeface="Arial" panose="020B0604020202020204" pitchFamily="34" charset="0"/>
              <a:cs typeface="Arial" panose="020B0604020202020204" pitchFamily="34" charset="0"/>
            </a:endParaRPr>
          </a:p>
        </p:txBody>
      </p:sp>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19</a:t>
            </a:fld>
            <a:endParaRPr lang="en-US" altLang="en-US" sz="1200" b="1">
              <a:solidFill>
                <a:srgbClr val="898989"/>
              </a:solidFill>
              <a:latin typeface="Arial" panose="020B0604020202020204" pitchFamily="34" charset="0"/>
            </a:endParaRPr>
          </a:p>
        </p:txBody>
      </p:sp>
      <p:sp>
        <p:nvSpPr>
          <p:cNvPr id="7" name="TextBox 6"/>
          <p:cNvSpPr txBox="1"/>
          <p:nvPr/>
        </p:nvSpPr>
        <p:spPr>
          <a:xfrm>
            <a:off x="323528" y="493221"/>
            <a:ext cx="8496944"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b="1" dirty="0">
                <a:cs typeface="Arial" panose="020B0604020202020204" pitchFamily="34" charset="0"/>
              </a:rPr>
              <a:t>University of KwaZulu-Natal</a:t>
            </a:r>
          </a:p>
        </p:txBody>
      </p:sp>
      <p:graphicFrame>
        <p:nvGraphicFramePr>
          <p:cNvPr id="2" name="Table 1"/>
          <p:cNvGraphicFramePr>
            <a:graphicFrameLocks noGrp="1"/>
          </p:cNvGraphicFramePr>
          <p:nvPr/>
        </p:nvGraphicFramePr>
        <p:xfrm>
          <a:off x="539551" y="1124749"/>
          <a:ext cx="7920882" cy="5233677"/>
        </p:xfrm>
        <a:graphic>
          <a:graphicData uri="http://schemas.openxmlformats.org/drawingml/2006/table">
            <a:tbl>
              <a:tblPr>
                <a:tableStyleId>{5C22544A-7EE6-4342-B048-85BDC9FD1C3A}</a:tableStyleId>
              </a:tblPr>
              <a:tblGrid>
                <a:gridCol w="3413861">
                  <a:extLst>
                    <a:ext uri="{9D8B030D-6E8A-4147-A177-3AD203B41FA5}">
                      <a16:colId xmlns:a16="http://schemas.microsoft.com/office/drawing/2014/main" val="20000"/>
                    </a:ext>
                  </a:extLst>
                </a:gridCol>
                <a:gridCol w="697299">
                  <a:extLst>
                    <a:ext uri="{9D8B030D-6E8A-4147-A177-3AD203B41FA5}">
                      <a16:colId xmlns:a16="http://schemas.microsoft.com/office/drawing/2014/main" val="20001"/>
                    </a:ext>
                  </a:extLst>
                </a:gridCol>
                <a:gridCol w="697299">
                  <a:extLst>
                    <a:ext uri="{9D8B030D-6E8A-4147-A177-3AD203B41FA5}">
                      <a16:colId xmlns:a16="http://schemas.microsoft.com/office/drawing/2014/main" val="20002"/>
                    </a:ext>
                  </a:extLst>
                </a:gridCol>
                <a:gridCol w="857097">
                  <a:extLst>
                    <a:ext uri="{9D8B030D-6E8A-4147-A177-3AD203B41FA5}">
                      <a16:colId xmlns:a16="http://schemas.microsoft.com/office/drawing/2014/main" val="20003"/>
                    </a:ext>
                  </a:extLst>
                </a:gridCol>
                <a:gridCol w="697299">
                  <a:extLst>
                    <a:ext uri="{9D8B030D-6E8A-4147-A177-3AD203B41FA5}">
                      <a16:colId xmlns:a16="http://schemas.microsoft.com/office/drawing/2014/main" val="20004"/>
                    </a:ext>
                  </a:extLst>
                </a:gridCol>
                <a:gridCol w="697299">
                  <a:extLst>
                    <a:ext uri="{9D8B030D-6E8A-4147-A177-3AD203B41FA5}">
                      <a16:colId xmlns:a16="http://schemas.microsoft.com/office/drawing/2014/main" val="20005"/>
                    </a:ext>
                  </a:extLst>
                </a:gridCol>
                <a:gridCol w="860728">
                  <a:extLst>
                    <a:ext uri="{9D8B030D-6E8A-4147-A177-3AD203B41FA5}">
                      <a16:colId xmlns:a16="http://schemas.microsoft.com/office/drawing/2014/main" val="20006"/>
                    </a:ext>
                  </a:extLst>
                </a:gridCol>
              </a:tblGrid>
              <a:tr h="190137">
                <a:tc>
                  <a:txBody>
                    <a:bodyPr/>
                    <a:lstStyle/>
                    <a:p>
                      <a:pPr algn="l" fontAlgn="b"/>
                      <a:r>
                        <a:rPr lang="en-US" sz="1000" b="1" u="none" strike="noStrike" dirty="0">
                          <a:effectLst/>
                          <a:latin typeface="Arial" panose="020B0604020202020204" pitchFamily="34" charset="0"/>
                          <a:cs typeface="Arial" panose="020B0604020202020204" pitchFamily="34" charset="0"/>
                        </a:rPr>
                        <a:t>Source: AFS and supplementary financial data  (R'000)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11. UKZN</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7798" marR="7798" marT="779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733">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1"/>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2"/>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121.5%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221.3%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-45.9%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3"/>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12.5%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15.1%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9.2%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4"/>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Operating surplus as a % of total income</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endParaRPr lang="en-US"/>
                    </a:p>
                  </a:txBody>
                  <a:tcPr marL="7798" marR="7798" marT="7798" marB="0" anchor="b"/>
                </a:tc>
                <a:tc>
                  <a:txBody>
                    <a:bodyPr/>
                    <a:lstStyle/>
                    <a:p>
                      <a:endParaRPr lang="en-US"/>
                    </a:p>
                  </a:txBody>
                  <a:tcPr marL="7798" marR="7798" marT="7798" marB="0" anchor="b"/>
                </a:tc>
                <a:tc>
                  <a:txBody>
                    <a:bodyPr/>
                    <a:lstStyle/>
                    <a:p>
                      <a:endParaRPr lang="en-US"/>
                    </a:p>
                  </a:txBody>
                  <a:tcPr marL="7798" marR="7798" marT="7798" marB="0" anchor="b"/>
                </a:tc>
                <a:tc>
                  <a:txBody>
                    <a:bodyPr/>
                    <a:lstStyle/>
                    <a:p>
                      <a:endParaRPr lang="en-US"/>
                    </a:p>
                  </a:txBody>
                  <a:tcPr marL="7798" marR="7798" marT="7798" marB="0" anchor="b"/>
                </a:tc>
                <a:tc>
                  <a:txBody>
                    <a:bodyPr/>
                    <a:lstStyle/>
                    <a:p>
                      <a:endParaRPr lang="en-US"/>
                    </a:p>
                  </a:txBody>
                  <a:tcPr marL="7798" marR="7798" marT="7798" marB="0" anchor="b"/>
                </a:tc>
                <a:tc>
                  <a:txBody>
                    <a:bodyPr/>
                    <a:lstStyle/>
                    <a:p>
                      <a:endParaRPr lang="en-US" dirty="0"/>
                    </a:p>
                  </a:txBody>
                  <a:tcPr marL="7798" marR="7798" marT="7798" marB="0" anchor="b"/>
                </a:tc>
                <a:extLst>
                  <a:ext uri="{0D108BD9-81ED-4DB2-BD59-A6C34878D82A}">
                    <a16:rowId xmlns:a16="http://schemas.microsoft.com/office/drawing/2014/main" val="10005"/>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6"/>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 year on year  increase (decrease) of total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17.4%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13.4%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7"/>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State subsidies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8"/>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36.8%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09"/>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Third-stream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19.7%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20.4%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0"/>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1"/>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 year on year increase (decrease)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2"/>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3"/>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Personnel costs as a % of total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44.2%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4"/>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5"/>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6"/>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Personnel costs as a % of total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49.8%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50.1%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7"/>
                  </a:ext>
                </a:extLst>
              </a:tr>
              <a:tr h="18108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8"/>
                  </a:ext>
                </a:extLst>
              </a:tr>
              <a:tr h="18108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19"/>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91.4%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72.0%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58.3%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67.1%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70.1%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0"/>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10.8%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11.6%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1"/>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Student debt impaired (provision as % of gross student debt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83.1%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83.1%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2"/>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 year on year increase (gross student debt)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34.0%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29.3%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r" fontAlgn="b"/>
                      <a:r>
                        <a:rPr lang="en-US" sz="1000" u="none" strike="noStrike">
                          <a:effectLst/>
                          <a:latin typeface="Arial" panose="020B0604020202020204" pitchFamily="34" charset="0"/>
                          <a:cs typeface="Arial" panose="020B0604020202020204" pitchFamily="34" charset="0"/>
                        </a:rPr>
                        <a:t>21.9%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3"/>
                  </a:ext>
                </a:extLst>
              </a:tr>
              <a:tr h="181083">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4"/>
                  </a:ext>
                </a:extLst>
              </a:tr>
              <a:tr h="407437">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Audit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7798" marR="7798" marT="7798" marB="0" anchor="b"/>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798" marR="7798" marT="7798"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798" marR="7798" marT="7798"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49884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463462"/>
            <a:ext cx="68728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dirty="0">
                <a:solidFill>
                  <a:srgbClr val="7030A0"/>
                </a:solidFill>
                <a:latin typeface="Bookman Old Style" panose="02050604050505020204" pitchFamily="18" charset="0"/>
                <a:ea typeface="Calibri" panose="020F0502020204030204" pitchFamily="34" charset="0"/>
              </a:rPr>
              <a:t>Background</a:t>
            </a:r>
            <a:r>
              <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rPr>
              <a:t> and Context</a:t>
            </a:r>
          </a:p>
        </p:txBody>
      </p:sp>
      <p:sp>
        <p:nvSpPr>
          <p:cNvPr id="2" name="Footer Placeholder 1">
            <a:extLst>
              <a:ext uri="{FF2B5EF4-FFF2-40B4-BE49-F238E27FC236}">
                <a16:creationId xmlns:a16="http://schemas.microsoft.com/office/drawing/2014/main" id="{379D74B8-A727-438B-BD06-A00F44215B9D}"/>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212131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4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p:cNvGraphicFramePr>
            <a:graphicFrameLocks noGrp="1"/>
          </p:cNvGraphicFramePr>
          <p:nvPr>
            <p:ph idx="1"/>
          </p:nvPr>
        </p:nvGraphicFramePr>
        <p:xfrm>
          <a:off x="611558" y="897105"/>
          <a:ext cx="7885560" cy="5503661"/>
        </p:xfrm>
        <a:graphic>
          <a:graphicData uri="http://schemas.openxmlformats.org/drawingml/2006/table">
            <a:tbl>
              <a:tblPr>
                <a:tableStyleId>{5C22544A-7EE6-4342-B048-85BDC9FD1C3A}</a:tableStyleId>
              </a:tblPr>
              <a:tblGrid>
                <a:gridCol w="3401756">
                  <a:extLst>
                    <a:ext uri="{9D8B030D-6E8A-4147-A177-3AD203B41FA5}">
                      <a16:colId xmlns:a16="http://schemas.microsoft.com/office/drawing/2014/main" val="20000"/>
                    </a:ext>
                  </a:extLst>
                </a:gridCol>
                <a:gridCol w="694827">
                  <a:extLst>
                    <a:ext uri="{9D8B030D-6E8A-4147-A177-3AD203B41FA5}">
                      <a16:colId xmlns:a16="http://schemas.microsoft.com/office/drawing/2014/main" val="20001"/>
                    </a:ext>
                  </a:extLst>
                </a:gridCol>
                <a:gridCol w="694827">
                  <a:extLst>
                    <a:ext uri="{9D8B030D-6E8A-4147-A177-3AD203B41FA5}">
                      <a16:colId xmlns:a16="http://schemas.microsoft.com/office/drawing/2014/main" val="20002"/>
                    </a:ext>
                  </a:extLst>
                </a:gridCol>
                <a:gridCol w="846820">
                  <a:extLst>
                    <a:ext uri="{9D8B030D-6E8A-4147-A177-3AD203B41FA5}">
                      <a16:colId xmlns:a16="http://schemas.microsoft.com/office/drawing/2014/main" val="20003"/>
                    </a:ext>
                  </a:extLst>
                </a:gridCol>
                <a:gridCol w="694827">
                  <a:extLst>
                    <a:ext uri="{9D8B030D-6E8A-4147-A177-3AD203B41FA5}">
                      <a16:colId xmlns:a16="http://schemas.microsoft.com/office/drawing/2014/main" val="20004"/>
                    </a:ext>
                  </a:extLst>
                </a:gridCol>
                <a:gridCol w="694827">
                  <a:extLst>
                    <a:ext uri="{9D8B030D-6E8A-4147-A177-3AD203B41FA5}">
                      <a16:colId xmlns:a16="http://schemas.microsoft.com/office/drawing/2014/main" val="20005"/>
                    </a:ext>
                  </a:extLst>
                </a:gridCol>
                <a:gridCol w="857676">
                  <a:extLst>
                    <a:ext uri="{9D8B030D-6E8A-4147-A177-3AD203B41FA5}">
                      <a16:colId xmlns:a16="http://schemas.microsoft.com/office/drawing/2014/main" val="20006"/>
                    </a:ext>
                  </a:extLst>
                </a:gridCol>
              </a:tblGrid>
              <a:tr h="196710">
                <a:tc>
                  <a:txBody>
                    <a:bodyPr/>
                    <a:lstStyle/>
                    <a:p>
                      <a:pPr algn="l" fontAlgn="b"/>
                      <a:r>
                        <a:rPr lang="en-US" sz="1000" b="1" u="none" strike="noStrike" dirty="0">
                          <a:effectLst/>
                          <a:latin typeface="Arial" panose="020B0604020202020204" pitchFamily="34" charset="0"/>
                          <a:cs typeface="Arial" panose="020B0604020202020204" pitchFamily="34" charset="0"/>
                        </a:rPr>
                        <a:t>Source: AFS and supplementary financial data  (R'000)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NMU</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116">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8734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8734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Total operating surplus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-0.4%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408.2%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-60.2%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67.5%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Operating surplus as a %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9.7%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8734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year on year  increase (decrease)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State subsidies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30.4%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18734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year on year increase (decrease)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18734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Total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Personnel costs as a %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7"/>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Personnel costs as a %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56.9%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8"/>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13.1%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9"/>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0"/>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Student debt ratio(before impairment)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42.2%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22.3%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25.7%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1"/>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Student debt ratio(after impairment)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2"/>
                  </a:ext>
                </a:extLst>
              </a:tr>
              <a:tr h="196710">
                <a:tc>
                  <a:txBody>
                    <a:bodyPr/>
                    <a:lstStyle/>
                    <a:p>
                      <a:pPr algn="l" fontAlgn="b"/>
                      <a:r>
                        <a:rPr lang="en-US" sz="1000" u="none" strike="noStrike" dirty="0">
                          <a:effectLst/>
                          <a:latin typeface="Arial" panose="020B0604020202020204" pitchFamily="34" charset="0"/>
                          <a:cs typeface="Arial" panose="020B0604020202020204" pitchFamily="34" charset="0"/>
                        </a:rPr>
                        <a:t>Student debt impaired (provision as % of gross student debt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38.8%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54.3%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41.5%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3"/>
                  </a:ext>
                </a:extLst>
              </a:tr>
              <a:tr h="187343">
                <a:tc>
                  <a:txBody>
                    <a:bodyPr/>
                    <a:lstStyle/>
                    <a:p>
                      <a:pPr algn="l" fontAlgn="b"/>
                      <a:r>
                        <a:rPr lang="en-US" sz="1000" u="none" strike="noStrike" dirty="0">
                          <a:effectLst/>
                          <a:latin typeface="Arial" panose="020B0604020202020204" pitchFamily="34" charset="0"/>
                          <a:cs typeface="Arial" panose="020B0604020202020204" pitchFamily="34" charset="0"/>
                        </a:rPr>
                        <a:t>% year on year increase (gross student debt)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76.4%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43.1%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-11.0%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a:effectLst/>
                          <a:latin typeface="Arial" panose="020B0604020202020204" pitchFamily="34" charset="0"/>
                          <a:cs typeface="Arial" panose="020B0604020202020204" pitchFamily="34" charset="0"/>
                        </a:rPr>
                        <a:t>84.9%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4"/>
                  </a:ext>
                </a:extLst>
              </a:tr>
              <a:tr h="156195">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5"/>
                  </a:ext>
                </a:extLst>
              </a:tr>
              <a:tr h="503952">
                <a:tc>
                  <a:txBody>
                    <a:bodyPr/>
                    <a:lstStyle/>
                    <a:p>
                      <a:pPr algn="l" fontAlgn="b"/>
                      <a:r>
                        <a:rPr lang="en-US" sz="1000" u="none" strike="noStrike" dirty="0">
                          <a:effectLst/>
                          <a:latin typeface="Arial" panose="020B0604020202020204" pitchFamily="34" charset="0"/>
                          <a:cs typeface="Arial" panose="020B0604020202020204" pitchFamily="34" charset="0"/>
                        </a:rPr>
                        <a:t>Audit outcomes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Unqualified with  findings</a:t>
                      </a:r>
                    </a:p>
                  </a:txBody>
                  <a:tcPr marL="9525" marR="9525" marT="9525"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Unqualified with no findings</a:t>
                      </a:r>
                    </a:p>
                  </a:txBody>
                  <a:tcPr marL="9525" marR="9525" marT="9525"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Unqualified with no findings</a:t>
                      </a:r>
                    </a:p>
                  </a:txBody>
                  <a:tcPr marL="9525" marR="9525" marT="9525"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Unqualified with findings</a:t>
                      </a:r>
                    </a:p>
                  </a:txBody>
                  <a:tcPr marL="9525" marR="9525" marT="9525"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Unqualified with no findings</a:t>
                      </a:r>
                    </a:p>
                  </a:txBody>
                  <a:tcPr marL="9525" marR="9525" marT="9525"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6"/>
                  </a:ext>
                </a:extLst>
              </a:tr>
            </a:tbl>
          </a:graphicData>
        </a:graphic>
      </p:graphicFrame>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20</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481607"/>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Nelson Mandela University</a:t>
            </a:r>
            <a:endParaRPr lang="en-ZA" b="1" dirty="0">
              <a:cs typeface="Arial" panose="020B0604020202020204" pitchFamily="34" charset="0"/>
            </a:endParaRPr>
          </a:p>
        </p:txBody>
      </p:sp>
    </p:spTree>
    <p:extLst>
      <p:ext uri="{BB962C8B-B14F-4D97-AF65-F5344CB8AC3E}">
        <p14:creationId xmlns:p14="http://schemas.microsoft.com/office/powerpoint/2010/main" val="4013437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nvPr>
        </p:nvGraphicFramePr>
        <p:xfrm>
          <a:off x="467544" y="1083325"/>
          <a:ext cx="8208911" cy="5445557"/>
        </p:xfrm>
        <a:graphic>
          <a:graphicData uri="http://schemas.openxmlformats.org/drawingml/2006/table">
            <a:tbl>
              <a:tblPr>
                <a:tableStyleId>{5C22544A-7EE6-4342-B048-85BDC9FD1C3A}</a:tableStyleId>
              </a:tblPr>
              <a:tblGrid>
                <a:gridCol w="3504258">
                  <a:extLst>
                    <a:ext uri="{9D8B030D-6E8A-4147-A177-3AD203B41FA5}">
                      <a16:colId xmlns:a16="http://schemas.microsoft.com/office/drawing/2014/main" val="20000"/>
                    </a:ext>
                  </a:extLst>
                </a:gridCol>
                <a:gridCol w="794050">
                  <a:extLst>
                    <a:ext uri="{9D8B030D-6E8A-4147-A177-3AD203B41FA5}">
                      <a16:colId xmlns:a16="http://schemas.microsoft.com/office/drawing/2014/main" val="20001"/>
                    </a:ext>
                  </a:extLst>
                </a:gridCol>
                <a:gridCol w="715763">
                  <a:extLst>
                    <a:ext uri="{9D8B030D-6E8A-4147-A177-3AD203B41FA5}">
                      <a16:colId xmlns:a16="http://schemas.microsoft.com/office/drawing/2014/main" val="20002"/>
                    </a:ext>
                  </a:extLst>
                </a:gridCol>
                <a:gridCol w="907827">
                  <a:extLst>
                    <a:ext uri="{9D8B030D-6E8A-4147-A177-3AD203B41FA5}">
                      <a16:colId xmlns:a16="http://schemas.microsoft.com/office/drawing/2014/main" val="20003"/>
                    </a:ext>
                  </a:extLst>
                </a:gridCol>
                <a:gridCol w="687729">
                  <a:extLst>
                    <a:ext uri="{9D8B030D-6E8A-4147-A177-3AD203B41FA5}">
                      <a16:colId xmlns:a16="http://schemas.microsoft.com/office/drawing/2014/main" val="20004"/>
                    </a:ext>
                  </a:extLst>
                </a:gridCol>
                <a:gridCol w="715763">
                  <a:extLst>
                    <a:ext uri="{9D8B030D-6E8A-4147-A177-3AD203B41FA5}">
                      <a16:colId xmlns:a16="http://schemas.microsoft.com/office/drawing/2014/main" val="20005"/>
                    </a:ext>
                  </a:extLst>
                </a:gridCol>
                <a:gridCol w="883521">
                  <a:extLst>
                    <a:ext uri="{9D8B030D-6E8A-4147-A177-3AD203B41FA5}">
                      <a16:colId xmlns:a16="http://schemas.microsoft.com/office/drawing/2014/main" val="20006"/>
                    </a:ext>
                  </a:extLst>
                </a:gridCol>
              </a:tblGrid>
              <a:tr h="329461">
                <a:tc>
                  <a:txBody>
                    <a:bodyPr/>
                    <a:lstStyle/>
                    <a:p>
                      <a:pPr algn="l" fontAlgn="b"/>
                      <a:r>
                        <a:rPr lang="en-GB" sz="1000"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dirty="0">
                          <a:effectLst/>
                          <a:latin typeface="Arial" panose="020B0604020202020204" pitchFamily="34" charset="0"/>
                          <a:cs typeface="Arial" panose="020B0604020202020204" pitchFamily="34" charset="0"/>
                        </a:rPr>
                        <a:t>NWU</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dirty="0">
                          <a:effectLst/>
                          <a:latin typeface="Arial" panose="020B0604020202020204" pitchFamily="34" charset="0"/>
                          <a:cs typeface="Arial" panose="020B0604020202020204" pitchFamily="34" charset="0"/>
                        </a:rPr>
                        <a:t> </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ctr"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0"/>
                  </a:ext>
                </a:extLst>
              </a:tr>
              <a:tr h="320115">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5 Year average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1"/>
                  </a:ext>
                </a:extLst>
              </a:tr>
              <a:tr h="17581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2"/>
                  </a:ext>
                </a:extLst>
              </a:tr>
              <a:tr h="175813">
                <a:tc>
                  <a:txBody>
                    <a:bodyPr/>
                    <a:lstStyle/>
                    <a:p>
                      <a:pPr algn="l" fontAlgn="b"/>
                      <a:r>
                        <a:rPr lang="en-US" sz="1000" b="0" u="none" strike="noStrike" dirty="0">
                          <a:effectLst/>
                          <a:latin typeface="Arial" panose="020B0604020202020204" pitchFamily="34" charset="0"/>
                          <a:cs typeface="Arial" panose="020B0604020202020204" pitchFamily="34" charset="0"/>
                        </a:rPr>
                        <a:t>% year on year growth</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3"/>
                  </a:ext>
                </a:extLst>
              </a:tr>
              <a:tr h="175813">
                <a:tc>
                  <a:txBody>
                    <a:bodyPr/>
                    <a:lstStyle/>
                    <a:p>
                      <a:pPr algn="l" fontAlgn="b"/>
                      <a:r>
                        <a:rPr lang="en-US" sz="1000" b="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78.4%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247.1%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4"/>
                  </a:ext>
                </a:extLst>
              </a:tr>
              <a:tr h="175813">
                <a:tc>
                  <a:txBody>
                    <a:bodyPr/>
                    <a:lstStyle/>
                    <a:p>
                      <a:pPr algn="l" fontAlgn="b"/>
                      <a:r>
                        <a:rPr lang="en-GB" sz="1000" b="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5"/>
                  </a:ext>
                </a:extLst>
              </a:tr>
              <a:tr h="17581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Income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6"/>
                  </a:ext>
                </a:extLst>
              </a:tr>
              <a:tr h="175813">
                <a:tc>
                  <a:txBody>
                    <a:bodyPr/>
                    <a:lstStyle/>
                    <a:p>
                      <a:pPr algn="l" fontAlgn="b"/>
                      <a:r>
                        <a:rPr lang="en-GB" sz="1000" b="0" u="none" strike="noStrike" dirty="0">
                          <a:effectLst/>
                          <a:latin typeface="Arial" panose="020B0604020202020204" pitchFamily="34" charset="0"/>
                          <a:cs typeface="Arial" panose="020B0604020202020204" pitchFamily="34" charset="0"/>
                        </a:rPr>
                        <a:t>% year on year increase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7"/>
                  </a:ext>
                </a:extLst>
              </a:tr>
              <a:tr h="175813">
                <a:tc>
                  <a:txBody>
                    <a:bodyPr/>
                    <a:lstStyle/>
                    <a:p>
                      <a:pPr algn="l" fontAlgn="b"/>
                      <a:r>
                        <a:rPr lang="en-US" sz="1000" b="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8"/>
                  </a:ext>
                </a:extLst>
              </a:tr>
              <a:tr h="175813">
                <a:tc>
                  <a:txBody>
                    <a:bodyPr/>
                    <a:lstStyle/>
                    <a:p>
                      <a:pPr algn="l" fontAlgn="b"/>
                      <a:r>
                        <a:rPr lang="en-US" sz="1000" b="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09"/>
                  </a:ext>
                </a:extLst>
              </a:tr>
              <a:tr h="287906">
                <a:tc>
                  <a:txBody>
                    <a:bodyPr/>
                    <a:lstStyle/>
                    <a:p>
                      <a:pPr algn="l" fontAlgn="b"/>
                      <a:r>
                        <a:rPr lang="en-US" sz="1000" b="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22.7%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26.4%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24.8%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0"/>
                  </a:ext>
                </a:extLst>
              </a:tr>
              <a:tr h="17581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Expenditure</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1"/>
                  </a:ext>
                </a:extLst>
              </a:tr>
              <a:tr h="175813">
                <a:tc>
                  <a:txBody>
                    <a:bodyPr/>
                    <a:lstStyle/>
                    <a:p>
                      <a:pPr algn="l" fontAlgn="b"/>
                      <a:r>
                        <a:rPr lang="en-US" sz="1000" b="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10.6%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2"/>
                  </a:ext>
                </a:extLst>
              </a:tr>
              <a:tr h="17581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Personnel Cost -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3"/>
                  </a:ext>
                </a:extLst>
              </a:tr>
              <a:tr h="175813">
                <a:tc>
                  <a:txBody>
                    <a:bodyPr/>
                    <a:lstStyle/>
                    <a:p>
                      <a:pPr algn="l" fontAlgn="b"/>
                      <a:r>
                        <a:rPr lang="en-GB" sz="1000" b="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49.3%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50.8%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4"/>
                  </a:ext>
                </a:extLst>
              </a:tr>
              <a:tr h="175813">
                <a:tc>
                  <a:txBody>
                    <a:bodyPr/>
                    <a:lstStyle/>
                    <a:p>
                      <a:pPr algn="l" fontAlgn="b"/>
                      <a:r>
                        <a:rPr lang="en-US" sz="1000" b="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4.7%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5.7%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5"/>
                  </a:ext>
                </a:extLst>
              </a:tr>
              <a:tr h="17581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6"/>
                  </a:ext>
                </a:extLst>
              </a:tr>
              <a:tr h="175813">
                <a:tc>
                  <a:txBody>
                    <a:bodyPr/>
                    <a:lstStyle/>
                    <a:p>
                      <a:pPr algn="l" fontAlgn="b"/>
                      <a:r>
                        <a:rPr lang="en-GB" sz="1000" b="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52.8%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47.9%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56.8%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7"/>
                  </a:ext>
                </a:extLst>
              </a:tr>
              <a:tr h="175813">
                <a:tc>
                  <a:txBody>
                    <a:bodyPr/>
                    <a:lstStyle/>
                    <a:p>
                      <a:pPr algn="l" fontAlgn="b"/>
                      <a:r>
                        <a:rPr lang="en-US" sz="1000" b="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7.3%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8.6%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6.4%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8"/>
                  </a:ext>
                </a:extLst>
              </a:tr>
              <a:tr h="184603">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19"/>
                  </a:ext>
                </a:extLst>
              </a:tr>
              <a:tr h="175813">
                <a:tc>
                  <a:txBody>
                    <a:bodyPr/>
                    <a:lstStyle/>
                    <a:p>
                      <a:pPr algn="l" fontAlgn="b"/>
                      <a:r>
                        <a:rPr lang="en-US" sz="1000" b="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15.8%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17.1%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18.2%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16.2%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0"/>
                  </a:ext>
                </a:extLst>
              </a:tr>
              <a:tr h="175813">
                <a:tc>
                  <a:txBody>
                    <a:bodyPr/>
                    <a:lstStyle/>
                    <a:p>
                      <a:pPr algn="l" fontAlgn="b"/>
                      <a:r>
                        <a:rPr lang="en-US" sz="1000" b="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8.3%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1"/>
                  </a:ext>
                </a:extLst>
              </a:tr>
              <a:tr h="175813">
                <a:tc>
                  <a:txBody>
                    <a:bodyPr/>
                    <a:lstStyle/>
                    <a:p>
                      <a:pPr algn="l" fontAlgn="b"/>
                      <a:r>
                        <a:rPr lang="en-GB" sz="1000" b="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54.1%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32.6%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2"/>
                  </a:ext>
                </a:extLst>
              </a:tr>
              <a:tr h="175813">
                <a:tc>
                  <a:txBody>
                    <a:bodyPr/>
                    <a:lstStyle/>
                    <a:p>
                      <a:pPr algn="l" fontAlgn="b"/>
                      <a:r>
                        <a:rPr lang="en-GB" sz="1000" b="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51.3%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-23.7%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a:effectLst/>
                          <a:latin typeface="Arial" panose="020B0604020202020204" pitchFamily="34" charset="0"/>
                          <a:cs typeface="Arial" panose="020B0604020202020204" pitchFamily="34" charset="0"/>
                        </a:rPr>
                        <a:t>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23.3%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r" fontAlgn="b"/>
                      <a:r>
                        <a:rPr lang="en-US" sz="1000" b="0" u="none" strike="noStrike" dirty="0">
                          <a:effectLst/>
                          <a:latin typeface="Arial" panose="020B0604020202020204" pitchFamily="34" charset="0"/>
                          <a:cs typeface="Arial" panose="020B0604020202020204" pitchFamily="34" charset="0"/>
                        </a:rPr>
                        <a:t>14.1%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3"/>
                  </a:ext>
                </a:extLst>
              </a:tr>
              <a:tr h="175813">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4"/>
                  </a:ext>
                </a:extLst>
              </a:tr>
              <a:tr h="631399">
                <a:tc>
                  <a:txBody>
                    <a:bodyPr/>
                    <a:lstStyle/>
                    <a:p>
                      <a:pPr algn="l" fontAlgn="b"/>
                      <a:r>
                        <a:rPr lang="en-US" sz="1000" b="0" u="none" strike="noStrike" dirty="0">
                          <a:effectLst/>
                          <a:latin typeface="Arial" panose="020B0604020202020204" pitchFamily="34" charset="0"/>
                          <a:cs typeface="Arial" panose="020B0604020202020204" pitchFamily="34" charset="0"/>
                        </a:rPr>
                        <a:t>Audit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000" b="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8647" marR="8647" marT="8647" marB="0" anchor="b"/>
                </a:tc>
                <a:extLst>
                  <a:ext uri="{0D108BD9-81ED-4DB2-BD59-A6C34878D82A}">
                    <a16:rowId xmlns:a16="http://schemas.microsoft.com/office/drawing/2014/main" val="10025"/>
                  </a:ext>
                </a:extLst>
              </a:tr>
            </a:tbl>
          </a:graphicData>
        </a:graphic>
      </p:graphicFrame>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21</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North West University</a:t>
            </a:r>
            <a:endParaRPr lang="en-ZA" b="1" dirty="0">
              <a:cs typeface="Arial" panose="020B0604020202020204" pitchFamily="34" charset="0"/>
            </a:endParaRPr>
          </a:p>
        </p:txBody>
      </p:sp>
    </p:spTree>
    <p:extLst>
      <p:ext uri="{BB962C8B-B14F-4D97-AF65-F5344CB8AC3E}">
        <p14:creationId xmlns:p14="http://schemas.microsoft.com/office/powerpoint/2010/main" val="39468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nvPr>
        </p:nvGraphicFramePr>
        <p:xfrm>
          <a:off x="467543" y="1083317"/>
          <a:ext cx="8029574" cy="5302068"/>
        </p:xfrm>
        <a:graphic>
          <a:graphicData uri="http://schemas.openxmlformats.org/drawingml/2006/table">
            <a:tbl>
              <a:tblPr>
                <a:tableStyleId>{5C22544A-7EE6-4342-B048-85BDC9FD1C3A}</a:tableStyleId>
              </a:tblPr>
              <a:tblGrid>
                <a:gridCol w="3427702">
                  <a:extLst>
                    <a:ext uri="{9D8B030D-6E8A-4147-A177-3AD203B41FA5}">
                      <a16:colId xmlns:a16="http://schemas.microsoft.com/office/drawing/2014/main" val="20000"/>
                    </a:ext>
                  </a:extLst>
                </a:gridCol>
                <a:gridCol w="776703">
                  <a:extLst>
                    <a:ext uri="{9D8B030D-6E8A-4147-A177-3AD203B41FA5}">
                      <a16:colId xmlns:a16="http://schemas.microsoft.com/office/drawing/2014/main" val="20001"/>
                    </a:ext>
                  </a:extLst>
                </a:gridCol>
                <a:gridCol w="700126">
                  <a:extLst>
                    <a:ext uri="{9D8B030D-6E8A-4147-A177-3AD203B41FA5}">
                      <a16:colId xmlns:a16="http://schemas.microsoft.com/office/drawing/2014/main" val="20002"/>
                    </a:ext>
                  </a:extLst>
                </a:gridCol>
                <a:gridCol w="860572">
                  <a:extLst>
                    <a:ext uri="{9D8B030D-6E8A-4147-A177-3AD203B41FA5}">
                      <a16:colId xmlns:a16="http://schemas.microsoft.com/office/drawing/2014/main" val="20003"/>
                    </a:ext>
                  </a:extLst>
                </a:gridCol>
                <a:gridCol w="700126">
                  <a:extLst>
                    <a:ext uri="{9D8B030D-6E8A-4147-A177-3AD203B41FA5}">
                      <a16:colId xmlns:a16="http://schemas.microsoft.com/office/drawing/2014/main" val="20004"/>
                    </a:ext>
                  </a:extLst>
                </a:gridCol>
                <a:gridCol w="700126">
                  <a:extLst>
                    <a:ext uri="{9D8B030D-6E8A-4147-A177-3AD203B41FA5}">
                      <a16:colId xmlns:a16="http://schemas.microsoft.com/office/drawing/2014/main" val="20005"/>
                    </a:ext>
                  </a:extLst>
                </a:gridCol>
                <a:gridCol w="864219">
                  <a:extLst>
                    <a:ext uri="{9D8B030D-6E8A-4147-A177-3AD203B41FA5}">
                      <a16:colId xmlns:a16="http://schemas.microsoft.com/office/drawing/2014/main" val="20006"/>
                    </a:ext>
                  </a:extLst>
                </a:gridCol>
              </a:tblGrid>
              <a:tr h="196566">
                <a:tc>
                  <a:txBody>
                    <a:bodyPr/>
                    <a:lstStyle/>
                    <a:p>
                      <a:pPr algn="l" fontAlgn="b"/>
                      <a:r>
                        <a:rPr lang="en-US" sz="1000" b="1" u="none" strike="noStrike" dirty="0">
                          <a:effectLst/>
                          <a:latin typeface="Arial" panose="020B0604020202020204" pitchFamily="34" charset="0"/>
                          <a:cs typeface="Arial" panose="020B0604020202020204" pitchFamily="34" charset="0"/>
                        </a:rPr>
                        <a:t>Source: AFS and supplementary financial data  (R'000)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6">
                  <a:txBody>
                    <a:bodyPr/>
                    <a:lstStyle/>
                    <a:p>
                      <a:pPr algn="ctr" fontAlgn="b"/>
                      <a:r>
                        <a:rPr lang="en-US" sz="1000" b="1" u="none" strike="noStrike" dirty="0">
                          <a:effectLst/>
                          <a:latin typeface="Arial" panose="020B0604020202020204" pitchFamily="34" charset="0"/>
                          <a:cs typeface="Arial" panose="020B0604020202020204" pitchFamily="34" charset="0"/>
                        </a:rPr>
                        <a:t>UNISA</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677">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a:effectLst/>
                          <a:latin typeface="Arial" panose="020B0604020202020204" pitchFamily="34" charset="0"/>
                          <a:cs typeface="Arial" panose="020B0604020202020204" pitchFamily="34" charset="0"/>
                        </a:rPr>
                        <a:t>2020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a:effectLst/>
                          <a:latin typeface="Arial" panose="020B0604020202020204" pitchFamily="34" charset="0"/>
                          <a:cs typeface="Arial" panose="020B0604020202020204" pitchFamily="34" charset="0"/>
                        </a:rPr>
                        <a:t>2019</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a:effectLst/>
                          <a:latin typeface="Arial" panose="020B0604020202020204" pitchFamily="34" charset="0"/>
                          <a:cs typeface="Arial" panose="020B0604020202020204" pitchFamily="34" charset="0"/>
                        </a:rPr>
                        <a:t>2018</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 year on year growth</a:t>
                      </a:r>
                      <a:endParaRPr lang="en-US" sz="10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Total operating surplus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93.0%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735.0%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-85.5%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304.9%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-150.7%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96566">
                <a:tc>
                  <a:txBody>
                    <a:bodyPr/>
                    <a:lstStyle/>
                    <a:p>
                      <a:pPr algn="l" fontAlgn="b"/>
                      <a:r>
                        <a:rPr lang="en-US" sz="1000" b="0" u="none" strike="noStrike" dirty="0">
                          <a:effectLst/>
                          <a:latin typeface="Arial" panose="020B0604020202020204" pitchFamily="34" charset="0"/>
                          <a:cs typeface="Arial" panose="020B0604020202020204" pitchFamily="34" charset="0"/>
                        </a:rPr>
                        <a:t>Operating surplus as a %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Income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196566">
                <a:tc>
                  <a:txBody>
                    <a:bodyPr/>
                    <a:lstStyle/>
                    <a:p>
                      <a:pPr algn="l" fontAlgn="b"/>
                      <a:r>
                        <a:rPr lang="en-US" sz="1000" b="0" u="none" strike="noStrike" dirty="0">
                          <a:effectLst/>
                          <a:latin typeface="Arial" panose="020B0604020202020204" pitchFamily="34" charset="0"/>
                          <a:cs typeface="Arial" panose="020B0604020202020204" pitchFamily="34" charset="0"/>
                        </a:rPr>
                        <a:t>% year on year  increase (decrease)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196566">
                <a:tc>
                  <a:txBody>
                    <a:bodyPr/>
                    <a:lstStyle/>
                    <a:p>
                      <a:pPr algn="l" fontAlgn="b"/>
                      <a:r>
                        <a:rPr lang="en-US" sz="1000" b="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42.3%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38.5%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196566">
                <a:tc>
                  <a:txBody>
                    <a:bodyPr/>
                    <a:lstStyle/>
                    <a:p>
                      <a:pPr algn="l" fontAlgn="b"/>
                      <a:r>
                        <a:rPr lang="en-US" sz="1000" b="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Expenditure</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 year on year increase (decrease)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Personnel Cost -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Personnel costs as a % of total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196566">
                <a:tc>
                  <a:txBody>
                    <a:bodyPr/>
                    <a:lstStyle/>
                    <a:p>
                      <a:pPr algn="l" fontAlgn="b"/>
                      <a:r>
                        <a:rPr lang="en-US" sz="1000" b="0" u="none" strike="noStrike" dirty="0">
                          <a:effectLst/>
                          <a:latin typeface="Arial" panose="020B0604020202020204" pitchFamily="34" charset="0"/>
                          <a:cs typeface="Arial" panose="020B0604020202020204" pitchFamily="34" charset="0"/>
                        </a:rPr>
                        <a:t>Personnel costs as a % of total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7"/>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8"/>
                  </a:ext>
                </a:extLst>
              </a:tr>
              <a:tr h="196566">
                <a:tc>
                  <a:txBody>
                    <a:bodyPr/>
                    <a:lstStyle/>
                    <a:p>
                      <a:pPr algn="l" fontAlgn="b"/>
                      <a:r>
                        <a:rPr lang="en-US" sz="1000" b="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9"/>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16.8%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0"/>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1"/>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Student debt impaired (provision as % of gross student debt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67.0%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2"/>
                  </a:ext>
                </a:extLst>
              </a:tr>
              <a:tr h="196566">
                <a:tc>
                  <a:txBody>
                    <a:bodyPr/>
                    <a:lstStyle/>
                    <a:p>
                      <a:pPr algn="l" fontAlgn="b"/>
                      <a:r>
                        <a:rPr lang="en-US" sz="1000" b="0" u="none" strike="noStrike">
                          <a:effectLst/>
                          <a:latin typeface="Arial" panose="020B0604020202020204" pitchFamily="34" charset="0"/>
                          <a:cs typeface="Arial" panose="020B0604020202020204" pitchFamily="34" charset="0"/>
                        </a:rPr>
                        <a:t>% year on year increase (gross student debt)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24.7%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54.2%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169.4%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-32.7%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000" b="0" u="none" strike="noStrike">
                          <a:effectLst/>
                          <a:latin typeface="Arial" panose="020B0604020202020204" pitchFamily="34" charset="0"/>
                          <a:cs typeface="Arial" panose="020B0604020202020204" pitchFamily="34" charset="0"/>
                        </a:rPr>
                        <a:t>44.8%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3"/>
                  </a:ext>
                </a:extLst>
              </a:tr>
              <a:tr h="452101">
                <a:tc>
                  <a:txBody>
                    <a:bodyPr/>
                    <a:lstStyle/>
                    <a:p>
                      <a:pPr algn="l" fontAlgn="b"/>
                      <a:r>
                        <a:rPr lang="en-US" sz="1000" b="0" u="none" strike="noStrike" dirty="0" err="1">
                          <a:solidFill>
                            <a:srgbClr val="FF0000"/>
                          </a:solidFill>
                          <a:effectLst/>
                          <a:latin typeface="Arial" panose="020B0604020202020204" pitchFamily="34" charset="0"/>
                          <a:cs typeface="Arial" panose="020B0604020202020204" pitchFamily="34" charset="0"/>
                        </a:rPr>
                        <a:t>Áudit</a:t>
                      </a:r>
                      <a:r>
                        <a:rPr lang="en-US" sz="1000" b="0" u="none" strike="noStrike" dirty="0">
                          <a:solidFill>
                            <a:srgbClr val="FF0000"/>
                          </a:solidFill>
                          <a:effectLst/>
                          <a:latin typeface="Arial" panose="020B0604020202020204" pitchFamily="34" charset="0"/>
                          <a:cs typeface="Arial" panose="020B0604020202020204" pitchFamily="34" charset="0"/>
                        </a:rPr>
                        <a: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a:effectLst/>
                          <a:latin typeface="Arial" panose="020B0604020202020204" pitchFamily="34" charset="0"/>
                          <a:cs typeface="Arial" panose="020B0604020202020204" pitchFamily="34" charset="0"/>
                        </a:rPr>
                        <a:t>Unqualified with  findings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b="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4"/>
                  </a:ext>
                </a:extLst>
              </a:tr>
            </a:tbl>
          </a:graphicData>
        </a:graphic>
      </p:graphicFrame>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22</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University of South Africa</a:t>
            </a:r>
            <a:endParaRPr lang="en-ZA" b="1" dirty="0">
              <a:cs typeface="Arial" panose="020B0604020202020204" pitchFamily="34" charset="0"/>
            </a:endParaRPr>
          </a:p>
        </p:txBody>
      </p:sp>
    </p:spTree>
    <p:extLst>
      <p:ext uri="{BB962C8B-B14F-4D97-AF65-F5344CB8AC3E}">
        <p14:creationId xmlns:p14="http://schemas.microsoft.com/office/powerpoint/2010/main" val="350671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nvPr>
        </p:nvGraphicFramePr>
        <p:xfrm>
          <a:off x="539551" y="1124744"/>
          <a:ext cx="7848872" cy="5184574"/>
        </p:xfrm>
        <a:graphic>
          <a:graphicData uri="http://schemas.openxmlformats.org/drawingml/2006/table">
            <a:tbl>
              <a:tblPr>
                <a:tableStyleId>{5C22544A-7EE6-4342-B048-85BDC9FD1C3A}</a:tableStyleId>
              </a:tblPr>
              <a:tblGrid>
                <a:gridCol w="3444242">
                  <a:extLst>
                    <a:ext uri="{9D8B030D-6E8A-4147-A177-3AD203B41FA5}">
                      <a16:colId xmlns:a16="http://schemas.microsoft.com/office/drawing/2014/main" val="20000"/>
                    </a:ext>
                  </a:extLst>
                </a:gridCol>
                <a:gridCol w="786030">
                  <a:extLst>
                    <a:ext uri="{9D8B030D-6E8A-4147-A177-3AD203B41FA5}">
                      <a16:colId xmlns:a16="http://schemas.microsoft.com/office/drawing/2014/main" val="20001"/>
                    </a:ext>
                  </a:extLst>
                </a:gridCol>
                <a:gridCol w="685991">
                  <a:extLst>
                    <a:ext uri="{9D8B030D-6E8A-4147-A177-3AD203B41FA5}">
                      <a16:colId xmlns:a16="http://schemas.microsoft.com/office/drawing/2014/main" val="20002"/>
                    </a:ext>
                  </a:extLst>
                </a:gridCol>
                <a:gridCol w="857487">
                  <a:extLst>
                    <a:ext uri="{9D8B030D-6E8A-4147-A177-3AD203B41FA5}">
                      <a16:colId xmlns:a16="http://schemas.microsoft.com/office/drawing/2014/main" val="20003"/>
                    </a:ext>
                  </a:extLst>
                </a:gridCol>
                <a:gridCol w="685991">
                  <a:extLst>
                    <a:ext uri="{9D8B030D-6E8A-4147-A177-3AD203B41FA5}">
                      <a16:colId xmlns:a16="http://schemas.microsoft.com/office/drawing/2014/main" val="20004"/>
                    </a:ext>
                  </a:extLst>
                </a:gridCol>
                <a:gridCol w="685991">
                  <a:extLst>
                    <a:ext uri="{9D8B030D-6E8A-4147-A177-3AD203B41FA5}">
                      <a16:colId xmlns:a16="http://schemas.microsoft.com/office/drawing/2014/main" val="20005"/>
                    </a:ext>
                  </a:extLst>
                </a:gridCol>
                <a:gridCol w="703140">
                  <a:extLst>
                    <a:ext uri="{9D8B030D-6E8A-4147-A177-3AD203B41FA5}">
                      <a16:colId xmlns:a16="http://schemas.microsoft.com/office/drawing/2014/main" val="20006"/>
                    </a:ext>
                  </a:extLst>
                </a:gridCol>
              </a:tblGrid>
              <a:tr h="198399">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UJ</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9525">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1983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198399">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2676.3%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-90.1%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516.3%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198399">
                <a:tc>
                  <a:txBody>
                    <a:bodyPr/>
                    <a:lstStyle/>
                    <a:p>
                      <a:pPr algn="l" fontAlgn="b"/>
                      <a:r>
                        <a:rPr lang="en-GB" sz="100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1983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198399">
                <a:tc>
                  <a:txBody>
                    <a:bodyPr/>
                    <a:lstStyle/>
                    <a:p>
                      <a:pPr algn="l" fontAlgn="b"/>
                      <a:r>
                        <a:rPr lang="en-GB" sz="1000" u="none" strike="noStrike" dirty="0">
                          <a:effectLst/>
                          <a:latin typeface="Arial" panose="020B0604020202020204" pitchFamily="34" charset="0"/>
                          <a:cs typeface="Arial" panose="020B0604020202020204" pitchFamily="34" charset="0"/>
                        </a:rPr>
                        <a:t>% year on year  increase (decrease)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198399">
                <a:tc>
                  <a:txBody>
                    <a:bodyPr/>
                    <a:lstStyle/>
                    <a:p>
                      <a:pPr algn="l" fontAlgn="b"/>
                      <a:r>
                        <a:rPr lang="en-US" sz="100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46.1%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198399">
                <a:tc>
                  <a:txBody>
                    <a:bodyPr/>
                    <a:lstStyle/>
                    <a:p>
                      <a:pPr algn="l" fontAlgn="b"/>
                      <a:r>
                        <a:rPr lang="en-US" sz="1000" u="none" strike="noStrike">
                          <a:effectLst/>
                          <a:latin typeface="Arial" panose="020B0604020202020204" pitchFamily="34" charset="0"/>
                          <a:cs typeface="Arial" panose="020B0604020202020204" pitchFamily="34" charset="0"/>
                        </a:rPr>
                        <a:t>Tuition and accommodation fees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198399">
                <a:tc>
                  <a:txBody>
                    <a:bodyPr/>
                    <a:lstStyle/>
                    <a:p>
                      <a:pPr algn="l" fontAlgn="b"/>
                      <a:r>
                        <a:rPr lang="en-US" sz="100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1983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98399">
                <a:tc>
                  <a:txBody>
                    <a:bodyPr/>
                    <a:lstStyle/>
                    <a:p>
                      <a:pPr algn="l" fontAlgn="b"/>
                      <a:r>
                        <a:rPr lang="en-GB" sz="1000" u="none" strike="noStrike" dirty="0">
                          <a:effectLst/>
                          <a:latin typeface="Arial" panose="020B0604020202020204" pitchFamily="34" charset="0"/>
                          <a:cs typeface="Arial" panose="020B0604020202020204" pitchFamily="34" charset="0"/>
                        </a:rPr>
                        <a:t>% year on year increase (decrease)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198399">
                <a:tc>
                  <a:txBody>
                    <a:bodyPr/>
                    <a:lstStyle/>
                    <a:p>
                      <a:pPr algn="l" fontAlgn="b"/>
                      <a:r>
                        <a:rPr lang="en-US" sz="1000" u="none" strike="noStrike" dirty="0">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198399">
                <a:tc>
                  <a:txBody>
                    <a:bodyPr/>
                    <a:lstStyle/>
                    <a:p>
                      <a:pPr algn="l" fontAlgn="b"/>
                      <a:r>
                        <a:rPr lang="en-US" sz="1000" u="none" strike="noStrike" dirty="0">
                          <a:effectLst/>
                          <a:latin typeface="Arial" panose="020B0604020202020204" pitchFamily="34" charset="0"/>
                          <a:cs typeface="Arial" panose="020B0604020202020204" pitchFamily="34" charset="0"/>
                        </a:rPr>
                        <a:t>Total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r h="198399">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4"/>
                  </a:ext>
                </a:extLst>
              </a:tr>
              <a:tr h="198399">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5"/>
                  </a:ext>
                </a:extLst>
              </a:tr>
              <a:tr h="1983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6"/>
                  </a:ext>
                </a:extLst>
              </a:tr>
              <a:tr h="198399">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54.5%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7"/>
                  </a:ext>
                </a:extLst>
              </a:tr>
              <a:tr h="198399">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8"/>
                  </a:ext>
                </a:extLst>
              </a:tr>
              <a:tr h="198399">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20.9%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19.7%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9"/>
                  </a:ext>
                </a:extLst>
              </a:tr>
              <a:tr h="198399">
                <a:tc>
                  <a:txBody>
                    <a:bodyPr/>
                    <a:lstStyle/>
                    <a:p>
                      <a:pPr algn="l" fontAlgn="b"/>
                      <a:r>
                        <a:rPr lang="en-US" sz="1000" u="none" strike="noStrike" dirty="0">
                          <a:effectLst/>
                          <a:latin typeface="Arial" panose="020B0604020202020204" pitchFamily="34" charset="0"/>
                          <a:cs typeface="Arial" panose="020B0604020202020204" pitchFamily="34" charset="0"/>
                        </a:rPr>
                        <a:t>Student debt ratio(after impairment)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13.4%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0"/>
                  </a:ext>
                </a:extLst>
              </a:tr>
              <a:tr h="198399">
                <a:tc>
                  <a:txBody>
                    <a:bodyPr/>
                    <a:lstStyle/>
                    <a:p>
                      <a:pPr algn="l" fontAlgn="b"/>
                      <a:r>
                        <a:rPr lang="en-GB" sz="100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57.1%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1"/>
                  </a:ext>
                </a:extLst>
              </a:tr>
              <a:tr h="198399">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17.7%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2"/>
                  </a:ext>
                </a:extLst>
              </a:tr>
              <a:tr h="49027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Audit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3"/>
                  </a:ext>
                </a:extLst>
              </a:tr>
            </a:tbl>
          </a:graphicData>
        </a:graphic>
      </p:graphicFrame>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23</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University of Johannesburg</a:t>
            </a:r>
            <a:endParaRPr lang="en-ZA" b="1" dirty="0">
              <a:cs typeface="Arial" panose="020B0604020202020204" pitchFamily="34" charset="0"/>
            </a:endParaRPr>
          </a:p>
        </p:txBody>
      </p:sp>
    </p:spTree>
    <p:extLst>
      <p:ext uri="{BB962C8B-B14F-4D97-AF65-F5344CB8AC3E}">
        <p14:creationId xmlns:p14="http://schemas.microsoft.com/office/powerpoint/2010/main" val="3477495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557213" y="1114098"/>
            <a:ext cx="8029575" cy="5378777"/>
          </a:xfrm>
        </p:spPr>
        <p:txBody>
          <a:bodyPr wrap="square" numCol="1" anchor="t" anchorCtr="0" compatLnSpc="1">
            <a:prstTxWarp prst="textNoShape">
              <a:avLst/>
            </a:prstTxWarp>
            <a:noAutofit/>
          </a:bodyPr>
          <a:lstStyle/>
          <a:p>
            <a:pPr marL="0" indent="0">
              <a:buNone/>
            </a:pPr>
            <a:endParaRPr lang="en-ZA" sz="2000" dirty="0">
              <a:latin typeface="Arial" panose="020B0604020202020204" pitchFamily="34" charset="0"/>
              <a:cs typeface="Arial" panose="020B0604020202020204" pitchFamily="34" charset="0"/>
            </a:endParaRPr>
          </a:p>
        </p:txBody>
      </p:sp>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24</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Walter </a:t>
            </a:r>
            <a:r>
              <a:rPr lang="en-US" altLang="en-US" b="1" dirty="0" err="1">
                <a:cs typeface="Arial" panose="020B0604020202020204" pitchFamily="34" charset="0"/>
              </a:rPr>
              <a:t>Sisulu</a:t>
            </a:r>
            <a:r>
              <a:rPr lang="en-US" altLang="en-US" b="1" dirty="0">
                <a:cs typeface="Arial" panose="020B0604020202020204" pitchFamily="34" charset="0"/>
              </a:rPr>
              <a:t> University</a:t>
            </a:r>
            <a:endParaRPr lang="en-ZA" b="1" dirty="0">
              <a:cs typeface="Arial" panose="020B0604020202020204" pitchFamily="34" charset="0"/>
            </a:endParaRPr>
          </a:p>
        </p:txBody>
      </p:sp>
      <p:graphicFrame>
        <p:nvGraphicFramePr>
          <p:cNvPr id="2" name="Table 1"/>
          <p:cNvGraphicFramePr>
            <a:graphicFrameLocks noGrp="1"/>
          </p:cNvGraphicFramePr>
          <p:nvPr/>
        </p:nvGraphicFramePr>
        <p:xfrm>
          <a:off x="467546" y="1114090"/>
          <a:ext cx="8119243" cy="5319982"/>
        </p:xfrm>
        <a:graphic>
          <a:graphicData uri="http://schemas.openxmlformats.org/drawingml/2006/table">
            <a:tbl>
              <a:tblPr>
                <a:tableStyleId>{5C22544A-7EE6-4342-B048-85BDC9FD1C3A}</a:tableStyleId>
              </a:tblPr>
              <a:tblGrid>
                <a:gridCol w="3708755">
                  <a:extLst>
                    <a:ext uri="{9D8B030D-6E8A-4147-A177-3AD203B41FA5}">
                      <a16:colId xmlns:a16="http://schemas.microsoft.com/office/drawing/2014/main" val="20000"/>
                    </a:ext>
                  </a:extLst>
                </a:gridCol>
                <a:gridCol w="846396">
                  <a:extLst>
                    <a:ext uri="{9D8B030D-6E8A-4147-A177-3AD203B41FA5}">
                      <a16:colId xmlns:a16="http://schemas.microsoft.com/office/drawing/2014/main" val="20001"/>
                    </a:ext>
                  </a:extLst>
                </a:gridCol>
                <a:gridCol w="738671">
                  <a:extLst>
                    <a:ext uri="{9D8B030D-6E8A-4147-A177-3AD203B41FA5}">
                      <a16:colId xmlns:a16="http://schemas.microsoft.com/office/drawing/2014/main" val="20002"/>
                    </a:ext>
                  </a:extLst>
                </a:gridCol>
                <a:gridCol w="738671">
                  <a:extLst>
                    <a:ext uri="{9D8B030D-6E8A-4147-A177-3AD203B41FA5}">
                      <a16:colId xmlns:a16="http://schemas.microsoft.com/office/drawing/2014/main" val="20003"/>
                    </a:ext>
                  </a:extLst>
                </a:gridCol>
                <a:gridCol w="738671">
                  <a:extLst>
                    <a:ext uri="{9D8B030D-6E8A-4147-A177-3AD203B41FA5}">
                      <a16:colId xmlns:a16="http://schemas.microsoft.com/office/drawing/2014/main" val="20004"/>
                    </a:ext>
                  </a:extLst>
                </a:gridCol>
                <a:gridCol w="590939">
                  <a:extLst>
                    <a:ext uri="{9D8B030D-6E8A-4147-A177-3AD203B41FA5}">
                      <a16:colId xmlns:a16="http://schemas.microsoft.com/office/drawing/2014/main" val="20005"/>
                    </a:ext>
                  </a:extLst>
                </a:gridCol>
                <a:gridCol w="757140">
                  <a:extLst>
                    <a:ext uri="{9D8B030D-6E8A-4147-A177-3AD203B41FA5}">
                      <a16:colId xmlns:a16="http://schemas.microsoft.com/office/drawing/2014/main" val="20006"/>
                    </a:ext>
                  </a:extLst>
                </a:gridCol>
              </a:tblGrid>
              <a:tr h="184061">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gridSpan="6">
                  <a:txBody>
                    <a:bodyPr/>
                    <a:lstStyle/>
                    <a:p>
                      <a:pPr algn="ctr" fontAlgn="b"/>
                      <a:r>
                        <a:rPr lang="en-US" sz="1000" b="1" u="none" strike="noStrike" dirty="0">
                          <a:effectLst/>
                          <a:latin typeface="Arial" panose="020B0604020202020204" pitchFamily="34" charset="0"/>
                          <a:cs typeface="Arial" panose="020B0604020202020204" pitchFamily="34" charset="0"/>
                        </a:rPr>
                        <a:t>WSU</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083">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1"/>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2"/>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3"/>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-207.2%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-12465.6%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-2443.3%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4"/>
                  </a:ext>
                </a:extLst>
              </a:tr>
              <a:tr h="184061">
                <a:tc>
                  <a:txBody>
                    <a:bodyPr/>
                    <a:lstStyle/>
                    <a:p>
                      <a:pPr algn="l" fontAlgn="b"/>
                      <a:r>
                        <a:rPr lang="en-GB" sz="100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5"/>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6"/>
                  </a:ext>
                </a:extLst>
              </a:tr>
              <a:tr h="18406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7"/>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State subsidies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54.2%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8"/>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9"/>
                  </a:ext>
                </a:extLst>
              </a:tr>
              <a:tr h="184061">
                <a:tc>
                  <a:txBody>
                    <a:bodyPr/>
                    <a:lstStyle/>
                    <a:p>
                      <a:pPr algn="l" fontAlgn="b"/>
                      <a:r>
                        <a:rPr lang="en-US" sz="1000" u="none" strike="noStrike">
                          <a:effectLst/>
                          <a:latin typeface="Arial" panose="020B0604020202020204" pitchFamily="34" charset="0"/>
                          <a:cs typeface="Arial" panose="020B0604020202020204" pitchFamily="34" charset="0"/>
                        </a:rPr>
                        <a:t>Third-stream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0"/>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1"/>
                  </a:ext>
                </a:extLst>
              </a:tr>
              <a:tr h="18406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2"/>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3"/>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Total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4"/>
                  </a:ext>
                </a:extLst>
              </a:tr>
              <a:tr h="184061">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5"/>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6"/>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7"/>
                  </a:ext>
                </a:extLst>
              </a:tr>
              <a:tr h="184061">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8"/>
                  </a:ext>
                </a:extLst>
              </a:tr>
              <a:tr h="184061">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9.0%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9"/>
                  </a:ext>
                </a:extLst>
              </a:tr>
              <a:tr h="18406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0"/>
                  </a:ext>
                </a:extLst>
              </a:tr>
              <a:tr h="184061">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103.0%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1"/>
                  </a:ext>
                </a:extLst>
              </a:tr>
              <a:tr h="184061">
                <a:tc>
                  <a:txBody>
                    <a:bodyPr/>
                    <a:lstStyle/>
                    <a:p>
                      <a:pPr algn="l" fontAlgn="b"/>
                      <a:r>
                        <a:rPr lang="en-US" sz="100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42.9%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2"/>
                  </a:ext>
                </a:extLst>
              </a:tr>
              <a:tr h="184061">
                <a:tc>
                  <a:txBody>
                    <a:bodyPr/>
                    <a:lstStyle/>
                    <a:p>
                      <a:pPr algn="l" fontAlgn="b"/>
                      <a:r>
                        <a:rPr lang="en-GB" sz="100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3"/>
                  </a:ext>
                </a:extLst>
              </a:tr>
              <a:tr h="18406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27.3%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46.8%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4"/>
                  </a:ext>
                </a:extLst>
              </a:tr>
              <a:tr h="391128">
                <a:tc>
                  <a:txBody>
                    <a:bodyPr/>
                    <a:lstStyle/>
                    <a:p>
                      <a:pPr algn="l" fontAlgn="b"/>
                      <a:r>
                        <a:rPr lang="en-US" sz="1000" u="none" strike="noStrike" dirty="0" err="1">
                          <a:solidFill>
                            <a:srgbClr val="FF0000"/>
                          </a:solidFill>
                          <a:effectLst/>
                          <a:latin typeface="Arial" panose="020B0604020202020204" pitchFamily="34" charset="0"/>
                          <a:cs typeface="Arial" panose="020B0604020202020204" pitchFamily="34" charset="0"/>
                        </a:rPr>
                        <a:t>Áudit</a:t>
                      </a:r>
                      <a:r>
                        <a:rPr lang="en-US" sz="1000" u="none" strike="noStrike" dirty="0">
                          <a:solidFill>
                            <a:srgbClr val="FF0000"/>
                          </a:solidFill>
                          <a:effectLst/>
                          <a:latin typeface="Arial" panose="020B0604020202020204" pitchFamily="34" charset="0"/>
                          <a:cs typeface="Arial" panose="020B0604020202020204" pitchFamily="34" charset="0"/>
                        </a:rPr>
                        <a: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Qualified</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Disclaimer of opinion</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Qualified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59219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8864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25</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Durban University of Technology</a:t>
            </a:r>
            <a:endParaRPr lang="en-ZA" b="1" dirty="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539550" y="1268765"/>
          <a:ext cx="7957568" cy="5058718"/>
        </p:xfrm>
        <a:graphic>
          <a:graphicData uri="http://schemas.openxmlformats.org/drawingml/2006/table">
            <a:tbl>
              <a:tblPr>
                <a:tableStyleId>{5C22544A-7EE6-4342-B048-85BDC9FD1C3A}</a:tableStyleId>
              </a:tblPr>
              <a:tblGrid>
                <a:gridCol w="3491941">
                  <a:extLst>
                    <a:ext uri="{9D8B030D-6E8A-4147-A177-3AD203B41FA5}">
                      <a16:colId xmlns:a16="http://schemas.microsoft.com/office/drawing/2014/main" val="20000"/>
                    </a:ext>
                  </a:extLst>
                </a:gridCol>
                <a:gridCol w="796917">
                  <a:extLst>
                    <a:ext uri="{9D8B030D-6E8A-4147-A177-3AD203B41FA5}">
                      <a16:colId xmlns:a16="http://schemas.microsoft.com/office/drawing/2014/main" val="20001"/>
                    </a:ext>
                  </a:extLst>
                </a:gridCol>
                <a:gridCol w="695490">
                  <a:extLst>
                    <a:ext uri="{9D8B030D-6E8A-4147-A177-3AD203B41FA5}">
                      <a16:colId xmlns:a16="http://schemas.microsoft.com/office/drawing/2014/main" val="20002"/>
                    </a:ext>
                  </a:extLst>
                </a:gridCol>
                <a:gridCol w="869363">
                  <a:extLst>
                    <a:ext uri="{9D8B030D-6E8A-4147-A177-3AD203B41FA5}">
                      <a16:colId xmlns:a16="http://schemas.microsoft.com/office/drawing/2014/main" val="20003"/>
                    </a:ext>
                  </a:extLst>
                </a:gridCol>
                <a:gridCol w="695490">
                  <a:extLst>
                    <a:ext uri="{9D8B030D-6E8A-4147-A177-3AD203B41FA5}">
                      <a16:colId xmlns:a16="http://schemas.microsoft.com/office/drawing/2014/main" val="20004"/>
                    </a:ext>
                  </a:extLst>
                </a:gridCol>
                <a:gridCol w="695490">
                  <a:extLst>
                    <a:ext uri="{9D8B030D-6E8A-4147-A177-3AD203B41FA5}">
                      <a16:colId xmlns:a16="http://schemas.microsoft.com/office/drawing/2014/main" val="20005"/>
                    </a:ext>
                  </a:extLst>
                </a:gridCol>
                <a:gridCol w="712877">
                  <a:extLst>
                    <a:ext uri="{9D8B030D-6E8A-4147-A177-3AD203B41FA5}">
                      <a16:colId xmlns:a16="http://schemas.microsoft.com/office/drawing/2014/main" val="20006"/>
                    </a:ext>
                  </a:extLst>
                </a:gridCol>
              </a:tblGrid>
              <a:tr h="178373">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DUT</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93" marR="6593" marT="659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954">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1"/>
                  </a:ext>
                </a:extLst>
              </a:tr>
              <a:tr h="17837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2"/>
                  </a:ext>
                </a:extLst>
              </a:tr>
              <a:tr h="179233">
                <a:tc>
                  <a:txBody>
                    <a:bodyPr/>
                    <a:lstStyle/>
                    <a:p>
                      <a:pPr algn="l" fontAlgn="b"/>
                      <a:r>
                        <a:rPr lang="en-US" sz="1000" u="none" strike="noStrike" dirty="0">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3"/>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4"/>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5"/>
                  </a:ext>
                </a:extLst>
              </a:tr>
              <a:tr h="17837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6"/>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 year on year  increase (decrease)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13.4%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7"/>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State subsidies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44.2%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8"/>
                  </a:ext>
                </a:extLst>
              </a:tr>
              <a:tr h="178373">
                <a:tc>
                  <a:txBody>
                    <a:bodyPr/>
                    <a:lstStyle/>
                    <a:p>
                      <a:pPr algn="l" fontAlgn="b"/>
                      <a:r>
                        <a:rPr lang="en-US" sz="1000" u="none" strike="noStrike">
                          <a:effectLst/>
                          <a:latin typeface="Arial" panose="020B0604020202020204" pitchFamily="34" charset="0"/>
                          <a:cs typeface="Arial" panose="020B0604020202020204" pitchFamily="34" charset="0"/>
                        </a:rPr>
                        <a:t>Tuition and accommodation fees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46.1%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09"/>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0"/>
                  </a:ext>
                </a:extLst>
              </a:tr>
              <a:tr h="17837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1"/>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 year on year increase (decrease)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9.6%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2"/>
                  </a:ext>
                </a:extLst>
              </a:tr>
              <a:tr h="179233">
                <a:tc>
                  <a:txBody>
                    <a:bodyPr/>
                    <a:lstStyle/>
                    <a:p>
                      <a:pPr algn="l" fontAlgn="b"/>
                      <a:r>
                        <a:rPr lang="en-US" sz="1000" u="none" strike="noStrike" dirty="0">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3"/>
                  </a:ext>
                </a:extLst>
              </a:tr>
              <a:tr h="17837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Total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4"/>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5"/>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9.7%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6"/>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7"/>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8"/>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19"/>
                  </a:ext>
                </a:extLst>
              </a:tr>
              <a:tr h="179233">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0"/>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Student debt ratio(before impairment)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72.7%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81.7%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1"/>
                  </a:ext>
                </a:extLst>
              </a:tr>
              <a:tr h="178373">
                <a:tc>
                  <a:txBody>
                    <a:bodyPr/>
                    <a:lstStyle/>
                    <a:p>
                      <a:pPr algn="l" fontAlgn="b"/>
                      <a:r>
                        <a:rPr lang="en-US" sz="1000" u="none" strike="noStrike" dirty="0">
                          <a:effectLst/>
                          <a:latin typeface="Arial" panose="020B0604020202020204" pitchFamily="34" charset="0"/>
                          <a:cs typeface="Arial" panose="020B0604020202020204" pitchFamily="34" charset="0"/>
                        </a:rPr>
                        <a:t>Student debt ratio(after impairment)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28.9%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2"/>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Student debt impaired (provision as % of gross student debt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32.1%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49.9%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66.1%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50.5%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3"/>
                  </a:ext>
                </a:extLst>
              </a:tr>
              <a:tr h="178373">
                <a:tc>
                  <a:txBody>
                    <a:bodyPr/>
                    <a:lstStyle/>
                    <a:p>
                      <a:pPr algn="l" fontAlgn="b"/>
                      <a:r>
                        <a:rPr lang="en-GB" sz="1000" u="none" strike="noStrike" dirty="0">
                          <a:effectLst/>
                          <a:latin typeface="Arial" panose="020B0604020202020204" pitchFamily="34" charset="0"/>
                          <a:cs typeface="Arial" panose="020B0604020202020204" pitchFamily="34" charset="0"/>
                        </a:rPr>
                        <a:t>% year on year increase (gross student debt)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47.9%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r" fontAlgn="b"/>
                      <a:r>
                        <a:rPr lang="en-US" sz="1000" u="none" strike="noStrike">
                          <a:effectLst/>
                          <a:latin typeface="Arial" panose="020B0604020202020204" pitchFamily="34" charset="0"/>
                          <a:cs typeface="Arial" panose="020B0604020202020204" pitchFamily="34" charset="0"/>
                        </a:rPr>
                        <a:t>12.2%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4"/>
                  </a:ext>
                </a:extLst>
              </a:tr>
              <a:tr h="379044">
                <a:tc>
                  <a:txBody>
                    <a:bodyPr/>
                    <a:lstStyle/>
                    <a:p>
                      <a:pPr algn="l" fontAlgn="b"/>
                      <a:r>
                        <a:rPr lang="en-US" sz="1000" u="none" strike="noStrike" dirty="0" err="1">
                          <a:solidFill>
                            <a:srgbClr val="FF0000"/>
                          </a:solidFill>
                          <a:effectLst/>
                          <a:latin typeface="Arial" panose="020B0604020202020204" pitchFamily="34" charset="0"/>
                          <a:cs typeface="Arial" panose="020B0604020202020204" pitchFamily="34" charset="0"/>
                        </a:rPr>
                        <a:t>Áudit</a:t>
                      </a:r>
                      <a:r>
                        <a:rPr lang="en-US" sz="1000" u="none" strike="noStrike" dirty="0">
                          <a:solidFill>
                            <a:srgbClr val="FF0000"/>
                          </a:solidFill>
                          <a:effectLst/>
                          <a:latin typeface="Arial" panose="020B0604020202020204" pitchFamily="34" charset="0"/>
                          <a:cs typeface="Arial" panose="020B0604020202020204" pitchFamily="34" charset="0"/>
                        </a:rPr>
                        <a: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6593" marR="6593" marT="6593" marB="0" anchor="b"/>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no findings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Unqualified with no findings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3840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26</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Tshwane University Of Technology</a:t>
            </a:r>
            <a:endParaRPr lang="en-ZA" b="1" dirty="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67542" y="1268753"/>
          <a:ext cx="8029578" cy="5059884"/>
        </p:xfrm>
        <a:graphic>
          <a:graphicData uri="http://schemas.openxmlformats.org/drawingml/2006/table">
            <a:tbl>
              <a:tblPr>
                <a:tableStyleId>{5C22544A-7EE6-4342-B048-85BDC9FD1C3A}</a:tableStyleId>
              </a:tblPr>
              <a:tblGrid>
                <a:gridCol w="3523540">
                  <a:extLst>
                    <a:ext uri="{9D8B030D-6E8A-4147-A177-3AD203B41FA5}">
                      <a16:colId xmlns:a16="http://schemas.microsoft.com/office/drawing/2014/main" val="20000"/>
                    </a:ext>
                  </a:extLst>
                </a:gridCol>
                <a:gridCol w="804128">
                  <a:extLst>
                    <a:ext uri="{9D8B030D-6E8A-4147-A177-3AD203B41FA5}">
                      <a16:colId xmlns:a16="http://schemas.microsoft.com/office/drawing/2014/main" val="20001"/>
                    </a:ext>
                  </a:extLst>
                </a:gridCol>
                <a:gridCol w="701784">
                  <a:extLst>
                    <a:ext uri="{9D8B030D-6E8A-4147-A177-3AD203B41FA5}">
                      <a16:colId xmlns:a16="http://schemas.microsoft.com/office/drawing/2014/main" val="20002"/>
                    </a:ext>
                  </a:extLst>
                </a:gridCol>
                <a:gridCol w="877229">
                  <a:extLst>
                    <a:ext uri="{9D8B030D-6E8A-4147-A177-3AD203B41FA5}">
                      <a16:colId xmlns:a16="http://schemas.microsoft.com/office/drawing/2014/main" val="20003"/>
                    </a:ext>
                  </a:extLst>
                </a:gridCol>
                <a:gridCol w="701784">
                  <a:extLst>
                    <a:ext uri="{9D8B030D-6E8A-4147-A177-3AD203B41FA5}">
                      <a16:colId xmlns:a16="http://schemas.microsoft.com/office/drawing/2014/main" val="20004"/>
                    </a:ext>
                  </a:extLst>
                </a:gridCol>
                <a:gridCol w="701784">
                  <a:extLst>
                    <a:ext uri="{9D8B030D-6E8A-4147-A177-3AD203B41FA5}">
                      <a16:colId xmlns:a16="http://schemas.microsoft.com/office/drawing/2014/main" val="20005"/>
                    </a:ext>
                  </a:extLst>
                </a:gridCol>
                <a:gridCol w="719329">
                  <a:extLst>
                    <a:ext uri="{9D8B030D-6E8A-4147-A177-3AD203B41FA5}">
                      <a16:colId xmlns:a16="http://schemas.microsoft.com/office/drawing/2014/main" val="20006"/>
                    </a:ext>
                  </a:extLst>
                </a:gridCol>
              </a:tblGrid>
              <a:tr h="185501">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gridSpan="6">
                  <a:txBody>
                    <a:bodyPr/>
                    <a:lstStyle/>
                    <a:p>
                      <a:pPr algn="ctr" fontAlgn="b"/>
                      <a:r>
                        <a:rPr lang="en-US" sz="1000" b="1" u="none" strike="noStrike" dirty="0">
                          <a:effectLst/>
                          <a:latin typeface="Arial" panose="020B0604020202020204" pitchFamily="34" charset="0"/>
                          <a:cs typeface="Arial" panose="020B0604020202020204" pitchFamily="34" charset="0"/>
                        </a:rPr>
                        <a:t>TUT</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910">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1"/>
                  </a:ext>
                </a:extLst>
              </a:tr>
              <a:tr h="1780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2"/>
                  </a:ext>
                </a:extLst>
              </a:tr>
              <a:tr h="1791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3"/>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Total operating surplus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179.3%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-301.8%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379.4%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4"/>
                  </a:ext>
                </a:extLst>
              </a:tr>
              <a:tr h="178081">
                <a:tc>
                  <a:txBody>
                    <a:bodyPr/>
                    <a:lstStyle/>
                    <a:p>
                      <a:pPr algn="l" fontAlgn="b"/>
                      <a:r>
                        <a:rPr lang="en-GB" sz="100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5"/>
                  </a:ext>
                </a:extLst>
              </a:tr>
              <a:tr h="1780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6"/>
                  </a:ext>
                </a:extLst>
              </a:tr>
              <a:tr h="17808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7"/>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53.4%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49.8%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51.3%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52.6%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8"/>
                  </a:ext>
                </a:extLst>
              </a:tr>
              <a:tr h="178081">
                <a:tc>
                  <a:txBody>
                    <a:bodyPr/>
                    <a:lstStyle/>
                    <a:p>
                      <a:pPr algn="l" fontAlgn="b"/>
                      <a:r>
                        <a:rPr lang="en-US" sz="100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35.6%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09"/>
                  </a:ext>
                </a:extLst>
              </a:tr>
              <a:tr h="178081">
                <a:tc>
                  <a:txBody>
                    <a:bodyPr/>
                    <a:lstStyle/>
                    <a:p>
                      <a:pPr algn="l" fontAlgn="b"/>
                      <a:r>
                        <a:rPr lang="en-US" sz="100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12.6%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0"/>
                  </a:ext>
                </a:extLst>
              </a:tr>
              <a:tr h="1780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1"/>
                  </a:ext>
                </a:extLst>
              </a:tr>
              <a:tr h="17808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2"/>
                  </a:ext>
                </a:extLst>
              </a:tr>
              <a:tr h="179199">
                <a:tc>
                  <a:txBody>
                    <a:bodyPr/>
                    <a:lstStyle/>
                    <a:p>
                      <a:pPr algn="l" fontAlgn="b"/>
                      <a:r>
                        <a:rPr lang="en-US" sz="1000" u="none" strike="noStrike">
                          <a:effectLst/>
                          <a:latin typeface="Arial" panose="020B0604020202020204" pitchFamily="34" charset="0"/>
                          <a:cs typeface="Arial" panose="020B0604020202020204" pitchFamily="34" charset="0"/>
                        </a:rPr>
                        <a:t>Personnel Cost - Ratios</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3"/>
                  </a:ext>
                </a:extLst>
              </a:tr>
              <a:tr h="1780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Total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4"/>
                  </a:ext>
                </a:extLst>
              </a:tr>
              <a:tr h="178081">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66.8%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62.8%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5"/>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6"/>
                  </a:ext>
                </a:extLst>
              </a:tr>
              <a:tr h="1780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7"/>
                  </a:ext>
                </a:extLst>
              </a:tr>
              <a:tr h="178081">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70.3%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70.5%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65.3%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8"/>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8.5%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19"/>
                  </a:ext>
                </a:extLst>
              </a:tr>
              <a:tr h="179199">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0"/>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87.7%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48.2%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30.1%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44.8%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1"/>
                  </a:ext>
                </a:extLst>
              </a:tr>
              <a:tr h="178081">
                <a:tc>
                  <a:txBody>
                    <a:bodyPr/>
                    <a:lstStyle/>
                    <a:p>
                      <a:pPr algn="l" fontAlgn="b"/>
                      <a:r>
                        <a:rPr lang="en-US" sz="100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59.5%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32.8%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2"/>
                  </a:ext>
                </a:extLst>
              </a:tr>
              <a:tr h="178081">
                <a:tc>
                  <a:txBody>
                    <a:bodyPr/>
                    <a:lstStyle/>
                    <a:p>
                      <a:pPr algn="l" fontAlgn="b"/>
                      <a:r>
                        <a:rPr lang="en-GB" sz="100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30.7%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39.5%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33.9%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3"/>
                  </a:ext>
                </a:extLst>
              </a:tr>
              <a:tr h="178081">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45.8%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85.0%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10.8%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a:effectLst/>
                          <a:latin typeface="Arial" panose="020B0604020202020204" pitchFamily="34" charset="0"/>
                          <a:cs typeface="Arial" panose="020B0604020202020204" pitchFamily="34" charset="0"/>
                        </a:rPr>
                        <a:t>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4"/>
                  </a:ext>
                </a:extLst>
              </a:tr>
              <a:tr h="378422">
                <a:tc>
                  <a:txBody>
                    <a:bodyPr/>
                    <a:lstStyle/>
                    <a:p>
                      <a:pPr algn="l" fontAlgn="b"/>
                      <a:r>
                        <a:rPr lang="en-US" sz="1000" u="none" strike="noStrike" dirty="0" err="1">
                          <a:solidFill>
                            <a:srgbClr val="FF0000"/>
                          </a:solidFill>
                          <a:effectLst/>
                          <a:latin typeface="Arial" panose="020B0604020202020204" pitchFamily="34" charset="0"/>
                          <a:cs typeface="Arial" panose="020B0604020202020204" pitchFamily="34" charset="0"/>
                        </a:rPr>
                        <a:t>Áudit</a:t>
                      </a:r>
                      <a:r>
                        <a:rPr lang="en-US" sz="1000" u="none" strike="noStrike" dirty="0">
                          <a:solidFill>
                            <a:srgbClr val="FF0000"/>
                          </a:solidFill>
                          <a:effectLst/>
                          <a:latin typeface="Arial" panose="020B0604020202020204" pitchFamily="34" charset="0"/>
                          <a:cs typeface="Arial" panose="020B0604020202020204" pitchFamily="34" charset="0"/>
                        </a:rPr>
                        <a: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6583" marR="6583" marT="6583" marB="0" anchor="b"/>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583" marR="6583" marT="6583"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583" marR="6583" marT="6583"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19258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27</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67821"/>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a:cs typeface="Arial" panose="020B0604020202020204" pitchFamily="34" charset="0"/>
              </a:rPr>
              <a:t>Cape Peninsula University of Technology</a:t>
            </a:r>
            <a:endParaRPr lang="en-ZA" b="1" dirty="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539552" y="1196758"/>
          <a:ext cx="7992887" cy="5181816"/>
        </p:xfrm>
        <a:graphic>
          <a:graphicData uri="http://schemas.openxmlformats.org/drawingml/2006/table">
            <a:tbl>
              <a:tblPr>
                <a:tableStyleId>{5C22544A-7EE6-4342-B048-85BDC9FD1C3A}</a:tableStyleId>
              </a:tblPr>
              <a:tblGrid>
                <a:gridCol w="3569839">
                  <a:extLst>
                    <a:ext uri="{9D8B030D-6E8A-4147-A177-3AD203B41FA5}">
                      <a16:colId xmlns:a16="http://schemas.microsoft.com/office/drawing/2014/main" val="20000"/>
                    </a:ext>
                  </a:extLst>
                </a:gridCol>
                <a:gridCol w="814694">
                  <a:extLst>
                    <a:ext uri="{9D8B030D-6E8A-4147-A177-3AD203B41FA5}">
                      <a16:colId xmlns:a16="http://schemas.microsoft.com/office/drawing/2014/main" val="20001"/>
                    </a:ext>
                  </a:extLst>
                </a:gridCol>
                <a:gridCol w="711005">
                  <a:extLst>
                    <a:ext uri="{9D8B030D-6E8A-4147-A177-3AD203B41FA5}">
                      <a16:colId xmlns:a16="http://schemas.microsoft.com/office/drawing/2014/main" val="20002"/>
                    </a:ext>
                  </a:extLst>
                </a:gridCol>
                <a:gridCol w="888758">
                  <a:extLst>
                    <a:ext uri="{9D8B030D-6E8A-4147-A177-3AD203B41FA5}">
                      <a16:colId xmlns:a16="http://schemas.microsoft.com/office/drawing/2014/main" val="20003"/>
                    </a:ext>
                  </a:extLst>
                </a:gridCol>
                <a:gridCol w="711005">
                  <a:extLst>
                    <a:ext uri="{9D8B030D-6E8A-4147-A177-3AD203B41FA5}">
                      <a16:colId xmlns:a16="http://schemas.microsoft.com/office/drawing/2014/main" val="20004"/>
                    </a:ext>
                  </a:extLst>
                </a:gridCol>
                <a:gridCol w="568805">
                  <a:extLst>
                    <a:ext uri="{9D8B030D-6E8A-4147-A177-3AD203B41FA5}">
                      <a16:colId xmlns:a16="http://schemas.microsoft.com/office/drawing/2014/main" val="20005"/>
                    </a:ext>
                  </a:extLst>
                </a:gridCol>
                <a:gridCol w="728781">
                  <a:extLst>
                    <a:ext uri="{9D8B030D-6E8A-4147-A177-3AD203B41FA5}">
                      <a16:colId xmlns:a16="http://schemas.microsoft.com/office/drawing/2014/main" val="20006"/>
                    </a:ext>
                  </a:extLst>
                </a:gridCol>
              </a:tblGrid>
              <a:tr h="183602">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CPUT</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6684" marR="6684" marT="66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3602">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1"/>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2"/>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3"/>
                  </a:ext>
                </a:extLst>
              </a:tr>
              <a:tr h="183602">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-9.0%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-45.1%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116.0%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-216.4%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187.7%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4"/>
                  </a:ext>
                </a:extLst>
              </a:tr>
              <a:tr h="183602">
                <a:tc>
                  <a:txBody>
                    <a:bodyPr/>
                    <a:lstStyle/>
                    <a:p>
                      <a:pPr algn="l" fontAlgn="b"/>
                      <a:r>
                        <a:rPr lang="en-GB" sz="1000" u="none" strike="noStrike" dirty="0">
                          <a:effectLst/>
                          <a:latin typeface="Arial" panose="020B0604020202020204" pitchFamily="34" charset="0"/>
                          <a:cs typeface="Arial" panose="020B0604020202020204" pitchFamily="34" charset="0"/>
                        </a:rPr>
                        <a:t>Operating surplus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5"/>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6"/>
                  </a:ext>
                </a:extLst>
              </a:tr>
              <a:tr h="183602">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7"/>
                  </a:ext>
                </a:extLst>
              </a:tr>
              <a:tr h="183602">
                <a:tc>
                  <a:txBody>
                    <a:bodyPr/>
                    <a:lstStyle/>
                    <a:p>
                      <a:pPr algn="l" fontAlgn="b"/>
                      <a:r>
                        <a:rPr lang="en-US" sz="100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48.3%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45.8%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8"/>
                  </a:ext>
                </a:extLst>
              </a:tr>
              <a:tr h="183602">
                <a:tc>
                  <a:txBody>
                    <a:bodyPr/>
                    <a:lstStyle/>
                    <a:p>
                      <a:pPr algn="l" fontAlgn="b"/>
                      <a:r>
                        <a:rPr lang="en-US" sz="1000" u="none" strike="noStrike" dirty="0">
                          <a:effectLst/>
                          <a:latin typeface="Arial" panose="020B0604020202020204" pitchFamily="34" charset="0"/>
                          <a:cs typeface="Arial" panose="020B0604020202020204" pitchFamily="34" charset="0"/>
                        </a:rPr>
                        <a:t>Tuition and accommodation fees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36.6%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33.6%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09"/>
                  </a:ext>
                </a:extLst>
              </a:tr>
              <a:tr h="183602">
                <a:tc>
                  <a:txBody>
                    <a:bodyPr/>
                    <a:lstStyle/>
                    <a:p>
                      <a:pPr algn="l" fontAlgn="b"/>
                      <a:r>
                        <a:rPr lang="en-US" sz="1000" u="none" strike="noStrike" dirty="0">
                          <a:effectLst/>
                          <a:latin typeface="Arial" panose="020B0604020202020204" pitchFamily="34" charset="0"/>
                          <a:cs typeface="Arial" panose="020B0604020202020204" pitchFamily="34" charset="0"/>
                        </a:rPr>
                        <a:t>Third-stream income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18.1%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0"/>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1"/>
                  </a:ext>
                </a:extLst>
              </a:tr>
              <a:tr h="183602">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10.8%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2"/>
                  </a:ext>
                </a:extLst>
              </a:tr>
              <a:tr h="183602">
                <a:tc>
                  <a:txBody>
                    <a:bodyPr/>
                    <a:lstStyle/>
                    <a:p>
                      <a:pPr algn="l" fontAlgn="b"/>
                      <a:r>
                        <a:rPr lang="en-US" sz="1000" u="none" strike="noStrike" dirty="0">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3"/>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Total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4"/>
                  </a:ext>
                </a:extLst>
              </a:tr>
              <a:tr h="183602">
                <a:tc>
                  <a:txBody>
                    <a:bodyPr/>
                    <a:lstStyle/>
                    <a:p>
                      <a:pPr algn="l" fontAlgn="b"/>
                      <a:r>
                        <a:rPr lang="en-GB" sz="1000" u="none" strike="noStrike" dirty="0">
                          <a:effectLst/>
                          <a:latin typeface="Arial" panose="020B0604020202020204" pitchFamily="34" charset="0"/>
                          <a:cs typeface="Arial" panose="020B0604020202020204" pitchFamily="34" charset="0"/>
                        </a:rPr>
                        <a:t>Personnel costs as a % of total income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57.2%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56.9%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5"/>
                  </a:ext>
                </a:extLst>
              </a:tr>
              <a:tr h="183602">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6"/>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7"/>
                  </a:ext>
                </a:extLst>
              </a:tr>
              <a:tr h="183602">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71.9%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8"/>
                  </a:ext>
                </a:extLst>
              </a:tr>
              <a:tr h="183602">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8.4%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19"/>
                  </a:ext>
                </a:extLst>
              </a:tr>
              <a:tr h="183602">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0"/>
                  </a:ext>
                </a:extLst>
              </a:tr>
              <a:tr h="183602">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100.0%</a:t>
                      </a:r>
                      <a:endParaRPr lang="en-US" sz="1000" b="0" i="0" u="none" strike="noStrike">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91.2%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85.4%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80.0%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56.7%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82.7%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1"/>
                  </a:ext>
                </a:extLst>
              </a:tr>
              <a:tr h="183602">
                <a:tc>
                  <a:txBody>
                    <a:bodyPr/>
                    <a:lstStyle/>
                    <a:p>
                      <a:pPr algn="l" fontAlgn="b"/>
                      <a:r>
                        <a:rPr lang="en-US" sz="100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32.3%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24.6%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2"/>
                  </a:ext>
                </a:extLst>
              </a:tr>
              <a:tr h="183602">
                <a:tc>
                  <a:txBody>
                    <a:bodyPr/>
                    <a:lstStyle/>
                    <a:p>
                      <a:pPr algn="l" fontAlgn="b"/>
                      <a:r>
                        <a:rPr lang="en-GB" sz="100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74.3%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62.1%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71.9%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68.3%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70.0%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3"/>
                  </a:ext>
                </a:extLst>
              </a:tr>
              <a:tr h="183602">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23.7%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10.6%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a:effectLst/>
                          <a:latin typeface="Arial" panose="020B0604020202020204" pitchFamily="34" charset="0"/>
                          <a:cs typeface="Arial" panose="020B0604020202020204" pitchFamily="34" charset="0"/>
                        </a:rPr>
                        <a:t>54.7%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35.1%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4"/>
                  </a:ext>
                </a:extLst>
              </a:tr>
              <a:tr h="390155">
                <a:tc>
                  <a:txBody>
                    <a:bodyPr/>
                    <a:lstStyle/>
                    <a:p>
                      <a:pPr algn="l" fontAlgn="b"/>
                      <a:r>
                        <a:rPr lang="en-US" sz="1000" u="none" strike="noStrike" dirty="0" err="1">
                          <a:solidFill>
                            <a:srgbClr val="FF0000"/>
                          </a:solidFill>
                          <a:effectLst/>
                          <a:latin typeface="Arial" panose="020B0604020202020204" pitchFamily="34" charset="0"/>
                          <a:cs typeface="Arial" panose="020B0604020202020204" pitchFamily="34" charset="0"/>
                        </a:rPr>
                        <a:t>Áudit</a:t>
                      </a:r>
                      <a:r>
                        <a:rPr lang="en-US" sz="1000" u="none" strike="noStrike" dirty="0">
                          <a:solidFill>
                            <a:srgbClr val="FF0000"/>
                          </a:solidFill>
                          <a:effectLst/>
                          <a:latin typeface="Arial" panose="020B0604020202020204" pitchFamily="34" charset="0"/>
                          <a:cs typeface="Arial" panose="020B0604020202020204" pitchFamily="34" charset="0"/>
                        </a:rPr>
                        <a:t> outcomes</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no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with findings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Unqualified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ctr"/>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6975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nvPr>
        </p:nvGraphicFramePr>
        <p:xfrm>
          <a:off x="467545" y="1028450"/>
          <a:ext cx="8029575" cy="5488590"/>
        </p:xfrm>
        <a:graphic>
          <a:graphicData uri="http://schemas.openxmlformats.org/drawingml/2006/table">
            <a:tbl>
              <a:tblPr>
                <a:tableStyleId>{5C22544A-7EE6-4342-B048-85BDC9FD1C3A}</a:tableStyleId>
              </a:tblPr>
              <a:tblGrid>
                <a:gridCol w="3523539">
                  <a:extLst>
                    <a:ext uri="{9D8B030D-6E8A-4147-A177-3AD203B41FA5}">
                      <a16:colId xmlns:a16="http://schemas.microsoft.com/office/drawing/2014/main" val="20000"/>
                    </a:ext>
                  </a:extLst>
                </a:gridCol>
                <a:gridCol w="804127">
                  <a:extLst>
                    <a:ext uri="{9D8B030D-6E8A-4147-A177-3AD203B41FA5}">
                      <a16:colId xmlns:a16="http://schemas.microsoft.com/office/drawing/2014/main" val="20001"/>
                    </a:ext>
                  </a:extLst>
                </a:gridCol>
                <a:gridCol w="701784">
                  <a:extLst>
                    <a:ext uri="{9D8B030D-6E8A-4147-A177-3AD203B41FA5}">
                      <a16:colId xmlns:a16="http://schemas.microsoft.com/office/drawing/2014/main" val="20002"/>
                    </a:ext>
                  </a:extLst>
                </a:gridCol>
                <a:gridCol w="877229">
                  <a:extLst>
                    <a:ext uri="{9D8B030D-6E8A-4147-A177-3AD203B41FA5}">
                      <a16:colId xmlns:a16="http://schemas.microsoft.com/office/drawing/2014/main" val="20003"/>
                    </a:ext>
                  </a:extLst>
                </a:gridCol>
                <a:gridCol w="701784">
                  <a:extLst>
                    <a:ext uri="{9D8B030D-6E8A-4147-A177-3AD203B41FA5}">
                      <a16:colId xmlns:a16="http://schemas.microsoft.com/office/drawing/2014/main" val="20004"/>
                    </a:ext>
                  </a:extLst>
                </a:gridCol>
                <a:gridCol w="701784">
                  <a:extLst>
                    <a:ext uri="{9D8B030D-6E8A-4147-A177-3AD203B41FA5}">
                      <a16:colId xmlns:a16="http://schemas.microsoft.com/office/drawing/2014/main" val="20005"/>
                    </a:ext>
                  </a:extLst>
                </a:gridCol>
                <a:gridCol w="719328">
                  <a:extLst>
                    <a:ext uri="{9D8B030D-6E8A-4147-A177-3AD203B41FA5}">
                      <a16:colId xmlns:a16="http://schemas.microsoft.com/office/drawing/2014/main" val="20006"/>
                    </a:ext>
                  </a:extLst>
                </a:gridCol>
              </a:tblGrid>
              <a:tr h="188454">
                <a:tc>
                  <a:txBody>
                    <a:bodyPr/>
                    <a:lstStyle/>
                    <a:p>
                      <a:pPr algn="l" fontAlgn="b"/>
                      <a:r>
                        <a:rPr lang="en-GB" sz="1000" b="1" u="none" strike="noStrike" dirty="0">
                          <a:effectLst/>
                          <a:latin typeface="Arial" panose="020B0604020202020204" pitchFamily="34" charset="0"/>
                          <a:cs typeface="Arial" panose="020B0604020202020204" pitchFamily="34" charset="0"/>
                        </a:rPr>
                        <a:t>Source: AFS and supplementary financial data  (R'000)</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gridSpan="6">
                  <a:txBody>
                    <a:bodyPr/>
                    <a:lstStyle/>
                    <a:p>
                      <a:pPr algn="ctr" fontAlgn="b"/>
                      <a:r>
                        <a:rPr lang="en-US" sz="1000" b="1" u="none" strike="noStrike">
                          <a:effectLst/>
                          <a:latin typeface="Arial" panose="020B0604020202020204" pitchFamily="34" charset="0"/>
                          <a:cs typeface="Arial" panose="020B0604020202020204" pitchFamily="34" charset="0"/>
                        </a:rPr>
                        <a:t>SMU</a:t>
                      </a:r>
                      <a:endParaRPr lang="en-US" sz="1000" b="1" i="0" u="none" strike="noStrike">
                        <a:solidFill>
                          <a:srgbClr val="FF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8454">
                <a:tc>
                  <a:txBody>
                    <a:bodyPr/>
                    <a:lstStyle/>
                    <a:p>
                      <a:pPr algn="l" fontAlgn="b"/>
                      <a:r>
                        <a:rPr lang="en-US" sz="1000" b="1" u="none" strike="noStrike" dirty="0">
                          <a:effectLst/>
                          <a:latin typeface="Arial" panose="020B0604020202020204" pitchFamily="34" charset="0"/>
                          <a:cs typeface="Arial" panose="020B0604020202020204" pitchFamily="34" charset="0"/>
                        </a:rPr>
                        <a:t> </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b="1" u="none" strike="noStrike" dirty="0">
                          <a:effectLst/>
                          <a:latin typeface="Arial" panose="020B0604020202020204" pitchFamily="34" charset="0"/>
                          <a:cs typeface="Arial" panose="020B0604020202020204" pitchFamily="34" charset="0"/>
                        </a:rPr>
                        <a:t>2016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b="1" u="none" strike="noStrike" dirty="0">
                          <a:effectLst/>
                          <a:latin typeface="Arial" panose="020B0604020202020204" pitchFamily="34" charset="0"/>
                          <a:cs typeface="Arial" panose="020B0604020202020204" pitchFamily="34" charset="0"/>
                        </a:rPr>
                        <a:t>5 Year Average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Surplus (deficit) on operations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 year on year growth</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188454">
                <a:tc>
                  <a:txBody>
                    <a:bodyPr/>
                    <a:lstStyle/>
                    <a:p>
                      <a:pPr algn="l" fontAlgn="b"/>
                      <a:r>
                        <a:rPr lang="en-US" sz="1000" u="none" strike="noStrike" dirty="0">
                          <a:effectLst/>
                          <a:latin typeface="Arial" panose="020B0604020202020204" pitchFamily="34" charset="0"/>
                          <a:cs typeface="Arial" panose="020B0604020202020204" pitchFamily="34" charset="0"/>
                        </a:rPr>
                        <a:t>Total operating surplus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-128.6%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14.1%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87.5%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Operating surplus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-27.3%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Operating surplus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Income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State subsidies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59.3%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Tuition and accommodation fees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21.5%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30.4%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27%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Third-stream income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1"/>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Expenditure</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2"/>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(decrease) </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3"/>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Personnel Cost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4"/>
                  </a:ext>
                </a:extLst>
              </a:tr>
              <a:tr h="188454">
                <a:tc>
                  <a:txBody>
                    <a:bodyPr/>
                    <a:lstStyle/>
                    <a:p>
                      <a:pPr algn="l" fontAlgn="b"/>
                      <a:r>
                        <a:rPr lang="en-US" sz="1000" u="none" strike="noStrike" dirty="0">
                          <a:effectLst/>
                          <a:latin typeface="Arial" panose="020B0604020202020204" pitchFamily="34" charset="0"/>
                          <a:cs typeface="Arial" panose="020B0604020202020204" pitchFamily="34" charset="0"/>
                        </a:rPr>
                        <a:t>Total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5"/>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49.4%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6"/>
                  </a:ext>
                </a:extLst>
              </a:tr>
              <a:tr h="188454">
                <a:tc>
                  <a:txBody>
                    <a:bodyPr/>
                    <a:lstStyle/>
                    <a:p>
                      <a:pPr algn="l" fontAlgn="b"/>
                      <a:r>
                        <a:rPr lang="en-US" sz="1000" u="none" strike="noStrike" dirty="0">
                          <a:effectLst/>
                          <a:latin typeface="Arial" panose="020B0604020202020204" pitchFamily="34" charset="0"/>
                          <a:cs typeface="Arial" panose="020B0604020202020204" pitchFamily="34" charset="0"/>
                        </a:rPr>
                        <a:t>% increase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9.7%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15.7%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14.2%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7"/>
                  </a:ext>
                </a:extLst>
              </a:tr>
              <a:tr h="188454">
                <a:tc>
                  <a:txBody>
                    <a:bodyPr/>
                    <a:lstStyle/>
                    <a:p>
                      <a:pPr algn="l" fontAlgn="b"/>
                      <a:r>
                        <a:rPr lang="en-US" sz="1000" u="none" strike="noStrike" dirty="0">
                          <a:effectLst/>
                          <a:latin typeface="Arial" panose="020B0604020202020204" pitchFamily="34" charset="0"/>
                          <a:cs typeface="Arial" panose="020B0604020202020204" pitchFamily="34" charset="0"/>
                        </a:rPr>
                        <a:t>Council controlled personnel costs</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8"/>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Personnel costs as a % of total income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54.8%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87.0%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70%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19"/>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 increase</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7.4%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0"/>
                  </a:ext>
                </a:extLst>
              </a:tr>
              <a:tr h="188454">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Student debt - ratios</a:t>
                      </a:r>
                      <a:endParaRPr lang="en-US" sz="10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1"/>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Student debt ratio(before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143.0%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135.3%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146.4%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122.2%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134%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2"/>
                  </a:ext>
                </a:extLst>
              </a:tr>
              <a:tr h="188454">
                <a:tc>
                  <a:txBody>
                    <a:bodyPr/>
                    <a:lstStyle/>
                    <a:p>
                      <a:pPr algn="l" fontAlgn="b"/>
                      <a:r>
                        <a:rPr lang="en-US" sz="1000" u="none" strike="noStrike">
                          <a:effectLst/>
                          <a:latin typeface="Arial" panose="020B0604020202020204" pitchFamily="34" charset="0"/>
                          <a:cs typeface="Arial" panose="020B0604020202020204" pitchFamily="34" charset="0"/>
                        </a:rPr>
                        <a:t>Student debt ratio(after impairment)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66.3%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52.4%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57.6%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19.0%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3"/>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Student debt impaired (provision as % of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57.8%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62.0%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60.6%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84.4%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4"/>
                  </a:ext>
                </a:extLst>
              </a:tr>
              <a:tr h="188454">
                <a:tc>
                  <a:txBody>
                    <a:bodyPr/>
                    <a:lstStyle/>
                    <a:p>
                      <a:pPr algn="l" fontAlgn="b"/>
                      <a:r>
                        <a:rPr lang="en-GB" sz="1000" u="none" strike="noStrike">
                          <a:effectLst/>
                          <a:latin typeface="Arial" panose="020B0604020202020204" pitchFamily="34" charset="0"/>
                          <a:cs typeface="Arial" panose="020B0604020202020204" pitchFamily="34" charset="0"/>
                        </a:rPr>
                        <a:t>% year on year increase (gross student debt)</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9.5%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14.7%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23.2%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a:effectLst/>
                          <a:latin typeface="Arial" panose="020B0604020202020204" pitchFamily="34" charset="0"/>
                          <a:cs typeface="Arial" panose="020B0604020202020204" pitchFamily="34" charset="0"/>
                        </a:rPr>
                        <a:t>6.0%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5"/>
                  </a:ext>
                </a:extLst>
              </a:tr>
              <a:tr h="282681">
                <a:tc>
                  <a:txBody>
                    <a:bodyPr/>
                    <a:lstStyle/>
                    <a:p>
                      <a:pPr algn="l" fontAlgn="b"/>
                      <a:r>
                        <a:rPr lang="en-US" sz="1000" u="none" strike="noStrike" dirty="0">
                          <a:solidFill>
                            <a:srgbClr val="FF0000"/>
                          </a:solidFill>
                          <a:effectLst/>
                          <a:latin typeface="Arial" panose="020B0604020202020204" pitchFamily="34" charset="0"/>
                          <a:cs typeface="Arial" panose="020B0604020202020204" pitchFamily="34" charset="0"/>
                        </a:rPr>
                        <a:t>Audit outcome</a:t>
                      </a:r>
                      <a:endParaRPr lang="en-US" sz="1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Unqualified with findings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a:effectLst/>
                          <a:latin typeface="Arial" panose="020B0604020202020204" pitchFamily="34" charset="0"/>
                          <a:cs typeface="Arial" panose="020B0604020202020204" pitchFamily="34" charset="0"/>
                        </a:rPr>
                        <a:t>Qualified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26"/>
                  </a:ext>
                </a:extLst>
              </a:tr>
            </a:tbl>
          </a:graphicData>
        </a:graphic>
      </p:graphicFrame>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28</a:t>
            </a:fld>
            <a:endParaRPr lang="en-US" altLang="en-US" sz="1200" b="1">
              <a:solidFill>
                <a:srgbClr val="898989"/>
              </a:solidFill>
              <a:latin typeface="Arial" panose="020B0604020202020204" pitchFamily="34" charset="0"/>
            </a:endParaRPr>
          </a:p>
        </p:txBody>
      </p:sp>
      <p:sp>
        <p:nvSpPr>
          <p:cNvPr id="7" name="TextBox 6"/>
          <p:cNvSpPr txBox="1"/>
          <p:nvPr/>
        </p:nvSpPr>
        <p:spPr>
          <a:xfrm>
            <a:off x="467544" y="612957"/>
            <a:ext cx="8029575" cy="369332"/>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b="1" dirty="0" err="1">
                <a:cs typeface="Arial" panose="020B0604020202020204" pitchFamily="34" charset="0"/>
              </a:rPr>
              <a:t>Sefako</a:t>
            </a:r>
            <a:r>
              <a:rPr lang="en-US" altLang="en-US" b="1" dirty="0">
                <a:cs typeface="Arial" panose="020B0604020202020204" pitchFamily="34" charset="0"/>
              </a:rPr>
              <a:t> </a:t>
            </a:r>
            <a:r>
              <a:rPr lang="en-US" altLang="en-US" b="1" dirty="0" err="1">
                <a:cs typeface="Arial" panose="020B0604020202020204" pitchFamily="34" charset="0"/>
              </a:rPr>
              <a:t>Makgatho</a:t>
            </a:r>
            <a:r>
              <a:rPr lang="en-US" altLang="en-US" b="1" dirty="0">
                <a:cs typeface="Arial" panose="020B0604020202020204" pitchFamily="34" charset="0"/>
              </a:rPr>
              <a:t> Health Sciences University</a:t>
            </a:r>
            <a:endParaRPr lang="en-ZA" b="1" dirty="0">
              <a:cs typeface="Arial" panose="020B0604020202020204" pitchFamily="34" charset="0"/>
            </a:endParaRPr>
          </a:p>
        </p:txBody>
      </p:sp>
    </p:spTree>
    <p:extLst>
      <p:ext uri="{BB962C8B-B14F-4D97-AF65-F5344CB8AC3E}">
        <p14:creationId xmlns:p14="http://schemas.microsoft.com/office/powerpoint/2010/main" val="360133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463462"/>
            <a:ext cx="68728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4400" i="1" kern="0" noProof="0" dirty="0">
                <a:solidFill>
                  <a:srgbClr val="7030A0"/>
                </a:solidFill>
                <a:latin typeface="Bookman Old Style" panose="02050604050505020204" pitchFamily="18" charset="0"/>
                <a:ea typeface="Calibri" panose="020F0502020204030204" pitchFamily="34" charset="0"/>
              </a:rPr>
              <a:t>Academic Enterprise</a:t>
            </a:r>
            <a:endPar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F0C00CEB-4DFF-4BA6-8C77-BEBB06912494}"/>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98159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normAutofit/>
          </a:bodyPr>
          <a:lstStyle/>
          <a:p>
            <a:r>
              <a:rPr lang="en-ZA" dirty="0">
                <a:latin typeface="+mn-lt"/>
              </a:rPr>
              <a:t>Mergers and Incorporations: Background</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4650088"/>
          </a:xfrm>
        </p:spPr>
        <p:txBody>
          <a:bodyPr>
            <a:normAutofit lnSpcReduction="10000"/>
          </a:bodyPr>
          <a:lstStyle/>
          <a:p>
            <a:pPr marL="0" indent="0">
              <a:buNone/>
            </a:pPr>
            <a:r>
              <a:rPr lang="en-ZA" sz="2000" b="0" i="0" u="none" strike="noStrike" baseline="0" dirty="0">
                <a:latin typeface="+mn-lt"/>
              </a:rPr>
              <a:t>The history goes</a:t>
            </a:r>
            <a:r>
              <a:rPr lang="en-ZA" sz="2000" b="0" i="0" u="none" strike="noStrike" dirty="0">
                <a:latin typeface="+mn-lt"/>
              </a:rPr>
              <a:t> back to the start of the transformation process in higher education following the work to establish a single higher education system:</a:t>
            </a:r>
            <a:endParaRPr lang="en-ZA" sz="2000" b="0" i="0" u="none" strike="noStrike" baseline="0" dirty="0">
              <a:latin typeface="+mn-lt"/>
            </a:endParaRPr>
          </a:p>
          <a:p>
            <a:r>
              <a:rPr lang="en-ZA" sz="2000" b="0" i="0" u="none" strike="noStrike" baseline="0" dirty="0">
                <a:latin typeface="+mn-lt"/>
              </a:rPr>
              <a:t>National</a:t>
            </a:r>
            <a:r>
              <a:rPr lang="en-ZA" sz="2000" b="0" i="0" u="none" strike="noStrike" dirty="0">
                <a:latin typeface="+mn-lt"/>
              </a:rPr>
              <a:t> Commission on Higher Education (NCHE): 1996</a:t>
            </a:r>
            <a:endParaRPr lang="en-ZA" sz="2000" b="0" i="0" u="none" strike="noStrike" baseline="0" dirty="0">
              <a:latin typeface="+mn-lt"/>
            </a:endParaRPr>
          </a:p>
          <a:p>
            <a:r>
              <a:rPr lang="en-ZA" sz="2000" dirty="0">
                <a:latin typeface="+mn-lt"/>
              </a:rPr>
              <a:t>White Paper 3 on higher education transformation: 1997</a:t>
            </a:r>
          </a:p>
          <a:p>
            <a:r>
              <a:rPr lang="en-ZA" sz="2000" dirty="0">
                <a:latin typeface="+mn-lt"/>
              </a:rPr>
              <a:t>CHE Task Team report: Towards a New Higher Education Landscape: 2000</a:t>
            </a:r>
          </a:p>
          <a:p>
            <a:r>
              <a:rPr lang="en-ZA" sz="2000" dirty="0">
                <a:latin typeface="+mn-lt"/>
              </a:rPr>
              <a:t>National Plan for Higher Education 2001: framework for the White Paper vision of a single coordinated higher education system. </a:t>
            </a:r>
          </a:p>
          <a:p>
            <a:r>
              <a:rPr lang="en-GB" sz="2000" dirty="0">
                <a:latin typeface="+mn-lt"/>
              </a:rPr>
              <a:t>National Working Group (NWG) was appointed in March 2001 to advise on the restructuring of the institutional landscape of the higher education system (report released in February 2002). </a:t>
            </a:r>
          </a:p>
          <a:p>
            <a:r>
              <a:rPr lang="en-GB" sz="2000" dirty="0">
                <a:latin typeface="+mn-lt"/>
              </a:rPr>
              <a:t>November 2002: Cabinet approval for restructuring proposals of Ministry</a:t>
            </a:r>
          </a:p>
          <a:p>
            <a:r>
              <a:rPr lang="en-GB" sz="2000" dirty="0">
                <a:latin typeface="+mn-lt"/>
              </a:rPr>
              <a:t>Most mergers took place between 2004 and 2005, with some predating the process (see later slides)</a:t>
            </a:r>
          </a:p>
          <a:p>
            <a:r>
              <a:rPr lang="en-GB" sz="2000" dirty="0">
                <a:latin typeface="+mn-lt"/>
              </a:rPr>
              <a:t>Merger Unit established in the Department of Education</a:t>
            </a: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4DEF0830-B868-4C43-8DE2-9F8D79350695}"/>
              </a:ext>
            </a:extLst>
          </p:cNvPr>
          <p:cNvSpPr>
            <a:spLocks noGrp="1"/>
          </p:cNvSpPr>
          <p:nvPr>
            <p:ph type="sldNum" sz="quarter" idx="12"/>
          </p:nvPr>
        </p:nvSpPr>
        <p:spPr/>
        <p:txBody>
          <a:bodyPr/>
          <a:lstStyle/>
          <a:p>
            <a:fld id="{5BB0B389-7061-5F40-9C18-9A6CD34FEB23}" type="slidenum">
              <a:rPr lang="en-US" smtClean="0"/>
              <a:pPr/>
              <a:t>3</a:t>
            </a:fld>
            <a:endParaRPr lang="en-US"/>
          </a:p>
        </p:txBody>
      </p:sp>
    </p:spTree>
    <p:extLst>
      <p:ext uri="{BB962C8B-B14F-4D97-AF65-F5344CB8AC3E}">
        <p14:creationId xmlns:p14="http://schemas.microsoft.com/office/powerpoint/2010/main" val="757494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Effects of Mergers on the Academic Enterprise</a:t>
            </a: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30</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9CF9CD38-1BFB-CFDF-0DE5-4D58DBCEAB3C}"/>
              </a:ext>
            </a:extLst>
          </p:cNvPr>
          <p:cNvSpPr txBox="1"/>
          <p:nvPr/>
        </p:nvSpPr>
        <p:spPr>
          <a:xfrm>
            <a:off x="467544" y="1033214"/>
            <a:ext cx="8208912" cy="4239687"/>
          </a:xfrm>
          <a:prstGeom prst="rect">
            <a:avLst/>
          </a:prstGeom>
          <a:noFill/>
        </p:spPr>
        <p:txBody>
          <a:bodyPr wrap="square">
            <a:spAutoFit/>
          </a:bodyPr>
          <a:lstStyle/>
          <a:p>
            <a:pPr>
              <a:lnSpc>
                <a:spcPct val="107000"/>
              </a:lnSpc>
              <a:spcAft>
                <a:spcPts val="600"/>
              </a:spcAft>
            </a:pPr>
            <a:r>
              <a:rPr lang="en-GB" sz="1800" b="1" dirty="0">
                <a:effectLst/>
                <a:ea typeface="Calibri" panose="020F0502020204030204" pitchFamily="34" charset="0"/>
                <a:cs typeface="Times New Roman" panose="02020603050405020304" pitchFamily="18" charset="0"/>
              </a:rPr>
              <a:t>Gauteng Province</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University of Johannesburg (UJ) was formed by the merger of the Rand Afrikaans University (RAU), Technikon Witwatersrand (</a:t>
            </a:r>
            <a:r>
              <a:rPr lang="en-GB" sz="1800" dirty="0" err="1">
                <a:effectLst/>
                <a:ea typeface="Calibri" panose="020F0502020204030204" pitchFamily="34" charset="0"/>
                <a:cs typeface="Times New Roman" panose="02020603050405020304" pitchFamily="18" charset="0"/>
              </a:rPr>
              <a:t>WitsTech</a:t>
            </a:r>
            <a:r>
              <a:rPr lang="en-GB" sz="1800" dirty="0">
                <a:effectLst/>
                <a:ea typeface="Calibri" panose="020F0502020204030204" pitchFamily="34" charset="0"/>
                <a:cs typeface="Times New Roman" panose="02020603050405020304" pitchFamily="18" charset="0"/>
              </a:rPr>
              <a:t>), and the Soweto campus of the Vista University</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RAU had a typical traditional university Programme and Qualification Mix (PQM) in the following fields of study: Languages, Business Commerce and Management, Law, Life and Physical Sciences, Education, Philosophy and Theology, to name a few</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err="1">
                <a:effectLst/>
                <a:ea typeface="Calibri" panose="020F0502020204030204" pitchFamily="34" charset="0"/>
                <a:cs typeface="Times New Roman" panose="02020603050405020304" pitchFamily="18" charset="0"/>
              </a:rPr>
              <a:t>WitsTech</a:t>
            </a:r>
            <a:r>
              <a:rPr lang="en-GB" sz="1800" dirty="0">
                <a:effectLst/>
                <a:ea typeface="Calibri" panose="020F0502020204030204" pitchFamily="34" charset="0"/>
                <a:cs typeface="Times New Roman" panose="02020603050405020304" pitchFamily="18" charset="0"/>
              </a:rPr>
              <a:t> had a strong presence in the vocational and career oriented fields of study like Architecture and Environmental Design, Visual and Performing Arts, Information and Communication Technology, Engineering and qualifications in Hospitality</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UJ’s PQM currently shows a well balanced mix of academic/research and career/vocational, as well as professional qualifications and learning programmes</a:t>
            </a:r>
            <a:endParaRPr lang="en-ZA"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839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Effects of Mergers on the Academic En</a:t>
            </a:r>
            <a:r>
              <a:rPr lang="en-GB" altLang="en-US" sz="2400" b="1" dirty="0">
                <a:latin typeface="Arial" panose="020B0604020202020204" pitchFamily="34" charset="0"/>
                <a:cs typeface="Arial" panose="020B0604020202020204" pitchFamily="34" charset="0"/>
              </a:rPr>
              <a:t>terprise</a:t>
            </a: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31</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9CF9CD38-1BFB-CFDF-0DE5-4D58DBCEAB3C}"/>
              </a:ext>
            </a:extLst>
          </p:cNvPr>
          <p:cNvSpPr txBox="1"/>
          <p:nvPr/>
        </p:nvSpPr>
        <p:spPr>
          <a:xfrm>
            <a:off x="467544" y="1033214"/>
            <a:ext cx="8208912" cy="4233467"/>
          </a:xfrm>
          <a:prstGeom prst="rect">
            <a:avLst/>
          </a:prstGeom>
          <a:noFill/>
        </p:spPr>
        <p:txBody>
          <a:bodyPr wrap="square">
            <a:spAutoFit/>
          </a:bodyPr>
          <a:lstStyle/>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University of Limpopo was formed by the MEDUNSA and University of the North in 2005. The two universities were about 300 kilometres apart. </a:t>
            </a:r>
          </a:p>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The two institutions were demerged in 2015 and </a:t>
            </a:r>
            <a:r>
              <a:rPr lang="en-GB" sz="1800" dirty="0" err="1">
                <a:effectLst/>
                <a:ea typeface="Calibri" panose="020F0502020204030204" pitchFamily="34" charset="0"/>
                <a:cs typeface="Times New Roman" panose="02020603050405020304" pitchFamily="18" charset="0"/>
              </a:rPr>
              <a:t>Sefako</a:t>
            </a:r>
            <a:r>
              <a:rPr lang="en-GB" sz="1800" dirty="0">
                <a:effectLst/>
                <a:ea typeface="Calibri" panose="020F0502020204030204" pitchFamily="34" charset="0"/>
                <a:cs typeface="Times New Roman" panose="02020603050405020304" pitchFamily="18" charset="0"/>
              </a:rPr>
              <a:t> Makgatho Health Sciences University became a standalone university focusing </a:t>
            </a:r>
            <a:r>
              <a:rPr lang="en-GB" dirty="0">
                <a:ea typeface="Calibri" panose="020F0502020204030204" pitchFamily="34" charset="0"/>
                <a:cs typeface="Times New Roman" panose="02020603050405020304" pitchFamily="18" charset="0"/>
              </a:rPr>
              <a:t>o</a:t>
            </a:r>
            <a:r>
              <a:rPr lang="en-GB" sz="1800" dirty="0">
                <a:effectLst/>
                <a:ea typeface="Calibri" panose="020F0502020204030204" pitchFamily="34" charset="0"/>
                <a:cs typeface="Times New Roman" panose="02020603050405020304" pitchFamily="18" charset="0"/>
              </a:rPr>
              <a:t>n Health Sciences and related qualifications.</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Tshwane University of Technology was formed in 2004 through the merger of Technikon Northern Gauteng (TNG), Technikon North-West and Technikon Pretoria. The merger of the same institutional types resulted in a balanced PQM that complements and closes the gaps in different curricula. TNG for instance did not have qualifications in Agriculture</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UNISA is a merger of the University of South Africa and Technikon SA which resulted in UNISA’s PQM having vocational/career oriented qualifications</a:t>
            </a:r>
          </a:p>
          <a:p>
            <a:pPr marL="342900" indent="-342900">
              <a:spcAft>
                <a:spcPts val="600"/>
              </a:spcAft>
              <a:buFont typeface="Arial" panose="020B0604020202020204" pitchFamily="34" charset="0"/>
              <a:buChar char="•"/>
            </a:pPr>
            <a:endParaRPr lang="en-ZA"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2791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Effects of Mergers on the Academic Enterprise</a:t>
            </a: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32</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9CF9CD38-1BFB-CFDF-0DE5-4D58DBCEAB3C}"/>
              </a:ext>
            </a:extLst>
          </p:cNvPr>
          <p:cNvSpPr txBox="1"/>
          <p:nvPr/>
        </p:nvSpPr>
        <p:spPr>
          <a:xfrm>
            <a:off x="467544" y="1033214"/>
            <a:ext cx="8208912" cy="4438651"/>
          </a:xfrm>
          <a:prstGeom prst="rect">
            <a:avLst/>
          </a:prstGeom>
          <a:noFill/>
        </p:spPr>
        <p:txBody>
          <a:bodyPr wrap="square">
            <a:spAutoFit/>
          </a:bodyPr>
          <a:lstStyle/>
          <a:p>
            <a:pPr>
              <a:lnSpc>
                <a:spcPct val="107000"/>
              </a:lnSpc>
              <a:spcAft>
                <a:spcPts val="800"/>
              </a:spcAft>
            </a:pPr>
            <a:r>
              <a:rPr lang="en-GB" sz="1800" b="1" dirty="0">
                <a:effectLst/>
                <a:ea typeface="Calibri" panose="020F0502020204030204" pitchFamily="34" charset="0"/>
                <a:cs typeface="Times New Roman" panose="02020603050405020304" pitchFamily="18" charset="0"/>
              </a:rPr>
              <a:t>KwaZulu-Natal</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The University of KwaZulu-Natal (UKZN) was a merger of the Natal University and University of Durban Westville (UDW). Pre-merger UDW was not active in Agriculture, Architecture, Visual and Performing Arts and in Libraries and Museums. The merger saw an academically richer PQM as UKZN now offers qualifications in Agriculture, Health Sciences, Visual and Performing Arts</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Durban University of Technology is a merger of the Natal Technikon and ML Sultan Technikon. This merger produced a richer academic architecture, ML Sultan on its own did not have qualifications in Agriculture and Education</a:t>
            </a:r>
          </a:p>
          <a:p>
            <a:pPr>
              <a:lnSpc>
                <a:spcPct val="107000"/>
              </a:lnSpc>
              <a:spcAft>
                <a:spcPts val="800"/>
              </a:spcAft>
            </a:pPr>
            <a:r>
              <a:rPr lang="en-ZA" sz="1800" b="1" dirty="0">
                <a:effectLst/>
                <a:ea typeface="Calibri" panose="020F0502020204030204" pitchFamily="34" charset="0"/>
                <a:cs typeface="Times New Roman" panose="02020603050405020304" pitchFamily="18" charset="0"/>
              </a:rPr>
              <a:t>Western Cape</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Cape Peninsula University of Technology is the merger of the Cape and Peninsula Technikons where the two PQMs are mutually beneficial to the new institution</a:t>
            </a:r>
          </a:p>
          <a:p>
            <a:pPr marL="342900" indent="-342900">
              <a:spcAft>
                <a:spcPts val="600"/>
              </a:spcAft>
              <a:buFont typeface="Arial" panose="020B0604020202020204" pitchFamily="34" charset="0"/>
              <a:buChar char="•"/>
            </a:pPr>
            <a:endParaRPr lang="en-ZA"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98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Effects of Mergers on the Academic Enterprise</a:t>
            </a: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33</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9CF9CD38-1BFB-CFDF-0DE5-4D58DBCEAB3C}"/>
              </a:ext>
            </a:extLst>
          </p:cNvPr>
          <p:cNvSpPr txBox="1"/>
          <p:nvPr/>
        </p:nvSpPr>
        <p:spPr>
          <a:xfrm>
            <a:off x="467544" y="1033214"/>
            <a:ext cx="8208912" cy="4735014"/>
          </a:xfrm>
          <a:prstGeom prst="rect">
            <a:avLst/>
          </a:prstGeom>
          <a:noFill/>
        </p:spPr>
        <p:txBody>
          <a:bodyPr wrap="square">
            <a:spAutoFit/>
          </a:bodyPr>
          <a:lstStyle/>
          <a:p>
            <a:pPr>
              <a:lnSpc>
                <a:spcPct val="107000"/>
              </a:lnSpc>
              <a:spcAft>
                <a:spcPts val="800"/>
              </a:spcAft>
            </a:pPr>
            <a:r>
              <a:rPr lang="en-GB" sz="1800" b="1" dirty="0">
                <a:effectLst/>
                <a:ea typeface="Calibri" panose="020F0502020204030204" pitchFamily="34" charset="0"/>
                <a:cs typeface="Times New Roman" panose="02020603050405020304" pitchFamily="18" charset="0"/>
              </a:rPr>
              <a:t>Eastern Cape</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Walter Sisulu University (WSU) is a merger of the University of Transkei, Eastern Cape and the Border Technikons.</a:t>
            </a:r>
            <a:r>
              <a:rPr lang="en-ZA" sz="1800" dirty="0">
                <a:effectLst/>
                <a:ea typeface="Calibri" panose="020F0502020204030204" pitchFamily="34" charset="0"/>
                <a:cs typeface="Times New Roman" panose="02020603050405020304" pitchFamily="18" charset="0"/>
              </a:rPr>
              <a:t> WSU came out of rationalisation and consolidation or merger between UNITRA, Border and Eastern Cape Technikons in 2005. There is about 1 000km radius between campuses which are based in Mthatha, </a:t>
            </a:r>
            <a:r>
              <a:rPr lang="en-ZA" sz="1800" dirty="0" err="1">
                <a:effectLst/>
                <a:ea typeface="Calibri" panose="020F0502020204030204" pitchFamily="34" charset="0"/>
                <a:cs typeface="Times New Roman" panose="02020603050405020304" pitchFamily="18" charset="0"/>
              </a:rPr>
              <a:t>Ibika</a:t>
            </a:r>
            <a:r>
              <a:rPr lang="en-ZA" sz="1800" dirty="0">
                <a:effectLst/>
                <a:ea typeface="Calibri" panose="020F0502020204030204" pitchFamily="34" charset="0"/>
                <a:cs typeface="Times New Roman" panose="02020603050405020304" pitchFamily="18" charset="0"/>
              </a:rPr>
              <a:t> which is based in Butterworth, Buffalo City Campus based in East London and Komani Campus based at </a:t>
            </a:r>
            <a:r>
              <a:rPr lang="en-ZA" sz="1800" dirty="0" err="1">
                <a:effectLst/>
                <a:ea typeface="Calibri" panose="020F0502020204030204" pitchFamily="34" charset="0"/>
                <a:cs typeface="Times New Roman" panose="02020603050405020304" pitchFamily="18" charset="0"/>
              </a:rPr>
              <a:t>Komani</a:t>
            </a:r>
            <a:r>
              <a:rPr lang="en-ZA" sz="1800" dirty="0">
                <a:effectLst/>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WSU’s PQM shows distinct university and university of technology types of qualifications.</a:t>
            </a: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Nelson Mandela University (NMU) was a result of the Port Elizabeth Technikon, University of Port Elizabeth and Port Elizabeth campus of Vista University.</a:t>
            </a: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NMU’s PQM is a combination of traditional and university of technology type of qualifications with harmonious articulation pathways across qualifications</a:t>
            </a:r>
          </a:p>
          <a:p>
            <a:pPr marL="342900" indent="-342900">
              <a:spcAft>
                <a:spcPts val="600"/>
              </a:spcAft>
              <a:buFont typeface="Arial" panose="020B0604020202020204" pitchFamily="34" charset="0"/>
              <a:buChar char="•"/>
            </a:pPr>
            <a:endParaRPr lang="en-ZA"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96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Effects of Mergers on the Academic Enterprise</a:t>
            </a: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34</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9CF9CD38-1BFB-CFDF-0DE5-4D58DBCEAB3C}"/>
              </a:ext>
            </a:extLst>
          </p:cNvPr>
          <p:cNvSpPr txBox="1"/>
          <p:nvPr/>
        </p:nvSpPr>
        <p:spPr>
          <a:xfrm>
            <a:off x="467544" y="1033214"/>
            <a:ext cx="8208912" cy="4741234"/>
          </a:xfrm>
          <a:prstGeom prst="rect">
            <a:avLst/>
          </a:prstGeom>
          <a:noFill/>
        </p:spPr>
        <p:txBody>
          <a:bodyPr wrap="square">
            <a:spAutoFit/>
          </a:bodyPr>
          <a:lstStyle/>
          <a:p>
            <a:pPr>
              <a:lnSpc>
                <a:spcPct val="107000"/>
              </a:lnSpc>
              <a:spcAft>
                <a:spcPts val="800"/>
              </a:spcAft>
            </a:pPr>
            <a:r>
              <a:rPr lang="en-ZA" sz="1800" b="1" dirty="0">
                <a:effectLst/>
                <a:ea typeface="Calibri" panose="020F0502020204030204" pitchFamily="34" charset="0"/>
                <a:cs typeface="Times New Roman" panose="02020603050405020304" pitchFamily="18" charset="0"/>
              </a:rPr>
              <a:t>North West</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North West University (NWU) was formed by the merger between Potchefstroom University for Christian Higher Education and the University of the North-West (former University of Bophuthatswana)</a:t>
            </a: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The PQM of the NWU is evolving from faculty-based campus offerings to offering similar programmes across its rural and urban based campuses. The HEQSF aligned PQM, that shows sites of delivery, has made it evident that NWU offerings will be comparable across its campuses in the future</a:t>
            </a:r>
          </a:p>
          <a:p>
            <a:pPr>
              <a:lnSpc>
                <a:spcPct val="107000"/>
              </a:lnSpc>
              <a:spcAft>
                <a:spcPts val="800"/>
              </a:spcAft>
            </a:pPr>
            <a:r>
              <a:rPr lang="en-ZA" sz="1800" b="1" dirty="0">
                <a:effectLst/>
                <a:ea typeface="Calibri" panose="020F0502020204030204" pitchFamily="34" charset="0"/>
                <a:cs typeface="Times New Roman" panose="02020603050405020304" pitchFamily="18" charset="0"/>
              </a:rPr>
              <a:t>Free State</a:t>
            </a:r>
            <a:endParaRPr lang="en-ZA" sz="18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The University of the Free State (UFS) was merged with the </a:t>
            </a:r>
            <a:r>
              <a:rPr lang="en-ZA" sz="1800" dirty="0" err="1">
                <a:effectLst/>
                <a:ea typeface="Calibri" panose="020F0502020204030204" pitchFamily="34" charset="0"/>
                <a:cs typeface="Times New Roman" panose="02020603050405020304" pitchFamily="18" charset="0"/>
              </a:rPr>
              <a:t>Qwaqwa</a:t>
            </a:r>
            <a:r>
              <a:rPr lang="en-ZA" sz="1800" dirty="0">
                <a:effectLst/>
                <a:ea typeface="Calibri" panose="020F0502020204030204" pitchFamily="34" charset="0"/>
                <a:cs typeface="Times New Roman" panose="02020603050405020304" pitchFamily="18" charset="0"/>
              </a:rPr>
              <a:t> Campus and the Bloemfontein Vista campus. UFS’s PQM is evolving to ensure comparability of academic offerings across its urban and rural campuses. </a:t>
            </a:r>
          </a:p>
          <a:p>
            <a:pPr marL="285750" indent="-285750">
              <a:lnSpc>
                <a:spcPct val="107000"/>
              </a:lnSpc>
              <a:spcAft>
                <a:spcPts val="800"/>
              </a:spcAft>
              <a:buFont typeface="Arial" panose="020B0604020202020204" pitchFamily="34" charset="0"/>
              <a:buChar char="•"/>
            </a:pPr>
            <a:r>
              <a:rPr lang="en-ZA" sz="1800" dirty="0">
                <a:effectLst/>
                <a:ea typeface="Calibri" panose="020F0502020204030204" pitchFamily="34" charset="0"/>
                <a:cs typeface="Times New Roman" panose="02020603050405020304" pitchFamily="18" charset="0"/>
              </a:rPr>
              <a:t>There is a visible shift in the PQM to offer more qualifications in the </a:t>
            </a:r>
            <a:r>
              <a:rPr lang="en-ZA" sz="1800" dirty="0" err="1">
                <a:effectLst/>
                <a:ea typeface="Calibri" panose="020F0502020204030204" pitchFamily="34" charset="0"/>
                <a:cs typeface="Times New Roman" panose="02020603050405020304" pitchFamily="18" charset="0"/>
              </a:rPr>
              <a:t>Qwaqwa</a:t>
            </a:r>
            <a:r>
              <a:rPr lang="en-ZA" sz="1800" dirty="0">
                <a:effectLst/>
                <a:ea typeface="Calibri" panose="020F0502020204030204" pitchFamily="34" charset="0"/>
                <a:cs typeface="Times New Roman" panose="02020603050405020304" pitchFamily="18" charset="0"/>
              </a:rPr>
              <a:t> Campus</a:t>
            </a:r>
          </a:p>
        </p:txBody>
      </p:sp>
    </p:spTree>
    <p:extLst>
      <p:ext uri="{BB962C8B-B14F-4D97-AF65-F5344CB8AC3E}">
        <p14:creationId xmlns:p14="http://schemas.microsoft.com/office/powerpoint/2010/main" val="2389673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CF8564-F643-643A-3A6B-60039A46BB8A}"/>
              </a:ext>
            </a:extLst>
          </p:cNvPr>
          <p:cNvSpPr txBox="1"/>
          <p:nvPr/>
        </p:nvSpPr>
        <p:spPr>
          <a:xfrm>
            <a:off x="279917" y="554915"/>
            <a:ext cx="8509519"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2003 – 35 Institutions with 717 793 Enrolments </a:t>
            </a:r>
          </a:p>
        </p:txBody>
      </p:sp>
      <p:pic>
        <p:nvPicPr>
          <p:cNvPr id="8" name="Picture 7">
            <a:extLst>
              <a:ext uri="{FF2B5EF4-FFF2-40B4-BE49-F238E27FC236}">
                <a16:creationId xmlns:a16="http://schemas.microsoft.com/office/drawing/2014/main" id="{AE65C9AA-5A5B-5102-D49F-0FB5FDAAD550}"/>
              </a:ext>
            </a:extLst>
          </p:cNvPr>
          <p:cNvPicPr>
            <a:picLocks noChangeAspect="1"/>
          </p:cNvPicPr>
          <p:nvPr/>
        </p:nvPicPr>
        <p:blipFill>
          <a:blip r:embed="rId2"/>
          <a:stretch>
            <a:fillRect/>
          </a:stretch>
        </p:blipFill>
        <p:spPr>
          <a:xfrm>
            <a:off x="4141" y="1184909"/>
            <a:ext cx="9117919" cy="4740030"/>
          </a:xfrm>
          <a:prstGeom prst="rect">
            <a:avLst/>
          </a:prstGeom>
        </p:spPr>
      </p:pic>
      <p:sp>
        <p:nvSpPr>
          <p:cNvPr id="2" name="Slide Number Placeholder 7">
            <a:extLst>
              <a:ext uri="{FF2B5EF4-FFF2-40B4-BE49-F238E27FC236}">
                <a16:creationId xmlns:a16="http://schemas.microsoft.com/office/drawing/2014/main" id="{2513FED0-4EA5-220C-C2C1-28125EFAD8E2}"/>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35</a:t>
            </a:fld>
            <a:endParaRPr lang="en-US" altLang="en-US" sz="1200" b="1" dirty="0">
              <a:solidFill>
                <a:srgbClr val="898989"/>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31F4F50-0BB1-4835-AC61-8F6A81FFA860}"/>
              </a:ext>
            </a:extLst>
          </p:cNvPr>
          <p:cNvSpPr>
            <a:spLocks noGrp="1"/>
          </p:cNvSpPr>
          <p:nvPr>
            <p:ph type="sldNum" sz="quarter" idx="12"/>
          </p:nvPr>
        </p:nvSpPr>
        <p:spPr/>
        <p:txBody>
          <a:bodyPr/>
          <a:lstStyle/>
          <a:p>
            <a:fld id="{5BB0B389-7061-5F40-9C18-9A6CD34FEB23}" type="slidenum">
              <a:rPr lang="en-US" smtClean="0"/>
              <a:pPr/>
              <a:t>35</a:t>
            </a:fld>
            <a:endParaRPr lang="en-US"/>
          </a:p>
        </p:txBody>
      </p:sp>
    </p:spTree>
    <p:extLst>
      <p:ext uri="{BB962C8B-B14F-4D97-AF65-F5344CB8AC3E}">
        <p14:creationId xmlns:p14="http://schemas.microsoft.com/office/powerpoint/2010/main" val="3897688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CF8564-F643-643A-3A6B-60039A46BB8A}"/>
              </a:ext>
            </a:extLst>
          </p:cNvPr>
          <p:cNvSpPr txBox="1"/>
          <p:nvPr/>
        </p:nvSpPr>
        <p:spPr>
          <a:xfrm>
            <a:off x="363894" y="554915"/>
            <a:ext cx="84162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2004 – 29 Institutions with 744 488 Enrolments</a:t>
            </a:r>
          </a:p>
        </p:txBody>
      </p:sp>
      <p:pic>
        <p:nvPicPr>
          <p:cNvPr id="2" name="Picture 1">
            <a:extLst>
              <a:ext uri="{FF2B5EF4-FFF2-40B4-BE49-F238E27FC236}">
                <a16:creationId xmlns:a16="http://schemas.microsoft.com/office/drawing/2014/main" id="{34D1E7F0-076C-F199-5915-2D67525214F1}"/>
              </a:ext>
            </a:extLst>
          </p:cNvPr>
          <p:cNvPicPr>
            <a:picLocks noChangeAspect="1"/>
          </p:cNvPicPr>
          <p:nvPr/>
        </p:nvPicPr>
        <p:blipFill>
          <a:blip r:embed="rId2"/>
          <a:stretch>
            <a:fillRect/>
          </a:stretch>
        </p:blipFill>
        <p:spPr>
          <a:xfrm>
            <a:off x="31072" y="1037641"/>
            <a:ext cx="9112044" cy="5045917"/>
          </a:xfrm>
          <a:prstGeom prst="rect">
            <a:avLst/>
          </a:prstGeom>
        </p:spPr>
      </p:pic>
      <p:sp>
        <p:nvSpPr>
          <p:cNvPr id="3" name="Slide Number Placeholder 7">
            <a:extLst>
              <a:ext uri="{FF2B5EF4-FFF2-40B4-BE49-F238E27FC236}">
                <a16:creationId xmlns:a16="http://schemas.microsoft.com/office/drawing/2014/main" id="{0B579215-3DB2-3488-03DE-ADF684C9CBE1}"/>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36</a:t>
            </a:fld>
            <a:endParaRPr lang="en-US" altLang="en-US" sz="1200" b="1" dirty="0">
              <a:solidFill>
                <a:srgbClr val="898989"/>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BCF68DBB-E248-4E64-B82B-93C72AAD9612}"/>
              </a:ext>
            </a:extLst>
          </p:cNvPr>
          <p:cNvSpPr>
            <a:spLocks noGrp="1"/>
          </p:cNvSpPr>
          <p:nvPr>
            <p:ph type="sldNum" sz="quarter" idx="12"/>
          </p:nvPr>
        </p:nvSpPr>
        <p:spPr/>
        <p:txBody>
          <a:bodyPr/>
          <a:lstStyle/>
          <a:p>
            <a:fld id="{5BB0B389-7061-5F40-9C18-9A6CD34FEB23}" type="slidenum">
              <a:rPr lang="en-US" smtClean="0"/>
              <a:pPr/>
              <a:t>36</a:t>
            </a:fld>
            <a:endParaRPr lang="en-US"/>
          </a:p>
        </p:txBody>
      </p:sp>
    </p:spTree>
    <p:extLst>
      <p:ext uri="{BB962C8B-B14F-4D97-AF65-F5344CB8AC3E}">
        <p14:creationId xmlns:p14="http://schemas.microsoft.com/office/powerpoint/2010/main" val="195853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CF8564-F643-643A-3A6B-60039A46BB8A}"/>
              </a:ext>
            </a:extLst>
          </p:cNvPr>
          <p:cNvSpPr txBox="1"/>
          <p:nvPr/>
        </p:nvSpPr>
        <p:spPr>
          <a:xfrm>
            <a:off x="270588" y="554915"/>
            <a:ext cx="8481526"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2005 – 23 Institutions with 737 472 Enrolments</a:t>
            </a:r>
          </a:p>
        </p:txBody>
      </p:sp>
      <p:pic>
        <p:nvPicPr>
          <p:cNvPr id="3" name="Picture 2">
            <a:extLst>
              <a:ext uri="{FF2B5EF4-FFF2-40B4-BE49-F238E27FC236}">
                <a16:creationId xmlns:a16="http://schemas.microsoft.com/office/drawing/2014/main" id="{3EA7A5F4-0B87-61EC-AEA6-B4CBD7A88DEC}"/>
              </a:ext>
            </a:extLst>
          </p:cNvPr>
          <p:cNvPicPr>
            <a:picLocks noChangeAspect="1"/>
          </p:cNvPicPr>
          <p:nvPr/>
        </p:nvPicPr>
        <p:blipFill>
          <a:blip r:embed="rId2"/>
          <a:stretch>
            <a:fillRect/>
          </a:stretch>
        </p:blipFill>
        <p:spPr>
          <a:xfrm>
            <a:off x="-9323" y="1575082"/>
            <a:ext cx="9144000" cy="4309029"/>
          </a:xfrm>
          <a:prstGeom prst="rect">
            <a:avLst/>
          </a:prstGeom>
        </p:spPr>
      </p:pic>
      <p:sp>
        <p:nvSpPr>
          <p:cNvPr id="2" name="Slide Number Placeholder 7">
            <a:extLst>
              <a:ext uri="{FF2B5EF4-FFF2-40B4-BE49-F238E27FC236}">
                <a16:creationId xmlns:a16="http://schemas.microsoft.com/office/drawing/2014/main" id="{7920891A-2984-9550-8303-4ACF9BFD096F}"/>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37</a:t>
            </a:fld>
            <a:endParaRPr lang="en-US" altLang="en-US" sz="1200" b="1" dirty="0">
              <a:solidFill>
                <a:srgbClr val="898989"/>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3DDE1B1A-2791-42B6-9061-3723F8BD1DE5}"/>
              </a:ext>
            </a:extLst>
          </p:cNvPr>
          <p:cNvSpPr>
            <a:spLocks noGrp="1"/>
          </p:cNvSpPr>
          <p:nvPr>
            <p:ph type="sldNum" sz="quarter" idx="12"/>
          </p:nvPr>
        </p:nvSpPr>
        <p:spPr/>
        <p:txBody>
          <a:bodyPr/>
          <a:lstStyle/>
          <a:p>
            <a:fld id="{5BB0B389-7061-5F40-9C18-9A6CD34FEB23}" type="slidenum">
              <a:rPr lang="en-US" smtClean="0"/>
              <a:pPr/>
              <a:t>37</a:t>
            </a:fld>
            <a:endParaRPr lang="en-US"/>
          </a:p>
        </p:txBody>
      </p:sp>
    </p:spTree>
    <p:extLst>
      <p:ext uri="{BB962C8B-B14F-4D97-AF65-F5344CB8AC3E}">
        <p14:creationId xmlns:p14="http://schemas.microsoft.com/office/powerpoint/2010/main" val="33399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Federal Merger Model</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023883"/>
            <a:ext cx="8208912" cy="4001095"/>
          </a:xfrm>
          <a:prstGeom prst="rect">
            <a:avLst/>
          </a:prstGeom>
          <a:noFill/>
        </p:spPr>
        <p:txBody>
          <a:bodyPr wrap="square">
            <a:spAutoFit/>
          </a:bodyPr>
          <a:lstStyle/>
          <a:p>
            <a:pPr marL="285750" indent="-285750">
              <a:spcAft>
                <a:spcPts val="600"/>
              </a:spcAft>
              <a:buFontTx/>
              <a:buChar char="-"/>
            </a:pPr>
            <a:r>
              <a:rPr lang="en-GB" dirty="0">
                <a:ea typeface="Calibri" panose="020F0502020204030204" pitchFamily="34" charset="0"/>
                <a:cs typeface="Arial" panose="020B0604020202020204" pitchFamily="34" charset="0"/>
              </a:rPr>
              <a:t>C</a:t>
            </a:r>
            <a:r>
              <a:rPr lang="en-GB" dirty="0">
                <a:effectLst/>
                <a:ea typeface="Calibri" panose="020F0502020204030204" pitchFamily="34" charset="0"/>
                <a:cs typeface="Arial" panose="020B0604020202020204" pitchFamily="34" charset="0"/>
              </a:rPr>
              <a:t>ould be the source of serious conflict and disruption if relatively autonomous campuses should start making irreconcilable claims on limited pools of resources</a:t>
            </a:r>
          </a:p>
          <a:p>
            <a:pPr marL="285750" indent="-285750">
              <a:spcAft>
                <a:spcPts val="600"/>
              </a:spcAft>
              <a:buFontTx/>
              <a:buChar char="-"/>
            </a:pPr>
            <a:r>
              <a:rPr lang="en-GB" dirty="0">
                <a:ea typeface="Calibri" panose="020F0502020204030204" pitchFamily="34" charset="0"/>
                <a:cs typeface="Arial" panose="020B0604020202020204" pitchFamily="34" charset="0"/>
              </a:rPr>
              <a:t>O</a:t>
            </a:r>
            <a:r>
              <a:rPr lang="en-GB" dirty="0">
                <a:effectLst/>
                <a:ea typeface="Calibri" panose="020F0502020204030204" pitchFamily="34" charset="0"/>
                <a:cs typeface="Arial" panose="020B0604020202020204" pitchFamily="34" charset="0"/>
              </a:rPr>
              <a:t>n the basis of international experience, </a:t>
            </a:r>
            <a:r>
              <a:rPr lang="en-GB" dirty="0">
                <a:cs typeface="Arial" panose="020B0604020202020204" pitchFamily="34" charset="0"/>
              </a:rPr>
              <a:t>existing federal structures have been getting weaker as a result of member institutions demanding more and more power from the centre</a:t>
            </a:r>
          </a:p>
          <a:p>
            <a:pPr marL="285750" indent="-285750">
              <a:spcAft>
                <a:spcPts val="600"/>
              </a:spcAft>
              <a:buFontTx/>
              <a:buChar char="-"/>
            </a:pPr>
            <a:r>
              <a:rPr lang="en-GB" dirty="0">
                <a:ea typeface="Calibri" panose="020F0502020204030204" pitchFamily="34" charset="0"/>
                <a:cs typeface="Arial" panose="020B0604020202020204" pitchFamily="34" charset="0"/>
              </a:rPr>
              <a:t>R</a:t>
            </a:r>
            <a:r>
              <a:rPr lang="en-GB" dirty="0">
                <a:effectLst/>
                <a:ea typeface="Calibri" panose="020F0502020204030204" pitchFamily="34" charset="0"/>
                <a:cs typeface="Arial" panose="020B0604020202020204" pitchFamily="34" charset="0"/>
              </a:rPr>
              <a:t>equires the establishment of an additional administrative and governance structure, which would further complicate rather than address the current administrative and governance challenges faced by higher education institutions</a:t>
            </a:r>
          </a:p>
          <a:p>
            <a:pPr marL="285750" indent="-285750">
              <a:spcAft>
                <a:spcPts val="600"/>
              </a:spcAft>
              <a:buFontTx/>
              <a:buChar char="-"/>
            </a:pPr>
            <a:r>
              <a:rPr lang="en-GB" dirty="0">
                <a:cs typeface="Arial" panose="020B0604020202020204" pitchFamily="34" charset="0"/>
              </a:rPr>
              <a:t>Not suitable given the fragmentation and inequalities between the historically black and historically white institutions, which is a legacy of apartheid</a:t>
            </a:r>
          </a:p>
          <a:p>
            <a:pPr marL="285750" indent="-285750">
              <a:spcAft>
                <a:spcPts val="600"/>
              </a:spcAft>
              <a:buFontTx/>
              <a:buChar char="-"/>
            </a:pPr>
            <a:r>
              <a:rPr lang="en-GB" dirty="0">
                <a:cs typeface="Arial" panose="020B0604020202020204" pitchFamily="34" charset="0"/>
              </a:rPr>
              <a:t>Continued allegiance to existing institutional identities between historically black and historically white institutions is likely to fuel conflict and is a recipe for disaster, especially in relation to, for example, determining criteria for resource allocation</a:t>
            </a:r>
            <a:endParaRPr lang="en-GB" dirty="0">
              <a:effectLst/>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38</a:t>
            </a:fld>
            <a:endParaRPr lang="en-US" altLang="en-US" sz="12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244171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526922"/>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Unitary Merger Model</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023883"/>
            <a:ext cx="8208912" cy="4909036"/>
          </a:xfrm>
          <a:prstGeom prst="rect">
            <a:avLst/>
          </a:prstGeom>
          <a:noFill/>
        </p:spPr>
        <p:txBody>
          <a:bodyPr wrap="square">
            <a:spAutoFit/>
          </a:bodyPr>
          <a:lstStyle/>
          <a:p>
            <a:pPr marL="285750" indent="-285750">
              <a:spcAft>
                <a:spcPts val="600"/>
              </a:spcAft>
              <a:buFontTx/>
              <a:buChar char="-"/>
            </a:pPr>
            <a:r>
              <a:rPr lang="en-GB" dirty="0">
                <a:ea typeface="Calibri" panose="020F0502020204030204" pitchFamily="34" charset="0"/>
                <a:cs typeface="Arial" panose="020B0604020202020204" pitchFamily="34" charset="0"/>
              </a:rPr>
              <a:t>I</a:t>
            </a:r>
            <a:r>
              <a:rPr lang="en-GB" dirty="0">
                <a:effectLst/>
                <a:ea typeface="Calibri" panose="020F0502020204030204" pitchFamily="34" charset="0"/>
                <a:cs typeface="Arial" panose="020B0604020202020204" pitchFamily="34" charset="0"/>
              </a:rPr>
              <a:t>nstitutions </a:t>
            </a:r>
            <a:r>
              <a:rPr lang="en-GB" dirty="0">
                <a:ea typeface="Calibri" panose="020F0502020204030204" pitchFamily="34" charset="0"/>
                <a:cs typeface="Arial" panose="020B0604020202020204" pitchFamily="34" charset="0"/>
              </a:rPr>
              <a:t>c</a:t>
            </a:r>
            <a:r>
              <a:rPr lang="en-GB" dirty="0">
                <a:effectLst/>
                <a:ea typeface="Calibri" panose="020F0502020204030204" pitchFamily="34" charset="0"/>
                <a:cs typeface="Arial" panose="020B0604020202020204" pitchFamily="34" charset="0"/>
              </a:rPr>
              <a:t>ould lose their specific academic image or ‘brand’ which could, in its turn, have an adverse effect on their national and international relationships</a:t>
            </a:r>
          </a:p>
          <a:p>
            <a:pPr marL="285750" indent="-285750">
              <a:spcAft>
                <a:spcPts val="600"/>
              </a:spcAft>
              <a:buFontTx/>
              <a:buChar char="-"/>
            </a:pPr>
            <a:r>
              <a:rPr lang="en-GB" dirty="0">
                <a:ea typeface="Calibri" panose="020F0502020204030204" pitchFamily="34" charset="0"/>
                <a:cs typeface="Arial" panose="020B0604020202020204" pitchFamily="34" charset="0"/>
              </a:rPr>
              <a:t>G</a:t>
            </a:r>
            <a:r>
              <a:rPr lang="en-GB" dirty="0">
                <a:effectLst/>
                <a:ea typeface="Calibri" panose="020F0502020204030204" pitchFamily="34" charset="0"/>
                <a:cs typeface="Arial" panose="020B0604020202020204" pitchFamily="34" charset="0"/>
              </a:rPr>
              <a:t>ive the opportunity for a strong leadership to develop a new academic image and organisational identity which could inspire staff, attract students and ensure the continuation of national and international partnership</a:t>
            </a:r>
          </a:p>
          <a:p>
            <a:pPr marL="285750" indent="-285750">
              <a:spcAft>
                <a:spcPts val="600"/>
              </a:spcAft>
              <a:buFontTx/>
              <a:buChar char="-"/>
            </a:pPr>
            <a:r>
              <a:rPr lang="en-GB" dirty="0">
                <a:effectLst/>
                <a:ea typeface="Calibri" panose="020F0502020204030204" pitchFamily="34" charset="0"/>
                <a:cs typeface="Arial" panose="020B0604020202020204" pitchFamily="34" charset="0"/>
              </a:rPr>
              <a:t>On the basis of international experience, unitary structures have been more successful than federal structures</a:t>
            </a:r>
          </a:p>
          <a:p>
            <a:pPr marL="285750" indent="-285750">
              <a:spcAft>
                <a:spcPts val="600"/>
              </a:spcAft>
              <a:buFontTx/>
              <a:buChar char="-"/>
            </a:pPr>
            <a:r>
              <a:rPr lang="en-GB" dirty="0">
                <a:effectLst/>
                <a:ea typeface="Calibri" panose="020F0502020204030204" pitchFamily="34" charset="0"/>
                <a:cs typeface="Arial" panose="020B0604020202020204" pitchFamily="34" charset="0"/>
              </a:rPr>
              <a:t>Tend to be more effective in developing and promoting academic coherence, effecting cost efficiencies through economies of scale and in ensuring institutional loyalty and stability</a:t>
            </a:r>
          </a:p>
          <a:p>
            <a:pPr marL="285750" indent="-285750">
              <a:spcAft>
                <a:spcPts val="600"/>
              </a:spcAft>
              <a:buFontTx/>
              <a:buChar char="-"/>
            </a:pPr>
            <a:r>
              <a:rPr lang="en-GB" dirty="0">
                <a:cs typeface="Arial" panose="020B0604020202020204" pitchFamily="34" charset="0"/>
              </a:rPr>
              <a:t>Enable the streamlining of administrative and governance structures and the better utilisation of scarce administrative and managerial skills given the paucity of such skills, especially at the middle management level, within the higher education system</a:t>
            </a:r>
          </a:p>
          <a:p>
            <a:pPr marL="285750" indent="-285750">
              <a:spcAft>
                <a:spcPts val="600"/>
              </a:spcAft>
              <a:buFontTx/>
              <a:buChar char="-"/>
            </a:pPr>
            <a:r>
              <a:rPr lang="en-GB" dirty="0">
                <a:cs typeface="Arial" panose="020B0604020202020204" pitchFamily="34" charset="0"/>
              </a:rPr>
              <a:t>Essential in the South African context to create new institutional identities that transcend the race and ethnic divides of the past</a:t>
            </a:r>
            <a:endParaRPr lang="en-ZA" dirty="0">
              <a:effectLst/>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39</a:t>
            </a:fld>
            <a:endParaRPr lang="en-US" altLang="en-US" sz="12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292946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normAutofit/>
          </a:bodyPr>
          <a:lstStyle/>
          <a:p>
            <a:r>
              <a:rPr lang="en-ZA" dirty="0">
                <a:latin typeface="+mn-lt"/>
              </a:rPr>
              <a:t>Mergers and Incorporations: Background</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5072052"/>
          </a:xfrm>
        </p:spPr>
        <p:txBody>
          <a:bodyPr>
            <a:normAutofit/>
          </a:bodyPr>
          <a:lstStyle/>
          <a:p>
            <a:pPr marL="0" indent="0">
              <a:buNone/>
            </a:pPr>
            <a:r>
              <a:rPr lang="en-GB" sz="2000" dirty="0">
                <a:latin typeface="+mn-lt"/>
              </a:rPr>
              <a:t>Council on Higher Education Advice: Towards a New Higher Education Landscape: Meeting the Equity, Quality and Social Development Imperatives of South Africa in the 21st Century (June 2000), advised that  </a:t>
            </a:r>
          </a:p>
          <a:p>
            <a:r>
              <a:rPr lang="en-GB" sz="2000" dirty="0">
                <a:latin typeface="+mn-lt"/>
              </a:rPr>
              <a:t>“the sustainability of the higher education system, including the effective and efficient use of resources required a reduction in the present number of institutions through combining institutions” (CHE: 56-57), as the:</a:t>
            </a:r>
          </a:p>
          <a:p>
            <a:r>
              <a:rPr lang="en-GB" sz="2000" dirty="0">
                <a:latin typeface="+mn-lt"/>
              </a:rPr>
              <a:t>“current landscape and institutional configuration of higher education has its roots in an apartheid past, is inadequate to meet socio-economic needs and is no longer sustainable. South Africa does not have the human and financial resources to maintain the present institutional configuration. Senior and middle-level leadership, management and administrative capacities are absent or lacking in parts of the system. New patterns in student enrolments means that a number of institutions are at risk. Some institutions also do not satisfy the specification…..to continue as independent </a:t>
            </a:r>
            <a:r>
              <a:rPr lang="en-US" sz="2000" dirty="0">
                <a:latin typeface="+mn-lt"/>
              </a:rPr>
              <a:t>institutions” (CHE: 51).</a:t>
            </a:r>
            <a:endParaRPr lang="en-ZA"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5C213A90-25B1-4FCB-900F-8E8A38197D16}"/>
              </a:ext>
            </a:extLst>
          </p:cNvPr>
          <p:cNvSpPr>
            <a:spLocks noGrp="1"/>
          </p:cNvSpPr>
          <p:nvPr>
            <p:ph type="sldNum" sz="quarter" idx="12"/>
          </p:nvPr>
        </p:nvSpPr>
        <p:spPr/>
        <p:txBody>
          <a:bodyPr/>
          <a:lstStyle/>
          <a:p>
            <a:fld id="{5BB0B389-7061-5F40-9C18-9A6CD34FEB23}" type="slidenum">
              <a:rPr lang="en-US" smtClean="0"/>
              <a:pPr/>
              <a:t>4</a:t>
            </a:fld>
            <a:endParaRPr lang="en-US"/>
          </a:p>
        </p:txBody>
      </p:sp>
    </p:spTree>
    <p:extLst>
      <p:ext uri="{BB962C8B-B14F-4D97-AF65-F5344CB8AC3E}">
        <p14:creationId xmlns:p14="http://schemas.microsoft.com/office/powerpoint/2010/main" val="4102891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124908"/>
            <a:ext cx="687280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rPr>
              <a:t>Research Outputs at the Merged Institutions</a:t>
            </a:r>
          </a:p>
        </p:txBody>
      </p:sp>
      <p:sp>
        <p:nvSpPr>
          <p:cNvPr id="2" name="Footer Placeholder 1">
            <a:extLst>
              <a:ext uri="{FF2B5EF4-FFF2-40B4-BE49-F238E27FC236}">
                <a16:creationId xmlns:a16="http://schemas.microsoft.com/office/drawing/2014/main" id="{D85FF2BD-867F-464B-8E53-384F10CC3700}"/>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2700993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28230" y="347561"/>
            <a:ext cx="8402322"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South African Universities' Research Publications Output, 1988 - 2003</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41</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6" name="Chart 5">
            <a:extLst>
              <a:ext uri="{FF2B5EF4-FFF2-40B4-BE49-F238E27FC236}">
                <a16:creationId xmlns:a16="http://schemas.microsoft.com/office/drawing/2014/main" id="{E800D18D-0C46-2922-2A80-31A40E602189}"/>
              </a:ext>
            </a:extLst>
          </p:cNvPr>
          <p:cNvGraphicFramePr>
            <a:graphicFrameLocks/>
          </p:cNvGraphicFramePr>
          <p:nvPr/>
        </p:nvGraphicFramePr>
        <p:xfrm>
          <a:off x="328230" y="1104691"/>
          <a:ext cx="8402322" cy="5269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737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28230" y="347561"/>
            <a:ext cx="8402322"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South African Universities' Research Publications Output, 1988 - 2003</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42</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7B442B85-357B-9FD9-7C35-3925B74030A6}"/>
              </a:ext>
            </a:extLst>
          </p:cNvPr>
          <p:cNvSpPr txBox="1"/>
          <p:nvPr/>
        </p:nvSpPr>
        <p:spPr>
          <a:xfrm>
            <a:off x="328230" y="1104691"/>
            <a:ext cx="8348226" cy="495520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The above graph shows the research publication outputs by the universities in South Africa between 1988 and 2003. The former marks the first year ‘decent’ data, using SAPSE formula, could be collected and the latter is the commencement of the process of institutional mergers, except for the Durban Institute of Technology (DIT) which was a voluntary merger between Natal Technikon and M L Sultan Technikon, later to be known as the Durban University of Technology (DUT), which took place prior the rest of other mergers.</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All the Historically Disadvantaged Universities, starting from UDW in the graph above, produced relatively lower research outputs compared to the Historically Advantaged Universities. The exception is UNISA which did not prioritise research, anyway, at the time.</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The last three universities in the graph, the University of North West (UNW) – formerly Bophuthatswana; the University of Transkei (</a:t>
            </a:r>
            <a:r>
              <a:rPr lang="en-GB" dirty="0" err="1">
                <a:latin typeface="Arial" panose="020B0604020202020204" pitchFamily="34" charset="0"/>
                <a:ea typeface="Calibri" panose="020F0502020204030204" pitchFamily="34" charset="0"/>
                <a:cs typeface="Arial" panose="020B0604020202020204" pitchFamily="34" charset="0"/>
              </a:rPr>
              <a:t>Unitra</a:t>
            </a:r>
            <a:r>
              <a:rPr lang="en-GB" dirty="0">
                <a:latin typeface="Arial" panose="020B0604020202020204" pitchFamily="34" charset="0"/>
                <a:ea typeface="Calibri" panose="020F0502020204030204" pitchFamily="34" charset="0"/>
                <a:cs typeface="Arial" panose="020B0604020202020204" pitchFamily="34" charset="0"/>
              </a:rPr>
              <a:t>) and the University of Venda (UNIVEN), were homelands-established universities and their data was not incorporated to the national data until post-1994. Nonetheless, their research productivity was almost non-existent.</a:t>
            </a:r>
          </a:p>
        </p:txBody>
      </p:sp>
    </p:spTree>
    <p:extLst>
      <p:ext uri="{BB962C8B-B14F-4D97-AF65-F5344CB8AC3E}">
        <p14:creationId xmlns:p14="http://schemas.microsoft.com/office/powerpoint/2010/main" val="1128567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56982" y="352893"/>
            <a:ext cx="8402322" cy="424732"/>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Research Outputs at the Technikons, 1998 - 2003</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43</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Table 1">
            <a:extLst>
              <a:ext uri="{FF2B5EF4-FFF2-40B4-BE49-F238E27FC236}">
                <a16:creationId xmlns:a16="http://schemas.microsoft.com/office/drawing/2014/main" id="{1F1AE6CE-EA1B-350E-39EF-7D667DC1652A}"/>
              </a:ext>
            </a:extLst>
          </p:cNvPr>
          <p:cNvGraphicFramePr>
            <a:graphicFrameLocks noGrp="1"/>
          </p:cNvGraphicFramePr>
          <p:nvPr/>
        </p:nvGraphicFramePr>
        <p:xfrm>
          <a:off x="356982" y="777625"/>
          <a:ext cx="8402323" cy="5576438"/>
        </p:xfrm>
        <a:graphic>
          <a:graphicData uri="http://schemas.openxmlformats.org/drawingml/2006/table">
            <a:tbl>
              <a:tblPr>
                <a:tableStyleId>{5C22544A-7EE6-4342-B048-85BDC9FD1C3A}</a:tableStyleId>
              </a:tblPr>
              <a:tblGrid>
                <a:gridCol w="2256625">
                  <a:extLst>
                    <a:ext uri="{9D8B030D-6E8A-4147-A177-3AD203B41FA5}">
                      <a16:colId xmlns:a16="http://schemas.microsoft.com/office/drawing/2014/main" val="2643017403"/>
                    </a:ext>
                  </a:extLst>
                </a:gridCol>
                <a:gridCol w="1024283">
                  <a:extLst>
                    <a:ext uri="{9D8B030D-6E8A-4147-A177-3AD203B41FA5}">
                      <a16:colId xmlns:a16="http://schemas.microsoft.com/office/drawing/2014/main" val="3645454442"/>
                    </a:ext>
                  </a:extLst>
                </a:gridCol>
                <a:gridCol w="1024283">
                  <a:extLst>
                    <a:ext uri="{9D8B030D-6E8A-4147-A177-3AD203B41FA5}">
                      <a16:colId xmlns:a16="http://schemas.microsoft.com/office/drawing/2014/main" val="3494012382"/>
                    </a:ext>
                  </a:extLst>
                </a:gridCol>
                <a:gridCol w="1024283">
                  <a:extLst>
                    <a:ext uri="{9D8B030D-6E8A-4147-A177-3AD203B41FA5}">
                      <a16:colId xmlns:a16="http://schemas.microsoft.com/office/drawing/2014/main" val="684792270"/>
                    </a:ext>
                  </a:extLst>
                </a:gridCol>
                <a:gridCol w="1024283">
                  <a:extLst>
                    <a:ext uri="{9D8B030D-6E8A-4147-A177-3AD203B41FA5}">
                      <a16:colId xmlns:a16="http://schemas.microsoft.com/office/drawing/2014/main" val="4105787323"/>
                    </a:ext>
                  </a:extLst>
                </a:gridCol>
                <a:gridCol w="1024283">
                  <a:extLst>
                    <a:ext uri="{9D8B030D-6E8A-4147-A177-3AD203B41FA5}">
                      <a16:colId xmlns:a16="http://schemas.microsoft.com/office/drawing/2014/main" val="128186916"/>
                    </a:ext>
                  </a:extLst>
                </a:gridCol>
                <a:gridCol w="1024283">
                  <a:extLst>
                    <a:ext uri="{9D8B030D-6E8A-4147-A177-3AD203B41FA5}">
                      <a16:colId xmlns:a16="http://schemas.microsoft.com/office/drawing/2014/main" val="3917422878"/>
                    </a:ext>
                  </a:extLst>
                </a:gridCol>
              </a:tblGrid>
              <a:tr h="398317">
                <a:tc>
                  <a:txBody>
                    <a:bodyPr/>
                    <a:lstStyle/>
                    <a:p>
                      <a:pPr algn="ctr" fontAlgn="b"/>
                      <a:r>
                        <a:rPr lang="en-GB" sz="1600" b="1" u="none" strike="noStrike" dirty="0">
                          <a:effectLst/>
                          <a:latin typeface="Bookman Old Style" panose="02050604050505020204" pitchFamily="18" charset="0"/>
                        </a:rPr>
                        <a:t>YEAR</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a:effectLst/>
                          <a:latin typeface="Bookman Old Style" panose="02050604050505020204" pitchFamily="18" charset="0"/>
                        </a:rPr>
                        <a:t>1998</a:t>
                      </a:r>
                      <a:endParaRPr lang="en-GB" sz="1600" b="1"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a:effectLst/>
                          <a:latin typeface="Bookman Old Style" panose="02050604050505020204" pitchFamily="18" charset="0"/>
                        </a:rPr>
                        <a:t>1999</a:t>
                      </a:r>
                      <a:endParaRPr lang="en-GB" sz="1600" b="1"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a:effectLst/>
                          <a:latin typeface="Bookman Old Style" panose="02050604050505020204" pitchFamily="18" charset="0"/>
                        </a:rPr>
                        <a:t>2000</a:t>
                      </a:r>
                      <a:endParaRPr lang="en-GB" sz="1600" b="1"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a:effectLst/>
                          <a:latin typeface="Bookman Old Style" panose="02050604050505020204" pitchFamily="18" charset="0"/>
                        </a:rPr>
                        <a:t>2001</a:t>
                      </a:r>
                      <a:endParaRPr lang="en-GB" sz="1600" b="1"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a:effectLst/>
                          <a:latin typeface="Bookman Old Style" panose="02050604050505020204" pitchFamily="18" charset="0"/>
                        </a:rPr>
                        <a:t>2002</a:t>
                      </a:r>
                      <a:endParaRPr lang="en-GB" sz="1600" b="1"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2003</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246231"/>
                  </a:ext>
                </a:extLst>
              </a:tr>
              <a:tr h="398317">
                <a:tc>
                  <a:txBody>
                    <a:bodyPr/>
                    <a:lstStyle/>
                    <a:p>
                      <a:pPr algn="l" fontAlgn="b"/>
                      <a:r>
                        <a:rPr lang="en-GB" sz="1600" b="1" u="none" strike="noStrike" dirty="0">
                          <a:effectLst/>
                          <a:latin typeface="Bookman Old Style" panose="02050604050505020204" pitchFamily="18" charset="0"/>
                        </a:rPr>
                        <a:t>Border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2099757"/>
                  </a:ext>
                </a:extLst>
              </a:tr>
              <a:tr h="398317">
                <a:tc>
                  <a:txBody>
                    <a:bodyPr/>
                    <a:lstStyle/>
                    <a:p>
                      <a:pPr algn="l" fontAlgn="b"/>
                      <a:r>
                        <a:rPr lang="en-GB" sz="1600" b="1" u="none" strike="noStrike" dirty="0">
                          <a:effectLst/>
                          <a:latin typeface="Bookman Old Style" panose="02050604050505020204" pitchFamily="18" charset="0"/>
                        </a:rPr>
                        <a:t>Cape</a:t>
                      </a:r>
                      <a:r>
                        <a:rPr lang="en-GB" sz="1600" b="0" i="0" u="none" strike="noStrike" dirty="0">
                          <a:effectLst/>
                          <a:latin typeface="Bookman Old Style" panose="02050604050505020204" pitchFamily="18" charset="0"/>
                        </a:rPr>
                        <a:t> </a:t>
                      </a:r>
                      <a:r>
                        <a:rPr lang="en-GB" sz="1600" b="1" u="none" strike="noStrike" kern="1200" dirty="0">
                          <a:solidFill>
                            <a:schemeClr val="dk1"/>
                          </a:solidFill>
                          <a:effectLst/>
                          <a:latin typeface="Bookman Old Style" panose="02050604050505020204" pitchFamily="18" charset="0"/>
                          <a:ea typeface="+mn-ea"/>
                          <a:cs typeface="+mn-cs"/>
                        </a:rPr>
                        <a:t>Tech</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2.50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0.83</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90875297"/>
                  </a:ext>
                </a:extLst>
              </a:tr>
              <a:tr h="398317">
                <a:tc>
                  <a:txBody>
                    <a:bodyPr/>
                    <a:lstStyle/>
                    <a:p>
                      <a:pPr algn="l" fontAlgn="b"/>
                      <a:r>
                        <a:rPr lang="en-GB" sz="1600" b="1" u="none" strike="noStrike" dirty="0">
                          <a:effectLst/>
                          <a:latin typeface="Bookman Old Style" panose="02050604050505020204" pitchFamily="18" charset="0"/>
                        </a:rPr>
                        <a:t>Eastern Cape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13823972"/>
                  </a:ext>
                </a:extLst>
              </a:tr>
              <a:tr h="398317">
                <a:tc>
                  <a:txBody>
                    <a:bodyPr/>
                    <a:lstStyle/>
                    <a:p>
                      <a:pPr algn="l" fontAlgn="b"/>
                      <a:r>
                        <a:rPr lang="en-GB" sz="1600" b="1" u="none" strike="noStrike" dirty="0">
                          <a:effectLst/>
                          <a:latin typeface="Bookman Old Style" panose="02050604050505020204" pitchFamily="18" charset="0"/>
                        </a:rPr>
                        <a:t>Free State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9.76</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10.31</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4.05</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7.49</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19.03</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8931"/>
                  </a:ext>
                </a:extLst>
              </a:tr>
              <a:tr h="398317">
                <a:tc>
                  <a:txBody>
                    <a:bodyPr/>
                    <a:lstStyle/>
                    <a:p>
                      <a:pPr algn="l" fontAlgn="b"/>
                      <a:r>
                        <a:rPr lang="en-GB" sz="1600" b="1" u="none" strike="noStrike" dirty="0" err="1">
                          <a:effectLst/>
                          <a:latin typeface="Bookman Old Style" panose="02050604050505020204" pitchFamily="18" charset="0"/>
                        </a:rPr>
                        <a:t>Mangosuthu</a:t>
                      </a:r>
                      <a:r>
                        <a:rPr lang="en-GB" sz="1600" b="1" u="none" strike="noStrike" dirty="0">
                          <a:effectLst/>
                          <a:latin typeface="Bookman Old Style" panose="02050604050505020204" pitchFamily="18" charset="0"/>
                        </a:rPr>
                        <a:t>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2.00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94657"/>
                  </a:ext>
                </a:extLst>
              </a:tr>
              <a:tr h="398317">
                <a:tc>
                  <a:txBody>
                    <a:bodyPr/>
                    <a:lstStyle/>
                    <a:p>
                      <a:pPr algn="l" fontAlgn="b"/>
                      <a:r>
                        <a:rPr lang="en-GB" sz="1600" b="1" u="none" strike="noStrike" dirty="0">
                          <a:effectLst/>
                          <a:latin typeface="Bookman Old Style" panose="02050604050505020204" pitchFamily="18" charset="0"/>
                        </a:rPr>
                        <a:t>Durban IT</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4.00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2.66</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7.00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3.16</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2.00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2.82</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66691657"/>
                  </a:ext>
                </a:extLst>
              </a:tr>
              <a:tr h="398317">
                <a:tc>
                  <a:txBody>
                    <a:bodyPr/>
                    <a:lstStyle/>
                    <a:p>
                      <a:pPr algn="l" fontAlgn="b"/>
                      <a:r>
                        <a:rPr lang="en-GB" sz="1600" b="1" u="none" strike="noStrike" dirty="0">
                          <a:effectLst/>
                          <a:latin typeface="Bookman Old Style" panose="02050604050505020204" pitchFamily="18" charset="0"/>
                        </a:rPr>
                        <a:t>Peninsula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0.20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2.00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1.20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0.99</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1.00</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8036063"/>
                  </a:ext>
                </a:extLst>
              </a:tr>
              <a:tr h="398317">
                <a:tc>
                  <a:txBody>
                    <a:bodyPr/>
                    <a:lstStyle/>
                    <a:p>
                      <a:pPr algn="l" fontAlgn="b"/>
                      <a:r>
                        <a:rPr lang="en-GB" sz="1600" b="1" u="none" strike="noStrike" dirty="0">
                          <a:effectLst/>
                          <a:latin typeface="Bookman Old Style" panose="02050604050505020204" pitchFamily="18" charset="0"/>
                        </a:rPr>
                        <a:t>Port Elizabeth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 </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017827"/>
                  </a:ext>
                </a:extLst>
              </a:tr>
              <a:tr h="398317">
                <a:tc>
                  <a:txBody>
                    <a:bodyPr/>
                    <a:lstStyle/>
                    <a:p>
                      <a:pPr algn="l" fontAlgn="b"/>
                      <a:r>
                        <a:rPr lang="en-GB" sz="1600" b="1" u="none" strike="noStrike" dirty="0" err="1">
                          <a:effectLst/>
                          <a:latin typeface="Bookman Old Style" panose="02050604050505020204" pitchFamily="18" charset="0"/>
                        </a:rPr>
                        <a:t>TecnikonSA</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899298"/>
                  </a:ext>
                </a:extLst>
              </a:tr>
              <a:tr h="398317">
                <a:tc>
                  <a:txBody>
                    <a:bodyPr/>
                    <a:lstStyle/>
                    <a:p>
                      <a:pPr algn="l" fontAlgn="b"/>
                      <a:r>
                        <a:rPr lang="en-GB" sz="1600" b="1" u="none" strike="noStrike" dirty="0">
                          <a:effectLst/>
                          <a:latin typeface="Bookman Old Style" panose="02050604050505020204" pitchFamily="18" charset="0"/>
                        </a:rPr>
                        <a:t>Pretoria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0.50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1.00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1.00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1.83</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64528300"/>
                  </a:ext>
                </a:extLst>
              </a:tr>
              <a:tr h="398317">
                <a:tc>
                  <a:txBody>
                    <a:bodyPr/>
                    <a:lstStyle/>
                    <a:p>
                      <a:pPr algn="l" fontAlgn="b"/>
                      <a:r>
                        <a:rPr lang="en-GB" sz="1600" b="1" u="none" strike="noStrike" dirty="0">
                          <a:effectLst/>
                          <a:latin typeface="Bookman Old Style" panose="02050604050505020204" pitchFamily="18" charset="0"/>
                        </a:rPr>
                        <a:t>Vaal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0.50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0.50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185314"/>
                  </a:ext>
                </a:extLst>
              </a:tr>
              <a:tr h="398317">
                <a:tc>
                  <a:txBody>
                    <a:bodyPr/>
                    <a:lstStyle/>
                    <a:p>
                      <a:pPr algn="l" fontAlgn="b"/>
                      <a:r>
                        <a:rPr lang="en-GB" sz="1600" b="1" u="none" strike="noStrike" dirty="0">
                          <a:effectLst/>
                          <a:latin typeface="Bookman Old Style" panose="02050604050505020204" pitchFamily="18" charset="0"/>
                        </a:rPr>
                        <a:t>WITS Tech</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 </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a:effectLst/>
                          <a:latin typeface="Bookman Old Style" panose="02050604050505020204" pitchFamily="18" charset="0"/>
                        </a:rPr>
                        <a:t>1.00</a:t>
                      </a:r>
                      <a:endParaRPr lang="en-GB" sz="1600" b="0" i="0" u="none" strike="noStrike">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600" u="none" strike="noStrike" dirty="0">
                          <a:effectLst/>
                          <a:latin typeface="Bookman Old Style" panose="02050604050505020204" pitchFamily="18" charset="0"/>
                        </a:rPr>
                        <a:t>1.00</a:t>
                      </a:r>
                      <a:endParaRPr lang="en-GB" sz="1600" b="0"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35075134"/>
                  </a:ext>
                </a:extLst>
              </a:tr>
              <a:tr h="398317">
                <a:tc>
                  <a:txBody>
                    <a:bodyPr/>
                    <a:lstStyle/>
                    <a:p>
                      <a:pPr algn="l" fontAlgn="b"/>
                      <a:r>
                        <a:rPr lang="en-GB" sz="1600" b="1" u="none" strike="noStrike" dirty="0">
                          <a:effectLst/>
                          <a:latin typeface="Bookman Old Style" panose="02050604050505020204" pitchFamily="18" charset="0"/>
                        </a:rPr>
                        <a:t>TOTAL</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314.83</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370.90</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460.73</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462.51</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657.20</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Bookman Old Style" panose="02050604050505020204" pitchFamily="18" charset="0"/>
                        </a:rPr>
                        <a:t>760.08</a:t>
                      </a:r>
                      <a:endParaRPr lang="en-GB" sz="1600" b="1" i="0" u="none" strike="noStrike" dirty="0">
                        <a:effectLst/>
                        <a:latin typeface="Bookman Old Style" panose="020506040505050202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009673"/>
                  </a:ext>
                </a:extLst>
              </a:tr>
            </a:tbl>
          </a:graphicData>
        </a:graphic>
      </p:graphicFrame>
    </p:spTree>
    <p:extLst>
      <p:ext uri="{BB962C8B-B14F-4D97-AF65-F5344CB8AC3E}">
        <p14:creationId xmlns:p14="http://schemas.microsoft.com/office/powerpoint/2010/main" val="3016395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407018"/>
            <a:ext cx="8402322" cy="424732"/>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Research Outputs at the Technikons, 1998 - 2003</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44</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7B442B85-357B-9FD9-7C35-3925B74030A6}"/>
              </a:ext>
            </a:extLst>
          </p:cNvPr>
          <p:cNvSpPr txBox="1"/>
          <p:nvPr/>
        </p:nvSpPr>
        <p:spPr>
          <a:xfrm>
            <a:off x="370839" y="831750"/>
            <a:ext cx="8402322" cy="420115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It would be recalled, also, that the Technikons were officially allowed to offer post-graduate qualifications from 1993, with their first cohort of post- graduates realised around 1996. By 2003 when the institutional merger process started, the they still existed as the Technikons and only changed their statuses (to universities) to the Universities of Technology (UOTs) during the merger process. In other words, the change was only in name.</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As such, research at the Technikons was almost non-existent at the time of the institutional mergers, as the above table bears testimony. </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Moreover, the mandate of UOTs, of research, was never formalised by government except for the encompassing Research Outputs Policy framework which applies across the board in the university sector. </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As such, the original research outputs formula set the target for the universities of technology academics at the lowest 0.5 units per annum, whilst that of traditional universities was at 1 unit per annum.</a:t>
            </a:r>
          </a:p>
        </p:txBody>
      </p:sp>
    </p:spTree>
    <p:extLst>
      <p:ext uri="{BB962C8B-B14F-4D97-AF65-F5344CB8AC3E}">
        <p14:creationId xmlns:p14="http://schemas.microsoft.com/office/powerpoint/2010/main" val="23899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357607"/>
            <a:ext cx="8402322" cy="424732"/>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Research Outputs at the HAUs, 1988 - 2001</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45</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 name="Chart 2">
            <a:extLst>
              <a:ext uri="{FF2B5EF4-FFF2-40B4-BE49-F238E27FC236}">
                <a16:creationId xmlns:a16="http://schemas.microsoft.com/office/drawing/2014/main" id="{1440DC5F-72FD-77AC-03F3-AB09A768FBFC}"/>
              </a:ext>
            </a:extLst>
          </p:cNvPr>
          <p:cNvGraphicFramePr>
            <a:graphicFrameLocks/>
          </p:cNvGraphicFramePr>
          <p:nvPr/>
        </p:nvGraphicFramePr>
        <p:xfrm>
          <a:off x="370838" y="782339"/>
          <a:ext cx="8402323" cy="5592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88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413903"/>
            <a:ext cx="8402322" cy="424732"/>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Research Outputs at the HDIs, 1988 - 2001</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46</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Chart 1">
            <a:extLst>
              <a:ext uri="{FF2B5EF4-FFF2-40B4-BE49-F238E27FC236}">
                <a16:creationId xmlns:a16="http://schemas.microsoft.com/office/drawing/2014/main" id="{8E107C64-EFBF-EA71-15D4-8A42110FD6CA}"/>
              </a:ext>
            </a:extLst>
          </p:cNvPr>
          <p:cNvGraphicFramePr>
            <a:graphicFrameLocks/>
          </p:cNvGraphicFramePr>
          <p:nvPr/>
        </p:nvGraphicFramePr>
        <p:xfrm>
          <a:off x="370838" y="838635"/>
          <a:ext cx="8402321" cy="5535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558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28230" y="347561"/>
            <a:ext cx="8433444"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South African Universities' Research Publications Output, 1988 - 2003</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47</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7B442B85-357B-9FD9-7C35-3925B74030A6}"/>
              </a:ext>
            </a:extLst>
          </p:cNvPr>
          <p:cNvSpPr txBox="1"/>
          <p:nvPr/>
        </p:nvSpPr>
        <p:spPr>
          <a:xfrm>
            <a:off x="382326" y="1104691"/>
            <a:ext cx="8348226" cy="546303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The above two graphs (slides) show a comparison of research outputs between the Historically Advantaged Universities and the Historically Disadvantaged Universities for the period between 1988 and 2003. </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The former set of institutions produced, and still is currently produce, far more research than the second set. This is a direct result of the legacy of unequal funding of the universities during the apartheid era, among other things.</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Moreover, institutional mergers affected the latter set (historically disadvantaged universities) far more than the former set. </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The two tables below are a demonstration of the legacy of inequality in the system, coupled with lack of focus and guidance to the UOT sector in regard to research productivity. As such, almost all the historically advantaged universities are producing research at above the sector average, while all the historically disadvantaged universities; the UOTs and almost all the universities that were directly affected by institutional mergers are producing research at below the sector average.</a:t>
            </a:r>
          </a:p>
          <a:p>
            <a:pPr marL="285750"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Indeed, as shown by the graph below, the entire sector is preforming well with regard to research productivity. </a:t>
            </a:r>
          </a:p>
          <a:p>
            <a:pPr marL="285750" indent="-285750">
              <a:spcAft>
                <a:spcPts val="600"/>
              </a:spcAft>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3472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283415"/>
            <a:ext cx="8402322"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Per capita Research Publication Outputs </a:t>
            </a:r>
            <a:br>
              <a:rPr lang="en-GB" sz="2400" b="1" i="1" dirty="0">
                <a:solidFill>
                  <a:srgbClr val="FFCCCC"/>
                </a:solidFill>
                <a:latin typeface="Bookman Old Style" panose="02050604050505020204" pitchFamily="18" charset="0"/>
                <a:cs typeface="Arial" panose="020B0604020202020204" pitchFamily="34" charset="0"/>
              </a:rPr>
            </a:br>
            <a:r>
              <a:rPr lang="en-GB" sz="2400" b="1" i="1" dirty="0">
                <a:solidFill>
                  <a:srgbClr val="FFCCCC"/>
                </a:solidFill>
                <a:latin typeface="Bookman Old Style" panose="02050604050505020204" pitchFamily="18" charset="0"/>
                <a:cs typeface="Arial" panose="020B0604020202020204" pitchFamily="34" charset="0"/>
              </a:rPr>
              <a:t>(Above the sector average institutions, 2020)</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48</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 name="Table 2">
            <a:extLst>
              <a:ext uri="{FF2B5EF4-FFF2-40B4-BE49-F238E27FC236}">
                <a16:creationId xmlns:a16="http://schemas.microsoft.com/office/drawing/2014/main" id="{A4CB2B64-B872-0C3F-F97C-D2B4F1E31F92}"/>
              </a:ext>
            </a:extLst>
          </p:cNvPr>
          <p:cNvGraphicFramePr>
            <a:graphicFrameLocks noGrp="1"/>
          </p:cNvGraphicFramePr>
          <p:nvPr/>
        </p:nvGraphicFramePr>
        <p:xfrm>
          <a:off x="370840" y="1040545"/>
          <a:ext cx="8402322" cy="5366851"/>
        </p:xfrm>
        <a:graphic>
          <a:graphicData uri="http://schemas.openxmlformats.org/drawingml/2006/table">
            <a:tbl>
              <a:tblPr firstRow="1" firstCol="1" bandRow="1"/>
              <a:tblGrid>
                <a:gridCol w="1298175">
                  <a:extLst>
                    <a:ext uri="{9D8B030D-6E8A-4147-A177-3AD203B41FA5}">
                      <a16:colId xmlns:a16="http://schemas.microsoft.com/office/drawing/2014/main" val="2738873397"/>
                    </a:ext>
                  </a:extLst>
                </a:gridCol>
                <a:gridCol w="2548085">
                  <a:extLst>
                    <a:ext uri="{9D8B030D-6E8A-4147-A177-3AD203B41FA5}">
                      <a16:colId xmlns:a16="http://schemas.microsoft.com/office/drawing/2014/main" val="449394228"/>
                    </a:ext>
                  </a:extLst>
                </a:gridCol>
                <a:gridCol w="2106166">
                  <a:extLst>
                    <a:ext uri="{9D8B030D-6E8A-4147-A177-3AD203B41FA5}">
                      <a16:colId xmlns:a16="http://schemas.microsoft.com/office/drawing/2014/main" val="2617301282"/>
                    </a:ext>
                  </a:extLst>
                </a:gridCol>
                <a:gridCol w="2449896">
                  <a:extLst>
                    <a:ext uri="{9D8B030D-6E8A-4147-A177-3AD203B41FA5}">
                      <a16:colId xmlns:a16="http://schemas.microsoft.com/office/drawing/2014/main" val="2271757688"/>
                    </a:ext>
                  </a:extLst>
                </a:gridCol>
              </a:tblGrid>
              <a:tr h="1096799">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Institution</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Headcount of permanently employed academics </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Research Publications Units</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Per Capita Research Publications Units</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(1/A)</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87472705"/>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UKZN</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1201</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2402,3871</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2.00</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564143425"/>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UJ</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1266</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2305,61</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1.83</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98106666"/>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SU</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1198</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2188,505</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1.82</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41228197"/>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UP</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1183</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2099,7696</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1.77</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12792960"/>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UCT</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1155</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1886,805</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1.63</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15466128"/>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WITS</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1193</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1924,2129</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1.61</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760026081"/>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RU</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353</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535,069</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1.52</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9769647"/>
                  </a:ext>
                </a:extLst>
              </a:tr>
              <a:tr h="470884">
                <a:tc>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UFS</a:t>
                      </a:r>
                      <a:endParaRPr lang="en-GB"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881</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1321,3979</a:t>
                      </a:r>
                      <a:endParaRPr lang="en-GB"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6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1.50</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80232425"/>
                  </a:ext>
                </a:extLst>
              </a:tr>
              <a:tr h="470050">
                <a:tc gridSpan="2">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Sector Average</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tc gridSpan="2">
                  <a:txBody>
                    <a:bodyPr/>
                    <a:lstStyle/>
                    <a:p>
                      <a:pPr algn="ctr">
                        <a:lnSpc>
                          <a:spcPct val="107000"/>
                        </a:lnSpc>
                        <a:spcAft>
                          <a:spcPts val="800"/>
                        </a:spcAft>
                      </a:pPr>
                      <a:r>
                        <a:rPr lang="en-GB" sz="16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1.11</a:t>
                      </a:r>
                      <a:endParaRPr lang="en-GB"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extLst>
                  <a:ext uri="{0D108BD9-81ED-4DB2-BD59-A6C34878D82A}">
                    <a16:rowId xmlns:a16="http://schemas.microsoft.com/office/drawing/2014/main" val="3271232047"/>
                  </a:ext>
                </a:extLst>
              </a:tr>
            </a:tbl>
          </a:graphicData>
        </a:graphic>
      </p:graphicFrame>
    </p:spTree>
    <p:extLst>
      <p:ext uri="{BB962C8B-B14F-4D97-AF65-F5344CB8AC3E}">
        <p14:creationId xmlns:p14="http://schemas.microsoft.com/office/powerpoint/2010/main" val="3699981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328603"/>
            <a:ext cx="8402322"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Per capita Research Publication Outputs </a:t>
            </a:r>
            <a:br>
              <a:rPr lang="en-GB" sz="2400" b="1" i="1" dirty="0">
                <a:solidFill>
                  <a:srgbClr val="FFCCCC"/>
                </a:solidFill>
                <a:latin typeface="Bookman Old Style" panose="02050604050505020204" pitchFamily="18" charset="0"/>
                <a:cs typeface="Arial" panose="020B0604020202020204" pitchFamily="34" charset="0"/>
              </a:rPr>
            </a:br>
            <a:r>
              <a:rPr lang="en-GB" sz="2400" b="1" i="1" dirty="0">
                <a:solidFill>
                  <a:srgbClr val="FFCCCC"/>
                </a:solidFill>
                <a:latin typeface="Bookman Old Style" panose="02050604050505020204" pitchFamily="18" charset="0"/>
                <a:cs typeface="Arial" panose="020B0604020202020204" pitchFamily="34" charset="0"/>
              </a:rPr>
              <a:t>(Below the sector average institutions, 2020)</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49</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 name="Table 2">
            <a:extLst>
              <a:ext uri="{FF2B5EF4-FFF2-40B4-BE49-F238E27FC236}">
                <a16:creationId xmlns:a16="http://schemas.microsoft.com/office/drawing/2014/main" id="{A4CB2B64-B872-0C3F-F97C-D2B4F1E31F92}"/>
              </a:ext>
            </a:extLst>
          </p:cNvPr>
          <p:cNvGraphicFramePr>
            <a:graphicFrameLocks noGrp="1"/>
          </p:cNvGraphicFramePr>
          <p:nvPr/>
        </p:nvGraphicFramePr>
        <p:xfrm>
          <a:off x="370839" y="1109133"/>
          <a:ext cx="8411846" cy="5265328"/>
        </p:xfrm>
        <a:graphic>
          <a:graphicData uri="http://schemas.openxmlformats.org/drawingml/2006/table">
            <a:tbl>
              <a:tblPr firstRow="1" firstCol="1" bandRow="1"/>
              <a:tblGrid>
                <a:gridCol w="1162685">
                  <a:extLst>
                    <a:ext uri="{9D8B030D-6E8A-4147-A177-3AD203B41FA5}">
                      <a16:colId xmlns:a16="http://schemas.microsoft.com/office/drawing/2014/main" val="2738873397"/>
                    </a:ext>
                  </a:extLst>
                </a:gridCol>
                <a:gridCol w="2818343">
                  <a:extLst>
                    <a:ext uri="{9D8B030D-6E8A-4147-A177-3AD203B41FA5}">
                      <a16:colId xmlns:a16="http://schemas.microsoft.com/office/drawing/2014/main" val="2401660349"/>
                    </a:ext>
                  </a:extLst>
                </a:gridCol>
                <a:gridCol w="2049990">
                  <a:extLst>
                    <a:ext uri="{9D8B030D-6E8A-4147-A177-3AD203B41FA5}">
                      <a16:colId xmlns:a16="http://schemas.microsoft.com/office/drawing/2014/main" val="2617301282"/>
                    </a:ext>
                  </a:extLst>
                </a:gridCol>
                <a:gridCol w="2380828">
                  <a:extLst>
                    <a:ext uri="{9D8B030D-6E8A-4147-A177-3AD203B41FA5}">
                      <a16:colId xmlns:a16="http://schemas.microsoft.com/office/drawing/2014/main" val="2074300768"/>
                    </a:ext>
                  </a:extLst>
                </a:gridCol>
              </a:tblGrid>
              <a:tr h="837506">
                <a:tc>
                  <a:txBody>
                    <a:bodyPr/>
                    <a:lstStyle/>
                    <a:p>
                      <a:pPr algn="ctr">
                        <a:lnSpc>
                          <a:spcPct val="107000"/>
                        </a:lnSpc>
                        <a:spcAft>
                          <a:spcPts val="800"/>
                        </a:spcAft>
                      </a:pPr>
                      <a:r>
                        <a:rPr lang="en-GB" sz="14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Institution</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4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Headcount of permanently employed academics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4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Research Publications Units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GB" sz="14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Per Capita Research Publications Units</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(1/A)</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87472705"/>
                  </a:ext>
                </a:extLst>
              </a:tr>
              <a:tr h="232652">
                <a:tc gridSpan="2">
                  <a:txBody>
                    <a:bodyPr/>
                    <a:lstStyle/>
                    <a:p>
                      <a:pPr algn="ctr">
                        <a:lnSpc>
                          <a:spcPct val="107000"/>
                        </a:lnSpc>
                        <a:spcAft>
                          <a:spcPts val="800"/>
                        </a:spcAft>
                      </a:pPr>
                      <a:r>
                        <a:rPr lang="en-GB" sz="14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Sector Average</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tc gridSpan="2">
                  <a:txBody>
                    <a:bodyPr/>
                    <a:lstStyle/>
                    <a:p>
                      <a:pPr algn="ctr">
                        <a:lnSpc>
                          <a:spcPct val="107000"/>
                        </a:lnSpc>
                        <a:spcAft>
                          <a:spcPts val="800"/>
                        </a:spcAft>
                      </a:pPr>
                      <a:r>
                        <a:rPr lang="en-GB" sz="14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1.11</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extLst>
                  <a:ext uri="{0D108BD9-81ED-4DB2-BD59-A6C34878D82A}">
                    <a16:rowId xmlns:a16="http://schemas.microsoft.com/office/drawing/2014/main" val="3271232047"/>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NWU</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1550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1536,5908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0.99</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541075"/>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UWC</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682</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603,8543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0.89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29604108"/>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UNIZULU</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313</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267,504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0.85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67994548"/>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NMU</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671</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564,3736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0.84</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76466677"/>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UFH</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343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275,4271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0.80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21210311"/>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UNISA</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1713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1323,2237</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0.77</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75173987"/>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DUT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646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448,965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0.69</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05554803"/>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UL</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589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371,1579</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0.63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2872533"/>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310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172,119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0.56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9153240"/>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UNIVEN</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426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223,7359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0.53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19906453"/>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VUT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379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195,3533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0.52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79523668"/>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MUT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222</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105,4745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0.48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31208122"/>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UMP</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140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63,9581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0.46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571493352"/>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899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328,8535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0.37</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2589971"/>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CPUT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763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231,494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0.30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102534115"/>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SMU</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614</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174,3488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0.28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82317236"/>
                  </a:ext>
                </a:extLst>
              </a:tr>
              <a:tr h="233065">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SPU</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134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29,2792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0.22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53944876"/>
                  </a:ext>
                </a:extLst>
              </a:tr>
              <a:tr h="233065">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WSU</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812</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4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154,8501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ZA" sz="14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0.19</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30" marR="49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6973930"/>
                  </a:ext>
                </a:extLst>
              </a:tr>
            </a:tbl>
          </a:graphicData>
        </a:graphic>
      </p:graphicFrame>
    </p:spTree>
    <p:extLst>
      <p:ext uri="{BB962C8B-B14F-4D97-AF65-F5344CB8AC3E}">
        <p14:creationId xmlns:p14="http://schemas.microsoft.com/office/powerpoint/2010/main" val="97296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normAutofit/>
          </a:bodyPr>
          <a:lstStyle/>
          <a:p>
            <a:r>
              <a:rPr lang="en-ZA" dirty="0">
                <a:latin typeface="+mn-lt"/>
              </a:rPr>
              <a:t>Mergers and Incorporations: Background</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5072052"/>
          </a:xfrm>
        </p:spPr>
        <p:txBody>
          <a:bodyPr>
            <a:normAutofit fontScale="55000" lnSpcReduction="20000"/>
          </a:bodyPr>
          <a:lstStyle/>
          <a:p>
            <a:pPr marL="0" indent="0">
              <a:buNone/>
            </a:pPr>
            <a:r>
              <a:rPr lang="en-ZA" sz="3600" dirty="0">
                <a:latin typeface="+mn-lt"/>
              </a:rPr>
              <a:t>White Paper vision of a single coordinated higher education system translated into five policy goals and strategic objectives in the National Plan for HE: </a:t>
            </a:r>
          </a:p>
          <a:p>
            <a:r>
              <a:rPr lang="en-GB" sz="3600" dirty="0">
                <a:latin typeface="+mn-lt"/>
              </a:rPr>
              <a:t>To increase access and to produce graduates with the skills and competencies necessary to meet the human resource needs of the country.</a:t>
            </a:r>
          </a:p>
          <a:p>
            <a:r>
              <a:rPr lang="en-GB" sz="3600" dirty="0">
                <a:latin typeface="+mn-lt"/>
              </a:rPr>
              <a:t>To promote equity of access and outcomes and to redress past inequalities through ensuring that student and staff profiles reflect the demographic composition of South African society.</a:t>
            </a:r>
          </a:p>
          <a:p>
            <a:r>
              <a:rPr lang="en-GB" sz="3600" dirty="0">
                <a:latin typeface="+mn-lt"/>
              </a:rPr>
              <a:t>To ensure diversity in the institutional landscape of the higher education system through mission and programme differentiation to meet national and regional skills and knowledge needs.</a:t>
            </a:r>
          </a:p>
          <a:p>
            <a:r>
              <a:rPr lang="en-GB" sz="3600" dirty="0">
                <a:latin typeface="+mn-lt"/>
              </a:rPr>
              <a:t>To build high-level research capacity, including sustaining current research strength, as well as to promote research linked to national development needs.</a:t>
            </a:r>
          </a:p>
          <a:p>
            <a:r>
              <a:rPr lang="en-GB" sz="3600" dirty="0">
                <a:latin typeface="+mn-lt"/>
              </a:rPr>
              <a:t>To build new institutional identities and organisational forms through restructuring the institutional landscape of the higher education system, thus transcending the fragmentation, inequalities and inefficiencies of the apartheid past and to enable the establishment of South African institutions consistent with the vision and values of a non-racial, non-sexist and democratic society.</a:t>
            </a:r>
          </a:p>
          <a:p>
            <a:pPr marL="0" indent="0">
              <a:buNone/>
            </a:pPr>
            <a:endParaRPr lang="en-ZA"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5324A999-F8AF-4ADF-8FAB-D4667C11FDFB}"/>
              </a:ext>
            </a:extLst>
          </p:cNvPr>
          <p:cNvSpPr>
            <a:spLocks noGrp="1"/>
          </p:cNvSpPr>
          <p:nvPr>
            <p:ph type="sldNum" sz="quarter" idx="12"/>
          </p:nvPr>
        </p:nvSpPr>
        <p:spPr/>
        <p:txBody>
          <a:bodyPr/>
          <a:lstStyle/>
          <a:p>
            <a:fld id="{5BB0B389-7061-5F40-9C18-9A6CD34FEB23}" type="slidenum">
              <a:rPr lang="en-US" smtClean="0"/>
              <a:pPr/>
              <a:t>5</a:t>
            </a:fld>
            <a:endParaRPr lang="en-US"/>
          </a:p>
        </p:txBody>
      </p:sp>
    </p:spTree>
    <p:extLst>
      <p:ext uri="{BB962C8B-B14F-4D97-AF65-F5344CB8AC3E}">
        <p14:creationId xmlns:p14="http://schemas.microsoft.com/office/powerpoint/2010/main" val="3789580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DB989AD-DCFC-4A49-AD49-0D3DB140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5A1FE8-5FC0-4AB6-9FEA-BFD650362365}"/>
              </a:ext>
            </a:extLst>
          </p:cNvPr>
          <p:cNvSpPr txBox="1">
            <a:spLocks noGrp="1"/>
          </p:cNvSpPr>
          <p:nvPr>
            <p:ph type="title"/>
          </p:nvPr>
        </p:nvSpPr>
        <p:spPr>
          <a:xfrm>
            <a:off x="370839" y="345543"/>
            <a:ext cx="8402322" cy="757130"/>
          </a:xfr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400" b="1" i="1" dirty="0">
                <a:solidFill>
                  <a:srgbClr val="FFCCCC"/>
                </a:solidFill>
                <a:latin typeface="Bookman Old Style" panose="02050604050505020204" pitchFamily="18" charset="0"/>
                <a:cs typeface="Arial" panose="020B0604020202020204" pitchFamily="34" charset="0"/>
              </a:rPr>
              <a:t>HE Sector Growth of Research Publications, 2005 - 2020</a:t>
            </a:r>
          </a:p>
        </p:txBody>
      </p:sp>
      <p:sp>
        <p:nvSpPr>
          <p:cNvPr id="36869" name="Slide Number Placeholder 1">
            <a:extLst>
              <a:ext uri="{FF2B5EF4-FFF2-40B4-BE49-F238E27FC236}">
                <a16:creationId xmlns:a16="http://schemas.microsoft.com/office/drawing/2014/main" id="{D9C5C6F9-1363-46E6-880D-6B5C36D886DB}"/>
              </a:ext>
            </a:extLst>
          </p:cNvPr>
          <p:cNvSpPr>
            <a:spLocks noGrp="1"/>
          </p:cNvSpPr>
          <p:nvPr>
            <p:ph type="sldNum" sz="quarter" idx="12"/>
          </p:nvPr>
        </p:nvSpPr>
        <p:spPr bwMode="auto">
          <a:xfrm>
            <a:off x="8499197" y="6374469"/>
            <a:ext cx="462711" cy="21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F819CFE-C939-409F-9D9A-2BE6FB26DA5E}" type="slidenum">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50</a:t>
            </a:fld>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 name="Chart 2">
            <a:extLst>
              <a:ext uri="{FF2B5EF4-FFF2-40B4-BE49-F238E27FC236}">
                <a16:creationId xmlns:a16="http://schemas.microsoft.com/office/drawing/2014/main" id="{C54692CC-8309-B5B7-8DA2-8493C3B8B202}"/>
              </a:ext>
            </a:extLst>
          </p:cNvPr>
          <p:cNvGraphicFramePr/>
          <p:nvPr/>
        </p:nvGraphicFramePr>
        <p:xfrm>
          <a:off x="370839" y="1092199"/>
          <a:ext cx="8402321" cy="5198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5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124908"/>
            <a:ext cx="687280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rPr>
              <a:t>University Capacity Development</a:t>
            </a:r>
            <a:r>
              <a:rPr kumimoji="0" lang="en-GB" altLang="en-US" sz="4400" b="0" i="1" u="none" strike="noStrike" kern="0" cap="none" spc="0" normalizeH="0" noProof="0" dirty="0">
                <a:ln>
                  <a:noFill/>
                </a:ln>
                <a:solidFill>
                  <a:srgbClr val="7030A0"/>
                </a:solidFill>
                <a:effectLst/>
                <a:uLnTx/>
                <a:uFillTx/>
                <a:latin typeface="Bookman Old Style" panose="02050604050505020204" pitchFamily="18" charset="0"/>
                <a:ea typeface="Calibri" panose="020F0502020204030204" pitchFamily="34" charset="0"/>
                <a:cs typeface="+mn-cs"/>
              </a:rPr>
              <a:t> Programme</a:t>
            </a:r>
            <a:endPar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D9664129-E455-45E8-8E95-D6B116DCE170}"/>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591316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342256"/>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Participation in the University Capacity Development Programmes</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173253"/>
            <a:ext cx="8208912" cy="1354217"/>
          </a:xfrm>
          <a:prstGeom prst="rect">
            <a:avLst/>
          </a:prstGeom>
          <a:noFill/>
        </p:spPr>
        <p:txBody>
          <a:bodyPr wrap="square">
            <a:spAutoFit/>
          </a:bodyPr>
          <a:lstStyle/>
          <a:p>
            <a:pPr>
              <a:spcAft>
                <a:spcPts val="600"/>
              </a:spcAft>
            </a:pPr>
            <a:r>
              <a:rPr lang="en-US" b="1" dirty="0">
                <a:effectLst/>
                <a:ea typeface="Calibri" panose="020F0502020204030204" pitchFamily="34" charset="0"/>
                <a:cs typeface="Arial" panose="020B0604020202020204" pitchFamily="34" charset="0"/>
              </a:rPr>
              <a:t>The New Generation of Academics </a:t>
            </a:r>
            <a:r>
              <a:rPr lang="en-US" b="1" dirty="0" err="1">
                <a:effectLst/>
                <a:ea typeface="Calibri" panose="020F0502020204030204" pitchFamily="34" charset="0"/>
                <a:cs typeface="Arial" panose="020B0604020202020204" pitchFamily="34" charset="0"/>
              </a:rPr>
              <a:t>Programme</a:t>
            </a:r>
            <a:r>
              <a:rPr lang="en-US" b="1" dirty="0">
                <a:effectLst/>
                <a:ea typeface="Calibri" panose="020F0502020204030204" pitchFamily="34" charset="0"/>
                <a:cs typeface="Arial" panose="020B0604020202020204" pitchFamily="34" charset="0"/>
              </a:rPr>
              <a:t>. The </a:t>
            </a:r>
            <a:r>
              <a:rPr lang="en-US" b="1" dirty="0" err="1">
                <a:effectLst/>
                <a:ea typeface="Calibri" panose="020F0502020204030204" pitchFamily="34" charset="0"/>
                <a:cs typeface="Arial" panose="020B0604020202020204" pitchFamily="34" charset="0"/>
              </a:rPr>
              <a:t>nGAP</a:t>
            </a:r>
            <a:r>
              <a:rPr lang="en-US" b="1" dirty="0">
                <a:effectLst/>
                <a:ea typeface="Calibri" panose="020F0502020204030204" pitchFamily="34" charset="0"/>
                <a:cs typeface="Arial" panose="020B0604020202020204" pitchFamily="34" charset="0"/>
              </a:rPr>
              <a:t> positions allocated to all 26 universities so far comes to a total of 759.  </a:t>
            </a:r>
          </a:p>
          <a:p>
            <a:pPr marL="285750" indent="-285750">
              <a:spcAft>
                <a:spcPts val="600"/>
              </a:spcAft>
              <a:buFontTx/>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Tx/>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52</a:t>
            </a:fld>
            <a:endParaRPr lang="en-US" altLang="en-US" sz="1200" b="1" dirty="0">
              <a:solidFill>
                <a:srgbClr val="898989"/>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DEE092BC-7430-9597-1A5D-F9EB44677852}"/>
              </a:ext>
            </a:extLst>
          </p:cNvPr>
          <p:cNvGraphicFramePr>
            <a:graphicFrameLocks noGrp="1"/>
          </p:cNvGraphicFramePr>
          <p:nvPr>
            <p:extLst>
              <p:ext uri="{D42A27DB-BD31-4B8C-83A1-F6EECF244321}">
                <p14:modId xmlns:p14="http://schemas.microsoft.com/office/powerpoint/2010/main" val="2582078199"/>
              </p:ext>
            </p:extLst>
          </p:nvPr>
        </p:nvGraphicFramePr>
        <p:xfrm>
          <a:off x="737137" y="1822557"/>
          <a:ext cx="7304567" cy="4535708"/>
        </p:xfrm>
        <a:graphic>
          <a:graphicData uri="http://schemas.openxmlformats.org/drawingml/2006/table">
            <a:tbl>
              <a:tblPr firstRow="1" firstCol="1" bandRow="1">
                <a:tableStyleId>{93296810-A885-4BE3-A3E7-6D5BEEA58F35}</a:tableStyleId>
              </a:tblPr>
              <a:tblGrid>
                <a:gridCol w="2617189">
                  <a:extLst>
                    <a:ext uri="{9D8B030D-6E8A-4147-A177-3AD203B41FA5}">
                      <a16:colId xmlns:a16="http://schemas.microsoft.com/office/drawing/2014/main" val="962469521"/>
                    </a:ext>
                  </a:extLst>
                </a:gridCol>
                <a:gridCol w="2334093">
                  <a:extLst>
                    <a:ext uri="{9D8B030D-6E8A-4147-A177-3AD203B41FA5}">
                      <a16:colId xmlns:a16="http://schemas.microsoft.com/office/drawing/2014/main" val="2218402994"/>
                    </a:ext>
                  </a:extLst>
                </a:gridCol>
                <a:gridCol w="2353285">
                  <a:extLst>
                    <a:ext uri="{9D8B030D-6E8A-4147-A177-3AD203B41FA5}">
                      <a16:colId xmlns:a16="http://schemas.microsoft.com/office/drawing/2014/main" val="855716321"/>
                    </a:ext>
                  </a:extLst>
                </a:gridCol>
              </a:tblGrid>
              <a:tr h="711437">
                <a:tc>
                  <a:txBody>
                    <a:bodyPr/>
                    <a:lstStyle/>
                    <a:p>
                      <a:pPr>
                        <a:lnSpc>
                          <a:spcPct val="107000"/>
                        </a:lnSpc>
                        <a:spcAft>
                          <a:spcPts val="800"/>
                        </a:spcAft>
                      </a:pPr>
                      <a:r>
                        <a:rPr lang="en-ZA" sz="1800" dirty="0">
                          <a:effectLst/>
                        </a:rPr>
                        <a:t>Merged Universities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Allocated </a:t>
                      </a:r>
                      <a:r>
                        <a:rPr lang="en-ZA" sz="1800" dirty="0" err="1">
                          <a:effectLst/>
                        </a:rPr>
                        <a:t>nGAP</a:t>
                      </a:r>
                      <a:r>
                        <a:rPr lang="en-ZA" sz="1800" dirty="0">
                          <a:effectLst/>
                        </a:rPr>
                        <a:t> posts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Posts filled to-date</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9912251"/>
                  </a:ext>
                </a:extLst>
              </a:tr>
              <a:tr h="347661">
                <a:tc>
                  <a:txBody>
                    <a:bodyPr/>
                    <a:lstStyle/>
                    <a:p>
                      <a:pPr>
                        <a:lnSpc>
                          <a:spcPct val="107000"/>
                        </a:lnSpc>
                        <a:spcAft>
                          <a:spcPts val="800"/>
                        </a:spcAft>
                      </a:pPr>
                      <a:r>
                        <a:rPr lang="en-ZA" sz="1800">
                          <a:effectLst/>
                        </a:rPr>
                        <a:t>UJ</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34</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30</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1198937"/>
                  </a:ext>
                </a:extLst>
              </a:tr>
              <a:tr h="347661">
                <a:tc>
                  <a:txBody>
                    <a:bodyPr/>
                    <a:lstStyle/>
                    <a:p>
                      <a:pPr>
                        <a:lnSpc>
                          <a:spcPct val="107000"/>
                        </a:lnSpc>
                        <a:spcAft>
                          <a:spcPts val="800"/>
                        </a:spcAft>
                      </a:pPr>
                      <a:r>
                        <a:rPr lang="en-ZA" sz="1800">
                          <a:effectLst/>
                        </a:rPr>
                        <a:t>WSU</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1619385"/>
                  </a:ext>
                </a:extLst>
              </a:tr>
              <a:tr h="347661">
                <a:tc>
                  <a:txBody>
                    <a:bodyPr/>
                    <a:lstStyle/>
                    <a:p>
                      <a:pPr>
                        <a:lnSpc>
                          <a:spcPct val="107000"/>
                        </a:lnSpc>
                        <a:spcAft>
                          <a:spcPts val="800"/>
                        </a:spcAft>
                      </a:pPr>
                      <a:r>
                        <a:rPr lang="en-ZA" sz="1800">
                          <a:effectLst/>
                        </a:rPr>
                        <a:t>DUT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4014646"/>
                  </a:ext>
                </a:extLst>
              </a:tr>
              <a:tr h="347661">
                <a:tc>
                  <a:txBody>
                    <a:bodyPr/>
                    <a:lstStyle/>
                    <a:p>
                      <a:pPr>
                        <a:lnSpc>
                          <a:spcPct val="107000"/>
                        </a:lnSpc>
                        <a:spcAft>
                          <a:spcPts val="800"/>
                        </a:spcAft>
                      </a:pPr>
                      <a:r>
                        <a:rPr lang="en-ZA" sz="1800" dirty="0">
                          <a:effectLst/>
                        </a:rPr>
                        <a:t>UNISA</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27</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764791"/>
                  </a:ext>
                </a:extLst>
              </a:tr>
              <a:tr h="347661">
                <a:tc>
                  <a:txBody>
                    <a:bodyPr/>
                    <a:lstStyle/>
                    <a:p>
                      <a:pPr>
                        <a:lnSpc>
                          <a:spcPct val="107000"/>
                        </a:lnSpc>
                        <a:spcAft>
                          <a:spcPts val="800"/>
                        </a:spcAft>
                      </a:pPr>
                      <a:r>
                        <a:rPr lang="en-ZA" sz="1800">
                          <a:effectLst/>
                        </a:rPr>
                        <a:t>CPUT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120649"/>
                  </a:ext>
                </a:extLst>
              </a:tr>
              <a:tr h="347661">
                <a:tc>
                  <a:txBody>
                    <a:bodyPr/>
                    <a:lstStyle/>
                    <a:p>
                      <a:pPr>
                        <a:lnSpc>
                          <a:spcPct val="107000"/>
                        </a:lnSpc>
                        <a:spcAft>
                          <a:spcPts val="800"/>
                        </a:spcAft>
                      </a:pPr>
                      <a:r>
                        <a:rPr lang="en-ZA" sz="1800">
                          <a:effectLst/>
                        </a:rPr>
                        <a:t>TUT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25</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385242"/>
                  </a:ext>
                </a:extLst>
              </a:tr>
              <a:tr h="347661">
                <a:tc>
                  <a:txBody>
                    <a:bodyPr/>
                    <a:lstStyle/>
                    <a:p>
                      <a:pPr>
                        <a:lnSpc>
                          <a:spcPct val="107000"/>
                        </a:lnSpc>
                        <a:spcAft>
                          <a:spcPts val="800"/>
                        </a:spcAft>
                      </a:pPr>
                      <a:r>
                        <a:rPr lang="en-ZA" sz="1800">
                          <a:effectLst/>
                        </a:rPr>
                        <a:t>UKZN</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35</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29</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5985811"/>
                  </a:ext>
                </a:extLst>
              </a:tr>
              <a:tr h="347661">
                <a:tc>
                  <a:txBody>
                    <a:bodyPr/>
                    <a:lstStyle/>
                    <a:p>
                      <a:pPr>
                        <a:lnSpc>
                          <a:spcPct val="107000"/>
                        </a:lnSpc>
                        <a:spcAft>
                          <a:spcPts val="800"/>
                        </a:spcAft>
                      </a:pPr>
                      <a:r>
                        <a:rPr lang="en-ZA" sz="1800">
                          <a:effectLst/>
                        </a:rPr>
                        <a:t>Mandela Univ.</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21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18</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8380554"/>
                  </a:ext>
                </a:extLst>
              </a:tr>
              <a:tr h="347661">
                <a:tc>
                  <a:txBody>
                    <a:bodyPr/>
                    <a:lstStyle/>
                    <a:p>
                      <a:pPr>
                        <a:lnSpc>
                          <a:spcPct val="107000"/>
                        </a:lnSpc>
                        <a:spcAft>
                          <a:spcPts val="800"/>
                        </a:spcAft>
                      </a:pPr>
                      <a:r>
                        <a:rPr lang="en-ZA" sz="1800">
                          <a:effectLst/>
                        </a:rPr>
                        <a:t>NWU</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35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34</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5816211"/>
                  </a:ext>
                </a:extLst>
              </a:tr>
              <a:tr h="347661">
                <a:tc>
                  <a:txBody>
                    <a:bodyPr/>
                    <a:lstStyle/>
                    <a:p>
                      <a:pPr>
                        <a:lnSpc>
                          <a:spcPct val="107000"/>
                        </a:lnSpc>
                        <a:spcAft>
                          <a:spcPts val="800"/>
                        </a:spcAft>
                      </a:pPr>
                      <a:r>
                        <a:rPr lang="en-ZA" sz="1800">
                          <a:effectLst/>
                        </a:rPr>
                        <a:t>UFS</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a:effectLst/>
                        </a:rPr>
                        <a:t>26</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25</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9794958"/>
                  </a:ext>
                </a:extLst>
              </a:tr>
              <a:tr h="347661">
                <a:tc>
                  <a:txBody>
                    <a:bodyPr/>
                    <a:lstStyle/>
                    <a:p>
                      <a:pPr>
                        <a:lnSpc>
                          <a:spcPct val="107000"/>
                        </a:lnSpc>
                        <a:spcAft>
                          <a:spcPts val="800"/>
                        </a:spcAft>
                      </a:pPr>
                      <a:r>
                        <a:rPr lang="en-ZA" sz="2000">
                          <a:effectLst/>
                        </a:rPr>
                        <a:t>UL</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2000">
                          <a:effectLst/>
                        </a:rPr>
                        <a:t>31</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2000" dirty="0">
                          <a:effectLst/>
                        </a:rPr>
                        <a:t>21</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0110486"/>
                  </a:ext>
                </a:extLst>
              </a:tr>
            </a:tbl>
          </a:graphicData>
        </a:graphic>
      </p:graphicFrame>
    </p:spTree>
    <p:extLst>
      <p:ext uri="{BB962C8B-B14F-4D97-AF65-F5344CB8AC3E}">
        <p14:creationId xmlns:p14="http://schemas.microsoft.com/office/powerpoint/2010/main" val="3458507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342256"/>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Participation in the University Capacity Development Programmes</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173253"/>
            <a:ext cx="8208912" cy="1354217"/>
          </a:xfrm>
          <a:prstGeom prst="rect">
            <a:avLst/>
          </a:prstGeom>
          <a:noFill/>
        </p:spPr>
        <p:txBody>
          <a:bodyPr wrap="square">
            <a:spAutoFit/>
          </a:bodyPr>
          <a:lstStyle/>
          <a:p>
            <a:pPr>
              <a:spcAft>
                <a:spcPts val="600"/>
              </a:spcAft>
            </a:pPr>
            <a:r>
              <a:rPr lang="en-US" b="1" dirty="0">
                <a:ea typeface="Calibri" panose="020F0502020204030204" pitchFamily="34" charset="0"/>
                <a:cs typeface="Arial" panose="020B0604020202020204" pitchFamily="34" charset="0"/>
              </a:rPr>
              <a:t>Nurturing Emerging Scholars </a:t>
            </a:r>
            <a:r>
              <a:rPr lang="en-US" b="1" dirty="0" err="1">
                <a:ea typeface="Calibri" panose="020F0502020204030204" pitchFamily="34" charset="0"/>
                <a:cs typeface="Arial" panose="020B0604020202020204" pitchFamily="34" charset="0"/>
              </a:rPr>
              <a:t>Programme</a:t>
            </a:r>
            <a:r>
              <a:rPr lang="en-US" b="1" dirty="0">
                <a:ea typeface="Calibri" panose="020F0502020204030204" pitchFamily="34" charset="0"/>
                <a:cs typeface="Arial" panose="020B0604020202020204" pitchFamily="34" charset="0"/>
              </a:rPr>
              <a:t>. Total allocated positions to all 26 universities in this </a:t>
            </a:r>
            <a:r>
              <a:rPr lang="en-US" b="1" dirty="0" err="1">
                <a:ea typeface="Calibri" panose="020F0502020204030204" pitchFamily="34" charset="0"/>
                <a:cs typeface="Arial" panose="020B0604020202020204" pitchFamily="34" charset="0"/>
              </a:rPr>
              <a:t>programme</a:t>
            </a:r>
            <a:r>
              <a:rPr lang="en-US" b="1" dirty="0">
                <a:ea typeface="Calibri" panose="020F0502020204030204" pitchFamily="34" charset="0"/>
                <a:cs typeface="Arial" panose="020B0604020202020204" pitchFamily="34" charset="0"/>
              </a:rPr>
              <a:t> to date is 105.</a:t>
            </a:r>
            <a:endParaRPr lang="en-US" b="1" dirty="0">
              <a:effectLst/>
              <a:ea typeface="Calibri" panose="020F0502020204030204" pitchFamily="34" charset="0"/>
              <a:cs typeface="Arial" panose="020B0604020202020204" pitchFamily="34" charset="0"/>
            </a:endParaRPr>
          </a:p>
          <a:p>
            <a:pPr marL="285750" indent="-285750">
              <a:spcAft>
                <a:spcPts val="600"/>
              </a:spcAft>
              <a:buFontTx/>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Tx/>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53</a:t>
            </a:fld>
            <a:endParaRPr lang="en-US" altLang="en-US" sz="1200" b="1" dirty="0">
              <a:solidFill>
                <a:srgbClr val="898989"/>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DEE092BC-7430-9597-1A5D-F9EB44677852}"/>
              </a:ext>
            </a:extLst>
          </p:cNvPr>
          <p:cNvGraphicFramePr>
            <a:graphicFrameLocks noGrp="1"/>
          </p:cNvGraphicFramePr>
          <p:nvPr>
            <p:extLst>
              <p:ext uri="{D42A27DB-BD31-4B8C-83A1-F6EECF244321}">
                <p14:modId xmlns:p14="http://schemas.microsoft.com/office/powerpoint/2010/main" val="572663351"/>
              </p:ext>
            </p:extLst>
          </p:nvPr>
        </p:nvGraphicFramePr>
        <p:xfrm>
          <a:off x="811565" y="1850361"/>
          <a:ext cx="7304567" cy="4245093"/>
        </p:xfrm>
        <a:graphic>
          <a:graphicData uri="http://schemas.openxmlformats.org/drawingml/2006/table">
            <a:tbl>
              <a:tblPr firstRow="1" firstCol="1" bandRow="1">
                <a:tableStyleId>{93296810-A885-4BE3-A3E7-6D5BEEA58F35}</a:tableStyleId>
              </a:tblPr>
              <a:tblGrid>
                <a:gridCol w="2617189">
                  <a:extLst>
                    <a:ext uri="{9D8B030D-6E8A-4147-A177-3AD203B41FA5}">
                      <a16:colId xmlns:a16="http://schemas.microsoft.com/office/drawing/2014/main" val="962469521"/>
                    </a:ext>
                  </a:extLst>
                </a:gridCol>
                <a:gridCol w="2541450">
                  <a:extLst>
                    <a:ext uri="{9D8B030D-6E8A-4147-A177-3AD203B41FA5}">
                      <a16:colId xmlns:a16="http://schemas.microsoft.com/office/drawing/2014/main" val="2218402994"/>
                    </a:ext>
                  </a:extLst>
                </a:gridCol>
                <a:gridCol w="2145928">
                  <a:extLst>
                    <a:ext uri="{9D8B030D-6E8A-4147-A177-3AD203B41FA5}">
                      <a16:colId xmlns:a16="http://schemas.microsoft.com/office/drawing/2014/main" val="855716321"/>
                    </a:ext>
                  </a:extLst>
                </a:gridCol>
              </a:tblGrid>
              <a:tr h="280401">
                <a:tc>
                  <a:txBody>
                    <a:bodyPr/>
                    <a:lstStyle/>
                    <a:p>
                      <a:pPr>
                        <a:lnSpc>
                          <a:spcPct val="107000"/>
                        </a:lnSpc>
                        <a:spcAft>
                          <a:spcPts val="800"/>
                        </a:spcAft>
                      </a:pPr>
                      <a:r>
                        <a:rPr lang="en-ZA" sz="1600" dirty="0">
                          <a:effectLst/>
                          <a:latin typeface="+mn-lt"/>
                        </a:rPr>
                        <a:t>Merged Universities</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600" dirty="0">
                          <a:effectLst/>
                          <a:latin typeface="+mn-lt"/>
                        </a:rPr>
                        <a:t>Allocated NESP positions</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600" dirty="0">
                          <a:effectLst/>
                          <a:latin typeface="+mn-lt"/>
                        </a:rPr>
                        <a:t>Positions filled to-date</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9912251"/>
                  </a:ext>
                </a:extLst>
              </a:tr>
              <a:tr h="280401">
                <a:tc>
                  <a:txBody>
                    <a:bodyPr/>
                    <a:lstStyle/>
                    <a:p>
                      <a:pPr>
                        <a:lnSpc>
                          <a:spcPct val="107000"/>
                        </a:lnSpc>
                        <a:spcAft>
                          <a:spcPts val="800"/>
                        </a:spcAft>
                      </a:pPr>
                      <a:r>
                        <a:rPr lang="en-ZA" sz="1600">
                          <a:effectLst/>
                          <a:latin typeface="+mn-lt"/>
                        </a:rPr>
                        <a:t>UJ</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5</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1198937"/>
                  </a:ext>
                </a:extLst>
              </a:tr>
              <a:tr h="573828">
                <a:tc>
                  <a:txBody>
                    <a:bodyPr/>
                    <a:lstStyle/>
                    <a:p>
                      <a:pPr>
                        <a:lnSpc>
                          <a:spcPct val="107000"/>
                        </a:lnSpc>
                        <a:spcAft>
                          <a:spcPts val="800"/>
                        </a:spcAft>
                      </a:pPr>
                      <a:r>
                        <a:rPr lang="en-ZA" sz="1600">
                          <a:effectLst/>
                          <a:latin typeface="+mn-lt"/>
                        </a:rPr>
                        <a:t>WSU</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3 (1 French scholarship award)</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1619385"/>
                  </a:ext>
                </a:extLst>
              </a:tr>
              <a:tr h="573828">
                <a:tc>
                  <a:txBody>
                    <a:bodyPr/>
                    <a:lstStyle/>
                    <a:p>
                      <a:pPr>
                        <a:lnSpc>
                          <a:spcPct val="107000"/>
                        </a:lnSpc>
                        <a:spcAft>
                          <a:spcPts val="800"/>
                        </a:spcAft>
                      </a:pPr>
                      <a:r>
                        <a:rPr lang="en-ZA" sz="1600">
                          <a:effectLst/>
                          <a:latin typeface="+mn-lt"/>
                        </a:rPr>
                        <a:t>DUT</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3 </a:t>
                      </a:r>
                      <a:r>
                        <a:rPr kumimoji="0" lang="en-US" sz="1600" b="0" u="none" strike="noStrike" kern="1200" cap="none" spc="0" normalizeH="0" baseline="0" noProof="0" dirty="0">
                          <a:ln>
                            <a:noFill/>
                          </a:ln>
                          <a:solidFill>
                            <a:prstClr val="black"/>
                          </a:solidFill>
                          <a:effectLst/>
                          <a:uLnTx/>
                          <a:uFillTx/>
                          <a:latin typeface="+mn-lt"/>
                        </a:rPr>
                        <a:t>(1 French scholarship award)</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4014646"/>
                  </a:ext>
                </a:extLst>
              </a:tr>
              <a:tr h="280401">
                <a:tc>
                  <a:txBody>
                    <a:bodyPr/>
                    <a:lstStyle/>
                    <a:p>
                      <a:pPr>
                        <a:lnSpc>
                          <a:spcPct val="107000"/>
                        </a:lnSpc>
                        <a:spcAft>
                          <a:spcPts val="800"/>
                        </a:spcAft>
                      </a:pPr>
                      <a:r>
                        <a:rPr lang="en-ZA" sz="1600">
                          <a:effectLst/>
                          <a:latin typeface="+mn-lt"/>
                        </a:rPr>
                        <a:t>UNISA</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0</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764791"/>
                  </a:ext>
                </a:extLst>
              </a:tr>
              <a:tr h="573828">
                <a:tc>
                  <a:txBody>
                    <a:bodyPr/>
                    <a:lstStyle/>
                    <a:p>
                      <a:pPr>
                        <a:lnSpc>
                          <a:spcPct val="107000"/>
                        </a:lnSpc>
                        <a:spcAft>
                          <a:spcPts val="800"/>
                        </a:spcAft>
                      </a:pPr>
                      <a:r>
                        <a:rPr lang="en-ZA" sz="1600">
                          <a:effectLst/>
                          <a:latin typeface="+mn-lt"/>
                        </a:rPr>
                        <a:t>CPUT</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2 </a:t>
                      </a:r>
                      <a:r>
                        <a:rPr kumimoji="0" lang="en-US" sz="1600" b="0" u="none" strike="noStrike" kern="1200" cap="none" spc="0" normalizeH="0" baseline="0" noProof="0" dirty="0">
                          <a:ln>
                            <a:noFill/>
                          </a:ln>
                          <a:solidFill>
                            <a:prstClr val="black"/>
                          </a:solidFill>
                          <a:effectLst/>
                          <a:uLnTx/>
                          <a:uFillTx/>
                          <a:latin typeface="+mn-lt"/>
                        </a:rPr>
                        <a:t>(1 French scholarship award)</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120649"/>
                  </a:ext>
                </a:extLst>
              </a:tr>
              <a:tr h="280401">
                <a:tc>
                  <a:txBody>
                    <a:bodyPr/>
                    <a:lstStyle/>
                    <a:p>
                      <a:pPr>
                        <a:lnSpc>
                          <a:spcPct val="107000"/>
                        </a:lnSpc>
                        <a:spcAft>
                          <a:spcPts val="800"/>
                        </a:spcAft>
                      </a:pPr>
                      <a:r>
                        <a:rPr lang="en-ZA" sz="1600">
                          <a:effectLst/>
                          <a:latin typeface="+mn-lt"/>
                        </a:rPr>
                        <a:t>TUT</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2</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385242"/>
                  </a:ext>
                </a:extLst>
              </a:tr>
              <a:tr h="280401">
                <a:tc>
                  <a:txBody>
                    <a:bodyPr/>
                    <a:lstStyle/>
                    <a:p>
                      <a:pPr>
                        <a:lnSpc>
                          <a:spcPct val="107000"/>
                        </a:lnSpc>
                        <a:spcAft>
                          <a:spcPts val="800"/>
                        </a:spcAft>
                      </a:pPr>
                      <a:r>
                        <a:rPr lang="en-ZA" sz="1600">
                          <a:effectLst/>
                          <a:latin typeface="+mn-lt"/>
                        </a:rPr>
                        <a:t>UKZN</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5</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3</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5985811"/>
                  </a:ext>
                </a:extLst>
              </a:tr>
              <a:tr h="280401">
                <a:tc>
                  <a:txBody>
                    <a:bodyPr/>
                    <a:lstStyle/>
                    <a:p>
                      <a:pPr>
                        <a:lnSpc>
                          <a:spcPct val="107000"/>
                        </a:lnSpc>
                        <a:spcAft>
                          <a:spcPts val="800"/>
                        </a:spcAft>
                      </a:pPr>
                      <a:r>
                        <a:rPr lang="en-ZA" sz="1600">
                          <a:effectLst/>
                          <a:latin typeface="+mn-lt"/>
                        </a:rPr>
                        <a:t>Mandela Univ.</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2</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8380554"/>
                  </a:ext>
                </a:extLst>
              </a:tr>
              <a:tr h="280401">
                <a:tc>
                  <a:txBody>
                    <a:bodyPr/>
                    <a:lstStyle/>
                    <a:p>
                      <a:pPr>
                        <a:lnSpc>
                          <a:spcPct val="107000"/>
                        </a:lnSpc>
                        <a:spcAft>
                          <a:spcPts val="800"/>
                        </a:spcAft>
                      </a:pPr>
                      <a:r>
                        <a:rPr lang="en-ZA" sz="1600">
                          <a:effectLst/>
                          <a:latin typeface="+mn-lt"/>
                        </a:rPr>
                        <a:t>NWU</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3</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5816211"/>
                  </a:ext>
                </a:extLst>
              </a:tr>
              <a:tr h="280401">
                <a:tc>
                  <a:txBody>
                    <a:bodyPr/>
                    <a:lstStyle/>
                    <a:p>
                      <a:pPr>
                        <a:lnSpc>
                          <a:spcPct val="107000"/>
                        </a:lnSpc>
                        <a:spcAft>
                          <a:spcPts val="800"/>
                        </a:spcAft>
                      </a:pPr>
                      <a:r>
                        <a:rPr lang="en-ZA" sz="1600">
                          <a:effectLst/>
                          <a:latin typeface="+mn-lt"/>
                        </a:rPr>
                        <a:t>UFS</a:t>
                      </a:r>
                      <a:endParaRPr lang="en-ZA" sz="160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4</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2</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9794958"/>
                  </a:ext>
                </a:extLst>
              </a:tr>
              <a:tr h="280401">
                <a:tc>
                  <a:txBody>
                    <a:bodyPr/>
                    <a:lstStyle/>
                    <a:p>
                      <a:pPr>
                        <a:lnSpc>
                          <a:spcPct val="107000"/>
                        </a:lnSpc>
                        <a:spcAft>
                          <a:spcPts val="800"/>
                        </a:spcAft>
                      </a:pPr>
                      <a:r>
                        <a:rPr lang="en-ZA" sz="1600" dirty="0">
                          <a:effectLst/>
                          <a:latin typeface="+mn-lt"/>
                        </a:rPr>
                        <a:t>UL</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5</a:t>
                      </a:r>
                      <a:endParaRPr lang="en-ZA" sz="16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600" dirty="0">
                          <a:effectLst/>
                          <a:latin typeface="+mn-lt"/>
                        </a:rPr>
                        <a:t>3</a:t>
                      </a:r>
                      <a:endParaRPr lang="en-ZA" sz="16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0110486"/>
                  </a:ext>
                </a:extLst>
              </a:tr>
            </a:tbl>
          </a:graphicData>
        </a:graphic>
      </p:graphicFrame>
    </p:spTree>
    <p:extLst>
      <p:ext uri="{BB962C8B-B14F-4D97-AF65-F5344CB8AC3E}">
        <p14:creationId xmlns:p14="http://schemas.microsoft.com/office/powerpoint/2010/main" val="341546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342256"/>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Participation in the University Capacity Development Programmes</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173253"/>
            <a:ext cx="8208912" cy="1354217"/>
          </a:xfrm>
          <a:prstGeom prst="rect">
            <a:avLst/>
          </a:prstGeom>
          <a:noFill/>
        </p:spPr>
        <p:txBody>
          <a:bodyPr wrap="square">
            <a:spAutoFit/>
          </a:bodyPr>
          <a:lstStyle/>
          <a:p>
            <a:pPr>
              <a:spcAft>
                <a:spcPts val="600"/>
              </a:spcAft>
            </a:pPr>
            <a:r>
              <a:rPr lang="en-US" b="1" dirty="0">
                <a:effectLst/>
                <a:ea typeface="Calibri" panose="020F0502020204030204" pitchFamily="34" charset="0"/>
                <a:cs typeface="Arial" panose="020B0604020202020204" pitchFamily="34" charset="0"/>
              </a:rPr>
              <a:t>The Future Professors </a:t>
            </a:r>
            <a:r>
              <a:rPr lang="en-US" b="1" dirty="0" err="1">
                <a:effectLst/>
                <a:ea typeface="Calibri" panose="020F0502020204030204" pitchFamily="34" charset="0"/>
                <a:cs typeface="Arial" panose="020B0604020202020204" pitchFamily="34" charset="0"/>
              </a:rPr>
              <a:t>Programme</a:t>
            </a:r>
            <a:r>
              <a:rPr lang="en-US" b="1" dirty="0">
                <a:ea typeface="Calibri" panose="020F0502020204030204" pitchFamily="34" charset="0"/>
                <a:cs typeface="Arial" panose="020B0604020202020204" pitchFamily="34" charset="0"/>
              </a:rPr>
              <a:t>. Total number of academics participating in the </a:t>
            </a:r>
            <a:r>
              <a:rPr lang="en-US" b="1" dirty="0" err="1">
                <a:ea typeface="Calibri" panose="020F0502020204030204" pitchFamily="34" charset="0"/>
                <a:cs typeface="Arial" panose="020B0604020202020204" pitchFamily="34" charset="0"/>
              </a:rPr>
              <a:t>programme</a:t>
            </a:r>
            <a:r>
              <a:rPr lang="en-US" b="1" dirty="0">
                <a:ea typeface="Calibri" panose="020F0502020204030204" pitchFamily="34" charset="0"/>
                <a:cs typeface="Arial" panose="020B0604020202020204" pitchFamily="34" charset="0"/>
              </a:rPr>
              <a:t> in all 26 universities currently is 85.</a:t>
            </a:r>
            <a:endParaRPr lang="en-US" b="1" dirty="0">
              <a:effectLst/>
              <a:ea typeface="Calibri" panose="020F0502020204030204" pitchFamily="34" charset="0"/>
              <a:cs typeface="Arial" panose="020B0604020202020204" pitchFamily="34" charset="0"/>
            </a:endParaRPr>
          </a:p>
          <a:p>
            <a:pPr marL="285750" indent="-285750">
              <a:spcAft>
                <a:spcPts val="600"/>
              </a:spcAft>
              <a:buFontTx/>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Tx/>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54</a:t>
            </a:fld>
            <a:endParaRPr lang="en-US" altLang="en-US" sz="1200" b="1" dirty="0">
              <a:solidFill>
                <a:srgbClr val="898989"/>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DEE092BC-7430-9597-1A5D-F9EB44677852}"/>
              </a:ext>
            </a:extLst>
          </p:cNvPr>
          <p:cNvGraphicFramePr>
            <a:graphicFrameLocks noGrp="1"/>
          </p:cNvGraphicFramePr>
          <p:nvPr>
            <p:extLst>
              <p:ext uri="{D42A27DB-BD31-4B8C-83A1-F6EECF244321}">
                <p14:modId xmlns:p14="http://schemas.microsoft.com/office/powerpoint/2010/main" val="2150735254"/>
              </p:ext>
            </p:extLst>
          </p:nvPr>
        </p:nvGraphicFramePr>
        <p:xfrm>
          <a:off x="1258133" y="1850361"/>
          <a:ext cx="4951282" cy="4020046"/>
        </p:xfrm>
        <a:graphic>
          <a:graphicData uri="http://schemas.openxmlformats.org/drawingml/2006/table">
            <a:tbl>
              <a:tblPr firstRow="1" firstCol="1" bandRow="1">
                <a:tableStyleId>{93296810-A885-4BE3-A3E7-6D5BEEA58F35}</a:tableStyleId>
              </a:tblPr>
              <a:tblGrid>
                <a:gridCol w="2617189">
                  <a:extLst>
                    <a:ext uri="{9D8B030D-6E8A-4147-A177-3AD203B41FA5}">
                      <a16:colId xmlns:a16="http://schemas.microsoft.com/office/drawing/2014/main" val="962469521"/>
                    </a:ext>
                  </a:extLst>
                </a:gridCol>
                <a:gridCol w="2334093">
                  <a:extLst>
                    <a:ext uri="{9D8B030D-6E8A-4147-A177-3AD203B41FA5}">
                      <a16:colId xmlns:a16="http://schemas.microsoft.com/office/drawing/2014/main" val="2218402994"/>
                    </a:ext>
                  </a:extLst>
                </a:gridCol>
              </a:tblGrid>
              <a:tr h="882263">
                <a:tc>
                  <a:txBody>
                    <a:bodyPr/>
                    <a:lstStyle/>
                    <a:p>
                      <a:pPr>
                        <a:lnSpc>
                          <a:spcPct val="107000"/>
                        </a:lnSpc>
                        <a:spcAft>
                          <a:spcPts val="800"/>
                        </a:spcAft>
                      </a:pPr>
                      <a:r>
                        <a:rPr lang="en-ZA" sz="1800" dirty="0">
                          <a:effectLst/>
                        </a:rPr>
                        <a:t>Merged Universities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800" dirty="0">
                          <a:effectLst/>
                        </a:rPr>
                        <a:t> Academics participating in the programme currently</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9912251"/>
                  </a:ext>
                </a:extLst>
              </a:tr>
              <a:tr h="285253">
                <a:tc>
                  <a:txBody>
                    <a:bodyPr/>
                    <a:lstStyle/>
                    <a:p>
                      <a:pPr>
                        <a:lnSpc>
                          <a:spcPct val="107000"/>
                        </a:lnSpc>
                        <a:spcAft>
                          <a:spcPts val="800"/>
                        </a:spcAft>
                      </a:pPr>
                      <a:r>
                        <a:rPr lang="en-ZA" sz="1800">
                          <a:effectLst/>
                        </a:rPr>
                        <a:t>UJ</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3</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1198937"/>
                  </a:ext>
                </a:extLst>
              </a:tr>
              <a:tr h="285253">
                <a:tc>
                  <a:txBody>
                    <a:bodyPr/>
                    <a:lstStyle/>
                    <a:p>
                      <a:pPr>
                        <a:lnSpc>
                          <a:spcPct val="107000"/>
                        </a:lnSpc>
                        <a:spcAft>
                          <a:spcPts val="800"/>
                        </a:spcAft>
                      </a:pPr>
                      <a:r>
                        <a:rPr lang="en-ZA" sz="1800">
                          <a:effectLst/>
                        </a:rPr>
                        <a:t>WSU</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1619385"/>
                  </a:ext>
                </a:extLst>
              </a:tr>
              <a:tr h="285253">
                <a:tc>
                  <a:txBody>
                    <a:bodyPr/>
                    <a:lstStyle/>
                    <a:p>
                      <a:pPr>
                        <a:lnSpc>
                          <a:spcPct val="107000"/>
                        </a:lnSpc>
                        <a:spcAft>
                          <a:spcPts val="800"/>
                        </a:spcAft>
                      </a:pPr>
                      <a:r>
                        <a:rPr lang="en-ZA" sz="1800">
                          <a:effectLst/>
                        </a:rPr>
                        <a:t>DUT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3</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4014646"/>
                  </a:ext>
                </a:extLst>
              </a:tr>
              <a:tr h="285253">
                <a:tc>
                  <a:txBody>
                    <a:bodyPr/>
                    <a:lstStyle/>
                    <a:p>
                      <a:pPr>
                        <a:lnSpc>
                          <a:spcPct val="107000"/>
                        </a:lnSpc>
                        <a:spcAft>
                          <a:spcPts val="800"/>
                        </a:spcAft>
                      </a:pPr>
                      <a:r>
                        <a:rPr lang="en-ZA" sz="1800">
                          <a:effectLst/>
                        </a:rPr>
                        <a:t>UNISA</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3</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764791"/>
                  </a:ext>
                </a:extLst>
              </a:tr>
              <a:tr h="285253">
                <a:tc>
                  <a:txBody>
                    <a:bodyPr/>
                    <a:lstStyle/>
                    <a:p>
                      <a:pPr>
                        <a:lnSpc>
                          <a:spcPct val="107000"/>
                        </a:lnSpc>
                        <a:spcAft>
                          <a:spcPts val="800"/>
                        </a:spcAft>
                      </a:pPr>
                      <a:r>
                        <a:rPr lang="en-ZA" sz="1800">
                          <a:effectLst/>
                        </a:rPr>
                        <a:t>CPUT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3</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120649"/>
                  </a:ext>
                </a:extLst>
              </a:tr>
              <a:tr h="285253">
                <a:tc>
                  <a:txBody>
                    <a:bodyPr/>
                    <a:lstStyle/>
                    <a:p>
                      <a:pPr>
                        <a:lnSpc>
                          <a:spcPct val="107000"/>
                        </a:lnSpc>
                        <a:spcAft>
                          <a:spcPts val="800"/>
                        </a:spcAft>
                      </a:pPr>
                      <a:r>
                        <a:rPr lang="en-ZA" sz="1800">
                          <a:effectLst/>
                        </a:rPr>
                        <a:t>TUT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385242"/>
                  </a:ext>
                </a:extLst>
              </a:tr>
              <a:tr h="285253">
                <a:tc>
                  <a:txBody>
                    <a:bodyPr/>
                    <a:lstStyle/>
                    <a:p>
                      <a:pPr>
                        <a:lnSpc>
                          <a:spcPct val="107000"/>
                        </a:lnSpc>
                        <a:spcAft>
                          <a:spcPts val="800"/>
                        </a:spcAft>
                      </a:pPr>
                      <a:r>
                        <a:rPr lang="en-ZA" sz="1800">
                          <a:effectLst/>
                        </a:rPr>
                        <a:t>UKZN</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5</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5985811"/>
                  </a:ext>
                </a:extLst>
              </a:tr>
              <a:tr h="285253">
                <a:tc>
                  <a:txBody>
                    <a:bodyPr/>
                    <a:lstStyle/>
                    <a:p>
                      <a:pPr>
                        <a:lnSpc>
                          <a:spcPct val="107000"/>
                        </a:lnSpc>
                        <a:spcAft>
                          <a:spcPts val="800"/>
                        </a:spcAft>
                      </a:pPr>
                      <a:r>
                        <a:rPr lang="en-ZA" sz="1800">
                          <a:effectLst/>
                        </a:rPr>
                        <a:t>Mandela Univ.</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8380554"/>
                  </a:ext>
                </a:extLst>
              </a:tr>
              <a:tr h="285253">
                <a:tc>
                  <a:txBody>
                    <a:bodyPr/>
                    <a:lstStyle/>
                    <a:p>
                      <a:pPr>
                        <a:lnSpc>
                          <a:spcPct val="107000"/>
                        </a:lnSpc>
                        <a:spcAft>
                          <a:spcPts val="800"/>
                        </a:spcAft>
                      </a:pPr>
                      <a:r>
                        <a:rPr lang="en-ZA" sz="1800">
                          <a:effectLst/>
                        </a:rPr>
                        <a:t>NWU</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5816211"/>
                  </a:ext>
                </a:extLst>
              </a:tr>
              <a:tr h="285253">
                <a:tc>
                  <a:txBody>
                    <a:bodyPr/>
                    <a:lstStyle/>
                    <a:p>
                      <a:pPr>
                        <a:lnSpc>
                          <a:spcPct val="107000"/>
                        </a:lnSpc>
                        <a:spcAft>
                          <a:spcPts val="800"/>
                        </a:spcAft>
                      </a:pPr>
                      <a:r>
                        <a:rPr lang="en-ZA" sz="1800">
                          <a:effectLst/>
                        </a:rPr>
                        <a:t>UFS</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7</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9794958"/>
                  </a:ext>
                </a:extLst>
              </a:tr>
              <a:tr h="285253">
                <a:tc>
                  <a:txBody>
                    <a:bodyPr/>
                    <a:lstStyle/>
                    <a:p>
                      <a:pPr>
                        <a:lnSpc>
                          <a:spcPct val="107000"/>
                        </a:lnSpc>
                        <a:spcAft>
                          <a:spcPts val="800"/>
                        </a:spcAft>
                      </a:pPr>
                      <a:r>
                        <a:rPr lang="en-ZA" sz="1800" dirty="0">
                          <a:effectLst/>
                        </a:rPr>
                        <a:t>UL</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rPr>
                        <a:t>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0110486"/>
                  </a:ext>
                </a:extLst>
              </a:tr>
            </a:tbl>
          </a:graphicData>
        </a:graphic>
      </p:graphicFrame>
    </p:spTree>
    <p:extLst>
      <p:ext uri="{BB962C8B-B14F-4D97-AF65-F5344CB8AC3E}">
        <p14:creationId xmlns:p14="http://schemas.microsoft.com/office/powerpoint/2010/main" val="2925183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509930" y="122039"/>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altLang="en-US" sz="2400" b="1" dirty="0">
                <a:cs typeface="Arial" panose="020B0604020202020204" pitchFamily="34" charset="0"/>
              </a:rPr>
              <a:t>Participation in the University Capacity Development Programmes- University-led Collaborative projects</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173253"/>
            <a:ext cx="8208912" cy="723275"/>
          </a:xfrm>
          <a:prstGeom prst="rect">
            <a:avLst/>
          </a:prstGeom>
          <a:noFill/>
        </p:spPr>
        <p:txBody>
          <a:bodyPr wrap="square">
            <a:spAutoFit/>
          </a:bodyPr>
          <a:lstStyle/>
          <a:p>
            <a:pPr>
              <a:spcAft>
                <a:spcPts val="600"/>
              </a:spcAft>
            </a:pP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Tx/>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55</a:t>
            </a:fld>
            <a:endParaRPr lang="en-US" altLang="en-US" sz="1200" b="1" dirty="0">
              <a:solidFill>
                <a:srgbClr val="898989"/>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id="{C880E46B-3466-7E35-A49C-DFCC4FF7FF25}"/>
              </a:ext>
            </a:extLst>
          </p:cNvPr>
          <p:cNvGraphicFramePr>
            <a:graphicFrameLocks noGrp="1"/>
          </p:cNvGraphicFramePr>
          <p:nvPr>
            <p:extLst>
              <p:ext uri="{D42A27DB-BD31-4B8C-83A1-F6EECF244321}">
                <p14:modId xmlns:p14="http://schemas.microsoft.com/office/powerpoint/2010/main" val="4138935330"/>
              </p:ext>
            </p:extLst>
          </p:nvPr>
        </p:nvGraphicFramePr>
        <p:xfrm>
          <a:off x="467544" y="1075075"/>
          <a:ext cx="8293684" cy="5076759"/>
        </p:xfrm>
        <a:graphic>
          <a:graphicData uri="http://schemas.openxmlformats.org/drawingml/2006/table">
            <a:tbl>
              <a:tblPr firstRow="1" firstCol="1" bandRow="1">
                <a:tableStyleId>{93296810-A885-4BE3-A3E7-6D5BEEA58F35}</a:tableStyleId>
              </a:tblPr>
              <a:tblGrid>
                <a:gridCol w="1625700">
                  <a:extLst>
                    <a:ext uri="{9D8B030D-6E8A-4147-A177-3AD203B41FA5}">
                      <a16:colId xmlns:a16="http://schemas.microsoft.com/office/drawing/2014/main" val="2432472044"/>
                    </a:ext>
                  </a:extLst>
                </a:gridCol>
                <a:gridCol w="6667984">
                  <a:extLst>
                    <a:ext uri="{9D8B030D-6E8A-4147-A177-3AD203B41FA5}">
                      <a16:colId xmlns:a16="http://schemas.microsoft.com/office/drawing/2014/main" val="3600490405"/>
                    </a:ext>
                  </a:extLst>
                </a:gridCol>
              </a:tblGrid>
              <a:tr h="222489">
                <a:tc>
                  <a:txBody>
                    <a:bodyPr/>
                    <a:lstStyle/>
                    <a:p>
                      <a:pPr>
                        <a:lnSpc>
                          <a:spcPct val="107000"/>
                        </a:lnSpc>
                        <a:spcAft>
                          <a:spcPts val="800"/>
                        </a:spcAft>
                      </a:pPr>
                      <a:r>
                        <a:rPr lang="en-ZA" sz="1400" dirty="0">
                          <a:effectLst/>
                        </a:rPr>
                        <a:t>Merged Universities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Collaborative project led by universities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1011740"/>
                  </a:ext>
                </a:extLst>
              </a:tr>
              <a:tr h="1295211">
                <a:tc>
                  <a:txBody>
                    <a:bodyPr/>
                    <a:lstStyle/>
                    <a:p>
                      <a:pPr>
                        <a:lnSpc>
                          <a:spcPct val="107000"/>
                        </a:lnSpc>
                        <a:spcAft>
                          <a:spcPts val="800"/>
                        </a:spcAft>
                      </a:pPr>
                      <a:r>
                        <a:rPr lang="en-ZA" sz="1400">
                          <a:effectLst/>
                        </a:rPr>
                        <a:t>UJ</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Future Professors Programme Phase 2</a:t>
                      </a:r>
                    </a:p>
                    <a:p>
                      <a:pPr>
                        <a:lnSpc>
                          <a:spcPct val="107000"/>
                        </a:lnSpc>
                        <a:spcAft>
                          <a:spcPts val="800"/>
                        </a:spcAft>
                      </a:pPr>
                      <a:r>
                        <a:rPr lang="en-ZA" sz="1400" dirty="0">
                          <a:effectLst/>
                        </a:rPr>
                        <a:t>The Establishment of a South African National Resource Centre for the First Year Experience (SANRC‑FYE) and Students in Transition</a:t>
                      </a:r>
                    </a:p>
                    <a:p>
                      <a:pPr>
                        <a:lnSpc>
                          <a:spcPct val="107000"/>
                        </a:lnSpc>
                        <a:spcAft>
                          <a:spcPts val="800"/>
                        </a:spcAft>
                      </a:pPr>
                      <a:r>
                        <a:rPr lang="en-ZA" sz="1400" dirty="0">
                          <a:effectLst/>
                        </a:rPr>
                        <a:t>Developing and Piloting a Teaching Advancement at University (TAU) Fellowship Project</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2942422"/>
                  </a:ext>
                </a:extLst>
              </a:tr>
              <a:tr h="455273">
                <a:tc>
                  <a:txBody>
                    <a:bodyPr/>
                    <a:lstStyle/>
                    <a:p>
                      <a:pPr>
                        <a:lnSpc>
                          <a:spcPct val="107000"/>
                        </a:lnSpc>
                        <a:spcAft>
                          <a:spcPts val="800"/>
                        </a:spcAft>
                      </a:pPr>
                      <a:r>
                        <a:rPr lang="en-ZA" sz="1400">
                          <a:effectLst/>
                        </a:rPr>
                        <a:t>WSU</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Enhancing staff capacity towards knowledge exchange in engineering education and practice.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5757974"/>
                  </a:ext>
                </a:extLst>
              </a:tr>
              <a:tr h="238395">
                <a:tc>
                  <a:txBody>
                    <a:bodyPr/>
                    <a:lstStyle/>
                    <a:p>
                      <a:pPr>
                        <a:lnSpc>
                          <a:spcPct val="107000"/>
                        </a:lnSpc>
                        <a:spcAft>
                          <a:spcPts val="800"/>
                        </a:spcAft>
                      </a:pPr>
                      <a:r>
                        <a:rPr lang="en-ZA" sz="1400">
                          <a:effectLst/>
                        </a:rPr>
                        <a:t>DUT</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Unfurling Post‑School Education and Training (Articulation) Project</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0217688"/>
                  </a:ext>
                </a:extLst>
              </a:tr>
              <a:tr h="222489">
                <a:tc>
                  <a:txBody>
                    <a:bodyPr/>
                    <a:lstStyle/>
                    <a:p>
                      <a:pPr>
                        <a:lnSpc>
                          <a:spcPct val="107000"/>
                        </a:lnSpc>
                        <a:spcAft>
                          <a:spcPts val="800"/>
                        </a:spcAft>
                      </a:pPr>
                      <a:r>
                        <a:rPr lang="en-ZA" sz="1400">
                          <a:effectLst/>
                        </a:rPr>
                        <a:t>UNISA</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None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4316003"/>
                  </a:ext>
                </a:extLst>
              </a:tr>
              <a:tr h="222489">
                <a:tc>
                  <a:txBody>
                    <a:bodyPr/>
                    <a:lstStyle/>
                    <a:p>
                      <a:pPr>
                        <a:lnSpc>
                          <a:spcPct val="107000"/>
                        </a:lnSpc>
                        <a:spcAft>
                          <a:spcPts val="800"/>
                        </a:spcAft>
                      </a:pPr>
                      <a:r>
                        <a:rPr lang="en-ZA" sz="1400">
                          <a:effectLst/>
                        </a:rPr>
                        <a:t>CPUT</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Dual Higher Education project</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1150277"/>
                  </a:ext>
                </a:extLst>
              </a:tr>
              <a:tr h="222489">
                <a:tc>
                  <a:txBody>
                    <a:bodyPr/>
                    <a:lstStyle/>
                    <a:p>
                      <a:pPr>
                        <a:lnSpc>
                          <a:spcPct val="107000"/>
                        </a:lnSpc>
                        <a:spcAft>
                          <a:spcPts val="800"/>
                        </a:spcAft>
                      </a:pPr>
                      <a:r>
                        <a:rPr lang="en-ZA" sz="1400">
                          <a:effectLst/>
                        </a:rPr>
                        <a:t>TUT</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South African Technology Network (SATN) - USDP</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9808060"/>
                  </a:ext>
                </a:extLst>
              </a:tr>
              <a:tr h="238395">
                <a:tc>
                  <a:txBody>
                    <a:bodyPr/>
                    <a:lstStyle/>
                    <a:p>
                      <a:pPr>
                        <a:lnSpc>
                          <a:spcPct val="107000"/>
                        </a:lnSpc>
                        <a:spcAft>
                          <a:spcPts val="800"/>
                        </a:spcAft>
                      </a:pPr>
                      <a:r>
                        <a:rPr lang="en-ZA" sz="1400">
                          <a:effectLst/>
                        </a:rPr>
                        <a:t>UKZN</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USDP: (Teacher Education) -DUT, UNIZULU and University of Iowa.</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9921742"/>
                  </a:ext>
                </a:extLst>
              </a:tr>
              <a:tr h="455273">
                <a:tc>
                  <a:txBody>
                    <a:bodyPr/>
                    <a:lstStyle/>
                    <a:p>
                      <a:pPr>
                        <a:lnSpc>
                          <a:spcPct val="107000"/>
                        </a:lnSpc>
                        <a:spcAft>
                          <a:spcPts val="800"/>
                        </a:spcAft>
                      </a:pPr>
                      <a:r>
                        <a:rPr lang="en-ZA" sz="1400">
                          <a:effectLst/>
                        </a:rPr>
                        <a:t>Mandela Univ.</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Support for university staff to acquire Doctorate in Business Management and Administration-Higher Education Management (DBA-HEM) degrees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6104361"/>
                  </a:ext>
                </a:extLst>
              </a:tr>
              <a:tr h="222489">
                <a:tc>
                  <a:txBody>
                    <a:bodyPr/>
                    <a:lstStyle/>
                    <a:p>
                      <a:pPr>
                        <a:lnSpc>
                          <a:spcPct val="107000"/>
                        </a:lnSpc>
                        <a:spcAft>
                          <a:spcPts val="800"/>
                        </a:spcAft>
                      </a:pPr>
                      <a:r>
                        <a:rPr lang="en-ZA" sz="1400">
                          <a:effectLst/>
                        </a:rPr>
                        <a:t>NWU</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a:effectLst/>
                        </a:rPr>
                        <a:t>None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2904980"/>
                  </a:ext>
                </a:extLst>
              </a:tr>
              <a:tr h="1043372">
                <a:tc>
                  <a:txBody>
                    <a:bodyPr/>
                    <a:lstStyle/>
                    <a:p>
                      <a:pPr>
                        <a:lnSpc>
                          <a:spcPct val="107000"/>
                        </a:lnSpc>
                        <a:spcAft>
                          <a:spcPts val="800"/>
                        </a:spcAft>
                      </a:pPr>
                      <a:r>
                        <a:rPr lang="en-ZA" sz="1400">
                          <a:effectLst/>
                        </a:rPr>
                        <a:t>UFS</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USDP: (Mountains Research) -UNIVEN, </a:t>
                      </a:r>
                      <a:r>
                        <a:rPr lang="en-ZA" sz="1400" dirty="0" err="1">
                          <a:effectLst/>
                        </a:rPr>
                        <a:t>Collorado</a:t>
                      </a:r>
                      <a:r>
                        <a:rPr lang="en-ZA" sz="1400" dirty="0">
                          <a:effectLst/>
                        </a:rPr>
                        <a:t> State University, Appalachian State University and University of Montana.</a:t>
                      </a:r>
                    </a:p>
                    <a:p>
                      <a:pPr>
                        <a:lnSpc>
                          <a:spcPct val="107000"/>
                        </a:lnSpc>
                        <a:spcAft>
                          <a:spcPts val="800"/>
                        </a:spcAft>
                      </a:pPr>
                      <a:r>
                        <a:rPr lang="en-ZA" sz="1400" dirty="0">
                          <a:effectLst/>
                        </a:rPr>
                        <a:t> Promoting Student Success through Academic Advising National Collaborative Project</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7123424"/>
                  </a:ext>
                </a:extLst>
              </a:tr>
              <a:tr h="238395">
                <a:tc>
                  <a:txBody>
                    <a:bodyPr/>
                    <a:lstStyle/>
                    <a:p>
                      <a:pPr>
                        <a:lnSpc>
                          <a:spcPct val="107000"/>
                        </a:lnSpc>
                        <a:spcAft>
                          <a:spcPts val="800"/>
                        </a:spcAft>
                      </a:pPr>
                      <a:r>
                        <a:rPr lang="en-ZA" sz="1400">
                          <a:effectLst/>
                        </a:rPr>
                        <a:t>UL</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dirty="0">
                          <a:effectLst/>
                        </a:rPr>
                        <a:t>USDP: (Global Health) -UNIVEN and University of Virginia.</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2106761"/>
                  </a:ext>
                </a:extLst>
              </a:tr>
            </a:tbl>
          </a:graphicData>
        </a:graphic>
      </p:graphicFrame>
    </p:spTree>
    <p:extLst>
      <p:ext uri="{BB962C8B-B14F-4D97-AF65-F5344CB8AC3E}">
        <p14:creationId xmlns:p14="http://schemas.microsoft.com/office/powerpoint/2010/main" val="823862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A4867B-CE4C-4D41-8EC3-B9F375A7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48EE99-E7BE-47A0-9C42-19D7BF29E060}"/>
              </a:ext>
            </a:extLst>
          </p:cNvPr>
          <p:cNvSpPr txBox="1"/>
          <p:nvPr/>
        </p:nvSpPr>
        <p:spPr>
          <a:xfrm>
            <a:off x="467544" y="220429"/>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prstClr val="white"/>
                </a:solidFill>
                <a:effectLst/>
                <a:uLnTx/>
                <a:uFillTx/>
                <a:ea typeface="+mn-ea"/>
                <a:cs typeface="Arial" panose="020B0604020202020204" pitchFamily="34" charset="0"/>
              </a:rPr>
              <a:t>Participation in the University Capacity Development Programmes</a:t>
            </a:r>
          </a:p>
        </p:txBody>
      </p:sp>
      <p:sp>
        <p:nvSpPr>
          <p:cNvPr id="5" name="TextBox 4">
            <a:extLst>
              <a:ext uri="{FF2B5EF4-FFF2-40B4-BE49-F238E27FC236}">
                <a16:creationId xmlns:a16="http://schemas.microsoft.com/office/drawing/2014/main" id="{7285C0B3-0688-402C-BF82-EC3BE6D5A3BF}"/>
              </a:ext>
            </a:extLst>
          </p:cNvPr>
          <p:cNvSpPr txBox="1"/>
          <p:nvPr/>
        </p:nvSpPr>
        <p:spPr>
          <a:xfrm>
            <a:off x="467544" y="1051426"/>
            <a:ext cx="8208912" cy="5478423"/>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600"/>
              </a:spcAft>
              <a:buClrTx/>
              <a:buSzTx/>
              <a:buFontTx/>
              <a:buChar char="-"/>
              <a:tabLst/>
              <a:defRPr/>
            </a:pPr>
            <a:r>
              <a:rPr lang="en-US" sz="2000" dirty="0">
                <a:solidFill>
                  <a:prstClr val="black"/>
                </a:solidFill>
                <a:ea typeface="Calibri" panose="020F0502020204030204" pitchFamily="34" charset="0"/>
                <a:cs typeface="Arial" panose="020B0604020202020204" pitchFamily="34" charset="0"/>
              </a:rPr>
              <a:t>The 4 slides above illustrate the participation of these universities in the various University Capacity Development </a:t>
            </a:r>
            <a:r>
              <a:rPr lang="en-US" sz="2000" dirty="0" err="1">
                <a:solidFill>
                  <a:prstClr val="black"/>
                </a:solidFill>
                <a:ea typeface="Calibri" panose="020F0502020204030204" pitchFamily="34" charset="0"/>
                <a:cs typeface="Arial" panose="020B0604020202020204" pitchFamily="34" charset="0"/>
              </a:rPr>
              <a:t>programmes</a:t>
            </a:r>
            <a:r>
              <a:rPr lang="en-US" sz="2000" dirty="0">
                <a:solidFill>
                  <a:prstClr val="black"/>
                </a:solidFill>
                <a:ea typeface="Calibri" panose="020F0502020204030204" pitchFamily="34" charset="0"/>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lang="en-US" sz="2000" dirty="0">
                <a:solidFill>
                  <a:prstClr val="black"/>
                </a:solidFill>
                <a:ea typeface="Calibri" panose="020F0502020204030204" pitchFamily="34" charset="0"/>
                <a:cs typeface="Arial" panose="020B0604020202020204" pitchFamily="34" charset="0"/>
              </a:rPr>
              <a:t>The UCDP focusses on ‘Transforming teaching, learning, researching and leading towards enhanced quality, success and equity in universities’</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Participation in all the </a:t>
            </a:r>
            <a:r>
              <a:rPr kumimoji="0" lang="en-US" sz="2000" b="0" i="0" u="none" strike="noStrike" kern="1200" cap="none" spc="0" normalizeH="0" baseline="0" noProof="0" dirty="0" err="1">
                <a:ln>
                  <a:noFill/>
                </a:ln>
                <a:solidFill>
                  <a:prstClr val="black"/>
                </a:solidFill>
                <a:effectLst/>
                <a:uLnTx/>
                <a:uFillTx/>
                <a:ea typeface="Calibri" panose="020F0502020204030204" pitchFamily="34" charset="0"/>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is v</a:t>
            </a:r>
            <a:r>
              <a:rPr lang="en-US" sz="2000" dirty="0" err="1">
                <a:solidFill>
                  <a:prstClr val="black"/>
                </a:solidFill>
                <a:ea typeface="Calibri" panose="020F0502020204030204" pitchFamily="34" charset="0"/>
                <a:cs typeface="Arial" panose="020B0604020202020204" pitchFamily="34" charset="0"/>
              </a:rPr>
              <a:t>oluntary</a:t>
            </a:r>
            <a:r>
              <a:rPr lang="en-US" sz="2000" dirty="0">
                <a:solidFill>
                  <a:prstClr val="black"/>
                </a:solidFill>
                <a:ea typeface="Calibri" panose="020F0502020204030204" pitchFamily="34" charset="0"/>
                <a:cs typeface="Arial" panose="020B0604020202020204" pitchFamily="34" charset="0"/>
              </a:rPr>
              <a:t> and is mainly about transforming and capacitating universities and depends on the capacity of a university.</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All the universities are actively participating in the </a:t>
            </a:r>
            <a:r>
              <a:rPr kumimoji="0" lang="en-US" sz="2000" b="0" i="0" u="none" strike="noStrike" kern="1200" cap="none" spc="0" normalizeH="0" baseline="0" noProof="0" dirty="0" err="1">
                <a:ln>
                  <a:noFill/>
                </a:ln>
                <a:solidFill>
                  <a:prstClr val="black"/>
                </a:solidFill>
                <a:effectLst/>
                <a:uLnTx/>
                <a:uFillTx/>
                <a:ea typeface="Calibri" panose="020F0502020204030204" pitchFamily="34" charset="0"/>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All except for NWU and UNISA are leading UCDP collaborative projects.</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These are projects that focus on </a:t>
            </a:r>
            <a:r>
              <a:rPr lang="en-US" sz="2000" b="0" i="0" u="none" strike="noStrike" baseline="0" dirty="0"/>
              <a:t>strategic importance to the higher education system; • Have sector-wide participation and sector-wide benefit; Have one university act as fund-holder and </a:t>
            </a:r>
            <a:r>
              <a:rPr lang="en-US" sz="2000" b="0" i="0" u="none" strike="noStrike" baseline="0" dirty="0" err="1"/>
              <a:t>co-ordinator</a:t>
            </a:r>
            <a:r>
              <a:rPr lang="en-US" sz="2000" b="0" i="0" u="none" strike="noStrike" baseline="0" dirty="0"/>
              <a:t> but involve multiple universities on an equal </a:t>
            </a:r>
            <a:r>
              <a:rPr lang="en-ZA" sz="2000" b="0" i="0" u="none" strike="noStrike" baseline="0" dirty="0"/>
              <a:t>partnership basis; and h</a:t>
            </a:r>
            <a:r>
              <a:rPr lang="en-US" sz="2000" b="0" i="0" u="none" strike="noStrike" baseline="0" dirty="0" err="1"/>
              <a:t>ave</a:t>
            </a:r>
            <a:r>
              <a:rPr lang="en-US" sz="2000" b="0" i="0" u="none" strike="noStrike" baseline="0" dirty="0"/>
              <a:t> the potential to leverage additional resources for the UCDP overall.</a:t>
            </a:r>
          </a:p>
          <a:p>
            <a:pPr marL="285750" marR="0" lvl="0" indent="-285750" algn="l" defTabSz="457200" rtl="0" eaLnBrk="1" fontAlgn="auto" latinLnBrk="0" hangingPunct="1">
              <a:lnSpc>
                <a:spcPct val="100000"/>
              </a:lnSpc>
              <a:spcBef>
                <a:spcPts val="0"/>
              </a:spcBef>
              <a:spcAft>
                <a:spcPts val="600"/>
              </a:spcAft>
              <a:buClrTx/>
              <a:buSzTx/>
              <a:buFontTx/>
              <a:buChar char="-"/>
              <a:tabLst/>
              <a:defRPr/>
            </a:pPr>
            <a:r>
              <a:rPr kumimoji="0" lang="en-US" sz="2000" kern="1200" cap="none" spc="0" normalizeH="0" noProof="0" dirty="0">
                <a:ln>
                  <a:noFill/>
                </a:ln>
                <a:solidFill>
                  <a:prstClr val="black"/>
                </a:solidFill>
                <a:effectLst/>
                <a:uLnTx/>
                <a:uFillTx/>
                <a:ea typeface="Calibri" panose="020F0502020204030204" pitchFamily="34" charset="0"/>
                <a:cs typeface="Arial" panose="020B0604020202020204" pitchFamily="34" charset="0"/>
              </a:rPr>
              <a:t>These universities have the capability to achieve the above criteria to lead a project that will be collaborative in nature.</a:t>
            </a:r>
            <a:endParaRPr kumimoji="0" lang="en-ZA"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93E97907-39C1-E1AB-40CE-52550BFC31B9}"/>
              </a:ext>
            </a:extLst>
          </p:cNvPr>
          <p:cNvSpPr txBox="1">
            <a:spLocks/>
          </p:cNvSpPr>
          <p:nvPr/>
        </p:nvSpPr>
        <p:spPr bwMode="auto">
          <a:xfrm>
            <a:off x="6974904" y="659226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A6862B2-2F5A-4EBF-A601-622BCE4A9757}" type="slidenum">
              <a:rPr kumimoji="0" lang="en-US" altLang="en-US" sz="1200" b="1"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6970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381000"/>
            <a:ext cx="8077200" cy="6019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6" name="Subtitle 1"/>
          <p:cNvSpPr txBox="1">
            <a:spLocks noChangeArrowheads="1"/>
          </p:cNvSpPr>
          <p:nvPr/>
        </p:nvSpPr>
        <p:spPr bwMode="auto">
          <a:xfrm>
            <a:off x="1135596" y="2463462"/>
            <a:ext cx="68728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7030A0"/>
                </a:solidFill>
                <a:effectLst/>
                <a:uLnTx/>
                <a:uFillTx/>
                <a:latin typeface="Bookman Old Style" panose="02050604050505020204" pitchFamily="18" charset="0"/>
                <a:ea typeface="Calibri" panose="020F0502020204030204" pitchFamily="34" charset="0"/>
                <a:cs typeface="+mn-cs"/>
              </a:rPr>
              <a:t>Concluding Remarks</a:t>
            </a:r>
          </a:p>
        </p:txBody>
      </p:sp>
      <p:sp>
        <p:nvSpPr>
          <p:cNvPr id="2" name="Footer Placeholder 1">
            <a:extLst>
              <a:ext uri="{FF2B5EF4-FFF2-40B4-BE49-F238E27FC236}">
                <a16:creationId xmlns:a16="http://schemas.microsoft.com/office/drawing/2014/main" id="{4687F21B-15B8-4257-A11B-226E240F3613}"/>
              </a:ext>
            </a:extLst>
          </p:cNvPr>
          <p:cNvSpPr>
            <a:spLocks noGrp="1"/>
          </p:cNvSpPr>
          <p:nvPr>
            <p:ph type="ftr" sz="quarter" idx="10"/>
          </p:nvPr>
        </p:nvSpPr>
        <p:spPr/>
        <p:txBody>
          <a:bodyPr/>
          <a:lstStyle/>
          <a:p>
            <a:pPr>
              <a:defRPr/>
            </a:pPr>
            <a:endParaRPr lang="en-US" altLang="ko-KR"/>
          </a:p>
        </p:txBody>
      </p:sp>
    </p:spTree>
    <p:extLst>
      <p:ext uri="{BB962C8B-B14F-4D97-AF65-F5344CB8AC3E}">
        <p14:creationId xmlns:p14="http://schemas.microsoft.com/office/powerpoint/2010/main" val="711359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03B0-D0F8-DA17-CAF4-D061706C8FB3}"/>
              </a:ext>
            </a:extLst>
          </p:cNvPr>
          <p:cNvSpPr>
            <a:spLocks noGrp="1"/>
          </p:cNvSpPr>
          <p:nvPr>
            <p:ph type="title"/>
          </p:nvPr>
        </p:nvSpPr>
        <p:spPr/>
        <p:txBody>
          <a:bodyPr>
            <a:normAutofit/>
          </a:bodyPr>
          <a:lstStyle/>
          <a:p>
            <a:r>
              <a:rPr lang="en-ZA" dirty="0"/>
              <a:t>Conclusions and further analysis</a:t>
            </a:r>
            <a:endParaRPr lang="en-US" dirty="0"/>
          </a:p>
        </p:txBody>
      </p:sp>
      <p:sp>
        <p:nvSpPr>
          <p:cNvPr id="3" name="Content Placeholder 2">
            <a:extLst>
              <a:ext uri="{FF2B5EF4-FFF2-40B4-BE49-F238E27FC236}">
                <a16:creationId xmlns:a16="http://schemas.microsoft.com/office/drawing/2014/main" id="{867232E3-66A7-8FC2-C6A5-947B82FE2B2C}"/>
              </a:ext>
            </a:extLst>
          </p:cNvPr>
          <p:cNvSpPr>
            <a:spLocks noGrp="1"/>
          </p:cNvSpPr>
          <p:nvPr>
            <p:ph idx="1"/>
          </p:nvPr>
        </p:nvSpPr>
        <p:spPr>
          <a:xfrm>
            <a:off x="362309" y="1356638"/>
            <a:ext cx="8548776" cy="5096698"/>
          </a:xfrm>
        </p:spPr>
        <p:txBody>
          <a:bodyPr>
            <a:normAutofit fontScale="92500" lnSpcReduction="20000"/>
          </a:bodyPr>
          <a:lstStyle/>
          <a:p>
            <a:pPr algn="just"/>
            <a:r>
              <a:rPr lang="en-GB" sz="2200" b="0" i="0" u="none" strike="noStrike" baseline="0" dirty="0">
                <a:solidFill>
                  <a:srgbClr val="000000"/>
                </a:solidFill>
                <a:latin typeface="+mn-lt"/>
              </a:rPr>
              <a:t>At the tim</a:t>
            </a:r>
            <a:r>
              <a:rPr lang="en-GB" sz="2200" dirty="0">
                <a:solidFill>
                  <a:srgbClr val="000000"/>
                </a:solidFill>
                <a:latin typeface="+mn-lt"/>
              </a:rPr>
              <a:t>e of the mergers and incorporations there was a recognition of the broad areas of challenge facing institutions, hence the financial support and merger unit and reference group support established to guide the system as well as guidelines produced. </a:t>
            </a:r>
          </a:p>
          <a:p>
            <a:pPr algn="just"/>
            <a:r>
              <a:rPr lang="en-GB" sz="2200" dirty="0">
                <a:solidFill>
                  <a:srgbClr val="000000"/>
                </a:solidFill>
                <a:latin typeface="+mn-lt"/>
              </a:rPr>
              <a:t>This included challenges relating to harmonisation of salaries, governance and management structures in multi-campus institutions, recapitalisation necessary, student fees, programme and qualification structures and mixes, institutional cultures, and many other issues. </a:t>
            </a:r>
          </a:p>
          <a:p>
            <a:pPr algn="just"/>
            <a:r>
              <a:rPr lang="en-GB" sz="2200" dirty="0">
                <a:solidFill>
                  <a:srgbClr val="000000"/>
                </a:solidFill>
                <a:latin typeface="+mn-lt"/>
              </a:rPr>
              <a:t>Though there is significant research produced on the results of the mergers, there is no one authoritative evaluation/assessment of the successes/challenges of the mergers. As can be seen from what has been presented here, the results are mixed and complex. </a:t>
            </a:r>
          </a:p>
          <a:p>
            <a:pPr algn="just"/>
            <a:r>
              <a:rPr lang="en-GB" sz="2200" dirty="0">
                <a:solidFill>
                  <a:srgbClr val="000000"/>
                </a:solidFill>
                <a:latin typeface="+mn-lt"/>
              </a:rPr>
              <a:t>A full evaluation and assessment would require an agreed framework and more in depth data analysis, to look at merged institutions in relation to the overall system. Seventeen years on, new identities have been fully established and existing policy recognises the new institutional landscape. This should not negate some of the challenges faced by some of the merged institutions. </a:t>
            </a:r>
          </a:p>
          <a:p>
            <a:pPr algn="just"/>
            <a:r>
              <a:rPr lang="en-GB" sz="2200" dirty="0">
                <a:solidFill>
                  <a:srgbClr val="000000"/>
                </a:solidFill>
                <a:latin typeface="+mn-lt"/>
              </a:rPr>
              <a:t>Many challenges faced in the system show continuity with policy concerns that date back to the immediate post-apartheid period.</a:t>
            </a:r>
          </a:p>
          <a:p>
            <a:pPr algn="just"/>
            <a:endParaRPr lang="en-GB" sz="2000" dirty="0">
              <a:solidFill>
                <a:srgbClr val="000000"/>
              </a:solidFill>
              <a:latin typeface="+mn-lt"/>
            </a:endParaRPr>
          </a:p>
          <a:p>
            <a:pPr algn="just"/>
            <a:endParaRPr lang="en-US" dirty="0"/>
          </a:p>
        </p:txBody>
      </p:sp>
      <p:sp>
        <p:nvSpPr>
          <p:cNvPr id="4" name="Slide Number Placeholder 3">
            <a:extLst>
              <a:ext uri="{FF2B5EF4-FFF2-40B4-BE49-F238E27FC236}">
                <a16:creationId xmlns:a16="http://schemas.microsoft.com/office/drawing/2014/main" id="{999F4A5F-5E3A-479F-B391-6214BB95C8E8}"/>
              </a:ext>
            </a:extLst>
          </p:cNvPr>
          <p:cNvSpPr>
            <a:spLocks noGrp="1"/>
          </p:cNvSpPr>
          <p:nvPr>
            <p:ph type="sldNum" sz="quarter" idx="12"/>
          </p:nvPr>
        </p:nvSpPr>
        <p:spPr/>
        <p:txBody>
          <a:bodyPr/>
          <a:lstStyle/>
          <a:p>
            <a:fld id="{5BB0B389-7061-5F40-9C18-9A6CD34FEB23}" type="slidenum">
              <a:rPr lang="en-US" smtClean="0"/>
              <a:pPr/>
              <a:t>58</a:t>
            </a:fld>
            <a:endParaRPr lang="en-US"/>
          </a:p>
        </p:txBody>
      </p:sp>
    </p:spTree>
    <p:extLst>
      <p:ext uri="{BB962C8B-B14F-4D97-AF65-F5344CB8AC3E}">
        <p14:creationId xmlns:p14="http://schemas.microsoft.com/office/powerpoint/2010/main" val="1771239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4B4D-5618-ACC9-43F9-CCAC78D72C4F}"/>
              </a:ext>
            </a:extLst>
          </p:cNvPr>
          <p:cNvSpPr>
            <a:spLocks noGrp="1"/>
          </p:cNvSpPr>
          <p:nvPr>
            <p:ph type="title"/>
          </p:nvPr>
        </p:nvSpPr>
        <p:spPr/>
        <p:txBody>
          <a:bodyPr>
            <a:normAutofit/>
          </a:bodyPr>
          <a:lstStyle/>
          <a:p>
            <a:r>
              <a:rPr lang="en-ZA" dirty="0"/>
              <a:t>Conclusions and further analysis</a:t>
            </a:r>
            <a:endParaRPr lang="en-US" dirty="0"/>
          </a:p>
        </p:txBody>
      </p:sp>
      <p:sp>
        <p:nvSpPr>
          <p:cNvPr id="3" name="Content Placeholder 2">
            <a:extLst>
              <a:ext uri="{FF2B5EF4-FFF2-40B4-BE49-F238E27FC236}">
                <a16:creationId xmlns:a16="http://schemas.microsoft.com/office/drawing/2014/main" id="{70343DBB-319A-A769-B74B-BBBBD52E1576}"/>
              </a:ext>
            </a:extLst>
          </p:cNvPr>
          <p:cNvSpPr>
            <a:spLocks noGrp="1"/>
          </p:cNvSpPr>
          <p:nvPr>
            <p:ph idx="1"/>
          </p:nvPr>
        </p:nvSpPr>
        <p:spPr/>
        <p:txBody>
          <a:bodyPr>
            <a:normAutofit/>
          </a:bodyPr>
          <a:lstStyle/>
          <a:p>
            <a:pPr algn="l"/>
            <a:r>
              <a:rPr lang="en-GB" sz="2000" b="0" i="0" u="none" strike="noStrike" baseline="0" dirty="0">
                <a:latin typeface="TheSansSemiLight-Plain"/>
              </a:rPr>
              <a:t>Post-1994, government policy has attempted to strengthen higher education provision, working with the reality of the existing differentiated system. However, a number of institutions, particularly the historically black universities, remain underfunded and under-resourced. There is a recognition</a:t>
            </a:r>
            <a:r>
              <a:rPr lang="en-GB" sz="2000" b="0" i="0" u="none" strike="noStrike" dirty="0">
                <a:latin typeface="TheSansSemiLight-Plain"/>
              </a:rPr>
              <a:t> that despite the merger and incorporation process inequalities and transformation challenges remain</a:t>
            </a:r>
            <a:r>
              <a:rPr lang="en-GB" sz="2000" dirty="0">
                <a:latin typeface="TheSansSemiLight-Plain"/>
              </a:rPr>
              <a:t> in the system as a whole. </a:t>
            </a:r>
            <a:endParaRPr lang="en-GB" sz="2000" b="0" i="0" u="none" strike="noStrike" dirty="0">
              <a:latin typeface="TheSansSemiLight-Plain"/>
            </a:endParaRPr>
          </a:p>
          <a:p>
            <a:pPr algn="l"/>
            <a:r>
              <a:rPr lang="en-GB" sz="2000" baseline="0" dirty="0">
                <a:latin typeface="TheSansSemiLight-Plain"/>
              </a:rPr>
              <a:t>This</a:t>
            </a:r>
            <a:r>
              <a:rPr lang="en-GB" sz="2000" dirty="0">
                <a:latin typeface="TheSansSemiLight-Plain"/>
              </a:rPr>
              <a:t> finds expression in the Post-School Education and Training White Paper which acknowledges the landscape has changed but affirms the transformation goals of the system, as well as the need for a differentiated and articulated post-school education and training system is necessary. </a:t>
            </a:r>
          </a:p>
          <a:p>
            <a:pPr algn="l"/>
            <a:endParaRPr lang="en-GB" sz="2400" b="0" i="0" u="none" strike="noStrike" baseline="0" dirty="0">
              <a:latin typeface="TheSansSemiLight-Plain"/>
            </a:endParaRPr>
          </a:p>
        </p:txBody>
      </p:sp>
      <p:sp>
        <p:nvSpPr>
          <p:cNvPr id="4" name="Slide Number Placeholder 3">
            <a:extLst>
              <a:ext uri="{FF2B5EF4-FFF2-40B4-BE49-F238E27FC236}">
                <a16:creationId xmlns:a16="http://schemas.microsoft.com/office/drawing/2014/main" id="{BF613DA3-6EC7-4899-84AB-1BF4126875F8}"/>
              </a:ext>
            </a:extLst>
          </p:cNvPr>
          <p:cNvSpPr>
            <a:spLocks noGrp="1"/>
          </p:cNvSpPr>
          <p:nvPr>
            <p:ph type="sldNum" sz="quarter" idx="12"/>
          </p:nvPr>
        </p:nvSpPr>
        <p:spPr/>
        <p:txBody>
          <a:bodyPr/>
          <a:lstStyle/>
          <a:p>
            <a:fld id="{5BB0B389-7061-5F40-9C18-9A6CD34FEB23}" type="slidenum">
              <a:rPr lang="en-US" smtClean="0"/>
              <a:pPr/>
              <a:t>59</a:t>
            </a:fld>
            <a:endParaRPr lang="en-US"/>
          </a:p>
        </p:txBody>
      </p:sp>
    </p:spTree>
    <p:extLst>
      <p:ext uri="{BB962C8B-B14F-4D97-AF65-F5344CB8AC3E}">
        <p14:creationId xmlns:p14="http://schemas.microsoft.com/office/powerpoint/2010/main" val="33582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normAutofit/>
          </a:bodyPr>
          <a:lstStyle/>
          <a:p>
            <a:r>
              <a:rPr lang="en-ZA" dirty="0">
                <a:latin typeface="+mn-lt"/>
              </a:rPr>
              <a:t>Mergers and Incorporations: Background</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5072052"/>
          </a:xfrm>
        </p:spPr>
        <p:txBody>
          <a:bodyPr>
            <a:normAutofit fontScale="70000" lnSpcReduction="20000"/>
          </a:bodyPr>
          <a:lstStyle/>
          <a:p>
            <a:pPr marL="0" indent="0">
              <a:buNone/>
            </a:pPr>
            <a:r>
              <a:rPr lang="en-GB" sz="3200" dirty="0">
                <a:latin typeface="+mn-lt"/>
              </a:rPr>
              <a:t>National Plan for Higher Education 2001:</a:t>
            </a:r>
          </a:p>
          <a:p>
            <a:r>
              <a:rPr lang="en-GB" sz="3200" dirty="0">
                <a:latin typeface="+mn-lt"/>
              </a:rPr>
              <a:t>A framework and mechanisms for restructuring the higher education system; </a:t>
            </a:r>
            <a:endParaRPr lang="en-US" sz="3200" dirty="0">
              <a:latin typeface="+mn-lt"/>
            </a:endParaRPr>
          </a:p>
          <a:p>
            <a:r>
              <a:rPr lang="en-GB" sz="3200" dirty="0">
                <a:latin typeface="+mn-lt"/>
              </a:rPr>
              <a:t>Indicative targets for the size and shape of the system;</a:t>
            </a:r>
            <a:endParaRPr lang="en-US" sz="3200" dirty="0">
              <a:latin typeface="+mn-lt"/>
            </a:endParaRPr>
          </a:p>
          <a:p>
            <a:r>
              <a:rPr lang="en-GB" sz="3200" dirty="0">
                <a:latin typeface="+mn-lt"/>
              </a:rPr>
              <a:t>Increasing the participation rates for young people, and shifting the balance between humanities, business and commerce, and science, engineering and technology (SET);</a:t>
            </a:r>
            <a:endParaRPr lang="en-US" sz="3200" dirty="0">
              <a:latin typeface="+mn-lt"/>
            </a:endParaRPr>
          </a:p>
          <a:p>
            <a:r>
              <a:rPr lang="en-GB" sz="3200" dirty="0">
                <a:latin typeface="+mn-lt"/>
              </a:rPr>
              <a:t>The creation of a single dedicated distance education institution through the merger of  UNISA, </a:t>
            </a:r>
            <a:r>
              <a:rPr lang="en-GB" sz="3200" dirty="0" err="1">
                <a:latin typeface="+mn-lt"/>
              </a:rPr>
              <a:t>Technikon</a:t>
            </a:r>
            <a:r>
              <a:rPr lang="en-GB" sz="3200" dirty="0">
                <a:latin typeface="+mn-lt"/>
              </a:rPr>
              <a:t> SA and the Distance Education Campus of Vista University (VUDEC);</a:t>
            </a:r>
            <a:endParaRPr lang="en-US" sz="3200" dirty="0">
              <a:latin typeface="+mn-lt"/>
            </a:endParaRPr>
          </a:p>
          <a:p>
            <a:r>
              <a:rPr lang="en-GB" sz="3200" dirty="0">
                <a:latin typeface="+mn-lt"/>
              </a:rPr>
              <a:t>Other specific restructuring measures including the incorporation of the QwaQwa Campus of University of the North into the Free State University and the merger between ML Sultan and Natal </a:t>
            </a:r>
            <a:r>
              <a:rPr lang="en-GB" sz="3200" dirty="0" err="1">
                <a:latin typeface="+mn-lt"/>
              </a:rPr>
              <a:t>Technikon</a:t>
            </a:r>
            <a:r>
              <a:rPr lang="en-GB" sz="3200" dirty="0">
                <a:latin typeface="+mn-lt"/>
              </a:rPr>
              <a:t>;</a:t>
            </a:r>
            <a:endParaRPr lang="en-US" sz="3200" dirty="0">
              <a:latin typeface="+mn-lt"/>
            </a:endParaRPr>
          </a:p>
          <a:p>
            <a:r>
              <a:rPr lang="en-GB" sz="3200" dirty="0">
                <a:latin typeface="+mn-lt"/>
              </a:rPr>
              <a:t>Creating a National Institute for Higher Education in Mpumalanga and Northern Cape. </a:t>
            </a:r>
            <a:endParaRPr lang="en-US" sz="3200"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70F9DB5C-E2FF-428E-AE3A-2BDF776CCC53}"/>
              </a:ext>
            </a:extLst>
          </p:cNvPr>
          <p:cNvSpPr>
            <a:spLocks noGrp="1"/>
          </p:cNvSpPr>
          <p:nvPr>
            <p:ph type="sldNum" sz="quarter" idx="12"/>
          </p:nvPr>
        </p:nvSpPr>
        <p:spPr/>
        <p:txBody>
          <a:bodyPr/>
          <a:lstStyle/>
          <a:p>
            <a:fld id="{5BB0B389-7061-5F40-9C18-9A6CD34FEB23}" type="slidenum">
              <a:rPr lang="en-US" smtClean="0"/>
              <a:pPr/>
              <a:t>6</a:t>
            </a:fld>
            <a:endParaRPr lang="en-US"/>
          </a:p>
        </p:txBody>
      </p:sp>
    </p:spTree>
    <p:extLst>
      <p:ext uri="{BB962C8B-B14F-4D97-AF65-F5344CB8AC3E}">
        <p14:creationId xmlns:p14="http://schemas.microsoft.com/office/powerpoint/2010/main" val="1352796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323439"/>
          </a:xfrm>
          <a:prstGeom prst="rect">
            <a:avLst/>
          </a:prstGeom>
          <a:noFill/>
          <a:ln w="9525">
            <a:noFill/>
            <a:miter lim="800000"/>
            <a:headEnd/>
            <a:tailEnd/>
          </a:ln>
        </p:spPr>
        <p:txBody>
          <a:bodyPr>
            <a:spAutoFit/>
          </a:bodyPr>
          <a:lstStyle/>
          <a:p>
            <a:pPr algn="ctr"/>
            <a:r>
              <a:rPr lang="en-US" sz="8000" b="1" i="1" dirty="0">
                <a:solidFill>
                  <a:schemeClr val="accent6">
                    <a:lumMod val="50000"/>
                  </a:schemeClr>
                </a:solidFill>
                <a:latin typeface="Vivaldi" panose="03020602050506090804" pitchFamily="66" charset="0"/>
              </a:rPr>
              <a:t>Thank you</a:t>
            </a: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b="1" smtClean="0">
                <a:latin typeface="+mn-lt"/>
              </a:rPr>
              <a:pPr/>
              <a:t>60</a:t>
            </a:fld>
            <a:endParaRPr lang="en-US" b="1">
              <a:latin typeface="+mn-lt"/>
            </a:endParaRPr>
          </a:p>
        </p:txBody>
      </p:sp>
      <p:pic>
        <p:nvPicPr>
          <p:cNvPr id="6"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24025" y="1606551"/>
            <a:ext cx="5695950" cy="2246312"/>
          </a:xfrm>
          <a:prstGeom prst="rect">
            <a:avLst/>
          </a:prstGeom>
          <a:noFill/>
          <a:ln w="9525">
            <a:noFill/>
            <a:miter lim="800000"/>
            <a:headEnd/>
            <a:tailEnd/>
          </a:ln>
        </p:spPr>
      </p:pic>
    </p:spTree>
    <p:extLst>
      <p:ext uri="{BB962C8B-B14F-4D97-AF65-F5344CB8AC3E}">
        <p14:creationId xmlns:p14="http://schemas.microsoft.com/office/powerpoint/2010/main" val="354423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normAutofit/>
          </a:bodyPr>
          <a:lstStyle/>
          <a:p>
            <a:r>
              <a:rPr lang="en-ZA" dirty="0">
                <a:latin typeface="+mn-lt"/>
              </a:rPr>
              <a:t>Mergers and Incorporations: background</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5072052"/>
          </a:xfrm>
        </p:spPr>
        <p:txBody>
          <a:bodyPr>
            <a:normAutofit/>
          </a:bodyPr>
          <a:lstStyle/>
          <a:p>
            <a:pPr marL="0" indent="0">
              <a:buNone/>
            </a:pPr>
            <a:r>
              <a:rPr lang="en-GB" sz="2000" dirty="0">
                <a:latin typeface="+mn-lt"/>
              </a:rPr>
              <a:t>National Working Group report: </a:t>
            </a:r>
          </a:p>
          <a:p>
            <a:r>
              <a:rPr lang="en-GB" sz="2000" dirty="0">
                <a:latin typeface="+mn-lt"/>
              </a:rPr>
              <a:t>“A restructured higher education system should be socially just and equitable in its distribution of resources and opportunities, it should meet the requirements of long-term sustainability and it should enhance the productivity of the system through effectively and efficiently meeting the teaching, skills development and research needs of the country” (NWG: 12).</a:t>
            </a:r>
          </a:p>
          <a:p>
            <a:r>
              <a:rPr lang="en-GB" sz="2000" dirty="0">
                <a:latin typeface="+mn-lt"/>
              </a:rPr>
              <a:t>Response of Ministry to NWG proposals – were some differences in opinion and ultimately resulted in the landscape we have now. </a:t>
            </a:r>
          </a:p>
          <a:p>
            <a:r>
              <a:rPr lang="en-GB" sz="2000" dirty="0">
                <a:latin typeface="+mn-lt"/>
              </a:rPr>
              <a:t>National Institutes established in 2003 NC and 2006 MP. </a:t>
            </a:r>
          </a:p>
          <a:p>
            <a:r>
              <a:rPr lang="en-GB" sz="2000" dirty="0">
                <a:latin typeface="+mn-lt"/>
              </a:rPr>
              <a:t>Mergers and incorporations should be seen in the full context of the restructuring and transformation of higher education in terms of the WP3 and the NPHE from 1997 onwards, also guided by the Higher Education Act, the establishment of the CHE and HEQC and many later developments. </a:t>
            </a:r>
            <a:endParaRPr lang="en-US" sz="2000" dirty="0">
              <a:latin typeface="+mn-lt"/>
            </a:endParaRPr>
          </a:p>
        </p:txBody>
      </p:sp>
      <p:sp>
        <p:nvSpPr>
          <p:cNvPr id="4" name="Slide Number Placeholder 3">
            <a:extLst>
              <a:ext uri="{FF2B5EF4-FFF2-40B4-BE49-F238E27FC236}">
                <a16:creationId xmlns:a16="http://schemas.microsoft.com/office/drawing/2014/main" id="{AA00A1E0-2879-43E9-966E-157D10DA9ADA}"/>
              </a:ext>
            </a:extLst>
          </p:cNvPr>
          <p:cNvSpPr>
            <a:spLocks noGrp="1"/>
          </p:cNvSpPr>
          <p:nvPr>
            <p:ph type="sldNum" sz="quarter" idx="12"/>
          </p:nvPr>
        </p:nvSpPr>
        <p:spPr/>
        <p:txBody>
          <a:bodyPr/>
          <a:lstStyle/>
          <a:p>
            <a:fld id="{5BB0B389-7061-5F40-9C18-9A6CD34FEB23}" type="slidenum">
              <a:rPr lang="en-US" smtClean="0"/>
              <a:pPr/>
              <a:t>7</a:t>
            </a:fld>
            <a:endParaRPr lang="en-US"/>
          </a:p>
        </p:txBody>
      </p:sp>
    </p:spTree>
    <p:extLst>
      <p:ext uri="{BB962C8B-B14F-4D97-AF65-F5344CB8AC3E}">
        <p14:creationId xmlns:p14="http://schemas.microsoft.com/office/powerpoint/2010/main" val="122268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lstStyle/>
          <a:p>
            <a:r>
              <a:rPr lang="en-ZA" dirty="0">
                <a:latin typeface="+mn-lt"/>
              </a:rPr>
              <a:t>Policy rationale for the Mergers</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381284"/>
            <a:ext cx="8548776" cy="4650088"/>
          </a:xfrm>
        </p:spPr>
        <p:txBody>
          <a:bodyPr>
            <a:normAutofit fontScale="92500"/>
          </a:bodyPr>
          <a:lstStyle/>
          <a:p>
            <a:r>
              <a:rPr lang="en-ZA" sz="2400" b="0" i="0" u="none" strike="noStrike" baseline="0" dirty="0">
                <a:latin typeface="+mn-lt"/>
              </a:rPr>
              <a:t>Addressing social justice and the social and structural inequality and fragmentation of apartheid</a:t>
            </a:r>
            <a:r>
              <a:rPr lang="en-ZA" sz="2400" b="0" i="0" u="none" strike="noStrike" dirty="0">
                <a:latin typeface="+mn-lt"/>
              </a:rPr>
              <a:t> legacy in higher education;</a:t>
            </a:r>
          </a:p>
          <a:p>
            <a:r>
              <a:rPr lang="en-ZA" sz="2400" b="0" i="0" u="none" strike="noStrike" baseline="0" dirty="0">
                <a:latin typeface="+mn-lt"/>
              </a:rPr>
              <a:t>Th</a:t>
            </a:r>
            <a:r>
              <a:rPr lang="en-ZA" sz="2400" dirty="0">
                <a:latin typeface="+mn-lt"/>
              </a:rPr>
              <a:t>e need for comprehensive transformation of the higher education system;</a:t>
            </a:r>
          </a:p>
          <a:p>
            <a:r>
              <a:rPr lang="en-ZA" sz="2400" b="0" i="0" u="none" strike="noStrike" baseline="0" dirty="0">
                <a:latin typeface="+mn-lt"/>
              </a:rPr>
              <a:t>To ensure the effective and efficient utilisation of limited resources</a:t>
            </a:r>
            <a:r>
              <a:rPr lang="en-GB" sz="2400" dirty="0">
                <a:latin typeface="+mn-lt"/>
              </a:rPr>
              <a:t> through reducing overlap and duplication in academic programmes.</a:t>
            </a:r>
            <a:endParaRPr lang="en-ZA" sz="2400" b="0" i="0" u="none" strike="noStrike" baseline="0" dirty="0">
              <a:latin typeface="+mn-lt"/>
            </a:endParaRPr>
          </a:p>
          <a:p>
            <a:r>
              <a:rPr lang="en-US" sz="2400" dirty="0">
                <a:latin typeface="+mn-lt"/>
              </a:rPr>
              <a:t>Promoting staff equity;</a:t>
            </a:r>
          </a:p>
          <a:p>
            <a:r>
              <a:rPr lang="en-GB" sz="2400" dirty="0">
                <a:latin typeface="+mn-lt"/>
              </a:rPr>
              <a:t>Consolidating existing programmes to enable a wider range of academic programmes to be offered in response to regional and national needs;</a:t>
            </a:r>
          </a:p>
          <a:p>
            <a:r>
              <a:rPr lang="en-GB" sz="2400" dirty="0">
                <a:latin typeface="+mn-lt"/>
              </a:rPr>
              <a:t>Consolidating the deployment and use of academic personnel;</a:t>
            </a:r>
          </a:p>
          <a:p>
            <a:r>
              <a:rPr lang="en-GB" sz="2400" dirty="0">
                <a:latin typeface="+mn-lt"/>
              </a:rPr>
              <a:t>Mitigating the effect of unnecessary competition.</a:t>
            </a:r>
            <a:endParaRPr lang="en-US" sz="2400" dirty="0">
              <a:latin typeface="+mn-lt"/>
            </a:endParaRPr>
          </a:p>
          <a:p>
            <a:endParaRPr lang="en-US" b="0" i="0" u="none" strike="noStrike" baseline="0" dirty="0">
              <a:latin typeface="+mn-lt"/>
            </a:endParaRPr>
          </a:p>
        </p:txBody>
      </p:sp>
      <p:sp>
        <p:nvSpPr>
          <p:cNvPr id="4" name="Slide Number Placeholder 3">
            <a:extLst>
              <a:ext uri="{FF2B5EF4-FFF2-40B4-BE49-F238E27FC236}">
                <a16:creationId xmlns:a16="http://schemas.microsoft.com/office/drawing/2014/main" id="{12D06018-B1AF-4F16-9DEF-C5091327DF7E}"/>
              </a:ext>
            </a:extLst>
          </p:cNvPr>
          <p:cNvSpPr>
            <a:spLocks noGrp="1"/>
          </p:cNvSpPr>
          <p:nvPr>
            <p:ph type="sldNum" sz="quarter" idx="12"/>
          </p:nvPr>
        </p:nvSpPr>
        <p:spPr/>
        <p:txBody>
          <a:bodyPr/>
          <a:lstStyle/>
          <a:p>
            <a:fld id="{5BB0B389-7061-5F40-9C18-9A6CD34FEB23}" type="slidenum">
              <a:rPr lang="en-US" smtClean="0"/>
              <a:pPr/>
              <a:t>8</a:t>
            </a:fld>
            <a:endParaRPr lang="en-US"/>
          </a:p>
        </p:txBody>
      </p:sp>
    </p:spTree>
    <p:extLst>
      <p:ext uri="{BB962C8B-B14F-4D97-AF65-F5344CB8AC3E}">
        <p14:creationId xmlns:p14="http://schemas.microsoft.com/office/powerpoint/2010/main" val="382139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A55-2F7A-224A-E705-85392812FBF6}"/>
              </a:ext>
            </a:extLst>
          </p:cNvPr>
          <p:cNvSpPr>
            <a:spLocks noGrp="1"/>
          </p:cNvSpPr>
          <p:nvPr>
            <p:ph type="title"/>
          </p:nvPr>
        </p:nvSpPr>
        <p:spPr>
          <a:xfrm>
            <a:off x="284670" y="406412"/>
            <a:ext cx="8626415" cy="862348"/>
          </a:xfrm>
        </p:spPr>
        <p:txBody>
          <a:bodyPr/>
          <a:lstStyle/>
          <a:p>
            <a:r>
              <a:rPr lang="en-ZA" dirty="0">
                <a:latin typeface="+mn-lt"/>
              </a:rPr>
              <a:t>Mergers: support of the Department</a:t>
            </a:r>
            <a:endParaRPr lang="en-US" dirty="0">
              <a:latin typeface="+mn-lt"/>
            </a:endParaRPr>
          </a:p>
        </p:txBody>
      </p:sp>
      <p:sp>
        <p:nvSpPr>
          <p:cNvPr id="3" name="Content Placeholder 2">
            <a:extLst>
              <a:ext uri="{FF2B5EF4-FFF2-40B4-BE49-F238E27FC236}">
                <a16:creationId xmlns:a16="http://schemas.microsoft.com/office/drawing/2014/main" id="{A7769C2E-10E6-665D-F672-428E64CE4179}"/>
              </a:ext>
            </a:extLst>
          </p:cNvPr>
          <p:cNvSpPr>
            <a:spLocks noGrp="1"/>
          </p:cNvSpPr>
          <p:nvPr>
            <p:ph idx="1"/>
          </p:nvPr>
        </p:nvSpPr>
        <p:spPr>
          <a:xfrm>
            <a:off x="363728" y="1268760"/>
            <a:ext cx="8548776" cy="5112568"/>
          </a:xfrm>
        </p:spPr>
        <p:txBody>
          <a:bodyPr>
            <a:normAutofit fontScale="92500" lnSpcReduction="20000"/>
          </a:bodyPr>
          <a:lstStyle/>
          <a:p>
            <a:pPr>
              <a:lnSpc>
                <a:spcPct val="80000"/>
              </a:lnSpc>
            </a:pPr>
            <a:r>
              <a:rPr lang="en-GB" sz="2600" dirty="0">
                <a:latin typeface="+mn-lt"/>
              </a:rPr>
              <a:t>The provision of funding to the tune of R3 billion, mainly split between covering direct merger costs and the recapitalisation of institutions. </a:t>
            </a:r>
            <a:r>
              <a:rPr lang="en-US" altLang="en-US" sz="2600" dirty="0">
                <a:latin typeface="+mn-lt"/>
              </a:rPr>
              <a:t>The financial support covered three distinct areas, (</a:t>
            </a:r>
            <a:r>
              <a:rPr lang="en-US" altLang="en-US" sz="2600" dirty="0" err="1">
                <a:latin typeface="+mn-lt"/>
              </a:rPr>
              <a:t>i</a:t>
            </a:r>
            <a:r>
              <a:rPr lang="en-US" altLang="en-US" sz="2600" dirty="0">
                <a:latin typeface="+mn-lt"/>
              </a:rPr>
              <a:t>) re-</a:t>
            </a:r>
            <a:r>
              <a:rPr lang="en-US" altLang="en-US" sz="2600" dirty="0" err="1">
                <a:latin typeface="+mn-lt"/>
              </a:rPr>
              <a:t>capitalisation</a:t>
            </a:r>
            <a:r>
              <a:rPr lang="en-US" altLang="en-US" sz="2600" dirty="0">
                <a:latin typeface="+mn-lt"/>
              </a:rPr>
              <a:t> of institutions that were under-capitalized; (ii) reimbursement of direct merger-related expenditure; and (iii) costs associated with any restructuring of personnel that were considered necessary to meet the operational requirements of the new entity. In consultation with National Treasury, strict criteria were developed to inform the allocation of resources to institutions.</a:t>
            </a:r>
          </a:p>
          <a:p>
            <a:r>
              <a:rPr lang="en-GB" sz="2600" dirty="0">
                <a:latin typeface="+mn-lt"/>
              </a:rPr>
              <a:t>Publishing Merger Guidelines to help institutions with technical issues on mergers</a:t>
            </a:r>
            <a:endParaRPr lang="en-US" sz="2600" dirty="0">
              <a:latin typeface="+mn-lt"/>
            </a:endParaRPr>
          </a:p>
          <a:p>
            <a:r>
              <a:rPr lang="en-GB" sz="2600" dirty="0">
                <a:latin typeface="+mn-lt"/>
              </a:rPr>
              <a:t>Constituting a Merger Unit to oversee, support and monitor, including providing technical and financial support to the mergers and incorporations on an ongoing basis </a:t>
            </a:r>
            <a:endParaRPr lang="en-US" sz="2600" dirty="0">
              <a:latin typeface="+mn-lt"/>
            </a:endParaRPr>
          </a:p>
          <a:p>
            <a:r>
              <a:rPr lang="en-GB" sz="2600" dirty="0">
                <a:latin typeface="+mn-lt"/>
              </a:rPr>
              <a:t>The appointment of a Reference Group to monitor ‘on the ground’ merger planning and implementation processes with a view to ensuring that the central principles underpinning the restructuring are infused into the implementation processes. </a:t>
            </a:r>
            <a:endParaRPr lang="en-US" sz="2600"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504E006D-63E9-4CFA-BF90-ED5149EA422F}"/>
              </a:ext>
            </a:extLst>
          </p:cNvPr>
          <p:cNvSpPr>
            <a:spLocks noGrp="1"/>
          </p:cNvSpPr>
          <p:nvPr>
            <p:ph type="sldNum" sz="quarter" idx="12"/>
          </p:nvPr>
        </p:nvSpPr>
        <p:spPr/>
        <p:txBody>
          <a:bodyPr/>
          <a:lstStyle/>
          <a:p>
            <a:fld id="{5BB0B389-7061-5F40-9C18-9A6CD34FEB23}" type="slidenum">
              <a:rPr lang="en-US" smtClean="0"/>
              <a:pPr/>
              <a:t>9</a:t>
            </a:fld>
            <a:endParaRPr lang="en-US"/>
          </a:p>
        </p:txBody>
      </p:sp>
    </p:spTree>
    <p:extLst>
      <p:ext uri="{BB962C8B-B14F-4D97-AF65-F5344CB8AC3E}">
        <p14:creationId xmlns:p14="http://schemas.microsoft.com/office/powerpoint/2010/main" val="2352882663"/>
      </p:ext>
    </p:extLst>
  </p:cSld>
  <p:clrMapOvr>
    <a:masterClrMapping/>
  </p:clrMapOvr>
</p:sld>
</file>

<file path=ppt/theme/theme1.xml><?xml version="1.0" encoding="utf-8"?>
<a:theme xmlns:a="http://schemas.openxmlformats.org/drawingml/2006/main" name="DHET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E4E03DDAF14142905D79266D7019AB" ma:contentTypeVersion="8" ma:contentTypeDescription="Create a new document." ma:contentTypeScope="" ma:versionID="1db43e14c8727372e4035b0413c648ca">
  <xsd:schema xmlns:xsd="http://www.w3.org/2001/XMLSchema" xmlns:xs="http://www.w3.org/2001/XMLSchema" xmlns:p="http://schemas.microsoft.com/office/2006/metadata/properties" xmlns:ns3="f2276d59-fd9b-48fb-87e9-8292563165f4" targetNamespace="http://schemas.microsoft.com/office/2006/metadata/properties" ma:root="true" ma:fieldsID="b01668ab2e21be80993c612b54115cb0" ns3:_="">
    <xsd:import namespace="f2276d59-fd9b-48fb-87e9-8292563165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76d59-fd9b-48fb-87e9-829256316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5D3E0C-63B5-43A7-9954-D8179500DAC7}">
  <ds:schemaRefs>
    <ds:schemaRef ds:uri="http://purl.org/dc/dcmitype/"/>
    <ds:schemaRef ds:uri="http://www.w3.org/XML/1998/namespace"/>
    <ds:schemaRef ds:uri="http://schemas.microsoft.com/office/2006/documentManagement/types"/>
    <ds:schemaRef ds:uri="http://schemas.microsoft.com/office/infopath/2007/PartnerControls"/>
    <ds:schemaRef ds:uri="f2276d59-fd9b-48fb-87e9-8292563165f4"/>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265ABAC-2B67-42AB-A4FA-BE68209A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76d59-fd9b-48fb-87e9-829256316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D945A5-437D-447A-9E07-145BAEFC0E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8684</TotalTime>
  <Words>7955</Words>
  <Application>Microsoft Office PowerPoint</Application>
  <PresentationFormat>On-screen Show (4:3)</PresentationFormat>
  <Paragraphs>2485</Paragraphs>
  <Slides>60</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맑은 고딕</vt:lpstr>
      <vt:lpstr>MS PGothic</vt:lpstr>
      <vt:lpstr>宋体</vt:lpstr>
      <vt:lpstr>Arial</vt:lpstr>
      <vt:lpstr>Bookman Old Style</vt:lpstr>
      <vt:lpstr>Calibri</vt:lpstr>
      <vt:lpstr>Calibri Light</vt:lpstr>
      <vt:lpstr>Tahoma</vt:lpstr>
      <vt:lpstr>TheSansSemiLight-Plain</vt:lpstr>
      <vt:lpstr>Times New Roman</vt:lpstr>
      <vt:lpstr>Vivaldi</vt:lpstr>
      <vt:lpstr>DHET Presentation</vt:lpstr>
      <vt:lpstr>PowerPoint Presentation</vt:lpstr>
      <vt:lpstr>PowerPoint Presentation</vt:lpstr>
      <vt:lpstr>Mergers and Incorporations: Background</vt:lpstr>
      <vt:lpstr>Mergers and Incorporations: Background</vt:lpstr>
      <vt:lpstr>Mergers and Incorporations: Background</vt:lpstr>
      <vt:lpstr>Mergers and Incorporations: Background</vt:lpstr>
      <vt:lpstr>Mergers and Incorporations: background</vt:lpstr>
      <vt:lpstr>Policy rationale for the Mergers</vt:lpstr>
      <vt:lpstr>Mergers: support of the Department</vt:lpstr>
      <vt:lpstr>PowerPoint Presentation</vt:lpstr>
      <vt:lpstr>Mergers</vt:lpstr>
      <vt:lpstr>Mergers</vt:lpstr>
      <vt:lpstr>Incorporations</vt:lpstr>
      <vt:lpstr>PowerPoint Presentation</vt:lpstr>
      <vt:lpstr>Independent Assessors Appointment </vt:lpstr>
      <vt:lpstr>Independent Assessors Appointment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 African Universities' Research Publications Output, 1988 - 2003</vt:lpstr>
      <vt:lpstr>South African Universities' Research Publications Output, 1988 - 2003</vt:lpstr>
      <vt:lpstr>Research Outputs at the Technikons, 1998 - 2003</vt:lpstr>
      <vt:lpstr>Research Outputs at the Technikons, 1998 - 2003</vt:lpstr>
      <vt:lpstr>Research Outputs at the HAUs, 1988 - 2001</vt:lpstr>
      <vt:lpstr>Research Outputs at the HDIs, 1988 - 2001</vt:lpstr>
      <vt:lpstr>South African Universities' Research Publications Output, 1988 - 2003</vt:lpstr>
      <vt:lpstr>Per capita Research Publication Outputs  (Above the sector average institutions, 2020)</vt:lpstr>
      <vt:lpstr>Per capita Research Publication Outputs  (Below the sector average institutions, 2020)</vt:lpstr>
      <vt:lpstr>HE Sector Growth of Research Publications, 2005 - 2020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and further analysis</vt:lpstr>
      <vt:lpstr>Conclusions and further analysis</vt:lpstr>
      <vt:lpstr>PowerPoint Presentation</vt:lpstr>
    </vt:vector>
  </TitlesOfParts>
  <Company>African Graphix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Vukea, Phillia</dc:creator>
  <cp:lastModifiedBy>Anele Kabingesi</cp:lastModifiedBy>
  <cp:revision>543</cp:revision>
  <dcterms:created xsi:type="dcterms:W3CDTF">2010-05-07T06:42:18Z</dcterms:created>
  <dcterms:modified xsi:type="dcterms:W3CDTF">2022-08-26T13:39:35Z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0x01010072E4E03DDAF14142905D79266D7019AB</vt:lpwstr>
  </property>
</Properties>
</file>