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2">
  <p:sldMasterIdLst>
    <p:sldMasterId id="2147483648" r:id="rId1"/>
  </p:sldMasterIdLst>
  <p:notesMasterIdLst>
    <p:notesMasterId r:id="rId36"/>
  </p:notesMasterIdLst>
  <p:sldIdLst>
    <p:sldId id="283" r:id="rId2"/>
    <p:sldId id="327" r:id="rId3"/>
    <p:sldId id="366" r:id="rId4"/>
    <p:sldId id="367" r:id="rId5"/>
    <p:sldId id="380" r:id="rId6"/>
    <p:sldId id="376" r:id="rId7"/>
    <p:sldId id="377" r:id="rId8"/>
    <p:sldId id="378" r:id="rId9"/>
    <p:sldId id="379" r:id="rId10"/>
    <p:sldId id="368" r:id="rId11"/>
    <p:sldId id="330" r:id="rId12"/>
    <p:sldId id="382" r:id="rId13"/>
    <p:sldId id="381" r:id="rId14"/>
    <p:sldId id="369" r:id="rId15"/>
    <p:sldId id="350" r:id="rId16"/>
    <p:sldId id="385" r:id="rId17"/>
    <p:sldId id="364" r:id="rId18"/>
    <p:sldId id="370" r:id="rId19"/>
    <p:sldId id="351" r:id="rId20"/>
    <p:sldId id="374" r:id="rId21"/>
    <p:sldId id="375" r:id="rId22"/>
    <p:sldId id="371" r:id="rId23"/>
    <p:sldId id="357" r:id="rId24"/>
    <p:sldId id="359" r:id="rId25"/>
    <p:sldId id="358" r:id="rId26"/>
    <p:sldId id="360" r:id="rId27"/>
    <p:sldId id="361" r:id="rId28"/>
    <p:sldId id="372" r:id="rId29"/>
    <p:sldId id="352" r:id="rId30"/>
    <p:sldId id="353" r:id="rId31"/>
    <p:sldId id="356" r:id="rId32"/>
    <p:sldId id="354" r:id="rId33"/>
    <p:sldId id="383" r:id="rId34"/>
    <p:sldId id="355" r:id="rId35"/>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505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3979" autoAdjust="0"/>
  </p:normalViewPr>
  <p:slideViewPr>
    <p:cSldViewPr>
      <p:cViewPr varScale="1">
        <p:scale>
          <a:sx n="68" d="100"/>
          <a:sy n="68" d="100"/>
        </p:scale>
        <p:origin x="-1446" y="-108"/>
      </p:cViewPr>
      <p:guideLst>
        <p:guide orient="horz" pos="2160"/>
        <p:guide pos="2880"/>
      </p:guideLst>
    </p:cSldViewPr>
  </p:slideViewPr>
  <p:notesTextViewPr>
    <p:cViewPr>
      <p:scale>
        <a:sx n="1" d="1"/>
        <a:sy n="1" d="1"/>
      </p:scale>
      <p:origin x="0" y="0"/>
    </p:cViewPr>
  </p:notesTextViewPr>
  <p:sorterViewPr>
    <p:cViewPr>
      <p:scale>
        <a:sx n="100" d="100"/>
        <a:sy n="100" d="100"/>
      </p:scale>
      <p:origin x="0" y="-22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7739" cy="469424"/>
          </a:xfrm>
          <a:prstGeom prst="rect">
            <a:avLst/>
          </a:prstGeom>
        </p:spPr>
        <p:txBody>
          <a:bodyPr vert="horz" lIns="91632" tIns="45816" rIns="91632" bIns="45816" rtlCol="0"/>
          <a:lstStyle>
            <a:lvl1pPr algn="l">
              <a:defRPr sz="1200"/>
            </a:lvl1pPr>
          </a:lstStyle>
          <a:p>
            <a:endParaRPr lang="en-ZA"/>
          </a:p>
        </p:txBody>
      </p:sp>
      <p:sp>
        <p:nvSpPr>
          <p:cNvPr id="3" name="Date Placeholder 2"/>
          <p:cNvSpPr>
            <a:spLocks noGrp="1"/>
          </p:cNvSpPr>
          <p:nvPr>
            <p:ph type="dt" idx="1"/>
          </p:nvPr>
        </p:nvSpPr>
        <p:spPr>
          <a:xfrm>
            <a:off x="4023094" y="0"/>
            <a:ext cx="3077739" cy="469424"/>
          </a:xfrm>
          <a:prstGeom prst="rect">
            <a:avLst/>
          </a:prstGeom>
        </p:spPr>
        <p:txBody>
          <a:bodyPr vert="horz" lIns="91632" tIns="45816" rIns="91632" bIns="45816" rtlCol="0"/>
          <a:lstStyle>
            <a:lvl1pPr algn="r">
              <a:defRPr sz="1200"/>
            </a:lvl1pPr>
          </a:lstStyle>
          <a:p>
            <a:fld id="{998028A3-1EB8-4D95-9296-0BD0948509B1}" type="datetimeFigureOut">
              <a:rPr lang="en-ZA" smtClean="0"/>
              <a:pPr/>
              <a:t>2022/08/31</a:t>
            </a:fld>
            <a:endParaRPr lang="en-ZA"/>
          </a:p>
        </p:txBody>
      </p:sp>
      <p:sp>
        <p:nvSpPr>
          <p:cNvPr id="4" name="Slide Image Placeholder 3"/>
          <p:cNvSpPr>
            <a:spLocks noGrp="1" noRot="1" noChangeAspect="1"/>
          </p:cNvSpPr>
          <p:nvPr>
            <p:ph type="sldImg" idx="2"/>
          </p:nvPr>
        </p:nvSpPr>
        <p:spPr>
          <a:xfrm>
            <a:off x="1203325" y="704850"/>
            <a:ext cx="4695825" cy="3521075"/>
          </a:xfrm>
          <a:prstGeom prst="rect">
            <a:avLst/>
          </a:prstGeom>
          <a:noFill/>
          <a:ln w="12700">
            <a:solidFill>
              <a:prstClr val="black"/>
            </a:solidFill>
          </a:ln>
        </p:spPr>
        <p:txBody>
          <a:bodyPr vert="horz" lIns="91632" tIns="45816" rIns="91632" bIns="45816" rtlCol="0" anchor="ctr"/>
          <a:lstStyle/>
          <a:p>
            <a:endParaRPr lang="en-ZA"/>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1632" tIns="45816" rIns="91632" bIns="4581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1" y="8917421"/>
            <a:ext cx="3077739" cy="469424"/>
          </a:xfrm>
          <a:prstGeom prst="rect">
            <a:avLst/>
          </a:prstGeom>
        </p:spPr>
        <p:txBody>
          <a:bodyPr vert="horz" lIns="91632" tIns="45816" rIns="91632" bIns="45816" rtlCol="0" anchor="b"/>
          <a:lstStyle>
            <a:lvl1pPr algn="l">
              <a:defRPr sz="1200"/>
            </a:lvl1pPr>
          </a:lstStyle>
          <a:p>
            <a:endParaRPr lang="en-ZA"/>
          </a:p>
        </p:txBody>
      </p:sp>
      <p:sp>
        <p:nvSpPr>
          <p:cNvPr id="7" name="Slide Number Placeholder 6"/>
          <p:cNvSpPr>
            <a:spLocks noGrp="1"/>
          </p:cNvSpPr>
          <p:nvPr>
            <p:ph type="sldNum" sz="quarter" idx="5"/>
          </p:nvPr>
        </p:nvSpPr>
        <p:spPr>
          <a:xfrm>
            <a:off x="4023094" y="8917421"/>
            <a:ext cx="3077739" cy="469424"/>
          </a:xfrm>
          <a:prstGeom prst="rect">
            <a:avLst/>
          </a:prstGeom>
        </p:spPr>
        <p:txBody>
          <a:bodyPr vert="horz" lIns="91632" tIns="45816" rIns="91632" bIns="45816" rtlCol="0" anchor="b"/>
          <a:lstStyle>
            <a:lvl1pPr algn="r">
              <a:defRPr sz="1200"/>
            </a:lvl1pPr>
          </a:lstStyle>
          <a:p>
            <a:fld id="{0087BAEC-E576-47CD-A28B-45F115042592}" type="slidenum">
              <a:rPr lang="en-ZA" smtClean="0"/>
              <a:pPr/>
              <a:t>‹#›</a:t>
            </a:fld>
            <a:endParaRPr lang="en-ZA"/>
          </a:p>
        </p:txBody>
      </p:sp>
    </p:spTree>
    <p:extLst>
      <p:ext uri="{BB962C8B-B14F-4D97-AF65-F5344CB8AC3E}">
        <p14:creationId xmlns:p14="http://schemas.microsoft.com/office/powerpoint/2010/main" xmlns="" val="4179222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ZA" altLang="en-US" dirty="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charset="0"/>
              </a:defRPr>
            </a:lvl1pPr>
            <a:lvl2pPr marL="733268" indent="-282026">
              <a:defRPr sz="2400">
                <a:solidFill>
                  <a:schemeClr val="tx1"/>
                </a:solidFill>
                <a:latin typeface="Times New Roman" charset="0"/>
              </a:defRPr>
            </a:lvl2pPr>
            <a:lvl3pPr marL="1128105" indent="-225621">
              <a:defRPr sz="2400">
                <a:solidFill>
                  <a:schemeClr val="tx1"/>
                </a:solidFill>
                <a:latin typeface="Times New Roman" charset="0"/>
              </a:defRPr>
            </a:lvl3pPr>
            <a:lvl4pPr marL="1579347" indent="-225621">
              <a:defRPr sz="2400">
                <a:solidFill>
                  <a:schemeClr val="tx1"/>
                </a:solidFill>
                <a:latin typeface="Times New Roman" charset="0"/>
              </a:defRPr>
            </a:lvl4pPr>
            <a:lvl5pPr marL="2030588" indent="-225621">
              <a:defRPr sz="2400">
                <a:solidFill>
                  <a:schemeClr val="tx1"/>
                </a:solidFill>
                <a:latin typeface="Times New Roman" charset="0"/>
              </a:defRPr>
            </a:lvl5pPr>
            <a:lvl6pPr marL="2481831" indent="-225621" eaLnBrk="0" fontAlgn="base" hangingPunct="0">
              <a:spcBef>
                <a:spcPct val="0"/>
              </a:spcBef>
              <a:spcAft>
                <a:spcPct val="0"/>
              </a:spcAft>
              <a:defRPr sz="2400">
                <a:solidFill>
                  <a:schemeClr val="tx1"/>
                </a:solidFill>
                <a:latin typeface="Times New Roman" charset="0"/>
              </a:defRPr>
            </a:lvl6pPr>
            <a:lvl7pPr marL="2933073" indent="-225621" eaLnBrk="0" fontAlgn="base" hangingPunct="0">
              <a:spcBef>
                <a:spcPct val="0"/>
              </a:spcBef>
              <a:spcAft>
                <a:spcPct val="0"/>
              </a:spcAft>
              <a:defRPr sz="2400">
                <a:solidFill>
                  <a:schemeClr val="tx1"/>
                </a:solidFill>
                <a:latin typeface="Times New Roman" charset="0"/>
              </a:defRPr>
            </a:lvl7pPr>
            <a:lvl8pPr marL="3384314" indent="-225621" eaLnBrk="0" fontAlgn="base" hangingPunct="0">
              <a:spcBef>
                <a:spcPct val="0"/>
              </a:spcBef>
              <a:spcAft>
                <a:spcPct val="0"/>
              </a:spcAft>
              <a:defRPr sz="2400">
                <a:solidFill>
                  <a:schemeClr val="tx1"/>
                </a:solidFill>
                <a:latin typeface="Times New Roman" charset="0"/>
              </a:defRPr>
            </a:lvl8pPr>
            <a:lvl9pPr marL="3835556" indent="-225621" eaLnBrk="0" fontAlgn="base" hangingPunct="0">
              <a:spcBef>
                <a:spcPct val="0"/>
              </a:spcBef>
              <a:spcAft>
                <a:spcPct val="0"/>
              </a:spcAft>
              <a:defRPr sz="2400">
                <a:solidFill>
                  <a:schemeClr val="tx1"/>
                </a:solidFill>
                <a:latin typeface="Times New Roman" charset="0"/>
              </a:defRPr>
            </a:lvl9pPr>
          </a:lstStyle>
          <a:p>
            <a:fld id="{9F84BE05-2C7B-B345-9295-F6FFB44F1B56}" type="slidenum">
              <a:rPr lang="en-US" altLang="en-US" sz="1200">
                <a:solidFill>
                  <a:prstClr val="black"/>
                </a:solidFill>
              </a:rPr>
              <a:pPr/>
              <a:t>1</a:t>
            </a:fld>
            <a:endParaRPr lang="en-US" altLang="en-US" sz="1200">
              <a:solidFill>
                <a:prstClr val="black"/>
              </a:solidFill>
            </a:endParaRPr>
          </a:p>
        </p:txBody>
      </p:sp>
    </p:spTree>
    <p:extLst>
      <p:ext uri="{BB962C8B-B14F-4D97-AF65-F5344CB8AC3E}">
        <p14:creationId xmlns:p14="http://schemas.microsoft.com/office/powerpoint/2010/main" xmlns="" val="1848044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7A1F41D6-5449-4671-8B4C-CD0EC8BD0A8F}" type="slidenum">
              <a:rPr lang="en-ZA" smtClean="0"/>
              <a:pPr/>
              <a:t>6</a:t>
            </a:fld>
            <a:endParaRPr lang="en-ZA" dirty="0"/>
          </a:p>
        </p:txBody>
      </p:sp>
    </p:spTree>
    <p:extLst>
      <p:ext uri="{BB962C8B-B14F-4D97-AF65-F5344CB8AC3E}">
        <p14:creationId xmlns:p14="http://schemas.microsoft.com/office/powerpoint/2010/main" xmlns="" val="2887476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7A1F41D6-5449-4671-8B4C-CD0EC8BD0A8F}" type="slidenum">
              <a:rPr lang="en-ZA" smtClean="0"/>
              <a:pPr/>
              <a:t>7</a:t>
            </a:fld>
            <a:endParaRPr lang="en-ZA" dirty="0"/>
          </a:p>
        </p:txBody>
      </p:sp>
    </p:spTree>
    <p:extLst>
      <p:ext uri="{BB962C8B-B14F-4D97-AF65-F5344CB8AC3E}">
        <p14:creationId xmlns:p14="http://schemas.microsoft.com/office/powerpoint/2010/main" xmlns="" val="354551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613BB550-C76F-406E-94FD-E459AA3CBDF6}" type="datetimeFigureOut">
              <a:rPr lang="en-ZA" smtClean="0"/>
              <a:pPr/>
              <a:t>2022/08/31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F81E485-07ED-4276-9FB5-6324804FA532}" type="slidenum">
              <a:rPr lang="en-ZA" smtClean="0"/>
              <a:pPr/>
              <a:t>‹#›</a:t>
            </a:fld>
            <a:endParaRPr lang="en-ZA"/>
          </a:p>
        </p:txBody>
      </p:sp>
    </p:spTree>
    <p:extLst>
      <p:ext uri="{BB962C8B-B14F-4D97-AF65-F5344CB8AC3E}">
        <p14:creationId xmlns:p14="http://schemas.microsoft.com/office/powerpoint/2010/main" xmlns="" val="1491724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613BB550-C76F-406E-94FD-E459AA3CBDF6}" type="datetimeFigureOut">
              <a:rPr lang="en-ZA" smtClean="0"/>
              <a:pPr/>
              <a:t>2022/08/31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F81E485-07ED-4276-9FB5-6324804FA532}" type="slidenum">
              <a:rPr lang="en-ZA" smtClean="0"/>
              <a:pPr/>
              <a:t>‹#›</a:t>
            </a:fld>
            <a:endParaRPr lang="en-ZA"/>
          </a:p>
        </p:txBody>
      </p:sp>
    </p:spTree>
    <p:extLst>
      <p:ext uri="{BB962C8B-B14F-4D97-AF65-F5344CB8AC3E}">
        <p14:creationId xmlns:p14="http://schemas.microsoft.com/office/powerpoint/2010/main" xmlns="" val="2758147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613BB550-C76F-406E-94FD-E459AA3CBDF6}" type="datetimeFigureOut">
              <a:rPr lang="en-ZA" smtClean="0"/>
              <a:pPr/>
              <a:t>2022/08/31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F81E485-07ED-4276-9FB5-6324804FA532}" type="slidenum">
              <a:rPr lang="en-ZA" smtClean="0"/>
              <a:pPr/>
              <a:t>‹#›</a:t>
            </a:fld>
            <a:endParaRPr lang="en-ZA"/>
          </a:p>
        </p:txBody>
      </p:sp>
    </p:spTree>
    <p:extLst>
      <p:ext uri="{BB962C8B-B14F-4D97-AF65-F5344CB8AC3E}">
        <p14:creationId xmlns:p14="http://schemas.microsoft.com/office/powerpoint/2010/main" xmlns="" val="566081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613BB550-C76F-406E-94FD-E459AA3CBDF6}" type="datetimeFigureOut">
              <a:rPr lang="en-ZA" smtClean="0"/>
              <a:pPr/>
              <a:t>2022/08/31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F81E485-07ED-4276-9FB5-6324804FA532}" type="slidenum">
              <a:rPr lang="en-ZA" smtClean="0"/>
              <a:pPr/>
              <a:t>‹#›</a:t>
            </a:fld>
            <a:endParaRPr lang="en-ZA"/>
          </a:p>
        </p:txBody>
      </p:sp>
    </p:spTree>
    <p:extLst>
      <p:ext uri="{BB962C8B-B14F-4D97-AF65-F5344CB8AC3E}">
        <p14:creationId xmlns:p14="http://schemas.microsoft.com/office/powerpoint/2010/main" xmlns="" val="374184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3BB550-C76F-406E-94FD-E459AA3CBDF6}" type="datetimeFigureOut">
              <a:rPr lang="en-ZA" smtClean="0"/>
              <a:pPr/>
              <a:t>2022/08/31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F81E485-07ED-4276-9FB5-6324804FA532}" type="slidenum">
              <a:rPr lang="en-ZA" smtClean="0"/>
              <a:pPr/>
              <a:t>‹#›</a:t>
            </a:fld>
            <a:endParaRPr lang="en-ZA"/>
          </a:p>
        </p:txBody>
      </p:sp>
    </p:spTree>
    <p:extLst>
      <p:ext uri="{BB962C8B-B14F-4D97-AF65-F5344CB8AC3E}">
        <p14:creationId xmlns:p14="http://schemas.microsoft.com/office/powerpoint/2010/main" xmlns="" val="3866600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613BB550-C76F-406E-94FD-E459AA3CBDF6}" type="datetimeFigureOut">
              <a:rPr lang="en-ZA" smtClean="0"/>
              <a:pPr/>
              <a:t>2022/08/31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F81E485-07ED-4276-9FB5-6324804FA532}" type="slidenum">
              <a:rPr lang="en-ZA" smtClean="0"/>
              <a:pPr/>
              <a:t>‹#›</a:t>
            </a:fld>
            <a:endParaRPr lang="en-ZA"/>
          </a:p>
        </p:txBody>
      </p:sp>
    </p:spTree>
    <p:extLst>
      <p:ext uri="{BB962C8B-B14F-4D97-AF65-F5344CB8AC3E}">
        <p14:creationId xmlns:p14="http://schemas.microsoft.com/office/powerpoint/2010/main" xmlns="" val="806078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613BB550-C76F-406E-94FD-E459AA3CBDF6}" type="datetimeFigureOut">
              <a:rPr lang="en-ZA" smtClean="0"/>
              <a:pPr/>
              <a:t>2022/08/31</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8F81E485-07ED-4276-9FB5-6324804FA532}" type="slidenum">
              <a:rPr lang="en-ZA" smtClean="0"/>
              <a:pPr/>
              <a:t>‹#›</a:t>
            </a:fld>
            <a:endParaRPr lang="en-ZA"/>
          </a:p>
        </p:txBody>
      </p:sp>
    </p:spTree>
    <p:extLst>
      <p:ext uri="{BB962C8B-B14F-4D97-AF65-F5344CB8AC3E}">
        <p14:creationId xmlns:p14="http://schemas.microsoft.com/office/powerpoint/2010/main" xmlns="" val="3763201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613BB550-C76F-406E-94FD-E459AA3CBDF6}" type="datetimeFigureOut">
              <a:rPr lang="en-ZA" smtClean="0"/>
              <a:pPr/>
              <a:t>2022/08/31</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8F81E485-07ED-4276-9FB5-6324804FA532}" type="slidenum">
              <a:rPr lang="en-ZA" smtClean="0"/>
              <a:pPr/>
              <a:t>‹#›</a:t>
            </a:fld>
            <a:endParaRPr lang="en-ZA"/>
          </a:p>
        </p:txBody>
      </p:sp>
    </p:spTree>
    <p:extLst>
      <p:ext uri="{BB962C8B-B14F-4D97-AF65-F5344CB8AC3E}">
        <p14:creationId xmlns:p14="http://schemas.microsoft.com/office/powerpoint/2010/main" xmlns="" val="1771144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3BB550-C76F-406E-94FD-E459AA3CBDF6}" type="datetimeFigureOut">
              <a:rPr lang="en-ZA" smtClean="0"/>
              <a:pPr/>
              <a:t>2022/08/31</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8F81E485-07ED-4276-9FB5-6324804FA532}" type="slidenum">
              <a:rPr lang="en-ZA" smtClean="0"/>
              <a:pPr/>
              <a:t>‹#›</a:t>
            </a:fld>
            <a:endParaRPr lang="en-ZA"/>
          </a:p>
        </p:txBody>
      </p:sp>
    </p:spTree>
    <p:extLst>
      <p:ext uri="{BB962C8B-B14F-4D97-AF65-F5344CB8AC3E}">
        <p14:creationId xmlns:p14="http://schemas.microsoft.com/office/powerpoint/2010/main" xmlns="" val="3819138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3BB550-C76F-406E-94FD-E459AA3CBDF6}" type="datetimeFigureOut">
              <a:rPr lang="en-ZA" smtClean="0"/>
              <a:pPr/>
              <a:t>2022/08/31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F81E485-07ED-4276-9FB5-6324804FA532}" type="slidenum">
              <a:rPr lang="en-ZA" smtClean="0"/>
              <a:pPr/>
              <a:t>‹#›</a:t>
            </a:fld>
            <a:endParaRPr lang="en-ZA"/>
          </a:p>
        </p:txBody>
      </p:sp>
    </p:spTree>
    <p:extLst>
      <p:ext uri="{BB962C8B-B14F-4D97-AF65-F5344CB8AC3E}">
        <p14:creationId xmlns:p14="http://schemas.microsoft.com/office/powerpoint/2010/main" xmlns="" val="1285201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3BB550-C76F-406E-94FD-E459AA3CBDF6}" type="datetimeFigureOut">
              <a:rPr lang="en-ZA" smtClean="0"/>
              <a:pPr/>
              <a:t>2022/08/31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F81E485-07ED-4276-9FB5-6324804FA532}" type="slidenum">
              <a:rPr lang="en-ZA" smtClean="0"/>
              <a:pPr/>
              <a:t>‹#›</a:t>
            </a:fld>
            <a:endParaRPr lang="en-ZA"/>
          </a:p>
        </p:txBody>
      </p:sp>
    </p:spTree>
    <p:extLst>
      <p:ext uri="{BB962C8B-B14F-4D97-AF65-F5344CB8AC3E}">
        <p14:creationId xmlns:p14="http://schemas.microsoft.com/office/powerpoint/2010/main" xmlns="" val="2332205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3BB550-C76F-406E-94FD-E459AA3CBDF6}" type="datetimeFigureOut">
              <a:rPr lang="en-ZA" smtClean="0"/>
              <a:pPr/>
              <a:t>2022/08/31</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81E485-07ED-4276-9FB5-6324804FA532}" type="slidenum">
              <a:rPr lang="en-ZA" smtClean="0"/>
              <a:pPr/>
              <a:t>‹#›</a:t>
            </a:fld>
            <a:endParaRPr lang="en-ZA"/>
          </a:p>
        </p:txBody>
      </p:sp>
    </p:spTree>
    <p:extLst>
      <p:ext uri="{BB962C8B-B14F-4D97-AF65-F5344CB8AC3E}">
        <p14:creationId xmlns:p14="http://schemas.microsoft.com/office/powerpoint/2010/main" xmlns="" val="1570625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8600" y="1325538"/>
            <a:ext cx="8807450" cy="4389462"/>
          </a:xfrm>
          <a:solidFill>
            <a:schemeClr val="bg1"/>
          </a:solidFill>
        </p:spPr>
        <p:txBody>
          <a:bodyPr wrap="square" numCol="1" anchorCtr="0" compatLnSpc="1">
            <a:prstTxWarp prst="textNoShape">
              <a:avLst/>
            </a:prstTxWarp>
            <a:normAutofit fontScale="90000"/>
          </a:bodyPr>
          <a:lstStyle/>
          <a:p>
            <a:pPr>
              <a:defRPr/>
            </a:pPr>
            <a:r>
              <a:rPr lang="en-US" sz="3200" b="1" cap="none" dirty="0">
                <a:solidFill>
                  <a:schemeClr val="bg1"/>
                </a:solidFill>
              </a:rPr>
              <a:t/>
            </a:r>
            <a:br>
              <a:rPr lang="en-US" sz="3200" b="1" cap="none" dirty="0">
                <a:solidFill>
                  <a:schemeClr val="bg1"/>
                </a:solidFill>
              </a:rPr>
            </a:br>
            <a:r>
              <a:rPr lang="en-US" sz="3200" b="1" cap="none" dirty="0">
                <a:solidFill>
                  <a:schemeClr val="bg1"/>
                </a:solidFill>
              </a:rPr>
              <a:t/>
            </a:r>
            <a:br>
              <a:rPr lang="en-US" sz="3200" b="1" cap="none" dirty="0">
                <a:solidFill>
                  <a:schemeClr val="bg1"/>
                </a:solidFill>
              </a:rPr>
            </a:br>
            <a:r>
              <a:rPr lang="en-US" sz="3200" b="1" cap="none" dirty="0">
                <a:solidFill>
                  <a:schemeClr val="bg1"/>
                </a:solidFill>
              </a:rPr>
              <a:t/>
            </a:r>
            <a:br>
              <a:rPr lang="en-US" sz="3200" b="1" cap="none" dirty="0">
                <a:solidFill>
                  <a:schemeClr val="bg1"/>
                </a:solidFill>
              </a:rPr>
            </a:br>
            <a:r>
              <a:rPr lang="en-US" sz="3200" b="1" cap="none" dirty="0">
                <a:solidFill>
                  <a:schemeClr val="bg1"/>
                </a:solidFill>
              </a:rPr>
              <a:t/>
            </a:r>
            <a:br>
              <a:rPr lang="en-US" sz="3200" b="1" cap="none" dirty="0">
                <a:solidFill>
                  <a:schemeClr val="bg1"/>
                </a:solidFill>
              </a:rPr>
            </a:br>
            <a:r>
              <a:rPr lang="en-US" sz="3200" b="1" cap="none" dirty="0">
                <a:solidFill>
                  <a:schemeClr val="bg1"/>
                </a:solidFill>
              </a:rPr>
              <a:t/>
            </a:r>
            <a:br>
              <a:rPr lang="en-US" sz="3200" b="1" cap="none" dirty="0">
                <a:solidFill>
                  <a:schemeClr val="bg1"/>
                </a:solidFill>
              </a:rPr>
            </a:br>
            <a:r>
              <a:rPr lang="en-US" sz="3200" b="1" cap="none" dirty="0">
                <a:solidFill>
                  <a:schemeClr val="bg1"/>
                </a:solidFill>
              </a:rPr>
              <a:t/>
            </a:r>
            <a:br>
              <a:rPr lang="en-US" sz="3200" b="1" cap="none" dirty="0">
                <a:solidFill>
                  <a:schemeClr val="bg1"/>
                </a:solidFill>
              </a:rPr>
            </a:br>
            <a:r>
              <a:rPr lang="en-US" sz="3200" b="1" cap="none" dirty="0">
                <a:solidFill>
                  <a:schemeClr val="bg1"/>
                </a:solidFill>
              </a:rPr>
              <a:t/>
            </a:r>
            <a:br>
              <a:rPr lang="en-US" sz="3200" b="1" cap="none" dirty="0">
                <a:solidFill>
                  <a:schemeClr val="bg1"/>
                </a:solidFill>
              </a:rPr>
            </a:br>
            <a:r>
              <a:rPr lang="en-US" sz="3200" b="1" cap="none" dirty="0">
                <a:solidFill>
                  <a:schemeClr val="bg1"/>
                </a:solidFill>
              </a:rPr>
              <a:t/>
            </a:r>
            <a:br>
              <a:rPr lang="en-US" sz="3200" b="1" cap="none" dirty="0">
                <a:solidFill>
                  <a:schemeClr val="bg1"/>
                </a:solidFill>
              </a:rPr>
            </a:br>
            <a:r>
              <a:rPr lang="en-US" sz="2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MEETING FOR PORTFOLIO COMMITTEE MEETING ON HUMAN </a:t>
            </a:r>
            <a:r>
              <a:rPr lang="en-US"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SETTLEMENTS</a:t>
            </a:r>
            <a:br>
              <a:rPr lang="en-US"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2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2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2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REPORT: BLOCKED PROJECTS, ERADICATION OF MUD HOUSES, REMOVAL OF ASBESTOS ROOF, UPGRADING OF INFORMAL SETTLEMENTS AND TITTLE DEEDS </a:t>
            </a:r>
            <a:r>
              <a:rPr lang="en-US"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2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2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2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2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2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31</a:t>
            </a:r>
            <a:r>
              <a:rPr lang="en-US" sz="2000" b="1" baseline="30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st</a:t>
            </a:r>
            <a:r>
              <a:rPr lang="en-US" sz="2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AUGUST 2022</a:t>
            </a:r>
            <a:r>
              <a:rPr lang="en-US"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2000" b="1" dirty="0"/>
              <a:t/>
            </a:r>
            <a:br>
              <a:rPr lang="en-US" sz="2000" b="1" dirty="0"/>
            </a:br>
            <a:r>
              <a:rPr lang="en-US" sz="2000" b="1" cap="none" dirty="0">
                <a:solidFill>
                  <a:schemeClr val="bg1"/>
                </a:solidFill>
              </a:rPr>
              <a:t/>
            </a:r>
            <a:br>
              <a:rPr lang="en-US" sz="2000" b="1" cap="none" dirty="0">
                <a:solidFill>
                  <a:schemeClr val="bg1"/>
                </a:solidFill>
              </a:rPr>
            </a:br>
            <a:r>
              <a:rPr lang="en-US" sz="2000" b="1" dirty="0"/>
              <a:t/>
            </a:r>
            <a:br>
              <a:rPr lang="en-US" sz="2000" b="1" dirty="0"/>
            </a:br>
            <a:r>
              <a:rPr lang="en-US" sz="3100" b="1" cap="none" dirty="0">
                <a:solidFill>
                  <a:schemeClr val="bg1"/>
                </a:solidFill>
              </a:rPr>
              <a:t/>
            </a:r>
            <a:br>
              <a:rPr lang="en-US" sz="3100" b="1" cap="none" dirty="0">
                <a:solidFill>
                  <a:schemeClr val="bg1"/>
                </a:solidFill>
              </a:rPr>
            </a:br>
            <a:r>
              <a:rPr lang="en-US" sz="3200" b="1" cap="none" dirty="0">
                <a:solidFill>
                  <a:schemeClr val="bg1"/>
                </a:solidFill>
              </a:rPr>
              <a:t/>
            </a:r>
            <a:br>
              <a:rPr lang="en-US" sz="3200" b="1" cap="none" dirty="0">
                <a:solidFill>
                  <a:schemeClr val="bg1"/>
                </a:solidFill>
              </a:rPr>
            </a:br>
            <a:r>
              <a:rPr lang="en-US" sz="3200" b="1" cap="none" dirty="0">
                <a:solidFill>
                  <a:schemeClr val="bg1"/>
                </a:solidFill>
              </a:rPr>
              <a:t/>
            </a:r>
            <a:br>
              <a:rPr lang="en-US" sz="3200" b="1" cap="none" dirty="0">
                <a:solidFill>
                  <a:schemeClr val="bg1"/>
                </a:solidFill>
              </a:rPr>
            </a:br>
            <a:r>
              <a:rPr lang="en-US" sz="3200" b="1" cap="none" dirty="0">
                <a:solidFill>
                  <a:schemeClr val="bg1"/>
                </a:solidFill>
              </a:rPr>
              <a:t/>
            </a:r>
            <a:br>
              <a:rPr lang="en-US" sz="3200" b="1" cap="none" dirty="0">
                <a:solidFill>
                  <a:schemeClr val="bg1"/>
                </a:solidFill>
              </a:rPr>
            </a:br>
            <a:r>
              <a:rPr lang="en-US" sz="3200" b="1" cap="none" dirty="0">
                <a:solidFill>
                  <a:schemeClr val="bg1"/>
                </a:solidFill>
              </a:rPr>
              <a:t/>
            </a:r>
            <a:br>
              <a:rPr lang="en-US" sz="3200" b="1" cap="none" dirty="0">
                <a:solidFill>
                  <a:schemeClr val="bg1"/>
                </a:solidFill>
              </a:rPr>
            </a:br>
            <a:r>
              <a:rPr lang="en-US" sz="2200" b="1" cap="none" dirty="0">
                <a:solidFill>
                  <a:schemeClr val="tx1"/>
                </a:solidFill>
                <a:latin typeface="Arial Narrow" pitchFamily="34" charset="0"/>
              </a:rPr>
              <a:t/>
            </a:r>
            <a:br>
              <a:rPr lang="en-US" sz="2200" b="1" cap="none" dirty="0">
                <a:solidFill>
                  <a:schemeClr val="tx1"/>
                </a:solidFill>
                <a:latin typeface="Arial Narrow" pitchFamily="34" charset="0"/>
              </a:rPr>
            </a:br>
            <a:r>
              <a:rPr lang="en-US" sz="2200" b="1" cap="none" dirty="0">
                <a:solidFill>
                  <a:srgbClr val="FF0000"/>
                </a:solidFill>
                <a:latin typeface="Arial Narrow" pitchFamily="34" charset="0"/>
              </a:rPr>
              <a:t/>
            </a:r>
            <a:br>
              <a:rPr lang="en-US" sz="2200" b="1" cap="none" dirty="0">
                <a:solidFill>
                  <a:srgbClr val="FF0000"/>
                </a:solidFill>
                <a:latin typeface="Arial Narrow" pitchFamily="34" charset="0"/>
              </a:rPr>
            </a:br>
            <a:endParaRPr lang="en-US" sz="2200" b="1" cap="none" dirty="0">
              <a:solidFill>
                <a:srgbClr val="FF0000"/>
              </a:solidFill>
              <a:latin typeface="Arial Narrow" pitchFamily="34" charset="0"/>
            </a:endParaRPr>
          </a:p>
        </p:txBody>
      </p:sp>
      <p:pic>
        <p:nvPicPr>
          <p:cNvPr id="6147" name="Picture 4" descr="gold holding shape 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5589588"/>
            <a:ext cx="9144000" cy="12747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148" name="Line 6"/>
          <p:cNvSpPr>
            <a:spLocks noChangeShapeType="1"/>
          </p:cNvSpPr>
          <p:nvPr/>
        </p:nvSpPr>
        <p:spPr bwMode="auto">
          <a:xfrm flipH="1" flipV="1">
            <a:off x="0" y="5857875"/>
            <a:ext cx="9144000" cy="0"/>
          </a:xfrm>
          <a:prstGeom prst="line">
            <a:avLst/>
          </a:prstGeom>
          <a:noFill/>
          <a:ln w="9525">
            <a:solidFill>
              <a:srgbClr val="808000"/>
            </a:solidFill>
            <a:round/>
            <a:headEnd/>
            <a:tailEnd/>
          </a:ln>
          <a:extLst>
            <a:ext uri="{909E8E84-426E-40DD-AFC4-6F175D3DCCD1}">
              <a14:hiddenFill xmlns:a14="http://schemas.microsoft.com/office/drawing/2010/main" xmlns="">
                <a:noFill/>
              </a14:hiddenFill>
            </a:ext>
          </a:extLst>
        </p:spPr>
        <p:txBody>
          <a:bodyPr/>
          <a:lstStyle/>
          <a:p>
            <a:endParaRPr lang="en-GB">
              <a:solidFill>
                <a:prstClr val="black"/>
              </a:solidFill>
            </a:endParaRPr>
          </a:p>
        </p:txBody>
      </p:sp>
      <p:pic>
        <p:nvPicPr>
          <p:cNvPr id="5" name="Picture 4" descr="Description: cid:image001.jpg@01CA1BF9.F1DE8820"/>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508104" y="620688"/>
            <a:ext cx="2438400" cy="704850"/>
          </a:xfrm>
          <a:prstGeom prst="rect">
            <a:avLst/>
          </a:prstGeom>
          <a:noFill/>
          <a:ln>
            <a:noFill/>
          </a:ln>
        </p:spPr>
      </p:pic>
    </p:spTree>
    <p:extLst>
      <p:ext uri="{BB962C8B-B14F-4D97-AF65-F5344CB8AC3E}">
        <p14:creationId xmlns:p14="http://schemas.microsoft.com/office/powerpoint/2010/main" xmlns="" val="418318449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8F81E485-07ED-4276-9FB5-6324804FA532}" type="slidenum">
              <a:rPr lang="en-ZA" sz="1400" b="1" smtClean="0">
                <a:solidFill>
                  <a:schemeClr val="tx1"/>
                </a:solidFill>
                <a:latin typeface="Arial" pitchFamily="34" charset="0"/>
                <a:cs typeface="Arial" pitchFamily="34" charset="0"/>
              </a:rPr>
              <a:pPr/>
              <a:t>10</a:t>
            </a:fld>
            <a:endParaRPr lang="en-ZA" sz="1400" b="1" dirty="0">
              <a:solidFill>
                <a:schemeClr val="tx1"/>
              </a:solidFill>
              <a:latin typeface="Arial" pitchFamily="34" charset="0"/>
              <a:cs typeface="Arial" pitchFamily="34" charset="0"/>
            </a:endParaRPr>
          </a:p>
        </p:txBody>
      </p:sp>
      <p:sp>
        <p:nvSpPr>
          <p:cNvPr id="4" name="Title 3"/>
          <p:cNvSpPr>
            <a:spLocks noGrp="1"/>
          </p:cNvSpPr>
          <p:nvPr>
            <p:ph type="title"/>
          </p:nvPr>
        </p:nvSpPr>
        <p:spPr>
          <a:xfrm>
            <a:off x="457200" y="2286000"/>
            <a:ext cx="8229600" cy="1905000"/>
          </a:xfrm>
        </p:spPr>
        <p:txBody>
          <a:bodyPr/>
          <a:lstStyle/>
          <a:p>
            <a:r>
              <a:rPr lang="en-ZA"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MUD HOUSING PROJECTS</a:t>
            </a:r>
            <a:endParaRPr lang="en-ZA"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6" name="Picture 4" descr="gold holding shape 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589588"/>
            <a:ext cx="9144000" cy="12747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ectangle 6"/>
          <p:cNvSpPr/>
          <p:nvPr/>
        </p:nvSpPr>
        <p:spPr>
          <a:xfrm rot="21439007">
            <a:off x="8609820" y="6095039"/>
            <a:ext cx="533610" cy="369332"/>
          </a:xfrm>
          <a:prstGeom prst="rect">
            <a:avLst/>
          </a:prstGeom>
        </p:spPr>
        <p:txBody>
          <a:bodyPr wrap="square">
            <a:spAutoFit/>
          </a:bodyPr>
          <a:lstStyle/>
          <a:p>
            <a:r>
              <a:rPr lang="en-ZA" b="1" dirty="0" smtClean="0"/>
              <a:t>10</a:t>
            </a:r>
            <a:endParaRPr lang="en-ZA" b="1" dirty="0"/>
          </a:p>
        </p:txBody>
      </p:sp>
    </p:spTree>
    <p:extLst>
      <p:ext uri="{BB962C8B-B14F-4D97-AF65-F5344CB8AC3E}">
        <p14:creationId xmlns:p14="http://schemas.microsoft.com/office/powerpoint/2010/main" xmlns="" val="6946757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7"/>
            <a:ext cx="8763002" cy="443117"/>
          </a:xfrm>
          <a:ln>
            <a:solidFill>
              <a:schemeClr val="tx1"/>
            </a:solidFill>
          </a:ln>
        </p:spPr>
        <p:txBody>
          <a:bodyPr>
            <a:normAutofit fontScale="90000"/>
          </a:bodyPr>
          <a:lstStyle/>
          <a:p>
            <a:r>
              <a:rPr lang="en-US" b="1" dirty="0" smtClean="0">
                <a:latin typeface="Arial Black" panose="020B0A04020102020204" pitchFamily="34" charset="0"/>
                <a:cs typeface="Arial" panose="020B0604020202020204" pitchFamily="34" charset="0"/>
              </a:rPr>
              <a:t/>
            </a:r>
            <a:br>
              <a:rPr lang="en-US" b="1" dirty="0" smtClean="0">
                <a:latin typeface="Arial Black" panose="020B0A04020102020204" pitchFamily="34" charset="0"/>
                <a:cs typeface="Arial" panose="020B0604020202020204" pitchFamily="34" charset="0"/>
              </a:rPr>
            </a:br>
            <a:r>
              <a:rPr lang="en-US" sz="2700" b="1" dirty="0" smtClean="0">
                <a:latin typeface="Arial" pitchFamily="34" charset="0"/>
                <a:cs typeface="Arial" pitchFamily="34" charset="0"/>
              </a:rPr>
              <a:t>SUMMARY OF MUD HOUSES </a:t>
            </a:r>
            <a:r>
              <a:rPr lang="en-ZA" sz="2700" b="1" dirty="0">
                <a:latin typeface="Arial" panose="020B0604020202020204" pitchFamily="34" charset="0"/>
                <a:cs typeface="Arial" panose="020B0604020202020204" pitchFamily="34" charset="0"/>
              </a:rPr>
              <a:t/>
            </a:r>
            <a:br>
              <a:rPr lang="en-ZA" sz="2700" b="1" dirty="0">
                <a:latin typeface="Arial" panose="020B0604020202020204" pitchFamily="34" charset="0"/>
                <a:cs typeface="Arial" panose="020B0604020202020204" pitchFamily="34" charset="0"/>
              </a:rPr>
            </a:br>
            <a:r>
              <a:rPr lang="en-ZA" sz="2700" b="1" dirty="0">
                <a:latin typeface="Arial" panose="020B0604020202020204" pitchFamily="34" charset="0"/>
                <a:ea typeface="Calibri"/>
                <a:cs typeface="Arial" panose="020B0604020202020204" pitchFamily="34" charset="0"/>
              </a:rPr>
              <a:t/>
            </a:r>
            <a:br>
              <a:rPr lang="en-ZA" sz="2700" b="1" dirty="0">
                <a:latin typeface="Arial" panose="020B0604020202020204" pitchFamily="34" charset="0"/>
                <a:ea typeface="Calibri"/>
                <a:cs typeface="Arial" panose="020B0604020202020204" pitchFamily="34" charset="0"/>
              </a:rPr>
            </a:br>
            <a:endParaRPr lang="en-US" sz="2700" dirty="0">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4014265069"/>
              </p:ext>
            </p:extLst>
          </p:nvPr>
        </p:nvGraphicFramePr>
        <p:xfrm>
          <a:off x="152400" y="926409"/>
          <a:ext cx="8763002" cy="3084576"/>
        </p:xfrm>
        <a:graphic>
          <a:graphicData uri="http://schemas.openxmlformats.org/drawingml/2006/table">
            <a:tbl>
              <a:tblPr firstRow="1" bandRow="1" bandCol="1">
                <a:tableStyleId>{5C22544A-7EE6-4342-B048-85BDC9FD1C3A}</a:tableStyleId>
              </a:tblPr>
              <a:tblGrid>
                <a:gridCol w="8763002">
                  <a:extLst>
                    <a:ext uri="{9D8B030D-6E8A-4147-A177-3AD203B41FA5}">
                      <a16:colId xmlns:a16="http://schemas.microsoft.com/office/drawing/2014/main" xmlns="" val="1595551973"/>
                    </a:ext>
                  </a:extLst>
                </a:gridCol>
              </a:tblGrid>
              <a:tr h="2350191">
                <a:tc>
                  <a:txBody>
                    <a:bodyPr/>
                    <a:lstStyle/>
                    <a:p>
                      <a:pPr marL="285750" marR="0" indent="-285750" algn="just" defTabSz="914400" rtl="0" eaLnBrk="1" fontAlgn="auto" latinLnBrk="0" hangingPunct="1">
                        <a:lnSpc>
                          <a:spcPct val="115000"/>
                        </a:lnSpc>
                        <a:spcBef>
                          <a:spcPts val="0"/>
                        </a:spcBef>
                        <a:spcAft>
                          <a:spcPts val="0"/>
                        </a:spcAft>
                        <a:buClrTx/>
                        <a:buSzTx/>
                        <a:buFont typeface="Wingdings" panose="05000000000000000000" pitchFamily="2" charset="2"/>
                        <a:buChar char="q"/>
                        <a:tabLst>
                          <a:tab pos="180340" algn="l"/>
                          <a:tab pos="540385" algn="l"/>
                        </a:tabLst>
                        <a:defRPr/>
                      </a:pPr>
                      <a:r>
                        <a:rPr lang="en-ZA" sz="1600" b="0" dirty="0" smtClean="0">
                          <a:solidFill>
                            <a:schemeClr val="tx1"/>
                          </a:solidFill>
                          <a:effectLst/>
                          <a:latin typeface="Arial" panose="020B0604020202020204" pitchFamily="34" charset="0"/>
                          <a:ea typeface="Times New Roman"/>
                          <a:cs typeface="Arial" panose="020B0604020202020204" pitchFamily="34" charset="0"/>
                        </a:rPr>
                        <a:t>Approximately</a:t>
                      </a:r>
                      <a:r>
                        <a:rPr lang="en-ZA" sz="1600" b="0" baseline="0" dirty="0" smtClean="0">
                          <a:solidFill>
                            <a:schemeClr val="tx1"/>
                          </a:solidFill>
                          <a:effectLst/>
                          <a:latin typeface="Arial" panose="020B0604020202020204" pitchFamily="34" charset="0"/>
                          <a:ea typeface="Times New Roman"/>
                          <a:cs typeface="Arial" panose="020B0604020202020204" pitchFamily="34" charset="0"/>
                        </a:rPr>
                        <a:t> 978 mud houses across the province</a:t>
                      </a:r>
                    </a:p>
                    <a:p>
                      <a:pPr marL="0" marR="0" indent="0" algn="just" defTabSz="914400" rtl="0" eaLnBrk="1" fontAlgn="auto" latinLnBrk="0" hangingPunct="1">
                        <a:lnSpc>
                          <a:spcPct val="115000"/>
                        </a:lnSpc>
                        <a:spcBef>
                          <a:spcPts val="0"/>
                        </a:spcBef>
                        <a:spcAft>
                          <a:spcPts val="0"/>
                        </a:spcAft>
                        <a:buClrTx/>
                        <a:buSzTx/>
                        <a:buFont typeface="Wingdings" panose="05000000000000000000" pitchFamily="2" charset="2"/>
                        <a:buNone/>
                        <a:tabLst>
                          <a:tab pos="180340" algn="l"/>
                          <a:tab pos="540385" algn="l"/>
                        </a:tabLst>
                        <a:defRPr/>
                      </a:pPr>
                      <a:endParaRPr lang="en-ZA" sz="1600" b="0" baseline="0" dirty="0" smtClean="0">
                        <a:solidFill>
                          <a:schemeClr val="tx1"/>
                        </a:solidFill>
                        <a:effectLst/>
                        <a:latin typeface="Arial" panose="020B0604020202020204" pitchFamily="34" charset="0"/>
                        <a:ea typeface="Times New Roman"/>
                        <a:cs typeface="Arial" panose="020B0604020202020204" pitchFamily="34" charset="0"/>
                      </a:endParaRPr>
                    </a:p>
                    <a:p>
                      <a:pPr marL="285750" marR="0" indent="-285750" algn="just" defTabSz="914400" rtl="0" eaLnBrk="1" fontAlgn="auto" latinLnBrk="0" hangingPunct="1">
                        <a:lnSpc>
                          <a:spcPct val="115000"/>
                        </a:lnSpc>
                        <a:spcBef>
                          <a:spcPts val="0"/>
                        </a:spcBef>
                        <a:spcAft>
                          <a:spcPts val="0"/>
                        </a:spcAft>
                        <a:buClrTx/>
                        <a:buSzTx/>
                        <a:buFont typeface="Wingdings" panose="05000000000000000000" pitchFamily="2" charset="2"/>
                        <a:buChar char="q"/>
                        <a:tabLst>
                          <a:tab pos="180340" algn="l"/>
                          <a:tab pos="540385" algn="l"/>
                        </a:tabLst>
                        <a:defRPr/>
                      </a:pPr>
                      <a:r>
                        <a:rPr lang="en-ZA" sz="1600" b="0" baseline="0" dirty="0" smtClean="0">
                          <a:solidFill>
                            <a:schemeClr val="tx1"/>
                          </a:solidFill>
                          <a:effectLst/>
                          <a:latin typeface="Arial" panose="020B0604020202020204" pitchFamily="34" charset="0"/>
                          <a:ea typeface="Times New Roman"/>
                          <a:cs typeface="Arial" panose="020B0604020202020204" pitchFamily="34" charset="0"/>
                        </a:rPr>
                        <a:t>68 units completed in the previous years</a:t>
                      </a:r>
                    </a:p>
                    <a:p>
                      <a:pPr marL="0" marR="0" indent="0" algn="just" defTabSz="914400" rtl="0" eaLnBrk="1" fontAlgn="auto" latinLnBrk="0" hangingPunct="1">
                        <a:lnSpc>
                          <a:spcPct val="115000"/>
                        </a:lnSpc>
                        <a:spcBef>
                          <a:spcPts val="0"/>
                        </a:spcBef>
                        <a:spcAft>
                          <a:spcPts val="0"/>
                        </a:spcAft>
                        <a:buClrTx/>
                        <a:buSzTx/>
                        <a:buFont typeface="Wingdings" panose="05000000000000000000" pitchFamily="2" charset="2"/>
                        <a:buNone/>
                        <a:tabLst>
                          <a:tab pos="180340" algn="l"/>
                          <a:tab pos="540385" algn="l"/>
                        </a:tabLst>
                        <a:defRPr/>
                      </a:pPr>
                      <a:endParaRPr lang="en-ZA" sz="1600" b="0" baseline="0" dirty="0" smtClean="0">
                        <a:solidFill>
                          <a:schemeClr val="tx1"/>
                        </a:solidFill>
                        <a:effectLst/>
                        <a:latin typeface="Arial" panose="020B0604020202020204" pitchFamily="34" charset="0"/>
                        <a:ea typeface="Times New Roman"/>
                        <a:cs typeface="Arial" panose="020B0604020202020204" pitchFamily="34" charset="0"/>
                      </a:endParaRPr>
                    </a:p>
                    <a:p>
                      <a:pPr marL="285750" marR="0" indent="-285750" algn="just" defTabSz="914400" rtl="0" eaLnBrk="1" fontAlgn="auto" latinLnBrk="0" hangingPunct="1">
                        <a:lnSpc>
                          <a:spcPct val="115000"/>
                        </a:lnSpc>
                        <a:spcBef>
                          <a:spcPts val="0"/>
                        </a:spcBef>
                        <a:spcAft>
                          <a:spcPts val="0"/>
                        </a:spcAft>
                        <a:buClrTx/>
                        <a:buSzTx/>
                        <a:buFont typeface="Wingdings" panose="05000000000000000000" pitchFamily="2" charset="2"/>
                        <a:buChar char="q"/>
                        <a:tabLst>
                          <a:tab pos="180340" algn="l"/>
                          <a:tab pos="540385" algn="l"/>
                        </a:tabLst>
                        <a:defRPr/>
                      </a:pPr>
                      <a:r>
                        <a:rPr lang="en-ZA" sz="1600" b="0" baseline="0" dirty="0" smtClean="0">
                          <a:solidFill>
                            <a:schemeClr val="tx1"/>
                          </a:solidFill>
                          <a:effectLst/>
                          <a:latin typeface="Arial" panose="020B0604020202020204" pitchFamily="34" charset="0"/>
                          <a:ea typeface="Times New Roman"/>
                          <a:cs typeface="Arial" panose="020B0604020202020204" pitchFamily="34" charset="0"/>
                        </a:rPr>
                        <a:t>R 42,892,850.00 budget for 2022/23 financial year to deliver 300 units </a:t>
                      </a:r>
                    </a:p>
                    <a:p>
                      <a:pPr marL="0" marR="0" indent="0" algn="just" defTabSz="914400" rtl="0" eaLnBrk="1" fontAlgn="auto" latinLnBrk="0" hangingPunct="1">
                        <a:lnSpc>
                          <a:spcPct val="115000"/>
                        </a:lnSpc>
                        <a:spcBef>
                          <a:spcPts val="0"/>
                        </a:spcBef>
                        <a:spcAft>
                          <a:spcPts val="0"/>
                        </a:spcAft>
                        <a:buClrTx/>
                        <a:buSzTx/>
                        <a:buFont typeface="Wingdings" panose="05000000000000000000" pitchFamily="2" charset="2"/>
                        <a:buNone/>
                        <a:tabLst>
                          <a:tab pos="180340" algn="l"/>
                          <a:tab pos="540385" algn="l"/>
                        </a:tabLst>
                        <a:defRPr/>
                      </a:pPr>
                      <a:endParaRPr lang="en-ZA" sz="1600" b="0" baseline="0" dirty="0" smtClean="0">
                        <a:solidFill>
                          <a:schemeClr val="tx1"/>
                        </a:solidFill>
                        <a:effectLst/>
                        <a:latin typeface="Arial" panose="020B0604020202020204" pitchFamily="34" charset="0"/>
                        <a:ea typeface="Times New Roman"/>
                        <a:cs typeface="Arial" panose="020B0604020202020204" pitchFamily="34" charset="0"/>
                      </a:endParaRPr>
                    </a:p>
                    <a:p>
                      <a:pPr marL="285750" marR="0" indent="-285750" algn="just" defTabSz="914400" rtl="0" eaLnBrk="1" fontAlgn="auto" latinLnBrk="0" hangingPunct="1">
                        <a:lnSpc>
                          <a:spcPct val="115000"/>
                        </a:lnSpc>
                        <a:spcBef>
                          <a:spcPts val="0"/>
                        </a:spcBef>
                        <a:spcAft>
                          <a:spcPts val="0"/>
                        </a:spcAft>
                        <a:buClrTx/>
                        <a:buSzTx/>
                        <a:buFont typeface="Wingdings" panose="05000000000000000000" pitchFamily="2" charset="2"/>
                        <a:buChar char="q"/>
                        <a:tabLst>
                          <a:tab pos="180340" algn="l"/>
                          <a:tab pos="540385" algn="l"/>
                        </a:tabLst>
                        <a:defRPr/>
                      </a:pPr>
                      <a:r>
                        <a:rPr lang="en-ZA" sz="1600" b="0" baseline="0" dirty="0" smtClean="0">
                          <a:solidFill>
                            <a:schemeClr val="tx1"/>
                          </a:solidFill>
                          <a:effectLst/>
                          <a:latin typeface="Arial" panose="020B0604020202020204" pitchFamily="34" charset="0"/>
                          <a:ea typeface="Times New Roman"/>
                          <a:cs typeface="Arial" panose="020B0604020202020204" pitchFamily="34" charset="0"/>
                        </a:rPr>
                        <a:t>0 units delivered in 2022/23 financial year</a:t>
                      </a:r>
                    </a:p>
                    <a:p>
                      <a:pPr marL="0" marR="0" indent="0" algn="just" defTabSz="914400" rtl="0" eaLnBrk="1" fontAlgn="auto" latinLnBrk="0" hangingPunct="1">
                        <a:lnSpc>
                          <a:spcPct val="115000"/>
                        </a:lnSpc>
                        <a:spcBef>
                          <a:spcPts val="0"/>
                        </a:spcBef>
                        <a:spcAft>
                          <a:spcPts val="0"/>
                        </a:spcAft>
                        <a:buClrTx/>
                        <a:buSzTx/>
                        <a:buFont typeface="Wingdings" panose="05000000000000000000" pitchFamily="2" charset="2"/>
                        <a:buNone/>
                        <a:tabLst>
                          <a:tab pos="180340" algn="l"/>
                          <a:tab pos="540385" algn="l"/>
                        </a:tabLst>
                        <a:defRPr/>
                      </a:pPr>
                      <a:r>
                        <a:rPr lang="en-ZA" sz="1600" b="0" baseline="0" dirty="0" smtClean="0">
                          <a:solidFill>
                            <a:schemeClr val="tx1"/>
                          </a:solidFill>
                          <a:effectLst/>
                          <a:latin typeface="Arial" panose="020B0604020202020204" pitchFamily="34" charset="0"/>
                          <a:ea typeface="Times New Roman"/>
                          <a:cs typeface="Arial" panose="020B0604020202020204" pitchFamily="34" charset="0"/>
                        </a:rPr>
                        <a:t> </a:t>
                      </a:r>
                    </a:p>
                    <a:p>
                      <a:pPr marL="285750" marR="0" indent="-285750" algn="just" defTabSz="914400" rtl="0" eaLnBrk="1" fontAlgn="auto" latinLnBrk="0" hangingPunct="1">
                        <a:lnSpc>
                          <a:spcPct val="115000"/>
                        </a:lnSpc>
                        <a:spcBef>
                          <a:spcPts val="0"/>
                        </a:spcBef>
                        <a:spcAft>
                          <a:spcPts val="0"/>
                        </a:spcAft>
                        <a:buClrTx/>
                        <a:buSzTx/>
                        <a:buFont typeface="Wingdings" panose="05000000000000000000" pitchFamily="2" charset="2"/>
                        <a:buChar char="q"/>
                        <a:tabLst>
                          <a:tab pos="180340" algn="l"/>
                          <a:tab pos="540385" algn="l"/>
                        </a:tabLst>
                        <a:defRPr/>
                      </a:pPr>
                      <a:r>
                        <a:rPr lang="en-ZA" sz="1600" b="0" baseline="0" dirty="0" smtClean="0">
                          <a:solidFill>
                            <a:schemeClr val="tx1"/>
                          </a:solidFill>
                          <a:effectLst/>
                          <a:latin typeface="Arial" panose="020B0604020202020204" pitchFamily="34" charset="0"/>
                          <a:ea typeface="Times New Roman"/>
                          <a:cs typeface="Arial" panose="020B0604020202020204" pitchFamily="34" charset="0"/>
                        </a:rPr>
                        <a:t>Mud houses to be eradicated in 3 financial years:</a:t>
                      </a:r>
                    </a:p>
                    <a:p>
                      <a:pPr marL="171450" marR="0" indent="-171450" algn="just" defTabSz="914400" rtl="0" eaLnBrk="1" fontAlgn="auto" latinLnBrk="0" hangingPunct="1">
                        <a:lnSpc>
                          <a:spcPct val="115000"/>
                        </a:lnSpc>
                        <a:spcBef>
                          <a:spcPts val="0"/>
                        </a:spcBef>
                        <a:spcAft>
                          <a:spcPts val="0"/>
                        </a:spcAft>
                        <a:buClrTx/>
                        <a:buSzTx/>
                        <a:buFont typeface="Arial" panose="020B0604020202020204" pitchFamily="34" charset="0"/>
                        <a:buChar char="•"/>
                        <a:tabLst>
                          <a:tab pos="180340" algn="l"/>
                          <a:tab pos="540385" algn="l"/>
                        </a:tabLst>
                        <a:defRPr/>
                      </a:pPr>
                      <a:endParaRPr lang="en-ZA" sz="1600" b="1" baseline="0" dirty="0" smtClean="0">
                        <a:solidFill>
                          <a:schemeClr val="tx1"/>
                        </a:solidFill>
                        <a:effectLst/>
                        <a:latin typeface="Arial" panose="020B0604020202020204" pitchFamily="34" charset="0"/>
                        <a:ea typeface="Times New Roman"/>
                        <a:cs typeface="Arial" panose="020B0604020202020204" pitchFamily="34" charset="0"/>
                      </a:endParaRPr>
                    </a:p>
                    <a:p>
                      <a:pPr marL="171450" marR="0" indent="-171450" algn="just" defTabSz="914400" rtl="0" eaLnBrk="1" fontAlgn="auto" latinLnBrk="0" hangingPunct="1">
                        <a:lnSpc>
                          <a:spcPct val="115000"/>
                        </a:lnSpc>
                        <a:spcBef>
                          <a:spcPts val="0"/>
                        </a:spcBef>
                        <a:spcAft>
                          <a:spcPts val="0"/>
                        </a:spcAft>
                        <a:buClrTx/>
                        <a:buSzTx/>
                        <a:buFont typeface="Arial" panose="020B0604020202020204" pitchFamily="34" charset="0"/>
                        <a:buChar char="•"/>
                        <a:tabLst>
                          <a:tab pos="180340" algn="l"/>
                          <a:tab pos="540385" algn="l"/>
                        </a:tabLst>
                        <a:defRPr/>
                      </a:pPr>
                      <a:endParaRPr lang="en-ZA" sz="1600" b="1" baseline="0" dirty="0" smtClean="0">
                        <a:solidFill>
                          <a:schemeClr val="tx1"/>
                        </a:solidFill>
                        <a:effectLst/>
                        <a:latin typeface="Arial" panose="020B0604020202020204" pitchFamily="34" charset="0"/>
                        <a:ea typeface="Times New Roman"/>
                        <a:cs typeface="Arial" panose="020B0604020202020204" pitchFamily="34" charset="0"/>
                      </a:endParaRPr>
                    </a:p>
                  </a:txBody>
                  <a:tcPr marL="46391" marR="46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823191939"/>
                  </a:ext>
                </a:extLst>
              </a:tr>
            </a:tbl>
          </a:graphicData>
        </a:graphic>
      </p:graphicFrame>
      <p:sp>
        <p:nvSpPr>
          <p:cNvPr id="4" name="Rectangle 3"/>
          <p:cNvSpPr/>
          <p:nvPr/>
        </p:nvSpPr>
        <p:spPr>
          <a:xfrm>
            <a:off x="8814605" y="6488668"/>
            <a:ext cx="284052" cy="307777"/>
          </a:xfrm>
          <a:prstGeom prst="rect">
            <a:avLst/>
          </a:prstGeom>
        </p:spPr>
        <p:txBody>
          <a:bodyPr wrap="none">
            <a:spAutoFit/>
          </a:bodyPr>
          <a:lstStyle/>
          <a:p>
            <a:fld id="{8F81E485-07ED-4276-9FB5-6324804FA532}" type="slidenum">
              <a:rPr lang="en-ZA" sz="1400" b="1">
                <a:latin typeface="Arial" pitchFamily="34" charset="0"/>
                <a:cs typeface="Arial" pitchFamily="34" charset="0"/>
              </a:rPr>
              <a:pPr/>
              <a:t>11</a:t>
            </a:fld>
            <a:endParaRPr lang="en-ZA" sz="1400" b="1" dirty="0">
              <a:latin typeface="Arial" pitchFamily="34" charset="0"/>
              <a:cs typeface="Arial" pitchFamily="34" charset="0"/>
            </a:endParaRPr>
          </a:p>
        </p:txBody>
      </p:sp>
      <p:pic>
        <p:nvPicPr>
          <p:cNvPr id="6" name="Picture 4" descr="gold holding shape 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783" y="6242050"/>
            <a:ext cx="9144000" cy="615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ectangle 6"/>
          <p:cNvSpPr/>
          <p:nvPr/>
        </p:nvSpPr>
        <p:spPr>
          <a:xfrm rot="21439007">
            <a:off x="8452104" y="6309214"/>
            <a:ext cx="463288" cy="369332"/>
          </a:xfrm>
          <a:prstGeom prst="rect">
            <a:avLst/>
          </a:prstGeom>
        </p:spPr>
        <p:txBody>
          <a:bodyPr wrap="square">
            <a:spAutoFit/>
          </a:bodyPr>
          <a:lstStyle/>
          <a:p>
            <a:r>
              <a:rPr lang="en-ZA" b="1" dirty="0" smtClean="0"/>
              <a:t>11</a:t>
            </a:r>
            <a:endParaRPr lang="en-ZA" b="1" dirty="0"/>
          </a:p>
        </p:txBody>
      </p:sp>
    </p:spTree>
    <p:extLst>
      <p:ext uri="{BB962C8B-B14F-4D97-AF65-F5344CB8AC3E}">
        <p14:creationId xmlns:p14="http://schemas.microsoft.com/office/powerpoint/2010/main" xmlns="" val="3763166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7"/>
            <a:ext cx="8763002" cy="443117"/>
          </a:xfrm>
          <a:ln>
            <a:solidFill>
              <a:schemeClr val="tx1"/>
            </a:solidFill>
          </a:ln>
        </p:spPr>
        <p:txBody>
          <a:bodyPr>
            <a:normAutofit fontScale="90000"/>
          </a:bodyPr>
          <a:lstStyle/>
          <a:p>
            <a:r>
              <a:rPr lang="en-US" b="1" dirty="0" smtClean="0">
                <a:latin typeface="Arial Black" panose="020B0A04020102020204" pitchFamily="34" charset="0"/>
                <a:cs typeface="Arial" panose="020B0604020202020204" pitchFamily="34" charset="0"/>
              </a:rPr>
              <a:t/>
            </a:r>
            <a:br>
              <a:rPr lang="en-US" b="1" dirty="0" smtClean="0">
                <a:latin typeface="Arial Black" panose="020B0A04020102020204" pitchFamily="34" charset="0"/>
                <a:cs typeface="Arial" panose="020B0604020202020204" pitchFamily="34" charset="0"/>
              </a:rPr>
            </a:br>
            <a:r>
              <a:rPr lang="en-US" sz="2700" b="1" dirty="0" smtClean="0">
                <a:latin typeface="Arial" pitchFamily="34" charset="0"/>
                <a:cs typeface="Arial" pitchFamily="34" charset="0"/>
              </a:rPr>
              <a:t>MUD HOUSES – MTEF TARGETS</a:t>
            </a:r>
            <a:r>
              <a:rPr lang="en-ZA" sz="2700" b="1" dirty="0">
                <a:latin typeface="Arial" panose="020B0604020202020204" pitchFamily="34" charset="0"/>
                <a:cs typeface="Arial" panose="020B0604020202020204" pitchFamily="34" charset="0"/>
              </a:rPr>
              <a:t/>
            </a:r>
            <a:br>
              <a:rPr lang="en-ZA" sz="2700" b="1" dirty="0">
                <a:latin typeface="Arial" panose="020B0604020202020204" pitchFamily="34" charset="0"/>
                <a:cs typeface="Arial" panose="020B0604020202020204" pitchFamily="34" charset="0"/>
              </a:rPr>
            </a:br>
            <a:r>
              <a:rPr lang="en-ZA" sz="2700" b="1" dirty="0">
                <a:latin typeface="Arial" panose="020B0604020202020204" pitchFamily="34" charset="0"/>
                <a:ea typeface="Calibri"/>
                <a:cs typeface="Arial" panose="020B0604020202020204" pitchFamily="34" charset="0"/>
              </a:rPr>
              <a:t/>
            </a:r>
            <a:br>
              <a:rPr lang="en-ZA" sz="2700" b="1" dirty="0">
                <a:latin typeface="Arial" panose="020B0604020202020204" pitchFamily="34" charset="0"/>
                <a:ea typeface="Calibri"/>
                <a:cs typeface="Arial" panose="020B0604020202020204" pitchFamily="34" charset="0"/>
              </a:rPr>
            </a:br>
            <a:endParaRPr lang="en-US" sz="2700" dirty="0">
              <a:latin typeface="Arial" pitchFamily="34" charset="0"/>
              <a:cs typeface="Arial" pitchFamily="34" charset="0"/>
            </a:endParaRPr>
          </a:p>
        </p:txBody>
      </p:sp>
      <p:sp>
        <p:nvSpPr>
          <p:cNvPr id="4" name="Rectangle 3"/>
          <p:cNvSpPr/>
          <p:nvPr/>
        </p:nvSpPr>
        <p:spPr>
          <a:xfrm>
            <a:off x="8814605" y="6488668"/>
            <a:ext cx="284052" cy="307777"/>
          </a:xfrm>
          <a:prstGeom prst="rect">
            <a:avLst/>
          </a:prstGeom>
        </p:spPr>
        <p:txBody>
          <a:bodyPr wrap="none">
            <a:spAutoFit/>
          </a:bodyPr>
          <a:lstStyle/>
          <a:p>
            <a:fld id="{8F81E485-07ED-4276-9FB5-6324804FA532}" type="slidenum">
              <a:rPr lang="en-ZA" sz="1400" b="1">
                <a:latin typeface="Arial" pitchFamily="34" charset="0"/>
                <a:cs typeface="Arial" pitchFamily="34" charset="0"/>
              </a:rPr>
              <a:pPr/>
              <a:t>12</a:t>
            </a:fld>
            <a:endParaRPr lang="en-ZA" sz="1400" b="1" dirty="0">
              <a:latin typeface="Arial" pitchFamily="34" charset="0"/>
              <a:cs typeface="Arial" pitchFamily="34" charset="0"/>
            </a:endParaRPr>
          </a:p>
        </p:txBody>
      </p:sp>
      <p:pic>
        <p:nvPicPr>
          <p:cNvPr id="6" name="Picture 4" descr="gold holding shape 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1210" y="6242050"/>
            <a:ext cx="9144000" cy="615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ectangle 6"/>
          <p:cNvSpPr/>
          <p:nvPr/>
        </p:nvSpPr>
        <p:spPr>
          <a:xfrm rot="21439007">
            <a:off x="8452104" y="6309214"/>
            <a:ext cx="463288" cy="369332"/>
          </a:xfrm>
          <a:prstGeom prst="rect">
            <a:avLst/>
          </a:prstGeom>
        </p:spPr>
        <p:txBody>
          <a:bodyPr wrap="square">
            <a:spAutoFit/>
          </a:bodyPr>
          <a:lstStyle/>
          <a:p>
            <a:r>
              <a:rPr lang="en-ZA" b="1" dirty="0" smtClean="0"/>
              <a:t>12</a:t>
            </a:r>
            <a:endParaRPr lang="en-ZA" b="1" dirty="0"/>
          </a:p>
        </p:txBody>
      </p:sp>
      <p:graphicFrame>
        <p:nvGraphicFramePr>
          <p:cNvPr id="8" name="Table 7">
            <a:extLst>
              <a:ext uri="{FF2B5EF4-FFF2-40B4-BE49-F238E27FC236}">
                <a16:creationId xmlns:a16="http://schemas.microsoft.com/office/drawing/2014/main" xmlns="" id="{707C41CB-B24A-0943-9C3E-E1689451A78F}"/>
              </a:ext>
            </a:extLst>
          </p:cNvPr>
          <p:cNvGraphicFramePr>
            <a:graphicFrameLocks noGrp="1"/>
          </p:cNvGraphicFramePr>
          <p:nvPr>
            <p:extLst>
              <p:ext uri="{D42A27DB-BD31-4B8C-83A1-F6EECF244321}">
                <p14:modId xmlns:p14="http://schemas.microsoft.com/office/powerpoint/2010/main" xmlns="" val="1880394513"/>
              </p:ext>
            </p:extLst>
          </p:nvPr>
        </p:nvGraphicFramePr>
        <p:xfrm>
          <a:off x="395536" y="1524000"/>
          <a:ext cx="8138864" cy="3080660"/>
        </p:xfrm>
        <a:graphic>
          <a:graphicData uri="http://schemas.openxmlformats.org/drawingml/2006/table">
            <a:tbl>
              <a:tblPr firstRow="1" bandRow="1">
                <a:tableStyleId>{F5AB1C69-6EDB-4FF4-983F-18BD219EF322}</a:tableStyleId>
              </a:tblPr>
              <a:tblGrid>
                <a:gridCol w="1325227">
                  <a:extLst>
                    <a:ext uri="{9D8B030D-6E8A-4147-A177-3AD203B41FA5}">
                      <a16:colId xmlns:a16="http://schemas.microsoft.com/office/drawing/2014/main" xmlns="" val="348625166"/>
                    </a:ext>
                  </a:extLst>
                </a:gridCol>
                <a:gridCol w="1653961">
                  <a:extLst>
                    <a:ext uri="{9D8B030D-6E8A-4147-A177-3AD203B41FA5}">
                      <a16:colId xmlns:a16="http://schemas.microsoft.com/office/drawing/2014/main" xmlns="" val="3501514228"/>
                    </a:ext>
                  </a:extLst>
                </a:gridCol>
                <a:gridCol w="961440">
                  <a:extLst>
                    <a:ext uri="{9D8B030D-6E8A-4147-A177-3AD203B41FA5}">
                      <a16:colId xmlns:a16="http://schemas.microsoft.com/office/drawing/2014/main" xmlns="" val="3772852096"/>
                    </a:ext>
                  </a:extLst>
                </a:gridCol>
                <a:gridCol w="1231752">
                  <a:extLst>
                    <a:ext uri="{9D8B030D-6E8A-4147-A177-3AD203B41FA5}">
                      <a16:colId xmlns:a16="http://schemas.microsoft.com/office/drawing/2014/main" xmlns="" val="2996015244"/>
                    </a:ext>
                  </a:extLst>
                </a:gridCol>
                <a:gridCol w="867366">
                  <a:extLst>
                    <a:ext uri="{9D8B030D-6E8A-4147-A177-3AD203B41FA5}">
                      <a16:colId xmlns:a16="http://schemas.microsoft.com/office/drawing/2014/main" xmlns="" val="2483303932"/>
                    </a:ext>
                  </a:extLst>
                </a:gridCol>
                <a:gridCol w="1210394">
                  <a:extLst>
                    <a:ext uri="{9D8B030D-6E8A-4147-A177-3AD203B41FA5}">
                      <a16:colId xmlns:a16="http://schemas.microsoft.com/office/drawing/2014/main" xmlns="" val="3746630320"/>
                    </a:ext>
                  </a:extLst>
                </a:gridCol>
                <a:gridCol w="888724">
                  <a:extLst>
                    <a:ext uri="{9D8B030D-6E8A-4147-A177-3AD203B41FA5}">
                      <a16:colId xmlns:a16="http://schemas.microsoft.com/office/drawing/2014/main" xmlns="" val="283049556"/>
                    </a:ext>
                  </a:extLst>
                </a:gridCol>
              </a:tblGrid>
              <a:tr h="762000">
                <a:tc>
                  <a:txBody>
                    <a:bodyPr/>
                    <a:lstStyle/>
                    <a:p>
                      <a:pPr algn="ctr"/>
                      <a:endParaRPr lang="en-ZA" sz="12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ZA" sz="1200" b="1" baseline="0" dirty="0">
                          <a:solidFill>
                            <a:schemeClr val="bg1"/>
                          </a:solidFill>
                          <a:latin typeface="Arial" panose="020B0604020202020204" pitchFamily="34" charset="0"/>
                          <a:cs typeface="Arial" panose="020B0604020202020204" pitchFamily="34" charset="0"/>
                        </a:rPr>
                        <a:t>2022/23</a:t>
                      </a:r>
                      <a:endParaRPr lang="en-ZA" sz="1200" b="1" dirty="0">
                        <a:solidFill>
                          <a:schemeClr val="bg1"/>
                        </a:solidFill>
                        <a:latin typeface="Arial" panose="020B0604020202020204" pitchFamily="34" charset="0"/>
                        <a:cs typeface="Arial" panose="020B0604020202020204" pitchFamily="34" charset="0"/>
                      </a:endParaRPr>
                    </a:p>
                    <a:p>
                      <a:pPr algn="ctr"/>
                      <a:r>
                        <a:rPr lang="en-ZA" sz="1200" b="1" dirty="0">
                          <a:solidFill>
                            <a:schemeClr val="bg1"/>
                          </a:solidFill>
                          <a:latin typeface="Arial" panose="020B0604020202020204" pitchFamily="34" charset="0"/>
                          <a:cs typeface="Arial" panose="020B0604020202020204" pitchFamily="34" charset="0"/>
                        </a:rPr>
                        <a:t>MTEF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hMerge="1">
                  <a:txBody>
                    <a:bodyPr/>
                    <a:lstStyle/>
                    <a:p>
                      <a:pPr algn="ctr"/>
                      <a:endParaRPr lang="en-ZA" sz="1400" b="1" dirty="0">
                        <a:solidFill>
                          <a:schemeClr val="bg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50000"/>
                      </a:schemeClr>
                    </a:solidFill>
                  </a:tcPr>
                </a:tc>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ZA" sz="1200" b="1" baseline="0" dirty="0">
                          <a:solidFill>
                            <a:schemeClr val="tx1"/>
                          </a:solidFill>
                          <a:latin typeface="Arial" panose="020B0604020202020204" pitchFamily="34" charset="0"/>
                          <a:cs typeface="Arial" panose="020B0604020202020204" pitchFamily="34" charset="0"/>
                        </a:rPr>
                        <a:t>2023/24</a:t>
                      </a:r>
                      <a:endParaRPr lang="en-ZA" sz="1200" b="1" dirty="0">
                        <a:solidFill>
                          <a:schemeClr val="tx1"/>
                        </a:solidFill>
                        <a:latin typeface="Arial" panose="020B0604020202020204" pitchFamily="34" charset="0"/>
                        <a:cs typeface="Arial" panose="020B0604020202020204" pitchFamily="34" charset="0"/>
                      </a:endParaRPr>
                    </a:p>
                    <a:p>
                      <a:pPr algn="ctr"/>
                      <a:r>
                        <a:rPr lang="en-ZA" sz="1200" b="1" dirty="0">
                          <a:solidFill>
                            <a:schemeClr val="tx1"/>
                          </a:solidFill>
                          <a:latin typeface="Arial" panose="020B0604020202020204" pitchFamily="34" charset="0"/>
                          <a:cs typeface="Arial" panose="020B0604020202020204" pitchFamily="34" charset="0"/>
                        </a:rPr>
                        <a:t>MTEF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ZA" sz="1100" dirty="0">
                        <a:solidFill>
                          <a:srgbClr val="00206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algn="ctr"/>
                      <a:r>
                        <a:rPr lang="en-ZA" sz="1200" b="1" dirty="0">
                          <a:solidFill>
                            <a:schemeClr val="tx1"/>
                          </a:solidFill>
                          <a:latin typeface="Arial" panose="020B0604020202020204" pitchFamily="34" charset="0"/>
                          <a:cs typeface="Arial" panose="020B0604020202020204" pitchFamily="34" charset="0"/>
                        </a:rPr>
                        <a:t>2024/25</a:t>
                      </a:r>
                    </a:p>
                    <a:p>
                      <a:pPr algn="ctr"/>
                      <a:r>
                        <a:rPr lang="en-ZA" sz="1200" b="1" dirty="0">
                          <a:solidFill>
                            <a:schemeClr val="tx1"/>
                          </a:solidFill>
                          <a:latin typeface="Arial" panose="020B0604020202020204" pitchFamily="34" charset="0"/>
                          <a:cs typeface="Arial" panose="020B0604020202020204" pitchFamily="34" charset="0"/>
                        </a:rPr>
                        <a:t>MTEF</a:t>
                      </a:r>
                    </a:p>
                    <a:p>
                      <a:pPr algn="ctr"/>
                      <a:endParaRPr lang="en-ZA" sz="12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ZA" sz="1200" b="1" dirty="0">
                        <a:solidFill>
                          <a:schemeClr val="bg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50000"/>
                      </a:schemeClr>
                    </a:solidFill>
                  </a:tcPr>
                </a:tc>
                <a:extLst>
                  <a:ext uri="{0D108BD9-81ED-4DB2-BD59-A6C34878D82A}">
                    <a16:rowId xmlns:a16="http://schemas.microsoft.com/office/drawing/2014/main" xmlns="" val="3131609054"/>
                  </a:ext>
                </a:extLst>
              </a:tr>
              <a:tr h="1143000">
                <a:tc>
                  <a:txBody>
                    <a:bodyPr/>
                    <a:lstStyle/>
                    <a:p>
                      <a:pPr algn="ctr"/>
                      <a:r>
                        <a:rPr lang="en-ZA" sz="1200" b="1" dirty="0">
                          <a:solidFill>
                            <a:schemeClr val="tx1"/>
                          </a:solidFill>
                          <a:latin typeface="Arial" panose="020B0604020202020204" pitchFamily="34" charset="0"/>
                          <a:cs typeface="Arial" panose="020B0604020202020204" pitchFamily="34" charset="0"/>
                        </a:rPr>
                        <a:t>GRANT</a:t>
                      </a:r>
                      <a:r>
                        <a:rPr lang="en-ZA" sz="1200" b="1" baseline="0" dirty="0">
                          <a:solidFill>
                            <a:schemeClr val="tx1"/>
                          </a:solidFill>
                          <a:latin typeface="Arial" panose="020B0604020202020204" pitchFamily="34" charset="0"/>
                          <a:cs typeface="Arial" panose="020B0604020202020204" pitchFamily="34" charset="0"/>
                        </a:rPr>
                        <a:t> FRAMEWORK</a:t>
                      </a:r>
                      <a:endParaRPr lang="en-ZA" sz="12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200" b="1" dirty="0">
                          <a:solidFill>
                            <a:schemeClr val="bg1"/>
                          </a:solidFill>
                          <a:latin typeface="Arial" panose="020B0604020202020204" pitchFamily="34" charset="0"/>
                          <a:cs typeface="Arial" panose="020B0604020202020204" pitchFamily="34" charset="0"/>
                        </a:rPr>
                        <a:t>BUDGET</a:t>
                      </a:r>
                    </a:p>
                    <a:p>
                      <a:pPr algn="ctr"/>
                      <a:r>
                        <a:rPr lang="en-US" sz="1200" b="1" dirty="0">
                          <a:solidFill>
                            <a:schemeClr val="bg1"/>
                          </a:solidFill>
                          <a:latin typeface="Arial" panose="020B0604020202020204" pitchFamily="34" charset="0"/>
                          <a:cs typeface="Arial" panose="020B0604020202020204" pitchFamily="34" charset="0"/>
                        </a:rPr>
                        <a:t>R’000</a:t>
                      </a:r>
                      <a:endParaRPr lang="en-ZA" sz="12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ZA" sz="1200" b="1" dirty="0">
                          <a:solidFill>
                            <a:schemeClr val="bg1"/>
                          </a:solidFill>
                          <a:latin typeface="Arial" panose="020B0604020202020204" pitchFamily="34" charset="0"/>
                          <a:cs typeface="Arial" panose="020B0604020202020204" pitchFamily="34" charset="0"/>
                        </a:rPr>
                        <a:t>UNITS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ZA" sz="1200" b="1" dirty="0">
                          <a:solidFill>
                            <a:schemeClr val="tx1"/>
                          </a:solidFill>
                          <a:latin typeface="Arial" panose="020B0604020202020204" pitchFamily="34" charset="0"/>
                          <a:cs typeface="Arial" panose="020B0604020202020204" pitchFamily="34" charset="0"/>
                        </a:rPr>
                        <a:t>BUDGET</a:t>
                      </a:r>
                    </a:p>
                    <a:p>
                      <a:pPr algn="ctr"/>
                      <a:endParaRPr lang="en-US" sz="1200" b="1" dirty="0">
                        <a:solidFill>
                          <a:schemeClr val="tx1"/>
                        </a:solidFill>
                        <a:latin typeface="Arial" panose="020B0604020202020204" pitchFamily="34" charset="0"/>
                        <a:cs typeface="Arial" panose="020B0604020202020204" pitchFamily="34" charset="0"/>
                      </a:endParaRPr>
                    </a:p>
                    <a:p>
                      <a:pPr algn="ctr"/>
                      <a:r>
                        <a:rPr lang="en-US" sz="1200" b="1" dirty="0">
                          <a:solidFill>
                            <a:schemeClr val="tx1"/>
                          </a:solidFill>
                          <a:latin typeface="Arial" panose="020B0604020202020204" pitchFamily="34" charset="0"/>
                          <a:cs typeface="Arial" panose="020B0604020202020204" pitchFamily="34" charset="0"/>
                        </a:rPr>
                        <a:t>R’000</a:t>
                      </a:r>
                      <a:endParaRPr lang="en-ZA" sz="12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200" b="1" dirty="0">
                          <a:solidFill>
                            <a:schemeClr val="tx1"/>
                          </a:solidFill>
                          <a:latin typeface="Arial" panose="020B0604020202020204" pitchFamily="34" charset="0"/>
                          <a:cs typeface="Arial" panose="020B0604020202020204" pitchFamily="34" charset="0"/>
                        </a:rPr>
                        <a:t>UNITS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200" b="1" dirty="0">
                          <a:solidFill>
                            <a:schemeClr val="tx1"/>
                          </a:solidFill>
                          <a:latin typeface="Arial" panose="020B0604020202020204" pitchFamily="34" charset="0"/>
                          <a:cs typeface="Arial" panose="020B0604020202020204" pitchFamily="34" charset="0"/>
                        </a:rPr>
                        <a:t>BUDGET</a:t>
                      </a:r>
                    </a:p>
                    <a:p>
                      <a:pPr algn="ctr"/>
                      <a:endParaRPr lang="en-ZA" sz="1200" b="1" dirty="0">
                        <a:solidFill>
                          <a:schemeClr val="tx1"/>
                        </a:solidFill>
                        <a:latin typeface="Arial" panose="020B0604020202020204" pitchFamily="34" charset="0"/>
                        <a:cs typeface="Arial" panose="020B0604020202020204" pitchFamily="34" charset="0"/>
                      </a:endParaRPr>
                    </a:p>
                    <a:p>
                      <a:pPr algn="ctr"/>
                      <a:r>
                        <a:rPr lang="en-ZA" sz="1200" b="1" dirty="0">
                          <a:solidFill>
                            <a:schemeClr val="tx1"/>
                          </a:solidFill>
                          <a:latin typeface="Arial" panose="020B0604020202020204" pitchFamily="34" charset="0"/>
                          <a:cs typeface="Arial" panose="020B0604020202020204" pitchFamily="34" charset="0"/>
                        </a:rPr>
                        <a:t>R’000</a:t>
                      </a:r>
                    </a:p>
                    <a:p>
                      <a:pPr algn="ctr"/>
                      <a:endParaRPr lang="en-ZA" sz="12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200" b="1" dirty="0">
                          <a:solidFill>
                            <a:schemeClr val="tx1"/>
                          </a:solidFill>
                          <a:latin typeface="Arial" panose="020B0604020202020204" pitchFamily="34" charset="0"/>
                          <a:cs typeface="Arial" panose="020B0604020202020204" pitchFamily="34" charset="0"/>
                        </a:rPr>
                        <a:t>UNITS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899637118"/>
                  </a:ext>
                </a:extLst>
              </a:tr>
              <a:tr h="1175660">
                <a:tc>
                  <a:txBody>
                    <a:bodyPr/>
                    <a:lstStyle/>
                    <a:p>
                      <a:pPr algn="r"/>
                      <a:r>
                        <a:rPr lang="en-ZA" sz="1200" b="1" i="0" dirty="0">
                          <a:solidFill>
                            <a:schemeClr val="tx1"/>
                          </a:solidFill>
                          <a:latin typeface="Arial" panose="020B0604020202020204" pitchFamily="34" charset="0"/>
                          <a:cs typeface="Arial" panose="020B0604020202020204" pitchFamily="34" charset="0"/>
                        </a:rPr>
                        <a:t>HSDG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ZA" sz="1200" b="1" dirty="0" smtClean="0">
                          <a:latin typeface="Arial" panose="020B0604020202020204" pitchFamily="34" charset="0"/>
                          <a:cs typeface="Arial" panose="020B0604020202020204" pitchFamily="34" charset="0"/>
                        </a:rPr>
                        <a:t>R 42,892,850 </a:t>
                      </a:r>
                      <a:endParaRPr lang="en-ZA" sz="12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r>
                        <a:rPr lang="en-ZA" sz="1200" b="1" dirty="0" smtClean="0">
                          <a:latin typeface="Arial" panose="020B0604020202020204" pitchFamily="34" charset="0"/>
                          <a:cs typeface="Arial" panose="020B0604020202020204" pitchFamily="34" charset="0"/>
                        </a:rPr>
                        <a:t>300</a:t>
                      </a:r>
                      <a:endParaRPr lang="en-ZA" sz="12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ZA" sz="1200" b="1" dirty="0" smtClean="0">
                          <a:solidFill>
                            <a:prstClr val="black"/>
                          </a:solidFill>
                          <a:latin typeface="Arial" panose="020B0604020202020204" pitchFamily="34" charset="0"/>
                          <a:cs typeface="Arial" panose="020B0604020202020204" pitchFamily="34" charset="0"/>
                        </a:rPr>
                        <a:t>R34,862,700</a:t>
                      </a:r>
                      <a:endParaRPr lang="en-ZA" sz="1200" b="1" dirty="0">
                        <a:solidFill>
                          <a:prstClr val="black"/>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ZA" sz="1200" b="1" i="1" dirty="0" smtClean="0">
                          <a:solidFill>
                            <a:schemeClr val="tx1"/>
                          </a:solidFill>
                          <a:latin typeface="Arial" panose="020B0604020202020204" pitchFamily="34" charset="0"/>
                          <a:cs typeface="Arial" panose="020B0604020202020204" pitchFamily="34" charset="0"/>
                        </a:rPr>
                        <a:t>300</a:t>
                      </a:r>
                      <a:endParaRPr lang="en-ZA" sz="1200" b="1" i="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ZA" sz="1200" b="1" i="1" dirty="0" smtClean="0">
                          <a:solidFill>
                            <a:schemeClr val="tx1"/>
                          </a:solidFill>
                          <a:latin typeface="Arial" panose="020B0604020202020204" pitchFamily="34" charset="0"/>
                          <a:cs typeface="Arial" panose="020B0604020202020204" pitchFamily="34" charset="0"/>
                        </a:rPr>
                        <a:t>R34,862,700</a:t>
                      </a:r>
                      <a:endParaRPr lang="en-ZA" sz="1200" b="1" i="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ZA" sz="1200" b="1" i="1" dirty="0" smtClean="0">
                          <a:solidFill>
                            <a:schemeClr val="tx1"/>
                          </a:solidFill>
                          <a:latin typeface="Arial" panose="020B0604020202020204" pitchFamily="34" charset="0"/>
                          <a:cs typeface="Arial" panose="020B0604020202020204" pitchFamily="34" charset="0"/>
                        </a:rPr>
                        <a:t>378</a:t>
                      </a:r>
                      <a:endParaRPr lang="en-ZA" sz="1200" b="1" i="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010989353"/>
                  </a:ext>
                </a:extLst>
              </a:tr>
            </a:tbl>
          </a:graphicData>
        </a:graphic>
      </p:graphicFrame>
    </p:spTree>
    <p:extLst>
      <p:ext uri="{BB962C8B-B14F-4D97-AF65-F5344CB8AC3E}">
        <p14:creationId xmlns:p14="http://schemas.microsoft.com/office/powerpoint/2010/main" xmlns="" val="2516573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7"/>
            <a:ext cx="8763002" cy="443117"/>
          </a:xfrm>
          <a:ln>
            <a:solidFill>
              <a:schemeClr val="tx1"/>
            </a:solidFill>
          </a:ln>
        </p:spPr>
        <p:txBody>
          <a:bodyPr>
            <a:normAutofit fontScale="90000"/>
          </a:bodyPr>
          <a:lstStyle/>
          <a:p>
            <a:r>
              <a:rPr lang="en-US" b="1" dirty="0" smtClean="0">
                <a:latin typeface="Arial Black" panose="020B0A04020102020204" pitchFamily="34" charset="0"/>
                <a:cs typeface="Arial" panose="020B0604020202020204" pitchFamily="34" charset="0"/>
              </a:rPr>
              <a:t/>
            </a:r>
            <a:br>
              <a:rPr lang="en-US" b="1" dirty="0" smtClean="0">
                <a:latin typeface="Arial Black" panose="020B0A04020102020204" pitchFamily="34" charset="0"/>
                <a:cs typeface="Arial" panose="020B0604020202020204" pitchFamily="34" charset="0"/>
              </a:rPr>
            </a:br>
            <a:r>
              <a:rPr lang="en-US" sz="2700" b="1" dirty="0" smtClean="0">
                <a:latin typeface="Arial" pitchFamily="34" charset="0"/>
                <a:cs typeface="Arial" pitchFamily="34" charset="0"/>
              </a:rPr>
              <a:t>MUD HOUSES – CHALLENGES AND MITIGATION </a:t>
            </a:r>
            <a:r>
              <a:rPr lang="en-ZA" sz="2700" b="1" dirty="0">
                <a:latin typeface="Arial" panose="020B0604020202020204" pitchFamily="34" charset="0"/>
                <a:cs typeface="Arial" panose="020B0604020202020204" pitchFamily="34" charset="0"/>
              </a:rPr>
              <a:t/>
            </a:r>
            <a:br>
              <a:rPr lang="en-ZA" sz="2700" b="1" dirty="0">
                <a:latin typeface="Arial" panose="020B0604020202020204" pitchFamily="34" charset="0"/>
                <a:cs typeface="Arial" panose="020B0604020202020204" pitchFamily="34" charset="0"/>
              </a:rPr>
            </a:br>
            <a:r>
              <a:rPr lang="en-ZA" sz="2700" b="1" dirty="0">
                <a:latin typeface="Arial" panose="020B0604020202020204" pitchFamily="34" charset="0"/>
                <a:ea typeface="Calibri"/>
                <a:cs typeface="Arial" panose="020B0604020202020204" pitchFamily="34" charset="0"/>
              </a:rPr>
              <a:t/>
            </a:r>
            <a:br>
              <a:rPr lang="en-ZA" sz="2700" b="1" dirty="0">
                <a:latin typeface="Arial" panose="020B0604020202020204" pitchFamily="34" charset="0"/>
                <a:ea typeface="Calibri"/>
                <a:cs typeface="Arial" panose="020B0604020202020204" pitchFamily="34" charset="0"/>
              </a:rPr>
            </a:br>
            <a:endParaRPr lang="en-US" sz="2700" dirty="0">
              <a:latin typeface="Arial" pitchFamily="34" charset="0"/>
              <a:cs typeface="Arial" pitchFamily="34" charset="0"/>
            </a:endParaRPr>
          </a:p>
        </p:txBody>
      </p:sp>
      <p:sp>
        <p:nvSpPr>
          <p:cNvPr id="4" name="Rectangle 3"/>
          <p:cNvSpPr/>
          <p:nvPr/>
        </p:nvSpPr>
        <p:spPr>
          <a:xfrm>
            <a:off x="8814605" y="6488668"/>
            <a:ext cx="284052" cy="307777"/>
          </a:xfrm>
          <a:prstGeom prst="rect">
            <a:avLst/>
          </a:prstGeom>
        </p:spPr>
        <p:txBody>
          <a:bodyPr wrap="none">
            <a:spAutoFit/>
          </a:bodyPr>
          <a:lstStyle/>
          <a:p>
            <a:fld id="{8F81E485-07ED-4276-9FB5-6324804FA532}" type="slidenum">
              <a:rPr lang="en-ZA" sz="1400" b="1">
                <a:latin typeface="Arial" pitchFamily="34" charset="0"/>
                <a:cs typeface="Arial" pitchFamily="34" charset="0"/>
              </a:rPr>
              <a:pPr/>
              <a:t>13</a:t>
            </a:fld>
            <a:endParaRPr lang="en-ZA" sz="1400" b="1" dirty="0">
              <a:latin typeface="Arial" pitchFamily="34" charset="0"/>
              <a:cs typeface="Arial" pitchFamily="34" charset="0"/>
            </a:endParaRPr>
          </a:p>
        </p:txBody>
      </p:sp>
      <p:pic>
        <p:nvPicPr>
          <p:cNvPr id="6" name="Picture 4" descr="gold holding shape 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783" y="6242050"/>
            <a:ext cx="9144000" cy="615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ectangle 6"/>
          <p:cNvSpPr/>
          <p:nvPr/>
        </p:nvSpPr>
        <p:spPr>
          <a:xfrm rot="21439007">
            <a:off x="8452104" y="6309214"/>
            <a:ext cx="463288" cy="369332"/>
          </a:xfrm>
          <a:prstGeom prst="rect">
            <a:avLst/>
          </a:prstGeom>
        </p:spPr>
        <p:txBody>
          <a:bodyPr wrap="square">
            <a:spAutoFit/>
          </a:bodyPr>
          <a:lstStyle/>
          <a:p>
            <a:r>
              <a:rPr lang="en-ZA" b="1" dirty="0" smtClean="0"/>
              <a:t>13</a:t>
            </a:r>
            <a:endParaRPr lang="en-ZA" b="1" dirty="0"/>
          </a:p>
        </p:txBody>
      </p:sp>
      <p:graphicFrame>
        <p:nvGraphicFramePr>
          <p:cNvPr id="5" name="Table 4"/>
          <p:cNvGraphicFramePr>
            <a:graphicFrameLocks noGrp="1"/>
          </p:cNvGraphicFramePr>
          <p:nvPr>
            <p:extLst>
              <p:ext uri="{D42A27DB-BD31-4B8C-83A1-F6EECF244321}">
                <p14:modId xmlns:p14="http://schemas.microsoft.com/office/powerpoint/2010/main" xmlns="" val="2814180381"/>
              </p:ext>
            </p:extLst>
          </p:nvPr>
        </p:nvGraphicFramePr>
        <p:xfrm>
          <a:off x="796412" y="1066799"/>
          <a:ext cx="7509388" cy="5001873"/>
        </p:xfrm>
        <a:graphic>
          <a:graphicData uri="http://schemas.openxmlformats.org/drawingml/2006/table">
            <a:tbl>
              <a:tblPr firstRow="1" bandRow="1">
                <a:tableStyleId>{5C22544A-7EE6-4342-B048-85BDC9FD1C3A}</a:tableStyleId>
              </a:tblPr>
              <a:tblGrid>
                <a:gridCol w="3754694">
                  <a:extLst>
                    <a:ext uri="{9D8B030D-6E8A-4147-A177-3AD203B41FA5}">
                      <a16:colId xmlns:a16="http://schemas.microsoft.com/office/drawing/2014/main" xmlns="" val="4285625814"/>
                    </a:ext>
                  </a:extLst>
                </a:gridCol>
                <a:gridCol w="3754694">
                  <a:extLst>
                    <a:ext uri="{9D8B030D-6E8A-4147-A177-3AD203B41FA5}">
                      <a16:colId xmlns:a16="http://schemas.microsoft.com/office/drawing/2014/main" xmlns="" val="3540574201"/>
                    </a:ext>
                  </a:extLst>
                </a:gridCol>
              </a:tblGrid>
              <a:tr h="457479">
                <a:tc>
                  <a:txBody>
                    <a:bodyPr/>
                    <a:lstStyle/>
                    <a:p>
                      <a:pPr marL="0" marR="0" lvl="0" indent="0" algn="just" defTabSz="914400" rtl="0" eaLnBrk="1" fontAlgn="auto" latinLnBrk="0" hangingPunct="1">
                        <a:lnSpc>
                          <a:spcPct val="115000"/>
                        </a:lnSpc>
                        <a:spcBef>
                          <a:spcPts val="0"/>
                        </a:spcBef>
                        <a:spcAft>
                          <a:spcPts val="0"/>
                        </a:spcAft>
                        <a:buClrTx/>
                        <a:buSzTx/>
                        <a:buFont typeface="Wingdings" panose="05000000000000000000" pitchFamily="2" charset="2"/>
                        <a:buNone/>
                        <a:tabLst>
                          <a:tab pos="180340" algn="l"/>
                          <a:tab pos="540385" algn="l"/>
                        </a:tabLst>
                        <a:defRPr/>
                      </a:pPr>
                      <a:r>
                        <a:rPr kumimoji="0" lang="en-ZA" sz="1600" b="1" i="0" u="none" strike="noStrike" kern="1200" cap="none" spc="0" normalizeH="0" baseline="0" noProof="0" dirty="0" smtClean="0">
                          <a:ln>
                            <a:noFill/>
                          </a:ln>
                          <a:solidFill>
                            <a:schemeClr val="tx1"/>
                          </a:solidFill>
                          <a:effectLst/>
                          <a:uLnTx/>
                          <a:uFillTx/>
                          <a:latin typeface="Arial" panose="020B0604020202020204" pitchFamily="34" charset="0"/>
                          <a:ea typeface="Times New Roman"/>
                          <a:cs typeface="Arial" panose="020B0604020202020204" pitchFamily="34" charset="0"/>
                        </a:rPr>
                        <a:t>CHALLENGES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ZA" sz="1600" dirty="0" smtClean="0">
                          <a:solidFill>
                            <a:schemeClr val="tx1"/>
                          </a:solidFill>
                          <a:latin typeface="Arial" panose="020B0604020202020204" pitchFamily="34" charset="0"/>
                          <a:cs typeface="Arial" panose="020B0604020202020204" pitchFamily="34" charset="0"/>
                        </a:rPr>
                        <a:t>MITIGATION </a:t>
                      </a:r>
                      <a:endParaRPr lang="en-ZA"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920614566"/>
                  </a:ext>
                </a:extLst>
              </a:tr>
              <a:tr h="1259413">
                <a:tc>
                  <a:txBody>
                    <a:bodyPr/>
                    <a:lstStyle/>
                    <a:p>
                      <a:pPr marL="285750" marR="0" lvl="0" indent="-285750" algn="just" defTabSz="914400" rtl="0" eaLnBrk="1" fontAlgn="auto" latinLnBrk="0" hangingPunct="1">
                        <a:lnSpc>
                          <a:spcPct val="115000"/>
                        </a:lnSpc>
                        <a:spcBef>
                          <a:spcPts val="0"/>
                        </a:spcBef>
                        <a:spcAft>
                          <a:spcPts val="0"/>
                        </a:spcAft>
                        <a:buClrTx/>
                        <a:buSzTx/>
                        <a:buFont typeface="Wingdings" panose="05000000000000000000" pitchFamily="2" charset="2"/>
                        <a:buChar char="q"/>
                        <a:tabLst>
                          <a:tab pos="180340" algn="l"/>
                          <a:tab pos="540385" algn="l"/>
                        </a:tabLst>
                        <a:defRPr/>
                      </a:pPr>
                      <a:r>
                        <a:rPr kumimoji="0" lang="en-ZA" sz="16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rPr>
                        <a:t>Its taking long to verify mud houses due to limited capacity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ZA" sz="1600" dirty="0" smtClean="0">
                          <a:latin typeface="Arial" panose="020B0604020202020204" pitchFamily="34" charset="0"/>
                          <a:cs typeface="Arial" panose="020B0604020202020204" pitchFamily="34" charset="0"/>
                        </a:rPr>
                        <a:t>Involvement</a:t>
                      </a:r>
                      <a:r>
                        <a:rPr lang="en-ZA" sz="1600" baseline="0" dirty="0" smtClean="0">
                          <a:latin typeface="Arial" panose="020B0604020202020204" pitchFamily="34" charset="0"/>
                          <a:cs typeface="Arial" panose="020B0604020202020204" pitchFamily="34" charset="0"/>
                        </a:rPr>
                        <a:t> of Municipalities through ward  councillors and ward committees for identification and verification process</a:t>
                      </a:r>
                      <a:endParaRPr lang="en-ZA"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8726391"/>
                  </a:ext>
                </a:extLst>
              </a:tr>
              <a:tr h="972828">
                <a:tc>
                  <a:txBody>
                    <a:bodyPr/>
                    <a:lstStyle/>
                    <a:p>
                      <a:pPr marL="285750" marR="0" lvl="0" indent="-285750" algn="just" defTabSz="914400" rtl="0" eaLnBrk="1" fontAlgn="auto" latinLnBrk="0" hangingPunct="1">
                        <a:lnSpc>
                          <a:spcPct val="115000"/>
                        </a:lnSpc>
                        <a:spcBef>
                          <a:spcPts val="0"/>
                        </a:spcBef>
                        <a:spcAft>
                          <a:spcPts val="0"/>
                        </a:spcAft>
                        <a:buClrTx/>
                        <a:buSzTx/>
                        <a:buFont typeface="Wingdings" panose="05000000000000000000" pitchFamily="2" charset="2"/>
                        <a:buChar char="q"/>
                        <a:tabLst>
                          <a:tab pos="180340" algn="l"/>
                          <a:tab pos="540385" algn="l"/>
                        </a:tabLst>
                        <a:defRPr/>
                      </a:pPr>
                      <a:r>
                        <a:rPr kumimoji="0" lang="en-ZA" sz="16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rPr>
                        <a:t>Applications declined due to various reasons – i.e. some beneficiaries already benefited elsewhere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ZA" sz="1600" dirty="0" smtClean="0">
                          <a:latin typeface="Arial" panose="020B0604020202020204" pitchFamily="34" charset="0"/>
                          <a:cs typeface="Arial" panose="020B0604020202020204" pitchFamily="34" charset="0"/>
                        </a:rPr>
                        <a:t>Deal with each case</a:t>
                      </a:r>
                      <a:r>
                        <a:rPr lang="en-ZA" sz="1600" baseline="0" dirty="0" smtClean="0">
                          <a:latin typeface="Arial" panose="020B0604020202020204" pitchFamily="34" charset="0"/>
                          <a:cs typeface="Arial" panose="020B0604020202020204" pitchFamily="34" charset="0"/>
                        </a:rPr>
                        <a:t> on its merit and request ministerial override where necessary</a:t>
                      </a:r>
                      <a:endParaRPr lang="en-ZA"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80476631"/>
                  </a:ext>
                </a:extLst>
              </a:tr>
              <a:tr h="1323998">
                <a:tc>
                  <a:txBody>
                    <a:bodyPr/>
                    <a:lstStyle/>
                    <a:p>
                      <a:pPr marL="285750" marR="0" lvl="0" indent="-285750" algn="just" defTabSz="914400" rtl="0" eaLnBrk="1" fontAlgn="auto" latinLnBrk="0" hangingPunct="1">
                        <a:lnSpc>
                          <a:spcPct val="115000"/>
                        </a:lnSpc>
                        <a:spcBef>
                          <a:spcPts val="0"/>
                        </a:spcBef>
                        <a:spcAft>
                          <a:spcPts val="0"/>
                        </a:spcAft>
                        <a:buClrTx/>
                        <a:buSzTx/>
                        <a:buFont typeface="Wingdings" panose="05000000000000000000" pitchFamily="2" charset="2"/>
                        <a:buChar char="q"/>
                        <a:tabLst>
                          <a:tab pos="180340" algn="l"/>
                          <a:tab pos="540385" algn="l"/>
                        </a:tabLst>
                        <a:defRPr/>
                      </a:pPr>
                      <a:r>
                        <a:rPr kumimoji="0" lang="en-ZA" sz="16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rPr>
                        <a:t>Accessibility of areas where these mud houses are located – difficult terrain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ZA" sz="1600" dirty="0" smtClean="0">
                          <a:latin typeface="Arial" panose="020B0604020202020204" pitchFamily="34" charset="0"/>
                          <a:cs typeface="Arial" panose="020B0604020202020204" pitchFamily="34" charset="0"/>
                        </a:rPr>
                        <a:t>Involvement of Municipalities through ward  councillors and ward committee for identification and verification process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127271803"/>
                  </a:ext>
                </a:extLst>
              </a:tr>
              <a:tr h="988155">
                <a:tc>
                  <a:txBody>
                    <a:bodyPr/>
                    <a:lstStyle/>
                    <a:p>
                      <a:pPr marL="285750" marR="0" lvl="0" indent="-285750" algn="just" defTabSz="914400" rtl="0" eaLnBrk="1" fontAlgn="auto" latinLnBrk="0" hangingPunct="1">
                        <a:lnSpc>
                          <a:spcPct val="115000"/>
                        </a:lnSpc>
                        <a:spcBef>
                          <a:spcPts val="0"/>
                        </a:spcBef>
                        <a:spcAft>
                          <a:spcPts val="0"/>
                        </a:spcAft>
                        <a:buClrTx/>
                        <a:buSzTx/>
                        <a:buFont typeface="Wingdings" panose="05000000000000000000" pitchFamily="2" charset="2"/>
                        <a:buChar char="q"/>
                        <a:tabLst>
                          <a:tab pos="180340" algn="l"/>
                          <a:tab pos="540385" algn="l"/>
                        </a:tabLst>
                        <a:defRPr/>
                      </a:pPr>
                      <a:r>
                        <a:rPr kumimoji="0" lang="en-ZA" sz="16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rPr>
                        <a:t>Mud houses located in communal land where there are currently no municipal engineering services;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ZA" sz="1600" dirty="0" smtClean="0">
                          <a:latin typeface="Arial" panose="020B0604020202020204" pitchFamily="34" charset="0"/>
                          <a:cs typeface="Arial" panose="020B0604020202020204" pitchFamily="34" charset="0"/>
                        </a:rPr>
                        <a:t>Provide for rudimentary</a:t>
                      </a:r>
                      <a:r>
                        <a:rPr lang="en-ZA" sz="1600" baseline="0" dirty="0" smtClean="0">
                          <a:latin typeface="Arial" panose="020B0604020202020204" pitchFamily="34" charset="0"/>
                          <a:cs typeface="Arial" panose="020B0604020202020204" pitchFamily="34" charset="0"/>
                        </a:rPr>
                        <a:t> services</a:t>
                      </a:r>
                      <a:endParaRPr lang="en-ZA"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571419775"/>
                  </a:ext>
                </a:extLst>
              </a:tr>
            </a:tbl>
          </a:graphicData>
        </a:graphic>
      </p:graphicFrame>
    </p:spTree>
    <p:extLst>
      <p:ext uri="{BB962C8B-B14F-4D97-AF65-F5344CB8AC3E}">
        <p14:creationId xmlns:p14="http://schemas.microsoft.com/office/powerpoint/2010/main" xmlns="" val="25207891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8F81E485-07ED-4276-9FB5-6324804FA532}" type="slidenum">
              <a:rPr lang="en-ZA" sz="1400" b="1" smtClean="0">
                <a:solidFill>
                  <a:schemeClr val="tx1"/>
                </a:solidFill>
                <a:latin typeface="Arial" pitchFamily="34" charset="0"/>
                <a:cs typeface="Arial" pitchFamily="34" charset="0"/>
              </a:rPr>
              <a:pPr/>
              <a:t>14</a:t>
            </a:fld>
            <a:endParaRPr lang="en-ZA" sz="1400" b="1" dirty="0">
              <a:solidFill>
                <a:schemeClr val="tx1"/>
              </a:solidFill>
              <a:latin typeface="Arial" pitchFamily="34" charset="0"/>
              <a:cs typeface="Arial" pitchFamily="34" charset="0"/>
            </a:endParaRPr>
          </a:p>
        </p:txBody>
      </p:sp>
      <p:sp>
        <p:nvSpPr>
          <p:cNvPr id="4" name="Title 3"/>
          <p:cNvSpPr>
            <a:spLocks noGrp="1"/>
          </p:cNvSpPr>
          <p:nvPr>
            <p:ph type="title"/>
          </p:nvPr>
        </p:nvSpPr>
        <p:spPr>
          <a:xfrm>
            <a:off x="457200" y="2286000"/>
            <a:ext cx="8229600" cy="2057400"/>
          </a:xfrm>
        </p:spPr>
        <p:txBody>
          <a:bodyPr/>
          <a:lstStyle/>
          <a:p>
            <a:r>
              <a:rPr lang="en-ZA"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ASBESTOS PROJECTS</a:t>
            </a:r>
            <a:endParaRPr lang="en-ZA"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6" name="Picture 4" descr="gold holding shape 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589588"/>
            <a:ext cx="9144000" cy="12747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ectangle 6"/>
          <p:cNvSpPr/>
          <p:nvPr/>
        </p:nvSpPr>
        <p:spPr>
          <a:xfrm rot="21439007">
            <a:off x="8609820" y="6095039"/>
            <a:ext cx="533610" cy="369332"/>
          </a:xfrm>
          <a:prstGeom prst="rect">
            <a:avLst/>
          </a:prstGeom>
        </p:spPr>
        <p:txBody>
          <a:bodyPr wrap="square">
            <a:spAutoFit/>
          </a:bodyPr>
          <a:lstStyle/>
          <a:p>
            <a:r>
              <a:rPr lang="en-ZA" b="1" dirty="0" smtClean="0"/>
              <a:t>14</a:t>
            </a:r>
            <a:endParaRPr lang="en-ZA" b="1" dirty="0"/>
          </a:p>
        </p:txBody>
      </p:sp>
    </p:spTree>
    <p:extLst>
      <p:ext uri="{BB962C8B-B14F-4D97-AF65-F5344CB8AC3E}">
        <p14:creationId xmlns:p14="http://schemas.microsoft.com/office/powerpoint/2010/main" xmlns="" val="20685851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1" y="274638"/>
            <a:ext cx="8610599" cy="868362"/>
          </a:xfrm>
          <a:ln>
            <a:solidFill>
              <a:schemeClr val="tx1"/>
            </a:solidFill>
          </a:ln>
        </p:spPr>
        <p:txBody>
          <a:bodyPr>
            <a:normAutofit/>
          </a:bodyPr>
          <a:lstStyle/>
          <a:p>
            <a:r>
              <a:rPr lang="en-ZA" sz="2200" b="1" dirty="0" smtClean="0">
                <a:latin typeface="Arial" pitchFamily="34" charset="0"/>
                <a:cs typeface="Arial" pitchFamily="34" charset="0"/>
              </a:rPr>
              <a:t>SUMMARY </a:t>
            </a:r>
            <a:r>
              <a:rPr lang="en-ZA" sz="2200" b="1" dirty="0">
                <a:latin typeface="Arial" pitchFamily="34" charset="0"/>
                <a:cs typeface="Arial" pitchFamily="34" charset="0"/>
              </a:rPr>
              <a:t>OF FREE STATE ASBESTOS ROOF ASSESSMENT</a:t>
            </a:r>
          </a:p>
        </p:txBody>
      </p:sp>
      <p:sp>
        <p:nvSpPr>
          <p:cNvPr id="4" name="Rectangle 3"/>
          <p:cNvSpPr/>
          <p:nvPr/>
        </p:nvSpPr>
        <p:spPr>
          <a:xfrm>
            <a:off x="8773041" y="6400800"/>
            <a:ext cx="284052" cy="307777"/>
          </a:xfrm>
          <a:prstGeom prst="rect">
            <a:avLst/>
          </a:prstGeom>
        </p:spPr>
        <p:txBody>
          <a:bodyPr wrap="none">
            <a:spAutoFit/>
          </a:bodyPr>
          <a:lstStyle/>
          <a:p>
            <a:fld id="{8F81E485-07ED-4276-9FB5-6324804FA532}" type="slidenum">
              <a:rPr lang="en-ZA" sz="1400" b="1">
                <a:latin typeface="Arial" pitchFamily="34" charset="0"/>
                <a:cs typeface="Arial" pitchFamily="34" charset="0"/>
              </a:rPr>
              <a:pPr/>
              <a:t>15</a:t>
            </a:fld>
            <a:endParaRPr lang="en-ZA" sz="1400" b="1" dirty="0">
              <a:latin typeface="Arial" pitchFamily="34" charset="0"/>
              <a:cs typeface="Arial"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2233932510"/>
              </p:ext>
            </p:extLst>
          </p:nvPr>
        </p:nvGraphicFramePr>
        <p:xfrm>
          <a:off x="152400" y="1295402"/>
          <a:ext cx="8534400" cy="4166578"/>
        </p:xfrm>
        <a:graphic>
          <a:graphicData uri="http://schemas.openxmlformats.org/drawingml/2006/table">
            <a:tbl>
              <a:tblPr/>
              <a:tblGrid>
                <a:gridCol w="2911550">
                  <a:extLst>
                    <a:ext uri="{9D8B030D-6E8A-4147-A177-3AD203B41FA5}">
                      <a16:colId xmlns:a16="http://schemas.microsoft.com/office/drawing/2014/main" xmlns="" val="434506156"/>
                    </a:ext>
                  </a:extLst>
                </a:gridCol>
                <a:gridCol w="1897593">
                  <a:extLst>
                    <a:ext uri="{9D8B030D-6E8A-4147-A177-3AD203B41FA5}">
                      <a16:colId xmlns:a16="http://schemas.microsoft.com/office/drawing/2014/main" xmlns="" val="1430919457"/>
                    </a:ext>
                  </a:extLst>
                </a:gridCol>
                <a:gridCol w="1830843">
                  <a:extLst>
                    <a:ext uri="{9D8B030D-6E8A-4147-A177-3AD203B41FA5}">
                      <a16:colId xmlns:a16="http://schemas.microsoft.com/office/drawing/2014/main" xmlns="" val="2872792236"/>
                    </a:ext>
                  </a:extLst>
                </a:gridCol>
                <a:gridCol w="1894414">
                  <a:extLst>
                    <a:ext uri="{9D8B030D-6E8A-4147-A177-3AD203B41FA5}">
                      <a16:colId xmlns:a16="http://schemas.microsoft.com/office/drawing/2014/main" xmlns="" val="309087772"/>
                    </a:ext>
                  </a:extLst>
                </a:gridCol>
              </a:tblGrid>
              <a:tr h="671661">
                <a:tc>
                  <a:txBody>
                    <a:bodyPr/>
                    <a:lstStyle/>
                    <a:p>
                      <a:pPr algn="ctr" rtl="0" fontAlgn="ctr"/>
                      <a:r>
                        <a:rPr lang="en-ZA" sz="1400" b="1" i="0" u="none" strike="noStrike" dirty="0">
                          <a:solidFill>
                            <a:srgbClr val="000000"/>
                          </a:solidFill>
                          <a:effectLst/>
                          <a:latin typeface="Arial Narrow" panose="020B0606020202030204" pitchFamily="34" charset="0"/>
                        </a:rPr>
                        <a:t>District</a:t>
                      </a:r>
                    </a:p>
                  </a:txBody>
                  <a:tcPr marL="9199" marR="9199" marT="91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ZA" sz="1400" b="1" i="0" u="none" strike="noStrike">
                          <a:solidFill>
                            <a:srgbClr val="000000"/>
                          </a:solidFill>
                          <a:effectLst/>
                          <a:latin typeface="Arial Narrow" panose="020B0606020202030204" pitchFamily="34" charset="0"/>
                        </a:rPr>
                        <a:t>Target - units with Asbestos roofs</a:t>
                      </a:r>
                    </a:p>
                  </a:txBody>
                  <a:tcPr marL="9199" marR="9199" marT="91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ZA" sz="1400" b="1" i="0" u="none" strike="noStrike">
                          <a:solidFill>
                            <a:srgbClr val="000000"/>
                          </a:solidFill>
                          <a:effectLst/>
                          <a:latin typeface="Arial Narrow" panose="020B0606020202030204" pitchFamily="34" charset="0"/>
                        </a:rPr>
                        <a:t>Total Budget (estimated budget)</a:t>
                      </a:r>
                    </a:p>
                  </a:txBody>
                  <a:tcPr marL="9199" marR="9199" marT="91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ZA" sz="1400" b="1" i="0" u="none" strike="noStrike">
                          <a:solidFill>
                            <a:srgbClr val="000000"/>
                          </a:solidFill>
                          <a:effectLst/>
                          <a:latin typeface="Arial Narrow" panose="020B0606020202030204" pitchFamily="34" charset="0"/>
                        </a:rPr>
                        <a:t>Was an assessment done</a:t>
                      </a:r>
                    </a:p>
                  </a:txBody>
                  <a:tcPr marL="9199" marR="9199" marT="91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418160274"/>
                  </a:ext>
                </a:extLst>
              </a:tr>
              <a:tr h="557820">
                <a:tc>
                  <a:txBody>
                    <a:bodyPr/>
                    <a:lstStyle/>
                    <a:p>
                      <a:pPr algn="l" rtl="0" fontAlgn="b"/>
                      <a:r>
                        <a:rPr lang="en-ZA" sz="1400" b="0" i="0" u="none" strike="noStrike">
                          <a:solidFill>
                            <a:srgbClr val="000000"/>
                          </a:solidFill>
                          <a:effectLst/>
                          <a:latin typeface="Arial Narrow" panose="020B0606020202030204" pitchFamily="34" charset="0"/>
                        </a:rPr>
                        <a:t>MANGAUNG DISTRICT</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n-ZA" sz="1400" b="0" i="0" u="none" strike="noStrike">
                          <a:solidFill>
                            <a:srgbClr val="000000"/>
                          </a:solidFill>
                          <a:effectLst/>
                          <a:latin typeface="Arial Narrow" panose="020B0606020202030204" pitchFamily="34" charset="0"/>
                        </a:rPr>
                        <a:t>11 129</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a:solidFill>
                            <a:srgbClr val="000000"/>
                          </a:solidFill>
                          <a:effectLst/>
                          <a:latin typeface="Arial Narrow" panose="020B0606020202030204" pitchFamily="34" charset="0"/>
                        </a:rPr>
                        <a:t>R590 593 772.00</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ZA" sz="1400" b="0" i="0" u="none" strike="noStrike">
                          <a:solidFill>
                            <a:srgbClr val="000000"/>
                          </a:solidFill>
                          <a:effectLst/>
                          <a:latin typeface="Arial Narrow" panose="020B0606020202030204" pitchFamily="34" charset="0"/>
                        </a:rPr>
                        <a:t>YES</a:t>
                      </a:r>
                    </a:p>
                  </a:txBody>
                  <a:tcPr marL="9199" marR="9199" marT="91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620594267"/>
                  </a:ext>
                </a:extLst>
              </a:tr>
              <a:tr h="591973">
                <a:tc>
                  <a:txBody>
                    <a:bodyPr/>
                    <a:lstStyle/>
                    <a:p>
                      <a:pPr algn="l" rtl="0" fontAlgn="b"/>
                      <a:r>
                        <a:rPr lang="en-ZA" sz="1400" b="0" i="0" u="none" strike="noStrike">
                          <a:solidFill>
                            <a:srgbClr val="000000"/>
                          </a:solidFill>
                          <a:effectLst/>
                          <a:latin typeface="Arial Narrow" panose="020B0606020202030204" pitchFamily="34" charset="0"/>
                        </a:rPr>
                        <a:t>XHARIEP DISTRICT</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n-ZA" sz="1400" b="0" i="0" u="none" strike="noStrike">
                          <a:solidFill>
                            <a:srgbClr val="000000"/>
                          </a:solidFill>
                          <a:effectLst/>
                          <a:latin typeface="Arial Narrow" panose="020B0606020202030204" pitchFamily="34" charset="0"/>
                        </a:rPr>
                        <a:t>2 934</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a:solidFill>
                            <a:srgbClr val="000000"/>
                          </a:solidFill>
                          <a:effectLst/>
                          <a:latin typeface="Arial Narrow" panose="020B0606020202030204" pitchFamily="34" charset="0"/>
                        </a:rPr>
                        <a:t>R156 285 260.00</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ZA" sz="1400" b="0" i="0" u="none" strike="noStrike">
                          <a:solidFill>
                            <a:srgbClr val="000000"/>
                          </a:solidFill>
                          <a:effectLst/>
                          <a:latin typeface="Arial Narrow" panose="020B0606020202030204" pitchFamily="34" charset="0"/>
                        </a:rPr>
                        <a:t>YES</a:t>
                      </a:r>
                    </a:p>
                  </a:txBody>
                  <a:tcPr marL="9199" marR="9199" marT="91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663227957"/>
                  </a:ext>
                </a:extLst>
              </a:tr>
              <a:tr h="614741">
                <a:tc>
                  <a:txBody>
                    <a:bodyPr/>
                    <a:lstStyle/>
                    <a:p>
                      <a:pPr algn="l" rtl="0" fontAlgn="b"/>
                      <a:r>
                        <a:rPr lang="en-ZA" sz="1400" b="0" i="0" u="none" strike="noStrike">
                          <a:solidFill>
                            <a:srgbClr val="000000"/>
                          </a:solidFill>
                          <a:effectLst/>
                          <a:latin typeface="Arial Narrow" panose="020B0606020202030204" pitchFamily="34" charset="0"/>
                        </a:rPr>
                        <a:t>THABO MOFUTSANYANA DISTRICT</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n-ZA" sz="1400" b="0" i="0" u="none" strike="noStrike">
                          <a:solidFill>
                            <a:srgbClr val="000000"/>
                          </a:solidFill>
                          <a:effectLst/>
                          <a:latin typeface="Arial Narrow" panose="020B0606020202030204" pitchFamily="34" charset="0"/>
                        </a:rPr>
                        <a:t>12 058</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a:solidFill>
                            <a:srgbClr val="000000"/>
                          </a:solidFill>
                          <a:effectLst/>
                          <a:latin typeface="Arial Narrow" panose="020B0606020202030204" pitchFamily="34" charset="0"/>
                        </a:rPr>
                        <a:t>R639 893 944.00</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ZA" sz="1400" b="0" i="0" u="none" strike="noStrike">
                          <a:solidFill>
                            <a:srgbClr val="000000"/>
                          </a:solidFill>
                          <a:effectLst/>
                          <a:latin typeface="Arial Narrow" panose="020B0606020202030204" pitchFamily="34" charset="0"/>
                        </a:rPr>
                        <a:t>YES</a:t>
                      </a:r>
                    </a:p>
                  </a:txBody>
                  <a:tcPr marL="9199" marR="9199" marT="91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2078875177"/>
                  </a:ext>
                </a:extLst>
              </a:tr>
              <a:tr h="591973">
                <a:tc>
                  <a:txBody>
                    <a:bodyPr/>
                    <a:lstStyle/>
                    <a:p>
                      <a:pPr algn="l" rtl="0" fontAlgn="b"/>
                      <a:r>
                        <a:rPr lang="en-ZA" sz="1400" b="0" i="0" u="none" strike="noStrike">
                          <a:solidFill>
                            <a:srgbClr val="000000"/>
                          </a:solidFill>
                          <a:effectLst/>
                          <a:latin typeface="Arial Narrow" panose="020B0606020202030204" pitchFamily="34" charset="0"/>
                        </a:rPr>
                        <a:t>FEZILE DABI DISTRICT</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n-ZA" sz="1400" b="0" i="0" u="none" strike="noStrike">
                          <a:solidFill>
                            <a:srgbClr val="000000"/>
                          </a:solidFill>
                          <a:effectLst/>
                          <a:latin typeface="Arial Narrow" panose="020B0606020202030204" pitchFamily="34" charset="0"/>
                        </a:rPr>
                        <a:t>3 718</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a:solidFill>
                            <a:srgbClr val="000000"/>
                          </a:solidFill>
                          <a:effectLst/>
                          <a:latin typeface="Arial Narrow" panose="020B0606020202030204" pitchFamily="34" charset="0"/>
                        </a:rPr>
                        <a:t>R197 306 824.00</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ZA" sz="1400" b="0" i="0" u="none" strike="noStrike">
                          <a:solidFill>
                            <a:srgbClr val="000000"/>
                          </a:solidFill>
                          <a:effectLst/>
                          <a:latin typeface="Arial Narrow" panose="020B0606020202030204" pitchFamily="34" charset="0"/>
                        </a:rPr>
                        <a:t>YES</a:t>
                      </a:r>
                    </a:p>
                  </a:txBody>
                  <a:tcPr marL="9199" marR="9199" marT="91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874889292"/>
                  </a:ext>
                </a:extLst>
              </a:tr>
              <a:tr h="626125">
                <a:tc>
                  <a:txBody>
                    <a:bodyPr/>
                    <a:lstStyle/>
                    <a:p>
                      <a:pPr algn="l" rtl="0" fontAlgn="b"/>
                      <a:r>
                        <a:rPr lang="en-ZA" sz="1400" b="0" i="0" u="none" strike="noStrike">
                          <a:solidFill>
                            <a:srgbClr val="000000"/>
                          </a:solidFill>
                          <a:effectLst/>
                          <a:latin typeface="Arial Narrow" panose="020B0606020202030204" pitchFamily="34" charset="0"/>
                        </a:rPr>
                        <a:t>LEJWELEPUTSWA DISTRICT</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n-ZA" sz="1400" b="0" i="0" u="none" strike="noStrike">
                          <a:solidFill>
                            <a:srgbClr val="000000"/>
                          </a:solidFill>
                          <a:effectLst/>
                          <a:latin typeface="Arial Narrow" panose="020B0606020202030204" pitchFamily="34" charset="0"/>
                        </a:rPr>
                        <a:t>6 451</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a:solidFill>
                            <a:srgbClr val="000000"/>
                          </a:solidFill>
                          <a:effectLst/>
                          <a:latin typeface="Arial Narrow" panose="020B0606020202030204" pitchFamily="34" charset="0"/>
                        </a:rPr>
                        <a:t>R342 341 668.00</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ZA" sz="1400" b="0" i="0" u="none" strike="noStrike">
                          <a:solidFill>
                            <a:srgbClr val="000000"/>
                          </a:solidFill>
                          <a:effectLst/>
                          <a:latin typeface="Arial Narrow" panose="020B0606020202030204" pitchFamily="34" charset="0"/>
                        </a:rPr>
                        <a:t>YES</a:t>
                      </a:r>
                    </a:p>
                  </a:txBody>
                  <a:tcPr marL="9199" marR="9199" marT="91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3950594886"/>
                  </a:ext>
                </a:extLst>
              </a:tr>
              <a:tr h="512285">
                <a:tc>
                  <a:txBody>
                    <a:bodyPr/>
                    <a:lstStyle/>
                    <a:p>
                      <a:pPr algn="l" rtl="0" fontAlgn="b"/>
                      <a:r>
                        <a:rPr lang="en-ZA" sz="1400" b="0" i="0" u="none" strike="noStrike">
                          <a:solidFill>
                            <a:srgbClr val="000000"/>
                          </a:solidFill>
                          <a:effectLst/>
                          <a:latin typeface="Arial Narrow" panose="020B0606020202030204" pitchFamily="34" charset="0"/>
                        </a:rPr>
                        <a:t>Total: </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en-ZA" sz="1400" b="1" i="0" u="none" strike="noStrike">
                          <a:solidFill>
                            <a:srgbClr val="000000"/>
                          </a:solidFill>
                          <a:effectLst/>
                          <a:latin typeface="Arial Narrow" panose="020B0606020202030204" pitchFamily="34" charset="0"/>
                        </a:rPr>
                        <a:t>36 301</a:t>
                      </a:r>
                    </a:p>
                  </a:txBody>
                  <a:tcPr marL="9199" marR="9199" marT="91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1" i="0" u="none" strike="noStrike">
                          <a:solidFill>
                            <a:srgbClr val="000000"/>
                          </a:solidFill>
                          <a:effectLst/>
                          <a:latin typeface="Arial Narrow" panose="020B0606020202030204" pitchFamily="34" charset="0"/>
                        </a:rPr>
                        <a:t>R1 926 421 468.00</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ZA" sz="1400" b="0" i="0" u="none" strike="noStrike" dirty="0">
                          <a:solidFill>
                            <a:srgbClr val="000000"/>
                          </a:solidFill>
                          <a:effectLst/>
                          <a:latin typeface="Arial" panose="020B0604020202020204" pitchFamily="34" charset="0"/>
                        </a:rPr>
                        <a:t> </a:t>
                      </a:r>
                    </a:p>
                  </a:txBody>
                  <a:tcPr marL="9199" marR="9199" marT="91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212193491"/>
                  </a:ext>
                </a:extLst>
              </a:tr>
            </a:tbl>
          </a:graphicData>
        </a:graphic>
      </p:graphicFrame>
      <p:pic>
        <p:nvPicPr>
          <p:cNvPr id="6" name="Picture 4" descr="gold holding shape 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6172202"/>
            <a:ext cx="9144000" cy="6921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ectangle 6"/>
          <p:cNvSpPr/>
          <p:nvPr/>
        </p:nvSpPr>
        <p:spPr>
          <a:xfrm rot="21439007">
            <a:off x="8609820" y="6095039"/>
            <a:ext cx="533610" cy="369332"/>
          </a:xfrm>
          <a:prstGeom prst="rect">
            <a:avLst/>
          </a:prstGeom>
        </p:spPr>
        <p:txBody>
          <a:bodyPr wrap="square">
            <a:spAutoFit/>
          </a:bodyPr>
          <a:lstStyle/>
          <a:p>
            <a:r>
              <a:rPr lang="en-ZA" b="1" dirty="0" smtClean="0"/>
              <a:t>15</a:t>
            </a:r>
            <a:endParaRPr lang="en-ZA" b="1" dirty="0"/>
          </a:p>
        </p:txBody>
      </p:sp>
    </p:spTree>
    <p:extLst>
      <p:ext uri="{BB962C8B-B14F-4D97-AF65-F5344CB8AC3E}">
        <p14:creationId xmlns:p14="http://schemas.microsoft.com/office/powerpoint/2010/main" xmlns="" val="3389436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1" y="152400"/>
            <a:ext cx="8610599" cy="911082"/>
          </a:xfrm>
          <a:ln>
            <a:solidFill>
              <a:schemeClr val="tx1"/>
            </a:solidFill>
          </a:ln>
        </p:spPr>
        <p:txBody>
          <a:bodyPr>
            <a:normAutofit fontScale="90000"/>
          </a:bodyPr>
          <a:lstStyle/>
          <a:p>
            <a:r>
              <a:rPr lang="en-US" sz="2700" b="1" dirty="0" smtClean="0">
                <a:latin typeface="Arial" pitchFamily="34" charset="0"/>
                <a:cs typeface="Arial" pitchFamily="34" charset="0"/>
              </a:rPr>
              <a:t/>
            </a:r>
            <a:br>
              <a:rPr lang="en-US" sz="2700" b="1" dirty="0" smtClean="0">
                <a:latin typeface="Arial" pitchFamily="34" charset="0"/>
                <a:cs typeface="Arial" pitchFamily="34" charset="0"/>
              </a:rPr>
            </a:br>
            <a:r>
              <a:rPr lang="en-US" sz="2700" b="1" dirty="0" smtClean="0">
                <a:latin typeface="Arial" pitchFamily="34" charset="0"/>
                <a:cs typeface="Arial" pitchFamily="34" charset="0"/>
              </a:rPr>
              <a:t>REMOVAL OF ASBESTOS ROOFS – 2022/23 FINANCIAL YEAR </a:t>
            </a:r>
            <a:r>
              <a:rPr lang="en-ZA" sz="2700" b="1" dirty="0">
                <a:latin typeface="Arial" panose="020B0604020202020204" pitchFamily="34" charset="0"/>
                <a:cs typeface="Arial" panose="020B0604020202020204" pitchFamily="34" charset="0"/>
              </a:rPr>
              <a:t/>
            </a:r>
            <a:br>
              <a:rPr lang="en-ZA" sz="2700" b="1" dirty="0">
                <a:latin typeface="Arial" panose="020B0604020202020204" pitchFamily="34" charset="0"/>
                <a:cs typeface="Arial" panose="020B0604020202020204" pitchFamily="34" charset="0"/>
              </a:rPr>
            </a:br>
            <a:endParaRPr lang="en-US" sz="2700" dirty="0">
              <a:latin typeface="Arial" pitchFamily="34" charset="0"/>
              <a:cs typeface="Arial" pitchFamily="34" charset="0"/>
            </a:endParaRPr>
          </a:p>
        </p:txBody>
      </p:sp>
      <p:sp>
        <p:nvSpPr>
          <p:cNvPr id="4" name="Rectangle 3"/>
          <p:cNvSpPr/>
          <p:nvPr/>
        </p:nvSpPr>
        <p:spPr>
          <a:xfrm>
            <a:off x="8773041" y="6400800"/>
            <a:ext cx="284052" cy="307777"/>
          </a:xfrm>
          <a:prstGeom prst="rect">
            <a:avLst/>
          </a:prstGeom>
        </p:spPr>
        <p:txBody>
          <a:bodyPr wrap="none">
            <a:spAutoFit/>
          </a:bodyPr>
          <a:lstStyle/>
          <a:p>
            <a:fld id="{8F81E485-07ED-4276-9FB5-6324804FA532}" type="slidenum">
              <a:rPr lang="en-ZA" sz="1400" b="1">
                <a:latin typeface="Arial" pitchFamily="34" charset="0"/>
                <a:cs typeface="Arial" pitchFamily="34" charset="0"/>
              </a:rPr>
              <a:pPr/>
              <a:t>16</a:t>
            </a:fld>
            <a:endParaRPr lang="en-ZA" sz="1400" b="1" dirty="0">
              <a:latin typeface="Arial" pitchFamily="34" charset="0"/>
              <a:cs typeface="Arial" pitchFamily="34" charset="0"/>
            </a:endParaRPr>
          </a:p>
        </p:txBody>
      </p:sp>
      <p:pic>
        <p:nvPicPr>
          <p:cNvPr id="5" name="Picture 4" descr="gold holding shape 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6096000"/>
            <a:ext cx="9144000" cy="768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Rectangle 5"/>
          <p:cNvSpPr/>
          <p:nvPr/>
        </p:nvSpPr>
        <p:spPr>
          <a:xfrm rot="21439007">
            <a:off x="8609820" y="6095039"/>
            <a:ext cx="533610" cy="369332"/>
          </a:xfrm>
          <a:prstGeom prst="rect">
            <a:avLst/>
          </a:prstGeom>
        </p:spPr>
        <p:txBody>
          <a:bodyPr wrap="square">
            <a:spAutoFit/>
          </a:bodyPr>
          <a:lstStyle/>
          <a:p>
            <a:r>
              <a:rPr lang="en-ZA" b="1" dirty="0" smtClean="0"/>
              <a:t>16</a:t>
            </a:r>
            <a:endParaRPr lang="en-ZA" b="1" dirty="0"/>
          </a:p>
        </p:txBody>
      </p:sp>
      <p:graphicFrame>
        <p:nvGraphicFramePr>
          <p:cNvPr id="8" name="Content Placeholder 6"/>
          <p:cNvGraphicFramePr>
            <a:graphicFrameLocks/>
          </p:cNvGraphicFramePr>
          <p:nvPr>
            <p:extLst>
              <p:ext uri="{D42A27DB-BD31-4B8C-83A1-F6EECF244321}">
                <p14:modId xmlns:p14="http://schemas.microsoft.com/office/powerpoint/2010/main" xmlns="" val="3059803178"/>
              </p:ext>
            </p:extLst>
          </p:nvPr>
        </p:nvGraphicFramePr>
        <p:xfrm>
          <a:off x="1066800" y="1295400"/>
          <a:ext cx="5105400" cy="1524000"/>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xmlns="" val="3704735622"/>
                    </a:ext>
                  </a:extLst>
                </a:gridCol>
                <a:gridCol w="2514600">
                  <a:extLst>
                    <a:ext uri="{9D8B030D-6E8A-4147-A177-3AD203B41FA5}">
                      <a16:colId xmlns:a16="http://schemas.microsoft.com/office/drawing/2014/main" xmlns="" val="597799608"/>
                    </a:ext>
                  </a:extLst>
                </a:gridCol>
              </a:tblGrid>
              <a:tr h="825528">
                <a:tc>
                  <a:txBody>
                    <a:bodyPr/>
                    <a:lstStyle/>
                    <a:p>
                      <a:pPr algn="ctr"/>
                      <a:r>
                        <a:rPr lang="en-US" dirty="0" smtClean="0">
                          <a:solidFill>
                            <a:schemeClr val="tx1"/>
                          </a:solidFill>
                          <a:latin typeface="Arial" panose="020B0604020202020204" pitchFamily="34" charset="0"/>
                          <a:cs typeface="Arial" panose="020B0604020202020204" pitchFamily="34" charset="0"/>
                        </a:rPr>
                        <a:t>Planned</a:t>
                      </a:r>
                      <a:r>
                        <a:rPr lang="en-US" baseline="0" dirty="0" smtClean="0">
                          <a:solidFill>
                            <a:schemeClr val="tx1"/>
                          </a:solidFill>
                          <a:latin typeface="Arial" panose="020B0604020202020204" pitchFamily="34" charset="0"/>
                          <a:cs typeface="Arial" panose="020B0604020202020204" pitchFamily="34" charset="0"/>
                        </a:rPr>
                        <a:t> </a:t>
                      </a:r>
                      <a:r>
                        <a:rPr lang="en-US" dirty="0" smtClean="0">
                          <a:solidFill>
                            <a:schemeClr val="tx1"/>
                          </a:solidFill>
                          <a:latin typeface="Arial" panose="020B0604020202020204" pitchFamily="34" charset="0"/>
                          <a:cs typeface="Arial" panose="020B0604020202020204" pitchFamily="34" charset="0"/>
                        </a:rPr>
                        <a:t>22/23 </a:t>
                      </a:r>
                    </a:p>
                    <a:p>
                      <a:pPr algn="ctr"/>
                      <a:r>
                        <a:rPr lang="en-US" dirty="0" smtClean="0">
                          <a:solidFill>
                            <a:schemeClr val="tx1"/>
                          </a:solidFill>
                          <a:latin typeface="Arial" panose="020B0604020202020204" pitchFamily="34" charset="0"/>
                          <a:cs typeface="Arial" panose="020B0604020202020204" pitchFamily="34" charset="0"/>
                        </a:rPr>
                        <a:t>Annual target  </a:t>
                      </a:r>
                      <a:endParaRPr lang="en-ZA"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solidFill>
                            <a:schemeClr val="tx1"/>
                          </a:solidFill>
                          <a:latin typeface="Arial" panose="020B0604020202020204" pitchFamily="34" charset="0"/>
                          <a:cs typeface="Arial" panose="020B0604020202020204" pitchFamily="34" charset="0"/>
                        </a:rPr>
                        <a:t>Planned budget</a:t>
                      </a:r>
                      <a:endParaRPr lang="en-ZA"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844305107"/>
                  </a:ext>
                </a:extLst>
              </a:tr>
              <a:tr h="698472">
                <a:tc>
                  <a:txBody>
                    <a:bodyPr/>
                    <a:lstStyle/>
                    <a:p>
                      <a:r>
                        <a:rPr lang="en-US" dirty="0" smtClean="0">
                          <a:solidFill>
                            <a:schemeClr val="tx1"/>
                          </a:solidFill>
                        </a:rPr>
                        <a:t>70</a:t>
                      </a:r>
                      <a:endParaRPr lang="en-Z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solidFill>
                            <a:schemeClr val="tx1"/>
                          </a:solidFill>
                        </a:rPr>
                        <a:t>R9 884 910</a:t>
                      </a:r>
                      <a:endParaRPr lang="en-Z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677242950"/>
                  </a:ext>
                </a:extLst>
              </a:tr>
            </a:tbl>
          </a:graphicData>
        </a:graphic>
      </p:graphicFrame>
    </p:spTree>
    <p:extLst>
      <p:ext uri="{BB962C8B-B14F-4D97-AF65-F5344CB8AC3E}">
        <p14:creationId xmlns:p14="http://schemas.microsoft.com/office/powerpoint/2010/main" xmlns="" val="23873310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1" y="152400"/>
            <a:ext cx="8610599" cy="762000"/>
          </a:xfrm>
          <a:ln>
            <a:solidFill>
              <a:schemeClr val="tx1"/>
            </a:solidFill>
          </a:ln>
        </p:spPr>
        <p:txBody>
          <a:bodyPr>
            <a:normAutofit fontScale="90000"/>
          </a:bodyPr>
          <a:lstStyle/>
          <a:p>
            <a:r>
              <a:rPr lang="en-US" sz="2700" b="1" dirty="0" smtClean="0">
                <a:latin typeface="Arial" pitchFamily="34" charset="0"/>
                <a:cs typeface="Arial" pitchFamily="34" charset="0"/>
              </a:rPr>
              <a:t/>
            </a:r>
            <a:br>
              <a:rPr lang="en-US" sz="2700" b="1" dirty="0" smtClean="0">
                <a:latin typeface="Arial" pitchFamily="34" charset="0"/>
                <a:cs typeface="Arial" pitchFamily="34" charset="0"/>
              </a:rPr>
            </a:br>
            <a:r>
              <a:rPr lang="en-US" sz="2700" b="1" dirty="0" smtClean="0">
                <a:latin typeface="Arial" pitchFamily="34" charset="0"/>
                <a:cs typeface="Arial" pitchFamily="34" charset="0"/>
              </a:rPr>
              <a:t>ASBESTOS HOUSES – CHALLENGES AND SOLUTIONS </a:t>
            </a:r>
            <a:r>
              <a:rPr lang="en-ZA" sz="2700" b="1" dirty="0">
                <a:latin typeface="Arial" panose="020B0604020202020204" pitchFamily="34" charset="0"/>
                <a:cs typeface="Arial" panose="020B0604020202020204" pitchFamily="34" charset="0"/>
              </a:rPr>
              <a:t/>
            </a:r>
            <a:br>
              <a:rPr lang="en-ZA" sz="2700" b="1" dirty="0">
                <a:latin typeface="Arial" panose="020B0604020202020204" pitchFamily="34" charset="0"/>
                <a:cs typeface="Arial" panose="020B0604020202020204" pitchFamily="34" charset="0"/>
              </a:rPr>
            </a:br>
            <a:endParaRPr lang="en-US" sz="2700" dirty="0">
              <a:latin typeface="Arial" pitchFamily="34" charset="0"/>
              <a:cs typeface="Arial" pitchFamily="34" charset="0"/>
            </a:endParaRPr>
          </a:p>
        </p:txBody>
      </p:sp>
      <p:sp>
        <p:nvSpPr>
          <p:cNvPr id="4" name="Rectangle 3"/>
          <p:cNvSpPr/>
          <p:nvPr/>
        </p:nvSpPr>
        <p:spPr>
          <a:xfrm>
            <a:off x="8773041" y="6400800"/>
            <a:ext cx="284052" cy="307777"/>
          </a:xfrm>
          <a:prstGeom prst="rect">
            <a:avLst/>
          </a:prstGeom>
        </p:spPr>
        <p:txBody>
          <a:bodyPr wrap="none">
            <a:spAutoFit/>
          </a:bodyPr>
          <a:lstStyle/>
          <a:p>
            <a:fld id="{8F81E485-07ED-4276-9FB5-6324804FA532}" type="slidenum">
              <a:rPr lang="en-ZA" sz="1400" b="1">
                <a:latin typeface="Arial" pitchFamily="34" charset="0"/>
                <a:cs typeface="Arial" pitchFamily="34" charset="0"/>
              </a:rPr>
              <a:pPr/>
              <a:t>17</a:t>
            </a:fld>
            <a:endParaRPr lang="en-ZA" sz="1400" b="1" dirty="0">
              <a:latin typeface="Arial" pitchFamily="34" charset="0"/>
              <a:cs typeface="Arial" pitchFamily="34" charset="0"/>
            </a:endParaRPr>
          </a:p>
        </p:txBody>
      </p:sp>
      <p:pic>
        <p:nvPicPr>
          <p:cNvPr id="5" name="Picture 4" descr="gold holding shape 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6096000"/>
            <a:ext cx="9144000" cy="768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Rectangle 5"/>
          <p:cNvSpPr/>
          <p:nvPr/>
        </p:nvSpPr>
        <p:spPr>
          <a:xfrm rot="21439007">
            <a:off x="8609820" y="6095039"/>
            <a:ext cx="533610" cy="369332"/>
          </a:xfrm>
          <a:prstGeom prst="rect">
            <a:avLst/>
          </a:prstGeom>
        </p:spPr>
        <p:txBody>
          <a:bodyPr wrap="square">
            <a:spAutoFit/>
          </a:bodyPr>
          <a:lstStyle/>
          <a:p>
            <a:r>
              <a:rPr lang="en-ZA" b="1" dirty="0" smtClean="0"/>
              <a:t>17</a:t>
            </a:r>
            <a:endParaRPr lang="en-ZA" b="1" dirty="0"/>
          </a:p>
        </p:txBody>
      </p:sp>
      <p:graphicFrame>
        <p:nvGraphicFramePr>
          <p:cNvPr id="7" name="Table 6"/>
          <p:cNvGraphicFramePr>
            <a:graphicFrameLocks noGrp="1"/>
          </p:cNvGraphicFramePr>
          <p:nvPr>
            <p:extLst>
              <p:ext uri="{D42A27DB-BD31-4B8C-83A1-F6EECF244321}">
                <p14:modId xmlns:p14="http://schemas.microsoft.com/office/powerpoint/2010/main" xmlns="" val="4186570295"/>
              </p:ext>
            </p:extLst>
          </p:nvPr>
        </p:nvGraphicFramePr>
        <p:xfrm>
          <a:off x="142360" y="1066800"/>
          <a:ext cx="8544440" cy="2209800"/>
        </p:xfrm>
        <a:graphic>
          <a:graphicData uri="http://schemas.openxmlformats.org/drawingml/2006/table">
            <a:tbl>
              <a:tblPr firstRow="1" bandRow="1">
                <a:tableStyleId>{5C22544A-7EE6-4342-B048-85BDC9FD1C3A}</a:tableStyleId>
              </a:tblPr>
              <a:tblGrid>
                <a:gridCol w="4272220">
                  <a:extLst>
                    <a:ext uri="{9D8B030D-6E8A-4147-A177-3AD203B41FA5}">
                      <a16:colId xmlns:a16="http://schemas.microsoft.com/office/drawing/2014/main" xmlns="" val="2963146689"/>
                    </a:ext>
                  </a:extLst>
                </a:gridCol>
                <a:gridCol w="4272220">
                  <a:extLst>
                    <a:ext uri="{9D8B030D-6E8A-4147-A177-3AD203B41FA5}">
                      <a16:colId xmlns:a16="http://schemas.microsoft.com/office/drawing/2014/main" xmlns="" val="1851258725"/>
                    </a:ext>
                  </a:extLst>
                </a:gridCol>
              </a:tblGrid>
              <a:tr h="419749">
                <a:tc>
                  <a:txBody>
                    <a:bodyPr/>
                    <a:lstStyle/>
                    <a:p>
                      <a:r>
                        <a:rPr lang="en-ZA" dirty="0" smtClean="0">
                          <a:solidFill>
                            <a:schemeClr val="tx1"/>
                          </a:solidFill>
                          <a:latin typeface="Arial" panose="020B0604020202020204" pitchFamily="34" charset="0"/>
                          <a:cs typeface="Arial" panose="020B0604020202020204" pitchFamily="34" charset="0"/>
                        </a:rPr>
                        <a:t>CHALLENGES</a:t>
                      </a:r>
                      <a:endParaRPr lang="en-ZA"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ZA" dirty="0" smtClean="0">
                          <a:solidFill>
                            <a:schemeClr val="tx1"/>
                          </a:solidFill>
                          <a:latin typeface="Arial" panose="020B0604020202020204" pitchFamily="34" charset="0"/>
                          <a:cs typeface="Arial" panose="020B0604020202020204" pitchFamily="34" charset="0"/>
                        </a:rPr>
                        <a:t>REMEDIAL ACTION</a:t>
                      </a:r>
                      <a:endParaRPr lang="en-ZA"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344066150"/>
                  </a:ext>
                </a:extLst>
              </a:tr>
              <a:tr h="740390">
                <a:tc>
                  <a:txBody>
                    <a:bodyPr/>
                    <a:lstStyle/>
                    <a:p>
                      <a:r>
                        <a:rPr lang="en-ZA" dirty="0" smtClean="0">
                          <a:solidFill>
                            <a:schemeClr val="tx1"/>
                          </a:solidFill>
                          <a:latin typeface="Arial" panose="020B0604020202020204" pitchFamily="34" charset="0"/>
                          <a:cs typeface="Arial" panose="020B0604020202020204" pitchFamily="34" charset="0"/>
                        </a:rPr>
                        <a:t>Some house are dilapidated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ZA" dirty="0" smtClean="0">
                          <a:solidFill>
                            <a:schemeClr val="tx1"/>
                          </a:solidFill>
                          <a:latin typeface="Arial" panose="020B0604020202020204" pitchFamily="34" charset="0"/>
                          <a:cs typeface="Arial" panose="020B0604020202020204" pitchFamily="34" charset="0"/>
                        </a:rPr>
                        <a:t>Structural</a:t>
                      </a:r>
                      <a:r>
                        <a:rPr lang="en-ZA" baseline="0" dirty="0" smtClean="0">
                          <a:solidFill>
                            <a:schemeClr val="tx1"/>
                          </a:solidFill>
                          <a:latin typeface="Arial" panose="020B0604020202020204" pitchFamily="34" charset="0"/>
                          <a:cs typeface="Arial" panose="020B0604020202020204" pitchFamily="34" charset="0"/>
                        </a:rPr>
                        <a:t> integrity assessment to be </a:t>
                      </a:r>
                      <a:r>
                        <a:rPr lang="en-ZA" baseline="0" dirty="0" err="1" smtClean="0">
                          <a:solidFill>
                            <a:schemeClr val="tx1"/>
                          </a:solidFill>
                          <a:latin typeface="Arial" panose="020B0604020202020204" pitchFamily="34" charset="0"/>
                          <a:cs typeface="Arial" panose="020B0604020202020204" pitchFamily="34" charset="0"/>
                        </a:rPr>
                        <a:t>condcted</a:t>
                      </a:r>
                      <a:endParaRPr lang="en-ZA"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178906133"/>
                  </a:ext>
                </a:extLst>
              </a:tr>
              <a:tr h="1049661">
                <a:tc>
                  <a:txBody>
                    <a:bodyPr/>
                    <a:lstStyle/>
                    <a:p>
                      <a:r>
                        <a:rPr lang="en-ZA" dirty="0" smtClean="0">
                          <a:solidFill>
                            <a:schemeClr val="tx1"/>
                          </a:solidFill>
                          <a:latin typeface="Arial" panose="020B0604020202020204" pitchFamily="34" charset="0"/>
                          <a:cs typeface="Arial" panose="020B0604020202020204" pitchFamily="34" charset="0"/>
                        </a:rPr>
                        <a:t>Provincial earmark funding</a:t>
                      </a:r>
                      <a:r>
                        <a:rPr lang="en-ZA" baseline="0" dirty="0" smtClean="0">
                          <a:solidFill>
                            <a:schemeClr val="tx1"/>
                          </a:solidFill>
                          <a:latin typeface="Arial" panose="020B0604020202020204" pitchFamily="34" charset="0"/>
                          <a:cs typeface="Arial" panose="020B0604020202020204" pitchFamily="34" charset="0"/>
                        </a:rPr>
                        <a:t> </a:t>
                      </a:r>
                      <a:r>
                        <a:rPr lang="en-ZA" dirty="0" smtClean="0">
                          <a:solidFill>
                            <a:schemeClr val="tx1"/>
                          </a:solidFill>
                          <a:latin typeface="Arial" panose="020B0604020202020204" pitchFamily="34" charset="0"/>
                          <a:cs typeface="Arial" panose="020B0604020202020204" pitchFamily="34" charset="0"/>
                        </a:rPr>
                        <a:t>to demolish structurally unsound houses not sufficient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ZA" dirty="0" smtClean="0">
                          <a:solidFill>
                            <a:schemeClr val="tx1"/>
                          </a:solidFill>
                          <a:latin typeface="Arial" panose="020B0604020202020204" pitchFamily="34" charset="0"/>
                          <a:cs typeface="Arial" panose="020B0604020202020204" pitchFamily="34" charset="0"/>
                        </a:rPr>
                        <a:t>Shifting funds from</a:t>
                      </a:r>
                      <a:r>
                        <a:rPr lang="en-ZA" baseline="0" dirty="0" smtClean="0">
                          <a:solidFill>
                            <a:schemeClr val="tx1"/>
                          </a:solidFill>
                          <a:latin typeface="Arial" panose="020B0604020202020204" pitchFamily="34" charset="0"/>
                          <a:cs typeface="Arial" panose="020B0604020202020204" pitchFamily="34" charset="0"/>
                        </a:rPr>
                        <a:t> non-performing projects within the HSDG</a:t>
                      </a:r>
                      <a:endParaRPr lang="en-ZA" dirty="0" smtClean="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932394718"/>
                  </a:ext>
                </a:extLst>
              </a:tr>
            </a:tbl>
          </a:graphicData>
        </a:graphic>
      </p:graphicFrame>
    </p:spTree>
    <p:extLst>
      <p:ext uri="{BB962C8B-B14F-4D97-AF65-F5344CB8AC3E}">
        <p14:creationId xmlns:p14="http://schemas.microsoft.com/office/powerpoint/2010/main" xmlns="" val="15920796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8F81E485-07ED-4276-9FB5-6324804FA532}" type="slidenum">
              <a:rPr lang="en-ZA" sz="1400" b="1" smtClean="0">
                <a:solidFill>
                  <a:schemeClr val="tx1"/>
                </a:solidFill>
                <a:latin typeface="Arial" pitchFamily="34" charset="0"/>
                <a:cs typeface="Arial" pitchFamily="34" charset="0"/>
              </a:rPr>
              <a:pPr/>
              <a:t>18</a:t>
            </a:fld>
            <a:endParaRPr lang="en-ZA" sz="1400" b="1" dirty="0">
              <a:solidFill>
                <a:schemeClr val="tx1"/>
              </a:solidFill>
              <a:latin typeface="Arial" pitchFamily="34" charset="0"/>
              <a:cs typeface="Arial" pitchFamily="34" charset="0"/>
            </a:endParaRPr>
          </a:p>
        </p:txBody>
      </p:sp>
      <p:sp>
        <p:nvSpPr>
          <p:cNvPr id="4" name="Title 3"/>
          <p:cNvSpPr>
            <a:spLocks noGrp="1"/>
          </p:cNvSpPr>
          <p:nvPr>
            <p:ph type="title"/>
          </p:nvPr>
        </p:nvSpPr>
        <p:spPr>
          <a:xfrm>
            <a:off x="457200" y="2286000"/>
            <a:ext cx="8229600" cy="1828800"/>
          </a:xfrm>
        </p:spPr>
        <p:txBody>
          <a:bodyPr/>
          <a:lstStyle/>
          <a:p>
            <a:r>
              <a:rPr lang="en-ZA"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TITLE DEEDS</a:t>
            </a:r>
            <a:endParaRPr lang="en-ZA"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6" name="Picture 4" descr="gold holding shape 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589588"/>
            <a:ext cx="9144000" cy="12747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ectangle 6"/>
          <p:cNvSpPr/>
          <p:nvPr/>
        </p:nvSpPr>
        <p:spPr>
          <a:xfrm rot="21439007">
            <a:off x="8609820" y="6095039"/>
            <a:ext cx="533610" cy="369332"/>
          </a:xfrm>
          <a:prstGeom prst="rect">
            <a:avLst/>
          </a:prstGeom>
        </p:spPr>
        <p:txBody>
          <a:bodyPr wrap="square">
            <a:spAutoFit/>
          </a:bodyPr>
          <a:lstStyle/>
          <a:p>
            <a:r>
              <a:rPr lang="en-ZA" b="1" dirty="0" smtClean="0"/>
              <a:t>18</a:t>
            </a:r>
            <a:endParaRPr lang="en-ZA" b="1" dirty="0"/>
          </a:p>
        </p:txBody>
      </p:sp>
    </p:spTree>
    <p:extLst>
      <p:ext uri="{BB962C8B-B14F-4D97-AF65-F5344CB8AC3E}">
        <p14:creationId xmlns:p14="http://schemas.microsoft.com/office/powerpoint/2010/main" xmlns="" val="2486925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457200"/>
          </a:xfrm>
          <a:ln>
            <a:solidFill>
              <a:schemeClr val="tx1"/>
            </a:solidFill>
          </a:ln>
        </p:spPr>
        <p:txBody>
          <a:bodyPr>
            <a:normAutofit fontScale="90000"/>
          </a:bodyPr>
          <a:lstStyle/>
          <a:p>
            <a:r>
              <a:rPr lang="en-US" b="1" dirty="0" smtClean="0">
                <a:latin typeface="Arial Black" panose="020B0A04020102020204" pitchFamily="34" charset="0"/>
                <a:cs typeface="Arial" panose="020B0604020202020204" pitchFamily="34" charset="0"/>
              </a:rPr>
              <a:t/>
            </a:r>
            <a:br>
              <a:rPr lang="en-US" b="1" dirty="0" smtClean="0">
                <a:latin typeface="Arial Black" panose="020B0A04020102020204" pitchFamily="34" charset="0"/>
                <a:cs typeface="Arial" panose="020B0604020202020204" pitchFamily="34" charset="0"/>
              </a:rPr>
            </a:br>
            <a:r>
              <a:rPr lang="en-US" sz="2700" b="1" dirty="0" smtClean="0">
                <a:latin typeface="Arial" pitchFamily="34" charset="0"/>
                <a:cs typeface="Arial" pitchFamily="34" charset="0"/>
              </a:rPr>
              <a:t>TITLE DEEDS – MTEF TARGETS </a:t>
            </a:r>
            <a:r>
              <a:rPr lang="en-ZA" sz="2700" b="1" dirty="0">
                <a:latin typeface="Arial" panose="020B0604020202020204" pitchFamily="34" charset="0"/>
                <a:cs typeface="Arial" panose="020B0604020202020204" pitchFamily="34" charset="0"/>
              </a:rPr>
              <a:t/>
            </a:r>
            <a:br>
              <a:rPr lang="en-ZA" sz="2700" b="1" dirty="0">
                <a:latin typeface="Arial" panose="020B0604020202020204" pitchFamily="34" charset="0"/>
                <a:cs typeface="Arial" panose="020B0604020202020204" pitchFamily="34" charset="0"/>
              </a:rPr>
            </a:br>
            <a:r>
              <a:rPr lang="en-ZA" sz="2700" b="1" dirty="0">
                <a:latin typeface="Arial" panose="020B0604020202020204" pitchFamily="34" charset="0"/>
                <a:ea typeface="Calibri"/>
                <a:cs typeface="Arial" panose="020B0604020202020204" pitchFamily="34" charset="0"/>
              </a:rPr>
              <a:t/>
            </a:r>
            <a:br>
              <a:rPr lang="en-ZA" sz="2700" b="1" dirty="0">
                <a:latin typeface="Arial" panose="020B0604020202020204" pitchFamily="34" charset="0"/>
                <a:ea typeface="Calibri"/>
                <a:cs typeface="Arial" panose="020B0604020202020204" pitchFamily="34" charset="0"/>
              </a:rPr>
            </a:br>
            <a:endParaRPr lang="en-US" sz="2700" dirty="0"/>
          </a:p>
        </p:txBody>
      </p:sp>
      <p:graphicFrame>
        <p:nvGraphicFramePr>
          <p:cNvPr id="4" name="Table 3"/>
          <p:cNvGraphicFramePr>
            <a:graphicFrameLocks noGrp="1"/>
          </p:cNvGraphicFramePr>
          <p:nvPr>
            <p:extLst>
              <p:ext uri="{D42A27DB-BD31-4B8C-83A1-F6EECF244321}">
                <p14:modId xmlns:p14="http://schemas.microsoft.com/office/powerpoint/2010/main" xmlns="" val="2719009108"/>
              </p:ext>
            </p:extLst>
          </p:nvPr>
        </p:nvGraphicFramePr>
        <p:xfrm>
          <a:off x="609595" y="1219200"/>
          <a:ext cx="8229604" cy="2734074"/>
        </p:xfrm>
        <a:graphic>
          <a:graphicData uri="http://schemas.openxmlformats.org/drawingml/2006/table">
            <a:tbl>
              <a:tblPr firstRow="1" firstCol="1" bandRow="1">
                <a:tableStyleId>{8799B23B-EC83-4686-B30A-512413B5E67A}</a:tableStyleId>
              </a:tblPr>
              <a:tblGrid>
                <a:gridCol w="2551294">
                  <a:extLst>
                    <a:ext uri="{9D8B030D-6E8A-4147-A177-3AD203B41FA5}">
                      <a16:colId xmlns:a16="http://schemas.microsoft.com/office/drawing/2014/main" xmlns="" val="331235501"/>
                    </a:ext>
                  </a:extLst>
                </a:gridCol>
                <a:gridCol w="1892770">
                  <a:extLst>
                    <a:ext uri="{9D8B030D-6E8A-4147-A177-3AD203B41FA5}">
                      <a16:colId xmlns:a16="http://schemas.microsoft.com/office/drawing/2014/main" xmlns="" val="1902579543"/>
                    </a:ext>
                  </a:extLst>
                </a:gridCol>
                <a:gridCol w="1892770">
                  <a:extLst>
                    <a:ext uri="{9D8B030D-6E8A-4147-A177-3AD203B41FA5}">
                      <a16:colId xmlns:a16="http://schemas.microsoft.com/office/drawing/2014/main" xmlns="" val="370956985"/>
                    </a:ext>
                  </a:extLst>
                </a:gridCol>
                <a:gridCol w="1892770">
                  <a:extLst>
                    <a:ext uri="{9D8B030D-6E8A-4147-A177-3AD203B41FA5}">
                      <a16:colId xmlns:a16="http://schemas.microsoft.com/office/drawing/2014/main" xmlns="" val="2454673511"/>
                    </a:ext>
                  </a:extLst>
                </a:gridCol>
              </a:tblGrid>
              <a:tr h="530358">
                <a:tc>
                  <a:txBody>
                    <a:bodyPr/>
                    <a:lstStyle/>
                    <a:p>
                      <a:pPr>
                        <a:lnSpc>
                          <a:spcPct val="107000"/>
                        </a:lnSpc>
                        <a:spcAft>
                          <a:spcPts val="0"/>
                        </a:spcAft>
                      </a:pPr>
                      <a:r>
                        <a:rPr lang="en-GB" sz="1100" dirty="0">
                          <a:effectLst/>
                          <a:latin typeface="Arial" panose="020B0604020202020204" pitchFamily="34" charset="0"/>
                          <a:cs typeface="Arial" panose="020B0604020202020204" pitchFamily="34" charset="0"/>
                        </a:rPr>
                        <a:t>OUTPUT INDICATOR</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100">
                          <a:effectLst/>
                          <a:latin typeface="Arial" panose="020B0604020202020204" pitchFamily="34" charset="0"/>
                          <a:cs typeface="Arial" panose="020B0604020202020204" pitchFamily="34" charset="0"/>
                        </a:rPr>
                        <a:t>2022/23</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100">
                          <a:effectLst/>
                          <a:latin typeface="Arial" panose="020B0604020202020204" pitchFamily="34" charset="0"/>
                          <a:cs typeface="Arial" panose="020B0604020202020204" pitchFamily="34" charset="0"/>
                        </a:rPr>
                        <a:t>2023/24</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100">
                          <a:effectLst/>
                          <a:latin typeface="Arial" panose="020B0604020202020204" pitchFamily="34" charset="0"/>
                          <a:cs typeface="Arial" panose="020B0604020202020204" pitchFamily="34" charset="0"/>
                        </a:rPr>
                        <a:t>2024/25</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5284575"/>
                  </a:ext>
                </a:extLst>
              </a:tr>
              <a:tr h="612642">
                <a:tc>
                  <a:txBody>
                    <a:bodyPr/>
                    <a:lstStyle/>
                    <a:p>
                      <a:pPr>
                        <a:lnSpc>
                          <a:spcPct val="107000"/>
                        </a:lnSpc>
                        <a:spcAft>
                          <a:spcPts val="0"/>
                        </a:spcAft>
                      </a:pPr>
                      <a:r>
                        <a:rPr lang="en-GB" sz="1100">
                          <a:effectLst/>
                          <a:latin typeface="Arial" panose="020B0604020202020204" pitchFamily="34" charset="0"/>
                          <a:cs typeface="Arial" panose="020B0604020202020204" pitchFamily="34" charset="0"/>
                        </a:rPr>
                        <a:t>PRE 1994 TITLE DEEDS REGISTERED</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100">
                          <a:effectLst/>
                          <a:latin typeface="Arial" panose="020B0604020202020204" pitchFamily="34" charset="0"/>
                          <a:cs typeface="Arial" panose="020B0604020202020204" pitchFamily="34" charset="0"/>
                        </a:rPr>
                        <a:t>800</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100">
                          <a:effectLst/>
                          <a:latin typeface="Arial" panose="020B0604020202020204" pitchFamily="34" charset="0"/>
                          <a:cs typeface="Arial" panose="020B0604020202020204" pitchFamily="34" charset="0"/>
                        </a:rPr>
                        <a:t>800</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100">
                          <a:effectLst/>
                          <a:latin typeface="Arial" panose="020B0604020202020204" pitchFamily="34" charset="0"/>
                          <a:cs typeface="Arial" panose="020B0604020202020204" pitchFamily="34" charset="0"/>
                        </a:rPr>
                        <a:t>800</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32940638"/>
                  </a:ext>
                </a:extLst>
              </a:tr>
              <a:tr h="530358">
                <a:tc>
                  <a:txBody>
                    <a:bodyPr/>
                    <a:lstStyle/>
                    <a:p>
                      <a:pPr>
                        <a:lnSpc>
                          <a:spcPct val="107000"/>
                        </a:lnSpc>
                        <a:spcAft>
                          <a:spcPts val="0"/>
                        </a:spcAft>
                      </a:pPr>
                      <a:r>
                        <a:rPr lang="en-GB" sz="1100" dirty="0">
                          <a:effectLst/>
                          <a:latin typeface="Arial" panose="020B0604020202020204" pitchFamily="34" charset="0"/>
                          <a:cs typeface="Arial" panose="020B0604020202020204" pitchFamily="34" charset="0"/>
                        </a:rPr>
                        <a:t>POST 1994 </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100">
                          <a:effectLst/>
                          <a:latin typeface="Arial" panose="020B0604020202020204" pitchFamily="34" charset="0"/>
                          <a:cs typeface="Arial" panose="020B0604020202020204" pitchFamily="34" charset="0"/>
                        </a:rPr>
                        <a:t>2775</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100">
                          <a:effectLst/>
                          <a:latin typeface="Arial" panose="020B0604020202020204" pitchFamily="34" charset="0"/>
                          <a:cs typeface="Arial" panose="020B0604020202020204" pitchFamily="34" charset="0"/>
                        </a:rPr>
                        <a:t>1453</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100">
                          <a:effectLst/>
                          <a:latin typeface="Arial" panose="020B0604020202020204" pitchFamily="34" charset="0"/>
                          <a:cs typeface="Arial" panose="020B0604020202020204" pitchFamily="34" charset="0"/>
                        </a:rPr>
                        <a:t>1453</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253626600"/>
                  </a:ext>
                </a:extLst>
              </a:tr>
              <a:tr h="530358">
                <a:tc>
                  <a:txBody>
                    <a:bodyPr/>
                    <a:lstStyle/>
                    <a:p>
                      <a:pPr>
                        <a:lnSpc>
                          <a:spcPct val="107000"/>
                        </a:lnSpc>
                        <a:spcAft>
                          <a:spcPts val="0"/>
                        </a:spcAft>
                      </a:pPr>
                      <a:r>
                        <a:rPr lang="en-GB" sz="1100">
                          <a:effectLst/>
                          <a:latin typeface="Arial" panose="020B0604020202020204" pitchFamily="34" charset="0"/>
                          <a:cs typeface="Arial" panose="020B0604020202020204" pitchFamily="34" charset="0"/>
                        </a:rPr>
                        <a:t>POST 2014</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100">
                          <a:effectLst/>
                          <a:latin typeface="Arial" panose="020B0604020202020204" pitchFamily="34" charset="0"/>
                          <a:cs typeface="Arial" panose="020B0604020202020204" pitchFamily="34" charset="0"/>
                        </a:rPr>
                        <a:t>1618</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100">
                          <a:effectLst/>
                          <a:latin typeface="Arial" panose="020B0604020202020204" pitchFamily="34" charset="0"/>
                          <a:cs typeface="Arial" panose="020B0604020202020204" pitchFamily="34" charset="0"/>
                        </a:rPr>
                        <a:t>1453</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100">
                          <a:effectLst/>
                          <a:latin typeface="Arial" panose="020B0604020202020204" pitchFamily="34" charset="0"/>
                          <a:cs typeface="Arial" panose="020B0604020202020204" pitchFamily="34" charset="0"/>
                        </a:rPr>
                        <a:t>1453</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814126728"/>
                  </a:ext>
                </a:extLst>
              </a:tr>
              <a:tr h="530358">
                <a:tc>
                  <a:txBody>
                    <a:bodyPr/>
                    <a:lstStyle/>
                    <a:p>
                      <a:pPr>
                        <a:lnSpc>
                          <a:spcPct val="107000"/>
                        </a:lnSpc>
                        <a:spcAft>
                          <a:spcPts val="0"/>
                        </a:spcAft>
                      </a:pPr>
                      <a:r>
                        <a:rPr lang="en-GB" sz="1100">
                          <a:effectLst/>
                          <a:latin typeface="Arial" panose="020B0604020202020204" pitchFamily="34" charset="0"/>
                          <a:cs typeface="Arial" panose="020B0604020202020204" pitchFamily="34" charset="0"/>
                        </a:rPr>
                        <a:t>NEW TITLE DEEDS</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100">
                          <a:effectLst/>
                          <a:latin typeface="Arial" panose="020B0604020202020204" pitchFamily="34" charset="0"/>
                          <a:cs typeface="Arial" panose="020B0604020202020204" pitchFamily="34" charset="0"/>
                        </a:rPr>
                        <a:t>250</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100">
                          <a:effectLst/>
                          <a:latin typeface="Arial" panose="020B0604020202020204" pitchFamily="34" charset="0"/>
                          <a:cs typeface="Arial" panose="020B0604020202020204" pitchFamily="34" charset="0"/>
                        </a:rPr>
                        <a:t>568</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100" dirty="0">
                          <a:effectLst/>
                          <a:latin typeface="Arial" panose="020B0604020202020204" pitchFamily="34" charset="0"/>
                          <a:cs typeface="Arial" panose="020B0604020202020204" pitchFamily="34" charset="0"/>
                        </a:rPr>
                        <a:t>624</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033474626"/>
                  </a:ext>
                </a:extLst>
              </a:tr>
            </a:tbl>
          </a:graphicData>
        </a:graphic>
      </p:graphicFrame>
      <p:pic>
        <p:nvPicPr>
          <p:cNvPr id="5" name="Picture 4" descr="gold holding shape 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589588"/>
            <a:ext cx="9144000" cy="12747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Rectangle 5"/>
          <p:cNvSpPr/>
          <p:nvPr/>
        </p:nvSpPr>
        <p:spPr>
          <a:xfrm rot="21439007">
            <a:off x="8609820" y="6095039"/>
            <a:ext cx="533610" cy="369332"/>
          </a:xfrm>
          <a:prstGeom prst="rect">
            <a:avLst/>
          </a:prstGeom>
        </p:spPr>
        <p:txBody>
          <a:bodyPr wrap="square">
            <a:spAutoFit/>
          </a:bodyPr>
          <a:lstStyle/>
          <a:p>
            <a:r>
              <a:rPr lang="en-ZA" b="1" dirty="0" smtClean="0"/>
              <a:t>19</a:t>
            </a:r>
            <a:endParaRPr lang="en-ZA" b="1" dirty="0"/>
          </a:p>
        </p:txBody>
      </p:sp>
    </p:spTree>
    <p:extLst>
      <p:ext uri="{BB962C8B-B14F-4D97-AF65-F5344CB8AC3E}">
        <p14:creationId xmlns:p14="http://schemas.microsoft.com/office/powerpoint/2010/main" xmlns="" val="21535061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a:ln>
            <a:solidFill>
              <a:schemeClr val="tx1"/>
            </a:solidFill>
          </a:ln>
        </p:spPr>
        <p:txBody>
          <a:bodyPr>
            <a:normAutofit/>
          </a:bodyPr>
          <a:lstStyle/>
          <a:p>
            <a:r>
              <a:rPr lang="en-ZA" sz="2400" b="1" dirty="0" smtClean="0">
                <a:latin typeface="Arial" panose="020B0604020202020204" pitchFamily="34" charset="0"/>
                <a:cs typeface="Arial" panose="020B0604020202020204" pitchFamily="34" charset="0"/>
              </a:rPr>
              <a:t>TABLE OF CONTENT</a:t>
            </a:r>
            <a:endParaRPr lang="en-ZA"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00202"/>
            <a:ext cx="8229600" cy="3846512"/>
          </a:xfrm>
          <a:ln>
            <a:solidFill>
              <a:schemeClr val="accent1"/>
            </a:solidFill>
          </a:ln>
        </p:spPr>
        <p:txBody>
          <a:bodyPr>
            <a:normAutofit/>
          </a:bodyPr>
          <a:lstStyle/>
          <a:p>
            <a:pPr marL="0" indent="0" algn="just">
              <a:buNone/>
              <a:tabLst>
                <a:tab pos="457200" algn="l"/>
              </a:tabLst>
              <a:defRPr/>
            </a:pPr>
            <a:endParaRPr lang="en-ZA" sz="1800" b="1" dirty="0" smtClean="0">
              <a:latin typeface="Arial" panose="020B0604020202020204" pitchFamily="34" charset="0"/>
              <a:cs typeface="Arial" panose="020B0604020202020204" pitchFamily="34" charset="0"/>
            </a:endParaRPr>
          </a:p>
          <a:p>
            <a:pPr algn="just">
              <a:buFont typeface="Wingdings" panose="05000000000000000000" pitchFamily="2" charset="2"/>
              <a:buChar char="q"/>
              <a:tabLst>
                <a:tab pos="457200" algn="l"/>
              </a:tabLst>
              <a:defRPr/>
            </a:pPr>
            <a:r>
              <a:rPr lang="en-ZA" sz="1800" dirty="0" smtClean="0">
                <a:latin typeface="Arial" panose="020B0604020202020204" pitchFamily="34" charset="0"/>
                <a:cs typeface="Arial" panose="020B0604020202020204" pitchFamily="34" charset="0"/>
              </a:rPr>
              <a:t>Purpose of presentation</a:t>
            </a:r>
          </a:p>
          <a:p>
            <a:pPr algn="just">
              <a:buFont typeface="Wingdings" panose="05000000000000000000" pitchFamily="2" charset="2"/>
              <a:buChar char="q"/>
              <a:tabLst>
                <a:tab pos="457200" algn="l"/>
              </a:tabLst>
              <a:defRPr/>
            </a:pPr>
            <a:r>
              <a:rPr lang="en-ZA" sz="1800" dirty="0" smtClean="0">
                <a:latin typeface="Arial" panose="020B0604020202020204" pitchFamily="34" charset="0"/>
                <a:cs typeface="Arial" panose="020B0604020202020204" pitchFamily="34" charset="0"/>
              </a:rPr>
              <a:t>Unblocking of Blocked projects</a:t>
            </a:r>
          </a:p>
          <a:p>
            <a:pPr algn="just">
              <a:buFont typeface="Wingdings" panose="05000000000000000000" pitchFamily="2" charset="2"/>
              <a:buChar char="q"/>
              <a:tabLst>
                <a:tab pos="457200" algn="l"/>
              </a:tabLst>
              <a:defRPr/>
            </a:pPr>
            <a:r>
              <a:rPr lang="en-ZA" sz="1800" dirty="0" smtClean="0">
                <a:latin typeface="Arial" panose="020B0604020202020204" pitchFamily="34" charset="0"/>
                <a:cs typeface="Arial" panose="020B0604020202020204" pitchFamily="34" charset="0"/>
              </a:rPr>
              <a:t>Eradication of Mud houses</a:t>
            </a:r>
          </a:p>
          <a:p>
            <a:pPr algn="just">
              <a:buFont typeface="Wingdings" panose="05000000000000000000" pitchFamily="2" charset="2"/>
              <a:buChar char="q"/>
              <a:tabLst>
                <a:tab pos="457200" algn="l"/>
              </a:tabLst>
              <a:defRPr/>
            </a:pPr>
            <a:r>
              <a:rPr lang="en-ZA" sz="1800" dirty="0" smtClean="0">
                <a:latin typeface="Arial" panose="020B0604020202020204" pitchFamily="34" charset="0"/>
                <a:cs typeface="Arial" panose="020B0604020202020204" pitchFamily="34" charset="0"/>
              </a:rPr>
              <a:t>Plans to remove Asbestos Roofing </a:t>
            </a:r>
          </a:p>
          <a:p>
            <a:pPr algn="just">
              <a:buFont typeface="Wingdings" panose="05000000000000000000" pitchFamily="2" charset="2"/>
              <a:buChar char="q"/>
              <a:tabLst>
                <a:tab pos="457200" algn="l"/>
              </a:tabLst>
              <a:defRPr/>
            </a:pPr>
            <a:r>
              <a:rPr lang="en-ZA" sz="1800" dirty="0" smtClean="0">
                <a:latin typeface="Arial" panose="020B0604020202020204" pitchFamily="34" charset="0"/>
                <a:cs typeface="Arial" panose="020B0604020202020204" pitchFamily="34" charset="0"/>
              </a:rPr>
              <a:t>Title Deeds</a:t>
            </a:r>
          </a:p>
          <a:p>
            <a:pPr algn="just">
              <a:buFont typeface="Wingdings" panose="05000000000000000000" pitchFamily="2" charset="2"/>
              <a:buChar char="q"/>
              <a:tabLst>
                <a:tab pos="457200" algn="l"/>
              </a:tabLst>
              <a:defRPr/>
            </a:pPr>
            <a:r>
              <a:rPr lang="en-ZA" sz="1800" dirty="0" smtClean="0">
                <a:latin typeface="Arial" panose="020B0604020202020204" pitchFamily="34" charset="0"/>
                <a:cs typeface="Arial" panose="020B0604020202020204" pitchFamily="34" charset="0"/>
              </a:rPr>
              <a:t>Upgrading of Informal Settlements Programme</a:t>
            </a:r>
          </a:p>
          <a:p>
            <a:pPr algn="just">
              <a:buFont typeface="Wingdings" panose="05000000000000000000" pitchFamily="2" charset="2"/>
              <a:buChar char="q"/>
              <a:tabLst>
                <a:tab pos="457200" algn="l"/>
              </a:tabLst>
              <a:defRPr/>
            </a:pPr>
            <a:r>
              <a:rPr lang="en-ZA" sz="1800" dirty="0" smtClean="0">
                <a:latin typeface="Arial" panose="020B0604020202020204" pitchFamily="34" charset="0"/>
                <a:cs typeface="Arial" panose="020B0604020202020204" pitchFamily="34" charset="0"/>
              </a:rPr>
              <a:t>Conditional Grants Performance</a:t>
            </a:r>
          </a:p>
          <a:p>
            <a:pPr algn="just">
              <a:buFont typeface="Wingdings" panose="05000000000000000000" pitchFamily="2" charset="2"/>
              <a:buChar char="q"/>
              <a:tabLst>
                <a:tab pos="457200" algn="l"/>
              </a:tabLst>
              <a:defRPr/>
            </a:pPr>
            <a:r>
              <a:rPr lang="en-ZA" sz="1800" dirty="0" smtClean="0">
                <a:latin typeface="Arial" panose="020B0604020202020204" pitchFamily="34" charset="0"/>
                <a:cs typeface="Arial" panose="020B0604020202020204" pitchFamily="34" charset="0"/>
              </a:rPr>
              <a:t>Funds shifted to another Province</a:t>
            </a:r>
          </a:p>
          <a:p>
            <a:pPr marL="0" indent="0" algn="just">
              <a:buNone/>
              <a:tabLst>
                <a:tab pos="457200" algn="l"/>
              </a:tabLst>
              <a:defRPr/>
            </a:pPr>
            <a:endParaRPr lang="en-ZA" sz="1800" b="1" dirty="0" smtClean="0">
              <a:solidFill>
                <a:srgbClr val="00B050"/>
              </a:solidFill>
              <a:latin typeface="Arial" panose="020B0604020202020204" pitchFamily="34" charset="0"/>
              <a:cs typeface="Arial" panose="020B0604020202020204" pitchFamily="34" charset="0"/>
            </a:endParaRPr>
          </a:p>
          <a:p>
            <a:pPr algn="just">
              <a:tabLst>
                <a:tab pos="457200" algn="l"/>
              </a:tabLst>
              <a:defRPr/>
            </a:pPr>
            <a:endParaRPr lang="en-ZA" sz="1800" b="1" dirty="0" smtClean="0">
              <a:solidFill>
                <a:srgbClr val="00B050"/>
              </a:solidFill>
              <a:latin typeface="Arial" panose="020B0604020202020204" pitchFamily="34" charset="0"/>
              <a:cs typeface="Arial" panose="020B0604020202020204" pitchFamily="34" charset="0"/>
            </a:endParaRPr>
          </a:p>
          <a:p>
            <a:pPr algn="just">
              <a:tabLst>
                <a:tab pos="457200" algn="l"/>
              </a:tabLst>
              <a:defRPr/>
            </a:pPr>
            <a:endParaRPr lang="en-ZA" sz="1800" b="1" dirty="0" smtClean="0">
              <a:solidFill>
                <a:srgbClr val="00B050"/>
              </a:solidFill>
              <a:latin typeface="Arial" panose="020B0604020202020204" pitchFamily="34" charset="0"/>
              <a:cs typeface="Arial" panose="020B0604020202020204" pitchFamily="34" charset="0"/>
            </a:endParaRPr>
          </a:p>
          <a:p>
            <a:pPr algn="just">
              <a:tabLst>
                <a:tab pos="457200" algn="l"/>
              </a:tabLst>
              <a:defRPr/>
            </a:pPr>
            <a:endParaRPr lang="en-ZA" sz="1800" b="1" dirty="0" smtClean="0">
              <a:solidFill>
                <a:srgbClr val="00B050"/>
              </a:solidFill>
              <a:latin typeface="Arial" panose="020B0604020202020204" pitchFamily="34" charset="0"/>
              <a:cs typeface="Arial" panose="020B0604020202020204" pitchFamily="34" charset="0"/>
            </a:endParaRPr>
          </a:p>
          <a:p>
            <a:pPr algn="just">
              <a:tabLst>
                <a:tab pos="457200" algn="l"/>
              </a:tabLst>
              <a:defRPr/>
            </a:pPr>
            <a:endParaRPr lang="en-ZA" sz="1800" b="1" dirty="0" smtClean="0">
              <a:solidFill>
                <a:srgbClr val="0070C0"/>
              </a:solidFill>
              <a:latin typeface="Arial" panose="020B0604020202020204" pitchFamily="34" charset="0"/>
              <a:cs typeface="Arial" panose="020B0604020202020204" pitchFamily="34" charset="0"/>
            </a:endParaRPr>
          </a:p>
          <a:p>
            <a:pPr marL="0" indent="0" algn="just">
              <a:buNone/>
              <a:defRPr/>
            </a:pPr>
            <a:endParaRPr lang="en-ZA" sz="1800" b="1" dirty="0">
              <a:solidFill>
                <a:srgbClr val="00B0F0"/>
              </a:solidFill>
              <a:latin typeface="Arial" panose="020B0604020202020204" pitchFamily="34" charset="0"/>
              <a:cs typeface="Arial" panose="020B0604020202020204" pitchFamily="34" charset="0"/>
            </a:endParaRPr>
          </a:p>
          <a:p>
            <a:endParaRPr lang="en-ZA" sz="18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8F81E485-07ED-4276-9FB5-6324804FA532}" type="slidenum">
              <a:rPr lang="en-ZA" sz="1400" b="1" smtClean="0">
                <a:solidFill>
                  <a:schemeClr val="tx1"/>
                </a:solidFill>
                <a:latin typeface="Arial" pitchFamily="34" charset="0"/>
                <a:cs typeface="Arial" pitchFamily="34" charset="0"/>
              </a:rPr>
              <a:pPr/>
              <a:t>2</a:t>
            </a:fld>
            <a:endParaRPr lang="en-ZA" sz="1400" b="1" dirty="0">
              <a:solidFill>
                <a:schemeClr val="tx1"/>
              </a:solidFill>
              <a:latin typeface="Arial" pitchFamily="34" charset="0"/>
              <a:cs typeface="Arial" pitchFamily="34" charset="0"/>
            </a:endParaRPr>
          </a:p>
        </p:txBody>
      </p:sp>
      <p:pic>
        <p:nvPicPr>
          <p:cNvPr id="6" name="Picture 4" descr="gold holding shape 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589588"/>
            <a:ext cx="9144000" cy="12747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ectangle 6"/>
          <p:cNvSpPr/>
          <p:nvPr/>
        </p:nvSpPr>
        <p:spPr>
          <a:xfrm rot="21439007">
            <a:off x="8609820" y="6095039"/>
            <a:ext cx="533610" cy="369332"/>
          </a:xfrm>
          <a:prstGeom prst="rect">
            <a:avLst/>
          </a:prstGeom>
        </p:spPr>
        <p:txBody>
          <a:bodyPr wrap="square">
            <a:spAutoFit/>
          </a:bodyPr>
          <a:lstStyle/>
          <a:p>
            <a:r>
              <a:rPr lang="en-ZA" b="1" dirty="0" smtClean="0"/>
              <a:t>2</a:t>
            </a:r>
            <a:endParaRPr lang="en-ZA" b="1" dirty="0"/>
          </a:p>
        </p:txBody>
      </p:sp>
    </p:spTree>
    <p:extLst>
      <p:ext uri="{BB962C8B-B14F-4D97-AF65-F5344CB8AC3E}">
        <p14:creationId xmlns:p14="http://schemas.microsoft.com/office/powerpoint/2010/main" xmlns="" val="12130802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09600"/>
          </a:xfrm>
          <a:ln>
            <a:solidFill>
              <a:schemeClr val="tx1"/>
            </a:solidFill>
          </a:ln>
        </p:spPr>
        <p:txBody>
          <a:bodyPr>
            <a:normAutofit fontScale="90000"/>
          </a:bodyPr>
          <a:lstStyle/>
          <a:p>
            <a:r>
              <a:rPr lang="en-US" b="1" dirty="0" smtClean="0">
                <a:latin typeface="Arial Black" panose="020B0A04020102020204" pitchFamily="34" charset="0"/>
                <a:cs typeface="Arial" panose="020B0604020202020204" pitchFamily="34" charset="0"/>
              </a:rPr>
              <a:t/>
            </a:r>
            <a:br>
              <a:rPr lang="en-US" b="1" dirty="0" smtClean="0">
                <a:latin typeface="Arial Black" panose="020B0A04020102020204" pitchFamily="34" charset="0"/>
                <a:cs typeface="Arial" panose="020B0604020202020204" pitchFamily="34" charset="0"/>
              </a:rPr>
            </a:br>
            <a:r>
              <a:rPr lang="en-US" sz="2700" b="1" dirty="0" smtClean="0">
                <a:latin typeface="Arial" pitchFamily="34" charset="0"/>
                <a:cs typeface="Arial" pitchFamily="34" charset="0"/>
              </a:rPr>
              <a:t>TITLE DEEDS – </a:t>
            </a:r>
            <a:r>
              <a:rPr lang="en-ZA" sz="2700" b="1" dirty="0" smtClean="0">
                <a:latin typeface="Arial" pitchFamily="34" charset="0"/>
                <a:cs typeface="Arial" pitchFamily="34" charset="0"/>
              </a:rPr>
              <a:t>BACKLOGS</a:t>
            </a:r>
            <a:br>
              <a:rPr lang="en-ZA" sz="2700" b="1" dirty="0" smtClean="0">
                <a:latin typeface="Arial" pitchFamily="34" charset="0"/>
                <a:cs typeface="Arial" pitchFamily="34" charset="0"/>
              </a:rPr>
            </a:br>
            <a:r>
              <a:rPr lang="en-ZA" sz="2700" b="1" dirty="0">
                <a:latin typeface="Arial" panose="020B0604020202020204" pitchFamily="34" charset="0"/>
                <a:ea typeface="Calibri"/>
                <a:cs typeface="Arial" panose="020B0604020202020204" pitchFamily="34" charset="0"/>
              </a:rPr>
              <a:t/>
            </a:r>
            <a:br>
              <a:rPr lang="en-ZA" sz="2700" b="1" dirty="0">
                <a:latin typeface="Arial" panose="020B0604020202020204" pitchFamily="34" charset="0"/>
                <a:ea typeface="Calibri"/>
                <a:cs typeface="Arial" panose="020B0604020202020204" pitchFamily="34" charset="0"/>
              </a:rPr>
            </a:br>
            <a:endParaRPr lang="en-US" sz="2700" dirty="0"/>
          </a:p>
        </p:txBody>
      </p:sp>
      <p:graphicFrame>
        <p:nvGraphicFramePr>
          <p:cNvPr id="6" name="Table 5"/>
          <p:cNvGraphicFramePr>
            <a:graphicFrameLocks noGrp="1"/>
          </p:cNvGraphicFramePr>
          <p:nvPr>
            <p:extLst>
              <p:ext uri="{D42A27DB-BD31-4B8C-83A1-F6EECF244321}">
                <p14:modId xmlns:p14="http://schemas.microsoft.com/office/powerpoint/2010/main" xmlns="" val="1179215814"/>
              </p:ext>
            </p:extLst>
          </p:nvPr>
        </p:nvGraphicFramePr>
        <p:xfrm>
          <a:off x="1295400" y="1066800"/>
          <a:ext cx="6172200" cy="1981200"/>
        </p:xfrm>
        <a:graphic>
          <a:graphicData uri="http://schemas.openxmlformats.org/drawingml/2006/table">
            <a:tbl>
              <a:tblPr firstRow="1" firstCol="1" bandRow="1">
                <a:tableStyleId>{8799B23B-EC83-4686-B30A-512413B5E67A}</a:tableStyleId>
              </a:tblPr>
              <a:tblGrid>
                <a:gridCol w="2920183">
                  <a:extLst>
                    <a:ext uri="{9D8B030D-6E8A-4147-A177-3AD203B41FA5}">
                      <a16:colId xmlns:a16="http://schemas.microsoft.com/office/drawing/2014/main" xmlns="" val="331235501"/>
                    </a:ext>
                  </a:extLst>
                </a:gridCol>
                <a:gridCol w="3252017">
                  <a:extLst>
                    <a:ext uri="{9D8B030D-6E8A-4147-A177-3AD203B41FA5}">
                      <a16:colId xmlns:a16="http://schemas.microsoft.com/office/drawing/2014/main" xmlns="" val="2454673511"/>
                    </a:ext>
                  </a:extLst>
                </a:gridCol>
              </a:tblGrid>
              <a:tr h="386150">
                <a:tc>
                  <a:txBody>
                    <a:bodyPr/>
                    <a:lstStyle/>
                    <a:p>
                      <a:pPr>
                        <a:lnSpc>
                          <a:spcPct val="107000"/>
                        </a:lnSpc>
                        <a:spcAft>
                          <a:spcPts val="0"/>
                        </a:spcAft>
                      </a:pPr>
                      <a:r>
                        <a:rPr lang="en-ZA" sz="1100" dirty="0" smtClean="0">
                          <a:effectLst/>
                          <a:latin typeface="Calibri" panose="020F0502020204030204" pitchFamily="34" charset="0"/>
                          <a:ea typeface="Calibri" panose="020F0502020204030204" pitchFamily="34" charset="0"/>
                          <a:cs typeface="Times New Roman" panose="02020603050405020304" pitchFamily="18" charset="0"/>
                        </a:rPr>
                        <a:t>CATEGORIES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ZA" sz="1100" dirty="0" smtClean="0">
                          <a:effectLst/>
                          <a:latin typeface="Calibri" panose="020F0502020204030204" pitchFamily="34" charset="0"/>
                          <a:ea typeface="Calibri" panose="020F0502020204030204" pitchFamily="34" charset="0"/>
                          <a:cs typeface="Times New Roman" panose="02020603050405020304" pitchFamily="18" charset="0"/>
                        </a:rPr>
                        <a:t>BACKLOG</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03850276"/>
                  </a:ext>
                </a:extLst>
              </a:tr>
              <a:tr h="386150">
                <a:tc>
                  <a:txBody>
                    <a:bodyPr/>
                    <a:lstStyle/>
                    <a:p>
                      <a:pPr>
                        <a:lnSpc>
                          <a:spcPct val="107000"/>
                        </a:lnSpc>
                        <a:spcAft>
                          <a:spcPts val="0"/>
                        </a:spcAft>
                      </a:pPr>
                      <a:r>
                        <a:rPr lang="en-ZA" sz="1100" b="0" dirty="0" smtClean="0">
                          <a:effectLst/>
                          <a:latin typeface="Calibri" panose="020F0502020204030204" pitchFamily="34" charset="0"/>
                          <a:ea typeface="Calibri" panose="020F0502020204030204" pitchFamily="34" charset="0"/>
                          <a:cs typeface="Times New Roman" panose="02020603050405020304" pitchFamily="18" charset="0"/>
                        </a:rPr>
                        <a:t>PRE-</a:t>
                      </a:r>
                      <a:r>
                        <a:rPr lang="en-ZA" sz="1100" b="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ZA" sz="1100" b="0" baseline="0" dirty="0" smtClean="0">
                          <a:effectLst/>
                          <a:latin typeface="Arial" panose="020B0604020202020204" pitchFamily="34" charset="0"/>
                          <a:ea typeface="Calibri" panose="020F0502020204030204" pitchFamily="34" charset="0"/>
                          <a:cs typeface="Arial" panose="020B0604020202020204" pitchFamily="34" charset="0"/>
                        </a:rPr>
                        <a:t>1994</a:t>
                      </a:r>
                      <a:endParaRPr lang="en-ZA" sz="1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ZA" sz="1100" dirty="0" smtClean="0">
                          <a:effectLst/>
                          <a:latin typeface="Calibri" panose="020F0502020204030204" pitchFamily="34" charset="0"/>
                          <a:ea typeface="Calibri" panose="020F0502020204030204" pitchFamily="34" charset="0"/>
                          <a:cs typeface="Times New Roman" panose="02020603050405020304" pitchFamily="18" charset="0"/>
                        </a:rPr>
                        <a:t>10 298</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5284575"/>
                  </a:ext>
                </a:extLst>
              </a:tr>
              <a:tr h="482688">
                <a:tc>
                  <a:txBody>
                    <a:bodyPr/>
                    <a:lstStyle/>
                    <a:p>
                      <a:pPr>
                        <a:lnSpc>
                          <a:spcPct val="107000"/>
                        </a:lnSpc>
                        <a:spcAft>
                          <a:spcPts val="0"/>
                        </a:spcAft>
                      </a:pPr>
                      <a:r>
                        <a:rPr lang="en-ZA" sz="1100" b="0" dirty="0" smtClean="0">
                          <a:effectLst/>
                          <a:latin typeface="Calibri" panose="020F0502020204030204" pitchFamily="34" charset="0"/>
                          <a:ea typeface="Calibri" panose="020F0502020204030204" pitchFamily="34" charset="0"/>
                          <a:cs typeface="Times New Roman" panose="02020603050405020304" pitchFamily="18" charset="0"/>
                        </a:rPr>
                        <a:t>POST - 1994</a:t>
                      </a:r>
                      <a:endParaRPr lang="en-ZA"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ZA" sz="1100" dirty="0" smtClean="0">
                          <a:effectLst/>
                          <a:latin typeface="Calibri" panose="020F0502020204030204" pitchFamily="34" charset="0"/>
                          <a:ea typeface="Calibri" panose="020F0502020204030204" pitchFamily="34" charset="0"/>
                          <a:cs typeface="Times New Roman" panose="02020603050405020304" pitchFamily="18" charset="0"/>
                        </a:rPr>
                        <a:t>14 768</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482019573"/>
                  </a:ext>
                </a:extLst>
              </a:tr>
              <a:tr h="726212">
                <a:tc>
                  <a:txBody>
                    <a:bodyPr/>
                    <a:lstStyle/>
                    <a:p>
                      <a:pPr marL="0" lvl="0" indent="0">
                        <a:lnSpc>
                          <a:spcPct val="107000"/>
                        </a:lnSpc>
                        <a:spcAft>
                          <a:spcPts val="0"/>
                        </a:spcAft>
                        <a:buFont typeface="Symbol" panose="05050102010706020507" pitchFamily="18" charset="2"/>
                        <a:buNone/>
                      </a:pPr>
                      <a:r>
                        <a:rPr lang="en-ZA" sz="1100" b="0" dirty="0" smtClean="0">
                          <a:effectLst/>
                          <a:latin typeface="Calibri" panose="020F0502020204030204" pitchFamily="34" charset="0"/>
                          <a:ea typeface="Calibri" panose="020F0502020204030204" pitchFamily="34" charset="0"/>
                          <a:cs typeface="Times New Roman" panose="02020603050405020304" pitchFamily="18" charset="0"/>
                        </a:rPr>
                        <a:t>POST 2014</a:t>
                      </a:r>
                      <a:endParaRPr lang="en-ZA"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nSpc>
                          <a:spcPct val="107000"/>
                        </a:lnSpc>
                        <a:spcAft>
                          <a:spcPts val="0"/>
                        </a:spcAft>
                        <a:buFont typeface="Arial" panose="020B0604020202020204" pitchFamily="34" charset="0"/>
                        <a:buNone/>
                      </a:pPr>
                      <a:r>
                        <a:rPr lang="en-ZA" sz="1100" dirty="0" smtClean="0">
                          <a:effectLst/>
                          <a:latin typeface="Calibri" panose="020F0502020204030204" pitchFamily="34" charset="0"/>
                          <a:ea typeface="Calibri" panose="020F0502020204030204" pitchFamily="34" charset="0"/>
                          <a:cs typeface="Times New Roman" panose="02020603050405020304" pitchFamily="18" charset="0"/>
                        </a:rPr>
                        <a:t>3 627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32940638"/>
                  </a:ext>
                </a:extLst>
              </a:tr>
            </a:tbl>
          </a:graphicData>
        </a:graphic>
      </p:graphicFrame>
      <p:pic>
        <p:nvPicPr>
          <p:cNvPr id="7" name="Picture 4" descr="gold holding shape 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589588"/>
            <a:ext cx="9144000" cy="12747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p:cNvSpPr/>
          <p:nvPr/>
        </p:nvSpPr>
        <p:spPr>
          <a:xfrm rot="21439007">
            <a:off x="8609820" y="6095039"/>
            <a:ext cx="533610" cy="369332"/>
          </a:xfrm>
          <a:prstGeom prst="rect">
            <a:avLst/>
          </a:prstGeom>
        </p:spPr>
        <p:txBody>
          <a:bodyPr wrap="square">
            <a:spAutoFit/>
          </a:bodyPr>
          <a:lstStyle/>
          <a:p>
            <a:r>
              <a:rPr lang="en-ZA" b="1" dirty="0" smtClean="0"/>
              <a:t>20</a:t>
            </a:r>
            <a:endParaRPr lang="en-ZA" b="1" dirty="0"/>
          </a:p>
        </p:txBody>
      </p:sp>
    </p:spTree>
    <p:extLst>
      <p:ext uri="{BB962C8B-B14F-4D97-AF65-F5344CB8AC3E}">
        <p14:creationId xmlns:p14="http://schemas.microsoft.com/office/powerpoint/2010/main" xmlns="" val="3531126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457200"/>
          </a:xfrm>
          <a:ln>
            <a:solidFill>
              <a:schemeClr val="tx1"/>
            </a:solidFill>
          </a:ln>
        </p:spPr>
        <p:txBody>
          <a:bodyPr>
            <a:normAutofit fontScale="90000"/>
          </a:bodyPr>
          <a:lstStyle/>
          <a:p>
            <a:r>
              <a:rPr lang="en-US" b="1" dirty="0" smtClean="0">
                <a:latin typeface="Arial" panose="020B0604020202020204" pitchFamily="34" charset="0"/>
                <a:cs typeface="Arial" panose="020B0604020202020204" pitchFamily="34" charset="0"/>
              </a:rPr>
              <a:t/>
            </a:r>
            <a:br>
              <a:rPr lang="en-US" b="1" dirty="0" smtClean="0">
                <a:latin typeface="Arial" panose="020B0604020202020204" pitchFamily="34" charset="0"/>
                <a:cs typeface="Arial" panose="020B0604020202020204" pitchFamily="34" charset="0"/>
              </a:rPr>
            </a:br>
            <a:r>
              <a:rPr lang="en-US" sz="2700" b="1" dirty="0" smtClean="0">
                <a:latin typeface="Arial" pitchFamily="34" charset="0"/>
                <a:cs typeface="Arial" pitchFamily="34" charset="0"/>
              </a:rPr>
              <a:t>TITLE DEEDS – CHALLENGES AND WAYFORWARD </a:t>
            </a:r>
            <a:r>
              <a:rPr lang="en-ZA" sz="2700" b="1" dirty="0">
                <a:latin typeface="Arial" panose="020B0604020202020204" pitchFamily="34" charset="0"/>
                <a:cs typeface="Arial" panose="020B0604020202020204" pitchFamily="34" charset="0"/>
              </a:rPr>
              <a:t/>
            </a:r>
            <a:br>
              <a:rPr lang="en-ZA" sz="2700" b="1" dirty="0">
                <a:latin typeface="Arial" panose="020B0604020202020204" pitchFamily="34" charset="0"/>
                <a:cs typeface="Arial" panose="020B0604020202020204" pitchFamily="34" charset="0"/>
              </a:rPr>
            </a:br>
            <a:r>
              <a:rPr lang="en-ZA" sz="2700" b="1" dirty="0">
                <a:latin typeface="Arial" panose="020B0604020202020204" pitchFamily="34" charset="0"/>
                <a:ea typeface="Calibri"/>
                <a:cs typeface="Arial" panose="020B0604020202020204" pitchFamily="34" charset="0"/>
              </a:rPr>
              <a:t/>
            </a:r>
            <a:br>
              <a:rPr lang="en-ZA" sz="2700" b="1" dirty="0">
                <a:latin typeface="Arial" panose="020B0604020202020204" pitchFamily="34" charset="0"/>
                <a:ea typeface="Calibri"/>
                <a:cs typeface="Arial" panose="020B0604020202020204" pitchFamily="34" charset="0"/>
              </a:rPr>
            </a:br>
            <a:endParaRPr lang="en-US" sz="2700" dirty="0">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443619510"/>
              </p:ext>
            </p:extLst>
          </p:nvPr>
        </p:nvGraphicFramePr>
        <p:xfrm>
          <a:off x="157316" y="865238"/>
          <a:ext cx="8834284" cy="4331271"/>
        </p:xfrm>
        <a:graphic>
          <a:graphicData uri="http://schemas.openxmlformats.org/drawingml/2006/table">
            <a:tbl>
              <a:tblPr firstRow="1" firstCol="1" bandRow="1">
                <a:tableStyleId>{8799B23B-EC83-4686-B30A-512413B5E67A}</a:tableStyleId>
              </a:tblPr>
              <a:tblGrid>
                <a:gridCol w="4179665">
                  <a:extLst>
                    <a:ext uri="{9D8B030D-6E8A-4147-A177-3AD203B41FA5}">
                      <a16:colId xmlns:a16="http://schemas.microsoft.com/office/drawing/2014/main" xmlns="" val="331235501"/>
                    </a:ext>
                  </a:extLst>
                </a:gridCol>
                <a:gridCol w="4654619">
                  <a:extLst>
                    <a:ext uri="{9D8B030D-6E8A-4147-A177-3AD203B41FA5}">
                      <a16:colId xmlns:a16="http://schemas.microsoft.com/office/drawing/2014/main" xmlns="" val="2454673511"/>
                    </a:ext>
                  </a:extLst>
                </a:gridCol>
              </a:tblGrid>
              <a:tr h="582562">
                <a:tc>
                  <a:txBody>
                    <a:bodyPr/>
                    <a:lstStyle/>
                    <a:p>
                      <a:pPr algn="ctr">
                        <a:lnSpc>
                          <a:spcPct val="107000"/>
                        </a:lnSpc>
                        <a:spcAft>
                          <a:spcPts val="0"/>
                        </a:spcAft>
                      </a:pPr>
                      <a:r>
                        <a:rPr lang="en-GB" sz="1200" dirty="0" smtClean="0">
                          <a:effectLst/>
                          <a:latin typeface="Arial" panose="020B0604020202020204" pitchFamily="34" charset="0"/>
                          <a:ea typeface="+mn-ea"/>
                          <a:cs typeface="Arial" panose="020B0604020202020204" pitchFamily="34" charset="0"/>
                        </a:rPr>
                        <a:t>CHALLENGES</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1200" dirty="0" smtClean="0">
                          <a:effectLst/>
                          <a:latin typeface="Arial" panose="020B0604020202020204" pitchFamily="34" charset="0"/>
                          <a:ea typeface="+mn-ea"/>
                          <a:cs typeface="Arial" panose="020B0604020202020204" pitchFamily="34" charset="0"/>
                        </a:rPr>
                        <a:t>WAY-FORWARD</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5284575"/>
                  </a:ext>
                </a:extLst>
              </a:tr>
              <a:tr h="3748709">
                <a:tc>
                  <a:txBody>
                    <a:bodyPr/>
                    <a:lstStyle/>
                    <a:p>
                      <a:pPr marL="342900" lvl="0" indent="-342900">
                        <a:lnSpc>
                          <a:spcPct val="107000"/>
                        </a:lnSpc>
                        <a:spcAft>
                          <a:spcPts val="0"/>
                        </a:spcAft>
                        <a:buFont typeface="Symbol" panose="05050102010706020507" pitchFamily="18" charset="2"/>
                        <a:buChar char=""/>
                      </a:pPr>
                      <a:r>
                        <a:rPr lang="en-GB" sz="1200" b="0" dirty="0" smtClean="0">
                          <a:effectLst/>
                          <a:latin typeface="Arial" panose="020B0604020202020204" pitchFamily="34" charset="0"/>
                          <a:ea typeface="Calibri" panose="020F0502020204030204" pitchFamily="34" charset="0"/>
                          <a:cs typeface="Arial" panose="020B0604020202020204" pitchFamily="34" charset="0"/>
                        </a:rPr>
                        <a:t>Disputes amongst family members;</a:t>
                      </a:r>
                    </a:p>
                    <a:p>
                      <a:pPr marL="0" lvl="0" indent="0">
                        <a:lnSpc>
                          <a:spcPct val="107000"/>
                        </a:lnSpc>
                        <a:spcAft>
                          <a:spcPts val="0"/>
                        </a:spcAft>
                        <a:buFont typeface="Symbol" panose="05050102010706020507" pitchFamily="18" charset="2"/>
                        <a:buNone/>
                      </a:pPr>
                      <a:endParaRPr lang="en-ZA" sz="1200" b="0" dirty="0" smtClean="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0"/>
                        </a:spcAft>
                        <a:buFont typeface="Symbol" panose="05050102010706020507" pitchFamily="18" charset="2"/>
                        <a:buChar char=""/>
                      </a:pPr>
                      <a:r>
                        <a:rPr lang="en-GB" sz="1200" b="0" dirty="0" smtClean="0">
                          <a:effectLst/>
                          <a:latin typeface="Arial" panose="020B0604020202020204" pitchFamily="34" charset="0"/>
                          <a:ea typeface="Calibri" panose="020F0502020204030204" pitchFamily="34" charset="0"/>
                          <a:cs typeface="Arial" panose="020B0604020202020204" pitchFamily="34" charset="0"/>
                        </a:rPr>
                        <a:t>Disputes caused by different people sharing same site;</a:t>
                      </a:r>
                      <a:endParaRPr lang="en-ZA" sz="1200" b="0" dirty="0" smtClean="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0"/>
                        </a:spcAft>
                        <a:buFont typeface="Symbol" panose="05050102010706020507" pitchFamily="18" charset="2"/>
                        <a:buChar char=""/>
                      </a:pPr>
                      <a:endParaRPr lang="en-ZA" sz="1200" b="0" dirty="0" smtClean="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0"/>
                        </a:spcAft>
                        <a:buFont typeface="Symbol" panose="05050102010706020507" pitchFamily="18" charset="2"/>
                        <a:buChar char=""/>
                      </a:pPr>
                      <a:r>
                        <a:rPr lang="en-GB" sz="1200" b="0" dirty="0" smtClean="0">
                          <a:effectLst/>
                          <a:latin typeface="Arial" panose="020B0604020202020204" pitchFamily="34" charset="0"/>
                          <a:ea typeface="Calibri" panose="020F0502020204030204" pitchFamily="34" charset="0"/>
                          <a:cs typeface="Arial" panose="020B0604020202020204" pitchFamily="34" charset="0"/>
                        </a:rPr>
                        <a:t>Unreported estates;</a:t>
                      </a:r>
                      <a:endParaRPr lang="en-ZA" sz="1200" b="0" dirty="0" smtClean="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0"/>
                        </a:spcAft>
                        <a:buFont typeface="Symbol" panose="05050102010706020507" pitchFamily="18" charset="2"/>
                        <a:buChar char=""/>
                      </a:pPr>
                      <a:endParaRPr lang="en-GB" sz="1200" b="0" dirty="0" smtClean="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0"/>
                        </a:spcAft>
                        <a:buFont typeface="Symbol" panose="05050102010706020507" pitchFamily="18" charset="2"/>
                        <a:buChar char=""/>
                      </a:pPr>
                      <a:r>
                        <a:rPr lang="en-GB" sz="1200" b="0" dirty="0" smtClean="0">
                          <a:effectLst/>
                          <a:latin typeface="Arial" panose="020B0604020202020204" pitchFamily="34" charset="0"/>
                          <a:ea typeface="Calibri" panose="020F0502020204030204" pitchFamily="34" charset="0"/>
                          <a:cs typeface="Arial" panose="020B0604020202020204" pitchFamily="34" charset="0"/>
                        </a:rPr>
                        <a:t>Township registers not opened/ opened but not proclaimed;</a:t>
                      </a:r>
                      <a:endParaRPr lang="en-ZA" sz="1200" b="0" dirty="0" smtClean="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0"/>
                        </a:spcAft>
                        <a:buFont typeface="Symbol" panose="05050102010706020507" pitchFamily="18" charset="2"/>
                        <a:buChar char=""/>
                      </a:pPr>
                      <a:endParaRPr lang="en-GB" sz="1200" b="0" dirty="0" smtClean="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0"/>
                        </a:spcAft>
                        <a:buFont typeface="Symbol" panose="05050102010706020507" pitchFamily="18" charset="2"/>
                        <a:buChar char=""/>
                      </a:pPr>
                      <a:r>
                        <a:rPr lang="en-GB" sz="1200" b="0" dirty="0" smtClean="0">
                          <a:effectLst/>
                          <a:latin typeface="Arial" panose="020B0604020202020204" pitchFamily="34" charset="0"/>
                          <a:ea typeface="Calibri" panose="020F0502020204030204" pitchFamily="34" charset="0"/>
                          <a:cs typeface="Arial" panose="020B0604020202020204" pitchFamily="34" charset="0"/>
                        </a:rPr>
                        <a:t>Floating township title deed amongst conveyancers;</a:t>
                      </a:r>
                      <a:endParaRPr lang="en-ZA" sz="1200" b="0" dirty="0" smtClean="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Symbol" panose="05050102010706020507" pitchFamily="18" charset="2"/>
                        <a:buChar char=""/>
                      </a:pPr>
                      <a:endParaRPr lang="en-GB" sz="12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Symbol" panose="05050102010706020507" pitchFamily="18" charset="2"/>
                        <a:buChar char=""/>
                      </a:pPr>
                      <a:r>
                        <a:rPr lang="en-GB" sz="12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Delay in signing of deeds</a:t>
                      </a:r>
                      <a:r>
                        <a:rPr lang="en-GB" sz="1200" b="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documents submitted by conveyancers by </a:t>
                      </a:r>
                      <a:r>
                        <a:rPr lang="en-GB" sz="12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Municipal Managers</a:t>
                      </a:r>
                      <a:r>
                        <a:rPr lang="en-GB" sz="1200" b="1"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lang="en-ZA" sz="1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marL="171450" indent="-171450">
                        <a:lnSpc>
                          <a:spcPct val="107000"/>
                        </a:lnSpc>
                        <a:spcAft>
                          <a:spcPts val="0"/>
                        </a:spcAft>
                        <a:buFont typeface="Arial" panose="020B0604020202020204" pitchFamily="34" charset="0"/>
                        <a:buChar char="•"/>
                      </a:pPr>
                      <a:r>
                        <a:rPr lang="en-ZA" sz="1200" dirty="0" smtClean="0">
                          <a:effectLst/>
                          <a:latin typeface="Arial" panose="020B0604020202020204" pitchFamily="34" charset="0"/>
                          <a:ea typeface="Calibri" panose="020F0502020204030204" pitchFamily="34" charset="0"/>
                          <a:cs typeface="Arial" panose="020B0604020202020204" pitchFamily="34" charset="0"/>
                        </a:rPr>
                        <a:t>Expansion of the conveyancers</a:t>
                      </a:r>
                      <a:r>
                        <a:rPr lang="en-ZA" sz="1200" baseline="0" dirty="0" smtClean="0">
                          <a:effectLst/>
                          <a:latin typeface="Arial" panose="020B0604020202020204" pitchFamily="34" charset="0"/>
                          <a:ea typeface="Calibri" panose="020F0502020204030204" pitchFamily="34" charset="0"/>
                          <a:cs typeface="Arial" panose="020B0604020202020204" pitchFamily="34" charset="0"/>
                        </a:rPr>
                        <a:t> database;</a:t>
                      </a:r>
                      <a:endParaRPr lang="en-ZA" sz="1200" dirty="0" smtClean="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0"/>
                        </a:spcAft>
                        <a:buFont typeface="Arial" panose="020B0604020202020204" pitchFamily="34" charset="0"/>
                        <a:buNone/>
                      </a:pPr>
                      <a:endParaRPr lang="en-ZA" sz="1200" dirty="0" smtClean="0">
                        <a:effectLst/>
                        <a:latin typeface="Arial" panose="020B0604020202020204" pitchFamily="34" charset="0"/>
                        <a:ea typeface="Calibri" panose="020F0502020204030204" pitchFamily="34" charset="0"/>
                        <a:cs typeface="Arial" panose="020B0604020202020204" pitchFamily="34" charset="0"/>
                      </a:endParaRPr>
                    </a:p>
                    <a:p>
                      <a:pPr marL="171450" indent="-171450">
                        <a:lnSpc>
                          <a:spcPct val="107000"/>
                        </a:lnSpc>
                        <a:spcAft>
                          <a:spcPts val="0"/>
                        </a:spcAft>
                        <a:buFont typeface="Arial" panose="020B0604020202020204" pitchFamily="34" charset="0"/>
                        <a:buChar char="•"/>
                      </a:pPr>
                      <a:r>
                        <a:rPr lang="en-ZA" sz="1200" dirty="0" smtClean="0">
                          <a:effectLst/>
                          <a:latin typeface="Arial" panose="020B0604020202020204" pitchFamily="34" charset="0"/>
                          <a:ea typeface="Calibri" panose="020F0502020204030204" pitchFamily="34" charset="0"/>
                          <a:cs typeface="Arial" panose="020B0604020202020204" pitchFamily="34" charset="0"/>
                        </a:rPr>
                        <a:t>Consumer education to be intensified.</a:t>
                      </a:r>
                    </a:p>
                    <a:p>
                      <a:pPr marL="0" indent="0">
                        <a:lnSpc>
                          <a:spcPct val="107000"/>
                        </a:lnSpc>
                        <a:spcAft>
                          <a:spcPts val="0"/>
                        </a:spcAft>
                        <a:buFont typeface="Arial" panose="020B0604020202020204" pitchFamily="34" charset="0"/>
                        <a:buNone/>
                      </a:pPr>
                      <a:endParaRPr lang="en-ZA" sz="1200" dirty="0" smtClean="0">
                        <a:effectLst/>
                        <a:latin typeface="Arial" panose="020B0604020202020204" pitchFamily="34" charset="0"/>
                        <a:ea typeface="Calibri" panose="020F0502020204030204" pitchFamily="34" charset="0"/>
                        <a:cs typeface="Arial" panose="020B0604020202020204" pitchFamily="34" charset="0"/>
                      </a:endParaRPr>
                    </a:p>
                    <a:p>
                      <a:pPr marL="171450" indent="-171450">
                        <a:lnSpc>
                          <a:spcPct val="107000"/>
                        </a:lnSpc>
                        <a:spcAft>
                          <a:spcPts val="0"/>
                        </a:spcAft>
                        <a:buFont typeface="Arial" panose="020B0604020202020204" pitchFamily="34" charset="0"/>
                        <a:buChar char="•"/>
                      </a:pPr>
                      <a:r>
                        <a:rPr lang="en-ZA" sz="1200" dirty="0" smtClean="0">
                          <a:effectLst/>
                          <a:latin typeface="Arial" panose="020B0604020202020204" pitchFamily="34" charset="0"/>
                          <a:ea typeface="Calibri" panose="020F0502020204030204" pitchFamily="34" charset="0"/>
                          <a:cs typeface="Arial" panose="020B0604020202020204" pitchFamily="34" charset="0"/>
                        </a:rPr>
                        <a:t>To improve on monitoring of conveyancers and working relationship with municipalities.</a:t>
                      </a:r>
                    </a:p>
                    <a:p>
                      <a:pPr marL="0" indent="0">
                        <a:lnSpc>
                          <a:spcPct val="107000"/>
                        </a:lnSpc>
                        <a:spcAft>
                          <a:spcPts val="0"/>
                        </a:spcAft>
                        <a:buFont typeface="Arial" panose="020B0604020202020204" pitchFamily="34" charset="0"/>
                        <a:buNone/>
                      </a:pPr>
                      <a:endParaRPr lang="en-ZA" sz="1200" dirty="0" smtClean="0">
                        <a:effectLst/>
                        <a:latin typeface="Arial" panose="020B0604020202020204" pitchFamily="34" charset="0"/>
                        <a:ea typeface="Calibri" panose="020F0502020204030204" pitchFamily="34" charset="0"/>
                        <a:cs typeface="Arial" panose="020B0604020202020204" pitchFamily="34" charset="0"/>
                      </a:endParaRPr>
                    </a:p>
                    <a:p>
                      <a:pPr marL="171450" indent="-171450">
                        <a:lnSpc>
                          <a:spcPct val="107000"/>
                        </a:lnSpc>
                        <a:spcAft>
                          <a:spcPts val="0"/>
                        </a:spcAft>
                        <a:buFont typeface="Arial" panose="020B0604020202020204" pitchFamily="34" charset="0"/>
                        <a:buChar char="•"/>
                      </a:pPr>
                      <a:r>
                        <a:rPr lang="en-ZA" sz="1200" dirty="0" smtClean="0">
                          <a:effectLst/>
                          <a:latin typeface="Arial" panose="020B0604020202020204" pitchFamily="34" charset="0"/>
                          <a:ea typeface="Calibri" panose="020F0502020204030204" pitchFamily="34" charset="0"/>
                          <a:cs typeface="Arial" panose="020B0604020202020204" pitchFamily="34" charset="0"/>
                        </a:rPr>
                        <a:t>Initate</a:t>
                      </a:r>
                      <a:r>
                        <a:rPr lang="en-ZA" sz="1200" baseline="0" dirty="0" smtClean="0">
                          <a:effectLst/>
                          <a:latin typeface="Arial" panose="020B0604020202020204" pitchFamily="34" charset="0"/>
                          <a:ea typeface="Calibri" panose="020F0502020204030204" pitchFamily="34" charset="0"/>
                          <a:cs typeface="Arial" panose="020B0604020202020204" pitchFamily="34" charset="0"/>
                        </a:rPr>
                        <a:t> the nullification of title deeds that were erroneously transferred through a class action</a:t>
                      </a:r>
                    </a:p>
                    <a:p>
                      <a:pPr marL="171450" indent="-171450">
                        <a:lnSpc>
                          <a:spcPct val="107000"/>
                        </a:lnSpc>
                        <a:spcAft>
                          <a:spcPts val="0"/>
                        </a:spcAft>
                        <a:buFont typeface="Arial" panose="020B0604020202020204" pitchFamily="34" charset="0"/>
                        <a:buChar char="•"/>
                      </a:pPr>
                      <a:endParaRPr lang="en-US" sz="1200" baseline="0" dirty="0" smtClean="0">
                        <a:effectLst/>
                        <a:latin typeface="Arial" panose="020B0604020202020204" pitchFamily="34" charset="0"/>
                        <a:ea typeface="Calibri" panose="020F0502020204030204" pitchFamily="34" charset="0"/>
                        <a:cs typeface="Arial" panose="020B0604020202020204" pitchFamily="34" charset="0"/>
                      </a:endParaRPr>
                    </a:p>
                    <a:p>
                      <a:pPr marL="171450" indent="-171450">
                        <a:lnSpc>
                          <a:spcPct val="107000"/>
                        </a:lnSpc>
                        <a:spcAft>
                          <a:spcPts val="0"/>
                        </a:spcAft>
                        <a:buFont typeface="Arial" panose="020B0604020202020204" pitchFamily="34" charset="0"/>
                        <a:buChar char="•"/>
                      </a:pPr>
                      <a:r>
                        <a:rPr lang="en-US" sz="1200" baseline="0" dirty="0" smtClean="0">
                          <a:effectLst/>
                          <a:latin typeface="Arial" panose="020B0604020202020204" pitchFamily="34" charset="0"/>
                          <a:ea typeface="Calibri" panose="020F0502020204030204" pitchFamily="34" charset="0"/>
                          <a:cs typeface="Arial" panose="020B0604020202020204" pitchFamily="34" charset="0"/>
                        </a:rPr>
                        <a:t>Prioritize the opening of township register and proclamation;</a:t>
                      </a:r>
                    </a:p>
                    <a:p>
                      <a:pPr marL="0" indent="0">
                        <a:lnSpc>
                          <a:spcPct val="107000"/>
                        </a:lnSpc>
                        <a:spcAft>
                          <a:spcPts val="0"/>
                        </a:spcAft>
                        <a:buFont typeface="Arial" panose="020B0604020202020204" pitchFamily="34" charset="0"/>
                        <a:buNone/>
                      </a:pPr>
                      <a:r>
                        <a:rPr lang="en-US" sz="1200" baseline="0" dirty="0" smtClean="0">
                          <a:effectLst/>
                          <a:latin typeface="Arial" panose="020B0604020202020204" pitchFamily="34" charset="0"/>
                          <a:ea typeface="Calibri" panose="020F0502020204030204" pitchFamily="34" charset="0"/>
                          <a:cs typeface="Arial" panose="020B0604020202020204" pitchFamily="34" charset="0"/>
                        </a:rPr>
                        <a:t> </a:t>
                      </a:r>
                      <a:endParaRPr lang="en-ZA" sz="1200" baseline="0" dirty="0" smtClean="0">
                        <a:effectLst/>
                        <a:latin typeface="Arial" panose="020B0604020202020204" pitchFamily="34" charset="0"/>
                        <a:ea typeface="Calibri" panose="020F0502020204030204" pitchFamily="34" charset="0"/>
                        <a:cs typeface="Arial" panose="020B0604020202020204" pitchFamily="34" charset="0"/>
                      </a:endParaRPr>
                    </a:p>
                    <a:p>
                      <a:pPr marL="171450" indent="-171450">
                        <a:lnSpc>
                          <a:spcPct val="107000"/>
                        </a:lnSpc>
                        <a:spcAft>
                          <a:spcPts val="0"/>
                        </a:spcAft>
                        <a:buFont typeface="Arial" panose="020B0604020202020204" pitchFamily="34" charset="0"/>
                        <a:buChar char="•"/>
                      </a:pPr>
                      <a:r>
                        <a:rPr lang="en-ZA" sz="1200" dirty="0" smtClean="0">
                          <a:effectLst/>
                          <a:latin typeface="Arial" panose="020B0604020202020204" pitchFamily="34" charset="0"/>
                          <a:ea typeface="Calibri" panose="020F0502020204030204" pitchFamily="34" charset="0"/>
                          <a:cs typeface="Arial" panose="020B0604020202020204" pitchFamily="34" charset="0"/>
                        </a:rPr>
                        <a:t>The Department to assess the magnitude of the</a:t>
                      </a:r>
                      <a:r>
                        <a:rPr lang="en-ZA" sz="1200" baseline="0" dirty="0" smtClean="0">
                          <a:effectLst/>
                          <a:latin typeface="Arial" panose="020B0604020202020204" pitchFamily="34" charset="0"/>
                          <a:ea typeface="Calibri" panose="020F0502020204030204" pitchFamily="34" charset="0"/>
                          <a:cs typeface="Arial" panose="020B0604020202020204" pitchFamily="34" charset="0"/>
                        </a:rPr>
                        <a:t> impact caused by non reported estates on the performance of the title deed programme and propose definitive programme to mitigate such challenges.</a:t>
                      </a:r>
                    </a:p>
                    <a:p>
                      <a:pPr marL="171450" indent="-171450">
                        <a:lnSpc>
                          <a:spcPct val="107000"/>
                        </a:lnSpc>
                        <a:spcAft>
                          <a:spcPts val="0"/>
                        </a:spcAft>
                        <a:buFont typeface="Arial" panose="020B0604020202020204" pitchFamily="34" charset="0"/>
                        <a:buChar char="•"/>
                      </a:pPr>
                      <a:endParaRPr lang="en-ZA" sz="1200" dirty="0" smtClean="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xmlns="" val="232940638"/>
                  </a:ext>
                </a:extLst>
              </a:tr>
            </a:tbl>
          </a:graphicData>
        </a:graphic>
      </p:graphicFrame>
      <p:pic>
        <p:nvPicPr>
          <p:cNvPr id="4" name="Picture 4" descr="gold holding shape 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589588"/>
            <a:ext cx="9144000" cy="12747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Rectangle 5"/>
          <p:cNvSpPr/>
          <p:nvPr/>
        </p:nvSpPr>
        <p:spPr>
          <a:xfrm rot="21439007">
            <a:off x="8609820" y="6095039"/>
            <a:ext cx="533610" cy="369332"/>
          </a:xfrm>
          <a:prstGeom prst="rect">
            <a:avLst/>
          </a:prstGeom>
        </p:spPr>
        <p:txBody>
          <a:bodyPr wrap="square">
            <a:spAutoFit/>
          </a:bodyPr>
          <a:lstStyle/>
          <a:p>
            <a:r>
              <a:rPr lang="en-ZA" b="1" dirty="0" smtClean="0"/>
              <a:t>21</a:t>
            </a:r>
            <a:endParaRPr lang="en-ZA" b="1" dirty="0"/>
          </a:p>
        </p:txBody>
      </p:sp>
    </p:spTree>
    <p:extLst>
      <p:ext uri="{BB962C8B-B14F-4D97-AF65-F5344CB8AC3E}">
        <p14:creationId xmlns:p14="http://schemas.microsoft.com/office/powerpoint/2010/main" xmlns="" val="7537093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8F81E485-07ED-4276-9FB5-6324804FA532}" type="slidenum">
              <a:rPr lang="en-ZA" sz="1400" b="1" smtClean="0">
                <a:solidFill>
                  <a:schemeClr val="tx1"/>
                </a:solidFill>
                <a:latin typeface="Arial" pitchFamily="34" charset="0"/>
                <a:cs typeface="Arial" pitchFamily="34" charset="0"/>
              </a:rPr>
              <a:pPr/>
              <a:t>22</a:t>
            </a:fld>
            <a:endParaRPr lang="en-ZA" sz="1400" b="1" dirty="0">
              <a:solidFill>
                <a:schemeClr val="tx1"/>
              </a:solidFill>
              <a:latin typeface="Arial" pitchFamily="34" charset="0"/>
              <a:cs typeface="Arial" pitchFamily="34" charset="0"/>
            </a:endParaRPr>
          </a:p>
        </p:txBody>
      </p:sp>
      <p:sp>
        <p:nvSpPr>
          <p:cNvPr id="4" name="Title 3"/>
          <p:cNvSpPr>
            <a:spLocks noGrp="1"/>
          </p:cNvSpPr>
          <p:nvPr>
            <p:ph type="title"/>
          </p:nvPr>
        </p:nvSpPr>
        <p:spPr>
          <a:xfrm>
            <a:off x="457200" y="2286000"/>
            <a:ext cx="8229600" cy="1981200"/>
          </a:xfrm>
        </p:spPr>
        <p:txBody>
          <a:bodyPr/>
          <a:lstStyle/>
          <a:p>
            <a:r>
              <a:rPr lang="en-ZA"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UPGRADING OF INFORMAL SETTLEMENTS PROGRAMME</a:t>
            </a:r>
            <a:endParaRPr lang="en-ZA"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6" name="Picture 4" descr="gold holding shape 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589588"/>
            <a:ext cx="9144000" cy="12747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ectangle 6"/>
          <p:cNvSpPr/>
          <p:nvPr/>
        </p:nvSpPr>
        <p:spPr>
          <a:xfrm rot="21439007">
            <a:off x="8609820" y="6095039"/>
            <a:ext cx="533610" cy="369332"/>
          </a:xfrm>
          <a:prstGeom prst="rect">
            <a:avLst/>
          </a:prstGeom>
        </p:spPr>
        <p:txBody>
          <a:bodyPr wrap="square">
            <a:spAutoFit/>
          </a:bodyPr>
          <a:lstStyle/>
          <a:p>
            <a:r>
              <a:rPr lang="en-ZA" b="1" dirty="0" smtClean="0"/>
              <a:t>22</a:t>
            </a:r>
            <a:endParaRPr lang="en-ZA" b="1" dirty="0"/>
          </a:p>
        </p:txBody>
      </p:sp>
    </p:spTree>
    <p:extLst>
      <p:ext uri="{BB962C8B-B14F-4D97-AF65-F5344CB8AC3E}">
        <p14:creationId xmlns:p14="http://schemas.microsoft.com/office/powerpoint/2010/main" xmlns="" val="4696960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1" y="188640"/>
            <a:ext cx="8589723" cy="529022"/>
          </a:xfrm>
          <a:solidFill>
            <a:schemeClr val="bg1"/>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a:noAutofit/>
          </a:bodyPr>
          <a:lstStyle/>
          <a:p>
            <a:pPr lvl="0">
              <a:spcBef>
                <a:spcPct val="20000"/>
              </a:spcBef>
            </a:pPr>
            <a:r>
              <a:rPr lang="en-GB" sz="2400" b="1" dirty="0" smtClean="0">
                <a:solidFill>
                  <a:schemeClr val="tx1"/>
                </a:solidFill>
                <a:latin typeface="Arial" pitchFamily="34" charset="0"/>
                <a:cs typeface="Arial" pitchFamily="34" charset="0"/>
              </a:rPr>
              <a:t>PROGRAMME OVERVIEW</a:t>
            </a:r>
            <a:endParaRPr lang="en-ZA" sz="2400" b="1" cap="all" dirty="0">
              <a:solidFill>
                <a:schemeClr val="tx1"/>
              </a:solidFill>
              <a:latin typeface="Arial" pitchFamily="34" charset="0"/>
              <a:cs typeface="Arial" pitchFamily="34" charset="0"/>
            </a:endParaRPr>
          </a:p>
        </p:txBody>
      </p:sp>
      <p:sp>
        <p:nvSpPr>
          <p:cNvPr id="4" name="Content Placeholder 1"/>
          <p:cNvSpPr>
            <a:spLocks noGrp="1"/>
          </p:cNvSpPr>
          <p:nvPr>
            <p:ph idx="1"/>
          </p:nvPr>
        </p:nvSpPr>
        <p:spPr>
          <a:xfrm>
            <a:off x="21779" y="836712"/>
            <a:ext cx="9122221" cy="5400600"/>
          </a:xfrm>
        </p:spPr>
        <p:txBody>
          <a:bodyPr/>
          <a:lstStyle/>
          <a:p>
            <a:pPr lvl="0" defTabSz="914400">
              <a:spcBef>
                <a:spcPts val="0"/>
              </a:spcBef>
              <a:buFont typeface="Arial" panose="020B0604020202020204" pitchFamily="34" charset="0"/>
              <a:buChar char="•"/>
            </a:pPr>
            <a:endParaRPr lang="en-ZA" sz="2400" dirty="0">
              <a:solidFill>
                <a:prstClr val="black"/>
              </a:solidFill>
              <a:latin typeface="Arial" pitchFamily="34" charset="0"/>
              <a:cs typeface="Arial" pitchFamily="34" charset="0"/>
            </a:endParaRPr>
          </a:p>
          <a:p>
            <a:pPr marL="0" lvl="0" indent="0" defTabSz="914400">
              <a:spcBef>
                <a:spcPts val="0"/>
              </a:spcBef>
              <a:buNone/>
            </a:pPr>
            <a:r>
              <a:rPr lang="en-ZA" sz="2400" dirty="0">
                <a:solidFill>
                  <a:prstClr val="black"/>
                </a:solidFill>
                <a:latin typeface="Arial" pitchFamily="34" charset="0"/>
                <a:cs typeface="Arial" pitchFamily="34" charset="0"/>
              </a:rPr>
              <a:t> </a:t>
            </a:r>
          </a:p>
          <a:p>
            <a:pPr marL="0" lvl="0" indent="0" defTabSz="914400">
              <a:spcBef>
                <a:spcPts val="0"/>
              </a:spcBef>
              <a:buNone/>
            </a:pPr>
            <a:endParaRPr lang="en-ZA" sz="1800" dirty="0">
              <a:solidFill>
                <a:prstClr val="black"/>
              </a:solidFill>
              <a:latin typeface="Arial" pitchFamily="34" charset="0"/>
              <a:cs typeface="Arial" pitchFamily="34" charset="0"/>
            </a:endParaRPr>
          </a:p>
          <a:p>
            <a:pPr marL="0" indent="0">
              <a:buNone/>
            </a:pPr>
            <a:endParaRPr lang="en-ZA" sz="2000" dirty="0"/>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660232" y="6386038"/>
            <a:ext cx="2133600" cy="365125"/>
          </a:xfrm>
        </p:spPr>
        <p:txBody>
          <a:bodyPr/>
          <a:lstStyle/>
          <a:p>
            <a:pPr algn="r"/>
            <a:fld id="{5BDDDA72-5673-45C6-9CE2-4E009C29FD9E}" type="slidenum">
              <a:rPr lang="en-US" sz="1400" b="1" smtClean="0">
                <a:solidFill>
                  <a:schemeClr val="tx1"/>
                </a:solidFill>
                <a:latin typeface="Arial" panose="020B0604020202020204" pitchFamily="34" charset="0"/>
                <a:cs typeface="Arial" panose="020B0604020202020204" pitchFamily="34" charset="0"/>
              </a:rPr>
              <a:pPr algn="r"/>
              <a:t>23</a:t>
            </a:fld>
            <a:endParaRPr lang="en-US" sz="1400" b="1" dirty="0">
              <a:solidFill>
                <a:schemeClr val="tx1"/>
              </a:solidFill>
              <a:latin typeface="Arial" panose="020B0604020202020204" pitchFamily="34" charset="0"/>
              <a:cs typeface="Arial" panose="020B0604020202020204"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xmlns="" val="3915561798"/>
              </p:ext>
            </p:extLst>
          </p:nvPr>
        </p:nvGraphicFramePr>
        <p:xfrm>
          <a:off x="251521" y="836712"/>
          <a:ext cx="8589724" cy="5033264"/>
        </p:xfrm>
        <a:graphic>
          <a:graphicData uri="http://schemas.openxmlformats.org/drawingml/2006/table">
            <a:tbl>
              <a:tblPr firstRow="1" bandRow="1">
                <a:tableStyleId>{F5AB1C69-6EDB-4FF4-983F-18BD219EF322}</a:tableStyleId>
              </a:tblPr>
              <a:tblGrid>
                <a:gridCol w="4037108">
                  <a:extLst>
                    <a:ext uri="{9D8B030D-6E8A-4147-A177-3AD203B41FA5}">
                      <a16:colId xmlns:a16="http://schemas.microsoft.com/office/drawing/2014/main" xmlns="" val="3094905900"/>
                    </a:ext>
                  </a:extLst>
                </a:gridCol>
                <a:gridCol w="1651523">
                  <a:extLst>
                    <a:ext uri="{9D8B030D-6E8A-4147-A177-3AD203B41FA5}">
                      <a16:colId xmlns:a16="http://schemas.microsoft.com/office/drawing/2014/main" xmlns="" val="2627773446"/>
                    </a:ext>
                  </a:extLst>
                </a:gridCol>
                <a:gridCol w="1756048">
                  <a:extLst>
                    <a:ext uri="{9D8B030D-6E8A-4147-A177-3AD203B41FA5}">
                      <a16:colId xmlns:a16="http://schemas.microsoft.com/office/drawing/2014/main" xmlns="" val="3661526448"/>
                    </a:ext>
                  </a:extLst>
                </a:gridCol>
                <a:gridCol w="1145045">
                  <a:extLst>
                    <a:ext uri="{9D8B030D-6E8A-4147-A177-3AD203B41FA5}">
                      <a16:colId xmlns:a16="http://schemas.microsoft.com/office/drawing/2014/main" xmlns="" val="3345908889"/>
                    </a:ext>
                  </a:extLst>
                </a:gridCol>
              </a:tblGrid>
              <a:tr h="454721">
                <a:tc>
                  <a:txBody>
                    <a:bodyPr/>
                    <a:lstStyle/>
                    <a:p>
                      <a:endParaRPr lang="en-ZA" sz="1400" b="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b="1" dirty="0" smtClean="0">
                          <a:solidFill>
                            <a:schemeClr val="tx1"/>
                          </a:solidFill>
                          <a:latin typeface="Arial" pitchFamily="34" charset="0"/>
                          <a:cs typeface="Arial" pitchFamily="34" charset="0"/>
                        </a:rPr>
                        <a:t>Number </a:t>
                      </a:r>
                      <a:endParaRPr lang="en-ZA" sz="14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r>
                        <a:rPr lang="en-US" sz="1400" b="1" dirty="0" smtClean="0">
                          <a:solidFill>
                            <a:schemeClr val="tx1"/>
                          </a:solidFill>
                          <a:latin typeface="Arial" pitchFamily="34" charset="0"/>
                          <a:cs typeface="Arial" pitchFamily="34" charset="0"/>
                        </a:rPr>
                        <a:t>Comments</a:t>
                      </a:r>
                      <a:endParaRPr lang="en-ZA" sz="14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ZA"/>
                    </a:p>
                  </a:txBody>
                  <a:tcPr/>
                </a:tc>
                <a:extLst>
                  <a:ext uri="{0D108BD9-81ED-4DB2-BD59-A6C34878D82A}">
                    <a16:rowId xmlns:a16="http://schemas.microsoft.com/office/drawing/2014/main" xmlns="" val="2497118862"/>
                  </a:ext>
                </a:extLst>
              </a:tr>
              <a:tr h="325297">
                <a:tc rowSpan="6">
                  <a:txBody>
                    <a:bodyPr/>
                    <a:lstStyle/>
                    <a:p>
                      <a:r>
                        <a:rPr lang="en-US" sz="1400" baseline="0" dirty="0" smtClean="0">
                          <a:latin typeface="Arial" pitchFamily="34" charset="0"/>
                          <a:cs typeface="Arial" pitchFamily="34" charset="0"/>
                        </a:rPr>
                        <a:t>Total No of IS in FS</a:t>
                      </a:r>
                      <a:endParaRPr lang="en-ZA" sz="1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6">
                  <a:txBody>
                    <a:bodyPr/>
                    <a:lstStyle/>
                    <a:p>
                      <a:r>
                        <a:rPr lang="en-US" sz="1400" dirty="0" smtClean="0">
                          <a:latin typeface="Arial" pitchFamily="34" charset="0"/>
                          <a:cs typeface="Arial" pitchFamily="34" charset="0"/>
                        </a:rPr>
                        <a:t>161 (inc 47 in</a:t>
                      </a:r>
                      <a:r>
                        <a:rPr lang="en-US" sz="1400" baseline="0" dirty="0" smtClean="0">
                          <a:latin typeface="Arial" pitchFamily="34" charset="0"/>
                          <a:cs typeface="Arial" pitchFamily="34" charset="0"/>
                        </a:rPr>
                        <a:t> Mangaung Metro)</a:t>
                      </a:r>
                      <a:endParaRPr lang="en-ZA" sz="1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ZA" sz="1400" b="0" dirty="0" smtClean="0">
                          <a:latin typeface="Arial" pitchFamily="34" charset="0"/>
                          <a:cs typeface="Arial" pitchFamily="34" charset="0"/>
                        </a:rPr>
                        <a:t>Category</a:t>
                      </a:r>
                      <a:r>
                        <a:rPr lang="en-ZA" sz="1400" b="0" baseline="0" dirty="0" smtClean="0">
                          <a:latin typeface="Arial" pitchFamily="34" charset="0"/>
                          <a:cs typeface="Arial" pitchFamily="34" charset="0"/>
                        </a:rPr>
                        <a:t> A</a:t>
                      </a:r>
                      <a:endParaRPr lang="en-ZA" sz="1400" b="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ZA" sz="1400" b="0" dirty="0" smtClean="0">
                          <a:latin typeface="Arial" pitchFamily="34" charset="0"/>
                          <a:cs typeface="Arial" pitchFamily="34" charset="0"/>
                        </a:rPr>
                        <a:t>63</a:t>
                      </a:r>
                      <a:endParaRPr lang="en-ZA" sz="1400" b="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494018443"/>
                  </a:ext>
                </a:extLst>
              </a:tr>
              <a:tr h="325297">
                <a:tc vMerge="1">
                  <a:txBody>
                    <a:bodyPr/>
                    <a:lstStyle/>
                    <a:p>
                      <a:endParaRPr lang="en-ZA"/>
                    </a:p>
                  </a:txBody>
                  <a:tcPr/>
                </a:tc>
                <a:tc vMerge="1">
                  <a:txBody>
                    <a:bodyPr/>
                    <a:lstStyle/>
                    <a:p>
                      <a:endParaRPr lang="en-ZA"/>
                    </a:p>
                  </a:txBody>
                  <a:tcPr/>
                </a:tc>
                <a:tc>
                  <a:txBody>
                    <a:bodyPr/>
                    <a:lstStyle/>
                    <a:p>
                      <a:r>
                        <a:rPr lang="en-ZA" sz="1400" b="0" dirty="0" smtClean="0">
                          <a:latin typeface="Arial" pitchFamily="34" charset="0"/>
                          <a:cs typeface="Arial" pitchFamily="34" charset="0"/>
                        </a:rPr>
                        <a:t>Category B1</a:t>
                      </a:r>
                      <a:endParaRPr lang="en-ZA" sz="1400" b="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ZA" sz="1400" b="0" dirty="0" smtClean="0">
                          <a:latin typeface="Arial" pitchFamily="34" charset="0"/>
                          <a:cs typeface="Arial" pitchFamily="34" charset="0"/>
                        </a:rPr>
                        <a:t>19</a:t>
                      </a:r>
                      <a:endParaRPr lang="en-ZA" sz="1400" b="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661695904"/>
                  </a:ext>
                </a:extLst>
              </a:tr>
              <a:tr h="325297">
                <a:tc vMerge="1">
                  <a:txBody>
                    <a:bodyPr/>
                    <a:lstStyle/>
                    <a:p>
                      <a:endParaRPr lang="en-ZA"/>
                    </a:p>
                  </a:txBody>
                  <a:tcPr/>
                </a:tc>
                <a:tc vMerge="1">
                  <a:txBody>
                    <a:bodyPr/>
                    <a:lstStyle/>
                    <a:p>
                      <a:endParaRPr lang="en-ZA"/>
                    </a:p>
                  </a:txBody>
                  <a:tcPr/>
                </a:tc>
                <a:tc>
                  <a:txBody>
                    <a:bodyPr/>
                    <a:lstStyle/>
                    <a:p>
                      <a:r>
                        <a:rPr lang="en-ZA" sz="1400" b="0" dirty="0" smtClean="0">
                          <a:latin typeface="Arial" pitchFamily="34" charset="0"/>
                          <a:cs typeface="Arial" pitchFamily="34" charset="0"/>
                        </a:rPr>
                        <a:t>Category B2</a:t>
                      </a:r>
                      <a:endParaRPr lang="en-ZA" sz="1400" b="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ZA" sz="1400" b="0" dirty="0" smtClean="0">
                          <a:latin typeface="Arial" pitchFamily="34" charset="0"/>
                          <a:cs typeface="Arial" pitchFamily="34" charset="0"/>
                        </a:rPr>
                        <a:t>5</a:t>
                      </a:r>
                      <a:endParaRPr lang="en-ZA" sz="1400" b="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891886870"/>
                  </a:ext>
                </a:extLst>
              </a:tr>
              <a:tr h="325297">
                <a:tc vMerge="1">
                  <a:txBody>
                    <a:bodyPr/>
                    <a:lstStyle/>
                    <a:p>
                      <a:endParaRPr lang="en-ZA"/>
                    </a:p>
                  </a:txBody>
                  <a:tcPr/>
                </a:tc>
                <a:tc vMerge="1">
                  <a:txBody>
                    <a:bodyPr/>
                    <a:lstStyle/>
                    <a:p>
                      <a:endParaRPr lang="en-ZA"/>
                    </a:p>
                  </a:txBody>
                  <a:tcPr/>
                </a:tc>
                <a:tc>
                  <a:txBody>
                    <a:bodyPr/>
                    <a:lstStyle/>
                    <a:p>
                      <a:r>
                        <a:rPr lang="en-ZA" sz="1400" b="0" dirty="0" smtClean="0">
                          <a:latin typeface="Arial" pitchFamily="34" charset="0"/>
                          <a:cs typeface="Arial" pitchFamily="34" charset="0"/>
                        </a:rPr>
                        <a:t>Category</a:t>
                      </a:r>
                      <a:r>
                        <a:rPr lang="en-ZA" sz="1400" b="0" baseline="0" dirty="0" smtClean="0">
                          <a:latin typeface="Arial" pitchFamily="34" charset="0"/>
                          <a:cs typeface="Arial" pitchFamily="34" charset="0"/>
                        </a:rPr>
                        <a:t> C</a:t>
                      </a:r>
                      <a:endParaRPr lang="en-ZA" sz="1400" b="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ZA" sz="1400" b="0" dirty="0" smtClean="0">
                          <a:latin typeface="Arial" pitchFamily="34" charset="0"/>
                          <a:cs typeface="Arial" pitchFamily="34" charset="0"/>
                        </a:rPr>
                        <a:t>62</a:t>
                      </a:r>
                      <a:endParaRPr lang="en-ZA" sz="1400" b="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221975186"/>
                  </a:ext>
                </a:extLst>
              </a:tr>
              <a:tr h="337489">
                <a:tc vMerge="1">
                  <a:txBody>
                    <a:bodyPr/>
                    <a:lstStyle/>
                    <a:p>
                      <a:endParaRPr lang="en-ZA"/>
                    </a:p>
                  </a:txBody>
                  <a:tcPr/>
                </a:tc>
                <a:tc vMerge="1">
                  <a:txBody>
                    <a:bodyPr/>
                    <a:lstStyle/>
                    <a:p>
                      <a:endParaRPr lang="en-ZA"/>
                    </a:p>
                  </a:txBody>
                  <a:tcPr/>
                </a:tc>
                <a:tc>
                  <a:txBody>
                    <a:bodyPr/>
                    <a:lstStyle/>
                    <a:p>
                      <a:r>
                        <a:rPr lang="en-ZA" sz="1400" b="0" dirty="0" smtClean="0">
                          <a:latin typeface="Arial" pitchFamily="34" charset="0"/>
                          <a:cs typeface="Arial" pitchFamily="34" charset="0"/>
                        </a:rPr>
                        <a:t>Category A &amp; C</a:t>
                      </a:r>
                      <a:endParaRPr lang="en-ZA" sz="1400" b="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ZA" sz="1400" b="0" dirty="0" smtClean="0">
                          <a:latin typeface="Arial" pitchFamily="34" charset="0"/>
                          <a:cs typeface="Arial" pitchFamily="34" charset="0"/>
                        </a:rPr>
                        <a:t>11</a:t>
                      </a:r>
                      <a:endParaRPr lang="en-ZA" sz="1400" b="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542421876"/>
                  </a:ext>
                </a:extLst>
              </a:tr>
              <a:tr h="337489">
                <a:tc vMerge="1">
                  <a:txBody>
                    <a:bodyPr/>
                    <a:lstStyle/>
                    <a:p>
                      <a:endParaRPr lang="en-ZA" sz="1200" dirty="0"/>
                    </a:p>
                  </a:txBody>
                  <a:tcPr/>
                </a:tc>
                <a:tc vMerge="1">
                  <a:txBody>
                    <a:bodyPr/>
                    <a:lstStyle/>
                    <a:p>
                      <a:endParaRPr lang="en-ZA" sz="1200" b="1" dirty="0"/>
                    </a:p>
                  </a:txBody>
                  <a:tcPr/>
                </a:tc>
                <a:tc>
                  <a:txBody>
                    <a:bodyPr/>
                    <a:lstStyle/>
                    <a:p>
                      <a:r>
                        <a:rPr lang="en-ZA" sz="1400" b="0" dirty="0" smtClean="0">
                          <a:latin typeface="Arial" pitchFamily="34" charset="0"/>
                          <a:cs typeface="Arial" pitchFamily="34" charset="0"/>
                        </a:rPr>
                        <a:t>Category B1 &amp; C</a:t>
                      </a:r>
                      <a:endParaRPr lang="en-ZA" sz="1400" b="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ZA" sz="1400" b="0" dirty="0" smtClean="0">
                          <a:latin typeface="Arial" pitchFamily="34" charset="0"/>
                          <a:cs typeface="Arial" pitchFamily="34" charset="0"/>
                        </a:rPr>
                        <a:t>1</a:t>
                      </a:r>
                      <a:endParaRPr lang="en-ZA" sz="1400" b="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792657935"/>
                  </a:ext>
                </a:extLst>
              </a:tr>
              <a:tr h="32529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cs typeface="Arial" pitchFamily="34" charset="0"/>
                        </a:rPr>
                        <a:t>Estimated</a:t>
                      </a:r>
                      <a:r>
                        <a:rPr lang="en-US" sz="1400" baseline="0" dirty="0" smtClean="0">
                          <a:latin typeface="Arial" pitchFamily="34" charset="0"/>
                          <a:cs typeface="Arial" pitchFamily="34" charset="0"/>
                        </a:rPr>
                        <a:t> </a:t>
                      </a:r>
                      <a:r>
                        <a:rPr lang="en-US" sz="1400" dirty="0" smtClean="0">
                          <a:latin typeface="Arial" pitchFamily="34" charset="0"/>
                          <a:cs typeface="Arial" pitchFamily="34" charset="0"/>
                        </a:rPr>
                        <a:t>number</a:t>
                      </a:r>
                      <a:r>
                        <a:rPr lang="en-US" sz="1400" baseline="0" dirty="0" smtClean="0">
                          <a:latin typeface="Arial" pitchFamily="34" charset="0"/>
                          <a:cs typeface="Arial" pitchFamily="34" charset="0"/>
                        </a:rPr>
                        <a:t> </a:t>
                      </a:r>
                      <a:r>
                        <a:rPr lang="en-US" sz="1400" dirty="0" smtClean="0">
                          <a:latin typeface="Arial" pitchFamily="34" charset="0"/>
                          <a:cs typeface="Arial" pitchFamily="34" charset="0"/>
                        </a:rPr>
                        <a:t>of HH in the FS (IS)</a:t>
                      </a:r>
                      <a:endParaRPr lang="en-ZA" sz="1400" dirty="0" smtClean="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smtClean="0">
                          <a:latin typeface="Arial" pitchFamily="34" charset="0"/>
                          <a:cs typeface="Arial" pitchFamily="34" charset="0"/>
                        </a:rPr>
                        <a:t>77 683</a:t>
                      </a:r>
                      <a:endParaRPr lang="en-ZA" sz="1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endParaRPr lang="en-ZA" sz="1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ZA"/>
                    </a:p>
                  </a:txBody>
                  <a:tcPr/>
                </a:tc>
                <a:extLst>
                  <a:ext uri="{0D108BD9-81ED-4DB2-BD59-A6C34878D82A}">
                    <a16:rowId xmlns:a16="http://schemas.microsoft.com/office/drawing/2014/main" xmlns="" val="784337378"/>
                  </a:ext>
                </a:extLst>
              </a:tr>
              <a:tr h="542162">
                <a:tc>
                  <a:txBody>
                    <a:bodyPr/>
                    <a:lstStyle/>
                    <a:p>
                      <a:r>
                        <a:rPr lang="en-US" sz="1400" dirty="0" smtClean="0">
                          <a:latin typeface="Arial" pitchFamily="34" charset="0"/>
                          <a:cs typeface="Arial" pitchFamily="34" charset="0"/>
                        </a:rPr>
                        <a:t>Total</a:t>
                      </a:r>
                      <a:r>
                        <a:rPr lang="en-US" sz="1400" baseline="0" dirty="0" smtClean="0">
                          <a:latin typeface="Arial" pitchFamily="34" charset="0"/>
                          <a:cs typeface="Arial" pitchFamily="34" charset="0"/>
                        </a:rPr>
                        <a:t> number of IS Categorized</a:t>
                      </a:r>
                      <a:endParaRPr lang="en-ZA" sz="1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smtClean="0">
                          <a:latin typeface="Arial" pitchFamily="34" charset="0"/>
                          <a:cs typeface="Arial" pitchFamily="34" charset="0"/>
                        </a:rPr>
                        <a:t>161</a:t>
                      </a:r>
                      <a:endParaRPr lang="en-ZA" sz="1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endParaRPr lang="en-ZA" sz="1400" b="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ZA"/>
                    </a:p>
                  </a:txBody>
                  <a:tcPr/>
                </a:tc>
                <a:extLst>
                  <a:ext uri="{0D108BD9-81ED-4DB2-BD59-A6C34878D82A}">
                    <a16:rowId xmlns:a16="http://schemas.microsoft.com/office/drawing/2014/main" xmlns="" val="1081878352"/>
                  </a:ext>
                </a:extLst>
              </a:tr>
              <a:tr h="542162">
                <a:tc>
                  <a:txBody>
                    <a:bodyPr/>
                    <a:lstStyle/>
                    <a:p>
                      <a:r>
                        <a:rPr lang="en-US" sz="1400" dirty="0" smtClean="0">
                          <a:latin typeface="Arial" pitchFamily="34" charset="0"/>
                          <a:cs typeface="Arial" pitchFamily="34" charset="0"/>
                        </a:rPr>
                        <a:t>Total number of Upgrading Plans Dev (as per NUSP)</a:t>
                      </a:r>
                      <a:endParaRPr lang="en-ZA" sz="1400" b="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ZA" sz="1400" b="0" dirty="0" smtClean="0">
                          <a:latin typeface="Arial" pitchFamily="34" charset="0"/>
                          <a:cs typeface="Arial" pitchFamily="34" charset="0"/>
                        </a:rPr>
                        <a:t>161</a:t>
                      </a:r>
                      <a:endParaRPr lang="en-ZA" sz="1400" b="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endParaRPr lang="en-ZA" sz="1400" b="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ZA"/>
                    </a:p>
                  </a:txBody>
                  <a:tcPr/>
                </a:tc>
                <a:extLst>
                  <a:ext uri="{0D108BD9-81ED-4DB2-BD59-A6C34878D82A}">
                    <a16:rowId xmlns:a16="http://schemas.microsoft.com/office/drawing/2014/main" xmlns="" val="832232876"/>
                  </a:ext>
                </a:extLst>
              </a:tr>
              <a:tr h="325297">
                <a:tc>
                  <a:txBody>
                    <a:bodyPr/>
                    <a:lstStyle/>
                    <a:p>
                      <a:r>
                        <a:rPr lang="en-US" sz="1400" dirty="0" smtClean="0">
                          <a:latin typeface="Arial" pitchFamily="34" charset="0"/>
                          <a:cs typeface="Arial" pitchFamily="34" charset="0"/>
                        </a:rPr>
                        <a:t>The proposed ISUPG allocation for 2022/23 </a:t>
                      </a:r>
                      <a:endParaRPr lang="en-ZA" sz="1400" b="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cs typeface="Arial" pitchFamily="34" charset="0"/>
                        </a:rPr>
                        <a:t>R241 563 000</a:t>
                      </a:r>
                      <a:endParaRPr lang="en-US" sz="1400" b="1" dirty="0" smtClean="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endParaRPr lang="en-US" sz="1400" b="1" dirty="0" smtClean="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ZA"/>
                    </a:p>
                  </a:txBody>
                  <a:tcPr/>
                </a:tc>
                <a:extLst>
                  <a:ext uri="{0D108BD9-81ED-4DB2-BD59-A6C34878D82A}">
                    <a16:rowId xmlns:a16="http://schemas.microsoft.com/office/drawing/2014/main" xmlns="" val="1208163315"/>
                  </a:ext>
                </a:extLst>
              </a:tr>
              <a:tr h="542162">
                <a:tc>
                  <a:txBody>
                    <a:bodyPr/>
                    <a:lstStyle/>
                    <a:p>
                      <a:r>
                        <a:rPr lang="en-US" sz="1400" dirty="0" smtClean="0">
                          <a:latin typeface="Arial" pitchFamily="34" charset="0"/>
                          <a:cs typeface="Arial" pitchFamily="34" charset="0"/>
                        </a:rPr>
                        <a:t>The number of settlements identified to receive funding in terms of ISUPG</a:t>
                      </a:r>
                      <a:endParaRPr lang="en-ZA" sz="1400" b="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smtClean="0">
                          <a:latin typeface="Arial" pitchFamily="34" charset="0"/>
                          <a:cs typeface="Arial" pitchFamily="34" charset="0"/>
                        </a:rPr>
                        <a:t>55</a:t>
                      </a:r>
                      <a:endParaRPr lang="en-ZA" sz="1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endParaRPr lang="en-ZA" sz="1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ZA"/>
                    </a:p>
                  </a:txBody>
                  <a:tcPr/>
                </a:tc>
                <a:extLst>
                  <a:ext uri="{0D108BD9-81ED-4DB2-BD59-A6C34878D82A}">
                    <a16:rowId xmlns:a16="http://schemas.microsoft.com/office/drawing/2014/main" xmlns="" val="4213548154"/>
                  </a:ext>
                </a:extLst>
              </a:tr>
              <a:tr h="325297">
                <a:tc>
                  <a:txBody>
                    <a:bodyPr/>
                    <a:lstStyle/>
                    <a:p>
                      <a:r>
                        <a:rPr lang="en-US" sz="1400" dirty="0" smtClean="0">
                          <a:latin typeface="Arial" pitchFamily="34" charset="0"/>
                          <a:cs typeface="Arial" pitchFamily="34" charset="0"/>
                        </a:rPr>
                        <a:t>Upgraded settlements to date</a:t>
                      </a:r>
                      <a:endParaRPr lang="en-ZA" sz="1400" b="0" i="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smtClean="0">
                          <a:latin typeface="Arial" pitchFamily="34" charset="0"/>
                          <a:cs typeface="Arial" pitchFamily="34" charset="0"/>
                        </a:rPr>
                        <a:t>2</a:t>
                      </a:r>
                      <a:endParaRPr lang="en-ZA" sz="1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endParaRPr lang="en-ZA" sz="1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ZA"/>
                    </a:p>
                  </a:txBody>
                  <a:tcPr/>
                </a:tc>
                <a:extLst>
                  <a:ext uri="{0D108BD9-81ED-4DB2-BD59-A6C34878D82A}">
                    <a16:rowId xmlns:a16="http://schemas.microsoft.com/office/drawing/2014/main" xmlns="" val="2097647614"/>
                  </a:ext>
                </a:extLst>
              </a:tr>
            </a:tbl>
          </a:graphicData>
        </a:graphic>
      </p:graphicFrame>
      <p:pic>
        <p:nvPicPr>
          <p:cNvPr id="8" name="Picture 4" descr="gold holding shape 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6109325"/>
            <a:ext cx="9144000" cy="7550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Rectangle 9"/>
          <p:cNvSpPr/>
          <p:nvPr/>
        </p:nvSpPr>
        <p:spPr>
          <a:xfrm rot="21439007">
            <a:off x="8609820" y="6095039"/>
            <a:ext cx="533610" cy="369332"/>
          </a:xfrm>
          <a:prstGeom prst="rect">
            <a:avLst/>
          </a:prstGeom>
        </p:spPr>
        <p:txBody>
          <a:bodyPr wrap="square">
            <a:spAutoFit/>
          </a:bodyPr>
          <a:lstStyle/>
          <a:p>
            <a:r>
              <a:rPr lang="en-ZA" b="1" dirty="0" smtClean="0"/>
              <a:t>23</a:t>
            </a:r>
            <a:endParaRPr lang="en-ZA" b="1" dirty="0"/>
          </a:p>
        </p:txBody>
      </p:sp>
    </p:spTree>
    <p:extLst>
      <p:ext uri="{BB962C8B-B14F-4D97-AF65-F5344CB8AC3E}">
        <p14:creationId xmlns:p14="http://schemas.microsoft.com/office/powerpoint/2010/main" xmlns="" val="34511955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21779" y="836712"/>
            <a:ext cx="9122221" cy="5400600"/>
          </a:xfrm>
        </p:spPr>
        <p:txBody>
          <a:bodyPr/>
          <a:lstStyle/>
          <a:p>
            <a:pPr lvl="0" defTabSz="914400">
              <a:spcBef>
                <a:spcPts val="0"/>
              </a:spcBef>
              <a:buFont typeface="Arial" panose="020B0604020202020204" pitchFamily="34" charset="0"/>
              <a:buChar char="•"/>
            </a:pPr>
            <a:endParaRPr lang="en-ZA" sz="2400" dirty="0">
              <a:solidFill>
                <a:prstClr val="black"/>
              </a:solidFill>
              <a:latin typeface="Arial" pitchFamily="34" charset="0"/>
              <a:cs typeface="Arial" pitchFamily="34" charset="0"/>
            </a:endParaRPr>
          </a:p>
          <a:p>
            <a:pPr marL="0" lvl="0" indent="0" defTabSz="914400">
              <a:spcBef>
                <a:spcPts val="0"/>
              </a:spcBef>
              <a:buNone/>
            </a:pPr>
            <a:r>
              <a:rPr lang="en-ZA" sz="2400" dirty="0">
                <a:solidFill>
                  <a:prstClr val="black"/>
                </a:solidFill>
                <a:latin typeface="Arial" pitchFamily="34" charset="0"/>
                <a:cs typeface="Arial" pitchFamily="34" charset="0"/>
              </a:rPr>
              <a:t> </a:t>
            </a:r>
          </a:p>
          <a:p>
            <a:pPr marL="0" lvl="0" indent="0" defTabSz="914400">
              <a:spcBef>
                <a:spcPts val="0"/>
              </a:spcBef>
              <a:buNone/>
            </a:pPr>
            <a:endParaRPr lang="en-ZA" sz="1800" dirty="0">
              <a:solidFill>
                <a:prstClr val="black"/>
              </a:solidFill>
              <a:latin typeface="Arial" pitchFamily="34" charset="0"/>
              <a:cs typeface="Arial" pitchFamily="34" charset="0"/>
            </a:endParaRPr>
          </a:p>
          <a:p>
            <a:pPr marL="0" indent="0">
              <a:buNone/>
            </a:pPr>
            <a:endParaRPr lang="en-ZA" sz="2000" dirty="0"/>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a:xfrm>
            <a:off x="6660232" y="6386038"/>
            <a:ext cx="2133600" cy="365125"/>
          </a:xfrm>
        </p:spPr>
        <p:txBody>
          <a:bodyPr/>
          <a:lstStyle/>
          <a:p>
            <a:pPr algn="r"/>
            <a:fld id="{5BDDDA72-5673-45C6-9CE2-4E009C29FD9E}" type="slidenum">
              <a:rPr lang="en-US" sz="1400" b="1" smtClean="0">
                <a:solidFill>
                  <a:schemeClr val="tx1"/>
                </a:solidFill>
                <a:latin typeface="Arial" panose="020B0604020202020204" pitchFamily="34" charset="0"/>
                <a:cs typeface="Arial" panose="020B0604020202020204" pitchFamily="34" charset="0"/>
              </a:rPr>
              <a:pPr algn="r"/>
              <a:t>24</a:t>
            </a:fld>
            <a:endParaRPr lang="en-US" sz="1400" b="1" dirty="0">
              <a:solidFill>
                <a:schemeClr val="tx1"/>
              </a:solidFill>
              <a:latin typeface="Arial" panose="020B0604020202020204" pitchFamily="34" charset="0"/>
              <a:cs typeface="Arial" panose="020B06040202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xmlns="" val="1487635575"/>
              </p:ext>
            </p:extLst>
          </p:nvPr>
        </p:nvGraphicFramePr>
        <p:xfrm>
          <a:off x="152400" y="1536676"/>
          <a:ext cx="8624595" cy="3492525"/>
        </p:xfrm>
        <a:graphic>
          <a:graphicData uri="http://schemas.openxmlformats.org/drawingml/2006/table">
            <a:tbl>
              <a:tblPr>
                <a:tableStyleId>{0505E3EF-67EA-436B-97B2-0124C06EBD24}</a:tableStyleId>
              </a:tblPr>
              <a:tblGrid>
                <a:gridCol w="1600200">
                  <a:extLst>
                    <a:ext uri="{9D8B030D-6E8A-4147-A177-3AD203B41FA5}">
                      <a16:colId xmlns:a16="http://schemas.microsoft.com/office/drawing/2014/main" xmlns="" val="3051279297"/>
                    </a:ext>
                  </a:extLst>
                </a:gridCol>
                <a:gridCol w="990600">
                  <a:extLst>
                    <a:ext uri="{9D8B030D-6E8A-4147-A177-3AD203B41FA5}">
                      <a16:colId xmlns:a16="http://schemas.microsoft.com/office/drawing/2014/main" xmlns="" val="1452026745"/>
                    </a:ext>
                  </a:extLst>
                </a:gridCol>
                <a:gridCol w="1752600">
                  <a:extLst>
                    <a:ext uri="{9D8B030D-6E8A-4147-A177-3AD203B41FA5}">
                      <a16:colId xmlns:a16="http://schemas.microsoft.com/office/drawing/2014/main" xmlns="" val="3887503593"/>
                    </a:ext>
                  </a:extLst>
                </a:gridCol>
                <a:gridCol w="1524000">
                  <a:extLst>
                    <a:ext uri="{9D8B030D-6E8A-4147-A177-3AD203B41FA5}">
                      <a16:colId xmlns:a16="http://schemas.microsoft.com/office/drawing/2014/main" xmlns="" val="830527334"/>
                    </a:ext>
                  </a:extLst>
                </a:gridCol>
                <a:gridCol w="914400">
                  <a:extLst>
                    <a:ext uri="{9D8B030D-6E8A-4147-A177-3AD203B41FA5}">
                      <a16:colId xmlns:a16="http://schemas.microsoft.com/office/drawing/2014/main" xmlns="" val="205482389"/>
                    </a:ext>
                  </a:extLst>
                </a:gridCol>
                <a:gridCol w="1066800">
                  <a:extLst>
                    <a:ext uri="{9D8B030D-6E8A-4147-A177-3AD203B41FA5}">
                      <a16:colId xmlns:a16="http://schemas.microsoft.com/office/drawing/2014/main" xmlns="" val="4058269686"/>
                    </a:ext>
                  </a:extLst>
                </a:gridCol>
                <a:gridCol w="775995">
                  <a:extLst>
                    <a:ext uri="{9D8B030D-6E8A-4147-A177-3AD203B41FA5}">
                      <a16:colId xmlns:a16="http://schemas.microsoft.com/office/drawing/2014/main" xmlns="" val="3361561994"/>
                    </a:ext>
                  </a:extLst>
                </a:gridCol>
              </a:tblGrid>
              <a:tr h="891255">
                <a:tc>
                  <a:txBody>
                    <a:bodyPr/>
                    <a:lstStyle/>
                    <a:p>
                      <a:pPr algn="l" fontAlgn="b"/>
                      <a:endParaRPr lang="en-ZA" sz="14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400" b="1" u="none" strike="noStrike" dirty="0">
                          <a:effectLst/>
                          <a:latin typeface="Arial" pitchFamily="34" charset="0"/>
                          <a:cs typeface="Arial" pitchFamily="34" charset="0"/>
                        </a:rPr>
                        <a:t>FEZILE </a:t>
                      </a:r>
                      <a:r>
                        <a:rPr lang="en-ZA" sz="1400" b="1" u="none" strike="noStrike" dirty="0" smtClean="0">
                          <a:effectLst/>
                          <a:latin typeface="Arial" pitchFamily="34" charset="0"/>
                          <a:cs typeface="Arial" pitchFamily="34" charset="0"/>
                        </a:rPr>
                        <a:t>DABI</a:t>
                      </a:r>
                      <a:endParaRPr lang="en-ZA" sz="14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400" b="1" u="none" strike="noStrike" dirty="0" smtClean="0">
                          <a:effectLst/>
                          <a:latin typeface="Arial" pitchFamily="34" charset="0"/>
                          <a:cs typeface="Arial" pitchFamily="34" charset="0"/>
                        </a:rPr>
                        <a:t>LEJWELEPUTSWA</a:t>
                      </a:r>
                      <a:endParaRPr lang="en-ZA" sz="14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400" b="1" u="none" strike="noStrike" dirty="0">
                          <a:effectLst/>
                          <a:latin typeface="Arial" pitchFamily="34" charset="0"/>
                          <a:cs typeface="Arial" pitchFamily="34" charset="0"/>
                        </a:rPr>
                        <a:t>THABO </a:t>
                      </a:r>
                      <a:r>
                        <a:rPr lang="en-ZA" sz="1400" b="1" u="none" strike="noStrike" dirty="0" smtClean="0">
                          <a:effectLst/>
                          <a:latin typeface="Arial" pitchFamily="34" charset="0"/>
                          <a:cs typeface="Arial" pitchFamily="34" charset="0"/>
                        </a:rPr>
                        <a:t>MOFUTSANYANA</a:t>
                      </a:r>
                      <a:endParaRPr lang="en-ZA" sz="14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400" b="1" u="none" strike="noStrike" dirty="0" smtClean="0">
                          <a:effectLst/>
                          <a:latin typeface="Arial" pitchFamily="34" charset="0"/>
                          <a:cs typeface="Arial" pitchFamily="34" charset="0"/>
                        </a:rPr>
                        <a:t>XHARIEP</a:t>
                      </a:r>
                      <a:endParaRPr lang="en-ZA" sz="14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400" b="1" u="none" strike="noStrike" dirty="0">
                          <a:effectLst/>
                          <a:latin typeface="Arial" pitchFamily="34" charset="0"/>
                          <a:cs typeface="Arial" pitchFamily="34" charset="0"/>
                        </a:rPr>
                        <a:t>MANGAUNG METRO</a:t>
                      </a:r>
                      <a:endParaRPr lang="en-ZA" sz="14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400" b="1" u="none" strike="noStrike" dirty="0">
                          <a:effectLst/>
                          <a:latin typeface="Arial" pitchFamily="34" charset="0"/>
                          <a:cs typeface="Arial" pitchFamily="34" charset="0"/>
                        </a:rPr>
                        <a:t>TOTAL </a:t>
                      </a:r>
                      <a:r>
                        <a:rPr lang="en-ZA" sz="1400" b="1" u="none" strike="noStrike" dirty="0" smtClean="0">
                          <a:effectLst/>
                          <a:latin typeface="Arial" pitchFamily="34" charset="0"/>
                          <a:cs typeface="Arial" pitchFamily="34" charset="0"/>
                        </a:rPr>
                        <a:t>FS</a:t>
                      </a:r>
                      <a:endParaRPr lang="en-ZA" sz="14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74307345"/>
                  </a:ext>
                </a:extLst>
              </a:tr>
              <a:tr h="1038494">
                <a:tc>
                  <a:txBody>
                    <a:bodyPr/>
                    <a:lstStyle/>
                    <a:p>
                      <a:pPr algn="l" fontAlgn="b"/>
                      <a:r>
                        <a:rPr lang="en-ZA" sz="1400" b="1" u="none" strike="noStrike" dirty="0" smtClean="0">
                          <a:effectLst/>
                          <a:latin typeface="Arial" pitchFamily="34" charset="0"/>
                          <a:cs typeface="Arial" pitchFamily="34" charset="0"/>
                        </a:rPr>
                        <a:t>TOTAL NU.</a:t>
                      </a:r>
                      <a:r>
                        <a:rPr lang="en-ZA" sz="1400" b="1" u="none" strike="noStrike" baseline="0" dirty="0" smtClean="0">
                          <a:effectLst/>
                          <a:latin typeface="Arial" pitchFamily="34" charset="0"/>
                          <a:cs typeface="Arial" pitchFamily="34" charset="0"/>
                        </a:rPr>
                        <a:t> OF SETTLEMENTS</a:t>
                      </a:r>
                      <a:r>
                        <a:rPr lang="en-ZA" sz="1400" b="1" u="none" strike="noStrike" dirty="0" smtClean="0">
                          <a:effectLst/>
                          <a:latin typeface="Arial" pitchFamily="34" charset="0"/>
                          <a:cs typeface="Arial" pitchFamily="34" charset="0"/>
                        </a:rPr>
                        <a:t> </a:t>
                      </a:r>
                      <a:endParaRPr lang="en-ZA" sz="14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400" b="0" u="none" strike="noStrike" dirty="0">
                          <a:effectLst/>
                          <a:latin typeface="Arial" pitchFamily="34" charset="0"/>
                          <a:cs typeface="Arial" pitchFamily="34" charset="0"/>
                        </a:rPr>
                        <a:t>20</a:t>
                      </a:r>
                      <a:endParaRPr lang="en-ZA" sz="14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400" b="0" u="none" strike="noStrike" dirty="0">
                          <a:effectLst/>
                          <a:latin typeface="Arial" pitchFamily="34" charset="0"/>
                          <a:cs typeface="Arial" pitchFamily="34" charset="0"/>
                        </a:rPr>
                        <a:t>47</a:t>
                      </a:r>
                      <a:endParaRPr lang="en-ZA" sz="14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400" b="0" u="none" strike="noStrike" dirty="0">
                          <a:effectLst/>
                          <a:latin typeface="Arial" pitchFamily="34" charset="0"/>
                          <a:cs typeface="Arial" pitchFamily="34" charset="0"/>
                        </a:rPr>
                        <a:t>32</a:t>
                      </a:r>
                      <a:endParaRPr lang="en-ZA" sz="14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400" b="0" u="none" strike="noStrike" dirty="0">
                          <a:effectLst/>
                          <a:latin typeface="Arial" pitchFamily="34" charset="0"/>
                          <a:cs typeface="Arial" pitchFamily="34" charset="0"/>
                        </a:rPr>
                        <a:t>15</a:t>
                      </a:r>
                      <a:endParaRPr lang="en-ZA" sz="14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400" b="0" u="none" strike="noStrike" dirty="0">
                          <a:effectLst/>
                          <a:latin typeface="Arial" pitchFamily="34" charset="0"/>
                          <a:cs typeface="Arial" pitchFamily="34" charset="0"/>
                        </a:rPr>
                        <a:t>47</a:t>
                      </a:r>
                      <a:endParaRPr lang="en-ZA" sz="14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400" b="0" u="none" strike="noStrike" dirty="0">
                          <a:effectLst/>
                          <a:latin typeface="Arial" pitchFamily="34" charset="0"/>
                          <a:cs typeface="Arial" pitchFamily="34" charset="0"/>
                        </a:rPr>
                        <a:t>161</a:t>
                      </a:r>
                      <a:endParaRPr lang="en-ZA" sz="14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769947263"/>
                  </a:ext>
                </a:extLst>
              </a:tr>
              <a:tr h="781388">
                <a:tc>
                  <a:txBody>
                    <a:bodyPr/>
                    <a:lstStyle/>
                    <a:p>
                      <a:pPr algn="l" fontAlgn="b"/>
                      <a:r>
                        <a:rPr lang="en-ZA" sz="1400" b="1" i="0" u="none" strike="noStrike" dirty="0" smtClean="0">
                          <a:solidFill>
                            <a:srgbClr val="000000"/>
                          </a:solidFill>
                          <a:effectLst/>
                          <a:latin typeface="Arial" pitchFamily="34" charset="0"/>
                          <a:cs typeface="Arial" pitchFamily="34" charset="0"/>
                        </a:rPr>
                        <a:t>NO. ON 2022/23 ISUPG BP</a:t>
                      </a:r>
                      <a:endParaRPr lang="en-ZA" sz="14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400" b="0" i="0" u="none" strike="noStrike" dirty="0" smtClean="0">
                          <a:solidFill>
                            <a:srgbClr val="000000"/>
                          </a:solidFill>
                          <a:effectLst/>
                          <a:latin typeface="Arial" pitchFamily="34" charset="0"/>
                          <a:cs typeface="Arial" pitchFamily="34" charset="0"/>
                        </a:rPr>
                        <a:t>12</a:t>
                      </a:r>
                      <a:endParaRPr lang="en-ZA" sz="14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400" b="0" i="0" u="none" strike="noStrike" dirty="0" smtClean="0">
                          <a:solidFill>
                            <a:srgbClr val="000000"/>
                          </a:solidFill>
                          <a:effectLst/>
                          <a:latin typeface="Arial" pitchFamily="34" charset="0"/>
                          <a:cs typeface="Arial" pitchFamily="34" charset="0"/>
                        </a:rPr>
                        <a:t>25</a:t>
                      </a:r>
                      <a:endParaRPr lang="en-ZA" sz="14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400" b="0" i="0" u="none" strike="noStrike" dirty="0" smtClean="0">
                          <a:solidFill>
                            <a:srgbClr val="000000"/>
                          </a:solidFill>
                          <a:effectLst/>
                          <a:latin typeface="Arial" pitchFamily="34" charset="0"/>
                          <a:cs typeface="Arial" pitchFamily="34" charset="0"/>
                        </a:rPr>
                        <a:t>11</a:t>
                      </a:r>
                      <a:endParaRPr lang="en-ZA" sz="14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400" b="0" i="0" u="none" strike="noStrike" dirty="0" smtClean="0">
                          <a:solidFill>
                            <a:srgbClr val="000000"/>
                          </a:solidFill>
                          <a:effectLst/>
                          <a:latin typeface="Arial" pitchFamily="34" charset="0"/>
                          <a:cs typeface="Arial" pitchFamily="34" charset="0"/>
                        </a:rPr>
                        <a:t>6</a:t>
                      </a:r>
                      <a:endParaRPr lang="en-ZA" sz="14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400" b="0" i="0" u="none" strike="noStrike" dirty="0" smtClean="0">
                          <a:solidFill>
                            <a:srgbClr val="000000"/>
                          </a:solidFill>
                          <a:effectLst/>
                          <a:latin typeface="Arial" pitchFamily="34" charset="0"/>
                          <a:cs typeface="Arial" pitchFamily="34" charset="0"/>
                        </a:rPr>
                        <a:t>0</a:t>
                      </a:r>
                      <a:endParaRPr lang="en-ZA" sz="14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400" b="0" i="0" u="none" strike="noStrike" dirty="0" smtClean="0">
                          <a:solidFill>
                            <a:srgbClr val="000000"/>
                          </a:solidFill>
                          <a:effectLst/>
                          <a:latin typeface="Arial" pitchFamily="34" charset="0"/>
                          <a:cs typeface="Arial" pitchFamily="34" charset="0"/>
                        </a:rPr>
                        <a:t>55</a:t>
                      </a:r>
                      <a:endParaRPr lang="en-ZA" sz="14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85269792"/>
                  </a:ext>
                </a:extLst>
              </a:tr>
              <a:tr h="781388">
                <a:tc>
                  <a:txBody>
                    <a:bodyPr/>
                    <a:lstStyle/>
                    <a:p>
                      <a:pPr algn="l" fontAlgn="b"/>
                      <a:r>
                        <a:rPr lang="en-ZA" sz="1400" b="1" i="0" u="none" strike="noStrike" dirty="0" smtClean="0">
                          <a:solidFill>
                            <a:srgbClr val="000000"/>
                          </a:solidFill>
                          <a:effectLst/>
                          <a:latin typeface="Arial" pitchFamily="34" charset="0"/>
                          <a:cs typeface="Arial" pitchFamily="34" charset="0"/>
                        </a:rPr>
                        <a:t>NO. FULLY UPGRADED TO DATE</a:t>
                      </a:r>
                      <a:endParaRPr lang="en-ZA" sz="14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400" b="0" i="0" u="none" strike="noStrike" dirty="0" smtClean="0">
                          <a:solidFill>
                            <a:srgbClr val="000000"/>
                          </a:solidFill>
                          <a:effectLst/>
                          <a:latin typeface="Arial" pitchFamily="34" charset="0"/>
                          <a:cs typeface="Arial" pitchFamily="34" charset="0"/>
                        </a:rPr>
                        <a:t>1</a:t>
                      </a:r>
                      <a:endParaRPr lang="en-ZA" sz="14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400" b="0" i="0" u="none" strike="noStrike" dirty="0" smtClean="0">
                          <a:solidFill>
                            <a:srgbClr val="000000"/>
                          </a:solidFill>
                          <a:effectLst/>
                          <a:latin typeface="Arial" pitchFamily="34" charset="0"/>
                          <a:cs typeface="Arial" pitchFamily="34" charset="0"/>
                        </a:rPr>
                        <a:t>1</a:t>
                      </a:r>
                      <a:endParaRPr lang="en-ZA" sz="14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400" b="0" i="0" u="none" strike="noStrike" dirty="0" smtClean="0">
                          <a:solidFill>
                            <a:srgbClr val="000000"/>
                          </a:solidFill>
                          <a:effectLst/>
                          <a:latin typeface="Arial" pitchFamily="34" charset="0"/>
                          <a:cs typeface="Arial" pitchFamily="34" charset="0"/>
                        </a:rPr>
                        <a:t>0</a:t>
                      </a:r>
                      <a:endParaRPr lang="en-ZA" sz="14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400" b="0" i="0" u="none" strike="noStrike" dirty="0" smtClean="0">
                          <a:solidFill>
                            <a:srgbClr val="000000"/>
                          </a:solidFill>
                          <a:effectLst/>
                          <a:latin typeface="Arial" pitchFamily="34" charset="0"/>
                          <a:cs typeface="Arial" pitchFamily="34" charset="0"/>
                        </a:rPr>
                        <a:t>0</a:t>
                      </a:r>
                      <a:endParaRPr lang="en-ZA" sz="14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400" b="0" i="0" u="none" strike="noStrike" dirty="0" smtClean="0">
                          <a:solidFill>
                            <a:srgbClr val="000000"/>
                          </a:solidFill>
                          <a:effectLst/>
                          <a:latin typeface="Arial" pitchFamily="34" charset="0"/>
                          <a:cs typeface="Arial" pitchFamily="34" charset="0"/>
                        </a:rPr>
                        <a:t>0</a:t>
                      </a:r>
                      <a:endParaRPr lang="en-ZA" sz="14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400" b="0" i="0" u="none" strike="noStrike" dirty="0" smtClean="0">
                          <a:solidFill>
                            <a:srgbClr val="000000"/>
                          </a:solidFill>
                          <a:effectLst/>
                          <a:latin typeface="Arial" pitchFamily="34" charset="0"/>
                          <a:cs typeface="Arial" pitchFamily="34" charset="0"/>
                        </a:rPr>
                        <a:t>2</a:t>
                      </a:r>
                      <a:endParaRPr lang="en-ZA" sz="14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647516696"/>
                  </a:ext>
                </a:extLst>
              </a:tr>
            </a:tbl>
          </a:graphicData>
        </a:graphic>
      </p:graphicFrame>
      <p:sp>
        <p:nvSpPr>
          <p:cNvPr id="9" name="Title 1"/>
          <p:cNvSpPr>
            <a:spLocks noGrp="1"/>
          </p:cNvSpPr>
          <p:nvPr>
            <p:ph type="title"/>
          </p:nvPr>
        </p:nvSpPr>
        <p:spPr>
          <a:xfrm>
            <a:off x="187273" y="274638"/>
            <a:ext cx="8589722" cy="778098"/>
          </a:xfrm>
          <a:solidFill>
            <a:schemeClr val="bg1"/>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a:noAutofit/>
          </a:bodyPr>
          <a:lstStyle/>
          <a:p>
            <a:pPr lvl="0">
              <a:spcBef>
                <a:spcPct val="20000"/>
              </a:spcBef>
            </a:pPr>
            <a:r>
              <a:rPr lang="en-GB" sz="2400" b="1" cap="all" dirty="0">
                <a:solidFill>
                  <a:schemeClr val="tx1"/>
                </a:solidFill>
                <a:latin typeface="Arial" pitchFamily="34" charset="0"/>
                <a:cs typeface="Arial" pitchFamily="34" charset="0"/>
              </a:rPr>
              <a:t>Informal Settlements Audit</a:t>
            </a:r>
            <a:endParaRPr lang="en-ZA" sz="2400" b="1" cap="all" dirty="0">
              <a:solidFill>
                <a:schemeClr val="tx1"/>
              </a:solidFill>
              <a:latin typeface="Arial" pitchFamily="34" charset="0"/>
              <a:cs typeface="Arial" pitchFamily="34" charset="0"/>
            </a:endParaRPr>
          </a:p>
        </p:txBody>
      </p:sp>
      <p:pic>
        <p:nvPicPr>
          <p:cNvPr id="10" name="Picture 4" descr="gold holding shape 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1779" y="5330367"/>
            <a:ext cx="9144000" cy="14207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1" name="Rectangle 10"/>
          <p:cNvSpPr/>
          <p:nvPr/>
        </p:nvSpPr>
        <p:spPr>
          <a:xfrm rot="21439007">
            <a:off x="8609820" y="6095039"/>
            <a:ext cx="533610" cy="369332"/>
          </a:xfrm>
          <a:prstGeom prst="rect">
            <a:avLst/>
          </a:prstGeom>
        </p:spPr>
        <p:txBody>
          <a:bodyPr wrap="square">
            <a:spAutoFit/>
          </a:bodyPr>
          <a:lstStyle/>
          <a:p>
            <a:r>
              <a:rPr lang="en-ZA" b="1" dirty="0" smtClean="0"/>
              <a:t>24</a:t>
            </a:r>
            <a:endParaRPr lang="en-ZA" b="1" dirty="0"/>
          </a:p>
        </p:txBody>
      </p:sp>
    </p:spTree>
    <p:extLst>
      <p:ext uri="{BB962C8B-B14F-4D97-AF65-F5344CB8AC3E}">
        <p14:creationId xmlns:p14="http://schemas.microsoft.com/office/powerpoint/2010/main" xmlns="" val="23538034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21779" y="836712"/>
            <a:ext cx="9122221" cy="5400600"/>
          </a:xfrm>
        </p:spPr>
        <p:txBody>
          <a:bodyPr/>
          <a:lstStyle/>
          <a:p>
            <a:pPr lvl="0" defTabSz="914400">
              <a:spcBef>
                <a:spcPts val="0"/>
              </a:spcBef>
              <a:buFont typeface="Arial" panose="020B0604020202020204" pitchFamily="34" charset="0"/>
              <a:buChar char="•"/>
            </a:pPr>
            <a:endParaRPr lang="en-ZA" sz="2400" dirty="0">
              <a:solidFill>
                <a:prstClr val="black"/>
              </a:solidFill>
              <a:latin typeface="Arial" pitchFamily="34" charset="0"/>
              <a:cs typeface="Arial" pitchFamily="34" charset="0"/>
            </a:endParaRPr>
          </a:p>
          <a:p>
            <a:pPr marL="0" lvl="0" indent="0" defTabSz="914400">
              <a:spcBef>
                <a:spcPts val="0"/>
              </a:spcBef>
              <a:buNone/>
            </a:pPr>
            <a:r>
              <a:rPr lang="en-ZA" sz="2400" dirty="0">
                <a:solidFill>
                  <a:prstClr val="black"/>
                </a:solidFill>
                <a:latin typeface="Arial" pitchFamily="34" charset="0"/>
                <a:cs typeface="Arial" pitchFamily="34" charset="0"/>
              </a:rPr>
              <a:t> </a:t>
            </a:r>
          </a:p>
          <a:p>
            <a:pPr marL="0" lvl="0" indent="0" defTabSz="914400">
              <a:spcBef>
                <a:spcPts val="0"/>
              </a:spcBef>
              <a:buNone/>
            </a:pPr>
            <a:endParaRPr lang="en-ZA" sz="1800" dirty="0">
              <a:solidFill>
                <a:prstClr val="black"/>
              </a:solidFill>
              <a:latin typeface="Arial" pitchFamily="34" charset="0"/>
              <a:cs typeface="Arial" pitchFamily="34" charset="0"/>
            </a:endParaRPr>
          </a:p>
          <a:p>
            <a:pPr marL="0" indent="0">
              <a:buNone/>
            </a:pPr>
            <a:endParaRPr lang="en-ZA" sz="2000" dirty="0"/>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a:xfrm>
            <a:off x="6660232" y="6386038"/>
            <a:ext cx="2133600" cy="365125"/>
          </a:xfrm>
        </p:spPr>
        <p:txBody>
          <a:bodyPr/>
          <a:lstStyle/>
          <a:p>
            <a:pPr algn="r"/>
            <a:fld id="{5BDDDA72-5673-45C6-9CE2-4E009C29FD9E}" type="slidenum">
              <a:rPr lang="en-US" sz="1400" b="1" smtClean="0">
                <a:solidFill>
                  <a:schemeClr val="tx1"/>
                </a:solidFill>
                <a:latin typeface="Arial" panose="020B0604020202020204" pitchFamily="34" charset="0"/>
                <a:cs typeface="Arial" panose="020B0604020202020204" pitchFamily="34" charset="0"/>
              </a:rPr>
              <a:pPr algn="r"/>
              <a:t>25</a:t>
            </a:fld>
            <a:endParaRPr lang="en-US" sz="1400" b="1" dirty="0">
              <a:solidFill>
                <a:schemeClr val="tx1"/>
              </a:solidFill>
              <a:latin typeface="Arial" panose="020B0604020202020204" pitchFamily="34" charset="0"/>
              <a:cs typeface="Arial" panose="020B0604020202020204" pitchFamily="34" charset="0"/>
            </a:endParaRPr>
          </a:p>
        </p:txBody>
      </p:sp>
      <p:sp>
        <p:nvSpPr>
          <p:cNvPr id="9" name="Title 1"/>
          <p:cNvSpPr>
            <a:spLocks noGrp="1"/>
          </p:cNvSpPr>
          <p:nvPr>
            <p:ph type="title"/>
          </p:nvPr>
        </p:nvSpPr>
        <p:spPr>
          <a:xfrm>
            <a:off x="187273" y="274638"/>
            <a:ext cx="8589722" cy="778098"/>
          </a:xfrm>
          <a:no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a:noAutofit/>
          </a:bodyPr>
          <a:lstStyle/>
          <a:p>
            <a:pPr lvl="0">
              <a:spcBef>
                <a:spcPct val="20000"/>
              </a:spcBef>
            </a:pPr>
            <a:r>
              <a:rPr lang="en-GB" sz="2400" b="1" cap="all" dirty="0">
                <a:solidFill>
                  <a:schemeClr val="tx1"/>
                </a:solidFill>
                <a:latin typeface="Arial" pitchFamily="34" charset="0"/>
                <a:cs typeface="Arial" pitchFamily="34" charset="0"/>
              </a:rPr>
              <a:t>Informal Settlements </a:t>
            </a:r>
            <a:r>
              <a:rPr lang="en-GB" sz="2400" b="1" cap="all" dirty="0" smtClean="0">
                <a:solidFill>
                  <a:schemeClr val="tx1"/>
                </a:solidFill>
                <a:latin typeface="Arial" pitchFamily="34" charset="0"/>
                <a:cs typeface="Arial" pitchFamily="34" charset="0"/>
              </a:rPr>
              <a:t>Status</a:t>
            </a:r>
            <a:endParaRPr lang="en-ZA" sz="2400" b="1" cap="all" dirty="0">
              <a:solidFill>
                <a:schemeClr val="tx1"/>
              </a:solidFill>
              <a:latin typeface="Arial" pitchFamily="34" charset="0"/>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781316980"/>
              </p:ext>
            </p:extLst>
          </p:nvPr>
        </p:nvGraphicFramePr>
        <p:xfrm>
          <a:off x="187273" y="1371600"/>
          <a:ext cx="8589722" cy="2362200"/>
        </p:xfrm>
        <a:graphic>
          <a:graphicData uri="http://schemas.openxmlformats.org/drawingml/2006/table">
            <a:tbl>
              <a:tblPr firstRow="1" bandRow="1">
                <a:tableStyleId>{F5AB1C69-6EDB-4FF4-983F-18BD219EF322}</a:tableStyleId>
              </a:tblPr>
              <a:tblGrid>
                <a:gridCol w="1184327">
                  <a:extLst>
                    <a:ext uri="{9D8B030D-6E8A-4147-A177-3AD203B41FA5}">
                      <a16:colId xmlns:a16="http://schemas.microsoft.com/office/drawing/2014/main" xmlns="" val="220795005"/>
                    </a:ext>
                  </a:extLst>
                </a:gridCol>
                <a:gridCol w="1371600">
                  <a:extLst>
                    <a:ext uri="{9D8B030D-6E8A-4147-A177-3AD203B41FA5}">
                      <a16:colId xmlns:a16="http://schemas.microsoft.com/office/drawing/2014/main" xmlns="" val="560042898"/>
                    </a:ext>
                  </a:extLst>
                </a:gridCol>
                <a:gridCol w="762000">
                  <a:extLst>
                    <a:ext uri="{9D8B030D-6E8A-4147-A177-3AD203B41FA5}">
                      <a16:colId xmlns:a16="http://schemas.microsoft.com/office/drawing/2014/main" xmlns="" val="3476900373"/>
                    </a:ext>
                  </a:extLst>
                </a:gridCol>
                <a:gridCol w="1143000">
                  <a:extLst>
                    <a:ext uri="{9D8B030D-6E8A-4147-A177-3AD203B41FA5}">
                      <a16:colId xmlns:a16="http://schemas.microsoft.com/office/drawing/2014/main" xmlns="" val="1454297837"/>
                    </a:ext>
                  </a:extLst>
                </a:gridCol>
                <a:gridCol w="838200">
                  <a:extLst>
                    <a:ext uri="{9D8B030D-6E8A-4147-A177-3AD203B41FA5}">
                      <a16:colId xmlns:a16="http://schemas.microsoft.com/office/drawing/2014/main" xmlns="" val="1665704394"/>
                    </a:ext>
                  </a:extLst>
                </a:gridCol>
                <a:gridCol w="1295400">
                  <a:extLst>
                    <a:ext uri="{9D8B030D-6E8A-4147-A177-3AD203B41FA5}">
                      <a16:colId xmlns:a16="http://schemas.microsoft.com/office/drawing/2014/main" xmlns="" val="1257395844"/>
                    </a:ext>
                  </a:extLst>
                </a:gridCol>
                <a:gridCol w="762000">
                  <a:extLst>
                    <a:ext uri="{9D8B030D-6E8A-4147-A177-3AD203B41FA5}">
                      <a16:colId xmlns:a16="http://schemas.microsoft.com/office/drawing/2014/main" xmlns="" val="3569033376"/>
                    </a:ext>
                  </a:extLst>
                </a:gridCol>
                <a:gridCol w="1233195">
                  <a:extLst>
                    <a:ext uri="{9D8B030D-6E8A-4147-A177-3AD203B41FA5}">
                      <a16:colId xmlns:a16="http://schemas.microsoft.com/office/drawing/2014/main" xmlns="" val="450089473"/>
                    </a:ext>
                  </a:extLst>
                </a:gridCol>
              </a:tblGrid>
              <a:tr h="581891">
                <a:tc rowSpan="2">
                  <a:txBody>
                    <a:bodyPr/>
                    <a:lstStyle/>
                    <a:p>
                      <a:r>
                        <a:rPr lang="en-US" sz="1200" dirty="0" smtClean="0">
                          <a:solidFill>
                            <a:schemeClr val="tx1"/>
                          </a:solidFill>
                          <a:latin typeface="Arial" panose="020B0604020202020204" pitchFamily="34" charset="0"/>
                          <a:cs typeface="Arial" panose="020B0604020202020204" pitchFamily="34" charset="0"/>
                        </a:rPr>
                        <a:t>NO of settlements where</a:t>
                      </a:r>
                      <a:r>
                        <a:rPr lang="en-US" sz="1200" baseline="0" dirty="0" smtClean="0">
                          <a:solidFill>
                            <a:schemeClr val="tx1"/>
                          </a:solidFill>
                          <a:latin typeface="Arial" panose="020B0604020202020204" pitchFamily="34" charset="0"/>
                          <a:cs typeface="Arial" panose="020B0604020202020204" pitchFamily="34" charset="0"/>
                        </a:rPr>
                        <a:t> Town Planning is </a:t>
                      </a:r>
                      <a:r>
                        <a:rPr lang="en-US" sz="1200" dirty="0" smtClean="0">
                          <a:solidFill>
                            <a:schemeClr val="tx1"/>
                          </a:solidFill>
                          <a:latin typeface="Arial" panose="020B0604020202020204" pitchFamily="34" charset="0"/>
                          <a:cs typeface="Arial" panose="020B0604020202020204" pitchFamily="34" charset="0"/>
                        </a:rPr>
                        <a:t>completed </a:t>
                      </a:r>
                      <a:endParaRPr lang="en-ZA" sz="12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r>
                        <a:rPr lang="en-US" sz="1200" dirty="0" smtClean="0">
                          <a:solidFill>
                            <a:schemeClr val="tx1"/>
                          </a:solidFill>
                          <a:latin typeface="Arial" panose="020B0604020202020204" pitchFamily="34" charset="0"/>
                          <a:cs typeface="Arial" panose="020B0604020202020204" pitchFamily="34" charset="0"/>
                        </a:rPr>
                        <a:t>NO of Settlements where</a:t>
                      </a:r>
                      <a:r>
                        <a:rPr lang="en-US" sz="1200" baseline="0" dirty="0" smtClean="0">
                          <a:solidFill>
                            <a:schemeClr val="tx1"/>
                          </a:solidFill>
                          <a:latin typeface="Arial" panose="020B0604020202020204" pitchFamily="34" charset="0"/>
                          <a:cs typeface="Arial" panose="020B0604020202020204" pitchFamily="34" charset="0"/>
                        </a:rPr>
                        <a:t> Reticulation is completed</a:t>
                      </a:r>
                      <a:endParaRPr lang="en-ZA" sz="12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6">
                  <a:txBody>
                    <a:bodyPr/>
                    <a:lstStyle/>
                    <a:p>
                      <a:r>
                        <a:rPr lang="en-US" sz="1200" dirty="0" smtClean="0">
                          <a:solidFill>
                            <a:schemeClr val="tx1"/>
                          </a:solidFill>
                          <a:latin typeface="Arial" panose="020B0604020202020204" pitchFamily="34" charset="0"/>
                          <a:cs typeface="Arial" panose="020B0604020202020204" pitchFamily="34" charset="0"/>
                        </a:rPr>
                        <a:t>NO of settlements where services</a:t>
                      </a:r>
                      <a:r>
                        <a:rPr lang="en-US" sz="1200" baseline="0" dirty="0" smtClean="0">
                          <a:solidFill>
                            <a:schemeClr val="tx1"/>
                          </a:solidFill>
                          <a:latin typeface="Arial" panose="020B0604020202020204" pitchFamily="34" charset="0"/>
                          <a:cs typeface="Arial" panose="020B0604020202020204" pitchFamily="34" charset="0"/>
                        </a:rPr>
                        <a:t> are planned for installation</a:t>
                      </a:r>
                      <a:endParaRPr lang="en-ZA" sz="12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3850083683"/>
                  </a:ext>
                </a:extLst>
              </a:tr>
              <a:tr h="892233">
                <a:tc vMerge="1">
                  <a:txBody>
                    <a:bodyPr/>
                    <a:lstStyle/>
                    <a:p>
                      <a:endParaRPr lang="en-ZA"/>
                    </a:p>
                  </a:txBody>
                  <a:tcPr/>
                </a:tc>
                <a:tc vMerge="1">
                  <a:txBody>
                    <a:bodyPr/>
                    <a:lstStyle/>
                    <a:p>
                      <a:endParaRPr lang="en-ZA"/>
                    </a:p>
                  </a:txBody>
                  <a:tcPr/>
                </a:tc>
                <a:tc>
                  <a:txBody>
                    <a:bodyPr/>
                    <a:lstStyle/>
                    <a:p>
                      <a:r>
                        <a:rPr lang="en-US" sz="1200" b="1" dirty="0" smtClean="0">
                          <a:solidFill>
                            <a:schemeClr val="tx1"/>
                          </a:solidFill>
                          <a:latin typeface="Arial" panose="020B0604020202020204" pitchFamily="34" charset="0"/>
                          <a:cs typeface="Arial" panose="020B0604020202020204" pitchFamily="34" charset="0"/>
                        </a:rPr>
                        <a:t>2022/3</a:t>
                      </a:r>
                      <a:endParaRPr lang="en-ZA" sz="12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b="1" dirty="0" smtClean="0">
                          <a:solidFill>
                            <a:schemeClr val="tx1"/>
                          </a:solidFill>
                          <a:latin typeface="Arial" panose="020B0604020202020204" pitchFamily="34" charset="0"/>
                          <a:cs typeface="Arial" panose="020B0604020202020204" pitchFamily="34" charset="0"/>
                        </a:rPr>
                        <a:t>Budget</a:t>
                      </a:r>
                      <a:endParaRPr lang="en-ZA" sz="12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b="1" dirty="0" smtClean="0">
                          <a:solidFill>
                            <a:schemeClr val="tx1"/>
                          </a:solidFill>
                          <a:latin typeface="Arial" panose="020B0604020202020204" pitchFamily="34" charset="0"/>
                          <a:cs typeface="Arial" panose="020B0604020202020204" pitchFamily="34" charset="0"/>
                        </a:rPr>
                        <a:t>2023/4</a:t>
                      </a:r>
                      <a:endParaRPr lang="en-ZA" sz="12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b="1" dirty="0" smtClean="0">
                          <a:solidFill>
                            <a:schemeClr val="tx1"/>
                          </a:solidFill>
                          <a:latin typeface="Arial" panose="020B0604020202020204" pitchFamily="34" charset="0"/>
                          <a:cs typeface="Arial" panose="020B0604020202020204" pitchFamily="34" charset="0"/>
                        </a:rPr>
                        <a:t>Budget</a:t>
                      </a:r>
                      <a:endParaRPr lang="en-ZA" sz="12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b="1" dirty="0" smtClean="0">
                          <a:solidFill>
                            <a:schemeClr val="tx1"/>
                          </a:solidFill>
                          <a:latin typeface="Arial" panose="020B0604020202020204" pitchFamily="34" charset="0"/>
                          <a:cs typeface="Arial" panose="020B0604020202020204" pitchFamily="34" charset="0"/>
                        </a:rPr>
                        <a:t>2024/25</a:t>
                      </a:r>
                      <a:endParaRPr lang="en-ZA" sz="12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ZA" sz="1200" b="1" dirty="0" smtClean="0">
                          <a:solidFill>
                            <a:schemeClr val="tx1"/>
                          </a:solidFill>
                          <a:latin typeface="Arial" pitchFamily="34" charset="0"/>
                          <a:cs typeface="Arial" pitchFamily="34" charset="0"/>
                        </a:rPr>
                        <a:t>Budget</a:t>
                      </a:r>
                    </a:p>
                    <a:p>
                      <a:endParaRPr lang="en-ZA" sz="12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373879236"/>
                  </a:ext>
                </a:extLst>
              </a:tr>
              <a:tr h="888076">
                <a:tc>
                  <a:txBody>
                    <a:bodyPr/>
                    <a:lstStyle/>
                    <a:p>
                      <a:pPr algn="ctr"/>
                      <a:r>
                        <a:rPr lang="en-US" sz="1200" dirty="0" smtClean="0">
                          <a:solidFill>
                            <a:schemeClr val="tx1"/>
                          </a:solidFill>
                          <a:latin typeface="Arial" panose="020B0604020202020204" pitchFamily="34" charset="0"/>
                          <a:cs typeface="Arial" panose="020B0604020202020204" pitchFamily="34" charset="0"/>
                        </a:rPr>
                        <a:t>58</a:t>
                      </a:r>
                      <a:endParaRPr lang="en-ZA" sz="12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dirty="0" smtClean="0">
                          <a:solidFill>
                            <a:schemeClr val="tx1"/>
                          </a:solidFill>
                          <a:latin typeface="Arial" panose="020B0604020202020204" pitchFamily="34" charset="0"/>
                          <a:cs typeface="Arial" panose="020B0604020202020204" pitchFamily="34" charset="0"/>
                        </a:rPr>
                        <a:t>2</a:t>
                      </a:r>
                      <a:endParaRPr lang="en-ZA" sz="12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dirty="0" smtClean="0">
                          <a:solidFill>
                            <a:schemeClr val="tx1"/>
                          </a:solidFill>
                          <a:latin typeface="Arial" panose="020B0604020202020204" pitchFamily="34" charset="0"/>
                          <a:cs typeface="Arial" panose="020B0604020202020204" pitchFamily="34" charset="0"/>
                        </a:rPr>
                        <a:t>17</a:t>
                      </a:r>
                      <a:endParaRPr lang="en-ZA" sz="12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dirty="0" smtClean="0">
                          <a:solidFill>
                            <a:schemeClr val="tx1"/>
                          </a:solidFill>
                          <a:latin typeface="Arial" panose="020B0604020202020204" pitchFamily="34" charset="0"/>
                          <a:cs typeface="Arial" panose="020B0604020202020204" pitchFamily="34" charset="0"/>
                        </a:rPr>
                        <a:t>R92 500 000</a:t>
                      </a:r>
                      <a:endParaRPr lang="en-ZA" sz="12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dirty="0" smtClean="0">
                          <a:solidFill>
                            <a:schemeClr val="tx1"/>
                          </a:solidFill>
                          <a:latin typeface="Arial" panose="020B0604020202020204" pitchFamily="34" charset="0"/>
                          <a:cs typeface="Arial" panose="020B0604020202020204" pitchFamily="34" charset="0"/>
                        </a:rPr>
                        <a:t>30</a:t>
                      </a:r>
                      <a:endParaRPr lang="en-ZA" sz="12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dirty="0" smtClean="0">
                          <a:solidFill>
                            <a:schemeClr val="tx1"/>
                          </a:solidFill>
                          <a:latin typeface="Arial" panose="020B0604020202020204" pitchFamily="34" charset="0"/>
                          <a:cs typeface="Arial" panose="020B0604020202020204" pitchFamily="34" charset="0"/>
                        </a:rPr>
                        <a:t>R161 600 000</a:t>
                      </a:r>
                      <a:endParaRPr lang="en-ZA" sz="12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dirty="0" smtClean="0">
                          <a:solidFill>
                            <a:schemeClr val="tx1"/>
                          </a:solidFill>
                          <a:latin typeface="Arial" panose="020B0604020202020204" pitchFamily="34" charset="0"/>
                          <a:cs typeface="Arial" panose="020B0604020202020204" pitchFamily="34" charset="0"/>
                        </a:rPr>
                        <a:t>35</a:t>
                      </a:r>
                      <a:endParaRPr lang="en-ZA" sz="12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dirty="0" smtClean="0">
                          <a:solidFill>
                            <a:schemeClr val="tx1"/>
                          </a:solidFill>
                          <a:latin typeface="Arial" panose="020B0604020202020204" pitchFamily="34" charset="0"/>
                          <a:cs typeface="Arial" panose="020B0604020202020204" pitchFamily="34" charset="0"/>
                        </a:rPr>
                        <a:t>R231 700 000</a:t>
                      </a:r>
                      <a:endParaRPr lang="en-ZA" sz="12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426964370"/>
                  </a:ext>
                </a:extLst>
              </a:tr>
            </a:tbl>
          </a:graphicData>
        </a:graphic>
      </p:graphicFrame>
      <p:pic>
        <p:nvPicPr>
          <p:cNvPr id="8" name="Picture 4" descr="gold holding shape 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589588"/>
            <a:ext cx="9144000" cy="12747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Rectangle 9"/>
          <p:cNvSpPr/>
          <p:nvPr/>
        </p:nvSpPr>
        <p:spPr>
          <a:xfrm rot="21439007">
            <a:off x="8609820" y="6095039"/>
            <a:ext cx="533610" cy="369332"/>
          </a:xfrm>
          <a:prstGeom prst="rect">
            <a:avLst/>
          </a:prstGeom>
        </p:spPr>
        <p:txBody>
          <a:bodyPr wrap="square">
            <a:spAutoFit/>
          </a:bodyPr>
          <a:lstStyle/>
          <a:p>
            <a:r>
              <a:rPr lang="en-ZA" b="1" dirty="0" smtClean="0"/>
              <a:t>25</a:t>
            </a:r>
            <a:endParaRPr lang="en-ZA" b="1" dirty="0"/>
          </a:p>
        </p:txBody>
      </p:sp>
    </p:spTree>
    <p:extLst>
      <p:ext uri="{BB962C8B-B14F-4D97-AF65-F5344CB8AC3E}">
        <p14:creationId xmlns:p14="http://schemas.microsoft.com/office/powerpoint/2010/main" xmlns="" val="13417619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126" y="125355"/>
            <a:ext cx="8445706" cy="524061"/>
          </a:xfrm>
          <a:solidFill>
            <a:schemeClr val="bg1"/>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a:noAutofit/>
          </a:bodyPr>
          <a:lstStyle/>
          <a:p>
            <a:pPr lvl="0">
              <a:spcBef>
                <a:spcPct val="20000"/>
              </a:spcBef>
            </a:pPr>
            <a:r>
              <a:rPr lang="en-US" sz="2400" b="1" cap="all" dirty="0" smtClean="0">
                <a:solidFill>
                  <a:schemeClr val="tx1"/>
                </a:solidFill>
                <a:latin typeface="Arial" pitchFamily="34" charset="0"/>
                <a:cs typeface="Arial" pitchFamily="34" charset="0"/>
              </a:rPr>
              <a:t>Upgrading of Settlements</a:t>
            </a:r>
            <a:endParaRPr lang="en-ZA" sz="2400" b="1" cap="all" dirty="0">
              <a:solidFill>
                <a:schemeClr val="tx1"/>
              </a:solidFill>
              <a:latin typeface="Arial" pitchFamily="34" charset="0"/>
              <a:cs typeface="Arial" pitchFamily="34" charset="0"/>
            </a:endParaRPr>
          </a:p>
        </p:txBody>
      </p:sp>
      <p:sp>
        <p:nvSpPr>
          <p:cNvPr id="4" name="Content Placeholder 1"/>
          <p:cNvSpPr>
            <a:spLocks noGrp="1"/>
          </p:cNvSpPr>
          <p:nvPr>
            <p:ph idx="1"/>
          </p:nvPr>
        </p:nvSpPr>
        <p:spPr>
          <a:xfrm>
            <a:off x="21779" y="836712"/>
            <a:ext cx="9122221" cy="5400600"/>
          </a:xfrm>
        </p:spPr>
        <p:txBody>
          <a:bodyPr/>
          <a:lstStyle/>
          <a:p>
            <a:pPr lvl="0" defTabSz="914400">
              <a:spcBef>
                <a:spcPts val="0"/>
              </a:spcBef>
              <a:buFont typeface="Arial" panose="020B0604020202020204" pitchFamily="34" charset="0"/>
              <a:buChar char="•"/>
            </a:pPr>
            <a:endParaRPr lang="en-ZA" sz="2400" dirty="0">
              <a:solidFill>
                <a:prstClr val="black"/>
              </a:solidFill>
              <a:latin typeface="Arial" pitchFamily="34" charset="0"/>
              <a:cs typeface="Arial" pitchFamily="34" charset="0"/>
            </a:endParaRPr>
          </a:p>
          <a:p>
            <a:pPr marL="0" lvl="0" indent="0" defTabSz="914400">
              <a:spcBef>
                <a:spcPts val="0"/>
              </a:spcBef>
              <a:buNone/>
            </a:pPr>
            <a:r>
              <a:rPr lang="en-ZA" sz="2400" dirty="0">
                <a:solidFill>
                  <a:prstClr val="black"/>
                </a:solidFill>
                <a:latin typeface="Arial" pitchFamily="34" charset="0"/>
                <a:cs typeface="Arial" pitchFamily="34" charset="0"/>
              </a:rPr>
              <a:t> </a:t>
            </a:r>
          </a:p>
          <a:p>
            <a:pPr marL="0" lvl="0" indent="0" defTabSz="914400">
              <a:spcBef>
                <a:spcPts val="0"/>
              </a:spcBef>
              <a:buNone/>
            </a:pPr>
            <a:endParaRPr lang="en-ZA" sz="1800" dirty="0">
              <a:solidFill>
                <a:prstClr val="black"/>
              </a:solidFill>
              <a:latin typeface="Arial" pitchFamily="34" charset="0"/>
              <a:cs typeface="Arial" pitchFamily="34" charset="0"/>
            </a:endParaRPr>
          </a:p>
          <a:p>
            <a:pPr marL="0" indent="0">
              <a:buNone/>
            </a:pPr>
            <a:endParaRPr lang="en-ZA" sz="2000" dirty="0"/>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a:xfrm>
            <a:off x="6660232" y="6386038"/>
            <a:ext cx="2133600" cy="365125"/>
          </a:xfrm>
        </p:spPr>
        <p:txBody>
          <a:bodyPr/>
          <a:lstStyle/>
          <a:p>
            <a:pPr algn="r"/>
            <a:fld id="{5BDDDA72-5673-45C6-9CE2-4E009C29FD9E}" type="slidenum">
              <a:rPr lang="en-US" sz="1400" b="1" smtClean="0">
                <a:solidFill>
                  <a:prstClr val="black">
                    <a:tint val="75000"/>
                  </a:prstClr>
                </a:solidFill>
                <a:latin typeface="Arial" panose="020B0604020202020204" pitchFamily="34" charset="0"/>
                <a:cs typeface="Arial" panose="020B0604020202020204" pitchFamily="34" charset="0"/>
              </a:rPr>
              <a:pPr algn="r"/>
              <a:t>26</a:t>
            </a:fld>
            <a:endParaRPr lang="en-US" sz="1400" b="1" dirty="0">
              <a:solidFill>
                <a:prstClr val="black">
                  <a:tint val="75000"/>
                </a:prstClr>
              </a:solidFill>
              <a:latin typeface="Arial" panose="020B0604020202020204" pitchFamily="34" charset="0"/>
              <a:cs typeface="Arial" panose="020B06040202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xmlns="" val="395234304"/>
              </p:ext>
            </p:extLst>
          </p:nvPr>
        </p:nvGraphicFramePr>
        <p:xfrm>
          <a:off x="304800" y="914401"/>
          <a:ext cx="8489032" cy="4909444"/>
        </p:xfrm>
        <a:graphic>
          <a:graphicData uri="http://schemas.openxmlformats.org/drawingml/2006/table">
            <a:tbl>
              <a:tblPr firstRow="1" bandRow="1">
                <a:tableStyleId>{F5AB1C69-6EDB-4FF4-983F-18BD219EF322}</a:tableStyleId>
              </a:tblPr>
              <a:tblGrid>
                <a:gridCol w="1641003">
                  <a:extLst>
                    <a:ext uri="{9D8B030D-6E8A-4147-A177-3AD203B41FA5}">
                      <a16:colId xmlns:a16="http://schemas.microsoft.com/office/drawing/2014/main" xmlns="" val="1069109686"/>
                    </a:ext>
                  </a:extLst>
                </a:gridCol>
                <a:gridCol w="1688357">
                  <a:extLst>
                    <a:ext uri="{9D8B030D-6E8A-4147-A177-3AD203B41FA5}">
                      <a16:colId xmlns:a16="http://schemas.microsoft.com/office/drawing/2014/main" xmlns="" val="2805624790"/>
                    </a:ext>
                  </a:extLst>
                </a:gridCol>
                <a:gridCol w="5159672">
                  <a:extLst>
                    <a:ext uri="{9D8B030D-6E8A-4147-A177-3AD203B41FA5}">
                      <a16:colId xmlns:a16="http://schemas.microsoft.com/office/drawing/2014/main" xmlns="" val="4241420475"/>
                    </a:ext>
                  </a:extLst>
                </a:gridCol>
              </a:tblGrid>
              <a:tr h="484561">
                <a:tc>
                  <a:txBody>
                    <a:bodyPr/>
                    <a:lstStyle/>
                    <a:p>
                      <a:r>
                        <a:rPr lang="en-ZA" sz="1400" b="1" dirty="0" smtClean="0">
                          <a:solidFill>
                            <a:schemeClr val="tx1"/>
                          </a:solidFill>
                          <a:latin typeface="Arial" pitchFamily="34" charset="0"/>
                          <a:cs typeface="Arial" pitchFamily="34" charset="0"/>
                        </a:rPr>
                        <a:t>Development</a:t>
                      </a:r>
                      <a:r>
                        <a:rPr lang="en-ZA" sz="1400" b="1" baseline="0" dirty="0" smtClean="0">
                          <a:solidFill>
                            <a:schemeClr val="tx1"/>
                          </a:solidFill>
                          <a:latin typeface="Arial" pitchFamily="34" charset="0"/>
                          <a:cs typeface="Arial" pitchFamily="34" charset="0"/>
                        </a:rPr>
                        <a:t> Phase</a:t>
                      </a:r>
                      <a:endParaRPr lang="en-ZA" sz="14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ZA" sz="1400" b="1" dirty="0" smtClean="0">
                          <a:solidFill>
                            <a:schemeClr val="tx1"/>
                          </a:solidFill>
                          <a:latin typeface="Arial" pitchFamily="34" charset="0"/>
                          <a:cs typeface="Arial" pitchFamily="34" charset="0"/>
                        </a:rPr>
                        <a:t>Number of Settlements</a:t>
                      </a:r>
                      <a:endParaRPr lang="en-ZA" sz="14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ZA" sz="1400" b="1" dirty="0" smtClean="0">
                          <a:solidFill>
                            <a:schemeClr val="tx1"/>
                          </a:solidFill>
                          <a:latin typeface="Arial" pitchFamily="34" charset="0"/>
                          <a:cs typeface="Arial" pitchFamily="34" charset="0"/>
                        </a:rPr>
                        <a:t>Progress to Date</a:t>
                      </a:r>
                      <a:endParaRPr lang="en-ZA" sz="14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280785422"/>
                  </a:ext>
                </a:extLst>
              </a:tr>
              <a:tr h="1681710">
                <a:tc>
                  <a:txBody>
                    <a:bodyPr/>
                    <a:lstStyle/>
                    <a:p>
                      <a:r>
                        <a:rPr lang="en-ZA" sz="1400" b="0" dirty="0" smtClean="0">
                          <a:solidFill>
                            <a:schemeClr val="tx1"/>
                          </a:solidFill>
                          <a:latin typeface="Arial" pitchFamily="34" charset="0"/>
                          <a:cs typeface="Arial" pitchFamily="34" charset="0"/>
                        </a:rPr>
                        <a:t>1</a:t>
                      </a:r>
                      <a:endParaRPr lang="en-ZA" sz="1400" b="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ZA" sz="1400" b="0" dirty="0" smtClean="0">
                          <a:solidFill>
                            <a:schemeClr val="tx1"/>
                          </a:solidFill>
                          <a:latin typeface="Arial" pitchFamily="34" charset="0"/>
                          <a:cs typeface="Arial" pitchFamily="34" charset="0"/>
                        </a:rPr>
                        <a:t>2</a:t>
                      </a:r>
                      <a:endParaRPr lang="en-ZA" sz="1400" b="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ZA" sz="1400" b="0" dirty="0" smtClean="0">
                          <a:solidFill>
                            <a:schemeClr val="tx1"/>
                          </a:solidFill>
                          <a:latin typeface="Arial" pitchFamily="34" charset="0"/>
                          <a:cs typeface="Arial" pitchFamily="34" charset="0"/>
                        </a:rPr>
                        <a:t>Social</a:t>
                      </a:r>
                      <a:r>
                        <a:rPr lang="en-ZA" sz="1400" b="0" baseline="0" dirty="0" smtClean="0">
                          <a:solidFill>
                            <a:schemeClr val="tx1"/>
                          </a:solidFill>
                          <a:latin typeface="Arial" pitchFamily="34" charset="0"/>
                          <a:cs typeface="Arial" pitchFamily="34" charset="0"/>
                        </a:rPr>
                        <a:t> compacts completed and HDA is proceeding with phase 2 activities. The following studies are completed:</a:t>
                      </a:r>
                    </a:p>
                    <a:p>
                      <a:endParaRPr lang="en-ZA" sz="1400" b="0" baseline="0" dirty="0" smtClean="0">
                        <a:solidFill>
                          <a:schemeClr val="tx1"/>
                        </a:solidFill>
                        <a:latin typeface="Arial" pitchFamily="34" charset="0"/>
                        <a:cs typeface="Arial" pitchFamily="34" charset="0"/>
                      </a:endParaRPr>
                    </a:p>
                    <a:p>
                      <a:pPr marL="285750" lvl="0" indent="-285750">
                        <a:buFont typeface="Arial" panose="020B0604020202020204" pitchFamily="34" charset="0"/>
                        <a:buChar char="•"/>
                      </a:pPr>
                      <a:r>
                        <a:rPr lang="en-ZA" sz="1400" b="0" kern="1200" dirty="0" smtClean="0">
                          <a:solidFill>
                            <a:schemeClr val="tx1"/>
                          </a:solidFill>
                          <a:effectLst/>
                          <a:latin typeface="Arial" pitchFamily="34" charset="0"/>
                          <a:ea typeface="+mn-ea"/>
                          <a:cs typeface="Arial" pitchFamily="34" charset="0"/>
                        </a:rPr>
                        <a:t>Land surveying</a:t>
                      </a:r>
                    </a:p>
                    <a:p>
                      <a:pPr marL="285750" lvl="0" indent="-285750">
                        <a:buFont typeface="Arial" panose="020B0604020202020204" pitchFamily="34" charset="0"/>
                        <a:buChar char="•"/>
                      </a:pPr>
                      <a:r>
                        <a:rPr lang="en-ZA" sz="1400" b="0" kern="1200" dirty="0" smtClean="0">
                          <a:solidFill>
                            <a:schemeClr val="tx1"/>
                          </a:solidFill>
                          <a:effectLst/>
                          <a:latin typeface="Arial" pitchFamily="34" charset="0"/>
                          <a:ea typeface="+mn-ea"/>
                          <a:cs typeface="Arial" pitchFamily="34" charset="0"/>
                        </a:rPr>
                        <a:t>Geotechnical report</a:t>
                      </a:r>
                    </a:p>
                    <a:p>
                      <a:pPr marL="285750" lvl="0" indent="-285750">
                        <a:buFont typeface="Arial" panose="020B0604020202020204" pitchFamily="34" charset="0"/>
                        <a:buChar char="•"/>
                      </a:pPr>
                      <a:r>
                        <a:rPr lang="en-ZA" sz="1400" b="0" kern="1200" dirty="0" smtClean="0">
                          <a:solidFill>
                            <a:schemeClr val="tx1"/>
                          </a:solidFill>
                          <a:effectLst/>
                          <a:latin typeface="Arial" pitchFamily="34" charset="0"/>
                          <a:ea typeface="+mn-ea"/>
                          <a:cs typeface="Arial" pitchFamily="34" charset="0"/>
                        </a:rPr>
                        <a:t>Wetland Baseline assessment</a:t>
                      </a:r>
                    </a:p>
                    <a:p>
                      <a:pPr marL="285750" lvl="0" indent="-285750">
                        <a:buFont typeface="Arial" panose="020B0604020202020204" pitchFamily="34" charset="0"/>
                        <a:buChar char="•"/>
                      </a:pPr>
                      <a:r>
                        <a:rPr lang="en-ZA" sz="1400" b="0" kern="1200" dirty="0" smtClean="0">
                          <a:solidFill>
                            <a:schemeClr val="tx1"/>
                          </a:solidFill>
                          <a:effectLst/>
                          <a:latin typeface="Arial" pitchFamily="34" charset="0"/>
                          <a:ea typeface="+mn-ea"/>
                          <a:cs typeface="Arial" pitchFamily="34" charset="0"/>
                        </a:rPr>
                        <a:t>Palaeontological Impact assessment</a:t>
                      </a:r>
                    </a:p>
                    <a:p>
                      <a:pPr marL="285750" lvl="0" indent="-285750">
                        <a:buFont typeface="Arial" panose="020B0604020202020204" pitchFamily="34" charset="0"/>
                        <a:buChar char="•"/>
                      </a:pPr>
                      <a:r>
                        <a:rPr lang="en-ZA" sz="1400" b="0" kern="1200" dirty="0" smtClean="0">
                          <a:solidFill>
                            <a:schemeClr val="tx1"/>
                          </a:solidFill>
                          <a:effectLst/>
                          <a:latin typeface="Arial" pitchFamily="34" charset="0"/>
                          <a:ea typeface="+mn-ea"/>
                          <a:cs typeface="Arial" pitchFamily="34" charset="0"/>
                        </a:rPr>
                        <a:t>Heritage Impact Assessment</a:t>
                      </a:r>
                    </a:p>
                    <a:p>
                      <a:pPr marL="285750" lvl="0" indent="-285750">
                        <a:buFont typeface="Arial" panose="020B0604020202020204" pitchFamily="34" charset="0"/>
                        <a:buChar char="•"/>
                      </a:pPr>
                      <a:r>
                        <a:rPr lang="en-ZA" sz="1400" b="0" kern="1200" dirty="0" smtClean="0">
                          <a:solidFill>
                            <a:schemeClr val="tx1"/>
                          </a:solidFill>
                          <a:effectLst/>
                          <a:latin typeface="Arial" pitchFamily="34" charset="0"/>
                          <a:ea typeface="+mn-ea"/>
                          <a:cs typeface="Arial" pitchFamily="34" charset="0"/>
                        </a:rPr>
                        <a:t>Hydrological assessment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431901402"/>
                  </a:ext>
                </a:extLst>
              </a:tr>
              <a:tr h="1083135">
                <a:tc>
                  <a:txBody>
                    <a:bodyPr/>
                    <a:lstStyle/>
                    <a:p>
                      <a:r>
                        <a:rPr lang="en-ZA" sz="1400" b="0" dirty="0" smtClean="0">
                          <a:solidFill>
                            <a:schemeClr val="tx1"/>
                          </a:solidFill>
                          <a:latin typeface="Arial" pitchFamily="34" charset="0"/>
                          <a:cs typeface="Arial" pitchFamily="34" charset="0"/>
                        </a:rPr>
                        <a:t>2</a:t>
                      </a:r>
                      <a:endParaRPr lang="en-ZA" sz="1400" b="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ZA" sz="1400" b="0" dirty="0" smtClean="0">
                          <a:solidFill>
                            <a:schemeClr val="tx1"/>
                          </a:solidFill>
                          <a:latin typeface="Arial" pitchFamily="34" charset="0"/>
                          <a:cs typeface="Arial" pitchFamily="34" charset="0"/>
                        </a:rPr>
                        <a:t>36</a:t>
                      </a:r>
                      <a:endParaRPr lang="en-ZA" sz="1400" b="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US" sz="1400" b="0" dirty="0" smtClean="0">
                          <a:solidFill>
                            <a:schemeClr val="tx1"/>
                          </a:solidFill>
                          <a:latin typeface="Arial" pitchFamily="34" charset="0"/>
                          <a:cs typeface="Arial" pitchFamily="34" charset="0"/>
                        </a:rPr>
                        <a:t>3</a:t>
                      </a:r>
                      <a:r>
                        <a:rPr lang="en-US" sz="1400" b="0" baseline="0" dirty="0" smtClean="0">
                          <a:solidFill>
                            <a:schemeClr val="tx1"/>
                          </a:solidFill>
                          <a:latin typeface="Arial" pitchFamily="34" charset="0"/>
                          <a:cs typeface="Arial" pitchFamily="34" charset="0"/>
                        </a:rPr>
                        <a:t> </a:t>
                      </a:r>
                      <a:r>
                        <a:rPr lang="en-US" sz="1400" b="0" dirty="0" smtClean="0">
                          <a:solidFill>
                            <a:schemeClr val="tx1"/>
                          </a:solidFill>
                          <a:latin typeface="Arial" pitchFamily="34" charset="0"/>
                          <a:cs typeface="Arial" pitchFamily="34" charset="0"/>
                        </a:rPr>
                        <a:t>EIA Submission and</a:t>
                      </a:r>
                      <a:r>
                        <a:rPr lang="en-US" sz="1400" b="0" baseline="0" dirty="0" smtClean="0">
                          <a:solidFill>
                            <a:schemeClr val="tx1"/>
                          </a:solidFill>
                          <a:latin typeface="Arial" pitchFamily="34" charset="0"/>
                          <a:cs typeface="Arial" pitchFamily="34" charset="0"/>
                        </a:rPr>
                        <a:t> </a:t>
                      </a:r>
                    </a:p>
                    <a:p>
                      <a:pPr marL="0" indent="0">
                        <a:buFont typeface="Arial" panose="020B0604020202020204" pitchFamily="34" charset="0"/>
                        <a:buNone/>
                      </a:pPr>
                      <a:r>
                        <a:rPr lang="en-US" sz="1400" b="0" baseline="0" dirty="0" smtClean="0">
                          <a:solidFill>
                            <a:schemeClr val="tx1"/>
                          </a:solidFill>
                          <a:latin typeface="Arial" pitchFamily="34" charset="0"/>
                          <a:cs typeface="Arial" pitchFamily="34" charset="0"/>
                        </a:rPr>
                        <a:t>8 EIA Authorization </a:t>
                      </a:r>
                    </a:p>
                    <a:p>
                      <a:pPr marL="0" indent="0">
                        <a:buFont typeface="Arial" panose="020B0604020202020204" pitchFamily="34" charset="0"/>
                        <a:buNone/>
                      </a:pPr>
                      <a:r>
                        <a:rPr lang="en-US" sz="1400" b="0" baseline="0" dirty="0" smtClean="0">
                          <a:solidFill>
                            <a:schemeClr val="tx1"/>
                          </a:solidFill>
                          <a:latin typeface="Arial" pitchFamily="34" charset="0"/>
                          <a:cs typeface="Arial" pitchFamily="34" charset="0"/>
                        </a:rPr>
                        <a:t>2 SG submissions (approval pending)</a:t>
                      </a:r>
                    </a:p>
                    <a:p>
                      <a:pPr marL="0" indent="0">
                        <a:buFont typeface="Arial" panose="020B0604020202020204" pitchFamily="34" charset="0"/>
                        <a:buNone/>
                      </a:pPr>
                      <a:r>
                        <a:rPr lang="en-US" sz="1400" b="0" baseline="0" dirty="0" smtClean="0">
                          <a:solidFill>
                            <a:schemeClr val="tx1"/>
                          </a:solidFill>
                          <a:latin typeface="Arial" pitchFamily="34" charset="0"/>
                          <a:cs typeface="Arial" pitchFamily="34" charset="0"/>
                        </a:rPr>
                        <a:t>2 SG approvals</a:t>
                      </a:r>
                    </a:p>
                    <a:p>
                      <a:pPr marL="0" indent="0">
                        <a:buFont typeface="Arial" panose="020B0604020202020204" pitchFamily="34" charset="0"/>
                        <a:buNone/>
                      </a:pPr>
                      <a:r>
                        <a:rPr lang="en-US" sz="1400" b="0" baseline="0" dirty="0" smtClean="0">
                          <a:solidFill>
                            <a:schemeClr val="tx1"/>
                          </a:solidFill>
                          <a:latin typeface="Arial" pitchFamily="34" charset="0"/>
                          <a:cs typeface="Arial" pitchFamily="34" charset="0"/>
                        </a:rPr>
                        <a:t>MPT approval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089509391"/>
                  </a:ext>
                </a:extLst>
              </a:tr>
              <a:tr h="1221364">
                <a:tc>
                  <a:txBody>
                    <a:bodyPr/>
                    <a:lstStyle/>
                    <a:p>
                      <a:r>
                        <a:rPr lang="en-ZA" sz="1400" b="0" dirty="0" smtClean="0">
                          <a:solidFill>
                            <a:schemeClr val="tx1"/>
                          </a:solidFill>
                          <a:latin typeface="Arial" pitchFamily="34" charset="0"/>
                          <a:cs typeface="Arial" pitchFamily="34" charset="0"/>
                        </a:rPr>
                        <a:t>3</a:t>
                      </a:r>
                      <a:endParaRPr lang="en-ZA" sz="1400" b="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ZA" sz="1400" b="0" dirty="0" smtClean="0">
                          <a:solidFill>
                            <a:schemeClr val="tx1"/>
                          </a:solidFill>
                          <a:latin typeface="Arial" pitchFamily="34" charset="0"/>
                          <a:cs typeface="Arial" pitchFamily="34" charset="0"/>
                        </a:rPr>
                        <a:t>17</a:t>
                      </a:r>
                      <a:endParaRPr lang="en-ZA" sz="1400" b="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US" sz="1400" b="0" dirty="0" smtClean="0">
                          <a:solidFill>
                            <a:schemeClr val="tx1"/>
                          </a:solidFill>
                          <a:latin typeface="Arial" pitchFamily="34" charset="0"/>
                          <a:cs typeface="Arial" pitchFamily="34" charset="0"/>
                        </a:rPr>
                        <a:t>Connections</a:t>
                      </a:r>
                      <a:r>
                        <a:rPr lang="en-US" sz="1400" b="0" baseline="0" dirty="0" smtClean="0">
                          <a:solidFill>
                            <a:schemeClr val="tx1"/>
                          </a:solidFill>
                          <a:latin typeface="Arial" pitchFamily="34" charset="0"/>
                          <a:cs typeface="Arial" pitchFamily="34" charset="0"/>
                        </a:rPr>
                        <a:t> to the sites (water and sewer)</a:t>
                      </a:r>
                    </a:p>
                    <a:p>
                      <a:pPr marL="0" indent="0">
                        <a:buFont typeface="Arial" panose="020B0604020202020204" pitchFamily="34" charset="0"/>
                        <a:buNone/>
                      </a:pPr>
                      <a:endParaRPr lang="en-ZA" sz="1400" b="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155337446"/>
                  </a:ext>
                </a:extLst>
              </a:tr>
            </a:tbl>
          </a:graphicData>
        </a:graphic>
      </p:graphicFrame>
      <p:pic>
        <p:nvPicPr>
          <p:cNvPr id="9" name="Picture 4" descr="gold holding shape 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772860"/>
            <a:ext cx="9144000" cy="10914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Rectangle 9"/>
          <p:cNvSpPr/>
          <p:nvPr/>
        </p:nvSpPr>
        <p:spPr>
          <a:xfrm rot="21439007">
            <a:off x="8609863" y="6096898"/>
            <a:ext cx="454183" cy="369332"/>
          </a:xfrm>
          <a:prstGeom prst="rect">
            <a:avLst/>
          </a:prstGeom>
        </p:spPr>
        <p:txBody>
          <a:bodyPr wrap="square">
            <a:spAutoFit/>
          </a:bodyPr>
          <a:lstStyle/>
          <a:p>
            <a:r>
              <a:rPr lang="en-ZA" b="1" dirty="0" smtClean="0"/>
              <a:t>26</a:t>
            </a:r>
            <a:endParaRPr lang="en-ZA" b="1" dirty="0"/>
          </a:p>
        </p:txBody>
      </p:sp>
    </p:spTree>
    <p:extLst>
      <p:ext uri="{BB962C8B-B14F-4D97-AF65-F5344CB8AC3E}">
        <p14:creationId xmlns:p14="http://schemas.microsoft.com/office/powerpoint/2010/main" xmlns="" val="24195845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126" y="125355"/>
            <a:ext cx="8445706" cy="524061"/>
          </a:xfrm>
          <a:solidFill>
            <a:schemeClr val="bg1"/>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a:noAutofit/>
          </a:bodyPr>
          <a:lstStyle/>
          <a:p>
            <a:pPr lvl="0">
              <a:spcBef>
                <a:spcPct val="20000"/>
              </a:spcBef>
            </a:pPr>
            <a:r>
              <a:rPr lang="en-US" sz="2800" b="1" cap="all" dirty="0" smtClean="0">
                <a:solidFill>
                  <a:schemeClr val="tx1"/>
                </a:solidFill>
              </a:rPr>
              <a:t>Challenges Faced</a:t>
            </a:r>
            <a:endParaRPr lang="en-ZA" sz="2800" b="1" cap="all" dirty="0">
              <a:solidFill>
                <a:schemeClr val="tx1"/>
              </a:solidFill>
              <a:latin typeface="Arial Black" panose="020B0A04020102020204" pitchFamily="34" charset="0"/>
              <a:cs typeface="Arial" panose="020B0604020202020204" pitchFamily="34" charset="0"/>
            </a:endParaRPr>
          </a:p>
        </p:txBody>
      </p:sp>
      <p:sp>
        <p:nvSpPr>
          <p:cNvPr id="4" name="Content Placeholder 1"/>
          <p:cNvSpPr>
            <a:spLocks noGrp="1"/>
          </p:cNvSpPr>
          <p:nvPr>
            <p:ph idx="1"/>
          </p:nvPr>
        </p:nvSpPr>
        <p:spPr>
          <a:xfrm>
            <a:off x="21779" y="836712"/>
            <a:ext cx="9122221" cy="5400600"/>
          </a:xfrm>
        </p:spPr>
        <p:txBody>
          <a:bodyPr/>
          <a:lstStyle/>
          <a:p>
            <a:pPr lvl="0" defTabSz="914400">
              <a:spcBef>
                <a:spcPts val="0"/>
              </a:spcBef>
              <a:buFont typeface="Arial" panose="020B0604020202020204" pitchFamily="34" charset="0"/>
              <a:buChar char="•"/>
            </a:pPr>
            <a:endParaRPr lang="en-ZA" sz="2400" dirty="0">
              <a:solidFill>
                <a:prstClr val="black"/>
              </a:solidFill>
              <a:latin typeface="Arial" pitchFamily="34" charset="0"/>
              <a:cs typeface="Arial" pitchFamily="34" charset="0"/>
            </a:endParaRPr>
          </a:p>
          <a:p>
            <a:pPr marL="0" lvl="0" indent="0" defTabSz="914400">
              <a:spcBef>
                <a:spcPts val="0"/>
              </a:spcBef>
              <a:buNone/>
            </a:pPr>
            <a:r>
              <a:rPr lang="en-ZA" sz="2400" dirty="0">
                <a:solidFill>
                  <a:prstClr val="black"/>
                </a:solidFill>
                <a:latin typeface="Arial" pitchFamily="34" charset="0"/>
                <a:cs typeface="Arial" pitchFamily="34" charset="0"/>
              </a:rPr>
              <a:t> </a:t>
            </a:r>
          </a:p>
          <a:p>
            <a:pPr marL="0" lvl="0" indent="0" defTabSz="914400">
              <a:spcBef>
                <a:spcPts val="0"/>
              </a:spcBef>
              <a:buNone/>
            </a:pPr>
            <a:endParaRPr lang="en-ZA" sz="1800" dirty="0">
              <a:solidFill>
                <a:prstClr val="black"/>
              </a:solidFill>
              <a:latin typeface="Arial" pitchFamily="34" charset="0"/>
              <a:cs typeface="Arial" pitchFamily="34" charset="0"/>
            </a:endParaRPr>
          </a:p>
          <a:p>
            <a:pPr marL="0" indent="0">
              <a:buNone/>
            </a:pPr>
            <a:endParaRPr lang="en-ZA" sz="2000" dirty="0"/>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660232" y="6386038"/>
            <a:ext cx="2133600" cy="365125"/>
          </a:xfrm>
        </p:spPr>
        <p:txBody>
          <a:bodyPr/>
          <a:lstStyle/>
          <a:p>
            <a:pPr algn="r"/>
            <a:fld id="{5BDDDA72-5673-45C6-9CE2-4E009C29FD9E}" type="slidenum">
              <a:rPr lang="en-US" sz="1400" b="1" smtClean="0">
                <a:solidFill>
                  <a:schemeClr val="tx1"/>
                </a:solidFill>
                <a:latin typeface="Arial" panose="020B0604020202020204" pitchFamily="34" charset="0"/>
                <a:cs typeface="Arial" panose="020B0604020202020204" pitchFamily="34" charset="0"/>
              </a:rPr>
              <a:pPr algn="r"/>
              <a:t>27</a:t>
            </a:fld>
            <a:endParaRPr lang="en-US" sz="1400" b="1" dirty="0">
              <a:solidFill>
                <a:schemeClr val="tx1"/>
              </a:solidFill>
              <a:latin typeface="Arial" panose="020B0604020202020204" pitchFamily="34" charset="0"/>
              <a:cs typeface="Arial" panose="020B06040202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xmlns="" val="3427236880"/>
              </p:ext>
            </p:extLst>
          </p:nvPr>
        </p:nvGraphicFramePr>
        <p:xfrm>
          <a:off x="395536" y="717662"/>
          <a:ext cx="8445706" cy="3657600"/>
        </p:xfrm>
        <a:graphic>
          <a:graphicData uri="http://schemas.openxmlformats.org/drawingml/2006/table">
            <a:tbl>
              <a:tblPr firstRow="1" bandRow="1">
                <a:tableStyleId>{F5AB1C69-6EDB-4FF4-983F-18BD219EF322}</a:tableStyleId>
              </a:tblPr>
              <a:tblGrid>
                <a:gridCol w="8445706">
                  <a:extLst>
                    <a:ext uri="{9D8B030D-6E8A-4147-A177-3AD203B41FA5}">
                      <a16:colId xmlns:a16="http://schemas.microsoft.com/office/drawing/2014/main" xmlns="" val="1069109686"/>
                    </a:ext>
                  </a:extLst>
                </a:gridCol>
              </a:tblGrid>
              <a:tr h="3168538">
                <a:tc>
                  <a:txBody>
                    <a:bodyPr/>
                    <a:lstStyle/>
                    <a:p>
                      <a:pPr marL="285750" indent="-285750">
                        <a:lnSpc>
                          <a:spcPct val="150000"/>
                        </a:lnSpc>
                        <a:buFont typeface="Wingdings" panose="05000000000000000000" pitchFamily="2" charset="2"/>
                        <a:buChar char="q"/>
                      </a:pPr>
                      <a:r>
                        <a:rPr lang="en-US" sz="1600" b="0" dirty="0" smtClean="0">
                          <a:solidFill>
                            <a:schemeClr val="tx1"/>
                          </a:solidFill>
                          <a:latin typeface="Arial" pitchFamily="34" charset="0"/>
                          <a:cs typeface="Arial" pitchFamily="34" charset="0"/>
                        </a:rPr>
                        <a:t>Little</a:t>
                      </a:r>
                      <a:r>
                        <a:rPr lang="en-US" sz="1600" b="0" baseline="0" dirty="0" smtClean="0">
                          <a:solidFill>
                            <a:schemeClr val="tx1"/>
                          </a:solidFill>
                          <a:latin typeface="Arial" pitchFamily="34" charset="0"/>
                          <a:cs typeface="Arial" pitchFamily="34" charset="0"/>
                        </a:rPr>
                        <a:t> or no forward planning in Municipalities leading to mushrooming of informal settlements;</a:t>
                      </a:r>
                    </a:p>
                    <a:p>
                      <a:pPr marL="0" indent="0">
                        <a:lnSpc>
                          <a:spcPct val="150000"/>
                        </a:lnSpc>
                        <a:buFont typeface="Wingdings" panose="05000000000000000000" pitchFamily="2" charset="2"/>
                        <a:buNone/>
                      </a:pPr>
                      <a:endParaRPr lang="en-US" sz="1600" b="0" baseline="0" dirty="0" smtClean="0">
                        <a:solidFill>
                          <a:schemeClr val="tx1"/>
                        </a:solidFill>
                        <a:latin typeface="Arial" pitchFamily="34" charset="0"/>
                        <a:cs typeface="Arial" pitchFamily="34" charset="0"/>
                      </a:endParaRPr>
                    </a:p>
                    <a:p>
                      <a:pPr marL="285750" indent="-285750">
                        <a:lnSpc>
                          <a:spcPct val="150000"/>
                        </a:lnSpc>
                        <a:buFont typeface="Wingdings" panose="05000000000000000000" pitchFamily="2" charset="2"/>
                        <a:buChar char="q"/>
                      </a:pPr>
                      <a:r>
                        <a:rPr lang="en-US" sz="1600" b="0" baseline="0" dirty="0" smtClean="0">
                          <a:solidFill>
                            <a:schemeClr val="tx1"/>
                          </a:solidFill>
                          <a:latin typeface="Arial" pitchFamily="34" charset="0"/>
                          <a:cs typeface="Arial" pitchFamily="34" charset="0"/>
                        </a:rPr>
                        <a:t>Burden of land development and upgrading of informal settlements placed on the province due to financial status of municipalities, thus resulting in slow progress</a:t>
                      </a:r>
                    </a:p>
                    <a:p>
                      <a:pPr marL="0" indent="0">
                        <a:lnSpc>
                          <a:spcPct val="150000"/>
                        </a:lnSpc>
                        <a:buFont typeface="Wingdings" panose="05000000000000000000" pitchFamily="2" charset="2"/>
                        <a:buNone/>
                      </a:pPr>
                      <a:endParaRPr lang="en-US" sz="1600" b="0" baseline="0" dirty="0" smtClean="0">
                        <a:solidFill>
                          <a:schemeClr val="tx1"/>
                        </a:solidFill>
                        <a:latin typeface="Arial" pitchFamily="34" charset="0"/>
                        <a:cs typeface="Arial" pitchFamily="34" charset="0"/>
                      </a:endParaRPr>
                    </a:p>
                    <a:p>
                      <a:pPr marL="285750" indent="-285750">
                        <a:lnSpc>
                          <a:spcPct val="150000"/>
                        </a:lnSpc>
                        <a:buFont typeface="Wingdings" panose="05000000000000000000" pitchFamily="2" charset="2"/>
                        <a:buChar char="q"/>
                      </a:pPr>
                      <a:r>
                        <a:rPr lang="en-US" sz="1600" b="0" baseline="0" dirty="0" smtClean="0">
                          <a:solidFill>
                            <a:schemeClr val="tx1"/>
                          </a:solidFill>
                          <a:latin typeface="Arial" pitchFamily="34" charset="0"/>
                          <a:cs typeface="Arial" pitchFamily="34" charset="0"/>
                        </a:rPr>
                        <a:t>Delays in acquiring approvals from third parties;</a:t>
                      </a:r>
                    </a:p>
                    <a:p>
                      <a:pPr marL="0" indent="0">
                        <a:lnSpc>
                          <a:spcPct val="150000"/>
                        </a:lnSpc>
                        <a:buFont typeface="Wingdings" panose="05000000000000000000" pitchFamily="2" charset="2"/>
                        <a:buNone/>
                      </a:pPr>
                      <a:endParaRPr lang="en-US" sz="1600" b="0" baseline="0" dirty="0" smtClean="0">
                        <a:solidFill>
                          <a:schemeClr val="tx1"/>
                        </a:solidFill>
                        <a:latin typeface="Arial" pitchFamily="34" charset="0"/>
                        <a:cs typeface="Arial" pitchFamily="34" charset="0"/>
                      </a:endParaRPr>
                    </a:p>
                    <a:p>
                      <a:pPr marL="285750" indent="-285750">
                        <a:lnSpc>
                          <a:spcPct val="150000"/>
                        </a:lnSpc>
                        <a:buFont typeface="Wingdings" panose="05000000000000000000" pitchFamily="2" charset="2"/>
                        <a:buChar char="q"/>
                      </a:pPr>
                      <a:r>
                        <a:rPr lang="en-US" sz="1600" b="0" baseline="0" dirty="0" smtClean="0">
                          <a:solidFill>
                            <a:schemeClr val="tx1"/>
                          </a:solidFill>
                          <a:latin typeface="Arial" pitchFamily="34" charset="0"/>
                          <a:cs typeface="Arial" pitchFamily="34" charset="0"/>
                        </a:rPr>
                        <a:t>Delays in procurement of services geared towards upgrading – Procurement moratorium</a:t>
                      </a:r>
                    </a:p>
                    <a:p>
                      <a:pPr marL="0" indent="0">
                        <a:buFont typeface="Arial" panose="020B0604020202020204" pitchFamily="34" charset="0"/>
                        <a:buNone/>
                      </a:pPr>
                      <a:endParaRPr lang="en-Z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280785422"/>
                  </a:ext>
                </a:extLst>
              </a:tr>
            </a:tbl>
          </a:graphicData>
        </a:graphic>
      </p:graphicFrame>
      <p:pic>
        <p:nvPicPr>
          <p:cNvPr id="9" name="Picture 4" descr="gold holding shape 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589588"/>
            <a:ext cx="9144000" cy="12747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Rectangle 9"/>
          <p:cNvSpPr/>
          <p:nvPr/>
        </p:nvSpPr>
        <p:spPr>
          <a:xfrm rot="21439007">
            <a:off x="8609820" y="6095039"/>
            <a:ext cx="533610" cy="369332"/>
          </a:xfrm>
          <a:prstGeom prst="rect">
            <a:avLst/>
          </a:prstGeom>
        </p:spPr>
        <p:txBody>
          <a:bodyPr wrap="square">
            <a:spAutoFit/>
          </a:bodyPr>
          <a:lstStyle/>
          <a:p>
            <a:r>
              <a:rPr lang="en-ZA" b="1" dirty="0" smtClean="0"/>
              <a:t>27</a:t>
            </a:r>
            <a:endParaRPr lang="en-ZA" b="1" dirty="0"/>
          </a:p>
        </p:txBody>
      </p:sp>
    </p:spTree>
    <p:extLst>
      <p:ext uri="{BB962C8B-B14F-4D97-AF65-F5344CB8AC3E}">
        <p14:creationId xmlns:p14="http://schemas.microsoft.com/office/powerpoint/2010/main" xmlns="" val="22677422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8F81E485-07ED-4276-9FB5-6324804FA532}" type="slidenum">
              <a:rPr lang="en-ZA" sz="1400" b="1" smtClean="0">
                <a:solidFill>
                  <a:schemeClr val="tx1"/>
                </a:solidFill>
                <a:latin typeface="Arial" pitchFamily="34" charset="0"/>
                <a:cs typeface="Arial" pitchFamily="34" charset="0"/>
              </a:rPr>
              <a:pPr/>
              <a:t>28</a:t>
            </a:fld>
            <a:endParaRPr lang="en-ZA" sz="1400" b="1" dirty="0">
              <a:solidFill>
                <a:schemeClr val="tx1"/>
              </a:solidFill>
              <a:latin typeface="Arial" pitchFamily="34" charset="0"/>
              <a:cs typeface="Arial" pitchFamily="34" charset="0"/>
            </a:endParaRPr>
          </a:p>
        </p:txBody>
      </p:sp>
      <p:sp>
        <p:nvSpPr>
          <p:cNvPr id="4" name="Title 3"/>
          <p:cNvSpPr>
            <a:spLocks noGrp="1"/>
          </p:cNvSpPr>
          <p:nvPr>
            <p:ph type="title"/>
          </p:nvPr>
        </p:nvSpPr>
        <p:spPr>
          <a:xfrm>
            <a:off x="457200" y="2286000"/>
            <a:ext cx="8229600" cy="1752600"/>
          </a:xfrm>
        </p:spPr>
        <p:txBody>
          <a:bodyPr/>
          <a:lstStyle/>
          <a:p>
            <a:r>
              <a:rPr lang="en-ZA"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CONDITIONAL GRANTS PERFORMANCE</a:t>
            </a:r>
            <a:endParaRPr lang="en-ZA"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6" name="Picture 4" descr="gold holding shape 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589588"/>
            <a:ext cx="9144000" cy="12747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ectangle 6"/>
          <p:cNvSpPr/>
          <p:nvPr/>
        </p:nvSpPr>
        <p:spPr>
          <a:xfrm rot="21439007">
            <a:off x="8609820" y="6095039"/>
            <a:ext cx="533610" cy="369332"/>
          </a:xfrm>
          <a:prstGeom prst="rect">
            <a:avLst/>
          </a:prstGeom>
        </p:spPr>
        <p:txBody>
          <a:bodyPr wrap="square">
            <a:spAutoFit/>
          </a:bodyPr>
          <a:lstStyle/>
          <a:p>
            <a:r>
              <a:rPr lang="en-ZA" b="1" dirty="0" smtClean="0"/>
              <a:t>28</a:t>
            </a:r>
            <a:endParaRPr lang="en-ZA" b="1" dirty="0"/>
          </a:p>
        </p:txBody>
      </p:sp>
    </p:spTree>
    <p:extLst>
      <p:ext uri="{BB962C8B-B14F-4D97-AF65-F5344CB8AC3E}">
        <p14:creationId xmlns:p14="http://schemas.microsoft.com/office/powerpoint/2010/main" xmlns="" val="23321683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381000"/>
            <a:ext cx="8610599" cy="1096962"/>
          </a:xfrm>
          <a:ln>
            <a:solidFill>
              <a:schemeClr val="tx1"/>
            </a:solidFill>
          </a:ln>
        </p:spPr>
        <p:txBody>
          <a:bodyPr>
            <a:noAutofit/>
          </a:bodyPr>
          <a:lstStyle/>
          <a:p>
            <a:r>
              <a:rPr lang="en-US" sz="2400" b="1" dirty="0">
                <a:latin typeface="Arial Black" panose="020B0A04020102020204" pitchFamily="34" charset="0"/>
                <a:cs typeface="Arial" panose="020B0604020202020204" pitchFamily="34" charset="0"/>
              </a:rPr>
              <a:t/>
            </a:r>
            <a:br>
              <a:rPr lang="en-US" sz="2400" b="1" dirty="0">
                <a:latin typeface="Arial Black" panose="020B0A04020102020204" pitchFamily="34" charset="0"/>
                <a:cs typeface="Arial" panose="020B0604020202020204" pitchFamily="34" charset="0"/>
              </a:rPr>
            </a:br>
            <a:r>
              <a:rPr lang="en-US" sz="2400" b="1" dirty="0" smtClean="0">
                <a:latin typeface="Arial Black" panose="020B0A04020102020204" pitchFamily="34" charset="0"/>
                <a:cs typeface="Arial" panose="020B0604020202020204" pitchFamily="34" charset="0"/>
              </a:rPr>
              <a:t/>
            </a:r>
            <a:br>
              <a:rPr lang="en-US" sz="2400" b="1" dirty="0" smtClean="0">
                <a:latin typeface="Arial Black" panose="020B0A04020102020204" pitchFamily="34" charset="0"/>
                <a:cs typeface="Arial" panose="020B0604020202020204" pitchFamily="34" charset="0"/>
              </a:rPr>
            </a:br>
            <a:r>
              <a:rPr lang="en-GB" sz="2400" b="1" dirty="0" smtClean="0">
                <a:latin typeface="Arial" pitchFamily="34" charset="0"/>
                <a:cs typeface="Arial" pitchFamily="34" charset="0"/>
              </a:rPr>
              <a:t>CONDITIONAL </a:t>
            </a:r>
            <a:r>
              <a:rPr lang="en-GB" sz="2400" b="1" dirty="0">
                <a:latin typeface="Arial" pitchFamily="34" charset="0"/>
                <a:cs typeface="Arial" pitchFamily="34" charset="0"/>
              </a:rPr>
              <a:t>GRANTS PERFORMANCE MEETING</a:t>
            </a:r>
            <a:br>
              <a:rPr lang="en-GB" sz="2400" b="1" dirty="0">
                <a:latin typeface="Arial" pitchFamily="34" charset="0"/>
                <a:cs typeface="Arial" pitchFamily="34" charset="0"/>
              </a:rPr>
            </a:br>
            <a:r>
              <a:rPr lang="en-GB" sz="2400" b="1" dirty="0" smtClean="0">
                <a:latin typeface="Arial" pitchFamily="34" charset="0"/>
                <a:cs typeface="Arial" pitchFamily="34" charset="0"/>
              </a:rPr>
              <a:t>1st  </a:t>
            </a:r>
            <a:r>
              <a:rPr lang="en-GB" sz="2400" b="1" dirty="0">
                <a:latin typeface="Arial" pitchFamily="34" charset="0"/>
                <a:cs typeface="Arial" pitchFamily="34" charset="0"/>
              </a:rPr>
              <a:t>QUARTER OF 2022/23 </a:t>
            </a:r>
            <a:r>
              <a:rPr lang="en-ZA" sz="2400" b="1" dirty="0">
                <a:latin typeface="Arial" panose="020B0604020202020204" pitchFamily="34" charset="0"/>
                <a:cs typeface="Arial" panose="020B0604020202020204" pitchFamily="34" charset="0"/>
              </a:rPr>
              <a:t/>
            </a:r>
            <a:br>
              <a:rPr lang="en-ZA" sz="2400" b="1" dirty="0">
                <a:latin typeface="Arial" panose="020B0604020202020204" pitchFamily="34" charset="0"/>
                <a:cs typeface="Arial" panose="020B0604020202020204" pitchFamily="34" charset="0"/>
              </a:rPr>
            </a:br>
            <a:r>
              <a:rPr lang="en-ZA" sz="2400" b="1" dirty="0">
                <a:latin typeface="Arial" panose="020B0604020202020204" pitchFamily="34" charset="0"/>
                <a:ea typeface="Calibri"/>
                <a:cs typeface="Arial" panose="020B0604020202020204" pitchFamily="34" charset="0"/>
              </a:rPr>
              <a:t/>
            </a:r>
            <a:br>
              <a:rPr lang="en-ZA" sz="2400" b="1" dirty="0">
                <a:latin typeface="Arial" panose="020B0604020202020204" pitchFamily="34" charset="0"/>
                <a:ea typeface="Calibri"/>
                <a:cs typeface="Arial" panose="020B0604020202020204" pitchFamily="34" charset="0"/>
              </a:rPr>
            </a:br>
            <a:endParaRPr lang="en-US" sz="2400" dirty="0">
              <a:latin typeface="Arial" pitchFamily="34" charset="0"/>
              <a:cs typeface="Arial" pitchFamily="34" charset="0"/>
            </a:endParaRPr>
          </a:p>
        </p:txBody>
      </p:sp>
      <p:pic>
        <p:nvPicPr>
          <p:cNvPr id="5" name="Picture 4" descr="gold holding shape 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748690"/>
            <a:ext cx="9144000" cy="11156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Rectangle 2"/>
          <p:cNvSpPr/>
          <p:nvPr/>
        </p:nvSpPr>
        <p:spPr>
          <a:xfrm rot="10800000" flipH="1" flipV="1">
            <a:off x="8634845" y="6088189"/>
            <a:ext cx="481446" cy="369332"/>
          </a:xfrm>
          <a:prstGeom prst="rect">
            <a:avLst/>
          </a:prstGeom>
        </p:spPr>
        <p:txBody>
          <a:bodyPr wrap="square">
            <a:spAutoFit/>
          </a:bodyPr>
          <a:lstStyle/>
          <a:p>
            <a:fld id="{8F81E485-07ED-4276-9FB5-6324804FA532}" type="slidenum">
              <a:rPr lang="en-ZA" b="1"/>
              <a:pPr/>
              <a:t>29</a:t>
            </a:fld>
            <a:endParaRPr lang="en-ZA" b="1" dirty="0"/>
          </a:p>
        </p:txBody>
      </p:sp>
      <p:graphicFrame>
        <p:nvGraphicFramePr>
          <p:cNvPr id="6" name="Table 5"/>
          <p:cNvGraphicFramePr>
            <a:graphicFrameLocks noGrp="1"/>
          </p:cNvGraphicFramePr>
          <p:nvPr>
            <p:extLst>
              <p:ext uri="{D42A27DB-BD31-4B8C-83A1-F6EECF244321}">
                <p14:modId xmlns:p14="http://schemas.microsoft.com/office/powerpoint/2010/main" xmlns="" val="1922072858"/>
              </p:ext>
            </p:extLst>
          </p:nvPr>
        </p:nvGraphicFramePr>
        <p:xfrm>
          <a:off x="196645" y="1582994"/>
          <a:ext cx="8839404" cy="3674806"/>
        </p:xfrm>
        <a:graphic>
          <a:graphicData uri="http://schemas.openxmlformats.org/drawingml/2006/table">
            <a:tbl>
              <a:tblPr/>
              <a:tblGrid>
                <a:gridCol w="2228023">
                  <a:extLst>
                    <a:ext uri="{9D8B030D-6E8A-4147-A177-3AD203B41FA5}">
                      <a16:colId xmlns:a16="http://schemas.microsoft.com/office/drawing/2014/main" xmlns="" val="2187195477"/>
                    </a:ext>
                  </a:extLst>
                </a:gridCol>
                <a:gridCol w="1868560">
                  <a:extLst>
                    <a:ext uri="{9D8B030D-6E8A-4147-A177-3AD203B41FA5}">
                      <a16:colId xmlns:a16="http://schemas.microsoft.com/office/drawing/2014/main" xmlns="" val="4275529426"/>
                    </a:ext>
                  </a:extLst>
                </a:gridCol>
                <a:gridCol w="1940428">
                  <a:extLst>
                    <a:ext uri="{9D8B030D-6E8A-4147-A177-3AD203B41FA5}">
                      <a16:colId xmlns:a16="http://schemas.microsoft.com/office/drawing/2014/main" xmlns="" val="591682559"/>
                    </a:ext>
                  </a:extLst>
                </a:gridCol>
                <a:gridCol w="1724824">
                  <a:extLst>
                    <a:ext uri="{9D8B030D-6E8A-4147-A177-3AD203B41FA5}">
                      <a16:colId xmlns:a16="http://schemas.microsoft.com/office/drawing/2014/main" xmlns="" val="3670678707"/>
                    </a:ext>
                  </a:extLst>
                </a:gridCol>
                <a:gridCol w="1077569">
                  <a:extLst>
                    <a:ext uri="{9D8B030D-6E8A-4147-A177-3AD203B41FA5}">
                      <a16:colId xmlns:a16="http://schemas.microsoft.com/office/drawing/2014/main" xmlns="" val="519086083"/>
                    </a:ext>
                  </a:extLst>
                </a:gridCol>
              </a:tblGrid>
              <a:tr h="1107761">
                <a:tc>
                  <a:txBody>
                    <a:bodyPr/>
                    <a:lstStyle/>
                    <a:p>
                      <a:pPr algn="ctr" rtl="0" fontAlgn="ctr"/>
                      <a:r>
                        <a:rPr lang="en-ZA" sz="1200" b="1" i="0" u="none" strike="noStrike" dirty="0">
                          <a:solidFill>
                            <a:schemeClr val="tx1"/>
                          </a:solidFill>
                          <a:effectLst/>
                          <a:latin typeface="Arial" panose="020B0604020202020204" pitchFamily="34" charset="0"/>
                          <a:cs typeface="Arial" panose="020B0604020202020204" pitchFamily="34" charset="0"/>
                        </a:rPr>
                        <a:t>CONDITIONAL GRANTS</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ZA" sz="1200" b="1" i="0" u="none" strike="noStrike" dirty="0">
                          <a:solidFill>
                            <a:schemeClr val="tx1"/>
                          </a:solidFill>
                          <a:effectLst/>
                          <a:latin typeface="Arial" panose="020B0604020202020204" pitchFamily="34" charset="0"/>
                          <a:cs typeface="Arial" panose="020B0604020202020204" pitchFamily="34" charset="0"/>
                        </a:rPr>
                        <a:t>MAIN APPROPRIATION 2022/23</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ZA" sz="1200" b="1" i="0" u="none" strike="noStrike" dirty="0">
                          <a:solidFill>
                            <a:schemeClr val="tx1"/>
                          </a:solidFill>
                          <a:effectLst/>
                          <a:latin typeface="Arial" panose="020B0604020202020204" pitchFamily="34" charset="0"/>
                          <a:cs typeface="Arial" panose="020B0604020202020204" pitchFamily="34" charset="0"/>
                        </a:rPr>
                        <a:t> </a:t>
                      </a:r>
                      <a:r>
                        <a:rPr lang="en-ZA" sz="1200" b="1" i="0" u="none" strike="noStrike" baseline="0" dirty="0" smtClean="0">
                          <a:solidFill>
                            <a:schemeClr val="tx1"/>
                          </a:solidFill>
                          <a:effectLst/>
                          <a:latin typeface="Arial" panose="020B0604020202020204" pitchFamily="34" charset="0"/>
                          <a:cs typeface="Arial" panose="020B0604020202020204" pitchFamily="34" charset="0"/>
                        </a:rPr>
                        <a:t> </a:t>
                      </a:r>
                      <a:r>
                        <a:rPr lang="en-ZA" sz="1200" b="1" i="0" u="none" strike="noStrike" dirty="0" smtClean="0">
                          <a:solidFill>
                            <a:schemeClr val="tx1"/>
                          </a:solidFill>
                          <a:effectLst/>
                          <a:latin typeface="Arial" panose="020B0604020202020204" pitchFamily="34" charset="0"/>
                          <a:cs typeface="Arial" panose="020B0604020202020204" pitchFamily="34" charset="0"/>
                        </a:rPr>
                        <a:t>EXPENDITURE                        30 </a:t>
                      </a:r>
                      <a:r>
                        <a:rPr lang="en-ZA" sz="1200" b="1" i="0" u="none" strike="noStrike" dirty="0">
                          <a:solidFill>
                            <a:schemeClr val="tx1"/>
                          </a:solidFill>
                          <a:effectLst/>
                          <a:latin typeface="Arial" panose="020B0604020202020204" pitchFamily="34" charset="0"/>
                          <a:cs typeface="Arial" panose="020B0604020202020204" pitchFamily="34" charset="0"/>
                        </a:rPr>
                        <a:t>JUNE 2022</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fr-FR" sz="1200" b="1" i="0" u="none" strike="noStrike" dirty="0">
                          <a:solidFill>
                            <a:schemeClr val="tx1"/>
                          </a:solidFill>
                          <a:effectLst/>
                          <a:latin typeface="Arial" panose="020B0604020202020204" pitchFamily="34" charset="0"/>
                          <a:cs typeface="Arial" panose="020B0604020202020204" pitchFamily="34" charset="0"/>
                        </a:rPr>
                        <a:t> </a:t>
                      </a:r>
                      <a:r>
                        <a:rPr lang="fr-FR" sz="1200" b="1" i="0" u="none" strike="noStrike" dirty="0" smtClean="0">
                          <a:solidFill>
                            <a:schemeClr val="tx1"/>
                          </a:solidFill>
                          <a:effectLst/>
                          <a:latin typeface="Arial" panose="020B0604020202020204" pitchFamily="34" charset="0"/>
                          <a:cs typeface="Arial" panose="020B0604020202020204" pitchFamily="34" charset="0"/>
                        </a:rPr>
                        <a:t>UNSPENT               BALANCE                             30 </a:t>
                      </a:r>
                      <a:r>
                        <a:rPr lang="fr-FR" sz="1200" b="1" i="0" u="none" strike="noStrike" dirty="0">
                          <a:solidFill>
                            <a:schemeClr val="tx1"/>
                          </a:solidFill>
                          <a:effectLst/>
                          <a:latin typeface="Arial" panose="020B0604020202020204" pitchFamily="34" charset="0"/>
                          <a:cs typeface="Arial" panose="020B0604020202020204" pitchFamily="34" charset="0"/>
                        </a:rPr>
                        <a:t>JUNE 2022</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ZA" sz="1200" b="1" i="0" u="none" strike="noStrike" dirty="0">
                          <a:solidFill>
                            <a:schemeClr val="tx1"/>
                          </a:solidFill>
                          <a:effectLst/>
                          <a:latin typeface="Arial" panose="020B0604020202020204" pitchFamily="34" charset="0"/>
                          <a:cs typeface="Arial" panose="020B0604020202020204" pitchFamily="34" charset="0"/>
                        </a:rPr>
                        <a:t>SPENT</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805546058"/>
                  </a:ext>
                </a:extLst>
              </a:tr>
              <a:tr h="353202">
                <a:tc>
                  <a:txBody>
                    <a:bodyPr/>
                    <a:lstStyle/>
                    <a:p>
                      <a:pPr algn="ctr" rtl="0" fontAlgn="ctr"/>
                      <a:r>
                        <a:rPr lang="en-ZA" sz="1200" b="1" i="0" u="none" strike="noStrike" dirty="0">
                          <a:solidFill>
                            <a:schemeClr val="tx1"/>
                          </a:solidFill>
                          <a:effectLst/>
                          <a:latin typeface="Arial" panose="020B0604020202020204" pitchFamily="34" charset="0"/>
                          <a:cs typeface="Arial" panose="020B0604020202020204" pitchFamily="34" charset="0"/>
                        </a:rPr>
                        <a:t> </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ZA" sz="1200" b="1" i="0" u="none" strike="noStrike" dirty="0">
                          <a:solidFill>
                            <a:schemeClr val="tx1"/>
                          </a:solidFill>
                          <a:effectLst/>
                          <a:latin typeface="Arial" panose="020B0604020202020204" pitchFamily="34" charset="0"/>
                          <a:cs typeface="Arial" panose="020B0604020202020204" pitchFamily="34" charset="0"/>
                        </a:rPr>
                        <a:t> R'000 </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ZA" sz="1200" b="1" i="0" u="none" strike="noStrike" dirty="0">
                          <a:solidFill>
                            <a:schemeClr val="tx1"/>
                          </a:solidFill>
                          <a:effectLst/>
                          <a:latin typeface="Arial" panose="020B0604020202020204" pitchFamily="34" charset="0"/>
                          <a:cs typeface="Arial" panose="020B0604020202020204" pitchFamily="34" charset="0"/>
                        </a:rPr>
                        <a:t> R'000 </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ZA" sz="1200" b="1" i="0" u="none" strike="noStrike">
                          <a:solidFill>
                            <a:schemeClr val="tx1"/>
                          </a:solidFill>
                          <a:effectLst/>
                          <a:latin typeface="Arial" panose="020B0604020202020204" pitchFamily="34" charset="0"/>
                          <a:cs typeface="Arial" panose="020B0604020202020204" pitchFamily="34" charset="0"/>
                        </a:rPr>
                        <a:t> R'000 </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ZA" sz="1200" b="1" i="0" u="none" strike="noStrike">
                          <a:solidFill>
                            <a:schemeClr val="tx1"/>
                          </a:solidFill>
                          <a:effectLst/>
                          <a:latin typeface="Arial" panose="020B0604020202020204" pitchFamily="34" charset="0"/>
                          <a:cs typeface="Arial" panose="020B0604020202020204" pitchFamily="34" charset="0"/>
                        </a:rPr>
                        <a:t>% </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1752826"/>
                  </a:ext>
                </a:extLst>
              </a:tr>
              <a:tr h="941335">
                <a:tc>
                  <a:txBody>
                    <a:bodyPr/>
                    <a:lstStyle/>
                    <a:p>
                      <a:pPr algn="l" rtl="0" fontAlgn="t"/>
                      <a:r>
                        <a:rPr lang="en-ZA" sz="1200" b="0" i="0" u="none" strike="noStrike" dirty="0">
                          <a:solidFill>
                            <a:schemeClr val="tx1"/>
                          </a:solidFill>
                          <a:effectLst/>
                          <a:latin typeface="Arial" panose="020B0604020202020204" pitchFamily="34" charset="0"/>
                          <a:cs typeface="Arial" panose="020B0604020202020204" pitchFamily="34" charset="0"/>
                        </a:rPr>
                        <a:t>Informal Settlements Upgrading Programme </a:t>
                      </a:r>
                    </a:p>
                  </a:txBody>
                  <a:tcPr marL="9525" marR="9525" marT="952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rtl="0" fontAlgn="t"/>
                      <a:r>
                        <a:rPr lang="en-ZA" sz="1200" b="0" i="0" u="none" strike="noStrike" dirty="0">
                          <a:solidFill>
                            <a:schemeClr val="tx1"/>
                          </a:solidFill>
                          <a:effectLst/>
                          <a:latin typeface="Arial" panose="020B0604020202020204" pitchFamily="34" charset="0"/>
                          <a:cs typeface="Arial" panose="020B0604020202020204" pitchFamily="34" charset="0"/>
                        </a:rPr>
                        <a:t>241 563</a:t>
                      </a:r>
                    </a:p>
                  </a:txBody>
                  <a:tcPr marL="9525" marR="9525" marT="952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rtl="0" fontAlgn="t"/>
                      <a:r>
                        <a:rPr lang="en-ZA" sz="1200" b="0" i="0" u="none" strike="noStrike" dirty="0">
                          <a:solidFill>
                            <a:schemeClr val="tx1"/>
                          </a:solidFill>
                          <a:effectLst/>
                          <a:latin typeface="Arial" panose="020B0604020202020204" pitchFamily="34" charset="0"/>
                          <a:cs typeface="Arial" panose="020B0604020202020204" pitchFamily="34" charset="0"/>
                        </a:rPr>
                        <a:t>14 147</a:t>
                      </a:r>
                    </a:p>
                  </a:txBody>
                  <a:tcPr marL="9525" marR="9525" marT="952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rtl="0" fontAlgn="t"/>
                      <a:r>
                        <a:rPr lang="en-ZA" sz="1200" b="0" i="0" u="none" strike="noStrike" dirty="0">
                          <a:solidFill>
                            <a:schemeClr val="tx1"/>
                          </a:solidFill>
                          <a:effectLst/>
                          <a:latin typeface="Arial" panose="020B0604020202020204" pitchFamily="34" charset="0"/>
                          <a:cs typeface="Arial" panose="020B0604020202020204" pitchFamily="34" charset="0"/>
                        </a:rPr>
                        <a:t>227 416</a:t>
                      </a:r>
                    </a:p>
                  </a:txBody>
                  <a:tcPr marL="9525" marR="9525" marT="952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rtl="0" fontAlgn="t"/>
                      <a:r>
                        <a:rPr lang="en-ZA" sz="1200" b="0" i="0" u="none" strike="noStrike" dirty="0">
                          <a:solidFill>
                            <a:schemeClr val="tx1"/>
                          </a:solidFill>
                          <a:effectLst/>
                          <a:latin typeface="Arial" panose="020B0604020202020204" pitchFamily="34" charset="0"/>
                          <a:cs typeface="Arial" panose="020B0604020202020204" pitchFamily="34" charset="0"/>
                        </a:rPr>
                        <a:t>5.86%</a:t>
                      </a:r>
                    </a:p>
                  </a:txBody>
                  <a:tcPr marL="9525" marR="9525" marT="952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3849580466"/>
                  </a:ext>
                </a:extLst>
              </a:tr>
              <a:tr h="919306">
                <a:tc>
                  <a:txBody>
                    <a:bodyPr/>
                    <a:lstStyle/>
                    <a:p>
                      <a:pPr algn="l" rtl="0" fontAlgn="t"/>
                      <a:r>
                        <a:rPr lang="en-ZA" sz="1200" b="0" i="0" u="none" strike="noStrike" dirty="0">
                          <a:solidFill>
                            <a:schemeClr val="tx1"/>
                          </a:solidFill>
                          <a:effectLst/>
                          <a:latin typeface="Arial" panose="020B0604020202020204" pitchFamily="34" charset="0"/>
                          <a:cs typeface="Arial" panose="020B0604020202020204" pitchFamily="34" charset="0"/>
                        </a:rPr>
                        <a:t>Human  Settlements Development  Grant </a:t>
                      </a:r>
                    </a:p>
                  </a:txBody>
                  <a:tcPr marL="9525" marR="9525" marT="952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rtl="0" fontAlgn="t"/>
                      <a:r>
                        <a:rPr lang="en-ZA" sz="1200" b="0" i="0" u="none" strike="noStrike" dirty="0">
                          <a:solidFill>
                            <a:schemeClr val="tx1"/>
                          </a:solidFill>
                          <a:effectLst/>
                          <a:latin typeface="Arial" panose="020B0604020202020204" pitchFamily="34" charset="0"/>
                          <a:cs typeface="Arial" panose="020B0604020202020204" pitchFamily="34" charset="0"/>
                        </a:rPr>
                        <a:t>813 041</a:t>
                      </a:r>
                    </a:p>
                  </a:txBody>
                  <a:tcPr marL="9525" marR="9525" marT="952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rtl="0" fontAlgn="t"/>
                      <a:r>
                        <a:rPr lang="en-ZA" sz="1200" b="0" i="0" u="none" strike="noStrike" dirty="0">
                          <a:solidFill>
                            <a:schemeClr val="tx1"/>
                          </a:solidFill>
                          <a:effectLst/>
                          <a:latin typeface="Arial" panose="020B0604020202020204" pitchFamily="34" charset="0"/>
                          <a:cs typeface="Arial" panose="020B0604020202020204" pitchFamily="34" charset="0"/>
                        </a:rPr>
                        <a:t>45 067</a:t>
                      </a:r>
                    </a:p>
                  </a:txBody>
                  <a:tcPr marL="9525" marR="9525" marT="952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rtl="0" fontAlgn="t"/>
                      <a:r>
                        <a:rPr lang="en-ZA" sz="1200" b="0" i="0" u="none" strike="noStrike" dirty="0">
                          <a:solidFill>
                            <a:schemeClr val="tx1"/>
                          </a:solidFill>
                          <a:effectLst/>
                          <a:latin typeface="Arial" panose="020B0604020202020204" pitchFamily="34" charset="0"/>
                          <a:cs typeface="Arial" panose="020B0604020202020204" pitchFamily="34" charset="0"/>
                        </a:rPr>
                        <a:t>767 974</a:t>
                      </a:r>
                    </a:p>
                  </a:txBody>
                  <a:tcPr marL="9525" marR="9525" marT="952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rtl="0" fontAlgn="t"/>
                      <a:r>
                        <a:rPr lang="en-ZA" sz="1200" b="0" i="0" u="none" strike="noStrike">
                          <a:solidFill>
                            <a:schemeClr val="tx1"/>
                          </a:solidFill>
                          <a:effectLst/>
                          <a:latin typeface="Arial" panose="020B0604020202020204" pitchFamily="34" charset="0"/>
                          <a:cs typeface="Arial" panose="020B0604020202020204" pitchFamily="34" charset="0"/>
                        </a:rPr>
                        <a:t>5.54%</a:t>
                      </a:r>
                    </a:p>
                  </a:txBody>
                  <a:tcPr marL="9525" marR="9525" marT="952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3433253252"/>
                  </a:ext>
                </a:extLst>
              </a:tr>
              <a:tr h="353202">
                <a:tc>
                  <a:txBody>
                    <a:bodyPr/>
                    <a:lstStyle/>
                    <a:p>
                      <a:pPr algn="l" rtl="0" fontAlgn="t"/>
                      <a:r>
                        <a:rPr lang="en-ZA" sz="1200" b="1" i="0" u="none" strike="noStrike" dirty="0">
                          <a:solidFill>
                            <a:schemeClr val="tx1"/>
                          </a:solidFill>
                          <a:effectLst/>
                          <a:latin typeface="Arial" panose="020B0604020202020204" pitchFamily="34" charset="0"/>
                          <a:cs typeface="Arial" panose="020B0604020202020204" pitchFamily="34" charset="0"/>
                        </a:rPr>
                        <a:t>TOTAL</a:t>
                      </a:r>
                    </a:p>
                  </a:txBody>
                  <a:tcPr marL="9525" marR="9525" marT="952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rtl="0" fontAlgn="t"/>
                      <a:r>
                        <a:rPr lang="en-ZA" sz="1200" b="1" i="0" u="none" strike="noStrike" dirty="0">
                          <a:solidFill>
                            <a:schemeClr val="tx1"/>
                          </a:solidFill>
                          <a:effectLst/>
                          <a:latin typeface="Arial" panose="020B0604020202020204" pitchFamily="34" charset="0"/>
                          <a:cs typeface="Arial" panose="020B0604020202020204" pitchFamily="34" charset="0"/>
                        </a:rPr>
                        <a:t>1 </a:t>
                      </a:r>
                      <a:r>
                        <a:rPr lang="en-ZA" sz="1200" b="1" i="0" u="none" strike="noStrike" dirty="0" smtClean="0">
                          <a:solidFill>
                            <a:schemeClr val="tx1"/>
                          </a:solidFill>
                          <a:effectLst/>
                          <a:latin typeface="Arial" panose="020B0604020202020204" pitchFamily="34" charset="0"/>
                          <a:cs typeface="Arial" panose="020B0604020202020204" pitchFamily="34" charset="0"/>
                        </a:rPr>
                        <a:t>054 604</a:t>
                      </a:r>
                      <a:endParaRPr lang="en-ZA" sz="12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rtl="0" fontAlgn="t"/>
                      <a:r>
                        <a:rPr lang="en-ZA" sz="1200" b="1" i="0" u="none" strike="noStrike">
                          <a:solidFill>
                            <a:schemeClr val="tx1"/>
                          </a:solidFill>
                          <a:effectLst/>
                          <a:latin typeface="Arial" panose="020B0604020202020204" pitchFamily="34" charset="0"/>
                          <a:cs typeface="Arial" panose="020B0604020202020204" pitchFamily="34" charset="0"/>
                        </a:rPr>
                        <a:t>59 214</a:t>
                      </a:r>
                    </a:p>
                  </a:txBody>
                  <a:tcPr marL="9525" marR="9525" marT="952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rtl="0" fontAlgn="t"/>
                      <a:r>
                        <a:rPr lang="en-ZA" sz="1200" b="1" i="0" u="none" strike="noStrike" dirty="0" smtClean="0">
                          <a:solidFill>
                            <a:schemeClr val="tx1"/>
                          </a:solidFill>
                          <a:effectLst/>
                          <a:latin typeface="Arial" panose="020B0604020202020204" pitchFamily="34" charset="0"/>
                          <a:cs typeface="Arial" panose="020B0604020202020204" pitchFamily="34" charset="0"/>
                        </a:rPr>
                        <a:t>995</a:t>
                      </a:r>
                      <a:r>
                        <a:rPr lang="en-ZA" sz="1200" b="1" i="0" u="none" strike="noStrike" baseline="0" dirty="0" smtClean="0">
                          <a:solidFill>
                            <a:schemeClr val="tx1"/>
                          </a:solidFill>
                          <a:effectLst/>
                          <a:latin typeface="Arial" panose="020B0604020202020204" pitchFamily="34" charset="0"/>
                          <a:cs typeface="Arial" panose="020B0604020202020204" pitchFamily="34" charset="0"/>
                        </a:rPr>
                        <a:t> 390</a:t>
                      </a:r>
                      <a:endParaRPr lang="en-ZA" sz="12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rtl="0" fontAlgn="t"/>
                      <a:r>
                        <a:rPr lang="en-ZA" sz="1200" b="1" i="0" u="none" strike="noStrike" dirty="0">
                          <a:solidFill>
                            <a:schemeClr val="tx1"/>
                          </a:solidFill>
                          <a:effectLst/>
                          <a:latin typeface="Arial" panose="020B0604020202020204" pitchFamily="34" charset="0"/>
                          <a:cs typeface="Arial" panose="020B0604020202020204" pitchFamily="34" charset="0"/>
                        </a:rPr>
                        <a:t>5.60%</a:t>
                      </a:r>
                    </a:p>
                  </a:txBody>
                  <a:tcPr marL="9525" marR="9525" marT="952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483523203"/>
                  </a:ext>
                </a:extLst>
              </a:tr>
            </a:tbl>
          </a:graphicData>
        </a:graphic>
      </p:graphicFrame>
    </p:spTree>
    <p:extLst>
      <p:ext uri="{BB962C8B-B14F-4D97-AF65-F5344CB8AC3E}">
        <p14:creationId xmlns:p14="http://schemas.microsoft.com/office/powerpoint/2010/main" xmlns="" val="35327840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a:ln>
            <a:solidFill>
              <a:schemeClr val="tx1"/>
            </a:solidFill>
          </a:ln>
        </p:spPr>
        <p:txBody>
          <a:bodyPr>
            <a:normAutofit/>
          </a:bodyPr>
          <a:lstStyle/>
          <a:p>
            <a:r>
              <a:rPr lang="en-ZA" sz="2400" b="1" dirty="0" smtClean="0">
                <a:latin typeface="Arial" panose="020B0604020202020204" pitchFamily="34" charset="0"/>
                <a:cs typeface="Arial" panose="020B0604020202020204" pitchFamily="34" charset="0"/>
              </a:rPr>
              <a:t>PURPOSE OF THE PRESENTAION</a:t>
            </a:r>
            <a:endParaRPr lang="en-ZA"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7032" y="1600200"/>
            <a:ext cx="8229600" cy="3505199"/>
          </a:xfrm>
          <a:ln>
            <a:solidFill>
              <a:schemeClr val="accent1"/>
            </a:solidFill>
          </a:ln>
        </p:spPr>
        <p:txBody>
          <a:bodyPr>
            <a:normAutofit/>
          </a:bodyPr>
          <a:lstStyle/>
          <a:p>
            <a:pPr marL="0" indent="0" algn="just">
              <a:buNone/>
              <a:tabLst>
                <a:tab pos="457200" algn="l"/>
              </a:tabLst>
              <a:defRPr/>
            </a:pPr>
            <a:endParaRPr lang="en-ZA" sz="1800" b="1" dirty="0" smtClean="0">
              <a:latin typeface="Arial" panose="020B0604020202020204" pitchFamily="34" charset="0"/>
              <a:cs typeface="Arial" panose="020B0604020202020204" pitchFamily="34" charset="0"/>
            </a:endParaRPr>
          </a:p>
          <a:p>
            <a:pPr algn="just">
              <a:buFont typeface="Wingdings" panose="05000000000000000000" pitchFamily="2" charset="2"/>
              <a:buChar char="q"/>
              <a:tabLst>
                <a:tab pos="457200" algn="l"/>
              </a:tabLst>
              <a:defRPr/>
            </a:pPr>
            <a:r>
              <a:rPr lang="en-ZA" sz="1800" dirty="0" smtClean="0">
                <a:latin typeface="Arial" panose="020B0604020202020204" pitchFamily="34" charset="0"/>
                <a:cs typeface="Arial" panose="020B0604020202020204" pitchFamily="34" charset="0"/>
              </a:rPr>
              <a:t>The purpose of the presentation is to brief the Portfolio Committee on various priority intervention housing programmes; </a:t>
            </a:r>
          </a:p>
          <a:p>
            <a:pPr marL="0" indent="0" algn="just">
              <a:buNone/>
              <a:tabLst>
                <a:tab pos="457200" algn="l"/>
              </a:tabLst>
              <a:defRPr/>
            </a:pPr>
            <a:endParaRPr lang="en-ZA" sz="1800" dirty="0" smtClean="0">
              <a:latin typeface="Arial" panose="020B0604020202020204" pitchFamily="34" charset="0"/>
              <a:cs typeface="Arial" panose="020B0604020202020204" pitchFamily="34" charset="0"/>
            </a:endParaRPr>
          </a:p>
          <a:p>
            <a:pPr algn="just">
              <a:buFont typeface="Wingdings" panose="05000000000000000000" pitchFamily="2" charset="2"/>
              <a:buChar char="q"/>
              <a:tabLst>
                <a:tab pos="457200" algn="l"/>
              </a:tabLst>
              <a:defRPr/>
            </a:pPr>
            <a:r>
              <a:rPr lang="en-ZA" sz="1800" dirty="0">
                <a:latin typeface="Arial" panose="020B0604020202020204" pitchFamily="34" charset="0"/>
                <a:cs typeface="Arial" panose="020B0604020202020204" pitchFamily="34" charset="0"/>
              </a:rPr>
              <a:t>The presentation will further provide an overview of the two Conditional Grants (HSDG &amp; ISUPG) </a:t>
            </a:r>
            <a:r>
              <a:rPr lang="en-ZA" sz="1800" dirty="0" smtClean="0">
                <a:latin typeface="Arial" panose="020B0604020202020204" pitchFamily="34" charset="0"/>
                <a:cs typeface="Arial" panose="020B0604020202020204" pitchFamily="34" charset="0"/>
              </a:rPr>
              <a:t>performance for </a:t>
            </a:r>
            <a:r>
              <a:rPr lang="en-ZA" sz="1800" dirty="0">
                <a:latin typeface="Arial" panose="020B0604020202020204" pitchFamily="34" charset="0"/>
                <a:cs typeface="Arial" panose="020B0604020202020204" pitchFamily="34" charset="0"/>
              </a:rPr>
              <a:t>the current financial year, </a:t>
            </a:r>
            <a:r>
              <a:rPr lang="en-ZA" sz="1800" dirty="0" smtClean="0">
                <a:latin typeface="Arial" panose="020B0604020202020204" pitchFamily="34" charset="0"/>
                <a:cs typeface="Arial" panose="020B0604020202020204" pitchFamily="34" charset="0"/>
              </a:rPr>
              <a:t>2022/23;</a:t>
            </a:r>
            <a:endParaRPr lang="en-ZA" sz="1800" dirty="0">
              <a:latin typeface="Arial" panose="020B0604020202020204" pitchFamily="34" charset="0"/>
              <a:cs typeface="Arial" panose="020B0604020202020204" pitchFamily="34" charset="0"/>
            </a:endParaRPr>
          </a:p>
          <a:p>
            <a:pPr marL="0" indent="0" algn="just">
              <a:buNone/>
              <a:tabLst>
                <a:tab pos="457200" algn="l"/>
              </a:tabLst>
              <a:defRPr/>
            </a:pPr>
            <a:endParaRPr lang="en-ZA" sz="1800" dirty="0" smtClean="0">
              <a:latin typeface="Arial" panose="020B0604020202020204" pitchFamily="34" charset="0"/>
              <a:cs typeface="Arial" panose="020B0604020202020204" pitchFamily="34" charset="0"/>
            </a:endParaRPr>
          </a:p>
          <a:p>
            <a:pPr marL="0" indent="0" algn="just">
              <a:buNone/>
              <a:tabLst>
                <a:tab pos="457200" algn="l"/>
              </a:tabLst>
              <a:defRPr/>
            </a:pPr>
            <a:r>
              <a:rPr lang="en-ZA" sz="1800" dirty="0" smtClean="0">
                <a:latin typeface="Arial" panose="020B0604020202020204" pitchFamily="34" charset="0"/>
                <a:cs typeface="Arial" panose="020B0604020202020204" pitchFamily="34" charset="0"/>
              </a:rPr>
              <a:t> </a:t>
            </a:r>
          </a:p>
          <a:p>
            <a:pPr algn="just">
              <a:tabLst>
                <a:tab pos="457200" algn="l"/>
              </a:tabLst>
              <a:defRPr/>
            </a:pPr>
            <a:endParaRPr lang="en-ZA" sz="1800" b="1" dirty="0" smtClean="0">
              <a:solidFill>
                <a:srgbClr val="0070C0"/>
              </a:solidFill>
              <a:latin typeface="Arial" panose="020B0604020202020204" pitchFamily="34" charset="0"/>
              <a:cs typeface="Arial" panose="020B0604020202020204" pitchFamily="34" charset="0"/>
            </a:endParaRPr>
          </a:p>
          <a:p>
            <a:pPr marL="0" indent="0" algn="just">
              <a:buNone/>
              <a:defRPr/>
            </a:pPr>
            <a:endParaRPr lang="en-ZA" sz="1800" b="1" dirty="0">
              <a:solidFill>
                <a:srgbClr val="00B0F0"/>
              </a:solidFill>
              <a:latin typeface="Arial" panose="020B0604020202020204" pitchFamily="34" charset="0"/>
              <a:cs typeface="Arial" panose="020B0604020202020204" pitchFamily="34" charset="0"/>
            </a:endParaRPr>
          </a:p>
          <a:p>
            <a:endParaRPr lang="en-ZA" sz="18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8F81E485-07ED-4276-9FB5-6324804FA532}" type="slidenum">
              <a:rPr lang="en-ZA" sz="1400" b="1" smtClean="0">
                <a:solidFill>
                  <a:schemeClr val="tx1"/>
                </a:solidFill>
                <a:latin typeface="Arial" pitchFamily="34" charset="0"/>
                <a:cs typeface="Arial" pitchFamily="34" charset="0"/>
              </a:rPr>
              <a:pPr/>
              <a:t>3</a:t>
            </a:fld>
            <a:endParaRPr lang="en-ZA" sz="1400" b="1" dirty="0">
              <a:solidFill>
                <a:schemeClr val="tx1"/>
              </a:solidFill>
              <a:latin typeface="Arial" pitchFamily="34" charset="0"/>
              <a:cs typeface="Arial" pitchFamily="34" charset="0"/>
            </a:endParaRPr>
          </a:p>
        </p:txBody>
      </p:sp>
      <p:pic>
        <p:nvPicPr>
          <p:cNvPr id="6" name="Picture 4" descr="gold holding shape 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6871" y="5867400"/>
            <a:ext cx="9144000" cy="9905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ectangle 6"/>
          <p:cNvSpPr/>
          <p:nvPr/>
        </p:nvSpPr>
        <p:spPr>
          <a:xfrm rot="21439007">
            <a:off x="8609820" y="6095039"/>
            <a:ext cx="533610" cy="369332"/>
          </a:xfrm>
          <a:prstGeom prst="rect">
            <a:avLst/>
          </a:prstGeom>
        </p:spPr>
        <p:txBody>
          <a:bodyPr wrap="square">
            <a:spAutoFit/>
          </a:bodyPr>
          <a:lstStyle/>
          <a:p>
            <a:r>
              <a:rPr lang="en-ZA" b="1" dirty="0" smtClean="0"/>
              <a:t>3</a:t>
            </a:r>
            <a:endParaRPr lang="en-ZA" b="1" dirty="0"/>
          </a:p>
        </p:txBody>
      </p:sp>
    </p:spTree>
    <p:extLst>
      <p:ext uri="{BB962C8B-B14F-4D97-AF65-F5344CB8AC3E}">
        <p14:creationId xmlns:p14="http://schemas.microsoft.com/office/powerpoint/2010/main" xmlns="" val="28831652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458200" cy="868362"/>
          </a:xfrm>
          <a:ln>
            <a:solidFill>
              <a:schemeClr val="tx1"/>
            </a:solidFill>
          </a:ln>
        </p:spPr>
        <p:txBody>
          <a:bodyPr>
            <a:normAutofit fontScale="90000"/>
          </a:bodyPr>
          <a:lstStyle/>
          <a:p>
            <a:r>
              <a:rPr lang="en-US" sz="2700" b="1" dirty="0" smtClean="0">
                <a:latin typeface="Arial" pitchFamily="34" charset="0"/>
                <a:cs typeface="Arial" pitchFamily="34" charset="0"/>
              </a:rPr>
              <a:t/>
            </a:r>
            <a:br>
              <a:rPr lang="en-US" sz="2700" b="1" dirty="0" smtClean="0">
                <a:latin typeface="Arial" pitchFamily="34" charset="0"/>
                <a:cs typeface="Arial" pitchFamily="34" charset="0"/>
              </a:rPr>
            </a:br>
            <a:r>
              <a:rPr lang="en-US" sz="2700" b="1" dirty="0">
                <a:latin typeface="Arial" pitchFamily="34" charset="0"/>
                <a:cs typeface="Arial" pitchFamily="34" charset="0"/>
              </a:rPr>
              <a:t/>
            </a:r>
            <a:br>
              <a:rPr lang="en-US" sz="2700" b="1" dirty="0">
                <a:latin typeface="Arial" pitchFamily="34" charset="0"/>
                <a:cs typeface="Arial" pitchFamily="34" charset="0"/>
              </a:rPr>
            </a:br>
            <a:r>
              <a:rPr lang="en-US" sz="2700" b="1" dirty="0" smtClean="0">
                <a:latin typeface="Arial" pitchFamily="34" charset="0"/>
                <a:cs typeface="Arial" pitchFamily="34" charset="0"/>
              </a:rPr>
              <a:t>CHALLENGES </a:t>
            </a:r>
            <a:r>
              <a:rPr lang="en-US" sz="2700" b="1" dirty="0">
                <a:latin typeface="Arial" pitchFamily="34" charset="0"/>
                <a:cs typeface="Arial" pitchFamily="34" charset="0"/>
              </a:rPr>
              <a:t>AND REMEDIAL ACTION</a:t>
            </a:r>
            <a:br>
              <a:rPr lang="en-US" sz="2700" b="1" dirty="0">
                <a:latin typeface="Arial" pitchFamily="34" charset="0"/>
                <a:cs typeface="Arial" pitchFamily="34" charset="0"/>
              </a:rPr>
            </a:br>
            <a:r>
              <a:rPr lang="en-ZA" sz="2700" b="1" dirty="0">
                <a:latin typeface="Arial" panose="020B0604020202020204" pitchFamily="34" charset="0"/>
                <a:cs typeface="Arial" panose="020B0604020202020204" pitchFamily="34" charset="0"/>
              </a:rPr>
              <a:t/>
            </a:r>
            <a:br>
              <a:rPr lang="en-ZA" sz="2700" b="1" dirty="0">
                <a:latin typeface="Arial" panose="020B0604020202020204" pitchFamily="34" charset="0"/>
                <a:cs typeface="Arial" panose="020B0604020202020204" pitchFamily="34" charset="0"/>
              </a:rPr>
            </a:br>
            <a:r>
              <a:rPr lang="en-ZA" sz="2700" b="1" dirty="0">
                <a:latin typeface="Arial" panose="020B0604020202020204" pitchFamily="34" charset="0"/>
                <a:ea typeface="Calibri"/>
                <a:cs typeface="Arial" panose="020B0604020202020204" pitchFamily="34" charset="0"/>
              </a:rPr>
              <a:t/>
            </a:r>
            <a:br>
              <a:rPr lang="en-ZA" sz="2700" b="1" dirty="0">
                <a:latin typeface="Arial" panose="020B0604020202020204" pitchFamily="34" charset="0"/>
                <a:ea typeface="Calibri"/>
                <a:cs typeface="Arial" panose="020B0604020202020204" pitchFamily="34" charset="0"/>
              </a:rPr>
            </a:br>
            <a:endParaRPr lang="en-US" sz="2700" dirty="0"/>
          </a:p>
        </p:txBody>
      </p:sp>
      <p:graphicFrame>
        <p:nvGraphicFramePr>
          <p:cNvPr id="3" name="Table 2"/>
          <p:cNvGraphicFramePr>
            <a:graphicFrameLocks noGrp="1"/>
          </p:cNvGraphicFramePr>
          <p:nvPr>
            <p:extLst>
              <p:ext uri="{D42A27DB-BD31-4B8C-83A1-F6EECF244321}">
                <p14:modId xmlns:p14="http://schemas.microsoft.com/office/powerpoint/2010/main" xmlns="" val="939148945"/>
              </p:ext>
            </p:extLst>
          </p:nvPr>
        </p:nvGraphicFramePr>
        <p:xfrm>
          <a:off x="152400" y="1447801"/>
          <a:ext cx="8763002" cy="4419599"/>
        </p:xfrm>
        <a:graphic>
          <a:graphicData uri="http://schemas.openxmlformats.org/drawingml/2006/table">
            <a:tbl>
              <a:tblPr firstRow="1" bandRow="1" bandCol="1">
                <a:tableStyleId>{5C22544A-7EE6-4342-B048-85BDC9FD1C3A}</a:tableStyleId>
              </a:tblPr>
              <a:tblGrid>
                <a:gridCol w="8763002">
                  <a:extLst>
                    <a:ext uri="{9D8B030D-6E8A-4147-A177-3AD203B41FA5}">
                      <a16:colId xmlns:a16="http://schemas.microsoft.com/office/drawing/2014/main" xmlns="" val="1595551973"/>
                    </a:ext>
                  </a:extLst>
                </a:gridCol>
              </a:tblGrid>
              <a:tr h="4419599">
                <a:tc>
                  <a:txBody>
                    <a:bodyPr/>
                    <a:lstStyle/>
                    <a:p>
                      <a:pPr marL="285750" marR="0" indent="-285750" algn="just" defTabSz="914400" rtl="0" eaLnBrk="1" fontAlgn="auto" latinLnBrk="0" hangingPunct="1">
                        <a:lnSpc>
                          <a:spcPct val="115000"/>
                        </a:lnSpc>
                        <a:spcBef>
                          <a:spcPts val="0"/>
                        </a:spcBef>
                        <a:spcAft>
                          <a:spcPts val="0"/>
                        </a:spcAft>
                        <a:buClrTx/>
                        <a:buSzTx/>
                        <a:buFont typeface="Arial" panose="020B0604020202020204" pitchFamily="34" charset="0"/>
                        <a:buChar char="•"/>
                        <a:tabLst>
                          <a:tab pos="180340" algn="l"/>
                          <a:tab pos="540385" algn="l"/>
                        </a:tabLst>
                        <a:defRPr/>
                      </a:pPr>
                      <a:r>
                        <a:rPr lang="en-GB" sz="1600" b="1" baseline="0" dirty="0" smtClean="0">
                          <a:solidFill>
                            <a:schemeClr val="tx1"/>
                          </a:solidFill>
                          <a:effectLst/>
                          <a:latin typeface="Arial" panose="020B0604020202020204" pitchFamily="34" charset="0"/>
                          <a:ea typeface="Times New Roman"/>
                          <a:cs typeface="Arial" panose="020B0604020202020204" pitchFamily="34" charset="0"/>
                        </a:rPr>
                        <a:t>HDA prior year’s performance for MTOP reflected a significant amount of funds unspent as at March 2022. The Department therefore resolved not to transfer the planned allocation of R 23 750 million subject to funds currently with the HDA being fully expended. Regular financial monitoring will be performed to ensure that funds transferred for MTOP are spent as planned. It is anticipated that the planned allocation of R 23 750 million will be transferred during the second quarter.</a:t>
                      </a:r>
                    </a:p>
                    <a:p>
                      <a:pPr marL="0" marR="0" indent="0" algn="just" defTabSz="914400" rtl="0" eaLnBrk="1" fontAlgn="auto" latinLnBrk="0" hangingPunct="1">
                        <a:lnSpc>
                          <a:spcPct val="115000"/>
                        </a:lnSpc>
                        <a:spcBef>
                          <a:spcPts val="0"/>
                        </a:spcBef>
                        <a:spcAft>
                          <a:spcPts val="0"/>
                        </a:spcAft>
                        <a:buClrTx/>
                        <a:buSzTx/>
                        <a:buFont typeface="Arial" panose="020B0604020202020204" pitchFamily="34" charset="0"/>
                        <a:buNone/>
                        <a:tabLst>
                          <a:tab pos="180340" algn="l"/>
                          <a:tab pos="540385" algn="l"/>
                        </a:tabLst>
                        <a:defRPr/>
                      </a:pPr>
                      <a:endParaRPr lang="en-GB" sz="1600" b="1" baseline="0" dirty="0" smtClean="0">
                        <a:solidFill>
                          <a:schemeClr val="tx1"/>
                        </a:solidFill>
                        <a:effectLst/>
                        <a:latin typeface="Arial" panose="020B0604020202020204" pitchFamily="34" charset="0"/>
                        <a:ea typeface="Times New Roman"/>
                        <a:cs typeface="Arial" panose="020B0604020202020204" pitchFamily="34" charset="0"/>
                      </a:endParaRPr>
                    </a:p>
                    <a:p>
                      <a:pPr marL="171450" marR="0" indent="-171450" algn="just" defTabSz="914400" rtl="0" eaLnBrk="1" fontAlgn="auto" latinLnBrk="0" hangingPunct="1">
                        <a:lnSpc>
                          <a:spcPct val="115000"/>
                        </a:lnSpc>
                        <a:spcBef>
                          <a:spcPts val="0"/>
                        </a:spcBef>
                        <a:spcAft>
                          <a:spcPts val="0"/>
                        </a:spcAft>
                        <a:buClrTx/>
                        <a:buSzTx/>
                        <a:buFont typeface="Arial" panose="020B0604020202020204" pitchFamily="34" charset="0"/>
                        <a:buChar char="•"/>
                        <a:tabLst>
                          <a:tab pos="180340" algn="l"/>
                          <a:tab pos="540385" algn="l"/>
                        </a:tabLst>
                        <a:defRPr/>
                      </a:pPr>
                      <a:r>
                        <a:rPr lang="en-US" sz="1600" b="1" dirty="0" smtClean="0">
                          <a:solidFill>
                            <a:schemeClr val="tx1"/>
                          </a:solidFill>
                          <a:effectLst/>
                          <a:latin typeface="Arial" panose="020B0604020202020204" pitchFamily="34" charset="0"/>
                          <a:ea typeface="Times New Roman"/>
                          <a:cs typeface="Arial" panose="020B0604020202020204" pitchFamily="34" charset="0"/>
                        </a:rPr>
                        <a:t>Of the 17 Housing projects which were projected with allocation of R 57 378 million to deliver towards the targeted 194 units for the 1</a:t>
                      </a:r>
                      <a:r>
                        <a:rPr lang="en-US" sz="1600" b="1" baseline="30000" dirty="0" smtClean="0">
                          <a:solidFill>
                            <a:schemeClr val="tx1"/>
                          </a:solidFill>
                          <a:effectLst/>
                          <a:latin typeface="Arial" panose="020B0604020202020204" pitchFamily="34" charset="0"/>
                          <a:ea typeface="Times New Roman"/>
                          <a:cs typeface="Arial" panose="020B0604020202020204" pitchFamily="34" charset="0"/>
                        </a:rPr>
                        <a:t>st</a:t>
                      </a:r>
                      <a:r>
                        <a:rPr lang="en-US" sz="1600" b="1" dirty="0" smtClean="0">
                          <a:solidFill>
                            <a:schemeClr val="tx1"/>
                          </a:solidFill>
                          <a:effectLst/>
                          <a:latin typeface="Arial" panose="020B0604020202020204" pitchFamily="34" charset="0"/>
                          <a:ea typeface="Times New Roman"/>
                          <a:cs typeface="Arial" panose="020B0604020202020204" pitchFamily="34" charset="0"/>
                        </a:rPr>
                        <a:t> quarter.  Nine(9) projects have not yet been procured for this year. </a:t>
                      </a:r>
                    </a:p>
                    <a:p>
                      <a:pPr marL="171450" marR="0" indent="-171450" algn="just" defTabSz="914400" rtl="0" eaLnBrk="1" fontAlgn="auto" latinLnBrk="0" hangingPunct="1">
                        <a:lnSpc>
                          <a:spcPct val="115000"/>
                        </a:lnSpc>
                        <a:spcBef>
                          <a:spcPts val="0"/>
                        </a:spcBef>
                        <a:spcAft>
                          <a:spcPts val="0"/>
                        </a:spcAft>
                        <a:buClrTx/>
                        <a:buSzTx/>
                        <a:buFont typeface="Arial" panose="020B0604020202020204" pitchFamily="34" charset="0"/>
                        <a:buChar char="•"/>
                        <a:tabLst>
                          <a:tab pos="180340" algn="l"/>
                          <a:tab pos="540385" algn="l"/>
                        </a:tabLst>
                        <a:defRPr/>
                      </a:pPr>
                      <a:endParaRPr lang="en-US" sz="1600" b="1" dirty="0" smtClean="0">
                        <a:solidFill>
                          <a:schemeClr val="tx1"/>
                        </a:solidFill>
                        <a:effectLst/>
                        <a:latin typeface="Arial" panose="020B0604020202020204" pitchFamily="34" charset="0"/>
                        <a:ea typeface="Times New Roman"/>
                        <a:cs typeface="Arial" panose="020B0604020202020204" pitchFamily="34" charset="0"/>
                      </a:endParaRPr>
                    </a:p>
                    <a:p>
                      <a:pPr marL="171450" marR="0" indent="-171450" algn="just" defTabSz="914400" rtl="0" eaLnBrk="1" fontAlgn="auto" latinLnBrk="0" hangingPunct="1">
                        <a:lnSpc>
                          <a:spcPct val="115000"/>
                        </a:lnSpc>
                        <a:spcBef>
                          <a:spcPts val="0"/>
                        </a:spcBef>
                        <a:spcAft>
                          <a:spcPts val="0"/>
                        </a:spcAft>
                        <a:buClrTx/>
                        <a:buSzTx/>
                        <a:buFont typeface="Arial" panose="020B0604020202020204" pitchFamily="34" charset="0"/>
                        <a:buChar char="•"/>
                        <a:tabLst>
                          <a:tab pos="180340" algn="l"/>
                          <a:tab pos="540385" algn="l"/>
                        </a:tabLst>
                        <a:defRPr/>
                      </a:pPr>
                      <a:r>
                        <a:rPr lang="en-US" sz="1600" b="1" dirty="0" smtClean="0">
                          <a:solidFill>
                            <a:schemeClr val="tx1"/>
                          </a:solidFill>
                          <a:effectLst/>
                          <a:latin typeface="Arial" panose="020B0604020202020204" pitchFamily="34" charset="0"/>
                          <a:ea typeface="Times New Roman"/>
                          <a:cs typeface="Arial" panose="020B0604020202020204" pitchFamily="34" charset="0"/>
                        </a:rPr>
                        <a:t>There were also construction delays which were caused by adverse weather conditions on certain infrastructure projects</a:t>
                      </a:r>
                      <a:endParaRPr lang="en-ZA" sz="1600" b="1" dirty="0">
                        <a:solidFill>
                          <a:schemeClr val="tx1"/>
                        </a:solidFill>
                        <a:effectLst/>
                        <a:latin typeface="Arial" panose="020B0604020202020204" pitchFamily="34" charset="0"/>
                        <a:ea typeface="Times New Roman"/>
                        <a:cs typeface="Arial" panose="020B0604020202020204" pitchFamily="34" charset="0"/>
                      </a:endParaRPr>
                    </a:p>
                  </a:txBody>
                  <a:tcPr marL="46391" marR="46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823191939"/>
                  </a:ext>
                </a:extLst>
              </a:tr>
            </a:tbl>
          </a:graphicData>
        </a:graphic>
      </p:graphicFrame>
      <p:sp>
        <p:nvSpPr>
          <p:cNvPr id="4" name="Rectangle 3"/>
          <p:cNvSpPr/>
          <p:nvPr/>
        </p:nvSpPr>
        <p:spPr>
          <a:xfrm rot="10800000" flipH="1" flipV="1">
            <a:off x="8420100" y="5069623"/>
            <a:ext cx="495300" cy="1477328"/>
          </a:xfrm>
          <a:prstGeom prst="rect">
            <a:avLst/>
          </a:prstGeom>
        </p:spPr>
        <p:txBody>
          <a:bodyPr wrap="square">
            <a:spAutoFit/>
          </a:bodyPr>
          <a:lstStyle/>
          <a:p>
            <a:endParaRPr lang="en-ZA" b="1" dirty="0" smtClean="0"/>
          </a:p>
          <a:p>
            <a:endParaRPr lang="en-ZA" b="1" dirty="0"/>
          </a:p>
          <a:p>
            <a:endParaRPr lang="en-ZA" b="1" dirty="0" smtClean="0"/>
          </a:p>
          <a:p>
            <a:endParaRPr lang="en-ZA" b="1" dirty="0"/>
          </a:p>
          <a:p>
            <a:fld id="{8F81E485-07ED-4276-9FB5-6324804FA532}" type="slidenum">
              <a:rPr lang="en-ZA" b="1" smtClean="0"/>
              <a:pPr/>
              <a:t>30</a:t>
            </a:fld>
            <a:endParaRPr lang="en-ZA" b="1" dirty="0"/>
          </a:p>
        </p:txBody>
      </p:sp>
      <p:pic>
        <p:nvPicPr>
          <p:cNvPr id="5" name="Picture 4" descr="gold holding shape 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6059280"/>
            <a:ext cx="9144000" cy="844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Rectangle 5"/>
          <p:cNvSpPr/>
          <p:nvPr/>
        </p:nvSpPr>
        <p:spPr>
          <a:xfrm rot="21439007">
            <a:off x="8418732" y="6104988"/>
            <a:ext cx="491189" cy="369332"/>
          </a:xfrm>
          <a:prstGeom prst="rect">
            <a:avLst/>
          </a:prstGeom>
        </p:spPr>
        <p:txBody>
          <a:bodyPr wrap="square">
            <a:spAutoFit/>
          </a:bodyPr>
          <a:lstStyle/>
          <a:p>
            <a:r>
              <a:rPr lang="en-ZA" b="1" dirty="0" smtClean="0"/>
              <a:t>30</a:t>
            </a:r>
            <a:endParaRPr lang="en-ZA" b="1" dirty="0"/>
          </a:p>
        </p:txBody>
      </p:sp>
    </p:spTree>
    <p:extLst>
      <p:ext uri="{BB962C8B-B14F-4D97-AF65-F5344CB8AC3E}">
        <p14:creationId xmlns:p14="http://schemas.microsoft.com/office/powerpoint/2010/main" xmlns="" val="20838797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458200" cy="868362"/>
          </a:xfrm>
          <a:ln>
            <a:solidFill>
              <a:schemeClr val="tx1"/>
            </a:solidFill>
          </a:ln>
        </p:spPr>
        <p:txBody>
          <a:bodyPr>
            <a:normAutofit fontScale="90000"/>
          </a:bodyPr>
          <a:lstStyle/>
          <a:p>
            <a:r>
              <a:rPr lang="en-US" sz="2700" b="1" dirty="0" smtClean="0">
                <a:latin typeface="Arial" pitchFamily="34" charset="0"/>
                <a:cs typeface="Arial" pitchFamily="34" charset="0"/>
              </a:rPr>
              <a:t/>
            </a:r>
            <a:br>
              <a:rPr lang="en-US" sz="2700" b="1" dirty="0" smtClean="0">
                <a:latin typeface="Arial" pitchFamily="34" charset="0"/>
                <a:cs typeface="Arial" pitchFamily="34" charset="0"/>
              </a:rPr>
            </a:br>
            <a:r>
              <a:rPr lang="en-US" sz="2700" b="1" dirty="0">
                <a:latin typeface="Arial" pitchFamily="34" charset="0"/>
                <a:cs typeface="Arial" pitchFamily="34" charset="0"/>
              </a:rPr>
              <a:t/>
            </a:r>
            <a:br>
              <a:rPr lang="en-US" sz="2700" b="1" dirty="0">
                <a:latin typeface="Arial" pitchFamily="34" charset="0"/>
                <a:cs typeface="Arial" pitchFamily="34" charset="0"/>
              </a:rPr>
            </a:br>
            <a:r>
              <a:rPr lang="en-US" sz="2700" b="1" dirty="0" smtClean="0">
                <a:latin typeface="Arial" pitchFamily="34" charset="0"/>
                <a:cs typeface="Arial" pitchFamily="34" charset="0"/>
              </a:rPr>
              <a:t>CHALLENGES </a:t>
            </a:r>
            <a:r>
              <a:rPr lang="en-US" sz="2700" b="1" dirty="0">
                <a:latin typeface="Arial" pitchFamily="34" charset="0"/>
                <a:cs typeface="Arial" pitchFamily="34" charset="0"/>
              </a:rPr>
              <a:t>AND REMEDIAL ACTION</a:t>
            </a:r>
            <a:br>
              <a:rPr lang="en-US" sz="2700" b="1" dirty="0">
                <a:latin typeface="Arial" pitchFamily="34" charset="0"/>
                <a:cs typeface="Arial" pitchFamily="34" charset="0"/>
              </a:rPr>
            </a:br>
            <a:r>
              <a:rPr lang="en-ZA" sz="2700" b="1" dirty="0">
                <a:latin typeface="Arial" panose="020B0604020202020204" pitchFamily="34" charset="0"/>
                <a:cs typeface="Arial" panose="020B0604020202020204" pitchFamily="34" charset="0"/>
              </a:rPr>
              <a:t/>
            </a:r>
            <a:br>
              <a:rPr lang="en-ZA" sz="2700" b="1" dirty="0">
                <a:latin typeface="Arial" panose="020B0604020202020204" pitchFamily="34" charset="0"/>
                <a:cs typeface="Arial" panose="020B0604020202020204" pitchFamily="34" charset="0"/>
              </a:rPr>
            </a:br>
            <a:r>
              <a:rPr lang="en-ZA" sz="2700" b="1" dirty="0">
                <a:latin typeface="Arial" panose="020B0604020202020204" pitchFamily="34" charset="0"/>
                <a:ea typeface="Calibri"/>
                <a:cs typeface="Arial" panose="020B0604020202020204" pitchFamily="34" charset="0"/>
              </a:rPr>
              <a:t/>
            </a:r>
            <a:br>
              <a:rPr lang="en-ZA" sz="2700" b="1" dirty="0">
                <a:latin typeface="Arial" panose="020B0604020202020204" pitchFamily="34" charset="0"/>
                <a:ea typeface="Calibri"/>
                <a:cs typeface="Arial" panose="020B0604020202020204" pitchFamily="34" charset="0"/>
              </a:rPr>
            </a:br>
            <a:endParaRPr lang="en-US" sz="2700" dirty="0"/>
          </a:p>
        </p:txBody>
      </p:sp>
      <p:graphicFrame>
        <p:nvGraphicFramePr>
          <p:cNvPr id="3" name="Table 2"/>
          <p:cNvGraphicFramePr>
            <a:graphicFrameLocks noGrp="1"/>
          </p:cNvGraphicFramePr>
          <p:nvPr>
            <p:extLst>
              <p:ext uri="{D42A27DB-BD31-4B8C-83A1-F6EECF244321}">
                <p14:modId xmlns:p14="http://schemas.microsoft.com/office/powerpoint/2010/main" xmlns="" val="4131447121"/>
              </p:ext>
            </p:extLst>
          </p:nvPr>
        </p:nvGraphicFramePr>
        <p:xfrm>
          <a:off x="152400" y="1295400"/>
          <a:ext cx="8763002" cy="4724400"/>
        </p:xfrm>
        <a:graphic>
          <a:graphicData uri="http://schemas.openxmlformats.org/drawingml/2006/table">
            <a:tbl>
              <a:tblPr firstRow="1" bandRow="1" bandCol="1">
                <a:tableStyleId>{5C22544A-7EE6-4342-B048-85BDC9FD1C3A}</a:tableStyleId>
              </a:tblPr>
              <a:tblGrid>
                <a:gridCol w="8763002">
                  <a:extLst>
                    <a:ext uri="{9D8B030D-6E8A-4147-A177-3AD203B41FA5}">
                      <a16:colId xmlns:a16="http://schemas.microsoft.com/office/drawing/2014/main" xmlns="" val="1595551973"/>
                    </a:ext>
                  </a:extLst>
                </a:gridCol>
              </a:tblGrid>
              <a:tr h="4724400">
                <a:tc>
                  <a:txBody>
                    <a:bodyPr/>
                    <a:lstStyle/>
                    <a:p>
                      <a:pPr marL="0" marR="0" indent="0" algn="just" defTabSz="914400" rtl="0" eaLnBrk="1" fontAlgn="auto" latinLnBrk="0" hangingPunct="1">
                        <a:lnSpc>
                          <a:spcPct val="115000"/>
                        </a:lnSpc>
                        <a:spcBef>
                          <a:spcPts val="0"/>
                        </a:spcBef>
                        <a:spcAft>
                          <a:spcPts val="0"/>
                        </a:spcAft>
                        <a:buClrTx/>
                        <a:buSzTx/>
                        <a:buFont typeface="Arial" panose="020B0604020202020204" pitchFamily="34" charset="0"/>
                        <a:buNone/>
                        <a:tabLst>
                          <a:tab pos="180340" algn="l"/>
                          <a:tab pos="540385" algn="l"/>
                        </a:tabLst>
                        <a:defRPr/>
                      </a:pPr>
                      <a:endParaRPr lang="en-GB" sz="1600" b="1" baseline="0" dirty="0" smtClean="0">
                        <a:solidFill>
                          <a:schemeClr val="tx1"/>
                        </a:solidFill>
                        <a:effectLst/>
                        <a:latin typeface="Arial" panose="020B0604020202020204" pitchFamily="34" charset="0"/>
                        <a:ea typeface="Times New Roman"/>
                        <a:cs typeface="Arial" panose="020B0604020202020204" pitchFamily="34" charset="0"/>
                      </a:endParaRPr>
                    </a:p>
                    <a:p>
                      <a:pPr marL="285750" marR="0" indent="-285750" algn="just" defTabSz="914400" rtl="0" eaLnBrk="1" fontAlgn="auto" latinLnBrk="0" hangingPunct="1">
                        <a:lnSpc>
                          <a:spcPct val="115000"/>
                        </a:lnSpc>
                        <a:spcBef>
                          <a:spcPts val="0"/>
                        </a:spcBef>
                        <a:spcAft>
                          <a:spcPts val="0"/>
                        </a:spcAft>
                        <a:buClrTx/>
                        <a:buSzTx/>
                        <a:buFont typeface="Arial" panose="020B0604020202020204" pitchFamily="34" charset="0"/>
                        <a:buChar char="•"/>
                        <a:tabLst>
                          <a:tab pos="180340" algn="l"/>
                          <a:tab pos="540385" algn="l"/>
                        </a:tabLst>
                        <a:defRPr/>
                      </a:pPr>
                      <a:r>
                        <a:rPr lang="en-GB" sz="1600" b="1" baseline="0" dirty="0" smtClean="0">
                          <a:solidFill>
                            <a:schemeClr val="tx1"/>
                          </a:solidFill>
                          <a:effectLst/>
                          <a:latin typeface="Arial" panose="020B0604020202020204" pitchFamily="34" charset="0"/>
                          <a:ea typeface="Times New Roman"/>
                          <a:cs typeface="Arial" panose="020B0604020202020204" pitchFamily="34" charset="0"/>
                        </a:rPr>
                        <a:t>In addition, housing projects that are performing slow due to unintended stoppages on site by local forums . </a:t>
                      </a:r>
                    </a:p>
                    <a:p>
                      <a:pPr marL="0" marR="0" indent="0" algn="just" defTabSz="914400" rtl="0" eaLnBrk="1" fontAlgn="auto" latinLnBrk="0" hangingPunct="1">
                        <a:lnSpc>
                          <a:spcPct val="115000"/>
                        </a:lnSpc>
                        <a:spcBef>
                          <a:spcPts val="0"/>
                        </a:spcBef>
                        <a:spcAft>
                          <a:spcPts val="0"/>
                        </a:spcAft>
                        <a:buClrTx/>
                        <a:buSzTx/>
                        <a:buFont typeface="Arial" panose="020B0604020202020204" pitchFamily="34" charset="0"/>
                        <a:buNone/>
                        <a:tabLst>
                          <a:tab pos="180340" algn="l"/>
                          <a:tab pos="540385" algn="l"/>
                        </a:tabLst>
                        <a:defRPr/>
                      </a:pPr>
                      <a:endParaRPr lang="en-GB" sz="1600" b="1" baseline="0" dirty="0" smtClean="0">
                        <a:solidFill>
                          <a:schemeClr val="tx1"/>
                        </a:solidFill>
                        <a:effectLst/>
                        <a:latin typeface="Arial" panose="020B0604020202020204" pitchFamily="34" charset="0"/>
                        <a:ea typeface="Times New Roman"/>
                        <a:cs typeface="Arial" panose="020B0604020202020204" pitchFamily="34" charset="0"/>
                      </a:endParaRPr>
                    </a:p>
                    <a:p>
                      <a:pPr marL="0" marR="0" indent="0" algn="r" defTabSz="914400" rtl="0" eaLnBrk="1" fontAlgn="auto" latinLnBrk="0" hangingPunct="1">
                        <a:lnSpc>
                          <a:spcPct val="115000"/>
                        </a:lnSpc>
                        <a:spcBef>
                          <a:spcPts val="0"/>
                        </a:spcBef>
                        <a:spcAft>
                          <a:spcPts val="0"/>
                        </a:spcAft>
                        <a:buClrTx/>
                        <a:buSzTx/>
                        <a:buFont typeface="Arial" panose="020B0604020202020204" pitchFamily="34" charset="0"/>
                        <a:buNone/>
                        <a:tabLst>
                          <a:tab pos="180340" algn="l"/>
                          <a:tab pos="540385" algn="l"/>
                        </a:tabLst>
                        <a:defRPr/>
                      </a:pPr>
                      <a:endParaRPr lang="en-ZA" sz="1400" b="1" dirty="0" smtClean="0">
                        <a:solidFill>
                          <a:schemeClr val="tx1"/>
                        </a:solidFill>
                        <a:latin typeface="Arial" pitchFamily="34" charset="0"/>
                        <a:cs typeface="Arial" pitchFamily="34" charset="0"/>
                      </a:endParaRPr>
                    </a:p>
                  </a:txBody>
                  <a:tcPr marL="46391" marR="46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823191939"/>
                  </a:ext>
                </a:extLst>
              </a:tr>
            </a:tbl>
          </a:graphicData>
        </a:graphic>
      </p:graphicFrame>
      <p:pic>
        <p:nvPicPr>
          <p:cNvPr id="4" name="Picture 4" descr="gold holding shape 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121" y="6142038"/>
            <a:ext cx="8937523" cy="5915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4"/>
          <p:cNvSpPr/>
          <p:nvPr/>
        </p:nvSpPr>
        <p:spPr>
          <a:xfrm rot="21439007">
            <a:off x="8291150" y="6229065"/>
            <a:ext cx="620945" cy="369332"/>
          </a:xfrm>
          <a:prstGeom prst="rect">
            <a:avLst/>
          </a:prstGeom>
        </p:spPr>
        <p:txBody>
          <a:bodyPr wrap="square">
            <a:spAutoFit/>
          </a:bodyPr>
          <a:lstStyle/>
          <a:p>
            <a:r>
              <a:rPr lang="en-ZA" b="1" dirty="0" smtClean="0"/>
              <a:t>31</a:t>
            </a:r>
            <a:endParaRPr lang="en-ZA" b="1" dirty="0"/>
          </a:p>
        </p:txBody>
      </p:sp>
    </p:spTree>
    <p:extLst>
      <p:ext uri="{BB962C8B-B14F-4D97-AF65-F5344CB8AC3E}">
        <p14:creationId xmlns:p14="http://schemas.microsoft.com/office/powerpoint/2010/main" xmlns="" val="34023566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1" y="152400"/>
            <a:ext cx="8610599" cy="762000"/>
          </a:xfrm>
          <a:ln>
            <a:solidFill>
              <a:schemeClr val="tx1"/>
            </a:solidFill>
          </a:ln>
        </p:spPr>
        <p:txBody>
          <a:bodyPr>
            <a:normAutofit fontScale="90000"/>
          </a:bodyPr>
          <a:lstStyle/>
          <a:p>
            <a:r>
              <a:rPr lang="en-US" b="1" dirty="0">
                <a:latin typeface="Arial Black" panose="020B0A04020102020204" pitchFamily="34" charset="0"/>
                <a:cs typeface="Arial" panose="020B0604020202020204" pitchFamily="34" charset="0"/>
              </a:rPr>
              <a:t/>
            </a:r>
            <a:br>
              <a:rPr lang="en-US" b="1" dirty="0">
                <a:latin typeface="Arial Black" panose="020B0A04020102020204" pitchFamily="34" charset="0"/>
                <a:cs typeface="Arial" panose="020B0604020202020204" pitchFamily="34" charset="0"/>
              </a:rPr>
            </a:br>
            <a:r>
              <a:rPr lang="en-US" b="1" dirty="0" smtClean="0">
                <a:latin typeface="Arial Black" panose="020B0A04020102020204" pitchFamily="34" charset="0"/>
                <a:cs typeface="Arial" panose="020B0604020202020204" pitchFamily="34" charset="0"/>
              </a:rPr>
              <a:t/>
            </a:r>
            <a:br>
              <a:rPr lang="en-US" b="1" dirty="0" smtClean="0">
                <a:latin typeface="Arial Black" panose="020B0A04020102020204" pitchFamily="34" charset="0"/>
                <a:cs typeface="Arial" panose="020B0604020202020204" pitchFamily="34" charset="0"/>
              </a:rPr>
            </a:br>
            <a:r>
              <a:rPr lang="en-GB" sz="2700" b="1" dirty="0" smtClean="0">
                <a:latin typeface="Arial" pitchFamily="34" charset="0"/>
                <a:cs typeface="Arial" pitchFamily="34" charset="0"/>
              </a:rPr>
              <a:t>CATCH </a:t>
            </a:r>
            <a:r>
              <a:rPr lang="en-GB" sz="2700" b="1" dirty="0">
                <a:latin typeface="Arial" pitchFamily="34" charset="0"/>
                <a:cs typeface="Arial" pitchFamily="34" charset="0"/>
              </a:rPr>
              <a:t>UP PLAN PER CONDITIONAL GRANT</a:t>
            </a:r>
            <a:br>
              <a:rPr lang="en-GB" sz="2700" b="1" dirty="0">
                <a:latin typeface="Arial" pitchFamily="34" charset="0"/>
                <a:cs typeface="Arial" pitchFamily="34" charset="0"/>
              </a:rPr>
            </a:br>
            <a:r>
              <a:rPr lang="en-ZA" sz="2700" b="1" dirty="0">
                <a:latin typeface="Arial" panose="020B0604020202020204" pitchFamily="34" charset="0"/>
                <a:cs typeface="Arial" panose="020B0604020202020204" pitchFamily="34" charset="0"/>
              </a:rPr>
              <a:t/>
            </a:r>
            <a:br>
              <a:rPr lang="en-ZA" sz="2700" b="1" dirty="0">
                <a:latin typeface="Arial" panose="020B0604020202020204" pitchFamily="34" charset="0"/>
                <a:cs typeface="Arial" panose="020B0604020202020204" pitchFamily="34" charset="0"/>
              </a:rPr>
            </a:br>
            <a:r>
              <a:rPr lang="en-ZA" sz="2700" b="1" dirty="0">
                <a:latin typeface="Arial" panose="020B0604020202020204" pitchFamily="34" charset="0"/>
                <a:ea typeface="Calibri"/>
                <a:cs typeface="Arial" panose="020B0604020202020204" pitchFamily="34" charset="0"/>
              </a:rPr>
              <a:t/>
            </a:r>
            <a:br>
              <a:rPr lang="en-ZA" sz="2700" b="1" dirty="0">
                <a:latin typeface="Arial" panose="020B0604020202020204" pitchFamily="34" charset="0"/>
                <a:ea typeface="Calibri"/>
                <a:cs typeface="Arial" panose="020B0604020202020204" pitchFamily="34" charset="0"/>
              </a:rPr>
            </a:br>
            <a:endParaRPr lang="en-US" sz="2700" dirty="0"/>
          </a:p>
        </p:txBody>
      </p:sp>
      <p:graphicFrame>
        <p:nvGraphicFramePr>
          <p:cNvPr id="3" name="Table 2"/>
          <p:cNvGraphicFramePr>
            <a:graphicFrameLocks noGrp="1"/>
          </p:cNvGraphicFramePr>
          <p:nvPr>
            <p:extLst>
              <p:ext uri="{D42A27DB-BD31-4B8C-83A1-F6EECF244321}">
                <p14:modId xmlns:p14="http://schemas.microsoft.com/office/powerpoint/2010/main" xmlns="" val="158419628"/>
              </p:ext>
            </p:extLst>
          </p:nvPr>
        </p:nvGraphicFramePr>
        <p:xfrm>
          <a:off x="228597" y="1447800"/>
          <a:ext cx="8534403" cy="3733800"/>
        </p:xfrm>
        <a:graphic>
          <a:graphicData uri="http://schemas.openxmlformats.org/drawingml/2006/table">
            <a:tbl>
              <a:tblPr firstRow="1" bandRow="1" bandCol="1">
                <a:tableStyleId>{5C22544A-7EE6-4342-B048-85BDC9FD1C3A}</a:tableStyleId>
              </a:tblPr>
              <a:tblGrid>
                <a:gridCol w="8534403">
                  <a:extLst>
                    <a:ext uri="{9D8B030D-6E8A-4147-A177-3AD203B41FA5}">
                      <a16:colId xmlns:a16="http://schemas.microsoft.com/office/drawing/2014/main" xmlns="" val="1595551973"/>
                    </a:ext>
                  </a:extLst>
                </a:gridCol>
              </a:tblGrid>
              <a:tr h="3733800">
                <a:tc>
                  <a:txBody>
                    <a:bodyPr/>
                    <a:lstStyle/>
                    <a:p>
                      <a:pPr marL="285750" marR="0" indent="-285750" algn="just" defTabSz="914400" rtl="0" eaLnBrk="1" fontAlgn="auto" latinLnBrk="0" hangingPunct="1">
                        <a:lnSpc>
                          <a:spcPct val="115000"/>
                        </a:lnSpc>
                        <a:spcBef>
                          <a:spcPts val="0"/>
                        </a:spcBef>
                        <a:spcAft>
                          <a:spcPts val="0"/>
                        </a:spcAft>
                        <a:buClrTx/>
                        <a:buSzTx/>
                        <a:buFont typeface="Arial" panose="020B0604020202020204" pitchFamily="34" charset="0"/>
                        <a:buChar char="•"/>
                        <a:tabLst>
                          <a:tab pos="180340" algn="l"/>
                          <a:tab pos="540385" algn="l"/>
                        </a:tabLst>
                        <a:defRPr/>
                      </a:pPr>
                      <a:r>
                        <a:rPr lang="en-GB" sz="1600" b="1" baseline="0" dirty="0" smtClean="0">
                          <a:solidFill>
                            <a:schemeClr val="tx1"/>
                          </a:solidFill>
                          <a:effectLst/>
                          <a:latin typeface="Arial" panose="020B0604020202020204" pitchFamily="34" charset="0"/>
                          <a:ea typeface="Times New Roman"/>
                          <a:cs typeface="Arial" panose="020B0604020202020204" pitchFamily="34" charset="0"/>
                        </a:rPr>
                        <a:t>Focus and prioritize housing projects to ensure procurement is speedily completed;</a:t>
                      </a:r>
                    </a:p>
                    <a:p>
                      <a:pPr marL="0" marR="0" indent="0" algn="just" defTabSz="914400" rtl="0" eaLnBrk="1" fontAlgn="auto" latinLnBrk="0" hangingPunct="1">
                        <a:lnSpc>
                          <a:spcPct val="115000"/>
                        </a:lnSpc>
                        <a:spcBef>
                          <a:spcPts val="0"/>
                        </a:spcBef>
                        <a:spcAft>
                          <a:spcPts val="0"/>
                        </a:spcAft>
                        <a:buClrTx/>
                        <a:buSzTx/>
                        <a:buFont typeface="Arial" panose="020B0604020202020204" pitchFamily="34" charset="0"/>
                        <a:buNone/>
                        <a:tabLst>
                          <a:tab pos="180340" algn="l"/>
                          <a:tab pos="540385" algn="l"/>
                        </a:tabLst>
                        <a:defRPr/>
                      </a:pPr>
                      <a:endParaRPr lang="en-GB" sz="1600" b="1" baseline="0" dirty="0" smtClean="0">
                        <a:solidFill>
                          <a:schemeClr val="tx1"/>
                        </a:solidFill>
                        <a:effectLst/>
                        <a:latin typeface="Arial" panose="020B0604020202020204" pitchFamily="34" charset="0"/>
                        <a:ea typeface="Times New Roman"/>
                        <a:cs typeface="Arial" panose="020B0604020202020204" pitchFamily="34" charset="0"/>
                      </a:endParaRPr>
                    </a:p>
                    <a:p>
                      <a:pPr marL="285750" marR="0" indent="-285750" algn="just" defTabSz="914400" rtl="0" eaLnBrk="1" fontAlgn="auto" latinLnBrk="0" hangingPunct="1">
                        <a:lnSpc>
                          <a:spcPct val="115000"/>
                        </a:lnSpc>
                        <a:spcBef>
                          <a:spcPts val="0"/>
                        </a:spcBef>
                        <a:spcAft>
                          <a:spcPts val="0"/>
                        </a:spcAft>
                        <a:buClrTx/>
                        <a:buSzTx/>
                        <a:buFont typeface="Arial" panose="020B0604020202020204" pitchFamily="34" charset="0"/>
                        <a:buChar char="•"/>
                        <a:tabLst>
                          <a:tab pos="180340" algn="l"/>
                          <a:tab pos="540385" algn="l"/>
                        </a:tabLst>
                        <a:defRPr/>
                      </a:pPr>
                      <a:r>
                        <a:rPr lang="en-GB" sz="1600" b="1" baseline="0" dirty="0" smtClean="0">
                          <a:solidFill>
                            <a:schemeClr val="tx1"/>
                          </a:solidFill>
                          <a:effectLst/>
                          <a:latin typeface="Arial" panose="020B0604020202020204" pitchFamily="34" charset="0"/>
                          <a:ea typeface="Times New Roman"/>
                          <a:cs typeface="Arial" panose="020B0604020202020204" pitchFamily="34" charset="0"/>
                        </a:rPr>
                        <a:t>There will be close monitoring on the Contractor Development Programme;</a:t>
                      </a:r>
                    </a:p>
                    <a:p>
                      <a:pPr marL="285750" marR="0" indent="-285750" algn="just" defTabSz="914400" rtl="0" eaLnBrk="1" fontAlgn="auto" latinLnBrk="0" hangingPunct="1">
                        <a:lnSpc>
                          <a:spcPct val="115000"/>
                        </a:lnSpc>
                        <a:spcBef>
                          <a:spcPts val="0"/>
                        </a:spcBef>
                        <a:spcAft>
                          <a:spcPts val="0"/>
                        </a:spcAft>
                        <a:buClrTx/>
                        <a:buSzTx/>
                        <a:buFont typeface="Arial" panose="020B0604020202020204" pitchFamily="34" charset="0"/>
                        <a:buChar char="•"/>
                        <a:tabLst>
                          <a:tab pos="180340" algn="l"/>
                          <a:tab pos="540385" algn="l"/>
                        </a:tabLst>
                        <a:defRPr/>
                      </a:pPr>
                      <a:endParaRPr lang="en-GB" sz="1600" b="1" baseline="0" dirty="0" smtClean="0">
                        <a:solidFill>
                          <a:schemeClr val="tx1"/>
                        </a:solidFill>
                        <a:effectLst/>
                        <a:latin typeface="Arial" panose="020B0604020202020204" pitchFamily="34" charset="0"/>
                        <a:ea typeface="Times New Roman"/>
                        <a:cs typeface="Arial" panose="020B0604020202020204" pitchFamily="34" charset="0"/>
                      </a:endParaRPr>
                    </a:p>
                    <a:p>
                      <a:pPr marL="285750" marR="0" indent="-285750" algn="just" defTabSz="914400" rtl="0" eaLnBrk="1" fontAlgn="auto" latinLnBrk="0" hangingPunct="1">
                        <a:lnSpc>
                          <a:spcPct val="115000"/>
                        </a:lnSpc>
                        <a:spcBef>
                          <a:spcPts val="0"/>
                        </a:spcBef>
                        <a:spcAft>
                          <a:spcPts val="0"/>
                        </a:spcAft>
                        <a:buClrTx/>
                        <a:buSzTx/>
                        <a:buFont typeface="Arial" panose="020B0604020202020204" pitchFamily="34" charset="0"/>
                        <a:buChar char="•"/>
                        <a:tabLst>
                          <a:tab pos="180340" algn="l"/>
                          <a:tab pos="540385" algn="l"/>
                        </a:tabLst>
                        <a:defRPr/>
                      </a:pPr>
                      <a:r>
                        <a:rPr lang="en-GB" sz="1600" b="1" baseline="0" dirty="0" smtClean="0">
                          <a:solidFill>
                            <a:schemeClr val="tx1"/>
                          </a:solidFill>
                          <a:effectLst/>
                          <a:latin typeface="Arial" panose="020B0604020202020204" pitchFamily="34" charset="0"/>
                          <a:ea typeface="Times New Roman"/>
                          <a:cs typeface="Arial" panose="020B0604020202020204" pitchFamily="34" charset="0"/>
                        </a:rPr>
                        <a:t>The Department will also ensure that there is close monitoring and quality control on all projects;  </a:t>
                      </a:r>
                    </a:p>
                    <a:p>
                      <a:pPr marL="285750" marR="0" indent="-285750" algn="just" defTabSz="914400" rtl="0" eaLnBrk="1" fontAlgn="auto" latinLnBrk="0" hangingPunct="1">
                        <a:lnSpc>
                          <a:spcPct val="115000"/>
                        </a:lnSpc>
                        <a:spcBef>
                          <a:spcPts val="0"/>
                        </a:spcBef>
                        <a:spcAft>
                          <a:spcPts val="0"/>
                        </a:spcAft>
                        <a:buClrTx/>
                        <a:buSzTx/>
                        <a:buFont typeface="Arial" panose="020B0604020202020204" pitchFamily="34" charset="0"/>
                        <a:buChar char="•"/>
                        <a:tabLst>
                          <a:tab pos="180340" algn="l"/>
                          <a:tab pos="540385" algn="l"/>
                        </a:tabLst>
                        <a:defRPr/>
                      </a:pPr>
                      <a:endParaRPr lang="en-GB" sz="1600" b="1" baseline="0" dirty="0" smtClean="0">
                        <a:solidFill>
                          <a:schemeClr val="tx1"/>
                        </a:solidFill>
                        <a:effectLst/>
                        <a:latin typeface="Arial" panose="020B0604020202020204" pitchFamily="34" charset="0"/>
                        <a:ea typeface="Times New Roman"/>
                        <a:cs typeface="Arial" panose="020B0604020202020204" pitchFamily="34" charset="0"/>
                      </a:endParaRPr>
                    </a:p>
                    <a:p>
                      <a:pPr marL="285750" marR="0" indent="-285750" algn="just" defTabSz="914400" rtl="0" eaLnBrk="1" fontAlgn="auto" latinLnBrk="0" hangingPunct="1">
                        <a:lnSpc>
                          <a:spcPct val="115000"/>
                        </a:lnSpc>
                        <a:spcBef>
                          <a:spcPts val="0"/>
                        </a:spcBef>
                        <a:spcAft>
                          <a:spcPts val="0"/>
                        </a:spcAft>
                        <a:buClrTx/>
                        <a:buSzTx/>
                        <a:buFont typeface="Arial" panose="020B0604020202020204" pitchFamily="34" charset="0"/>
                        <a:buChar char="•"/>
                        <a:tabLst>
                          <a:tab pos="180340" algn="l"/>
                          <a:tab pos="540385" algn="l"/>
                        </a:tabLst>
                        <a:defRPr/>
                      </a:pPr>
                      <a:r>
                        <a:rPr lang="en-GB" sz="1600" b="1" baseline="0" dirty="0" smtClean="0">
                          <a:solidFill>
                            <a:schemeClr val="tx1"/>
                          </a:solidFill>
                          <a:effectLst/>
                          <a:latin typeface="Arial" panose="020B0604020202020204" pitchFamily="34" charset="0"/>
                          <a:ea typeface="Times New Roman"/>
                          <a:cs typeface="Arial" panose="020B0604020202020204" pitchFamily="34" charset="0"/>
                        </a:rPr>
                        <a:t>During the revision of the business plan, budgets will be reprioritized to performing projects. </a:t>
                      </a:r>
                    </a:p>
                    <a:p>
                      <a:pPr marL="0" marR="0" indent="0" algn="just" defTabSz="914400" rtl="0" eaLnBrk="1" fontAlgn="auto" latinLnBrk="0" hangingPunct="1">
                        <a:lnSpc>
                          <a:spcPct val="115000"/>
                        </a:lnSpc>
                        <a:spcBef>
                          <a:spcPts val="0"/>
                        </a:spcBef>
                        <a:spcAft>
                          <a:spcPts val="0"/>
                        </a:spcAft>
                        <a:buClrTx/>
                        <a:buSzTx/>
                        <a:buFont typeface="Arial" panose="020B0604020202020204" pitchFamily="34" charset="0"/>
                        <a:buNone/>
                        <a:tabLst>
                          <a:tab pos="180340" algn="l"/>
                          <a:tab pos="540385" algn="l"/>
                        </a:tabLst>
                        <a:defRPr/>
                      </a:pPr>
                      <a:endParaRPr lang="en-GB" sz="1700" b="1" baseline="0" dirty="0" smtClean="0">
                        <a:solidFill>
                          <a:schemeClr val="tx1"/>
                        </a:solidFill>
                        <a:effectLst/>
                        <a:latin typeface="Arial" panose="020B0604020202020204" pitchFamily="34" charset="0"/>
                        <a:ea typeface="Times New Roman"/>
                        <a:cs typeface="Arial" panose="020B0604020202020204" pitchFamily="34" charset="0"/>
                      </a:endParaRPr>
                    </a:p>
                  </a:txBody>
                  <a:tcPr marL="46391" marR="46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823191939"/>
                  </a:ext>
                </a:extLst>
              </a:tr>
            </a:tbl>
          </a:graphicData>
        </a:graphic>
      </p:graphicFrame>
      <p:pic>
        <p:nvPicPr>
          <p:cNvPr id="4" name="Picture 3" descr="gold holding shape 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748690"/>
            <a:ext cx="9144000" cy="11156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4"/>
          <p:cNvSpPr/>
          <p:nvPr/>
        </p:nvSpPr>
        <p:spPr>
          <a:xfrm rot="21439007">
            <a:off x="8609820" y="6095039"/>
            <a:ext cx="533610" cy="369332"/>
          </a:xfrm>
          <a:prstGeom prst="rect">
            <a:avLst/>
          </a:prstGeom>
        </p:spPr>
        <p:txBody>
          <a:bodyPr wrap="square">
            <a:spAutoFit/>
          </a:bodyPr>
          <a:lstStyle/>
          <a:p>
            <a:fld id="{8F81E485-07ED-4276-9FB5-6324804FA532}" type="slidenum">
              <a:rPr lang="en-ZA" b="1"/>
              <a:pPr/>
              <a:t>32</a:t>
            </a:fld>
            <a:endParaRPr lang="en-ZA" b="1" dirty="0"/>
          </a:p>
        </p:txBody>
      </p:sp>
    </p:spTree>
    <p:extLst>
      <p:ext uri="{BB962C8B-B14F-4D97-AF65-F5344CB8AC3E}">
        <p14:creationId xmlns:p14="http://schemas.microsoft.com/office/powerpoint/2010/main" xmlns="" val="21064119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1" y="152400"/>
            <a:ext cx="8610599" cy="762000"/>
          </a:xfrm>
          <a:ln>
            <a:solidFill>
              <a:schemeClr val="tx1"/>
            </a:solidFill>
          </a:ln>
        </p:spPr>
        <p:txBody>
          <a:bodyPr>
            <a:normAutofit fontScale="90000"/>
          </a:bodyPr>
          <a:lstStyle/>
          <a:p>
            <a:r>
              <a:rPr lang="en-US" b="1" dirty="0">
                <a:latin typeface="Arial Black" panose="020B0A04020102020204" pitchFamily="34" charset="0"/>
                <a:cs typeface="Arial" panose="020B0604020202020204" pitchFamily="34" charset="0"/>
              </a:rPr>
              <a:t/>
            </a:r>
            <a:br>
              <a:rPr lang="en-US" b="1" dirty="0">
                <a:latin typeface="Arial Black" panose="020B0A04020102020204" pitchFamily="34" charset="0"/>
                <a:cs typeface="Arial" panose="020B0604020202020204" pitchFamily="34" charset="0"/>
              </a:rPr>
            </a:br>
            <a:r>
              <a:rPr lang="en-US" b="1" dirty="0" smtClean="0">
                <a:latin typeface="Arial Black" panose="020B0A04020102020204" pitchFamily="34" charset="0"/>
                <a:cs typeface="Arial" panose="020B0604020202020204" pitchFamily="34" charset="0"/>
              </a:rPr>
              <a:t/>
            </a:r>
            <a:br>
              <a:rPr lang="en-US" b="1" dirty="0" smtClean="0">
                <a:latin typeface="Arial Black" panose="020B0A04020102020204" pitchFamily="34" charset="0"/>
                <a:cs typeface="Arial" panose="020B0604020202020204" pitchFamily="34" charset="0"/>
              </a:rPr>
            </a:br>
            <a:r>
              <a:rPr lang="en-GB" sz="2700" b="1" dirty="0" smtClean="0">
                <a:latin typeface="Arial" pitchFamily="34" charset="0"/>
                <a:cs typeface="Arial" pitchFamily="34" charset="0"/>
              </a:rPr>
              <a:t>FUNDS WITH-HELD – 2021/22 FINANCIAL YEAR </a:t>
            </a:r>
            <a:r>
              <a:rPr lang="en-GB" sz="2700" b="1" dirty="0">
                <a:latin typeface="Arial" pitchFamily="34" charset="0"/>
                <a:cs typeface="Arial" pitchFamily="34" charset="0"/>
              </a:rPr>
              <a:t/>
            </a:r>
            <a:br>
              <a:rPr lang="en-GB" sz="2700" b="1" dirty="0">
                <a:latin typeface="Arial" pitchFamily="34" charset="0"/>
                <a:cs typeface="Arial" pitchFamily="34" charset="0"/>
              </a:rPr>
            </a:br>
            <a:r>
              <a:rPr lang="en-ZA" sz="2700" b="1" dirty="0">
                <a:latin typeface="Arial" panose="020B0604020202020204" pitchFamily="34" charset="0"/>
                <a:cs typeface="Arial" panose="020B0604020202020204" pitchFamily="34" charset="0"/>
              </a:rPr>
              <a:t/>
            </a:r>
            <a:br>
              <a:rPr lang="en-ZA" sz="2700" b="1" dirty="0">
                <a:latin typeface="Arial" panose="020B0604020202020204" pitchFamily="34" charset="0"/>
                <a:cs typeface="Arial" panose="020B0604020202020204" pitchFamily="34" charset="0"/>
              </a:rPr>
            </a:br>
            <a:r>
              <a:rPr lang="en-ZA" sz="2700" b="1" dirty="0">
                <a:latin typeface="Arial" panose="020B0604020202020204" pitchFamily="34" charset="0"/>
                <a:ea typeface="Calibri"/>
                <a:cs typeface="Arial" panose="020B0604020202020204" pitchFamily="34" charset="0"/>
              </a:rPr>
              <a:t/>
            </a:r>
            <a:br>
              <a:rPr lang="en-ZA" sz="2700" b="1" dirty="0">
                <a:latin typeface="Arial" panose="020B0604020202020204" pitchFamily="34" charset="0"/>
                <a:ea typeface="Calibri"/>
                <a:cs typeface="Arial" panose="020B0604020202020204" pitchFamily="34" charset="0"/>
              </a:rPr>
            </a:br>
            <a:endParaRPr lang="en-US" sz="2700" dirty="0"/>
          </a:p>
        </p:txBody>
      </p:sp>
      <p:graphicFrame>
        <p:nvGraphicFramePr>
          <p:cNvPr id="3" name="Table 2"/>
          <p:cNvGraphicFramePr>
            <a:graphicFrameLocks noGrp="1"/>
          </p:cNvGraphicFramePr>
          <p:nvPr>
            <p:extLst>
              <p:ext uri="{D42A27DB-BD31-4B8C-83A1-F6EECF244321}">
                <p14:modId xmlns:p14="http://schemas.microsoft.com/office/powerpoint/2010/main" xmlns="" val="4053886748"/>
              </p:ext>
            </p:extLst>
          </p:nvPr>
        </p:nvGraphicFramePr>
        <p:xfrm>
          <a:off x="228597" y="1371600"/>
          <a:ext cx="8534403" cy="3810000"/>
        </p:xfrm>
        <a:graphic>
          <a:graphicData uri="http://schemas.openxmlformats.org/drawingml/2006/table">
            <a:tbl>
              <a:tblPr firstRow="1" bandRow="1" bandCol="1">
                <a:tableStyleId>{5C22544A-7EE6-4342-B048-85BDC9FD1C3A}</a:tableStyleId>
              </a:tblPr>
              <a:tblGrid>
                <a:gridCol w="8534403">
                  <a:extLst>
                    <a:ext uri="{9D8B030D-6E8A-4147-A177-3AD203B41FA5}">
                      <a16:colId xmlns:a16="http://schemas.microsoft.com/office/drawing/2014/main" xmlns="" val="1595551973"/>
                    </a:ext>
                  </a:extLst>
                </a:gridCol>
              </a:tblGrid>
              <a:tr h="3810000">
                <a:tc>
                  <a:txBody>
                    <a:bodyPr/>
                    <a:lstStyle/>
                    <a:p>
                      <a:pPr marL="285750" marR="0" indent="-285750" algn="just" defTabSz="914400" rtl="0" eaLnBrk="1" fontAlgn="auto" latinLnBrk="0" hangingPunct="1">
                        <a:lnSpc>
                          <a:spcPct val="115000"/>
                        </a:lnSpc>
                        <a:spcBef>
                          <a:spcPts val="0"/>
                        </a:spcBef>
                        <a:spcAft>
                          <a:spcPts val="0"/>
                        </a:spcAft>
                        <a:buClrTx/>
                        <a:buSzTx/>
                        <a:buFont typeface="Arial" panose="020B0604020202020204" pitchFamily="34" charset="0"/>
                        <a:buChar char="•"/>
                        <a:tabLst>
                          <a:tab pos="180340" algn="l"/>
                          <a:tab pos="540385" algn="l"/>
                        </a:tabLst>
                        <a:defRPr/>
                      </a:pPr>
                      <a:r>
                        <a:rPr lang="en-GB" sz="1600" b="1" baseline="0" dirty="0" smtClean="0">
                          <a:solidFill>
                            <a:schemeClr val="tx1"/>
                          </a:solidFill>
                          <a:effectLst/>
                          <a:latin typeface="Arial" panose="020B0604020202020204" pitchFamily="34" charset="0"/>
                          <a:ea typeface="Times New Roman"/>
                          <a:cs typeface="Arial" panose="020B0604020202020204" pitchFamily="34" charset="0"/>
                        </a:rPr>
                        <a:t>R20 000 000 was withheld from the Informal Settlements Upgrading Partnership Grant (ISUPG);</a:t>
                      </a:r>
                    </a:p>
                    <a:p>
                      <a:pPr marL="0" marR="0" indent="0" algn="just" defTabSz="914400" rtl="0" eaLnBrk="1" fontAlgn="auto" latinLnBrk="0" hangingPunct="1">
                        <a:lnSpc>
                          <a:spcPct val="115000"/>
                        </a:lnSpc>
                        <a:spcBef>
                          <a:spcPts val="0"/>
                        </a:spcBef>
                        <a:spcAft>
                          <a:spcPts val="0"/>
                        </a:spcAft>
                        <a:buClrTx/>
                        <a:buSzTx/>
                        <a:buFont typeface="Arial" panose="020B0604020202020204" pitchFamily="34" charset="0"/>
                        <a:buNone/>
                        <a:tabLst>
                          <a:tab pos="180340" algn="l"/>
                          <a:tab pos="540385" algn="l"/>
                        </a:tabLst>
                        <a:defRPr/>
                      </a:pPr>
                      <a:endParaRPr lang="en-GB" sz="1600" b="1" baseline="0" dirty="0" smtClean="0">
                        <a:solidFill>
                          <a:schemeClr val="tx1"/>
                        </a:solidFill>
                        <a:effectLst/>
                        <a:latin typeface="Arial" panose="020B0604020202020204" pitchFamily="34" charset="0"/>
                        <a:ea typeface="Times New Roman"/>
                        <a:cs typeface="Arial" panose="020B0604020202020204" pitchFamily="34" charset="0"/>
                      </a:endParaRPr>
                    </a:p>
                    <a:p>
                      <a:pPr marL="285750" marR="0" indent="-285750" algn="just" defTabSz="914400" rtl="0" eaLnBrk="1" fontAlgn="auto" latinLnBrk="0" hangingPunct="1">
                        <a:lnSpc>
                          <a:spcPct val="115000"/>
                        </a:lnSpc>
                        <a:spcBef>
                          <a:spcPts val="0"/>
                        </a:spcBef>
                        <a:spcAft>
                          <a:spcPts val="0"/>
                        </a:spcAft>
                        <a:buClrTx/>
                        <a:buSzTx/>
                        <a:buFont typeface="Arial" panose="020B0604020202020204" pitchFamily="34" charset="0"/>
                        <a:buChar char="•"/>
                        <a:tabLst>
                          <a:tab pos="180340" algn="l"/>
                          <a:tab pos="540385" algn="l"/>
                        </a:tabLst>
                        <a:defRPr/>
                      </a:pPr>
                      <a:r>
                        <a:rPr lang="en-GB" sz="1600" b="1" baseline="0" dirty="0" smtClean="0">
                          <a:solidFill>
                            <a:schemeClr val="tx1"/>
                          </a:solidFill>
                          <a:effectLst/>
                          <a:latin typeface="Arial" panose="020B0604020202020204" pitchFamily="34" charset="0"/>
                          <a:ea typeface="Times New Roman"/>
                          <a:cs typeface="Arial" panose="020B0604020202020204" pitchFamily="34" charset="0"/>
                        </a:rPr>
                        <a:t>There was no impact on this as the targets were 99% achieved;</a:t>
                      </a:r>
                    </a:p>
                    <a:p>
                      <a:pPr marL="0" marR="0" indent="0" algn="just" defTabSz="914400" rtl="0" eaLnBrk="1" fontAlgn="auto" latinLnBrk="0" hangingPunct="1">
                        <a:lnSpc>
                          <a:spcPct val="115000"/>
                        </a:lnSpc>
                        <a:spcBef>
                          <a:spcPts val="0"/>
                        </a:spcBef>
                        <a:spcAft>
                          <a:spcPts val="0"/>
                        </a:spcAft>
                        <a:buClrTx/>
                        <a:buSzTx/>
                        <a:buFont typeface="Arial" panose="020B0604020202020204" pitchFamily="34" charset="0"/>
                        <a:buNone/>
                        <a:tabLst>
                          <a:tab pos="180340" algn="l"/>
                          <a:tab pos="540385" algn="l"/>
                        </a:tabLst>
                        <a:defRPr/>
                      </a:pPr>
                      <a:endParaRPr lang="en-GB" sz="1600" b="1" baseline="0" dirty="0" smtClean="0">
                        <a:solidFill>
                          <a:schemeClr val="tx1"/>
                        </a:solidFill>
                        <a:effectLst/>
                        <a:latin typeface="Arial" panose="020B0604020202020204" pitchFamily="34" charset="0"/>
                        <a:ea typeface="Times New Roman"/>
                        <a:cs typeface="Arial" panose="020B0604020202020204" pitchFamily="34" charset="0"/>
                      </a:endParaRPr>
                    </a:p>
                    <a:p>
                      <a:pPr marL="285750" marR="0" indent="-285750" algn="just" defTabSz="914400" rtl="0" eaLnBrk="1" fontAlgn="auto" latinLnBrk="0" hangingPunct="1">
                        <a:lnSpc>
                          <a:spcPct val="115000"/>
                        </a:lnSpc>
                        <a:spcBef>
                          <a:spcPts val="0"/>
                        </a:spcBef>
                        <a:spcAft>
                          <a:spcPts val="0"/>
                        </a:spcAft>
                        <a:buClrTx/>
                        <a:buSzTx/>
                        <a:buFont typeface="Arial" panose="020B0604020202020204" pitchFamily="34" charset="0"/>
                        <a:buChar char="•"/>
                        <a:tabLst>
                          <a:tab pos="180340" algn="l"/>
                          <a:tab pos="540385" algn="l"/>
                        </a:tabLst>
                        <a:defRPr/>
                      </a:pPr>
                      <a:r>
                        <a:rPr lang="en-GB" sz="1600" b="1" baseline="0" dirty="0" smtClean="0">
                          <a:solidFill>
                            <a:schemeClr val="tx1"/>
                          </a:solidFill>
                          <a:effectLst/>
                          <a:latin typeface="Arial" panose="020B0604020202020204" pitchFamily="34" charset="0"/>
                          <a:ea typeface="Times New Roman"/>
                          <a:cs typeface="Arial" panose="020B0604020202020204" pitchFamily="34" charset="0"/>
                        </a:rPr>
                        <a:t>Projects that were mainly affected where those still under procurement process.</a:t>
                      </a:r>
                    </a:p>
                    <a:p>
                      <a:pPr marL="285750" marR="0" indent="-285750" algn="just" defTabSz="914400" rtl="0" eaLnBrk="1" fontAlgn="auto" latinLnBrk="0" hangingPunct="1">
                        <a:lnSpc>
                          <a:spcPct val="115000"/>
                        </a:lnSpc>
                        <a:spcBef>
                          <a:spcPts val="0"/>
                        </a:spcBef>
                        <a:spcAft>
                          <a:spcPts val="0"/>
                        </a:spcAft>
                        <a:buClrTx/>
                        <a:buSzTx/>
                        <a:buFont typeface="Arial" panose="020B0604020202020204" pitchFamily="34" charset="0"/>
                        <a:buChar char="•"/>
                        <a:tabLst>
                          <a:tab pos="180340" algn="l"/>
                          <a:tab pos="540385" algn="l"/>
                        </a:tabLst>
                        <a:defRPr/>
                      </a:pPr>
                      <a:endParaRPr lang="en-GB" sz="1600" b="1" baseline="0" dirty="0" smtClean="0">
                        <a:solidFill>
                          <a:schemeClr val="tx1"/>
                        </a:solidFill>
                        <a:effectLst/>
                        <a:latin typeface="Arial" panose="020B0604020202020204" pitchFamily="34" charset="0"/>
                        <a:ea typeface="Times New Roman"/>
                        <a:cs typeface="Arial" panose="020B0604020202020204" pitchFamily="34" charset="0"/>
                      </a:endParaRPr>
                    </a:p>
                    <a:p>
                      <a:pPr marL="285750" marR="0" indent="-285750" algn="just" defTabSz="914400" rtl="0" eaLnBrk="1" fontAlgn="auto" latinLnBrk="0" hangingPunct="1">
                        <a:lnSpc>
                          <a:spcPct val="115000"/>
                        </a:lnSpc>
                        <a:spcBef>
                          <a:spcPts val="0"/>
                        </a:spcBef>
                        <a:spcAft>
                          <a:spcPts val="0"/>
                        </a:spcAft>
                        <a:buClrTx/>
                        <a:buSzTx/>
                        <a:buFont typeface="Arial" panose="020B0604020202020204" pitchFamily="34" charset="0"/>
                        <a:buChar char="•"/>
                        <a:tabLst>
                          <a:tab pos="180340" algn="l"/>
                          <a:tab pos="540385" algn="l"/>
                        </a:tabLst>
                        <a:defRPr/>
                      </a:pPr>
                      <a:endParaRPr lang="en-GB" sz="1600" b="1" baseline="0" dirty="0" smtClean="0">
                        <a:solidFill>
                          <a:schemeClr val="tx1"/>
                        </a:solidFill>
                        <a:effectLst/>
                        <a:latin typeface="Arial" panose="020B0604020202020204" pitchFamily="34" charset="0"/>
                        <a:ea typeface="Times New Roman"/>
                        <a:cs typeface="Arial" panose="020B0604020202020204" pitchFamily="34" charset="0"/>
                      </a:endParaRPr>
                    </a:p>
                    <a:p>
                      <a:pPr marL="285750" marR="0" indent="-285750" algn="just" defTabSz="914400" rtl="0" eaLnBrk="1" fontAlgn="auto" latinLnBrk="0" hangingPunct="1">
                        <a:lnSpc>
                          <a:spcPct val="115000"/>
                        </a:lnSpc>
                        <a:spcBef>
                          <a:spcPts val="0"/>
                        </a:spcBef>
                        <a:spcAft>
                          <a:spcPts val="0"/>
                        </a:spcAft>
                        <a:buClrTx/>
                        <a:buSzTx/>
                        <a:buFont typeface="Arial" panose="020B0604020202020204" pitchFamily="34" charset="0"/>
                        <a:buChar char="•"/>
                        <a:tabLst>
                          <a:tab pos="180340" algn="l"/>
                          <a:tab pos="540385" algn="l"/>
                        </a:tabLst>
                        <a:defRPr/>
                      </a:pPr>
                      <a:endParaRPr lang="en-GB" sz="1600" b="1" baseline="0" dirty="0" smtClean="0">
                        <a:solidFill>
                          <a:schemeClr val="tx1"/>
                        </a:solidFill>
                        <a:effectLst/>
                        <a:latin typeface="Arial" panose="020B0604020202020204" pitchFamily="34" charset="0"/>
                        <a:ea typeface="Times New Roman"/>
                        <a:cs typeface="Arial" panose="020B0604020202020204" pitchFamily="34" charset="0"/>
                      </a:endParaRPr>
                    </a:p>
                    <a:p>
                      <a:pPr marL="0" marR="0" indent="0" algn="just" defTabSz="914400" rtl="0" eaLnBrk="1" fontAlgn="auto" latinLnBrk="0" hangingPunct="1">
                        <a:lnSpc>
                          <a:spcPct val="115000"/>
                        </a:lnSpc>
                        <a:spcBef>
                          <a:spcPts val="0"/>
                        </a:spcBef>
                        <a:spcAft>
                          <a:spcPts val="0"/>
                        </a:spcAft>
                        <a:buClrTx/>
                        <a:buSzTx/>
                        <a:buFont typeface="Arial" panose="020B0604020202020204" pitchFamily="34" charset="0"/>
                        <a:buNone/>
                        <a:tabLst>
                          <a:tab pos="180340" algn="l"/>
                          <a:tab pos="540385" algn="l"/>
                        </a:tabLst>
                        <a:defRPr/>
                      </a:pPr>
                      <a:endParaRPr lang="en-GB" sz="1700" b="1" baseline="0" dirty="0" smtClean="0">
                        <a:solidFill>
                          <a:schemeClr val="tx1"/>
                        </a:solidFill>
                        <a:effectLst/>
                        <a:latin typeface="Arial" panose="020B0604020202020204" pitchFamily="34" charset="0"/>
                        <a:ea typeface="Times New Roman"/>
                        <a:cs typeface="Arial" panose="020B0604020202020204" pitchFamily="34" charset="0"/>
                      </a:endParaRPr>
                    </a:p>
                  </a:txBody>
                  <a:tcPr marL="46391" marR="46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823191939"/>
                  </a:ext>
                </a:extLst>
              </a:tr>
            </a:tbl>
          </a:graphicData>
        </a:graphic>
      </p:graphicFrame>
      <p:pic>
        <p:nvPicPr>
          <p:cNvPr id="4" name="Picture 3" descr="gold holding shape 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748690"/>
            <a:ext cx="9144000" cy="11156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4"/>
          <p:cNvSpPr/>
          <p:nvPr/>
        </p:nvSpPr>
        <p:spPr>
          <a:xfrm rot="21439007">
            <a:off x="8609820" y="6095039"/>
            <a:ext cx="533610" cy="369332"/>
          </a:xfrm>
          <a:prstGeom prst="rect">
            <a:avLst/>
          </a:prstGeom>
        </p:spPr>
        <p:txBody>
          <a:bodyPr wrap="square">
            <a:spAutoFit/>
          </a:bodyPr>
          <a:lstStyle/>
          <a:p>
            <a:fld id="{8F81E485-07ED-4276-9FB5-6324804FA532}" type="slidenum">
              <a:rPr lang="en-ZA" b="1"/>
              <a:pPr/>
              <a:t>33</a:t>
            </a:fld>
            <a:endParaRPr lang="en-ZA" b="1" dirty="0"/>
          </a:p>
        </p:txBody>
      </p:sp>
    </p:spTree>
    <p:extLst>
      <p:ext uri="{BB962C8B-B14F-4D97-AF65-F5344CB8AC3E}">
        <p14:creationId xmlns:p14="http://schemas.microsoft.com/office/powerpoint/2010/main" xmlns="" val="3888120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noGrp="1"/>
          </p:cNvSpPr>
          <p:nvPr>
            <p:ph sz="half" idx="1"/>
          </p:nvPr>
        </p:nvSpPr>
        <p:spPr>
          <a:xfrm>
            <a:off x="457200" y="1438275"/>
            <a:ext cx="8229600" cy="3862388"/>
          </a:xfrm>
        </p:spPr>
        <p:style>
          <a:lnRef idx="2">
            <a:schemeClr val="dk1"/>
          </a:lnRef>
          <a:fillRef idx="1">
            <a:schemeClr val="lt1"/>
          </a:fillRef>
          <a:effectRef idx="0">
            <a:schemeClr val="dk1"/>
          </a:effectRef>
          <a:fontRef idx="minor">
            <a:schemeClr val="dk1"/>
          </a:fontRef>
        </p:style>
        <p:txBody>
          <a:bodyPr>
            <a:noAutofit/>
          </a:bodyPr>
          <a:lstStyle>
            <a:lvl1pPr algn="ctr" defTabSz="4572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spcBef>
                <a:spcPct val="20000"/>
              </a:spcBef>
              <a:defRPr/>
            </a:pPr>
            <a:endParaRPr lang="en-US" sz="6000" b="1" dirty="0">
              <a:solidFill>
                <a:schemeClr val="tx1"/>
              </a:solidFill>
              <a:latin typeface="Arial Narrow" pitchFamily="34" charset="0"/>
              <a:ea typeface="+mj-ea"/>
              <a:cs typeface="Arial" pitchFamily="34" charset="0"/>
            </a:endParaRPr>
          </a:p>
          <a:p>
            <a:pPr>
              <a:spcBef>
                <a:spcPct val="20000"/>
              </a:spcBef>
              <a:defRPr/>
            </a:pPr>
            <a:r>
              <a:rPr lang="en-US" sz="6000" b="1" dirty="0">
                <a:solidFill>
                  <a:schemeClr val="tx1"/>
                </a:solidFill>
                <a:latin typeface="Arial Narrow" pitchFamily="34" charset="0"/>
                <a:ea typeface="+mj-ea"/>
                <a:cs typeface="Arial" pitchFamily="34" charset="0"/>
              </a:rPr>
              <a:t>THANK YOU</a:t>
            </a:r>
            <a:r>
              <a:rPr lang="en-GB" sz="6000" b="1" dirty="0">
                <a:solidFill>
                  <a:schemeClr val="tx1"/>
                </a:solidFill>
                <a:latin typeface="Arial Narrow" pitchFamily="34" charset="0"/>
              </a:rPr>
              <a:t/>
            </a:r>
            <a:br>
              <a:rPr lang="en-GB" sz="6000" b="1" dirty="0">
                <a:solidFill>
                  <a:schemeClr val="tx1"/>
                </a:solidFill>
                <a:latin typeface="Arial Narrow" pitchFamily="34" charset="0"/>
              </a:rPr>
            </a:br>
            <a:r>
              <a:rPr lang="en-GB" sz="6000" b="1" dirty="0">
                <a:solidFill>
                  <a:schemeClr val="tx1"/>
                </a:solidFill>
                <a:latin typeface="Arial Narrow" pitchFamily="34" charset="0"/>
              </a:rPr>
              <a:t> </a:t>
            </a:r>
            <a:endParaRPr lang="en-ZA" sz="6000" b="1" dirty="0">
              <a:solidFill>
                <a:schemeClr val="tx1"/>
              </a:solidFill>
              <a:latin typeface="Arial Narrow" pitchFamily="34" charset="0"/>
            </a:endParaRPr>
          </a:p>
        </p:txBody>
      </p:sp>
      <p:pic>
        <p:nvPicPr>
          <p:cNvPr id="16388" name="Picture 7" descr="gold holding shape 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752331"/>
            <a:ext cx="86868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6389" name="Picture 10" descr="logohuman"/>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26150" y="0"/>
            <a:ext cx="3117850" cy="1438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Slide Number Placeholder 4"/>
          <p:cNvSpPr>
            <a:spLocks noGrp="1"/>
          </p:cNvSpPr>
          <p:nvPr>
            <p:ph type="sldNum" sz="quarter" idx="12"/>
          </p:nvPr>
        </p:nvSpPr>
        <p:spPr bwMode="auto">
          <a:xfrm>
            <a:off x="8153400" y="6477000"/>
            <a:ext cx="381000" cy="2619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fld id="{A2C3C0D5-EFC6-4FB4-A85D-E541134AA637}" type="slidenum">
              <a:rPr lang="en-US" altLang="en-US" b="1" smtClean="0">
                <a:solidFill>
                  <a:schemeClr val="tx1"/>
                </a:solidFill>
              </a:rPr>
              <a:pPr/>
              <a:t>34</a:t>
            </a:fld>
            <a:endParaRPr lang="en-US" altLang="en-US" b="1" dirty="0" smtClean="0">
              <a:solidFill>
                <a:schemeClr val="tx1"/>
              </a:solidFill>
            </a:endParaRPr>
          </a:p>
        </p:txBody>
      </p:sp>
    </p:spTree>
    <p:extLst>
      <p:ext uri="{BB962C8B-B14F-4D97-AF65-F5344CB8AC3E}">
        <p14:creationId xmlns:p14="http://schemas.microsoft.com/office/powerpoint/2010/main" xmlns="" val="27027444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8F81E485-07ED-4276-9FB5-6324804FA532}" type="slidenum">
              <a:rPr lang="en-ZA" sz="1400" b="1" smtClean="0">
                <a:solidFill>
                  <a:schemeClr val="tx1"/>
                </a:solidFill>
                <a:latin typeface="Arial" pitchFamily="34" charset="0"/>
                <a:cs typeface="Arial" pitchFamily="34" charset="0"/>
              </a:rPr>
              <a:pPr/>
              <a:t>4</a:t>
            </a:fld>
            <a:endParaRPr lang="en-ZA" sz="1400" b="1" dirty="0">
              <a:solidFill>
                <a:schemeClr val="tx1"/>
              </a:solidFill>
              <a:latin typeface="Arial" pitchFamily="34" charset="0"/>
              <a:cs typeface="Arial" pitchFamily="34" charset="0"/>
            </a:endParaRPr>
          </a:p>
        </p:txBody>
      </p:sp>
      <p:sp>
        <p:nvSpPr>
          <p:cNvPr id="4" name="Title 3"/>
          <p:cNvSpPr>
            <a:spLocks noGrp="1"/>
          </p:cNvSpPr>
          <p:nvPr>
            <p:ph type="title"/>
          </p:nvPr>
        </p:nvSpPr>
        <p:spPr>
          <a:xfrm>
            <a:off x="457200" y="2286000"/>
            <a:ext cx="8229600" cy="1676400"/>
          </a:xfrm>
        </p:spPr>
        <p:txBody>
          <a:bodyPr/>
          <a:lstStyle/>
          <a:p>
            <a:r>
              <a:rPr lang="en-ZA"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BLOCKED PROJECTS</a:t>
            </a:r>
            <a:endParaRPr lang="en-ZA"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7" name="Picture 4" descr="gold holding shape 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589588"/>
            <a:ext cx="9144000" cy="12747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p:cNvSpPr/>
          <p:nvPr/>
        </p:nvSpPr>
        <p:spPr>
          <a:xfrm rot="21439007">
            <a:off x="8609820" y="6095039"/>
            <a:ext cx="533610" cy="369332"/>
          </a:xfrm>
          <a:prstGeom prst="rect">
            <a:avLst/>
          </a:prstGeom>
        </p:spPr>
        <p:txBody>
          <a:bodyPr wrap="square">
            <a:spAutoFit/>
          </a:bodyPr>
          <a:lstStyle/>
          <a:p>
            <a:r>
              <a:rPr lang="en-ZA" b="1" dirty="0" smtClean="0"/>
              <a:t>4</a:t>
            </a:r>
            <a:endParaRPr lang="en-ZA" b="1" dirty="0"/>
          </a:p>
        </p:txBody>
      </p:sp>
    </p:spTree>
    <p:extLst>
      <p:ext uri="{BB962C8B-B14F-4D97-AF65-F5344CB8AC3E}">
        <p14:creationId xmlns:p14="http://schemas.microsoft.com/office/powerpoint/2010/main" xmlns="" val="10308098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804248" y="5959956"/>
            <a:ext cx="1835224" cy="603448"/>
          </a:xfrm>
        </p:spPr>
        <p:txBody>
          <a:bodyPr/>
          <a:lstStyle/>
          <a:p>
            <a:pPr algn="r"/>
            <a:fld id="{55F58342-7DC3-4646-8D66-E06682FBF3B0}" type="slidenum">
              <a:rPr lang="en-US" sz="1400" b="1" smtClean="0">
                <a:latin typeface="Arial" panose="020B0604020202020204" pitchFamily="34" charset="0"/>
                <a:cs typeface="Arial" panose="020B0604020202020204" pitchFamily="34" charset="0"/>
              </a:rPr>
              <a:pPr algn="r"/>
              <a:t>5</a:t>
            </a:fld>
            <a:endParaRPr lang="en-US" sz="1400" b="1" dirty="0">
              <a:latin typeface="Arial" panose="020B0604020202020204" pitchFamily="34" charset="0"/>
              <a:cs typeface="Arial" panose="020B0604020202020204" pitchFamily="34" charset="0"/>
            </a:endParaRPr>
          </a:p>
        </p:txBody>
      </p:sp>
      <p:sp>
        <p:nvSpPr>
          <p:cNvPr id="7" name="Title 1"/>
          <p:cNvSpPr>
            <a:spLocks noGrp="1"/>
          </p:cNvSpPr>
          <p:nvPr>
            <p:ph type="title"/>
          </p:nvPr>
        </p:nvSpPr>
        <p:spPr>
          <a:xfrm>
            <a:off x="375151" y="359303"/>
            <a:ext cx="8465132" cy="504825"/>
          </a:xfrm>
          <a:noFill/>
          <a:ln>
            <a:solidFill>
              <a:schemeClr val="tx1"/>
            </a:solidFill>
          </a:ln>
        </p:spPr>
        <p:txBody>
          <a:bodyPr>
            <a:noAutofit/>
          </a:bodyPr>
          <a:lstStyle/>
          <a:p>
            <a:pPr algn="ctr"/>
            <a:r>
              <a:rPr lang="en-ZA" sz="2000" b="1" dirty="0">
                <a:latin typeface="Candara" panose="020E0502030303020204" pitchFamily="34" charset="0"/>
                <a:cs typeface="Arial" pitchFamily="34" charset="0"/>
              </a:rPr>
              <a:t>Current Status on Blocked Project</a:t>
            </a:r>
          </a:p>
        </p:txBody>
      </p:sp>
      <p:pic>
        <p:nvPicPr>
          <p:cNvPr id="5" name="Picture 4" descr="gold holding shape 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1550" y="5957498"/>
            <a:ext cx="9072785" cy="10527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Slide Number Placeholder 4"/>
          <p:cNvSpPr txBox="1">
            <a:spLocks/>
          </p:cNvSpPr>
          <p:nvPr/>
        </p:nvSpPr>
        <p:spPr>
          <a:xfrm>
            <a:off x="6655060" y="6380841"/>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Arial Narrow" panose="020B0606020202030204" pitchFamily="34" charset="0"/>
              </a:rPr>
              <a:t>5</a:t>
            </a:r>
            <a:endParaRPr lang="en-US" sz="1400" dirty="0">
              <a:latin typeface="Arial Narrow" panose="020B0606020202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2843848423"/>
              </p:ext>
            </p:extLst>
          </p:nvPr>
        </p:nvGraphicFramePr>
        <p:xfrm>
          <a:off x="375151" y="1213778"/>
          <a:ext cx="8465132" cy="996022"/>
        </p:xfrm>
        <a:graphic>
          <a:graphicData uri="http://schemas.openxmlformats.org/drawingml/2006/table">
            <a:tbl>
              <a:tblPr/>
              <a:tblGrid>
                <a:gridCol w="1697677">
                  <a:extLst>
                    <a:ext uri="{9D8B030D-6E8A-4147-A177-3AD203B41FA5}">
                      <a16:colId xmlns:a16="http://schemas.microsoft.com/office/drawing/2014/main" xmlns="" val="4149996795"/>
                    </a:ext>
                  </a:extLst>
                </a:gridCol>
                <a:gridCol w="1651165">
                  <a:extLst>
                    <a:ext uri="{9D8B030D-6E8A-4147-A177-3AD203B41FA5}">
                      <a16:colId xmlns:a16="http://schemas.microsoft.com/office/drawing/2014/main" xmlns="" val="3557501303"/>
                    </a:ext>
                  </a:extLst>
                </a:gridCol>
                <a:gridCol w="1558143">
                  <a:extLst>
                    <a:ext uri="{9D8B030D-6E8A-4147-A177-3AD203B41FA5}">
                      <a16:colId xmlns:a16="http://schemas.microsoft.com/office/drawing/2014/main" xmlns="" val="2593614075"/>
                    </a:ext>
                  </a:extLst>
                </a:gridCol>
                <a:gridCol w="1558143">
                  <a:extLst>
                    <a:ext uri="{9D8B030D-6E8A-4147-A177-3AD203B41FA5}">
                      <a16:colId xmlns:a16="http://schemas.microsoft.com/office/drawing/2014/main" xmlns="" val="3532822690"/>
                    </a:ext>
                  </a:extLst>
                </a:gridCol>
                <a:gridCol w="2000004">
                  <a:extLst>
                    <a:ext uri="{9D8B030D-6E8A-4147-A177-3AD203B41FA5}">
                      <a16:colId xmlns:a16="http://schemas.microsoft.com/office/drawing/2014/main" xmlns="" val="4174201106"/>
                    </a:ext>
                  </a:extLst>
                </a:gridCol>
              </a:tblGrid>
              <a:tr h="712614">
                <a:tc>
                  <a:txBody>
                    <a:bodyPr/>
                    <a:lstStyle/>
                    <a:p>
                      <a:pPr algn="l" fontAlgn="b"/>
                      <a:r>
                        <a:rPr lang="en-ZA" sz="1400" b="0" i="0" u="none" strike="noStrike" dirty="0">
                          <a:solidFill>
                            <a:srgbClr val="000000"/>
                          </a:solidFill>
                          <a:effectLst/>
                          <a:latin typeface="Candara" panose="020E0502030303020204" pitchFamily="34" charset="0"/>
                        </a:rPr>
                        <a:t>Initial HSS Numbers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en-GB" sz="1400" b="0" i="0" u="none" strike="noStrike" dirty="0">
                          <a:solidFill>
                            <a:srgbClr val="000000"/>
                          </a:solidFill>
                          <a:effectLst/>
                          <a:latin typeface="Candara" panose="020E0502030303020204" pitchFamily="34" charset="0"/>
                        </a:rPr>
                        <a:t>No. of Projects by Provinces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en-ZA" sz="1400" b="0" i="0" u="none" strike="noStrike" dirty="0">
                          <a:solidFill>
                            <a:srgbClr val="000000"/>
                          </a:solidFill>
                          <a:effectLst/>
                          <a:latin typeface="Candara" panose="020E0502030303020204" pitchFamily="34" charset="0"/>
                        </a:rPr>
                        <a:t>Active / Running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en-ZA" sz="1400" b="0" i="0" u="none" strike="noStrike" dirty="0">
                          <a:solidFill>
                            <a:srgbClr val="000000"/>
                          </a:solidFill>
                          <a:effectLst/>
                          <a:latin typeface="Candara" panose="020E0502030303020204" pitchFamily="34" charset="0"/>
                        </a:rPr>
                        <a:t>Closed off</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en-GB" sz="1400" b="0" i="0" u="none" strike="noStrike" dirty="0">
                          <a:solidFill>
                            <a:srgbClr val="000000"/>
                          </a:solidFill>
                          <a:effectLst/>
                          <a:latin typeface="Candara" panose="020E0502030303020204" pitchFamily="34" charset="0"/>
                        </a:rPr>
                        <a:t>Not started and closed off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3988582352"/>
                  </a:ext>
                </a:extLst>
              </a:tr>
              <a:tr h="283408">
                <a:tc>
                  <a:txBody>
                    <a:bodyPr/>
                    <a:lstStyle/>
                    <a:p>
                      <a:pPr algn="r" fontAlgn="b"/>
                      <a:r>
                        <a:rPr lang="en-ZA" sz="1400" b="0" i="0" u="none" strike="noStrike" dirty="0">
                          <a:solidFill>
                            <a:srgbClr val="000000"/>
                          </a:solidFill>
                          <a:effectLst/>
                          <a:latin typeface="Candara" panose="020E0502030303020204" pitchFamily="34" charset="0"/>
                        </a:rPr>
                        <a:t>465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ndara" panose="020E0502030303020204" pitchFamily="34" charset="0"/>
                        </a:rPr>
                        <a:t>232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ndara" panose="020E0502030303020204" pitchFamily="34" charset="0"/>
                        </a:rPr>
                        <a:t>17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ndara" panose="020E0502030303020204" pitchFamily="34" charset="0"/>
                        </a:rPr>
                        <a:t>36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Candara" panose="020E0502030303020204" pitchFamily="34" charset="0"/>
                        </a:rPr>
                        <a:t>179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370802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57194611"/>
              </p:ext>
            </p:extLst>
          </p:nvPr>
        </p:nvGraphicFramePr>
        <p:xfrm>
          <a:off x="375151" y="2578818"/>
          <a:ext cx="8540248" cy="2410740"/>
        </p:xfrm>
        <a:graphic>
          <a:graphicData uri="http://schemas.openxmlformats.org/drawingml/2006/table">
            <a:tbl>
              <a:tblPr/>
              <a:tblGrid>
                <a:gridCol w="824759">
                  <a:extLst>
                    <a:ext uri="{9D8B030D-6E8A-4147-A177-3AD203B41FA5}">
                      <a16:colId xmlns:a16="http://schemas.microsoft.com/office/drawing/2014/main" xmlns="" val="1052957786"/>
                    </a:ext>
                  </a:extLst>
                </a:gridCol>
                <a:gridCol w="824759">
                  <a:extLst>
                    <a:ext uri="{9D8B030D-6E8A-4147-A177-3AD203B41FA5}">
                      <a16:colId xmlns:a16="http://schemas.microsoft.com/office/drawing/2014/main" xmlns="" val="352393378"/>
                    </a:ext>
                  </a:extLst>
                </a:gridCol>
                <a:gridCol w="864668">
                  <a:extLst>
                    <a:ext uri="{9D8B030D-6E8A-4147-A177-3AD203B41FA5}">
                      <a16:colId xmlns:a16="http://schemas.microsoft.com/office/drawing/2014/main" xmlns="" val="3865999362"/>
                    </a:ext>
                  </a:extLst>
                </a:gridCol>
                <a:gridCol w="1010995">
                  <a:extLst>
                    <a:ext uri="{9D8B030D-6E8A-4147-A177-3AD203B41FA5}">
                      <a16:colId xmlns:a16="http://schemas.microsoft.com/office/drawing/2014/main" xmlns="" val="794291415"/>
                    </a:ext>
                  </a:extLst>
                </a:gridCol>
                <a:gridCol w="1183930">
                  <a:extLst>
                    <a:ext uri="{9D8B030D-6E8A-4147-A177-3AD203B41FA5}">
                      <a16:colId xmlns:a16="http://schemas.microsoft.com/office/drawing/2014/main" xmlns="" val="1201998586"/>
                    </a:ext>
                  </a:extLst>
                </a:gridCol>
                <a:gridCol w="1330256">
                  <a:extLst>
                    <a:ext uri="{9D8B030D-6E8A-4147-A177-3AD203B41FA5}">
                      <a16:colId xmlns:a16="http://schemas.microsoft.com/office/drawing/2014/main" xmlns="" val="404449088"/>
                    </a:ext>
                  </a:extLst>
                </a:gridCol>
                <a:gridCol w="1210533">
                  <a:extLst>
                    <a:ext uri="{9D8B030D-6E8A-4147-A177-3AD203B41FA5}">
                      <a16:colId xmlns:a16="http://schemas.microsoft.com/office/drawing/2014/main" xmlns="" val="289244709"/>
                    </a:ext>
                  </a:extLst>
                </a:gridCol>
                <a:gridCol w="1290348">
                  <a:extLst>
                    <a:ext uri="{9D8B030D-6E8A-4147-A177-3AD203B41FA5}">
                      <a16:colId xmlns:a16="http://schemas.microsoft.com/office/drawing/2014/main" xmlns="" val="2006081359"/>
                    </a:ext>
                  </a:extLst>
                </a:gridCol>
              </a:tblGrid>
              <a:tr h="1205370">
                <a:tc>
                  <a:txBody>
                    <a:bodyPr/>
                    <a:lstStyle/>
                    <a:p>
                      <a:pPr algn="l" fontAlgn="b"/>
                      <a:r>
                        <a:rPr lang="en-ZA" sz="1400" b="1" i="0" u="none" strike="noStrike" dirty="0">
                          <a:solidFill>
                            <a:srgbClr val="000000"/>
                          </a:solidFill>
                          <a:effectLst/>
                          <a:latin typeface="Candara" panose="020E0502030303020204" pitchFamily="34" charset="0"/>
                        </a:rPr>
                        <a:t>Province</a:t>
                      </a:r>
                    </a:p>
                  </a:txBody>
                  <a:tcPr marL="6142" marR="6142" marT="61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r>
                        <a:rPr lang="en-ZA" sz="1400" b="1" i="0" u="none" strike="noStrike" dirty="0">
                          <a:solidFill>
                            <a:srgbClr val="000000"/>
                          </a:solidFill>
                          <a:effectLst/>
                          <a:latin typeface="Candara" panose="020E0502030303020204" pitchFamily="34" charset="0"/>
                        </a:rPr>
                        <a:t>No. of Districts</a:t>
                      </a:r>
                    </a:p>
                  </a:txBody>
                  <a:tcPr marL="6142" marR="6142" marT="61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r>
                        <a:rPr lang="en-ZA" sz="1400" b="1" i="0" u="none" strike="noStrike" dirty="0">
                          <a:solidFill>
                            <a:srgbClr val="000000"/>
                          </a:solidFill>
                          <a:effectLst/>
                          <a:latin typeface="Candara" panose="020E0502030303020204" pitchFamily="34" charset="0"/>
                        </a:rPr>
                        <a:t>No of Projects</a:t>
                      </a:r>
                    </a:p>
                  </a:txBody>
                  <a:tcPr marL="6142" marR="6142" marT="61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r>
                        <a:rPr lang="en-ZA" sz="1400" b="1" i="0" u="none" strike="noStrike" dirty="0">
                          <a:solidFill>
                            <a:srgbClr val="000000"/>
                          </a:solidFill>
                          <a:effectLst/>
                          <a:latin typeface="Candara" panose="020E0502030303020204" pitchFamily="34" charset="0"/>
                        </a:rPr>
                        <a:t>No. of Units/ Approved Beneficiaries</a:t>
                      </a:r>
                    </a:p>
                  </a:txBody>
                  <a:tcPr marL="6142" marR="6142" marT="61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r>
                        <a:rPr lang="en-ZA" sz="1400" b="1" i="0" u="none" strike="noStrike" dirty="0">
                          <a:solidFill>
                            <a:srgbClr val="000000"/>
                          </a:solidFill>
                          <a:effectLst/>
                          <a:latin typeface="Candara" panose="020E0502030303020204" pitchFamily="34" charset="0"/>
                        </a:rPr>
                        <a:t>Total Estimate Required</a:t>
                      </a:r>
                    </a:p>
                  </a:txBody>
                  <a:tcPr marL="6142" marR="6142" marT="61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r>
                        <a:rPr lang="en-ZA" sz="1400" b="1" i="0" u="none" strike="noStrike" dirty="0">
                          <a:solidFill>
                            <a:srgbClr val="000000"/>
                          </a:solidFill>
                          <a:effectLst/>
                          <a:latin typeface="Candara" panose="020E0502030303020204" pitchFamily="34" charset="0"/>
                        </a:rPr>
                        <a:t>Budget 2022/2023</a:t>
                      </a:r>
                    </a:p>
                  </a:txBody>
                  <a:tcPr marL="6142" marR="6142" marT="61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r>
                        <a:rPr lang="en-ZA" sz="1400" b="1" i="0" u="none" strike="noStrike" dirty="0">
                          <a:solidFill>
                            <a:srgbClr val="000000"/>
                          </a:solidFill>
                          <a:effectLst/>
                          <a:latin typeface="Candara" panose="020E0502030303020204" pitchFamily="34" charset="0"/>
                        </a:rPr>
                        <a:t>Projected</a:t>
                      </a:r>
                      <a:r>
                        <a:rPr lang="en-ZA" sz="1400" b="1" i="0" u="none" strike="noStrike" baseline="0" dirty="0">
                          <a:solidFill>
                            <a:srgbClr val="000000"/>
                          </a:solidFill>
                          <a:effectLst/>
                          <a:latin typeface="Candara" panose="020E0502030303020204" pitchFamily="34" charset="0"/>
                        </a:rPr>
                        <a:t> </a:t>
                      </a:r>
                      <a:r>
                        <a:rPr lang="en-ZA" sz="1400" b="1" i="0" u="none" strike="noStrike" dirty="0">
                          <a:solidFill>
                            <a:srgbClr val="000000"/>
                          </a:solidFill>
                          <a:effectLst/>
                          <a:latin typeface="Candara" panose="020E0502030303020204" pitchFamily="34" charset="0"/>
                        </a:rPr>
                        <a:t>Budget 2023/2024</a:t>
                      </a:r>
                    </a:p>
                  </a:txBody>
                  <a:tcPr marL="6142" marR="6142" marT="61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r>
                        <a:rPr lang="en-ZA" sz="1400" b="1" i="0" u="none" strike="noStrike" dirty="0">
                          <a:solidFill>
                            <a:srgbClr val="000000"/>
                          </a:solidFill>
                          <a:effectLst/>
                          <a:latin typeface="Candara" panose="020E0502030303020204" pitchFamily="34" charset="0"/>
                        </a:rPr>
                        <a:t>Projected Budget 2024/2025</a:t>
                      </a:r>
                    </a:p>
                  </a:txBody>
                  <a:tcPr marL="6142" marR="6142" marT="61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lumMod val="85000"/>
                      </a:schemeClr>
                    </a:solidFill>
                  </a:tcPr>
                </a:tc>
                <a:extLst>
                  <a:ext uri="{0D108BD9-81ED-4DB2-BD59-A6C34878D82A}">
                    <a16:rowId xmlns:a16="http://schemas.microsoft.com/office/drawing/2014/main" xmlns="" val="3207747263"/>
                  </a:ext>
                </a:extLst>
              </a:tr>
              <a:tr h="1205370">
                <a:tc>
                  <a:txBody>
                    <a:bodyPr/>
                    <a:lstStyle/>
                    <a:p>
                      <a:pPr algn="l" rtl="0" fontAlgn="b"/>
                      <a:r>
                        <a:rPr lang="en-ZA" sz="1400" b="0" i="0" u="none" strike="noStrike" dirty="0">
                          <a:solidFill>
                            <a:srgbClr val="000000"/>
                          </a:solidFill>
                          <a:effectLst/>
                          <a:latin typeface="Candara" panose="020E0502030303020204" pitchFamily="34" charset="0"/>
                        </a:rPr>
                        <a:t>Free State</a:t>
                      </a:r>
                    </a:p>
                  </a:txBody>
                  <a:tcPr marL="6142" marR="6142" marT="61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a:txBody>
                    <a:bodyPr/>
                    <a:lstStyle/>
                    <a:p>
                      <a:pPr algn="l" rtl="0" fontAlgn="b"/>
                      <a:r>
                        <a:rPr lang="en-ZA" sz="1400" b="0" i="0" u="none" strike="noStrike" dirty="0">
                          <a:solidFill>
                            <a:srgbClr val="000000"/>
                          </a:solidFill>
                          <a:effectLst/>
                          <a:latin typeface="Candara" panose="020E0502030303020204" pitchFamily="34" charset="0"/>
                        </a:rPr>
                        <a:t>5</a:t>
                      </a:r>
                    </a:p>
                  </a:txBody>
                  <a:tcPr marL="6142" marR="6142" marT="61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a:txBody>
                    <a:bodyPr/>
                    <a:lstStyle/>
                    <a:p>
                      <a:pPr algn="l" rtl="0" fontAlgn="b"/>
                      <a:r>
                        <a:rPr lang="en-ZA" sz="1400" b="0" i="0" u="none" strike="noStrike" dirty="0">
                          <a:solidFill>
                            <a:srgbClr val="000000"/>
                          </a:solidFill>
                          <a:effectLst/>
                          <a:latin typeface="Candara" panose="020E0502030303020204" pitchFamily="34" charset="0"/>
                        </a:rPr>
                        <a:t>232</a:t>
                      </a:r>
                    </a:p>
                  </a:txBody>
                  <a:tcPr marL="6142" marR="6142" marT="61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a:txBody>
                    <a:bodyPr/>
                    <a:lstStyle/>
                    <a:p>
                      <a:pPr algn="l" rtl="0" fontAlgn="b"/>
                      <a:r>
                        <a:rPr lang="en-ZA" sz="1400" b="0" i="0" u="none" strike="noStrike" dirty="0" smtClean="0">
                          <a:solidFill>
                            <a:srgbClr val="000000"/>
                          </a:solidFill>
                          <a:effectLst/>
                          <a:latin typeface="Candara" panose="020E0502030303020204" pitchFamily="34" charset="0"/>
                        </a:rPr>
                        <a:t>9 077</a:t>
                      </a:r>
                      <a:endParaRPr lang="en-ZA" sz="1400" b="0" i="0" u="none" strike="noStrike" dirty="0">
                        <a:solidFill>
                          <a:srgbClr val="000000"/>
                        </a:solidFill>
                        <a:effectLst/>
                        <a:latin typeface="Candara" panose="020E0502030303020204" pitchFamily="34" charset="0"/>
                      </a:endParaRPr>
                    </a:p>
                  </a:txBody>
                  <a:tcPr marL="6142" marR="6142" marT="61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a:txBody>
                    <a:bodyPr/>
                    <a:lstStyle/>
                    <a:p>
                      <a:pPr algn="l" rtl="0" fontAlgn="b"/>
                      <a:r>
                        <a:rPr lang="en-ZA" sz="1400" b="0" i="0" u="none" strike="noStrike" dirty="0">
                          <a:solidFill>
                            <a:srgbClr val="000000"/>
                          </a:solidFill>
                          <a:effectLst/>
                          <a:latin typeface="Candara" panose="020E0502030303020204" pitchFamily="34" charset="0"/>
                        </a:rPr>
                        <a:t>R953 085 000</a:t>
                      </a:r>
                    </a:p>
                  </a:txBody>
                  <a:tcPr marL="6142" marR="6142" marT="61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a:txBody>
                    <a:bodyPr/>
                    <a:lstStyle/>
                    <a:p>
                      <a:pPr algn="l" rtl="0" fontAlgn="b"/>
                      <a:r>
                        <a:rPr lang="en-ZA" sz="1400" b="0" i="0" u="none" strike="noStrike" dirty="0">
                          <a:solidFill>
                            <a:srgbClr val="000000"/>
                          </a:solidFill>
                          <a:effectLst/>
                          <a:latin typeface="Candara" panose="020E0502030303020204" pitchFamily="34" charset="0"/>
                        </a:rPr>
                        <a:t>R30 551 648</a:t>
                      </a:r>
                    </a:p>
                  </a:txBody>
                  <a:tcPr marL="6142" marR="6142" marT="61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a:txBody>
                    <a:bodyPr/>
                    <a:lstStyle/>
                    <a:p>
                      <a:pPr algn="l" rtl="0" fontAlgn="b"/>
                      <a:r>
                        <a:rPr lang="en-ZA" sz="1400" b="0" i="0" u="none" strike="noStrike" dirty="0">
                          <a:solidFill>
                            <a:srgbClr val="000000"/>
                          </a:solidFill>
                          <a:effectLst/>
                          <a:latin typeface="Candara" panose="020E0502030303020204" pitchFamily="34" charset="0"/>
                        </a:rPr>
                        <a:t>R168 000 000</a:t>
                      </a:r>
                    </a:p>
                  </a:txBody>
                  <a:tcPr marL="6142" marR="6142" marT="61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a:txBody>
                    <a:bodyPr/>
                    <a:lstStyle/>
                    <a:p>
                      <a:pPr algn="l" rtl="0" fontAlgn="b"/>
                      <a:r>
                        <a:rPr lang="en-ZA" sz="1400" b="0" i="0" u="none" strike="noStrike" dirty="0">
                          <a:solidFill>
                            <a:srgbClr val="000000"/>
                          </a:solidFill>
                          <a:effectLst/>
                          <a:latin typeface="Candara" panose="020E0502030303020204" pitchFamily="34" charset="0"/>
                        </a:rPr>
                        <a:t>R182 000 000</a:t>
                      </a:r>
                    </a:p>
                  </a:txBody>
                  <a:tcPr marL="6142" marR="6142" marT="61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4022639190"/>
                  </a:ext>
                </a:extLst>
              </a:tr>
            </a:tbl>
          </a:graphicData>
        </a:graphic>
      </p:graphicFrame>
    </p:spTree>
    <p:extLst>
      <p:ext uri="{BB962C8B-B14F-4D97-AF65-F5344CB8AC3E}">
        <p14:creationId xmlns:p14="http://schemas.microsoft.com/office/powerpoint/2010/main" xmlns="" val="3133433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5" y="83281"/>
            <a:ext cx="8872359" cy="504056"/>
          </a:xfrm>
          <a:ln w="28575">
            <a:solidFill>
              <a:schemeClr val="tx1"/>
            </a:solidFill>
          </a:ln>
        </p:spPr>
        <p:txBody>
          <a:bodyPr>
            <a:normAutofit fontScale="90000"/>
          </a:bodyPr>
          <a:lstStyle/>
          <a:p>
            <a:r>
              <a:rPr lang="en-ZA" sz="2800" b="1" dirty="0" smtClean="0">
                <a:latin typeface="Arial Narrow" panose="020B0606020202030204" pitchFamily="34" charset="0"/>
                <a:cs typeface="Arial" panose="020B0604020202020204" pitchFamily="34" charset="0"/>
              </a:rPr>
              <a:t>BLOCKED PROJECTS UNDER IMPLEMENTATION 2022-23</a:t>
            </a:r>
            <a:endParaRPr lang="en-ZA" sz="2800" b="1" dirty="0">
              <a:latin typeface="Arial Narrow" panose="020B0606020202030204" pitchFamily="34" charset="0"/>
            </a:endParaRPr>
          </a:p>
        </p:txBody>
      </p:sp>
      <p:sp>
        <p:nvSpPr>
          <p:cNvPr id="4" name="Slide Number Placeholder 3"/>
          <p:cNvSpPr>
            <a:spLocks noGrp="1"/>
          </p:cNvSpPr>
          <p:nvPr>
            <p:ph type="sldNum" sz="quarter" idx="12"/>
          </p:nvPr>
        </p:nvSpPr>
        <p:spPr>
          <a:xfrm>
            <a:off x="8460432" y="6342188"/>
            <a:ext cx="514400" cy="379288"/>
          </a:xfrm>
        </p:spPr>
        <p:txBody>
          <a:bodyPr/>
          <a:lstStyle/>
          <a:p>
            <a:fld id="{5BDDDA72-5673-45C6-9CE2-4E009C29FD9E}" type="slidenum">
              <a:rPr lang="en-US" sz="1400" b="1" smtClean="0">
                <a:solidFill>
                  <a:schemeClr val="tx1"/>
                </a:solidFill>
                <a:latin typeface="Arial Narrow" panose="020B0606020202030204" pitchFamily="34" charset="0"/>
              </a:rPr>
              <a:pPr/>
              <a:t>6</a:t>
            </a:fld>
            <a:endParaRPr lang="en-US" sz="1400" b="1" dirty="0">
              <a:solidFill>
                <a:schemeClr val="tx1"/>
              </a:solidFill>
              <a:latin typeface="Arial Narrow" panose="020B0606020202030204" pitchFamily="34" charset="0"/>
            </a:endParaRPr>
          </a:p>
        </p:txBody>
      </p:sp>
      <p:pic>
        <p:nvPicPr>
          <p:cNvPr id="7" name="Picture 6" descr="gold holding shape 1"/>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15875" y="6525344"/>
            <a:ext cx="9144000" cy="3483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6" name="Table 5"/>
          <p:cNvGraphicFramePr>
            <a:graphicFrameLocks noGrp="1"/>
          </p:cNvGraphicFramePr>
          <p:nvPr>
            <p:extLst>
              <p:ext uri="{D42A27DB-BD31-4B8C-83A1-F6EECF244321}">
                <p14:modId xmlns:p14="http://schemas.microsoft.com/office/powerpoint/2010/main" xmlns="" val="2092083113"/>
              </p:ext>
            </p:extLst>
          </p:nvPr>
        </p:nvGraphicFramePr>
        <p:xfrm>
          <a:off x="76204" y="682810"/>
          <a:ext cx="8872359" cy="4991042"/>
        </p:xfrm>
        <a:graphic>
          <a:graphicData uri="http://schemas.openxmlformats.org/drawingml/2006/table">
            <a:tbl>
              <a:tblPr/>
              <a:tblGrid>
                <a:gridCol w="903322">
                  <a:extLst>
                    <a:ext uri="{9D8B030D-6E8A-4147-A177-3AD203B41FA5}">
                      <a16:colId xmlns:a16="http://schemas.microsoft.com/office/drawing/2014/main" xmlns="" val="1480752072"/>
                    </a:ext>
                  </a:extLst>
                </a:gridCol>
                <a:gridCol w="1042367">
                  <a:extLst>
                    <a:ext uri="{9D8B030D-6E8A-4147-A177-3AD203B41FA5}">
                      <a16:colId xmlns:a16="http://schemas.microsoft.com/office/drawing/2014/main" xmlns="" val="330198152"/>
                    </a:ext>
                  </a:extLst>
                </a:gridCol>
                <a:gridCol w="856105">
                  <a:extLst>
                    <a:ext uri="{9D8B030D-6E8A-4147-A177-3AD203B41FA5}">
                      <a16:colId xmlns:a16="http://schemas.microsoft.com/office/drawing/2014/main" xmlns="" val="2872126736"/>
                    </a:ext>
                  </a:extLst>
                </a:gridCol>
                <a:gridCol w="2257005">
                  <a:extLst>
                    <a:ext uri="{9D8B030D-6E8A-4147-A177-3AD203B41FA5}">
                      <a16:colId xmlns:a16="http://schemas.microsoft.com/office/drawing/2014/main" xmlns="" val="1319099917"/>
                    </a:ext>
                  </a:extLst>
                </a:gridCol>
                <a:gridCol w="778278">
                  <a:extLst>
                    <a:ext uri="{9D8B030D-6E8A-4147-A177-3AD203B41FA5}">
                      <a16:colId xmlns:a16="http://schemas.microsoft.com/office/drawing/2014/main" xmlns="" val="964940027"/>
                    </a:ext>
                  </a:extLst>
                </a:gridCol>
                <a:gridCol w="856105">
                  <a:extLst>
                    <a:ext uri="{9D8B030D-6E8A-4147-A177-3AD203B41FA5}">
                      <a16:colId xmlns:a16="http://schemas.microsoft.com/office/drawing/2014/main" xmlns="" val="2558153427"/>
                    </a:ext>
                  </a:extLst>
                </a:gridCol>
                <a:gridCol w="1089589">
                  <a:extLst>
                    <a:ext uri="{9D8B030D-6E8A-4147-A177-3AD203B41FA5}">
                      <a16:colId xmlns:a16="http://schemas.microsoft.com/office/drawing/2014/main" xmlns="" val="2136069350"/>
                    </a:ext>
                  </a:extLst>
                </a:gridCol>
                <a:gridCol w="1089588">
                  <a:extLst>
                    <a:ext uri="{9D8B030D-6E8A-4147-A177-3AD203B41FA5}">
                      <a16:colId xmlns:a16="http://schemas.microsoft.com/office/drawing/2014/main" xmlns="" val="804669927"/>
                    </a:ext>
                  </a:extLst>
                </a:gridCol>
              </a:tblGrid>
              <a:tr h="903044">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ZA" sz="1400" b="1" u="none" strike="noStrike" dirty="0">
                          <a:effectLst/>
                          <a:latin typeface="Arial Narrow" panose="020B0606020202030204" pitchFamily="34" charset="0"/>
                        </a:rPr>
                        <a:t>District - Region</a:t>
                      </a:r>
                      <a:endParaRPr lang="en-ZA" sz="1400" b="1"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ZA" sz="1400" b="1" u="none" strike="noStrike" dirty="0">
                          <a:effectLst/>
                          <a:latin typeface="Arial Narrow" panose="020B0606020202030204" pitchFamily="34" charset="0"/>
                        </a:rPr>
                        <a:t>Municipality</a:t>
                      </a:r>
                      <a:endParaRPr lang="en-ZA" sz="1400" b="1"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ZA" sz="1400" b="1" u="none" strike="noStrike" dirty="0">
                          <a:effectLst/>
                          <a:latin typeface="Arial Narrow" panose="020B0606020202030204" pitchFamily="34" charset="0"/>
                        </a:rPr>
                        <a:t>HSS Project Number</a:t>
                      </a:r>
                      <a:endParaRPr lang="en-ZA" sz="1400" b="1"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ZA" sz="1400" b="1" u="none" strike="noStrike" dirty="0">
                          <a:effectLst/>
                          <a:latin typeface="Arial Narrow" panose="020B0606020202030204" pitchFamily="34" charset="0"/>
                        </a:rPr>
                        <a:t>HSS Project Desc</a:t>
                      </a:r>
                      <a:endParaRPr lang="en-ZA" sz="1400" b="1"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ZA" sz="1400" b="1" u="none" strike="noStrike" dirty="0">
                          <a:effectLst/>
                          <a:latin typeface="Arial Narrow" panose="020B0606020202030204" pitchFamily="34" charset="0"/>
                        </a:rPr>
                        <a:t>Total Annual No of Units</a:t>
                      </a:r>
                      <a:endParaRPr lang="en-ZA" sz="1400" b="1"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ZA" sz="1400" b="1" u="none" strike="noStrike" dirty="0">
                          <a:effectLst/>
                          <a:latin typeface="Arial Narrow" panose="020B0606020202030204" pitchFamily="34" charset="0"/>
                        </a:rPr>
                        <a:t>Total Annual Title Deed Restoration</a:t>
                      </a:r>
                      <a:endParaRPr lang="en-ZA" sz="1400" b="1"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ZA" sz="1400" b="1" u="none" strike="noStrike" dirty="0">
                          <a:effectLst/>
                          <a:latin typeface="Arial Narrow" panose="020B0606020202030204" pitchFamily="34" charset="0"/>
                        </a:rPr>
                        <a:t>Total Annual Title Deed New</a:t>
                      </a:r>
                      <a:endParaRPr lang="en-ZA" sz="1400" b="1"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ZA" sz="1400" b="1" u="none" strike="noStrike" dirty="0">
                          <a:effectLst/>
                          <a:latin typeface="Arial Narrow" panose="020B0606020202030204" pitchFamily="34" charset="0"/>
                        </a:rPr>
                        <a:t>Total Annual Budget</a:t>
                      </a:r>
                      <a:endParaRPr lang="en-ZA" sz="1400" b="1"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3182429272"/>
                  </a:ext>
                </a:extLst>
              </a:tr>
              <a:tr h="678915">
                <a:tc rowSpan="6">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ZA" sz="1200" u="none" strike="noStrike" dirty="0">
                          <a:effectLst/>
                          <a:latin typeface="Arial Narrow" panose="020B0606020202030204" pitchFamily="34" charset="0"/>
                        </a:rPr>
                        <a:t>FEZILE DABI</a:t>
                      </a:r>
                      <a:endParaRPr lang="en-ZA" sz="1200" b="0"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ZA" sz="1200" u="none" strike="noStrike" dirty="0">
                          <a:effectLst/>
                          <a:latin typeface="Arial Narrow" panose="020B0606020202030204" pitchFamily="34" charset="0"/>
                        </a:rPr>
                        <a:t>MOQHAKA LOCAL MUNICIPALITY</a:t>
                      </a:r>
                      <a:endParaRPr lang="en-ZA" sz="1200" b="0"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ZA" sz="1200" u="none" strike="noStrike" dirty="0">
                          <a:effectLst/>
                          <a:latin typeface="Arial Narrow" panose="020B0606020202030204" pitchFamily="34" charset="0"/>
                        </a:rPr>
                        <a:t>F08010002/1</a:t>
                      </a:r>
                      <a:endParaRPr lang="en-ZA" sz="1200" b="0"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ZA" sz="1200" u="none" strike="noStrike" dirty="0">
                          <a:effectLst/>
                          <a:latin typeface="Arial Narrow" panose="020B0606020202030204" pitchFamily="34" charset="0"/>
                        </a:rPr>
                        <a:t>Viljoenskroon 200 Mohlahleli (Snowball Constr (2008/2009) - Phase 1</a:t>
                      </a:r>
                      <a:endParaRPr lang="en-ZA" sz="1200" b="0"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ZA" sz="1200" u="none" strike="noStrike" dirty="0">
                          <a:effectLst/>
                          <a:latin typeface="Arial Narrow" panose="020B0606020202030204" pitchFamily="34" charset="0"/>
                        </a:rPr>
                        <a:t>96</a:t>
                      </a:r>
                      <a:endParaRPr lang="en-ZA" sz="1200" b="0"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ZA" sz="1200" u="none" strike="noStrike" dirty="0">
                          <a:effectLst/>
                          <a:latin typeface="Arial Narrow" panose="020B0606020202030204" pitchFamily="34" charset="0"/>
                        </a:rPr>
                        <a:t>101</a:t>
                      </a:r>
                      <a:endParaRPr lang="en-ZA" sz="1200" b="0"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ZA" sz="1200" u="none" strike="noStrike" dirty="0">
                          <a:effectLst/>
                          <a:latin typeface="Arial Narrow" panose="020B0606020202030204" pitchFamily="34" charset="0"/>
                        </a:rPr>
                        <a:t>0</a:t>
                      </a:r>
                      <a:endParaRPr lang="en-ZA" sz="1200" b="0"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ZA" sz="1000" b="0" i="0" u="none" strike="noStrike">
                          <a:solidFill>
                            <a:srgbClr val="000000"/>
                          </a:solidFill>
                          <a:effectLst/>
                          <a:latin typeface="Arial Narrow" panose="020B0606020202030204" pitchFamily="34" charset="0"/>
                        </a:rPr>
                        <a:t>R 12 751 924,00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352834138"/>
                  </a:ext>
                </a:extLst>
              </a:tr>
              <a:tr h="678915">
                <a:tc vMerge="1">
                  <a:txBody>
                    <a:bodyPr/>
                    <a:lstStyle/>
                    <a:p>
                      <a:pPr algn="l" fontAlgn="b"/>
                      <a:endParaRPr lang="en-ZA" sz="1100" b="0" i="0" u="none" strike="noStrike" dirty="0">
                        <a:solidFill>
                          <a:srgbClr val="000000"/>
                        </a:solidFill>
                        <a:effectLst/>
                        <a:latin typeface="Calibri" panose="020F0502020204030204" pitchFamily="34" charset="0"/>
                      </a:endParaRPr>
                    </a:p>
                  </a:txBody>
                  <a:tcPr marL="6216" marR="6216" marT="6216" marB="0" anchor="b"/>
                </a:tc>
                <a:tc vMerge="1">
                  <a:txBody>
                    <a:bodyPr/>
                    <a:lstStyle/>
                    <a:p>
                      <a:pPr algn="l" fontAlgn="b"/>
                      <a:endParaRPr lang="en-ZA" sz="1100" b="0" i="0" u="none" strike="noStrike" dirty="0">
                        <a:solidFill>
                          <a:srgbClr val="000000"/>
                        </a:solidFill>
                        <a:effectLst/>
                        <a:latin typeface="Calibri" panose="020F0502020204030204" pitchFamily="34" charset="0"/>
                      </a:endParaRPr>
                    </a:p>
                  </a:txBody>
                  <a:tcPr marL="6216" marR="6216" marT="6216"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ZA" sz="1200" u="none" strike="noStrike" dirty="0">
                          <a:effectLst/>
                          <a:latin typeface="Arial Narrow" panose="020B0606020202030204" pitchFamily="34" charset="0"/>
                        </a:rPr>
                        <a:t>F08010002/2</a:t>
                      </a:r>
                      <a:endParaRPr lang="en-ZA" sz="1200" b="0"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ZA" sz="1200" u="none" strike="noStrike" dirty="0">
                          <a:effectLst/>
                          <a:latin typeface="Arial Narrow" panose="020B0606020202030204" pitchFamily="34" charset="0"/>
                        </a:rPr>
                        <a:t>Viljoenskroon 200 Mohlahleli (Snowball Constr (2008/2009) - Phase 1</a:t>
                      </a:r>
                      <a:endParaRPr lang="en-ZA" sz="1200" b="0"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ZA" sz="1200" u="none" strike="noStrike">
                          <a:effectLst/>
                          <a:latin typeface="Arial Narrow" panose="020B0606020202030204" pitchFamily="34" charset="0"/>
                        </a:rPr>
                        <a:t>36</a:t>
                      </a:r>
                      <a:endParaRPr lang="en-ZA" sz="1200" b="0" i="0" u="none" strike="noStrike">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ZA" sz="1200" u="none" strike="noStrike" dirty="0">
                          <a:effectLst/>
                          <a:latin typeface="Arial Narrow" panose="020B0606020202030204" pitchFamily="34" charset="0"/>
                        </a:rPr>
                        <a:t>99</a:t>
                      </a:r>
                      <a:endParaRPr lang="en-ZA" sz="1200" b="0"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ZA" sz="1200" u="none" strike="noStrike" dirty="0">
                          <a:effectLst/>
                          <a:latin typeface="Arial Narrow" panose="020B0606020202030204" pitchFamily="34" charset="0"/>
                        </a:rPr>
                        <a:t>0</a:t>
                      </a:r>
                      <a:endParaRPr lang="en-ZA" sz="1200" b="0"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ZA" sz="1000" b="0" i="0" u="none" strike="noStrike">
                          <a:solidFill>
                            <a:srgbClr val="000000"/>
                          </a:solidFill>
                          <a:effectLst/>
                          <a:latin typeface="Arial Narrow" panose="020B0606020202030204" pitchFamily="34" charset="0"/>
                        </a:rPr>
                        <a:t>R 5 401 128,00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022180026"/>
                  </a:ext>
                </a:extLst>
              </a:tr>
              <a:tr h="790116">
                <a:tc vMerge="1">
                  <a:txBody>
                    <a:bodyPr/>
                    <a:lstStyle/>
                    <a:p>
                      <a:pPr algn="l" fontAlgn="b"/>
                      <a:endParaRPr lang="en-ZA" sz="1100" b="0" i="0" u="none" strike="noStrike" dirty="0">
                        <a:solidFill>
                          <a:srgbClr val="000000"/>
                        </a:solidFill>
                        <a:effectLst/>
                        <a:latin typeface="Calibri" panose="020F0502020204030204" pitchFamily="34" charset="0"/>
                      </a:endParaRPr>
                    </a:p>
                  </a:txBody>
                  <a:tcPr marL="6216" marR="6216" marT="6216" marB="0" anchor="b"/>
                </a:tc>
                <a:tc vMerge="1">
                  <a:txBody>
                    <a:bodyPr/>
                    <a:lstStyle/>
                    <a:p>
                      <a:pPr algn="l" fontAlgn="b"/>
                      <a:endParaRPr lang="en-ZA" sz="1100" b="0" i="0" u="none" strike="noStrike" dirty="0">
                        <a:solidFill>
                          <a:srgbClr val="000000"/>
                        </a:solidFill>
                        <a:effectLst/>
                        <a:latin typeface="Calibri" panose="020F0502020204030204" pitchFamily="34" charset="0"/>
                      </a:endParaRPr>
                    </a:p>
                  </a:txBody>
                  <a:tcPr marL="6216" marR="6216" marT="6216"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ZA" sz="1200" u="none" strike="noStrike" dirty="0">
                          <a:effectLst/>
                          <a:latin typeface="Arial Narrow" panose="020B0606020202030204" pitchFamily="34" charset="0"/>
                        </a:rPr>
                        <a:t>F10090021/1</a:t>
                      </a:r>
                      <a:endParaRPr lang="en-ZA" sz="1200" b="0"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ZA" sz="1200" u="none" strike="noStrike" dirty="0">
                          <a:effectLst/>
                          <a:latin typeface="Arial Narrow" panose="020B0606020202030204" pitchFamily="34" charset="0"/>
                        </a:rPr>
                        <a:t>Kroonstad 170 (Distinctive Choice  Land Rest  (Moleboheng Developers (Tuthela B Enter 2010/2011) - Phase 1</a:t>
                      </a:r>
                      <a:endParaRPr lang="en-ZA" sz="1200" b="0"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ZA" sz="1200" u="none" strike="noStrike">
                          <a:effectLst/>
                          <a:latin typeface="Arial Narrow" panose="020B0606020202030204" pitchFamily="34" charset="0"/>
                        </a:rPr>
                        <a:t>15</a:t>
                      </a:r>
                      <a:endParaRPr lang="en-ZA" sz="1200" b="0" i="0" u="none" strike="noStrike">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ZA" sz="1200" u="none" strike="noStrike" dirty="0">
                          <a:effectLst/>
                          <a:latin typeface="Arial Narrow" panose="020B0606020202030204" pitchFamily="34" charset="0"/>
                        </a:rPr>
                        <a:t>0</a:t>
                      </a:r>
                      <a:endParaRPr lang="en-ZA" sz="1200" b="0"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ZA" sz="1200" u="none" strike="noStrike" dirty="0">
                          <a:effectLst/>
                          <a:latin typeface="Arial Narrow" panose="020B0606020202030204" pitchFamily="34" charset="0"/>
                        </a:rPr>
                        <a:t>0</a:t>
                      </a:r>
                      <a:endParaRPr lang="en-ZA" sz="1200" b="0"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ZA" sz="1000" b="0" i="0" u="none" strike="noStrike">
                          <a:solidFill>
                            <a:srgbClr val="000000"/>
                          </a:solidFill>
                          <a:effectLst/>
                          <a:latin typeface="Arial Narrow" panose="020B0606020202030204" pitchFamily="34" charset="0"/>
                        </a:rPr>
                        <a:t>R 2 872 972,00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271481611"/>
                  </a:ext>
                </a:extLst>
              </a:tr>
              <a:tr h="725272">
                <a:tc vMerge="1">
                  <a:txBody>
                    <a:bodyPr/>
                    <a:lstStyle/>
                    <a:p>
                      <a:pPr algn="l" fontAlgn="b"/>
                      <a:endParaRPr lang="en-ZA" sz="1100" b="0" i="0" u="none" strike="noStrike" dirty="0">
                        <a:solidFill>
                          <a:srgbClr val="000000"/>
                        </a:solidFill>
                        <a:effectLst/>
                        <a:latin typeface="Calibri" panose="020F0502020204030204" pitchFamily="34" charset="0"/>
                      </a:endParaRPr>
                    </a:p>
                  </a:txBody>
                  <a:tcPr marL="6216" marR="6216" marT="6216" marB="0" anchor="b"/>
                </a:tc>
                <a:tc rowSpan="3">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ZA" sz="1200" u="none" strike="noStrike" dirty="0">
                          <a:effectLst/>
                          <a:latin typeface="Arial Narrow" panose="020B0606020202030204" pitchFamily="34" charset="0"/>
                        </a:rPr>
                        <a:t>NGWATHE LOCAL MUNICIPALITY</a:t>
                      </a:r>
                      <a:endParaRPr lang="en-ZA" sz="1200" b="0"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ZA" sz="1200" u="none" strike="noStrike">
                          <a:effectLst/>
                          <a:latin typeface="Arial Narrow" panose="020B0606020202030204" pitchFamily="34" charset="0"/>
                        </a:rPr>
                        <a:t>F06080010/1</a:t>
                      </a:r>
                      <a:endParaRPr lang="en-ZA" sz="1200" b="0" i="0" u="none" strike="noStrike">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ZA" sz="1200" u="none" strike="noStrike" dirty="0">
                          <a:effectLst/>
                          <a:latin typeface="Arial Narrow" panose="020B0606020202030204" pitchFamily="34" charset="0"/>
                        </a:rPr>
                        <a:t>Parys 300 Project Superb Homes 2006/2007 - Phase 1</a:t>
                      </a:r>
                      <a:endParaRPr lang="en-ZA" sz="1200" b="0"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ZA" sz="1200" u="none" strike="noStrike" dirty="0">
                          <a:effectLst/>
                          <a:latin typeface="Arial Narrow" panose="020B0606020202030204" pitchFamily="34" charset="0"/>
                        </a:rPr>
                        <a:t>4</a:t>
                      </a:r>
                      <a:endParaRPr lang="en-ZA" sz="1200" b="0"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ZA" sz="1200" u="none" strike="noStrike" dirty="0">
                          <a:effectLst/>
                          <a:latin typeface="Arial Narrow" panose="020B0606020202030204" pitchFamily="34" charset="0"/>
                        </a:rPr>
                        <a:t>150</a:t>
                      </a:r>
                      <a:endParaRPr lang="en-ZA" sz="1200" b="0"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ZA" sz="1200" u="none" strike="noStrike" dirty="0">
                          <a:effectLst/>
                          <a:latin typeface="Arial Narrow" panose="020B0606020202030204" pitchFamily="34" charset="0"/>
                        </a:rPr>
                        <a:t>0</a:t>
                      </a:r>
                      <a:endParaRPr lang="en-ZA" sz="1200" b="0"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ZA" sz="1000" b="0" i="0" u="none" strike="noStrike">
                          <a:solidFill>
                            <a:srgbClr val="000000"/>
                          </a:solidFill>
                          <a:effectLst/>
                          <a:latin typeface="Arial Narrow" panose="020B0606020202030204" pitchFamily="34" charset="0"/>
                        </a:rPr>
                        <a:t>R 863 794,00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66948137"/>
                  </a:ext>
                </a:extLst>
              </a:tr>
              <a:tr h="535865">
                <a:tc vMerge="1">
                  <a:txBody>
                    <a:bodyPr/>
                    <a:lstStyle/>
                    <a:p>
                      <a:pPr algn="l" fontAlgn="b"/>
                      <a:endParaRPr lang="en-ZA" sz="1100" b="0" i="0" u="none" strike="noStrike" dirty="0">
                        <a:solidFill>
                          <a:srgbClr val="000000"/>
                        </a:solidFill>
                        <a:effectLst/>
                        <a:latin typeface="Calibri" panose="020F0502020204030204" pitchFamily="34" charset="0"/>
                      </a:endParaRPr>
                    </a:p>
                  </a:txBody>
                  <a:tcPr marL="6216" marR="6216" marT="6216" marB="0" anchor="b"/>
                </a:tc>
                <a:tc vMerge="1">
                  <a:txBody>
                    <a:bodyPr/>
                    <a:lstStyle/>
                    <a:p>
                      <a:pPr algn="l" fontAlgn="b"/>
                      <a:endParaRPr lang="en-ZA" sz="1100" b="0" i="0" u="none" strike="noStrike" dirty="0">
                        <a:solidFill>
                          <a:srgbClr val="000000"/>
                        </a:solidFill>
                        <a:effectLst/>
                        <a:latin typeface="Calibri" panose="020F0502020204030204" pitchFamily="34" charset="0"/>
                      </a:endParaRPr>
                    </a:p>
                  </a:txBody>
                  <a:tcPr marL="6216" marR="6216" marT="6216"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ZA" sz="1200" u="none" strike="noStrike">
                          <a:effectLst/>
                          <a:latin typeface="Arial Narrow" panose="020B0606020202030204" pitchFamily="34" charset="0"/>
                        </a:rPr>
                        <a:t>F08010003/1</a:t>
                      </a:r>
                      <a:endParaRPr lang="en-ZA" sz="1200" b="0" i="0" u="none" strike="noStrike">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ZA" sz="1200" u="none" strike="noStrike">
                          <a:effectLst/>
                          <a:latin typeface="Arial Narrow" panose="020B0606020202030204" pitchFamily="34" charset="0"/>
                        </a:rPr>
                        <a:t>Vredefort 400 Superb Homes (2008/2009) - Phase 1</a:t>
                      </a:r>
                      <a:endParaRPr lang="en-ZA" sz="1200" b="0" i="0" u="none" strike="noStrike">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ZA" sz="1200" u="none" strike="noStrike">
                          <a:effectLst/>
                          <a:latin typeface="Arial Narrow" panose="020B0606020202030204" pitchFamily="34" charset="0"/>
                        </a:rPr>
                        <a:t>14</a:t>
                      </a:r>
                      <a:endParaRPr lang="en-ZA" sz="1200" b="0" i="0" u="none" strike="noStrike">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ZA" sz="1200" u="none" strike="noStrike">
                          <a:effectLst/>
                          <a:latin typeface="Arial Narrow" panose="020B0606020202030204" pitchFamily="34" charset="0"/>
                        </a:rPr>
                        <a:t>0</a:t>
                      </a:r>
                      <a:endParaRPr lang="en-ZA" sz="1200" b="0" i="0" u="none" strike="noStrike">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ZA" sz="1200" u="none" strike="noStrike" dirty="0">
                          <a:effectLst/>
                          <a:latin typeface="Arial Narrow" panose="020B0606020202030204" pitchFamily="34" charset="0"/>
                        </a:rPr>
                        <a:t>0</a:t>
                      </a:r>
                      <a:endParaRPr lang="en-ZA" sz="1200" b="0"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ZA" sz="1000" b="0" i="0" u="none" strike="noStrike">
                          <a:solidFill>
                            <a:srgbClr val="000000"/>
                          </a:solidFill>
                          <a:effectLst/>
                          <a:latin typeface="Arial Narrow" panose="020B0606020202030204" pitchFamily="34" charset="0"/>
                        </a:rPr>
                        <a:t>R 2 119 410,00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7211063"/>
                  </a:ext>
                </a:extLst>
              </a:tr>
              <a:tr h="678915">
                <a:tc vMerge="1">
                  <a:txBody>
                    <a:bodyPr/>
                    <a:lstStyle/>
                    <a:p>
                      <a:pPr algn="l" fontAlgn="b"/>
                      <a:endParaRPr lang="en-ZA" sz="1100" b="0" i="0" u="none" strike="noStrike" dirty="0">
                        <a:solidFill>
                          <a:srgbClr val="000000"/>
                        </a:solidFill>
                        <a:effectLst/>
                        <a:latin typeface="Calibri" panose="020F0502020204030204" pitchFamily="34" charset="0"/>
                      </a:endParaRPr>
                    </a:p>
                  </a:txBody>
                  <a:tcPr marL="6216" marR="6216" marT="6216" marB="0" anchor="b"/>
                </a:tc>
                <a:tc vMerge="1">
                  <a:txBody>
                    <a:bodyPr/>
                    <a:lstStyle/>
                    <a:p>
                      <a:pPr algn="l" fontAlgn="b"/>
                      <a:endParaRPr lang="en-ZA" sz="1100" b="0" i="0" u="none" strike="noStrike" dirty="0">
                        <a:solidFill>
                          <a:srgbClr val="000000"/>
                        </a:solidFill>
                        <a:effectLst/>
                        <a:latin typeface="Calibri" panose="020F0502020204030204" pitchFamily="34" charset="0"/>
                      </a:endParaRPr>
                    </a:p>
                  </a:txBody>
                  <a:tcPr marL="6216" marR="6216" marT="6216"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ZA" sz="1200" u="none" strike="noStrike">
                          <a:effectLst/>
                          <a:latin typeface="Arial Narrow" panose="020B0606020202030204" pitchFamily="34" charset="0"/>
                        </a:rPr>
                        <a:t>F97080007/1</a:t>
                      </a:r>
                      <a:endParaRPr lang="en-ZA" sz="1200" b="0" i="0" u="none" strike="noStrike">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ZA" sz="1200" u="none" strike="noStrike" dirty="0">
                          <a:effectLst/>
                          <a:latin typeface="Arial Narrow" panose="020B0606020202030204" pitchFamily="34" charset="0"/>
                        </a:rPr>
                        <a:t>Parys 200  Maono Incompl. 2013/15 (Terisano Housing Support Centre - Phase 1</a:t>
                      </a:r>
                      <a:endParaRPr lang="en-ZA" sz="1200" b="0"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ZA" sz="1200" u="none" strike="noStrike">
                          <a:effectLst/>
                          <a:latin typeface="Arial Narrow" panose="020B0606020202030204" pitchFamily="34" charset="0"/>
                        </a:rPr>
                        <a:t>8</a:t>
                      </a:r>
                      <a:endParaRPr lang="en-ZA" sz="1200" b="0" i="0" u="none" strike="noStrike">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ZA" sz="1200" u="none" strike="noStrike">
                          <a:effectLst/>
                          <a:latin typeface="Arial Narrow" panose="020B0606020202030204" pitchFamily="34" charset="0"/>
                        </a:rPr>
                        <a:t>0</a:t>
                      </a:r>
                      <a:endParaRPr lang="en-ZA" sz="1200" b="0" i="0" u="none" strike="noStrike">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ZA" sz="1200" u="none" strike="noStrike" dirty="0">
                          <a:effectLst/>
                          <a:latin typeface="Arial Narrow" panose="020B0606020202030204" pitchFamily="34" charset="0"/>
                        </a:rPr>
                        <a:t>0</a:t>
                      </a:r>
                      <a:endParaRPr lang="en-ZA" sz="1200" b="0"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ZA" sz="1000" b="0" i="0" u="none" strike="noStrike" dirty="0">
                          <a:solidFill>
                            <a:srgbClr val="000000"/>
                          </a:solidFill>
                          <a:effectLst/>
                          <a:latin typeface="Arial Narrow" panose="020B0606020202030204" pitchFamily="34" charset="0"/>
                        </a:rPr>
                        <a:t>R 1 271 646,00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66284524"/>
                  </a:ext>
                </a:extLst>
              </a:tr>
            </a:tbl>
          </a:graphicData>
        </a:graphic>
      </p:graphicFrame>
    </p:spTree>
    <p:extLst>
      <p:ext uri="{BB962C8B-B14F-4D97-AF65-F5344CB8AC3E}">
        <p14:creationId xmlns:p14="http://schemas.microsoft.com/office/powerpoint/2010/main" xmlns="" val="1607872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399" y="83281"/>
            <a:ext cx="8796165" cy="504056"/>
          </a:xfrm>
          <a:ln w="28575">
            <a:solidFill>
              <a:schemeClr val="tx1"/>
            </a:solidFill>
          </a:ln>
        </p:spPr>
        <p:txBody>
          <a:bodyPr>
            <a:normAutofit fontScale="90000"/>
          </a:bodyPr>
          <a:lstStyle/>
          <a:p>
            <a:r>
              <a:rPr lang="en-ZA" sz="2800" b="1" dirty="0">
                <a:latin typeface="Arial Narrow" panose="020B0606020202030204" pitchFamily="34" charset="0"/>
                <a:cs typeface="Arial" panose="020B0604020202020204" pitchFamily="34" charset="0"/>
              </a:rPr>
              <a:t>BLOCKED PROJECTS UNDER IMPLEMENTATION 2022-23</a:t>
            </a:r>
            <a:endParaRPr lang="en-ZA" sz="2800" b="1" dirty="0">
              <a:latin typeface="Arial Narrow" panose="020B0606020202030204" pitchFamily="34" charset="0"/>
            </a:endParaRPr>
          </a:p>
        </p:txBody>
      </p:sp>
      <p:sp>
        <p:nvSpPr>
          <p:cNvPr id="4" name="Slide Number Placeholder 3"/>
          <p:cNvSpPr>
            <a:spLocks noGrp="1"/>
          </p:cNvSpPr>
          <p:nvPr>
            <p:ph type="sldNum" sz="quarter" idx="12"/>
          </p:nvPr>
        </p:nvSpPr>
        <p:spPr>
          <a:xfrm>
            <a:off x="8460432" y="6342188"/>
            <a:ext cx="514400" cy="379288"/>
          </a:xfrm>
        </p:spPr>
        <p:txBody>
          <a:bodyPr/>
          <a:lstStyle/>
          <a:p>
            <a:fld id="{5BDDDA72-5673-45C6-9CE2-4E009C29FD9E}" type="slidenum">
              <a:rPr lang="en-US" sz="1400" b="1" smtClean="0"/>
              <a:pPr/>
              <a:t>7</a:t>
            </a:fld>
            <a:endParaRPr lang="en-US" sz="1400" b="1" dirty="0"/>
          </a:p>
        </p:txBody>
      </p:sp>
      <p:pic>
        <p:nvPicPr>
          <p:cNvPr id="7" name="Picture 6" descr="gold holding shape 1"/>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56281" y="6181316"/>
            <a:ext cx="9144000" cy="6555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p:cNvSpPr/>
          <p:nvPr/>
        </p:nvSpPr>
        <p:spPr>
          <a:xfrm>
            <a:off x="8616955" y="6313613"/>
            <a:ext cx="266420" cy="307777"/>
          </a:xfrm>
          <a:prstGeom prst="rect">
            <a:avLst/>
          </a:prstGeom>
        </p:spPr>
        <p:txBody>
          <a:bodyPr wrap="none">
            <a:spAutoFit/>
          </a:bodyPr>
          <a:lstStyle/>
          <a:p>
            <a:pPr lvl="0" algn="r" defTabSz="914400">
              <a:defRPr/>
            </a:pPr>
            <a:r>
              <a:rPr lang="en-GB" sz="1400" b="1" dirty="0">
                <a:latin typeface="Arial Narrow" panose="020B0606020202030204" pitchFamily="34" charset="0"/>
              </a:rPr>
              <a:t>7</a:t>
            </a:r>
          </a:p>
        </p:txBody>
      </p:sp>
      <p:graphicFrame>
        <p:nvGraphicFramePr>
          <p:cNvPr id="6" name="Table 5"/>
          <p:cNvGraphicFramePr>
            <a:graphicFrameLocks noGrp="1"/>
          </p:cNvGraphicFramePr>
          <p:nvPr>
            <p:extLst>
              <p:ext uri="{D42A27DB-BD31-4B8C-83A1-F6EECF244321}">
                <p14:modId xmlns:p14="http://schemas.microsoft.com/office/powerpoint/2010/main" xmlns="" val="2273778653"/>
              </p:ext>
            </p:extLst>
          </p:nvPr>
        </p:nvGraphicFramePr>
        <p:xfrm>
          <a:off x="249413" y="797766"/>
          <a:ext cx="8853054" cy="5209945"/>
        </p:xfrm>
        <a:graphic>
          <a:graphicData uri="http://schemas.openxmlformats.org/drawingml/2006/table">
            <a:tbl>
              <a:tblPr/>
              <a:tblGrid>
                <a:gridCol w="901357">
                  <a:extLst>
                    <a:ext uri="{9D8B030D-6E8A-4147-A177-3AD203B41FA5}">
                      <a16:colId xmlns:a16="http://schemas.microsoft.com/office/drawing/2014/main" xmlns="" val="1480752072"/>
                    </a:ext>
                  </a:extLst>
                </a:gridCol>
                <a:gridCol w="962446">
                  <a:extLst>
                    <a:ext uri="{9D8B030D-6E8A-4147-A177-3AD203B41FA5}">
                      <a16:colId xmlns:a16="http://schemas.microsoft.com/office/drawing/2014/main" xmlns="" val="330198152"/>
                    </a:ext>
                  </a:extLst>
                </a:gridCol>
                <a:gridCol w="840267">
                  <a:extLst>
                    <a:ext uri="{9D8B030D-6E8A-4147-A177-3AD203B41FA5}">
                      <a16:colId xmlns:a16="http://schemas.microsoft.com/office/drawing/2014/main" xmlns="" val="2872126736"/>
                    </a:ext>
                  </a:extLst>
                </a:gridCol>
                <a:gridCol w="2172731">
                  <a:extLst>
                    <a:ext uri="{9D8B030D-6E8A-4147-A177-3AD203B41FA5}">
                      <a16:colId xmlns:a16="http://schemas.microsoft.com/office/drawing/2014/main" xmlns="" val="1319099917"/>
                    </a:ext>
                  </a:extLst>
                </a:gridCol>
                <a:gridCol w="838200">
                  <a:extLst>
                    <a:ext uri="{9D8B030D-6E8A-4147-A177-3AD203B41FA5}">
                      <a16:colId xmlns:a16="http://schemas.microsoft.com/office/drawing/2014/main" xmlns="" val="964940027"/>
                    </a:ext>
                  </a:extLst>
                </a:gridCol>
                <a:gridCol w="838200">
                  <a:extLst>
                    <a:ext uri="{9D8B030D-6E8A-4147-A177-3AD203B41FA5}">
                      <a16:colId xmlns:a16="http://schemas.microsoft.com/office/drawing/2014/main" xmlns="" val="2558153427"/>
                    </a:ext>
                  </a:extLst>
                </a:gridCol>
                <a:gridCol w="838200">
                  <a:extLst>
                    <a:ext uri="{9D8B030D-6E8A-4147-A177-3AD203B41FA5}">
                      <a16:colId xmlns:a16="http://schemas.microsoft.com/office/drawing/2014/main" xmlns="" val="2136069350"/>
                    </a:ext>
                  </a:extLst>
                </a:gridCol>
                <a:gridCol w="1461653">
                  <a:extLst>
                    <a:ext uri="{9D8B030D-6E8A-4147-A177-3AD203B41FA5}">
                      <a16:colId xmlns:a16="http://schemas.microsoft.com/office/drawing/2014/main" xmlns="" val="804669927"/>
                    </a:ext>
                  </a:extLst>
                </a:gridCol>
              </a:tblGrid>
              <a:tr h="75660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ZA" sz="1400" b="1" u="none" strike="noStrike" dirty="0">
                          <a:effectLst/>
                          <a:latin typeface="Arial Narrow" panose="020B0606020202030204" pitchFamily="34" charset="0"/>
                        </a:rPr>
                        <a:t>District - Region</a:t>
                      </a:r>
                      <a:endParaRPr lang="en-ZA" sz="1400" b="1"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ZA" sz="1400" b="1" u="none" strike="noStrike" dirty="0">
                          <a:effectLst/>
                          <a:latin typeface="Arial Narrow" panose="020B0606020202030204" pitchFamily="34" charset="0"/>
                        </a:rPr>
                        <a:t>Municipality</a:t>
                      </a:r>
                      <a:endParaRPr lang="en-ZA" sz="1400" b="1"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ZA" sz="1400" b="1" u="none" strike="noStrike" dirty="0">
                          <a:effectLst/>
                          <a:latin typeface="Arial Narrow" panose="020B0606020202030204" pitchFamily="34" charset="0"/>
                        </a:rPr>
                        <a:t>HSS Project Number</a:t>
                      </a:r>
                      <a:endParaRPr lang="en-ZA" sz="1400" b="1"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ZA" sz="1400" b="1" u="none" strike="noStrike" dirty="0">
                          <a:effectLst/>
                          <a:latin typeface="Arial Narrow" panose="020B0606020202030204" pitchFamily="34" charset="0"/>
                        </a:rPr>
                        <a:t>HSS Project Desc</a:t>
                      </a:r>
                      <a:endParaRPr lang="en-ZA" sz="1400" b="1"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ZA" sz="1400" b="1" u="none" strike="noStrike" dirty="0">
                          <a:effectLst/>
                          <a:latin typeface="Arial Narrow" panose="020B0606020202030204" pitchFamily="34" charset="0"/>
                        </a:rPr>
                        <a:t>Total Annual No of Units</a:t>
                      </a:r>
                      <a:endParaRPr lang="en-ZA" sz="1400" b="1"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ZA" sz="1400" b="1" u="none" strike="noStrike" dirty="0">
                          <a:effectLst/>
                          <a:latin typeface="Arial Narrow" panose="020B0606020202030204" pitchFamily="34" charset="0"/>
                        </a:rPr>
                        <a:t>Total Annual Title Deed Restoration</a:t>
                      </a:r>
                      <a:endParaRPr lang="en-ZA" sz="1400" b="1"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ZA" sz="1400" b="1" u="none" strike="noStrike" dirty="0">
                          <a:effectLst/>
                          <a:latin typeface="Arial Narrow" panose="020B0606020202030204" pitchFamily="34" charset="0"/>
                        </a:rPr>
                        <a:t>Total Annual Title Deed New</a:t>
                      </a:r>
                      <a:endParaRPr lang="en-ZA" sz="1400" b="1"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ZA" sz="1400" b="1" u="none" strike="noStrike" dirty="0">
                          <a:effectLst/>
                          <a:latin typeface="Arial Narrow" panose="020B0606020202030204" pitchFamily="34" charset="0"/>
                        </a:rPr>
                        <a:t>Total Annual Budget</a:t>
                      </a:r>
                      <a:endParaRPr lang="en-ZA" sz="1400" b="1"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3182429272"/>
                  </a:ext>
                </a:extLst>
              </a:tr>
              <a:tr h="1005423">
                <a:tc rowSpan="3">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ZA" sz="1200" u="none" strike="noStrike" dirty="0">
                          <a:effectLst/>
                          <a:latin typeface="Arial Narrow" panose="020B0606020202030204" pitchFamily="34" charset="0"/>
                        </a:rPr>
                        <a:t>MANGAUNG</a:t>
                      </a:r>
                      <a:endParaRPr lang="en-ZA" sz="1200" b="0"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ZA" sz="1200" u="none" strike="noStrike" dirty="0">
                          <a:effectLst/>
                          <a:latin typeface="Arial Narrow" panose="020B0606020202030204" pitchFamily="34" charset="0"/>
                        </a:rPr>
                        <a:t>MANGAUNG METRO MUNICIPALITY</a:t>
                      </a:r>
                      <a:endParaRPr lang="en-ZA" sz="1200" b="0"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ZA" sz="1200" u="none" strike="noStrike" dirty="0">
                          <a:effectLst/>
                          <a:latin typeface="Arial Narrow" panose="020B0606020202030204" pitchFamily="34" charset="0"/>
                        </a:rPr>
                        <a:t>F04070004/1</a:t>
                      </a:r>
                      <a:endParaRPr lang="en-ZA" sz="1200" b="0"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pt-BR" sz="1200" u="none" strike="noStrike" dirty="0">
                          <a:effectLst/>
                          <a:latin typeface="Arial Narrow" panose="020B0606020202030204" pitchFamily="34" charset="0"/>
                        </a:rPr>
                        <a:t>Botshabelo 500 Subs. - Quantum Leap Inv. Sections D L M N - Phase 1</a:t>
                      </a:r>
                      <a:endParaRPr lang="pt-BR" sz="1200" b="0"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ZA" sz="1200" u="none" strike="noStrike" dirty="0">
                          <a:effectLst/>
                          <a:latin typeface="Arial Narrow" panose="020B0606020202030204" pitchFamily="34" charset="0"/>
                        </a:rPr>
                        <a:t>10</a:t>
                      </a:r>
                      <a:endParaRPr lang="en-ZA" sz="1200" b="0"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ZA" sz="1200" u="none" strike="noStrike" dirty="0">
                          <a:effectLst/>
                          <a:latin typeface="Arial Narrow" panose="020B0606020202030204" pitchFamily="34" charset="0"/>
                        </a:rPr>
                        <a:t>19</a:t>
                      </a:r>
                      <a:endParaRPr lang="en-ZA" sz="1200" b="0"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ZA" sz="1200" u="none" strike="noStrike" dirty="0">
                          <a:effectLst/>
                          <a:latin typeface="Arial Narrow" panose="020B0606020202030204" pitchFamily="34" charset="0"/>
                        </a:rPr>
                        <a:t>0</a:t>
                      </a:r>
                      <a:endParaRPr lang="en-ZA" sz="1200" b="0"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ZA" sz="1000" b="0" i="0" u="none" strike="noStrike">
                          <a:solidFill>
                            <a:srgbClr val="000000"/>
                          </a:solidFill>
                          <a:effectLst/>
                          <a:latin typeface="Arial Narrow" panose="020B0606020202030204" pitchFamily="34" charset="0"/>
                        </a:rPr>
                        <a:t>R 174 554,00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68272182"/>
                  </a:ext>
                </a:extLst>
              </a:tr>
              <a:tr h="1005423">
                <a:tc vMerge="1">
                  <a:txBody>
                    <a:bodyPr/>
                    <a:lstStyle/>
                    <a:p>
                      <a:pPr algn="l" fontAlgn="b"/>
                      <a:endParaRPr lang="en-ZA" sz="1000" b="0" i="0" u="none" strike="noStrike" dirty="0">
                        <a:solidFill>
                          <a:srgbClr val="000000"/>
                        </a:solidFill>
                        <a:effectLst/>
                        <a:latin typeface="Calibri" panose="020F0502020204030204" pitchFamily="34" charset="0"/>
                      </a:endParaRPr>
                    </a:p>
                  </a:txBody>
                  <a:tcPr marL="6216" marR="6216" marT="6216" marB="0" anchor="b"/>
                </a:tc>
                <a:tc vMerge="1">
                  <a:txBody>
                    <a:bodyPr/>
                    <a:lstStyle/>
                    <a:p>
                      <a:pPr algn="l" fontAlgn="b"/>
                      <a:endParaRPr lang="en-ZA" sz="1000" b="0" i="0" u="none" strike="noStrike" dirty="0">
                        <a:solidFill>
                          <a:srgbClr val="000000"/>
                        </a:solidFill>
                        <a:effectLst/>
                        <a:latin typeface="Calibri" panose="020F0502020204030204" pitchFamily="34" charset="0"/>
                      </a:endParaRPr>
                    </a:p>
                  </a:txBody>
                  <a:tcPr marL="6216" marR="6216" marT="6216"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ZA" sz="1200" u="none" strike="noStrike" dirty="0">
                          <a:effectLst/>
                          <a:latin typeface="Arial Narrow" panose="020B0606020202030204" pitchFamily="34" charset="0"/>
                        </a:rPr>
                        <a:t>F07120005/1</a:t>
                      </a:r>
                      <a:endParaRPr lang="en-ZA" sz="1200" b="0"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ZA" sz="1200" u="none" strike="noStrike" dirty="0">
                          <a:effectLst/>
                          <a:latin typeface="Arial Narrow" panose="020B0606020202030204" pitchFamily="34" charset="0"/>
                        </a:rPr>
                        <a:t>Thaba </a:t>
                      </a:r>
                      <a:r>
                        <a:rPr lang="en-ZA" sz="1200" u="none" strike="noStrike" dirty="0" err="1">
                          <a:effectLst/>
                          <a:latin typeface="Arial Narrow" panose="020B0606020202030204" pitchFamily="34" charset="0"/>
                        </a:rPr>
                        <a:t>Nchu</a:t>
                      </a:r>
                      <a:r>
                        <a:rPr lang="en-ZA" sz="1200" u="none" strike="noStrike" dirty="0">
                          <a:effectLst/>
                          <a:latin typeface="Arial Narrow" panose="020B0606020202030204" pitchFamily="34" charset="0"/>
                        </a:rPr>
                        <a:t> 100 Jungle Arrow (2006/07) - Phase 1</a:t>
                      </a:r>
                      <a:endParaRPr lang="en-ZA" sz="1200" b="0"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ZA" sz="1200" u="none" strike="noStrike">
                          <a:effectLst/>
                          <a:latin typeface="Arial Narrow" panose="020B0606020202030204" pitchFamily="34" charset="0"/>
                        </a:rPr>
                        <a:t>3</a:t>
                      </a:r>
                      <a:endParaRPr lang="en-ZA" sz="1200" b="0" i="0" u="none" strike="noStrike">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ZA" sz="1200" u="none" strike="noStrike" dirty="0">
                          <a:effectLst/>
                          <a:latin typeface="Arial Narrow" panose="020B0606020202030204" pitchFamily="34" charset="0"/>
                        </a:rPr>
                        <a:t>97</a:t>
                      </a:r>
                      <a:endParaRPr lang="en-ZA" sz="1200" b="0"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ZA" sz="1200" u="none" strike="noStrike" dirty="0">
                          <a:effectLst/>
                          <a:latin typeface="Arial Narrow" panose="020B0606020202030204" pitchFamily="34" charset="0"/>
                        </a:rPr>
                        <a:t>0</a:t>
                      </a:r>
                      <a:endParaRPr lang="en-ZA" sz="1200" b="0"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ZA" sz="1000" b="0" i="0" u="none" strike="noStrike">
                          <a:solidFill>
                            <a:srgbClr val="000000"/>
                          </a:solidFill>
                          <a:effectLst/>
                          <a:latin typeface="Arial Narrow" panose="020B0606020202030204" pitchFamily="34" charset="0"/>
                        </a:rPr>
                        <a:t>R 776 146,00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166209956"/>
                  </a:ext>
                </a:extLst>
              </a:tr>
              <a:tr h="1005423">
                <a:tc vMerge="1">
                  <a:txBody>
                    <a:bodyPr/>
                    <a:lstStyle/>
                    <a:p>
                      <a:pPr algn="l" fontAlgn="b"/>
                      <a:endParaRPr lang="en-ZA" sz="1000" b="0" i="0" u="none" strike="noStrike" dirty="0">
                        <a:solidFill>
                          <a:srgbClr val="000000"/>
                        </a:solidFill>
                        <a:effectLst/>
                        <a:latin typeface="Calibri" panose="020F0502020204030204" pitchFamily="34" charset="0"/>
                      </a:endParaRPr>
                    </a:p>
                  </a:txBody>
                  <a:tcPr marL="6216" marR="6216" marT="6216" marB="0" anchor="b"/>
                </a:tc>
                <a:tc vMerge="1">
                  <a:txBody>
                    <a:bodyPr/>
                    <a:lstStyle/>
                    <a:p>
                      <a:pPr algn="l" fontAlgn="b"/>
                      <a:endParaRPr lang="en-ZA" sz="1000" b="0" i="0" u="none" strike="noStrike" dirty="0">
                        <a:solidFill>
                          <a:srgbClr val="000000"/>
                        </a:solidFill>
                        <a:effectLst/>
                        <a:latin typeface="Calibri" panose="020F0502020204030204" pitchFamily="34" charset="0"/>
                      </a:endParaRPr>
                    </a:p>
                  </a:txBody>
                  <a:tcPr marL="6216" marR="6216" marT="6216"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ZA" sz="1200" u="none" strike="noStrike" dirty="0">
                          <a:effectLst/>
                          <a:latin typeface="Arial Narrow" panose="020B0606020202030204" pitchFamily="34" charset="0"/>
                        </a:rPr>
                        <a:t>F14080008/1</a:t>
                      </a:r>
                      <a:endParaRPr lang="en-ZA" sz="1200" b="0"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ZA" sz="1200" u="none" strike="noStrike" dirty="0">
                          <a:effectLst/>
                          <a:latin typeface="Arial Narrow" panose="020B0606020202030204" pitchFamily="34" charset="0"/>
                        </a:rPr>
                        <a:t>Botshabelo 35 Incomplete </a:t>
                      </a:r>
                      <a:r>
                        <a:rPr lang="en-ZA" sz="1200" u="none" strike="noStrike" dirty="0" err="1">
                          <a:effectLst/>
                          <a:latin typeface="Arial Narrow" panose="020B0606020202030204" pitchFamily="34" charset="0"/>
                        </a:rPr>
                        <a:t>Iceburg</a:t>
                      </a:r>
                      <a:r>
                        <a:rPr lang="en-ZA" sz="1200" u="none" strike="noStrike" dirty="0">
                          <a:effectLst/>
                          <a:latin typeface="Arial Narrow" panose="020B0606020202030204" pitchFamily="34" charset="0"/>
                        </a:rPr>
                        <a:t> 2017/18 Furnserve 2014/15 - Phase 1</a:t>
                      </a:r>
                      <a:endParaRPr lang="en-ZA" sz="1200" b="0"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ZA" sz="1200" u="none" strike="noStrike" dirty="0">
                          <a:effectLst/>
                          <a:latin typeface="Arial Narrow" panose="020B0606020202030204" pitchFamily="34" charset="0"/>
                        </a:rPr>
                        <a:t>30</a:t>
                      </a:r>
                      <a:endParaRPr lang="en-ZA" sz="1200" b="0"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ZA" sz="1200" u="none" strike="noStrike" dirty="0">
                          <a:effectLst/>
                          <a:latin typeface="Arial Narrow" panose="020B0606020202030204" pitchFamily="34" charset="0"/>
                        </a:rPr>
                        <a:t>0</a:t>
                      </a:r>
                      <a:endParaRPr lang="en-ZA" sz="1200" b="0"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ZA" sz="1200" u="none" strike="noStrike" dirty="0">
                          <a:effectLst/>
                          <a:latin typeface="Arial Narrow" panose="020B0606020202030204" pitchFamily="34" charset="0"/>
                        </a:rPr>
                        <a:t>30</a:t>
                      </a:r>
                      <a:endParaRPr lang="en-ZA" sz="1200" b="0"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ZA" sz="1000" b="0" i="0" u="none" strike="noStrike">
                          <a:solidFill>
                            <a:srgbClr val="000000"/>
                          </a:solidFill>
                          <a:effectLst/>
                          <a:latin typeface="Arial Narrow" panose="020B0606020202030204" pitchFamily="34" charset="0"/>
                        </a:rPr>
                        <a:t>R 723 921,00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183131114"/>
                  </a:ext>
                </a:extLst>
              </a:tr>
              <a:tr h="100542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ZA" sz="1200" u="none" strike="noStrike">
                          <a:effectLst/>
                          <a:latin typeface="Arial Narrow" panose="020B0606020202030204" pitchFamily="34" charset="0"/>
                        </a:rPr>
                        <a:t>XHARIEP</a:t>
                      </a:r>
                      <a:endParaRPr lang="en-ZA" sz="1200" b="0" i="0" u="none" strike="noStrike">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ZA" sz="1200" u="none" strike="noStrike">
                          <a:effectLst/>
                          <a:latin typeface="Arial Narrow" panose="020B0606020202030204" pitchFamily="34" charset="0"/>
                        </a:rPr>
                        <a:t>KOPANONG LOCAL MUNICIPALITY</a:t>
                      </a:r>
                      <a:endParaRPr lang="en-ZA" sz="1200" b="0" i="0" u="none" strike="noStrike">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ZA" sz="1200" u="none" strike="noStrike">
                          <a:effectLst/>
                          <a:latin typeface="Arial Narrow" panose="020B0606020202030204" pitchFamily="34" charset="0"/>
                        </a:rPr>
                        <a:t>F10100006/1</a:t>
                      </a:r>
                      <a:endParaRPr lang="en-ZA" sz="1200" b="0" i="0" u="none" strike="noStrike">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ZA" sz="1200" u="none" strike="noStrike" dirty="0" err="1">
                          <a:effectLst/>
                          <a:latin typeface="Arial Narrow" panose="020B0606020202030204" pitchFamily="34" charset="0"/>
                        </a:rPr>
                        <a:t>Edenburg</a:t>
                      </a:r>
                      <a:r>
                        <a:rPr lang="en-ZA" sz="1200" u="none" strike="noStrike" dirty="0">
                          <a:effectLst/>
                          <a:latin typeface="Arial Narrow" panose="020B0606020202030204" pitchFamily="34" charset="0"/>
                        </a:rPr>
                        <a:t> 69 </a:t>
                      </a:r>
                      <a:r>
                        <a:rPr lang="en-ZA" sz="1200" u="none" strike="noStrike" dirty="0" err="1">
                          <a:effectLst/>
                          <a:latin typeface="Arial Narrow" panose="020B0606020202030204" pitchFamily="34" charset="0"/>
                        </a:rPr>
                        <a:t>Mampotla</a:t>
                      </a:r>
                      <a:r>
                        <a:rPr lang="en-ZA" sz="1200" u="none" strike="noStrike" dirty="0">
                          <a:effectLst/>
                          <a:latin typeface="Arial Narrow" panose="020B0606020202030204" pitchFamily="34" charset="0"/>
                        </a:rPr>
                        <a:t> Trading (2010/2011) - Phase 1</a:t>
                      </a:r>
                      <a:endParaRPr lang="en-ZA" sz="1200" b="0"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ZA" sz="1200" u="none" strike="noStrike" dirty="0">
                          <a:effectLst/>
                          <a:latin typeface="Arial Narrow" panose="020B0606020202030204" pitchFamily="34" charset="0"/>
                        </a:rPr>
                        <a:t>1</a:t>
                      </a:r>
                      <a:endParaRPr lang="en-ZA" sz="1200" b="0"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ZA" sz="1200" u="none" strike="noStrike" dirty="0">
                          <a:effectLst/>
                          <a:latin typeface="Arial Narrow" panose="020B0606020202030204" pitchFamily="34" charset="0"/>
                        </a:rPr>
                        <a:t>0</a:t>
                      </a:r>
                      <a:endParaRPr lang="en-ZA" sz="1200" b="0"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ZA" sz="1200" u="none" strike="noStrike" dirty="0">
                          <a:effectLst/>
                          <a:latin typeface="Arial Narrow" panose="020B0606020202030204" pitchFamily="34" charset="0"/>
                        </a:rPr>
                        <a:t>0</a:t>
                      </a:r>
                      <a:endParaRPr lang="en-ZA" sz="1200" b="0"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ZA" sz="1000" b="0" i="0" u="none" strike="noStrike" dirty="0">
                          <a:solidFill>
                            <a:srgbClr val="000000"/>
                          </a:solidFill>
                          <a:effectLst/>
                          <a:latin typeface="Arial Narrow" panose="020B0606020202030204" pitchFamily="34" charset="0"/>
                        </a:rPr>
                        <a:t>R 159 505,00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124311383"/>
                  </a:ext>
                </a:extLst>
              </a:tr>
              <a:tr h="328597">
                <a:tc gridSpan="4">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ZA" sz="1400" b="1" i="0" u="none" strike="noStrike" dirty="0" smtClean="0">
                          <a:solidFill>
                            <a:srgbClr val="000000"/>
                          </a:solidFill>
                          <a:effectLst/>
                          <a:latin typeface="Arial Narrow" panose="020B0606020202030204" pitchFamily="34" charset="0"/>
                        </a:rPr>
                        <a:t>TOTAL</a:t>
                      </a:r>
                      <a:endParaRPr lang="en-ZA" sz="1400" b="1"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b"/>
                      <a:endParaRPr lang="en-ZA" sz="1000" b="1" i="0" u="none" strike="noStrike" dirty="0">
                        <a:solidFill>
                          <a:srgbClr val="000000"/>
                        </a:solidFill>
                        <a:effectLst/>
                        <a:latin typeface="Calibri" panose="020F0502020204030204" pitchFamily="34" charset="0"/>
                      </a:endParaRPr>
                    </a:p>
                  </a:txBody>
                  <a:tcPr marL="6216" marR="6216" marT="6216" marB="0" anchor="ctr"/>
                </a:tc>
                <a:tc hMerge="1">
                  <a:txBody>
                    <a:bodyPr/>
                    <a:lstStyle/>
                    <a:p>
                      <a:pPr algn="l" fontAlgn="b"/>
                      <a:endParaRPr lang="en-ZA" sz="1000" b="1" i="0" u="none" strike="noStrike" dirty="0">
                        <a:solidFill>
                          <a:srgbClr val="000000"/>
                        </a:solidFill>
                        <a:effectLst/>
                        <a:latin typeface="Calibri" panose="020F0502020204030204" pitchFamily="34" charset="0"/>
                      </a:endParaRPr>
                    </a:p>
                  </a:txBody>
                  <a:tcPr marL="6216" marR="6216" marT="6216" marB="0" anchor="ctr"/>
                </a:tc>
                <a:tc hMerge="1">
                  <a:txBody>
                    <a:bodyPr/>
                    <a:lstStyle/>
                    <a:p>
                      <a:pPr algn="l" fontAlgn="b"/>
                      <a:endParaRPr lang="en-ZA" sz="1000" b="1" i="0" u="none" strike="noStrike" dirty="0">
                        <a:solidFill>
                          <a:srgbClr val="000000"/>
                        </a:solidFill>
                        <a:effectLst/>
                        <a:latin typeface="Calibri" panose="020F0502020204030204" pitchFamily="34" charset="0"/>
                      </a:endParaRPr>
                    </a:p>
                  </a:txBody>
                  <a:tcPr marL="6216" marR="6216" marT="6216"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ZA" sz="1400" b="1" u="none" strike="noStrike" dirty="0">
                          <a:effectLst/>
                          <a:latin typeface="Arial Narrow" panose="020B0606020202030204" pitchFamily="34" charset="0"/>
                        </a:rPr>
                        <a:t>217</a:t>
                      </a:r>
                      <a:endParaRPr lang="en-ZA" sz="1400" b="1"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ZA" sz="1400" b="1" u="none" strike="noStrike" dirty="0">
                          <a:effectLst/>
                          <a:latin typeface="Arial Narrow" panose="020B0606020202030204" pitchFamily="34" charset="0"/>
                        </a:rPr>
                        <a:t>466</a:t>
                      </a:r>
                      <a:endParaRPr lang="en-ZA" sz="1400" b="1"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ZA" sz="1400" b="1" u="none" strike="noStrike" dirty="0">
                          <a:effectLst/>
                          <a:latin typeface="Arial Narrow" panose="020B0606020202030204" pitchFamily="34" charset="0"/>
                        </a:rPr>
                        <a:t>30</a:t>
                      </a:r>
                      <a:endParaRPr lang="en-ZA" sz="1400" b="1"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r" fontAlgn="b"/>
                      <a:r>
                        <a:rPr lang="en-ZA" sz="1400" b="1" u="none" strike="noStrike" dirty="0" smtClean="0">
                          <a:effectLst/>
                          <a:latin typeface="Arial Narrow" panose="020B0606020202030204" pitchFamily="34" charset="0"/>
                        </a:rPr>
                        <a:t>R27 115 00</a:t>
                      </a:r>
                      <a:endParaRPr lang="en-ZA" sz="1400" b="1" i="0" u="none" strike="noStrike" dirty="0">
                        <a:solidFill>
                          <a:srgbClr val="000000"/>
                        </a:solidFill>
                        <a:effectLst/>
                        <a:latin typeface="Arial Narrow" panose="020B0606020202030204" pitchFamily="34" charset="0"/>
                      </a:endParaRPr>
                    </a:p>
                  </a:txBody>
                  <a:tcPr marL="6216" marR="6216" marT="62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738720252"/>
                  </a:ext>
                </a:extLst>
              </a:tr>
            </a:tbl>
          </a:graphicData>
        </a:graphic>
      </p:graphicFrame>
    </p:spTree>
    <p:extLst>
      <p:ext uri="{BB962C8B-B14F-4D97-AF65-F5344CB8AC3E}">
        <p14:creationId xmlns:p14="http://schemas.microsoft.com/office/powerpoint/2010/main" xmlns="" val="6804184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804248" y="5959956"/>
            <a:ext cx="1835224" cy="603448"/>
          </a:xfrm>
        </p:spPr>
        <p:txBody>
          <a:bodyPr/>
          <a:lstStyle/>
          <a:p>
            <a:pPr algn="r"/>
            <a:fld id="{55F58342-7DC3-4646-8D66-E06682FBF3B0}" type="slidenum">
              <a:rPr lang="en-US" sz="1400" b="1" smtClean="0">
                <a:latin typeface="Arial" panose="020B0604020202020204" pitchFamily="34" charset="0"/>
                <a:cs typeface="Arial" panose="020B0604020202020204" pitchFamily="34" charset="0"/>
              </a:rPr>
              <a:pPr algn="r"/>
              <a:t>8</a:t>
            </a:fld>
            <a:endParaRPr lang="en-US" sz="1400" b="1" dirty="0">
              <a:latin typeface="Arial" panose="020B0604020202020204" pitchFamily="34" charset="0"/>
              <a:cs typeface="Arial" panose="020B0604020202020204" pitchFamily="34" charset="0"/>
            </a:endParaRPr>
          </a:p>
        </p:txBody>
      </p:sp>
      <p:sp>
        <p:nvSpPr>
          <p:cNvPr id="7" name="Title 1"/>
          <p:cNvSpPr>
            <a:spLocks noGrp="1"/>
          </p:cNvSpPr>
          <p:nvPr>
            <p:ph type="title"/>
          </p:nvPr>
        </p:nvSpPr>
        <p:spPr>
          <a:xfrm>
            <a:off x="443345" y="294596"/>
            <a:ext cx="8122236" cy="632257"/>
          </a:xfrm>
          <a:noFill/>
          <a:ln>
            <a:solidFill>
              <a:schemeClr val="tx1"/>
            </a:solidFill>
          </a:ln>
        </p:spPr>
        <p:txBody>
          <a:bodyPr>
            <a:noAutofit/>
          </a:bodyPr>
          <a:lstStyle/>
          <a:p>
            <a:pPr algn="ctr"/>
            <a:r>
              <a:rPr lang="en-GB" sz="2400" b="1" dirty="0">
                <a:latin typeface="Candara" panose="020E0502030303020204" pitchFamily="34" charset="0"/>
                <a:cs typeface="Arial" pitchFamily="34" charset="0"/>
              </a:rPr>
              <a:t/>
            </a:r>
            <a:br>
              <a:rPr lang="en-GB" sz="2400" b="1" dirty="0">
                <a:latin typeface="Candara" panose="020E0502030303020204" pitchFamily="34" charset="0"/>
                <a:cs typeface="Arial" pitchFamily="34" charset="0"/>
              </a:rPr>
            </a:br>
            <a:r>
              <a:rPr lang="en-GB" sz="2400" b="1" dirty="0">
                <a:latin typeface="Candara" panose="020E0502030303020204" pitchFamily="34" charset="0"/>
                <a:cs typeface="Arial" pitchFamily="34" charset="0"/>
              </a:rPr>
              <a:t>Reasons for Blocked Projects</a:t>
            </a:r>
            <a:br>
              <a:rPr lang="en-GB" sz="2400" b="1" dirty="0">
                <a:latin typeface="Candara" panose="020E0502030303020204" pitchFamily="34" charset="0"/>
                <a:cs typeface="Arial" pitchFamily="34" charset="0"/>
              </a:rPr>
            </a:br>
            <a:endParaRPr lang="en-ZA" sz="2400" b="1" dirty="0">
              <a:latin typeface="Candara" panose="020E0502030303020204" pitchFamily="34" charset="0"/>
              <a:cs typeface="Arial" pitchFamily="34" charset="0"/>
            </a:endParaRPr>
          </a:p>
        </p:txBody>
      </p:sp>
      <p:pic>
        <p:nvPicPr>
          <p:cNvPr id="5" name="Picture 4" descr="gold holding shape 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1215" y="5959956"/>
            <a:ext cx="9072785" cy="10527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Slide Number Placeholder 4"/>
          <p:cNvSpPr txBox="1">
            <a:spLocks/>
          </p:cNvSpPr>
          <p:nvPr/>
        </p:nvSpPr>
        <p:spPr>
          <a:xfrm>
            <a:off x="8305800" y="6380841"/>
            <a:ext cx="48286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b="1" dirty="0" smtClean="0">
                <a:latin typeface="Arial Narrow" panose="020B0606020202030204" pitchFamily="34" charset="0"/>
              </a:rPr>
              <a:t>8</a:t>
            </a:r>
            <a:endParaRPr lang="en-US" sz="1400" b="1" dirty="0">
              <a:latin typeface="Arial Narrow" panose="020B0606020202030204" pitchFamily="34" charset="0"/>
            </a:endParaRPr>
          </a:p>
        </p:txBody>
      </p:sp>
      <p:sp>
        <p:nvSpPr>
          <p:cNvPr id="3" name="Rectangle 2"/>
          <p:cNvSpPr/>
          <p:nvPr/>
        </p:nvSpPr>
        <p:spPr>
          <a:xfrm>
            <a:off x="443345" y="1561995"/>
            <a:ext cx="8122236" cy="3416320"/>
          </a:xfrm>
          <a:prstGeom prst="rect">
            <a:avLst/>
          </a:prstGeom>
          <a:ln>
            <a:solidFill>
              <a:schemeClr val="tx1"/>
            </a:solidFill>
          </a:ln>
        </p:spPr>
        <p:txBody>
          <a:bodyPr wrap="square">
            <a:spAutoFit/>
          </a:bodyPr>
          <a:lstStyle/>
          <a:p>
            <a:pPr marL="285750" indent="-285750">
              <a:buFont typeface="Arial" panose="020B0604020202020204" pitchFamily="34" charset="0"/>
              <a:buChar char="•"/>
            </a:pPr>
            <a:r>
              <a:rPr lang="en-GB" dirty="0">
                <a:solidFill>
                  <a:schemeClr val="tx1"/>
                </a:solidFill>
                <a:latin typeface="Candara" panose="020E0502030303020204" pitchFamily="34" charset="0"/>
                <a:cs typeface="Arial" panose="020B0604020202020204" pitchFamily="34" charset="0"/>
              </a:rPr>
              <a:t>A result of units left over from past interventions, </a:t>
            </a:r>
            <a:r>
              <a:rPr lang="en-GB" dirty="0">
                <a:solidFill>
                  <a:schemeClr val="tx1"/>
                </a:solidFill>
                <a:latin typeface="Candara" panose="020E0502030303020204" pitchFamily="34" charset="0"/>
              </a:rPr>
              <a:t>Mostly Massification programmes (a provincial specific programme);</a:t>
            </a:r>
          </a:p>
          <a:p>
            <a:endParaRPr lang="en-GB" dirty="0">
              <a:solidFill>
                <a:schemeClr val="tx1"/>
              </a:solidFill>
              <a:latin typeface="Candara" panose="020E0502030303020204" pitchFamily="34" charset="0"/>
            </a:endParaRPr>
          </a:p>
          <a:p>
            <a:pPr marL="285750" indent="-285750">
              <a:buFont typeface="Arial" panose="020B0604020202020204" pitchFamily="34" charset="0"/>
              <a:buChar char="•"/>
            </a:pPr>
            <a:r>
              <a:rPr lang="en-GB" dirty="0">
                <a:solidFill>
                  <a:schemeClr val="tx1"/>
                </a:solidFill>
                <a:latin typeface="Candara" panose="020E0502030303020204" pitchFamily="34" charset="0"/>
              </a:rPr>
              <a:t>Most of the companies/support organizations paid are no longer in existence;</a:t>
            </a:r>
          </a:p>
          <a:p>
            <a:pPr marL="285750" indent="-285750">
              <a:buFont typeface="Arial" panose="020B0604020202020204" pitchFamily="34" charset="0"/>
              <a:buChar char="•"/>
            </a:pPr>
            <a:endParaRPr lang="en-GB" dirty="0">
              <a:solidFill>
                <a:schemeClr val="tx1"/>
              </a:solidFill>
              <a:latin typeface="Candara" panose="020E0502030303020204" pitchFamily="34" charset="0"/>
            </a:endParaRPr>
          </a:p>
          <a:p>
            <a:pPr marL="285750" indent="-285750">
              <a:buFont typeface="Arial" panose="020B0604020202020204" pitchFamily="34" charset="0"/>
              <a:buChar char="•"/>
            </a:pPr>
            <a:r>
              <a:rPr lang="en-GB" dirty="0">
                <a:solidFill>
                  <a:schemeClr val="tx1"/>
                </a:solidFill>
                <a:latin typeface="Candara" panose="020E0502030303020204" pitchFamily="34" charset="0"/>
              </a:rPr>
              <a:t>Land: No adequate serviced sites available;</a:t>
            </a:r>
          </a:p>
          <a:p>
            <a:endParaRPr lang="en-GB" dirty="0">
              <a:solidFill>
                <a:schemeClr val="tx1"/>
              </a:solidFill>
              <a:latin typeface="Candara" panose="020E0502030303020204" pitchFamily="34" charset="0"/>
            </a:endParaRPr>
          </a:p>
          <a:p>
            <a:pPr marL="285750" indent="-285750">
              <a:buFont typeface="Arial" panose="020B0604020202020204" pitchFamily="34" charset="0"/>
              <a:buChar char="•"/>
            </a:pPr>
            <a:r>
              <a:rPr lang="en-GB" dirty="0">
                <a:solidFill>
                  <a:schemeClr val="tx1"/>
                </a:solidFill>
                <a:latin typeface="Candara" panose="020E0502030303020204" pitchFamily="34" charset="0"/>
              </a:rPr>
              <a:t>Contractors: Lack of capacity, cash flow problems, poor performance and quality of  workmanship;</a:t>
            </a:r>
          </a:p>
          <a:p>
            <a:pPr marL="285750" indent="-285750">
              <a:buFont typeface="Arial" panose="020B0604020202020204" pitchFamily="34" charset="0"/>
              <a:buChar char="•"/>
            </a:pPr>
            <a:endParaRPr lang="en-GB" dirty="0">
              <a:solidFill>
                <a:schemeClr val="tx1"/>
              </a:solidFill>
              <a:latin typeface="Candara" panose="020E0502030303020204" pitchFamily="34" charset="0"/>
            </a:endParaRPr>
          </a:p>
          <a:p>
            <a:pPr marL="285750" indent="-285750">
              <a:buFont typeface="Arial" panose="020B0604020202020204" pitchFamily="34" charset="0"/>
              <a:buChar char="•"/>
            </a:pPr>
            <a:r>
              <a:rPr lang="en-GB" dirty="0">
                <a:solidFill>
                  <a:schemeClr val="tx1"/>
                </a:solidFill>
                <a:latin typeface="Candara" panose="020E0502030303020204" pitchFamily="34" charset="0"/>
              </a:rPr>
              <a:t>Beneficiary: identification and qualification problems, missing beneficiaries, illegal occupation, etc.</a:t>
            </a:r>
          </a:p>
        </p:txBody>
      </p:sp>
    </p:spTree>
    <p:extLst>
      <p:ext uri="{BB962C8B-B14F-4D97-AF65-F5344CB8AC3E}">
        <p14:creationId xmlns:p14="http://schemas.microsoft.com/office/powerpoint/2010/main" xmlns="" val="347915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804248" y="5959956"/>
            <a:ext cx="1835224" cy="603448"/>
          </a:xfrm>
        </p:spPr>
        <p:txBody>
          <a:bodyPr/>
          <a:lstStyle/>
          <a:p>
            <a:pPr algn="r"/>
            <a:fld id="{55F58342-7DC3-4646-8D66-E06682FBF3B0}" type="slidenum">
              <a:rPr lang="en-US" sz="1400" b="1" smtClean="0">
                <a:latin typeface="Arial" panose="020B0604020202020204" pitchFamily="34" charset="0"/>
                <a:cs typeface="Arial" panose="020B0604020202020204" pitchFamily="34" charset="0"/>
              </a:rPr>
              <a:pPr algn="r"/>
              <a:t>9</a:t>
            </a:fld>
            <a:endParaRPr lang="en-US" sz="1400" b="1" dirty="0">
              <a:latin typeface="Arial" panose="020B0604020202020204" pitchFamily="34" charset="0"/>
              <a:cs typeface="Arial" panose="020B0604020202020204" pitchFamily="34" charset="0"/>
            </a:endParaRPr>
          </a:p>
        </p:txBody>
      </p:sp>
      <p:sp>
        <p:nvSpPr>
          <p:cNvPr id="7" name="Title 1"/>
          <p:cNvSpPr>
            <a:spLocks noGrp="1"/>
          </p:cNvSpPr>
          <p:nvPr>
            <p:ph type="title"/>
          </p:nvPr>
        </p:nvSpPr>
        <p:spPr>
          <a:xfrm>
            <a:off x="443345" y="294596"/>
            <a:ext cx="8122236" cy="632257"/>
          </a:xfrm>
          <a:noFill/>
          <a:ln>
            <a:solidFill>
              <a:schemeClr val="tx1"/>
            </a:solidFill>
          </a:ln>
        </p:spPr>
        <p:txBody>
          <a:bodyPr>
            <a:noAutofit/>
          </a:bodyPr>
          <a:lstStyle/>
          <a:p>
            <a:pPr algn="ctr"/>
            <a:r>
              <a:rPr lang="en-GB" sz="2400" b="1" dirty="0">
                <a:latin typeface="Candara" panose="020E0502030303020204" pitchFamily="34" charset="0"/>
                <a:cs typeface="Arial" pitchFamily="34" charset="0"/>
              </a:rPr>
              <a:t/>
            </a:r>
            <a:br>
              <a:rPr lang="en-GB" sz="2400" b="1" dirty="0">
                <a:latin typeface="Candara" panose="020E0502030303020204" pitchFamily="34" charset="0"/>
                <a:cs typeface="Arial" pitchFamily="34" charset="0"/>
              </a:rPr>
            </a:br>
            <a:r>
              <a:rPr lang="en-GB" sz="2400" b="1" dirty="0" smtClean="0">
                <a:latin typeface="Candara" panose="020E0502030303020204" pitchFamily="34" charset="0"/>
                <a:cs typeface="Arial" pitchFamily="34" charset="0"/>
              </a:rPr>
              <a:t>IMPLEMENTATION PLAN FOR BLOCKED PROJECTS</a:t>
            </a:r>
            <a:r>
              <a:rPr lang="en-GB" sz="2400" b="1" dirty="0">
                <a:latin typeface="Candara" panose="020E0502030303020204" pitchFamily="34" charset="0"/>
                <a:cs typeface="Arial" pitchFamily="34" charset="0"/>
              </a:rPr>
              <a:t/>
            </a:r>
            <a:br>
              <a:rPr lang="en-GB" sz="2400" b="1" dirty="0">
                <a:latin typeface="Candara" panose="020E0502030303020204" pitchFamily="34" charset="0"/>
                <a:cs typeface="Arial" pitchFamily="34" charset="0"/>
              </a:rPr>
            </a:br>
            <a:endParaRPr lang="en-ZA" sz="2400" b="1" dirty="0">
              <a:latin typeface="Candara" panose="020E0502030303020204" pitchFamily="34" charset="0"/>
              <a:cs typeface="Arial" pitchFamily="34" charset="0"/>
            </a:endParaRPr>
          </a:p>
        </p:txBody>
      </p:sp>
      <p:pic>
        <p:nvPicPr>
          <p:cNvPr id="5" name="Picture 4" descr="gold holding shape 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959956"/>
            <a:ext cx="9072785" cy="10527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Slide Number Placeholder 4"/>
          <p:cNvSpPr txBox="1">
            <a:spLocks/>
          </p:cNvSpPr>
          <p:nvPr/>
        </p:nvSpPr>
        <p:spPr>
          <a:xfrm>
            <a:off x="8305800" y="6380841"/>
            <a:ext cx="48286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b="1" dirty="0" smtClean="0">
                <a:latin typeface="Arial Narrow" panose="020B0606020202030204" pitchFamily="34" charset="0"/>
              </a:rPr>
              <a:t>9</a:t>
            </a:r>
            <a:endParaRPr lang="en-US" sz="1400" b="1" dirty="0">
              <a:latin typeface="Arial Narrow" panose="020B0606020202030204" pitchFamily="34" charset="0"/>
            </a:endParaRPr>
          </a:p>
        </p:txBody>
      </p:sp>
      <p:sp>
        <p:nvSpPr>
          <p:cNvPr id="4" name="Rectangle 3"/>
          <p:cNvSpPr/>
          <p:nvPr/>
        </p:nvSpPr>
        <p:spPr>
          <a:xfrm>
            <a:off x="443345" y="1295400"/>
            <a:ext cx="8122236" cy="2031325"/>
          </a:xfrm>
          <a:prstGeom prst="rect">
            <a:avLst/>
          </a:prstGeom>
        </p:spPr>
        <p:txBody>
          <a:bodyPr wrap="square">
            <a:spAutoFit/>
          </a:bodyPr>
          <a:lstStyle/>
          <a:p>
            <a:pPr marL="285750" indent="-285750" algn="just">
              <a:buFont typeface="Wingdings" panose="05000000000000000000" pitchFamily="2" charset="2"/>
              <a:buChar char="q"/>
              <a:tabLst>
                <a:tab pos="457200" algn="l"/>
              </a:tabLst>
              <a:defRPr/>
            </a:pPr>
            <a:r>
              <a:rPr lang="en-ZA" dirty="0">
                <a:latin typeface="Arial" panose="020B0604020202020204" pitchFamily="34" charset="0"/>
                <a:cs typeface="Arial" panose="020B0604020202020204" pitchFamily="34" charset="0"/>
              </a:rPr>
              <a:t>Scale down projects with </a:t>
            </a:r>
            <a:r>
              <a:rPr lang="en-ZA" dirty="0" smtClean="0">
                <a:latin typeface="Arial" panose="020B0604020202020204" pitchFamily="34" charset="0"/>
                <a:cs typeface="Arial" panose="020B0604020202020204" pitchFamily="34" charset="0"/>
              </a:rPr>
              <a:t>beneficiary </a:t>
            </a:r>
            <a:r>
              <a:rPr lang="en-ZA" dirty="0">
                <a:latin typeface="Arial" panose="020B0604020202020204" pitchFamily="34" charset="0"/>
                <a:cs typeface="Arial" panose="020B0604020202020204" pitchFamily="34" charset="0"/>
              </a:rPr>
              <a:t>challenges </a:t>
            </a:r>
            <a:endParaRPr lang="en-ZA" dirty="0" smtClean="0">
              <a:latin typeface="Arial" panose="020B0604020202020204" pitchFamily="34" charset="0"/>
              <a:cs typeface="Arial" panose="020B0604020202020204" pitchFamily="34" charset="0"/>
            </a:endParaRPr>
          </a:p>
          <a:p>
            <a:pPr algn="just">
              <a:tabLst>
                <a:tab pos="457200" algn="l"/>
              </a:tabLst>
              <a:defRPr/>
            </a:pPr>
            <a:endParaRPr lang="en-ZA"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q"/>
              <a:tabLst>
                <a:tab pos="457200" algn="l"/>
              </a:tabLst>
              <a:defRPr/>
            </a:pPr>
            <a:r>
              <a:rPr lang="en-ZA" dirty="0">
                <a:latin typeface="Arial" panose="020B0604020202020204" pitchFamily="34" charset="0"/>
                <a:cs typeface="Arial" panose="020B0604020202020204" pitchFamily="34" charset="0"/>
              </a:rPr>
              <a:t>Clean HSS </a:t>
            </a:r>
            <a:r>
              <a:rPr lang="en-ZA" dirty="0" smtClean="0">
                <a:latin typeface="Arial" panose="020B0604020202020204" pitchFamily="34" charset="0"/>
                <a:cs typeface="Arial" panose="020B0604020202020204" pitchFamily="34" charset="0"/>
              </a:rPr>
              <a:t>information</a:t>
            </a:r>
          </a:p>
          <a:p>
            <a:pPr marL="285750" indent="-285750" algn="just">
              <a:buFont typeface="Wingdings" panose="05000000000000000000" pitchFamily="2" charset="2"/>
              <a:buChar char="q"/>
              <a:tabLst>
                <a:tab pos="457200" algn="l"/>
              </a:tabLst>
              <a:defRPr/>
            </a:pPr>
            <a:endParaRPr lang="en-ZA"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q"/>
              <a:tabLst>
                <a:tab pos="457200" algn="l"/>
              </a:tabLst>
              <a:defRPr/>
            </a:pPr>
            <a:r>
              <a:rPr lang="en-ZA" dirty="0">
                <a:latin typeface="Arial" panose="020B0604020202020204" pitchFamily="34" charset="0"/>
                <a:cs typeface="Arial" panose="020B0604020202020204" pitchFamily="34" charset="0"/>
              </a:rPr>
              <a:t>Terminate </a:t>
            </a:r>
            <a:r>
              <a:rPr lang="en-ZA" dirty="0" smtClean="0">
                <a:latin typeface="Arial" panose="020B0604020202020204" pitchFamily="34" charset="0"/>
                <a:cs typeface="Arial" panose="020B0604020202020204" pitchFamily="34" charset="0"/>
              </a:rPr>
              <a:t>contracts of poor </a:t>
            </a:r>
            <a:r>
              <a:rPr lang="en-ZA" dirty="0">
                <a:latin typeface="Arial" panose="020B0604020202020204" pitchFamily="34" charset="0"/>
                <a:cs typeface="Arial" panose="020B0604020202020204" pitchFamily="34" charset="0"/>
              </a:rPr>
              <a:t>performing </a:t>
            </a:r>
            <a:r>
              <a:rPr lang="en-ZA" dirty="0" smtClean="0">
                <a:latin typeface="Arial" panose="020B0604020202020204" pitchFamily="34" charset="0"/>
                <a:cs typeface="Arial" panose="020B0604020202020204" pitchFamily="34" charset="0"/>
              </a:rPr>
              <a:t>contractors</a:t>
            </a:r>
          </a:p>
          <a:p>
            <a:pPr algn="just">
              <a:tabLst>
                <a:tab pos="457200" algn="l"/>
              </a:tabLst>
              <a:defRPr/>
            </a:pPr>
            <a:endParaRPr lang="en-ZA"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q"/>
              <a:tabLst>
                <a:tab pos="457200" algn="l"/>
              </a:tabLst>
              <a:defRPr/>
            </a:pPr>
            <a:r>
              <a:rPr lang="en-ZA" dirty="0" smtClean="0">
                <a:latin typeface="Arial" panose="020B0604020202020204" pitchFamily="34" charset="0"/>
                <a:cs typeface="Arial" panose="020B0604020202020204" pitchFamily="34" charset="0"/>
              </a:rPr>
              <a:t>Prioritise </a:t>
            </a:r>
            <a:r>
              <a:rPr lang="en-ZA" dirty="0">
                <a:latin typeface="Arial" panose="020B0604020202020204" pitchFamily="34" charset="0"/>
                <a:cs typeface="Arial" panose="020B0604020202020204" pitchFamily="34" charset="0"/>
              </a:rPr>
              <a:t>implementation of blocked projects </a:t>
            </a:r>
          </a:p>
        </p:txBody>
      </p:sp>
    </p:spTree>
    <p:extLst>
      <p:ext uri="{BB962C8B-B14F-4D97-AF65-F5344CB8AC3E}">
        <p14:creationId xmlns:p14="http://schemas.microsoft.com/office/powerpoint/2010/main" xmlns="" val="4829194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14934</TotalTime>
  <Words>1714</Words>
  <Application>Microsoft Office PowerPoint</Application>
  <PresentationFormat>On-screen Show (4:3)</PresentationFormat>
  <Paragraphs>543</Paragraphs>
  <Slides>34</Slides>
  <Notes>3</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        MEETING FOR PORTFOLIO COMMITTEE MEETING ON HUMAN SETTLEMENTS   REPORT: BLOCKED PROJECTS, ERADICATION OF MUD HOUSES, REMOVAL OF ASBESTOS ROOF, UPGRADING OF INFORMAL SETTLEMENTS AND TITTLE DEEDS    31st AUGUST 2022           </vt:lpstr>
      <vt:lpstr>TABLE OF CONTENT</vt:lpstr>
      <vt:lpstr>PURPOSE OF THE PRESENTAION</vt:lpstr>
      <vt:lpstr>BLOCKED PROJECTS</vt:lpstr>
      <vt:lpstr>Current Status on Blocked Project</vt:lpstr>
      <vt:lpstr>BLOCKED PROJECTS UNDER IMPLEMENTATION 2022-23</vt:lpstr>
      <vt:lpstr>BLOCKED PROJECTS UNDER IMPLEMENTATION 2022-23</vt:lpstr>
      <vt:lpstr> Reasons for Blocked Projects </vt:lpstr>
      <vt:lpstr> IMPLEMENTATION PLAN FOR BLOCKED PROJECTS </vt:lpstr>
      <vt:lpstr>MUD HOUSING PROJECTS</vt:lpstr>
      <vt:lpstr> SUMMARY OF MUD HOUSES   </vt:lpstr>
      <vt:lpstr> MUD HOUSES – MTEF TARGETS  </vt:lpstr>
      <vt:lpstr> MUD HOUSES – CHALLENGES AND MITIGATION   </vt:lpstr>
      <vt:lpstr>ASBESTOS PROJECTS</vt:lpstr>
      <vt:lpstr>SUMMARY OF FREE STATE ASBESTOS ROOF ASSESSMENT</vt:lpstr>
      <vt:lpstr> REMOVAL OF ASBESTOS ROOFS – 2022/23 FINANCIAL YEAR  </vt:lpstr>
      <vt:lpstr> ASBESTOS HOUSES – CHALLENGES AND SOLUTIONS  </vt:lpstr>
      <vt:lpstr>TITLE DEEDS</vt:lpstr>
      <vt:lpstr> TITLE DEEDS – MTEF TARGETS   </vt:lpstr>
      <vt:lpstr> TITLE DEEDS – BACKLOGS  </vt:lpstr>
      <vt:lpstr> TITLE DEEDS – CHALLENGES AND WAYFORWARD   </vt:lpstr>
      <vt:lpstr>UPGRADING OF INFORMAL SETTLEMENTS PROGRAMME</vt:lpstr>
      <vt:lpstr>PROGRAMME OVERVIEW</vt:lpstr>
      <vt:lpstr>Informal Settlements Audit</vt:lpstr>
      <vt:lpstr>Informal Settlements Status</vt:lpstr>
      <vt:lpstr>Upgrading of Settlements</vt:lpstr>
      <vt:lpstr>Challenges Faced</vt:lpstr>
      <vt:lpstr>CONDITIONAL GRANTS PERFORMANCE</vt:lpstr>
      <vt:lpstr>  CONDITIONAL GRANTS PERFORMANCE MEETING 1st  QUARTER OF 2022/23   </vt:lpstr>
      <vt:lpstr>  CHALLENGES AND REMEDIAL ACTION   </vt:lpstr>
      <vt:lpstr>  CHALLENGES AND REMEDIAL ACTION   </vt:lpstr>
      <vt:lpstr>  CATCH UP PLAN PER CONDITIONAL GRANT   </vt:lpstr>
      <vt:lpstr>  FUNDS WITH-HELD – 2021/22 FINANCIAL YEAR    </vt:lpstr>
      <vt:lpstr>Slide 34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DRAFT ANNUAL PERFORMANCE PLANS 2019</dc:title>
  <dc:creator>Lizzie Manale</dc:creator>
  <cp:lastModifiedBy>USER</cp:lastModifiedBy>
  <cp:revision>647</cp:revision>
  <cp:lastPrinted>2022-04-13T06:09:05Z</cp:lastPrinted>
  <dcterms:created xsi:type="dcterms:W3CDTF">2019-02-12T12:41:46Z</dcterms:created>
  <dcterms:modified xsi:type="dcterms:W3CDTF">2022-08-31T12:50:44Z</dcterms:modified>
</cp:coreProperties>
</file>