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2"/>
  </p:notesMasterIdLst>
  <p:sldIdLst>
    <p:sldId id="256" r:id="rId2"/>
    <p:sldId id="267" r:id="rId3"/>
    <p:sldId id="269" r:id="rId4"/>
    <p:sldId id="268" r:id="rId5"/>
    <p:sldId id="577" r:id="rId6"/>
    <p:sldId id="578" r:id="rId7"/>
    <p:sldId id="271" r:id="rId8"/>
    <p:sldId id="272" r:id="rId9"/>
    <p:sldId id="275" r:id="rId10"/>
    <p:sldId id="52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8DF61"/>
    <a:srgbClr val="C4E8C7"/>
    <a:srgbClr val="009057"/>
    <a:srgbClr val="B3C9E8"/>
    <a:srgbClr val="DD3D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p:restoredTop sz="94622"/>
  </p:normalViewPr>
  <p:slideViewPr>
    <p:cSldViewPr snapToGrid="0" snapToObjects="1">
      <p:cViewPr varScale="1">
        <p:scale>
          <a:sx n="68" d="100"/>
          <a:sy n="68" d="100"/>
        </p:scale>
        <p:origin x="-1398" y="-96"/>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D0FD-6CC0-EB4A-98C8-D58B3E0829A6}" type="datetimeFigureOut">
              <a:rPr lang="en-US" smtClean="0"/>
              <a:pPr/>
              <a:t>8/31/2022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A81D-FCE7-674B-913D-48FF0CABD880}" type="slidenum">
              <a:rPr lang="en-US" smtClean="0"/>
              <a:pPr/>
              <a:t>‹#›</a:t>
            </a:fld>
            <a:endParaRPr lang="en-US"/>
          </a:p>
        </p:txBody>
      </p:sp>
    </p:spTree>
    <p:extLst>
      <p:ext uri="{BB962C8B-B14F-4D97-AF65-F5344CB8AC3E}">
        <p14:creationId xmlns:p14="http://schemas.microsoft.com/office/powerpoint/2010/main" xmlns=""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2</a:t>
            </a:fld>
            <a:endParaRPr lang="en-US"/>
          </a:p>
        </p:txBody>
      </p:sp>
    </p:spTree>
    <p:extLst>
      <p:ext uri="{BB962C8B-B14F-4D97-AF65-F5344CB8AC3E}">
        <p14:creationId xmlns:p14="http://schemas.microsoft.com/office/powerpoint/2010/main" xmlns="" val="1125688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3</a:t>
            </a:fld>
            <a:endParaRPr lang="en-US"/>
          </a:p>
        </p:txBody>
      </p:sp>
    </p:spTree>
    <p:extLst>
      <p:ext uri="{BB962C8B-B14F-4D97-AF65-F5344CB8AC3E}">
        <p14:creationId xmlns:p14="http://schemas.microsoft.com/office/powerpoint/2010/main" xmlns="" val="178633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4</a:t>
            </a:fld>
            <a:endParaRPr lang="en-US"/>
          </a:p>
        </p:txBody>
      </p:sp>
    </p:spTree>
    <p:extLst>
      <p:ext uri="{BB962C8B-B14F-4D97-AF65-F5344CB8AC3E}">
        <p14:creationId xmlns:p14="http://schemas.microsoft.com/office/powerpoint/2010/main" xmlns="" val="4062294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5</a:t>
            </a:fld>
            <a:endParaRPr lang="en-US"/>
          </a:p>
        </p:txBody>
      </p:sp>
    </p:spTree>
    <p:extLst>
      <p:ext uri="{BB962C8B-B14F-4D97-AF65-F5344CB8AC3E}">
        <p14:creationId xmlns:p14="http://schemas.microsoft.com/office/powerpoint/2010/main" xmlns="" val="2271915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6</a:t>
            </a:fld>
            <a:endParaRPr lang="en-US"/>
          </a:p>
        </p:txBody>
      </p:sp>
    </p:spTree>
    <p:extLst>
      <p:ext uri="{BB962C8B-B14F-4D97-AF65-F5344CB8AC3E}">
        <p14:creationId xmlns:p14="http://schemas.microsoft.com/office/powerpoint/2010/main" xmlns="" val="2900164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7</a:t>
            </a:fld>
            <a:endParaRPr lang="en-US"/>
          </a:p>
        </p:txBody>
      </p:sp>
    </p:spTree>
    <p:extLst>
      <p:ext uri="{BB962C8B-B14F-4D97-AF65-F5344CB8AC3E}">
        <p14:creationId xmlns:p14="http://schemas.microsoft.com/office/powerpoint/2010/main" xmlns="" val="1046697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8</a:t>
            </a:fld>
            <a:endParaRPr lang="en-US"/>
          </a:p>
        </p:txBody>
      </p:sp>
    </p:spTree>
    <p:extLst>
      <p:ext uri="{BB962C8B-B14F-4D97-AF65-F5344CB8AC3E}">
        <p14:creationId xmlns:p14="http://schemas.microsoft.com/office/powerpoint/2010/main" xmlns="" val="3541748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pPr/>
              <a:t>9</a:t>
            </a:fld>
            <a:endParaRPr lang="en-US"/>
          </a:p>
        </p:txBody>
      </p:sp>
    </p:spTree>
    <p:extLst>
      <p:ext uri="{BB962C8B-B14F-4D97-AF65-F5344CB8AC3E}">
        <p14:creationId xmlns:p14="http://schemas.microsoft.com/office/powerpoint/2010/main" xmlns="" val="8187597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xmlns=""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xmlns=""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pPr algn="ctr"/>
              <a:t>‹#›</a:t>
            </a:fld>
            <a:r>
              <a:rPr lang="en-US" sz="1800" dirty="0">
                <a:solidFill>
                  <a:schemeClr val="bg1"/>
                </a:solidFill>
              </a:rPr>
              <a:t> </a:t>
            </a:r>
          </a:p>
        </p:txBody>
      </p:sp>
    </p:spTree>
    <p:extLst>
      <p:ext uri="{BB962C8B-B14F-4D97-AF65-F5344CB8AC3E}">
        <p14:creationId xmlns:p14="http://schemas.microsoft.com/office/powerpoint/2010/main" xmlns=""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pPr/>
              <a:t>8/31/2022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pPr/>
              <a:t>8/31/2022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pPr/>
              <a:t>8/31/2022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pPr/>
              <a:t>8/31/2022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pPr/>
              <a:t>8/31/2022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pPr/>
              <a:t>8/31/2022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pPr/>
              <a:t>‹#›</a:t>
            </a:fld>
            <a:endParaRPr lang="en-US"/>
          </a:p>
        </p:txBody>
      </p:sp>
    </p:spTree>
    <p:extLst>
      <p:ext uri="{BB962C8B-B14F-4D97-AF65-F5344CB8AC3E}">
        <p14:creationId xmlns:p14="http://schemas.microsoft.com/office/powerpoint/2010/main" xmlns=""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xmlns=""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xmlns="" id="{1F994D50-045B-344D-B8CC-7AD51AA9A508}"/>
              </a:ext>
            </a:extLst>
          </p:cNvPr>
          <p:cNvSpPr>
            <a:spLocks noGrp="1"/>
          </p:cNvSpPr>
          <p:nvPr>
            <p:ph type="ctrTitle" idx="4294967295"/>
          </p:nvPr>
        </p:nvSpPr>
        <p:spPr>
          <a:xfrm>
            <a:off x="3750364" y="840346"/>
            <a:ext cx="4707835" cy="2564089"/>
          </a:xfrm>
        </p:spPr>
        <p:txBody>
          <a:bodyPr>
            <a:noAutofit/>
          </a:bodyPr>
          <a:lstStyle/>
          <a:p>
            <a:pPr algn="ctr"/>
            <a:r>
              <a:rPr lang="en-US" sz="4000" dirty="0" err="1">
                <a:latin typeface="Times New Roman" panose="02020603050405020304" pitchFamily="18" charset="0"/>
                <a:cs typeface="Times New Roman" panose="02020603050405020304" pitchFamily="18" charset="0"/>
              </a:rPr>
              <a:t>DoJCD</a:t>
            </a:r>
            <a:r>
              <a:rPr lang="en-US" sz="4000" dirty="0">
                <a:latin typeface="Times New Roman" panose="02020603050405020304" pitchFamily="18" charset="0"/>
                <a:cs typeface="Times New Roman" panose="02020603050405020304" pitchFamily="18" charset="0"/>
              </a:rPr>
              <a:t> Presentation on ICPPED</a:t>
            </a:r>
          </a:p>
        </p:txBody>
      </p:sp>
      <p:sp>
        <p:nvSpPr>
          <p:cNvPr id="3" name="Subtitle 2">
            <a:extLst>
              <a:ext uri="{FF2B5EF4-FFF2-40B4-BE49-F238E27FC236}">
                <a16:creationId xmlns:a16="http://schemas.microsoft.com/office/drawing/2014/main" xmlns="" id="{85425991-37C3-3E44-ACC8-F39A69A3E4EB}"/>
              </a:ext>
            </a:extLst>
          </p:cNvPr>
          <p:cNvSpPr>
            <a:spLocks noGrp="1"/>
          </p:cNvSpPr>
          <p:nvPr>
            <p:ph type="subTitle" idx="4294967295"/>
          </p:nvPr>
        </p:nvSpPr>
        <p:spPr>
          <a:xfrm>
            <a:off x="3750364" y="3337089"/>
            <a:ext cx="5261661" cy="3365369"/>
          </a:xfrm>
        </p:spPr>
        <p:txBody>
          <a:bodyPr>
            <a:normAutofit/>
          </a:bodyPr>
          <a:lstStyle/>
          <a:p>
            <a:pPr marL="0" indent="0" algn="ctr">
              <a:buNone/>
            </a:pPr>
            <a:r>
              <a:rPr lang="en-US" sz="3600" dirty="0">
                <a:latin typeface="Times New Roman" panose="02020603050405020304" pitchFamily="18" charset="0"/>
                <a:cs typeface="Times New Roman" panose="02020603050405020304" pitchFamily="18" charset="0"/>
              </a:rPr>
              <a:t>DOJCD</a:t>
            </a:r>
          </a:p>
          <a:p>
            <a:pPr marL="0" indent="0" algn="ctr">
              <a:buNone/>
            </a:pPr>
            <a:r>
              <a:rPr lang="en-US" sz="3600" dirty="0">
                <a:latin typeface="Times New Roman" panose="02020603050405020304" pitchFamily="18" charset="0"/>
                <a:cs typeface="Times New Roman" panose="02020603050405020304" pitchFamily="18" charset="0"/>
              </a:rPr>
              <a:t>August 2022</a:t>
            </a:r>
          </a:p>
          <a:p>
            <a:pPr marL="0" indent="0" algn="ctr">
              <a:buNone/>
            </a:pPr>
            <a:r>
              <a:rPr lang="en-GB" sz="3600" dirty="0">
                <a:latin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cs typeface="Times New Roman" panose="02020603050405020304" pitchFamily="18" charset="0"/>
            </a:endParaRPr>
          </a:p>
          <a:p>
            <a:pPr marL="0" indent="0" algn="ctr">
              <a:buNone/>
            </a:pPr>
            <a:endParaRPr lang="en-US"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AB7A39CD-E44B-DC44-AD78-7C5B6FBAC3B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xmlns="" val="3116553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5C47A1F-A662-D347-B721-5A0E5ECD0618}"/>
              </a:ext>
            </a:extLst>
          </p:cNvPr>
          <p:cNvSpPr txBox="1"/>
          <p:nvPr/>
        </p:nvSpPr>
        <p:spPr>
          <a:xfrm>
            <a:off x="0" y="2415914"/>
            <a:ext cx="9144000" cy="3484031"/>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Thank You</a:t>
            </a: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endParaRPr lang="en-US" sz="2520" dirty="0">
              <a:latin typeface="Times New Roman" panose="02020603050405020304" pitchFamily="18" charset="0"/>
              <a:cs typeface="Times New Roman" panose="02020603050405020304" pitchFamily="18" charset="0"/>
            </a:endParaRPr>
          </a:p>
          <a:p>
            <a:pPr algn="ctr"/>
            <a:r>
              <a:rPr lang="en-US" sz="2520" dirty="0">
                <a:latin typeface="Times New Roman" panose="02020603050405020304" pitchFamily="18" charset="0"/>
                <a:cs typeface="Times New Roman" panose="02020603050405020304" pitchFamily="18" charset="0"/>
              </a:rPr>
              <a:t>The Department of Justice and Constitutional Development</a:t>
            </a:r>
          </a:p>
          <a:p>
            <a:pPr algn="ctr"/>
            <a:r>
              <a:rPr lang="en-US" sz="2520"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xmlns="" id="{5FA147A0-16D8-B347-A8D4-1BA4A0F20D19}"/>
              </a:ext>
            </a:extLst>
          </p:cNvPr>
          <p:cNvPicPr>
            <a:picLocks noChangeAspect="1"/>
          </p:cNvPicPr>
          <p:nvPr/>
        </p:nvPicPr>
        <p:blipFill>
          <a:blip r:embed="rId2"/>
          <a:stretch>
            <a:fillRect/>
          </a:stretch>
        </p:blipFill>
        <p:spPr>
          <a:xfrm>
            <a:off x="6230927" y="4895251"/>
            <a:ext cx="295938" cy="191489"/>
          </a:xfrm>
          <a:prstGeom prst="rect">
            <a:avLst/>
          </a:prstGeom>
        </p:spPr>
      </p:pic>
      <p:pic>
        <p:nvPicPr>
          <p:cNvPr id="10" name="Picture 9">
            <a:extLst>
              <a:ext uri="{FF2B5EF4-FFF2-40B4-BE49-F238E27FC236}">
                <a16:creationId xmlns:a16="http://schemas.microsoft.com/office/drawing/2014/main" xmlns="" id="{3500042D-3EED-9B48-AB16-9BA4E4BC0862}"/>
              </a:ext>
            </a:extLst>
          </p:cNvPr>
          <p:cNvPicPr>
            <a:picLocks noChangeAspect="1"/>
          </p:cNvPicPr>
          <p:nvPr/>
        </p:nvPicPr>
        <p:blipFill>
          <a:blip r:embed="rId3"/>
          <a:stretch>
            <a:fillRect/>
          </a:stretch>
        </p:blipFill>
        <p:spPr>
          <a:xfrm>
            <a:off x="6611300" y="4860594"/>
            <a:ext cx="201826" cy="238521"/>
          </a:xfrm>
          <a:prstGeom prst="rect">
            <a:avLst/>
          </a:prstGeom>
        </p:spPr>
      </p:pic>
    </p:spTree>
    <p:extLst>
      <p:ext uri="{BB962C8B-B14F-4D97-AF65-F5344CB8AC3E}">
        <p14:creationId xmlns:p14="http://schemas.microsoft.com/office/powerpoint/2010/main" xmlns="" val="40189912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328392" y="1008508"/>
            <a:ext cx="8203007" cy="4770537"/>
          </a:xfrm>
          <a:prstGeom prst="rect">
            <a:avLst/>
          </a:prstGeom>
          <a:noFill/>
        </p:spPr>
        <p:txBody>
          <a:bodyPr wrap="square" rtlCol="0">
            <a:spAutoFit/>
          </a:bodyPr>
          <a:lstStyle/>
          <a:p>
            <a:pPr marL="342900" indent="-342900" algn="just">
              <a:buFont typeface="+mj-lt"/>
              <a:buAutoNum type="arabicPeriod"/>
            </a:pPr>
            <a:endParaRPr lang="en-GB"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1600" dirty="0">
                <a:latin typeface="Arial" panose="020B0604020202020204" pitchFamily="34" charset="0"/>
                <a:cs typeface="Arial" panose="020B0604020202020204" pitchFamily="34" charset="0"/>
              </a:rPr>
              <a:t>Purpose</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r>
              <a:rPr lang="en-GB" sz="1600" dirty="0">
                <a:latin typeface="Arial" panose="020B0604020202020204" pitchFamily="34" charset="0"/>
                <a:cs typeface="Arial" panose="020B0604020202020204" pitchFamily="34" charset="0"/>
              </a:rPr>
              <a:t>Background Summary</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r>
              <a:rPr lang="en-GB" sz="1600" dirty="0">
                <a:latin typeface="Arial" panose="020B0604020202020204" pitchFamily="34" charset="0"/>
                <a:cs typeface="Arial" panose="020B0604020202020204" pitchFamily="34" charset="0"/>
              </a:rPr>
              <a:t>Strategic Focus of the Convention</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r>
              <a:rPr lang="en-GB" sz="1600" dirty="0">
                <a:latin typeface="Arial" panose="020B0604020202020204" pitchFamily="34" charset="0"/>
                <a:cs typeface="Arial" panose="020B0604020202020204" pitchFamily="34" charset="0"/>
              </a:rPr>
              <a:t>Discussion of Substantive Matters</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r>
              <a:rPr lang="en-GB" sz="1600" dirty="0">
                <a:latin typeface="Arial" panose="020B0604020202020204" pitchFamily="34" charset="0"/>
                <a:cs typeface="Arial" panose="020B0604020202020204" pitchFamily="34" charset="0"/>
              </a:rPr>
              <a:t>Consultations</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r>
              <a:rPr lang="en-GB" sz="1600" dirty="0">
                <a:latin typeface="Arial" panose="020B0604020202020204" pitchFamily="34" charset="0"/>
                <a:cs typeface="Arial" panose="020B0604020202020204" pitchFamily="34" charset="0"/>
              </a:rPr>
              <a:t>Recommendation</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7" y="546843"/>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Structure of the Presentation</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531339" y="11011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3405201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531339" y="1193775"/>
            <a:ext cx="8442979" cy="6432530"/>
          </a:xfrm>
          <a:prstGeom prst="rect">
            <a:avLst/>
          </a:prstGeom>
          <a:noFill/>
        </p:spPr>
        <p:txBody>
          <a:bodyPr wrap="square" rtlCol="0">
            <a:spAutoFit/>
          </a:bodyPr>
          <a:lstStyle/>
          <a:p>
            <a:pPr algn="just"/>
            <a:endParaRPr lang="en-GB" dirty="0">
              <a:latin typeface="Times New Roman" panose="02020603050405020304" pitchFamily="18" charset="0"/>
              <a:cs typeface="Times New Roman" panose="02020603050405020304" pitchFamily="18" charset="0"/>
            </a:endParaRPr>
          </a:p>
          <a:p>
            <a:pPr marL="342900" indent="-342900" algn="just">
              <a:buFont typeface="+mj-lt"/>
              <a:buAutoNum type="arabicPeriod"/>
            </a:pPr>
            <a:r>
              <a:rPr lang="en-GB" sz="1600" dirty="0">
                <a:latin typeface="Arial" panose="020B0604020202020204" pitchFamily="34" charset="0"/>
                <a:cs typeface="Arial" panose="020B0604020202020204" pitchFamily="34" charset="0"/>
              </a:rPr>
              <a:t>To request Parliament to approve that South Africa accede to the International Convention for the Protection of All Persons from Enforced Disappearance (CPED) in terms of section 231(2) of the Constitution of the Republic of South Africa,1996.</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r>
              <a:rPr lang="en-GB" sz="1600" b="1" dirty="0">
                <a:latin typeface="Arial" panose="020B0604020202020204" pitchFamily="34" charset="0"/>
                <a:cs typeface="Arial" panose="020B0604020202020204" pitchFamily="34" charset="0"/>
              </a:rPr>
              <a:t>The following are documents accompanying this presentation:</a:t>
            </a:r>
          </a:p>
          <a:p>
            <a:pPr algn="just"/>
            <a:endParaRPr lang="en-GB" sz="1600" dirty="0">
              <a:latin typeface="Arial" panose="020B0604020202020204" pitchFamily="34" charset="0"/>
              <a:cs typeface="Arial" panose="020B0604020202020204" pitchFamily="34" charset="0"/>
            </a:endParaRPr>
          </a:p>
          <a:p>
            <a:pPr algn="just"/>
            <a:r>
              <a:rPr lang="en-GB" sz="1600" b="1" dirty="0">
                <a:latin typeface="Arial" panose="020B0604020202020204" pitchFamily="34" charset="0"/>
                <a:cs typeface="Arial" panose="020B0604020202020204" pitchFamily="34" charset="0"/>
              </a:rPr>
              <a:t>Annexure A</a:t>
            </a:r>
            <a:r>
              <a:rPr lang="en-GB" sz="1600" dirty="0">
                <a:latin typeface="Arial" panose="020B0604020202020204" pitchFamily="34" charset="0"/>
                <a:cs typeface="Arial" panose="020B0604020202020204" pitchFamily="34" charset="0"/>
              </a:rPr>
              <a:t>: 	Copy of the Convention </a:t>
            </a:r>
          </a:p>
          <a:p>
            <a:pPr marL="342900" indent="-342900" algn="just">
              <a:buAutoNum type="arabicPeriod"/>
            </a:pPr>
            <a:endParaRPr lang="en-GB" sz="1600" dirty="0">
              <a:latin typeface="Arial" panose="020B0604020202020204" pitchFamily="34" charset="0"/>
              <a:cs typeface="Arial" panose="020B0604020202020204" pitchFamily="34" charset="0"/>
            </a:endParaRPr>
          </a:p>
          <a:p>
            <a:pPr algn="just"/>
            <a:r>
              <a:rPr lang="en-GB" sz="1600" b="1" dirty="0">
                <a:latin typeface="Arial" panose="020B0604020202020204" pitchFamily="34" charset="0"/>
                <a:cs typeface="Arial" panose="020B0604020202020204" pitchFamily="34" charset="0"/>
              </a:rPr>
              <a:t>Annexure B</a:t>
            </a:r>
            <a:r>
              <a:rPr lang="en-GB" sz="1600" dirty="0">
                <a:latin typeface="Arial" panose="020B0604020202020204" pitchFamily="34" charset="0"/>
                <a:cs typeface="Arial" panose="020B0604020202020204" pitchFamily="34" charset="0"/>
              </a:rPr>
              <a:t>: 	List of State Parties to the Convention </a:t>
            </a:r>
          </a:p>
          <a:p>
            <a:pPr algn="just"/>
            <a:endParaRPr lang="en-GB" sz="1600" dirty="0">
              <a:latin typeface="Arial" panose="020B0604020202020204" pitchFamily="34" charset="0"/>
              <a:cs typeface="Arial" panose="020B0604020202020204" pitchFamily="34" charset="0"/>
            </a:endParaRPr>
          </a:p>
          <a:p>
            <a:pPr algn="just"/>
            <a:r>
              <a:rPr lang="en-GB" sz="1600" b="1" dirty="0">
                <a:latin typeface="Arial" panose="020B0604020202020204" pitchFamily="34" charset="0"/>
                <a:cs typeface="Arial" panose="020B0604020202020204" pitchFamily="34" charset="0"/>
              </a:rPr>
              <a:t>Annexure C: </a:t>
            </a:r>
            <a:r>
              <a:rPr lang="en-GB" sz="1600" dirty="0">
                <a:latin typeface="Arial" panose="020B0604020202020204" pitchFamily="34" charset="0"/>
                <a:cs typeface="Arial" panose="020B0604020202020204" pitchFamily="34" charset="0"/>
              </a:rPr>
              <a:t>	DoJ&amp;CD Legal Opinion</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algn="just"/>
            <a:r>
              <a:rPr lang="en-GB" sz="1600" b="1" dirty="0">
                <a:latin typeface="Arial" panose="020B0604020202020204" pitchFamily="34" charset="0"/>
                <a:cs typeface="Arial" panose="020B0604020202020204" pitchFamily="34" charset="0"/>
              </a:rPr>
              <a:t>Annexure D</a:t>
            </a:r>
            <a:r>
              <a:rPr lang="en-GB" sz="1600" dirty="0">
                <a:latin typeface="Arial" panose="020B0604020202020204" pitchFamily="34" charset="0"/>
                <a:cs typeface="Arial" panose="020B0604020202020204" pitchFamily="34" charset="0"/>
              </a:rPr>
              <a:t>:	DIRCO Legal Opinion</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algn="just"/>
            <a:r>
              <a:rPr lang="en-GB" sz="1600" b="1" dirty="0">
                <a:latin typeface="Arial" panose="020B0604020202020204" pitchFamily="34" charset="0"/>
                <a:cs typeface="Arial" panose="020B0604020202020204" pitchFamily="34" charset="0"/>
              </a:rPr>
              <a:t>Annexure E</a:t>
            </a:r>
            <a:r>
              <a:rPr lang="en-GB" sz="1600" dirty="0">
                <a:latin typeface="Arial" panose="020B0604020202020204" pitchFamily="34" charset="0"/>
                <a:cs typeface="Arial" panose="020B0604020202020204" pitchFamily="34" charset="0"/>
              </a:rPr>
              <a:t>:	Socio-Economic Impact Assessment Study Exemption certificate </a:t>
            </a:r>
          </a:p>
          <a:p>
            <a:pPr algn="just"/>
            <a:endParaRPr lang="en-GB" sz="1600" b="1" dirty="0">
              <a:latin typeface="Arial" panose="020B0604020202020204" pitchFamily="34" charset="0"/>
              <a:cs typeface="Arial" panose="020B0604020202020204" pitchFamily="34" charset="0"/>
            </a:endParaRPr>
          </a:p>
          <a:p>
            <a:pPr algn="just"/>
            <a:r>
              <a:rPr lang="en-GB" sz="1600" b="1" dirty="0">
                <a:latin typeface="Arial" panose="020B0604020202020204" pitchFamily="34" charset="0"/>
                <a:cs typeface="Arial" panose="020B0604020202020204" pitchFamily="34" charset="0"/>
              </a:rPr>
              <a:t>Annexure F</a:t>
            </a:r>
            <a:r>
              <a:rPr lang="en-GB" sz="1600" dirty="0">
                <a:latin typeface="Arial" panose="020B0604020202020204" pitchFamily="34" charset="0"/>
                <a:cs typeface="Arial" panose="020B0604020202020204" pitchFamily="34" charset="0"/>
              </a:rPr>
              <a:t>: 	Letter to the National Speaker</a:t>
            </a:r>
          </a:p>
          <a:p>
            <a:pPr algn="just"/>
            <a:endParaRPr lang="en-GB" sz="1600" dirty="0">
              <a:latin typeface="Arial" panose="020B0604020202020204" pitchFamily="34" charset="0"/>
              <a:cs typeface="Arial" panose="020B0604020202020204" pitchFamily="34" charset="0"/>
            </a:endParaRPr>
          </a:p>
          <a:p>
            <a:pPr algn="just"/>
            <a:r>
              <a:rPr lang="en-GB" sz="1600" b="1" dirty="0">
                <a:latin typeface="Arial" panose="020B0604020202020204" pitchFamily="34" charset="0"/>
                <a:cs typeface="Arial" panose="020B0604020202020204" pitchFamily="34" charset="0"/>
              </a:rPr>
              <a:t>Annexure G: 	</a:t>
            </a:r>
            <a:r>
              <a:rPr lang="en-GB" sz="1600" dirty="0">
                <a:latin typeface="Arial" panose="020B0604020202020204" pitchFamily="34" charset="0"/>
                <a:cs typeface="Arial" panose="020B0604020202020204" pitchFamily="34" charset="0"/>
              </a:rPr>
              <a:t>Letter to the NCOP Chairperson</a:t>
            </a:r>
          </a:p>
          <a:p>
            <a:pPr algn="just"/>
            <a:endParaRPr lang="en-GB"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GB"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19620" y="546843"/>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Purpose</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531339" y="110114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0953079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454337" y="899010"/>
            <a:ext cx="8256526" cy="3600986"/>
          </a:xfrm>
          <a:prstGeom prst="rect">
            <a:avLst/>
          </a:prstGeom>
          <a:noFill/>
        </p:spPr>
        <p:txBody>
          <a:bodyPr wrap="square" rtlCol="0">
            <a:spAutoFit/>
          </a:bodyPr>
          <a:lstStyle/>
          <a:p>
            <a:pPr algn="just"/>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 Convention was adopted by the UN General Assembly on 20 December 2006. </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SA was involved in the negotiation &amp; voted in favour of the adoption of the Convention. </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 Convention entered into force on </a:t>
            </a:r>
            <a:r>
              <a:rPr lang="en-GB" sz="1600" b="1" dirty="0">
                <a:latin typeface="Arial" panose="020B0604020202020204" pitchFamily="34" charset="0"/>
                <a:cs typeface="Arial" panose="020B0604020202020204" pitchFamily="34" charset="0"/>
              </a:rPr>
              <a:t>23 December 2010</a:t>
            </a:r>
            <a:r>
              <a:rPr lang="en-GB" sz="1600" dirty="0">
                <a:latin typeface="Arial" panose="020B0604020202020204" pitchFamily="34" charset="0"/>
                <a:cs typeface="Arial" panose="020B0604020202020204" pitchFamily="34" charset="0"/>
              </a:rPr>
              <a:t>.</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There are 68 State Parties to the Convention as of 24-08-2022.</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There were numerous calls from Human Rights Council and other Committees urging SA to accede to the Convention.</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Accession will demonstrate SA’s commitment to the protection of human rights &amp; adherence to international human rights law</a:t>
            </a:r>
            <a:r>
              <a:rPr lang="en-GB"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57328" y="511465"/>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Background Summary</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454337" y="104725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723492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433137" y="899010"/>
            <a:ext cx="8256526" cy="5786199"/>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 Convention defines enforced disappearance as :</a:t>
            </a:r>
          </a:p>
          <a:p>
            <a:pPr algn="just"/>
            <a:endParaRPr lang="en-GB" sz="1600" dirty="0">
              <a:latin typeface="Arial" panose="020B0604020202020204" pitchFamily="34" charset="0"/>
              <a:cs typeface="Arial" panose="020B0604020202020204" pitchFamily="34" charset="0"/>
            </a:endParaRPr>
          </a:p>
          <a:p>
            <a:pPr algn="just"/>
            <a:r>
              <a:rPr lang="en-ZA" sz="1600" dirty="0">
                <a:latin typeface="Arial" panose="020B0604020202020204" pitchFamily="34" charset="0"/>
                <a:cs typeface="Arial" panose="020B0604020202020204" pitchFamily="34" charset="0"/>
              </a:rPr>
              <a:t>“</a:t>
            </a:r>
            <a:r>
              <a:rPr lang="en-ZA" sz="1600" i="1" dirty="0">
                <a:latin typeface="Arial" panose="020B0604020202020204" pitchFamily="34" charset="0"/>
                <a:cs typeface="Arial" panose="020B0604020202020204" pitchFamily="34" charset="0"/>
              </a:rPr>
              <a:t>Enforced disappearance is defined as the arrest, detention, abduction or any other form of deprivation of liberty by agents of the State or by persons or groups of persons acting with the authorisation, support or acquiescence of the State, followed by a refusal to acknowledge the deprivation of liberty or by concealment of the fate or whereabouts of the disappeared person, which place such a person outside the protection of the law.” </a:t>
            </a:r>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First universally binding treaty that defines enforced disappearance as a human rights violation. </a:t>
            </a:r>
          </a:p>
          <a:p>
            <a:pPr algn="just"/>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State action is a critical part of what constitutes enforced disappearance </a:t>
            </a:r>
          </a:p>
          <a:p>
            <a:pPr algn="just"/>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Five Key Areas in terms of Obligation of State parties:</a:t>
            </a:r>
          </a:p>
          <a:p>
            <a:pPr algn="just"/>
            <a:endParaRPr lang="en-GB"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Fight against impunity</a:t>
            </a:r>
          </a:p>
          <a:p>
            <a:pPr marL="742950" lvl="1"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Investigation and Prosecution</a:t>
            </a:r>
          </a:p>
          <a:p>
            <a:pPr marL="742950" lvl="1"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Prevention and combating of the phenomenon of enforced disappearance</a:t>
            </a:r>
          </a:p>
          <a:p>
            <a:pPr marL="742950" lvl="1"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Rights of victims</a:t>
            </a:r>
          </a:p>
          <a:p>
            <a:pPr marL="742950" lvl="1"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Rights of children, their abduction and disappearance from parents who have themselves disappeared </a:t>
            </a:r>
          </a:p>
          <a:p>
            <a:pPr algn="just"/>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7" y="511465"/>
            <a:ext cx="740169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Strategic Focus of the Convention</a:t>
            </a: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454337" y="104725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736760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433137" y="899010"/>
            <a:ext cx="8256526" cy="4278094"/>
          </a:xfrm>
          <a:prstGeom prst="rect">
            <a:avLst/>
          </a:prstGeom>
          <a:noFill/>
        </p:spPr>
        <p:txBody>
          <a:bodyPr wrap="square" rtlCol="0">
            <a:spAutoFit/>
          </a:bodyPr>
          <a:lstStyle/>
          <a:p>
            <a:pPr lvl="1"/>
            <a:endParaRPr lang="en-US"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Article 24 (4) states that each State party shall ensure that in its legal system that victims of enforced disappearance have the right to obtain reparation and prompt, fair and adequate compensation, such as:</a:t>
            </a:r>
          </a:p>
          <a:p>
            <a:pPr marL="285750" indent="-285750" algn="just">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Restitution</a:t>
            </a:r>
          </a:p>
          <a:p>
            <a:pPr marL="742950" lvl="1"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Rehabilitation</a:t>
            </a:r>
          </a:p>
          <a:p>
            <a:pPr marL="742950" lvl="1"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Satisfaction, including </a:t>
            </a:r>
            <a:r>
              <a:rPr lang="en-US" sz="1600" dirty="0">
                <a:latin typeface="Arial" panose="020B0604020202020204" pitchFamily="34" charset="0"/>
                <a:cs typeface="Arial" panose="020B0604020202020204" pitchFamily="34" charset="0"/>
              </a:rPr>
              <a:t>restoration of dignity and reputation; and</a:t>
            </a:r>
          </a:p>
          <a:p>
            <a:pPr marL="742950" lvl="1" indent="-285750" algn="just">
              <a:buFont typeface="Wingdings" panose="05000000000000000000" pitchFamily="2" charset="2"/>
              <a:buChar char="Ø"/>
            </a:pPr>
            <a:r>
              <a:rPr lang="en-US" sz="1600" dirty="0">
                <a:latin typeface="Arial" panose="020B0604020202020204" pitchFamily="34" charset="0"/>
                <a:cs typeface="Arial" panose="020B0604020202020204" pitchFamily="34" charset="0"/>
              </a:rPr>
              <a:t>Guarantees for non repetition</a:t>
            </a:r>
            <a:r>
              <a:rPr lang="en-GB" sz="1600" dirty="0">
                <a:latin typeface="Arial" panose="020B0604020202020204" pitchFamily="34" charset="0"/>
                <a:cs typeface="Arial" panose="020B0604020202020204" pitchFamily="34" charset="0"/>
              </a:rPr>
              <a:t> </a:t>
            </a:r>
          </a:p>
          <a:p>
            <a:pPr algn="just"/>
            <a:endParaRPr lang="en-GB" sz="12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This article does not impose an obligation on State Parties to create a fund for compensation</a:t>
            </a:r>
          </a:p>
          <a:p>
            <a:pPr marL="285750" indent="-285750" algn="just">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This article gives victims the right to approach any Court to enforce their rights and seek remedies accorded by the Convention </a:t>
            </a:r>
          </a:p>
          <a:p>
            <a:pPr marL="285750" indent="-285750" algn="just">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7" y="511465"/>
            <a:ext cx="7401698"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Strategic Focus of the Convention</a:t>
            </a:r>
            <a:endParaRPr lang="en-US" sz="24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454337" y="104725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3757378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179131" y="899010"/>
            <a:ext cx="8719772" cy="6771084"/>
          </a:xfrm>
          <a:prstGeom prst="rect">
            <a:avLst/>
          </a:prstGeom>
          <a:noFill/>
        </p:spPr>
        <p:txBody>
          <a:bodyPr wrap="square" rtlCol="0">
            <a:spAutoFit/>
          </a:bodyPr>
          <a:lstStyle/>
          <a:p>
            <a:pPr marL="342900" indent="-342900" algn="just">
              <a:buFont typeface="+mj-lt"/>
              <a:buAutoNum type="arabicPeriod"/>
            </a:pPr>
            <a:endParaRPr lang="en-GB" sz="1600" dirty="0">
              <a:latin typeface="Times New Roman" panose="02020603050405020304" pitchFamily="18" charset="0"/>
              <a:cs typeface="Times New Roman" panose="02020603050405020304" pitchFamily="18" charset="0"/>
            </a:endParaRPr>
          </a:p>
          <a:p>
            <a:pPr algn="just"/>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 Convention is broad in terms of its protection and scope:</a:t>
            </a:r>
          </a:p>
          <a:p>
            <a:pPr algn="just"/>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 It emphasises the protection of victims and the rights of family members of the victims. </a:t>
            </a: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It incorporates many criminal aspects which differs from other Human Rights treaties. </a:t>
            </a:r>
          </a:p>
          <a:p>
            <a:pPr marL="285750" indent="-285750" algn="just">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Rome Statute of the International Criminal Court  provides for enforced disappearance of persons as a crime against humanity</a:t>
            </a:r>
          </a:p>
          <a:p>
            <a:pPr algn="just"/>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Rome Statute is incorporated into our law by virtue of the ICC Implementation Act</a:t>
            </a:r>
            <a:r>
              <a:rPr lang="en-GB" sz="1600" dirty="0">
                <a:latin typeface="Times New Roman" panose="02020603050405020304" pitchFamily="18" charset="0"/>
                <a:cs typeface="Times New Roman" panose="02020603050405020304" pitchFamily="18" charset="0"/>
              </a:rPr>
              <a:t>. </a:t>
            </a:r>
            <a:r>
              <a:rPr lang="en-GB" sz="1600" dirty="0">
                <a:latin typeface="Arial" panose="020B0604020202020204" pitchFamily="34" charset="0"/>
                <a:cs typeface="Arial" panose="020B0604020202020204" pitchFamily="34" charset="0"/>
              </a:rPr>
              <a:t>Thus crime of enforced disappearance is part of our law. </a:t>
            </a:r>
          </a:p>
          <a:p>
            <a:pPr marL="285750" indent="-285750" algn="just">
              <a:buFont typeface="Wingdings" panose="05000000000000000000" pitchFamily="2" charset="2"/>
              <a:buChar char="Ø"/>
            </a:pPr>
            <a:endParaRPr lang="en-GB" sz="16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GB" sz="1600" dirty="0">
                <a:latin typeface="Times New Roman" panose="02020603050405020304" pitchFamily="18" charset="0"/>
                <a:cs typeface="Times New Roman" panose="02020603050405020304" pitchFamily="18" charset="0"/>
              </a:rPr>
              <a:t> </a:t>
            </a:r>
            <a:r>
              <a:rPr lang="en-GB" sz="1600" dirty="0">
                <a:latin typeface="Arial" panose="020B0604020202020204" pitchFamily="34" charset="0"/>
                <a:cs typeface="Arial" panose="020B0604020202020204" pitchFamily="34" charset="0"/>
              </a:rPr>
              <a:t>ICC Act focuses on systematic and widespread fashion of enforced disappearance, in the   context of crimes against humanity.</a:t>
            </a:r>
          </a:p>
          <a:p>
            <a:pPr marL="285750" indent="-285750" algn="just">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en-GB" sz="1600" dirty="0">
                <a:latin typeface="Arial" panose="020B0604020202020204" pitchFamily="34" charset="0"/>
                <a:cs typeface="Arial" panose="020B0604020202020204" pitchFamily="34" charset="0"/>
              </a:rPr>
              <a:t> The Convention focuses on occurrence of enforced disappearance at a lesser scale or isolated individual cases.</a:t>
            </a:r>
          </a:p>
          <a:p>
            <a:pPr marL="285750" indent="-285750" algn="just">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endParaRPr lang="en-GB" sz="16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7" y="511465"/>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Discussion of Substantive Matters</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454337" y="104725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40281172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179130" y="899010"/>
            <a:ext cx="8898882" cy="7125027"/>
          </a:xfrm>
          <a:prstGeom prst="rect">
            <a:avLst/>
          </a:prstGeom>
          <a:noFill/>
        </p:spPr>
        <p:txBody>
          <a:bodyPr wrap="square" rtlCol="0">
            <a:spAutoFit/>
          </a:bodyPr>
          <a:lstStyle/>
          <a:p>
            <a:pPr marL="342900" indent="-342900" algn="just">
              <a:buFont typeface="+mj-lt"/>
              <a:buAutoNum type="arabicPeriod"/>
            </a:pPr>
            <a:endParaRPr lang="en-GB"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GB" sz="12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There is thus a gap insofar as enforced disappearances which happen in isolation and does not meet the threshold of the crime against humanity</a:t>
            </a:r>
          </a:p>
          <a:p>
            <a:pPr algn="just"/>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 Convention will need to be incorporated into domestic law</a:t>
            </a:r>
          </a:p>
          <a:p>
            <a:pPr algn="just"/>
            <a:endParaRPr lang="en-GB"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The Offence of enforced disappearance is regarded as an extraditable offence for purposes of Extradition and Mutual Legal Assistance</a:t>
            </a:r>
          </a:p>
          <a:p>
            <a:pPr algn="just"/>
            <a:endParaRPr lang="en-GB" sz="1600" b="1" dirty="0">
              <a:latin typeface="Arial" panose="020B0604020202020204" pitchFamily="34" charset="0"/>
              <a:cs typeface="Arial" panose="020B0604020202020204" pitchFamily="34" charset="0"/>
            </a:endParaRPr>
          </a:p>
          <a:p>
            <a:pPr algn="just"/>
            <a:endParaRPr lang="en-GB" sz="1600" b="1" dirty="0">
              <a:latin typeface="Arial" panose="020B0604020202020204" pitchFamily="34" charset="0"/>
              <a:cs typeface="Arial" panose="020B0604020202020204" pitchFamily="34" charset="0"/>
            </a:endParaRPr>
          </a:p>
          <a:p>
            <a:pPr algn="just"/>
            <a:r>
              <a:rPr lang="en-GB" sz="1600" b="1" dirty="0">
                <a:latin typeface="Arial" panose="020B0604020202020204" pitchFamily="34" charset="0"/>
                <a:cs typeface="Arial" panose="020B0604020202020204" pitchFamily="34" charset="0"/>
              </a:rPr>
              <a:t>CONSULTATIONS</a:t>
            </a:r>
          </a:p>
          <a:p>
            <a:pPr algn="just"/>
            <a:endParaRPr lang="en-GB" sz="11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GB" sz="1600" dirty="0">
                <a:latin typeface="Arial" panose="020B0604020202020204" pitchFamily="34" charset="0"/>
                <a:cs typeface="Arial" panose="020B0604020202020204" pitchFamily="34" charset="0"/>
              </a:rPr>
              <a:t>Offices of the Chief State Law Advisers at both the DOJ&amp;CD and DIRCO were required to provide an opinion on the accession of the Convention by SA</a:t>
            </a:r>
          </a:p>
          <a:p>
            <a:pPr algn="just"/>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According to the Offices of the Chief State Law Advisers legal opinions, the Convention is also in line with our domestic law and international obligations </a:t>
            </a:r>
          </a:p>
          <a:p>
            <a:pPr marL="285750" indent="-285750" algn="just">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n-US" sz="1600" dirty="0">
                <a:latin typeface="Arial" panose="020B0604020202020204" pitchFamily="34" charset="0"/>
                <a:cs typeface="Arial" panose="020B0604020202020204" pitchFamily="34" charset="0"/>
              </a:rPr>
              <a:t>Should Parliament approve the accession, the Department of International Relations and Cooperation will deposit the instrument of accession with the United Nations. </a:t>
            </a:r>
          </a:p>
          <a:p>
            <a:pPr algn="just"/>
            <a:endParaRPr lang="en-GB" sz="1600" dirty="0">
              <a:latin typeface="Arial" panose="020B0604020202020204" pitchFamily="34" charset="0"/>
              <a:cs typeface="Arial" panose="020B0604020202020204" pitchFamily="34" charset="0"/>
            </a:endParaRPr>
          </a:p>
          <a:p>
            <a:pPr algn="just"/>
            <a:endParaRPr lang="en-GB"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GB" sz="1600" b="1"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
            </a:pPr>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algn="just"/>
            <a:endParaRPr lang="en-GB" sz="1600" b="1"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7" y="511465"/>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Discussion of Substantive Matters </a:t>
            </a:r>
            <a:r>
              <a:rPr lang="en-US" sz="2400" dirty="0" err="1">
                <a:latin typeface="Arial" panose="020B0604020202020204" pitchFamily="34" charset="0"/>
                <a:cs typeface="Arial" panose="020B0604020202020204" pitchFamily="34" charset="0"/>
              </a:rPr>
              <a:t>cont</a:t>
            </a:r>
            <a:r>
              <a:rPr lang="en-US" sz="2400" dirty="0">
                <a:latin typeface="Times New Roman" panose="02020603050405020304" pitchFamily="18" charset="0"/>
                <a:cs typeface="Times New Roman" panose="02020603050405020304" pitchFamily="18" charset="0"/>
              </a:rPr>
              <a:t>…</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454337" y="104725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98105498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1DA7885F-3F90-FF49-A94E-3F1646D1DAF4}"/>
              </a:ext>
            </a:extLst>
          </p:cNvPr>
          <p:cNvSpPr txBox="1"/>
          <p:nvPr/>
        </p:nvSpPr>
        <p:spPr>
          <a:xfrm>
            <a:off x="179131" y="899010"/>
            <a:ext cx="8256526" cy="2523768"/>
          </a:xfrm>
          <a:prstGeom prst="rect">
            <a:avLst/>
          </a:prstGeom>
          <a:noFill/>
        </p:spPr>
        <p:txBody>
          <a:bodyPr wrap="square" rtlCol="0">
            <a:spAutoFit/>
          </a:bodyPr>
          <a:lstStyle/>
          <a:p>
            <a:pPr marL="342900" indent="-342900" algn="just">
              <a:buFont typeface="+mj-lt"/>
              <a:buAutoNum type="arabicPeriod"/>
            </a:pPr>
            <a:endParaRPr lang="en-GB" sz="1600" dirty="0">
              <a:latin typeface="Times New Roman" panose="02020603050405020304" pitchFamily="18" charset="0"/>
              <a:cs typeface="Times New Roman" panose="02020603050405020304" pitchFamily="18" charset="0"/>
            </a:endParaRPr>
          </a:p>
          <a:p>
            <a:pPr marL="342900" indent="-342900" algn="just">
              <a:buFont typeface="+mj-lt"/>
              <a:buAutoNum type="arabicPeriod"/>
            </a:pPr>
            <a:endParaRPr lang="en-GB" sz="1200" dirty="0">
              <a:latin typeface="Times New Roman" panose="02020603050405020304" pitchFamily="18" charset="0"/>
              <a:cs typeface="Times New Roman" panose="02020603050405020304" pitchFamily="18" charset="0"/>
            </a:endParaRPr>
          </a:p>
          <a:p>
            <a:pPr algn="just"/>
            <a:r>
              <a:rPr lang="en-GB" sz="1600" dirty="0">
                <a:latin typeface="Arial" panose="020B0604020202020204" pitchFamily="34" charset="0"/>
                <a:cs typeface="Arial" panose="020B0604020202020204" pitchFamily="34" charset="0"/>
              </a:rPr>
              <a:t>It is recommended that Parliament approves that South Africa accede to the International Convention for the Protection of All Persons from Enforced Disappearance in terms of section 231(2) of the Constitution of the Republic of South Africa, 1996.</a:t>
            </a:r>
          </a:p>
          <a:p>
            <a:pPr algn="just"/>
            <a:endParaRPr lang="en-GB" sz="1600" dirty="0">
              <a:latin typeface="Arial" panose="020B0604020202020204" pitchFamily="34" charset="0"/>
              <a:cs typeface="Arial" panose="020B0604020202020204" pitchFamily="34" charset="0"/>
            </a:endParaRPr>
          </a:p>
          <a:p>
            <a:pPr marL="342900" indent="-342900" algn="just">
              <a:buFont typeface="+mj-lt"/>
              <a:buAutoNum type="arabicPeriod"/>
            </a:pPr>
            <a:endParaRPr lang="en-GB" sz="1600" dirty="0">
              <a:latin typeface="Arial" panose="020B0604020202020204" pitchFamily="34" charset="0"/>
              <a:cs typeface="Arial" panose="020B0604020202020204" pitchFamily="34" charset="0"/>
            </a:endParaRPr>
          </a:p>
          <a:p>
            <a:pPr algn="just"/>
            <a:endParaRPr lang="en-GB" sz="1600" b="1" dirty="0">
              <a:latin typeface="Times New Roman" panose="02020603050405020304" pitchFamily="18" charset="0"/>
              <a:cs typeface="Times New Roman" panose="02020603050405020304" pitchFamily="18" charset="0"/>
            </a:endParaRPr>
          </a:p>
          <a:p>
            <a:endParaRPr lang="en-GB" sz="1600" dirty="0">
              <a:latin typeface="Times New Roman" panose="02020603050405020304" pitchFamily="18" charset="0"/>
              <a:cs typeface="Times New Roman" panose="02020603050405020304" pitchFamily="18" charset="0"/>
            </a:endParaRPr>
          </a:p>
          <a:p>
            <a:pPr lvl="1"/>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BB82CC36-31B5-6845-B4BF-AC56D99B1E23}"/>
              </a:ext>
            </a:extLst>
          </p:cNvPr>
          <p:cNvSpPr txBox="1"/>
          <p:nvPr/>
        </p:nvSpPr>
        <p:spPr>
          <a:xfrm>
            <a:off x="729047" y="511465"/>
            <a:ext cx="7401698"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Recommendation</a:t>
            </a:r>
          </a:p>
        </p:txBody>
      </p:sp>
      <p:cxnSp>
        <p:nvCxnSpPr>
          <p:cNvPr id="5" name="Straight Connector 4">
            <a:extLst>
              <a:ext uri="{FF2B5EF4-FFF2-40B4-BE49-F238E27FC236}">
                <a16:creationId xmlns:a16="http://schemas.microsoft.com/office/drawing/2014/main" xmlns="" id="{F6313141-8041-5D46-B346-B9AFD27D30F9}"/>
              </a:ext>
            </a:extLst>
          </p:cNvPr>
          <p:cNvCxnSpPr/>
          <p:nvPr/>
        </p:nvCxnSpPr>
        <p:spPr>
          <a:xfrm>
            <a:off x="454337" y="1047250"/>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18334860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1149</TotalTime>
  <Words>757</Words>
  <Application>Microsoft Office PowerPoint</Application>
  <PresentationFormat>On-screen Show (4:3)</PresentationFormat>
  <Paragraphs>155</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DoJCD Presentation on ICPPED</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USER</cp:lastModifiedBy>
  <cp:revision>113</cp:revision>
  <dcterms:created xsi:type="dcterms:W3CDTF">2021-06-03T14:19:43Z</dcterms:created>
  <dcterms:modified xsi:type="dcterms:W3CDTF">2022-08-31T13:44:17Z</dcterms:modified>
</cp:coreProperties>
</file>