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 id="2147483720" r:id="rId5"/>
    <p:sldMasterId id="2147483732" r:id="rId6"/>
    <p:sldMasterId id="2147483744" r:id="rId7"/>
  </p:sldMasterIdLst>
  <p:notesMasterIdLst>
    <p:notesMasterId r:id="rId29"/>
  </p:notesMasterIdLst>
  <p:handoutMasterIdLst>
    <p:handoutMasterId r:id="rId30"/>
  </p:handoutMasterIdLst>
  <p:sldIdLst>
    <p:sldId id="562" r:id="rId8"/>
    <p:sldId id="257" r:id="rId9"/>
    <p:sldId id="618" r:id="rId10"/>
    <p:sldId id="493" r:id="rId11"/>
    <p:sldId id="454" r:id="rId12"/>
    <p:sldId id="457" r:id="rId13"/>
    <p:sldId id="495" r:id="rId14"/>
    <p:sldId id="477" r:id="rId15"/>
    <p:sldId id="529" r:id="rId16"/>
    <p:sldId id="783" r:id="rId17"/>
    <p:sldId id="784" r:id="rId18"/>
    <p:sldId id="785" r:id="rId19"/>
    <p:sldId id="507" r:id="rId20"/>
    <p:sldId id="786" r:id="rId21"/>
    <p:sldId id="787" r:id="rId22"/>
    <p:sldId id="789" r:id="rId23"/>
    <p:sldId id="788" r:id="rId24"/>
    <p:sldId id="256" r:id="rId25"/>
    <p:sldId id="513" r:id="rId26"/>
    <p:sldId id="517" r:id="rId27"/>
    <p:sldId id="397"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8E8"/>
    <a:srgbClr val="FFFFCC"/>
    <a:srgbClr val="FFFF99"/>
    <a:srgbClr val="FFCC99"/>
    <a:srgbClr val="F8F9DF"/>
    <a:srgbClr val="FAF0F0"/>
    <a:srgbClr val="F0C3A8"/>
    <a:srgbClr val="EBE9EB"/>
    <a:srgbClr val="843F06"/>
    <a:srgbClr val="004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638" autoAdjust="0"/>
  </p:normalViewPr>
  <p:slideViewPr>
    <p:cSldViewPr>
      <p:cViewPr>
        <p:scale>
          <a:sx n="60" d="100"/>
          <a:sy n="60" d="100"/>
        </p:scale>
        <p:origin x="1144" y="1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liffordM\Desktop\2015%2016%20Quarter%203%20performance.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3.8887696733853325E-2"/>
          <c:y val="0"/>
          <c:w val="0.80026043168640648"/>
          <c:h val="1"/>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dirty="0"/>
              <a:t>2021/22</a:t>
            </a:r>
            <a:r>
              <a:rPr lang="en-ZA" baseline="0" dirty="0"/>
              <a:t> </a:t>
            </a:r>
            <a:r>
              <a:rPr lang="en-ZA" dirty="0"/>
              <a:t>Quarter</a:t>
            </a:r>
            <a:r>
              <a:rPr lang="en-ZA" baseline="0" dirty="0"/>
              <a:t> Four Performance</a:t>
            </a:r>
            <a:endParaRPr lang="en-ZA" dirty="0"/>
          </a:p>
        </c:rich>
      </c:tx>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934842519685039"/>
          <c:y val="0.23592300962379703"/>
          <c:w val="0.65310258092738405"/>
          <c:h val="0.66745953630796151"/>
        </c:manualLayout>
      </c:layout>
      <c:pie3DChart>
        <c:varyColors val="1"/>
        <c:ser>
          <c:idx val="0"/>
          <c:order val="0"/>
          <c:spPr>
            <a:solidFill>
              <a:srgbClr val="FF000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951E-4225-B27A-17E607BC6921}"/>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951E-4225-B27A-17E607BC6921}"/>
              </c:ext>
            </c:extLst>
          </c:dPt>
          <c:dLbls>
            <c:dLbl>
              <c:idx val="0"/>
              <c:layout>
                <c:manualLayout>
                  <c:x val="-6.3867016622921628E-3"/>
                  <c:y val="-0.42466936424613588"/>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1E-4225-B27A-17E607BC6921}"/>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951E-4225-B27A-17E607BC692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1"/>
                <c:pt idx="0">
                  <c:v>Achieved</c:v>
                </c:pt>
              </c:strCache>
            </c:strRef>
          </c:cat>
          <c:val>
            <c:numRef>
              <c:f>Sheet1!$B$1:$B$2</c:f>
              <c:numCache>
                <c:formatCode>General</c:formatCode>
                <c:ptCount val="2"/>
                <c:pt idx="0" formatCode="0%">
                  <c:v>1</c:v>
                </c:pt>
              </c:numCache>
            </c:numRef>
          </c:val>
          <c:extLst>
            <c:ext xmlns:c16="http://schemas.microsoft.com/office/drawing/2014/chart" uri="{C3380CC4-5D6E-409C-BE32-E72D297353CC}">
              <c16:uniqueId val="{00000004-951E-4225-B27A-17E607BC6921}"/>
            </c:ext>
          </c:extLst>
        </c:ser>
        <c:dLbls>
          <c:dLblPos val="bestFit"/>
          <c:showLegendKey val="0"/>
          <c:showVal val="1"/>
          <c:showCatName val="0"/>
          <c:showSerName val="0"/>
          <c:showPercent val="0"/>
          <c:showBubbleSize val="0"/>
          <c:showLeaderLines val="1"/>
        </c:dLbls>
      </c:pie3DChart>
      <c:spPr>
        <a:noFill/>
        <a:ln>
          <a:noFill/>
        </a:ln>
        <a:effectLst/>
      </c:spPr>
    </c:plotArea>
    <c:legend>
      <c:legendPos val="r"/>
      <c:legendEntry>
        <c:idx val="1"/>
        <c:delete val="1"/>
      </c:legendEntry>
      <c:layout>
        <c:manualLayout>
          <c:xMode val="edge"/>
          <c:yMode val="edge"/>
          <c:x val="0.81624387576552926"/>
          <c:y val="0.68239428404782732"/>
          <c:w val="0.16708945756780402"/>
          <c:h val="0.1356280985710119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BE720E83-C057-484F-A58D-5DA430282886}" type="datetimeFigureOut">
              <a:rPr lang="en-US" smtClean="0"/>
              <a:pPr/>
              <a:t>8/27/2022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82C72D5-C122-41BC-8088-AC6150DC635C}" type="slidenum">
              <a:rPr lang="en-US" smtClean="0"/>
              <a:pPr/>
              <a:t>‹#›</a:t>
            </a:fld>
            <a:endParaRPr lang="en-US"/>
          </a:p>
        </p:txBody>
      </p:sp>
    </p:spTree>
    <p:extLst>
      <p:ext uri="{BB962C8B-B14F-4D97-AF65-F5344CB8AC3E}">
        <p14:creationId xmlns:p14="http://schemas.microsoft.com/office/powerpoint/2010/main" val="220800626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840B421-9537-4CBC-AED3-E0511DA344AF}" type="datetimeFigureOut">
              <a:rPr lang="en-US" smtClean="0"/>
              <a:pPr/>
              <a:t>8/27/2022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3C67F1-5F38-43B4-BE32-77031127DA58}" type="slidenum">
              <a:rPr lang="en-ZA" smtClean="0"/>
              <a:pPr/>
              <a:t>‹#›</a:t>
            </a:fld>
            <a:endParaRPr lang="en-ZA"/>
          </a:p>
        </p:txBody>
      </p:sp>
    </p:spTree>
    <p:extLst>
      <p:ext uri="{BB962C8B-B14F-4D97-AF65-F5344CB8AC3E}">
        <p14:creationId xmlns:p14="http://schemas.microsoft.com/office/powerpoint/2010/main" val="98639288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eaLnBrk="0"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6CC0FAA5-17C8-45AD-B9F1-3D38F917985E}" type="slidenum">
              <a:rPr kumimoji="0" sz="18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a:t>
            </a:fld>
            <a:endParaRPr kumimoji="0" lang="en-ZA" sz="1200" b="0" i="0" u="none" strike="noStrike" kern="1200" cap="none" spc="0" normalizeH="0" baseline="0" noProof="0">
              <a:ln>
                <a:noFill/>
              </a:ln>
              <a:solidFill>
                <a:srgbClr val="000000"/>
              </a:solidFill>
              <a:effectLst/>
              <a:uLnTx/>
              <a:uFillTx/>
              <a:latin typeface="Arial" pitchFamily="34"/>
              <a:ea typeface="+mn-ea"/>
              <a:cs typeface="Arial" pitchFamily="34"/>
            </a:endParaRPr>
          </a:p>
        </p:txBody>
      </p:sp>
    </p:spTree>
    <p:extLst>
      <p:ext uri="{BB962C8B-B14F-4D97-AF65-F5344CB8AC3E}">
        <p14:creationId xmlns:p14="http://schemas.microsoft.com/office/powerpoint/2010/main" val="332404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FBBAE63B-A583-48B7-A231-76CDCBD5E101}" type="datetime3">
              <a:rPr lang="en-US" smtClean="0"/>
              <a:t>27 August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78B274A-39EE-47F1-994F-E98DFBC59EDF}" type="slidenum">
              <a:rPr lang="en-US"/>
              <a:pPr>
                <a:defRPr/>
              </a:pPr>
              <a:t>‹#›</a:t>
            </a:fld>
            <a:endParaRPr lang="en-US"/>
          </a:p>
        </p:txBody>
      </p:sp>
    </p:spTree>
    <p:extLst>
      <p:ext uri="{BB962C8B-B14F-4D97-AF65-F5344CB8AC3E}">
        <p14:creationId xmlns:p14="http://schemas.microsoft.com/office/powerpoint/2010/main" val="277954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6DDD68C9-A809-4B48-A861-BD36A16DF272}" type="datetime3">
              <a:rPr lang="en-US" smtClean="0"/>
              <a:t>27 August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E4B8A0F-5F1E-407D-9553-0F6D89D561F9}" type="slidenum">
              <a:rPr lang="en-US"/>
              <a:pPr>
                <a:defRPr/>
              </a:pPr>
              <a:t>‹#›</a:t>
            </a:fld>
            <a:endParaRPr lang="en-US"/>
          </a:p>
        </p:txBody>
      </p:sp>
    </p:spTree>
    <p:extLst>
      <p:ext uri="{BB962C8B-B14F-4D97-AF65-F5344CB8AC3E}">
        <p14:creationId xmlns:p14="http://schemas.microsoft.com/office/powerpoint/2010/main" val="15928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F8497C56-9479-46EB-84FA-C29DF1B1058E}" type="datetime3">
              <a:rPr lang="en-US" smtClean="0"/>
              <a:t>27 August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DBEF14E4-614F-4C02-A92F-8A85913E1E87}" type="slidenum">
              <a:rPr lang="en-US"/>
              <a:pPr>
                <a:defRPr/>
              </a:pPr>
              <a:t>‹#›</a:t>
            </a:fld>
            <a:endParaRPr lang="en-US"/>
          </a:p>
        </p:txBody>
      </p:sp>
    </p:spTree>
    <p:extLst>
      <p:ext uri="{BB962C8B-B14F-4D97-AF65-F5344CB8AC3E}">
        <p14:creationId xmlns:p14="http://schemas.microsoft.com/office/powerpoint/2010/main" val="737640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623413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1630685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1216956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2268445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799313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1404766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616777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383417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03A2DD4E-C927-4FB3-9C61-0F44B0736DFE}" type="datetime3">
              <a:rPr lang="en-US" smtClean="0"/>
              <a:t>27 August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770F1A5-9059-44E0-B7CE-04372EC3016E}" type="slidenum">
              <a:rPr lang="en-US"/>
              <a:pPr>
                <a:defRPr/>
              </a:pPr>
              <a:t>‹#›</a:t>
            </a:fld>
            <a:endParaRPr lang="en-US"/>
          </a:p>
        </p:txBody>
      </p:sp>
    </p:spTree>
    <p:extLst>
      <p:ext uri="{BB962C8B-B14F-4D97-AF65-F5344CB8AC3E}">
        <p14:creationId xmlns:p14="http://schemas.microsoft.com/office/powerpoint/2010/main" val="26212014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479846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367665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402013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7C6B77E-227D-4B78-BCBB-87032C579BC3}" type="datetime1">
              <a:rPr lang="en-US" smtClean="0"/>
              <a:t>8/27/2022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120822541"/>
      </p:ext>
    </p:extLst>
  </p:cSld>
  <p:clrMapOvr>
    <a:masterClrMapping/>
  </p:clrMapOvr>
  <p:transition spd="slow">
    <p:newsfla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3353070-C6B5-4F79-8305-C5AD904F6AF0}" type="datetime1">
              <a:rPr lang="en-US" smtClean="0"/>
              <a:t>8/27/2022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394912337"/>
      </p:ext>
    </p:extLst>
  </p:cSld>
  <p:clrMapOvr>
    <a:masterClrMapping/>
  </p:clrMapOvr>
  <p:transition spd="slow">
    <p:newsfla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0697A-AF6D-46A5-98EC-9103EE451507}" type="datetime1">
              <a:rPr lang="en-US" smtClean="0"/>
              <a:t>8/27/2022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460569640"/>
      </p:ext>
    </p:extLst>
  </p:cSld>
  <p:clrMapOvr>
    <a:masterClrMapping/>
  </p:clrMapOvr>
  <p:transition spd="slow">
    <p:newsfla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189407DF-C81F-4597-A69B-5CE04CC924FA}" type="datetime1">
              <a:rPr lang="en-US" smtClean="0"/>
              <a:t>8/27/2022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031403580"/>
      </p:ext>
    </p:extLst>
  </p:cSld>
  <p:clrMapOvr>
    <a:masterClrMapping/>
  </p:clrMapOvr>
  <p:transition spd="slow">
    <p:newsfla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03D4958-7C4A-4F12-AAC4-821AD5654549}" type="datetime1">
              <a:rPr lang="en-US" smtClean="0"/>
              <a:t>8/27/2022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51330065"/>
      </p:ext>
    </p:extLst>
  </p:cSld>
  <p:clrMapOvr>
    <a:masterClrMapping/>
  </p:clrMapOvr>
  <p:transition spd="slow">
    <p:newsfla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0487C3E-5DFD-4FE7-956F-733A4FAF78FF}" type="datetime1">
              <a:rPr lang="en-US" smtClean="0"/>
              <a:t>8/27/2022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219153556"/>
      </p:ext>
    </p:extLst>
  </p:cSld>
  <p:clrMapOvr>
    <a:masterClrMapping/>
  </p:clrMapOvr>
  <p:transition spd="slow">
    <p:newsfla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0F297-9684-4E14-9C28-6BD66DCF0F15}" type="datetime1">
              <a:rPr lang="en-US" smtClean="0"/>
              <a:t>8/27/2022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54021099"/>
      </p:ext>
    </p:extLst>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66E8FD04-E672-471D-9BD8-DB0113FC9DD2}" type="datetime3">
              <a:rPr lang="en-US" smtClean="0"/>
              <a:t>27 August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C8E31BF-49A5-49FB-BC10-EFC15604DDE5}" type="slidenum">
              <a:rPr lang="en-US"/>
              <a:pPr>
                <a:defRPr/>
              </a:pPr>
              <a:t>‹#›</a:t>
            </a:fld>
            <a:endParaRPr lang="en-US"/>
          </a:p>
        </p:txBody>
      </p:sp>
    </p:spTree>
    <p:extLst>
      <p:ext uri="{BB962C8B-B14F-4D97-AF65-F5344CB8AC3E}">
        <p14:creationId xmlns:p14="http://schemas.microsoft.com/office/powerpoint/2010/main" val="9200672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2F4DE5-7C17-420D-A7CB-380862040D45}" type="datetime1">
              <a:rPr lang="en-US" smtClean="0"/>
              <a:t>8/27/2022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4261071589"/>
      </p:ext>
    </p:extLst>
  </p:cSld>
  <p:clrMapOvr>
    <a:masterClrMapping/>
  </p:clrMapOvr>
  <p:transition spd="slow">
    <p:newsfla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301DBB-2EE5-4998-B81C-133397B4C18B}" type="datetime1">
              <a:rPr lang="en-US" smtClean="0"/>
              <a:t>8/27/2022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512193688"/>
      </p:ext>
    </p:extLst>
  </p:cSld>
  <p:clrMapOvr>
    <a:masterClrMapping/>
  </p:clrMapOvr>
  <p:transition spd="slow">
    <p:newsfla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35B7CD6-2A8F-4EAE-A209-B13CE826D689}" type="datetime1">
              <a:rPr lang="en-US" smtClean="0"/>
              <a:t>8/27/2022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887840499"/>
      </p:ext>
    </p:extLst>
  </p:cSld>
  <p:clrMapOvr>
    <a:masterClrMapping/>
  </p:clrMapOvr>
  <p:transition spd="slow">
    <p:newsfla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FB1952D-80A6-4258-92BA-BA52E016F23E}" type="datetime1">
              <a:rPr lang="en-US" smtClean="0"/>
              <a:t>8/27/2022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83783941"/>
      </p:ext>
    </p:extLst>
  </p:cSld>
  <p:clrMapOvr>
    <a:masterClrMapping/>
  </p:clrMapOvr>
  <p:transition spd="slow">
    <p:newsfla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267472F-8A0E-41CB-8E30-099D5A5CC834}" type="datetime3">
              <a:rPr lang="en-US" smtClean="0"/>
              <a:t>27 August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637570919"/>
      </p:ext>
    </p:extLst>
  </p:cSld>
  <p:clrMapOvr>
    <a:masterClrMapping/>
  </p:clrMapOvr>
  <p:transition spd="slow">
    <p:newsfla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E1BA287-22B1-46E6-AD67-B7A26B4B9FA5}" type="datetime3">
              <a:rPr lang="en-US" smtClean="0"/>
              <a:t>27 August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766967721"/>
      </p:ext>
    </p:extLst>
  </p:cSld>
  <p:clrMapOvr>
    <a:masterClrMapping/>
  </p:clrMapOvr>
  <p:transition spd="slow">
    <p:newsfla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846A4-B623-41F5-BF9A-CC5162CFE38E}" type="datetime3">
              <a:rPr lang="en-US" smtClean="0"/>
              <a:t>27 August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856640647"/>
      </p:ext>
    </p:extLst>
  </p:cSld>
  <p:clrMapOvr>
    <a:masterClrMapping/>
  </p:clrMapOvr>
  <p:transition spd="slow">
    <p:newsfla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505DCE1-A81A-4B6B-B657-A6B4964204DE}" type="datetime3">
              <a:rPr lang="en-US" smtClean="0"/>
              <a:t>27 August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4003957766"/>
      </p:ext>
    </p:extLst>
  </p:cSld>
  <p:clrMapOvr>
    <a:masterClrMapping/>
  </p:clrMapOvr>
  <p:transition spd="slow">
    <p:newsfla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B335AC4-0280-4D44-94E9-92BBCF75AB0F}" type="datetime3">
              <a:rPr lang="en-US" smtClean="0"/>
              <a:t>27 August 2022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283780853"/>
      </p:ext>
    </p:extLst>
  </p:cSld>
  <p:clrMapOvr>
    <a:masterClrMapping/>
  </p:clrMapOvr>
  <p:transition spd="slow">
    <p:newsfla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8A08AF6-A988-47E5-9708-32791EFCB1B9}" type="datetime3">
              <a:rPr lang="en-US" smtClean="0"/>
              <a:t>27 August 2022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15879387"/>
      </p:ext>
    </p:extLst>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EAFB8760-9382-4F7E-BD87-AA6AE585B4E8}" type="datetime3">
              <a:rPr lang="en-US" smtClean="0"/>
              <a:t>27 August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5E81A215-F6F3-4436-9B6F-0DB0D9469437}" type="slidenum">
              <a:rPr lang="en-US"/>
              <a:pPr>
                <a:defRPr/>
              </a:pPr>
              <a:t>‹#›</a:t>
            </a:fld>
            <a:endParaRPr lang="en-US"/>
          </a:p>
        </p:txBody>
      </p:sp>
    </p:spTree>
    <p:extLst>
      <p:ext uri="{BB962C8B-B14F-4D97-AF65-F5344CB8AC3E}">
        <p14:creationId xmlns:p14="http://schemas.microsoft.com/office/powerpoint/2010/main" val="22615809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873BD-8044-4447-850D-7B49B202804D}" type="datetime3">
              <a:rPr lang="en-US" smtClean="0"/>
              <a:t>27 August 2022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711750644"/>
      </p:ext>
    </p:extLst>
  </p:cSld>
  <p:clrMapOvr>
    <a:masterClrMapping/>
  </p:clrMapOvr>
  <p:transition spd="slow">
    <p:newsfla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C87651-D810-4D82-BBA3-D15F54DE799A}" type="datetime3">
              <a:rPr lang="en-US" smtClean="0"/>
              <a:t>27 August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2496058372"/>
      </p:ext>
    </p:extLst>
  </p:cSld>
  <p:clrMapOvr>
    <a:masterClrMapping/>
  </p:clrMapOvr>
  <p:transition spd="slow">
    <p:newsfla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86E73-F83F-4164-9DDF-8F2128DBC44D}" type="datetime3">
              <a:rPr lang="en-US" smtClean="0"/>
              <a:t>27 August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174805876"/>
      </p:ext>
    </p:extLst>
  </p:cSld>
  <p:clrMapOvr>
    <a:masterClrMapping/>
  </p:clrMapOvr>
  <p:transition spd="slow">
    <p:newsfla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E341BE6-EA19-4F8C-B4FD-24CB913B2D06}" type="datetime3">
              <a:rPr lang="en-US" smtClean="0"/>
              <a:t>27 August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971837353"/>
      </p:ext>
    </p:extLst>
  </p:cSld>
  <p:clrMapOvr>
    <a:masterClrMapping/>
  </p:clrMapOvr>
  <p:transition spd="slow">
    <p:newsflash/>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637DCE8-0753-4705-A6E1-DE18580BBD84}" type="datetime3">
              <a:rPr lang="en-US" smtClean="0"/>
              <a:t>27 August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extLst>
      <p:ext uri="{BB962C8B-B14F-4D97-AF65-F5344CB8AC3E}">
        <p14:creationId xmlns:p14="http://schemas.microsoft.com/office/powerpoint/2010/main" val="3279037073"/>
      </p:ext>
    </p:extLst>
  </p:cSld>
  <p:clrMapOvr>
    <a:masterClrMapping/>
  </p:clrMapOvr>
  <p:transition spd="slow">
    <p:newsflash/>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id="{2FF38D7D-E255-8BE7-3A53-F5BE4DEBE0CF}"/>
              </a:ext>
            </a:extLst>
          </p:cNvPr>
          <p:cNvSpPr>
            <a:spLocks noGrp="1"/>
          </p:cNvSpPr>
          <p:nvPr>
            <p:ph type="dt" sz="half" idx="10"/>
          </p:nvPr>
        </p:nvSpPr>
        <p:spPr/>
        <p:txBody>
          <a:bodyPr/>
          <a:lstStyle>
            <a:lvl1pPr>
              <a:defRPr/>
            </a:lvl1pPr>
          </a:lstStyle>
          <a:p>
            <a:pPr>
              <a:defRPr/>
            </a:pPr>
            <a:fld id="{0C84A911-8E77-45B0-BF6B-BADEF999A705}"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FA82D916-6ACF-9496-93D9-1391ED5DAF0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1652C3F-6070-B12C-3D41-E1009B801E0C}"/>
              </a:ext>
            </a:extLst>
          </p:cNvPr>
          <p:cNvSpPr>
            <a:spLocks noGrp="1"/>
          </p:cNvSpPr>
          <p:nvPr>
            <p:ph type="sldNum" sz="quarter" idx="12"/>
          </p:nvPr>
        </p:nvSpPr>
        <p:spPr/>
        <p:txBody>
          <a:bodyPr/>
          <a:lstStyle>
            <a:lvl1pPr>
              <a:defRPr/>
            </a:lvl1pPr>
          </a:lstStyle>
          <a:p>
            <a:pPr>
              <a:defRPr/>
            </a:pPr>
            <a:fld id="{12A3CD85-34B8-4B65-B470-0336F9765C79}" type="slidenum">
              <a:rPr lang="en-US" altLang="en-US"/>
              <a:pPr>
                <a:defRPr/>
              </a:pPr>
              <a:t>‹#›</a:t>
            </a:fld>
            <a:endParaRPr lang="en-US" altLang="en-US"/>
          </a:p>
        </p:txBody>
      </p:sp>
    </p:spTree>
    <p:extLst>
      <p:ext uri="{BB962C8B-B14F-4D97-AF65-F5344CB8AC3E}">
        <p14:creationId xmlns:p14="http://schemas.microsoft.com/office/powerpoint/2010/main" val="13137139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D8150D34-A95A-A83D-270E-15C08AFFE707}"/>
              </a:ext>
            </a:extLst>
          </p:cNvPr>
          <p:cNvSpPr>
            <a:spLocks noGrp="1"/>
          </p:cNvSpPr>
          <p:nvPr>
            <p:ph type="dt" sz="half" idx="10"/>
          </p:nvPr>
        </p:nvSpPr>
        <p:spPr/>
        <p:txBody>
          <a:bodyPr/>
          <a:lstStyle>
            <a:lvl1pPr>
              <a:defRPr/>
            </a:lvl1pPr>
          </a:lstStyle>
          <a:p>
            <a:pPr>
              <a:defRPr/>
            </a:pPr>
            <a:fld id="{F3F7860F-F72F-47BE-ACA5-C6E1E85A09BC}"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9159504F-0A27-B6CB-5512-191319EA3FB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14E3287-B52C-FE88-8DAA-B2318075BA9A}"/>
              </a:ext>
            </a:extLst>
          </p:cNvPr>
          <p:cNvSpPr>
            <a:spLocks noGrp="1"/>
          </p:cNvSpPr>
          <p:nvPr>
            <p:ph type="sldNum" sz="quarter" idx="12"/>
          </p:nvPr>
        </p:nvSpPr>
        <p:spPr/>
        <p:txBody>
          <a:bodyPr/>
          <a:lstStyle>
            <a:lvl1pPr>
              <a:defRPr/>
            </a:lvl1pPr>
          </a:lstStyle>
          <a:p>
            <a:pPr>
              <a:defRPr/>
            </a:pPr>
            <a:fld id="{C328FFD8-C14B-4936-A40D-8CEF2FD4E9C0}" type="slidenum">
              <a:rPr lang="en-US" altLang="en-US"/>
              <a:pPr>
                <a:defRPr/>
              </a:pPr>
              <a:t>‹#›</a:t>
            </a:fld>
            <a:endParaRPr lang="en-US" altLang="en-US"/>
          </a:p>
        </p:txBody>
      </p:sp>
    </p:spTree>
    <p:extLst>
      <p:ext uri="{BB962C8B-B14F-4D97-AF65-F5344CB8AC3E}">
        <p14:creationId xmlns:p14="http://schemas.microsoft.com/office/powerpoint/2010/main" val="28553340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id="{AA147786-5FB4-1FBF-7298-7E0DF197B330}"/>
              </a:ext>
            </a:extLst>
          </p:cNvPr>
          <p:cNvSpPr>
            <a:spLocks noGrp="1"/>
          </p:cNvSpPr>
          <p:nvPr>
            <p:ph type="dt" sz="half" idx="10"/>
          </p:nvPr>
        </p:nvSpPr>
        <p:spPr/>
        <p:txBody>
          <a:bodyPr/>
          <a:lstStyle>
            <a:lvl1pPr>
              <a:defRPr/>
            </a:lvl1pPr>
          </a:lstStyle>
          <a:p>
            <a:pPr>
              <a:defRPr/>
            </a:pPr>
            <a:fld id="{83C6ACFB-23BA-4AA2-AE11-60462CC2DFB1}"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3D464FBF-4616-B84C-A0F9-EB945888DF0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98DE105-4ED5-588F-4E57-7A7ED3A35136}"/>
              </a:ext>
            </a:extLst>
          </p:cNvPr>
          <p:cNvSpPr>
            <a:spLocks noGrp="1"/>
          </p:cNvSpPr>
          <p:nvPr>
            <p:ph type="sldNum" sz="quarter" idx="12"/>
          </p:nvPr>
        </p:nvSpPr>
        <p:spPr/>
        <p:txBody>
          <a:bodyPr/>
          <a:lstStyle>
            <a:lvl1pPr>
              <a:defRPr/>
            </a:lvl1pPr>
          </a:lstStyle>
          <a:p>
            <a:pPr>
              <a:defRPr/>
            </a:pPr>
            <a:fld id="{AA2278E6-EA51-4F2E-A855-4C4C48E7D098}" type="slidenum">
              <a:rPr lang="en-US" altLang="en-US"/>
              <a:pPr>
                <a:defRPr/>
              </a:pPr>
              <a:t>‹#›</a:t>
            </a:fld>
            <a:endParaRPr lang="en-US" altLang="en-US"/>
          </a:p>
        </p:txBody>
      </p:sp>
    </p:spTree>
    <p:extLst>
      <p:ext uri="{BB962C8B-B14F-4D97-AF65-F5344CB8AC3E}">
        <p14:creationId xmlns:p14="http://schemas.microsoft.com/office/powerpoint/2010/main" val="10902468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id="{A43E1700-60D9-7551-53FC-B5B3196D9154}"/>
              </a:ext>
            </a:extLst>
          </p:cNvPr>
          <p:cNvSpPr>
            <a:spLocks noGrp="1"/>
          </p:cNvSpPr>
          <p:nvPr>
            <p:ph type="dt" sz="half" idx="10"/>
          </p:nvPr>
        </p:nvSpPr>
        <p:spPr/>
        <p:txBody>
          <a:bodyPr/>
          <a:lstStyle>
            <a:lvl1pPr>
              <a:defRPr/>
            </a:lvl1pPr>
          </a:lstStyle>
          <a:p>
            <a:pPr>
              <a:defRPr/>
            </a:pPr>
            <a:fld id="{C6B1D8C0-3A0D-4A5F-A788-6E40C032F9A4}"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E7F66E32-0049-05C3-5963-FD27CFE25B2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CD23447-CAAA-B4E2-B8FC-55F53A2E1BBF}"/>
              </a:ext>
            </a:extLst>
          </p:cNvPr>
          <p:cNvSpPr>
            <a:spLocks noGrp="1"/>
          </p:cNvSpPr>
          <p:nvPr>
            <p:ph type="sldNum" sz="quarter" idx="12"/>
          </p:nvPr>
        </p:nvSpPr>
        <p:spPr/>
        <p:txBody>
          <a:bodyPr/>
          <a:lstStyle>
            <a:lvl1pPr>
              <a:defRPr/>
            </a:lvl1pPr>
          </a:lstStyle>
          <a:p>
            <a:pPr>
              <a:defRPr/>
            </a:pPr>
            <a:fld id="{7A93FDBB-BCE0-4A6F-BC7F-614BF9736B04}" type="slidenum">
              <a:rPr lang="en-US" altLang="en-US"/>
              <a:pPr>
                <a:defRPr/>
              </a:pPr>
              <a:t>‹#›</a:t>
            </a:fld>
            <a:endParaRPr lang="en-US" altLang="en-US"/>
          </a:p>
        </p:txBody>
      </p:sp>
    </p:spTree>
    <p:extLst>
      <p:ext uri="{BB962C8B-B14F-4D97-AF65-F5344CB8AC3E}">
        <p14:creationId xmlns:p14="http://schemas.microsoft.com/office/powerpoint/2010/main" val="11675547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id="{40F6F8B5-F3BE-D631-E75A-E5871E74B4D8}"/>
              </a:ext>
            </a:extLst>
          </p:cNvPr>
          <p:cNvSpPr>
            <a:spLocks noGrp="1"/>
          </p:cNvSpPr>
          <p:nvPr>
            <p:ph type="dt" sz="half" idx="10"/>
          </p:nvPr>
        </p:nvSpPr>
        <p:spPr/>
        <p:txBody>
          <a:bodyPr/>
          <a:lstStyle>
            <a:lvl1pPr>
              <a:defRPr/>
            </a:lvl1pPr>
          </a:lstStyle>
          <a:p>
            <a:pPr>
              <a:defRPr/>
            </a:pPr>
            <a:fld id="{7AE65F84-8136-4F3B-A64B-8AFA511F2C43}" type="datetime1">
              <a:rPr lang="en-US" altLang="en-US"/>
              <a:pPr>
                <a:defRPr/>
              </a:pPr>
              <a:t>8/27/2022</a:t>
            </a:fld>
            <a:endParaRPr lang="en-US" altLang="en-US"/>
          </a:p>
        </p:txBody>
      </p:sp>
      <p:sp>
        <p:nvSpPr>
          <p:cNvPr id="8" name="Footer Placeholder 4">
            <a:extLst>
              <a:ext uri="{FF2B5EF4-FFF2-40B4-BE49-F238E27FC236}">
                <a16:creationId xmlns:a16="http://schemas.microsoft.com/office/drawing/2014/main" id="{071A5A98-0F9F-4D7B-9419-D6EDA9F6444A}"/>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66737A3-D5B7-B256-3BDC-54FB1A873A83}"/>
              </a:ext>
            </a:extLst>
          </p:cNvPr>
          <p:cNvSpPr>
            <a:spLocks noGrp="1"/>
          </p:cNvSpPr>
          <p:nvPr>
            <p:ph type="sldNum" sz="quarter" idx="12"/>
          </p:nvPr>
        </p:nvSpPr>
        <p:spPr/>
        <p:txBody>
          <a:bodyPr/>
          <a:lstStyle>
            <a:lvl1pPr>
              <a:defRPr/>
            </a:lvl1pPr>
          </a:lstStyle>
          <a:p>
            <a:pPr>
              <a:defRPr/>
            </a:pPr>
            <a:fld id="{B423B071-84AE-417D-AAED-3BCA946CE990}" type="slidenum">
              <a:rPr lang="en-US" altLang="en-US"/>
              <a:pPr>
                <a:defRPr/>
              </a:pPr>
              <a:t>‹#›</a:t>
            </a:fld>
            <a:endParaRPr lang="en-US" altLang="en-US"/>
          </a:p>
        </p:txBody>
      </p:sp>
    </p:spTree>
    <p:extLst>
      <p:ext uri="{BB962C8B-B14F-4D97-AF65-F5344CB8AC3E}">
        <p14:creationId xmlns:p14="http://schemas.microsoft.com/office/powerpoint/2010/main" val="153567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6A6E9E2D-3D84-40D7-8A96-CAA455E61021}" type="datetime3">
              <a:rPr lang="en-US" smtClean="0"/>
              <a:t>27 August 2022</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8011402F-C93A-4D6E-A9AF-BA287137DE2E}" type="slidenum">
              <a:rPr lang="en-US"/>
              <a:pPr>
                <a:defRPr/>
              </a:pPr>
              <a:t>‹#›</a:t>
            </a:fld>
            <a:endParaRPr lang="en-US"/>
          </a:p>
        </p:txBody>
      </p:sp>
    </p:spTree>
    <p:extLst>
      <p:ext uri="{BB962C8B-B14F-4D97-AF65-F5344CB8AC3E}">
        <p14:creationId xmlns:p14="http://schemas.microsoft.com/office/powerpoint/2010/main" val="34517491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id="{DE38D9D0-3AED-0962-CE32-3CB8A11C1857}"/>
              </a:ext>
            </a:extLst>
          </p:cNvPr>
          <p:cNvSpPr>
            <a:spLocks noGrp="1"/>
          </p:cNvSpPr>
          <p:nvPr>
            <p:ph type="dt" sz="half" idx="10"/>
          </p:nvPr>
        </p:nvSpPr>
        <p:spPr/>
        <p:txBody>
          <a:bodyPr/>
          <a:lstStyle>
            <a:lvl1pPr>
              <a:defRPr/>
            </a:lvl1pPr>
          </a:lstStyle>
          <a:p>
            <a:pPr>
              <a:defRPr/>
            </a:pPr>
            <a:fld id="{6F55EA85-E5BB-495F-A594-3720D8F86CDC}" type="datetime1">
              <a:rPr lang="en-US" altLang="en-US"/>
              <a:pPr>
                <a:defRPr/>
              </a:pPr>
              <a:t>8/27/2022</a:t>
            </a:fld>
            <a:endParaRPr lang="en-US" altLang="en-US"/>
          </a:p>
        </p:txBody>
      </p:sp>
      <p:sp>
        <p:nvSpPr>
          <p:cNvPr id="4" name="Footer Placeholder 4">
            <a:extLst>
              <a:ext uri="{FF2B5EF4-FFF2-40B4-BE49-F238E27FC236}">
                <a16:creationId xmlns:a16="http://schemas.microsoft.com/office/drawing/2014/main" id="{B1F9B6A7-7F0F-B1AD-0E7A-D931E45BCF06}"/>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39CFA7D3-6974-1A34-9914-9E5A18B92FA3}"/>
              </a:ext>
            </a:extLst>
          </p:cNvPr>
          <p:cNvSpPr>
            <a:spLocks noGrp="1"/>
          </p:cNvSpPr>
          <p:nvPr>
            <p:ph type="sldNum" sz="quarter" idx="12"/>
          </p:nvPr>
        </p:nvSpPr>
        <p:spPr/>
        <p:txBody>
          <a:bodyPr/>
          <a:lstStyle>
            <a:lvl1pPr>
              <a:defRPr/>
            </a:lvl1pPr>
          </a:lstStyle>
          <a:p>
            <a:pPr>
              <a:defRPr/>
            </a:pPr>
            <a:fld id="{30C46096-19B6-4495-B86E-FB77A09A5E03}" type="slidenum">
              <a:rPr lang="en-US" altLang="en-US"/>
              <a:pPr>
                <a:defRPr/>
              </a:pPr>
              <a:t>‹#›</a:t>
            </a:fld>
            <a:endParaRPr lang="en-US" altLang="en-US"/>
          </a:p>
        </p:txBody>
      </p:sp>
    </p:spTree>
    <p:extLst>
      <p:ext uri="{BB962C8B-B14F-4D97-AF65-F5344CB8AC3E}">
        <p14:creationId xmlns:p14="http://schemas.microsoft.com/office/powerpoint/2010/main" val="3481842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61295FB-1D23-77ED-7277-72CFE439EC28}"/>
              </a:ext>
            </a:extLst>
          </p:cNvPr>
          <p:cNvSpPr>
            <a:spLocks noGrp="1"/>
          </p:cNvSpPr>
          <p:nvPr>
            <p:ph type="dt" sz="half" idx="10"/>
          </p:nvPr>
        </p:nvSpPr>
        <p:spPr/>
        <p:txBody>
          <a:bodyPr/>
          <a:lstStyle>
            <a:lvl1pPr>
              <a:defRPr/>
            </a:lvl1pPr>
          </a:lstStyle>
          <a:p>
            <a:pPr>
              <a:defRPr/>
            </a:pPr>
            <a:fld id="{1A4BE849-BD25-4835-B3B0-87695A427B77}" type="datetime1">
              <a:rPr lang="en-US" altLang="en-US"/>
              <a:pPr>
                <a:defRPr/>
              </a:pPr>
              <a:t>8/27/2022</a:t>
            </a:fld>
            <a:endParaRPr lang="en-US" altLang="en-US"/>
          </a:p>
        </p:txBody>
      </p:sp>
      <p:sp>
        <p:nvSpPr>
          <p:cNvPr id="3" name="Footer Placeholder 4">
            <a:extLst>
              <a:ext uri="{FF2B5EF4-FFF2-40B4-BE49-F238E27FC236}">
                <a16:creationId xmlns:a16="http://schemas.microsoft.com/office/drawing/2014/main" id="{5DE74A3B-9115-7069-C98E-FC0EF9D74695}"/>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AEB86EFA-98E6-E335-8A0F-2A0DB5037318}"/>
              </a:ext>
            </a:extLst>
          </p:cNvPr>
          <p:cNvSpPr>
            <a:spLocks noGrp="1"/>
          </p:cNvSpPr>
          <p:nvPr>
            <p:ph type="sldNum" sz="quarter" idx="12"/>
          </p:nvPr>
        </p:nvSpPr>
        <p:spPr/>
        <p:txBody>
          <a:bodyPr/>
          <a:lstStyle>
            <a:lvl1pPr>
              <a:defRPr/>
            </a:lvl1pPr>
          </a:lstStyle>
          <a:p>
            <a:pPr>
              <a:defRPr/>
            </a:pPr>
            <a:fld id="{80EB7631-77DA-4D5D-883A-E26FD50D73E8}" type="slidenum">
              <a:rPr lang="en-US" altLang="en-US"/>
              <a:pPr>
                <a:defRPr/>
              </a:pPr>
              <a:t>‹#›</a:t>
            </a:fld>
            <a:endParaRPr lang="en-US" altLang="en-US"/>
          </a:p>
        </p:txBody>
      </p:sp>
    </p:spTree>
    <p:extLst>
      <p:ext uri="{BB962C8B-B14F-4D97-AF65-F5344CB8AC3E}">
        <p14:creationId xmlns:p14="http://schemas.microsoft.com/office/powerpoint/2010/main" val="27259297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895CB3DE-D64A-EC15-5C71-A3E03433A50F}"/>
              </a:ext>
            </a:extLst>
          </p:cNvPr>
          <p:cNvSpPr>
            <a:spLocks noGrp="1"/>
          </p:cNvSpPr>
          <p:nvPr>
            <p:ph type="dt" sz="half" idx="10"/>
          </p:nvPr>
        </p:nvSpPr>
        <p:spPr/>
        <p:txBody>
          <a:bodyPr/>
          <a:lstStyle>
            <a:lvl1pPr>
              <a:defRPr/>
            </a:lvl1pPr>
          </a:lstStyle>
          <a:p>
            <a:pPr>
              <a:defRPr/>
            </a:pPr>
            <a:fld id="{7D1B1976-469C-4784-ABE2-C7822D36A818}"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7EE7A338-EDD3-A2AD-4EF9-F8862D955C0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B2204A3-3E33-8B38-20F1-6F7B2F0C0B9D}"/>
              </a:ext>
            </a:extLst>
          </p:cNvPr>
          <p:cNvSpPr>
            <a:spLocks noGrp="1"/>
          </p:cNvSpPr>
          <p:nvPr>
            <p:ph type="sldNum" sz="quarter" idx="12"/>
          </p:nvPr>
        </p:nvSpPr>
        <p:spPr/>
        <p:txBody>
          <a:bodyPr/>
          <a:lstStyle>
            <a:lvl1pPr>
              <a:defRPr/>
            </a:lvl1pPr>
          </a:lstStyle>
          <a:p>
            <a:pPr>
              <a:defRPr/>
            </a:pPr>
            <a:fld id="{599BADEE-80C2-4041-B746-0DF5FAB64073}" type="slidenum">
              <a:rPr lang="en-US" altLang="en-US"/>
              <a:pPr>
                <a:defRPr/>
              </a:pPr>
              <a:t>‹#›</a:t>
            </a:fld>
            <a:endParaRPr lang="en-US" altLang="en-US"/>
          </a:p>
        </p:txBody>
      </p:sp>
    </p:spTree>
    <p:extLst>
      <p:ext uri="{BB962C8B-B14F-4D97-AF65-F5344CB8AC3E}">
        <p14:creationId xmlns:p14="http://schemas.microsoft.com/office/powerpoint/2010/main" val="1875946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dirty="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F0345E2C-407A-7C7C-6EEC-F08ABC1BA322}"/>
              </a:ext>
            </a:extLst>
          </p:cNvPr>
          <p:cNvSpPr>
            <a:spLocks noGrp="1"/>
          </p:cNvSpPr>
          <p:nvPr>
            <p:ph type="dt" sz="half" idx="10"/>
          </p:nvPr>
        </p:nvSpPr>
        <p:spPr/>
        <p:txBody>
          <a:bodyPr/>
          <a:lstStyle>
            <a:lvl1pPr>
              <a:defRPr/>
            </a:lvl1pPr>
          </a:lstStyle>
          <a:p>
            <a:pPr>
              <a:defRPr/>
            </a:pPr>
            <a:fld id="{7686BA5B-7C73-4B37-9506-08556B9D9E9B}"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2E646B23-135D-5307-E4F1-7A70B820EE4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89F891F-B765-B35D-7305-E695DFA4ED77}"/>
              </a:ext>
            </a:extLst>
          </p:cNvPr>
          <p:cNvSpPr>
            <a:spLocks noGrp="1"/>
          </p:cNvSpPr>
          <p:nvPr>
            <p:ph type="sldNum" sz="quarter" idx="12"/>
          </p:nvPr>
        </p:nvSpPr>
        <p:spPr/>
        <p:txBody>
          <a:bodyPr/>
          <a:lstStyle>
            <a:lvl1pPr>
              <a:defRPr/>
            </a:lvl1pPr>
          </a:lstStyle>
          <a:p>
            <a:pPr>
              <a:defRPr/>
            </a:pPr>
            <a:fld id="{2D8392A0-21E0-4F6E-8F63-C832373A2D15}" type="slidenum">
              <a:rPr lang="en-US" altLang="en-US"/>
              <a:pPr>
                <a:defRPr/>
              </a:pPr>
              <a:t>‹#›</a:t>
            </a:fld>
            <a:endParaRPr lang="en-US" altLang="en-US"/>
          </a:p>
        </p:txBody>
      </p:sp>
    </p:spTree>
    <p:extLst>
      <p:ext uri="{BB962C8B-B14F-4D97-AF65-F5344CB8AC3E}">
        <p14:creationId xmlns:p14="http://schemas.microsoft.com/office/powerpoint/2010/main" val="42090393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1E9755CB-A90E-8D9D-E8B6-648B6D44BB57}"/>
              </a:ext>
            </a:extLst>
          </p:cNvPr>
          <p:cNvSpPr>
            <a:spLocks noGrp="1"/>
          </p:cNvSpPr>
          <p:nvPr>
            <p:ph type="dt" sz="half" idx="10"/>
          </p:nvPr>
        </p:nvSpPr>
        <p:spPr/>
        <p:txBody>
          <a:bodyPr/>
          <a:lstStyle>
            <a:lvl1pPr>
              <a:defRPr/>
            </a:lvl1pPr>
          </a:lstStyle>
          <a:p>
            <a:pPr>
              <a:defRPr/>
            </a:pPr>
            <a:fld id="{3F250F3A-7E7D-47DE-88E6-9B4F59029310}"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09AE1031-A8F4-2A3E-A9C2-8306B7864BB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C743C89-6565-ADC4-10E5-3C67A077D838}"/>
              </a:ext>
            </a:extLst>
          </p:cNvPr>
          <p:cNvSpPr>
            <a:spLocks noGrp="1"/>
          </p:cNvSpPr>
          <p:nvPr>
            <p:ph type="sldNum" sz="quarter" idx="12"/>
          </p:nvPr>
        </p:nvSpPr>
        <p:spPr/>
        <p:txBody>
          <a:bodyPr/>
          <a:lstStyle>
            <a:lvl1pPr>
              <a:defRPr/>
            </a:lvl1pPr>
          </a:lstStyle>
          <a:p>
            <a:pPr>
              <a:defRPr/>
            </a:pPr>
            <a:fld id="{776A2AB0-AC5C-41EB-A89B-B68B36290F5C}" type="slidenum">
              <a:rPr lang="en-US" altLang="en-US"/>
              <a:pPr>
                <a:defRPr/>
              </a:pPr>
              <a:t>‹#›</a:t>
            </a:fld>
            <a:endParaRPr lang="en-US" altLang="en-US"/>
          </a:p>
        </p:txBody>
      </p:sp>
    </p:spTree>
    <p:extLst>
      <p:ext uri="{BB962C8B-B14F-4D97-AF65-F5344CB8AC3E}">
        <p14:creationId xmlns:p14="http://schemas.microsoft.com/office/powerpoint/2010/main" val="312302974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84F2F442-323E-3CA3-E4AE-5BE27FF61887}"/>
              </a:ext>
            </a:extLst>
          </p:cNvPr>
          <p:cNvSpPr>
            <a:spLocks noGrp="1"/>
          </p:cNvSpPr>
          <p:nvPr>
            <p:ph type="dt" sz="half" idx="10"/>
          </p:nvPr>
        </p:nvSpPr>
        <p:spPr/>
        <p:txBody>
          <a:bodyPr/>
          <a:lstStyle>
            <a:lvl1pPr>
              <a:defRPr/>
            </a:lvl1pPr>
          </a:lstStyle>
          <a:p>
            <a:pPr>
              <a:defRPr/>
            </a:pPr>
            <a:fld id="{3EA2D1D6-9F13-464A-9C0F-22F872CA95A1}"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BF3DB0F9-6611-B45F-EE6F-4F0F125925C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4FE2604-1328-9CD2-4BCD-8383F63FB77B}"/>
              </a:ext>
            </a:extLst>
          </p:cNvPr>
          <p:cNvSpPr>
            <a:spLocks noGrp="1"/>
          </p:cNvSpPr>
          <p:nvPr>
            <p:ph type="sldNum" sz="quarter" idx="12"/>
          </p:nvPr>
        </p:nvSpPr>
        <p:spPr/>
        <p:txBody>
          <a:bodyPr/>
          <a:lstStyle>
            <a:lvl1pPr>
              <a:defRPr/>
            </a:lvl1pPr>
          </a:lstStyle>
          <a:p>
            <a:pPr>
              <a:defRPr/>
            </a:pPr>
            <a:fld id="{6C28C706-DA2C-4584-98CA-606410A897FA}" type="slidenum">
              <a:rPr lang="en-US" altLang="en-US"/>
              <a:pPr>
                <a:defRPr/>
              </a:pPr>
              <a:t>‹#›</a:t>
            </a:fld>
            <a:endParaRPr lang="en-US" altLang="en-US"/>
          </a:p>
        </p:txBody>
      </p:sp>
    </p:spTree>
    <p:extLst>
      <p:ext uri="{BB962C8B-B14F-4D97-AF65-F5344CB8AC3E}">
        <p14:creationId xmlns:p14="http://schemas.microsoft.com/office/powerpoint/2010/main" val="41730193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id="{00FECFE1-5BAB-8215-D739-6631326EA3CE}"/>
              </a:ext>
            </a:extLst>
          </p:cNvPr>
          <p:cNvSpPr>
            <a:spLocks noGrp="1"/>
          </p:cNvSpPr>
          <p:nvPr>
            <p:ph type="dt" sz="half" idx="10"/>
          </p:nvPr>
        </p:nvSpPr>
        <p:spPr/>
        <p:txBody>
          <a:bodyPr/>
          <a:lstStyle>
            <a:lvl1pPr>
              <a:defRPr/>
            </a:lvl1pPr>
          </a:lstStyle>
          <a:p>
            <a:pPr>
              <a:defRPr/>
            </a:pPr>
            <a:fld id="{6AADC284-8C82-457F-A5AA-3C5B0FD7E62E}"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01E78149-10D6-D548-E950-48E9DE581A1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60E8839-A8FA-5D36-552D-EEB0D5CD4772}"/>
              </a:ext>
            </a:extLst>
          </p:cNvPr>
          <p:cNvSpPr>
            <a:spLocks noGrp="1"/>
          </p:cNvSpPr>
          <p:nvPr>
            <p:ph type="sldNum" sz="quarter" idx="12"/>
          </p:nvPr>
        </p:nvSpPr>
        <p:spPr/>
        <p:txBody>
          <a:bodyPr/>
          <a:lstStyle>
            <a:lvl1pPr>
              <a:defRPr/>
            </a:lvl1pPr>
          </a:lstStyle>
          <a:p>
            <a:pPr>
              <a:defRPr/>
            </a:pPr>
            <a:fld id="{12A35944-CABA-4709-AB56-8E8C72B41B32}" type="slidenum">
              <a:rPr lang="en-US" altLang="en-US"/>
              <a:pPr>
                <a:defRPr/>
              </a:pPr>
              <a:t>‹#›</a:t>
            </a:fld>
            <a:endParaRPr lang="en-US" altLang="en-US"/>
          </a:p>
        </p:txBody>
      </p:sp>
    </p:spTree>
    <p:extLst>
      <p:ext uri="{BB962C8B-B14F-4D97-AF65-F5344CB8AC3E}">
        <p14:creationId xmlns:p14="http://schemas.microsoft.com/office/powerpoint/2010/main" val="30467799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5C192048-00A6-CA4C-85F5-4DEC130D328A}"/>
              </a:ext>
            </a:extLst>
          </p:cNvPr>
          <p:cNvSpPr>
            <a:spLocks noGrp="1"/>
          </p:cNvSpPr>
          <p:nvPr>
            <p:ph type="dt" sz="half" idx="10"/>
          </p:nvPr>
        </p:nvSpPr>
        <p:spPr/>
        <p:txBody>
          <a:bodyPr/>
          <a:lstStyle>
            <a:lvl1pPr>
              <a:defRPr/>
            </a:lvl1pPr>
          </a:lstStyle>
          <a:p>
            <a:pPr>
              <a:defRPr/>
            </a:pPr>
            <a:fld id="{96825197-D4B8-424A-99F2-E4112FC63208}"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7AC82A64-0AB9-C08D-396E-AF0CF08BE46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2579502-E8CC-CE24-1A62-2E9F85BACF76}"/>
              </a:ext>
            </a:extLst>
          </p:cNvPr>
          <p:cNvSpPr>
            <a:spLocks noGrp="1"/>
          </p:cNvSpPr>
          <p:nvPr>
            <p:ph type="sldNum" sz="quarter" idx="12"/>
          </p:nvPr>
        </p:nvSpPr>
        <p:spPr/>
        <p:txBody>
          <a:bodyPr/>
          <a:lstStyle>
            <a:lvl1pPr>
              <a:defRPr/>
            </a:lvl1pPr>
          </a:lstStyle>
          <a:p>
            <a:pPr>
              <a:defRPr/>
            </a:pPr>
            <a:fld id="{5E86B77A-3F7A-4195-9537-D3E6C9C525F2}" type="slidenum">
              <a:rPr lang="en-US" altLang="en-US"/>
              <a:pPr>
                <a:defRPr/>
              </a:pPr>
              <a:t>‹#›</a:t>
            </a:fld>
            <a:endParaRPr lang="en-US" altLang="en-US"/>
          </a:p>
        </p:txBody>
      </p:sp>
    </p:spTree>
    <p:extLst>
      <p:ext uri="{BB962C8B-B14F-4D97-AF65-F5344CB8AC3E}">
        <p14:creationId xmlns:p14="http://schemas.microsoft.com/office/powerpoint/2010/main" val="30925494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id="{E6C4D8D6-86EB-EF9E-FF7B-06EF2DEC372C}"/>
              </a:ext>
            </a:extLst>
          </p:cNvPr>
          <p:cNvSpPr>
            <a:spLocks noGrp="1"/>
          </p:cNvSpPr>
          <p:nvPr>
            <p:ph type="dt" sz="half" idx="10"/>
          </p:nvPr>
        </p:nvSpPr>
        <p:spPr/>
        <p:txBody>
          <a:bodyPr/>
          <a:lstStyle>
            <a:lvl1pPr>
              <a:defRPr/>
            </a:lvl1pPr>
          </a:lstStyle>
          <a:p>
            <a:pPr>
              <a:defRPr/>
            </a:pPr>
            <a:fld id="{EDC9BFF3-0206-4BC0-A126-E62957C7A73D}"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091223BB-06B2-7E0E-EF2D-409608D4ED5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63E0B30-C907-FCDA-72A9-6DDFF1AF3F1D}"/>
              </a:ext>
            </a:extLst>
          </p:cNvPr>
          <p:cNvSpPr>
            <a:spLocks noGrp="1"/>
          </p:cNvSpPr>
          <p:nvPr>
            <p:ph type="sldNum" sz="quarter" idx="12"/>
          </p:nvPr>
        </p:nvSpPr>
        <p:spPr/>
        <p:txBody>
          <a:bodyPr/>
          <a:lstStyle>
            <a:lvl1pPr>
              <a:defRPr/>
            </a:lvl1pPr>
          </a:lstStyle>
          <a:p>
            <a:pPr>
              <a:defRPr/>
            </a:pPr>
            <a:fld id="{E9C62886-821E-451C-94C0-13E91A1DCA78}" type="slidenum">
              <a:rPr lang="en-US" altLang="en-US"/>
              <a:pPr>
                <a:defRPr/>
              </a:pPr>
              <a:t>‹#›</a:t>
            </a:fld>
            <a:endParaRPr lang="en-US" altLang="en-US"/>
          </a:p>
        </p:txBody>
      </p:sp>
    </p:spTree>
    <p:extLst>
      <p:ext uri="{BB962C8B-B14F-4D97-AF65-F5344CB8AC3E}">
        <p14:creationId xmlns:p14="http://schemas.microsoft.com/office/powerpoint/2010/main" val="13679506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id="{8BB05B9C-DA65-6C0D-F76D-7FE9486BE794}"/>
              </a:ext>
            </a:extLst>
          </p:cNvPr>
          <p:cNvSpPr>
            <a:spLocks noGrp="1"/>
          </p:cNvSpPr>
          <p:nvPr>
            <p:ph type="dt" sz="half" idx="10"/>
          </p:nvPr>
        </p:nvSpPr>
        <p:spPr/>
        <p:txBody>
          <a:bodyPr/>
          <a:lstStyle>
            <a:lvl1pPr>
              <a:defRPr/>
            </a:lvl1pPr>
          </a:lstStyle>
          <a:p>
            <a:pPr>
              <a:defRPr/>
            </a:pPr>
            <a:fld id="{667C5118-42FF-44F2-B1AA-579179791A3C}"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AC9262BD-F98B-FC90-6203-887CA8594F7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4DD364E-6221-3F95-021A-ADA04AB1E2D4}"/>
              </a:ext>
            </a:extLst>
          </p:cNvPr>
          <p:cNvSpPr>
            <a:spLocks noGrp="1"/>
          </p:cNvSpPr>
          <p:nvPr>
            <p:ph type="sldNum" sz="quarter" idx="12"/>
          </p:nvPr>
        </p:nvSpPr>
        <p:spPr/>
        <p:txBody>
          <a:bodyPr/>
          <a:lstStyle>
            <a:lvl1pPr>
              <a:defRPr/>
            </a:lvl1pPr>
          </a:lstStyle>
          <a:p>
            <a:pPr>
              <a:defRPr/>
            </a:pPr>
            <a:fld id="{EBD6ACEA-3A01-4FE6-BF7C-341F239ECB8D}" type="slidenum">
              <a:rPr lang="en-US" altLang="en-US"/>
              <a:pPr>
                <a:defRPr/>
              </a:pPr>
              <a:t>‹#›</a:t>
            </a:fld>
            <a:endParaRPr lang="en-US" altLang="en-US"/>
          </a:p>
        </p:txBody>
      </p:sp>
    </p:spTree>
    <p:extLst>
      <p:ext uri="{BB962C8B-B14F-4D97-AF65-F5344CB8AC3E}">
        <p14:creationId xmlns:p14="http://schemas.microsoft.com/office/powerpoint/2010/main" val="77512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56232EBD-CC3D-43BA-A907-AA47941F5E85}" type="datetime3">
              <a:rPr lang="en-US" smtClean="0"/>
              <a:t>27 August 2022</a:t>
            </a:fld>
            <a:endParaRPr 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9F47089E-A556-407B-91F6-7A908C82C16D}" type="slidenum">
              <a:rPr lang="en-US"/>
              <a:pPr>
                <a:defRPr/>
              </a:pPr>
              <a:t>‹#›</a:t>
            </a:fld>
            <a:endParaRPr lang="en-US"/>
          </a:p>
        </p:txBody>
      </p:sp>
    </p:spTree>
    <p:extLst>
      <p:ext uri="{BB962C8B-B14F-4D97-AF65-F5344CB8AC3E}">
        <p14:creationId xmlns:p14="http://schemas.microsoft.com/office/powerpoint/2010/main" val="12123503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id="{747AE526-C359-D06D-A01A-47765E77FB54}"/>
              </a:ext>
            </a:extLst>
          </p:cNvPr>
          <p:cNvSpPr>
            <a:spLocks noGrp="1"/>
          </p:cNvSpPr>
          <p:nvPr>
            <p:ph type="dt" sz="half" idx="10"/>
          </p:nvPr>
        </p:nvSpPr>
        <p:spPr/>
        <p:txBody>
          <a:bodyPr/>
          <a:lstStyle>
            <a:lvl1pPr>
              <a:defRPr/>
            </a:lvl1pPr>
          </a:lstStyle>
          <a:p>
            <a:pPr>
              <a:defRPr/>
            </a:pPr>
            <a:fld id="{CF546B14-ACFA-4CD0-AA6A-2C4E679B0570}" type="datetime1">
              <a:rPr lang="en-US" altLang="en-US"/>
              <a:pPr>
                <a:defRPr/>
              </a:pPr>
              <a:t>8/27/2022</a:t>
            </a:fld>
            <a:endParaRPr lang="en-US" altLang="en-US"/>
          </a:p>
        </p:txBody>
      </p:sp>
      <p:sp>
        <p:nvSpPr>
          <p:cNvPr id="8" name="Footer Placeholder 4">
            <a:extLst>
              <a:ext uri="{FF2B5EF4-FFF2-40B4-BE49-F238E27FC236}">
                <a16:creationId xmlns:a16="http://schemas.microsoft.com/office/drawing/2014/main" id="{85C0ED8B-D6E2-A926-950E-069BF74EC95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B9360CC3-D83D-FA93-1FC7-C0BE4AF586B1}"/>
              </a:ext>
            </a:extLst>
          </p:cNvPr>
          <p:cNvSpPr>
            <a:spLocks noGrp="1"/>
          </p:cNvSpPr>
          <p:nvPr>
            <p:ph type="sldNum" sz="quarter" idx="12"/>
          </p:nvPr>
        </p:nvSpPr>
        <p:spPr/>
        <p:txBody>
          <a:bodyPr/>
          <a:lstStyle>
            <a:lvl1pPr>
              <a:defRPr/>
            </a:lvl1pPr>
          </a:lstStyle>
          <a:p>
            <a:pPr>
              <a:defRPr/>
            </a:pPr>
            <a:fld id="{8AF418A6-23B1-425B-A71A-9DC985BFC9AC}" type="slidenum">
              <a:rPr lang="en-US" altLang="en-US"/>
              <a:pPr>
                <a:defRPr/>
              </a:pPr>
              <a:t>‹#›</a:t>
            </a:fld>
            <a:endParaRPr lang="en-US" altLang="en-US"/>
          </a:p>
        </p:txBody>
      </p:sp>
    </p:spTree>
    <p:extLst>
      <p:ext uri="{BB962C8B-B14F-4D97-AF65-F5344CB8AC3E}">
        <p14:creationId xmlns:p14="http://schemas.microsoft.com/office/powerpoint/2010/main" val="446010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id="{9BE86C1D-0C15-7343-D5A4-FA680112ABB4}"/>
              </a:ext>
            </a:extLst>
          </p:cNvPr>
          <p:cNvSpPr>
            <a:spLocks noGrp="1"/>
          </p:cNvSpPr>
          <p:nvPr>
            <p:ph type="dt" sz="half" idx="10"/>
          </p:nvPr>
        </p:nvSpPr>
        <p:spPr/>
        <p:txBody>
          <a:bodyPr/>
          <a:lstStyle>
            <a:lvl1pPr>
              <a:defRPr/>
            </a:lvl1pPr>
          </a:lstStyle>
          <a:p>
            <a:pPr>
              <a:defRPr/>
            </a:pPr>
            <a:fld id="{B01E67AE-283D-4D60-86F2-EE106D03A037}" type="datetime1">
              <a:rPr lang="en-US" altLang="en-US"/>
              <a:pPr>
                <a:defRPr/>
              </a:pPr>
              <a:t>8/27/2022</a:t>
            </a:fld>
            <a:endParaRPr lang="en-US" altLang="en-US"/>
          </a:p>
        </p:txBody>
      </p:sp>
      <p:sp>
        <p:nvSpPr>
          <p:cNvPr id="4" name="Footer Placeholder 4">
            <a:extLst>
              <a:ext uri="{FF2B5EF4-FFF2-40B4-BE49-F238E27FC236}">
                <a16:creationId xmlns:a16="http://schemas.microsoft.com/office/drawing/2014/main" id="{7241B859-9723-B44B-040D-ECE5B8D9B84E}"/>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AF1D8135-9928-A049-7A5C-F89A381CCB6F}"/>
              </a:ext>
            </a:extLst>
          </p:cNvPr>
          <p:cNvSpPr>
            <a:spLocks noGrp="1"/>
          </p:cNvSpPr>
          <p:nvPr>
            <p:ph type="sldNum" sz="quarter" idx="12"/>
          </p:nvPr>
        </p:nvSpPr>
        <p:spPr/>
        <p:txBody>
          <a:bodyPr/>
          <a:lstStyle>
            <a:lvl1pPr>
              <a:defRPr/>
            </a:lvl1pPr>
          </a:lstStyle>
          <a:p>
            <a:pPr>
              <a:defRPr/>
            </a:pPr>
            <a:fld id="{8D2EFE21-E1F5-4FC9-970E-F34C1AE0533D}" type="slidenum">
              <a:rPr lang="en-US" altLang="en-US"/>
              <a:pPr>
                <a:defRPr/>
              </a:pPr>
              <a:t>‹#›</a:t>
            </a:fld>
            <a:endParaRPr lang="en-US" altLang="en-US"/>
          </a:p>
        </p:txBody>
      </p:sp>
    </p:spTree>
    <p:extLst>
      <p:ext uri="{BB962C8B-B14F-4D97-AF65-F5344CB8AC3E}">
        <p14:creationId xmlns:p14="http://schemas.microsoft.com/office/powerpoint/2010/main" val="38059390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AB5B80E-4144-FFF9-A1A5-52B5B59A27E9}"/>
              </a:ext>
            </a:extLst>
          </p:cNvPr>
          <p:cNvSpPr>
            <a:spLocks noGrp="1"/>
          </p:cNvSpPr>
          <p:nvPr>
            <p:ph type="dt" sz="half" idx="10"/>
          </p:nvPr>
        </p:nvSpPr>
        <p:spPr/>
        <p:txBody>
          <a:bodyPr/>
          <a:lstStyle>
            <a:lvl1pPr>
              <a:defRPr/>
            </a:lvl1pPr>
          </a:lstStyle>
          <a:p>
            <a:pPr>
              <a:defRPr/>
            </a:pPr>
            <a:fld id="{2E729A2C-456D-4984-8428-B2C7899887B7}" type="datetime1">
              <a:rPr lang="en-US" altLang="en-US"/>
              <a:pPr>
                <a:defRPr/>
              </a:pPr>
              <a:t>8/27/2022</a:t>
            </a:fld>
            <a:endParaRPr lang="en-US" altLang="en-US"/>
          </a:p>
        </p:txBody>
      </p:sp>
      <p:sp>
        <p:nvSpPr>
          <p:cNvPr id="3" name="Footer Placeholder 4">
            <a:extLst>
              <a:ext uri="{FF2B5EF4-FFF2-40B4-BE49-F238E27FC236}">
                <a16:creationId xmlns:a16="http://schemas.microsoft.com/office/drawing/2014/main" id="{53BFD320-0D8F-8F8F-B6A4-2B4700481C35}"/>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BD14E64-45E4-84A1-113B-F1C12123E88A}"/>
              </a:ext>
            </a:extLst>
          </p:cNvPr>
          <p:cNvSpPr>
            <a:spLocks noGrp="1"/>
          </p:cNvSpPr>
          <p:nvPr>
            <p:ph type="sldNum" sz="quarter" idx="12"/>
          </p:nvPr>
        </p:nvSpPr>
        <p:spPr/>
        <p:txBody>
          <a:bodyPr/>
          <a:lstStyle>
            <a:lvl1pPr>
              <a:defRPr/>
            </a:lvl1pPr>
          </a:lstStyle>
          <a:p>
            <a:pPr>
              <a:defRPr/>
            </a:pPr>
            <a:fld id="{F2E39E23-5EB8-4EB4-9680-7E0D895F72C3}" type="slidenum">
              <a:rPr lang="en-US" altLang="en-US"/>
              <a:pPr>
                <a:defRPr/>
              </a:pPr>
              <a:t>‹#›</a:t>
            </a:fld>
            <a:endParaRPr lang="en-US" altLang="en-US"/>
          </a:p>
        </p:txBody>
      </p:sp>
    </p:spTree>
    <p:extLst>
      <p:ext uri="{BB962C8B-B14F-4D97-AF65-F5344CB8AC3E}">
        <p14:creationId xmlns:p14="http://schemas.microsoft.com/office/powerpoint/2010/main" val="130523274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FE3C2B1A-6379-64F7-767C-D09B2387B4CF}"/>
              </a:ext>
            </a:extLst>
          </p:cNvPr>
          <p:cNvSpPr>
            <a:spLocks noGrp="1"/>
          </p:cNvSpPr>
          <p:nvPr>
            <p:ph type="dt" sz="half" idx="10"/>
          </p:nvPr>
        </p:nvSpPr>
        <p:spPr/>
        <p:txBody>
          <a:bodyPr/>
          <a:lstStyle>
            <a:lvl1pPr>
              <a:defRPr/>
            </a:lvl1pPr>
          </a:lstStyle>
          <a:p>
            <a:pPr>
              <a:defRPr/>
            </a:pPr>
            <a:fld id="{C6722851-746D-4A94-BEC0-72C0B414F9BA}"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F2EA8769-74F3-C522-E812-F6E4B74E73E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4D64809-1FE1-6B12-C932-9F7ECB0F278D}"/>
              </a:ext>
            </a:extLst>
          </p:cNvPr>
          <p:cNvSpPr>
            <a:spLocks noGrp="1"/>
          </p:cNvSpPr>
          <p:nvPr>
            <p:ph type="sldNum" sz="quarter" idx="12"/>
          </p:nvPr>
        </p:nvSpPr>
        <p:spPr/>
        <p:txBody>
          <a:bodyPr/>
          <a:lstStyle>
            <a:lvl1pPr>
              <a:defRPr/>
            </a:lvl1pPr>
          </a:lstStyle>
          <a:p>
            <a:pPr>
              <a:defRPr/>
            </a:pPr>
            <a:fld id="{FCB2C6FD-ECFC-4849-8873-F8BAE4FE9432}" type="slidenum">
              <a:rPr lang="en-US" altLang="en-US"/>
              <a:pPr>
                <a:defRPr/>
              </a:pPr>
              <a:t>‹#›</a:t>
            </a:fld>
            <a:endParaRPr lang="en-US" altLang="en-US"/>
          </a:p>
        </p:txBody>
      </p:sp>
    </p:spTree>
    <p:extLst>
      <p:ext uri="{BB962C8B-B14F-4D97-AF65-F5344CB8AC3E}">
        <p14:creationId xmlns:p14="http://schemas.microsoft.com/office/powerpoint/2010/main" val="36558621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D2B26A90-5EA3-ADD5-B03A-55B53678013C}"/>
              </a:ext>
            </a:extLst>
          </p:cNvPr>
          <p:cNvSpPr>
            <a:spLocks noGrp="1"/>
          </p:cNvSpPr>
          <p:nvPr>
            <p:ph type="dt" sz="half" idx="10"/>
          </p:nvPr>
        </p:nvSpPr>
        <p:spPr/>
        <p:txBody>
          <a:bodyPr/>
          <a:lstStyle>
            <a:lvl1pPr>
              <a:defRPr/>
            </a:lvl1pPr>
          </a:lstStyle>
          <a:p>
            <a:pPr>
              <a:defRPr/>
            </a:pPr>
            <a:fld id="{7BF9FD37-9607-4F9F-8CEC-4BE12E31124E}"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99B61027-4106-82B4-3236-5EA4E444696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81F11DC-4F2E-A84C-09D0-78323E1BF0A8}"/>
              </a:ext>
            </a:extLst>
          </p:cNvPr>
          <p:cNvSpPr>
            <a:spLocks noGrp="1"/>
          </p:cNvSpPr>
          <p:nvPr>
            <p:ph type="sldNum" sz="quarter" idx="12"/>
          </p:nvPr>
        </p:nvSpPr>
        <p:spPr/>
        <p:txBody>
          <a:bodyPr/>
          <a:lstStyle>
            <a:lvl1pPr>
              <a:defRPr/>
            </a:lvl1pPr>
          </a:lstStyle>
          <a:p>
            <a:pPr>
              <a:defRPr/>
            </a:pPr>
            <a:fld id="{284F593E-E7E2-4100-B46E-D4F4F6753CCD}" type="slidenum">
              <a:rPr lang="en-US" altLang="en-US"/>
              <a:pPr>
                <a:defRPr/>
              </a:pPr>
              <a:t>‹#›</a:t>
            </a:fld>
            <a:endParaRPr lang="en-US" altLang="en-US"/>
          </a:p>
        </p:txBody>
      </p:sp>
    </p:spTree>
    <p:extLst>
      <p:ext uri="{BB962C8B-B14F-4D97-AF65-F5344CB8AC3E}">
        <p14:creationId xmlns:p14="http://schemas.microsoft.com/office/powerpoint/2010/main" val="19685623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7FDAC420-C32B-ACAB-126E-2E91DF29E968}"/>
              </a:ext>
            </a:extLst>
          </p:cNvPr>
          <p:cNvSpPr>
            <a:spLocks noGrp="1"/>
          </p:cNvSpPr>
          <p:nvPr>
            <p:ph type="dt" sz="half" idx="10"/>
          </p:nvPr>
        </p:nvSpPr>
        <p:spPr/>
        <p:txBody>
          <a:bodyPr/>
          <a:lstStyle>
            <a:lvl1pPr>
              <a:defRPr/>
            </a:lvl1pPr>
          </a:lstStyle>
          <a:p>
            <a:pPr>
              <a:defRPr/>
            </a:pPr>
            <a:fld id="{4707C79F-C32D-4E6E-9ED0-4853DB40426D}"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BA22BCDA-B743-F78F-7ADF-474B12D11F4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9DF41D2-EC49-F639-CA6C-B3774B9A8159}"/>
              </a:ext>
            </a:extLst>
          </p:cNvPr>
          <p:cNvSpPr>
            <a:spLocks noGrp="1"/>
          </p:cNvSpPr>
          <p:nvPr>
            <p:ph type="sldNum" sz="quarter" idx="12"/>
          </p:nvPr>
        </p:nvSpPr>
        <p:spPr/>
        <p:txBody>
          <a:bodyPr/>
          <a:lstStyle>
            <a:lvl1pPr>
              <a:defRPr/>
            </a:lvl1pPr>
          </a:lstStyle>
          <a:p>
            <a:pPr>
              <a:defRPr/>
            </a:pPr>
            <a:fld id="{D5582DD4-0A28-41A0-BEB4-3D5332D20924}" type="slidenum">
              <a:rPr lang="en-US" altLang="en-US"/>
              <a:pPr>
                <a:defRPr/>
              </a:pPr>
              <a:t>‹#›</a:t>
            </a:fld>
            <a:endParaRPr lang="en-US" altLang="en-US"/>
          </a:p>
        </p:txBody>
      </p:sp>
    </p:spTree>
    <p:extLst>
      <p:ext uri="{BB962C8B-B14F-4D97-AF65-F5344CB8AC3E}">
        <p14:creationId xmlns:p14="http://schemas.microsoft.com/office/powerpoint/2010/main" val="13669432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2FE4F6A8-C240-FF70-4FB8-C92400D01833}"/>
              </a:ext>
            </a:extLst>
          </p:cNvPr>
          <p:cNvSpPr>
            <a:spLocks noGrp="1"/>
          </p:cNvSpPr>
          <p:nvPr>
            <p:ph type="dt" sz="half" idx="10"/>
          </p:nvPr>
        </p:nvSpPr>
        <p:spPr/>
        <p:txBody>
          <a:bodyPr/>
          <a:lstStyle>
            <a:lvl1pPr>
              <a:defRPr/>
            </a:lvl1pPr>
          </a:lstStyle>
          <a:p>
            <a:pPr>
              <a:defRPr/>
            </a:pPr>
            <a:fld id="{EE278F47-990D-459B-8904-1BD57FE5310D}"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F535957A-8DF6-5A08-E48D-2C2348911BB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E710250-4654-6092-C78E-C23E001C65D9}"/>
              </a:ext>
            </a:extLst>
          </p:cNvPr>
          <p:cNvSpPr>
            <a:spLocks noGrp="1"/>
          </p:cNvSpPr>
          <p:nvPr>
            <p:ph type="sldNum" sz="quarter" idx="12"/>
          </p:nvPr>
        </p:nvSpPr>
        <p:spPr/>
        <p:txBody>
          <a:bodyPr/>
          <a:lstStyle>
            <a:lvl1pPr>
              <a:defRPr/>
            </a:lvl1pPr>
          </a:lstStyle>
          <a:p>
            <a:pPr>
              <a:defRPr/>
            </a:pPr>
            <a:fld id="{2919C244-3795-4F9B-870C-A90D03E92900}" type="slidenum">
              <a:rPr lang="en-US" altLang="en-US"/>
              <a:pPr>
                <a:defRPr/>
              </a:pPr>
              <a:t>‹#›</a:t>
            </a:fld>
            <a:endParaRPr lang="en-US" altLang="en-US"/>
          </a:p>
        </p:txBody>
      </p:sp>
    </p:spTree>
    <p:extLst>
      <p:ext uri="{BB962C8B-B14F-4D97-AF65-F5344CB8AC3E}">
        <p14:creationId xmlns:p14="http://schemas.microsoft.com/office/powerpoint/2010/main" val="6029658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id="{0463A430-A970-697D-A693-90599D1B62E2}"/>
              </a:ext>
            </a:extLst>
          </p:cNvPr>
          <p:cNvSpPr>
            <a:spLocks noGrp="1"/>
          </p:cNvSpPr>
          <p:nvPr>
            <p:ph type="dt" sz="half" idx="10"/>
          </p:nvPr>
        </p:nvSpPr>
        <p:spPr/>
        <p:txBody>
          <a:bodyPr/>
          <a:lstStyle>
            <a:lvl1pPr>
              <a:defRPr/>
            </a:lvl1pPr>
          </a:lstStyle>
          <a:p>
            <a:pPr>
              <a:defRPr/>
            </a:pPr>
            <a:fld id="{A54236DA-96E4-457E-974D-84E7B17005FE}"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2EEE75B0-6488-8F8F-E10E-E7914AF2870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BAA93EB-4454-76B1-1040-6F366596B5B6}"/>
              </a:ext>
            </a:extLst>
          </p:cNvPr>
          <p:cNvSpPr>
            <a:spLocks noGrp="1"/>
          </p:cNvSpPr>
          <p:nvPr>
            <p:ph type="sldNum" sz="quarter" idx="12"/>
          </p:nvPr>
        </p:nvSpPr>
        <p:spPr/>
        <p:txBody>
          <a:bodyPr/>
          <a:lstStyle>
            <a:lvl1pPr>
              <a:defRPr/>
            </a:lvl1pPr>
          </a:lstStyle>
          <a:p>
            <a:pPr>
              <a:defRPr/>
            </a:pPr>
            <a:fld id="{8A6A5110-928E-43BC-8868-A127DF934B8D}" type="slidenum">
              <a:rPr lang="en-US" altLang="en-US"/>
              <a:pPr>
                <a:defRPr/>
              </a:pPr>
              <a:t>‹#›</a:t>
            </a:fld>
            <a:endParaRPr lang="en-US" altLang="en-US"/>
          </a:p>
        </p:txBody>
      </p:sp>
    </p:spTree>
    <p:extLst>
      <p:ext uri="{BB962C8B-B14F-4D97-AF65-F5344CB8AC3E}">
        <p14:creationId xmlns:p14="http://schemas.microsoft.com/office/powerpoint/2010/main" val="320341414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CB8A8A6E-467D-AE9F-97C6-990CC640C307}"/>
              </a:ext>
            </a:extLst>
          </p:cNvPr>
          <p:cNvSpPr>
            <a:spLocks noGrp="1"/>
          </p:cNvSpPr>
          <p:nvPr>
            <p:ph type="dt" sz="half" idx="10"/>
          </p:nvPr>
        </p:nvSpPr>
        <p:spPr/>
        <p:txBody>
          <a:bodyPr/>
          <a:lstStyle>
            <a:lvl1pPr>
              <a:defRPr/>
            </a:lvl1pPr>
          </a:lstStyle>
          <a:p>
            <a:pPr>
              <a:defRPr/>
            </a:pPr>
            <a:fld id="{59C916EC-DDE0-40E0-87CF-587324270E91}"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9BB3D56F-8EE0-5B7B-9606-5816666613B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F735D24-D120-30A6-66C3-39DBE606418B}"/>
              </a:ext>
            </a:extLst>
          </p:cNvPr>
          <p:cNvSpPr>
            <a:spLocks noGrp="1"/>
          </p:cNvSpPr>
          <p:nvPr>
            <p:ph type="sldNum" sz="quarter" idx="12"/>
          </p:nvPr>
        </p:nvSpPr>
        <p:spPr/>
        <p:txBody>
          <a:bodyPr/>
          <a:lstStyle>
            <a:lvl1pPr>
              <a:defRPr/>
            </a:lvl1pPr>
          </a:lstStyle>
          <a:p>
            <a:pPr>
              <a:defRPr/>
            </a:pPr>
            <a:fld id="{66144817-9A24-4FAC-85F5-5494D84AA283}" type="slidenum">
              <a:rPr lang="en-US" altLang="en-US"/>
              <a:pPr>
                <a:defRPr/>
              </a:pPr>
              <a:t>‹#›</a:t>
            </a:fld>
            <a:endParaRPr lang="en-US" altLang="en-US"/>
          </a:p>
        </p:txBody>
      </p:sp>
    </p:spTree>
    <p:extLst>
      <p:ext uri="{BB962C8B-B14F-4D97-AF65-F5344CB8AC3E}">
        <p14:creationId xmlns:p14="http://schemas.microsoft.com/office/powerpoint/2010/main" val="38834175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id="{A7F8FD82-66FD-CDFA-95CD-1842E9506F9B}"/>
              </a:ext>
            </a:extLst>
          </p:cNvPr>
          <p:cNvSpPr>
            <a:spLocks noGrp="1"/>
          </p:cNvSpPr>
          <p:nvPr>
            <p:ph type="dt" sz="half" idx="10"/>
          </p:nvPr>
        </p:nvSpPr>
        <p:spPr/>
        <p:txBody>
          <a:bodyPr/>
          <a:lstStyle>
            <a:lvl1pPr>
              <a:defRPr/>
            </a:lvl1pPr>
          </a:lstStyle>
          <a:p>
            <a:pPr>
              <a:defRPr/>
            </a:pPr>
            <a:fld id="{0FF8A273-F9CC-4FC4-853B-14537D344E70}"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9CBAFD19-EF2C-51F2-1EAC-D04229168B0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3EC4776-3BD4-B050-9EEA-B3B14A23D2CB}"/>
              </a:ext>
            </a:extLst>
          </p:cNvPr>
          <p:cNvSpPr>
            <a:spLocks noGrp="1"/>
          </p:cNvSpPr>
          <p:nvPr>
            <p:ph type="sldNum" sz="quarter" idx="12"/>
          </p:nvPr>
        </p:nvSpPr>
        <p:spPr/>
        <p:txBody>
          <a:bodyPr/>
          <a:lstStyle>
            <a:lvl1pPr>
              <a:defRPr/>
            </a:lvl1pPr>
          </a:lstStyle>
          <a:p>
            <a:pPr>
              <a:defRPr/>
            </a:pPr>
            <a:fld id="{FE07989C-0E2E-46E5-B612-5DA0B35D0468}" type="slidenum">
              <a:rPr lang="en-US" altLang="en-US"/>
              <a:pPr>
                <a:defRPr/>
              </a:pPr>
              <a:t>‹#›</a:t>
            </a:fld>
            <a:endParaRPr lang="en-US" altLang="en-US"/>
          </a:p>
        </p:txBody>
      </p:sp>
    </p:spTree>
    <p:extLst>
      <p:ext uri="{BB962C8B-B14F-4D97-AF65-F5344CB8AC3E}">
        <p14:creationId xmlns:p14="http://schemas.microsoft.com/office/powerpoint/2010/main" val="316588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9AD36F6D-3D9A-4601-A4F3-1C749C5ABC84}" type="datetime3">
              <a:rPr lang="en-US" smtClean="0"/>
              <a:t>27 August 2022</a:t>
            </a:fld>
            <a:endParaRPr lang="en-US"/>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vl1pPr>
          </a:lstStyle>
          <a:p>
            <a:pPr>
              <a:defRPr/>
            </a:pPr>
            <a:fld id="{7F95FBBE-87A0-4982-9216-9A1422EF8BE5}" type="slidenum">
              <a:rPr lang="en-US"/>
              <a:pPr>
                <a:defRPr/>
              </a:pPr>
              <a:t>‹#›</a:t>
            </a:fld>
            <a:endParaRPr lang="en-US"/>
          </a:p>
        </p:txBody>
      </p:sp>
    </p:spTree>
    <p:extLst>
      <p:ext uri="{BB962C8B-B14F-4D97-AF65-F5344CB8AC3E}">
        <p14:creationId xmlns:p14="http://schemas.microsoft.com/office/powerpoint/2010/main" val="298848499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id="{7A0E212B-08B6-7D8B-2A56-A3FC19A0788C}"/>
              </a:ext>
            </a:extLst>
          </p:cNvPr>
          <p:cNvSpPr>
            <a:spLocks noGrp="1"/>
          </p:cNvSpPr>
          <p:nvPr>
            <p:ph type="dt" sz="half" idx="10"/>
          </p:nvPr>
        </p:nvSpPr>
        <p:spPr/>
        <p:txBody>
          <a:bodyPr/>
          <a:lstStyle>
            <a:lvl1pPr>
              <a:defRPr/>
            </a:lvl1pPr>
          </a:lstStyle>
          <a:p>
            <a:pPr>
              <a:defRPr/>
            </a:pPr>
            <a:fld id="{6DB0807B-531F-4C3F-9C4D-CF64EBB0037C}"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0BB4C7E4-2051-3335-0080-E53E427772D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D8E0FD8-AEBC-CEB4-C936-225726AB1B80}"/>
              </a:ext>
            </a:extLst>
          </p:cNvPr>
          <p:cNvSpPr>
            <a:spLocks noGrp="1"/>
          </p:cNvSpPr>
          <p:nvPr>
            <p:ph type="sldNum" sz="quarter" idx="12"/>
          </p:nvPr>
        </p:nvSpPr>
        <p:spPr/>
        <p:txBody>
          <a:bodyPr/>
          <a:lstStyle>
            <a:lvl1pPr>
              <a:defRPr/>
            </a:lvl1pPr>
          </a:lstStyle>
          <a:p>
            <a:pPr>
              <a:defRPr/>
            </a:pPr>
            <a:fld id="{7BE03D5E-2E32-4392-9677-5D6268B32021}" type="slidenum">
              <a:rPr lang="en-US" altLang="en-US"/>
              <a:pPr>
                <a:defRPr/>
              </a:pPr>
              <a:t>‹#›</a:t>
            </a:fld>
            <a:endParaRPr lang="en-US" altLang="en-US"/>
          </a:p>
        </p:txBody>
      </p:sp>
    </p:spTree>
    <p:extLst>
      <p:ext uri="{BB962C8B-B14F-4D97-AF65-F5344CB8AC3E}">
        <p14:creationId xmlns:p14="http://schemas.microsoft.com/office/powerpoint/2010/main" val="67533986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id="{DFCF86E7-51AC-F8BA-6A8B-D3576E0E9D04}"/>
              </a:ext>
            </a:extLst>
          </p:cNvPr>
          <p:cNvSpPr>
            <a:spLocks noGrp="1"/>
          </p:cNvSpPr>
          <p:nvPr>
            <p:ph type="dt" sz="half" idx="10"/>
          </p:nvPr>
        </p:nvSpPr>
        <p:spPr/>
        <p:txBody>
          <a:bodyPr/>
          <a:lstStyle>
            <a:lvl1pPr>
              <a:defRPr/>
            </a:lvl1pPr>
          </a:lstStyle>
          <a:p>
            <a:pPr>
              <a:defRPr/>
            </a:pPr>
            <a:fld id="{468BA3EF-418F-4B57-ACD7-EC777B0C682A}" type="datetime1">
              <a:rPr lang="en-US" altLang="en-US"/>
              <a:pPr>
                <a:defRPr/>
              </a:pPr>
              <a:t>8/27/2022</a:t>
            </a:fld>
            <a:endParaRPr lang="en-US" altLang="en-US"/>
          </a:p>
        </p:txBody>
      </p:sp>
      <p:sp>
        <p:nvSpPr>
          <p:cNvPr id="8" name="Footer Placeholder 4">
            <a:extLst>
              <a:ext uri="{FF2B5EF4-FFF2-40B4-BE49-F238E27FC236}">
                <a16:creationId xmlns:a16="http://schemas.microsoft.com/office/drawing/2014/main" id="{0A2A3A76-9AD3-D5BD-3167-12863BF922B1}"/>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63C4599-E20B-A2C1-601F-6765D40866CD}"/>
              </a:ext>
            </a:extLst>
          </p:cNvPr>
          <p:cNvSpPr>
            <a:spLocks noGrp="1"/>
          </p:cNvSpPr>
          <p:nvPr>
            <p:ph type="sldNum" sz="quarter" idx="12"/>
          </p:nvPr>
        </p:nvSpPr>
        <p:spPr/>
        <p:txBody>
          <a:bodyPr/>
          <a:lstStyle>
            <a:lvl1pPr>
              <a:defRPr/>
            </a:lvl1pPr>
          </a:lstStyle>
          <a:p>
            <a:pPr>
              <a:defRPr/>
            </a:pPr>
            <a:fld id="{F02A8A4C-738A-4C3D-AEE7-EF7C0B71A9EB}" type="slidenum">
              <a:rPr lang="en-US" altLang="en-US"/>
              <a:pPr>
                <a:defRPr/>
              </a:pPr>
              <a:t>‹#›</a:t>
            </a:fld>
            <a:endParaRPr lang="en-US" altLang="en-US"/>
          </a:p>
        </p:txBody>
      </p:sp>
    </p:spTree>
    <p:extLst>
      <p:ext uri="{BB962C8B-B14F-4D97-AF65-F5344CB8AC3E}">
        <p14:creationId xmlns:p14="http://schemas.microsoft.com/office/powerpoint/2010/main" val="106941816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id="{35AF3369-B1EC-98A2-97CF-62A1F8B61DC3}"/>
              </a:ext>
            </a:extLst>
          </p:cNvPr>
          <p:cNvSpPr>
            <a:spLocks noGrp="1"/>
          </p:cNvSpPr>
          <p:nvPr>
            <p:ph type="dt" sz="half" idx="10"/>
          </p:nvPr>
        </p:nvSpPr>
        <p:spPr/>
        <p:txBody>
          <a:bodyPr/>
          <a:lstStyle>
            <a:lvl1pPr>
              <a:defRPr/>
            </a:lvl1pPr>
          </a:lstStyle>
          <a:p>
            <a:pPr>
              <a:defRPr/>
            </a:pPr>
            <a:fld id="{1C1C3C28-61BF-4DB6-A552-FF048A1127C1}" type="datetime1">
              <a:rPr lang="en-US" altLang="en-US"/>
              <a:pPr>
                <a:defRPr/>
              </a:pPr>
              <a:t>8/27/2022</a:t>
            </a:fld>
            <a:endParaRPr lang="en-US" altLang="en-US"/>
          </a:p>
        </p:txBody>
      </p:sp>
      <p:sp>
        <p:nvSpPr>
          <p:cNvPr id="4" name="Footer Placeholder 4">
            <a:extLst>
              <a:ext uri="{FF2B5EF4-FFF2-40B4-BE49-F238E27FC236}">
                <a16:creationId xmlns:a16="http://schemas.microsoft.com/office/drawing/2014/main" id="{AE251982-B3DC-4FB0-CDB6-58EA10084AC8}"/>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B7423E15-C5EC-0DB8-3C0E-F962E26F578C}"/>
              </a:ext>
            </a:extLst>
          </p:cNvPr>
          <p:cNvSpPr>
            <a:spLocks noGrp="1"/>
          </p:cNvSpPr>
          <p:nvPr>
            <p:ph type="sldNum" sz="quarter" idx="12"/>
          </p:nvPr>
        </p:nvSpPr>
        <p:spPr/>
        <p:txBody>
          <a:bodyPr/>
          <a:lstStyle>
            <a:lvl1pPr>
              <a:defRPr/>
            </a:lvl1pPr>
          </a:lstStyle>
          <a:p>
            <a:pPr>
              <a:defRPr/>
            </a:pPr>
            <a:fld id="{D0EB5AD5-1460-4443-9A64-AA81CEC611AB}" type="slidenum">
              <a:rPr lang="en-US" altLang="en-US"/>
              <a:pPr>
                <a:defRPr/>
              </a:pPr>
              <a:t>‹#›</a:t>
            </a:fld>
            <a:endParaRPr lang="en-US" altLang="en-US"/>
          </a:p>
        </p:txBody>
      </p:sp>
    </p:spTree>
    <p:extLst>
      <p:ext uri="{BB962C8B-B14F-4D97-AF65-F5344CB8AC3E}">
        <p14:creationId xmlns:p14="http://schemas.microsoft.com/office/powerpoint/2010/main" val="36970924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B64CEAE-DBDD-7170-92BC-8D62C1FC10C3}"/>
              </a:ext>
            </a:extLst>
          </p:cNvPr>
          <p:cNvSpPr>
            <a:spLocks noGrp="1"/>
          </p:cNvSpPr>
          <p:nvPr>
            <p:ph type="dt" sz="half" idx="10"/>
          </p:nvPr>
        </p:nvSpPr>
        <p:spPr/>
        <p:txBody>
          <a:bodyPr/>
          <a:lstStyle>
            <a:lvl1pPr>
              <a:defRPr/>
            </a:lvl1pPr>
          </a:lstStyle>
          <a:p>
            <a:pPr>
              <a:defRPr/>
            </a:pPr>
            <a:fld id="{BB2F518F-664E-4402-99BA-37CCC9E346F3}" type="datetime1">
              <a:rPr lang="en-US" altLang="en-US"/>
              <a:pPr>
                <a:defRPr/>
              </a:pPr>
              <a:t>8/27/2022</a:t>
            </a:fld>
            <a:endParaRPr lang="en-US" altLang="en-US"/>
          </a:p>
        </p:txBody>
      </p:sp>
      <p:sp>
        <p:nvSpPr>
          <p:cNvPr id="3" name="Footer Placeholder 4">
            <a:extLst>
              <a:ext uri="{FF2B5EF4-FFF2-40B4-BE49-F238E27FC236}">
                <a16:creationId xmlns:a16="http://schemas.microsoft.com/office/drawing/2014/main" id="{10BE64F9-7C6F-53CC-44A5-1E88986CD1EF}"/>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8ADCC297-93BD-C612-BCEE-4FAE89AC11E9}"/>
              </a:ext>
            </a:extLst>
          </p:cNvPr>
          <p:cNvSpPr>
            <a:spLocks noGrp="1"/>
          </p:cNvSpPr>
          <p:nvPr>
            <p:ph type="sldNum" sz="quarter" idx="12"/>
          </p:nvPr>
        </p:nvSpPr>
        <p:spPr/>
        <p:txBody>
          <a:bodyPr/>
          <a:lstStyle>
            <a:lvl1pPr>
              <a:defRPr/>
            </a:lvl1pPr>
          </a:lstStyle>
          <a:p>
            <a:pPr>
              <a:defRPr/>
            </a:pPr>
            <a:fld id="{05EDE789-4976-4246-BAEE-C36AA5FE0F53}" type="slidenum">
              <a:rPr lang="en-US" altLang="en-US"/>
              <a:pPr>
                <a:defRPr/>
              </a:pPr>
              <a:t>‹#›</a:t>
            </a:fld>
            <a:endParaRPr lang="en-US" altLang="en-US"/>
          </a:p>
        </p:txBody>
      </p:sp>
    </p:spTree>
    <p:extLst>
      <p:ext uri="{BB962C8B-B14F-4D97-AF65-F5344CB8AC3E}">
        <p14:creationId xmlns:p14="http://schemas.microsoft.com/office/powerpoint/2010/main" val="949994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48561C4D-815C-3540-A620-2D8FB8599EE9}"/>
              </a:ext>
            </a:extLst>
          </p:cNvPr>
          <p:cNvSpPr>
            <a:spLocks noGrp="1"/>
          </p:cNvSpPr>
          <p:nvPr>
            <p:ph type="dt" sz="half" idx="10"/>
          </p:nvPr>
        </p:nvSpPr>
        <p:spPr/>
        <p:txBody>
          <a:bodyPr/>
          <a:lstStyle>
            <a:lvl1pPr>
              <a:defRPr/>
            </a:lvl1pPr>
          </a:lstStyle>
          <a:p>
            <a:pPr>
              <a:defRPr/>
            </a:pPr>
            <a:fld id="{5327999E-E084-4241-9DE3-92A7E5A27864}"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9216E0C3-4738-CABA-B1EF-19DC8096B9F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3057819-9350-AC1D-1C50-D3BF20A0DD26}"/>
              </a:ext>
            </a:extLst>
          </p:cNvPr>
          <p:cNvSpPr>
            <a:spLocks noGrp="1"/>
          </p:cNvSpPr>
          <p:nvPr>
            <p:ph type="sldNum" sz="quarter" idx="12"/>
          </p:nvPr>
        </p:nvSpPr>
        <p:spPr/>
        <p:txBody>
          <a:bodyPr/>
          <a:lstStyle>
            <a:lvl1pPr>
              <a:defRPr/>
            </a:lvl1pPr>
          </a:lstStyle>
          <a:p>
            <a:pPr>
              <a:defRPr/>
            </a:pPr>
            <a:fld id="{4144FC12-BFCD-485F-B875-46497FF8A1B5}" type="slidenum">
              <a:rPr lang="en-US" altLang="en-US"/>
              <a:pPr>
                <a:defRPr/>
              </a:pPr>
              <a:t>‹#›</a:t>
            </a:fld>
            <a:endParaRPr lang="en-US" altLang="en-US"/>
          </a:p>
        </p:txBody>
      </p:sp>
    </p:spTree>
    <p:extLst>
      <p:ext uri="{BB962C8B-B14F-4D97-AF65-F5344CB8AC3E}">
        <p14:creationId xmlns:p14="http://schemas.microsoft.com/office/powerpoint/2010/main" val="34517995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4D8FB9BA-0376-2CC0-A5B3-9F6D97063D9F}"/>
              </a:ext>
            </a:extLst>
          </p:cNvPr>
          <p:cNvSpPr>
            <a:spLocks noGrp="1"/>
          </p:cNvSpPr>
          <p:nvPr>
            <p:ph type="dt" sz="half" idx="10"/>
          </p:nvPr>
        </p:nvSpPr>
        <p:spPr/>
        <p:txBody>
          <a:bodyPr/>
          <a:lstStyle>
            <a:lvl1pPr>
              <a:defRPr/>
            </a:lvl1pPr>
          </a:lstStyle>
          <a:p>
            <a:pPr>
              <a:defRPr/>
            </a:pPr>
            <a:fld id="{5FBE7723-57B2-453E-AFF2-4BD506F1077C}" type="datetime1">
              <a:rPr lang="en-US" altLang="en-US"/>
              <a:pPr>
                <a:defRPr/>
              </a:pPr>
              <a:t>8/27/2022</a:t>
            </a:fld>
            <a:endParaRPr lang="en-US" altLang="en-US"/>
          </a:p>
        </p:txBody>
      </p:sp>
      <p:sp>
        <p:nvSpPr>
          <p:cNvPr id="6" name="Footer Placeholder 4">
            <a:extLst>
              <a:ext uri="{FF2B5EF4-FFF2-40B4-BE49-F238E27FC236}">
                <a16:creationId xmlns:a16="http://schemas.microsoft.com/office/drawing/2014/main" id="{7E31FD9B-D267-F0B6-CF28-CC33E70A36C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83E3EF4D-5A46-058F-6A76-ADFCBB386B2A}"/>
              </a:ext>
            </a:extLst>
          </p:cNvPr>
          <p:cNvSpPr>
            <a:spLocks noGrp="1"/>
          </p:cNvSpPr>
          <p:nvPr>
            <p:ph type="sldNum" sz="quarter" idx="12"/>
          </p:nvPr>
        </p:nvSpPr>
        <p:spPr/>
        <p:txBody>
          <a:bodyPr/>
          <a:lstStyle>
            <a:lvl1pPr>
              <a:defRPr/>
            </a:lvl1pPr>
          </a:lstStyle>
          <a:p>
            <a:pPr>
              <a:defRPr/>
            </a:pPr>
            <a:fld id="{45520863-B565-4AB2-9485-6D8597460BE0}" type="slidenum">
              <a:rPr lang="en-US" altLang="en-US"/>
              <a:pPr>
                <a:defRPr/>
              </a:pPr>
              <a:t>‹#›</a:t>
            </a:fld>
            <a:endParaRPr lang="en-US" altLang="en-US"/>
          </a:p>
        </p:txBody>
      </p:sp>
    </p:spTree>
    <p:extLst>
      <p:ext uri="{BB962C8B-B14F-4D97-AF65-F5344CB8AC3E}">
        <p14:creationId xmlns:p14="http://schemas.microsoft.com/office/powerpoint/2010/main" val="41560857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A53CC692-7A7B-583B-AC75-6826752904A6}"/>
              </a:ext>
            </a:extLst>
          </p:cNvPr>
          <p:cNvSpPr>
            <a:spLocks noGrp="1"/>
          </p:cNvSpPr>
          <p:nvPr>
            <p:ph type="dt" sz="half" idx="10"/>
          </p:nvPr>
        </p:nvSpPr>
        <p:spPr/>
        <p:txBody>
          <a:bodyPr/>
          <a:lstStyle>
            <a:lvl1pPr>
              <a:defRPr/>
            </a:lvl1pPr>
          </a:lstStyle>
          <a:p>
            <a:pPr>
              <a:defRPr/>
            </a:pPr>
            <a:fld id="{2CC1901C-2BCA-4B5F-BDDD-C2DB64A2D0E8}"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983598FC-13C0-AF59-7602-65BA23C7777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EAD8E80-B3F4-5D5F-B6E7-20ED1E646B5E}"/>
              </a:ext>
            </a:extLst>
          </p:cNvPr>
          <p:cNvSpPr>
            <a:spLocks noGrp="1"/>
          </p:cNvSpPr>
          <p:nvPr>
            <p:ph type="sldNum" sz="quarter" idx="12"/>
          </p:nvPr>
        </p:nvSpPr>
        <p:spPr/>
        <p:txBody>
          <a:bodyPr/>
          <a:lstStyle>
            <a:lvl1pPr>
              <a:defRPr/>
            </a:lvl1pPr>
          </a:lstStyle>
          <a:p>
            <a:pPr>
              <a:defRPr/>
            </a:pPr>
            <a:fld id="{AA7D11CA-DA0D-4892-9547-D604E63FDBC2}" type="slidenum">
              <a:rPr lang="en-US" altLang="en-US"/>
              <a:pPr>
                <a:defRPr/>
              </a:pPr>
              <a:t>‹#›</a:t>
            </a:fld>
            <a:endParaRPr lang="en-US" altLang="en-US"/>
          </a:p>
        </p:txBody>
      </p:sp>
    </p:spTree>
    <p:extLst>
      <p:ext uri="{BB962C8B-B14F-4D97-AF65-F5344CB8AC3E}">
        <p14:creationId xmlns:p14="http://schemas.microsoft.com/office/powerpoint/2010/main" val="77195488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24E25DA4-8F6F-D350-5CDD-531C9D013078}"/>
              </a:ext>
            </a:extLst>
          </p:cNvPr>
          <p:cNvSpPr>
            <a:spLocks noGrp="1"/>
          </p:cNvSpPr>
          <p:nvPr>
            <p:ph type="dt" sz="half" idx="10"/>
          </p:nvPr>
        </p:nvSpPr>
        <p:spPr/>
        <p:txBody>
          <a:bodyPr/>
          <a:lstStyle>
            <a:lvl1pPr>
              <a:defRPr/>
            </a:lvl1pPr>
          </a:lstStyle>
          <a:p>
            <a:pPr>
              <a:defRPr/>
            </a:pPr>
            <a:fld id="{E82156F1-03C3-407C-8138-CC3EBEBBF85A}"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4D2EAB17-16C3-FA63-C3A9-9B2417660AF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A42FC59-BF72-039C-6657-AAE12C2D3E5C}"/>
              </a:ext>
            </a:extLst>
          </p:cNvPr>
          <p:cNvSpPr>
            <a:spLocks noGrp="1"/>
          </p:cNvSpPr>
          <p:nvPr>
            <p:ph type="sldNum" sz="quarter" idx="12"/>
          </p:nvPr>
        </p:nvSpPr>
        <p:spPr/>
        <p:txBody>
          <a:bodyPr/>
          <a:lstStyle>
            <a:lvl1pPr>
              <a:defRPr/>
            </a:lvl1pPr>
          </a:lstStyle>
          <a:p>
            <a:pPr>
              <a:defRPr/>
            </a:pPr>
            <a:fld id="{0833D9B6-86A8-48F6-9387-787152525835}" type="slidenum">
              <a:rPr lang="en-US" altLang="en-US"/>
              <a:pPr>
                <a:defRPr/>
              </a:pPr>
              <a:t>‹#›</a:t>
            </a:fld>
            <a:endParaRPr lang="en-US" altLang="en-US"/>
          </a:p>
        </p:txBody>
      </p:sp>
    </p:spTree>
    <p:extLst>
      <p:ext uri="{BB962C8B-B14F-4D97-AF65-F5344CB8AC3E}">
        <p14:creationId xmlns:p14="http://schemas.microsoft.com/office/powerpoint/2010/main" val="42561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8ED869ED-51EA-4439-8843-353DF881F301}" type="datetime3">
              <a:rPr lang="en-US" smtClean="0"/>
              <a:t>27 August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30D99724-492B-4B5C-A1A3-1727005C6771}" type="slidenum">
              <a:rPr lang="en-US"/>
              <a:pPr>
                <a:defRPr/>
              </a:pPr>
              <a:t>‹#›</a:t>
            </a:fld>
            <a:endParaRPr lang="en-US"/>
          </a:p>
        </p:txBody>
      </p:sp>
    </p:spTree>
    <p:extLst>
      <p:ext uri="{BB962C8B-B14F-4D97-AF65-F5344CB8AC3E}">
        <p14:creationId xmlns:p14="http://schemas.microsoft.com/office/powerpoint/2010/main" val="64995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9D77F300-0360-4CB2-B572-9D8E3E7E1B00}" type="datetime3">
              <a:rPr lang="en-US" smtClean="0"/>
              <a:t>27 August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B86968AB-FBE0-46D8-9B00-1C3ADF0FAB87}" type="slidenum">
              <a:rPr lang="en-US"/>
              <a:pPr>
                <a:defRPr/>
              </a:pPr>
              <a:t>‹#›</a:t>
            </a:fld>
            <a:endParaRPr lang="en-US"/>
          </a:p>
        </p:txBody>
      </p:sp>
    </p:spTree>
    <p:extLst>
      <p:ext uri="{BB962C8B-B14F-4D97-AF65-F5344CB8AC3E}">
        <p14:creationId xmlns:p14="http://schemas.microsoft.com/office/powerpoint/2010/main" val="218286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a:solidFill>
                  <a:srgbClr val="898989"/>
                </a:solidFill>
                <a:latin typeface="Calibri" charset="0"/>
                <a:ea typeface="ＭＳ Ｐゴシック" charset="-128"/>
              </a:defRPr>
            </a:lvl1pPr>
          </a:lstStyle>
          <a:p>
            <a:pPr>
              <a:defRPr/>
            </a:pPr>
            <a:fld id="{BF238607-0473-48AA-AAAB-4177E3E131F0}" type="datetime3">
              <a:rPr lang="en-US" smtClean="0"/>
              <a:t>27 August 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a:solidFill>
                  <a:srgbClr val="898989"/>
                </a:solidFill>
                <a:latin typeface="Calibri" charset="0"/>
                <a:ea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charset="0"/>
                <a:ea typeface="ＭＳ Ｐゴシック" charset="-128"/>
              </a:defRPr>
            </a:lvl1pPr>
          </a:lstStyle>
          <a:p>
            <a:pPr>
              <a:defRPr/>
            </a:pPr>
            <a:fld id="{16FD2297-C81A-4C7F-9800-9BD047BEF05E}" type="slidenum">
              <a:rPr lang="en-US"/>
              <a:pPr>
                <a:defRPr/>
              </a:pPr>
              <a:t>‹#›</a:t>
            </a:fld>
            <a:endParaRPr lang="en-US"/>
          </a:p>
        </p:txBody>
      </p:sp>
    </p:spTree>
    <p:extLst>
      <p:ext uri="{BB962C8B-B14F-4D97-AF65-F5344CB8AC3E}">
        <p14:creationId xmlns:p14="http://schemas.microsoft.com/office/powerpoint/2010/main" val="161977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extLst>
      <p:ext uri="{BB962C8B-B14F-4D97-AF65-F5344CB8AC3E}">
        <p14:creationId xmlns:p14="http://schemas.microsoft.com/office/powerpoint/2010/main" val="1342565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AA709-296E-47A2-9849-20AA67AC88C3}" type="datetime1">
              <a:rPr lang="en-US" smtClean="0"/>
              <a:t>8/27/2022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D842C-0817-46A4-B372-6416F4435F18}" type="slidenum">
              <a:rPr lang="en-ZA" smtClean="0"/>
              <a:pPr/>
              <a:t>‹#›</a:t>
            </a:fld>
            <a:endParaRPr lang="en-ZA"/>
          </a:p>
        </p:txBody>
      </p:sp>
    </p:spTree>
    <p:extLst>
      <p:ext uri="{BB962C8B-B14F-4D97-AF65-F5344CB8AC3E}">
        <p14:creationId xmlns:p14="http://schemas.microsoft.com/office/powerpoint/2010/main" val="18051456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newsflash/>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96CC8-B5CF-47C7-8B16-70BC388065C6}" type="datetime3">
              <a:rPr lang="en-US" smtClean="0"/>
              <a:t>27 August 2022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D842C-0817-46A4-B372-6416F4435F18}" type="slidenum">
              <a:rPr lang="en-ZA" smtClean="0"/>
              <a:pPr/>
              <a:t>‹#›</a:t>
            </a:fld>
            <a:endParaRPr lang="en-ZA"/>
          </a:p>
        </p:txBody>
      </p:sp>
    </p:spTree>
    <p:extLst>
      <p:ext uri="{BB962C8B-B14F-4D97-AF65-F5344CB8AC3E}">
        <p14:creationId xmlns:p14="http://schemas.microsoft.com/office/powerpoint/2010/main" val="2500146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newsflash/>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A7C657B-C450-96A1-EA64-27F261F43BD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1027" name="Text Placeholder 2">
            <a:extLst>
              <a:ext uri="{FF2B5EF4-FFF2-40B4-BE49-F238E27FC236}">
                <a16:creationId xmlns:a16="http://schemas.microsoft.com/office/drawing/2014/main" id="{22E8A6F0-3DCC-1673-0FAF-AF26898D389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id="{85632914-BBDB-5A7F-217C-5288496C4D4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itchFamily="34" charset="-128"/>
              </a:defRPr>
            </a:lvl1pPr>
          </a:lstStyle>
          <a:p>
            <a:pPr>
              <a:defRPr/>
            </a:pPr>
            <a:fld id="{6FCFE716-EE3F-40A8-A032-3ED5C16989DB}"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BE301D73-EA84-21C8-9EF6-C2AB7262CB4D}"/>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id="{AFF6A518-F2CC-B113-1B1B-D3DEB97EE24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33C8FF8B-5AD3-4937-A259-39FC80341C5B}" type="slidenum">
              <a:rPr lang="en-US" altLang="en-US"/>
              <a:pPr>
                <a:defRPr/>
              </a:pPr>
              <a:t>‹#›</a:t>
            </a:fld>
            <a:endParaRPr lang="en-US" altLang="en-US"/>
          </a:p>
        </p:txBody>
      </p:sp>
    </p:spTree>
    <p:extLst>
      <p:ext uri="{BB962C8B-B14F-4D97-AF65-F5344CB8AC3E}">
        <p14:creationId xmlns:p14="http://schemas.microsoft.com/office/powerpoint/2010/main" val="106385536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5C4CA4F4-16D6-EF0C-E227-4F556143433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3075" name="Text Placeholder 2">
            <a:extLst>
              <a:ext uri="{FF2B5EF4-FFF2-40B4-BE49-F238E27FC236}">
                <a16:creationId xmlns:a16="http://schemas.microsoft.com/office/drawing/2014/main" id="{1B102362-3BC3-6773-C8EE-DC2B206629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id="{B246C406-E38C-04D0-39DD-97A927DEBF1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E834BFBB-103D-45DC-9997-E508411656D8}"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0E075784-B6E3-7A38-9C1A-B8439F7E5A88}"/>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id="{B47E5912-8CA8-DA06-27CD-61F9EE46A47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6CBCA07F-363B-478A-94E0-856D4B27E067}" type="slidenum">
              <a:rPr lang="en-US" altLang="en-US"/>
              <a:pPr>
                <a:defRPr/>
              </a:pPr>
              <a:t>‹#›</a:t>
            </a:fld>
            <a:endParaRPr lang="en-US" altLang="en-US"/>
          </a:p>
        </p:txBody>
      </p:sp>
    </p:spTree>
    <p:extLst>
      <p:ext uri="{BB962C8B-B14F-4D97-AF65-F5344CB8AC3E}">
        <p14:creationId xmlns:p14="http://schemas.microsoft.com/office/powerpoint/2010/main" val="19950413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13CDD6C-3741-44BA-0395-5AE900EE2C5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a:extLst>
              <a:ext uri="{FF2B5EF4-FFF2-40B4-BE49-F238E27FC236}">
                <a16:creationId xmlns:a16="http://schemas.microsoft.com/office/drawing/2014/main" id="{40059C2B-377B-ED55-7998-961ACB4EC1D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id="{71B31A32-5CF4-264A-2EBF-56467D9B93A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itchFamily="34" charset="-128"/>
              </a:defRPr>
            </a:lvl1pPr>
          </a:lstStyle>
          <a:p>
            <a:pPr>
              <a:defRPr/>
            </a:pPr>
            <a:fld id="{282B4CDF-F4B8-4D24-8F42-C4AEA090DC91}" type="datetime1">
              <a:rPr lang="en-US" altLang="en-US"/>
              <a:pPr>
                <a:defRPr/>
              </a:pPr>
              <a:t>8/27/2022</a:t>
            </a:fld>
            <a:endParaRPr lang="en-US" altLang="en-US"/>
          </a:p>
        </p:txBody>
      </p:sp>
      <p:sp>
        <p:nvSpPr>
          <p:cNvPr id="5" name="Footer Placeholder 4">
            <a:extLst>
              <a:ext uri="{FF2B5EF4-FFF2-40B4-BE49-F238E27FC236}">
                <a16:creationId xmlns:a16="http://schemas.microsoft.com/office/drawing/2014/main" id="{449A673B-9C71-9220-0EE3-A59D08BB4A1B}"/>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id="{2061CDC6-136E-D917-D35C-1ABB8BD973E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0D68D181-B028-42EA-B994-5A2078860550}" type="slidenum">
              <a:rPr lang="en-US" altLang="en-US"/>
              <a:pPr>
                <a:defRPr/>
              </a:pPr>
              <a:t>‹#›</a:t>
            </a:fld>
            <a:endParaRPr lang="en-US" altLang="en-US"/>
          </a:p>
        </p:txBody>
      </p:sp>
    </p:spTree>
    <p:extLst>
      <p:ext uri="{BB962C8B-B14F-4D97-AF65-F5344CB8AC3E}">
        <p14:creationId xmlns:p14="http://schemas.microsoft.com/office/powerpoint/2010/main" val="374556969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6.jpeg"/><Relationship Id="rId1" Type="http://schemas.openxmlformats.org/officeDocument/2006/relationships/slideLayout" Target="../slideLayouts/slideLayout57.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624069"/>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rPr>
              <a:t>DEPARTMENT OF TRADITIONAL AFFAIRS </a:t>
            </a:r>
            <a:r>
              <a:rPr lang="en-ZA" sz="2100" b="1" kern="0" dirty="0">
                <a:solidFill>
                  <a:srgbClr val="000000"/>
                </a:solidFill>
                <a:latin typeface="Arial" pitchFamily="34"/>
                <a:ea typeface="ＭＳ Ｐゴシック" pitchFamily="34"/>
                <a:cs typeface="Arial" pitchFamily="34"/>
              </a:rPr>
              <a:t>4</a:t>
            </a:r>
            <a:r>
              <a:rPr lang="en-ZA" sz="2100" b="1" kern="0" baseline="30000" dirty="0">
                <a:solidFill>
                  <a:srgbClr val="000000"/>
                </a:solidFill>
                <a:latin typeface="Arial" pitchFamily="34"/>
                <a:ea typeface="ＭＳ Ｐゴシック" pitchFamily="34"/>
                <a:cs typeface="Arial" pitchFamily="34"/>
              </a:rPr>
              <a:t>th</a:t>
            </a:r>
            <a:r>
              <a:rPr lang="en-ZA" sz="2100" b="1" kern="0" dirty="0">
                <a:solidFill>
                  <a:srgbClr val="000000"/>
                </a:solidFill>
                <a:latin typeface="Arial" pitchFamily="34"/>
                <a:ea typeface="ＭＳ Ｐゴシック" pitchFamily="34"/>
                <a:cs typeface="Arial" pitchFamily="34"/>
              </a:rPr>
              <a:t> </a:t>
            </a:r>
            <a:r>
              <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rPr>
              <a:t>QUARTER PERFORMANCE AND FINANCIAL REPORT FOR THE 2021/22 FINANCIAL YEAR</a:t>
            </a: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rPr>
              <a:t>31 AUGUST 2022</a:t>
            </a: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p:txBody>
      </p:sp>
      <p:sp>
        <p:nvSpPr>
          <p:cNvPr id="2" name="TextBox 1"/>
          <p:cNvSpPr txBox="1"/>
          <p:nvPr/>
        </p:nvSpPr>
        <p:spPr>
          <a:xfrm>
            <a:off x="0" y="1412776"/>
            <a:ext cx="9144000" cy="193899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PORTFOLIO COMMITTEE ON COOPERATIVE GOVERNANCE AND TRADITIONAL AFFAIRS</a:t>
            </a:r>
            <a:endParaRPr kumimoji="0" lang="en-ZA"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
        <p:nvSpPr>
          <p:cNvPr id="3" name="TextBox 2">
            <a:extLst>
              <a:ext uri="{FF2B5EF4-FFF2-40B4-BE49-F238E27FC236}">
                <a16:creationId xmlns:a16="http://schemas.microsoft.com/office/drawing/2014/main" id="{DD7FAF18-6A00-4A0E-B948-BBC993F19009}"/>
              </a:ext>
            </a:extLst>
          </p:cNvPr>
          <p:cNvSpPr txBox="1"/>
          <p:nvPr/>
        </p:nvSpPr>
        <p:spPr>
          <a:xfrm>
            <a:off x="8604448" y="6309320"/>
            <a:ext cx="269626" cy="276999"/>
          </a:xfrm>
          <a:prstGeom prst="rect">
            <a:avLst/>
          </a:prstGeom>
          <a:noFill/>
        </p:spPr>
        <p:txBody>
          <a:bodyPr wrap="none" rtlCol="0">
            <a:spAutoFit/>
          </a:bodyPr>
          <a:lstStyle/>
          <a:p>
            <a:r>
              <a:rPr lang="en-GB" sz="1200" dirty="0"/>
              <a:t>1</a:t>
            </a:r>
            <a:endParaRPr lang="en-US" sz="1200" dirty="0"/>
          </a:p>
        </p:txBody>
      </p:sp>
    </p:spTree>
    <p:extLst>
      <p:ext uri="{BB962C8B-B14F-4D97-AF65-F5344CB8AC3E}">
        <p14:creationId xmlns:p14="http://schemas.microsoft.com/office/powerpoint/2010/main"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10</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0" y="100648"/>
            <a:ext cx="9055100" cy="46762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2: Research, Policy and Legislation </a:t>
            </a:r>
            <a:br>
              <a:rPr lang="en-ZA" sz="2800" dirty="0"/>
            </a:br>
            <a:endParaRPr lang="en-US" sz="2800" b="1" dirty="0">
              <a:effectLst/>
            </a:endParaRPr>
          </a:p>
        </p:txBody>
      </p:sp>
      <p:sp>
        <p:nvSpPr>
          <p:cNvPr id="6" name="Content Placeholder 2"/>
          <p:cNvSpPr txBox="1">
            <a:spLocks/>
          </p:cNvSpPr>
          <p:nvPr/>
        </p:nvSpPr>
        <p:spPr>
          <a:xfrm>
            <a:off x="251520" y="1005840"/>
            <a:ext cx="8712968" cy="5852160"/>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4" name="TextBox 3"/>
          <p:cNvSpPr txBox="1"/>
          <p:nvPr/>
        </p:nvSpPr>
        <p:spPr>
          <a:xfrm>
            <a:off x="8352408" y="6378575"/>
            <a:ext cx="54007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a:t>
            </a:r>
          </a:p>
        </p:txBody>
      </p:sp>
      <p:graphicFrame>
        <p:nvGraphicFramePr>
          <p:cNvPr id="7" name="Table 6">
            <a:extLst>
              <a:ext uri="{FF2B5EF4-FFF2-40B4-BE49-F238E27FC236}">
                <a16:creationId xmlns:a16="http://schemas.microsoft.com/office/drawing/2014/main" id="{433F67FE-17CC-08DE-755C-1872EB68DFDA}"/>
              </a:ext>
            </a:extLst>
          </p:cNvPr>
          <p:cNvGraphicFramePr>
            <a:graphicFrameLocks noGrp="1"/>
          </p:cNvGraphicFramePr>
          <p:nvPr>
            <p:extLst>
              <p:ext uri="{D42A27DB-BD31-4B8C-83A1-F6EECF244321}">
                <p14:modId xmlns:p14="http://schemas.microsoft.com/office/powerpoint/2010/main" val="3039535416"/>
              </p:ext>
            </p:extLst>
          </p:nvPr>
        </p:nvGraphicFramePr>
        <p:xfrm>
          <a:off x="179512" y="714658"/>
          <a:ext cx="8935884" cy="5712825"/>
        </p:xfrm>
        <a:graphic>
          <a:graphicData uri="http://schemas.openxmlformats.org/drawingml/2006/table">
            <a:tbl>
              <a:tblPr firstRow="1" firstCol="1" bandRow="1"/>
              <a:tblGrid>
                <a:gridCol w="1368152">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584176">
                  <a:extLst>
                    <a:ext uri="{9D8B030D-6E8A-4147-A177-3AD203B41FA5}">
                      <a16:colId xmlns:a16="http://schemas.microsoft.com/office/drawing/2014/main" val="20004"/>
                    </a:ext>
                  </a:extLst>
                </a:gridCol>
                <a:gridCol w="1447052">
                  <a:extLst>
                    <a:ext uri="{9D8B030D-6E8A-4147-A177-3AD203B41FA5}">
                      <a16:colId xmlns:a16="http://schemas.microsoft.com/office/drawing/2014/main" val="20005"/>
                    </a:ext>
                  </a:extLst>
                </a:gridCol>
              </a:tblGrid>
              <a:tr h="801757">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4</a:t>
                      </a:r>
                      <a:r>
                        <a:rPr kumimoji="0" lang="en-ZA" sz="1100" b="1" i="0" u="none" strike="noStrike" kern="1200" cap="none" spc="0" normalizeH="0" baseline="3000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Quarter Targets</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4907984">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2021/22 Report on implementation of the TKLA Five-Year Implementation Schedule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2021/22 projects/actions in the TKLA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4 of 2021/22 projects/actions in the TKLA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Four (4) 2021/22 projects/actions in the TKLA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ZA" sz="1200" dirty="0">
                          <a:effectLst/>
                          <a:latin typeface="Arial" panose="020B0604020202020204" pitchFamily="34" charset="0"/>
                          <a:ea typeface="Calibri" panose="020F0502020204030204" pitchFamily="34" charset="0"/>
                          <a:cs typeface="Arial" panose="020B0604020202020204" pitchFamily="34" charset="0"/>
                        </a:rPr>
                        <a:t>Five (5) instead of four 2021/22 projects/actions in the CIA Five- Year Implementation Schedule were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b="0" i="0" u="none" strike="noStrike" dirty="0">
                          <a:solidFill>
                            <a:srgbClr val="000000"/>
                          </a:solidFill>
                          <a:effectLst/>
                          <a:latin typeface="Arial" panose="020B0604020202020204" pitchFamily="34" charset="0"/>
                        </a:rPr>
                        <a:t>The reason for the overachievement is due to an increase in capacity (human resources) which resulted in the implementation of more projects/actions</a:t>
                      </a:r>
                      <a:endParaRPr lang="en-US" sz="120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40810672"/>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11</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536041"/>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2: Research, Policy and Legislation </a:t>
            </a:r>
            <a:br>
              <a:rPr lang="en-ZA" sz="2800" dirty="0"/>
            </a:br>
            <a:endParaRPr lang="en-US" sz="2800" b="1" dirty="0">
              <a:effectLst/>
            </a:endParaRPr>
          </a:p>
        </p:txBody>
      </p:sp>
      <p:sp>
        <p:nvSpPr>
          <p:cNvPr id="6" name="Content Placeholder 2"/>
          <p:cNvSpPr txBox="1">
            <a:spLocks/>
          </p:cNvSpPr>
          <p:nvPr/>
        </p:nvSpPr>
        <p:spPr>
          <a:xfrm>
            <a:off x="-360560" y="979766"/>
            <a:ext cx="8712968" cy="587823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4" name="TextBox 3"/>
          <p:cNvSpPr txBox="1"/>
          <p:nvPr/>
        </p:nvSpPr>
        <p:spPr>
          <a:xfrm>
            <a:off x="8352408" y="6378575"/>
            <a:ext cx="54007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a:t>
            </a:r>
          </a:p>
        </p:txBody>
      </p:sp>
      <p:graphicFrame>
        <p:nvGraphicFramePr>
          <p:cNvPr id="7" name="Table 6">
            <a:extLst>
              <a:ext uri="{FF2B5EF4-FFF2-40B4-BE49-F238E27FC236}">
                <a16:creationId xmlns:a16="http://schemas.microsoft.com/office/drawing/2014/main" id="{433F67FE-17CC-08DE-755C-1872EB68DFDA}"/>
              </a:ext>
            </a:extLst>
          </p:cNvPr>
          <p:cNvGraphicFramePr>
            <a:graphicFrameLocks noGrp="1"/>
          </p:cNvGraphicFramePr>
          <p:nvPr>
            <p:extLst>
              <p:ext uri="{D42A27DB-BD31-4B8C-83A1-F6EECF244321}">
                <p14:modId xmlns:p14="http://schemas.microsoft.com/office/powerpoint/2010/main" val="1204164320"/>
              </p:ext>
            </p:extLst>
          </p:nvPr>
        </p:nvGraphicFramePr>
        <p:xfrm>
          <a:off x="202166" y="764704"/>
          <a:ext cx="8830280" cy="5400600"/>
        </p:xfrm>
        <a:graphic>
          <a:graphicData uri="http://schemas.openxmlformats.org/drawingml/2006/table">
            <a:tbl>
              <a:tblPr firstRow="1" firstCol="1" bandRow="1"/>
              <a:tblGrid>
                <a:gridCol w="1527639">
                  <a:extLst>
                    <a:ext uri="{9D8B030D-6E8A-4147-A177-3AD203B41FA5}">
                      <a16:colId xmlns:a16="http://schemas.microsoft.com/office/drawing/2014/main" val="20000"/>
                    </a:ext>
                  </a:extLst>
                </a:gridCol>
                <a:gridCol w="1564479">
                  <a:extLst>
                    <a:ext uri="{9D8B030D-6E8A-4147-A177-3AD203B41FA5}">
                      <a16:colId xmlns:a16="http://schemas.microsoft.com/office/drawing/2014/main" val="20001"/>
                    </a:ext>
                  </a:extLst>
                </a:gridCol>
                <a:gridCol w="1398963">
                  <a:extLst>
                    <a:ext uri="{9D8B030D-6E8A-4147-A177-3AD203B41FA5}">
                      <a16:colId xmlns:a16="http://schemas.microsoft.com/office/drawing/2014/main" val="20002"/>
                    </a:ext>
                  </a:extLst>
                </a:gridCol>
                <a:gridCol w="1615941">
                  <a:extLst>
                    <a:ext uri="{9D8B030D-6E8A-4147-A177-3AD203B41FA5}">
                      <a16:colId xmlns:a16="http://schemas.microsoft.com/office/drawing/2014/main" val="20003"/>
                    </a:ext>
                  </a:extLst>
                </a:gridCol>
                <a:gridCol w="1359156">
                  <a:extLst>
                    <a:ext uri="{9D8B030D-6E8A-4147-A177-3AD203B41FA5}">
                      <a16:colId xmlns:a16="http://schemas.microsoft.com/office/drawing/2014/main" val="20004"/>
                    </a:ext>
                  </a:extLst>
                </a:gridCol>
                <a:gridCol w="1364102">
                  <a:extLst>
                    <a:ext uri="{9D8B030D-6E8A-4147-A177-3AD203B41FA5}">
                      <a16:colId xmlns:a16="http://schemas.microsoft.com/office/drawing/2014/main" val="20005"/>
                    </a:ext>
                  </a:extLst>
                </a:gridCol>
              </a:tblGrid>
              <a:tr h="1077762">
                <a:tc>
                  <a:txBody>
                    <a:bodyPr/>
                    <a:lstStyle/>
                    <a:p>
                      <a:pPr>
                        <a:lnSpc>
                          <a:spcPct val="115000"/>
                        </a:lnSpc>
                        <a:spcAft>
                          <a:spcPts val="0"/>
                        </a:spcAft>
                      </a:pPr>
                      <a:r>
                        <a:rPr lang="en-ZA" sz="1100" b="1">
                          <a:effectLst/>
                          <a:latin typeface="Arial" panose="020B0604020202020204" pitchFamily="34" charset="0"/>
                          <a:ea typeface="Times New Roman" panose="02020603050405020304" pitchFamily="18" charset="0"/>
                          <a:cs typeface="Arial" panose="020B0604020202020204" pitchFamily="34" charset="0"/>
                        </a:rPr>
                        <a:t>Outputs</a:t>
                      </a:r>
                      <a:endParaRPr lang="en-ZA" sz="1100">
                        <a:effectLst/>
                        <a:latin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a:effectLst/>
                        <a:latin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4</a:t>
                      </a:r>
                      <a:r>
                        <a:rPr kumimoji="0" lang="en-ZA" sz="1100" b="1" i="0" u="none" strike="noStrike" kern="1200" cap="none" spc="0" normalizeH="0" baseline="3000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Quarter Targets</a:t>
                      </a:r>
                      <a:endParaRPr kumimoji="0" lang="en-ZA"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4322838">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2021/22 Report on implementation of the CIA Five-Year Implementation Schedule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2021/22 projects/actions in the CIA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3 </a:t>
                      </a:r>
                      <a:r>
                        <a:rPr lang="en-ZA" sz="1200" dirty="0">
                          <a:effectLst/>
                          <a:latin typeface="Arial" panose="020B0604020202020204" pitchFamily="34" charset="0"/>
                          <a:ea typeface="Calibri" panose="020F0502020204030204" pitchFamily="34" charset="0"/>
                          <a:cs typeface="Arial" panose="020B0604020202020204" pitchFamily="34" charset="0"/>
                        </a:rPr>
                        <a:t>of 2021/22 projects/actions in the CIA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Three (3) 2021/22 projects/actions in the CIA Five-Year Implementation Schedule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Five (5) instead of three (3) 2021/22 projects/actions in the CIA Five- Year Implementation Schedule were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b="0" i="0" u="none" strike="noStrike" dirty="0">
                          <a:solidFill>
                            <a:srgbClr val="000000"/>
                          </a:solidFill>
                          <a:effectLst/>
                          <a:latin typeface="Arial" panose="020B0604020202020204" pitchFamily="34" charset="0"/>
                        </a:rPr>
                        <a:t>The reason for the overachievement is due to an increase in capacity (human resources) which resulted in the implementation of more projects/actions</a:t>
                      </a:r>
                      <a:endParaRPr lang="en-US" sz="1200" kern="12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29498933"/>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12</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2: Research, Policy and Legislation </a:t>
            </a:r>
            <a:br>
              <a:rPr lang="en-ZA" sz="2800" dirty="0"/>
            </a:br>
            <a:endParaRPr lang="en-US" sz="2800" b="1" dirty="0">
              <a:effectLst/>
            </a:endParaRPr>
          </a:p>
        </p:txBody>
      </p:sp>
      <p:sp>
        <p:nvSpPr>
          <p:cNvPr id="6" name="Content Placeholder 2"/>
          <p:cNvSpPr txBox="1">
            <a:spLocks/>
          </p:cNvSpPr>
          <p:nvPr/>
        </p:nvSpPr>
        <p:spPr>
          <a:xfrm>
            <a:off x="251520" y="997303"/>
            <a:ext cx="8712968" cy="587823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4" name="TextBox 3"/>
          <p:cNvSpPr txBox="1"/>
          <p:nvPr/>
        </p:nvSpPr>
        <p:spPr>
          <a:xfrm>
            <a:off x="8352408" y="6378575"/>
            <a:ext cx="54007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a:t>
            </a:r>
          </a:p>
        </p:txBody>
      </p:sp>
      <p:graphicFrame>
        <p:nvGraphicFramePr>
          <p:cNvPr id="7" name="Table 6">
            <a:extLst>
              <a:ext uri="{FF2B5EF4-FFF2-40B4-BE49-F238E27FC236}">
                <a16:creationId xmlns:a16="http://schemas.microsoft.com/office/drawing/2014/main" id="{433F67FE-17CC-08DE-755C-1872EB68DFDA}"/>
              </a:ext>
            </a:extLst>
          </p:cNvPr>
          <p:cNvGraphicFramePr>
            <a:graphicFrameLocks noGrp="1"/>
          </p:cNvGraphicFramePr>
          <p:nvPr>
            <p:extLst>
              <p:ext uri="{D42A27DB-BD31-4B8C-83A1-F6EECF244321}">
                <p14:modId xmlns:p14="http://schemas.microsoft.com/office/powerpoint/2010/main" val="3881348144"/>
              </p:ext>
            </p:extLst>
          </p:nvPr>
        </p:nvGraphicFramePr>
        <p:xfrm>
          <a:off x="107504" y="1119064"/>
          <a:ext cx="9012535" cy="5495587"/>
        </p:xfrm>
        <a:graphic>
          <a:graphicData uri="http://schemas.openxmlformats.org/drawingml/2006/table">
            <a:tbl>
              <a:tblPr firstRow="1" firstCol="1" bandRow="1"/>
              <a:tblGrid>
                <a:gridCol w="1709894">
                  <a:extLst>
                    <a:ext uri="{9D8B030D-6E8A-4147-A177-3AD203B41FA5}">
                      <a16:colId xmlns:a16="http://schemas.microsoft.com/office/drawing/2014/main" val="20000"/>
                    </a:ext>
                  </a:extLst>
                </a:gridCol>
                <a:gridCol w="1564479">
                  <a:extLst>
                    <a:ext uri="{9D8B030D-6E8A-4147-A177-3AD203B41FA5}">
                      <a16:colId xmlns:a16="http://schemas.microsoft.com/office/drawing/2014/main" val="20001"/>
                    </a:ext>
                  </a:extLst>
                </a:gridCol>
                <a:gridCol w="1398963">
                  <a:extLst>
                    <a:ext uri="{9D8B030D-6E8A-4147-A177-3AD203B41FA5}">
                      <a16:colId xmlns:a16="http://schemas.microsoft.com/office/drawing/2014/main" val="20002"/>
                    </a:ext>
                  </a:extLst>
                </a:gridCol>
                <a:gridCol w="1615941">
                  <a:extLst>
                    <a:ext uri="{9D8B030D-6E8A-4147-A177-3AD203B41FA5}">
                      <a16:colId xmlns:a16="http://schemas.microsoft.com/office/drawing/2014/main" val="20003"/>
                    </a:ext>
                  </a:extLst>
                </a:gridCol>
                <a:gridCol w="1527639">
                  <a:extLst>
                    <a:ext uri="{9D8B030D-6E8A-4147-A177-3AD203B41FA5}">
                      <a16:colId xmlns:a16="http://schemas.microsoft.com/office/drawing/2014/main" val="20004"/>
                    </a:ext>
                  </a:extLst>
                </a:gridCol>
                <a:gridCol w="1195619">
                  <a:extLst>
                    <a:ext uri="{9D8B030D-6E8A-4147-A177-3AD203B41FA5}">
                      <a16:colId xmlns:a16="http://schemas.microsoft.com/office/drawing/2014/main" val="20005"/>
                    </a:ext>
                  </a:extLst>
                </a:gridCol>
              </a:tblGrid>
              <a:tr h="725657">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4</a:t>
                      </a:r>
                      <a:r>
                        <a:rPr lang="en-ZA" sz="11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1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2266686">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Research report on struggles of women and people with disabilities in traditional leadership</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research studies in the Traditional Affairs Research Agenda on transformation and human rights related matters within the institution of traditional leadership conducted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1 (Research on struggles of women and people with disabilities within the institution of traditional leadership and traditional communities)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Research report on struggles of women and people with disabilities within the institution of traditional leadership and traditional communities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Research on struggles of women and people with disabilities within the institution of traditional leadership and traditional communities was conducted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2560">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Research report on culture and heritage economy in traditional communities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research studies in the Traditional Affairs Research Agenda on socio-economic development -related matters of traditional communities conducted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a:effectLst/>
                          <a:latin typeface="Arial" panose="020B0604020202020204" pitchFamily="34" charset="0"/>
                          <a:ea typeface="Calibri" panose="020F0502020204030204" pitchFamily="34" charset="0"/>
                          <a:cs typeface="Arial" panose="020B0604020202020204" pitchFamily="34" charset="0"/>
                        </a:rPr>
                        <a:t>1 (research on culture and heritage economy in traditional communities)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a:effectLst/>
                          <a:latin typeface="Arial" panose="020B0604020202020204" pitchFamily="34" charset="0"/>
                          <a:ea typeface="Calibri" panose="020F0502020204030204" pitchFamily="34" charset="0"/>
                          <a:cs typeface="Arial" panose="020B0604020202020204" pitchFamily="34" charset="0"/>
                        </a:rPr>
                        <a:t>Research on culture and heritage economy in traditional communities completed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Research report on culture and heritage economy in traditional communities was completed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64512753"/>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13</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3: Institutional Support and Coordination (ISC).Cont.. </a:t>
            </a:r>
            <a:br>
              <a:rPr lang="en-ZA" sz="2800" dirty="0"/>
            </a:br>
            <a:endParaRPr lang="en-US" sz="2800" b="1" dirty="0">
              <a:effectLst/>
            </a:endParaRPr>
          </a:p>
        </p:txBody>
      </p:sp>
      <p:sp>
        <p:nvSpPr>
          <p:cNvPr id="6" name="Content Placeholder 2"/>
          <p:cNvSpPr txBox="1">
            <a:spLocks/>
          </p:cNvSpPr>
          <p:nvPr/>
        </p:nvSpPr>
        <p:spPr>
          <a:xfrm>
            <a:off x="179512" y="1043002"/>
            <a:ext cx="8784976" cy="6428923"/>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51503630"/>
              </p:ext>
            </p:extLst>
          </p:nvPr>
        </p:nvGraphicFramePr>
        <p:xfrm>
          <a:off x="270124" y="1196752"/>
          <a:ext cx="8694364" cy="5510222"/>
        </p:xfrm>
        <a:graphic>
          <a:graphicData uri="http://schemas.openxmlformats.org/drawingml/2006/table">
            <a:tbl>
              <a:tblPr firstRow="1" firstCol="1" bandRow="1"/>
              <a:tblGrid>
                <a:gridCol w="1507906">
                  <a:extLst>
                    <a:ext uri="{9D8B030D-6E8A-4147-A177-3AD203B41FA5}">
                      <a16:colId xmlns:a16="http://schemas.microsoft.com/office/drawing/2014/main" val="20000"/>
                    </a:ext>
                  </a:extLst>
                </a:gridCol>
                <a:gridCol w="1685307">
                  <a:extLst>
                    <a:ext uri="{9D8B030D-6E8A-4147-A177-3AD203B41FA5}">
                      <a16:colId xmlns:a16="http://schemas.microsoft.com/office/drawing/2014/main" val="20001"/>
                    </a:ext>
                  </a:extLst>
                </a:gridCol>
                <a:gridCol w="1241803">
                  <a:extLst>
                    <a:ext uri="{9D8B030D-6E8A-4147-A177-3AD203B41FA5}">
                      <a16:colId xmlns:a16="http://schemas.microsoft.com/office/drawing/2014/main" val="20002"/>
                    </a:ext>
                  </a:extLst>
                </a:gridCol>
                <a:gridCol w="1596606">
                  <a:extLst>
                    <a:ext uri="{9D8B030D-6E8A-4147-A177-3AD203B41FA5}">
                      <a16:colId xmlns:a16="http://schemas.microsoft.com/office/drawing/2014/main" val="20003"/>
                    </a:ext>
                  </a:extLst>
                </a:gridCol>
                <a:gridCol w="1509641">
                  <a:extLst>
                    <a:ext uri="{9D8B030D-6E8A-4147-A177-3AD203B41FA5}">
                      <a16:colId xmlns:a16="http://schemas.microsoft.com/office/drawing/2014/main" val="20004"/>
                    </a:ext>
                  </a:extLst>
                </a:gridCol>
                <a:gridCol w="1153101">
                  <a:extLst>
                    <a:ext uri="{9D8B030D-6E8A-4147-A177-3AD203B41FA5}">
                      <a16:colId xmlns:a16="http://schemas.microsoft.com/office/drawing/2014/main" val="20005"/>
                    </a:ext>
                  </a:extLst>
                </a:gridCol>
              </a:tblGrid>
              <a:tr h="609164">
                <a:tc>
                  <a:txBody>
                    <a:bodyPr/>
                    <a:lstStyle/>
                    <a:p>
                      <a:pPr>
                        <a:lnSpc>
                          <a:spcPct val="115000"/>
                        </a:lnSpc>
                        <a:spcAft>
                          <a:spcPts val="0"/>
                        </a:spcAft>
                      </a:pPr>
                      <a:r>
                        <a:rPr lang="en-ZA" sz="1100" b="1" dirty="0">
                          <a:effectLst/>
                          <a:latin typeface="Arial" panose="020B0604020202020204" pitchFamily="34" charset="0"/>
                          <a:ea typeface="Calibri" panose="020F0502020204030204" pitchFamily="34" charset="0"/>
                          <a:cs typeface="Arial" panose="020B0604020202020204" pitchFamily="34" charset="0"/>
                        </a:rPr>
                        <a:t> </a:t>
                      </a:r>
                      <a:r>
                        <a:rPr lang="en-ZA" sz="11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Arial" panose="020B0604020202020204" pitchFamily="34" charset="0"/>
                        <a:cs typeface="Arial" panose="020B0604020202020204" pitchFamily="34" charset="0"/>
                      </a:endParaRPr>
                    </a:p>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4</a:t>
                      </a:r>
                      <a:r>
                        <a:rPr lang="en-ZA" sz="11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1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2036882">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Participation of Local Houses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DDM monitored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Number of Provinces monitored on the participation of Local Houses of Traditional Leaders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7 Provinces monitored on the participation of Local Houses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7 Provinces monitored on the participation of Local Houses of Traditional Leaders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7 Provinces were monitored on the participation of Local Houses of Traditional Leaders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62693">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Implementation of the remodelled Agrarian Revolution Programme in traditional communities monitored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provinces monitored on the implementation of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a:effectLst/>
                          <a:latin typeface="Arial" panose="020B0604020202020204" pitchFamily="34" charset="0"/>
                          <a:ea typeface="Calibri" panose="020F0502020204030204" pitchFamily="34" charset="0"/>
                          <a:cs typeface="Arial" panose="020B0604020202020204" pitchFamily="34" charset="0"/>
                        </a:rPr>
                        <a:t>8 provinces monitored on the implementation of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2 provinces monitored on the implementation of the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b="1"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following provinces were monitored on the implementation of the Agrarian Revolution programme: Kwa- Zulu Natal and Gauteng.</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extBox 3"/>
          <p:cNvSpPr txBox="1"/>
          <p:nvPr/>
        </p:nvSpPr>
        <p:spPr>
          <a:xfrm>
            <a:off x="8280400" y="6399614"/>
            <a:ext cx="5133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13</a:t>
            </a:r>
          </a:p>
        </p:txBody>
      </p:sp>
    </p:spTree>
    <p:extLst>
      <p:ext uri="{BB962C8B-B14F-4D97-AF65-F5344CB8AC3E}">
        <p14:creationId xmlns:p14="http://schemas.microsoft.com/office/powerpoint/2010/main" val="2919271"/>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14</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3: Institutional Support and Coordination (ISC).Cont.. </a:t>
            </a:r>
            <a:br>
              <a:rPr lang="en-ZA" sz="2800" dirty="0"/>
            </a:br>
            <a:endParaRPr lang="en-US" sz="2800" b="1" dirty="0">
              <a:effectLst/>
            </a:endParaRPr>
          </a:p>
        </p:txBody>
      </p:sp>
      <p:sp>
        <p:nvSpPr>
          <p:cNvPr id="6" name="Content Placeholder 2"/>
          <p:cNvSpPr txBox="1">
            <a:spLocks/>
          </p:cNvSpPr>
          <p:nvPr/>
        </p:nvSpPr>
        <p:spPr>
          <a:xfrm>
            <a:off x="179512" y="1043002"/>
            <a:ext cx="8784976" cy="6428923"/>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88021333"/>
              </p:ext>
            </p:extLst>
          </p:nvPr>
        </p:nvGraphicFramePr>
        <p:xfrm>
          <a:off x="270124" y="1196752"/>
          <a:ext cx="8694364" cy="5172910"/>
        </p:xfrm>
        <a:graphic>
          <a:graphicData uri="http://schemas.openxmlformats.org/drawingml/2006/table">
            <a:tbl>
              <a:tblPr firstRow="1" firstCol="1" bandRow="1"/>
              <a:tblGrid>
                <a:gridCol w="1493564">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01292">
                  <a:extLst>
                    <a:ext uri="{9D8B030D-6E8A-4147-A177-3AD203B41FA5}">
                      <a16:colId xmlns:a16="http://schemas.microsoft.com/office/drawing/2014/main" val="20002"/>
                    </a:ext>
                  </a:extLst>
                </a:gridCol>
                <a:gridCol w="1235012">
                  <a:extLst>
                    <a:ext uri="{9D8B030D-6E8A-4147-A177-3AD203B41FA5}">
                      <a16:colId xmlns:a16="http://schemas.microsoft.com/office/drawing/2014/main" val="20003"/>
                    </a:ext>
                  </a:extLst>
                </a:gridCol>
                <a:gridCol w="1871235">
                  <a:extLst>
                    <a:ext uri="{9D8B030D-6E8A-4147-A177-3AD203B41FA5}">
                      <a16:colId xmlns:a16="http://schemas.microsoft.com/office/drawing/2014/main" val="20004"/>
                    </a:ext>
                  </a:extLst>
                </a:gridCol>
                <a:gridCol w="1153101">
                  <a:extLst>
                    <a:ext uri="{9D8B030D-6E8A-4147-A177-3AD203B41FA5}">
                      <a16:colId xmlns:a16="http://schemas.microsoft.com/office/drawing/2014/main" val="20005"/>
                    </a:ext>
                  </a:extLst>
                </a:gridCol>
              </a:tblGrid>
              <a:tr h="609164">
                <a:tc>
                  <a:txBody>
                    <a:bodyPr/>
                    <a:lstStyle/>
                    <a:p>
                      <a:pPr>
                        <a:lnSpc>
                          <a:spcPct val="115000"/>
                        </a:lnSpc>
                        <a:spcAft>
                          <a:spcPts val="0"/>
                        </a:spcAft>
                      </a:pPr>
                      <a:r>
                        <a:rPr lang="en-ZA" sz="1100" b="1" dirty="0">
                          <a:effectLst/>
                          <a:latin typeface="Arial" panose="020B0604020202020204" pitchFamily="34" charset="0"/>
                          <a:ea typeface="Calibri" panose="020F0502020204030204" pitchFamily="34" charset="0"/>
                          <a:cs typeface="Arial" panose="020B0604020202020204" pitchFamily="34" charset="0"/>
                        </a:rPr>
                        <a:t> </a:t>
                      </a:r>
                      <a:r>
                        <a:rPr lang="en-ZA" sz="11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Arial" panose="020B0604020202020204" pitchFamily="34" charset="0"/>
                        <a:cs typeface="Arial" panose="020B0604020202020204" pitchFamily="34" charset="0"/>
                      </a:endParaRPr>
                    </a:p>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4</a:t>
                      </a:r>
                      <a:r>
                        <a:rPr lang="en-ZA" sz="11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1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1388810">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Provinces monitored on the implementation of section 24 of the TKLA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provinces consulted on guidelines on the implementation of section 24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highlight>
                            <a:srgbClr val="FF0000"/>
                          </a:highligh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 provinces consulted on guidelines on the implementation of section 24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highlight>
                            <a:srgbClr val="FF0000"/>
                          </a:highligh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Final Guidelines approved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a:effectLst/>
                          <a:highlight>
                            <a:srgbClr val="FF0000"/>
                          </a:highligh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The Guidelines were approved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62693">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Provincial Houses </a:t>
                      </a: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of Traditional </a:t>
                      </a: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Leaders consulted </a:t>
                      </a: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on the Communal </a:t>
                      </a: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Land Tenure Policy</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Provincial Houses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of Traditional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Leaders consulted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on the Communal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Land Tenure </a:t>
                      </a:r>
                    </a:p>
                    <a:p>
                      <a:pPr marL="0" marR="0">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Policy</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7 Provincial Houses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of Traditional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Leaders consulted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on the Communal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Land Tenure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Policy</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7 Provincial Houses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of Traditional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Leaders consulted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on the Communal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Land Tenure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Policy</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The following 7 Provincial Houses of Traditional Leaders were consulted on the Communal Land Tenure Policy:</a:t>
                      </a:r>
                    </a:p>
                    <a:p>
                      <a:pPr marL="0" marR="0" algn="just">
                        <a:lnSpc>
                          <a:spcPct val="115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Eastern Cape, Free State, North-West, Kwa-Zulu Natal, Limpopo, Mpumalanga and Gauteng</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extBox 3"/>
          <p:cNvSpPr txBox="1"/>
          <p:nvPr/>
        </p:nvSpPr>
        <p:spPr>
          <a:xfrm>
            <a:off x="8280400" y="6399614"/>
            <a:ext cx="5133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a:t>
            </a:r>
          </a:p>
        </p:txBody>
      </p:sp>
    </p:spTree>
    <p:extLst>
      <p:ext uri="{BB962C8B-B14F-4D97-AF65-F5344CB8AC3E}">
        <p14:creationId xmlns:p14="http://schemas.microsoft.com/office/powerpoint/2010/main" val="582874940"/>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07504" y="147935"/>
            <a:ext cx="8875588" cy="572328"/>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3: Institutional Support and Coordination (ISC).Cont.. </a:t>
            </a:r>
            <a:br>
              <a:rPr lang="en-ZA" sz="2800" dirty="0"/>
            </a:br>
            <a:endParaRPr lang="en-US" sz="2800" b="1" dirty="0">
              <a:effectLst/>
            </a:endParaRPr>
          </a:p>
        </p:txBody>
      </p:sp>
      <p:sp>
        <p:nvSpPr>
          <p:cNvPr id="6" name="Content Placeholder 2"/>
          <p:cNvSpPr txBox="1">
            <a:spLocks/>
          </p:cNvSpPr>
          <p:nvPr/>
        </p:nvSpPr>
        <p:spPr>
          <a:xfrm>
            <a:off x="88899" y="1043003"/>
            <a:ext cx="9015809" cy="4690253"/>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62964239"/>
              </p:ext>
            </p:extLst>
          </p:nvPr>
        </p:nvGraphicFramePr>
        <p:xfrm>
          <a:off x="212229" y="836712"/>
          <a:ext cx="8892480" cy="5276416"/>
        </p:xfrm>
        <a:graphic>
          <a:graphicData uri="http://schemas.openxmlformats.org/drawingml/2006/table">
            <a:tbl>
              <a:tblPr firstRow="1" firstCol="1" bandRow="1"/>
              <a:tblGrid>
                <a:gridCol w="1484093">
                  <a:extLst>
                    <a:ext uri="{9D8B030D-6E8A-4147-A177-3AD203B41FA5}">
                      <a16:colId xmlns:a16="http://schemas.microsoft.com/office/drawing/2014/main" val="20000"/>
                    </a:ext>
                  </a:extLst>
                </a:gridCol>
                <a:gridCol w="1720292">
                  <a:extLst>
                    <a:ext uri="{9D8B030D-6E8A-4147-A177-3AD203B41FA5}">
                      <a16:colId xmlns:a16="http://schemas.microsoft.com/office/drawing/2014/main" val="20001"/>
                    </a:ext>
                  </a:extLst>
                </a:gridCol>
                <a:gridCol w="1223599">
                  <a:extLst>
                    <a:ext uri="{9D8B030D-6E8A-4147-A177-3AD203B41FA5}">
                      <a16:colId xmlns:a16="http://schemas.microsoft.com/office/drawing/2014/main" val="20002"/>
                    </a:ext>
                  </a:extLst>
                </a:gridCol>
                <a:gridCol w="1673733">
                  <a:extLst>
                    <a:ext uri="{9D8B030D-6E8A-4147-A177-3AD203B41FA5}">
                      <a16:colId xmlns:a16="http://schemas.microsoft.com/office/drawing/2014/main" val="20003"/>
                    </a:ext>
                  </a:extLst>
                </a:gridCol>
                <a:gridCol w="1540979">
                  <a:extLst>
                    <a:ext uri="{9D8B030D-6E8A-4147-A177-3AD203B41FA5}">
                      <a16:colId xmlns:a16="http://schemas.microsoft.com/office/drawing/2014/main" val="20004"/>
                    </a:ext>
                  </a:extLst>
                </a:gridCol>
                <a:gridCol w="1249784">
                  <a:extLst>
                    <a:ext uri="{9D8B030D-6E8A-4147-A177-3AD203B41FA5}">
                      <a16:colId xmlns:a16="http://schemas.microsoft.com/office/drawing/2014/main" val="20005"/>
                    </a:ext>
                  </a:extLst>
                </a:gridCol>
              </a:tblGrid>
              <a:tr h="1297305">
                <a:tc>
                  <a:txBody>
                    <a:body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400" dirty="0">
                        <a:effectLst/>
                        <a:latin typeface="Arial" panose="020B0604020202020204" pitchFamily="34" charset="0"/>
                        <a:cs typeface="Arial" panose="020B0604020202020204" pitchFamily="34" charset="0"/>
                      </a:endParaRPr>
                    </a:p>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4</a:t>
                      </a:r>
                      <a:r>
                        <a:rPr lang="en-ZA" sz="14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4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3979111">
                <a:tc>
                  <a:txBody>
                    <a:bodyPr/>
                    <a:lstStyle/>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Provinces monitored on the functionality of the LHTLs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provinces monitored on the functionality of the LHTLs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8 Provinces monitored on the functionality of the LHTLs</a:t>
                      </a:r>
                      <a:endPar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 Provinces monitored on the functionality of the Local Houses of Traditional Leaders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15000"/>
                        </a:lnSpc>
                        <a:spcBef>
                          <a:spcPts val="0"/>
                        </a:spcBef>
                        <a:spcAft>
                          <a:spcPts val="0"/>
                        </a:spcAft>
                      </a:pPr>
                      <a:r>
                        <a:rPr lang="en-ZA"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 provinces were monitored on the functionality of Local Houses of Traditional Leaders as follows:</a:t>
                      </a:r>
                    </a:p>
                    <a:p>
                      <a:pPr marL="0" marR="0" algn="l" defTabSz="914400" rtl="0" eaLnBrk="1" latinLnBrk="0" hangingPunct="1">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Mpumalanga :09 February 2022; Gauteng: 14 February 2022;KwaZulu-Natal: 17 February 2022; and Eastern Cape:16 March 2022</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52F43004-D1F5-E59C-022C-078C05110735}"/>
              </a:ext>
            </a:extLst>
          </p:cNvPr>
          <p:cNvSpPr txBox="1"/>
          <p:nvPr/>
        </p:nvSpPr>
        <p:spPr>
          <a:xfrm>
            <a:off x="8172400" y="6408956"/>
            <a:ext cx="54936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a:t>
            </a:r>
          </a:p>
        </p:txBody>
      </p:sp>
    </p:spTree>
    <p:extLst>
      <p:ext uri="{BB962C8B-B14F-4D97-AF65-F5344CB8AC3E}">
        <p14:creationId xmlns:p14="http://schemas.microsoft.com/office/powerpoint/2010/main" val="2841075337"/>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16</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0"/>
            <a:ext cx="8875588" cy="617935"/>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3: Institutional Support and Coordination (ISC).Cont.. </a:t>
            </a:r>
            <a:br>
              <a:rPr lang="en-ZA" sz="2800" dirty="0"/>
            </a:br>
            <a:endParaRPr lang="en-US" sz="2800" b="1" dirty="0">
              <a:effectLst/>
            </a:endParaRPr>
          </a:p>
        </p:txBody>
      </p:sp>
      <p:sp>
        <p:nvSpPr>
          <p:cNvPr id="6" name="Content Placeholder 2"/>
          <p:cNvSpPr txBox="1">
            <a:spLocks/>
          </p:cNvSpPr>
          <p:nvPr/>
        </p:nvSpPr>
        <p:spPr>
          <a:xfrm>
            <a:off x="88900" y="1043003"/>
            <a:ext cx="8875588" cy="6274430"/>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92793416"/>
              </p:ext>
            </p:extLst>
          </p:nvPr>
        </p:nvGraphicFramePr>
        <p:xfrm>
          <a:off x="88900" y="764704"/>
          <a:ext cx="8947596" cy="5279289"/>
        </p:xfrm>
        <a:graphic>
          <a:graphicData uri="http://schemas.openxmlformats.org/drawingml/2006/table">
            <a:tbl>
              <a:tblPr firstRow="1" firstCol="1" bandRow="1"/>
              <a:tblGrid>
                <a:gridCol w="1539209">
                  <a:extLst>
                    <a:ext uri="{9D8B030D-6E8A-4147-A177-3AD203B41FA5}">
                      <a16:colId xmlns:a16="http://schemas.microsoft.com/office/drawing/2014/main" val="20000"/>
                    </a:ext>
                  </a:extLst>
                </a:gridCol>
                <a:gridCol w="1720292">
                  <a:extLst>
                    <a:ext uri="{9D8B030D-6E8A-4147-A177-3AD203B41FA5}">
                      <a16:colId xmlns:a16="http://schemas.microsoft.com/office/drawing/2014/main" val="20001"/>
                    </a:ext>
                  </a:extLst>
                </a:gridCol>
                <a:gridCol w="1267582">
                  <a:extLst>
                    <a:ext uri="{9D8B030D-6E8A-4147-A177-3AD203B41FA5}">
                      <a16:colId xmlns:a16="http://schemas.microsoft.com/office/drawing/2014/main" val="20002"/>
                    </a:ext>
                  </a:extLst>
                </a:gridCol>
                <a:gridCol w="1629750">
                  <a:extLst>
                    <a:ext uri="{9D8B030D-6E8A-4147-A177-3AD203B41FA5}">
                      <a16:colId xmlns:a16="http://schemas.microsoft.com/office/drawing/2014/main" val="20003"/>
                    </a:ext>
                  </a:extLst>
                </a:gridCol>
                <a:gridCol w="1540979">
                  <a:extLst>
                    <a:ext uri="{9D8B030D-6E8A-4147-A177-3AD203B41FA5}">
                      <a16:colId xmlns:a16="http://schemas.microsoft.com/office/drawing/2014/main" val="20004"/>
                    </a:ext>
                  </a:extLst>
                </a:gridCol>
                <a:gridCol w="1249784">
                  <a:extLst>
                    <a:ext uri="{9D8B030D-6E8A-4147-A177-3AD203B41FA5}">
                      <a16:colId xmlns:a16="http://schemas.microsoft.com/office/drawing/2014/main" val="20005"/>
                    </a:ext>
                  </a:extLst>
                </a:gridCol>
              </a:tblGrid>
              <a:tr h="861816">
                <a:tc>
                  <a:txBody>
                    <a:body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400" dirty="0">
                        <a:effectLst/>
                        <a:latin typeface="Arial" panose="020B0604020202020204" pitchFamily="34" charset="0"/>
                        <a:cs typeface="Arial" panose="020B0604020202020204" pitchFamily="34" charset="0"/>
                      </a:endParaRPr>
                    </a:p>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4</a:t>
                      </a:r>
                      <a:r>
                        <a:rPr lang="en-ZA" sz="14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4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4304403">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Interventions in the integrated traditional and Khoi-San leadership support programme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Number of interventions in the integrated traditional and Khoi-San leadership support programme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 intervention in the integrated traditional and Khoi-San leadership support programme implemented: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8 houses trained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on Gender Based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Violence and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Femicide (GBVF)</a:t>
                      </a: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2 houses trained on Gender Based Violence and Femicide (GBVF)</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Gender Based-Violence and Femicide (GVBF) workshops were conducted with the following five (5) Houses of Traditional and Khoisan Leaders: National House of Traditional and Khoisan Leaders (NHTKL), Eastern Cape, Northern Cape, Mpumalanga, and KwaZulu Natal.</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During quarter 4, five (5) houses instead of two (2) were capacitated due to carry over of 3 houses which were not capacitated in the 2</a:t>
                      </a:r>
                      <a:r>
                        <a:rPr lang="en-US" sz="1200" baseline="30000" dirty="0">
                          <a:effectLst/>
                          <a:latin typeface="Arial" panose="020B0604020202020204" pitchFamily="34" charset="0"/>
                          <a:ea typeface="Calibri" panose="020F0502020204030204" pitchFamily="34" charset="0"/>
                          <a:cs typeface="Arial" panose="020B0604020202020204" pitchFamily="34" charset="0"/>
                        </a:rPr>
                        <a:t>nd</a:t>
                      </a:r>
                      <a:r>
                        <a:rPr lang="en-US" sz="1200" dirty="0">
                          <a:effectLst/>
                          <a:latin typeface="Arial" panose="020B0604020202020204" pitchFamily="34" charset="0"/>
                          <a:ea typeface="Calibri" panose="020F0502020204030204" pitchFamily="34" charset="0"/>
                          <a:cs typeface="Arial" panose="020B0604020202020204" pitchFamily="34" charset="0"/>
                        </a:rPr>
                        <a:t>  quarter.</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TextBox 3"/>
          <p:cNvSpPr txBox="1"/>
          <p:nvPr/>
        </p:nvSpPr>
        <p:spPr>
          <a:xfrm>
            <a:off x="8244408" y="6669360"/>
            <a:ext cx="54936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16</a:t>
            </a:r>
          </a:p>
        </p:txBody>
      </p:sp>
    </p:spTree>
    <p:extLst>
      <p:ext uri="{BB962C8B-B14F-4D97-AF65-F5344CB8AC3E}">
        <p14:creationId xmlns:p14="http://schemas.microsoft.com/office/powerpoint/2010/main" val="636251751"/>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17</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81082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3: Institutional Support and Coordination (ISC).Cont.. </a:t>
            </a:r>
            <a:br>
              <a:rPr lang="en-ZA" sz="2800" dirty="0"/>
            </a:br>
            <a:endParaRPr lang="en-US" sz="2800" b="1" dirty="0">
              <a:effectLst/>
            </a:endParaRPr>
          </a:p>
        </p:txBody>
      </p:sp>
      <p:sp>
        <p:nvSpPr>
          <p:cNvPr id="6" name="Content Placeholder 2"/>
          <p:cNvSpPr txBox="1">
            <a:spLocks/>
          </p:cNvSpPr>
          <p:nvPr/>
        </p:nvSpPr>
        <p:spPr>
          <a:xfrm>
            <a:off x="214611" y="1043003"/>
            <a:ext cx="8784976" cy="5460330"/>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93602205"/>
              </p:ext>
            </p:extLst>
          </p:nvPr>
        </p:nvGraphicFramePr>
        <p:xfrm>
          <a:off x="270124" y="1043002"/>
          <a:ext cx="8694364" cy="5694922"/>
        </p:xfrm>
        <a:graphic>
          <a:graphicData uri="http://schemas.openxmlformats.org/drawingml/2006/table">
            <a:tbl>
              <a:tblPr firstRow="1" firstCol="1" bandRow="1"/>
              <a:tblGrid>
                <a:gridCol w="1507906">
                  <a:extLst>
                    <a:ext uri="{9D8B030D-6E8A-4147-A177-3AD203B41FA5}">
                      <a16:colId xmlns:a16="http://schemas.microsoft.com/office/drawing/2014/main" val="20000"/>
                    </a:ext>
                  </a:extLst>
                </a:gridCol>
                <a:gridCol w="1685307">
                  <a:extLst>
                    <a:ext uri="{9D8B030D-6E8A-4147-A177-3AD203B41FA5}">
                      <a16:colId xmlns:a16="http://schemas.microsoft.com/office/drawing/2014/main" val="20001"/>
                    </a:ext>
                  </a:extLst>
                </a:gridCol>
                <a:gridCol w="1241803">
                  <a:extLst>
                    <a:ext uri="{9D8B030D-6E8A-4147-A177-3AD203B41FA5}">
                      <a16:colId xmlns:a16="http://schemas.microsoft.com/office/drawing/2014/main" val="20002"/>
                    </a:ext>
                  </a:extLst>
                </a:gridCol>
                <a:gridCol w="1596606">
                  <a:extLst>
                    <a:ext uri="{9D8B030D-6E8A-4147-A177-3AD203B41FA5}">
                      <a16:colId xmlns:a16="http://schemas.microsoft.com/office/drawing/2014/main" val="20003"/>
                    </a:ext>
                  </a:extLst>
                </a:gridCol>
                <a:gridCol w="1509641">
                  <a:extLst>
                    <a:ext uri="{9D8B030D-6E8A-4147-A177-3AD203B41FA5}">
                      <a16:colId xmlns:a16="http://schemas.microsoft.com/office/drawing/2014/main" val="20004"/>
                    </a:ext>
                  </a:extLst>
                </a:gridCol>
                <a:gridCol w="1153101">
                  <a:extLst>
                    <a:ext uri="{9D8B030D-6E8A-4147-A177-3AD203B41FA5}">
                      <a16:colId xmlns:a16="http://schemas.microsoft.com/office/drawing/2014/main" val="20005"/>
                    </a:ext>
                  </a:extLst>
                </a:gridCol>
              </a:tblGrid>
              <a:tr h="1001936">
                <a:tc>
                  <a:txBody>
                    <a:body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 </a:t>
                      </a:r>
                      <a:r>
                        <a:rPr lang="en-ZA" sz="14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4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400" dirty="0">
                        <a:effectLst/>
                        <a:latin typeface="Arial" panose="020B0604020202020204" pitchFamily="34" charset="0"/>
                        <a:cs typeface="Arial" panose="020B0604020202020204" pitchFamily="34" charset="0"/>
                      </a:endParaRPr>
                    </a:p>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4</a:t>
                      </a:r>
                      <a:r>
                        <a:rPr lang="en-ZA" sz="14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4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US" sz="14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40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400" dirty="0">
                        <a:effectLst/>
                        <a:latin typeface="Arial" panose="020B0604020202020204" pitchFamily="34" charset="0"/>
                        <a:cs typeface="Arial" panose="020B0604020202020204" pitchFamily="34" charset="0"/>
                      </a:endParaRPr>
                    </a:p>
                  </a:txBody>
                  <a:tcPr marL="11437" marR="11437" marT="1432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1837711">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South African indigenous languages promotion plan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GB" sz="1200" dirty="0">
                          <a:effectLst/>
                          <a:latin typeface="Arial" panose="020B0604020202020204" pitchFamily="34" charset="0"/>
                          <a:ea typeface="Calibri" panose="020F0502020204030204" pitchFamily="34" charset="0"/>
                          <a:cs typeface="Arial" panose="020B0604020202020204" pitchFamily="34" charset="0"/>
                        </a:rPr>
                        <a:t>Number of </a:t>
                      </a:r>
                      <a:r>
                        <a:rPr lang="en-ZA" sz="1200" dirty="0">
                          <a:effectLst/>
                          <a:latin typeface="Arial" panose="020B0604020202020204" pitchFamily="34" charset="0"/>
                          <a:ea typeface="Calibri" panose="020F0502020204030204" pitchFamily="34" charset="0"/>
                          <a:cs typeface="Arial" panose="020B0604020202020204" pitchFamily="34" charset="0"/>
                        </a:rPr>
                        <a:t>South African indigenous languages promotion plan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 </a:t>
                      </a:r>
                      <a:r>
                        <a:rPr lang="en-ZA" sz="1200" dirty="0">
                          <a:effectLst/>
                          <a:latin typeface="Arial" panose="020B0604020202020204" pitchFamily="34" charset="0"/>
                          <a:ea typeface="Calibri" panose="020F0502020204030204" pitchFamily="34" charset="0"/>
                          <a:cs typeface="Arial" panose="020B0604020202020204" pitchFamily="34" charset="0"/>
                        </a:rPr>
                        <a:t>South African indigenous language promotion plan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Approval of the Indigenous languages promotion plan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An Indigenous Languages Promotion Plan was developed and approved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None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55275">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Structures of traditional leaders trained on CIA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structures of traditional leaders trained on CIA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CIA training manual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Draft CIA training manual consulted with stakeholders</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10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CIA training manual approved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Draft CIA training manual was consulted with stakeholders</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ZA"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An Approved CIA training manual</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None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p>
                    <a:p>
                      <a:pPr marL="0" marR="0" algn="just">
                        <a:lnSpc>
                          <a:spcPct val="115000"/>
                        </a:lnSpc>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None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32462815"/>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2A78A2EF-1BC2-CCCD-A4D1-52D5ADD1DAED}"/>
              </a:ext>
            </a:extLst>
          </p:cNvPr>
          <p:cNvSpPr>
            <a:spLocks noChangeArrowheads="1"/>
          </p:cNvSpPr>
          <p:nvPr/>
        </p:nvSpPr>
        <p:spPr bwMode="auto">
          <a:xfrm>
            <a:off x="-107950" y="5283200"/>
            <a:ext cx="9144000" cy="914400"/>
          </a:xfrm>
          <a:prstGeom prst="rect">
            <a:avLst/>
          </a:prstGeom>
          <a:solidFill>
            <a:schemeClr val="bg1"/>
          </a:solidFill>
          <a:ln w="0">
            <a:solidFill>
              <a:srgbClr val="4A7EBB"/>
            </a:solidFill>
            <a:round/>
            <a:headEnd/>
            <a:tailEnd/>
          </a:ln>
          <a:effectLst>
            <a:outerShdw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mn-cs"/>
            </a:endParaRPr>
          </a:p>
        </p:txBody>
      </p:sp>
      <p:sp>
        <p:nvSpPr>
          <p:cNvPr id="5124" name="TextBox 5">
            <a:extLst>
              <a:ext uri="{FF2B5EF4-FFF2-40B4-BE49-F238E27FC236}">
                <a16:creationId xmlns:a16="http://schemas.microsoft.com/office/drawing/2014/main" id="{588F8940-5188-EFF9-048A-EABF35711CC2}"/>
              </a:ext>
            </a:extLst>
          </p:cNvPr>
          <p:cNvSpPr txBox="1">
            <a:spLocks noChangeArrowheads="1"/>
          </p:cNvSpPr>
          <p:nvPr/>
        </p:nvSpPr>
        <p:spPr bwMode="auto">
          <a:xfrm>
            <a:off x="147638" y="1703388"/>
            <a:ext cx="8745537" cy="2246312"/>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Calibri" panose="020F0502020204030204" pitchFamily="34" charset="0"/>
                <a:ea typeface="ＭＳ Ｐゴシック" panose="020B0600070205080204" pitchFamily="34" charset="-128"/>
                <a:cs typeface="+mn-cs"/>
              </a:rPr>
              <a:t> </a:t>
            </a:r>
          </a:p>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Calibri" panose="020F0502020204030204" pitchFamily="34" charset="0"/>
                <a:ea typeface="ＭＳ Ｐゴシック" panose="020B0600070205080204" pitchFamily="34" charset="-128"/>
                <a:cs typeface="+mn-cs"/>
              </a:rPr>
              <a:t>Expenditure Report for the period ended</a:t>
            </a:r>
          </a:p>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Calibri" panose="020F0502020204030204" pitchFamily="34" charset="0"/>
                <a:ea typeface="ＭＳ Ｐゴシック" panose="020B0600070205080204" pitchFamily="34" charset="-128"/>
                <a:cs typeface="+mn-cs"/>
              </a:rPr>
              <a:t>31 March 2022</a:t>
            </a:r>
          </a:p>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Calibri" panose="020F0502020204030204" pitchFamily="34" charset="0"/>
              <a:ea typeface="ＭＳ Ｐゴシック" panose="020B0600070205080204"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endPar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Calibri" panose="020F0502020204030204" pitchFamily="34" charset="0"/>
              <a:ea typeface="ＭＳ Ｐゴシック" panose="020B0600070205080204" pitchFamily="34" charset="-128"/>
              <a:cs typeface="+mn-cs"/>
            </a:endParaRPr>
          </a:p>
        </p:txBody>
      </p:sp>
      <p:pic>
        <p:nvPicPr>
          <p:cNvPr id="6150" name="Picture 8" descr="dta logo.jpg">
            <a:extLst>
              <a:ext uri="{FF2B5EF4-FFF2-40B4-BE49-F238E27FC236}">
                <a16:creationId xmlns:a16="http://schemas.microsoft.com/office/drawing/2014/main" id="{73548C4B-5201-0BB1-CEF4-3C63BA06B5F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3C6A0B1A-77F5-4ADA-C6C8-CC1BB245D6D6}"/>
              </a:ext>
            </a:extLst>
          </p:cNvPr>
          <p:cNvSpPr txBox="1"/>
          <p:nvPr/>
        </p:nvSpPr>
        <p:spPr>
          <a:xfrm>
            <a:off x="8172400" y="6191413"/>
            <a:ext cx="648072" cy="307777"/>
          </a:xfrm>
          <a:prstGeom prst="rect">
            <a:avLst/>
          </a:prstGeom>
          <a:noFill/>
        </p:spPr>
        <p:txBody>
          <a:bodyPr wrap="square" rtlCol="0">
            <a:spAutoFit/>
          </a:bodyPr>
          <a:lstStyle/>
          <a:p>
            <a:r>
              <a:rPr lang="en-GB" sz="1400" dirty="0"/>
              <a:t>18</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F78894-C154-8EA3-FEC2-C63FDC255120}"/>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8195" name="Picture 6">
            <a:extLst>
              <a:ext uri="{FF2B5EF4-FFF2-40B4-BE49-F238E27FC236}">
                <a16:creationId xmlns:a16="http://schemas.microsoft.com/office/drawing/2014/main" id="{649D92A0-3603-2E53-D8C8-957C91331B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a:extLst>
              <a:ext uri="{FF2B5EF4-FFF2-40B4-BE49-F238E27FC236}">
                <a16:creationId xmlns:a16="http://schemas.microsoft.com/office/drawing/2014/main" id="{66D2D444-C181-5636-3A35-CBF67DDDE185}"/>
              </a:ext>
            </a:extLst>
          </p:cNvPr>
          <p:cNvSpPr>
            <a:spLocks noGrp="1"/>
          </p:cNvSpPr>
          <p:nvPr>
            <p:ph type="title"/>
          </p:nvPr>
        </p:nvSpPr>
        <p:spPr>
          <a:xfrm>
            <a:off x="0" y="-26988"/>
            <a:ext cx="9144000" cy="792163"/>
          </a:xfrm>
        </p:spPr>
        <p:txBody>
          <a:bodyPr/>
          <a:lstStyle/>
          <a:p>
            <a:pPr algn="l">
              <a:defRPr/>
            </a:pPr>
            <a:r>
              <a:rPr lang="en-ZA" altLang="en-US" sz="24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Expenditure report as at 31 March 2022</a:t>
            </a:r>
          </a:p>
        </p:txBody>
      </p:sp>
      <p:sp>
        <p:nvSpPr>
          <p:cNvPr id="8197" name="Slide Number Placeholder 2">
            <a:extLst>
              <a:ext uri="{FF2B5EF4-FFF2-40B4-BE49-F238E27FC236}">
                <a16:creationId xmlns:a16="http://schemas.microsoft.com/office/drawing/2014/main" id="{4F73F2EC-8357-1753-B28D-667737277A7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83B7D116-FEA1-4F0C-9BF3-DC496A285C17}"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S PGothic" panose="020B0600070205080204" pitchFamily="34" charset="-128"/>
              <a:cs typeface="+mn-cs"/>
            </a:endParaRPr>
          </a:p>
        </p:txBody>
      </p:sp>
      <p:graphicFrame>
        <p:nvGraphicFramePr>
          <p:cNvPr id="8198" name="Object 2">
            <a:extLst>
              <a:ext uri="{FF2B5EF4-FFF2-40B4-BE49-F238E27FC236}">
                <a16:creationId xmlns:a16="http://schemas.microsoft.com/office/drawing/2014/main" id="{7F4AC2F7-A522-D7CA-2A04-3431892AA358}"/>
              </a:ext>
            </a:extLst>
          </p:cNvPr>
          <p:cNvGraphicFramePr>
            <a:graphicFrameLocks noChangeAspect="1"/>
          </p:cNvGraphicFramePr>
          <p:nvPr/>
        </p:nvGraphicFramePr>
        <p:xfrm>
          <a:off x="152400" y="981075"/>
          <a:ext cx="8534400" cy="4962525"/>
        </p:xfrm>
        <a:graphic>
          <a:graphicData uri="http://schemas.openxmlformats.org/presentationml/2006/ole">
            <mc:AlternateContent xmlns:mc="http://schemas.openxmlformats.org/markup-compatibility/2006">
              <mc:Choice xmlns:v="urn:schemas-microsoft-com:vml" Requires="v">
                <p:oleObj name="Worksheet" r:id="rId3" imgW="9286718" imgH="8858075" progId="Excel.Sheet.12">
                  <p:embed/>
                </p:oleObj>
              </mc:Choice>
              <mc:Fallback>
                <p:oleObj name="Worksheet" r:id="rId3" imgW="9286718" imgH="8858075" progId="Excel.Sheet.12">
                  <p:embed/>
                  <p:pic>
                    <p:nvPicPr>
                      <p:cNvPr id="8198" name="Object 2">
                        <a:extLst>
                          <a:ext uri="{FF2B5EF4-FFF2-40B4-BE49-F238E27FC236}">
                            <a16:creationId xmlns:a16="http://schemas.microsoft.com/office/drawing/2014/main" id="{7F4AC2F7-A522-D7CA-2A04-3431892AA3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981075"/>
                        <a:ext cx="8534400"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800" dirty="0">
                <a:effectLst/>
              </a:rPr>
              <a:t>PRESENTATION OUTLINE</a:t>
            </a:r>
          </a:p>
        </p:txBody>
      </p:sp>
      <p:sp>
        <p:nvSpPr>
          <p:cNvPr id="9" name="Content Placeholder 2"/>
          <p:cNvSpPr>
            <a:spLocks noGrp="1"/>
          </p:cNvSpPr>
          <p:nvPr>
            <p:ph idx="1"/>
          </p:nvPr>
        </p:nvSpPr>
        <p:spPr>
          <a:xfrm>
            <a:off x="0" y="380901"/>
            <a:ext cx="9036496" cy="5813127"/>
          </a:xfrm>
          <a:solidFill>
            <a:schemeClr val="bg1"/>
          </a:solidFill>
          <a:ln>
            <a:solidFill>
              <a:srgbClr val="FFC000"/>
            </a:solidFill>
          </a:ln>
        </p:spPr>
        <p:txBody>
          <a:bodyPr>
            <a:noAutofit/>
          </a:bodyPr>
          <a:lstStyle/>
          <a:p>
            <a:pPr marL="635000" marR="0" lvl="0" indent="-4064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635000" marR="0" lvl="0" indent="-4064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tab pos="635000" algn="l"/>
              </a:tabLst>
              <a:defRPr/>
            </a:pPr>
            <a:endParaRPr lang="en-US" sz="2000" dirty="0">
              <a:solidFill>
                <a:prstClr val="black"/>
              </a:solidFill>
              <a:ea typeface="+mn-ea"/>
            </a:endParaRP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Purpose of the presentation </a:t>
            </a: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Summary of the 2021/2022 4</a:t>
            </a:r>
            <a:r>
              <a:rPr kumimoji="0" lang="en-US" sz="2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th </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quarter performance per Programme </a:t>
            </a: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Breakdown of the 2021/2022 4</a:t>
            </a:r>
            <a:r>
              <a:rPr kumimoji="0" lang="en-US" sz="2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th</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quarter performance per Programme </a:t>
            </a: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Detailed 2021/2022 4</a:t>
            </a:r>
            <a:r>
              <a:rPr kumimoji="0" lang="en-US" sz="2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th</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Quarter Performance per Programme </a:t>
            </a: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Fourth quarter financial performance</a:t>
            </a:r>
          </a:p>
          <a:p>
            <a:pPr marL="635000" marR="0" lvl="0" indent="-406400" algn="just" defTabSz="914400" rtl="0" eaLnBrk="1" fontAlgn="auto" latinLnBrk="0" hangingPunct="1">
              <a:lnSpc>
                <a:spcPct val="150000"/>
              </a:lnSpc>
              <a:spcBef>
                <a:spcPts val="0"/>
              </a:spcBef>
              <a:spcAft>
                <a:spcPts val="0"/>
              </a:spcAft>
              <a:buClrTx/>
              <a:buSzTx/>
              <a:buFont typeface="Wingdings" panose="05000000000000000000" pitchFamily="2" charset="2"/>
              <a:buChar char="§"/>
              <a:tabLst>
                <a:tab pos="635000" algn="l"/>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Recommendations</a:t>
            </a:r>
          </a:p>
          <a:p>
            <a:pPr>
              <a:lnSpc>
                <a:spcPct val="150000"/>
              </a:lnSpc>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5188"/>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F4C6B73-DE02-161E-5D24-2A5280705F5F}"/>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9219" name="Picture 6" descr="dta logo.jpg">
            <a:extLst>
              <a:ext uri="{FF2B5EF4-FFF2-40B4-BE49-F238E27FC236}">
                <a16:creationId xmlns:a16="http://schemas.microsoft.com/office/drawing/2014/main" id="{B73364BA-3918-6CC9-6C63-CC08FF48DA6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itle 1">
            <a:extLst>
              <a:ext uri="{FF2B5EF4-FFF2-40B4-BE49-F238E27FC236}">
                <a16:creationId xmlns:a16="http://schemas.microsoft.com/office/drawing/2014/main" id="{75B5FBE7-4B7A-9847-B877-3AD364F0A4E0}"/>
              </a:ext>
            </a:extLst>
          </p:cNvPr>
          <p:cNvSpPr>
            <a:spLocks noGrp="1"/>
          </p:cNvSpPr>
          <p:nvPr>
            <p:ph type="title"/>
          </p:nvPr>
        </p:nvSpPr>
        <p:spPr>
          <a:xfrm>
            <a:off x="115888" y="188913"/>
            <a:ext cx="8229600" cy="679450"/>
          </a:xfrm>
        </p:spPr>
        <p:txBody>
          <a:bodyPr/>
          <a:lstStyle/>
          <a:p>
            <a:pPr algn="l"/>
            <a:r>
              <a:rPr lang="en-ZA" altLang="en-US">
                <a:latin typeface="Arial" panose="020B0604020202020204" pitchFamily="34" charset="0"/>
                <a:cs typeface="Arial" panose="020B0604020202020204" pitchFamily="34" charset="0"/>
              </a:rPr>
              <a:t>Expenditure Analysis</a:t>
            </a:r>
            <a:endParaRPr lang="en-GB" altLang="en-US">
              <a:latin typeface="Arial" panose="020B0604020202020204" pitchFamily="34" charset="0"/>
              <a:cs typeface="Arial" panose="020B0604020202020204" pitchFamily="34" charset="0"/>
            </a:endParaRPr>
          </a:p>
        </p:txBody>
      </p:sp>
      <p:sp>
        <p:nvSpPr>
          <p:cNvPr id="9221" name="Content Placeholder 2">
            <a:extLst>
              <a:ext uri="{FF2B5EF4-FFF2-40B4-BE49-F238E27FC236}">
                <a16:creationId xmlns:a16="http://schemas.microsoft.com/office/drawing/2014/main" id="{60FB64CF-7DF7-C2A0-DDD1-0F9C2BD0F119}"/>
              </a:ext>
            </a:extLst>
          </p:cNvPr>
          <p:cNvSpPr>
            <a:spLocks noGrp="1"/>
          </p:cNvSpPr>
          <p:nvPr>
            <p:ph idx="1"/>
          </p:nvPr>
        </p:nvSpPr>
        <p:spPr>
          <a:xfrm>
            <a:off x="-38100" y="919163"/>
            <a:ext cx="9024938" cy="5168900"/>
          </a:xfrm>
        </p:spPr>
        <p:txBody>
          <a:bodyPr/>
          <a:lstStyle/>
          <a:p>
            <a:pPr algn="just">
              <a:buFont typeface="Wingdings" panose="05000000000000000000" pitchFamily="2" charset="2"/>
              <a:buChar char="q"/>
            </a:pPr>
            <a:r>
              <a:rPr lang="en-US" altLang="en-US" sz="1600" dirty="0"/>
              <a:t>The expenditure report depicts that at the end of the reporting period, cumulative expenditure was R154, 737 million, which translates to 90% overall spending of the total adjusted appropriated budget of R172, 690 million.</a:t>
            </a:r>
          </a:p>
          <a:p>
            <a:pPr algn="just">
              <a:buFont typeface="Wingdings" panose="05000000000000000000" pitchFamily="2" charset="2"/>
              <a:buChar char="q"/>
            </a:pPr>
            <a:r>
              <a:rPr lang="en-US" altLang="en-US" sz="1600" dirty="0"/>
              <a:t>The Commission on Khoi-San Matters (CKSM) was appointed late in the year and this contributed to low spending on Compensation of Employees. The other contributing factor for low spending on this economic classification is due to filled funded positions which became vacant during the financial year as a result of natural attrition.. </a:t>
            </a:r>
          </a:p>
          <a:p>
            <a:pPr algn="just">
              <a:buFont typeface="Wingdings" panose="05000000000000000000" pitchFamily="2" charset="2"/>
              <a:buChar char="q"/>
            </a:pPr>
            <a:r>
              <a:rPr lang="en-US" altLang="en-US" sz="1600" dirty="0"/>
              <a:t>Goods and Services budget was R39,027 million and at the end of the reporting period R24,586 million was spent. The under expenditure on this economic classification is as a result of nation-wide lockdown restrictions to contain the spread of the Corona-Virus and this negatively affected expenditure trends.  In compliance with lockdown restrictions, officials had to work from home and others on rotation.  </a:t>
            </a:r>
          </a:p>
          <a:p>
            <a:pPr algn="just">
              <a:buFont typeface="Wingdings" panose="05000000000000000000" pitchFamily="2" charset="2"/>
              <a:buChar char="q"/>
            </a:pPr>
            <a:r>
              <a:rPr lang="en-US" altLang="en-US" sz="1600" dirty="0"/>
              <a:t>Transfer Payment to CRL Rights Commission was done in accordance with the provisions of Section 38(1)(j) of the PFMA wherein the Department paid the entire appropriated budget of R46,032 million to the Commission.</a:t>
            </a:r>
          </a:p>
          <a:p>
            <a:pPr algn="just">
              <a:buFont typeface="Wingdings" panose="05000000000000000000" pitchFamily="2" charset="2"/>
              <a:buChar char="q"/>
            </a:pPr>
            <a:r>
              <a:rPr lang="en-US" altLang="en-US" sz="1600" dirty="0">
                <a:solidFill>
                  <a:srgbClr val="000000"/>
                </a:solidFill>
              </a:rPr>
              <a:t>The under expenditure of R1 million on Capital Assets is mainly due to delays in </a:t>
            </a:r>
            <a:r>
              <a:rPr lang="en-US" altLang="en-US" sz="1600" dirty="0" err="1">
                <a:solidFill>
                  <a:srgbClr val="000000"/>
                </a:solidFill>
              </a:rPr>
              <a:t>finalising</a:t>
            </a:r>
            <a:r>
              <a:rPr lang="en-US" altLang="en-US" sz="1600" dirty="0">
                <a:solidFill>
                  <a:srgbClr val="000000"/>
                </a:solidFill>
              </a:rPr>
              <a:t>  procurement of Departmental vehicles due to COVID-19 which negatively affected car manufacturing industries.</a:t>
            </a:r>
            <a:endParaRPr lang="en-ZA" altLang="en-US" sz="1600" dirty="0">
              <a:solidFill>
                <a:srgbClr val="000000"/>
              </a:solidFill>
            </a:endParaRPr>
          </a:p>
          <a:p>
            <a:pPr algn="just">
              <a:buFont typeface="Wingdings" panose="05000000000000000000" pitchFamily="2" charset="2"/>
              <a:buChar char="q"/>
            </a:pPr>
            <a:endParaRPr lang="en-US" altLang="en-US" sz="1600" dirty="0">
              <a:solidFill>
                <a:srgbClr val="000000"/>
              </a:solidFill>
            </a:endParaRPr>
          </a:p>
          <a:p>
            <a:pPr algn="just">
              <a:buFont typeface="Wingdings" panose="05000000000000000000" pitchFamily="2" charset="2"/>
              <a:buChar char="q"/>
            </a:pPr>
            <a:endParaRPr lang="en-US" altLang="en-US" sz="1600" dirty="0"/>
          </a:p>
          <a:p>
            <a:pPr algn="just">
              <a:buFont typeface="Wingdings" panose="05000000000000000000" pitchFamily="2" charset="2"/>
              <a:buChar char="q"/>
            </a:pPr>
            <a:endParaRPr lang="en-US" altLang="en-US" sz="1600" dirty="0"/>
          </a:p>
          <a:p>
            <a:pPr algn="just">
              <a:buFont typeface="Wingdings" panose="05000000000000000000" pitchFamily="2" charset="2"/>
              <a:buChar char="q"/>
            </a:pPr>
            <a:endParaRPr lang="en-US" altLang="en-US" sz="1600" dirty="0"/>
          </a:p>
        </p:txBody>
      </p:sp>
      <p:sp>
        <p:nvSpPr>
          <p:cNvPr id="9222" name="Slide Number Placeholder 1">
            <a:extLst>
              <a:ext uri="{FF2B5EF4-FFF2-40B4-BE49-F238E27FC236}">
                <a16:creationId xmlns:a16="http://schemas.microsoft.com/office/drawing/2014/main" id="{2E499C65-3B44-9E80-2839-535924E8BF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1AB3BC2D-BB0F-4FB9-B092-EE67B21E8AE2}"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9E1182-4577-2D5A-7BB2-80C322C9FE9E}"/>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10243" name="Picture 6" descr="dta logo.jpg">
            <a:extLst>
              <a:ext uri="{FF2B5EF4-FFF2-40B4-BE49-F238E27FC236}">
                <a16:creationId xmlns:a16="http://schemas.microsoft.com/office/drawing/2014/main" id="{93A7F4E7-54BE-CA8F-4FA2-C6BF5BAC308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a:extLst>
              <a:ext uri="{FF2B5EF4-FFF2-40B4-BE49-F238E27FC236}">
                <a16:creationId xmlns:a16="http://schemas.microsoft.com/office/drawing/2014/main" id="{10D7C2CD-38B7-B07F-6D9D-6F68FFF6C509}"/>
              </a:ext>
            </a:extLst>
          </p:cNvPr>
          <p:cNvSpPr>
            <a:spLocks noGrp="1"/>
          </p:cNvSpPr>
          <p:nvPr>
            <p:ph type="title"/>
          </p:nvPr>
        </p:nvSpPr>
        <p:spPr>
          <a:xfrm>
            <a:off x="168275" y="740184"/>
            <a:ext cx="8858250" cy="550838"/>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Recommendations:</a:t>
            </a:r>
          </a:p>
        </p:txBody>
      </p:sp>
      <p:sp>
        <p:nvSpPr>
          <p:cNvPr id="9221" name="Content Placeholder 5">
            <a:extLst>
              <a:ext uri="{FF2B5EF4-FFF2-40B4-BE49-F238E27FC236}">
                <a16:creationId xmlns:a16="http://schemas.microsoft.com/office/drawing/2014/main" id="{93F99FDD-EE91-0D71-AC53-09B860D9821E}"/>
              </a:ext>
            </a:extLst>
          </p:cNvPr>
          <p:cNvSpPr>
            <a:spLocks noGrp="1"/>
          </p:cNvSpPr>
          <p:nvPr>
            <p:ph idx="1"/>
          </p:nvPr>
        </p:nvSpPr>
        <p:spPr>
          <a:xfrm>
            <a:off x="168275" y="1772816"/>
            <a:ext cx="8823325" cy="5230836"/>
          </a:xfrm>
        </p:spPr>
        <p:txBody>
          <a:bodyPr/>
          <a:lstStyle/>
          <a:p>
            <a:pPr marR="0" lvl="0" algn="just" latinLnBrk="0">
              <a:lnSpc>
                <a:spcPct val="100000"/>
              </a:lnSpc>
              <a:buClrTx/>
              <a:buSzTx/>
              <a:buFont typeface="Wingdings" panose="05000000000000000000" pitchFamily="2" charset="2"/>
              <a:buChar char="q"/>
              <a:tabLst/>
              <a:defRPr/>
            </a:pPr>
            <a:r>
              <a:rPr lang="en-ZA" sz="1600" dirty="0"/>
              <a:t>It is recommended that the Portfolio Committee:</a:t>
            </a:r>
          </a:p>
          <a:p>
            <a:pPr algn="just">
              <a:buFont typeface="Wingdings" panose="05000000000000000000" pitchFamily="2" charset="2"/>
              <a:buChar char="q"/>
              <a:defRPr/>
            </a:pPr>
            <a:endParaRPr lang="en-ZA" altLang="en-US" sz="1600" dirty="0"/>
          </a:p>
          <a:p>
            <a:pPr algn="just">
              <a:buFont typeface="Wingdings" panose="05000000000000000000" pitchFamily="2" charset="2"/>
              <a:buChar char="q"/>
              <a:defRPr/>
            </a:pPr>
            <a:r>
              <a:rPr lang="en-GB" altLang="en-US" sz="1600" dirty="0"/>
              <a:t>Notes the Department of Traditional Affairs 2021/2022 fourth quarter performance reports on pre-determined objectives;</a:t>
            </a:r>
            <a:endParaRPr lang="en-ZA" altLang="en-US" sz="1600" dirty="0"/>
          </a:p>
          <a:p>
            <a:pPr algn="just">
              <a:buFont typeface="Wingdings" panose="05000000000000000000" pitchFamily="2" charset="2"/>
              <a:buChar char="q"/>
              <a:defRPr/>
            </a:pPr>
            <a:r>
              <a:rPr lang="en-ZA" altLang="en-US" sz="1600" dirty="0"/>
              <a:t>Notes the expenditure report for the period ending 31 March 2022; </a:t>
            </a:r>
          </a:p>
          <a:p>
            <a:pPr marL="0" indent="0" algn="just">
              <a:buNone/>
              <a:defRPr/>
            </a:pPr>
            <a:endParaRPr lang="en-ZA" altLang="en-US" sz="2000" dirty="0"/>
          </a:p>
          <a:p>
            <a:pPr marL="0" indent="0" algn="just">
              <a:buNone/>
              <a:defRPr/>
            </a:pPr>
            <a:r>
              <a:rPr lang="en-ZA" sz="1400" b="1" dirty="0">
                <a:solidFill>
                  <a:prstClr val="black"/>
                </a:solidFill>
                <a:latin typeface="Arial" panose="020B0604020202020204" pitchFamily="34" charset="0"/>
                <a:ea typeface="+mn-ea"/>
                <a:cs typeface="Arial" panose="020B0604020202020204" pitchFamily="34" charset="0"/>
              </a:rPr>
              <a:t>End</a:t>
            </a: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buNone/>
              <a:defRPr/>
            </a:pPr>
            <a:endParaRPr lang="en-US" sz="1400" b="1" dirty="0">
              <a:solidFill>
                <a:prstClr val="black"/>
              </a:solidFill>
              <a:latin typeface="Arial" panose="020B0604020202020204" pitchFamily="34" charset="0"/>
              <a:ea typeface="+mn-ea"/>
              <a:cs typeface="Arial" panose="020B0604020202020204" pitchFamily="34" charset="0"/>
            </a:endParaRPr>
          </a:p>
          <a:p>
            <a:pPr marL="0" indent="0" algn="just">
              <a:buNone/>
              <a:defRPr/>
            </a:pP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buNone/>
              <a:defRPr/>
            </a:pP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buNone/>
              <a:defRPr/>
            </a:pP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buNone/>
              <a:defRPr/>
            </a:pP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algn="just">
              <a:defRPr/>
            </a:pPr>
            <a:endParaRPr lang="en-ZA" altLang="en-US" sz="14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buFont typeface="Arial" panose="020B0604020202020204" pitchFamily="34" charset="0"/>
              <a:buNone/>
              <a:defRPr/>
            </a:pPr>
            <a:endParaRPr lang="en-ZA" altLang="en-US" sz="1800" dirty="0">
              <a:ea typeface="ＭＳ Ｐゴシック" panose="020B0600070205080204" pitchFamily="34" charset="-128"/>
            </a:endParaRPr>
          </a:p>
          <a:p>
            <a:pPr marL="0" indent="0" algn="just">
              <a:buFont typeface="Arial" panose="020B0604020202020204" pitchFamily="34" charset="0"/>
              <a:buNone/>
              <a:defRPr/>
            </a:pPr>
            <a:endParaRPr lang="en-ZA" altLang="en-US" sz="1800" dirty="0">
              <a:ea typeface="ＭＳ Ｐゴシック" panose="020B0600070205080204" pitchFamily="34" charset="-128"/>
            </a:endParaRPr>
          </a:p>
          <a:p>
            <a:pPr algn="just">
              <a:buFont typeface="Wingdings" panose="05000000000000000000" pitchFamily="2" charset="2"/>
              <a:buChar char="q"/>
              <a:defRPr/>
            </a:pPr>
            <a:endParaRPr lang="en-ZA" altLang="en-US" sz="1800" dirty="0">
              <a:ea typeface="ＭＳ Ｐゴシック" panose="020B0600070205080204" pitchFamily="34" charset="-128"/>
            </a:endParaRPr>
          </a:p>
          <a:p>
            <a:pPr algn="just">
              <a:buFont typeface="Wingdings" panose="05000000000000000000" pitchFamily="2" charset="2"/>
              <a:buChar char="q"/>
              <a:defRPr/>
            </a:pPr>
            <a:endParaRPr lang="en-ZA" altLang="en-US" sz="1800" dirty="0">
              <a:ea typeface="ＭＳ Ｐゴシック" panose="020B0600070205080204" pitchFamily="34" charset="-128"/>
            </a:endParaRPr>
          </a:p>
        </p:txBody>
      </p:sp>
      <p:sp>
        <p:nvSpPr>
          <p:cNvPr id="10246" name="Slide Number Placeholder 1">
            <a:extLst>
              <a:ext uri="{FF2B5EF4-FFF2-40B4-BE49-F238E27FC236}">
                <a16:creationId xmlns:a16="http://schemas.microsoft.com/office/drawing/2014/main" id="{AFA96D12-EA3E-6F82-6778-540F1A6A06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6826A58-2E7E-439F-8BDE-AF655DEE84B9}"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extBox 4">
            <a:extLst>
              <a:ext uri="{FF2B5EF4-FFF2-40B4-BE49-F238E27FC236}">
                <a16:creationId xmlns:a16="http://schemas.microsoft.com/office/drawing/2014/main" id="{2C139A61-2268-7D2E-0B19-85552A92F7BB}"/>
              </a:ext>
            </a:extLst>
          </p:cNvPr>
          <p:cNvSpPr txBox="1"/>
          <p:nvPr/>
        </p:nvSpPr>
        <p:spPr>
          <a:xfrm>
            <a:off x="1066800" y="168275"/>
            <a:ext cx="6858000" cy="461665"/>
          </a:xfrm>
          <a:prstGeom prst="rect">
            <a:avLst/>
          </a:prstGeom>
          <a:noFill/>
        </p:spPr>
        <p:txBody>
          <a:bodyPr>
            <a:spAutoFit/>
          </a:bodyPr>
          <a:lstStyle/>
          <a:p>
            <a:pPr algn="ctr" defTabSz="457200" fontAlgn="base">
              <a:spcBef>
                <a:spcPct val="0"/>
              </a:spcBef>
              <a:spcAft>
                <a:spcPct val="0"/>
              </a:spcAft>
              <a:defRPr/>
            </a:pPr>
            <a:r>
              <a:rPr lang="en-US" sz="2400" b="1" dirty="0">
                <a:solidFill>
                  <a:prstClr val="black"/>
                </a:solidFill>
                <a:effectLst>
                  <a:outerShdw blurRad="38100" dist="38100" dir="2700000" algn="tl">
                    <a:srgbClr val="C0C0C0"/>
                  </a:outerShdw>
                </a:effectLst>
                <a:ea typeface="ＭＳ Ｐゴシック" charset="-128"/>
              </a:rPr>
              <a:t>PURPOSE</a:t>
            </a:r>
          </a:p>
        </p:txBody>
      </p:sp>
      <p:sp>
        <p:nvSpPr>
          <p:cNvPr id="6" name="TextBox 5">
            <a:extLst>
              <a:ext uri="{FF2B5EF4-FFF2-40B4-BE49-F238E27FC236}">
                <a16:creationId xmlns:a16="http://schemas.microsoft.com/office/drawing/2014/main" id="{A955AF30-210C-EB0F-5672-BA6517C88D80}"/>
              </a:ext>
            </a:extLst>
          </p:cNvPr>
          <p:cNvSpPr txBox="1"/>
          <p:nvPr/>
        </p:nvSpPr>
        <p:spPr>
          <a:xfrm>
            <a:off x="251521" y="980728"/>
            <a:ext cx="8443218" cy="3970318"/>
          </a:xfrm>
          <a:prstGeom prst="rect">
            <a:avLst/>
          </a:prstGeom>
          <a:noFill/>
        </p:spPr>
        <p:txBody>
          <a:bodyPr wrap="square" rtlCol="0">
            <a:spAutoFit/>
          </a:bodyPr>
          <a:lstStyle/>
          <a:p>
            <a:pPr marL="228600">
              <a:buFont typeface="Arial" pitchFamily="34" charset="0"/>
              <a:buNone/>
              <a:tabLst>
                <a:tab pos="635000" algn="l"/>
              </a:tabLst>
            </a:pPr>
            <a:r>
              <a:rPr lang="en-US" sz="2800" dirty="0">
                <a:solidFill>
                  <a:prstClr val="black"/>
                </a:solidFill>
                <a:latin typeface="Calibri"/>
                <a:cs typeface="Arial" pitchFamily="34" charset="0"/>
              </a:rPr>
              <a:t>To brief the Portfolio Committee on the:</a:t>
            </a:r>
          </a:p>
          <a:p>
            <a:pPr marL="228600">
              <a:buFont typeface="Arial" pitchFamily="34" charset="0"/>
              <a:buNone/>
              <a:tabLst>
                <a:tab pos="635000" algn="l"/>
              </a:tabLst>
            </a:pPr>
            <a:endParaRPr lang="en-ZA" sz="2800" dirty="0">
              <a:solidFill>
                <a:prstClr val="black"/>
              </a:solidFill>
              <a:latin typeface="Calibri"/>
            </a:endParaRPr>
          </a:p>
          <a:p>
            <a:pPr marL="457200" indent="-457200" algn="just">
              <a:buFont typeface="+mj-lt"/>
              <a:buAutoNum type="alphaLcParenR"/>
            </a:pPr>
            <a:r>
              <a:rPr lang="en-ZA" sz="2800" dirty="0">
                <a:solidFill>
                  <a:prstClr val="black"/>
                </a:solidFill>
                <a:latin typeface="Calibri"/>
              </a:rPr>
              <a:t>Department of Traditional Affairs 2021/2022 fourth quarter performance information on pre-determined objectives and financial performance.</a:t>
            </a:r>
          </a:p>
          <a:p>
            <a:pPr algn="just"/>
            <a:endParaRPr lang="en-ZA" sz="2800" dirty="0">
              <a:solidFill>
                <a:srgbClr val="FF0000"/>
              </a:solidFill>
              <a:latin typeface="Calibri"/>
            </a:endParaRPr>
          </a:p>
          <a:p>
            <a:pPr algn="just"/>
            <a:endParaRPr lang="en-ZA" sz="2800" dirty="0">
              <a:solidFill>
                <a:srgbClr val="002060"/>
              </a:solidFill>
              <a:latin typeface="Calibri"/>
            </a:endParaRPr>
          </a:p>
          <a:p>
            <a:pPr algn="just"/>
            <a:endParaRPr lang="en-ZA" sz="2800" dirty="0">
              <a:solidFill>
                <a:srgbClr val="002060"/>
              </a:solidFill>
              <a:latin typeface="Calibri"/>
            </a:endParaRPr>
          </a:p>
          <a:p>
            <a:pPr algn="just"/>
            <a:endParaRPr lang="en-ZA" sz="2800" dirty="0">
              <a:solidFill>
                <a:srgbClr val="002060"/>
              </a:solidFill>
              <a:latin typeface="Calibri"/>
            </a:endParaRPr>
          </a:p>
        </p:txBody>
      </p:sp>
    </p:spTree>
    <p:extLst>
      <p:ext uri="{BB962C8B-B14F-4D97-AF65-F5344CB8AC3E}">
        <p14:creationId xmlns:p14="http://schemas.microsoft.com/office/powerpoint/2010/main" val="289171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9D24176-655D-4EAF-A16B-203DBBF80BD7}" type="datetime3">
              <a:rPr kumimoji="0" lang="en-US" sz="1200" b="0" i="0" u="none" strike="noStrike" kern="1200" cap="none" spc="0" normalizeH="0" baseline="0" noProof="0" smtClean="0">
                <a:ln>
                  <a:noFill/>
                </a:ln>
                <a:solidFill>
                  <a:srgbClr val="898989"/>
                </a:solidFill>
                <a:effectLst/>
                <a:uLnTx/>
                <a:uFillTx/>
                <a:latin typeface="Calibri" charset="0"/>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27 August 2022</a:t>
            </a:fld>
            <a:endPar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B274A-39EE-47F1-994F-E98DFBC59EDF}" type="slidenum">
              <a:rPr kumimoji="0" lang="en-US" sz="1200" b="0" i="0" u="none" strike="noStrike" kern="1200" cap="none" spc="0" normalizeH="0" baseline="0" noProof="0" smtClean="0">
                <a:ln>
                  <a:noFill/>
                </a:ln>
                <a:solidFill>
                  <a:prstClr val="black"/>
                </a:solidFill>
                <a:effectLst/>
                <a:uLnTx/>
                <a:uFillTx/>
                <a:latin typeface="Calibri"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
        <p:nvSpPr>
          <p:cNvPr id="7" name="TextBox 6">
            <a:extLst>
              <a:ext uri="{FF2B5EF4-FFF2-40B4-BE49-F238E27FC236}">
                <a16:creationId xmlns:a16="http://schemas.microsoft.com/office/drawing/2014/main" id="{302F4841-4950-4A78-ACC0-9AC977803680}"/>
              </a:ext>
            </a:extLst>
          </p:cNvPr>
          <p:cNvSpPr txBox="1"/>
          <p:nvPr/>
        </p:nvSpPr>
        <p:spPr>
          <a:xfrm>
            <a:off x="899592" y="1974612"/>
            <a:ext cx="7498282"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Arial" pitchFamily="34" charset="0"/>
              </a:rPr>
              <a:t>Summary of 2021/2022 fourth quarter performance per Programme</a:t>
            </a:r>
            <a:endParaRPr kumimoji="0" lang="en-ZA"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3953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type="title"/>
          </p:nvPr>
        </p:nvSpPr>
        <p:spPr>
          <a:xfrm>
            <a:off x="0" y="-19074"/>
            <a:ext cx="9144000" cy="63976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rmAutofit fontScale="90000"/>
          </a:bodyPr>
          <a:lstStyle/>
          <a:p>
            <a:pPr marR="0" lvl="0">
              <a:spcBef>
                <a:spcPts val="0"/>
              </a:spcBef>
              <a:spcAft>
                <a:spcPts val="0"/>
              </a:spcAft>
              <a:tabLst>
                <a:tab pos="457200" algn="l"/>
                <a:tab pos="635000" algn="l"/>
              </a:tabLst>
            </a:pPr>
            <a:r>
              <a:rPr lang="en-US" sz="1800" b="1" kern="1200" dirty="0">
                <a:solidFill>
                  <a:srgbClr val="17375E"/>
                </a:solidFill>
                <a:effectLst/>
                <a:latin typeface="Arial" panose="020B0604020202020204" pitchFamily="34" charset="0"/>
                <a:ea typeface="+mn-ea"/>
              </a:rPr>
              <a:t>SUMMARY OF THE 2021/2022 4</a:t>
            </a:r>
            <a:r>
              <a:rPr lang="en-US" sz="1800" b="1" kern="1200" baseline="30000" dirty="0">
                <a:solidFill>
                  <a:srgbClr val="17375E"/>
                </a:solidFill>
                <a:effectLst/>
                <a:latin typeface="Arial" panose="020B0604020202020204" pitchFamily="34" charset="0"/>
                <a:ea typeface="+mn-ea"/>
              </a:rPr>
              <a:t>th</a:t>
            </a:r>
            <a:r>
              <a:rPr lang="en-US" sz="1800" b="1" kern="1200" dirty="0">
                <a:solidFill>
                  <a:srgbClr val="17375E"/>
                </a:solidFill>
                <a:effectLst/>
                <a:latin typeface="Arial" panose="020B0604020202020204" pitchFamily="34" charset="0"/>
                <a:ea typeface="+mn-ea"/>
              </a:rPr>
              <a:t> QUARTER PERFORMANCE  &amp; </a:t>
            </a:r>
            <a:r>
              <a:rPr lang="en-US" sz="1800" b="1" dirty="0">
                <a:solidFill>
                  <a:srgbClr val="17375E"/>
                </a:solidFill>
                <a:latin typeface="Arial" panose="020B0604020202020204" pitchFamily="34" charset="0"/>
                <a:ea typeface="+mn-ea"/>
              </a:rPr>
              <a:t>DEPARTMENTAL </a:t>
            </a:r>
            <a:r>
              <a:rPr lang="en-US" sz="1800" b="1" kern="1200" dirty="0">
                <a:solidFill>
                  <a:srgbClr val="17375E"/>
                </a:solidFill>
                <a:effectLst/>
                <a:latin typeface="Arial" panose="020B0604020202020204" pitchFamily="34" charset="0"/>
                <a:ea typeface="+mn-ea"/>
              </a:rPr>
              <a:t>PERFORMANCE OVER THE 2021/22 FY</a:t>
            </a:r>
            <a:endParaRPr lang="en-US" sz="1800" b="1"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sz="quarter" idx="1"/>
          </p:nvPr>
        </p:nvSpPr>
        <p:spPr>
          <a:xfrm>
            <a:off x="5223817" y="1988840"/>
            <a:ext cx="3538736" cy="3312368"/>
          </a:xfrm>
        </p:spPr>
        <p:txBody>
          <a:bodyPr>
            <a:normAutofit/>
          </a:bodyPr>
          <a:lstStyle/>
          <a:p>
            <a:pPr>
              <a:defRPr/>
            </a:pPr>
            <a:r>
              <a:rPr lang="en-ZA" sz="2400" b="1" dirty="0">
                <a:ea typeface="MS PGothic" pitchFamily="34" charset="-128"/>
              </a:rPr>
              <a:t>The Department had nineteen (19) targets for the 2021/22 4</a:t>
            </a:r>
            <a:r>
              <a:rPr lang="en-ZA" sz="2400" b="1" baseline="30000" dirty="0">
                <a:ea typeface="MS PGothic" pitchFamily="34" charset="-128"/>
              </a:rPr>
              <a:t>th</a:t>
            </a:r>
            <a:r>
              <a:rPr lang="en-ZA" sz="2400" b="1" dirty="0">
                <a:ea typeface="MS PGothic" pitchFamily="34" charset="-128"/>
              </a:rPr>
              <a:t> quarter of which:</a:t>
            </a:r>
          </a:p>
          <a:p>
            <a:pPr lvl="2">
              <a:defRPr/>
            </a:pPr>
            <a:r>
              <a:rPr lang="en-ZA" b="1" dirty="0">
                <a:ea typeface="MS PGothic" pitchFamily="34" charset="-128"/>
              </a:rPr>
              <a:t>19 of 19 targets</a:t>
            </a:r>
            <a:r>
              <a:rPr lang="en-ZA" sz="2400" b="1" dirty="0">
                <a:ea typeface="MS PGothic" pitchFamily="34" charset="-128"/>
              </a:rPr>
              <a:t> </a:t>
            </a:r>
            <a:r>
              <a:rPr lang="en-ZA" sz="2400" b="1" dirty="0">
                <a:solidFill>
                  <a:srgbClr val="00B050"/>
                </a:solidFill>
                <a:ea typeface="MS PGothic" pitchFamily="34" charset="-128"/>
              </a:rPr>
              <a:t>(100%) </a:t>
            </a:r>
            <a:r>
              <a:rPr lang="en-ZA" sz="2400" b="1" dirty="0">
                <a:ea typeface="MS PGothic" pitchFamily="34" charset="-128"/>
              </a:rPr>
              <a:t>were achieved</a:t>
            </a:r>
            <a:r>
              <a:rPr lang="en-ZA" b="1" dirty="0">
                <a:ea typeface="MS PGothic" pitchFamily="34" charset="-128"/>
              </a:rPr>
              <a:t>.</a:t>
            </a:r>
            <a:endParaRPr lang="en-ZA" sz="2400" b="1" dirty="0">
              <a:ea typeface="MS PGothic" pitchFamily="34" charset="-128"/>
            </a:endParaRPr>
          </a:p>
          <a:p>
            <a:pPr marL="914400" lvl="2" indent="0">
              <a:buNone/>
              <a:defRPr/>
            </a:pPr>
            <a:endParaRPr lang="en-ZA" sz="2400" b="1" dirty="0">
              <a:highlight>
                <a:srgbClr val="FF0000"/>
              </a:highlight>
              <a:ea typeface="MS PGothic" pitchFamily="34" charset="-128"/>
            </a:endParaRPr>
          </a:p>
          <a:p>
            <a:pPr marL="914400" lvl="2" indent="0">
              <a:buNone/>
              <a:defRPr/>
            </a:pPr>
            <a:endParaRPr lang="en-ZA" b="1" dirty="0">
              <a:ea typeface="MS PGothic" pitchFamily="34" charset="-128"/>
            </a:endParaRPr>
          </a:p>
        </p:txBody>
      </p:sp>
      <p:graphicFrame>
        <p:nvGraphicFramePr>
          <p:cNvPr id="9" name="Chart 8"/>
          <p:cNvGraphicFramePr>
            <a:graphicFrameLocks/>
          </p:cNvGraphicFramePr>
          <p:nvPr>
            <p:extLst>
              <p:ext uri="{D42A27DB-BD31-4B8C-83A1-F6EECF244321}">
                <p14:modId xmlns:p14="http://schemas.microsoft.com/office/powerpoint/2010/main" val="2116352677"/>
              </p:ext>
            </p:extLst>
          </p:nvPr>
        </p:nvGraphicFramePr>
        <p:xfrm>
          <a:off x="611560" y="980728"/>
          <a:ext cx="4680520" cy="347900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3E233B7E-8A8F-4979-A61A-781DDD01CAA8}"/>
              </a:ext>
            </a:extLst>
          </p:cNvPr>
          <p:cNvSpPr txBox="1"/>
          <p:nvPr/>
        </p:nvSpPr>
        <p:spPr>
          <a:xfrm>
            <a:off x="8388424" y="6525344"/>
            <a:ext cx="43204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307932708"/>
              </p:ext>
            </p:extLst>
          </p:nvPr>
        </p:nvGraphicFramePr>
        <p:xfrm>
          <a:off x="179512" y="1988840"/>
          <a:ext cx="4896544"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8421947"/>
      </p:ext>
    </p:extLst>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bwMode="auto">
          <a:xfrm>
            <a:off x="179388" y="6296025"/>
            <a:ext cx="457200" cy="457200"/>
          </a:xfrm>
          <a:extLst>
            <a:ext uri="{91240B29-F687-4F45-9708-019B960494DF}">
              <a14:hiddenLine xmlns:a14="http://schemas.microsoft.com/office/drawing/2010/main" w="9525">
                <a:solidFill>
                  <a:srgbClr val="000000"/>
                </a:solidFill>
                <a:round/>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ea typeface="ＭＳ Ｐゴシック" panose="020B0600070205080204" pitchFamily="34" charset="-128"/>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ea typeface="ＭＳ Ｐゴシック" panose="020B0600070205080204" pitchFamily="34" charset="-128"/>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ea typeface="ＭＳ Ｐゴシック" panose="020B0600070205080204" pitchFamily="34" charset="-128"/>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ea typeface="ＭＳ Ｐゴシック" panose="020B0600070205080204" pitchFamily="34" charset="-128"/>
              </a:defRPr>
            </a:lvl4pPr>
            <a:lvl5pPr marL="2057400" indent="-228600">
              <a:spcBef>
                <a:spcPts val="375"/>
              </a:spcBef>
              <a:buClr>
                <a:srgbClr val="A28E6A"/>
              </a:buClr>
              <a:buChar char="o"/>
              <a:defRPr sz="2000">
                <a:solidFill>
                  <a:schemeClr val="tx1"/>
                </a:solidFill>
                <a:latin typeface="Perpetua" panose="02020502060401020303" pitchFamily="18" charset="0"/>
                <a:ea typeface="ＭＳ Ｐゴシック" panose="020B0600070205080204" pitchFamily="34" charset="-128"/>
              </a:defRPr>
            </a:lvl5pPr>
            <a:lvl6pPr marL="25146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6pPr>
            <a:lvl7pPr marL="29718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7pPr>
            <a:lvl8pPr marL="34290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8pPr>
            <a:lvl9pPr marL="3886200" indent="-228600" defTabSz="457200" eaLnBrk="0" fontAlgn="base" hangingPunct="0">
              <a:spcBef>
                <a:spcPts val="375"/>
              </a:spcBef>
              <a:spcAft>
                <a:spcPct val="0"/>
              </a:spcAft>
              <a:buClr>
                <a:srgbClr val="A28E6A"/>
              </a:buClr>
              <a:buChar char="o"/>
              <a:defRPr sz="2000">
                <a:solidFill>
                  <a:schemeClr val="tx1"/>
                </a:solidFill>
                <a:latin typeface="Perpetua" panose="02020502060401020303" pitchFamily="18"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61624110-A638-4991-AED3-24DB79EA286A}" type="slidenum">
              <a:rPr kumimoji="0" lang="en-US" sz="1400" b="0" i="0" u="none" strike="noStrike" kern="1200" cap="none" spc="0" normalizeH="0" baseline="0" noProof="0" smtClean="0">
                <a:ln>
                  <a:noFill/>
                </a:ln>
                <a:solidFill>
                  <a:srgbClr val="FFFFFF"/>
                </a:solidFill>
                <a:effectLst/>
                <a:uLnTx/>
                <a:uFillTx/>
                <a:latin typeface="Franklin Gothic Book" panose="020B05030201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en-US" sz="1400" b="0" i="0" u="none" strike="noStrike" kern="1200" cap="none" spc="0" normalizeH="0" baseline="0" noProof="0">
              <a:ln>
                <a:noFill/>
              </a:ln>
              <a:solidFill>
                <a:srgbClr val="FFFFFF"/>
              </a:solidFill>
              <a:effectLst/>
              <a:uLnTx/>
              <a:uFillTx/>
              <a:latin typeface="Franklin Gothic Book" panose="020B0503020102020204" pitchFamily="34" charset="0"/>
              <a:ea typeface="ＭＳ Ｐゴシック" panose="020B0600070205080204" pitchFamily="34" charset="-128"/>
              <a:cs typeface="+mn-cs"/>
            </a:endParaRPr>
          </a:p>
        </p:txBody>
      </p:sp>
      <p:sp>
        <p:nvSpPr>
          <p:cNvPr id="3" name="Rectangle 2"/>
          <p:cNvSpPr/>
          <p:nvPr/>
        </p:nvSpPr>
        <p:spPr>
          <a:xfrm>
            <a:off x="114300" y="104775"/>
            <a:ext cx="8850188" cy="6921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Franklin Gothic Book"/>
                <a:ea typeface="MS PGothic" pitchFamily="34" charset="-128"/>
                <a:cs typeface="+mn-cs"/>
              </a:rPr>
              <a:t>BREAKDOWN OF THE 2021/22 QUARTER 4 PERFORMANCE PER PROGRAMME</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a:extLst>
              <a:ext uri="{FF2B5EF4-FFF2-40B4-BE49-F238E27FC236}">
                <a16:creationId xmlns:a16="http://schemas.microsoft.com/office/drawing/2014/main" id="{EC9C3939-AB6B-410E-8F9B-F5F1EE5865EC}"/>
              </a:ext>
            </a:extLst>
          </p:cNvPr>
          <p:cNvSpPr txBox="1"/>
          <p:nvPr/>
        </p:nvSpPr>
        <p:spPr>
          <a:xfrm>
            <a:off x="8388424" y="6093296"/>
            <a:ext cx="3016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6</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6" name="Table 5">
            <a:extLst>
              <a:ext uri="{FF2B5EF4-FFF2-40B4-BE49-F238E27FC236}">
                <a16:creationId xmlns:a16="http://schemas.microsoft.com/office/drawing/2014/main" id="{B625D6E7-C189-4597-A896-11C274D3CDF5}"/>
              </a:ext>
            </a:extLst>
          </p:cNvPr>
          <p:cNvGraphicFramePr>
            <a:graphicFrameLocks noGrp="1"/>
          </p:cNvGraphicFramePr>
          <p:nvPr/>
        </p:nvGraphicFramePr>
        <p:xfrm>
          <a:off x="114301" y="1052736"/>
          <a:ext cx="8850187" cy="4087623"/>
        </p:xfrm>
        <a:graphic>
          <a:graphicData uri="http://schemas.openxmlformats.org/drawingml/2006/table">
            <a:tbl>
              <a:tblPr/>
              <a:tblGrid>
                <a:gridCol w="2027490">
                  <a:extLst>
                    <a:ext uri="{9D8B030D-6E8A-4147-A177-3AD203B41FA5}">
                      <a16:colId xmlns:a16="http://schemas.microsoft.com/office/drawing/2014/main" val="1268035758"/>
                    </a:ext>
                  </a:extLst>
                </a:gridCol>
                <a:gridCol w="2260377">
                  <a:extLst>
                    <a:ext uri="{9D8B030D-6E8A-4147-A177-3AD203B41FA5}">
                      <a16:colId xmlns:a16="http://schemas.microsoft.com/office/drawing/2014/main" val="1138323228"/>
                    </a:ext>
                  </a:extLst>
                </a:gridCol>
                <a:gridCol w="2208321">
                  <a:extLst>
                    <a:ext uri="{9D8B030D-6E8A-4147-A177-3AD203B41FA5}">
                      <a16:colId xmlns:a16="http://schemas.microsoft.com/office/drawing/2014/main" val="2288456451"/>
                    </a:ext>
                  </a:extLst>
                </a:gridCol>
                <a:gridCol w="2353999">
                  <a:extLst>
                    <a:ext uri="{9D8B030D-6E8A-4147-A177-3AD203B41FA5}">
                      <a16:colId xmlns:a16="http://schemas.microsoft.com/office/drawing/2014/main" val="1272801560"/>
                    </a:ext>
                  </a:extLst>
                </a:gridCol>
              </a:tblGrid>
              <a:tr h="776756">
                <a:tc>
                  <a:txBody>
                    <a:bodyPr/>
                    <a:lstStyle/>
                    <a:p>
                      <a:pPr marL="0" marR="0" algn="just">
                        <a:lnSpc>
                          <a:spcPct val="150000"/>
                        </a:lnSpc>
                        <a:spcBef>
                          <a:spcPts val="0"/>
                        </a:spcBef>
                        <a:spcAft>
                          <a:spcPts val="0"/>
                        </a:spcAft>
                      </a:pPr>
                      <a:r>
                        <a:rPr lang="en-US" sz="1400" b="1" kern="1200">
                          <a:solidFill>
                            <a:srgbClr val="000000"/>
                          </a:solidFill>
                          <a:effectLst/>
                          <a:latin typeface="Arial" panose="020B0604020202020204" pitchFamily="34" charset="0"/>
                          <a:ea typeface="Calibri" panose="020F0502020204030204" pitchFamily="34" charset="0"/>
                          <a:cs typeface="Arial" panose="020B0604020202020204" pitchFamily="34" charset="0"/>
                        </a:rPr>
                        <a:t>Programmes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8E8"/>
                    </a:solidFill>
                  </a:tcPr>
                </a:tc>
                <a:tc>
                  <a:txBody>
                    <a:bodyPr/>
                    <a:lstStyle/>
                    <a:p>
                      <a:pPr marL="0" marR="0">
                        <a:lnSpc>
                          <a:spcPct val="150000"/>
                        </a:lnSpc>
                        <a:spcBef>
                          <a:spcPts val="0"/>
                        </a:spcBef>
                        <a:spcAft>
                          <a:spcPts val="0"/>
                        </a:spcAft>
                      </a:pPr>
                      <a:r>
                        <a:rPr lang="en-US"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Total number of targets for   quarter 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nSpc>
                          <a:spcPct val="150000"/>
                        </a:lnSpc>
                        <a:spcBef>
                          <a:spcPts val="0"/>
                        </a:spcBef>
                        <a:spcAft>
                          <a:spcPts val="0"/>
                        </a:spcAft>
                      </a:pPr>
                      <a:r>
                        <a:rPr lang="en-US"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Number of targets achieved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50000"/>
                        </a:lnSpc>
                        <a:spcBef>
                          <a:spcPts val="0"/>
                        </a:spcBef>
                        <a:spcAft>
                          <a:spcPts val="0"/>
                        </a:spcAft>
                      </a:pPr>
                      <a:r>
                        <a:rPr lang="en-US" sz="1400" b="1" kern="1200">
                          <a:solidFill>
                            <a:srgbClr val="000000"/>
                          </a:solidFill>
                          <a:effectLst/>
                          <a:latin typeface="Arial" panose="020B0604020202020204" pitchFamily="34" charset="0"/>
                          <a:ea typeface="Calibri" panose="020F0502020204030204" pitchFamily="34" charset="0"/>
                          <a:cs typeface="Arial" panose="020B0604020202020204" pitchFamily="34" charset="0"/>
                        </a:rPr>
                        <a:t>Number of targets not achieved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60734441"/>
                  </a:ext>
                </a:extLst>
              </a:tr>
              <a:tr h="430854">
                <a:tc>
                  <a:txBody>
                    <a:bodyPr/>
                    <a:lstStyle/>
                    <a:p>
                      <a:pPr marL="0" marR="0">
                        <a:lnSpc>
                          <a:spcPct val="115000"/>
                        </a:lnSpc>
                        <a:spcBef>
                          <a:spcPts val="0"/>
                        </a:spcBef>
                        <a:spcAft>
                          <a:spcPts val="0"/>
                        </a:spcAft>
                      </a:pPr>
                      <a:r>
                        <a:rPr lang="en-ZA"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Administration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3005761"/>
                  </a:ext>
                </a:extLst>
              </a:tr>
              <a:tr h="776756">
                <a:tc>
                  <a:txBody>
                    <a:bodyPr/>
                    <a:lstStyle/>
                    <a:p>
                      <a:pPr marL="0" marR="0" algn="just">
                        <a:lnSpc>
                          <a:spcPct val="150000"/>
                        </a:lnSpc>
                        <a:spcBef>
                          <a:spcPts val="0"/>
                        </a:spcBef>
                        <a:spcAft>
                          <a:spcPts val="0"/>
                        </a:spcAft>
                      </a:pPr>
                      <a:r>
                        <a:rPr lang="en-ZA"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Corporate and Financial Services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9824221"/>
                  </a:ext>
                </a:extLst>
              </a:tr>
              <a:tr h="776756">
                <a:tc>
                  <a:txBody>
                    <a:bodyPr/>
                    <a:lstStyle/>
                    <a:p>
                      <a:pPr marL="0" marR="0" algn="just">
                        <a:lnSpc>
                          <a:spcPct val="150000"/>
                        </a:lnSpc>
                        <a:spcBef>
                          <a:spcPts val="0"/>
                        </a:spcBef>
                        <a:spcAft>
                          <a:spcPts val="0"/>
                        </a:spcAft>
                      </a:pPr>
                      <a:r>
                        <a:rPr lang="en-US" sz="14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Research, Policy and Legislation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a:effectLst/>
                          <a:latin typeface="Arial" panose="020B0604020202020204" pitchFamily="34" charset="0"/>
                          <a:ea typeface="Times New Roman" panose="02020603050405020304" pitchFamily="18" charset="0"/>
                          <a:cs typeface="Arial" panose="020B0604020202020204" pitchFamily="34" charset="0"/>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6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673534"/>
                  </a:ext>
                </a:extLst>
              </a:tr>
              <a:tr h="952146">
                <a:tc>
                  <a:txBody>
                    <a:bodyPr/>
                    <a:lstStyle/>
                    <a:p>
                      <a:pPr marL="0" marR="0" algn="just">
                        <a:lnSpc>
                          <a:spcPct val="150000"/>
                        </a:lnSpc>
                        <a:spcBef>
                          <a:spcPts val="0"/>
                        </a:spcBef>
                        <a:spcAft>
                          <a:spcPts val="0"/>
                        </a:spcAft>
                      </a:pPr>
                      <a:r>
                        <a:rPr lang="en-US" sz="14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Institutional Support and Coordination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0"/>
                        </a:spcBef>
                        <a:spcAft>
                          <a:spcPts val="0"/>
                        </a:spcAft>
                      </a:pPr>
                      <a:r>
                        <a:rPr lang="en-US" sz="1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0"/>
                        </a:spcBef>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4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r>
                        <a:rPr lang="en-US" sz="14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9799037"/>
                  </a:ext>
                </a:extLst>
              </a:tr>
              <a:tr h="374355">
                <a:tc>
                  <a:txBody>
                    <a:bodyPr/>
                    <a:lstStyle/>
                    <a:p>
                      <a:pPr marL="0" marR="0" algn="just">
                        <a:lnSpc>
                          <a:spcPct val="150000"/>
                        </a:lnSpc>
                        <a:spcBef>
                          <a:spcPts val="0"/>
                        </a:spcBef>
                        <a:spcAft>
                          <a:spcPts val="0"/>
                        </a:spcAft>
                      </a:pPr>
                      <a:r>
                        <a:rPr lang="en-ZA" sz="1400" b="1" kern="1200">
                          <a:solidFill>
                            <a:srgbClr val="000000"/>
                          </a:solidFill>
                          <a:effectLst/>
                          <a:latin typeface="Arial" panose="020B0604020202020204" pitchFamily="34" charset="0"/>
                          <a:ea typeface="Calibri" panose="020F0502020204030204" pitchFamily="34" charset="0"/>
                          <a:cs typeface="Arial" panose="020B0604020202020204" pitchFamily="34" charset="0"/>
                        </a:rPr>
                        <a:t>Total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marL="0" marR="0" algn="ctr">
                        <a:lnSpc>
                          <a:spcPct val="150000"/>
                        </a:lnSpc>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50000"/>
                        </a:lnSpc>
                        <a:spcBef>
                          <a:spcPts val="0"/>
                        </a:spcBef>
                        <a:spcAft>
                          <a:spcPts val="0"/>
                        </a:spcAft>
                      </a:pPr>
                      <a:r>
                        <a:rPr lang="en-US"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065815496"/>
                  </a:ext>
                </a:extLst>
              </a:tr>
            </a:tbl>
          </a:graphicData>
        </a:graphic>
      </p:graphicFrame>
    </p:spTree>
    <p:extLst>
      <p:ext uri="{BB962C8B-B14F-4D97-AF65-F5344CB8AC3E}">
        <p14:creationId xmlns:p14="http://schemas.microsoft.com/office/powerpoint/2010/main" val="1969484342"/>
      </p:ext>
    </p:extLst>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630238" y="2636912"/>
            <a:ext cx="790220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Detailed 2021/2022 Fourth Quarter Performance per Programme </a:t>
            </a:r>
            <a:endParaRPr kumimoji="0" lang="en-ZA"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6512560" y="6370320"/>
            <a:ext cx="2174240" cy="35115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black"/>
                </a:solidFill>
              </a:rPr>
              <a:t>7</a:t>
            </a:r>
            <a:endParaRPr kumimoji="0" lang="en-US" sz="14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Tree>
    <p:extLst>
      <p:ext uri="{BB962C8B-B14F-4D97-AF65-F5344CB8AC3E}">
        <p14:creationId xmlns:p14="http://schemas.microsoft.com/office/powerpoint/2010/main" val="92300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8</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70"/>
            <a:ext cx="8803580" cy="49081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1: Administration </a:t>
            </a:r>
            <a:br>
              <a:rPr lang="en-ZA" sz="2800" dirty="0"/>
            </a:br>
            <a:endParaRPr lang="en-US" sz="2800" b="1" dirty="0">
              <a:effectLst/>
            </a:endParaRPr>
          </a:p>
        </p:txBody>
      </p:sp>
      <p:sp>
        <p:nvSpPr>
          <p:cNvPr id="6" name="Content Placeholder 2"/>
          <p:cNvSpPr txBox="1">
            <a:spLocks/>
          </p:cNvSpPr>
          <p:nvPr/>
        </p:nvSpPr>
        <p:spPr>
          <a:xfrm>
            <a:off x="251520" y="980728"/>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4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8</a:t>
            </a:r>
          </a:p>
        </p:txBody>
      </p:sp>
      <p:graphicFrame>
        <p:nvGraphicFramePr>
          <p:cNvPr id="3" name="Table 2"/>
          <p:cNvGraphicFramePr>
            <a:graphicFrameLocks noGrp="1"/>
          </p:cNvGraphicFramePr>
          <p:nvPr>
            <p:extLst>
              <p:ext uri="{D42A27DB-BD31-4B8C-83A1-F6EECF244321}">
                <p14:modId xmlns:p14="http://schemas.microsoft.com/office/powerpoint/2010/main" val="1529748516"/>
              </p:ext>
            </p:extLst>
          </p:nvPr>
        </p:nvGraphicFramePr>
        <p:xfrm>
          <a:off x="35496" y="797422"/>
          <a:ext cx="9094792" cy="6320241"/>
        </p:xfrm>
        <a:graphic>
          <a:graphicData uri="http://schemas.openxmlformats.org/drawingml/2006/table">
            <a:tbl>
              <a:tblPr firstRow="1" firstCol="1" bandRow="1"/>
              <a:tblGrid>
                <a:gridCol w="1792151">
                  <a:extLst>
                    <a:ext uri="{9D8B030D-6E8A-4147-A177-3AD203B41FA5}">
                      <a16:colId xmlns:a16="http://schemas.microsoft.com/office/drawing/2014/main" val="20000"/>
                    </a:ext>
                  </a:extLst>
                </a:gridCol>
                <a:gridCol w="1564479">
                  <a:extLst>
                    <a:ext uri="{9D8B030D-6E8A-4147-A177-3AD203B41FA5}">
                      <a16:colId xmlns:a16="http://schemas.microsoft.com/office/drawing/2014/main" val="20001"/>
                    </a:ext>
                  </a:extLst>
                </a:gridCol>
                <a:gridCol w="1398963">
                  <a:extLst>
                    <a:ext uri="{9D8B030D-6E8A-4147-A177-3AD203B41FA5}">
                      <a16:colId xmlns:a16="http://schemas.microsoft.com/office/drawing/2014/main" val="20002"/>
                    </a:ext>
                  </a:extLst>
                </a:gridCol>
                <a:gridCol w="1615941">
                  <a:extLst>
                    <a:ext uri="{9D8B030D-6E8A-4147-A177-3AD203B41FA5}">
                      <a16:colId xmlns:a16="http://schemas.microsoft.com/office/drawing/2014/main" val="20003"/>
                    </a:ext>
                  </a:extLst>
                </a:gridCol>
                <a:gridCol w="1527639">
                  <a:extLst>
                    <a:ext uri="{9D8B030D-6E8A-4147-A177-3AD203B41FA5}">
                      <a16:colId xmlns:a16="http://schemas.microsoft.com/office/drawing/2014/main" val="20004"/>
                    </a:ext>
                  </a:extLst>
                </a:gridCol>
                <a:gridCol w="1195619">
                  <a:extLst>
                    <a:ext uri="{9D8B030D-6E8A-4147-A177-3AD203B41FA5}">
                      <a16:colId xmlns:a16="http://schemas.microsoft.com/office/drawing/2014/main" val="20005"/>
                    </a:ext>
                  </a:extLst>
                </a:gridCol>
              </a:tblGrid>
              <a:tr h="1048068">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2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2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4</a:t>
                      </a:r>
                      <a:r>
                        <a:rPr lang="en-ZA" sz="1200" b="1" baseline="30000" dirty="0">
                          <a:effectLst/>
                          <a:latin typeface="Arial" panose="020B0604020202020204" pitchFamily="34" charset="0"/>
                          <a:ea typeface="Times New Roman" panose="02020603050405020304" pitchFamily="18" charset="0"/>
                          <a:cs typeface="Arial" panose="020B0604020202020204" pitchFamily="34" charset="0"/>
                        </a:rPr>
                        <a:t>th</a:t>
                      </a:r>
                      <a:r>
                        <a:rPr lang="en-ZA" sz="12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2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200" b="1">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2560998">
                <a:tc>
                  <a:txBody>
                    <a:bodyPr/>
                    <a:lstStyle/>
                    <a:p>
                      <a:pPr algn="just">
                        <a:lnSpc>
                          <a:spcPct val="115000"/>
                        </a:lnSpc>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Performance</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against</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Organisational performance</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Information</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(OPIM)</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Compliance</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Management</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Plan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performance</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Against organisational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Performance information (OPIM) Compliance Management Plan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80% performance</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against</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organisational</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performance</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information (OPIM)</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Compliance Management</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Plan</a:t>
                      </a:r>
                    </a:p>
                    <a:p>
                      <a:pPr algn="just">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80% of actions in the Organisational Performance Information Compliance Management Plan for the quarter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90% of actions in the Organisational Performance Information Compliance Management Plan for the quarter were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b="0" i="0" u="none" strike="noStrike">
                          <a:solidFill>
                            <a:srgbClr val="000000"/>
                          </a:solidFill>
                          <a:effectLst/>
                          <a:latin typeface="Arial" panose="020B0604020202020204" pitchFamily="34" charset="0"/>
                        </a:rPr>
                        <a:t>The Department strived for full compliance with actions in the organisational performance information compliance management plan</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77569">
                <a:tc>
                  <a:txBody>
                    <a:bodyPr/>
                    <a:lstStyle/>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Actions in</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the Corporate</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and Financial</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Management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(CFM) Compliance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Management</a:t>
                      </a:r>
                      <a:r>
                        <a:rPr lang="en-ZA" sz="1200" dirty="0">
                          <a:effectLst/>
                          <a:latin typeface="Arial" panose="020B0604020202020204" pitchFamily="34" charset="0"/>
                          <a:ea typeface="Times New Roman" panose="02020603050405020304" pitchFamily="18" charset="0"/>
                          <a:cs typeface="Arial" panose="020B0604020202020204" pitchFamily="34" charset="0"/>
                        </a:rPr>
                        <a:t> </a:t>
                      </a:r>
                      <a:r>
                        <a:rPr lang="en-ZA" sz="1200" kern="1200" dirty="0">
                          <a:solidFill>
                            <a:srgbClr val="000000"/>
                          </a:solidFill>
                          <a:effectLst/>
                          <a:latin typeface="Arial" panose="020B0604020202020204" pitchFamily="34" charset="0"/>
                          <a:ea typeface="+mn-ea"/>
                          <a:cs typeface="Arial" panose="020B0604020202020204" pitchFamily="34" charset="0"/>
                        </a:rPr>
                        <a:t>Plan</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of actions in the Corporate and Financial</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Management (CFM) Compliance Management Plan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80% of actions in</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the CFM Compliance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Management Plan for the quarter</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80% of actions in</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the CFM Compliance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Management Plan for</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the quarter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80% of actions in the CFM Compliance Management Plan for the quarter were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p>
                      <a:pPr marL="0" marR="0">
                        <a:lnSpc>
                          <a:spcPct val="115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25478271"/>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9</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179512" y="133070"/>
            <a:ext cx="8875588" cy="985994"/>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4</a:t>
            </a:r>
            <a:r>
              <a:rPr lang="en-US" sz="2400" b="1" baseline="30000" dirty="0"/>
              <a:t>th</a:t>
            </a:r>
            <a:r>
              <a:rPr lang="en-US" sz="2400" b="1" dirty="0"/>
              <a:t>   quarter performance for programme 2: Research, Policy and Legislation </a:t>
            </a:r>
            <a:br>
              <a:rPr lang="en-ZA" sz="2800" dirty="0"/>
            </a:br>
            <a:endParaRPr lang="en-US" sz="2800" b="1" dirty="0">
              <a:effectLst/>
            </a:endParaRPr>
          </a:p>
        </p:txBody>
      </p:sp>
      <p:sp>
        <p:nvSpPr>
          <p:cNvPr id="6" name="Content Placeholder 2"/>
          <p:cNvSpPr txBox="1">
            <a:spLocks/>
          </p:cNvSpPr>
          <p:nvPr/>
        </p:nvSpPr>
        <p:spPr>
          <a:xfrm>
            <a:off x="251520" y="979766"/>
            <a:ext cx="8712968" cy="5878234"/>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2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4" name="TextBox 3"/>
          <p:cNvSpPr txBox="1"/>
          <p:nvPr/>
        </p:nvSpPr>
        <p:spPr>
          <a:xfrm>
            <a:off x="8325405" y="6378575"/>
            <a:ext cx="59407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a:t>
            </a:r>
          </a:p>
        </p:txBody>
      </p:sp>
      <p:graphicFrame>
        <p:nvGraphicFramePr>
          <p:cNvPr id="7" name="Table 6">
            <a:extLst>
              <a:ext uri="{FF2B5EF4-FFF2-40B4-BE49-F238E27FC236}">
                <a16:creationId xmlns:a16="http://schemas.microsoft.com/office/drawing/2014/main" id="{433F67FE-17CC-08DE-755C-1872EB68DFDA}"/>
              </a:ext>
            </a:extLst>
          </p:cNvPr>
          <p:cNvGraphicFramePr>
            <a:graphicFrameLocks noGrp="1"/>
          </p:cNvGraphicFramePr>
          <p:nvPr>
            <p:extLst>
              <p:ext uri="{D42A27DB-BD31-4B8C-83A1-F6EECF244321}">
                <p14:modId xmlns:p14="http://schemas.microsoft.com/office/powerpoint/2010/main" val="3257052644"/>
              </p:ext>
            </p:extLst>
          </p:nvPr>
        </p:nvGraphicFramePr>
        <p:xfrm>
          <a:off x="179512" y="1119064"/>
          <a:ext cx="8830280" cy="5063196"/>
        </p:xfrm>
        <a:graphic>
          <a:graphicData uri="http://schemas.openxmlformats.org/drawingml/2006/table">
            <a:tbl>
              <a:tblPr firstRow="1" firstCol="1" bandRow="1"/>
              <a:tblGrid>
                <a:gridCol w="1527639">
                  <a:extLst>
                    <a:ext uri="{9D8B030D-6E8A-4147-A177-3AD203B41FA5}">
                      <a16:colId xmlns:a16="http://schemas.microsoft.com/office/drawing/2014/main" val="20000"/>
                    </a:ext>
                  </a:extLst>
                </a:gridCol>
                <a:gridCol w="1564479">
                  <a:extLst>
                    <a:ext uri="{9D8B030D-6E8A-4147-A177-3AD203B41FA5}">
                      <a16:colId xmlns:a16="http://schemas.microsoft.com/office/drawing/2014/main" val="20001"/>
                    </a:ext>
                  </a:extLst>
                </a:gridCol>
                <a:gridCol w="1398963">
                  <a:extLst>
                    <a:ext uri="{9D8B030D-6E8A-4147-A177-3AD203B41FA5}">
                      <a16:colId xmlns:a16="http://schemas.microsoft.com/office/drawing/2014/main" val="20002"/>
                    </a:ext>
                  </a:extLst>
                </a:gridCol>
                <a:gridCol w="1615941">
                  <a:extLst>
                    <a:ext uri="{9D8B030D-6E8A-4147-A177-3AD203B41FA5}">
                      <a16:colId xmlns:a16="http://schemas.microsoft.com/office/drawing/2014/main" val="20003"/>
                    </a:ext>
                  </a:extLst>
                </a:gridCol>
                <a:gridCol w="1527639">
                  <a:extLst>
                    <a:ext uri="{9D8B030D-6E8A-4147-A177-3AD203B41FA5}">
                      <a16:colId xmlns:a16="http://schemas.microsoft.com/office/drawing/2014/main" val="20004"/>
                    </a:ext>
                  </a:extLst>
                </a:gridCol>
                <a:gridCol w="1195619">
                  <a:extLst>
                    <a:ext uri="{9D8B030D-6E8A-4147-A177-3AD203B41FA5}">
                      <a16:colId xmlns:a16="http://schemas.microsoft.com/office/drawing/2014/main" val="20005"/>
                    </a:ext>
                  </a:extLst>
                </a:gridCol>
              </a:tblGrid>
              <a:tr h="683690">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Outputs</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1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r>
                        <a:rPr lang="en-ZA" sz="11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4</a:t>
                      </a:r>
                      <a:r>
                        <a:rPr kumimoji="0" lang="en-ZA" sz="1100" b="1" i="0" u="none" strike="noStrike" kern="1200" cap="none" spc="0" normalizeH="0" baseline="3000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a:t>
                      </a:r>
                      <a:r>
                        <a:rPr kumimoji="0" lang="en-ZA" sz="11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Quarter Targets</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1843843">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Kingships/Queenships Royal Families monitored on implementation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Number of Kingships/ Queenships Royal Families monitored on implementation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9 Kingships/ Queenships Royal Families monitored on implementation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 Kingships or Queenships Royal Families monitored on implementation of the TKLA</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Eight(8)Kingships/ Queenships Royal Families were  monitored on the  implementation of the TKLA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14512">
                <a:tc>
                  <a:txBody>
                    <a:bodyPr/>
                    <a:lstStyle/>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Draft set of regulations on identified sections of the TKLA</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Number of draft sets of regulations on identified sections of the TKLA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200">
                          <a:effectLst/>
                          <a:latin typeface="Arial" panose="020B0604020202020204" pitchFamily="34" charset="0"/>
                          <a:ea typeface="Calibri" panose="020F0502020204030204" pitchFamily="34" charset="0"/>
                          <a:cs typeface="Arial" panose="020B0604020202020204" pitchFamily="34" charset="0"/>
                        </a:rPr>
                        <a:t>1 draft set of regulations on identified sections of the TKLA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Draft set of regulations on identified sections of the TKLA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Final set of draft regulations were revised and submitted to DG for approval to consult stakeholder on 23 March 2022. DG approved on 30 March 2022.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None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569606"/>
      </p:ext>
    </p:extLst>
  </p:cSld>
  <p:clrMapOvr>
    <a:masterClrMapping/>
  </p:clrMapOvr>
  <p:transition spd="slow">
    <p:wipe dir="d"/>
  </p:transition>
</p:sld>
</file>

<file path=ppt/theme/theme1.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3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4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10231</TotalTime>
  <Words>2521</Words>
  <Application>Microsoft Office PowerPoint</Application>
  <PresentationFormat>On-screen Show (4:3)</PresentationFormat>
  <Paragraphs>550</Paragraphs>
  <Slides>21</Slides>
  <Notes>1</Notes>
  <HiddenSlides>0</HiddenSlides>
  <MMClips>0</MMClips>
  <ScaleCrop>false</ScaleCrop>
  <HeadingPairs>
    <vt:vector size="8" baseType="variant">
      <vt:variant>
        <vt:lpstr>Fonts Used</vt:lpstr>
      </vt:variant>
      <vt:variant>
        <vt:i4>5</vt:i4>
      </vt:variant>
      <vt:variant>
        <vt:lpstr>Theme</vt:lpstr>
      </vt:variant>
      <vt:variant>
        <vt:i4>7</vt:i4>
      </vt:variant>
      <vt:variant>
        <vt:lpstr>Embedded OLE Servers</vt:lpstr>
      </vt:variant>
      <vt:variant>
        <vt:i4>1</vt:i4>
      </vt:variant>
      <vt:variant>
        <vt:lpstr>Slide Titles</vt:lpstr>
      </vt:variant>
      <vt:variant>
        <vt:i4>21</vt:i4>
      </vt:variant>
    </vt:vector>
  </HeadingPairs>
  <TitlesOfParts>
    <vt:vector size="34" baseType="lpstr">
      <vt:lpstr>Arial</vt:lpstr>
      <vt:lpstr>Calibri</vt:lpstr>
      <vt:lpstr>Franklin Gothic Book</vt:lpstr>
      <vt:lpstr>Times New Roman</vt:lpstr>
      <vt:lpstr>Wingdings</vt:lpstr>
      <vt:lpstr>DCoG</vt:lpstr>
      <vt:lpstr>Theme DCoG</vt:lpstr>
      <vt:lpstr>1_Office Theme</vt:lpstr>
      <vt:lpstr>Office Theme</vt:lpstr>
      <vt:lpstr>2_DCoG</vt:lpstr>
      <vt:lpstr>3_DCoG</vt:lpstr>
      <vt:lpstr>4_DCoG</vt:lpstr>
      <vt:lpstr>Worksheet</vt:lpstr>
      <vt:lpstr>PowerPoint Presentation</vt:lpstr>
      <vt:lpstr>PRESENTATION OUTLINE</vt:lpstr>
      <vt:lpstr>PowerPoint Presentation</vt:lpstr>
      <vt:lpstr>PowerPoint Presentation</vt:lpstr>
      <vt:lpstr>SUMMARY OF THE 2021/2022 4th QUARTER PERFORMANCE  &amp; DEPARTMENTAL PERFORMANCE OVER THE 2021/22 FY</vt:lpstr>
      <vt:lpstr>PowerPoint Presentation</vt:lpstr>
      <vt:lpstr>PowerPoint Presentation</vt:lpstr>
      <vt:lpstr> 4th quarter performance for programme 1: Administration  </vt:lpstr>
      <vt:lpstr> 4th   quarter performance for programme 2: Research, Policy and Legislation  </vt:lpstr>
      <vt:lpstr> 4th   quarter performance for programme 2: Research, Policy and Legislation  </vt:lpstr>
      <vt:lpstr> 4th   quarter performance for programme 2: Research, Policy and Legislation  </vt:lpstr>
      <vt:lpstr> 4th   quarter performance for programme 2: Research, Policy and Legislation  </vt:lpstr>
      <vt:lpstr> 4th quarter performance for programme 3: Institutional Support and Coordination (ISC).Cont..  </vt:lpstr>
      <vt:lpstr> 4th quarter performance for programme 3: Institutional Support and Coordination (ISC).Cont..  </vt:lpstr>
      <vt:lpstr> 4th quarter performance for programme 3: Institutional Support and Coordination (ISC).Cont..  </vt:lpstr>
      <vt:lpstr> 4th quarter performance for programme 3: Institutional Support and Coordination (ISC).Cont..  </vt:lpstr>
      <vt:lpstr> 4th quarter performance for programme 3: Institutional Support and Coordination (ISC).Cont..  </vt:lpstr>
      <vt:lpstr>PowerPoint Presentation</vt:lpstr>
      <vt:lpstr>Expenditure report as at 31 March 2022</vt:lpstr>
      <vt:lpstr>Expenditure Analysis</vt:lpstr>
      <vt:lpstr>Recommendations: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dc:creator>
  <cp:lastModifiedBy>Jacob Mashishi</cp:lastModifiedBy>
  <cp:revision>848</cp:revision>
  <cp:lastPrinted>2022-02-17T13:13:33Z</cp:lastPrinted>
  <dcterms:created xsi:type="dcterms:W3CDTF">2011-03-29T08:12:06Z</dcterms:created>
  <dcterms:modified xsi:type="dcterms:W3CDTF">2022-08-27T12:59:13Z</dcterms:modified>
</cp:coreProperties>
</file>