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56" r:id="rId3"/>
    <p:sldId id="285" r:id="rId4"/>
    <p:sldId id="286" r:id="rId5"/>
    <p:sldId id="287" r:id="rId6"/>
    <p:sldId id="257" r:id="rId7"/>
    <p:sldId id="291" r:id="rId8"/>
    <p:sldId id="263" r:id="rId9"/>
    <p:sldId id="281" r:id="rId10"/>
    <p:sldId id="269" r:id="rId11"/>
    <p:sldId id="289" r:id="rId12"/>
    <p:sldId id="290" r:id="rId13"/>
    <p:sldId id="293" r:id="rId14"/>
    <p:sldId id="264" r:id="rId15"/>
    <p:sldId id="271" r:id="rId16"/>
    <p:sldId id="282" r:id="rId17"/>
    <p:sldId id="274" r:id="rId18"/>
    <p:sldId id="275" r:id="rId19"/>
    <p:sldId id="276" r:id="rId20"/>
    <p:sldId id="279" r:id="rId21"/>
    <p:sldId id="278" r:id="rId22"/>
    <p:sldId id="280" r:id="rId23"/>
    <p:sldId id="292" r:id="rId24"/>
    <p:sldId id="2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25" d="100"/>
          <a:sy n="125" d="100"/>
        </p:scale>
        <p:origin x="1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47406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25771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3679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0322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89B76-E181-D249-A560-A893D84651B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FE08B9-ADEA-4345-BFDC-07F8E2FDDA3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9F45CA-DDE4-2243-BC2B-B1D2FE9A5F0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5" name="Footer Placeholder 4">
            <a:extLst>
              <a:ext uri="{FF2B5EF4-FFF2-40B4-BE49-F238E27FC236}">
                <a16:creationId xmlns:a16="http://schemas.microsoft.com/office/drawing/2014/main" id="{D6581421-0D5F-7849-9989-551A50C6335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2688B33-3630-3D4E-912D-47220AD5C6AD}"/>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884778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2E91-52A0-B44E-A7BB-BB054BF7BA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8AC09B4-0FDC-5E43-90E8-0C6C17CDCD6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1C29F-5639-4F40-9F29-986C9E3B5065}"/>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5" name="Footer Placeholder 4">
            <a:extLst>
              <a:ext uri="{FF2B5EF4-FFF2-40B4-BE49-F238E27FC236}">
                <a16:creationId xmlns:a16="http://schemas.microsoft.com/office/drawing/2014/main" id="{B9D499F5-7341-C049-9E5B-1F5B6D5DA01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61D8154-0B3A-3B46-A014-041A6B22E41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756924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24A94-D2C2-DC48-BEAC-1F1FCCA0CC6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2AF8E0-D954-3B4F-9C79-AADA5160118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A97AC1-1F48-9143-A3E5-539056702CC9}"/>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5" name="Footer Placeholder 4">
            <a:extLst>
              <a:ext uri="{FF2B5EF4-FFF2-40B4-BE49-F238E27FC236}">
                <a16:creationId xmlns:a16="http://schemas.microsoft.com/office/drawing/2014/main" id="{4C097294-C9FB-6E41-8D14-AE2A1FC75C3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5D5C048-88FD-1541-9338-5AEC00F545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110477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F8222-C6F7-B248-BEDE-9E0FEE67EA1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6DC9CDA-E3C7-104C-8432-B9E73062A423}"/>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C8983A-31E3-FD4A-91F6-F9BEE6A96707}"/>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558D5A-392B-2346-91A3-44536215F6BF}"/>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6" name="Footer Placeholder 5">
            <a:extLst>
              <a:ext uri="{FF2B5EF4-FFF2-40B4-BE49-F238E27FC236}">
                <a16:creationId xmlns:a16="http://schemas.microsoft.com/office/drawing/2014/main" id="{42507868-C00A-4442-83D6-061A6CE43D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1011666-D7CE-EC48-B147-F1BF5AB5A65F}"/>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558784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608ED-7911-4D45-801A-D17051C5D3A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B915E2D-E1CC-8249-8B91-F89496F0FD0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723908-FBA8-FE42-96D2-D0B97E30BA33}"/>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073A1E-6D35-B143-864C-597B4703B08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D0ED81-FBD0-D746-803A-8813BA3CFF1E}"/>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C99BD8-AEC1-2942-B9DE-0B94FD02F23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8" name="Footer Placeholder 7">
            <a:extLst>
              <a:ext uri="{FF2B5EF4-FFF2-40B4-BE49-F238E27FC236}">
                <a16:creationId xmlns:a16="http://schemas.microsoft.com/office/drawing/2014/main" id="{49859414-831B-8C4A-BBF2-27389FDEE8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25E1D35C-272B-AF4D-8F83-36C85BBF0F6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6104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689C0-87E6-4848-BA41-4ABC1E2BA0A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96D866D2-895F-E94D-997B-25BC1B36D3BE}"/>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4" name="Footer Placeholder 3">
            <a:extLst>
              <a:ext uri="{FF2B5EF4-FFF2-40B4-BE49-F238E27FC236}">
                <a16:creationId xmlns:a16="http://schemas.microsoft.com/office/drawing/2014/main" id="{5E357C8E-AB82-6740-9BB6-3BDF7E30F7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9C50AF2D-3C0A-E14D-BBB8-12FA09BFF8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1850879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7DF6B-1663-3B4C-B9E4-F9AD5A0AC2C8}"/>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3" name="Footer Placeholder 2">
            <a:extLst>
              <a:ext uri="{FF2B5EF4-FFF2-40B4-BE49-F238E27FC236}">
                <a16:creationId xmlns:a16="http://schemas.microsoft.com/office/drawing/2014/main" id="{E9D9E209-5D49-FA42-9024-5719419642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1715B513-2D2B-7644-A5F4-F4BF67DA03D2}"/>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27745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a:xfrm>
            <a:off x="838200" y="365125"/>
            <a:ext cx="10515600" cy="841375"/>
          </a:xfrm>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a:xfrm>
            <a:off x="838200" y="1346200"/>
            <a:ext cx="10515600" cy="4167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2529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1C708-3B18-FA4D-8A67-8DEE5FCF851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1E6788-6106-C64E-AA38-7324F22A65E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632A29-D6B8-814D-8344-B38843D2550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0A7107-27DD-E949-80B9-A2420548869D}"/>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6" name="Footer Placeholder 5">
            <a:extLst>
              <a:ext uri="{FF2B5EF4-FFF2-40B4-BE49-F238E27FC236}">
                <a16:creationId xmlns:a16="http://schemas.microsoft.com/office/drawing/2014/main" id="{42D928FE-ECC4-374F-9461-7A8E98BD25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268723E-8231-D74F-B1E0-50C44BF41A1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1845614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6C90C-51AD-D94C-9D6E-EF6A7A4316F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2CE4D0-3622-C440-A090-6EC07B63B5B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F2C1620-4AAD-F044-B9AC-9BB781E4A62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5B305-760F-454C-B955-30EA3871FFC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6" name="Footer Placeholder 5">
            <a:extLst>
              <a:ext uri="{FF2B5EF4-FFF2-40B4-BE49-F238E27FC236}">
                <a16:creationId xmlns:a16="http://schemas.microsoft.com/office/drawing/2014/main" id="{A09DC23E-5425-3D44-8CEE-C389424BD0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D9BA3D5-09A1-B543-A1A4-E6D96FA6BDAC}"/>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9602405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72E49-E56F-054F-82C8-8D2BDAF2527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FCC895-35F6-3A4B-A185-04A85E6C88C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41B9A4-D2FD-1441-AC03-5AABB916245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5" name="Footer Placeholder 4">
            <a:extLst>
              <a:ext uri="{FF2B5EF4-FFF2-40B4-BE49-F238E27FC236}">
                <a16:creationId xmlns:a16="http://schemas.microsoft.com/office/drawing/2014/main" id="{F9ADA6F4-D9D6-1749-BDAC-78E6F00C48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DA61966-342A-6D40-BC49-1FBCB6BDC324}"/>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9633118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B4FCCB-56A1-D045-B676-0C22480E3D47}"/>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F033EA-0A77-3941-A6FC-E4548FD50A7F}"/>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A3E381-F48E-FC43-BD93-D5DE6B215D4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8/23/2022</a:t>
            </a:fld>
            <a:endParaRPr lang="en-US"/>
          </a:p>
        </p:txBody>
      </p:sp>
      <p:sp>
        <p:nvSpPr>
          <p:cNvPr id="5" name="Footer Placeholder 4">
            <a:extLst>
              <a:ext uri="{FF2B5EF4-FFF2-40B4-BE49-F238E27FC236}">
                <a16:creationId xmlns:a16="http://schemas.microsoft.com/office/drawing/2014/main" id="{BCD4F638-5272-DD46-80C3-39DB5B57E9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4D21A2C-0E13-934A-9948-C1E211C82D7E}"/>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255327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0" y="6356350"/>
            <a:ext cx="2743200" cy="365125"/>
          </a:xfrm>
          <a:prstGeom prst="rect">
            <a:avLst/>
          </a:prstGeom>
        </p:spPr>
        <p:txBody>
          <a:bodyPr/>
          <a:lstStyle/>
          <a:p>
            <a:fld id="{1A7639D8-D6B8-4F0B-B479-2D3FE4D9DF3E}" type="datetimeFigureOut">
              <a:rPr lang="en-ZA" smtClean="0"/>
              <a:t>2022/08/23</a:t>
            </a:fld>
            <a:endParaRPr lang="en-ZA"/>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0" y="6356350"/>
            <a:ext cx="4114800" cy="365125"/>
          </a:xfrm>
          <a:prstGeom prst="rect">
            <a:avLst/>
          </a:prstGeom>
        </p:spPr>
        <p:txBody>
          <a:bodyPr/>
          <a:lstStyle/>
          <a:p>
            <a:endParaRPr lang="en-ZA"/>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2"/>
            <a:ext cx="2743200" cy="365125"/>
          </a:xfrm>
          <a:prstGeom prst="rect">
            <a:avLst/>
          </a:prstGeom>
        </p:spPr>
        <p:txBody>
          <a:bodyPr/>
          <a:lstStyle/>
          <a:p>
            <a:fld id="{6E08F14F-A6F9-408C-BB7A-06993DD0BAC2}" type="slidenum">
              <a:rPr lang="en-ZA" smtClean="0"/>
              <a:t>‹#›</a:t>
            </a:fld>
            <a:endParaRPr lang="en-ZA"/>
          </a:p>
        </p:txBody>
      </p:sp>
    </p:spTree>
    <p:extLst>
      <p:ext uri="{BB962C8B-B14F-4D97-AF65-F5344CB8AC3E}">
        <p14:creationId xmlns:p14="http://schemas.microsoft.com/office/powerpoint/2010/main" val="1460506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5167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6712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9496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588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033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1306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0" y="365125"/>
            <a:ext cx="10515600" cy="8032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0" y="1330461"/>
            <a:ext cx="10515600" cy="41836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p:nvSpPr>
        <p:spPr>
          <a:xfrm>
            <a:off x="9125803"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0283316" y="6066502"/>
            <a:ext cx="673402" cy="673402"/>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9350823" y="5837082"/>
            <a:ext cx="721432" cy="1020918"/>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8566150" y="5946986"/>
            <a:ext cx="515872" cy="7863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637320" y="5938324"/>
            <a:ext cx="1750831" cy="91626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0" y="-158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8138"/>
              </a:solidFill>
            </a:endParaRPr>
          </a:p>
        </p:txBody>
      </p:sp>
      <p:sp>
        <p:nvSpPr>
          <p:cNvPr id="24" name="Rectangle 23">
            <a:extLst>
              <a:ext uri="{FF2B5EF4-FFF2-40B4-BE49-F238E27FC236}">
                <a16:creationId xmlns:a16="http://schemas.microsoft.com/office/drawing/2014/main" id="{A211CFFC-F9D9-8B43-AE15-5A874B99750E}"/>
              </a:ext>
            </a:extLst>
          </p:cNvPr>
          <p:cNvSpPr/>
          <p:nvPr/>
        </p:nvSpPr>
        <p:spPr>
          <a:xfrm>
            <a:off x="7150418" y="563332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8138"/>
              </a:solidFill>
            </a:endParaRPr>
          </a:p>
        </p:txBody>
      </p:sp>
      <p:pic>
        <p:nvPicPr>
          <p:cNvPr id="25" name="Picture 24">
            <a:extLst>
              <a:ext uri="{FF2B5EF4-FFF2-40B4-BE49-F238E27FC236}">
                <a16:creationId xmlns:a16="http://schemas.microsoft.com/office/drawing/2014/main" id="{BE04898D-4836-FD4F-98AF-954B4D494D08}"/>
              </a:ext>
            </a:extLst>
          </p:cNvPr>
          <p:cNvPicPr>
            <a:picLocks noChangeAspect="1"/>
          </p:cNvPicPr>
          <p:nvPr/>
        </p:nvPicPr>
        <p:blipFill rotWithShape="1">
          <a:blip r:embed="rId18" cstate="email">
            <a:extLst>
              <a:ext uri="{28A0092B-C50C-407E-A947-70E740481C1C}">
                <a14:useLocalDpi xmlns:a14="http://schemas.microsoft.com/office/drawing/2010/main"/>
              </a:ext>
            </a:extLst>
          </a:blip>
          <a:srcRect/>
          <a:stretch/>
        </p:blipFill>
        <p:spPr>
          <a:xfrm>
            <a:off x="10988772" y="6029893"/>
            <a:ext cx="966309" cy="722291"/>
          </a:xfrm>
          <a:prstGeom prst="rect">
            <a:avLst/>
          </a:prstGeom>
        </p:spPr>
      </p:pic>
    </p:spTree>
    <p:extLst>
      <p:ext uri="{BB962C8B-B14F-4D97-AF65-F5344CB8AC3E}">
        <p14:creationId xmlns:p14="http://schemas.microsoft.com/office/powerpoint/2010/main" val="4123459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B48138"/>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B48138"/>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48138"/>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19333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A9838-8442-48BC-9F6E-578914224789}"/>
              </a:ext>
            </a:extLst>
          </p:cNvPr>
          <p:cNvSpPr>
            <a:spLocks noGrp="1"/>
          </p:cNvSpPr>
          <p:nvPr>
            <p:ph type="ctrTitle"/>
          </p:nvPr>
        </p:nvSpPr>
        <p:spPr>
          <a:xfrm>
            <a:off x="1524000" y="1122363"/>
            <a:ext cx="9144000" cy="1712277"/>
          </a:xfrm>
        </p:spPr>
        <p:txBody>
          <a:bodyPr>
            <a:normAutofit fontScale="90000"/>
          </a:bodyPr>
          <a:lstStyle/>
          <a:p>
            <a:r>
              <a:rPr lang="en-GB" dirty="0"/>
              <a:t>PORTFOLIO COMMITTEE</a:t>
            </a:r>
            <a:endParaRPr lang="en-ZA" dirty="0"/>
          </a:p>
        </p:txBody>
      </p:sp>
      <p:sp>
        <p:nvSpPr>
          <p:cNvPr id="3" name="Subtitle 2">
            <a:extLst>
              <a:ext uri="{FF2B5EF4-FFF2-40B4-BE49-F238E27FC236}">
                <a16:creationId xmlns:a16="http://schemas.microsoft.com/office/drawing/2014/main" id="{A5D34D1D-3C98-4525-A524-0EF74BE736CB}"/>
              </a:ext>
            </a:extLst>
          </p:cNvPr>
          <p:cNvSpPr>
            <a:spLocks noGrp="1"/>
          </p:cNvSpPr>
          <p:nvPr>
            <p:ph type="subTitle" idx="1"/>
          </p:nvPr>
        </p:nvSpPr>
        <p:spPr>
          <a:xfrm>
            <a:off x="1447800" y="4221018"/>
            <a:ext cx="9144000" cy="630224"/>
          </a:xfrm>
        </p:spPr>
        <p:txBody>
          <a:bodyPr/>
          <a:lstStyle/>
          <a:p>
            <a:r>
              <a:rPr lang="en-GB" dirty="0"/>
              <a:t>31 AUGUST 2022</a:t>
            </a:r>
            <a:endParaRPr lang="en-ZA" dirty="0"/>
          </a:p>
        </p:txBody>
      </p:sp>
    </p:spTree>
    <p:extLst>
      <p:ext uri="{BB962C8B-B14F-4D97-AF65-F5344CB8AC3E}">
        <p14:creationId xmlns:p14="http://schemas.microsoft.com/office/powerpoint/2010/main" val="1087966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pPr algn="just"/>
            <a:r>
              <a:rPr lang="en-US" dirty="0"/>
              <a:t>CASES REFERRED TO NATIONAL TREASURY FOR CONDONATION</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5033567"/>
              </p:ext>
            </p:extLst>
          </p:nvPr>
        </p:nvGraphicFramePr>
        <p:xfrm>
          <a:off x="426720" y="1311563"/>
          <a:ext cx="11231880" cy="4231179"/>
        </p:xfrm>
        <a:graphic>
          <a:graphicData uri="http://schemas.openxmlformats.org/drawingml/2006/table">
            <a:tbl>
              <a:tblPr firstRow="1" bandRow="1">
                <a:tableStyleId>{5C22544A-7EE6-4342-B048-85BDC9FD1C3A}</a:tableStyleId>
              </a:tblPr>
              <a:tblGrid>
                <a:gridCol w="2084089">
                  <a:extLst>
                    <a:ext uri="{9D8B030D-6E8A-4147-A177-3AD203B41FA5}">
                      <a16:colId xmlns:a16="http://schemas.microsoft.com/office/drawing/2014/main" val="263823437"/>
                    </a:ext>
                  </a:extLst>
                </a:gridCol>
                <a:gridCol w="4547998">
                  <a:extLst>
                    <a:ext uri="{9D8B030D-6E8A-4147-A177-3AD203B41FA5}">
                      <a16:colId xmlns:a16="http://schemas.microsoft.com/office/drawing/2014/main" val="4004964753"/>
                    </a:ext>
                  </a:extLst>
                </a:gridCol>
                <a:gridCol w="1791823">
                  <a:extLst>
                    <a:ext uri="{9D8B030D-6E8A-4147-A177-3AD203B41FA5}">
                      <a16:colId xmlns:a16="http://schemas.microsoft.com/office/drawing/2014/main" val="905335507"/>
                    </a:ext>
                  </a:extLst>
                </a:gridCol>
                <a:gridCol w="2807970">
                  <a:extLst>
                    <a:ext uri="{9D8B030D-6E8A-4147-A177-3AD203B41FA5}">
                      <a16:colId xmlns:a16="http://schemas.microsoft.com/office/drawing/2014/main" val="1463694091"/>
                    </a:ext>
                  </a:extLst>
                </a:gridCol>
              </a:tblGrid>
              <a:tr h="644655">
                <a:tc>
                  <a:txBody>
                    <a:bodyPr/>
                    <a:lstStyle/>
                    <a:p>
                      <a:r>
                        <a:rPr lang="en-US" sz="1600" dirty="0">
                          <a:latin typeface="Calibri" panose="020F0502020204030204" pitchFamily="34" charset="0"/>
                          <a:cs typeface="Calibri" panose="020F0502020204030204" pitchFamily="34" charset="0"/>
                        </a:rPr>
                        <a:t>Nature</a:t>
                      </a:r>
                      <a:r>
                        <a:rPr lang="en-US" sz="1600" baseline="0" dirty="0">
                          <a:latin typeface="Calibri" panose="020F0502020204030204" pitchFamily="34" charset="0"/>
                          <a:cs typeface="Calibri" panose="020F0502020204030204" pitchFamily="34" charset="0"/>
                        </a:rPr>
                        <a:t> of Case</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Reason for Non-compliance</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Amoun</a:t>
                      </a:r>
                      <a:r>
                        <a:rPr lang="en-US" sz="1600" baseline="0" dirty="0">
                          <a:latin typeface="Calibri" panose="020F0502020204030204" pitchFamily="34" charset="0"/>
                          <a:cs typeface="Calibri" panose="020F0502020204030204" pitchFamily="34" charset="0"/>
                        </a:rPr>
                        <a:t>t </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Date submitted to National Treasury</a:t>
                      </a:r>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48580379"/>
                  </a:ext>
                </a:extLst>
              </a:tr>
              <a:tr h="934764">
                <a:tc>
                  <a:txBody>
                    <a:bodyPr/>
                    <a:lstStyle/>
                    <a:p>
                      <a:r>
                        <a:rPr lang="en-US" sz="1600" dirty="0">
                          <a:latin typeface="Calibri" panose="020F0502020204030204" pitchFamily="34" charset="0"/>
                          <a:cs typeface="Calibri" panose="020F0502020204030204" pitchFamily="34" charset="0"/>
                        </a:rPr>
                        <a:t>Non-Compliance</a:t>
                      </a:r>
                      <a:endParaRPr lang="en-ZA" sz="1600" dirty="0">
                        <a:latin typeface="Calibri" panose="020F0502020204030204" pitchFamily="34" charset="0"/>
                        <a:cs typeface="Calibri" panose="020F0502020204030204" pitchFamily="34" charset="0"/>
                      </a:endParaRPr>
                    </a:p>
                  </a:txBody>
                  <a:tcPr/>
                </a:tc>
                <a:tc>
                  <a:txBody>
                    <a:bodyPr/>
                    <a:lstStyle/>
                    <a:p>
                      <a:pPr algn="just"/>
                      <a:r>
                        <a:rPr lang="en-US" sz="1600" dirty="0">
                          <a:latin typeface="Calibri" panose="020F0502020204030204" pitchFamily="34" charset="0"/>
                          <a:cs typeface="Calibri" panose="020F0502020204030204" pitchFamily="34" charset="0"/>
                        </a:rPr>
                        <a:t>Three quotations were not sourced, no order number issued before service being rendered</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 74 623.50</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24 March 2022</a:t>
                      </a:r>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99319726"/>
                  </a:ext>
                </a:extLst>
              </a:tr>
              <a:tr h="628073">
                <a:tc>
                  <a:txBody>
                    <a:bodyPr/>
                    <a:lstStyle/>
                    <a:p>
                      <a:r>
                        <a:rPr lang="en-ZA" sz="1600" dirty="0">
                          <a:latin typeface="Calibri" panose="020F0502020204030204" pitchFamily="34" charset="0"/>
                          <a:cs typeface="Calibri" panose="020F0502020204030204" pitchFamily="34" charset="0"/>
                        </a:rPr>
                        <a:t>Non-Compliance</a:t>
                      </a:r>
                    </a:p>
                    <a:p>
                      <a:endParaRPr lang="en-ZA" sz="1600" dirty="0">
                        <a:latin typeface="Calibri" panose="020F0502020204030204" pitchFamily="34" charset="0"/>
                        <a:cs typeface="Calibri" panose="020F0502020204030204" pitchFamily="34" charset="0"/>
                      </a:endParaRPr>
                    </a:p>
                  </a:txBody>
                  <a:tcPr/>
                </a:tc>
                <a:tc>
                  <a:txBody>
                    <a:bodyPr/>
                    <a:lstStyle/>
                    <a:p>
                      <a:pPr algn="just"/>
                      <a:r>
                        <a:rPr lang="en-US" sz="1600" dirty="0">
                          <a:latin typeface="Calibri" panose="020F0502020204030204" pitchFamily="34" charset="0"/>
                          <a:cs typeface="Calibri" panose="020F0502020204030204" pitchFamily="34" charset="0"/>
                        </a:rPr>
                        <a:t>Award to supplier in which a Senior Manager has an interest </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 50 000.00</a:t>
                      </a:r>
                      <a:endParaRPr lang="en-ZA" sz="1600" dirty="0">
                        <a:latin typeface="Calibri" panose="020F0502020204030204" pitchFamily="34" charset="0"/>
                        <a:cs typeface="Calibri" panose="020F0502020204030204" pitchFamily="34" charset="0"/>
                      </a:endParaRPr>
                    </a:p>
                  </a:txBody>
                  <a:tcPr/>
                </a:tc>
                <a:tc>
                  <a:txBody>
                    <a:bodyPr/>
                    <a:lstStyle/>
                    <a:p>
                      <a:r>
                        <a:rPr lang="en-ZA" sz="1600" dirty="0">
                          <a:latin typeface="Calibri" panose="020F0502020204030204" pitchFamily="34" charset="0"/>
                          <a:cs typeface="Calibri" panose="020F0502020204030204" pitchFamily="34" charset="0"/>
                        </a:rPr>
                        <a:t>24 March 2022</a:t>
                      </a:r>
                    </a:p>
                    <a:p>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78574525"/>
                  </a:ext>
                </a:extLst>
              </a:tr>
              <a:tr h="865447">
                <a:tc>
                  <a:txBody>
                    <a:bodyPr/>
                    <a:lstStyle/>
                    <a:p>
                      <a:r>
                        <a:rPr lang="en-ZA" sz="1600" dirty="0">
                          <a:latin typeface="Calibri" panose="020F0502020204030204" pitchFamily="34" charset="0"/>
                          <a:cs typeface="Calibri" panose="020F0502020204030204" pitchFamily="34" charset="0"/>
                        </a:rPr>
                        <a:t>Non-Compliance</a:t>
                      </a:r>
                    </a:p>
                    <a:p>
                      <a:endParaRPr lang="en-ZA" sz="1600" dirty="0">
                        <a:latin typeface="Calibri" panose="020F0502020204030204" pitchFamily="34" charset="0"/>
                        <a:cs typeface="Calibri" panose="020F0502020204030204" pitchFamily="34" charset="0"/>
                      </a:endParaRPr>
                    </a:p>
                  </a:txBody>
                  <a:tcPr/>
                </a:tc>
                <a:tc>
                  <a:txBody>
                    <a:bodyPr/>
                    <a:lstStyle/>
                    <a:p>
                      <a:pPr algn="just"/>
                      <a:r>
                        <a:rPr lang="en-US" sz="1600" dirty="0">
                          <a:latin typeface="Calibri" panose="020F0502020204030204" pitchFamily="34" charset="0"/>
                          <a:cs typeface="Calibri" panose="020F0502020204030204" pitchFamily="34" charset="0"/>
                        </a:rPr>
                        <a:t>Procurement of goods and services deliberately split of lesser value to avoid competitive bidding</a:t>
                      </a:r>
                      <a:endParaRPr lang="en-ZA" sz="1600" dirty="0">
                        <a:latin typeface="Calibri" panose="020F0502020204030204" pitchFamily="34" charset="0"/>
                        <a:cs typeface="Calibri" panose="020F0502020204030204" pitchFamily="34" charset="0"/>
                      </a:endParaRPr>
                    </a:p>
                  </a:txBody>
                  <a:tcPr/>
                </a:tc>
                <a:tc>
                  <a:txBody>
                    <a:bodyPr/>
                    <a:lstStyle/>
                    <a:p>
                      <a:r>
                        <a:rPr lang="en-ZA" sz="1600" dirty="0">
                          <a:latin typeface="Calibri" panose="020F0502020204030204" pitchFamily="34" charset="0"/>
                          <a:cs typeface="Calibri" panose="020F0502020204030204" pitchFamily="34" charset="0"/>
                        </a:rPr>
                        <a:t>R 764 197.76</a:t>
                      </a:r>
                    </a:p>
                  </a:txBody>
                  <a:tcPr/>
                </a:tc>
                <a:tc>
                  <a:txBody>
                    <a:bodyPr/>
                    <a:lstStyle/>
                    <a:p>
                      <a:r>
                        <a:rPr lang="en-ZA" sz="1600" dirty="0">
                          <a:latin typeface="Calibri" panose="020F0502020204030204" pitchFamily="34" charset="0"/>
                          <a:cs typeface="Calibri" panose="020F0502020204030204" pitchFamily="34" charset="0"/>
                        </a:rPr>
                        <a:t>24 March 2022</a:t>
                      </a:r>
                    </a:p>
                    <a:p>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8218752"/>
                  </a:ext>
                </a:extLst>
              </a:tr>
              <a:tr h="320040">
                <a:tc>
                  <a:txBody>
                    <a:bodyPr/>
                    <a:lstStyle/>
                    <a:p>
                      <a:r>
                        <a:rPr lang="en-ZA" sz="1600" dirty="0">
                          <a:latin typeface="Calibri" panose="020F0502020204030204" pitchFamily="34" charset="0"/>
                          <a:cs typeface="Calibri" panose="020F0502020204030204" pitchFamily="34" charset="0"/>
                        </a:rPr>
                        <a:t>Non-Compliance</a:t>
                      </a:r>
                    </a:p>
                    <a:p>
                      <a:endParaRPr lang="en-ZA" sz="1600" dirty="0">
                        <a:latin typeface="Calibri" panose="020F0502020204030204" pitchFamily="34" charset="0"/>
                        <a:cs typeface="Calibri" panose="020F0502020204030204" pitchFamily="34" charset="0"/>
                      </a:endParaRPr>
                    </a:p>
                  </a:txBody>
                  <a:tcPr/>
                </a:tc>
                <a:tc>
                  <a:txBody>
                    <a:bodyPr/>
                    <a:lstStyle/>
                    <a:p>
                      <a:pPr algn="just"/>
                      <a:r>
                        <a:rPr lang="en-US" sz="1600" dirty="0">
                          <a:latin typeface="Calibri" panose="020F0502020204030204" pitchFamily="34" charset="0"/>
                          <a:cs typeface="Calibri" panose="020F0502020204030204" pitchFamily="34" charset="0"/>
                        </a:rPr>
                        <a:t>Lack of three quotations and RFQ </a:t>
                      </a:r>
                      <a:endParaRPr lang="en-ZA" sz="1600" dirty="0">
                        <a:latin typeface="Calibri" panose="020F0502020204030204" pitchFamily="34" charset="0"/>
                        <a:cs typeface="Calibri" panose="020F0502020204030204" pitchFamily="34" charset="0"/>
                      </a:endParaRPr>
                    </a:p>
                  </a:txBody>
                  <a:tcPr/>
                </a:tc>
                <a:tc>
                  <a:txBody>
                    <a:bodyPr/>
                    <a:lstStyle/>
                    <a:p>
                      <a:r>
                        <a:rPr lang="en-ZA" sz="1600" dirty="0">
                          <a:latin typeface="Calibri" panose="020F0502020204030204" pitchFamily="34" charset="0"/>
                          <a:cs typeface="Calibri" panose="020F0502020204030204" pitchFamily="34" charset="0"/>
                        </a:rPr>
                        <a:t>R 99 083.00</a:t>
                      </a:r>
                    </a:p>
                  </a:txBody>
                  <a:tcPr/>
                </a:tc>
                <a:tc>
                  <a:txBody>
                    <a:bodyPr/>
                    <a:lstStyle/>
                    <a:p>
                      <a:r>
                        <a:rPr lang="en-US" sz="1600" dirty="0">
                          <a:latin typeface="Calibri" panose="020F0502020204030204" pitchFamily="34" charset="0"/>
                          <a:cs typeface="Calibri" panose="020F0502020204030204" pitchFamily="34" charset="0"/>
                        </a:rPr>
                        <a:t>24 March 2022</a:t>
                      </a:r>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0460942"/>
                  </a:ext>
                </a:extLst>
              </a:tr>
              <a:tr h="320040">
                <a:tc>
                  <a:txBody>
                    <a:bodyPr/>
                    <a:lstStyle/>
                    <a:p>
                      <a:r>
                        <a:rPr lang="en-ZA" sz="1600" dirty="0">
                          <a:latin typeface="Calibri" panose="020F0502020204030204" pitchFamily="34" charset="0"/>
                          <a:cs typeface="Calibri" panose="020F0502020204030204" pitchFamily="34" charset="0"/>
                        </a:rPr>
                        <a:t>Non-Compliance</a:t>
                      </a:r>
                    </a:p>
                    <a:p>
                      <a:endParaRPr lang="en-ZA" sz="1600" dirty="0">
                        <a:latin typeface="Calibri" panose="020F0502020204030204" pitchFamily="34" charset="0"/>
                        <a:cs typeface="Calibri" panose="020F0502020204030204" pitchFamily="34" charset="0"/>
                      </a:endParaRPr>
                    </a:p>
                  </a:txBody>
                  <a:tcPr/>
                </a:tc>
                <a:tc>
                  <a:txBody>
                    <a:bodyPr/>
                    <a:lstStyle/>
                    <a:p>
                      <a:pPr algn="just"/>
                      <a:r>
                        <a:rPr lang="en-US" sz="1600" dirty="0">
                          <a:latin typeface="Calibri" panose="020F0502020204030204" pitchFamily="34" charset="0"/>
                          <a:cs typeface="Calibri" panose="020F0502020204030204" pitchFamily="34" charset="0"/>
                        </a:rPr>
                        <a:t>Award to a supplier who was non-tax compliant </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 369 495.00</a:t>
                      </a:r>
                      <a:endParaRPr lang="en-ZA" sz="1600" dirty="0">
                        <a:latin typeface="Calibri" panose="020F0502020204030204" pitchFamily="34" charset="0"/>
                        <a:cs typeface="Calibri" panose="020F0502020204030204" pitchFamily="34" charset="0"/>
                      </a:endParaRPr>
                    </a:p>
                  </a:txBody>
                  <a:tcPr/>
                </a:tc>
                <a:tc>
                  <a:txBody>
                    <a:bodyPr/>
                    <a:lstStyle/>
                    <a:p>
                      <a:r>
                        <a:rPr lang="en-ZA" sz="1600" dirty="0">
                          <a:latin typeface="Calibri" panose="020F0502020204030204" pitchFamily="34" charset="0"/>
                          <a:cs typeface="Calibri" panose="020F0502020204030204" pitchFamily="34" charset="0"/>
                        </a:rPr>
                        <a:t>24 March 2022</a:t>
                      </a:r>
                    </a:p>
                    <a:p>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00016611"/>
                  </a:ext>
                </a:extLst>
              </a:tr>
            </a:tbl>
          </a:graphicData>
        </a:graphic>
      </p:graphicFrame>
    </p:spTree>
    <p:extLst>
      <p:ext uri="{BB962C8B-B14F-4D97-AF65-F5344CB8AC3E}">
        <p14:creationId xmlns:p14="http://schemas.microsoft.com/office/powerpoint/2010/main" val="325004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pPr algn="just"/>
            <a:r>
              <a:rPr lang="en-US" dirty="0"/>
              <a:t>CASES REFERRED TO NATIONAL TREASURY FOR CONDONATION (cont.)</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9264471"/>
              </p:ext>
            </p:extLst>
          </p:nvPr>
        </p:nvGraphicFramePr>
        <p:xfrm>
          <a:off x="632460" y="1311563"/>
          <a:ext cx="10988041" cy="3693622"/>
        </p:xfrm>
        <a:graphic>
          <a:graphicData uri="http://schemas.openxmlformats.org/drawingml/2006/table">
            <a:tbl>
              <a:tblPr firstRow="1" bandRow="1">
                <a:tableStyleId>{5C22544A-7EE6-4342-B048-85BDC9FD1C3A}</a:tableStyleId>
              </a:tblPr>
              <a:tblGrid>
                <a:gridCol w="2009890">
                  <a:extLst>
                    <a:ext uri="{9D8B030D-6E8A-4147-A177-3AD203B41FA5}">
                      <a16:colId xmlns:a16="http://schemas.microsoft.com/office/drawing/2014/main" val="263823437"/>
                    </a:ext>
                  </a:extLst>
                </a:gridCol>
                <a:gridCol w="4478217">
                  <a:extLst>
                    <a:ext uri="{9D8B030D-6E8A-4147-A177-3AD203B41FA5}">
                      <a16:colId xmlns:a16="http://schemas.microsoft.com/office/drawing/2014/main" val="4004964753"/>
                    </a:ext>
                  </a:extLst>
                </a:gridCol>
                <a:gridCol w="1752924">
                  <a:extLst>
                    <a:ext uri="{9D8B030D-6E8A-4147-A177-3AD203B41FA5}">
                      <a16:colId xmlns:a16="http://schemas.microsoft.com/office/drawing/2014/main" val="905335507"/>
                    </a:ext>
                  </a:extLst>
                </a:gridCol>
                <a:gridCol w="2747010">
                  <a:extLst>
                    <a:ext uri="{9D8B030D-6E8A-4147-A177-3AD203B41FA5}">
                      <a16:colId xmlns:a16="http://schemas.microsoft.com/office/drawing/2014/main" val="1463694091"/>
                    </a:ext>
                  </a:extLst>
                </a:gridCol>
              </a:tblGrid>
              <a:tr h="644655">
                <a:tc>
                  <a:txBody>
                    <a:bodyPr/>
                    <a:lstStyle/>
                    <a:p>
                      <a:r>
                        <a:rPr lang="en-US" sz="1600" dirty="0">
                          <a:latin typeface="Calibri" panose="020F0502020204030204" pitchFamily="34" charset="0"/>
                          <a:cs typeface="Calibri" panose="020F0502020204030204" pitchFamily="34" charset="0"/>
                        </a:rPr>
                        <a:t>Nature</a:t>
                      </a:r>
                      <a:r>
                        <a:rPr lang="en-US" sz="1600" baseline="0" dirty="0">
                          <a:latin typeface="Calibri" panose="020F0502020204030204" pitchFamily="34" charset="0"/>
                          <a:cs typeface="Calibri" panose="020F0502020204030204" pitchFamily="34" charset="0"/>
                        </a:rPr>
                        <a:t> of Case</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Reason for Non-compliance</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Amoun</a:t>
                      </a:r>
                      <a:r>
                        <a:rPr lang="en-US" sz="1600" baseline="0" dirty="0">
                          <a:latin typeface="Calibri" panose="020F0502020204030204" pitchFamily="34" charset="0"/>
                          <a:cs typeface="Calibri" panose="020F0502020204030204" pitchFamily="34" charset="0"/>
                        </a:rPr>
                        <a:t>t </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Date submitted to National Treasury</a:t>
                      </a:r>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48580379"/>
                  </a:ext>
                </a:extLst>
              </a:tr>
              <a:tr h="556073">
                <a:tc>
                  <a:txBody>
                    <a:bodyPr/>
                    <a:lstStyle/>
                    <a:p>
                      <a:r>
                        <a:rPr lang="en-US" sz="1600" dirty="0">
                          <a:latin typeface="Calibri" panose="020F0502020204030204" pitchFamily="34" charset="0"/>
                          <a:cs typeface="Calibri" panose="020F0502020204030204" pitchFamily="34" charset="0"/>
                        </a:rPr>
                        <a:t>Non-Compliance</a:t>
                      </a:r>
                      <a:endParaRPr lang="en-ZA" sz="1600" dirty="0">
                        <a:latin typeface="Calibri" panose="020F0502020204030204" pitchFamily="34" charset="0"/>
                        <a:cs typeface="Calibri" panose="020F0502020204030204" pitchFamily="34" charset="0"/>
                      </a:endParaRPr>
                    </a:p>
                  </a:txBody>
                  <a:tcPr/>
                </a:tc>
                <a:tc>
                  <a:txBody>
                    <a:bodyPr/>
                    <a:lstStyle/>
                    <a:p>
                      <a:pPr algn="just"/>
                      <a:r>
                        <a:rPr lang="en-US" sz="1600" dirty="0">
                          <a:latin typeface="Calibri" panose="020F0502020204030204" pitchFamily="34" charset="0"/>
                          <a:cs typeface="Calibri" panose="020F0502020204030204" pitchFamily="34" charset="0"/>
                        </a:rPr>
                        <a:t>Award to a supplier in which an employee has an interest</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 25 000.00</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24 March 2022</a:t>
                      </a:r>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99319726"/>
                  </a:ext>
                </a:extLst>
              </a:tr>
              <a:tr h="628073">
                <a:tc>
                  <a:txBody>
                    <a:bodyPr/>
                    <a:lstStyle/>
                    <a:p>
                      <a:r>
                        <a:rPr lang="en-ZA" sz="1600" dirty="0">
                          <a:latin typeface="Calibri" panose="020F0502020204030204" pitchFamily="34" charset="0"/>
                          <a:cs typeface="Calibri" panose="020F0502020204030204" pitchFamily="34" charset="0"/>
                        </a:rPr>
                        <a:t>Non-Compliance</a:t>
                      </a:r>
                    </a:p>
                    <a:p>
                      <a:endParaRPr lang="en-ZA" sz="1600" dirty="0">
                        <a:latin typeface="Calibri" panose="020F0502020204030204" pitchFamily="34" charset="0"/>
                        <a:cs typeface="Calibri" panose="020F0502020204030204" pitchFamily="34" charset="0"/>
                      </a:endParaRPr>
                    </a:p>
                  </a:txBody>
                  <a:tcPr/>
                </a:tc>
                <a:tc>
                  <a:txBody>
                    <a:bodyPr/>
                    <a:lstStyle/>
                    <a:p>
                      <a:pPr algn="just"/>
                      <a:r>
                        <a:rPr lang="en-US" sz="1600" dirty="0">
                          <a:latin typeface="Calibri" panose="020F0502020204030204" pitchFamily="34" charset="0"/>
                          <a:cs typeface="Calibri" panose="020F0502020204030204" pitchFamily="34" charset="0"/>
                        </a:rPr>
                        <a:t>Non-compliance with sub-contracting requirements- Participation in National</a:t>
                      </a:r>
                      <a:r>
                        <a:rPr lang="en-US" sz="1600" baseline="0" dirty="0">
                          <a:latin typeface="Calibri" panose="020F0502020204030204" pitchFamily="34" charset="0"/>
                          <a:cs typeface="Calibri" panose="020F0502020204030204" pitchFamily="34" charset="0"/>
                        </a:rPr>
                        <a:t> Treasury transversal contract</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 662 631.15</a:t>
                      </a:r>
                      <a:endParaRPr lang="en-ZA" sz="1600" dirty="0">
                        <a:latin typeface="Calibri" panose="020F0502020204030204" pitchFamily="34" charset="0"/>
                        <a:cs typeface="Calibri" panose="020F0502020204030204" pitchFamily="34" charset="0"/>
                      </a:endParaRPr>
                    </a:p>
                  </a:txBody>
                  <a:tcPr/>
                </a:tc>
                <a:tc>
                  <a:txBody>
                    <a:bodyPr/>
                    <a:lstStyle/>
                    <a:p>
                      <a:r>
                        <a:rPr lang="en-ZA" sz="1600" dirty="0">
                          <a:latin typeface="Calibri" panose="020F0502020204030204" pitchFamily="34" charset="0"/>
                          <a:cs typeface="Calibri" panose="020F0502020204030204" pitchFamily="34" charset="0"/>
                        </a:rPr>
                        <a:t>24 March 2022</a:t>
                      </a:r>
                    </a:p>
                    <a:p>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78574525"/>
                  </a:ext>
                </a:extLst>
              </a:tr>
              <a:tr h="652131">
                <a:tc>
                  <a:txBody>
                    <a:bodyPr/>
                    <a:lstStyle/>
                    <a:p>
                      <a:r>
                        <a:rPr lang="en-ZA" sz="1600" dirty="0">
                          <a:latin typeface="Calibri" panose="020F0502020204030204" pitchFamily="34" charset="0"/>
                          <a:cs typeface="Calibri" panose="020F0502020204030204" pitchFamily="34" charset="0"/>
                        </a:rPr>
                        <a:t>Non-Compliance</a:t>
                      </a:r>
                    </a:p>
                    <a:p>
                      <a:endParaRPr lang="en-ZA" sz="1600" dirty="0">
                        <a:latin typeface="Calibri" panose="020F0502020204030204" pitchFamily="34" charset="0"/>
                        <a:cs typeface="Calibri" panose="020F0502020204030204" pitchFamily="34" charset="0"/>
                      </a:endParaRPr>
                    </a:p>
                  </a:txBody>
                  <a:tcPr/>
                </a:tc>
                <a:tc>
                  <a:txBody>
                    <a:bodyPr/>
                    <a:lstStyle/>
                    <a:p>
                      <a:pPr algn="just"/>
                      <a:r>
                        <a:rPr lang="en-US" sz="1600" dirty="0">
                          <a:latin typeface="Calibri" panose="020F0502020204030204" pitchFamily="34" charset="0"/>
                          <a:cs typeface="Calibri" panose="020F0502020204030204" pitchFamily="34" charset="0"/>
                        </a:rPr>
                        <a:t>Overpayment of a supplier (duplicate payment)</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 1 763.59</a:t>
                      </a:r>
                      <a:endParaRPr lang="en-ZA" sz="1600" dirty="0">
                        <a:latin typeface="Calibri" panose="020F0502020204030204" pitchFamily="34" charset="0"/>
                        <a:cs typeface="Calibri" panose="020F0502020204030204" pitchFamily="34" charset="0"/>
                      </a:endParaRPr>
                    </a:p>
                  </a:txBody>
                  <a:tcPr/>
                </a:tc>
                <a:tc>
                  <a:txBody>
                    <a:bodyPr/>
                    <a:lstStyle/>
                    <a:p>
                      <a:r>
                        <a:rPr lang="en-ZA" sz="1600" dirty="0">
                          <a:latin typeface="Calibri" panose="020F0502020204030204" pitchFamily="34" charset="0"/>
                          <a:cs typeface="Calibri" panose="020F0502020204030204" pitchFamily="34" charset="0"/>
                        </a:rPr>
                        <a:t>24 March 2022</a:t>
                      </a:r>
                    </a:p>
                    <a:p>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8218752"/>
                  </a:ext>
                </a:extLst>
              </a:tr>
              <a:tr h="314036">
                <a:tc>
                  <a:txBody>
                    <a:bodyPr/>
                    <a:lstStyle/>
                    <a:p>
                      <a:r>
                        <a:rPr lang="en-ZA" sz="1600" dirty="0">
                          <a:latin typeface="Calibri" panose="020F0502020204030204" pitchFamily="34" charset="0"/>
                          <a:cs typeface="Calibri" panose="020F0502020204030204" pitchFamily="34" charset="0"/>
                        </a:rPr>
                        <a:t>Non-Compliance</a:t>
                      </a:r>
                    </a:p>
                  </a:txBody>
                  <a:tcPr/>
                </a:tc>
                <a:tc>
                  <a:txBody>
                    <a:bodyPr/>
                    <a:lstStyle/>
                    <a:p>
                      <a:pPr algn="just"/>
                      <a:r>
                        <a:rPr lang="en-US" sz="1600" dirty="0">
                          <a:latin typeface="Calibri" panose="020F0502020204030204" pitchFamily="34" charset="0"/>
                          <a:cs typeface="Calibri" panose="020F0502020204030204" pitchFamily="34" charset="0"/>
                        </a:rPr>
                        <a:t>Lack of declaration of interests (SBD04)</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 999 900.00</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24 March 2022</a:t>
                      </a:r>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0460942"/>
                  </a:ext>
                </a:extLst>
              </a:tr>
              <a:tr h="659476">
                <a:tc>
                  <a:txBody>
                    <a:bodyPr/>
                    <a:lstStyle/>
                    <a:p>
                      <a:r>
                        <a:rPr lang="en-ZA" sz="1600" dirty="0">
                          <a:latin typeface="Calibri" panose="020F0502020204030204" pitchFamily="34" charset="0"/>
                          <a:cs typeface="Calibri" panose="020F0502020204030204" pitchFamily="34" charset="0"/>
                        </a:rPr>
                        <a:t>Non-Compliance</a:t>
                      </a:r>
                    </a:p>
                    <a:p>
                      <a:endParaRPr lang="en-ZA" sz="1600" dirty="0">
                        <a:latin typeface="Calibri" panose="020F0502020204030204" pitchFamily="34" charset="0"/>
                        <a:cs typeface="Calibri" panose="020F0502020204030204" pitchFamily="34" charset="0"/>
                      </a:endParaRPr>
                    </a:p>
                  </a:txBody>
                  <a:tcPr/>
                </a:tc>
                <a:tc>
                  <a:txBody>
                    <a:bodyPr/>
                    <a:lstStyle/>
                    <a:p>
                      <a:pPr algn="just"/>
                      <a:r>
                        <a:rPr lang="en-US" sz="1600" dirty="0">
                          <a:latin typeface="Calibri" panose="020F0502020204030204" pitchFamily="34" charset="0"/>
                          <a:cs typeface="Calibri" panose="020F0502020204030204" pitchFamily="34" charset="0"/>
                        </a:rPr>
                        <a:t>Lack of three quotations and non-compliance to SCM processes</a:t>
                      </a:r>
                      <a:endParaRPr lang="en-ZA"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R 105 300.00</a:t>
                      </a:r>
                      <a:endParaRPr lang="en-ZA" sz="1600" dirty="0">
                        <a:latin typeface="Calibri" panose="020F0502020204030204" pitchFamily="34" charset="0"/>
                        <a:cs typeface="Calibri" panose="020F0502020204030204" pitchFamily="34" charset="0"/>
                      </a:endParaRPr>
                    </a:p>
                  </a:txBody>
                  <a:tcPr/>
                </a:tc>
                <a:tc>
                  <a:txBody>
                    <a:bodyPr/>
                    <a:lstStyle/>
                    <a:p>
                      <a:r>
                        <a:rPr lang="en-ZA" sz="1600" dirty="0">
                          <a:latin typeface="Calibri" panose="020F0502020204030204" pitchFamily="34" charset="0"/>
                          <a:cs typeface="Calibri" panose="020F0502020204030204" pitchFamily="34" charset="0"/>
                        </a:rPr>
                        <a:t>24 March 2022</a:t>
                      </a:r>
                    </a:p>
                    <a:p>
                      <a:endParaRPr lang="en-Z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00016611"/>
                  </a:ext>
                </a:extLst>
              </a:tr>
            </a:tbl>
          </a:graphicData>
        </a:graphic>
      </p:graphicFrame>
    </p:spTree>
    <p:extLst>
      <p:ext uri="{BB962C8B-B14F-4D97-AF65-F5344CB8AC3E}">
        <p14:creationId xmlns:p14="http://schemas.microsoft.com/office/powerpoint/2010/main" val="357384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1DA65-B6EE-45FA-8D54-C515ED79BC96}"/>
              </a:ext>
            </a:extLst>
          </p:cNvPr>
          <p:cNvSpPr>
            <a:spLocks noGrp="1"/>
          </p:cNvSpPr>
          <p:nvPr>
            <p:ph type="title"/>
          </p:nvPr>
        </p:nvSpPr>
        <p:spPr>
          <a:xfrm>
            <a:off x="769620" y="212725"/>
            <a:ext cx="10515600" cy="841375"/>
          </a:xfrm>
          <a:solidFill>
            <a:schemeClr val="accent2"/>
          </a:solidFill>
        </p:spPr>
        <p:txBody>
          <a:bodyPr>
            <a:normAutofit fontScale="90000"/>
          </a:bodyPr>
          <a:lstStyle/>
          <a:p>
            <a:r>
              <a:rPr lang="en-US" dirty="0"/>
              <a:t>CASES REFERRED TO NATIONAL TREASURY FOR CONDONATION (cont.)</a:t>
            </a:r>
            <a:endParaRPr lang="en-ZA" dirty="0"/>
          </a:p>
        </p:txBody>
      </p:sp>
      <p:sp>
        <p:nvSpPr>
          <p:cNvPr id="3" name="Content Placeholder 2">
            <a:extLst>
              <a:ext uri="{FF2B5EF4-FFF2-40B4-BE49-F238E27FC236}">
                <a16:creationId xmlns:a16="http://schemas.microsoft.com/office/drawing/2014/main" id="{9A7F8D3F-824C-4F65-85BD-15F3B17D5203}"/>
              </a:ext>
            </a:extLst>
          </p:cNvPr>
          <p:cNvSpPr>
            <a:spLocks noGrp="1"/>
          </p:cNvSpPr>
          <p:nvPr>
            <p:ph idx="1"/>
          </p:nvPr>
        </p:nvSpPr>
        <p:spPr>
          <a:xfrm>
            <a:off x="388620" y="1103630"/>
            <a:ext cx="11216640" cy="4718050"/>
          </a:xfrm>
        </p:spPr>
        <p:txBody>
          <a:bodyPr>
            <a:noAutofit/>
          </a:bodyPr>
          <a:lstStyle/>
          <a:p>
            <a:pPr algn="just"/>
            <a:r>
              <a:rPr lang="en-ZA" sz="1600" dirty="0">
                <a:solidFill>
                  <a:srgbClr val="000000"/>
                </a:solidFill>
                <a:latin typeface="Calibri" panose="020F0502020204030204" pitchFamily="34" charset="0"/>
                <a:cs typeface="Calibri" panose="020F0502020204030204" pitchFamily="34" charset="0"/>
              </a:rPr>
              <a:t>The National Department of Social Development has </a:t>
            </a:r>
            <a:r>
              <a:rPr lang="en-GB" sz="1600" b="0" i="0" u="none" strike="noStrike" baseline="0" dirty="0">
                <a:solidFill>
                  <a:srgbClr val="000000"/>
                </a:solidFill>
                <a:latin typeface="Calibri" panose="020F0502020204030204" pitchFamily="34" charset="0"/>
                <a:cs typeface="Calibri" panose="020F0502020204030204" pitchFamily="34" charset="0"/>
              </a:rPr>
              <a:t>requested condonation of irregular expenditure in the amount of </a:t>
            </a:r>
            <a:r>
              <a:rPr lang="en-GB" sz="1600" b="1" i="0" u="none" strike="noStrike" baseline="0" dirty="0">
                <a:solidFill>
                  <a:srgbClr val="000000"/>
                </a:solidFill>
                <a:latin typeface="Calibri" panose="020F0502020204030204" pitchFamily="34" charset="0"/>
                <a:cs typeface="Calibri" panose="020F0502020204030204" pitchFamily="34" charset="0"/>
              </a:rPr>
              <a:t>R 3 151 994.00 </a:t>
            </a:r>
            <a:r>
              <a:rPr lang="en-GB" sz="1600" b="0" i="0" u="none" strike="noStrike" baseline="0" dirty="0">
                <a:solidFill>
                  <a:srgbClr val="000000"/>
                </a:solidFill>
                <a:latin typeface="Calibri" panose="020F0502020204030204" pitchFamily="34" charset="0"/>
                <a:cs typeface="Calibri" panose="020F0502020204030204" pitchFamily="34" charset="0"/>
              </a:rPr>
              <a:t>incurred because of non-compliance to Supply Chain Management prescripts, CIDB regulations, and National Treasury regulations. </a:t>
            </a:r>
          </a:p>
          <a:p>
            <a:pPr algn="just"/>
            <a:r>
              <a:rPr lang="en-GB" sz="1600" dirty="0">
                <a:solidFill>
                  <a:srgbClr val="000000"/>
                </a:solidFill>
                <a:latin typeface="Calibri" panose="020F0502020204030204" pitchFamily="34" charset="0"/>
                <a:cs typeface="Calibri" panose="020F0502020204030204" pitchFamily="34" charset="0"/>
              </a:rPr>
              <a:t>During the financial year 2019/ 2020 and 2020/21, DSD had various procurement transactions that did not follow the correct procurement processes in the appointment, awarding to a service provider where an employee has an interest, awarding to a service provider with non-compliant tax status, duplicate payments, no sub-contract and lack of SBD documents.</a:t>
            </a:r>
          </a:p>
          <a:p>
            <a:pPr algn="just"/>
            <a:r>
              <a:rPr lang="en-GB" sz="1600" dirty="0">
                <a:solidFill>
                  <a:srgbClr val="000000"/>
                </a:solidFill>
                <a:latin typeface="Calibri" panose="020F0502020204030204" pitchFamily="34" charset="0"/>
                <a:cs typeface="Calibri" panose="020F0502020204030204" pitchFamily="34" charset="0"/>
              </a:rPr>
              <a:t>All cases for the goods and services were reported to Loss Control Committee (LCC) for determination and investigation. A meeting was held to finalise all the cases identified as irregular expenditure. Eight (8) of ten (10) cases were found no losses were suffered, and all provided the Department with value for money. </a:t>
            </a:r>
          </a:p>
          <a:p>
            <a:pPr algn="just"/>
            <a:r>
              <a:rPr lang="en-GB" sz="1600" dirty="0">
                <a:solidFill>
                  <a:srgbClr val="000000"/>
                </a:solidFill>
                <a:latin typeface="Calibri" panose="020F0502020204030204" pitchFamily="34" charset="0"/>
                <a:cs typeface="Calibri" panose="020F0502020204030204" pitchFamily="34" charset="0"/>
              </a:rPr>
              <a:t>LCC has referred the two (2) cases to Human Resources for determination if the case requires disciplinary measures to be actioned against the officials involved in the transactions, and the process is still unfolding at this point. </a:t>
            </a:r>
          </a:p>
          <a:p>
            <a:pPr algn="just"/>
            <a:endParaRPr lang="en-ZA" sz="1600" dirty="0">
              <a:latin typeface="Calibri" panose="020F0502020204030204" pitchFamily="34" charset="0"/>
              <a:cs typeface="Calibri" panose="020F0502020204030204" pitchFamily="34" charset="0"/>
            </a:endParaRPr>
          </a:p>
          <a:p>
            <a:pPr algn="just"/>
            <a:r>
              <a:rPr lang="en-ZA" sz="1600" b="1" dirty="0">
                <a:latin typeface="Calibri" panose="020F0502020204030204" pitchFamily="34" charset="0"/>
                <a:cs typeface="Calibri" panose="020F0502020204030204" pitchFamily="34" charset="0"/>
              </a:rPr>
              <a:t>National Treasury has replied on 12 July 2022 with the following response</a:t>
            </a:r>
            <a:r>
              <a:rPr lang="en-ZA" sz="1600" dirty="0">
                <a:latin typeface="Calibri" panose="020F0502020204030204" pitchFamily="34" charset="0"/>
                <a:cs typeface="Calibri" panose="020F0502020204030204" pitchFamily="34" charset="0"/>
              </a:rPr>
              <a:t>:</a:t>
            </a:r>
          </a:p>
          <a:p>
            <a:pPr lvl="1" algn="just"/>
            <a:r>
              <a:rPr lang="en-GB" sz="1600" b="0" i="0" u="none" strike="noStrike" baseline="0" dirty="0">
                <a:solidFill>
                  <a:srgbClr val="000000"/>
                </a:solidFill>
                <a:latin typeface="Calibri" panose="020F0502020204030204" pitchFamily="34" charset="0"/>
                <a:cs typeface="Calibri" panose="020F0502020204030204" pitchFamily="34" charset="0"/>
              </a:rPr>
              <a:t>National Treasury </a:t>
            </a:r>
            <a:r>
              <a:rPr lang="en-GB" sz="1600" b="1" i="0" u="none" strike="noStrike" baseline="0" dirty="0">
                <a:solidFill>
                  <a:srgbClr val="000000"/>
                </a:solidFill>
                <a:latin typeface="Calibri" panose="020F0502020204030204" pitchFamily="34" charset="0"/>
                <a:cs typeface="Calibri" panose="020F0502020204030204" pitchFamily="34" charset="0"/>
              </a:rPr>
              <a:t>does not condone </a:t>
            </a:r>
            <a:r>
              <a:rPr lang="en-GB" sz="1600" b="0" i="0" u="none" strike="noStrike" baseline="0" dirty="0">
                <a:solidFill>
                  <a:srgbClr val="000000"/>
                </a:solidFill>
                <a:latin typeface="Calibri" panose="020F0502020204030204" pitchFamily="34" charset="0"/>
                <a:cs typeface="Calibri" panose="020F0502020204030204" pitchFamily="34" charset="0"/>
              </a:rPr>
              <a:t>the irregular expenditure incurred in the amount of R3 151 994.00 because there is no evidence of future preventative measures as stated and no evidence of consequence management and as directed by Section 51(1)(e)(ii) of the PFMA read with paragraph 56 (a-h) of the Irregular Expenditure Framework.</a:t>
            </a:r>
          </a:p>
          <a:p>
            <a:pPr lvl="1" algn="just"/>
            <a:r>
              <a:rPr lang="en-GB" sz="1600" b="0" i="0" u="none" strike="noStrike" baseline="0" dirty="0">
                <a:solidFill>
                  <a:srgbClr val="000000"/>
                </a:solidFill>
                <a:latin typeface="Calibri" panose="020F0502020204030204" pitchFamily="34" charset="0"/>
                <a:cs typeface="Calibri" panose="020F0502020204030204" pitchFamily="34" charset="0"/>
              </a:rPr>
              <a:t>DSD has an obligation to ensure that any contract for goods and services is done fairly, transparent, equitable, competitive, and cost-effective.</a:t>
            </a:r>
          </a:p>
          <a:p>
            <a:pPr lvl="1" algn="just"/>
            <a:endParaRPr lang="en-ZA" sz="1600" dirty="0">
              <a:latin typeface="Calibri" panose="020F0502020204030204" pitchFamily="34" charset="0"/>
              <a:cs typeface="Calibri" panose="020F0502020204030204" pitchFamily="34" charset="0"/>
            </a:endParaRPr>
          </a:p>
          <a:p>
            <a:pPr lvl="1" algn="just"/>
            <a:endParaRPr lang="en-ZA"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2885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4" y="237269"/>
            <a:ext cx="11378514" cy="841375"/>
          </a:xfrm>
          <a:solidFill>
            <a:schemeClr val="accent2"/>
          </a:solidFill>
        </p:spPr>
        <p:txBody>
          <a:bodyPr/>
          <a:lstStyle/>
          <a:p>
            <a:pPr algn="ctr"/>
            <a:r>
              <a:rPr lang="en-ZA" dirty="0"/>
              <a:t>AUDIT FINDINGS 2020/21 – RESOLVED/ CORRECTED</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3440710047"/>
              </p:ext>
            </p:extLst>
          </p:nvPr>
        </p:nvGraphicFramePr>
        <p:xfrm>
          <a:off x="278026" y="1181785"/>
          <a:ext cx="11378512" cy="4242968"/>
        </p:xfrm>
        <a:graphic>
          <a:graphicData uri="http://schemas.openxmlformats.org/drawingml/2006/table">
            <a:tbl>
              <a:tblPr firstRow="1" bandRow="1">
                <a:tableStyleId>{5C22544A-7EE6-4342-B048-85BDC9FD1C3A}</a:tableStyleId>
              </a:tblPr>
              <a:tblGrid>
                <a:gridCol w="3795356">
                  <a:extLst>
                    <a:ext uri="{9D8B030D-6E8A-4147-A177-3AD203B41FA5}">
                      <a16:colId xmlns:a16="http://schemas.microsoft.com/office/drawing/2014/main" val="3588166983"/>
                    </a:ext>
                  </a:extLst>
                </a:gridCol>
                <a:gridCol w="5389420">
                  <a:extLst>
                    <a:ext uri="{9D8B030D-6E8A-4147-A177-3AD203B41FA5}">
                      <a16:colId xmlns:a16="http://schemas.microsoft.com/office/drawing/2014/main" val="85929323"/>
                    </a:ext>
                  </a:extLst>
                </a:gridCol>
                <a:gridCol w="2193736">
                  <a:extLst>
                    <a:ext uri="{9D8B030D-6E8A-4147-A177-3AD203B41FA5}">
                      <a16:colId xmlns:a16="http://schemas.microsoft.com/office/drawing/2014/main" val="3775491090"/>
                    </a:ext>
                  </a:extLst>
                </a:gridCol>
              </a:tblGrid>
              <a:tr h="716204">
                <a:tc>
                  <a:txBody>
                    <a:bodyPr/>
                    <a:lstStyle/>
                    <a:p>
                      <a:r>
                        <a:rPr lang="en-ZA"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Department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Entity</a:t>
                      </a:r>
                    </a:p>
                  </a:txBody>
                  <a:tcPr/>
                </a:tc>
                <a:extLst>
                  <a:ext uri="{0D108BD9-81ED-4DB2-BD59-A6C34878D82A}">
                    <a16:rowId xmlns:a16="http://schemas.microsoft.com/office/drawing/2014/main" val="617083769"/>
                  </a:ext>
                </a:extLst>
              </a:tr>
              <a:tr h="509244">
                <a:tc>
                  <a:txBody>
                    <a:bodyPr/>
                    <a:lstStyle/>
                    <a:p>
                      <a:pPr marL="285750" indent="-285750" algn="just">
                        <a:buFont typeface="Arial" panose="020B0604020202020204" pitchFamily="34" charset="0"/>
                        <a:buChar char="•"/>
                      </a:pPr>
                      <a:r>
                        <a:rPr lang="en-ZA" sz="1400" dirty="0">
                          <a:latin typeface="Calibri" panose="020F0502020204030204" pitchFamily="34" charset="0"/>
                          <a:cs typeface="Calibri" panose="020F0502020204030204" pitchFamily="34" charset="0"/>
                        </a:rPr>
                        <a:t>SRD food parcel reconciliation </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Food parcels have been stopped</a:t>
                      </a:r>
                    </a:p>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All regions have completed the reconciliation and can account for all food parcels issued.  Matter resolved.</a:t>
                      </a:r>
                      <a:endParaRPr lang="en-ZA" sz="1400" dirty="0">
                        <a:latin typeface="Calibri" panose="020F0502020204030204" pitchFamily="34" charset="0"/>
                        <a:cs typeface="Calibri" panose="020F0502020204030204" pitchFamily="34" charset="0"/>
                      </a:endParaRPr>
                    </a:p>
                  </a:txBody>
                  <a:tcPr/>
                </a:tc>
                <a:tc>
                  <a:txBody>
                    <a:bodyPr/>
                    <a:lstStyle/>
                    <a:p>
                      <a:pPr algn="just"/>
                      <a:r>
                        <a:rPr lang="en-US" sz="1400" dirty="0">
                          <a:latin typeface="Calibri" panose="020F0502020204030204" pitchFamily="34" charset="0"/>
                          <a:cs typeface="Calibri" panose="020F0502020204030204" pitchFamily="34" charset="0"/>
                        </a:rPr>
                        <a:t>SASSA</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30453758"/>
                  </a:ext>
                </a:extLst>
              </a:tr>
              <a:tr h="0">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Underpayment of old age grant </a:t>
                      </a:r>
                    </a:p>
                  </a:txBody>
                  <a:tcPr/>
                </a:tc>
                <a:tc>
                  <a:txBody>
                    <a:bodyPr/>
                    <a:lstStyle/>
                    <a:p>
                      <a:pPr marL="285750" indent="-285750" algn="just">
                        <a:buFont typeface="Arial" panose="020B0604020202020204" pitchFamily="34" charset="0"/>
                        <a:buChar char="•"/>
                      </a:pPr>
                      <a:r>
                        <a:rPr lang="en-ZA" sz="1400" dirty="0">
                          <a:latin typeface="Calibri" panose="020F0502020204030204" pitchFamily="34" charset="0"/>
                          <a:cs typeface="Calibri" panose="020F0502020204030204" pitchFamily="34" charset="0"/>
                        </a:rPr>
                        <a:t>Appointment letters and list of officials were provided</a:t>
                      </a:r>
                    </a:p>
                  </a:txBody>
                  <a:tcPr/>
                </a:tc>
                <a:tc>
                  <a:txBody>
                    <a:bodyPr/>
                    <a:lstStyle/>
                    <a:p>
                      <a:pPr algn="just"/>
                      <a:r>
                        <a:rPr lang="en-US" sz="1400" dirty="0">
                          <a:latin typeface="Calibri" panose="020F0502020204030204" pitchFamily="34" charset="0"/>
                          <a:cs typeface="Calibri" panose="020F0502020204030204" pitchFamily="34" charset="0"/>
                        </a:rPr>
                        <a:t>SASSA</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08327251"/>
                  </a:ext>
                </a:extLst>
              </a:tr>
              <a:tr h="509244">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Grant Limitation - Disability Grant: Beneficiary has no medical records for any form of disability </a:t>
                      </a:r>
                      <a:endParaRPr lang="en-ZA"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Ensure verification and approval is done based on a complete file before the file is stored.</a:t>
                      </a:r>
                      <a:endParaRPr lang="en-ZA" sz="1400" dirty="0">
                        <a:latin typeface="Calibri" panose="020F0502020204030204" pitchFamily="34" charset="0"/>
                        <a:cs typeface="Calibri" panose="020F0502020204030204" pitchFamily="34" charset="0"/>
                      </a:endParaRPr>
                    </a:p>
                  </a:txBody>
                  <a:tcPr/>
                </a:tc>
                <a:tc>
                  <a:txBody>
                    <a:bodyPr/>
                    <a:lstStyle/>
                    <a:p>
                      <a:pPr algn="just"/>
                      <a:r>
                        <a:rPr lang="en-US" sz="1400" dirty="0">
                          <a:latin typeface="Calibri" panose="020F0502020204030204" pitchFamily="34" charset="0"/>
                          <a:cs typeface="Calibri" panose="020F0502020204030204" pitchFamily="34" charset="0"/>
                        </a:rPr>
                        <a:t>SASSA</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7676998"/>
                  </a:ext>
                </a:extLst>
              </a:tr>
              <a:tr h="509244">
                <a:tc>
                  <a:txBody>
                    <a:bodyPr/>
                    <a:lstStyle/>
                    <a:p>
                      <a:pPr marL="285750" indent="-285750" algn="just">
                        <a:buFont typeface="Arial" panose="020B0604020202020204" pitchFamily="34" charset="0"/>
                        <a:buChar char="•"/>
                      </a:pPr>
                      <a:r>
                        <a:rPr lang="en-ZA" sz="1400" dirty="0">
                          <a:latin typeface="Calibri" panose="020F0502020204030204" pitchFamily="34" charset="0"/>
                          <a:cs typeface="Calibri" panose="020F0502020204030204" pitchFamily="34" charset="0"/>
                        </a:rPr>
                        <a:t> Payments over R25 000 - </a:t>
                      </a:r>
                      <a:r>
                        <a:rPr lang="en-US" sz="1400" dirty="0">
                          <a:latin typeface="Calibri" panose="020F0502020204030204" pitchFamily="34" charset="0"/>
                          <a:cs typeface="Calibri" panose="020F0502020204030204" pitchFamily="34" charset="0"/>
                        </a:rPr>
                        <a:t>arrear payments to the beneficiary were incorrectly applied</a:t>
                      </a:r>
                      <a:endParaRPr lang="en-ZA"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Future SocPen debt calculations to be referred to Finance Section for verification before implementation.  This is being implemented by the region</a:t>
                      </a:r>
                      <a:endParaRPr lang="en-ZA" sz="1400" dirty="0">
                        <a:latin typeface="Calibri" panose="020F0502020204030204" pitchFamily="34" charset="0"/>
                        <a:cs typeface="Calibri" panose="020F0502020204030204" pitchFamily="34" charset="0"/>
                      </a:endParaRPr>
                    </a:p>
                  </a:txBody>
                  <a:tcPr/>
                </a:tc>
                <a:tc>
                  <a:txBody>
                    <a:bodyPr/>
                    <a:lstStyle/>
                    <a:p>
                      <a:pPr algn="just"/>
                      <a:r>
                        <a:rPr lang="en-US" sz="1400" dirty="0">
                          <a:latin typeface="Calibri" panose="020F0502020204030204" pitchFamily="34" charset="0"/>
                          <a:cs typeface="Calibri" panose="020F0502020204030204" pitchFamily="34" charset="0"/>
                        </a:rPr>
                        <a:t>SASSA</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11054404"/>
                  </a:ext>
                </a:extLst>
              </a:tr>
              <a:tr h="509244">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Inventory management (Comaf 04) SASSA</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Food parcels discontinued</a:t>
                      </a:r>
                    </a:p>
                  </a:txBody>
                  <a:tcPr/>
                </a:tc>
                <a:tc>
                  <a:txBody>
                    <a:bodyPr/>
                    <a:lstStyle/>
                    <a:p>
                      <a:pPr algn="just"/>
                      <a:r>
                        <a:rPr lang="en-ZA" sz="1400" dirty="0">
                          <a:latin typeface="Calibri" panose="020F0502020204030204" pitchFamily="34" charset="0"/>
                          <a:cs typeface="Calibri" panose="020F0502020204030204" pitchFamily="34" charset="0"/>
                        </a:rPr>
                        <a:t>SASSA</a:t>
                      </a:r>
                    </a:p>
                  </a:txBody>
                  <a:tcPr/>
                </a:tc>
                <a:extLst>
                  <a:ext uri="{0D108BD9-81ED-4DB2-BD59-A6C34878D82A}">
                    <a16:rowId xmlns:a16="http://schemas.microsoft.com/office/drawing/2014/main" val="4028855339"/>
                  </a:ext>
                </a:extLst>
              </a:tr>
              <a:tr h="509244">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Bank Overdraft – Classification of cash with commercial banks</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Financial Statements were corrected.</a:t>
                      </a:r>
                    </a:p>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Not to include in action plan</a:t>
                      </a:r>
                    </a:p>
                  </a:txBody>
                  <a:tcPr/>
                </a:tc>
                <a:tc>
                  <a:txBody>
                    <a:bodyPr/>
                    <a:lstStyle/>
                    <a:p>
                      <a:pPr algn="just"/>
                      <a:r>
                        <a:rPr lang="en-ZA" sz="14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3391396502"/>
                  </a:ext>
                </a:extLst>
              </a:tr>
            </a:tbl>
          </a:graphicData>
        </a:graphic>
      </p:graphicFrame>
    </p:spTree>
    <p:extLst>
      <p:ext uri="{BB962C8B-B14F-4D97-AF65-F5344CB8AC3E}">
        <p14:creationId xmlns:p14="http://schemas.microsoft.com/office/powerpoint/2010/main" val="1166377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01337" y="241643"/>
            <a:ext cx="11378514" cy="689535"/>
          </a:xfrm>
          <a:solidFill>
            <a:schemeClr val="accent2"/>
          </a:solidFill>
        </p:spPr>
        <p:txBody>
          <a:bodyPr>
            <a:normAutofit/>
          </a:bodyPr>
          <a:lstStyle/>
          <a:p>
            <a:pPr algn="ctr"/>
            <a:r>
              <a:rPr lang="en-ZA" dirty="0"/>
              <a:t>AUDIT FINDINGS 2020/21 – </a:t>
            </a:r>
            <a:r>
              <a:rPr lang="en-ZA" dirty="0">
                <a:solidFill>
                  <a:prstClr val="black"/>
                </a:solidFill>
              </a:rPr>
              <a:t>RESOLVED/ CORRECTED</a:t>
            </a:r>
            <a:endParaRPr lang="en-ZA" dirty="0"/>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1999157102"/>
              </p:ext>
            </p:extLst>
          </p:nvPr>
        </p:nvGraphicFramePr>
        <p:xfrm>
          <a:off x="201337" y="947956"/>
          <a:ext cx="11378514" cy="4757699"/>
        </p:xfrm>
        <a:graphic>
          <a:graphicData uri="http://schemas.openxmlformats.org/drawingml/2006/table">
            <a:tbl>
              <a:tblPr firstRow="1" bandRow="1">
                <a:tableStyleId>{5C22544A-7EE6-4342-B048-85BDC9FD1C3A}</a:tableStyleId>
              </a:tblPr>
              <a:tblGrid>
                <a:gridCol w="3846972">
                  <a:extLst>
                    <a:ext uri="{9D8B030D-6E8A-4147-A177-3AD203B41FA5}">
                      <a16:colId xmlns:a16="http://schemas.microsoft.com/office/drawing/2014/main" val="3588166983"/>
                    </a:ext>
                  </a:extLst>
                </a:gridCol>
                <a:gridCol w="5720531">
                  <a:extLst>
                    <a:ext uri="{9D8B030D-6E8A-4147-A177-3AD203B41FA5}">
                      <a16:colId xmlns:a16="http://schemas.microsoft.com/office/drawing/2014/main" val="85929323"/>
                    </a:ext>
                  </a:extLst>
                </a:gridCol>
                <a:gridCol w="1811011">
                  <a:extLst>
                    <a:ext uri="{9D8B030D-6E8A-4147-A177-3AD203B41FA5}">
                      <a16:colId xmlns:a16="http://schemas.microsoft.com/office/drawing/2014/main" val="3775491090"/>
                    </a:ext>
                  </a:extLst>
                </a:gridCol>
              </a:tblGrid>
              <a:tr h="610300">
                <a:tc>
                  <a:txBody>
                    <a:bodyPr/>
                    <a:lstStyle/>
                    <a:p>
                      <a:r>
                        <a:rPr lang="en-ZA"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Department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Entity</a:t>
                      </a:r>
                    </a:p>
                  </a:txBody>
                  <a:tcPr/>
                </a:tc>
                <a:extLst>
                  <a:ext uri="{0D108BD9-81ED-4DB2-BD59-A6C34878D82A}">
                    <a16:rowId xmlns:a16="http://schemas.microsoft.com/office/drawing/2014/main" val="617083769"/>
                  </a:ext>
                </a:extLst>
              </a:tr>
              <a:tr h="49405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Presentation and disclosure of aid assistance (Comaf 22) </a:t>
                      </a:r>
                      <a:endParaRPr lang="en-ZA"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Financial Statements were corrected</a:t>
                      </a:r>
                    </a:p>
                  </a:txBody>
                  <a:tcPr/>
                </a:tc>
                <a:tc>
                  <a:txBody>
                    <a:bodyPr/>
                    <a:lstStyle/>
                    <a:p>
                      <a:pPr algn="just"/>
                      <a:r>
                        <a:rPr lang="en-ZA" sz="14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3068789097"/>
                  </a:ext>
                </a:extLst>
              </a:tr>
              <a:tr h="49405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Disclosure of Donations made in Kind (Comaf 25) </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Financial statements were corrected before submission after audit</a:t>
                      </a:r>
                      <a:endParaRPr lang="en-ZA" sz="1400" dirty="0">
                        <a:latin typeface="Calibri" panose="020F0502020204030204" pitchFamily="34" charset="0"/>
                        <a:cs typeface="Calibri" panose="020F050202020403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511125523"/>
                  </a:ext>
                </a:extLst>
              </a:tr>
              <a:tr h="697486">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Commitment’s overstatement (Comaf 27) </a:t>
                      </a:r>
                      <a:endParaRPr lang="en-ZA"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Ensured that the order is closed before creating a new one. </a:t>
                      </a:r>
                    </a:p>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Financial statements were corrected.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986447147"/>
                  </a:ext>
                </a:extLst>
              </a:tr>
              <a:tr h="697486">
                <a:tc>
                  <a:txBody>
                    <a:bodyPr/>
                    <a:lstStyle/>
                    <a:p>
                      <a:pPr marL="285750" indent="-285750" algn="just">
                        <a:buFont typeface="Arial" panose="020B0604020202020204" pitchFamily="34" charset="0"/>
                        <a:buChar char="•"/>
                      </a:pPr>
                      <a:r>
                        <a:rPr lang="en-ZA" sz="1400"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Difference between schedule and AFS (commitments) </a:t>
                      </a:r>
                      <a:endParaRPr lang="en-ZA"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Thorough verification will be done. (Managers to verify information prior to submission to Finance)</a:t>
                      </a:r>
                    </a:p>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Financial statements were corrected.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130308446"/>
                  </a:ext>
                </a:extLst>
              </a:tr>
              <a:tr h="49405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Capital Commitments- Completeness </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Evidence of review is required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946403367"/>
                  </a:ext>
                </a:extLst>
              </a:tr>
              <a:tr h="110435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Lack of reporting on compliance with Broad-Based Black Economic Empowerment    (Comaf 28)</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Form B-BBEE 1 was submitted to the BEE Commissioner on 11 November 2021. Department was advised to apply to a verification agency to do a compliance verification for the Department. Service</a:t>
                      </a:r>
                      <a:r>
                        <a:rPr lang="en-US" sz="1400" baseline="0" dirty="0">
                          <a:latin typeface="Calibri" panose="020F0502020204030204" pitchFamily="34" charset="0"/>
                          <a:cs typeface="Calibri" panose="020F0502020204030204" pitchFamily="34" charset="0"/>
                        </a:rPr>
                        <a:t> provider appointed and is currently conducting a verification of the department</a:t>
                      </a:r>
                      <a:endParaRPr lang="en-US" sz="1400" dirty="0">
                        <a:latin typeface="Calibri" panose="020F0502020204030204" pitchFamily="34" charset="0"/>
                        <a:cs typeface="Calibri" panose="020F050202020403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DSD</a:t>
                      </a:r>
                    </a:p>
                  </a:txBody>
                  <a:tcPr/>
                </a:tc>
                <a:extLst>
                  <a:ext uri="{0D108BD9-81ED-4DB2-BD59-A6C34878D82A}">
                    <a16:rowId xmlns:a16="http://schemas.microsoft.com/office/drawing/2014/main" val="3866448051"/>
                  </a:ext>
                </a:extLst>
              </a:tr>
            </a:tbl>
          </a:graphicData>
        </a:graphic>
      </p:graphicFrame>
    </p:spTree>
    <p:extLst>
      <p:ext uri="{BB962C8B-B14F-4D97-AF65-F5344CB8AC3E}">
        <p14:creationId xmlns:p14="http://schemas.microsoft.com/office/powerpoint/2010/main" val="2659950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01337" y="241643"/>
            <a:ext cx="11378514" cy="689535"/>
          </a:xfrm>
          <a:solidFill>
            <a:schemeClr val="accent2"/>
          </a:solidFill>
        </p:spPr>
        <p:txBody>
          <a:bodyPr>
            <a:normAutofit/>
          </a:bodyPr>
          <a:lstStyle/>
          <a:p>
            <a:pPr algn="ctr"/>
            <a:r>
              <a:rPr lang="en-ZA" dirty="0"/>
              <a:t>AUDIT FINDINGS 2020/21 – RESOLVED/ CORRECTED</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285730290"/>
              </p:ext>
            </p:extLst>
          </p:nvPr>
        </p:nvGraphicFramePr>
        <p:xfrm>
          <a:off x="201337" y="947956"/>
          <a:ext cx="11378514" cy="4408902"/>
        </p:xfrm>
        <a:graphic>
          <a:graphicData uri="http://schemas.openxmlformats.org/drawingml/2006/table">
            <a:tbl>
              <a:tblPr firstRow="1" bandRow="1">
                <a:tableStyleId>{5C22544A-7EE6-4342-B048-85BDC9FD1C3A}</a:tableStyleId>
              </a:tblPr>
              <a:tblGrid>
                <a:gridCol w="3846972">
                  <a:extLst>
                    <a:ext uri="{9D8B030D-6E8A-4147-A177-3AD203B41FA5}">
                      <a16:colId xmlns:a16="http://schemas.microsoft.com/office/drawing/2014/main" val="3588166983"/>
                    </a:ext>
                  </a:extLst>
                </a:gridCol>
                <a:gridCol w="5590991">
                  <a:extLst>
                    <a:ext uri="{9D8B030D-6E8A-4147-A177-3AD203B41FA5}">
                      <a16:colId xmlns:a16="http://schemas.microsoft.com/office/drawing/2014/main" val="85929323"/>
                    </a:ext>
                  </a:extLst>
                </a:gridCol>
                <a:gridCol w="1940551">
                  <a:extLst>
                    <a:ext uri="{9D8B030D-6E8A-4147-A177-3AD203B41FA5}">
                      <a16:colId xmlns:a16="http://schemas.microsoft.com/office/drawing/2014/main" val="3775491090"/>
                    </a:ext>
                  </a:extLst>
                </a:gridCol>
              </a:tblGrid>
              <a:tr h="798164">
                <a:tc>
                  <a:txBody>
                    <a:bodyPr/>
                    <a:lstStyle/>
                    <a:p>
                      <a:r>
                        <a:rPr lang="en-ZA"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Comments</a:t>
                      </a:r>
                    </a:p>
                  </a:txBody>
                  <a:tcPr/>
                </a:tc>
                <a:tc>
                  <a:txBody>
                    <a:bodyPr/>
                    <a:lstStyle/>
                    <a:p>
                      <a:pPr algn="just"/>
                      <a:r>
                        <a:rPr lang="en-ZA" sz="1800" dirty="0"/>
                        <a:t>Department / Entity</a:t>
                      </a:r>
                    </a:p>
                  </a:txBody>
                  <a:tcPr/>
                </a:tc>
                <a:extLst>
                  <a:ext uri="{0D108BD9-81ED-4DB2-BD59-A6C34878D82A}">
                    <a16:rowId xmlns:a16="http://schemas.microsoft.com/office/drawing/2014/main" val="617083769"/>
                  </a:ext>
                </a:extLst>
              </a:tr>
              <a:tr h="646132">
                <a:tc>
                  <a:txBody>
                    <a:bodyPr/>
                    <a:lstStyle/>
                    <a:p>
                      <a:pPr marL="285750" indent="-285750" algn="just">
                        <a:buFont typeface="Arial" panose="020B0604020202020204" pitchFamily="34" charset="0"/>
                        <a:buChar char="•"/>
                      </a:pPr>
                      <a:r>
                        <a:rPr lang="en-US" sz="1400" dirty="0"/>
                        <a:t> Leave entitlement provision misstated (Comaf 29) </a:t>
                      </a:r>
                    </a:p>
                  </a:txBody>
                  <a:tcPr/>
                </a:tc>
                <a:tc>
                  <a:txBody>
                    <a:bodyPr/>
                    <a:lstStyle/>
                    <a:p>
                      <a:pPr marL="285750" indent="-285750" algn="just">
                        <a:buFont typeface="Arial" panose="020B0604020202020204" pitchFamily="34" charset="0"/>
                        <a:buChar char="•"/>
                      </a:pPr>
                      <a:r>
                        <a:rPr lang="en-US" sz="1400" dirty="0"/>
                        <a:t>System development includes the particulars of staff in the GBVCC on the e-leave system (31 October 2021)</a:t>
                      </a:r>
                    </a:p>
                  </a:txBody>
                  <a:tcPr/>
                </a:tc>
                <a:tc>
                  <a:txBody>
                    <a:bodyPr/>
                    <a:lstStyle/>
                    <a:p>
                      <a:pPr algn="just"/>
                      <a:r>
                        <a:rPr lang="en-ZA" sz="1400" dirty="0"/>
                        <a:t>DSD</a:t>
                      </a:r>
                    </a:p>
                  </a:txBody>
                  <a:tcPr/>
                </a:tc>
                <a:extLst>
                  <a:ext uri="{0D108BD9-81ED-4DB2-BD59-A6C34878D82A}">
                    <a16:rowId xmlns:a16="http://schemas.microsoft.com/office/drawing/2014/main" val="3068789097"/>
                  </a:ext>
                </a:extLst>
              </a:tr>
              <a:tr h="646132">
                <a:tc>
                  <a:txBody>
                    <a:bodyPr/>
                    <a:lstStyle/>
                    <a:p>
                      <a:pPr marL="285750" indent="-285750" algn="just">
                        <a:buFont typeface="Arial" panose="020B0604020202020204" pitchFamily="34" charset="0"/>
                        <a:buChar char="•"/>
                      </a:pPr>
                      <a:r>
                        <a:rPr lang="en-US" sz="1400" dirty="0"/>
                        <a:t>Accuracy of Irregular expenditure disclosure note</a:t>
                      </a:r>
                    </a:p>
                  </a:txBody>
                  <a:tcPr/>
                </a:tc>
                <a:tc>
                  <a:txBody>
                    <a:bodyPr/>
                    <a:lstStyle/>
                    <a:p>
                      <a:pPr marL="285750" indent="-285750" algn="just">
                        <a:buFont typeface="Arial" panose="020B0604020202020204" pitchFamily="34" charset="0"/>
                        <a:buChar char="•"/>
                      </a:pPr>
                      <a:r>
                        <a:rPr lang="en-ZA" sz="1400" dirty="0"/>
                        <a:t>A template which will be signed quarterly has been provided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Arial" panose="020B0604020202020204"/>
                          <a:ea typeface="+mn-ea"/>
                          <a:cs typeface="+mn-cs"/>
                        </a:rPr>
                        <a:t>DSD</a:t>
                      </a:r>
                      <a:endParaRPr kumimoji="0" lang="en-ZA" sz="1400" b="0" i="0" u="none" strike="noStrike" kern="1200" cap="none" spc="0" normalizeH="0" baseline="0" noProof="0" dirty="0">
                        <a:ln>
                          <a:noFill/>
                        </a:ln>
                        <a:solidFill>
                          <a:prstClr val="black"/>
                        </a:solidFill>
                        <a:effectLst/>
                        <a:uLnTx/>
                        <a:uFillTx/>
                        <a:latin typeface="Arial" panose="020B0604020202020204"/>
                        <a:ea typeface="+mn-ea"/>
                        <a:cs typeface="+mn-cs"/>
                      </a:endParaRPr>
                    </a:p>
                  </a:txBody>
                  <a:tcPr/>
                </a:tc>
                <a:extLst>
                  <a:ext uri="{0D108BD9-81ED-4DB2-BD59-A6C34878D82A}">
                    <a16:rowId xmlns:a16="http://schemas.microsoft.com/office/drawing/2014/main" val="511125523"/>
                  </a:ext>
                </a:extLst>
              </a:tr>
              <a:tr h="646132">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Accuracy of fruitless and wasteful expenditure disclosure note</a:t>
                      </a:r>
                    </a:p>
                  </a:txBody>
                  <a:tcPr/>
                </a:tc>
                <a:tc>
                  <a:txBody>
                    <a:bodyPr/>
                    <a:lstStyle/>
                    <a:p>
                      <a:pPr marL="285750" indent="-285750" algn="just">
                        <a:buFont typeface="Arial" panose="020B0604020202020204" pitchFamily="34" charset="0"/>
                        <a:buChar char="•"/>
                      </a:pPr>
                      <a:r>
                        <a:rPr lang="en-US" sz="1400" dirty="0"/>
                        <a:t>A template which will be signed quarterly has been provided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Arial" panose="020B0604020202020204"/>
                          <a:ea typeface="+mn-ea"/>
                          <a:cs typeface="+mn-cs"/>
                        </a:rPr>
                        <a:t>DSD</a:t>
                      </a:r>
                      <a:endParaRPr kumimoji="0" lang="en-ZA" sz="1400" b="0" i="0" u="none" strike="noStrike" kern="1200" cap="none" spc="0" normalizeH="0" baseline="0" noProof="0" dirty="0">
                        <a:ln>
                          <a:noFill/>
                        </a:ln>
                        <a:solidFill>
                          <a:prstClr val="black"/>
                        </a:solidFill>
                        <a:effectLst/>
                        <a:uLnTx/>
                        <a:uFillTx/>
                        <a:latin typeface="Arial" panose="020B0604020202020204"/>
                        <a:ea typeface="+mn-ea"/>
                        <a:cs typeface="+mn-cs"/>
                      </a:endParaRPr>
                    </a:p>
                  </a:txBody>
                  <a:tcPr/>
                </a:tc>
                <a:extLst>
                  <a:ext uri="{0D108BD9-81ED-4DB2-BD59-A6C34878D82A}">
                    <a16:rowId xmlns:a16="http://schemas.microsoft.com/office/drawing/2014/main" val="3986447147"/>
                  </a:ext>
                </a:extLst>
              </a:tr>
              <a:tr h="646132">
                <a:tc>
                  <a:txBody>
                    <a:bodyPr/>
                    <a:lstStyle/>
                    <a:p>
                      <a:pPr marL="285750" indent="-285750" algn="just">
                        <a:buFont typeface="Arial" panose="020B0604020202020204" pitchFamily="34" charset="0"/>
                        <a:buChar char="•"/>
                      </a:pPr>
                      <a:r>
                        <a:rPr lang="en-US" sz="1400" dirty="0"/>
                        <a:t>Disclosure note of lease commitments </a:t>
                      </a:r>
                    </a:p>
                  </a:txBody>
                  <a:tcPr/>
                </a:tc>
                <a:tc>
                  <a:txBody>
                    <a:bodyPr/>
                    <a:lstStyle/>
                    <a:p>
                      <a:pPr marL="285750" indent="-285750" algn="just">
                        <a:buFont typeface="Arial" panose="020B0604020202020204" pitchFamily="34" charset="0"/>
                        <a:buChar char="•"/>
                      </a:pPr>
                      <a:r>
                        <a:rPr lang="en-US" sz="1400" dirty="0"/>
                        <a:t>Financial statements were corrected before submission after audit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Arial" panose="020B0604020202020204"/>
                          <a:ea typeface="+mn-ea"/>
                          <a:cs typeface="+mn-cs"/>
                        </a:rPr>
                        <a:t>DSD</a:t>
                      </a:r>
                      <a:endParaRPr kumimoji="0" lang="en-ZA" sz="1400" b="0" i="0" u="none" strike="noStrike" kern="1200" cap="none" spc="0" normalizeH="0" baseline="0" noProof="0" dirty="0">
                        <a:ln>
                          <a:noFill/>
                        </a:ln>
                        <a:solidFill>
                          <a:prstClr val="black"/>
                        </a:solidFill>
                        <a:effectLst/>
                        <a:uLnTx/>
                        <a:uFillTx/>
                        <a:latin typeface="Arial" panose="020B0604020202020204"/>
                        <a:ea typeface="+mn-ea"/>
                        <a:cs typeface="+mn-cs"/>
                      </a:endParaRPr>
                    </a:p>
                  </a:txBody>
                  <a:tcPr/>
                </a:tc>
                <a:extLst>
                  <a:ext uri="{0D108BD9-81ED-4DB2-BD59-A6C34878D82A}">
                    <a16:rowId xmlns:a16="http://schemas.microsoft.com/office/drawing/2014/main" val="3226396375"/>
                  </a:ext>
                </a:extLst>
              </a:tr>
              <a:tr h="646132">
                <a:tc>
                  <a:txBody>
                    <a:bodyPr/>
                    <a:lstStyle/>
                    <a:p>
                      <a:pPr marL="285750" indent="-285750" algn="just">
                        <a:buFont typeface="Arial" panose="020B0604020202020204" pitchFamily="34" charset="0"/>
                        <a:buChar char="•"/>
                      </a:pPr>
                      <a:r>
                        <a:rPr lang="en-US" sz="1400" dirty="0"/>
                        <a:t>Overstatement of accruals and payables not recognised</a:t>
                      </a:r>
                      <a:endParaRPr lang="en-ZA" sz="1400" dirty="0"/>
                    </a:p>
                  </a:txBody>
                  <a:tcPr/>
                </a:tc>
                <a:tc>
                  <a:txBody>
                    <a:bodyPr/>
                    <a:lstStyle/>
                    <a:p>
                      <a:pPr marL="285750" indent="-285750" algn="just">
                        <a:buFont typeface="Arial" panose="020B0604020202020204" pitchFamily="34" charset="0"/>
                        <a:buChar char="•"/>
                      </a:pPr>
                      <a:r>
                        <a:rPr lang="en-US" sz="1400" dirty="0"/>
                        <a:t>The order has been closed on LOGIS.</a:t>
                      </a:r>
                    </a:p>
                    <a:p>
                      <a:pPr marL="285750" indent="-285750" algn="just">
                        <a:buFont typeface="Arial" panose="020B0604020202020204" pitchFamily="34" charset="0"/>
                        <a:buChar char="•"/>
                      </a:pPr>
                      <a:r>
                        <a:rPr lang="en-US" sz="1400" dirty="0"/>
                        <a:t>The AFS was corrected.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Arial" panose="020B0604020202020204"/>
                          <a:ea typeface="+mn-ea"/>
                          <a:cs typeface="+mn-cs"/>
                        </a:rPr>
                        <a:t>DSD</a:t>
                      </a:r>
                      <a:endParaRPr kumimoji="0" lang="en-ZA" sz="1400" b="0" i="0" u="none" strike="noStrike" kern="1200" cap="none" spc="0" normalizeH="0" baseline="0" noProof="0" dirty="0">
                        <a:ln>
                          <a:noFill/>
                        </a:ln>
                        <a:solidFill>
                          <a:prstClr val="black"/>
                        </a:solidFill>
                        <a:effectLst/>
                        <a:uLnTx/>
                        <a:uFillTx/>
                        <a:latin typeface="Arial" panose="020B0604020202020204"/>
                        <a:ea typeface="+mn-ea"/>
                        <a:cs typeface="+mn-cs"/>
                      </a:endParaRPr>
                    </a:p>
                  </a:txBody>
                  <a:tcPr/>
                </a:tc>
                <a:extLst>
                  <a:ext uri="{0D108BD9-81ED-4DB2-BD59-A6C34878D82A}">
                    <a16:rowId xmlns:a16="http://schemas.microsoft.com/office/drawing/2014/main" val="1464971393"/>
                  </a:ext>
                </a:extLst>
              </a:tr>
              <a:tr h="380078">
                <a:tc>
                  <a:txBody>
                    <a:bodyPr/>
                    <a:lstStyle/>
                    <a:p>
                      <a:pPr marL="285750" indent="-285750" algn="just">
                        <a:buFont typeface="Arial" panose="020B0604020202020204" pitchFamily="34" charset="0"/>
                        <a:buChar char="•"/>
                      </a:pPr>
                      <a:r>
                        <a:rPr lang="en-ZA" sz="1400" dirty="0"/>
                        <a:t> </a:t>
                      </a:r>
                      <a:r>
                        <a:rPr lang="en-US" sz="1400" dirty="0"/>
                        <a:t>Lack of disclosure of transfer of functions</a:t>
                      </a:r>
                      <a:endParaRPr lang="en-ZA" sz="1400" dirty="0"/>
                    </a:p>
                  </a:txBody>
                  <a:tcPr/>
                </a:tc>
                <a:tc>
                  <a:txBody>
                    <a:bodyPr/>
                    <a:lstStyle/>
                    <a:p>
                      <a:pPr marL="285750" indent="-285750" algn="just">
                        <a:buFont typeface="Arial" panose="020B0604020202020204" pitchFamily="34" charset="0"/>
                        <a:buChar char="•"/>
                      </a:pPr>
                      <a:r>
                        <a:rPr lang="en-US" sz="1400" dirty="0"/>
                        <a:t>Financial statements were corrected.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a:ea typeface="+mn-ea"/>
                          <a:cs typeface="+mn-cs"/>
                        </a:rPr>
                        <a:t>DSD</a:t>
                      </a:r>
                    </a:p>
                  </a:txBody>
                  <a:tcPr/>
                </a:tc>
                <a:extLst>
                  <a:ext uri="{0D108BD9-81ED-4DB2-BD59-A6C34878D82A}">
                    <a16:rowId xmlns:a16="http://schemas.microsoft.com/office/drawing/2014/main" val="2530767508"/>
                  </a:ext>
                </a:extLst>
              </a:tr>
            </a:tbl>
          </a:graphicData>
        </a:graphic>
      </p:graphicFrame>
    </p:spTree>
    <p:extLst>
      <p:ext uri="{BB962C8B-B14F-4D97-AF65-F5344CB8AC3E}">
        <p14:creationId xmlns:p14="http://schemas.microsoft.com/office/powerpoint/2010/main" val="234929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49796"/>
            <a:ext cx="11378514" cy="656216"/>
          </a:xfrm>
          <a:solidFill>
            <a:schemeClr val="accent2"/>
          </a:solidFill>
        </p:spPr>
        <p:txBody>
          <a:bodyPr>
            <a:normAutofit/>
          </a:bodyPr>
          <a:lstStyle/>
          <a:p>
            <a:pPr algn="ctr"/>
            <a:r>
              <a:rPr lang="en-ZA" dirty="0"/>
              <a:t>AUDIT FINDINGS 2020/21 – RESOLVED/ CORRECTED</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808166944"/>
              </p:ext>
            </p:extLst>
          </p:nvPr>
        </p:nvGraphicFramePr>
        <p:xfrm>
          <a:off x="278025" y="939567"/>
          <a:ext cx="11378515" cy="4486671"/>
        </p:xfrm>
        <a:graphic>
          <a:graphicData uri="http://schemas.openxmlformats.org/drawingml/2006/table">
            <a:tbl>
              <a:tblPr firstRow="1" bandRow="1">
                <a:tableStyleId>{5C22544A-7EE6-4342-B048-85BDC9FD1C3A}</a:tableStyleId>
              </a:tblPr>
              <a:tblGrid>
                <a:gridCol w="3558790">
                  <a:extLst>
                    <a:ext uri="{9D8B030D-6E8A-4147-A177-3AD203B41FA5}">
                      <a16:colId xmlns:a16="http://schemas.microsoft.com/office/drawing/2014/main" val="3588166983"/>
                    </a:ext>
                  </a:extLst>
                </a:gridCol>
                <a:gridCol w="6126894">
                  <a:extLst>
                    <a:ext uri="{9D8B030D-6E8A-4147-A177-3AD203B41FA5}">
                      <a16:colId xmlns:a16="http://schemas.microsoft.com/office/drawing/2014/main" val="85929323"/>
                    </a:ext>
                  </a:extLst>
                </a:gridCol>
                <a:gridCol w="1692831">
                  <a:extLst>
                    <a:ext uri="{9D8B030D-6E8A-4147-A177-3AD203B41FA5}">
                      <a16:colId xmlns:a16="http://schemas.microsoft.com/office/drawing/2014/main" val="3775491090"/>
                    </a:ext>
                  </a:extLst>
                </a:gridCol>
              </a:tblGrid>
              <a:tr h="635428">
                <a:tc>
                  <a:txBody>
                    <a:bodyPr/>
                    <a:lstStyle/>
                    <a:p>
                      <a:r>
                        <a:rPr lang="en-ZA"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Department / Entity</a:t>
                      </a:r>
                    </a:p>
                  </a:txBody>
                  <a:tcPr/>
                </a:tc>
                <a:extLst>
                  <a:ext uri="{0D108BD9-81ED-4DB2-BD59-A6C34878D82A}">
                    <a16:rowId xmlns:a16="http://schemas.microsoft.com/office/drawing/2014/main" val="617083769"/>
                  </a:ext>
                </a:extLst>
              </a:tr>
              <a:tr h="72620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Use of Funds in emergency situations – Events after Reporting Date (Comaf 36) </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The events after reporting date were recorded in the AFS.</a:t>
                      </a:r>
                    </a:p>
                  </a:txBody>
                  <a:tcPr/>
                </a:tc>
                <a:tc>
                  <a:txBody>
                    <a:bodyPr/>
                    <a:lstStyle/>
                    <a:p>
                      <a:pPr algn="just"/>
                      <a:r>
                        <a:rPr lang="en-ZA" sz="14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3853742720"/>
                  </a:ext>
                </a:extLst>
              </a:tr>
              <a:tr h="72620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Award to a supplier who was non-tax compliant </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SCM compliance checklist included CSD tax compliance status. Suppliers who are non-tax compliant are not recommended for award.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696277717"/>
                  </a:ext>
                </a:extLst>
              </a:tr>
              <a:tr h="514394">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dk1"/>
                          </a:solidFill>
                          <a:effectLst/>
                          <a:latin typeface="Calibri" panose="020F0502020204030204" pitchFamily="34" charset="0"/>
                          <a:ea typeface="+mn-ea"/>
                          <a:cs typeface="Calibri" panose="020F0502020204030204" pitchFamily="34" charset="0"/>
                        </a:rPr>
                        <a:t>Award to a supplier in which an employee has an interest</a:t>
                      </a:r>
                      <a:endParaRPr lang="en-US" sz="1400" b="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All procurement files for goods and services contain DPSA public sector employment verification.</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125016024"/>
                  </a:ext>
                </a:extLst>
              </a:tr>
              <a:tr h="1149822">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Procurement of goods were deliberately split into parts or items of lesser value (Comaf 03) </a:t>
                      </a:r>
                      <a:endParaRPr lang="en-ZA"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SCM in collaboration with Risk Management has identified goods and services that are regularly procured by the Department with the intention of arranging term contracts for all those goods and services that exceed the quotation threshold of R1 Million.</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476475782"/>
                  </a:ext>
                </a:extLst>
              </a:tr>
              <a:tr h="72620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Lack of three quotations (Comaf 13) </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All deviations are approved by the Director SCM after scrutinizing reasons provided for deviation in the submitted memo.</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DSD</a:t>
                      </a:r>
                    </a:p>
                  </a:txBody>
                  <a:tcPr/>
                </a:tc>
                <a:extLst>
                  <a:ext uri="{0D108BD9-81ED-4DB2-BD59-A6C34878D82A}">
                    <a16:rowId xmlns:a16="http://schemas.microsoft.com/office/drawing/2014/main" val="925100379"/>
                  </a:ext>
                </a:extLst>
              </a:tr>
            </a:tbl>
          </a:graphicData>
        </a:graphic>
      </p:graphicFrame>
    </p:spTree>
    <p:extLst>
      <p:ext uri="{BB962C8B-B14F-4D97-AF65-F5344CB8AC3E}">
        <p14:creationId xmlns:p14="http://schemas.microsoft.com/office/powerpoint/2010/main" val="215209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49796"/>
            <a:ext cx="11378514" cy="656216"/>
          </a:xfrm>
          <a:solidFill>
            <a:schemeClr val="accent2"/>
          </a:solidFill>
        </p:spPr>
        <p:txBody>
          <a:bodyPr>
            <a:normAutofit/>
          </a:bodyPr>
          <a:lstStyle/>
          <a:p>
            <a:pPr algn="ctr"/>
            <a:r>
              <a:rPr lang="en-ZA" dirty="0"/>
              <a:t>AUDIT FINDINGS 2020/21 – RESOLVED/ CORRECTED</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864043411"/>
              </p:ext>
            </p:extLst>
          </p:nvPr>
        </p:nvGraphicFramePr>
        <p:xfrm>
          <a:off x="278027" y="1059180"/>
          <a:ext cx="11378515" cy="4791300"/>
        </p:xfrm>
        <a:graphic>
          <a:graphicData uri="http://schemas.openxmlformats.org/drawingml/2006/table">
            <a:tbl>
              <a:tblPr firstRow="1" bandRow="1">
                <a:tableStyleId>{5C22544A-7EE6-4342-B048-85BDC9FD1C3A}</a:tableStyleId>
              </a:tblPr>
              <a:tblGrid>
                <a:gridCol w="3933906">
                  <a:extLst>
                    <a:ext uri="{9D8B030D-6E8A-4147-A177-3AD203B41FA5}">
                      <a16:colId xmlns:a16="http://schemas.microsoft.com/office/drawing/2014/main" val="3588166983"/>
                    </a:ext>
                  </a:extLst>
                </a:gridCol>
                <a:gridCol w="5751201">
                  <a:extLst>
                    <a:ext uri="{9D8B030D-6E8A-4147-A177-3AD203B41FA5}">
                      <a16:colId xmlns:a16="http://schemas.microsoft.com/office/drawing/2014/main" val="85929323"/>
                    </a:ext>
                  </a:extLst>
                </a:gridCol>
                <a:gridCol w="1693408">
                  <a:extLst>
                    <a:ext uri="{9D8B030D-6E8A-4147-A177-3AD203B41FA5}">
                      <a16:colId xmlns:a16="http://schemas.microsoft.com/office/drawing/2014/main" val="3775491090"/>
                    </a:ext>
                  </a:extLst>
                </a:gridCol>
              </a:tblGrid>
              <a:tr h="620749">
                <a:tc>
                  <a:txBody>
                    <a:bodyPr/>
                    <a:lstStyle/>
                    <a:p>
                      <a:r>
                        <a:rPr lang="en-ZA"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Department / Entity</a:t>
                      </a:r>
                    </a:p>
                  </a:txBody>
                  <a:tcPr/>
                </a:tc>
                <a:extLst>
                  <a:ext uri="{0D108BD9-81ED-4DB2-BD59-A6C34878D82A}">
                    <a16:rowId xmlns:a16="http://schemas.microsoft.com/office/drawing/2014/main" val="617083769"/>
                  </a:ext>
                </a:extLst>
              </a:tr>
              <a:tr h="666886">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Bids not advertised on the e-Tender Publication Portal (Comaf 15) </a:t>
                      </a:r>
                    </a:p>
                  </a:txBody>
                  <a:tcPr/>
                </a:tc>
                <a:tc>
                  <a:txBody>
                    <a:bodyPr/>
                    <a:lstStyle/>
                    <a:p>
                      <a:pPr marL="285750" indent="-285750" algn="just">
                        <a:buFont typeface="Arial" panose="020B0604020202020204" pitchFamily="34" charset="0"/>
                        <a:buChar char="•"/>
                      </a:pPr>
                      <a:r>
                        <a:rPr lang="en-ZA" sz="1400"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All tenders are currently advertised on the Departmental website as well as Government e-tender publication portal.</a:t>
                      </a:r>
                      <a:endParaRPr lang="en-ZA" sz="1400" dirty="0">
                        <a:latin typeface="Calibri" panose="020F0502020204030204" pitchFamily="34" charset="0"/>
                        <a:cs typeface="Calibri" panose="020F0502020204030204" pitchFamily="34" charset="0"/>
                      </a:endParaRPr>
                    </a:p>
                  </a:txBody>
                  <a:tcPr/>
                </a:tc>
                <a:tc>
                  <a:txBody>
                    <a:bodyPr/>
                    <a:lstStyle/>
                    <a:p>
                      <a:pPr algn="just"/>
                      <a:r>
                        <a:rPr lang="en-ZA" sz="14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569134725"/>
                  </a:ext>
                </a:extLst>
              </a:tr>
              <a:tr h="709428">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Awards not published on the e-Tender Publication</a:t>
                      </a:r>
                      <a:r>
                        <a:rPr lang="en-US" sz="1400" baseline="0" dirty="0">
                          <a:latin typeface="Calibri" panose="020F0502020204030204" pitchFamily="34" charset="0"/>
                          <a:cs typeface="Calibri" panose="020F0502020204030204" pitchFamily="34" charset="0"/>
                        </a:rPr>
                        <a:t> Portal.</a:t>
                      </a:r>
                      <a:r>
                        <a:rPr lang="en-US" sz="1400" dirty="0">
                          <a:latin typeface="Calibri" panose="020F0502020204030204" pitchFamily="34" charset="0"/>
                          <a:cs typeface="Calibri" panose="020F0502020204030204" pitchFamily="34" charset="0"/>
                        </a:rPr>
                        <a:t> </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Tender awards are advertised on the platforms that the tender was initially advertised i.e. Government e-tender portal and DSD website.</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757977131"/>
                  </a:ext>
                </a:extLst>
              </a:tr>
              <a:tr h="709428">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Awards not published in the Government Tender Bulletin </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Tender awards are published on the platforms that the tender was initially advertised i.e. Government Tender Bulletin and DSD website.</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579306623"/>
                  </a:ext>
                </a:extLst>
              </a:tr>
              <a:tr h="652256">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The winning providers’ tax matters could not be declared by SARS to be in order</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Copies of the CSD Report are printed and kept on file for record purposes to indicate the tax status of a service provider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4075493944"/>
                  </a:ext>
                </a:extLst>
              </a:tr>
              <a:tr h="1413222">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SCM - Internal control deficiencies (Comaf 17)</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The Department does comply with the prescripts of the Department of Trade and Industry with regards to procuring locally manufactured goods.  The Directorate SCM will engage with the DTI to obtain clarity on reporting for the procurement of goods regarding local content.  The order together with Annexure C for local content is submitted to the DTI via the dedicated email.</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DSD</a:t>
                      </a:r>
                    </a:p>
                  </a:txBody>
                  <a:tcPr/>
                </a:tc>
                <a:extLst>
                  <a:ext uri="{0D108BD9-81ED-4DB2-BD59-A6C34878D82A}">
                    <a16:rowId xmlns:a16="http://schemas.microsoft.com/office/drawing/2014/main" val="1139978399"/>
                  </a:ext>
                </a:extLst>
              </a:tr>
            </a:tbl>
          </a:graphicData>
        </a:graphic>
      </p:graphicFrame>
    </p:spTree>
    <p:extLst>
      <p:ext uri="{BB962C8B-B14F-4D97-AF65-F5344CB8AC3E}">
        <p14:creationId xmlns:p14="http://schemas.microsoft.com/office/powerpoint/2010/main" val="3840733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49796"/>
            <a:ext cx="11378514" cy="656216"/>
          </a:xfrm>
          <a:solidFill>
            <a:schemeClr val="accent2"/>
          </a:solidFill>
        </p:spPr>
        <p:txBody>
          <a:bodyPr>
            <a:normAutofit/>
          </a:bodyPr>
          <a:lstStyle/>
          <a:p>
            <a:pPr algn="ctr"/>
            <a:r>
              <a:rPr lang="en-ZA" dirty="0"/>
              <a:t>AUDIT FINDINGS 2020/21 – RESOLVED/ CORRECTED</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1989089053"/>
              </p:ext>
            </p:extLst>
          </p:nvPr>
        </p:nvGraphicFramePr>
        <p:xfrm>
          <a:off x="278027" y="939567"/>
          <a:ext cx="11378515" cy="4074260"/>
        </p:xfrm>
        <a:graphic>
          <a:graphicData uri="http://schemas.openxmlformats.org/drawingml/2006/table">
            <a:tbl>
              <a:tblPr firstRow="1" bandRow="1">
                <a:tableStyleId>{5C22544A-7EE6-4342-B048-85BDC9FD1C3A}</a:tableStyleId>
              </a:tblPr>
              <a:tblGrid>
                <a:gridCol w="3704514">
                  <a:extLst>
                    <a:ext uri="{9D8B030D-6E8A-4147-A177-3AD203B41FA5}">
                      <a16:colId xmlns:a16="http://schemas.microsoft.com/office/drawing/2014/main" val="3588166983"/>
                    </a:ext>
                  </a:extLst>
                </a:gridCol>
                <a:gridCol w="5855117">
                  <a:extLst>
                    <a:ext uri="{9D8B030D-6E8A-4147-A177-3AD203B41FA5}">
                      <a16:colId xmlns:a16="http://schemas.microsoft.com/office/drawing/2014/main" val="85929323"/>
                    </a:ext>
                  </a:extLst>
                </a:gridCol>
                <a:gridCol w="1818884">
                  <a:extLst>
                    <a:ext uri="{9D8B030D-6E8A-4147-A177-3AD203B41FA5}">
                      <a16:colId xmlns:a16="http://schemas.microsoft.com/office/drawing/2014/main" val="3775491090"/>
                    </a:ext>
                  </a:extLst>
                </a:gridCol>
              </a:tblGrid>
              <a:tr h="617300">
                <a:tc>
                  <a:txBody>
                    <a:bodyPr/>
                    <a:lstStyle/>
                    <a:p>
                      <a:r>
                        <a:rPr lang="en-ZA" sz="1600"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latin typeface="Calibri" panose="020F0502020204030204" pitchFamily="34" charset="0"/>
                          <a:cs typeface="Calibri" panose="020F0502020204030204" pitchFamily="34" charset="0"/>
                        </a:rPr>
                        <a:t>Department / Entity</a:t>
                      </a:r>
                    </a:p>
                  </a:txBody>
                  <a:tcPr/>
                </a:tc>
                <a:extLst>
                  <a:ext uri="{0D108BD9-81ED-4DB2-BD59-A6C34878D82A}">
                    <a16:rowId xmlns:a16="http://schemas.microsoft.com/office/drawing/2014/main" val="617083769"/>
                  </a:ext>
                </a:extLst>
              </a:tr>
              <a:tr h="1322786">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Lack of declaration of interests (SBD04) (Comaf 19)</a:t>
                      </a:r>
                    </a:p>
                    <a:p>
                      <a:pPr marL="285750" indent="-285750" algn="just">
                        <a:buFont typeface="Arial" panose="020B0604020202020204" pitchFamily="34" charset="0"/>
                        <a:buChar char="•"/>
                      </a:pPr>
                      <a:endParaRPr lang="en-US" sz="16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Discussions were held with SCM Officials responsible for the sourcing of quotations were given instructions to adhere to the SCM Policy with regard to compliance. The SBD forms will be included as part of the check list.  No approval for procurement will be granted without signed and dated SBD forms.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402227591"/>
                  </a:ext>
                </a:extLst>
              </a:tr>
              <a:tr h="761383">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Overpayment of suppliers</a:t>
                      </a: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The credit has been allocated against disallowance account where the debit amount was paid.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DSD</a:t>
                      </a:r>
                      <a:endParaRPr kumimoji="0" lang="en-ZA"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927687279"/>
                  </a:ext>
                </a:extLst>
              </a:tr>
              <a:tr h="793671">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Contracts with suppliers not signed in full-</a:t>
                      </a: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Both DSD and supplier subsequently signed the identified contracts.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DSD</a:t>
                      </a:r>
                    </a:p>
                  </a:txBody>
                  <a:tcPr/>
                </a:tc>
                <a:extLst>
                  <a:ext uri="{0D108BD9-81ED-4DB2-BD59-A6C34878D82A}">
                    <a16:rowId xmlns:a16="http://schemas.microsoft.com/office/drawing/2014/main" val="3885996858"/>
                  </a:ext>
                </a:extLst>
              </a:tr>
              <a:tr h="499719">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Incomplete asset register (Comaf 07)</a:t>
                      </a: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The assets forms part of disposal list, which has been approved on 07 February 2022.</a:t>
                      </a:r>
                    </a:p>
                  </a:txBody>
                  <a:tcPr/>
                </a:tc>
                <a:tc>
                  <a:txBody>
                    <a:bodyPr/>
                    <a:lstStyle/>
                    <a:p>
                      <a:pPr algn="just"/>
                      <a:r>
                        <a:rPr lang="en-ZA" sz="16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1253063372"/>
                  </a:ext>
                </a:extLst>
              </a:tr>
            </a:tbl>
          </a:graphicData>
        </a:graphic>
      </p:graphicFrame>
    </p:spTree>
    <p:extLst>
      <p:ext uri="{BB962C8B-B14F-4D97-AF65-F5344CB8AC3E}">
        <p14:creationId xmlns:p14="http://schemas.microsoft.com/office/powerpoint/2010/main" val="1635253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49796"/>
            <a:ext cx="11378514" cy="656216"/>
          </a:xfrm>
          <a:solidFill>
            <a:schemeClr val="accent2"/>
          </a:solidFill>
        </p:spPr>
        <p:txBody>
          <a:bodyPr>
            <a:normAutofit/>
          </a:bodyPr>
          <a:lstStyle/>
          <a:p>
            <a:pPr algn="ctr"/>
            <a:r>
              <a:rPr lang="en-ZA" dirty="0"/>
              <a:t>AUDIT FINDINGS 2020/21 – RESOLVED/ CORRECTED</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2075374855"/>
              </p:ext>
            </p:extLst>
          </p:nvPr>
        </p:nvGraphicFramePr>
        <p:xfrm>
          <a:off x="278027" y="1063304"/>
          <a:ext cx="11455204" cy="4821553"/>
        </p:xfrm>
        <a:graphic>
          <a:graphicData uri="http://schemas.openxmlformats.org/drawingml/2006/table">
            <a:tbl>
              <a:tblPr firstRow="1" bandRow="1">
                <a:tableStyleId>{5C22544A-7EE6-4342-B048-85BDC9FD1C3A}</a:tableStyleId>
              </a:tblPr>
              <a:tblGrid>
                <a:gridCol w="3582775">
                  <a:extLst>
                    <a:ext uri="{9D8B030D-6E8A-4147-A177-3AD203B41FA5}">
                      <a16:colId xmlns:a16="http://schemas.microsoft.com/office/drawing/2014/main" val="3588166983"/>
                    </a:ext>
                  </a:extLst>
                </a:gridCol>
                <a:gridCol w="6168189">
                  <a:extLst>
                    <a:ext uri="{9D8B030D-6E8A-4147-A177-3AD203B41FA5}">
                      <a16:colId xmlns:a16="http://schemas.microsoft.com/office/drawing/2014/main" val="85929323"/>
                    </a:ext>
                  </a:extLst>
                </a:gridCol>
                <a:gridCol w="1704240">
                  <a:extLst>
                    <a:ext uri="{9D8B030D-6E8A-4147-A177-3AD203B41FA5}">
                      <a16:colId xmlns:a16="http://schemas.microsoft.com/office/drawing/2014/main" val="3775491090"/>
                    </a:ext>
                  </a:extLst>
                </a:gridCol>
              </a:tblGrid>
              <a:tr h="659695">
                <a:tc>
                  <a:txBody>
                    <a:bodyPr/>
                    <a:lstStyle/>
                    <a:p>
                      <a:r>
                        <a:rPr lang="en-ZA" sz="1600"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latin typeface="Calibri" panose="020F0502020204030204" pitchFamily="34" charset="0"/>
                          <a:cs typeface="Calibri" panose="020F0502020204030204" pitchFamily="34" charset="0"/>
                        </a:rPr>
                        <a:t>Department / Entity</a:t>
                      </a:r>
                    </a:p>
                  </a:txBody>
                  <a:tcPr/>
                </a:tc>
                <a:extLst>
                  <a:ext uri="{0D108BD9-81ED-4DB2-BD59-A6C34878D82A}">
                    <a16:rowId xmlns:a16="http://schemas.microsoft.com/office/drawing/2014/main" val="617083769"/>
                  </a:ext>
                </a:extLst>
              </a:tr>
              <a:tr h="534039">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Assets - Limitation of scope (Comaf 26)</a:t>
                      </a: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The pictures were sent later from the line functions and submitted to the Auditor General.</a:t>
                      </a:r>
                    </a:p>
                  </a:txBody>
                  <a:tcPr/>
                </a:tc>
                <a:tc>
                  <a:txBody>
                    <a:bodyPr/>
                    <a:lstStyle/>
                    <a:p>
                      <a:pPr algn="just"/>
                      <a:r>
                        <a:rPr lang="en-ZA" sz="16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1184857110"/>
                  </a:ext>
                </a:extLst>
              </a:tr>
              <a:tr h="973836">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Condition of the assets – assets not in a satisfactory condition</a:t>
                      </a: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Assets to be disposed to the centres.</a:t>
                      </a:r>
                    </a:p>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Asset verification has been done on all White Door Safe Centres. The Department is in the process of disposing the assets to the centres.</a:t>
                      </a:r>
                    </a:p>
                  </a:txBody>
                  <a:tcPr/>
                </a:tc>
                <a:tc>
                  <a:txBody>
                    <a:bodyPr/>
                    <a:lstStyle/>
                    <a:p>
                      <a:pPr algn="just"/>
                      <a:r>
                        <a:rPr lang="en-ZA" sz="16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752962219"/>
                  </a:ext>
                </a:extLst>
              </a:tr>
              <a:tr h="339214">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Asset no longer in use: Software</a:t>
                      </a: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Software has been disposal of  - BarnOwl</a:t>
                      </a:r>
                    </a:p>
                  </a:txBody>
                  <a:tcPr/>
                </a:tc>
                <a:tc>
                  <a:txBody>
                    <a:bodyPr/>
                    <a:lstStyle/>
                    <a:p>
                      <a:pPr algn="just"/>
                      <a:r>
                        <a:rPr lang="en-ZA" sz="16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2931524655"/>
                  </a:ext>
                </a:extLst>
              </a:tr>
              <a:tr h="936630">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Opening balances –  tangible assets </a:t>
                      </a: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The assets forms part of disposal list which has been approved on 07 February 2022.</a:t>
                      </a:r>
                    </a:p>
                  </a:txBody>
                  <a:tcPr/>
                </a:tc>
                <a:tc>
                  <a:txBody>
                    <a:bodyPr/>
                    <a:lstStyle/>
                    <a:p>
                      <a:pPr algn="just"/>
                      <a:r>
                        <a:rPr lang="en-ZA" sz="16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3672629578"/>
                  </a:ext>
                </a:extLst>
              </a:tr>
              <a:tr h="753938">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Completeness of assets</a:t>
                      </a: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Asset verification has been done on all White Door Safe Centre's. The Department is in the process of disposing the assets to the Centre's.</a:t>
                      </a:r>
                    </a:p>
                  </a:txBody>
                  <a:tcPr/>
                </a:tc>
                <a:tc>
                  <a:txBody>
                    <a:bodyPr/>
                    <a:lstStyle/>
                    <a:p>
                      <a:pPr algn="just"/>
                      <a:r>
                        <a:rPr lang="en-ZA" sz="16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1785908045"/>
                  </a:ext>
                </a:extLst>
              </a:tr>
              <a:tr h="534039">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Prior period error</a:t>
                      </a:r>
                    </a:p>
                  </a:txBody>
                  <a:tcPr/>
                </a:tc>
                <a:tc>
                  <a:txBody>
                    <a:bodyPr/>
                    <a:lstStyle/>
                    <a:p>
                      <a:pPr marL="285750" indent="-285750" algn="just">
                        <a:buFont typeface="Arial" panose="020B0604020202020204" pitchFamily="34" charset="0"/>
                        <a:buChar char="•"/>
                      </a:pPr>
                      <a:r>
                        <a:rPr lang="en-US" sz="1600" dirty="0">
                          <a:latin typeface="Calibri" panose="020F0502020204030204" pitchFamily="34" charset="0"/>
                          <a:cs typeface="Calibri" panose="020F0502020204030204" pitchFamily="34" charset="0"/>
                        </a:rPr>
                        <a:t>Annual financial statements were corrected before submission after audit</a:t>
                      </a:r>
                    </a:p>
                  </a:txBody>
                  <a:tcPr/>
                </a:tc>
                <a:tc>
                  <a:txBody>
                    <a:bodyPr/>
                    <a:lstStyle/>
                    <a:p>
                      <a:pPr algn="just"/>
                      <a:r>
                        <a:rPr lang="en-ZA" sz="16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2773975898"/>
                  </a:ext>
                </a:extLst>
              </a:tr>
            </a:tbl>
          </a:graphicData>
        </a:graphic>
      </p:graphicFrame>
    </p:spTree>
    <p:extLst>
      <p:ext uri="{BB962C8B-B14F-4D97-AF65-F5344CB8AC3E}">
        <p14:creationId xmlns:p14="http://schemas.microsoft.com/office/powerpoint/2010/main" val="120877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93874-F9D0-452C-BD67-1741F702445F}"/>
              </a:ext>
            </a:extLst>
          </p:cNvPr>
          <p:cNvSpPr>
            <a:spLocks noGrp="1"/>
          </p:cNvSpPr>
          <p:nvPr>
            <p:ph type="title"/>
          </p:nvPr>
        </p:nvSpPr>
        <p:spPr>
          <a:xfrm>
            <a:off x="323273" y="365125"/>
            <a:ext cx="11314545" cy="841375"/>
          </a:xfrm>
          <a:solidFill>
            <a:schemeClr val="accent2"/>
          </a:solidFill>
        </p:spPr>
        <p:txBody>
          <a:bodyPr/>
          <a:lstStyle/>
          <a:p>
            <a:r>
              <a:rPr lang="en-GB" dirty="0"/>
              <a:t>CONTENTS</a:t>
            </a:r>
            <a:endParaRPr lang="en-ZA" dirty="0"/>
          </a:p>
        </p:txBody>
      </p:sp>
      <p:sp>
        <p:nvSpPr>
          <p:cNvPr id="3" name="Content Placeholder 2">
            <a:extLst>
              <a:ext uri="{FF2B5EF4-FFF2-40B4-BE49-F238E27FC236}">
                <a16:creationId xmlns:a16="http://schemas.microsoft.com/office/drawing/2014/main" id="{816F6C16-DC26-433E-B572-18628C590200}"/>
              </a:ext>
            </a:extLst>
          </p:cNvPr>
          <p:cNvSpPr>
            <a:spLocks noGrp="1"/>
          </p:cNvSpPr>
          <p:nvPr>
            <p:ph idx="1"/>
          </p:nvPr>
        </p:nvSpPr>
        <p:spPr>
          <a:xfrm>
            <a:off x="323273" y="1457036"/>
            <a:ext cx="11240654" cy="4167909"/>
          </a:xfrm>
        </p:spPr>
        <p:txBody>
          <a:bodyPr>
            <a:normAutofit/>
          </a:bodyPr>
          <a:lstStyle/>
          <a:p>
            <a:r>
              <a:rPr lang="en-GB" sz="2800" dirty="0"/>
              <a:t>Purpose</a:t>
            </a:r>
          </a:p>
          <a:p>
            <a:r>
              <a:rPr lang="en-GB" sz="2800" dirty="0"/>
              <a:t>Contextual Analysis</a:t>
            </a:r>
          </a:p>
          <a:p>
            <a:r>
              <a:rPr lang="en-GB" sz="2800" dirty="0"/>
              <a:t>2020/21 Audited Outcome</a:t>
            </a:r>
          </a:p>
          <a:p>
            <a:r>
              <a:rPr lang="en-GB" sz="2800" dirty="0"/>
              <a:t>Audit Findings and Proposed Action Plans</a:t>
            </a:r>
          </a:p>
          <a:p>
            <a:r>
              <a:rPr lang="en-GB" sz="2800" dirty="0"/>
              <a:t>Way Forward</a:t>
            </a:r>
          </a:p>
          <a:p>
            <a:r>
              <a:rPr lang="en-GB" sz="2800" dirty="0"/>
              <a:t>Recommendations</a:t>
            </a:r>
          </a:p>
          <a:p>
            <a:endParaRPr lang="en-ZA" sz="2800" dirty="0"/>
          </a:p>
        </p:txBody>
      </p:sp>
    </p:spTree>
    <p:extLst>
      <p:ext uri="{BB962C8B-B14F-4D97-AF65-F5344CB8AC3E}">
        <p14:creationId xmlns:p14="http://schemas.microsoft.com/office/powerpoint/2010/main" val="2751562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49796"/>
            <a:ext cx="11378514" cy="656216"/>
          </a:xfrm>
          <a:solidFill>
            <a:schemeClr val="accent2"/>
          </a:solidFill>
        </p:spPr>
        <p:txBody>
          <a:bodyPr>
            <a:normAutofit/>
          </a:bodyPr>
          <a:lstStyle/>
          <a:p>
            <a:pPr algn="ctr"/>
            <a:r>
              <a:rPr lang="en-ZA" dirty="0"/>
              <a:t>AUDIT FINDINGS 2020/21 – RESOLVED/ CORRECTED</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2882146105"/>
              </p:ext>
            </p:extLst>
          </p:nvPr>
        </p:nvGraphicFramePr>
        <p:xfrm>
          <a:off x="278025" y="939566"/>
          <a:ext cx="11378515" cy="4645893"/>
        </p:xfrm>
        <a:graphic>
          <a:graphicData uri="http://schemas.openxmlformats.org/drawingml/2006/table">
            <a:tbl>
              <a:tblPr firstRow="1" bandRow="1">
                <a:tableStyleId>{5C22544A-7EE6-4342-B048-85BDC9FD1C3A}</a:tableStyleId>
              </a:tblPr>
              <a:tblGrid>
                <a:gridCol w="4106764">
                  <a:extLst>
                    <a:ext uri="{9D8B030D-6E8A-4147-A177-3AD203B41FA5}">
                      <a16:colId xmlns:a16="http://schemas.microsoft.com/office/drawing/2014/main" val="3588166983"/>
                    </a:ext>
                  </a:extLst>
                </a:gridCol>
                <a:gridCol w="5578920">
                  <a:extLst>
                    <a:ext uri="{9D8B030D-6E8A-4147-A177-3AD203B41FA5}">
                      <a16:colId xmlns:a16="http://schemas.microsoft.com/office/drawing/2014/main" val="85929323"/>
                    </a:ext>
                  </a:extLst>
                </a:gridCol>
                <a:gridCol w="1692831">
                  <a:extLst>
                    <a:ext uri="{9D8B030D-6E8A-4147-A177-3AD203B41FA5}">
                      <a16:colId xmlns:a16="http://schemas.microsoft.com/office/drawing/2014/main" val="3775491090"/>
                    </a:ext>
                  </a:extLst>
                </a:gridCol>
              </a:tblGrid>
              <a:tr h="641867">
                <a:tc>
                  <a:txBody>
                    <a:bodyPr/>
                    <a:lstStyle/>
                    <a:p>
                      <a:r>
                        <a:rPr lang="en-ZA"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Department / Entity</a:t>
                      </a:r>
                    </a:p>
                  </a:txBody>
                  <a:tcPr/>
                </a:tc>
                <a:extLst>
                  <a:ext uri="{0D108BD9-81ED-4DB2-BD59-A6C34878D82A}">
                    <a16:rowId xmlns:a16="http://schemas.microsoft.com/office/drawing/2014/main" val="25753583"/>
                  </a:ext>
                </a:extLst>
              </a:tr>
              <a:tr h="116147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AoPO – Reported actual output not complete to target on ECD Quality Assurance and Support System (Comaf 08)</a:t>
                      </a:r>
                    </a:p>
                    <a:p>
                      <a:pPr marL="285750" indent="-285750" algn="just">
                        <a:buFont typeface="Arial" panose="020B0604020202020204" pitchFamily="34" charset="0"/>
                        <a:buChar char="•"/>
                      </a:pPr>
                      <a:endParaRPr lang="en-US"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Annual Performance Corrected.</a:t>
                      </a:r>
                    </a:p>
                  </a:txBody>
                  <a:tcPr/>
                </a:tc>
                <a:tc>
                  <a:txBody>
                    <a:bodyPr/>
                    <a:lstStyle/>
                    <a:p>
                      <a:pPr algn="just"/>
                      <a:r>
                        <a:rPr lang="en-US" sz="1400" dirty="0">
                          <a:latin typeface="Calibri" panose="020F0502020204030204" pitchFamily="34" charset="0"/>
                          <a:cs typeface="Calibri" panose="020F0502020204030204" pitchFamily="34" charset="0"/>
                        </a:rPr>
                        <a:t>SOT</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78372813"/>
                  </a:ext>
                </a:extLst>
              </a:tr>
              <a:tr h="947518">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AoPO – Reported actual output not complete on Policy on the Provision of  Psychosocial Services (Comaf 09)</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Annual Performance Corrected.</a:t>
                      </a:r>
                    </a:p>
                    <a:p>
                      <a:pPr marL="285750" indent="-285750" algn="just">
                        <a:buFont typeface="Arial" panose="020B0604020202020204" pitchFamily="34" charset="0"/>
                        <a:buChar char="•"/>
                      </a:pPr>
                      <a:endParaRPr lang="en-US" sz="1400" dirty="0">
                        <a:latin typeface="Calibri" panose="020F0502020204030204" pitchFamily="34" charset="0"/>
                        <a:cs typeface="Calibri" panose="020F0502020204030204" pitchFamily="34" charset="0"/>
                      </a:endParaRPr>
                    </a:p>
                  </a:txBody>
                  <a:tcPr/>
                </a:tc>
                <a:tc>
                  <a:txBody>
                    <a:bodyPr/>
                    <a:lstStyle/>
                    <a:p>
                      <a:pPr algn="just"/>
                      <a:r>
                        <a:rPr lang="en-US" sz="1400" dirty="0">
                          <a:latin typeface="Calibri" panose="020F0502020204030204" pitchFamily="34" charset="0"/>
                          <a:cs typeface="Calibri" panose="020F0502020204030204" pitchFamily="34" charset="0"/>
                        </a:rPr>
                        <a:t>SOT</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78491381"/>
                  </a:ext>
                </a:extLst>
              </a:tr>
              <a:tr h="733562">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 AoPO - Targets not accurate on Child Protection and HIV &amp; Aids subprogramme  (Comaf 10)</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Annual Performance Corrected.</a:t>
                      </a:r>
                    </a:p>
                  </a:txBody>
                  <a:tcPr/>
                </a:tc>
                <a:tc>
                  <a:txBody>
                    <a:bodyPr/>
                    <a:lstStyle/>
                    <a:p>
                      <a:pPr algn="just"/>
                      <a:r>
                        <a:rPr lang="en-US" sz="1400" dirty="0">
                          <a:latin typeface="Calibri" panose="020F0502020204030204" pitchFamily="34" charset="0"/>
                          <a:cs typeface="Calibri" panose="020F0502020204030204" pitchFamily="34" charset="0"/>
                        </a:rPr>
                        <a:t>SOT</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18575593"/>
                  </a:ext>
                </a:extLst>
              </a:tr>
              <a:tr h="116147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AOPO – Reported actual output not complete to target on Draft monitoring tools on       Guidelines and Interpectoral Protocol. (Comaf 12)</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Annual Performance Corrected.</a:t>
                      </a:r>
                    </a:p>
                  </a:txBody>
                  <a:tcPr/>
                </a:tc>
                <a:tc>
                  <a:txBody>
                    <a:bodyPr/>
                    <a:lstStyle/>
                    <a:p>
                      <a:pPr algn="just"/>
                      <a:r>
                        <a:rPr lang="en-US" sz="1400" dirty="0">
                          <a:latin typeface="Calibri" panose="020F0502020204030204" pitchFamily="34" charset="0"/>
                          <a:cs typeface="Calibri" panose="020F0502020204030204" pitchFamily="34" charset="0"/>
                        </a:rPr>
                        <a:t>SOT</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9033689"/>
                  </a:ext>
                </a:extLst>
              </a:tr>
            </a:tbl>
          </a:graphicData>
        </a:graphic>
      </p:graphicFrame>
    </p:spTree>
    <p:extLst>
      <p:ext uri="{BB962C8B-B14F-4D97-AF65-F5344CB8AC3E}">
        <p14:creationId xmlns:p14="http://schemas.microsoft.com/office/powerpoint/2010/main" val="171984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49796"/>
            <a:ext cx="11378514" cy="656216"/>
          </a:xfrm>
          <a:solidFill>
            <a:schemeClr val="accent2"/>
          </a:solidFill>
        </p:spPr>
        <p:txBody>
          <a:bodyPr>
            <a:normAutofit/>
          </a:bodyPr>
          <a:lstStyle/>
          <a:p>
            <a:pPr algn="ctr"/>
            <a:r>
              <a:rPr lang="en-ZA" dirty="0"/>
              <a:t>AUDIT FINDINGS 2020/21 – RESOLVED/ CORRECTED</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757298919"/>
              </p:ext>
            </p:extLst>
          </p:nvPr>
        </p:nvGraphicFramePr>
        <p:xfrm>
          <a:off x="278025" y="939567"/>
          <a:ext cx="11378515" cy="4686372"/>
        </p:xfrm>
        <a:graphic>
          <a:graphicData uri="http://schemas.openxmlformats.org/drawingml/2006/table">
            <a:tbl>
              <a:tblPr firstRow="1" bandRow="1">
                <a:tableStyleId>{5C22544A-7EE6-4342-B048-85BDC9FD1C3A}</a:tableStyleId>
              </a:tblPr>
              <a:tblGrid>
                <a:gridCol w="3558790">
                  <a:extLst>
                    <a:ext uri="{9D8B030D-6E8A-4147-A177-3AD203B41FA5}">
                      <a16:colId xmlns:a16="http://schemas.microsoft.com/office/drawing/2014/main" val="3588166983"/>
                    </a:ext>
                  </a:extLst>
                </a:gridCol>
                <a:gridCol w="6126894">
                  <a:extLst>
                    <a:ext uri="{9D8B030D-6E8A-4147-A177-3AD203B41FA5}">
                      <a16:colId xmlns:a16="http://schemas.microsoft.com/office/drawing/2014/main" val="85929323"/>
                    </a:ext>
                  </a:extLst>
                </a:gridCol>
                <a:gridCol w="1692831">
                  <a:extLst>
                    <a:ext uri="{9D8B030D-6E8A-4147-A177-3AD203B41FA5}">
                      <a16:colId xmlns:a16="http://schemas.microsoft.com/office/drawing/2014/main" val="3775491090"/>
                    </a:ext>
                  </a:extLst>
                </a:gridCol>
              </a:tblGrid>
              <a:tr h="627460">
                <a:tc>
                  <a:txBody>
                    <a:bodyPr/>
                    <a:lstStyle/>
                    <a:p>
                      <a:r>
                        <a:rPr lang="en-ZA"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Department / Entity</a:t>
                      </a:r>
                    </a:p>
                  </a:txBody>
                  <a:tcPr/>
                </a:tc>
                <a:extLst>
                  <a:ext uri="{0D108BD9-81ED-4DB2-BD59-A6C34878D82A}">
                    <a16:rowId xmlns:a16="http://schemas.microsoft.com/office/drawing/2014/main" val="25753583"/>
                  </a:ext>
                </a:extLst>
              </a:tr>
              <a:tr h="2240929">
                <a:tc>
                  <a:txBody>
                    <a:bodyPr/>
                    <a:lstStyle/>
                    <a:p>
                      <a:pPr marL="285750" indent="-285750" algn="just">
                        <a:buFont typeface="Arial" panose="020B0604020202020204" pitchFamily="34" charset="0"/>
                        <a:buChar char="•"/>
                      </a:pPr>
                      <a:r>
                        <a:rPr lang="en-US" sz="1800" dirty="0">
                          <a:latin typeface="Calibri" panose="020F0502020204030204" pitchFamily="34" charset="0"/>
                          <a:cs typeface="Calibri" panose="020F0502020204030204" pitchFamily="34" charset="0"/>
                        </a:rPr>
                        <a:t>Grant Debtors. Total repayment amount is less than the original debt owed</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Calibri" panose="020F0502020204030204" pitchFamily="34" charset="0"/>
                          <a:cs typeface="Calibri" panose="020F0502020204030204" pitchFamily="34" charset="0"/>
                        </a:rPr>
                        <a:t>The district has since corrected the error by re-capturing of total outstanding balance as at September 2021 and implemented the remaining period which include the 4 months that was excluded in the initial deduction. That change will be in effect as from 1 October 2021 until the total balance of R 7310.00 is recovered.</a:t>
                      </a:r>
                    </a:p>
                  </a:txBody>
                  <a:tcPr/>
                </a:tc>
                <a:tc>
                  <a:txBody>
                    <a:bodyPr/>
                    <a:lstStyle/>
                    <a:p>
                      <a:pPr algn="just"/>
                      <a:r>
                        <a:rPr lang="en-ZA" sz="1800" dirty="0">
                          <a:latin typeface="Calibri" panose="020F0502020204030204" pitchFamily="34" charset="0"/>
                          <a:cs typeface="Calibri" panose="020F0502020204030204" pitchFamily="34" charset="0"/>
                        </a:rPr>
                        <a:t>SASSA</a:t>
                      </a:r>
                    </a:p>
                  </a:txBody>
                  <a:tcPr/>
                </a:tc>
                <a:extLst>
                  <a:ext uri="{0D108BD9-81ED-4DB2-BD59-A6C34878D82A}">
                    <a16:rowId xmlns:a16="http://schemas.microsoft.com/office/drawing/2014/main" val="3830453758"/>
                  </a:ext>
                </a:extLst>
              </a:tr>
              <a:tr h="1165283">
                <a:tc>
                  <a:txBody>
                    <a:bodyPr/>
                    <a:lstStyle/>
                    <a:p>
                      <a:pPr marL="285750" indent="-285750" algn="just">
                        <a:buFont typeface="Arial" panose="020B0604020202020204" pitchFamily="34" charset="0"/>
                        <a:buChar char="•"/>
                      </a:pPr>
                      <a:r>
                        <a:rPr lang="en-US" sz="1800" dirty="0">
                          <a:latin typeface="Calibri" panose="020F0502020204030204" pitchFamily="34" charset="0"/>
                          <a:cs typeface="Calibri" panose="020F0502020204030204" pitchFamily="34" charset="0"/>
                        </a:rPr>
                        <a:t>Lapse grant still being paid: North West Communication NO. 04 of 2020/21</a:t>
                      </a:r>
                    </a:p>
                  </a:txBody>
                  <a:tcPr/>
                </a:tc>
                <a:tc>
                  <a:txBody>
                    <a:bodyPr/>
                    <a:lstStyle/>
                    <a:p>
                      <a:pPr marL="285750" indent="-285750" algn="just">
                        <a:buFont typeface="Arial" panose="020B0604020202020204" pitchFamily="34" charset="0"/>
                        <a:buChar char="•"/>
                      </a:pPr>
                      <a:r>
                        <a:rPr lang="en-US" sz="1800" dirty="0">
                          <a:latin typeface="Calibri" panose="020F0502020204030204" pitchFamily="34" charset="0"/>
                          <a:cs typeface="Calibri" panose="020F0502020204030204" pitchFamily="34" charset="0"/>
                        </a:rPr>
                        <a:t>The case in question was lapsed in December 2020. Therefore it is forming part of the December 2020 lapsed cases hence it is reflecting on the report of lapsed cases.</a:t>
                      </a:r>
                    </a:p>
                  </a:txBody>
                  <a:tcPr/>
                </a:tc>
                <a:tc>
                  <a:txBody>
                    <a:bodyPr/>
                    <a:lstStyle/>
                    <a:p>
                      <a:pPr algn="just"/>
                      <a:r>
                        <a:rPr lang="en-ZA" sz="1800" dirty="0">
                          <a:latin typeface="Calibri" panose="020F0502020204030204" pitchFamily="34" charset="0"/>
                          <a:cs typeface="Calibri" panose="020F0502020204030204" pitchFamily="34" charset="0"/>
                        </a:rPr>
                        <a:t>SASSA</a:t>
                      </a:r>
                    </a:p>
                  </a:txBody>
                  <a:tcPr/>
                </a:tc>
                <a:extLst>
                  <a:ext uri="{0D108BD9-81ED-4DB2-BD59-A6C34878D82A}">
                    <a16:rowId xmlns:a16="http://schemas.microsoft.com/office/drawing/2014/main" val="1203542224"/>
                  </a:ext>
                </a:extLst>
              </a:tr>
              <a:tr h="627460">
                <a:tc>
                  <a:txBody>
                    <a:bodyPr/>
                    <a:lstStyle/>
                    <a:p>
                      <a:pPr marL="285750" indent="-285750" algn="just">
                        <a:buFont typeface="Arial" panose="020B0604020202020204" pitchFamily="34" charset="0"/>
                        <a:buChar char="•"/>
                      </a:pPr>
                      <a:r>
                        <a:rPr lang="en-US" sz="1800" dirty="0">
                          <a:latin typeface="Calibri" panose="020F0502020204030204" pitchFamily="34" charset="0"/>
                          <a:cs typeface="Calibri" panose="020F0502020204030204" pitchFamily="34" charset="0"/>
                        </a:rPr>
                        <a:t>Incorrect classification of Advances</a:t>
                      </a:r>
                    </a:p>
                  </a:txBody>
                  <a:tcPr/>
                </a:tc>
                <a:tc>
                  <a:txBody>
                    <a:bodyPr/>
                    <a:lstStyle/>
                    <a:p>
                      <a:pPr marL="285750" indent="-285750" algn="just">
                        <a:buFont typeface="Arial" panose="020B0604020202020204" pitchFamily="34" charset="0"/>
                        <a:buChar char="•"/>
                      </a:pPr>
                      <a:r>
                        <a:rPr lang="en-US" sz="1800" dirty="0">
                          <a:latin typeface="Calibri" panose="020F0502020204030204" pitchFamily="34" charset="0"/>
                          <a:cs typeface="Calibri" panose="020F0502020204030204" pitchFamily="34" charset="0"/>
                        </a:rPr>
                        <a:t>Financial Statements were corrected prior to submission after audit.</a:t>
                      </a:r>
                    </a:p>
                  </a:txBody>
                  <a:tcPr/>
                </a:tc>
                <a:tc>
                  <a:txBody>
                    <a:bodyPr/>
                    <a:lstStyle/>
                    <a:p>
                      <a:pPr algn="just"/>
                      <a:r>
                        <a:rPr lang="en-ZA" sz="18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2608327251"/>
                  </a:ext>
                </a:extLst>
              </a:tr>
            </a:tbl>
          </a:graphicData>
        </a:graphic>
      </p:graphicFrame>
    </p:spTree>
    <p:extLst>
      <p:ext uri="{BB962C8B-B14F-4D97-AF65-F5344CB8AC3E}">
        <p14:creationId xmlns:p14="http://schemas.microsoft.com/office/powerpoint/2010/main" val="844632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31323"/>
            <a:ext cx="11378514" cy="841375"/>
          </a:xfrm>
          <a:solidFill>
            <a:schemeClr val="accent2"/>
          </a:solidFill>
        </p:spPr>
        <p:txBody>
          <a:bodyPr/>
          <a:lstStyle/>
          <a:p>
            <a:pPr algn="ctr"/>
            <a:r>
              <a:rPr lang="en-ZA" dirty="0"/>
              <a:t>AUDIT FINDINGS 2020/21 – RESOLVED/ CORRECTED</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2775179891"/>
              </p:ext>
            </p:extLst>
          </p:nvPr>
        </p:nvGraphicFramePr>
        <p:xfrm>
          <a:off x="278026" y="1181785"/>
          <a:ext cx="11378514" cy="4090095"/>
        </p:xfrm>
        <a:graphic>
          <a:graphicData uri="http://schemas.openxmlformats.org/drawingml/2006/table">
            <a:tbl>
              <a:tblPr firstRow="1" bandRow="1">
                <a:tableStyleId>{5C22544A-7EE6-4342-B048-85BDC9FD1C3A}</a:tableStyleId>
              </a:tblPr>
              <a:tblGrid>
                <a:gridCol w="3387107">
                  <a:extLst>
                    <a:ext uri="{9D8B030D-6E8A-4147-A177-3AD203B41FA5}">
                      <a16:colId xmlns:a16="http://schemas.microsoft.com/office/drawing/2014/main" val="3588166983"/>
                    </a:ext>
                  </a:extLst>
                </a:gridCol>
                <a:gridCol w="5525893">
                  <a:extLst>
                    <a:ext uri="{9D8B030D-6E8A-4147-A177-3AD203B41FA5}">
                      <a16:colId xmlns:a16="http://schemas.microsoft.com/office/drawing/2014/main" val="85929323"/>
                    </a:ext>
                  </a:extLst>
                </a:gridCol>
                <a:gridCol w="2465514">
                  <a:extLst>
                    <a:ext uri="{9D8B030D-6E8A-4147-A177-3AD203B41FA5}">
                      <a16:colId xmlns:a16="http://schemas.microsoft.com/office/drawing/2014/main" val="3775491090"/>
                    </a:ext>
                  </a:extLst>
                </a:gridCol>
              </a:tblGrid>
              <a:tr h="950655">
                <a:tc>
                  <a:txBody>
                    <a:bodyPr/>
                    <a:lstStyle/>
                    <a:p>
                      <a:r>
                        <a:rPr lang="en-ZA" sz="2000"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dirty="0">
                          <a:latin typeface="Calibri" panose="020F0502020204030204" pitchFamily="34" charset="0"/>
                          <a:cs typeface="Calibri" panose="020F0502020204030204" pitchFamily="34" charset="0"/>
                        </a:rPr>
                        <a:t>Department / Entity</a:t>
                      </a:r>
                    </a:p>
                    <a:p>
                      <a:endParaRPr lang="en-ZA"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17083769"/>
                  </a:ext>
                </a:extLst>
              </a:tr>
              <a:tr h="2652920">
                <a:tc>
                  <a:txBody>
                    <a:bodyPr/>
                    <a:lstStyle/>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User access controls </a:t>
                      </a: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IT service continuity </a:t>
                      </a: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Security</a:t>
                      </a:r>
                      <a:r>
                        <a:rPr lang="en-US" sz="2000" baseline="0" dirty="0">
                          <a:latin typeface="Calibri" panose="020F0502020204030204" pitchFamily="34" charset="0"/>
                          <a:cs typeface="Calibri" panose="020F0502020204030204" pitchFamily="34" charset="0"/>
                        </a:rPr>
                        <a:t> Management</a:t>
                      </a: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 All policies reviewed and approved.</a:t>
                      </a: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the stakeholders on the 28th February 2022</a:t>
                      </a: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Full DR Testing was conducted with the stakeholders on 30 March 2022</a:t>
                      </a: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Firewall </a:t>
                      </a:r>
                      <a:r>
                        <a:rPr lang="en-US" sz="2000" baseline="0" dirty="0">
                          <a:latin typeface="Calibri" panose="020F0502020204030204" pitchFamily="34" charset="0"/>
                          <a:cs typeface="Calibri" panose="020F0502020204030204" pitchFamily="34" charset="0"/>
                        </a:rPr>
                        <a:t>Policy reviewed and Security Policy has been approved.</a:t>
                      </a:r>
                      <a:r>
                        <a:rPr lang="en-US" sz="2000" dirty="0">
                          <a:latin typeface="Calibri" panose="020F0502020204030204" pitchFamily="34" charset="0"/>
                          <a:cs typeface="Calibri" panose="020F0502020204030204" pitchFamily="34" charset="0"/>
                        </a:rPr>
                        <a:t> </a:t>
                      </a:r>
                    </a:p>
                  </a:txBody>
                  <a:tcPr>
                    <a:solidFill>
                      <a:schemeClr val="accent1">
                        <a:lumMod val="20000"/>
                        <a:lumOff val="80000"/>
                      </a:schemeClr>
                    </a:solidFill>
                  </a:tcPr>
                </a:tc>
                <a:tc>
                  <a:txBody>
                    <a:bodyPr/>
                    <a:lstStyle/>
                    <a:p>
                      <a:r>
                        <a:rPr lang="en-ZA" sz="2000" dirty="0">
                          <a:latin typeface="Calibri" panose="020F0502020204030204" pitchFamily="34" charset="0"/>
                          <a:cs typeface="Calibri" panose="020F0502020204030204" pitchFamily="34" charset="0"/>
                        </a:rPr>
                        <a:t>DSD</a:t>
                      </a:r>
                    </a:p>
                  </a:txBody>
                  <a:tcPr>
                    <a:solidFill>
                      <a:schemeClr val="accent1">
                        <a:lumMod val="20000"/>
                        <a:lumOff val="80000"/>
                      </a:schemeClr>
                    </a:solidFill>
                  </a:tcPr>
                </a:tc>
                <a:extLst>
                  <a:ext uri="{0D108BD9-81ED-4DB2-BD59-A6C34878D82A}">
                    <a16:rowId xmlns:a16="http://schemas.microsoft.com/office/drawing/2014/main" val="2427752905"/>
                  </a:ext>
                </a:extLst>
              </a:tr>
            </a:tbl>
          </a:graphicData>
        </a:graphic>
      </p:graphicFrame>
    </p:spTree>
    <p:extLst>
      <p:ext uri="{BB962C8B-B14F-4D97-AF65-F5344CB8AC3E}">
        <p14:creationId xmlns:p14="http://schemas.microsoft.com/office/powerpoint/2010/main" val="2682953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97A2-70BE-42AD-8539-3816D201C5E0}"/>
              </a:ext>
            </a:extLst>
          </p:cNvPr>
          <p:cNvSpPr>
            <a:spLocks noGrp="1"/>
          </p:cNvSpPr>
          <p:nvPr>
            <p:ph type="title"/>
          </p:nvPr>
        </p:nvSpPr>
        <p:spPr>
          <a:xfrm>
            <a:off x="373380" y="253366"/>
            <a:ext cx="11506200" cy="841375"/>
          </a:xfrm>
          <a:solidFill>
            <a:schemeClr val="accent2"/>
          </a:solidFill>
        </p:spPr>
        <p:txBody>
          <a:bodyPr/>
          <a:lstStyle/>
          <a:p>
            <a:pPr algn="ctr"/>
            <a:r>
              <a:rPr lang="en-GB" dirty="0"/>
              <a:t>RECOMMENDATIONS</a:t>
            </a:r>
            <a:endParaRPr lang="en-ZA" dirty="0"/>
          </a:p>
        </p:txBody>
      </p:sp>
      <p:sp>
        <p:nvSpPr>
          <p:cNvPr id="3" name="Content Placeholder 2">
            <a:extLst>
              <a:ext uri="{FF2B5EF4-FFF2-40B4-BE49-F238E27FC236}">
                <a16:creationId xmlns:a16="http://schemas.microsoft.com/office/drawing/2014/main" id="{69CD2342-7758-4E89-BF58-2D888EB723CF}"/>
              </a:ext>
            </a:extLst>
          </p:cNvPr>
          <p:cNvSpPr>
            <a:spLocks noGrp="1"/>
          </p:cNvSpPr>
          <p:nvPr>
            <p:ph idx="1"/>
          </p:nvPr>
        </p:nvSpPr>
        <p:spPr>
          <a:xfrm>
            <a:off x="373380" y="1231900"/>
            <a:ext cx="11506200" cy="4239260"/>
          </a:xfrm>
        </p:spPr>
        <p:txBody>
          <a:bodyPr>
            <a:normAutofit/>
          </a:bodyPr>
          <a:lstStyle/>
          <a:p>
            <a:r>
              <a:rPr lang="en-GB" sz="2800" dirty="0">
                <a:latin typeface="Calibri" panose="020F0502020204030204" pitchFamily="34" charset="0"/>
                <a:cs typeface="Calibri" panose="020F0502020204030204" pitchFamily="34" charset="0"/>
              </a:rPr>
              <a:t>It is recommended that the Portfolio Committee note:</a:t>
            </a:r>
          </a:p>
          <a:p>
            <a:pPr lvl="1"/>
            <a:r>
              <a:rPr lang="en-GB" sz="2800" dirty="0">
                <a:latin typeface="Calibri" panose="020F0502020204030204" pitchFamily="34" charset="0"/>
                <a:cs typeface="Calibri" panose="020F0502020204030204" pitchFamily="34" charset="0"/>
              </a:rPr>
              <a:t>The 2020/21 Audited Outcome for the National Department of Social Development;</a:t>
            </a:r>
          </a:p>
          <a:p>
            <a:pPr lvl="1"/>
            <a:r>
              <a:rPr lang="en-GB" sz="2800" dirty="0">
                <a:latin typeface="Calibri" panose="020F0502020204030204" pitchFamily="34" charset="0"/>
                <a:cs typeface="Calibri" panose="020F0502020204030204" pitchFamily="34" charset="0"/>
              </a:rPr>
              <a:t>The number of AG Findings raised for relevant areas for the 2020/21 financial year;</a:t>
            </a:r>
          </a:p>
          <a:p>
            <a:pPr lvl="1"/>
            <a:r>
              <a:rPr lang="en-GB" sz="2800" dirty="0">
                <a:latin typeface="Calibri" panose="020F0502020204030204" pitchFamily="34" charset="0"/>
                <a:cs typeface="Calibri" panose="020F0502020204030204" pitchFamily="34" charset="0"/>
              </a:rPr>
              <a:t>The actions taken and progress made on the 9 outstanding and 48 resolved findings as at 31 March 2022;</a:t>
            </a:r>
          </a:p>
          <a:p>
            <a:pPr lvl="1"/>
            <a:r>
              <a:rPr lang="en-GB" sz="2800" dirty="0">
                <a:latin typeface="Calibri" panose="020F0502020204030204" pitchFamily="34" charset="0"/>
                <a:cs typeface="Calibri" panose="020F0502020204030204" pitchFamily="34" charset="0"/>
              </a:rPr>
              <a:t>The (9) outstanding findings will be included in the AIAP for 2021/22 financial year.</a:t>
            </a:r>
            <a:endParaRPr lang="en-ZA"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772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B4AB8-A8E7-4CA1-B247-085483969FD0}"/>
              </a:ext>
            </a:extLst>
          </p:cNvPr>
          <p:cNvSpPr>
            <a:spLocks noGrp="1"/>
          </p:cNvSpPr>
          <p:nvPr>
            <p:ph type="title"/>
          </p:nvPr>
        </p:nvSpPr>
        <p:spPr/>
        <p:txBody>
          <a:bodyPr/>
          <a:lstStyle/>
          <a:p>
            <a:r>
              <a:rPr lang="en-GB" dirty="0"/>
              <a:t>PURPOSE</a:t>
            </a:r>
            <a:endParaRPr lang="en-ZA" dirty="0"/>
          </a:p>
        </p:txBody>
      </p:sp>
      <p:sp>
        <p:nvSpPr>
          <p:cNvPr id="3" name="Content Placeholder 2">
            <a:extLst>
              <a:ext uri="{FF2B5EF4-FFF2-40B4-BE49-F238E27FC236}">
                <a16:creationId xmlns:a16="http://schemas.microsoft.com/office/drawing/2014/main" id="{278AAF72-CAE8-4A34-B500-35760F6333BE}"/>
              </a:ext>
            </a:extLst>
          </p:cNvPr>
          <p:cNvSpPr>
            <a:spLocks noGrp="1"/>
          </p:cNvSpPr>
          <p:nvPr>
            <p:ph idx="1"/>
          </p:nvPr>
        </p:nvSpPr>
        <p:spPr>
          <a:xfrm>
            <a:off x="572655" y="1346200"/>
            <a:ext cx="11194472" cy="3595255"/>
          </a:xfrm>
        </p:spPr>
        <p:txBody>
          <a:bodyPr>
            <a:normAutofit/>
          </a:bodyPr>
          <a:lstStyle/>
          <a:p>
            <a:pPr algn="just"/>
            <a:r>
              <a:rPr lang="en-GB" sz="2800" dirty="0">
                <a:latin typeface="Calibri" panose="020F0502020204030204" pitchFamily="34" charset="0"/>
                <a:cs typeface="Calibri" panose="020F0502020204030204" pitchFamily="34" charset="0"/>
              </a:rPr>
              <a:t>To present the Audit Outcome for the 2020/21 Financial year to the Portfolio Committee and the actions taken to address the Audit Findings  </a:t>
            </a:r>
            <a:endParaRPr lang="en-ZA"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654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D9B0A-715A-4806-A46C-48F3751FAE2C}"/>
              </a:ext>
            </a:extLst>
          </p:cNvPr>
          <p:cNvSpPr>
            <a:spLocks noGrp="1"/>
          </p:cNvSpPr>
          <p:nvPr>
            <p:ph type="title"/>
          </p:nvPr>
        </p:nvSpPr>
        <p:spPr>
          <a:xfrm>
            <a:off x="838200" y="365125"/>
            <a:ext cx="10515600" cy="729615"/>
          </a:xfrm>
          <a:solidFill>
            <a:schemeClr val="accent2"/>
          </a:solidFill>
        </p:spPr>
        <p:txBody>
          <a:bodyPr/>
          <a:lstStyle/>
          <a:p>
            <a:pPr algn="ctr"/>
            <a:r>
              <a:rPr lang="en-GB" dirty="0"/>
              <a:t>CONTEXTUAL ANALYSIS</a:t>
            </a:r>
            <a:endParaRPr lang="en-ZA" dirty="0"/>
          </a:p>
        </p:txBody>
      </p:sp>
      <p:sp>
        <p:nvSpPr>
          <p:cNvPr id="3" name="Content Placeholder 2">
            <a:extLst>
              <a:ext uri="{FF2B5EF4-FFF2-40B4-BE49-F238E27FC236}">
                <a16:creationId xmlns:a16="http://schemas.microsoft.com/office/drawing/2014/main" id="{57BB5AE1-B7BB-4A68-9DB0-C43157165606}"/>
              </a:ext>
            </a:extLst>
          </p:cNvPr>
          <p:cNvSpPr>
            <a:spLocks noGrp="1"/>
          </p:cNvSpPr>
          <p:nvPr>
            <p:ph idx="1"/>
          </p:nvPr>
        </p:nvSpPr>
        <p:spPr>
          <a:xfrm>
            <a:off x="838200" y="1257300"/>
            <a:ext cx="10515600" cy="4236720"/>
          </a:xfrm>
        </p:spPr>
        <p:txBody>
          <a:bodyPr>
            <a:normAutofit/>
          </a:bodyPr>
          <a:lstStyle/>
          <a:p>
            <a:pPr algn="just"/>
            <a:r>
              <a:rPr lang="en-GB" sz="1800" b="0" i="0" u="none" strike="noStrike" baseline="0" dirty="0">
                <a:solidFill>
                  <a:srgbClr val="221F20"/>
                </a:solidFill>
                <a:latin typeface="Calibri" panose="020F0502020204030204" pitchFamily="34" charset="0"/>
                <a:cs typeface="Calibri" panose="020F0502020204030204" pitchFamily="34" charset="0"/>
              </a:rPr>
              <a:t>During the 2020/21 financial year, the following actions were implemented in the National Department of Social Development related to the improvement of the Auditor-General’s report:</a:t>
            </a:r>
          </a:p>
          <a:p>
            <a:pPr lvl="1" algn="just"/>
            <a:r>
              <a:rPr lang="en-GB" dirty="0">
                <a:solidFill>
                  <a:srgbClr val="221F20"/>
                </a:solidFill>
                <a:latin typeface="Calibri" panose="020F0502020204030204" pitchFamily="34" charset="0"/>
                <a:cs typeface="Calibri" panose="020F0502020204030204" pitchFamily="34" charset="0"/>
              </a:rPr>
              <a:t>A </a:t>
            </a:r>
            <a:r>
              <a:rPr lang="en-GB" b="0" i="0" u="none" strike="noStrike" baseline="0" dirty="0">
                <a:solidFill>
                  <a:srgbClr val="221F20"/>
                </a:solidFill>
                <a:latin typeface="Calibri" panose="020F0502020204030204" pitchFamily="34" charset="0"/>
                <a:cs typeface="Calibri" panose="020F0502020204030204" pitchFamily="34" charset="0"/>
              </a:rPr>
              <a:t>Financial Misconduct Policy was </a:t>
            </a:r>
            <a:r>
              <a:rPr lang="en-GB" dirty="0">
                <a:solidFill>
                  <a:srgbClr val="221F20"/>
                </a:solidFill>
                <a:latin typeface="Calibri" panose="020F0502020204030204" pitchFamily="34" charset="0"/>
                <a:cs typeface="Calibri" panose="020F0502020204030204" pitchFamily="34" charset="0"/>
              </a:rPr>
              <a:t>issued in line with the National Treasury’s Framework for Irregular, Fruitless and Wasteful Expenditure to </a:t>
            </a:r>
            <a:r>
              <a:rPr lang="en-GB" b="0" i="0" u="none" strike="noStrike" baseline="0" dirty="0">
                <a:solidFill>
                  <a:srgbClr val="221F20"/>
                </a:solidFill>
                <a:latin typeface="Calibri" panose="020F0502020204030204" pitchFamily="34" charset="0"/>
                <a:cs typeface="Calibri" panose="020F0502020204030204" pitchFamily="34" charset="0"/>
              </a:rPr>
              <a:t>the employees within the National Department of Social Development. </a:t>
            </a:r>
          </a:p>
          <a:p>
            <a:pPr lvl="1" algn="just"/>
            <a:r>
              <a:rPr lang="en-GB" b="0" i="0" u="none" strike="noStrike" baseline="0" dirty="0">
                <a:solidFill>
                  <a:srgbClr val="221F20"/>
                </a:solidFill>
                <a:latin typeface="Calibri" panose="020F0502020204030204" pitchFamily="34" charset="0"/>
                <a:cs typeface="Calibri" panose="020F0502020204030204" pitchFamily="34" charset="0"/>
              </a:rPr>
              <a:t>Preventative Control Guides was developed by the Auditor-General South Africa (AGSA) </a:t>
            </a:r>
            <a:r>
              <a:rPr lang="en-GB" dirty="0">
                <a:solidFill>
                  <a:srgbClr val="221F20"/>
                </a:solidFill>
                <a:latin typeface="Calibri" panose="020F0502020204030204" pitchFamily="34" charset="0"/>
                <a:cs typeface="Calibri" panose="020F0502020204030204" pitchFamily="34" charset="0"/>
              </a:rPr>
              <a:t>and </a:t>
            </a:r>
            <a:r>
              <a:rPr lang="en-GB" b="0" i="0" u="none" strike="noStrike" baseline="0" dirty="0">
                <a:solidFill>
                  <a:srgbClr val="221F20"/>
                </a:solidFill>
                <a:latin typeface="Calibri" panose="020F0502020204030204" pitchFamily="34" charset="0"/>
                <a:cs typeface="Calibri" panose="020F0502020204030204" pitchFamily="34" charset="0"/>
              </a:rPr>
              <a:t>were issued to all Senior Managers directing them to implement the Preventative Guides.</a:t>
            </a:r>
          </a:p>
          <a:p>
            <a:pPr lvl="1" algn="just"/>
            <a:r>
              <a:rPr lang="en-GB" dirty="0">
                <a:solidFill>
                  <a:srgbClr val="221F20"/>
                </a:solidFill>
                <a:latin typeface="Calibri" panose="020F0502020204030204" pitchFamily="34" charset="0"/>
                <a:cs typeface="Calibri" panose="020F0502020204030204" pitchFamily="34" charset="0"/>
              </a:rPr>
              <a:t>F</a:t>
            </a:r>
            <a:r>
              <a:rPr lang="en-ZA" b="0" i="0" u="none" strike="noStrike" baseline="0" dirty="0" err="1">
                <a:solidFill>
                  <a:srgbClr val="221F20"/>
                </a:solidFill>
                <a:latin typeface="Calibri" panose="020F0502020204030204" pitchFamily="34" charset="0"/>
                <a:cs typeface="Calibri" panose="020F0502020204030204" pitchFamily="34" charset="0"/>
              </a:rPr>
              <a:t>acilitated</a:t>
            </a:r>
            <a:r>
              <a:rPr lang="en-ZA" b="0" i="0" u="none" strike="noStrike" baseline="0" dirty="0">
                <a:solidFill>
                  <a:srgbClr val="221F20"/>
                </a:solidFill>
                <a:latin typeface="Calibri" panose="020F0502020204030204" pitchFamily="34" charset="0"/>
                <a:cs typeface="Calibri" panose="020F0502020204030204" pitchFamily="34" charset="0"/>
              </a:rPr>
              <a:t>, coordinated and provided </a:t>
            </a:r>
            <a:r>
              <a:rPr lang="en-GB" b="0" i="0" u="none" strike="noStrike" baseline="0" dirty="0">
                <a:solidFill>
                  <a:srgbClr val="221F20"/>
                </a:solidFill>
                <a:latin typeface="Calibri" panose="020F0502020204030204" pitchFamily="34" charset="0"/>
                <a:cs typeface="Calibri" panose="020F0502020204030204" pitchFamily="34" charset="0"/>
              </a:rPr>
              <a:t>guidance and advisory services in terms of audit queries through the implementation and monitoring of audit action plans.</a:t>
            </a:r>
          </a:p>
          <a:p>
            <a:pPr lvl="1" algn="just"/>
            <a:r>
              <a:rPr lang="en-GB" dirty="0">
                <a:solidFill>
                  <a:srgbClr val="221F20"/>
                </a:solidFill>
                <a:latin typeface="Calibri" panose="020F0502020204030204" pitchFamily="34" charset="0"/>
                <a:cs typeface="Calibri" panose="020F0502020204030204" pitchFamily="34" charset="0"/>
              </a:rPr>
              <a:t>D</a:t>
            </a:r>
            <a:r>
              <a:rPr lang="en-GB" b="0" i="0" u="none" strike="noStrike" baseline="0" dirty="0">
                <a:solidFill>
                  <a:srgbClr val="221F20"/>
                </a:solidFill>
                <a:latin typeface="Calibri" panose="020F0502020204030204" pitchFamily="34" charset="0"/>
                <a:cs typeface="Calibri" panose="020F0502020204030204" pitchFamily="34" charset="0"/>
              </a:rPr>
              <a:t>eveloped an Audit Strategy to address the audit findings from the AGSA;</a:t>
            </a:r>
          </a:p>
          <a:p>
            <a:pPr lvl="1" algn="just"/>
            <a:r>
              <a:rPr lang="en-GB" b="0" i="0" u="none" strike="noStrike" baseline="0" dirty="0">
                <a:solidFill>
                  <a:srgbClr val="221F20"/>
                </a:solidFill>
                <a:latin typeface="Calibri" panose="020F0502020204030204" pitchFamily="34" charset="0"/>
                <a:cs typeface="Calibri" panose="020F0502020204030204" pitchFamily="34" charset="0"/>
              </a:rPr>
              <a:t>Instituted disciplinary action against officials  found liable for irregular, fruitless and </a:t>
            </a:r>
            <a:r>
              <a:rPr lang="en-ZA" b="0" i="0" u="none" strike="noStrike" baseline="0" dirty="0">
                <a:solidFill>
                  <a:srgbClr val="221F20"/>
                </a:solidFill>
                <a:latin typeface="Calibri" panose="020F0502020204030204" pitchFamily="34" charset="0"/>
                <a:cs typeface="Calibri" panose="020F0502020204030204" pitchFamily="34" charset="0"/>
              </a:rPr>
              <a:t>wasteful expenditure.</a:t>
            </a:r>
          </a:p>
          <a:p>
            <a:pPr lvl="1" algn="just"/>
            <a:r>
              <a:rPr lang="en-GB" b="0" i="0" u="none" strike="noStrike" baseline="0" dirty="0">
                <a:solidFill>
                  <a:srgbClr val="221F20"/>
                </a:solidFill>
                <a:latin typeface="Calibri" panose="020F0502020204030204" pitchFamily="34" charset="0"/>
                <a:cs typeface="Calibri" panose="020F0502020204030204" pitchFamily="34" charset="0"/>
              </a:rPr>
              <a:t>Cases were referred to Finance to recover expenditure from officials who were found liable for financial misconduct through the recommendations of the Loss Control </a:t>
            </a:r>
            <a:r>
              <a:rPr lang="en-ZA" b="0" i="0" u="none" strike="noStrike" baseline="0" dirty="0">
                <a:solidFill>
                  <a:srgbClr val="221F20"/>
                </a:solidFill>
                <a:latin typeface="Calibri" panose="020F0502020204030204" pitchFamily="34" charset="0"/>
                <a:cs typeface="Calibri" panose="020F0502020204030204" pitchFamily="34" charset="0"/>
              </a:rPr>
              <a:t>Committee.</a:t>
            </a:r>
            <a:endParaRPr lang="en-Z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161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E7398-8AFD-4F23-BC36-E0632888FA93}"/>
              </a:ext>
            </a:extLst>
          </p:cNvPr>
          <p:cNvSpPr>
            <a:spLocks noGrp="1"/>
          </p:cNvSpPr>
          <p:nvPr>
            <p:ph type="title"/>
          </p:nvPr>
        </p:nvSpPr>
        <p:spPr>
          <a:xfrm>
            <a:off x="381000" y="250825"/>
            <a:ext cx="11498580" cy="838835"/>
          </a:xfrm>
          <a:solidFill>
            <a:schemeClr val="accent2"/>
          </a:solidFill>
        </p:spPr>
        <p:txBody>
          <a:bodyPr>
            <a:normAutofit fontScale="90000"/>
          </a:bodyPr>
          <a:lstStyle/>
          <a:p>
            <a:pPr algn="ctr"/>
            <a:r>
              <a:rPr lang="en-GB" sz="3200" b="1" dirty="0"/>
              <a:t>AUDIT OUTCOME OF THE 2020/21 SOCIAL DEVELOPMENT</a:t>
            </a:r>
            <a:endParaRPr lang="en-ZA" sz="3200" b="1" dirty="0"/>
          </a:p>
        </p:txBody>
      </p:sp>
      <p:sp>
        <p:nvSpPr>
          <p:cNvPr id="7" name="TextBox 6">
            <a:extLst>
              <a:ext uri="{FF2B5EF4-FFF2-40B4-BE49-F238E27FC236}">
                <a16:creationId xmlns:a16="http://schemas.microsoft.com/office/drawing/2014/main" id="{9C7BBE45-9E86-4C2E-8307-0B0A49227BDE}"/>
              </a:ext>
            </a:extLst>
          </p:cNvPr>
          <p:cNvSpPr txBox="1"/>
          <p:nvPr/>
        </p:nvSpPr>
        <p:spPr>
          <a:xfrm>
            <a:off x="4879428" y="1188720"/>
            <a:ext cx="7000152" cy="3539430"/>
          </a:xfrm>
          <a:prstGeom prst="rect">
            <a:avLst/>
          </a:prstGeom>
          <a:noFill/>
          <a:ln>
            <a:solidFill>
              <a:schemeClr val="tx1"/>
            </a:solidFill>
          </a:ln>
        </p:spPr>
        <p:txBody>
          <a:bodyPr wrap="square">
            <a:spAutoFit/>
          </a:bodyPr>
          <a:lstStyle/>
          <a:p>
            <a:pPr marL="285750" indent="-285750" algn="just">
              <a:buFont typeface="Arial" panose="020B0604020202020204" pitchFamily="34" charset="0"/>
              <a:buChar char="•"/>
            </a:pPr>
            <a:r>
              <a:rPr lang="en-GB" sz="1400" dirty="0"/>
              <a:t>The audit outcome of the Department remained consistent from the prior year, being an unqualified opinion without findings (clean audit). </a:t>
            </a:r>
          </a:p>
          <a:p>
            <a:pPr marL="285750" indent="-285750" algn="just">
              <a:buFont typeface="Arial" panose="020B0604020202020204" pitchFamily="34" charset="0"/>
              <a:buChar char="•"/>
            </a:pPr>
            <a:endParaRPr lang="en-GB" sz="1400" dirty="0"/>
          </a:p>
          <a:p>
            <a:pPr marL="285750" indent="-285750" algn="just">
              <a:buFont typeface="Arial" panose="020B0604020202020204" pitchFamily="34" charset="0"/>
              <a:buChar char="•"/>
            </a:pPr>
            <a:r>
              <a:rPr lang="en-GB" sz="1400" dirty="0"/>
              <a:t>Assurance provided by senior management is still concerning as we identified issues surrounding financial and performance management relating to expenditure as well as non-compliance with procurement and contract management legislation.</a:t>
            </a:r>
          </a:p>
          <a:p>
            <a:pPr marL="285750" indent="-285750" algn="just">
              <a:buFont typeface="Arial" panose="020B0604020202020204" pitchFamily="34" charset="0"/>
              <a:buChar char="•"/>
            </a:pPr>
            <a:endParaRPr lang="en-GB" sz="1400" dirty="0"/>
          </a:p>
          <a:p>
            <a:pPr marL="285750" indent="-285750" algn="just">
              <a:buFont typeface="Arial" panose="020B0604020202020204" pitchFamily="34" charset="0"/>
              <a:buChar char="•"/>
            </a:pPr>
            <a:r>
              <a:rPr lang="en-GB" sz="1400" dirty="0"/>
              <a:t>The root cause for these findings are due lack of proper daily and monthly controls and the lack of reconciling of transactions on a regular basis. The assurance provided by senior management must be improved to ensure that the approved internal controls are implemented by all officials and that appropriate actions and consequences are swiftly taken for transgressions.</a:t>
            </a:r>
          </a:p>
          <a:p>
            <a:pPr marL="285750" indent="-285750" algn="just">
              <a:buFont typeface="Arial" panose="020B0604020202020204" pitchFamily="34" charset="0"/>
              <a:buChar char="•"/>
            </a:pPr>
            <a:endParaRPr lang="en-GB" sz="1400" dirty="0"/>
          </a:p>
          <a:p>
            <a:pPr marL="285750" indent="-285750" algn="just">
              <a:buFont typeface="Arial" panose="020B0604020202020204" pitchFamily="34" charset="0"/>
              <a:buChar char="•"/>
            </a:pPr>
            <a:r>
              <a:rPr lang="en-GB" sz="1400" dirty="0"/>
              <a:t>The key risk areas of supply chain management, performance information and information systems must be addressed before it becomes an issue that is considered material. </a:t>
            </a:r>
            <a:endParaRPr lang="en-ZA" sz="1400" dirty="0"/>
          </a:p>
        </p:txBody>
      </p:sp>
      <p:pic>
        <p:nvPicPr>
          <p:cNvPr id="4" name="Picture 3">
            <a:extLst>
              <a:ext uri="{FF2B5EF4-FFF2-40B4-BE49-F238E27FC236}">
                <a16:creationId xmlns:a16="http://schemas.microsoft.com/office/drawing/2014/main" id="{B567108E-4183-4CEB-BBCA-3EF84746E009}"/>
              </a:ext>
            </a:extLst>
          </p:cNvPr>
          <p:cNvPicPr>
            <a:picLocks noChangeAspect="1"/>
          </p:cNvPicPr>
          <p:nvPr/>
        </p:nvPicPr>
        <p:blipFill>
          <a:blip r:embed="rId2"/>
          <a:stretch>
            <a:fillRect/>
          </a:stretch>
        </p:blipFill>
        <p:spPr>
          <a:xfrm>
            <a:off x="315721" y="1188720"/>
            <a:ext cx="4563707" cy="2574399"/>
          </a:xfrm>
          <a:prstGeom prst="rect">
            <a:avLst/>
          </a:prstGeom>
        </p:spPr>
      </p:pic>
    </p:spTree>
    <p:extLst>
      <p:ext uri="{BB962C8B-B14F-4D97-AF65-F5344CB8AC3E}">
        <p14:creationId xmlns:p14="http://schemas.microsoft.com/office/powerpoint/2010/main" val="2094978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A14C4-85B2-489E-9CB5-689D8FC3E254}"/>
              </a:ext>
            </a:extLst>
          </p:cNvPr>
          <p:cNvSpPr>
            <a:spLocks noGrp="1"/>
          </p:cNvSpPr>
          <p:nvPr>
            <p:ph type="title"/>
          </p:nvPr>
        </p:nvSpPr>
        <p:spPr>
          <a:xfrm>
            <a:off x="838200" y="365125"/>
            <a:ext cx="10515600" cy="969405"/>
          </a:xfrm>
          <a:solidFill>
            <a:schemeClr val="accent2"/>
          </a:solidFill>
        </p:spPr>
        <p:txBody>
          <a:bodyPr>
            <a:normAutofit/>
          </a:bodyPr>
          <a:lstStyle/>
          <a:p>
            <a:pPr algn="ctr"/>
            <a:r>
              <a:rPr lang="en-US" sz="4800" b="1" dirty="0"/>
              <a:t>Audit Implementation Action Plan. </a:t>
            </a:r>
            <a:endParaRPr lang="en-ZA" sz="4800" b="1" dirty="0"/>
          </a:p>
        </p:txBody>
      </p:sp>
      <p:sp>
        <p:nvSpPr>
          <p:cNvPr id="3" name="Content Placeholder 2">
            <a:extLst>
              <a:ext uri="{FF2B5EF4-FFF2-40B4-BE49-F238E27FC236}">
                <a16:creationId xmlns:a16="http://schemas.microsoft.com/office/drawing/2014/main" id="{4134A966-1559-4D95-B863-65EF368610B0}"/>
              </a:ext>
            </a:extLst>
          </p:cNvPr>
          <p:cNvSpPr>
            <a:spLocks noGrp="1"/>
          </p:cNvSpPr>
          <p:nvPr>
            <p:ph idx="1"/>
          </p:nvPr>
        </p:nvSpPr>
        <p:spPr>
          <a:xfrm>
            <a:off x="838199" y="1512587"/>
            <a:ext cx="10694773" cy="4525747"/>
          </a:xfrm>
        </p:spPr>
        <p:txBody>
          <a:bodyPr>
            <a:normAutofit/>
          </a:bodyPr>
          <a:lstStyle/>
          <a:p>
            <a:pPr marL="0" indent="0" algn="just">
              <a:buNone/>
            </a:pPr>
            <a:endParaRPr lang="en-GB" dirty="0">
              <a:latin typeface="Calibri" panose="020F0502020204030204" pitchFamily="34" charset="0"/>
              <a:cs typeface="Calibri" panose="020F0502020204030204" pitchFamily="34" charset="0"/>
            </a:endParaRPr>
          </a:p>
          <a:p>
            <a:pPr algn="just"/>
            <a:r>
              <a:rPr lang="en-GB" b="1" dirty="0">
                <a:latin typeface="Calibri" panose="020F0502020204030204" pitchFamily="34" charset="0"/>
                <a:cs typeface="Calibri" panose="020F0502020204030204" pitchFamily="34" charset="0"/>
              </a:rPr>
              <a:t>2020/21 Financial year</a:t>
            </a:r>
          </a:p>
          <a:p>
            <a:pPr algn="just"/>
            <a:endParaRPr lang="en-GB" b="1" dirty="0">
              <a:latin typeface="Calibri" panose="020F0502020204030204" pitchFamily="34" charset="0"/>
              <a:cs typeface="Calibri" panose="020F0502020204030204" pitchFamily="34" charset="0"/>
            </a:endParaRPr>
          </a:p>
          <a:p>
            <a:pPr lvl="1" algn="just"/>
            <a:r>
              <a:rPr lang="en-GB" dirty="0">
                <a:latin typeface="Calibri" panose="020F0502020204030204" pitchFamily="34" charset="0"/>
                <a:cs typeface="Calibri" panose="020F0502020204030204" pitchFamily="34" charset="0"/>
              </a:rPr>
              <a:t>There were 57 audit findings for the 2020/2021 financial year.</a:t>
            </a:r>
          </a:p>
          <a:p>
            <a:pPr lvl="1" algn="just"/>
            <a:endParaRPr lang="en-GB" dirty="0">
              <a:latin typeface="Calibri" panose="020F0502020204030204" pitchFamily="34" charset="0"/>
              <a:cs typeface="Calibri" panose="020F0502020204030204" pitchFamily="34" charset="0"/>
            </a:endParaRPr>
          </a:p>
          <a:p>
            <a:pPr marL="457200" lvl="1" indent="0">
              <a:buNone/>
            </a:pPr>
            <a:r>
              <a:rPr lang="en-GB" b="1" dirty="0">
                <a:latin typeface="Calibri" panose="020F0502020204030204" pitchFamily="34" charset="0"/>
                <a:cs typeface="Calibri" panose="020F0502020204030204" pitchFamily="34" charset="0"/>
              </a:rPr>
              <a:t>The following is a breakdown of the 57 audit findings: </a:t>
            </a:r>
          </a:p>
          <a:p>
            <a:pPr lvl="1" algn="just">
              <a:buFont typeface="Wingdings" panose="05000000000000000000" pitchFamily="2" charset="2"/>
              <a:buChar char="Ø"/>
            </a:pPr>
            <a:r>
              <a:rPr lang="en-GB" dirty="0">
                <a:latin typeface="Calibri" panose="020F0502020204030204" pitchFamily="34" charset="0"/>
                <a:cs typeface="Calibri" panose="020F0502020204030204" pitchFamily="34" charset="0"/>
              </a:rPr>
              <a:t>Work in progress: 9 Findings</a:t>
            </a:r>
          </a:p>
          <a:p>
            <a:pPr lvl="1" algn="just">
              <a:buFont typeface="Wingdings" panose="05000000000000000000" pitchFamily="2" charset="2"/>
              <a:buChar char="Ø"/>
            </a:pPr>
            <a:r>
              <a:rPr lang="en-GB" dirty="0">
                <a:latin typeface="Calibri" panose="020F0502020204030204" pitchFamily="34" charset="0"/>
                <a:cs typeface="Calibri" panose="020F0502020204030204" pitchFamily="34" charset="0"/>
              </a:rPr>
              <a:t>Resolved / Corrected: 48 Findings</a:t>
            </a:r>
          </a:p>
          <a:p>
            <a:pPr lvl="1" algn="just">
              <a:buFont typeface="Wingdings" panose="05000000000000000000" pitchFamily="2" charset="2"/>
              <a:buChar char="Ø"/>
            </a:pPr>
            <a:endParaRPr lang="en-GB" dirty="0">
              <a:latin typeface="Calibri" panose="020F0502020204030204" pitchFamily="34" charset="0"/>
              <a:cs typeface="Calibri" panose="020F0502020204030204" pitchFamily="34" charset="0"/>
            </a:endParaRPr>
          </a:p>
          <a:p>
            <a:pPr algn="just"/>
            <a:endParaRPr lang="en-GB" dirty="0">
              <a:latin typeface="Calibri" panose="020F0502020204030204" pitchFamily="34" charset="0"/>
              <a:cs typeface="Calibri" panose="020F0502020204030204" pitchFamily="34" charset="0"/>
            </a:endParaRPr>
          </a:p>
          <a:p>
            <a:pPr algn="just"/>
            <a:endParaRPr lang="en-Z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3873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49795"/>
            <a:ext cx="11378514" cy="841375"/>
          </a:xfrm>
          <a:solidFill>
            <a:schemeClr val="accent2"/>
          </a:solidFill>
        </p:spPr>
        <p:txBody>
          <a:bodyPr/>
          <a:lstStyle/>
          <a:p>
            <a:pPr algn="ctr"/>
            <a:r>
              <a:rPr lang="en-ZA" dirty="0"/>
              <a:t>AUDIT FINDINGS 2020/21 – WORK IN PROGRESS</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3823388796"/>
              </p:ext>
            </p:extLst>
          </p:nvPr>
        </p:nvGraphicFramePr>
        <p:xfrm>
          <a:off x="278026" y="1181785"/>
          <a:ext cx="11378514" cy="4541520"/>
        </p:xfrm>
        <a:graphic>
          <a:graphicData uri="http://schemas.openxmlformats.org/drawingml/2006/table">
            <a:tbl>
              <a:tblPr firstRow="1" bandRow="1">
                <a:tableStyleId>{5C22544A-7EE6-4342-B048-85BDC9FD1C3A}</a:tableStyleId>
              </a:tblPr>
              <a:tblGrid>
                <a:gridCol w="2800454">
                  <a:extLst>
                    <a:ext uri="{9D8B030D-6E8A-4147-A177-3AD203B41FA5}">
                      <a16:colId xmlns:a16="http://schemas.microsoft.com/office/drawing/2014/main" val="3588166983"/>
                    </a:ext>
                  </a:extLst>
                </a:gridCol>
                <a:gridCol w="6713220">
                  <a:extLst>
                    <a:ext uri="{9D8B030D-6E8A-4147-A177-3AD203B41FA5}">
                      <a16:colId xmlns:a16="http://schemas.microsoft.com/office/drawing/2014/main" val="85929323"/>
                    </a:ext>
                  </a:extLst>
                </a:gridCol>
                <a:gridCol w="1864840">
                  <a:extLst>
                    <a:ext uri="{9D8B030D-6E8A-4147-A177-3AD203B41FA5}">
                      <a16:colId xmlns:a16="http://schemas.microsoft.com/office/drawing/2014/main" val="3775491090"/>
                    </a:ext>
                  </a:extLst>
                </a:gridCol>
              </a:tblGrid>
              <a:tr h="446122">
                <a:tc>
                  <a:txBody>
                    <a:bodyPr/>
                    <a:lstStyle/>
                    <a:p>
                      <a:r>
                        <a:rPr lang="en-ZA"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Progress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Department / Entity</a:t>
                      </a:r>
                    </a:p>
                  </a:txBody>
                  <a:tcPr/>
                </a:tc>
                <a:extLst>
                  <a:ext uri="{0D108BD9-81ED-4DB2-BD59-A6C34878D82A}">
                    <a16:rowId xmlns:a16="http://schemas.microsoft.com/office/drawing/2014/main" val="617083769"/>
                  </a:ext>
                </a:extLst>
              </a:tr>
              <a:tr h="350729">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200" b="1" kern="1200" dirty="0">
                          <a:solidFill>
                            <a:schemeClr val="dk1"/>
                          </a:solidFill>
                          <a:effectLst/>
                          <a:latin typeface="Calibri" panose="020F0502020204030204" pitchFamily="34" charset="0"/>
                          <a:ea typeface="+mn-ea"/>
                          <a:cs typeface="Calibri" panose="020F0502020204030204" pitchFamily="34" charset="0"/>
                        </a:rPr>
                        <a:t>TRANSFER AND SUBSIDIES: HOUSEHOLDS</a:t>
                      </a:r>
                    </a:p>
                    <a:p>
                      <a:pPr marL="285750" lvl="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Updated R350.00 Grants</a:t>
                      </a:r>
                    </a:p>
                  </a:txBody>
                  <a:tcPr/>
                </a:tc>
                <a:tc>
                  <a:txBody>
                    <a:bodyPr/>
                    <a:lstStyle/>
                    <a:p>
                      <a:pPr marL="285750" indent="-285750" algn="just">
                        <a:buFont typeface="Arial" panose="020B0604020202020204" pitchFamily="34" charset="0"/>
                        <a:buChar char="•"/>
                      </a:pPr>
                      <a:r>
                        <a:rPr lang="en-US" sz="1400" dirty="0">
                          <a:solidFill>
                            <a:schemeClr val="tx1"/>
                          </a:solidFill>
                          <a:latin typeface="Calibri" panose="020F0502020204030204" pitchFamily="34" charset="0"/>
                          <a:cs typeface="Calibri" panose="020F0502020204030204" pitchFamily="34" charset="0"/>
                        </a:rPr>
                        <a:t>SASSA relied on the information from various sources to verify if people are qualifying for the payment of R350 grant. </a:t>
                      </a:r>
                    </a:p>
                    <a:p>
                      <a:pPr marL="285750" indent="-285750" algn="just">
                        <a:buFont typeface="Arial" panose="020B0604020202020204" pitchFamily="34" charset="0"/>
                        <a:buChar char="•"/>
                      </a:pPr>
                      <a:r>
                        <a:rPr lang="en-US" sz="1400" dirty="0">
                          <a:solidFill>
                            <a:schemeClr val="tx1"/>
                          </a:solidFill>
                          <a:latin typeface="Calibri" panose="020F0502020204030204" pitchFamily="34" charset="0"/>
                          <a:cs typeface="Calibri" panose="020F0502020204030204" pitchFamily="34" charset="0"/>
                        </a:rPr>
                        <a:t>The database that SASSA received is not the same as the one that AGSA received. </a:t>
                      </a:r>
                    </a:p>
                    <a:p>
                      <a:pPr marL="285750" indent="-285750" algn="just">
                        <a:buFont typeface="Arial" panose="020B0604020202020204" pitchFamily="34" charset="0"/>
                        <a:buChar char="•"/>
                      </a:pPr>
                      <a:r>
                        <a:rPr lang="en-US" sz="1400" b="1" dirty="0">
                          <a:solidFill>
                            <a:schemeClr val="tx1"/>
                          </a:solidFill>
                          <a:latin typeface="Calibri" panose="020F0502020204030204" pitchFamily="34" charset="0"/>
                          <a:cs typeface="Calibri" panose="020F0502020204030204" pitchFamily="34" charset="0"/>
                        </a:rPr>
                        <a:t>SASSA has engaged the organizations to ensure that the information that SASSA receives will be the same as the one that AGSA received</a:t>
                      </a:r>
                      <a:endParaRPr lang="en-ZA" sz="1400" b="1" dirty="0">
                        <a:solidFill>
                          <a:schemeClr val="tx1"/>
                        </a:solidFill>
                        <a:latin typeface="Calibri" panose="020F0502020204030204" pitchFamily="34" charset="0"/>
                        <a:cs typeface="Calibri" panose="020F0502020204030204" pitchFamily="34" charset="0"/>
                      </a:endParaRPr>
                    </a:p>
                  </a:txBody>
                  <a:tcPr/>
                </a:tc>
                <a:tc>
                  <a:txBody>
                    <a:bodyPr/>
                    <a:lstStyle/>
                    <a:p>
                      <a:pPr algn="just"/>
                      <a:r>
                        <a:rPr lang="en-US" sz="1400" dirty="0">
                          <a:latin typeface="Calibri" panose="020F0502020204030204" pitchFamily="34" charset="0"/>
                          <a:cs typeface="Calibri" panose="020F0502020204030204" pitchFamily="34" charset="0"/>
                        </a:rPr>
                        <a:t>SASSA</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27752905"/>
                  </a:ext>
                </a:extLst>
              </a:tr>
              <a:tr h="0">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Suppliers in which a Senior Manager has an interest</a:t>
                      </a:r>
                    </a:p>
                  </a:txBody>
                  <a:tcPr/>
                </a:tc>
                <a:tc>
                  <a:txBody>
                    <a:bodyPr/>
                    <a:lstStyle/>
                    <a:p>
                      <a:pPr marL="285750" indent="-285750" algn="just">
                        <a:buFont typeface="Arial" panose="020B0604020202020204" pitchFamily="34" charset="0"/>
                        <a:buChar char="•"/>
                      </a:pPr>
                      <a:r>
                        <a:rPr lang="en-US" sz="1400" dirty="0">
                          <a:solidFill>
                            <a:schemeClr val="tx1"/>
                          </a:solidFill>
                          <a:latin typeface="Calibri" panose="020F0502020204030204" pitchFamily="34" charset="0"/>
                          <a:cs typeface="Calibri" panose="020F0502020204030204" pitchFamily="34" charset="0"/>
                        </a:rPr>
                        <a:t>Hearings</a:t>
                      </a:r>
                      <a:r>
                        <a:rPr lang="en-US" sz="1400" baseline="0" dirty="0">
                          <a:solidFill>
                            <a:schemeClr val="tx1"/>
                          </a:solidFill>
                          <a:latin typeface="Calibri" panose="020F0502020204030204" pitchFamily="34" charset="0"/>
                          <a:cs typeface="Calibri" panose="020F0502020204030204" pitchFamily="34" charset="0"/>
                        </a:rPr>
                        <a:t> were held on 25 May 2022. </a:t>
                      </a:r>
                    </a:p>
                    <a:p>
                      <a:pPr marL="285750" indent="-285750" algn="just">
                        <a:buFont typeface="Arial" panose="020B0604020202020204" pitchFamily="34" charset="0"/>
                        <a:buChar char="•"/>
                      </a:pPr>
                      <a:r>
                        <a:rPr lang="en-US" sz="1400" baseline="0" dirty="0">
                          <a:solidFill>
                            <a:schemeClr val="tx1"/>
                          </a:solidFill>
                          <a:latin typeface="Calibri" panose="020F0502020204030204" pitchFamily="34" charset="0"/>
                          <a:cs typeface="Calibri" panose="020F0502020204030204" pitchFamily="34" charset="0"/>
                        </a:rPr>
                        <a:t>Employee pleaded guilty. </a:t>
                      </a:r>
                    </a:p>
                    <a:p>
                      <a:pPr marL="285750" indent="-285750" algn="just">
                        <a:buFont typeface="Arial" panose="020B0604020202020204" pitchFamily="34" charset="0"/>
                        <a:buChar char="•"/>
                      </a:pPr>
                      <a:r>
                        <a:rPr lang="en-US" sz="1400" baseline="0" dirty="0">
                          <a:solidFill>
                            <a:schemeClr val="tx1"/>
                          </a:solidFill>
                          <a:latin typeface="Calibri" panose="020F0502020204030204" pitchFamily="34" charset="0"/>
                          <a:cs typeface="Calibri" panose="020F0502020204030204" pitchFamily="34" charset="0"/>
                        </a:rPr>
                        <a:t>Mitigation and Aggravation 23/6/2022. </a:t>
                      </a:r>
                      <a:endParaRPr lang="en-ZA" sz="1400" dirty="0">
                        <a:solidFill>
                          <a:schemeClr val="tx1"/>
                        </a:solidFill>
                        <a:latin typeface="Calibri" panose="020F0502020204030204" pitchFamily="34" charset="0"/>
                        <a:cs typeface="Calibri" panose="020F0502020204030204" pitchFamily="34" charset="0"/>
                      </a:endParaRPr>
                    </a:p>
                  </a:txBody>
                  <a:tcPr/>
                </a:tc>
                <a:tc>
                  <a:txBody>
                    <a:bodyPr/>
                    <a:lstStyle/>
                    <a:p>
                      <a:pPr algn="just"/>
                      <a:r>
                        <a:rPr lang="en-ZA" sz="14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2713364853"/>
                  </a:ext>
                </a:extLst>
              </a:tr>
              <a:tr h="310915">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Non-disclosure of business with other state organs by DSD employees </a:t>
                      </a:r>
                    </a:p>
                  </a:txBody>
                  <a:tcPr/>
                </a:tc>
                <a:tc>
                  <a:txBody>
                    <a:bodyPr/>
                    <a:lstStyle/>
                    <a:p>
                      <a:pPr marL="285750" indent="-285750" algn="just">
                        <a:buFont typeface="Arial" panose="020B0604020202020204" pitchFamily="34" charset="0"/>
                        <a:buChar char="•"/>
                      </a:pPr>
                      <a:r>
                        <a:rPr lang="en-US" sz="1400" dirty="0">
                          <a:solidFill>
                            <a:schemeClr val="tx1"/>
                          </a:solidFill>
                          <a:latin typeface="Calibri" panose="020F0502020204030204" pitchFamily="34" charset="0"/>
                          <a:cs typeface="Calibri" panose="020F0502020204030204" pitchFamily="34" charset="0"/>
                        </a:rPr>
                        <a:t>Three cases withdrawn:</a:t>
                      </a:r>
                      <a:r>
                        <a:rPr lang="en-US" sz="1400" baseline="0" dirty="0">
                          <a:solidFill>
                            <a:schemeClr val="tx1"/>
                          </a:solidFill>
                          <a:latin typeface="Calibri" panose="020F0502020204030204" pitchFamily="34" charset="0"/>
                          <a:cs typeface="Calibri" panose="020F0502020204030204" pitchFamily="34" charset="0"/>
                        </a:rPr>
                        <a:t> </a:t>
                      </a:r>
                    </a:p>
                    <a:p>
                      <a:pPr marL="625475" lvl="1" indent="-358775" algn="just">
                        <a:buFont typeface="Courier New" panose="02070309020205020404" pitchFamily="49" charset="0"/>
                        <a:buChar char="o"/>
                      </a:pPr>
                      <a:r>
                        <a:rPr lang="en-US" sz="1400" baseline="0" dirty="0">
                          <a:solidFill>
                            <a:schemeClr val="tx1"/>
                          </a:solidFill>
                          <a:latin typeface="Calibri" panose="020F0502020204030204" pitchFamily="34" charset="0"/>
                          <a:cs typeface="Calibri" panose="020F0502020204030204" pitchFamily="34" charset="0"/>
                        </a:rPr>
                        <a:t>(1) case</a:t>
                      </a:r>
                      <a:r>
                        <a:rPr lang="en-US" sz="1400" dirty="0">
                          <a:solidFill>
                            <a:schemeClr val="tx1"/>
                          </a:solidFill>
                          <a:latin typeface="Calibri" panose="020F0502020204030204" pitchFamily="34" charset="0"/>
                          <a:cs typeface="Calibri" panose="020F0502020204030204" pitchFamily="34" charset="0"/>
                        </a:rPr>
                        <a:t> due to death of an official, </a:t>
                      </a:r>
                    </a:p>
                    <a:p>
                      <a:pPr marL="625475" lvl="1" indent="-358775" algn="just">
                        <a:buFont typeface="Courier New" panose="02070309020205020404" pitchFamily="49" charset="0"/>
                        <a:buChar char="o"/>
                      </a:pPr>
                      <a:r>
                        <a:rPr lang="en-US" sz="1400" dirty="0">
                          <a:solidFill>
                            <a:schemeClr val="tx1"/>
                          </a:solidFill>
                          <a:latin typeface="Calibri" panose="020F0502020204030204" pitchFamily="34" charset="0"/>
                          <a:cs typeface="Calibri" panose="020F0502020204030204" pitchFamily="34" charset="0"/>
                        </a:rPr>
                        <a:t>(1) case confirmation received of resignation of the official as Director; and</a:t>
                      </a:r>
                    </a:p>
                    <a:p>
                      <a:pPr marL="625475" lvl="1" indent="-358775" algn="just">
                        <a:buFont typeface="Courier New" panose="02070309020205020404" pitchFamily="49" charset="0"/>
                        <a:buChar char="o"/>
                      </a:pPr>
                      <a:r>
                        <a:rPr lang="en-US" sz="1400" dirty="0">
                          <a:solidFill>
                            <a:schemeClr val="tx1"/>
                          </a:solidFill>
                          <a:latin typeface="Calibri" panose="020F0502020204030204" pitchFamily="34" charset="0"/>
                          <a:cs typeface="Calibri" panose="020F0502020204030204" pitchFamily="34" charset="0"/>
                        </a:rPr>
                        <a:t>(1) case – the 3</a:t>
                      </a:r>
                      <a:r>
                        <a:rPr lang="en-US" sz="1400" baseline="30000" dirty="0">
                          <a:solidFill>
                            <a:schemeClr val="tx1"/>
                          </a:solidFill>
                          <a:latin typeface="Calibri" panose="020F0502020204030204" pitchFamily="34" charset="0"/>
                          <a:cs typeface="Calibri" panose="020F0502020204030204" pitchFamily="34" charset="0"/>
                        </a:rPr>
                        <a:t>rd</a:t>
                      </a:r>
                      <a:r>
                        <a:rPr lang="en-US" sz="1400" dirty="0">
                          <a:solidFill>
                            <a:schemeClr val="tx1"/>
                          </a:solidFill>
                          <a:latin typeface="Calibri" panose="020F0502020204030204" pitchFamily="34" charset="0"/>
                          <a:cs typeface="Calibri" panose="020F0502020204030204" pitchFamily="34" charset="0"/>
                        </a:rPr>
                        <a:t> official, the</a:t>
                      </a:r>
                      <a:r>
                        <a:rPr lang="en-US" sz="1400" baseline="0" dirty="0">
                          <a:solidFill>
                            <a:schemeClr val="tx1"/>
                          </a:solidFill>
                          <a:latin typeface="Calibri" panose="020F0502020204030204" pitchFamily="34" charset="0"/>
                          <a:cs typeface="Calibri" panose="020F0502020204030204" pitchFamily="34" charset="0"/>
                        </a:rPr>
                        <a:t> entity indicated that there was no records of the official doing business with it.</a:t>
                      </a:r>
                    </a:p>
                    <a:p>
                      <a:pPr marL="285750" indent="-285750" algn="just">
                        <a:buFont typeface="Arial" panose="020B0604020202020204" pitchFamily="34" charset="0"/>
                        <a:buChar char="•"/>
                      </a:pPr>
                      <a:r>
                        <a:rPr lang="en-US" sz="1400" baseline="0" dirty="0">
                          <a:solidFill>
                            <a:schemeClr val="tx1"/>
                          </a:solidFill>
                          <a:latin typeface="Calibri" panose="020F0502020204030204" pitchFamily="34" charset="0"/>
                          <a:cs typeface="Calibri" panose="020F0502020204030204" pitchFamily="34" charset="0"/>
                        </a:rPr>
                        <a:t>1 case, the hearing is continuing. Hearing first set on 16/5/2022. Employee requested Legal  Rep on 18/5/2022. Chair ruled against Legal Rep on 27/5/2022. Hearing in progress</a:t>
                      </a:r>
                    </a:p>
                    <a:p>
                      <a:pPr marL="285750" indent="-285750" algn="just">
                        <a:buFont typeface="Arial" panose="020B0604020202020204" pitchFamily="34" charset="0"/>
                        <a:buChar char="•"/>
                      </a:pPr>
                      <a:r>
                        <a:rPr lang="en-US" sz="1400" dirty="0">
                          <a:solidFill>
                            <a:schemeClr val="tx1"/>
                          </a:solidFill>
                          <a:latin typeface="Calibri" panose="020F0502020204030204" pitchFamily="34" charset="0"/>
                          <a:cs typeface="Calibri" panose="020F0502020204030204" pitchFamily="34" charset="0"/>
                        </a:rPr>
                        <a:t>2 cases awaiting evidence.</a:t>
                      </a:r>
                      <a:endParaRPr lang="en-ZA" sz="1400" dirty="0">
                        <a:solidFill>
                          <a:schemeClr val="tx1"/>
                        </a:solidFill>
                        <a:latin typeface="Calibri" panose="020F0502020204030204" pitchFamily="34" charset="0"/>
                        <a:cs typeface="Calibri" panose="020F0502020204030204" pitchFamily="34" charset="0"/>
                      </a:endParaRPr>
                    </a:p>
                  </a:txBody>
                  <a:tcPr/>
                </a:tc>
                <a:tc>
                  <a:txBody>
                    <a:bodyPr/>
                    <a:lstStyle/>
                    <a:p>
                      <a:pPr algn="just"/>
                      <a:r>
                        <a:rPr lang="en-ZA" sz="14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2760223441"/>
                  </a:ext>
                </a:extLst>
              </a:tr>
            </a:tbl>
          </a:graphicData>
        </a:graphic>
      </p:graphicFrame>
    </p:spTree>
    <p:extLst>
      <p:ext uri="{BB962C8B-B14F-4D97-AF65-F5344CB8AC3E}">
        <p14:creationId xmlns:p14="http://schemas.microsoft.com/office/powerpoint/2010/main" val="1715097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49795"/>
            <a:ext cx="11378514" cy="841375"/>
          </a:xfrm>
          <a:solidFill>
            <a:schemeClr val="accent2"/>
          </a:solidFill>
        </p:spPr>
        <p:txBody>
          <a:bodyPr/>
          <a:lstStyle/>
          <a:p>
            <a:pPr algn="ctr"/>
            <a:r>
              <a:rPr lang="en-ZA" dirty="0"/>
              <a:t>AUDIT FINDINGS 2020/21 – WORK IN PROGRESS</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1874860586"/>
              </p:ext>
            </p:extLst>
          </p:nvPr>
        </p:nvGraphicFramePr>
        <p:xfrm>
          <a:off x="278026" y="1181785"/>
          <a:ext cx="11378514" cy="4516315"/>
        </p:xfrm>
        <a:graphic>
          <a:graphicData uri="http://schemas.openxmlformats.org/drawingml/2006/table">
            <a:tbl>
              <a:tblPr firstRow="1" bandRow="1">
                <a:tableStyleId>{5C22544A-7EE6-4342-B048-85BDC9FD1C3A}</a:tableStyleId>
              </a:tblPr>
              <a:tblGrid>
                <a:gridCol w="2747114">
                  <a:extLst>
                    <a:ext uri="{9D8B030D-6E8A-4147-A177-3AD203B41FA5}">
                      <a16:colId xmlns:a16="http://schemas.microsoft.com/office/drawing/2014/main" val="3588166983"/>
                    </a:ext>
                  </a:extLst>
                </a:gridCol>
                <a:gridCol w="6880860">
                  <a:extLst>
                    <a:ext uri="{9D8B030D-6E8A-4147-A177-3AD203B41FA5}">
                      <a16:colId xmlns:a16="http://schemas.microsoft.com/office/drawing/2014/main" val="85929323"/>
                    </a:ext>
                  </a:extLst>
                </a:gridCol>
                <a:gridCol w="1750540">
                  <a:extLst>
                    <a:ext uri="{9D8B030D-6E8A-4147-A177-3AD203B41FA5}">
                      <a16:colId xmlns:a16="http://schemas.microsoft.com/office/drawing/2014/main" val="3775491090"/>
                    </a:ext>
                  </a:extLst>
                </a:gridCol>
              </a:tblGrid>
              <a:tr h="713231">
                <a:tc>
                  <a:txBody>
                    <a:bodyPr/>
                    <a:lstStyle/>
                    <a:p>
                      <a:r>
                        <a:rPr lang="en-ZA" sz="1400"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latin typeface="Calibri" panose="020F0502020204030204" pitchFamily="34" charset="0"/>
                          <a:cs typeface="Calibri" panose="020F0502020204030204" pitchFamily="34" charset="0"/>
                        </a:rPr>
                        <a:t>Department / Entity</a:t>
                      </a:r>
                    </a:p>
                    <a:p>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17083769"/>
                  </a:ext>
                </a:extLst>
              </a:tr>
              <a:tr h="1226933">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Assets</a:t>
                      </a:r>
                      <a:r>
                        <a:rPr lang="en-US" sz="1400" baseline="0" dirty="0">
                          <a:latin typeface="Calibri" panose="020F0502020204030204" pitchFamily="34" charset="0"/>
                          <a:cs typeface="Calibri" panose="020F0502020204030204" pitchFamily="34" charset="0"/>
                        </a:rPr>
                        <a:t> acquired and never been used</a:t>
                      </a:r>
                      <a:endParaRPr lang="en-ZA"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Assets to be disposed to</a:t>
                      </a:r>
                      <a:r>
                        <a:rPr lang="en-US" sz="1400" baseline="0" dirty="0">
                          <a:latin typeface="Calibri" panose="020F0502020204030204" pitchFamily="34" charset="0"/>
                          <a:cs typeface="Calibri" panose="020F0502020204030204" pitchFamily="34" charset="0"/>
                        </a:rPr>
                        <a:t> the centres. The process has already commenced.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Fruitless and wasteful expenditure has been reported to Internal Control for investigation. National Treasury has granted approval on 14 June 2022 and received by the Department on 4 July 2022.  Disposal has been done.</a:t>
                      </a:r>
                      <a:endParaRPr lang="en-ZA" sz="1400" dirty="0">
                        <a:latin typeface="Calibri" panose="020F0502020204030204" pitchFamily="34" charset="0"/>
                        <a:cs typeface="Calibri" panose="020F0502020204030204" pitchFamily="34" charset="0"/>
                      </a:endParaRPr>
                    </a:p>
                  </a:txBody>
                  <a:tcPr/>
                </a:tc>
                <a:tc>
                  <a:txBody>
                    <a:bodyPr/>
                    <a:lstStyle/>
                    <a:p>
                      <a:pPr algn="just"/>
                      <a:r>
                        <a:rPr lang="en-ZA" sz="14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1682345056"/>
                  </a:ext>
                </a:extLst>
              </a:tr>
              <a:tr h="899751">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Asset Verification not performed</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The disposal committee met during the Month of March 2022. The disposal process</a:t>
                      </a:r>
                      <a:r>
                        <a:rPr lang="en-US" sz="1400" baseline="0" dirty="0">
                          <a:latin typeface="Calibri" panose="020F0502020204030204" pitchFamily="34" charset="0"/>
                          <a:cs typeface="Calibri" panose="020F0502020204030204" pitchFamily="34" charset="0"/>
                        </a:rPr>
                        <a:t> was finalized on 31 March 2022. National Treasury has granted approval on 14 June 2022 and received by the Department on 4 July 2022.  Disposal has been done.</a:t>
                      </a:r>
                      <a:endParaRPr lang="en-US" sz="1400" dirty="0">
                        <a:latin typeface="Calibri" panose="020F0502020204030204" pitchFamily="34" charset="0"/>
                        <a:cs typeface="Calibri" panose="020F0502020204030204" pitchFamily="34" charset="0"/>
                      </a:endParaRPr>
                    </a:p>
                  </a:txBody>
                  <a:tcPr/>
                </a:tc>
                <a:tc>
                  <a:txBody>
                    <a:bodyPr/>
                    <a:lstStyle/>
                    <a:p>
                      <a:pPr algn="just"/>
                      <a:r>
                        <a:rPr lang="en-US" sz="1400" dirty="0">
                          <a:latin typeface="Calibri" panose="020F0502020204030204" pitchFamily="34" charset="0"/>
                          <a:cs typeface="Calibri" panose="020F0502020204030204" pitchFamily="34" charset="0"/>
                        </a:rPr>
                        <a:t>DSD</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27752905"/>
                  </a:ext>
                </a:extLst>
              </a:tr>
              <a:tr h="899751">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Invoices not paid within 30 days</a:t>
                      </a:r>
                      <a:endParaRPr lang="en-ZA"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Invoice tracking system implemented on 18 October 2021. </a:t>
                      </a:r>
                    </a:p>
                    <a:p>
                      <a:pPr marL="285750" indent="-285750" algn="just">
                        <a:buFont typeface="Arial" panose="020B0604020202020204" pitchFamily="34" charset="0"/>
                        <a:buChar char="•"/>
                      </a:pPr>
                      <a:endParaRPr lang="en-US" sz="14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Currently monitoring the system</a:t>
                      </a:r>
                    </a:p>
                    <a:p>
                      <a:pPr marL="285750" indent="-285750" algn="just">
                        <a:buFont typeface="Arial" panose="020B0604020202020204" pitchFamily="34" charset="0"/>
                        <a:buChar char="•"/>
                      </a:pPr>
                      <a:endParaRPr lang="en-ZA" sz="1400" dirty="0">
                        <a:latin typeface="Calibri" panose="020F0502020204030204" pitchFamily="34" charset="0"/>
                        <a:cs typeface="Calibri" panose="020F0502020204030204" pitchFamily="34" charset="0"/>
                      </a:endParaRPr>
                    </a:p>
                  </a:txBody>
                  <a:tcPr/>
                </a:tc>
                <a:tc>
                  <a:txBody>
                    <a:bodyPr/>
                    <a:lstStyle/>
                    <a:p>
                      <a:pPr algn="just"/>
                      <a:r>
                        <a:rPr lang="en-US" sz="1400" dirty="0">
                          <a:latin typeface="Calibri" panose="020F0502020204030204" pitchFamily="34" charset="0"/>
                          <a:cs typeface="Calibri" panose="020F0502020204030204" pitchFamily="34" charset="0"/>
                        </a:rPr>
                        <a:t>DSD</a:t>
                      </a:r>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13364853"/>
                  </a:ext>
                </a:extLst>
              </a:tr>
              <a:tr h="572569">
                <a:tc>
                  <a:txBody>
                    <a:bodyPr/>
                    <a:lstStyle/>
                    <a:p>
                      <a:pPr marL="285750" indent="-285750" algn="just">
                        <a:buFont typeface="Arial" panose="020B0604020202020204" pitchFamily="34" charset="0"/>
                        <a:buChar char="•"/>
                      </a:pPr>
                      <a:r>
                        <a:rPr lang="en-ZA" sz="1400" dirty="0">
                          <a:latin typeface="Calibri" panose="020F0502020204030204" pitchFamily="34" charset="0"/>
                          <a:cs typeface="Calibri" panose="020F0502020204030204" pitchFamily="34" charset="0"/>
                        </a:rPr>
                        <a:t>Incomplete contract register </a:t>
                      </a: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The contract</a:t>
                      </a:r>
                      <a:r>
                        <a:rPr lang="en-US" sz="1400" baseline="0" dirty="0">
                          <a:latin typeface="Calibri" panose="020F0502020204030204" pitchFamily="34" charset="0"/>
                          <a:cs typeface="Calibri" panose="020F0502020204030204" pitchFamily="34" charset="0"/>
                        </a:rPr>
                        <a:t> register has been updated. </a:t>
                      </a:r>
                    </a:p>
                    <a:p>
                      <a:pPr marL="285750" indent="-285750" algn="just">
                        <a:buFont typeface="Arial" panose="020B0604020202020204" pitchFamily="34" charset="0"/>
                        <a:buChar char="•"/>
                      </a:pPr>
                      <a:r>
                        <a:rPr lang="en-US" sz="1400" baseline="0" dirty="0">
                          <a:latin typeface="Calibri" panose="020F0502020204030204" pitchFamily="34" charset="0"/>
                          <a:cs typeface="Calibri" panose="020F0502020204030204" pitchFamily="34" charset="0"/>
                        </a:rPr>
                        <a:t>A reconciliation of all the outstanding contracts need to be performed against the contract register.</a:t>
                      </a:r>
                      <a:endParaRPr lang="en-ZA" sz="1400" dirty="0">
                        <a:latin typeface="Calibri" panose="020F0502020204030204" pitchFamily="34" charset="0"/>
                        <a:cs typeface="Calibri" panose="020F0502020204030204" pitchFamily="34" charset="0"/>
                      </a:endParaRPr>
                    </a:p>
                  </a:txBody>
                  <a:tcPr/>
                </a:tc>
                <a:tc>
                  <a:txBody>
                    <a:bodyPr/>
                    <a:lstStyle/>
                    <a:p>
                      <a:pPr algn="just"/>
                      <a:r>
                        <a:rPr lang="en-ZA" sz="14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805949665"/>
                  </a:ext>
                </a:extLst>
              </a:tr>
            </a:tbl>
          </a:graphicData>
        </a:graphic>
      </p:graphicFrame>
    </p:spTree>
    <p:extLst>
      <p:ext uri="{BB962C8B-B14F-4D97-AF65-F5344CB8AC3E}">
        <p14:creationId xmlns:p14="http://schemas.microsoft.com/office/powerpoint/2010/main" val="1675428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64A-1A1E-457A-AD5E-F6298BEC4589}"/>
              </a:ext>
            </a:extLst>
          </p:cNvPr>
          <p:cNvSpPr>
            <a:spLocks noGrp="1"/>
          </p:cNvSpPr>
          <p:nvPr>
            <p:ph type="title"/>
          </p:nvPr>
        </p:nvSpPr>
        <p:spPr>
          <a:xfrm>
            <a:off x="278027" y="249795"/>
            <a:ext cx="11378514" cy="841375"/>
          </a:xfrm>
          <a:solidFill>
            <a:schemeClr val="accent2"/>
          </a:solidFill>
        </p:spPr>
        <p:txBody>
          <a:bodyPr/>
          <a:lstStyle/>
          <a:p>
            <a:pPr algn="ctr"/>
            <a:r>
              <a:rPr lang="en-ZA" dirty="0"/>
              <a:t>AUDIT FINDINGS 2020/21 – WORK IN PROGRESS</a:t>
            </a:r>
          </a:p>
        </p:txBody>
      </p:sp>
      <p:graphicFrame>
        <p:nvGraphicFramePr>
          <p:cNvPr id="4" name="Content Placeholder 3">
            <a:extLst>
              <a:ext uri="{FF2B5EF4-FFF2-40B4-BE49-F238E27FC236}">
                <a16:creationId xmlns:a16="http://schemas.microsoft.com/office/drawing/2014/main" id="{6D97BEC6-EC1E-4143-AD33-6AE77A4640ED}"/>
              </a:ext>
            </a:extLst>
          </p:cNvPr>
          <p:cNvGraphicFramePr>
            <a:graphicFrameLocks noGrp="1"/>
          </p:cNvGraphicFramePr>
          <p:nvPr>
            <p:ph idx="1"/>
            <p:extLst>
              <p:ext uri="{D42A27DB-BD31-4B8C-83A1-F6EECF244321}">
                <p14:modId xmlns:p14="http://schemas.microsoft.com/office/powerpoint/2010/main" val="3035223673"/>
              </p:ext>
            </p:extLst>
          </p:nvPr>
        </p:nvGraphicFramePr>
        <p:xfrm>
          <a:off x="278027" y="1501825"/>
          <a:ext cx="11378514" cy="2879675"/>
        </p:xfrm>
        <a:graphic>
          <a:graphicData uri="http://schemas.openxmlformats.org/drawingml/2006/table">
            <a:tbl>
              <a:tblPr firstRow="1" bandRow="1">
                <a:tableStyleId>{5C22544A-7EE6-4342-B048-85BDC9FD1C3A}</a:tableStyleId>
              </a:tblPr>
              <a:tblGrid>
                <a:gridCol w="3387107">
                  <a:extLst>
                    <a:ext uri="{9D8B030D-6E8A-4147-A177-3AD203B41FA5}">
                      <a16:colId xmlns:a16="http://schemas.microsoft.com/office/drawing/2014/main" val="3588166983"/>
                    </a:ext>
                  </a:extLst>
                </a:gridCol>
                <a:gridCol w="5525893">
                  <a:extLst>
                    <a:ext uri="{9D8B030D-6E8A-4147-A177-3AD203B41FA5}">
                      <a16:colId xmlns:a16="http://schemas.microsoft.com/office/drawing/2014/main" val="85929323"/>
                    </a:ext>
                  </a:extLst>
                </a:gridCol>
                <a:gridCol w="2465514">
                  <a:extLst>
                    <a:ext uri="{9D8B030D-6E8A-4147-A177-3AD203B41FA5}">
                      <a16:colId xmlns:a16="http://schemas.microsoft.com/office/drawing/2014/main" val="3775491090"/>
                    </a:ext>
                  </a:extLst>
                </a:gridCol>
              </a:tblGrid>
              <a:tr h="1161975">
                <a:tc>
                  <a:txBody>
                    <a:bodyPr/>
                    <a:lstStyle/>
                    <a:p>
                      <a:r>
                        <a:rPr lang="en-ZA" dirty="0">
                          <a:latin typeface="Calibri" panose="020F0502020204030204" pitchFamily="34" charset="0"/>
                          <a:cs typeface="Calibri" panose="020F0502020204030204" pitchFamily="34" charset="0"/>
                        </a:rPr>
                        <a:t>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Comments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Calibri" panose="020F0502020204030204" pitchFamily="34" charset="0"/>
                          <a:cs typeface="Calibri" panose="020F0502020204030204" pitchFamily="34" charset="0"/>
                        </a:rPr>
                        <a:t>Department / Entity</a:t>
                      </a:r>
                    </a:p>
                    <a:p>
                      <a:endParaRPr lang="en-ZA"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17083769"/>
                  </a:ext>
                </a:extLst>
              </a:tr>
              <a:tr h="856640">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Program change management</a:t>
                      </a:r>
                    </a:p>
                    <a:p>
                      <a:pPr marL="285750" indent="-285750" algn="just">
                        <a:buFont typeface="Arial" panose="020B0604020202020204" pitchFamily="34" charset="0"/>
                        <a:buChar char="•"/>
                      </a:pPr>
                      <a:endParaRPr lang="en-US"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SCM</a:t>
                      </a:r>
                      <a:r>
                        <a:rPr lang="en-US" sz="1400" baseline="0" dirty="0">
                          <a:latin typeface="Calibri" panose="020F0502020204030204" pitchFamily="34" charset="0"/>
                          <a:cs typeface="Calibri" panose="020F0502020204030204" pitchFamily="34" charset="0"/>
                        </a:rPr>
                        <a:t> has discontinued the use of the Fast Track asset management system.  A new system will be procured in the 2022/2023 financial year</a:t>
                      </a:r>
                      <a:endParaRPr lang="en-US" sz="1400" dirty="0">
                        <a:latin typeface="Calibri" panose="020F0502020204030204" pitchFamily="34" charset="0"/>
                        <a:cs typeface="Calibri" panose="020F0502020204030204" pitchFamily="34" charset="0"/>
                      </a:endParaRPr>
                    </a:p>
                  </a:txBody>
                  <a:tcPr/>
                </a:tc>
                <a:tc>
                  <a:txBody>
                    <a:bodyPr/>
                    <a:lstStyle/>
                    <a:p>
                      <a:pPr algn="just"/>
                      <a:r>
                        <a:rPr lang="en-ZA" sz="1400" dirty="0">
                          <a:latin typeface="Calibri" panose="020F0502020204030204" pitchFamily="34" charset="0"/>
                          <a:cs typeface="Calibri" panose="020F0502020204030204" pitchFamily="34" charset="0"/>
                        </a:rPr>
                        <a:t>DSD</a:t>
                      </a:r>
                    </a:p>
                  </a:txBody>
                  <a:tcPr/>
                </a:tc>
                <a:extLst>
                  <a:ext uri="{0D108BD9-81ED-4DB2-BD59-A6C34878D82A}">
                    <a16:rowId xmlns:a16="http://schemas.microsoft.com/office/drawing/2014/main" val="2427752905"/>
                  </a:ext>
                </a:extLst>
              </a:tr>
              <a:tr h="861060">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Composition of board not adequate NDA</a:t>
                      </a:r>
                      <a:endParaRPr lang="en-ZA" sz="1400" dirty="0">
                        <a:latin typeface="Calibri" panose="020F0502020204030204" pitchFamily="34" charset="0"/>
                        <a:cs typeface="Calibri" panose="020F0502020204030204" pitchFamily="34" charset="0"/>
                      </a:endParaRPr>
                    </a:p>
                  </a:txBody>
                  <a:tcPr/>
                </a:tc>
                <a:tc>
                  <a:txBody>
                    <a:bodyPr/>
                    <a:lstStyle/>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The Memorandum of the appointed board members has been submitted to Cabinet and it will be considered on the 7th July 2022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dirty="0">
                          <a:latin typeface="Calibri" panose="020F0502020204030204" pitchFamily="34" charset="0"/>
                          <a:cs typeface="Calibri" panose="020F0502020204030204" pitchFamily="34" charset="0"/>
                        </a:rPr>
                        <a:t>DSD</a:t>
                      </a:r>
                    </a:p>
                    <a:p>
                      <a:pPr algn="just"/>
                      <a:endParaRPr lang="en-Z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13364853"/>
                  </a:ext>
                </a:extLst>
              </a:tr>
            </a:tbl>
          </a:graphicData>
        </a:graphic>
      </p:graphicFrame>
    </p:spTree>
    <p:extLst>
      <p:ext uri="{BB962C8B-B14F-4D97-AF65-F5344CB8AC3E}">
        <p14:creationId xmlns:p14="http://schemas.microsoft.com/office/powerpoint/2010/main" val="356563191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DSD Presentation Template_Master</Template>
  <TotalTime>385</TotalTime>
  <Words>2926</Words>
  <Application>Microsoft Office PowerPoint</Application>
  <PresentationFormat>Widescreen</PresentationFormat>
  <Paragraphs>354</Paragraphs>
  <Slides>23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Calibri</vt:lpstr>
      <vt:lpstr>Calibri Light</vt:lpstr>
      <vt:lpstr>Courier New</vt:lpstr>
      <vt:lpstr>Wingdings</vt:lpstr>
      <vt:lpstr>Custom Design</vt:lpstr>
      <vt:lpstr>1_Custom Design</vt:lpstr>
      <vt:lpstr>PORTFOLIO COMMITTEE</vt:lpstr>
      <vt:lpstr>CONTENTS</vt:lpstr>
      <vt:lpstr>PURPOSE</vt:lpstr>
      <vt:lpstr>CONTEXTUAL ANALYSIS</vt:lpstr>
      <vt:lpstr>AUDIT OUTCOME OF THE 2020/21 SOCIAL DEVELOPMENT</vt:lpstr>
      <vt:lpstr>Audit Implementation Action Plan. </vt:lpstr>
      <vt:lpstr>AUDIT FINDINGS 2020/21 – WORK IN PROGRESS</vt:lpstr>
      <vt:lpstr>AUDIT FINDINGS 2020/21 – WORK IN PROGRESS</vt:lpstr>
      <vt:lpstr>AUDIT FINDINGS 2020/21 – WORK IN PROGRESS</vt:lpstr>
      <vt:lpstr>CASES REFERRED TO NATIONAL TREASURY FOR CONDONATION</vt:lpstr>
      <vt:lpstr>CASES REFERRED TO NATIONAL TREASURY FOR CONDONATION (cont.)</vt:lpstr>
      <vt:lpstr>CASES REFERRED TO NATIONAL TREASURY FOR CONDONATION (cont.)</vt:lpstr>
      <vt:lpstr>AUDIT FINDINGS 2020/21 – RESOLVED/ CORRECTED</vt:lpstr>
      <vt:lpstr>AUDIT FINDINGS 2020/21 – RESOLVED/ CORRECTED</vt:lpstr>
      <vt:lpstr>AUDIT FINDINGS 2020/21 – RESOLVED/ CORRECTED</vt:lpstr>
      <vt:lpstr>AUDIT FINDINGS 2020/21 – RESOLVED/ CORRECTED</vt:lpstr>
      <vt:lpstr>AUDIT FINDINGS 2020/21 – RESOLVED/ CORRECTED</vt:lpstr>
      <vt:lpstr>AUDIT FINDINGS 2020/21 – RESOLVED/ CORRECTED</vt:lpstr>
      <vt:lpstr>AUDIT FINDINGS 2020/21 – RESOLVED/ CORRECTED</vt:lpstr>
      <vt:lpstr>AUDIT FINDINGS 2020/21 – RESOLVED/ CORRECTED</vt:lpstr>
      <vt:lpstr>AUDIT FINDINGS 2020/21 – RESOLVED/ CORRECTED</vt:lpstr>
      <vt:lpstr>AUDIT FINDINGS 2020/21 – RESOLVED/ CORRECTED</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EXCO</dc:title>
  <dc:creator>Fanie Esterhuizen</dc:creator>
  <cp:lastModifiedBy>Fanie Esterhuizen</cp:lastModifiedBy>
  <cp:revision>28</cp:revision>
  <dcterms:created xsi:type="dcterms:W3CDTF">2022-08-17T06:45:49Z</dcterms:created>
  <dcterms:modified xsi:type="dcterms:W3CDTF">2022-08-23T14:01:46Z</dcterms:modified>
</cp:coreProperties>
</file>