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674" r:id="rId2"/>
    <p:sldId id="699" r:id="rId3"/>
    <p:sldId id="714" r:id="rId4"/>
    <p:sldId id="719" r:id="rId5"/>
    <p:sldId id="718" r:id="rId6"/>
    <p:sldId id="713" r:id="rId7"/>
    <p:sldId id="726" r:id="rId8"/>
    <p:sldId id="711" r:id="rId9"/>
    <p:sldId id="727" r:id="rId10"/>
    <p:sldId id="316"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wazi Mahlangu" initials="LM" lastIdx="3" clrIdx="0"/>
  <p:cmAuthor id="1" name="Aaron Mazibuko" initials="AM" lastIdx="2" clrIdx="1">
    <p:extLst>
      <p:ext uri="{19B8F6BF-5375-455C-9EA6-DF929625EA0E}">
        <p15:presenceInfo xmlns:p15="http://schemas.microsoft.com/office/powerpoint/2012/main" xmlns="" userId="S-1-5-21-218121654-3283966679-327353353-7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p:cViewPr varScale="1">
        <p:scale>
          <a:sx n="73" d="100"/>
          <a:sy n="73" d="100"/>
        </p:scale>
        <p:origin x="-1200"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3"/>
          </a:xfrm>
          <a:prstGeom prst="rect">
            <a:avLst/>
          </a:prstGeom>
        </p:spPr>
        <p:txBody>
          <a:bodyPr vert="horz" lIns="93801" tIns="46901" rIns="93801" bIns="46901" rtlCol="0"/>
          <a:lstStyle>
            <a:lvl1pPr algn="l">
              <a:defRPr sz="1200"/>
            </a:lvl1pPr>
          </a:lstStyle>
          <a:p>
            <a:endParaRPr lang="en-US" dirty="0"/>
          </a:p>
        </p:txBody>
      </p:sp>
      <p:sp>
        <p:nvSpPr>
          <p:cNvPr id="3" name="Date Placeholder 2"/>
          <p:cNvSpPr>
            <a:spLocks noGrp="1"/>
          </p:cNvSpPr>
          <p:nvPr>
            <p:ph type="dt" sz="quarter" idx="1"/>
          </p:nvPr>
        </p:nvSpPr>
        <p:spPr>
          <a:xfrm>
            <a:off x="3850445" y="2"/>
            <a:ext cx="2945659" cy="496333"/>
          </a:xfrm>
          <a:prstGeom prst="rect">
            <a:avLst/>
          </a:prstGeom>
        </p:spPr>
        <p:txBody>
          <a:bodyPr vert="horz" lIns="93801" tIns="46901" rIns="93801" bIns="46901" rtlCol="0"/>
          <a:lstStyle>
            <a:lvl1pPr algn="r">
              <a:defRPr sz="1200"/>
            </a:lvl1pPr>
          </a:lstStyle>
          <a:p>
            <a:fld id="{7FBC0D0F-C5EE-49F2-9365-CB8ECB237492}" type="datetimeFigureOut">
              <a:rPr lang="en-US" smtClean="0"/>
              <a:pPr/>
              <a:t>9/2/2022</a:t>
            </a:fld>
            <a:endParaRPr lang="en-US" dirty="0"/>
          </a:p>
        </p:txBody>
      </p:sp>
      <p:sp>
        <p:nvSpPr>
          <p:cNvPr id="4" name="Footer Placeholder 3"/>
          <p:cNvSpPr>
            <a:spLocks noGrp="1"/>
          </p:cNvSpPr>
          <p:nvPr>
            <p:ph type="ftr" sz="quarter" idx="2"/>
          </p:nvPr>
        </p:nvSpPr>
        <p:spPr>
          <a:xfrm>
            <a:off x="2" y="9428586"/>
            <a:ext cx="2945659" cy="496333"/>
          </a:xfrm>
          <a:prstGeom prst="rect">
            <a:avLst/>
          </a:prstGeom>
        </p:spPr>
        <p:txBody>
          <a:bodyPr vert="horz" lIns="93801" tIns="46901" rIns="93801" bIns="4690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5" y="9428586"/>
            <a:ext cx="2945659" cy="496333"/>
          </a:xfrm>
          <a:prstGeom prst="rect">
            <a:avLst/>
          </a:prstGeom>
        </p:spPr>
        <p:txBody>
          <a:bodyPr vert="horz" lIns="93801" tIns="46901" rIns="93801" bIns="46901" rtlCol="0" anchor="b"/>
          <a:lstStyle>
            <a:lvl1pPr algn="r">
              <a:defRPr sz="1200"/>
            </a:lvl1pPr>
          </a:lstStyle>
          <a:p>
            <a:fld id="{60903502-1FF9-47FB-A51A-EFE8370E3BCF}" type="slidenum">
              <a:rPr lang="en-US" smtClean="0"/>
              <a:pPr/>
              <a:t>‹#›</a:t>
            </a:fld>
            <a:endParaRPr lang="en-US" dirty="0"/>
          </a:p>
        </p:txBody>
      </p:sp>
    </p:spTree>
    <p:extLst>
      <p:ext uri="{BB962C8B-B14F-4D97-AF65-F5344CB8AC3E}">
        <p14:creationId xmlns:p14="http://schemas.microsoft.com/office/powerpoint/2010/main" xmlns="" val="173217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3"/>
          </a:xfrm>
          <a:prstGeom prst="rect">
            <a:avLst/>
          </a:prstGeom>
        </p:spPr>
        <p:txBody>
          <a:bodyPr vert="horz" lIns="93801" tIns="46901" rIns="93801" bIns="46901" rtlCol="0"/>
          <a:lstStyle>
            <a:lvl1pPr algn="l">
              <a:defRPr sz="1200"/>
            </a:lvl1pPr>
          </a:lstStyle>
          <a:p>
            <a:endParaRPr lang="en-US" dirty="0"/>
          </a:p>
        </p:txBody>
      </p:sp>
      <p:sp>
        <p:nvSpPr>
          <p:cNvPr id="3" name="Date Placeholder 2"/>
          <p:cNvSpPr>
            <a:spLocks noGrp="1"/>
          </p:cNvSpPr>
          <p:nvPr>
            <p:ph type="dt" idx="1"/>
          </p:nvPr>
        </p:nvSpPr>
        <p:spPr>
          <a:xfrm>
            <a:off x="3850445" y="2"/>
            <a:ext cx="2945659" cy="496333"/>
          </a:xfrm>
          <a:prstGeom prst="rect">
            <a:avLst/>
          </a:prstGeom>
        </p:spPr>
        <p:txBody>
          <a:bodyPr vert="horz" lIns="93801" tIns="46901" rIns="93801" bIns="46901" rtlCol="0"/>
          <a:lstStyle>
            <a:lvl1pPr algn="r">
              <a:defRPr sz="1200"/>
            </a:lvl1pPr>
          </a:lstStyle>
          <a:p>
            <a:fld id="{B4CB5A10-0600-4FD6-B817-C95223BBB0E7}" type="datetimeFigureOut">
              <a:rPr lang="en-US" smtClean="0"/>
              <a:pPr/>
              <a:t>9/2/2022</a:t>
            </a:fld>
            <a:endParaRPr lang="en-US" dirty="0"/>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3801" tIns="46901" rIns="93801" bIns="46901" rtlCol="0" anchor="ctr"/>
          <a:lstStyle/>
          <a:p>
            <a:endParaRPr lang="en-US" dirty="0"/>
          </a:p>
        </p:txBody>
      </p:sp>
      <p:sp>
        <p:nvSpPr>
          <p:cNvPr id="5" name="Notes Placeholder 4"/>
          <p:cNvSpPr>
            <a:spLocks noGrp="1"/>
          </p:cNvSpPr>
          <p:nvPr>
            <p:ph type="body" sz="quarter" idx="3"/>
          </p:nvPr>
        </p:nvSpPr>
        <p:spPr>
          <a:xfrm>
            <a:off x="679768" y="4715157"/>
            <a:ext cx="5438140" cy="4466988"/>
          </a:xfrm>
          <a:prstGeom prst="rect">
            <a:avLst/>
          </a:prstGeom>
        </p:spPr>
        <p:txBody>
          <a:bodyPr vert="horz" lIns="93801" tIns="46901" rIns="93801" bIns="469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6"/>
            <a:ext cx="2945659" cy="496333"/>
          </a:xfrm>
          <a:prstGeom prst="rect">
            <a:avLst/>
          </a:prstGeom>
        </p:spPr>
        <p:txBody>
          <a:bodyPr vert="horz" lIns="93801" tIns="46901" rIns="93801" bIns="4690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5" y="9428586"/>
            <a:ext cx="2945659" cy="496333"/>
          </a:xfrm>
          <a:prstGeom prst="rect">
            <a:avLst/>
          </a:prstGeom>
        </p:spPr>
        <p:txBody>
          <a:bodyPr vert="horz" lIns="93801" tIns="46901" rIns="93801" bIns="46901" rtlCol="0" anchor="b"/>
          <a:lstStyle>
            <a:lvl1pPr algn="r">
              <a:defRPr sz="1200"/>
            </a:lvl1pPr>
          </a:lstStyle>
          <a:p>
            <a:fld id="{E5E26D49-773D-485C-8ECC-F581738D1F05}" type="slidenum">
              <a:rPr lang="en-US" smtClean="0"/>
              <a:pPr/>
              <a:t>‹#›</a:t>
            </a:fld>
            <a:endParaRPr lang="en-US" dirty="0"/>
          </a:p>
        </p:txBody>
      </p:sp>
    </p:spTree>
    <p:extLst>
      <p:ext uri="{BB962C8B-B14F-4D97-AF65-F5344CB8AC3E}">
        <p14:creationId xmlns:p14="http://schemas.microsoft.com/office/powerpoint/2010/main" xmlns="" val="192151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259F87-0F39-4597-A9C2-144F76B17590}" type="datetime1">
              <a:rPr lang="en-US" smtClean="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DB8B8-F605-4586-B934-FF56C8C71DDE}" type="slidenum">
              <a:rPr lang="en-US" smtClean="0"/>
              <a:pPr/>
              <a:t>‹#›</a:t>
            </a:fld>
            <a:endParaRPr lang="en-US" dirty="0"/>
          </a:p>
        </p:txBody>
      </p:sp>
    </p:spTree>
    <p:extLst>
      <p:ext uri="{BB962C8B-B14F-4D97-AF65-F5344CB8AC3E}">
        <p14:creationId xmlns:p14="http://schemas.microsoft.com/office/powerpoint/2010/main" xmlns="" val="114213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02666A-E2F1-4D62-A44F-A0AA961619D9}" type="datetime1">
              <a:rPr lang="en-US" smtClean="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DB8B8-F605-4586-B934-FF56C8C71DDE}" type="slidenum">
              <a:rPr lang="en-US" smtClean="0"/>
              <a:pPr/>
              <a:t>‹#›</a:t>
            </a:fld>
            <a:endParaRPr lang="en-US" dirty="0"/>
          </a:p>
        </p:txBody>
      </p:sp>
    </p:spTree>
    <p:extLst>
      <p:ext uri="{BB962C8B-B14F-4D97-AF65-F5344CB8AC3E}">
        <p14:creationId xmlns:p14="http://schemas.microsoft.com/office/powerpoint/2010/main" xmlns="" val="20330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A804B-5883-4292-B144-A1139E7DD9A5}" type="datetime1">
              <a:rPr lang="en-US" smtClean="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DB8B8-F605-4586-B934-FF56C8C71DDE}" type="slidenum">
              <a:rPr lang="en-US" smtClean="0"/>
              <a:pPr/>
              <a:t>‹#›</a:t>
            </a:fld>
            <a:endParaRPr lang="en-US" dirty="0"/>
          </a:p>
        </p:txBody>
      </p:sp>
    </p:spTree>
    <p:extLst>
      <p:ext uri="{BB962C8B-B14F-4D97-AF65-F5344CB8AC3E}">
        <p14:creationId xmlns:p14="http://schemas.microsoft.com/office/powerpoint/2010/main" xmlns="" val="365077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1D1F2-BDFE-44EA-88B6-2C4834927CA4}" type="datetime1">
              <a:rPr lang="en-US" smtClean="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DB8B8-F605-4586-B934-FF56C8C71DDE}" type="slidenum">
              <a:rPr lang="en-US" smtClean="0"/>
              <a:pPr/>
              <a:t>‹#›</a:t>
            </a:fld>
            <a:endParaRPr lang="en-US" dirty="0"/>
          </a:p>
        </p:txBody>
      </p:sp>
    </p:spTree>
    <p:extLst>
      <p:ext uri="{BB962C8B-B14F-4D97-AF65-F5344CB8AC3E}">
        <p14:creationId xmlns:p14="http://schemas.microsoft.com/office/powerpoint/2010/main" xmlns="" val="6625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A12BB-A550-4006-A635-0E2CE34CF53D}" type="datetime1">
              <a:rPr lang="en-US" smtClean="0"/>
              <a:pPr/>
              <a:t>9/2/2022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FDB8B8-F605-4586-B934-FF56C8C71DDE}" type="slidenum">
              <a:rPr lang="en-US" smtClean="0"/>
              <a:pPr/>
              <a:t>‹#›</a:t>
            </a:fld>
            <a:endParaRPr lang="en-US" dirty="0"/>
          </a:p>
        </p:txBody>
      </p:sp>
    </p:spTree>
    <p:extLst>
      <p:ext uri="{BB962C8B-B14F-4D97-AF65-F5344CB8AC3E}">
        <p14:creationId xmlns:p14="http://schemas.microsoft.com/office/powerpoint/2010/main" xmlns="" val="60323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250B97-FE90-497D-A63B-D7212D8B4E5A}" type="datetime1">
              <a:rPr lang="en-US" smtClean="0"/>
              <a:pPr/>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FDB8B8-F605-4586-B934-FF56C8C71DDE}" type="slidenum">
              <a:rPr lang="en-US" smtClean="0"/>
              <a:pPr/>
              <a:t>‹#›</a:t>
            </a:fld>
            <a:endParaRPr lang="en-US" dirty="0"/>
          </a:p>
        </p:txBody>
      </p:sp>
    </p:spTree>
    <p:extLst>
      <p:ext uri="{BB962C8B-B14F-4D97-AF65-F5344CB8AC3E}">
        <p14:creationId xmlns:p14="http://schemas.microsoft.com/office/powerpoint/2010/main" xmlns="" val="303797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038FB1-A6F6-4E0B-9E0D-5D436ABF111E}" type="datetime1">
              <a:rPr lang="en-US" smtClean="0"/>
              <a:pPr/>
              <a:t>9/2/2022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FDB8B8-F605-4586-B934-FF56C8C71DDE}" type="slidenum">
              <a:rPr lang="en-US" smtClean="0"/>
              <a:pPr/>
              <a:t>‹#›</a:t>
            </a:fld>
            <a:endParaRPr lang="en-US" dirty="0"/>
          </a:p>
        </p:txBody>
      </p:sp>
    </p:spTree>
    <p:extLst>
      <p:ext uri="{BB962C8B-B14F-4D97-AF65-F5344CB8AC3E}">
        <p14:creationId xmlns:p14="http://schemas.microsoft.com/office/powerpoint/2010/main" xmlns="" val="1299523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22F57D-D3A1-4A6C-AB72-FC3D8D592818}" type="datetime1">
              <a:rPr lang="en-US" smtClean="0"/>
              <a:pPr/>
              <a:t>9/2/2022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FDB8B8-F605-4586-B934-FF56C8C71DDE}" type="slidenum">
              <a:rPr lang="en-US" smtClean="0"/>
              <a:pPr/>
              <a:t>‹#›</a:t>
            </a:fld>
            <a:endParaRPr lang="en-US" dirty="0"/>
          </a:p>
        </p:txBody>
      </p:sp>
    </p:spTree>
    <p:extLst>
      <p:ext uri="{BB962C8B-B14F-4D97-AF65-F5344CB8AC3E}">
        <p14:creationId xmlns:p14="http://schemas.microsoft.com/office/powerpoint/2010/main" xmlns="" val="124964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9B257-54FC-4E87-88D6-DEE0E1113020}" type="datetime1">
              <a:rPr lang="en-US" smtClean="0"/>
              <a:pPr/>
              <a:t>9/2/2022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FDB8B8-F605-4586-B934-FF56C8C71DDE}" type="slidenum">
              <a:rPr lang="en-US" smtClean="0"/>
              <a:pPr/>
              <a:t>‹#›</a:t>
            </a:fld>
            <a:endParaRPr lang="en-US" dirty="0"/>
          </a:p>
        </p:txBody>
      </p:sp>
    </p:spTree>
    <p:extLst>
      <p:ext uri="{BB962C8B-B14F-4D97-AF65-F5344CB8AC3E}">
        <p14:creationId xmlns:p14="http://schemas.microsoft.com/office/powerpoint/2010/main" xmlns="" val="176720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9A64BF-C919-4989-BCC7-6889D14C400D}" type="datetime1">
              <a:rPr lang="en-US" smtClean="0"/>
              <a:pPr/>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FDB8B8-F605-4586-B934-FF56C8C71DDE}" type="slidenum">
              <a:rPr lang="en-US" smtClean="0"/>
              <a:pPr/>
              <a:t>‹#›</a:t>
            </a:fld>
            <a:endParaRPr lang="en-US" dirty="0"/>
          </a:p>
        </p:txBody>
      </p:sp>
    </p:spTree>
    <p:extLst>
      <p:ext uri="{BB962C8B-B14F-4D97-AF65-F5344CB8AC3E}">
        <p14:creationId xmlns:p14="http://schemas.microsoft.com/office/powerpoint/2010/main" xmlns="" val="216987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A01FE6-FA30-4C42-8EA0-2F233AEC57E8}" type="datetime1">
              <a:rPr lang="en-US" smtClean="0"/>
              <a:pPr/>
              <a:t>9/2/2022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FDB8B8-F605-4586-B934-FF56C8C71DDE}" type="slidenum">
              <a:rPr lang="en-US" smtClean="0"/>
              <a:pPr/>
              <a:t>‹#›</a:t>
            </a:fld>
            <a:endParaRPr lang="en-US" dirty="0"/>
          </a:p>
        </p:txBody>
      </p:sp>
    </p:spTree>
    <p:extLst>
      <p:ext uri="{BB962C8B-B14F-4D97-AF65-F5344CB8AC3E}">
        <p14:creationId xmlns:p14="http://schemas.microsoft.com/office/powerpoint/2010/main" xmlns="" val="192661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E39A2-9A95-46B3-B44E-5DE1AE19DFE0}" type="datetime1">
              <a:rPr lang="en-US" smtClean="0"/>
              <a:pPr/>
              <a:t>9/2/2022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DB8B8-F605-4586-B934-FF56C8C71DDE}" type="slidenum">
              <a:rPr lang="en-US" smtClean="0"/>
              <a:pPr/>
              <a:t>‹#›</a:t>
            </a:fld>
            <a:endParaRPr lang="en-US" dirty="0"/>
          </a:p>
        </p:txBody>
      </p:sp>
    </p:spTree>
    <p:extLst>
      <p:ext uri="{BB962C8B-B14F-4D97-AF65-F5344CB8AC3E}">
        <p14:creationId xmlns:p14="http://schemas.microsoft.com/office/powerpoint/2010/main" xmlns="" val="2980054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ublicworks.gov.za/"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rot="5400000">
            <a:off x="4186134" y="1909866"/>
            <a:ext cx="6867729" cy="3047998"/>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31979" y="5324431"/>
            <a:ext cx="5562600"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Arial" panose="020B0604020202020204" pitchFamily="34" charset="0"/>
                <a:cs typeface="Arial" panose="020B0604020202020204" pitchFamily="34" charset="0"/>
              </a:rPr>
              <a:t>31 August 2022</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Arial" panose="020B0604020202020204" pitchFamily="34" charset="0"/>
              <a:cs typeface="Arial" panose="020B0604020202020204" pitchFamily="34" charset="0"/>
            </a:endParaRPr>
          </a:p>
        </p:txBody>
      </p:sp>
      <p:sp>
        <p:nvSpPr>
          <p:cNvPr id="3" name="Rectangle 2"/>
          <p:cNvSpPr/>
          <p:nvPr/>
        </p:nvSpPr>
        <p:spPr>
          <a:xfrm>
            <a:off x="304800" y="1828800"/>
            <a:ext cx="5791199" cy="3662541"/>
          </a:xfrm>
          <a:prstGeom prst="rect">
            <a:avLst/>
          </a:prstGeom>
          <a:no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perspectiveRight"/>
              <a:lightRig rig="threePt" dir="t"/>
            </a:scene3d>
            <a:sp3d extrusionH="57150">
              <a:bevelT w="38100" h="38100" prst="relaxedInset"/>
            </a:sp3d>
          </a:bodyPr>
          <a:lstStyle/>
          <a:p>
            <a:pPr algn="ctr"/>
            <a:r>
              <a:rPr lang="en-US" sz="2800" b="1" dirty="0">
                <a:ln w="1905"/>
                <a:solidFill>
                  <a:schemeClr val="accent6">
                    <a:lumMod val="75000"/>
                  </a:schemeClr>
                </a:solidFill>
                <a:effectLst>
                  <a:innerShdw blurRad="69850" dist="43180" dir="5400000">
                    <a:srgbClr val="000000">
                      <a:alpha val="65000"/>
                    </a:srgbClr>
                  </a:innerShdw>
                  <a:reflection blurRad="6350" stA="55000" endA="300" endPos="45500" dir="5400000" sy="-100000" algn="bl" rotWithShape="0"/>
                </a:effectLst>
                <a:latin typeface="Arial" panose="020B0604020202020204" pitchFamily="34" charset="0"/>
                <a:cs typeface="Arial" panose="020B0604020202020204" pitchFamily="34" charset="0"/>
              </a:rPr>
              <a:t>Presentation to the Portfolio Committee of Public Works and Infrastructure</a:t>
            </a:r>
          </a:p>
          <a:p>
            <a:pPr algn="ctr"/>
            <a:endParaRPr lang="en-US" sz="3200" b="1" dirty="0">
              <a:ln w="1905"/>
              <a:solidFill>
                <a:schemeClr val="accent6">
                  <a:lumMod val="75000"/>
                </a:schemeClr>
              </a:solidFill>
              <a:effectLst>
                <a:innerShdw blurRad="69850" dist="43180" dir="5400000">
                  <a:srgbClr val="000000">
                    <a:alpha val="65000"/>
                  </a:srgbClr>
                </a:innerShdw>
                <a:reflection blurRad="6350" stA="55000" endA="300" endPos="45500" dir="5400000" sy="-100000" algn="bl" rotWithShape="0"/>
              </a:effectLst>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DPWI EPWP briefing on progress with improving management of employment opportunity data; the effort to get a clean audit report through the use of ICT software and innovative strategies to improve data collection, verification, and reporting from departments, provinces and municipalities so that a uniform standard is maintained and compliance is strengthened</a:t>
            </a:r>
            <a:endParaRPr lang="en-ZA" sz="1400" dirty="0">
              <a:latin typeface="Arial" panose="020B0604020202020204" pitchFamily="34" charset="0"/>
              <a:cs typeface="Arial" panose="020B0604020202020204" pitchFamily="34" charset="0"/>
            </a:endParaRPr>
          </a:p>
          <a:p>
            <a:pPr algn="ctr"/>
            <a:endParaRPr lang="en-US" sz="3200" b="1" dirty="0">
              <a:ln w="1905"/>
              <a:solidFill>
                <a:schemeClr val="accent6">
                  <a:lumMod val="75000"/>
                </a:schemeClr>
              </a:solidFill>
              <a:effectLst>
                <a:innerShdw blurRad="69850" dist="43180" dir="5400000">
                  <a:srgbClr val="000000">
                    <a:alpha val="65000"/>
                  </a:srgbClr>
                </a:innerShdw>
                <a:reflection blurRad="6350" stA="55000" endA="300" endPos="45500" dir="5400000" sy="-100000" algn="bl" rotWithShape="0"/>
              </a:effectLst>
              <a:latin typeface="Arial" panose="020B0604020202020204" pitchFamily="34" charset="0"/>
              <a:cs typeface="Arial" panose="020B0604020202020204" pitchFamily="34" charset="0"/>
            </a:endParaRPr>
          </a:p>
        </p:txBody>
      </p:sp>
      <p:sp>
        <p:nvSpPr>
          <p:cNvPr id="16" name="TextBox 15"/>
          <p:cNvSpPr txBox="1"/>
          <p:nvPr/>
        </p:nvSpPr>
        <p:spPr>
          <a:xfrm>
            <a:off x="6705600" y="1489770"/>
            <a:ext cx="1905000" cy="3539430"/>
          </a:xfrm>
          <a:prstGeom prst="rect">
            <a:avLst/>
          </a:prstGeom>
          <a:noFill/>
        </p:spPr>
        <p:txBody>
          <a:bodyPr wrap="square" rtlCol="0">
            <a:spAutoFit/>
          </a:bodyPr>
          <a:lstStyle/>
          <a:p>
            <a:r>
              <a:rPr lang="en-US" sz="40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Heavy" pitchFamily="34" charset="0"/>
              </a:rPr>
              <a:t>South Africa Works </a:t>
            </a:r>
            <a:r>
              <a:rPr lang="en-US" sz="24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Heavy" pitchFamily="34" charset="0"/>
              </a:rPr>
              <a:t>because of </a:t>
            </a:r>
            <a:r>
              <a:rPr lang="en-US" sz="4000" b="1" dirty="0">
                <a:ln w="1905">
                  <a:solidFill>
                    <a:schemeClr val="accent6">
                      <a:lumMod val="5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ranklin Gothic Heavy" pitchFamily="34" charset="0"/>
              </a:rPr>
              <a:t>Public Works</a:t>
            </a:r>
          </a:p>
        </p:txBody>
      </p:sp>
      <p:cxnSp>
        <p:nvCxnSpPr>
          <p:cNvPr id="18" name="Straight Connector 17"/>
          <p:cNvCxnSpPr/>
          <p:nvPr/>
        </p:nvCxnSpPr>
        <p:spPr>
          <a:xfrm>
            <a:off x="533400" y="6248400"/>
            <a:ext cx="4890655" cy="0"/>
          </a:xfrm>
          <a:prstGeom prst="line">
            <a:avLst/>
          </a:prstGeom>
        </p:spPr>
        <p:style>
          <a:lnRef idx="2">
            <a:schemeClr val="accent6"/>
          </a:lnRef>
          <a:fillRef idx="0">
            <a:schemeClr val="accent6"/>
          </a:fillRef>
          <a:effectRef idx="1">
            <a:schemeClr val="accent6"/>
          </a:effectRef>
          <a:fontRef idx="minor">
            <a:schemeClr val="tx1"/>
          </a:fontRef>
        </p:style>
      </p:cxnSp>
      <p:sp>
        <p:nvSpPr>
          <p:cNvPr id="2" name="Slide Number Placeholder 1"/>
          <p:cNvSpPr>
            <a:spLocks noGrp="1"/>
          </p:cNvSpPr>
          <p:nvPr>
            <p:ph type="sldNum" sz="quarter" idx="12"/>
          </p:nvPr>
        </p:nvSpPr>
        <p:spPr/>
        <p:txBody>
          <a:bodyPr/>
          <a:lstStyle/>
          <a:p>
            <a:fld id="{06FDB8B8-F605-4586-B934-FF56C8C71DDE}" type="slidenum">
              <a:rPr lang="en-US" smtClean="0"/>
              <a:pPr/>
              <a:t>1</a:t>
            </a:fld>
            <a:endParaRPr lang="en-US" dirty="0"/>
          </a:p>
        </p:txBody>
      </p:sp>
      <p:pic>
        <p:nvPicPr>
          <p:cNvPr id="9" name="Picture 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7873" y="328162"/>
            <a:ext cx="3071822" cy="1434804"/>
          </a:xfrm>
          <a:prstGeom prst="rect">
            <a:avLst/>
          </a:prstGeom>
          <a:noFill/>
          <a:ln>
            <a:noFill/>
          </a:ln>
        </p:spPr>
      </p:pic>
    </p:spTree>
    <p:extLst>
      <p:ext uri="{BB962C8B-B14F-4D97-AF65-F5344CB8AC3E}">
        <p14:creationId xmlns:p14="http://schemas.microsoft.com/office/powerpoint/2010/main" xmlns="" val="1803944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kululeko Mahlangu\Pictures\imagesCA0CNHJ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30573" y="3505200"/>
            <a:ext cx="1511817" cy="20002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idx="1"/>
          </p:nvPr>
        </p:nvSpPr>
        <p:spPr>
          <a:xfrm>
            <a:off x="3048000" y="3048000"/>
            <a:ext cx="5486400" cy="2332946"/>
          </a:xfrm>
          <a:prstGeom prst="rect">
            <a:avLst/>
          </a:prstGeom>
        </p:spPr>
        <p:txBody>
          <a:bodyPr wrap="square">
            <a:spAutoFit/>
          </a:bodyPr>
          <a:lstStyle/>
          <a:p>
            <a:pPr marL="0" indent="0">
              <a:buNone/>
            </a:pPr>
            <a:r>
              <a:rPr lang="en-US" sz="1400" b="1" dirty="0"/>
              <a:t>Department of Public Works &amp; Infrastructure</a:t>
            </a:r>
          </a:p>
          <a:p>
            <a:pPr marL="0" indent="0">
              <a:buNone/>
            </a:pPr>
            <a:r>
              <a:rPr lang="en-US" sz="1400" b="1" dirty="0"/>
              <a:t>Head Office: Public Works</a:t>
            </a:r>
            <a:r>
              <a:rPr lang="en-US" sz="1400" dirty="0"/>
              <a:t/>
            </a:r>
            <a:br>
              <a:rPr lang="en-US" sz="1400" dirty="0"/>
            </a:br>
            <a:r>
              <a:rPr lang="en-US" sz="1400" b="1" dirty="0"/>
              <a:t>CGO Building</a:t>
            </a:r>
            <a:r>
              <a:rPr lang="en-US" sz="1400" dirty="0"/>
              <a:t/>
            </a:r>
            <a:br>
              <a:rPr lang="en-US" sz="1400" dirty="0"/>
            </a:br>
            <a:r>
              <a:rPr lang="en-US" sz="1400" b="1" dirty="0"/>
              <a:t>Cnr Bosman and Madiba</a:t>
            </a:r>
            <a:r>
              <a:rPr lang="en-US" sz="1400" dirty="0"/>
              <a:t/>
            </a:r>
            <a:br>
              <a:rPr lang="en-US" sz="1400" dirty="0"/>
            </a:br>
            <a:r>
              <a:rPr lang="en-US" sz="1400" b="1" dirty="0"/>
              <a:t>Pretoria Central</a:t>
            </a:r>
            <a:r>
              <a:rPr lang="en-US" sz="1400" dirty="0"/>
              <a:t/>
            </a:r>
            <a:br>
              <a:rPr lang="en-US" sz="1400" dirty="0"/>
            </a:br>
            <a:r>
              <a:rPr lang="en-US" sz="1400" b="1" dirty="0"/>
              <a:t>Private Bag</a:t>
            </a:r>
            <a:r>
              <a:rPr lang="en-US" sz="1400" dirty="0"/>
              <a:t/>
            </a:r>
            <a:br>
              <a:rPr lang="en-US" sz="1400" dirty="0"/>
            </a:br>
            <a:r>
              <a:rPr lang="en-US" sz="1400" b="1" dirty="0"/>
              <a:t>X65</a:t>
            </a:r>
            <a:r>
              <a:rPr lang="en-US" sz="1400" dirty="0"/>
              <a:t/>
            </a:r>
            <a:br>
              <a:rPr lang="en-US" sz="1400" dirty="0"/>
            </a:br>
            <a:r>
              <a:rPr lang="en-US" sz="1400" b="1" dirty="0"/>
              <a:t>Pretoria</a:t>
            </a:r>
            <a:r>
              <a:rPr lang="en-US" sz="1400" dirty="0"/>
              <a:t/>
            </a:r>
            <a:br>
              <a:rPr lang="en-US" sz="1400" dirty="0"/>
            </a:br>
            <a:r>
              <a:rPr lang="en-US" sz="1400" b="1" dirty="0"/>
              <a:t>0001</a:t>
            </a:r>
          </a:p>
          <a:p>
            <a:pPr marL="0" indent="0">
              <a:buNone/>
            </a:pPr>
            <a:r>
              <a:rPr lang="en-US" sz="1400" b="1" dirty="0"/>
              <a:t>Website: </a:t>
            </a:r>
            <a:r>
              <a:rPr lang="en-US" sz="1400" b="1" dirty="0">
                <a:hlinkClick r:id="rId3"/>
              </a:rPr>
              <a:t>http://www.publicworks.gov.za</a:t>
            </a:r>
            <a:r>
              <a:rPr lang="en-US" sz="1400" b="1" dirty="0"/>
              <a:t> </a:t>
            </a:r>
            <a:endParaRPr lang="en-US" sz="1400" dirty="0">
              <a:effectLst/>
            </a:endParaRPr>
          </a:p>
        </p:txBody>
      </p:sp>
      <p:sp>
        <p:nvSpPr>
          <p:cNvPr id="7" name="Rectangle 6"/>
          <p:cNvSpPr/>
          <p:nvPr/>
        </p:nvSpPr>
        <p:spPr>
          <a:xfrm>
            <a:off x="0" y="838200"/>
            <a:ext cx="9144000" cy="19050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1219200"/>
            <a:ext cx="8229600" cy="1143000"/>
          </a:xfrm>
        </p:spPr>
        <p:txBody>
          <a:bodyPr>
            <a:normAutofit/>
          </a:bodyPr>
          <a:lstStyle/>
          <a:p>
            <a:r>
              <a:rPr lang="en-US" b="1" dirty="0">
                <a:solidFill>
                  <a:schemeClr val="bg1"/>
                </a:solidFill>
              </a:rPr>
              <a:t>THANK YOU</a:t>
            </a:r>
          </a:p>
        </p:txBody>
      </p:sp>
      <p:pic>
        <p:nvPicPr>
          <p:cNvPr id="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13957" y="3035876"/>
            <a:ext cx="2441575" cy="2389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06FDB8B8-F605-4586-B934-FF56C8C71DDE}" type="slidenum">
              <a:rPr lang="en-US" smtClean="0"/>
              <a:pPr/>
              <a:t>10</a:t>
            </a:fld>
            <a:endParaRPr lang="en-US" dirty="0"/>
          </a:p>
        </p:txBody>
      </p:sp>
    </p:spTree>
    <p:extLst>
      <p:ext uri="{BB962C8B-B14F-4D97-AF65-F5344CB8AC3E}">
        <p14:creationId xmlns:p14="http://schemas.microsoft.com/office/powerpoint/2010/main" xmlns="" val="305474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6186633"/>
            <a:ext cx="2276475" cy="671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2" name="Slide Number Placeholder 4"/>
          <p:cNvSpPr>
            <a:spLocks noGrp="1"/>
          </p:cNvSpPr>
          <p:nvPr>
            <p:ph type="sldNum" sz="quarter" idx="12"/>
          </p:nvPr>
        </p:nvSpPr>
        <p:spPr>
          <a:xfrm>
            <a:off x="6553200" y="6248400"/>
            <a:ext cx="1905000" cy="457200"/>
          </a:xfrm>
        </p:spPr>
        <p:txBody>
          <a:bodyPr/>
          <a:lstStyle/>
          <a:p>
            <a:pPr>
              <a:defRPr/>
            </a:pPr>
            <a:fld id="{7238AF72-E8FC-4842-A1C5-7E33A11FFF22}" type="slidenum">
              <a:rPr lang="en-US" smtClean="0">
                <a:solidFill>
                  <a:srgbClr val="000000"/>
                </a:solidFill>
              </a:rPr>
              <a:pPr>
                <a:defRPr/>
              </a:pPr>
              <a:t>2</a:t>
            </a:fld>
            <a:endParaRPr lang="en-US" dirty="0">
              <a:solidFill>
                <a:srgbClr val="000000"/>
              </a:solidFill>
            </a:endParaRPr>
          </a:p>
        </p:txBody>
      </p:sp>
      <p:pic>
        <p:nvPicPr>
          <p:cNvPr id="9" name="Picture 1" descr="Publi Works &amp; Infrastru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157051"/>
            <a:ext cx="1905000" cy="65183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0" y="0"/>
            <a:ext cx="9144000" cy="83028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0" y="184309"/>
            <a:ext cx="9144000" cy="553998"/>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Content</a:t>
            </a:r>
          </a:p>
        </p:txBody>
      </p:sp>
      <p:cxnSp>
        <p:nvCxnSpPr>
          <p:cNvPr id="12" name="Straight Connector 11"/>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2" name="TextBox 12"/>
          <p:cNvSpPr txBox="1"/>
          <p:nvPr/>
        </p:nvSpPr>
        <p:spPr>
          <a:xfrm>
            <a:off x="104775" y="844689"/>
            <a:ext cx="8877300" cy="458587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Purpose</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Department of Public Works and Infrastructure (DPWI’s) coordination role </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Role played other Departments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Funding – Other Public Bodies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EPWP Reporting System (EPWP-RS)</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Measures undertaken to obtain a clean audit</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Audits - Other Public Bodies</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1965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6186633"/>
            <a:ext cx="2276475" cy="671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2" name="Slide Number Placeholder 4"/>
          <p:cNvSpPr>
            <a:spLocks noGrp="1"/>
          </p:cNvSpPr>
          <p:nvPr>
            <p:ph type="sldNum" sz="quarter" idx="12"/>
          </p:nvPr>
        </p:nvSpPr>
        <p:spPr>
          <a:xfrm>
            <a:off x="6553200" y="6248400"/>
            <a:ext cx="1905000" cy="457200"/>
          </a:xfrm>
        </p:spPr>
        <p:txBody>
          <a:bodyPr/>
          <a:lstStyle/>
          <a:p>
            <a:pPr>
              <a:defRPr/>
            </a:pPr>
            <a:fld id="{7238AF72-E8FC-4842-A1C5-7E33A11FFF22}" type="slidenum">
              <a:rPr lang="en-US" smtClean="0">
                <a:solidFill>
                  <a:srgbClr val="000000"/>
                </a:solidFill>
              </a:rPr>
              <a:pPr>
                <a:defRPr/>
              </a:pPr>
              <a:t>3</a:t>
            </a:fld>
            <a:endParaRPr lang="en-US" dirty="0">
              <a:solidFill>
                <a:srgbClr val="000000"/>
              </a:solidFill>
            </a:endParaRPr>
          </a:p>
        </p:txBody>
      </p:sp>
      <p:pic>
        <p:nvPicPr>
          <p:cNvPr id="9" name="Picture 1" descr="Publi Works &amp; Infrastru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157051"/>
            <a:ext cx="1905000" cy="65183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0" y="0"/>
            <a:ext cx="9144000" cy="83028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0" y="184309"/>
            <a:ext cx="9144000"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Purpose </a:t>
            </a:r>
          </a:p>
        </p:txBody>
      </p:sp>
      <p:cxnSp>
        <p:nvCxnSpPr>
          <p:cNvPr id="12" name="Straight Connector 11"/>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2" name="TextBox 12"/>
          <p:cNvSpPr txBox="1"/>
          <p:nvPr/>
        </p:nvSpPr>
        <p:spPr>
          <a:xfrm>
            <a:off x="152400" y="1213944"/>
            <a:ext cx="8382000" cy="33547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sz="1600" dirty="0">
                <a:latin typeface="Arial" panose="020B0604020202020204" pitchFamily="34" charset="0"/>
                <a:cs typeface="Arial" panose="020B0604020202020204" pitchFamily="34" charset="0"/>
              </a:rPr>
              <a:t>The DPWI to brief the Portfolio Committee of Public Works and Infrastructure on progress with improving management of employment opportunity data; the effort to get a clean audit report through the use of ICT software and innovative strategies to improve data collection, verification, and reporting from departments, provinces and municipalities so that a uniform standard is maintained and compliance is strengthened.</a:t>
            </a:r>
          </a:p>
          <a:p>
            <a:pPr algn="just"/>
            <a:endParaRPr lang="en-US" sz="16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1600" dirty="0">
                <a:latin typeface="Arial" panose="020B0604020202020204" pitchFamily="34" charset="0"/>
                <a:cs typeface="Arial" panose="020B0604020202020204" pitchFamily="34" charset="0"/>
              </a:rPr>
              <a:t>Clarify the role of DPWI and Other Departments from a budget and accountability perspective.</a:t>
            </a:r>
          </a:p>
          <a:p>
            <a:pPr marL="342900" indent="-34290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1921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6186633"/>
            <a:ext cx="2276475" cy="671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2" name="Slide Number Placeholder 4"/>
          <p:cNvSpPr>
            <a:spLocks noGrp="1"/>
          </p:cNvSpPr>
          <p:nvPr>
            <p:ph type="sldNum" sz="quarter" idx="12"/>
          </p:nvPr>
        </p:nvSpPr>
        <p:spPr>
          <a:xfrm>
            <a:off x="6553200" y="6248400"/>
            <a:ext cx="1905000" cy="457200"/>
          </a:xfrm>
        </p:spPr>
        <p:txBody>
          <a:bodyPr/>
          <a:lstStyle/>
          <a:p>
            <a:pPr>
              <a:defRPr/>
            </a:pPr>
            <a:fld id="{7238AF72-E8FC-4842-A1C5-7E33A11FFF22}" type="slidenum">
              <a:rPr lang="en-US" smtClean="0">
                <a:solidFill>
                  <a:srgbClr val="000000"/>
                </a:solidFill>
              </a:rPr>
              <a:pPr>
                <a:defRPr/>
              </a:pPr>
              <a:t>4</a:t>
            </a:fld>
            <a:endParaRPr lang="en-US" dirty="0">
              <a:solidFill>
                <a:srgbClr val="000000"/>
              </a:solidFill>
            </a:endParaRPr>
          </a:p>
        </p:txBody>
      </p:sp>
      <p:pic>
        <p:nvPicPr>
          <p:cNvPr id="9" name="Picture 1" descr="Publi Works &amp; Infrastru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157051"/>
            <a:ext cx="1905000" cy="65183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0" y="1"/>
            <a:ext cx="9144000" cy="5334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8575" y="71736"/>
            <a:ext cx="9144000"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DPWI – Coordination Role</a:t>
            </a:r>
          </a:p>
        </p:txBody>
      </p:sp>
      <p:cxnSp>
        <p:nvCxnSpPr>
          <p:cNvPr id="12" name="Straight Connector 11"/>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495302"/>
            <a:ext cx="8896350" cy="6617196"/>
          </a:xfrm>
          <a:prstGeom prst="rect">
            <a:avLst/>
          </a:prstGeom>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DPWI, as the responsible overall coordinating department undertakes the following activities:</a:t>
            </a:r>
          </a:p>
          <a:p>
            <a:pPr marL="628650" lvl="1" indent="-171450">
              <a:buFont typeface="Arial" panose="020B0604020202020204" pitchFamily="34" charset="0"/>
              <a:buChar char="•"/>
            </a:pPr>
            <a:r>
              <a:rPr lang="en-GB" sz="1500" dirty="0">
                <a:latin typeface="Arial" panose="020B0604020202020204" pitchFamily="34" charset="0"/>
                <a:cs typeface="Arial" panose="020B0604020202020204" pitchFamily="34" charset="0"/>
              </a:rPr>
              <a:t>Creating a supportive and enabling environment for the implementation of EPWP. </a:t>
            </a:r>
          </a:p>
          <a:p>
            <a:pPr marL="628650" lvl="1"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Providing regular guidance and support, as and when needed, to public bodies in the implementation of EPWP. </a:t>
            </a:r>
          </a:p>
          <a:p>
            <a:pPr marL="628650" lvl="1"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Transferring Officer for the EPWP Incentive Grant (i.e. R1,6 billion in 2022/23)</a:t>
            </a:r>
          </a:p>
          <a:p>
            <a:pPr marL="628650" lvl="1" indent="-171450">
              <a:buFont typeface="Arial" panose="020B0604020202020204" pitchFamily="34" charset="0"/>
              <a:buChar char="•"/>
            </a:pPr>
            <a:r>
              <a:rPr lang="en-GB" sz="1500" dirty="0">
                <a:latin typeface="Arial" panose="020B0604020202020204" pitchFamily="34" charset="0"/>
                <a:cs typeface="Arial" panose="020B0604020202020204" pitchFamily="34" charset="0"/>
              </a:rPr>
              <a:t>Developing and implementing policies for the management of training support and enterprise development </a:t>
            </a:r>
          </a:p>
          <a:p>
            <a:pPr marL="628650" lvl="1" indent="-171450">
              <a:buFont typeface="Arial" panose="020B0604020202020204" pitchFamily="34" charset="0"/>
              <a:buChar char="•"/>
            </a:pPr>
            <a:r>
              <a:rPr lang="en-GB" sz="1500" dirty="0">
                <a:latin typeface="Arial" panose="020B0604020202020204" pitchFamily="34" charset="0"/>
                <a:cs typeface="Arial" panose="020B0604020202020204" pitchFamily="34" charset="0"/>
              </a:rPr>
              <a:t>Providing monitoring, evaluating and reporting support.</a:t>
            </a:r>
          </a:p>
          <a:p>
            <a:pPr marL="628650" lvl="1"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Developing and maintain the EPWP Reporting System (EPWP RS).</a:t>
            </a:r>
          </a:p>
          <a:p>
            <a:pPr marL="628650" lvl="1" indent="-171450">
              <a:buFont typeface="Arial" panose="020B0604020202020204" pitchFamily="34" charset="0"/>
              <a:buChar char="•"/>
            </a:pPr>
            <a:r>
              <a:rPr lang="en-GB" sz="1500" dirty="0">
                <a:latin typeface="Arial" panose="020B0604020202020204" pitchFamily="34" charset="0"/>
                <a:cs typeface="Arial" panose="020B0604020202020204" pitchFamily="34" charset="0"/>
              </a:rPr>
              <a:t>Providing quarterly reports in terms of performance based on the information reported by public bodies</a:t>
            </a:r>
          </a:p>
          <a:p>
            <a:pPr marL="628650" lvl="1"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Providing training to officials implementing EPWP and those that report on the EPWP RS.</a:t>
            </a:r>
          </a:p>
          <a:p>
            <a:pPr marL="628650" lvl="1"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Undertaking data validation, cleaning and reporting with regards to the EPWP RS.</a:t>
            </a:r>
          </a:p>
          <a:p>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b="1" dirty="0">
                <a:latin typeface="Arial" panose="020B0604020202020204" pitchFamily="34" charset="0"/>
                <a:cs typeface="Arial" panose="020B0604020202020204" pitchFamily="34" charset="0"/>
              </a:rPr>
              <a:t>DPWI is the transferring officer for the EPWP incentive grants</a:t>
            </a:r>
            <a:r>
              <a:rPr lang="en-US" sz="1600" dirty="0">
                <a:latin typeface="Arial" panose="020B0604020202020204" pitchFamily="34" charset="0"/>
                <a:cs typeface="Arial" panose="020B0604020202020204" pitchFamily="34" charset="0"/>
              </a:rPr>
              <a:t>, which is R1,6 billion (2022/23) for: EPWP Integrated Grant for Municipalities (R778,4 million), EPWP Integrated Grant for Provinces (R433,1 million) and EPWP Social Sector Incentive Grant for Provinces (R424,8 million). This equates to 8% of expenditure on the EPWP, as reporting in the EPWP Reporting System by public bodies. </a:t>
            </a:r>
          </a:p>
          <a:p>
            <a:pPr marL="285750" indent="-285750" algn="just">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DPWI also receives the allocation for the NPO Programme (R1,1 billion) on the departmental vote, which is earmarked funds for the Independent Development Trust (IDT), with the IDT be accountable for programme implementation.</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59355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6186633"/>
            <a:ext cx="2276475" cy="671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2" name="Slide Number Placeholder 4"/>
          <p:cNvSpPr>
            <a:spLocks noGrp="1"/>
          </p:cNvSpPr>
          <p:nvPr>
            <p:ph type="sldNum" sz="quarter" idx="12"/>
          </p:nvPr>
        </p:nvSpPr>
        <p:spPr>
          <a:xfrm>
            <a:off x="6553200" y="6248400"/>
            <a:ext cx="1905000" cy="457200"/>
          </a:xfrm>
        </p:spPr>
        <p:txBody>
          <a:bodyPr/>
          <a:lstStyle/>
          <a:p>
            <a:pPr>
              <a:defRPr/>
            </a:pPr>
            <a:fld id="{7238AF72-E8FC-4842-A1C5-7E33A11FFF22}" type="slidenum">
              <a:rPr lang="en-US" smtClean="0">
                <a:solidFill>
                  <a:srgbClr val="000000"/>
                </a:solidFill>
              </a:rPr>
              <a:pPr>
                <a:defRPr/>
              </a:pPr>
              <a:t>5</a:t>
            </a:fld>
            <a:endParaRPr lang="en-US" dirty="0">
              <a:solidFill>
                <a:srgbClr val="000000"/>
              </a:solidFill>
            </a:endParaRPr>
          </a:p>
        </p:txBody>
      </p:sp>
      <p:pic>
        <p:nvPicPr>
          <p:cNvPr id="9" name="Picture 1" descr="Publi Works &amp; Infrastru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157051"/>
            <a:ext cx="1905000" cy="65183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0" y="1"/>
            <a:ext cx="9144000" cy="53115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38513" y="69485"/>
            <a:ext cx="9144000"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Roles played by other Departments</a:t>
            </a:r>
          </a:p>
          <a:p>
            <a:pPr algn="ctr"/>
            <a:endParaRPr lang="en-US" sz="2400" b="1" dirty="0">
              <a:solidFill>
                <a:schemeClr val="bg1"/>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7769" y="531151"/>
            <a:ext cx="9046970" cy="1569660"/>
          </a:xfrm>
          <a:prstGeom prst="rect">
            <a:avLst/>
          </a:prstGeom>
        </p:spPr>
        <p:txBody>
          <a:bodyPr wrap="square">
            <a:spAutoFit/>
          </a:bodyPr>
          <a:lstStyle/>
          <a:p>
            <a:pPr marL="542925" indent="-276225" algn="just">
              <a:buFont typeface="Arial" panose="020B0604020202020204" pitchFamily="34" charset="0"/>
              <a:buChar char="•"/>
            </a:pPr>
            <a:r>
              <a:rPr lang="en-US" sz="1600" dirty="0">
                <a:latin typeface="Arial" panose="020B0604020202020204" pitchFamily="34" charset="0"/>
                <a:cs typeface="Arial" panose="020B0604020202020204" pitchFamily="34" charset="0"/>
              </a:rPr>
              <a:t>The design of the EPWP relies on public bodies using own funds (i.e. equitable share and conditional grants) to implement EPWP. In total 358 public bodies are assigned work opportunity targets, which collectively equates to the 5 million work opportunity target for EPWP Phase IV. The table below disaggregates the number of participating public bodies that have targets assigned to them: </a:t>
            </a:r>
          </a:p>
          <a:p>
            <a:pPr marL="285750" indent="-28575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4178638842"/>
              </p:ext>
            </p:extLst>
          </p:nvPr>
        </p:nvGraphicFramePr>
        <p:xfrm>
          <a:off x="432990" y="1905661"/>
          <a:ext cx="8000994" cy="1356507"/>
        </p:xfrm>
        <a:graphic>
          <a:graphicData uri="http://schemas.openxmlformats.org/drawingml/2006/table">
            <a:tbl>
              <a:tblPr firstRow="1" lastRow="1" lastCol="1">
                <a:tableStyleId>{5C22544A-7EE6-4342-B048-85BDC9FD1C3A}</a:tableStyleId>
              </a:tblPr>
              <a:tblGrid>
                <a:gridCol w="2506062">
                  <a:extLst>
                    <a:ext uri="{9D8B030D-6E8A-4147-A177-3AD203B41FA5}">
                      <a16:colId xmlns:a16="http://schemas.microsoft.com/office/drawing/2014/main" xmlns="" val="20000"/>
                    </a:ext>
                  </a:extLst>
                </a:gridCol>
                <a:gridCol w="436835">
                  <a:extLst>
                    <a:ext uri="{9D8B030D-6E8A-4147-A177-3AD203B41FA5}">
                      <a16:colId xmlns:a16="http://schemas.microsoft.com/office/drawing/2014/main" xmlns="" val="20001"/>
                    </a:ext>
                  </a:extLst>
                </a:gridCol>
                <a:gridCol w="436835">
                  <a:extLst>
                    <a:ext uri="{9D8B030D-6E8A-4147-A177-3AD203B41FA5}">
                      <a16:colId xmlns:a16="http://schemas.microsoft.com/office/drawing/2014/main" xmlns="" val="20002"/>
                    </a:ext>
                  </a:extLst>
                </a:gridCol>
                <a:gridCol w="436835">
                  <a:extLst>
                    <a:ext uri="{9D8B030D-6E8A-4147-A177-3AD203B41FA5}">
                      <a16:colId xmlns:a16="http://schemas.microsoft.com/office/drawing/2014/main" xmlns="" val="20003"/>
                    </a:ext>
                  </a:extLst>
                </a:gridCol>
                <a:gridCol w="436835">
                  <a:extLst>
                    <a:ext uri="{9D8B030D-6E8A-4147-A177-3AD203B41FA5}">
                      <a16:colId xmlns:a16="http://schemas.microsoft.com/office/drawing/2014/main" xmlns="" val="20004"/>
                    </a:ext>
                  </a:extLst>
                </a:gridCol>
                <a:gridCol w="436835">
                  <a:extLst>
                    <a:ext uri="{9D8B030D-6E8A-4147-A177-3AD203B41FA5}">
                      <a16:colId xmlns:a16="http://schemas.microsoft.com/office/drawing/2014/main" xmlns="" val="20005"/>
                    </a:ext>
                  </a:extLst>
                </a:gridCol>
                <a:gridCol w="436835">
                  <a:extLst>
                    <a:ext uri="{9D8B030D-6E8A-4147-A177-3AD203B41FA5}">
                      <a16:colId xmlns:a16="http://schemas.microsoft.com/office/drawing/2014/main" xmlns="" val="20006"/>
                    </a:ext>
                  </a:extLst>
                </a:gridCol>
                <a:gridCol w="436835">
                  <a:extLst>
                    <a:ext uri="{9D8B030D-6E8A-4147-A177-3AD203B41FA5}">
                      <a16:colId xmlns:a16="http://schemas.microsoft.com/office/drawing/2014/main" xmlns="" val="20007"/>
                    </a:ext>
                  </a:extLst>
                </a:gridCol>
                <a:gridCol w="436835">
                  <a:extLst>
                    <a:ext uri="{9D8B030D-6E8A-4147-A177-3AD203B41FA5}">
                      <a16:colId xmlns:a16="http://schemas.microsoft.com/office/drawing/2014/main" xmlns="" val="20008"/>
                    </a:ext>
                  </a:extLst>
                </a:gridCol>
                <a:gridCol w="436835">
                  <a:extLst>
                    <a:ext uri="{9D8B030D-6E8A-4147-A177-3AD203B41FA5}">
                      <a16:colId xmlns:a16="http://schemas.microsoft.com/office/drawing/2014/main" xmlns="" val="20009"/>
                    </a:ext>
                  </a:extLst>
                </a:gridCol>
                <a:gridCol w="1563417">
                  <a:extLst>
                    <a:ext uri="{9D8B030D-6E8A-4147-A177-3AD203B41FA5}">
                      <a16:colId xmlns:a16="http://schemas.microsoft.com/office/drawing/2014/main" xmlns="" val="20010"/>
                    </a:ext>
                  </a:extLst>
                </a:gridCol>
              </a:tblGrid>
              <a:tr h="436577">
                <a:tc>
                  <a:txBody>
                    <a:bodyPr/>
                    <a:lstStyle/>
                    <a:p>
                      <a:pPr algn="l" fontAlgn="b"/>
                      <a:r>
                        <a:rPr lang="en-GB" sz="1400" u="none" strike="noStrike" dirty="0">
                          <a:effectLst/>
                          <a:latin typeface="Arial" panose="020B0604020202020204" pitchFamily="34" charset="0"/>
                          <a:cs typeface="Arial" panose="020B0604020202020204" pitchFamily="34" charset="0"/>
                        </a:rPr>
                        <a:t>Nr of Public Bodies with EPWP Targets</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u="none" strike="noStrike" dirty="0">
                          <a:effectLst/>
                          <a:latin typeface="Arial" panose="020B0604020202020204" pitchFamily="34" charset="0"/>
                          <a:cs typeface="Arial" panose="020B0604020202020204" pitchFamily="34" charset="0"/>
                        </a:rPr>
                        <a:t>EC</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u="none" strike="noStrike" dirty="0">
                          <a:effectLst/>
                          <a:latin typeface="Arial" panose="020B0604020202020204" pitchFamily="34" charset="0"/>
                          <a:cs typeface="Arial" panose="020B0604020202020204" pitchFamily="34" charset="0"/>
                        </a:rPr>
                        <a:t>FS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u="none" strike="noStrike" dirty="0">
                          <a:effectLst/>
                          <a:latin typeface="Arial" panose="020B0604020202020204" pitchFamily="34" charset="0"/>
                          <a:cs typeface="Arial" panose="020B0604020202020204" pitchFamily="34" charset="0"/>
                        </a:rPr>
                        <a:t>GP</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u="none" strike="noStrike" dirty="0">
                          <a:effectLst/>
                          <a:latin typeface="Arial" panose="020B0604020202020204" pitchFamily="34" charset="0"/>
                          <a:cs typeface="Arial" panose="020B0604020202020204" pitchFamily="34" charset="0"/>
                        </a:rPr>
                        <a:t>KZN</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u="none" strike="noStrike">
                          <a:effectLst/>
                          <a:latin typeface="Arial" panose="020B0604020202020204" pitchFamily="34" charset="0"/>
                          <a:cs typeface="Arial" panose="020B0604020202020204" pitchFamily="34" charset="0"/>
                        </a:rPr>
                        <a:t>LP</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u="none" strike="noStrike">
                          <a:effectLst/>
                          <a:latin typeface="Arial" panose="020B0604020202020204" pitchFamily="34" charset="0"/>
                          <a:cs typeface="Arial" panose="020B0604020202020204" pitchFamily="34" charset="0"/>
                        </a:rPr>
                        <a:t>MP</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u="none" strike="noStrike">
                          <a:effectLst/>
                          <a:latin typeface="Arial" panose="020B0604020202020204" pitchFamily="34" charset="0"/>
                          <a:cs typeface="Arial" panose="020B0604020202020204" pitchFamily="34" charset="0"/>
                        </a:rPr>
                        <a:t>NC</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u="none" strike="noStrike">
                          <a:effectLst/>
                          <a:latin typeface="Arial" panose="020B0604020202020204" pitchFamily="34" charset="0"/>
                          <a:cs typeface="Arial" panose="020B0604020202020204" pitchFamily="34" charset="0"/>
                        </a:rPr>
                        <a:t>NW</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u="none" strike="noStrike">
                          <a:effectLst/>
                          <a:latin typeface="Arial" panose="020B0604020202020204" pitchFamily="34" charset="0"/>
                          <a:cs typeface="Arial" panose="020B0604020202020204" pitchFamily="34" charset="0"/>
                        </a:rPr>
                        <a:t>WC</a:t>
                      </a:r>
                      <a:endParaRPr lang="en-ZA" sz="1400" b="1"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ZA" sz="1400" u="none" strike="noStrike" dirty="0">
                          <a:effectLst/>
                          <a:latin typeface="Arial" panose="020B0604020202020204" pitchFamily="34" charset="0"/>
                          <a:cs typeface="Arial" panose="020B0604020202020204" pitchFamily="34" charset="0"/>
                        </a:rPr>
                        <a:t>Grand Total (All Spheres)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26084">
                <a:tc>
                  <a:txBody>
                    <a:bodyPr/>
                    <a:lstStyle/>
                    <a:p>
                      <a:pPr algn="l" fontAlgn="b"/>
                      <a:r>
                        <a:rPr lang="en-ZA" sz="1400" u="none" strike="noStrike" dirty="0">
                          <a:effectLst/>
                          <a:latin typeface="Arial" panose="020B0604020202020204" pitchFamily="34" charset="0"/>
                          <a:cs typeface="Arial" panose="020B0604020202020204" pitchFamily="34" charset="0"/>
                        </a:rPr>
                        <a:t>Municipalities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39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23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a:effectLst/>
                          <a:latin typeface="Arial" panose="020B0604020202020204" pitchFamily="34" charset="0"/>
                          <a:cs typeface="Arial" panose="020B0604020202020204" pitchFamily="34" charset="0"/>
                        </a:rPr>
                        <a:t>11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54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a:effectLst/>
                          <a:latin typeface="Arial" panose="020B0604020202020204" pitchFamily="34" charset="0"/>
                          <a:cs typeface="Arial" panose="020B0604020202020204" pitchFamily="34" charset="0"/>
                        </a:rPr>
                        <a:t>27</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20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31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22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30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257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26084">
                <a:tc>
                  <a:txBody>
                    <a:bodyPr/>
                    <a:lstStyle/>
                    <a:p>
                      <a:pPr algn="l" fontAlgn="b"/>
                      <a:r>
                        <a:rPr lang="en-ZA" sz="1400" u="none" strike="noStrike">
                          <a:effectLst/>
                          <a:latin typeface="Arial" panose="020B0604020202020204" pitchFamily="34" charset="0"/>
                          <a:cs typeface="Arial" panose="020B0604020202020204" pitchFamily="34" charset="0"/>
                        </a:rPr>
                        <a:t>Provincial Depts</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a:effectLst/>
                          <a:latin typeface="Arial" panose="020B0604020202020204" pitchFamily="34" charset="0"/>
                          <a:cs typeface="Arial" panose="020B0604020202020204" pitchFamily="34" charset="0"/>
                        </a:rPr>
                        <a:t>10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10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11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12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a:effectLst/>
                          <a:latin typeface="Arial" panose="020B0604020202020204" pitchFamily="34" charset="0"/>
                          <a:cs typeface="Arial" panose="020B0604020202020204" pitchFamily="34" charset="0"/>
                        </a:rPr>
                        <a:t>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87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33881">
                <a:tc>
                  <a:txBody>
                    <a:bodyPr/>
                    <a:lstStyle/>
                    <a:p>
                      <a:pPr algn="l" fontAlgn="b"/>
                      <a:r>
                        <a:rPr lang="en-ZA" sz="1400" u="none" strike="noStrike" dirty="0">
                          <a:effectLst/>
                          <a:latin typeface="Arial" panose="020B0604020202020204" pitchFamily="34" charset="0"/>
                          <a:cs typeface="Arial" panose="020B0604020202020204" pitchFamily="34" charset="0"/>
                        </a:rPr>
                        <a:t>National Departments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algn="ctr" fontAlgn="b"/>
                      <a:r>
                        <a:rPr lang="en-ZA" sz="1400" u="none" strike="noStrike" dirty="0">
                          <a:effectLst/>
                          <a:latin typeface="Arial" panose="020B0604020202020204" pitchFamily="34" charset="0"/>
                          <a:cs typeface="Arial" panose="020B0604020202020204" pitchFamily="34" charset="0"/>
                        </a:rPr>
                        <a:t>n/a</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r" fontAlgn="b"/>
                      <a:r>
                        <a:rPr lang="en-ZA" sz="1400" u="none" strike="noStrike" dirty="0">
                          <a:effectLst/>
                          <a:latin typeface="Arial" panose="020B0604020202020204" pitchFamily="34" charset="0"/>
                          <a:cs typeface="Arial" panose="020B0604020202020204" pitchFamily="34" charset="0"/>
                        </a:rPr>
                        <a:t>14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33881">
                <a:tc>
                  <a:txBody>
                    <a:bodyPr/>
                    <a:lstStyle/>
                    <a:p>
                      <a:pPr algn="l" fontAlgn="b"/>
                      <a:r>
                        <a:rPr lang="en-ZA" sz="1400" u="none" strike="noStrike" dirty="0">
                          <a:effectLst/>
                          <a:latin typeface="Arial" panose="020B0604020202020204" pitchFamily="34" charset="0"/>
                          <a:cs typeface="Arial" panose="020B0604020202020204" pitchFamily="34" charset="0"/>
                        </a:rPr>
                        <a:t>Total</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49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33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a:effectLst/>
                          <a:latin typeface="Arial" panose="020B0604020202020204" pitchFamily="34" charset="0"/>
                          <a:cs typeface="Arial" panose="020B0604020202020204" pitchFamily="34" charset="0"/>
                        </a:rPr>
                        <a:t>22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a:effectLst/>
                          <a:latin typeface="Arial" panose="020B0604020202020204" pitchFamily="34" charset="0"/>
                          <a:cs typeface="Arial" panose="020B0604020202020204" pitchFamily="34" charset="0"/>
                        </a:rPr>
                        <a:t>66</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a:effectLst/>
                          <a:latin typeface="Arial" panose="020B0604020202020204" pitchFamily="34" charset="0"/>
                          <a:cs typeface="Arial" panose="020B0604020202020204" pitchFamily="34" charset="0"/>
                        </a:rPr>
                        <a:t>36</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a:effectLst/>
                          <a:latin typeface="Arial" panose="020B0604020202020204" pitchFamily="34" charset="0"/>
                          <a:cs typeface="Arial" panose="020B0604020202020204" pitchFamily="34" charset="0"/>
                        </a:rPr>
                        <a:t>29</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a:effectLst/>
                          <a:latin typeface="Arial" panose="020B0604020202020204" pitchFamily="34" charset="0"/>
                          <a:cs typeface="Arial" panose="020B0604020202020204" pitchFamily="34" charset="0"/>
                        </a:rPr>
                        <a:t>40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a:effectLst/>
                          <a:latin typeface="Arial" panose="020B0604020202020204" pitchFamily="34" charset="0"/>
                          <a:cs typeface="Arial" panose="020B0604020202020204" pitchFamily="34" charset="0"/>
                        </a:rPr>
                        <a:t>31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a:effectLst/>
                          <a:latin typeface="Arial" panose="020B0604020202020204" pitchFamily="34" charset="0"/>
                          <a:cs typeface="Arial" panose="020B0604020202020204" pitchFamily="34" charset="0"/>
                        </a:rPr>
                        <a:t>38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1400" u="none" strike="noStrike" dirty="0">
                          <a:effectLst/>
                          <a:latin typeface="Arial" panose="020B0604020202020204" pitchFamily="34" charset="0"/>
                          <a:cs typeface="Arial" panose="020B0604020202020204" pitchFamily="34" charset="0"/>
                        </a:rPr>
                        <a:t>358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3" name="Rectangle 2"/>
          <p:cNvSpPr/>
          <p:nvPr/>
        </p:nvSpPr>
        <p:spPr>
          <a:xfrm>
            <a:off x="-226819" y="3352800"/>
            <a:ext cx="8970770" cy="3046988"/>
          </a:xfrm>
          <a:prstGeom prst="rect">
            <a:avLst/>
          </a:prstGeom>
        </p:spPr>
        <p:txBody>
          <a:bodyPr wrap="square">
            <a:spAutoFit/>
          </a:bodyPr>
          <a:lstStyle/>
          <a:p>
            <a:pPr marL="542925" indent="-276225" algn="just">
              <a:buFont typeface="Arial" panose="020B0604020202020204" pitchFamily="34" charset="0"/>
              <a:buChar char="•"/>
            </a:pPr>
            <a:r>
              <a:rPr lang="en-US" sz="1600" dirty="0">
                <a:latin typeface="Arial" panose="020B0604020202020204" pitchFamily="34" charset="0"/>
                <a:cs typeface="Arial" panose="020B0604020202020204" pitchFamily="34" charset="0"/>
              </a:rPr>
              <a:t>In September 2021, the Medium Term Strategic Framework (MTSF) (2019- 2024) was revised to indicate that the above mentioned public bodies account for the EPWP targets.</a:t>
            </a:r>
          </a:p>
          <a:p>
            <a:pPr marL="542925" indent="-276225"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542925" indent="-276225" algn="just">
              <a:buFont typeface="Arial" panose="020B0604020202020204" pitchFamily="34" charset="0"/>
              <a:buChar char="•"/>
            </a:pPr>
            <a:r>
              <a:rPr lang="en-US" sz="1600" dirty="0">
                <a:latin typeface="Arial" panose="020B0604020202020204" pitchFamily="34" charset="0"/>
                <a:cs typeface="Arial" panose="020B0604020202020204" pitchFamily="34" charset="0"/>
              </a:rPr>
              <a:t>Implementing bodies are responsible for: using own funds (equitable share, conditional grants – including EPWP incentive grants for implementing projects; designing and implement EPWP programmes in line with the EPWP theory of change; reporting accurate data onto the EPWP RS, maintain evidence of the data reported onto the system for audit purposes, monitor the quality of EPWP programme assets and service delivery, all Public Bodies implementing EPWP programmes or projects are required to report their performance onto the EPWP RS. The data collected from the EPWP RS forms the foundation for overarching performance reporting.</a:t>
            </a:r>
          </a:p>
          <a:p>
            <a:pPr marL="266700" algn="just"/>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5706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6186633"/>
            <a:ext cx="2276475" cy="671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2" name="Slide Number Placeholder 4"/>
          <p:cNvSpPr>
            <a:spLocks noGrp="1"/>
          </p:cNvSpPr>
          <p:nvPr>
            <p:ph type="sldNum" sz="quarter" idx="12"/>
          </p:nvPr>
        </p:nvSpPr>
        <p:spPr>
          <a:xfrm>
            <a:off x="6553200" y="6248400"/>
            <a:ext cx="1905000" cy="457200"/>
          </a:xfrm>
        </p:spPr>
        <p:txBody>
          <a:bodyPr/>
          <a:lstStyle/>
          <a:p>
            <a:pPr>
              <a:defRPr/>
            </a:pPr>
            <a:fld id="{7238AF72-E8FC-4842-A1C5-7E33A11FFF22}" type="slidenum">
              <a:rPr lang="en-US" smtClean="0">
                <a:solidFill>
                  <a:srgbClr val="000000"/>
                </a:solidFill>
              </a:rPr>
              <a:pPr>
                <a:defRPr/>
              </a:pPr>
              <a:t>6</a:t>
            </a:fld>
            <a:endParaRPr lang="en-US" dirty="0">
              <a:solidFill>
                <a:srgbClr val="000000"/>
              </a:solidFill>
            </a:endParaRPr>
          </a:p>
        </p:txBody>
      </p:sp>
      <p:pic>
        <p:nvPicPr>
          <p:cNvPr id="9" name="Picture 1" descr="Publi Works &amp; Infrastru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157051"/>
            <a:ext cx="1905000" cy="65183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0" y="-20776"/>
            <a:ext cx="9144000" cy="83028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0" y="184309"/>
            <a:ext cx="9144000" cy="461665"/>
          </a:xfrm>
          <a:prstGeom prst="rect">
            <a:avLst/>
          </a:prstGeom>
          <a:noFill/>
        </p:spPr>
        <p:txBody>
          <a:bodyPr wrap="square" rtlCol="0">
            <a:spAutoFit/>
          </a:bodyPr>
          <a:lstStyle>
            <a:defPPr>
              <a:defRPr lang="en-US"/>
            </a:defPPr>
            <a:lvl1pPr algn="ctr">
              <a:defRPr sz="2400" b="1">
                <a:solidFill>
                  <a:schemeClr val="bg1"/>
                </a:solidFill>
                <a:latin typeface="Arial" panose="020B0604020202020204" pitchFamily="34" charset="0"/>
                <a:cs typeface="Arial" panose="020B0604020202020204" pitchFamily="34" charset="0"/>
              </a:defRPr>
            </a:lvl1pPr>
          </a:lstStyle>
          <a:p>
            <a:r>
              <a:rPr lang="en-US" dirty="0"/>
              <a:t>Funding – Other Public Bodies</a:t>
            </a:r>
          </a:p>
        </p:txBody>
      </p:sp>
      <p:cxnSp>
        <p:nvCxnSpPr>
          <p:cNvPr id="12" name="Straight Connector 11"/>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2" name="TextBox 12"/>
          <p:cNvSpPr txBox="1"/>
          <p:nvPr/>
        </p:nvSpPr>
        <p:spPr>
          <a:xfrm>
            <a:off x="0" y="533400"/>
            <a:ext cx="8763000" cy="56002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The key funding sources in EPWP – on other department votes include the following:</a:t>
            </a:r>
          </a:p>
          <a:p>
            <a:pPr marL="542925" lvl="2" indent="-180975" algn="just">
              <a:buFont typeface="Arial" panose="020B0604020202020204" pitchFamily="34" charset="0"/>
              <a:buChar char="•"/>
            </a:pPr>
            <a:r>
              <a:rPr lang="en-GB" sz="1400" b="1" dirty="0">
                <a:latin typeface="Arial" panose="020B0604020202020204" pitchFamily="34" charset="0"/>
                <a:ea typeface="Calibri" panose="020F0502020204030204" pitchFamily="34" charset="0"/>
                <a:cs typeface="Arial" panose="020B0604020202020204" pitchFamily="34" charset="0"/>
              </a:rPr>
              <a:t>Division of Revenue Act (DORA) Schedule 5B and 6B: Municipal Infrastructure Grant </a:t>
            </a:r>
            <a:r>
              <a:rPr lang="en-GB" sz="1400" dirty="0">
                <a:latin typeface="Arial" panose="020B0604020202020204" pitchFamily="34" charset="0"/>
                <a:ea typeface="Calibri" panose="020F0502020204030204" pitchFamily="34" charset="0"/>
                <a:cs typeface="Arial" panose="020B0604020202020204" pitchFamily="34" charset="0"/>
              </a:rPr>
              <a:t>– R17.6 billion in 2023/24. The EPWP work opportunity targets assume that 30% of the Municipal Infrastructure Grant will be used to create EPWP work opportunities.</a:t>
            </a:r>
          </a:p>
          <a:p>
            <a:pPr marL="542925" lvl="2" indent="-180975" algn="just">
              <a:buFont typeface="Arial" panose="020B0604020202020204" pitchFamily="34" charset="0"/>
              <a:buChar char="•"/>
            </a:pPr>
            <a:r>
              <a:rPr lang="en-GB" sz="1400" b="1" dirty="0">
                <a:latin typeface="Arial" panose="020B0604020202020204" pitchFamily="34" charset="0"/>
                <a:ea typeface="Calibri" panose="020F0502020204030204" pitchFamily="34" charset="0"/>
                <a:cs typeface="Arial" panose="020B0604020202020204" pitchFamily="34" charset="0"/>
              </a:rPr>
              <a:t>Vote 3: COGTA: Community Work Programme: </a:t>
            </a:r>
            <a:r>
              <a:rPr lang="en-GB" sz="1400" dirty="0">
                <a:latin typeface="Arial" panose="020B0604020202020204" pitchFamily="34" charset="0"/>
                <a:ea typeface="Calibri" panose="020F0502020204030204" pitchFamily="34" charset="0"/>
                <a:cs typeface="Arial" panose="020B0604020202020204" pitchFamily="34" charset="0"/>
              </a:rPr>
              <a:t>Allocation in 2023/24: R4.4 billion. CWP WO target 2023/24: 252 818.</a:t>
            </a:r>
          </a:p>
          <a:p>
            <a:pPr marL="542925" lvl="2" indent="-180975" algn="just">
              <a:buFont typeface="Arial" panose="020B0604020202020204" pitchFamily="34" charset="0"/>
              <a:buChar char="•"/>
            </a:pPr>
            <a:r>
              <a:rPr lang="en-GB" sz="1400" b="1" dirty="0">
                <a:latin typeface="Arial" panose="020B0604020202020204" pitchFamily="34" charset="0"/>
                <a:ea typeface="Calibri" panose="020F0502020204030204" pitchFamily="34" charset="0"/>
                <a:cs typeface="Arial" panose="020B0604020202020204" pitchFamily="34" charset="0"/>
              </a:rPr>
              <a:t>Vote 32: DFFE – Environmental Programmes: Allocation: – R3.9 billion in 2023/24</a:t>
            </a:r>
            <a:r>
              <a:rPr lang="en-GB" sz="1400" dirty="0">
                <a:latin typeface="Arial" panose="020B0604020202020204" pitchFamily="34" charset="0"/>
                <a:ea typeface="Calibri" panose="020F0502020204030204" pitchFamily="34" charset="0"/>
                <a:cs typeface="Arial" panose="020B0604020202020204" pitchFamily="34" charset="0"/>
              </a:rPr>
              <a:t>. These </a:t>
            </a:r>
            <a:r>
              <a:rPr lang="en-GB" sz="1400" dirty="0">
                <a:latin typeface="Arial" panose="020B0604020202020204" pitchFamily="34" charset="0"/>
                <a:cs typeface="Arial" panose="020B0604020202020204" pitchFamily="34" charset="0"/>
              </a:rPr>
              <a:t>programmes focus on infrastructure related projects that contribute towards the environmental protection, conservation and sustainability, whilst creating work opportunities, and providing skills development to enable beneficiaries to secure permanent employment. Some programmes address responsibilities relating to water resource management, biological diversity and the functioning of natural systems.</a:t>
            </a:r>
          </a:p>
          <a:p>
            <a:pPr marL="542925" lvl="1" indent="-180975" algn="just" defTabSz="914391">
              <a:lnSpc>
                <a:spcPct val="107000"/>
              </a:lnSpc>
              <a:buFont typeface="Arial" panose="020B0604020202020204" pitchFamily="34" charset="0"/>
              <a:buChar char="•"/>
              <a:defRPr/>
            </a:pPr>
            <a:r>
              <a:rPr lang="en-GB" sz="1400" b="1" dirty="0">
                <a:latin typeface="Arial" panose="020B0604020202020204" pitchFamily="34" charset="0"/>
                <a:ea typeface="Calibri" panose="020F0502020204030204" pitchFamily="34" charset="0"/>
                <a:cs typeface="Arial" panose="020B0604020202020204" pitchFamily="34" charset="0"/>
              </a:rPr>
              <a:t>DORA Schedule 5B: Integrated National Electrification (Municipal) Grant </a:t>
            </a:r>
            <a:r>
              <a:rPr lang="en-GB" sz="1400" dirty="0">
                <a:latin typeface="Arial" panose="020B0604020202020204" pitchFamily="34" charset="0"/>
                <a:ea typeface="Calibri" panose="020F0502020204030204" pitchFamily="34" charset="0"/>
                <a:cs typeface="Arial" panose="020B0604020202020204" pitchFamily="34" charset="0"/>
              </a:rPr>
              <a:t>(Mineral Resources &amp; Energy Vote) – R2.2 billion in 2023/24.</a:t>
            </a:r>
          </a:p>
          <a:p>
            <a:pPr marL="542925" lvl="1" indent="-180975" algn="just" defTabSz="914391">
              <a:lnSpc>
                <a:spcPct val="107000"/>
              </a:lnSpc>
              <a:buFont typeface="Arial" panose="020B0604020202020204" pitchFamily="34" charset="0"/>
              <a:buChar char="•"/>
              <a:defRPr/>
            </a:pPr>
            <a:r>
              <a:rPr lang="en-GB" sz="1400" b="1" dirty="0">
                <a:latin typeface="Arial" panose="020B0604020202020204" pitchFamily="34" charset="0"/>
                <a:ea typeface="Calibri" panose="020F0502020204030204" pitchFamily="34" charset="0"/>
                <a:cs typeface="Arial" panose="020B0604020202020204" pitchFamily="34" charset="0"/>
              </a:rPr>
              <a:t>DORA Schedule 6B: Integrated National Electrification (Eskom) Grant </a:t>
            </a:r>
            <a:r>
              <a:rPr lang="en-GB" sz="1400" dirty="0">
                <a:latin typeface="Arial" panose="020B0604020202020204" pitchFamily="34" charset="0"/>
                <a:ea typeface="Calibri" panose="020F0502020204030204" pitchFamily="34" charset="0"/>
                <a:cs typeface="Arial" panose="020B0604020202020204" pitchFamily="34" charset="0"/>
              </a:rPr>
              <a:t>(Mineral Resources &amp; Energy Vote) – R3.8 billion in 2023/24.</a:t>
            </a:r>
          </a:p>
          <a:p>
            <a:pPr marL="542925" lvl="2" indent="-180975" algn="just">
              <a:buFont typeface="Arial" panose="020B0604020202020204" pitchFamily="34" charset="0"/>
              <a:buChar char="•"/>
            </a:pPr>
            <a:r>
              <a:rPr lang="en-GB" sz="1400" b="1" dirty="0">
                <a:latin typeface="Arial" panose="020B0604020202020204" pitchFamily="34" charset="0"/>
                <a:ea typeface="Calibri" panose="020F0502020204030204" pitchFamily="34" charset="0"/>
                <a:cs typeface="Arial" panose="020B0604020202020204" pitchFamily="34" charset="0"/>
              </a:rPr>
              <a:t>DORA - Integrated Urban Development Grant</a:t>
            </a:r>
            <a:r>
              <a:rPr lang="en-GB" sz="1400" dirty="0">
                <a:latin typeface="Arial" panose="020B0604020202020204" pitchFamily="34" charset="0"/>
                <a:ea typeface="Calibri" panose="020F0502020204030204" pitchFamily="34" charset="0"/>
                <a:cs typeface="Arial" panose="020B0604020202020204" pitchFamily="34" charset="0"/>
              </a:rPr>
              <a:t> (COGTA Vote) – R1.1 billion in 2023/24.</a:t>
            </a:r>
          </a:p>
          <a:p>
            <a:pPr marL="542925" lvl="2" indent="-180975" algn="just">
              <a:buFont typeface="Arial" panose="020B0604020202020204" pitchFamily="34" charset="0"/>
              <a:buChar char="•"/>
            </a:pPr>
            <a:r>
              <a:rPr lang="en-GB" sz="1400" b="1" dirty="0">
                <a:latin typeface="Arial" panose="020B0604020202020204" pitchFamily="34" charset="0"/>
                <a:ea typeface="Calibri" panose="020F0502020204030204" pitchFamily="34" charset="0"/>
                <a:cs typeface="Arial" panose="020B0604020202020204" pitchFamily="34" charset="0"/>
              </a:rPr>
              <a:t>Vote 38 – Dept. of Tourism </a:t>
            </a:r>
            <a:r>
              <a:rPr lang="en-GB" sz="1400" dirty="0">
                <a:latin typeface="Arial" panose="020B0604020202020204" pitchFamily="34" charset="0"/>
                <a:ea typeface="Calibri" panose="020F0502020204030204" pitchFamily="34" charset="0"/>
                <a:cs typeface="Arial" panose="020B0604020202020204" pitchFamily="34" charset="0"/>
              </a:rPr>
              <a:t>– under Destination Development Branch.</a:t>
            </a:r>
          </a:p>
          <a:p>
            <a:pPr marL="542925" lvl="2" indent="-180975" algn="just">
              <a:buFont typeface="Arial" panose="020B0604020202020204" pitchFamily="34" charset="0"/>
              <a:buChar char="•"/>
            </a:pPr>
            <a:r>
              <a:rPr lang="en-GB" sz="1400" b="1" dirty="0">
                <a:latin typeface="Arial" panose="020B0604020202020204" pitchFamily="34" charset="0"/>
                <a:ea typeface="Calibri" panose="020F0502020204030204" pitchFamily="34" charset="0"/>
                <a:cs typeface="Arial" panose="020B0604020202020204" pitchFamily="34" charset="0"/>
              </a:rPr>
              <a:t>Vote 19: Dept. of Social Development </a:t>
            </a:r>
            <a:r>
              <a:rPr lang="en-GB" sz="1400" dirty="0">
                <a:latin typeface="Arial" panose="020B0604020202020204" pitchFamily="34" charset="0"/>
                <a:ea typeface="Calibri" panose="020F0502020204030204" pitchFamily="34" charset="0"/>
                <a:cs typeface="Arial" panose="020B0604020202020204" pitchFamily="34" charset="0"/>
              </a:rPr>
              <a:t>– under the Special Projects and Innovation Branch. This Branch coordinates the EPWP.</a:t>
            </a:r>
          </a:p>
          <a:p>
            <a:pPr marL="542925" lvl="2" indent="-180975" algn="just">
              <a:buFont typeface="Arial" panose="020B0604020202020204" pitchFamily="34" charset="0"/>
              <a:buChar char="•"/>
            </a:pPr>
            <a:r>
              <a:rPr lang="en-GB" sz="1400" b="1" dirty="0">
                <a:latin typeface="Arial" panose="020B0604020202020204" pitchFamily="34" charset="0"/>
                <a:ea typeface="Calibri" panose="020F0502020204030204" pitchFamily="34" charset="0"/>
                <a:cs typeface="Arial" panose="020B0604020202020204" pitchFamily="34" charset="0"/>
              </a:rPr>
              <a:t>Vote 40: Dept. of Transport </a:t>
            </a:r>
            <a:r>
              <a:rPr lang="en-GB" sz="1400" dirty="0">
                <a:latin typeface="Arial" panose="020B0604020202020204" pitchFamily="34" charset="0"/>
                <a:ea typeface="Calibri" panose="020F0502020204030204" pitchFamily="34" charset="0"/>
                <a:cs typeface="Arial" panose="020B0604020202020204" pitchFamily="34" charset="0"/>
              </a:rPr>
              <a:t>– Provincial Roads Maintenance Grant (PRMG) – R13 billion in 2023/24. The EPWP work opportunity targets assume that 25% of the PRMG will be used to create EPWP work opportunities. The allocation relates to road &amp; bridge infrastructure maintenance.</a:t>
            </a:r>
          </a:p>
          <a:p>
            <a:pPr marL="542925" lvl="2" indent="-180975" algn="just">
              <a:buFont typeface="Arial" panose="020B0604020202020204" pitchFamily="34" charset="0"/>
              <a:buChar char="•"/>
            </a:pPr>
            <a:r>
              <a:rPr lang="en-GB" sz="1400" b="1" dirty="0">
                <a:latin typeface="Arial" panose="020B0604020202020204" pitchFamily="34" charset="0"/>
                <a:ea typeface="Calibri" panose="020F0502020204030204" pitchFamily="34" charset="0"/>
                <a:cs typeface="Arial" panose="020B0604020202020204" pitchFamily="34" charset="0"/>
              </a:rPr>
              <a:t>The other Public Bodies also are to use equitable share for EPWP</a:t>
            </a:r>
            <a:r>
              <a:rPr lang="en-GB" sz="1400" dirty="0">
                <a:latin typeface="Arial" panose="020B0604020202020204" pitchFamily="34" charset="0"/>
                <a:ea typeface="Calibri" panose="020F050202020403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3216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6186633"/>
            <a:ext cx="2276475" cy="671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2" name="Slide Number Placeholder 4"/>
          <p:cNvSpPr>
            <a:spLocks noGrp="1"/>
          </p:cNvSpPr>
          <p:nvPr>
            <p:ph type="sldNum" sz="quarter" idx="12"/>
          </p:nvPr>
        </p:nvSpPr>
        <p:spPr>
          <a:xfrm>
            <a:off x="6553200" y="6248400"/>
            <a:ext cx="1905000" cy="457200"/>
          </a:xfrm>
        </p:spPr>
        <p:txBody>
          <a:bodyPr/>
          <a:lstStyle/>
          <a:p>
            <a:pPr>
              <a:defRPr/>
            </a:pPr>
            <a:fld id="{7238AF72-E8FC-4842-A1C5-7E33A11FFF22}" type="slidenum">
              <a:rPr lang="en-US" smtClean="0">
                <a:solidFill>
                  <a:srgbClr val="000000"/>
                </a:solidFill>
              </a:rPr>
              <a:pPr>
                <a:defRPr/>
              </a:pPr>
              <a:t>7</a:t>
            </a:fld>
            <a:endParaRPr lang="en-US" dirty="0">
              <a:solidFill>
                <a:srgbClr val="000000"/>
              </a:solidFill>
            </a:endParaRPr>
          </a:p>
        </p:txBody>
      </p:sp>
      <p:pic>
        <p:nvPicPr>
          <p:cNvPr id="9" name="Picture 1" descr="Publi Works &amp; Infrastru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157051"/>
            <a:ext cx="1905000" cy="65183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0" y="-185843"/>
            <a:ext cx="9144000" cy="83028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6200" y="-20776"/>
            <a:ext cx="9144000" cy="461665"/>
          </a:xfrm>
          <a:prstGeom prst="rect">
            <a:avLst/>
          </a:prstGeom>
          <a:noFill/>
        </p:spPr>
        <p:txBody>
          <a:bodyPr wrap="square" rtlCol="0">
            <a:spAutoFit/>
          </a:bodyPr>
          <a:lstStyle>
            <a:defPPr>
              <a:defRPr lang="en-US"/>
            </a:defPPr>
            <a:lvl1pPr algn="ctr">
              <a:defRPr sz="2400" b="1">
                <a:solidFill>
                  <a:schemeClr val="bg1"/>
                </a:solidFill>
                <a:latin typeface="Arial" panose="020B0604020202020204" pitchFamily="34" charset="0"/>
                <a:cs typeface="Arial" panose="020B0604020202020204" pitchFamily="34" charset="0"/>
              </a:defRPr>
            </a:lvl1pPr>
          </a:lstStyle>
          <a:p>
            <a:r>
              <a:rPr lang="en-US" dirty="0"/>
              <a:t>EPWP Reporting System (EPWP-RS) &amp; </a:t>
            </a:r>
            <a:r>
              <a:rPr lang="en-US" dirty="0" err="1"/>
              <a:t>feautures</a:t>
            </a:r>
            <a:r>
              <a:rPr lang="en-US" dirty="0"/>
              <a:t> </a:t>
            </a:r>
          </a:p>
        </p:txBody>
      </p:sp>
      <p:cxnSp>
        <p:nvCxnSpPr>
          <p:cNvPr id="12" name="Straight Connector 11"/>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2" name="TextBox 12"/>
          <p:cNvSpPr txBox="1"/>
          <p:nvPr/>
        </p:nvSpPr>
        <p:spPr>
          <a:xfrm>
            <a:off x="47625" y="644442"/>
            <a:ext cx="8763000" cy="62016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The EPWP developed an online reporting system to collate EPWP performance data.</a:t>
            </a: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The EPWP Reporting System is a digital system.</a:t>
            </a: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Participant data that fails any of the above mentioned validation rules is not reported but remains in the system for the implementing body to remedy.  Corrected data is published in the next quarterly report.</a:t>
            </a:r>
          </a:p>
          <a:p>
            <a:pPr marL="285750" indent="-285750" algn="just">
              <a:buFont typeface="Arial" panose="020B0604020202020204" pitchFamily="34" charset="0"/>
              <a:buChar char="•"/>
            </a:pPr>
            <a:r>
              <a:rPr lang="en-US" sz="1500" dirty="0">
                <a:latin typeface="Arial" panose="020B0604020202020204" pitchFamily="34" charset="0"/>
                <a:cs typeface="Arial" panose="020B0604020202020204" pitchFamily="34" charset="0"/>
              </a:rPr>
              <a:t>Value-add features of the EPWP RS are utilised to assist public bodies in ensuring quality  of the reported data.</a:t>
            </a:r>
          </a:p>
          <a:p>
            <a:pPr marL="742950" lvl="1" indent="-285750" algn="just">
              <a:buFont typeface="Arial" panose="020B0604020202020204" pitchFamily="34" charset="0"/>
              <a:buChar char="•"/>
            </a:pPr>
            <a:r>
              <a:rPr lang="en-US" sz="1500" b="1" dirty="0">
                <a:latin typeface="Arial" panose="020B0604020202020204" pitchFamily="34" charset="0"/>
                <a:cs typeface="Arial" panose="020B0604020202020204" pitchFamily="34" charset="0"/>
              </a:rPr>
              <a:t>Biometric system feature: </a:t>
            </a:r>
            <a:r>
              <a:rPr lang="en-US" sz="1500" dirty="0">
                <a:latin typeface="Arial" panose="020B0604020202020204" pitchFamily="34" charset="0"/>
                <a:cs typeface="Arial" panose="020B0604020202020204" pitchFamily="34" charset="0"/>
              </a:rPr>
              <a:t>The EPWP RS allows the utilization of facial recognition for date-stamped verification of participants on-site. This feature will assist with the collection of attendance data and will eliminate the need for attendance registers for projects where it is implemented. Utilisation of the feature will be piloted after the migration of all public bodies to EPWP RS Version 2.</a:t>
            </a:r>
          </a:p>
          <a:p>
            <a:pPr marL="742950" lvl="1" indent="-285750" algn="just">
              <a:buFont typeface="Arial" panose="020B0604020202020204" pitchFamily="34" charset="0"/>
              <a:buChar char="•"/>
            </a:pPr>
            <a:r>
              <a:rPr lang="en-US" sz="1500" b="1" dirty="0">
                <a:latin typeface="Arial" panose="020B0604020202020204" pitchFamily="34" charset="0"/>
                <a:cs typeface="Arial" panose="020B0604020202020204" pitchFamily="34" charset="0"/>
              </a:rPr>
              <a:t>Linkage between the EPWP RS and other public body systems: </a:t>
            </a:r>
            <a:r>
              <a:rPr lang="en-US" sz="1500" dirty="0">
                <a:latin typeface="Arial" panose="020B0604020202020204" pitchFamily="34" charset="0"/>
                <a:cs typeface="Arial" panose="020B0604020202020204" pitchFamily="34" charset="0"/>
              </a:rPr>
              <a:t>The EPWP RS links with the National Population Register the Department of Home Affairs to verify EPWP participants ID numbers and associated data. Also note the current work to link with the ESSA system of the Department of Labour.  The ESSA system is a vacancy and work seeker database which acts as an intermediation mechanism to match job seekers with employers.  Linkage with the system will create a mechanism of linking the EPWP exited workers with opportunities beyond their participation in the EPWP.</a:t>
            </a:r>
          </a:p>
          <a:p>
            <a:pPr marL="742950" lvl="1" indent="-285750" algn="just">
              <a:buFont typeface="Arial" panose="020B0604020202020204" pitchFamily="34" charset="0"/>
              <a:buChar char="•"/>
            </a:pPr>
            <a:r>
              <a:rPr lang="en-US" sz="1500" b="1" dirty="0">
                <a:latin typeface="Arial" panose="020B0604020202020204" pitchFamily="34" charset="0"/>
                <a:cs typeface="Arial" panose="020B0604020202020204" pitchFamily="34" charset="0"/>
              </a:rPr>
              <a:t>Standard/uniform templates: </a:t>
            </a:r>
            <a:r>
              <a:rPr lang="en-US" sz="1500" dirty="0">
                <a:latin typeface="Arial" panose="020B0604020202020204" pitchFamily="34" charset="0"/>
                <a:cs typeface="Arial" panose="020B0604020202020204" pitchFamily="34" charset="0"/>
              </a:rPr>
              <a:t>The EPWP Branch is currently reviewing and standardizing templates in terms of attendance registers, payment registers and employment contracts. For public bodies that adopt the usage of such standardized template, electronic checks in terms of checking the uploaded information </a:t>
            </a:r>
            <a:r>
              <a:rPr lang="en-US" sz="1500">
                <a:latin typeface="Arial" panose="020B0604020202020204" pitchFamily="34" charset="0"/>
                <a:cs typeface="Arial" panose="020B0604020202020204" pitchFamily="34" charset="0"/>
              </a:rPr>
              <a:t>have been </a:t>
            </a:r>
            <a:r>
              <a:rPr lang="en-US" sz="1500" dirty="0">
                <a:latin typeface="Arial" panose="020B0604020202020204" pitchFamily="34" charset="0"/>
                <a:cs typeface="Arial" panose="020B0604020202020204" pitchFamily="34" charset="0"/>
              </a:rPr>
              <a:t>developed.</a:t>
            </a:r>
          </a:p>
          <a:p>
            <a:pPr marL="285750" indent="-285750" algn="just">
              <a:buFont typeface="Arial" panose="020B0604020202020204" pitchFamily="34" charset="0"/>
              <a:buChar char="•"/>
            </a:pPr>
            <a:endParaRPr lang="en-ZA" sz="1600" dirty="0">
              <a:latin typeface="Arial" panose="020B0604020202020204" pitchFamily="34" charset="0"/>
              <a:cs typeface="Arial" panose="020B0604020202020204" pitchFamily="34" charset="0"/>
            </a:endParaRPr>
          </a:p>
          <a:p>
            <a:pPr marL="542925" lvl="2" indent="-180975"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6208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6186633"/>
            <a:ext cx="2276475" cy="671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2" name="Slide Number Placeholder 4"/>
          <p:cNvSpPr>
            <a:spLocks noGrp="1"/>
          </p:cNvSpPr>
          <p:nvPr>
            <p:ph type="sldNum" sz="quarter" idx="12"/>
          </p:nvPr>
        </p:nvSpPr>
        <p:spPr>
          <a:xfrm>
            <a:off x="6553200" y="6248400"/>
            <a:ext cx="1905000" cy="457200"/>
          </a:xfrm>
        </p:spPr>
        <p:txBody>
          <a:bodyPr/>
          <a:lstStyle/>
          <a:p>
            <a:pPr>
              <a:defRPr/>
            </a:pPr>
            <a:fld id="{7238AF72-E8FC-4842-A1C5-7E33A11FFF22}" type="slidenum">
              <a:rPr lang="en-US" smtClean="0">
                <a:solidFill>
                  <a:srgbClr val="000000"/>
                </a:solidFill>
              </a:rPr>
              <a:pPr>
                <a:defRPr/>
              </a:pPr>
              <a:t>8</a:t>
            </a:fld>
            <a:endParaRPr lang="en-US" dirty="0">
              <a:solidFill>
                <a:srgbClr val="000000"/>
              </a:solidFill>
            </a:endParaRPr>
          </a:p>
        </p:txBody>
      </p:sp>
      <p:pic>
        <p:nvPicPr>
          <p:cNvPr id="9" name="Picture 1" descr="Publi Works &amp; Infrastru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157051"/>
            <a:ext cx="1905000" cy="65183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0" y="0"/>
            <a:ext cx="9144000" cy="83028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0" y="184309"/>
            <a:ext cx="9144000"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Measures undertaken to obtain a clean audit</a:t>
            </a:r>
          </a:p>
        </p:txBody>
      </p:sp>
      <p:cxnSp>
        <p:nvCxnSpPr>
          <p:cNvPr id="12" name="Straight Connector 11"/>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 y="872181"/>
            <a:ext cx="9084892" cy="5047536"/>
          </a:xfrm>
          <a:prstGeom prst="rect">
            <a:avLst/>
          </a:prstGeom>
          <a:noFill/>
        </p:spPr>
        <p:txBody>
          <a:bodyPr wrap="square" rtlCol="0">
            <a:spAutoFit/>
          </a:bodyPr>
          <a:lstStyle/>
          <a:p>
            <a:pPr marL="342900" indent="-342900" algn="just">
              <a:buAutoNum type="arabicPeriod"/>
            </a:pPr>
            <a:r>
              <a:rPr lang="en-US" sz="1400" dirty="0">
                <a:latin typeface="Arial" panose="020B0604020202020204" pitchFamily="34" charset="0"/>
                <a:cs typeface="Arial" panose="020B0604020202020204" pitchFamily="34" charset="0"/>
              </a:rPr>
              <a:t>The DPWI has in the past made several attempts to resolve these findings.  These included: </a:t>
            </a:r>
          </a:p>
          <a:p>
            <a:pPr marL="742950" lvl="1"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Reporting of only participants tested as valid based on uploaded documentation since 2015/16 (which leads to findings for underreporting).</a:t>
            </a:r>
          </a:p>
          <a:p>
            <a:pPr marL="742950" lvl="1"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Development of an EPWP Audit Standard Operating Procedure in 2017/18. The SOP informs public bodies on the important requirements when reporting on the implementation of EPWP projects and guide the public bodies on how to perform audits or verification of EPWP performance information.</a:t>
            </a:r>
          </a:p>
          <a:p>
            <a:pPr marL="742950" lvl="1"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Introduction of a customised indicator for DPWI Provincial Coordinating Departments in 2018/19.</a:t>
            </a:r>
          </a:p>
          <a:p>
            <a:pPr marL="742950" lvl="1"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Development of a Practice Note in 2019/20.</a:t>
            </a:r>
          </a:p>
          <a:p>
            <a:pPr marL="342900" indent="-342900" algn="just">
              <a:buAutoNum type="arabicPeriod"/>
            </a:pPr>
            <a:endParaRPr lang="en-US" sz="1400" dirty="0">
              <a:latin typeface="Arial" panose="020B0604020202020204" pitchFamily="34" charset="0"/>
              <a:cs typeface="Arial" panose="020B0604020202020204" pitchFamily="34" charset="0"/>
            </a:endParaRPr>
          </a:p>
          <a:p>
            <a:pPr marL="342900" indent="-342900" algn="just">
              <a:buAutoNum type="arabicPeriod"/>
            </a:pPr>
            <a:r>
              <a:rPr lang="en-US" sz="1400" dirty="0">
                <a:latin typeface="Arial" panose="020B0604020202020204" pitchFamily="34" charset="0"/>
                <a:cs typeface="Arial" panose="020B0604020202020204" pitchFamily="34" charset="0"/>
              </a:rPr>
              <a:t>In 2021/22 the DPWI, on advice received from the AGSA and DPME, undertook the following processes to ensure appropriate placement for responsibility for the audit findings:</a:t>
            </a:r>
          </a:p>
          <a:p>
            <a:pPr marL="742950" lvl="1"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Revision of customised indicators for DPWI Provincial Coordinating Departments.</a:t>
            </a:r>
          </a:p>
          <a:p>
            <a:pPr marL="742950" lvl="1"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The MTSF indicator was changed from “Number of work opportunities reported through other public employment programmes” to </a:t>
            </a:r>
            <a:r>
              <a:rPr lang="en-US" sz="1400" i="1" dirty="0">
                <a:latin typeface="Arial" panose="020B0604020202020204" pitchFamily="34" charset="0"/>
                <a:cs typeface="Arial" panose="020B0604020202020204" pitchFamily="34" charset="0"/>
              </a:rPr>
              <a:t>“Number of validated EPWP work opportunities reported by public bodies into the EPWP-RS”. </a:t>
            </a:r>
            <a:r>
              <a:rPr lang="en-US" sz="1400" dirty="0">
                <a:latin typeface="Arial" panose="020B0604020202020204" pitchFamily="34" charset="0"/>
                <a:cs typeface="Arial" panose="020B0604020202020204" pitchFamily="34" charset="0"/>
              </a:rPr>
              <a:t>This indicator now reflects that EPWP work opportunities are created by various public bodies and not solely by DPWI.</a:t>
            </a:r>
          </a:p>
          <a:p>
            <a:pPr marL="742950" lvl="1"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Furthermore the lead and contributing departments, as reflected in the above MTSF indicator was changed from being solely DPWI to reflecting that the following public bodies also contribute to the EPWP:</a:t>
            </a:r>
          </a:p>
          <a:p>
            <a:pPr marL="1200150" lvl="2"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EPWP Lead Sector Departments;</a:t>
            </a:r>
          </a:p>
          <a:p>
            <a:pPr marL="1200150" lvl="2"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Provincial Departments; and  </a:t>
            </a:r>
          </a:p>
          <a:p>
            <a:pPr marL="1200150" lvl="2"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Municipalities.</a:t>
            </a:r>
          </a:p>
          <a:p>
            <a:pPr marL="742950" lvl="1" indent="-285750" algn="just">
              <a:buFont typeface="Arial" panose="020B0604020202020204" pitchFamily="34" charset="0"/>
              <a:buChar char="•"/>
            </a:pPr>
            <a:r>
              <a:rPr lang="en-US" sz="1400" dirty="0">
                <a:latin typeface="Arial" panose="020B0604020202020204" pitchFamily="34" charset="0"/>
                <a:cs typeface="Arial" panose="020B0604020202020204" pitchFamily="34" charset="0"/>
              </a:rPr>
              <a:t>Reflection of the coordination function of the EPWP Branch in the DPWI APP.</a:t>
            </a:r>
          </a:p>
        </p:txBody>
      </p:sp>
    </p:spTree>
    <p:extLst>
      <p:ext uri="{BB962C8B-B14F-4D97-AF65-F5344CB8AC3E}">
        <p14:creationId xmlns:p14="http://schemas.microsoft.com/office/powerpoint/2010/main" xmlns="" val="135119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6186633"/>
            <a:ext cx="2276475" cy="671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52" name="Slide Number Placeholder 4"/>
          <p:cNvSpPr>
            <a:spLocks noGrp="1"/>
          </p:cNvSpPr>
          <p:nvPr>
            <p:ph type="sldNum" sz="quarter" idx="12"/>
          </p:nvPr>
        </p:nvSpPr>
        <p:spPr>
          <a:xfrm>
            <a:off x="6553200" y="6248400"/>
            <a:ext cx="1905000" cy="457200"/>
          </a:xfrm>
        </p:spPr>
        <p:txBody>
          <a:bodyPr/>
          <a:lstStyle/>
          <a:p>
            <a:pPr>
              <a:defRPr/>
            </a:pPr>
            <a:fld id="{7238AF72-E8FC-4842-A1C5-7E33A11FFF22}" type="slidenum">
              <a:rPr lang="en-US" smtClean="0">
                <a:solidFill>
                  <a:srgbClr val="000000"/>
                </a:solidFill>
              </a:rPr>
              <a:pPr>
                <a:defRPr/>
              </a:pPr>
              <a:t>9</a:t>
            </a:fld>
            <a:endParaRPr lang="en-US" dirty="0">
              <a:solidFill>
                <a:srgbClr val="000000"/>
              </a:solidFill>
            </a:endParaRPr>
          </a:p>
        </p:txBody>
      </p:sp>
      <p:pic>
        <p:nvPicPr>
          <p:cNvPr id="9" name="Picture 1" descr="Publi Works &amp; Infrastruc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157051"/>
            <a:ext cx="1905000" cy="65183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0" y="0"/>
            <a:ext cx="9144000" cy="830285"/>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0" y="184309"/>
            <a:ext cx="9144000" cy="461665"/>
          </a:xfrm>
          <a:prstGeom prst="rect">
            <a:avLst/>
          </a:prstGeom>
          <a:noFill/>
        </p:spPr>
        <p:txBody>
          <a:bodyPr wrap="square" rtlCol="0">
            <a:spAutoFit/>
          </a:bodyPr>
          <a:lstStyle>
            <a:defPPr>
              <a:defRPr lang="en-US"/>
            </a:defPPr>
            <a:lvl1pPr algn="ctr">
              <a:defRPr sz="2400" b="1">
                <a:solidFill>
                  <a:schemeClr val="bg1"/>
                </a:solidFill>
                <a:latin typeface="Arial" panose="020B0604020202020204" pitchFamily="34" charset="0"/>
                <a:cs typeface="Arial" panose="020B0604020202020204" pitchFamily="34" charset="0"/>
              </a:defRPr>
            </a:lvl1pPr>
          </a:lstStyle>
          <a:p>
            <a:r>
              <a:rPr lang="en-US" dirty="0"/>
              <a:t>Audits - Other Public Bodies</a:t>
            </a:r>
          </a:p>
        </p:txBody>
      </p:sp>
      <p:cxnSp>
        <p:nvCxnSpPr>
          <p:cNvPr id="12" name="Straight Connector 11"/>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32" name="TextBox 12"/>
          <p:cNvSpPr txBox="1"/>
          <p:nvPr/>
        </p:nvSpPr>
        <p:spPr>
          <a:xfrm>
            <a:off x="190500" y="982684"/>
            <a:ext cx="8763000"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The EPWP projects should be audited by the AGSA at the reporting public bodies and the responsible Accounting Officers should be held accountable for audit findings on non-compliance to EPWP guidelines.</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DPME advised that public bodies should include APP indicators for which public bodies have direct responsibility.</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DPME advised that public bodies should be accountable for allocated budgets and resources. Chapter 5 of the PFMA provides the responsibilities of accounting officers.</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1512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25119</TotalTime>
  <Words>1704</Words>
  <Application>Microsoft Office PowerPoint</Application>
  <PresentationFormat>On-screen Show (4:3)</PresentationFormat>
  <Paragraphs>154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THANK YOU</vt:lpstr>
    </vt:vector>
  </TitlesOfParts>
  <Company>NDPW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Mazibuko</dc:creator>
  <cp:lastModifiedBy>USER</cp:lastModifiedBy>
  <cp:revision>1119</cp:revision>
  <cp:lastPrinted>2022-08-19T07:01:04Z</cp:lastPrinted>
  <dcterms:created xsi:type="dcterms:W3CDTF">2014-10-05T11:42:24Z</dcterms:created>
  <dcterms:modified xsi:type="dcterms:W3CDTF">2022-09-02T08:22:05Z</dcterms:modified>
</cp:coreProperties>
</file>