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708" r:id="rId1"/>
  </p:sldMasterIdLst>
  <p:notesMasterIdLst>
    <p:notesMasterId r:id="rId12"/>
  </p:notesMasterIdLst>
  <p:handoutMasterIdLst>
    <p:handoutMasterId r:id="rId13"/>
  </p:handoutMasterIdLst>
  <p:sldIdLst>
    <p:sldId id="350" r:id="rId2"/>
    <p:sldId id="351" r:id="rId3"/>
    <p:sldId id="379" r:id="rId4"/>
    <p:sldId id="396" r:id="rId5"/>
    <p:sldId id="401" r:id="rId6"/>
    <p:sldId id="402" r:id="rId7"/>
    <p:sldId id="403" r:id="rId8"/>
    <p:sldId id="404" r:id="rId9"/>
    <p:sldId id="407" r:id="rId10"/>
    <p:sldId id="365" r:id="rId1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35">
          <p15:clr>
            <a:srgbClr val="A4A3A4"/>
          </p15:clr>
        </p15:guide>
        <p15:guide id="2" pos="5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A8BA"/>
    <a:srgbClr val="68C3C8"/>
    <a:srgbClr val="ED9043"/>
    <a:srgbClr val="FFEDB3"/>
    <a:srgbClr val="FFE38B"/>
    <a:srgbClr val="0BEB26"/>
    <a:srgbClr val="FFD85D"/>
    <a:srgbClr val="144B26"/>
    <a:srgbClr val="0065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5405" autoAdjust="0"/>
  </p:normalViewPr>
  <p:slideViewPr>
    <p:cSldViewPr snapToGrid="0" snapToObjects="1">
      <p:cViewPr varScale="1">
        <p:scale>
          <a:sx n="81" d="100"/>
          <a:sy n="81" d="100"/>
        </p:scale>
        <p:origin x="1062" y="84"/>
      </p:cViewPr>
      <p:guideLst>
        <p:guide orient="horz" pos="3635"/>
        <p:guide pos="5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DD6F49A6-E3E7-6D44-8F4F-46680F27B091}" type="datetimeFigureOut">
              <a:rPr lang="en-US" smtClean="0"/>
              <a:t>8/30/2022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149BCEB8-EAD7-A44F-A35C-68FB7D8DE0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355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C4598FCC-272A-41A0-A178-1E7F4BEDAB50}" type="datetimeFigureOut">
              <a:rPr lang="en-ZA" smtClean="0"/>
              <a:t>2022/08/30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C575236E-B37D-4C5F-BF43-6F28A6C22F11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97919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5236E-B37D-4C5F-BF43-6F28A6C22F11}" type="slidenum">
              <a:rPr lang="en-ZA" smtClean="0"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69051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5236E-B37D-4C5F-BF43-6F28A6C22F11}" type="slidenum">
              <a:rPr lang="en-ZA" smtClean="0"/>
              <a:t>10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45068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3033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6D8E-41B7-4436-A4BC-2131A9650C9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8/30/2022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164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38034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97D8-B393-4164-8F2D-803798FDF8C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8/30/2022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930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A7DC-3881-4EC0-97A3-5DC78B3E73C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8/30/2022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588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EFD50-FEDC-4940-B83D-02D48D712D2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8/30/2022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473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C2B3-0D25-4BFF-BDA8-BF8A4A85ACF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8/30/2022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511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918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918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A865B-4E03-4152-AFE8-BF39FA103F7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8/30/2022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67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229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8229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7D19-9DBE-41F9-A1A8-5BA953384D6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8/30/2022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140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8703-0924-48A1-89CB-6CE4F2AE34C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8/30/2022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12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4F80-5360-415E-93D1-EC1167E359A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8/30/2022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865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2C85-250E-4C7E-B657-B51DA314FE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8/30/2022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200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29797"/>
            <a:ext cx="5486400" cy="6234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4569"/>
            <a:ext cx="5486400" cy="45262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84629"/>
            <a:ext cx="5486400" cy="8853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A3542-CC31-499A-B295-9869DE5DE7D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8/30/2022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12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6337" y="6149832"/>
            <a:ext cx="2169390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6C8D1-542E-475A-938A-41F651B8B37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8/30/2022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6337" y="6448136"/>
            <a:ext cx="2169390" cy="2796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19600" y="6265573"/>
            <a:ext cx="1578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C6805-EAF3-CC4B-883D-0BA841DD8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00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60208" y="3553816"/>
            <a:ext cx="7772400" cy="1470025"/>
          </a:xfrm>
        </p:spPr>
        <p:txBody>
          <a:bodyPr>
            <a:noAutofit/>
          </a:bodyPr>
          <a:lstStyle/>
          <a:p>
            <a:r>
              <a:rPr lang="en-ZA" sz="3200" b="1" dirty="0" smtClean="0"/>
              <a:t>22 AUGUST  2022</a:t>
            </a:r>
            <a:endParaRPr lang="en-ZA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26255" y="691494"/>
            <a:ext cx="904030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3600" b="1" dirty="0" smtClean="0">
                <a:solidFill>
                  <a:srgbClr val="00B050"/>
                </a:solidFill>
                <a:latin typeface="Calibri"/>
                <a:ea typeface="+mj-ea"/>
                <a:cs typeface="+mj-cs"/>
              </a:rPr>
              <a:t>PRESENTATION TO THE MINISTRY OF DEFENCE AND MILITARY VETERANS</a:t>
            </a:r>
          </a:p>
          <a:p>
            <a:pPr algn="ctr">
              <a:spcBef>
                <a:spcPct val="0"/>
              </a:spcBef>
            </a:pPr>
            <a:r>
              <a:rPr lang="en-US" sz="3600" b="1" dirty="0" smtClean="0">
                <a:solidFill>
                  <a:srgbClr val="00B050"/>
                </a:solidFill>
                <a:latin typeface="Calibri"/>
                <a:ea typeface="+mj-ea"/>
                <a:cs typeface="+mj-cs"/>
              </a:rPr>
              <a:t>UPDATE/PROGRESS REPORT WRT  THE DEPARTMENT OF MILITARY VETERANS FACILITIES</a:t>
            </a:r>
            <a:endParaRPr lang="en-ZA" sz="3600" b="1" dirty="0" smtClean="0">
              <a:solidFill>
                <a:srgbClr val="00B050"/>
              </a:solidFill>
              <a:latin typeface="Calibri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endParaRPr lang="en-ZA" sz="3600" b="1" dirty="0">
              <a:solidFill>
                <a:srgbClr val="00B050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3757277" y="6280471"/>
            <a:ext cx="1578264" cy="365125"/>
          </a:xfrm>
        </p:spPr>
        <p:txBody>
          <a:bodyPr/>
          <a:lstStyle/>
          <a:p>
            <a:fld id="{7B1C6805-EAF3-CC4B-883D-0BA841DD8C88}" type="slidenum">
              <a:rPr lang="en-US" smtClean="0">
                <a:solidFill>
                  <a:schemeClr val="tx1"/>
                </a:solidFill>
              </a:rPr>
              <a:pPr/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42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3611" y="1913641"/>
            <a:ext cx="8427631" cy="378030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  <a:defRPr/>
            </a:pPr>
            <a:r>
              <a:rPr lang="en-ZA" sz="6000" b="1" dirty="0" smtClean="0">
                <a:latin typeface="Monotype Corsiva" panose="03010101010201010101" pitchFamily="66" charset="0"/>
                <a:cs typeface="Arial" panose="020B0604020202020204" pitchFamily="34" charset="0"/>
              </a:rPr>
              <a:t>THANK YOU</a:t>
            </a:r>
          </a:p>
          <a:p>
            <a:pPr marL="0" indent="0" algn="ctr">
              <a:lnSpc>
                <a:spcPct val="150000"/>
              </a:lnSpc>
              <a:buNone/>
              <a:defRPr/>
            </a:pPr>
            <a:endParaRPr lang="en-ZA" sz="6000" b="1" dirty="0">
              <a:latin typeface="Monotype Corsiva" panose="03010101010201010101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7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461" y="0"/>
            <a:ext cx="8227539" cy="11430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OUTLINE</a:t>
            </a:r>
            <a:endParaRPr lang="en-ZA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611" y="1143001"/>
            <a:ext cx="8427631" cy="455094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  <a:defRPr/>
            </a:pPr>
            <a:endParaRPr lang="en-Z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Purpose.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DMV Headquarters.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Provincial Offices.</a:t>
            </a:r>
          </a:p>
          <a:p>
            <a:pPr algn="just">
              <a:lnSpc>
                <a:spcPct val="150000"/>
              </a:lnSpc>
              <a:defRPr/>
            </a:pP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Recommendation. 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Z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782868" y="6265573"/>
            <a:ext cx="1578264" cy="365125"/>
          </a:xfrm>
        </p:spPr>
        <p:txBody>
          <a:bodyPr/>
          <a:lstStyle/>
          <a:p>
            <a:fld id="{7B1C6805-EAF3-CC4B-883D-0BA841DD8C88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2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7217"/>
            <a:ext cx="9143999" cy="735296"/>
          </a:xfrm>
        </p:spPr>
        <p:txBody>
          <a:bodyPr>
            <a:normAutofit/>
          </a:bodyPr>
          <a:lstStyle/>
          <a:p>
            <a:r>
              <a:rPr lang="en-ZA" sz="2800" b="1" dirty="0" smtClean="0">
                <a:solidFill>
                  <a:srgbClr val="00B050"/>
                </a:solidFill>
                <a:latin typeface="+mn-lt"/>
              </a:rPr>
              <a:t>PURPOSE</a:t>
            </a:r>
            <a:endParaRPr lang="en-ZA" sz="28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199" y="1169446"/>
            <a:ext cx="81588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2000" dirty="0"/>
              <a:t>The purpose of this presentation is to </a:t>
            </a:r>
            <a:r>
              <a:rPr lang="en-ZA" sz="2000" dirty="0" smtClean="0"/>
              <a:t>provide progress report to the Ministry of Defence and Military Veterans  regarding the Department of Military Veterans facilities.</a:t>
            </a:r>
            <a:endParaRPr lang="en-ZA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ZA" sz="2000" dirty="0" smtClean="0"/>
          </a:p>
          <a:p>
            <a:pPr algn="just"/>
            <a:endParaRPr lang="en-ZA" sz="2000" dirty="0" smtClean="0"/>
          </a:p>
          <a:p>
            <a:pPr algn="just"/>
            <a:endParaRPr lang="en-ZA" sz="2000" dirty="0" smtClean="0"/>
          </a:p>
        </p:txBody>
      </p:sp>
    </p:spTree>
    <p:extLst>
      <p:ext uri="{BB962C8B-B14F-4D97-AF65-F5344CB8AC3E}">
        <p14:creationId xmlns:p14="http://schemas.microsoft.com/office/powerpoint/2010/main" val="255528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7476" y="886431"/>
            <a:ext cx="878707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2000" dirty="0"/>
              <a:t>The Department of </a:t>
            </a:r>
            <a:r>
              <a:rPr lang="en-ZA" sz="2000" dirty="0" smtClean="0"/>
              <a:t>Military Veterans HQ (DMV HQ) lease expired at the end of </a:t>
            </a:r>
            <a:r>
              <a:rPr lang="en-ZA" sz="2000" b="1" dirty="0" smtClean="0"/>
              <a:t>November 2018</a:t>
            </a:r>
            <a:r>
              <a:rPr lang="en-ZA" sz="2000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ZA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2000" dirty="0">
                <a:latin typeface="Arial" panose="020B0604020202020204" pitchFamily="34" charset="0"/>
                <a:ea typeface="Calibri" panose="020F0502020204030204" pitchFamily="34" charset="0"/>
              </a:rPr>
              <a:t>Prior the expiry of the lease a request was submitted to Department of Public Works and Infrastructure (DPWI) to acquire new DMV HQ and subsequently correspondences, departmental b</a:t>
            </a:r>
            <a:r>
              <a:rPr lang="en-ZA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ilateral meetings </a:t>
            </a:r>
            <a:r>
              <a:rPr lang="en-ZA" sz="2000" dirty="0">
                <a:latin typeface="Arial" panose="020B0604020202020204" pitchFamily="34" charset="0"/>
                <a:ea typeface="Calibri" panose="020F0502020204030204" pitchFamily="34" charset="0"/>
              </a:rPr>
              <a:t>and DG to DG meeting were held to enforce DPWI to speedily finalise on the acquisition of the DMV HQ, and these efforts bearded unfruitful </a:t>
            </a:r>
            <a:r>
              <a:rPr lang="en-ZA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results to date. </a:t>
            </a:r>
            <a:endParaRPr lang="en-ZA" sz="2000" dirty="0"/>
          </a:p>
          <a:p>
            <a:pPr algn="just"/>
            <a:endParaRPr lang="en-US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2000" dirty="0" smtClean="0"/>
              <a:t>On the </a:t>
            </a:r>
            <a:r>
              <a:rPr lang="en-ZA" sz="2000" b="1" dirty="0" smtClean="0"/>
              <a:t>10 June 2021</a:t>
            </a:r>
            <a:r>
              <a:rPr lang="en-ZA" sz="2000" dirty="0" smtClean="0"/>
              <a:t>, DPWI wrote a deviation letter to National Treasury (NT) for the acquisition of Passenger Rail of South Africa (PRASA) building. A response was received from NT requesting more clarity on the request from DPWI.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ZA" sz="2000" dirty="0"/>
          </a:p>
          <a:p>
            <a:pPr algn="just"/>
            <a:r>
              <a:rPr lang="en-ZA" sz="2000" dirty="0" smtClean="0"/>
              <a:t> </a:t>
            </a:r>
            <a:endParaRPr lang="en-ZA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ZA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568789" y="196696"/>
            <a:ext cx="3788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b="1" dirty="0" smtClean="0">
                <a:solidFill>
                  <a:srgbClr val="00B050"/>
                </a:solidFill>
                <a:ea typeface="+mj-ea"/>
                <a:cs typeface="+mj-cs"/>
              </a:rPr>
              <a:t>DMV HQ</a:t>
            </a:r>
            <a:endParaRPr lang="en-ZA" sz="2400" b="1" dirty="0">
              <a:solidFill>
                <a:srgbClr val="00B050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8439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02359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2000" dirty="0" smtClean="0">
                <a:solidFill>
                  <a:prstClr val="black"/>
                </a:solidFill>
              </a:rPr>
              <a:t>Subsequently, on the </a:t>
            </a:r>
            <a:r>
              <a:rPr lang="en-ZA" sz="2000" b="1" dirty="0" smtClean="0">
                <a:solidFill>
                  <a:prstClr val="black"/>
                </a:solidFill>
              </a:rPr>
              <a:t>22 September 2021 </a:t>
            </a:r>
            <a:r>
              <a:rPr lang="en-ZA" sz="2000" dirty="0" smtClean="0">
                <a:solidFill>
                  <a:prstClr val="black"/>
                </a:solidFill>
              </a:rPr>
              <a:t>the DMV Accounting Officer wrote a letter to the DPWI Accounting Officer informing him to finalise on the acquisition of the DMV HQ.</a:t>
            </a:r>
          </a:p>
          <a:p>
            <a:pPr algn="just"/>
            <a:endParaRPr lang="en-ZA" sz="2000" dirty="0" smtClean="0">
              <a:solidFill>
                <a:prstClr val="black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2000" dirty="0" smtClean="0">
                <a:solidFill>
                  <a:prstClr val="black"/>
                </a:solidFill>
              </a:rPr>
              <a:t>On </a:t>
            </a:r>
            <a:r>
              <a:rPr lang="en-ZA" sz="2000" b="1" dirty="0" smtClean="0">
                <a:solidFill>
                  <a:prstClr val="black"/>
                </a:solidFill>
              </a:rPr>
              <a:t>14 October 2021</a:t>
            </a:r>
            <a:r>
              <a:rPr lang="en-ZA" sz="2000" dirty="0" smtClean="0">
                <a:solidFill>
                  <a:prstClr val="black"/>
                </a:solidFill>
              </a:rPr>
              <a:t>, DPWI responded that they are commencing engagements with NT for the acquisition of PRASA.</a:t>
            </a:r>
          </a:p>
          <a:p>
            <a:pPr algn="just"/>
            <a:endParaRPr lang="en-ZA" sz="2000" dirty="0" smtClean="0">
              <a:solidFill>
                <a:prstClr val="black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2000" dirty="0" smtClean="0">
                <a:solidFill>
                  <a:prstClr val="black"/>
                </a:solidFill>
              </a:rPr>
              <a:t>DMV made follow-ups weekly and during monthly Bilateral meetings with both National and Regional DPWI.  </a:t>
            </a:r>
          </a:p>
          <a:p>
            <a:pPr algn="just"/>
            <a:endParaRPr lang="en-ZA" sz="2000" dirty="0" smtClean="0">
              <a:solidFill>
                <a:prstClr val="black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2000" dirty="0" smtClean="0">
                <a:solidFill>
                  <a:prstClr val="black"/>
                </a:solidFill>
              </a:rPr>
              <a:t>A DG to DG meeting was held on </a:t>
            </a:r>
            <a:r>
              <a:rPr lang="en-ZA" sz="2000" b="1" dirty="0" smtClean="0">
                <a:solidFill>
                  <a:prstClr val="black"/>
                </a:solidFill>
              </a:rPr>
              <a:t>25 January 2022 </a:t>
            </a:r>
            <a:r>
              <a:rPr lang="en-ZA" sz="2000" dirty="0" smtClean="0">
                <a:solidFill>
                  <a:prstClr val="black"/>
                </a:solidFill>
              </a:rPr>
              <a:t>to solicit intervention from DG DWPI on the acquisition of DMV outstanding facilities. </a:t>
            </a:r>
          </a:p>
          <a:p>
            <a:pPr algn="just"/>
            <a:endParaRPr lang="en-ZA" sz="2000" dirty="0">
              <a:solidFill>
                <a:prstClr val="black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2000" dirty="0" smtClean="0">
                <a:solidFill>
                  <a:prstClr val="black"/>
                </a:solidFill>
              </a:rPr>
              <a:t>In the Bilateral meeting that was held on the month of July 2022, DPWI stated they will prepare a deviation letter for the DG to approve and provide the DMV with the Project Execution Plan.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ZA" sz="2000" dirty="0">
              <a:solidFill>
                <a:prstClr val="black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2000" dirty="0" smtClean="0">
                <a:solidFill>
                  <a:prstClr val="black"/>
                </a:solidFill>
              </a:rPr>
              <a:t>Project Execution Plan submitted by DPWI shows that the preferred PRASA building will be secured by November 2022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ZA" sz="2000" dirty="0">
              <a:solidFill>
                <a:prstClr val="black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ZA" sz="2000" dirty="0" smtClean="0">
              <a:solidFill>
                <a:prstClr val="black"/>
              </a:solidFill>
            </a:endParaRPr>
          </a:p>
          <a:p>
            <a:pPr algn="just"/>
            <a:endParaRPr lang="en-ZA" sz="2000" dirty="0" smtClean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68789" y="-53491"/>
            <a:ext cx="3788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b="1" dirty="0" smtClean="0">
                <a:solidFill>
                  <a:srgbClr val="00B050"/>
                </a:solidFill>
              </a:rPr>
              <a:t>DMV HQ</a:t>
            </a:r>
            <a:endParaRPr lang="en-ZA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16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7217"/>
            <a:ext cx="9143999" cy="588586"/>
          </a:xfrm>
        </p:spPr>
        <p:txBody>
          <a:bodyPr>
            <a:normAutofit/>
          </a:bodyPr>
          <a:lstStyle/>
          <a:p>
            <a:r>
              <a:rPr lang="en-ZA" sz="2400" b="1" dirty="0" smtClean="0">
                <a:solidFill>
                  <a:srgbClr val="00B050"/>
                </a:solidFill>
              </a:rPr>
              <a:t>PROVINCIAL OFFICES</a:t>
            </a:r>
            <a:endParaRPr lang="en-ZA" sz="2400" b="1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199" y="971483"/>
            <a:ext cx="81588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ZA" sz="2000" dirty="0" smtClean="0">
                <a:solidFill>
                  <a:prstClr val="black"/>
                </a:solidFill>
              </a:rPr>
              <a:t> </a:t>
            </a:r>
            <a:endParaRPr lang="en-ZA" sz="2000" dirty="0">
              <a:solidFill>
                <a:prstClr val="black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398906"/>
              </p:ext>
            </p:extLst>
          </p:nvPr>
        </p:nvGraphicFramePr>
        <p:xfrm>
          <a:off x="1" y="584200"/>
          <a:ext cx="9143998" cy="5403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43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618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PROVINCE 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STATUS 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545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ZA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North West </a:t>
                      </a:r>
                      <a:endParaRPr lang="en-ZA" sz="16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ZA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The lease agreement </a:t>
                      </a:r>
                      <a:r>
                        <a:rPr lang="en-ZA" sz="1600" b="0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 expired on </a:t>
                      </a:r>
                      <a:r>
                        <a:rPr lang="en-ZA" sz="1600" b="1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31 May 2021</a:t>
                      </a:r>
                      <a:r>
                        <a:rPr lang="en-ZA" sz="1600" b="0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. The lease was renewed from</a:t>
                      </a:r>
                      <a:r>
                        <a:rPr lang="en-ZA" sz="1600" b="0" strike="noStrike" spc="-1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ZA" sz="1600" b="1" strike="noStrike" spc="-1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01 June 2021 </a:t>
                      </a:r>
                      <a:r>
                        <a:rPr lang="en-ZA" sz="1600" b="0" strike="noStrike" spc="-1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and will expire on </a:t>
                      </a:r>
                      <a:r>
                        <a:rPr lang="en-ZA" sz="1600" b="1" strike="noStrike" spc="-1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31 June 2026</a:t>
                      </a:r>
                      <a:r>
                        <a:rPr lang="en-ZA" sz="1600" b="0" strike="noStrike" spc="-1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.</a:t>
                      </a:r>
                      <a:r>
                        <a:rPr lang="en-ZA" sz="1600" b="0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endParaRPr lang="en-ZA" sz="1600" b="0" strike="noStrike" spc="-1" dirty="0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62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ZA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Eastern Cape </a:t>
                      </a:r>
                      <a:endParaRPr lang="en-ZA" sz="16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ZA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The lease agreement </a:t>
                      </a:r>
                      <a:r>
                        <a:rPr lang="en-ZA" sz="1600" b="0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expired</a:t>
                      </a:r>
                      <a:r>
                        <a:rPr lang="en-ZA" sz="1600" b="0" strike="noStrike" spc="-1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on </a:t>
                      </a:r>
                      <a:r>
                        <a:rPr lang="en-ZA" sz="1600" b="1" strike="noStrike" spc="-1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31 August 2021</a:t>
                      </a:r>
                      <a:r>
                        <a:rPr lang="en-ZA" sz="1600" b="0" strike="noStrike" spc="-1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. Initially the DMV requested that the lease be renewed for a period of three years whilst waiting to be included on the precinct plan. However, DPWI Eastern Cape Regional Office advised that the lease be renewed for a period of five years, since the precinct plan is not on their plans as yet. DMV submitted a letter on </a:t>
                      </a:r>
                      <a:r>
                        <a:rPr lang="en-ZA" sz="1600" b="1" strike="noStrike" spc="-1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29 September 2021 </a:t>
                      </a:r>
                      <a:r>
                        <a:rPr lang="en-ZA" sz="1600" b="0" strike="noStrike" spc="-1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to that effect. The interim extension will end on </a:t>
                      </a:r>
                      <a:r>
                        <a:rPr lang="en-ZA" sz="1600" b="1" strike="noStrike" spc="-1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31 August 2022</a:t>
                      </a:r>
                      <a:r>
                        <a:rPr lang="en-ZA" sz="1600" b="0" strike="noStrike" spc="-1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whilst the process of to sign the lease is being finalised. </a:t>
                      </a:r>
                      <a:endParaRPr lang="en-ZA" sz="1600" b="0" strike="noStrike" spc="-1" dirty="0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99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ZA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Mpumalanga </a:t>
                      </a:r>
                      <a:endParaRPr lang="en-ZA" sz="16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ZA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The lease agreement  </a:t>
                      </a:r>
                      <a:r>
                        <a:rPr lang="en-ZA" sz="1600" b="0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expired</a:t>
                      </a:r>
                      <a:r>
                        <a:rPr lang="en-ZA" sz="1600" b="0" strike="noStrike" spc="-1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on </a:t>
                      </a:r>
                      <a:r>
                        <a:rPr lang="en-ZA" sz="1600" b="1" strike="noStrike" spc="-1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28 February 2021</a:t>
                      </a:r>
                      <a:r>
                        <a:rPr lang="en-ZA" sz="1600" b="0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. The lease has been renewed</a:t>
                      </a:r>
                      <a:r>
                        <a:rPr lang="en-ZA" sz="1600" b="0" strike="noStrike" spc="-1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starting from </a:t>
                      </a:r>
                      <a:r>
                        <a:rPr lang="en-ZA" sz="1600" b="1" strike="noStrike" spc="-1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01 March 2022 </a:t>
                      </a:r>
                      <a:r>
                        <a:rPr lang="en-ZA" sz="1600" b="0" strike="noStrike" spc="-1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and will be running for two years. DMV will be included in the precincts plan. </a:t>
                      </a:r>
                      <a:endParaRPr lang="en-ZA" sz="1600" b="0" strike="noStrike" spc="-1" dirty="0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7217"/>
            <a:ext cx="9143999" cy="735296"/>
          </a:xfrm>
        </p:spPr>
        <p:txBody>
          <a:bodyPr>
            <a:normAutofit/>
          </a:bodyPr>
          <a:lstStyle/>
          <a:p>
            <a:r>
              <a:rPr lang="en-ZA" sz="2400" b="1" dirty="0" smtClean="0">
                <a:solidFill>
                  <a:srgbClr val="00B050"/>
                </a:solidFill>
              </a:rPr>
              <a:t>PROVINCIAL OFFICES</a:t>
            </a:r>
            <a:endParaRPr lang="en-ZA" sz="2400" b="1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199" y="971483"/>
            <a:ext cx="81588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ZA" sz="2000" dirty="0" smtClean="0">
                <a:solidFill>
                  <a:prstClr val="black"/>
                </a:solidFill>
              </a:rPr>
              <a:t> </a:t>
            </a:r>
            <a:endParaRPr lang="en-ZA" sz="2000" dirty="0">
              <a:solidFill>
                <a:prstClr val="black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575990"/>
              </p:ext>
            </p:extLst>
          </p:nvPr>
        </p:nvGraphicFramePr>
        <p:xfrm>
          <a:off x="1" y="668866"/>
          <a:ext cx="9143998" cy="5012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43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951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PROVINCE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STATUS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8592">
                <a:tc>
                  <a:txBody>
                    <a:bodyPr/>
                    <a:lstStyle/>
                    <a:p>
                      <a:r>
                        <a:rPr lang="en-GB" dirty="0" smtClean="0"/>
                        <a:t>Free State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 lease agreement commenced on </a:t>
                      </a:r>
                      <a:r>
                        <a:rPr lang="en-GB" b="1" dirty="0" smtClean="0"/>
                        <a:t>01 March 2020 </a:t>
                      </a:r>
                      <a:r>
                        <a:rPr lang="en-GB" dirty="0" smtClean="0"/>
                        <a:t>and will expire on </a:t>
                      </a:r>
                      <a:r>
                        <a:rPr lang="en-GB" b="1" dirty="0" smtClean="0"/>
                        <a:t>28 March 2025</a:t>
                      </a:r>
                      <a:r>
                        <a:rPr lang="en-GB" dirty="0" smtClean="0"/>
                        <a:t>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70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ZA" sz="1800" b="0" strike="noStrike" spc="-1" dirty="0" smtClean="0">
                          <a:latin typeface="Arial"/>
                        </a:rPr>
                        <a:t>Western Cape</a:t>
                      </a:r>
                      <a:endParaRPr lang="en-ZA" sz="18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ZA" sz="1800" b="0" strike="noStrike" spc="-1" dirty="0" smtClean="0">
                          <a:latin typeface="Arial"/>
                        </a:rPr>
                        <a:t>The</a:t>
                      </a:r>
                      <a:r>
                        <a:rPr lang="en-ZA" sz="1800" b="0" strike="noStrike" spc="-1" baseline="0" dirty="0" smtClean="0">
                          <a:latin typeface="Arial"/>
                        </a:rPr>
                        <a:t> lease agreement commenced on </a:t>
                      </a:r>
                      <a:r>
                        <a:rPr lang="en-ZA" sz="1800" b="1" strike="noStrike" spc="-1" baseline="0" dirty="0" smtClean="0">
                          <a:latin typeface="Arial"/>
                        </a:rPr>
                        <a:t>01 July 2020 </a:t>
                      </a:r>
                      <a:r>
                        <a:rPr lang="en-ZA" sz="1800" b="0" strike="noStrike" spc="-1" baseline="0" dirty="0" smtClean="0">
                          <a:latin typeface="Arial"/>
                        </a:rPr>
                        <a:t>and will expire on </a:t>
                      </a:r>
                      <a:r>
                        <a:rPr lang="en-ZA" sz="1800" b="1" strike="noStrike" spc="-1" baseline="0" dirty="0" smtClean="0">
                          <a:latin typeface="Arial"/>
                        </a:rPr>
                        <a:t>31 July 2025</a:t>
                      </a:r>
                      <a:r>
                        <a:rPr lang="en-ZA" sz="1800" b="0" strike="noStrike" spc="-1" baseline="0" dirty="0" smtClean="0">
                          <a:latin typeface="Arial"/>
                        </a:rPr>
                        <a:t>.</a:t>
                      </a:r>
                      <a:endParaRPr lang="en-ZA" sz="1800" b="0" strike="noStrike" spc="-1" dirty="0" smtClean="0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70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ZA" sz="1800" b="0" strike="noStrike" spc="-1" dirty="0" smtClean="0">
                          <a:latin typeface="Arial"/>
                        </a:rPr>
                        <a:t>NC</a:t>
                      </a:r>
                      <a:endParaRPr lang="en-ZA" sz="18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ZA" sz="1800" b="0" strike="noStrike" spc="-1" baseline="0" dirty="0" smtClean="0">
                          <a:latin typeface="Arial"/>
                        </a:rPr>
                        <a:t>The lease agreement commenced on </a:t>
                      </a:r>
                      <a:r>
                        <a:rPr lang="en-ZA" sz="1800" b="1" strike="noStrike" spc="-1" baseline="0" dirty="0" smtClean="0">
                          <a:latin typeface="Arial"/>
                        </a:rPr>
                        <a:t>01 September 2020</a:t>
                      </a:r>
                      <a:r>
                        <a:rPr lang="en-ZA" sz="1800" b="0" strike="noStrike" spc="-1" baseline="0" dirty="0" smtClean="0">
                          <a:latin typeface="Arial"/>
                        </a:rPr>
                        <a:t> and will expire on </a:t>
                      </a:r>
                      <a:r>
                        <a:rPr lang="en-ZA" sz="1800" b="1" strike="noStrike" spc="-1" baseline="0" dirty="0" smtClean="0">
                          <a:latin typeface="Arial"/>
                        </a:rPr>
                        <a:t>31 September 2025</a:t>
                      </a:r>
                      <a:r>
                        <a:rPr lang="en-ZA" sz="1800" b="0" strike="noStrike" spc="-1" baseline="0" dirty="0" smtClean="0">
                          <a:latin typeface="Arial"/>
                        </a:rPr>
                        <a:t>. </a:t>
                      </a:r>
                      <a:endParaRPr lang="en-ZA" sz="1800" b="0" strike="noStrike" spc="-1" dirty="0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437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7217"/>
            <a:ext cx="9143999" cy="588586"/>
          </a:xfrm>
        </p:spPr>
        <p:txBody>
          <a:bodyPr>
            <a:normAutofit/>
          </a:bodyPr>
          <a:lstStyle/>
          <a:p>
            <a:r>
              <a:rPr lang="en-ZA" sz="2400" b="1" dirty="0" smtClean="0">
                <a:solidFill>
                  <a:srgbClr val="00B050"/>
                </a:solidFill>
              </a:rPr>
              <a:t>PROVINCIAL OFFICES</a:t>
            </a:r>
            <a:endParaRPr lang="en-ZA" sz="2400" b="1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199" y="971483"/>
            <a:ext cx="81588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ZA" sz="2000" dirty="0" smtClean="0">
                <a:solidFill>
                  <a:prstClr val="black"/>
                </a:solidFill>
              </a:rPr>
              <a:t> </a:t>
            </a:r>
            <a:endParaRPr lang="en-ZA" sz="2000" dirty="0">
              <a:solidFill>
                <a:prstClr val="black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30225"/>
              </p:ext>
            </p:extLst>
          </p:nvPr>
        </p:nvGraphicFramePr>
        <p:xfrm>
          <a:off x="101601" y="685801"/>
          <a:ext cx="8974666" cy="571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1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3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668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PROVINCE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STATUS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670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ZA" sz="1800" b="0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KZN</a:t>
                      </a:r>
                      <a:endParaRPr lang="en-ZA" sz="18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DPWI</a:t>
                      </a:r>
                      <a:r>
                        <a:rPr lang="en-ZA" sz="1800" b="0" strike="noStrike" spc="-1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KZN Regional Office acquired a </a:t>
                      </a:r>
                      <a:r>
                        <a:rPr lang="en-ZA" sz="1800" b="0" strike="noStrike" spc="-1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shared building (Aquasky Building)</a:t>
                      </a:r>
                      <a:r>
                        <a:rPr lang="en-ZA" sz="1800" b="0" strike="noStrike" spc="-1" baseline="0" dirty="0" smtClean="0">
                          <a:solidFill>
                            <a:schemeClr val="dk1"/>
                          </a:solidFill>
                          <a:latin typeface="+mn-lt"/>
                        </a:rPr>
                        <a:t> </a:t>
                      </a:r>
                      <a:r>
                        <a:rPr lang="en-ZA" sz="1800" b="0" strike="noStrike" spc="-1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at 275 Anton Lembede Street in Durban CBD. </a:t>
                      </a:r>
                      <a:r>
                        <a:rPr lang="en-ZA" sz="1800" b="0" strike="noStrike" spc="-1" baseline="0" dirty="0" smtClean="0">
                          <a:solidFill>
                            <a:schemeClr val="dk1"/>
                          </a:solidFill>
                          <a:latin typeface="Arial"/>
                        </a:rPr>
                        <a:t>DPWI will submit the cost analyses to the DMV to approve and confirm the availability of funds.  </a:t>
                      </a:r>
                      <a:endParaRPr lang="en-ZA" sz="1800" b="0" strike="noStrike" spc="-1" baseline="0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67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ZA" sz="1800" b="0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Limpopo</a:t>
                      </a:r>
                      <a:r>
                        <a:rPr lang="en-ZA" sz="1800" b="0" strike="noStrike" spc="-1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n-ZA" sz="18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ZA" sz="1800" b="0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  <a:r>
                        <a:rPr lang="en-ZA" sz="1800" b="0" strike="noStrike" spc="-1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tender for Polokwane DMV Regional Office was advertised and closed, five bidders responded to the advert.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ZA" sz="1800" b="0" strike="noStrike" spc="-1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On </a:t>
                      </a:r>
                      <a:r>
                        <a:rPr lang="en-ZA" sz="1800" b="1" strike="noStrike" spc="-1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14 October 2021 </a:t>
                      </a:r>
                      <a:r>
                        <a:rPr lang="en-ZA" sz="1800" b="0" strike="noStrike" spc="-1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the DMV was invited for site inspection.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ZA" sz="1800" b="0" strike="noStrike" spc="-1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During final SCM evaluation, it was found that all the bidders do not meet the required specifications. The tender will </a:t>
                      </a:r>
                      <a:r>
                        <a:rPr lang="en-ZA" sz="1800" b="0" strike="noStrike" spc="-1" baseline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readvertised</a:t>
                      </a:r>
                      <a:r>
                        <a:rPr lang="en-ZA" sz="1800" b="0" strike="noStrike" spc="-1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.    </a:t>
                      </a:r>
                      <a:endParaRPr lang="en-ZA" sz="1800" b="0" strike="noStrike" spc="-1" dirty="0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670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ZA" sz="1800" b="0" strike="noStrike" spc="-1" dirty="0" smtClean="0">
                          <a:solidFill>
                            <a:srgbClr val="000000"/>
                          </a:solidFill>
                          <a:latin typeface="Arial"/>
                        </a:rPr>
                        <a:t>Johannesburg</a:t>
                      </a:r>
                      <a:r>
                        <a:rPr lang="en-ZA" sz="1800" b="0" strike="noStrike" spc="-1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n-ZA" sz="18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ZA" sz="1800" b="0" strike="noStrike" spc="-1" dirty="0" smtClean="0">
                          <a:latin typeface="Arial"/>
                        </a:rPr>
                        <a:t>DPWI JHB Region indicated</a:t>
                      </a:r>
                      <a:r>
                        <a:rPr lang="en-ZA" sz="1800" b="0" strike="noStrike" spc="-1" baseline="0" dirty="0" smtClean="0">
                          <a:latin typeface="Arial"/>
                        </a:rPr>
                        <a:t> that they received an approval for the DMV request to be included on the procurement plan.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ZA" sz="1800" b="0" strike="noStrike" spc="-1" baseline="0" dirty="0" smtClean="0">
                          <a:latin typeface="Arial"/>
                        </a:rPr>
                        <a:t>A Bid Specification Committee was held on the </a:t>
                      </a:r>
                      <a:r>
                        <a:rPr lang="en-ZA" sz="1800" b="1" strike="noStrike" spc="-1" baseline="0" dirty="0" smtClean="0">
                          <a:latin typeface="Arial"/>
                        </a:rPr>
                        <a:t>27 July 2022</a:t>
                      </a:r>
                      <a:r>
                        <a:rPr lang="en-ZA" sz="1800" b="0" strike="noStrike" spc="-1" baseline="0" dirty="0" smtClean="0">
                          <a:latin typeface="Arial"/>
                        </a:rPr>
                        <a:t>. </a:t>
                      </a:r>
                      <a:endParaRPr lang="en-ZA" sz="1800" b="0" strike="noStrike" spc="-1" dirty="0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85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DMV will continue to engage DPWI weekly and on monthly bilateral meetings to finalise on the acquisition of the outstanding DMV required facilities.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186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16700</TotalTime>
  <Words>742</Words>
  <Application>Microsoft Office PowerPoint</Application>
  <PresentationFormat>On-screen Show (4:3)</PresentationFormat>
  <Paragraphs>81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Monotype Corsiva</vt:lpstr>
      <vt:lpstr>Office Theme</vt:lpstr>
      <vt:lpstr>22 AUGUST  2022</vt:lpstr>
      <vt:lpstr>PRESENTATION OUTLINE</vt:lpstr>
      <vt:lpstr>PURPOSE</vt:lpstr>
      <vt:lpstr>PowerPoint Presentation</vt:lpstr>
      <vt:lpstr>PowerPoint Presentation</vt:lpstr>
      <vt:lpstr>PROVINCIAL OFFICES</vt:lpstr>
      <vt:lpstr>PROVINCIAL OFFICES</vt:lpstr>
      <vt:lpstr>PROVINCIAL OFFICES</vt:lpstr>
      <vt:lpstr>RECOMMENDATION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Mxolisi Mkhonza</dc:creator>
  <cp:lastModifiedBy>Bryan Mantyi</cp:lastModifiedBy>
  <cp:revision>489</cp:revision>
  <cp:lastPrinted>2017-02-20T10:44:53Z</cp:lastPrinted>
  <dcterms:created xsi:type="dcterms:W3CDTF">2014-04-24T11:19:10Z</dcterms:created>
  <dcterms:modified xsi:type="dcterms:W3CDTF">2022-08-30T17:35:05Z</dcterms:modified>
</cp:coreProperties>
</file>