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3">
  <p:sldMasterIdLst>
    <p:sldMasterId id="2147483648" r:id="rId1"/>
  </p:sldMasterIdLst>
  <p:notesMasterIdLst>
    <p:notesMasterId r:id="rId11"/>
  </p:notesMasterIdLst>
  <p:sldIdLst>
    <p:sldId id="256" r:id="rId2"/>
    <p:sldId id="336" r:id="rId3"/>
    <p:sldId id="339" r:id="rId4"/>
    <p:sldId id="341" r:id="rId5"/>
    <p:sldId id="340" r:id="rId6"/>
    <p:sldId id="342" r:id="rId7"/>
    <p:sldId id="343" r:id="rId8"/>
    <p:sldId id="344" r:id="rId9"/>
    <p:sldId id="29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22" autoAdjust="0"/>
  </p:normalViewPr>
  <p:slideViewPr>
    <p:cSldViewPr snapToGrid="0" snapToObjects="1">
      <p:cViewPr varScale="1">
        <p:scale>
          <a:sx n="77" d="100"/>
          <a:sy n="77" d="100"/>
        </p:scale>
        <p:origin x="120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4BF220-3BC2-414A-B3B4-4BA519C52940}" type="datetimeFigureOut">
              <a:rPr lang="en-ZA" smtClean="0"/>
              <a:t>2022/08/30</a:t>
            </a:fld>
            <a:endParaRPr lang="en-Z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E6C5BB-2B78-4434-A352-76475FAFBDA7}" type="slidenum">
              <a:rPr lang="en-ZA" smtClean="0"/>
              <a:t>‹#›</a:t>
            </a:fld>
            <a:endParaRPr lang="en-ZA" dirty="0"/>
          </a:p>
        </p:txBody>
      </p:sp>
    </p:spTree>
    <p:extLst>
      <p:ext uri="{BB962C8B-B14F-4D97-AF65-F5344CB8AC3E}">
        <p14:creationId xmlns:p14="http://schemas.microsoft.com/office/powerpoint/2010/main" val="1807647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4E6C5BB-2B78-4434-A352-76475FAFBDA7}" type="slidenum">
              <a:rPr lang="en-ZA" smtClean="0"/>
              <a:t>1</a:t>
            </a:fld>
            <a:endParaRPr lang="en-ZA" dirty="0"/>
          </a:p>
        </p:txBody>
      </p:sp>
    </p:spTree>
    <p:extLst>
      <p:ext uri="{BB962C8B-B14F-4D97-AF65-F5344CB8AC3E}">
        <p14:creationId xmlns:p14="http://schemas.microsoft.com/office/powerpoint/2010/main" val="3652626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4E6C5BB-2B78-4434-A352-76475FAFBDA7}" type="slidenum">
              <a:rPr lang="en-ZA" smtClean="0"/>
              <a:t>3</a:t>
            </a:fld>
            <a:endParaRPr lang="en-ZA" dirty="0"/>
          </a:p>
        </p:txBody>
      </p:sp>
    </p:spTree>
    <p:extLst>
      <p:ext uri="{BB962C8B-B14F-4D97-AF65-F5344CB8AC3E}">
        <p14:creationId xmlns:p14="http://schemas.microsoft.com/office/powerpoint/2010/main" val="562878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4E6C5BB-2B78-4434-A352-76475FAFBDA7}" type="slidenum">
              <a:rPr lang="en-ZA" smtClean="0"/>
              <a:t>6</a:t>
            </a:fld>
            <a:endParaRPr lang="en-ZA" dirty="0"/>
          </a:p>
        </p:txBody>
      </p:sp>
    </p:spTree>
    <p:extLst>
      <p:ext uri="{BB962C8B-B14F-4D97-AF65-F5344CB8AC3E}">
        <p14:creationId xmlns:p14="http://schemas.microsoft.com/office/powerpoint/2010/main" val="301528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685800" y="373033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938B9-0C3B-4634-8801-CC50C0E1F325}" type="datetime1">
              <a:rPr lang="en-US" smtClean="0"/>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31318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3803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353664-AA49-4CE3-995E-3214DBDFF8FF}" type="datetime1">
              <a:rPr lang="en-US" smtClean="0"/>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71357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80286F-20C9-408E-93E5-E4665D6199E6}" type="datetime1">
              <a:rPr lang="en-US" smtClean="0"/>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59749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EB4893-371C-4274-9D52-48A2CD5885F6}" type="datetime1">
              <a:rPr lang="en-US" smtClean="0"/>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389943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67970E-6408-43ED-9FB1-36EDABF17554}" type="datetime1">
              <a:rPr lang="en-US" smtClean="0"/>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83355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5ACF0D-A342-4718-9201-47D99638C4B4}" type="datetime1">
              <a:rPr lang="en-US" smtClean="0"/>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27650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C45851-BC68-4946-8036-9A37E5EAD0A0}" type="datetime1">
              <a:rPr lang="en-US" smtClean="0"/>
              <a:t>8/30/2022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2211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EA9539-4027-4003-9DE6-547F6210755D}" type="datetime1">
              <a:rPr lang="en-US" smtClean="0"/>
              <a:t>8/30/2022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90065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5D03C-9D2A-4D61-999E-5D8A8C4E70E5}" type="datetime1">
              <a:rPr lang="en-US" smtClean="0"/>
              <a:t>8/30/2022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3697160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BD4537-F498-46ED-9C60-C6023813F1D7}" type="datetime1">
              <a:rPr lang="en-US" smtClean="0"/>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298528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29797"/>
            <a:ext cx="5486400" cy="62341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64569"/>
            <a:ext cx="54864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084629"/>
            <a:ext cx="54864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A9F73A-9981-4D75-92FB-F724B8175B1D}" type="datetime1">
              <a:rPr lang="en-US" smtClean="0"/>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5972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380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06337" y="6149832"/>
            <a:ext cx="216939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fld id="{69E94EBE-F59C-4EE5-8629-8A0583A0D451}" type="datetime1">
              <a:rPr lang="en-US" smtClean="0"/>
              <a:t>8/30/2022</a:t>
            </a:fld>
            <a:endParaRPr lang="en-US" dirty="0"/>
          </a:p>
        </p:txBody>
      </p:sp>
      <p:sp>
        <p:nvSpPr>
          <p:cNvPr id="5" name="Footer Placeholder 4"/>
          <p:cNvSpPr>
            <a:spLocks noGrp="1"/>
          </p:cNvSpPr>
          <p:nvPr>
            <p:ph type="ftr" sz="quarter" idx="3"/>
          </p:nvPr>
        </p:nvSpPr>
        <p:spPr>
          <a:xfrm>
            <a:off x="2206337" y="6448136"/>
            <a:ext cx="216939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419600" y="6265573"/>
            <a:ext cx="1578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B1C6805-EAF3-CC4B-883D-0BA841DD8C88}" type="slidenum">
              <a:rPr lang="en-US" smtClean="0"/>
              <a:pPr/>
              <a:t>‹#›</a:t>
            </a:fld>
            <a:endParaRPr lang="en-US" dirty="0"/>
          </a:p>
        </p:txBody>
      </p:sp>
    </p:spTree>
    <p:extLst>
      <p:ext uri="{BB962C8B-B14F-4D97-AF65-F5344CB8AC3E}">
        <p14:creationId xmlns:p14="http://schemas.microsoft.com/office/powerpoint/2010/main" val="2390718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65903" y="740664"/>
            <a:ext cx="8938054" cy="4928615"/>
          </a:xfrm>
        </p:spPr>
        <p:txBody>
          <a:bodyPr>
            <a:normAutofit fontScale="90000"/>
          </a:bodyPr>
          <a:lstStyle/>
          <a:p>
            <a:pPr marR="534670">
              <a:lnSpc>
                <a:spcPct val="150000"/>
              </a:lnSpc>
              <a:spcBef>
                <a:spcPts val="0"/>
              </a:spcBef>
              <a:spcAft>
                <a:spcPts val="0"/>
              </a:spcAft>
            </a:pPr>
            <a:r>
              <a:rPr lang="en-ZA" b="1" spc="10" dirty="0">
                <a:latin typeface="Arial" panose="020B0604020202020204" pitchFamily="34" charset="0"/>
                <a:ea typeface="Times New Roman" panose="02020603050405020304" pitchFamily="18" charset="0"/>
                <a:cs typeface="Times New Roman" panose="02020603050405020304" pitchFamily="18" charset="0"/>
              </a:rPr>
              <a:t> </a:t>
            </a:r>
            <a:r>
              <a:rPr lang="en-ZA" sz="3200" dirty="0">
                <a:latin typeface="Calibri" panose="020F0502020204030204" pitchFamily="34" charset="0"/>
                <a:ea typeface="Times New Roman" panose="02020603050405020304" pitchFamily="18" charset="0"/>
                <a:cs typeface="Times New Roman" panose="02020603050405020304" pitchFamily="18" charset="0"/>
              </a:rPr>
              <a:t/>
            </a:r>
            <a:br>
              <a:rPr lang="en-ZA" sz="3200" dirty="0">
                <a:latin typeface="Calibri" panose="020F0502020204030204" pitchFamily="34" charset="0"/>
                <a:ea typeface="Times New Roman" panose="02020603050405020304" pitchFamily="18" charset="0"/>
                <a:cs typeface="Times New Roman" panose="02020603050405020304" pitchFamily="18" charset="0"/>
              </a:rPr>
            </a:br>
            <a:r>
              <a:rPr lang="en-ZA" sz="2000" dirty="0">
                <a:latin typeface="Calibri" panose="020F0502020204030204" pitchFamily="34" charset="0"/>
                <a:ea typeface="Times New Roman" panose="02020603050405020304" pitchFamily="18" charset="0"/>
                <a:cs typeface="Times New Roman" panose="02020603050405020304" pitchFamily="18" charset="0"/>
              </a:rPr>
              <a:t/>
            </a:r>
            <a:br>
              <a:rPr lang="en-ZA" sz="2000" dirty="0">
                <a:latin typeface="Calibri" panose="020F0502020204030204" pitchFamily="34" charset="0"/>
                <a:ea typeface="Times New Roman" panose="02020603050405020304" pitchFamily="18" charset="0"/>
                <a:cs typeface="Times New Roman" panose="02020603050405020304" pitchFamily="18" charset="0"/>
              </a:rPr>
            </a:br>
            <a:r>
              <a:rPr lang="en-ZA" sz="2000" dirty="0">
                <a:latin typeface="Calibri" panose="020F0502020204030204" pitchFamily="34" charset="0"/>
                <a:ea typeface="Times New Roman" panose="02020603050405020304" pitchFamily="18" charset="0"/>
                <a:cs typeface="Times New Roman" panose="02020603050405020304" pitchFamily="18" charset="0"/>
              </a:rPr>
              <a:t/>
            </a:r>
            <a:br>
              <a:rPr lang="en-ZA" sz="2000" dirty="0">
                <a:latin typeface="Calibri" panose="020F0502020204030204" pitchFamily="34" charset="0"/>
                <a:ea typeface="Times New Roman" panose="02020603050405020304" pitchFamily="18" charset="0"/>
                <a:cs typeface="Times New Roman" panose="02020603050405020304" pitchFamily="18" charset="0"/>
              </a:rPr>
            </a:br>
            <a:r>
              <a:rPr lang="en-ZA" sz="2000" dirty="0">
                <a:latin typeface="Calibri" panose="020F0502020204030204" pitchFamily="34" charset="0"/>
                <a:ea typeface="Times New Roman" panose="02020603050405020304" pitchFamily="18" charset="0"/>
                <a:cs typeface="Times New Roman" panose="02020603050405020304" pitchFamily="18" charset="0"/>
              </a:rPr>
              <a:t/>
            </a:r>
            <a:br>
              <a:rPr lang="en-ZA" sz="2000" dirty="0">
                <a:latin typeface="Calibri" panose="020F0502020204030204" pitchFamily="34" charset="0"/>
                <a:ea typeface="Times New Roman" panose="02020603050405020304" pitchFamily="18" charset="0"/>
                <a:cs typeface="Times New Roman" panose="02020603050405020304" pitchFamily="18" charset="0"/>
              </a:rPr>
            </a:br>
            <a:r>
              <a:rPr lang="en-ZA" sz="2000" dirty="0">
                <a:latin typeface="Calibri" panose="020F0502020204030204" pitchFamily="34" charset="0"/>
                <a:ea typeface="Times New Roman" panose="02020603050405020304" pitchFamily="18" charset="0"/>
                <a:cs typeface="Times New Roman" panose="02020603050405020304" pitchFamily="18" charset="0"/>
              </a:rPr>
              <a:t/>
            </a:r>
            <a:br>
              <a:rPr lang="en-ZA" sz="2000" dirty="0">
                <a:latin typeface="Calibri" panose="020F0502020204030204" pitchFamily="34" charset="0"/>
                <a:ea typeface="Times New Roman" panose="02020603050405020304" pitchFamily="18" charset="0"/>
                <a:cs typeface="Times New Roman" panose="02020603050405020304" pitchFamily="18" charset="0"/>
              </a:rPr>
            </a:br>
            <a:r>
              <a:rPr lang="en-ZA" sz="4000" b="1" dirty="0">
                <a:latin typeface="+mn-lt"/>
                <a:ea typeface="Times New Roman" panose="02020603050405020304" pitchFamily="18" charset="0"/>
                <a:cs typeface="Times New Roman" panose="02020603050405020304" pitchFamily="18" charset="0"/>
              </a:rPr>
              <a:t>PRESENTATION ON ASSET MANAGEMENT</a:t>
            </a:r>
            <a:br>
              <a:rPr lang="en-ZA" sz="4000" b="1" dirty="0">
                <a:latin typeface="+mn-lt"/>
                <a:ea typeface="Times New Roman" panose="02020603050405020304" pitchFamily="18" charset="0"/>
                <a:cs typeface="Times New Roman" panose="02020603050405020304" pitchFamily="18" charset="0"/>
              </a:rPr>
            </a:br>
            <a:r>
              <a:rPr lang="en-ZA" sz="2000" b="1" dirty="0">
                <a:latin typeface="+mn-lt"/>
                <a:ea typeface="Times New Roman" panose="02020603050405020304" pitchFamily="18" charset="0"/>
                <a:cs typeface="Times New Roman" panose="02020603050405020304" pitchFamily="18" charset="0"/>
              </a:rPr>
              <a:t>Z Gcasamba</a:t>
            </a:r>
            <a:br>
              <a:rPr lang="en-ZA" sz="2000" b="1" dirty="0">
                <a:latin typeface="+mn-lt"/>
                <a:ea typeface="Times New Roman" panose="02020603050405020304" pitchFamily="18" charset="0"/>
                <a:cs typeface="Times New Roman" panose="02020603050405020304" pitchFamily="18" charset="0"/>
              </a:rPr>
            </a:br>
            <a:r>
              <a:rPr lang="en-ZA" sz="2000" b="1" dirty="0">
                <a:latin typeface="+mn-lt"/>
                <a:ea typeface="Times New Roman" panose="02020603050405020304" pitchFamily="18" charset="0"/>
                <a:cs typeface="Times New Roman" panose="02020603050405020304" pitchFamily="18" charset="0"/>
              </a:rPr>
              <a:t>A/CFO</a:t>
            </a:r>
            <a:br>
              <a:rPr lang="en-ZA" sz="2000" b="1" dirty="0">
                <a:latin typeface="+mn-lt"/>
                <a:ea typeface="Times New Roman" panose="02020603050405020304" pitchFamily="18" charset="0"/>
                <a:cs typeface="Times New Roman" panose="02020603050405020304" pitchFamily="18" charset="0"/>
              </a:rPr>
            </a:br>
            <a:r>
              <a:rPr lang="en-ZA" sz="2000" b="1" dirty="0">
                <a:latin typeface="+mn-lt"/>
                <a:ea typeface="Times New Roman" panose="02020603050405020304" pitchFamily="18" charset="0"/>
                <a:cs typeface="Times New Roman" panose="02020603050405020304" pitchFamily="18" charset="0"/>
              </a:rPr>
              <a:t>19 August 2022</a:t>
            </a:r>
            <a:r>
              <a:rPr lang="en-ZA" b="1" dirty="0">
                <a:latin typeface="+mn-lt"/>
                <a:ea typeface="Times New Roman" panose="02020603050405020304" pitchFamily="18" charset="0"/>
                <a:cs typeface="Times New Roman" panose="02020603050405020304" pitchFamily="18" charset="0"/>
              </a:rPr>
              <a:t/>
            </a:r>
            <a:br>
              <a:rPr lang="en-ZA" b="1" dirty="0">
                <a:latin typeface="+mn-lt"/>
                <a:ea typeface="Times New Roman" panose="02020603050405020304" pitchFamily="18" charset="0"/>
                <a:cs typeface="Times New Roman" panose="02020603050405020304" pitchFamily="18" charset="0"/>
              </a:rPr>
            </a:br>
            <a:r>
              <a:rPr lang="en-ZA" b="1" dirty="0">
                <a:latin typeface="+mn-lt"/>
                <a:ea typeface="Times New Roman" panose="02020603050405020304" pitchFamily="18" charset="0"/>
                <a:cs typeface="Times New Roman" panose="02020603050405020304" pitchFamily="18" charset="0"/>
              </a:rPr>
              <a:t> </a:t>
            </a:r>
            <a:br>
              <a:rPr lang="en-ZA" b="1" dirty="0">
                <a:latin typeface="+mn-lt"/>
                <a:ea typeface="Times New Roman" panose="02020603050405020304" pitchFamily="18" charset="0"/>
                <a:cs typeface="Times New Roman" panose="02020603050405020304" pitchFamily="18" charset="0"/>
              </a:rPr>
            </a:br>
            <a:r>
              <a:rPr lang="en-ZA" sz="2400" dirty="0">
                <a:latin typeface="Arial" panose="020B0604020202020204" pitchFamily="34" charset="0"/>
                <a:ea typeface="Times New Roman" panose="02020603050405020304" pitchFamily="18" charset="0"/>
                <a:cs typeface="Times New Roman" panose="02020603050405020304" pitchFamily="18" charset="0"/>
              </a:rPr>
              <a:t> </a:t>
            </a:r>
            <a:r>
              <a:rPr lang="en-ZA" sz="3200" dirty="0">
                <a:latin typeface="Calibri" panose="020F0502020204030204" pitchFamily="34" charset="0"/>
                <a:ea typeface="Times New Roman" panose="02020603050405020304" pitchFamily="18" charset="0"/>
                <a:cs typeface="Times New Roman" panose="02020603050405020304" pitchFamily="18" charset="0"/>
              </a:rPr>
              <a:t/>
            </a:r>
            <a:br>
              <a:rPr lang="en-ZA" sz="3200" dirty="0">
                <a:latin typeface="Calibri" panose="020F0502020204030204" pitchFamily="34" charset="0"/>
                <a:ea typeface="Times New Roman" panose="02020603050405020304" pitchFamily="18" charset="0"/>
                <a:cs typeface="Times New Roman" panose="02020603050405020304" pitchFamily="18" charset="0"/>
              </a:rPr>
            </a:br>
            <a:r>
              <a:rPr lang="en-ZA" sz="2400" dirty="0">
                <a:latin typeface="Arial" panose="020B0604020202020204" pitchFamily="34" charset="0"/>
                <a:ea typeface="Times New Roman" panose="02020603050405020304" pitchFamily="18" charset="0"/>
                <a:cs typeface="Times New Roman" panose="02020603050405020304" pitchFamily="18" charset="0"/>
              </a:rPr>
              <a:t> </a:t>
            </a:r>
            <a:r>
              <a:rPr lang="en-ZA" sz="3200" dirty="0">
                <a:latin typeface="Calibri" panose="020F0502020204030204" pitchFamily="34" charset="0"/>
                <a:ea typeface="Times New Roman" panose="02020603050405020304" pitchFamily="18" charset="0"/>
                <a:cs typeface="Times New Roman" panose="02020603050405020304" pitchFamily="18" charset="0"/>
              </a:rPr>
              <a:t/>
            </a:r>
            <a:br>
              <a:rPr lang="en-ZA" sz="3200" dirty="0">
                <a:latin typeface="Calibri" panose="020F0502020204030204" pitchFamily="34" charset="0"/>
                <a:ea typeface="Times New Roman" panose="02020603050405020304" pitchFamily="18" charset="0"/>
                <a:cs typeface="Times New Roman" panose="02020603050405020304" pitchFamily="18" charset="0"/>
              </a:rPr>
            </a:br>
            <a:r>
              <a:rPr lang="en-ZA" sz="2400" dirty="0">
                <a:latin typeface="Arial" panose="020B0604020202020204" pitchFamily="34" charset="0"/>
                <a:ea typeface="Times New Roman" panose="02020603050405020304" pitchFamily="18" charset="0"/>
                <a:cs typeface="Times New Roman" panose="02020603050405020304" pitchFamily="18" charset="0"/>
              </a:rPr>
              <a:t> </a:t>
            </a:r>
            <a:r>
              <a:rPr lang="en-ZA" sz="3200" dirty="0">
                <a:latin typeface="Calibri" panose="020F0502020204030204" pitchFamily="34" charset="0"/>
                <a:ea typeface="Times New Roman" panose="02020603050405020304" pitchFamily="18" charset="0"/>
                <a:cs typeface="Times New Roman" panose="02020603050405020304" pitchFamily="18" charset="0"/>
              </a:rPr>
              <a:t/>
            </a:r>
            <a:br>
              <a:rPr lang="en-ZA" sz="3200" dirty="0">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3921715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3216"/>
          </a:xfrm>
        </p:spPr>
        <p:txBody>
          <a:bodyPr>
            <a:normAutofit fontScale="90000"/>
          </a:bodyPr>
          <a:lstStyle/>
          <a:p>
            <a:r>
              <a:rPr lang="en-US" dirty="0"/>
              <a:t>Aim of the presentation</a:t>
            </a:r>
          </a:p>
        </p:txBody>
      </p:sp>
      <p:sp>
        <p:nvSpPr>
          <p:cNvPr id="4" name="Slide Number Placeholder 3"/>
          <p:cNvSpPr>
            <a:spLocks noGrp="1"/>
          </p:cNvSpPr>
          <p:nvPr>
            <p:ph type="sldNum" sz="quarter" idx="12"/>
          </p:nvPr>
        </p:nvSpPr>
        <p:spPr/>
        <p:txBody>
          <a:bodyPr/>
          <a:lstStyle/>
          <a:p>
            <a:fld id="{7B1C6805-EAF3-CC4B-883D-0BA841DD8C88}" type="slidenum">
              <a:rPr lang="en-US" smtClean="0"/>
              <a:t>2</a:t>
            </a:fld>
            <a:endParaRPr lang="en-US" dirty="0"/>
          </a:p>
        </p:txBody>
      </p:sp>
      <p:sp>
        <p:nvSpPr>
          <p:cNvPr id="7" name="TextBox 6">
            <a:extLst>
              <a:ext uri="{FF2B5EF4-FFF2-40B4-BE49-F238E27FC236}">
                <a16:creationId xmlns:a16="http://schemas.microsoft.com/office/drawing/2014/main" id="{728F8671-C5AD-7CED-81C2-B77758657A8E}"/>
              </a:ext>
            </a:extLst>
          </p:cNvPr>
          <p:cNvSpPr txBox="1"/>
          <p:nvPr/>
        </p:nvSpPr>
        <p:spPr>
          <a:xfrm>
            <a:off x="657922" y="1074673"/>
            <a:ext cx="8028878" cy="671915"/>
          </a:xfrm>
          <a:prstGeom prst="rect">
            <a:avLst/>
          </a:prstGeom>
          <a:noFill/>
        </p:spPr>
        <p:txBody>
          <a:bodyPr wrap="square">
            <a:spAutoFit/>
          </a:bodyPr>
          <a:lstStyle/>
          <a:p>
            <a:pPr algn="ct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To apprise the Executive Authority about the status of asset management in the department.</a:t>
            </a:r>
            <a:endParaRPr lang="en-ZA" sz="1800" b="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Content Placeholder 6">
            <a:extLst>
              <a:ext uri="{FF2B5EF4-FFF2-40B4-BE49-F238E27FC236}">
                <a16:creationId xmlns:a16="http://schemas.microsoft.com/office/drawing/2014/main" id="{680B9714-39FB-95D4-E157-CB748F7A0D34}"/>
              </a:ext>
            </a:extLst>
          </p:cNvPr>
          <p:cNvGraphicFramePr>
            <a:graphicFrameLocks noGrp="1"/>
          </p:cNvGraphicFramePr>
          <p:nvPr>
            <p:ph idx="1"/>
            <p:extLst>
              <p:ext uri="{D42A27DB-BD31-4B8C-83A1-F6EECF244321}">
                <p14:modId xmlns:p14="http://schemas.microsoft.com/office/powerpoint/2010/main" val="1988325014"/>
              </p:ext>
            </p:extLst>
          </p:nvPr>
        </p:nvGraphicFramePr>
        <p:xfrm>
          <a:off x="535259" y="1806437"/>
          <a:ext cx="8151541" cy="1984977"/>
        </p:xfrm>
        <a:graphic>
          <a:graphicData uri="http://schemas.openxmlformats.org/drawingml/2006/table">
            <a:tbl>
              <a:tblPr>
                <a:tableStyleId>{5C22544A-7EE6-4342-B048-85BDC9FD1C3A}</a:tableStyleId>
              </a:tblPr>
              <a:tblGrid>
                <a:gridCol w="3679902">
                  <a:extLst>
                    <a:ext uri="{9D8B030D-6E8A-4147-A177-3AD203B41FA5}">
                      <a16:colId xmlns:a16="http://schemas.microsoft.com/office/drawing/2014/main" val="2587787373"/>
                    </a:ext>
                  </a:extLst>
                </a:gridCol>
                <a:gridCol w="1828800">
                  <a:extLst>
                    <a:ext uri="{9D8B030D-6E8A-4147-A177-3AD203B41FA5}">
                      <a16:colId xmlns:a16="http://schemas.microsoft.com/office/drawing/2014/main" val="3784802083"/>
                    </a:ext>
                  </a:extLst>
                </a:gridCol>
                <a:gridCol w="2642839">
                  <a:extLst>
                    <a:ext uri="{9D8B030D-6E8A-4147-A177-3AD203B41FA5}">
                      <a16:colId xmlns:a16="http://schemas.microsoft.com/office/drawing/2014/main" val="3856106172"/>
                    </a:ext>
                  </a:extLst>
                </a:gridCol>
              </a:tblGrid>
              <a:tr h="730473">
                <a:tc>
                  <a:txBody>
                    <a:bodyPr/>
                    <a:lstStyle/>
                    <a:p>
                      <a:pPr algn="l" fontAlgn="b"/>
                      <a:r>
                        <a:rPr lang="en-US" sz="1800" b="1" u="none" strike="noStrike" dirty="0">
                          <a:effectLst/>
                          <a:latin typeface="+mn-lt"/>
                        </a:rPr>
                        <a:t>ASSET COUNT REPORT: 4th QUARTER FY 2021/22</a:t>
                      </a:r>
                      <a:endParaRPr lang="en-US" sz="1800" b="1" i="0" u="none" strike="noStrike" dirty="0">
                        <a:solidFill>
                          <a:srgbClr val="FF0000"/>
                        </a:solidFill>
                        <a:effectLst/>
                        <a:latin typeface="+mn-lt"/>
                      </a:endParaRPr>
                    </a:p>
                  </a:txBody>
                  <a:tcPr marL="0" marR="0" marT="0" marB="0" anchor="b"/>
                </a:tc>
                <a:tc>
                  <a:txBody>
                    <a:bodyPr/>
                    <a:lstStyle/>
                    <a:p>
                      <a:pPr algn="ctr" fontAlgn="b"/>
                      <a:r>
                        <a:rPr lang="en-ZA" sz="1800" b="1" u="none" strike="noStrike" dirty="0">
                          <a:effectLst/>
                          <a:latin typeface="+mn-lt"/>
                        </a:rPr>
                        <a:t>TOTAL </a:t>
                      </a:r>
                    </a:p>
                    <a:p>
                      <a:pPr algn="ctr" fontAlgn="b"/>
                      <a:r>
                        <a:rPr lang="en-ZA" sz="1800" b="1" u="none" strike="noStrike" dirty="0">
                          <a:effectLst/>
                          <a:latin typeface="+mn-lt"/>
                        </a:rPr>
                        <a:t>UNITS</a:t>
                      </a:r>
                      <a:endParaRPr lang="en-ZA" sz="1800" b="1" i="0" u="none" strike="noStrike" dirty="0">
                        <a:solidFill>
                          <a:srgbClr val="FF0000"/>
                        </a:solidFill>
                        <a:effectLst/>
                        <a:latin typeface="+mn-lt"/>
                      </a:endParaRPr>
                    </a:p>
                  </a:txBody>
                  <a:tcPr marL="0" marR="0" marT="0" marB="0" anchor="b"/>
                </a:tc>
                <a:tc>
                  <a:txBody>
                    <a:bodyPr/>
                    <a:lstStyle/>
                    <a:p>
                      <a:pPr algn="ctr" fontAlgn="b"/>
                      <a:r>
                        <a:rPr lang="en-ZA" sz="1800" b="1" u="none" strike="noStrike" dirty="0">
                          <a:effectLst/>
                          <a:latin typeface="+mn-lt"/>
                        </a:rPr>
                        <a:t>TOTAL </a:t>
                      </a:r>
                    </a:p>
                    <a:p>
                      <a:pPr algn="ctr" fontAlgn="b"/>
                      <a:r>
                        <a:rPr lang="en-ZA" sz="1800" b="1" u="none" strike="noStrike" dirty="0">
                          <a:effectLst/>
                          <a:latin typeface="+mn-lt"/>
                        </a:rPr>
                        <a:t>AMOUNT</a:t>
                      </a:r>
                      <a:endParaRPr lang="en-ZA" sz="1800" b="1" i="0" u="none" strike="noStrike" dirty="0">
                        <a:solidFill>
                          <a:srgbClr val="FF0000"/>
                        </a:solidFill>
                        <a:effectLst/>
                        <a:latin typeface="+mn-lt"/>
                      </a:endParaRPr>
                    </a:p>
                  </a:txBody>
                  <a:tcPr marL="0" marR="0" marT="0" marB="0" anchor="b"/>
                </a:tc>
                <a:extLst>
                  <a:ext uri="{0D108BD9-81ED-4DB2-BD59-A6C34878D82A}">
                    <a16:rowId xmlns:a16="http://schemas.microsoft.com/office/drawing/2014/main" val="4059350142"/>
                  </a:ext>
                </a:extLst>
              </a:tr>
              <a:tr h="418168">
                <a:tc>
                  <a:txBody>
                    <a:bodyPr/>
                    <a:lstStyle/>
                    <a:p>
                      <a:pPr algn="l" fontAlgn="b"/>
                      <a:r>
                        <a:rPr lang="en-ZA" sz="1800" u="none" strike="noStrike" dirty="0">
                          <a:effectLst/>
                          <a:latin typeface="+mn-lt"/>
                        </a:rPr>
                        <a:t>MAJOR ASSETS</a:t>
                      </a:r>
                      <a:endParaRPr lang="en-ZA" sz="1800" b="1" i="0" u="none" strike="noStrike" dirty="0">
                        <a:solidFill>
                          <a:srgbClr val="000000"/>
                        </a:solidFill>
                        <a:effectLst/>
                        <a:latin typeface="+mn-lt"/>
                      </a:endParaRPr>
                    </a:p>
                  </a:txBody>
                  <a:tcPr marL="0" marR="0" marT="0" marB="0" anchor="b"/>
                </a:tc>
                <a:tc>
                  <a:txBody>
                    <a:bodyPr/>
                    <a:lstStyle/>
                    <a:p>
                      <a:pPr algn="ctr" fontAlgn="b"/>
                      <a:r>
                        <a:rPr lang="en-ZA" sz="1800" u="none" strike="noStrike" dirty="0">
                          <a:effectLst/>
                          <a:latin typeface="+mn-lt"/>
                        </a:rPr>
                        <a:t>120</a:t>
                      </a:r>
                      <a:endParaRPr lang="en-ZA" sz="1800" b="1" i="0" u="none" strike="noStrike" dirty="0">
                        <a:solidFill>
                          <a:srgbClr val="000000"/>
                        </a:solidFill>
                        <a:effectLst/>
                        <a:latin typeface="+mn-lt"/>
                      </a:endParaRPr>
                    </a:p>
                  </a:txBody>
                  <a:tcPr marL="0" marR="0" marT="0" marB="0" anchor="b"/>
                </a:tc>
                <a:tc>
                  <a:txBody>
                    <a:bodyPr/>
                    <a:lstStyle/>
                    <a:p>
                      <a:pPr algn="ctr" fontAlgn="b"/>
                      <a:r>
                        <a:rPr lang="en-ZA" sz="1800" u="none" strike="noStrike" dirty="0">
                          <a:effectLst/>
                          <a:latin typeface="+mn-lt"/>
                        </a:rPr>
                        <a:t>28 334 223,42</a:t>
                      </a:r>
                      <a:endParaRPr lang="en-ZA" sz="1800" b="0" i="0" u="none" strike="noStrike" dirty="0">
                        <a:solidFill>
                          <a:srgbClr val="000000"/>
                        </a:solidFill>
                        <a:effectLst/>
                        <a:latin typeface="+mn-lt"/>
                      </a:endParaRPr>
                    </a:p>
                  </a:txBody>
                  <a:tcPr marL="0" marR="0" marT="0" marB="0" anchor="b"/>
                </a:tc>
                <a:extLst>
                  <a:ext uri="{0D108BD9-81ED-4DB2-BD59-A6C34878D82A}">
                    <a16:rowId xmlns:a16="http://schemas.microsoft.com/office/drawing/2014/main" val="4028191096"/>
                  </a:ext>
                </a:extLst>
              </a:tr>
              <a:tr h="418168">
                <a:tc>
                  <a:txBody>
                    <a:bodyPr/>
                    <a:lstStyle/>
                    <a:p>
                      <a:pPr algn="l" fontAlgn="b"/>
                      <a:r>
                        <a:rPr lang="en-ZA" sz="1800" u="none" strike="noStrike" dirty="0">
                          <a:effectLst/>
                          <a:latin typeface="+mn-lt"/>
                        </a:rPr>
                        <a:t>MINOR ASSETS</a:t>
                      </a:r>
                      <a:endParaRPr lang="en-ZA" sz="1800" b="1" i="0" u="none" strike="noStrike" dirty="0">
                        <a:solidFill>
                          <a:srgbClr val="000000"/>
                        </a:solidFill>
                        <a:effectLst/>
                        <a:latin typeface="+mn-lt"/>
                      </a:endParaRPr>
                    </a:p>
                  </a:txBody>
                  <a:tcPr marL="0" marR="0" marT="0" marB="0" anchor="b"/>
                </a:tc>
                <a:tc>
                  <a:txBody>
                    <a:bodyPr/>
                    <a:lstStyle/>
                    <a:p>
                      <a:pPr algn="ctr" fontAlgn="b"/>
                      <a:r>
                        <a:rPr lang="en-ZA" sz="1800" u="none" strike="noStrike">
                          <a:effectLst/>
                          <a:latin typeface="+mn-lt"/>
                        </a:rPr>
                        <a:t>24</a:t>
                      </a:r>
                      <a:endParaRPr lang="en-ZA" sz="1800" b="1" i="0" u="none" strike="noStrike">
                        <a:solidFill>
                          <a:srgbClr val="000000"/>
                        </a:solidFill>
                        <a:effectLst/>
                        <a:latin typeface="+mn-lt"/>
                      </a:endParaRPr>
                    </a:p>
                  </a:txBody>
                  <a:tcPr marL="0" marR="0" marT="0" marB="0" anchor="b"/>
                </a:tc>
                <a:tc>
                  <a:txBody>
                    <a:bodyPr/>
                    <a:lstStyle/>
                    <a:p>
                      <a:pPr algn="ctr" fontAlgn="b"/>
                      <a:r>
                        <a:rPr lang="en-ZA" sz="1800" u="none" strike="noStrike" dirty="0">
                          <a:effectLst/>
                          <a:latin typeface="+mn-lt"/>
                        </a:rPr>
                        <a:t>37 200,98</a:t>
                      </a:r>
                      <a:endParaRPr lang="en-ZA" sz="1800" b="0" i="0" u="none" strike="noStrike" dirty="0">
                        <a:solidFill>
                          <a:srgbClr val="000000"/>
                        </a:solidFill>
                        <a:effectLst/>
                        <a:latin typeface="+mn-lt"/>
                      </a:endParaRPr>
                    </a:p>
                  </a:txBody>
                  <a:tcPr marL="0" marR="0" marT="0" marB="0" anchor="b"/>
                </a:tc>
                <a:extLst>
                  <a:ext uri="{0D108BD9-81ED-4DB2-BD59-A6C34878D82A}">
                    <a16:rowId xmlns:a16="http://schemas.microsoft.com/office/drawing/2014/main" val="1740799801"/>
                  </a:ext>
                </a:extLst>
              </a:tr>
              <a:tr h="418168">
                <a:tc>
                  <a:txBody>
                    <a:bodyPr/>
                    <a:lstStyle/>
                    <a:p>
                      <a:pPr algn="l" fontAlgn="b"/>
                      <a:r>
                        <a:rPr lang="en-ZA" sz="1800" u="none" strike="noStrike" dirty="0">
                          <a:effectLst/>
                          <a:latin typeface="+mn-lt"/>
                        </a:rPr>
                        <a:t>TOTAL MAIN ASSET UNITS</a:t>
                      </a:r>
                      <a:endParaRPr lang="en-ZA" sz="1800" b="1" i="0" u="none" strike="noStrike" dirty="0">
                        <a:solidFill>
                          <a:srgbClr val="000000"/>
                        </a:solidFill>
                        <a:effectLst/>
                        <a:latin typeface="+mn-lt"/>
                      </a:endParaRPr>
                    </a:p>
                  </a:txBody>
                  <a:tcPr marL="0" marR="0" marT="0" marB="0" anchor="b"/>
                </a:tc>
                <a:tc>
                  <a:txBody>
                    <a:bodyPr/>
                    <a:lstStyle/>
                    <a:p>
                      <a:pPr algn="ctr" fontAlgn="b"/>
                      <a:r>
                        <a:rPr lang="en-ZA" sz="1800" u="none" strike="noStrike">
                          <a:effectLst/>
                          <a:latin typeface="+mn-lt"/>
                        </a:rPr>
                        <a:t>144</a:t>
                      </a:r>
                      <a:endParaRPr lang="en-ZA" sz="1800" b="1" i="0" u="none" strike="noStrike">
                        <a:solidFill>
                          <a:srgbClr val="000000"/>
                        </a:solidFill>
                        <a:effectLst/>
                        <a:latin typeface="+mn-lt"/>
                      </a:endParaRPr>
                    </a:p>
                  </a:txBody>
                  <a:tcPr marL="0" marR="0" marT="0" marB="0" anchor="b"/>
                </a:tc>
                <a:tc>
                  <a:txBody>
                    <a:bodyPr/>
                    <a:lstStyle/>
                    <a:p>
                      <a:pPr algn="ctr" fontAlgn="b"/>
                      <a:r>
                        <a:rPr lang="en-ZA" sz="1800" u="none" strike="noStrike" dirty="0">
                          <a:effectLst/>
                          <a:latin typeface="+mn-lt"/>
                        </a:rPr>
                        <a:t>28 371 424,4</a:t>
                      </a:r>
                      <a:endParaRPr lang="en-ZA" sz="1800" b="0" i="0" u="none" strike="noStrike" dirty="0">
                        <a:solidFill>
                          <a:srgbClr val="000000"/>
                        </a:solidFill>
                        <a:effectLst/>
                        <a:latin typeface="+mn-lt"/>
                      </a:endParaRPr>
                    </a:p>
                  </a:txBody>
                  <a:tcPr marL="0" marR="0" marT="0" marB="0" anchor="b"/>
                </a:tc>
                <a:extLst>
                  <a:ext uri="{0D108BD9-81ED-4DB2-BD59-A6C34878D82A}">
                    <a16:rowId xmlns:a16="http://schemas.microsoft.com/office/drawing/2014/main" val="549413676"/>
                  </a:ext>
                </a:extLst>
              </a:tr>
            </a:tbl>
          </a:graphicData>
        </a:graphic>
      </p:graphicFrame>
    </p:spTree>
    <p:extLst>
      <p:ext uri="{BB962C8B-B14F-4D97-AF65-F5344CB8AC3E}">
        <p14:creationId xmlns:p14="http://schemas.microsoft.com/office/powerpoint/2010/main" val="2441658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571" y="274638"/>
            <a:ext cx="8954429" cy="1143000"/>
          </a:xfrm>
        </p:spPr>
        <p:txBody>
          <a:bodyPr>
            <a:normAutofit/>
          </a:bodyPr>
          <a:lstStyle/>
          <a:p>
            <a:r>
              <a:rPr lang="en-US" sz="3200" b="1" dirty="0"/>
              <a:t>Movable asset register as at 31 March 2022</a:t>
            </a:r>
          </a:p>
        </p:txBody>
      </p:sp>
      <p:sp>
        <p:nvSpPr>
          <p:cNvPr id="4" name="Slide Number Placeholder 3"/>
          <p:cNvSpPr>
            <a:spLocks noGrp="1"/>
          </p:cNvSpPr>
          <p:nvPr>
            <p:ph type="sldNum" sz="quarter" idx="12"/>
          </p:nvPr>
        </p:nvSpPr>
        <p:spPr/>
        <p:txBody>
          <a:bodyPr/>
          <a:lstStyle/>
          <a:p>
            <a:fld id="{7B1C6805-EAF3-CC4B-883D-0BA841DD8C88}" type="slidenum">
              <a:rPr lang="en-US" smtClean="0"/>
              <a:t>3</a:t>
            </a:fld>
            <a:endParaRPr lang="en-US" dirty="0"/>
          </a:p>
        </p:txBody>
      </p:sp>
      <p:graphicFrame>
        <p:nvGraphicFramePr>
          <p:cNvPr id="3" name="Table 2">
            <a:extLst>
              <a:ext uri="{FF2B5EF4-FFF2-40B4-BE49-F238E27FC236}">
                <a16:creationId xmlns:a16="http://schemas.microsoft.com/office/drawing/2014/main" id="{EDD41A79-51EC-6A46-480A-BE98D4E4D38B}"/>
              </a:ext>
            </a:extLst>
          </p:cNvPr>
          <p:cNvGraphicFramePr>
            <a:graphicFrameLocks noGrp="1"/>
          </p:cNvGraphicFramePr>
          <p:nvPr>
            <p:extLst>
              <p:ext uri="{D42A27DB-BD31-4B8C-83A1-F6EECF244321}">
                <p14:modId xmlns:p14="http://schemas.microsoft.com/office/powerpoint/2010/main" val="3940313260"/>
              </p:ext>
            </p:extLst>
          </p:nvPr>
        </p:nvGraphicFramePr>
        <p:xfrm>
          <a:off x="535260" y="1198971"/>
          <a:ext cx="8151540" cy="4621966"/>
        </p:xfrm>
        <a:graphic>
          <a:graphicData uri="http://schemas.openxmlformats.org/drawingml/2006/table">
            <a:tbl>
              <a:tblPr firstRow="1" firstCol="1" lastRow="1" lastCol="1" bandRow="1" bandCol="1">
                <a:tableStyleId>{5C22544A-7EE6-4342-B048-85BDC9FD1C3A}</a:tableStyleId>
              </a:tblPr>
              <a:tblGrid>
                <a:gridCol w="2462284">
                  <a:extLst>
                    <a:ext uri="{9D8B030D-6E8A-4147-A177-3AD203B41FA5}">
                      <a16:colId xmlns:a16="http://schemas.microsoft.com/office/drawing/2014/main" val="3562255816"/>
                    </a:ext>
                  </a:extLst>
                </a:gridCol>
                <a:gridCol w="1065930">
                  <a:extLst>
                    <a:ext uri="{9D8B030D-6E8A-4147-A177-3AD203B41FA5}">
                      <a16:colId xmlns:a16="http://schemas.microsoft.com/office/drawing/2014/main" val="222534081"/>
                    </a:ext>
                  </a:extLst>
                </a:gridCol>
                <a:gridCol w="1216980">
                  <a:extLst>
                    <a:ext uri="{9D8B030D-6E8A-4147-A177-3AD203B41FA5}">
                      <a16:colId xmlns:a16="http://schemas.microsoft.com/office/drawing/2014/main" val="3692442247"/>
                    </a:ext>
                  </a:extLst>
                </a:gridCol>
                <a:gridCol w="1095112">
                  <a:extLst>
                    <a:ext uri="{9D8B030D-6E8A-4147-A177-3AD203B41FA5}">
                      <a16:colId xmlns:a16="http://schemas.microsoft.com/office/drawing/2014/main" val="3081011629"/>
                    </a:ext>
                  </a:extLst>
                </a:gridCol>
                <a:gridCol w="1095112">
                  <a:extLst>
                    <a:ext uri="{9D8B030D-6E8A-4147-A177-3AD203B41FA5}">
                      <a16:colId xmlns:a16="http://schemas.microsoft.com/office/drawing/2014/main" val="2031198184"/>
                    </a:ext>
                  </a:extLst>
                </a:gridCol>
                <a:gridCol w="1216122">
                  <a:extLst>
                    <a:ext uri="{9D8B030D-6E8A-4147-A177-3AD203B41FA5}">
                      <a16:colId xmlns:a16="http://schemas.microsoft.com/office/drawing/2014/main" val="3270926640"/>
                    </a:ext>
                  </a:extLst>
                </a:gridCol>
              </a:tblGrid>
              <a:tr h="470377">
                <a:tc gridSpan="6">
                  <a:txBody>
                    <a:bodyPr/>
                    <a:lstStyle/>
                    <a:p>
                      <a:pPr algn="just">
                        <a:lnSpc>
                          <a:spcPts val="1300"/>
                        </a:lnSpc>
                        <a:spcBef>
                          <a:spcPts val="650"/>
                        </a:spcBef>
                        <a:spcAft>
                          <a:spcPts val="650"/>
                        </a:spcAft>
                      </a:pPr>
                      <a:r>
                        <a:rPr lang="en-GB" sz="1400" dirty="0">
                          <a:effectLst/>
                        </a:rPr>
                        <a:t>MOVEMENT IN MOVABLE TANGIBLE CAPITAL ASSETS PER ASSET REGISTER FOR THE YEAR ENDED 31 MARCH 2022</a:t>
                      </a:r>
                      <a:endParaRPr lang="en-ZA" sz="1400" dirty="0">
                        <a:effectLst/>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735625778"/>
                  </a:ext>
                </a:extLst>
              </a:tr>
              <a:tr h="669743">
                <a:tc>
                  <a:txBody>
                    <a:bodyPr/>
                    <a:lstStyle/>
                    <a:p>
                      <a:pPr algn="just">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300"/>
                        </a:lnSpc>
                        <a:spcBef>
                          <a:spcPts val="650"/>
                        </a:spcBef>
                        <a:spcAft>
                          <a:spcPts val="650"/>
                        </a:spcAft>
                      </a:pPr>
                      <a:r>
                        <a:rPr lang="en-GB" sz="1400" dirty="0">
                          <a:effectLst/>
                        </a:rPr>
                        <a:t>Opening balance</a:t>
                      </a:r>
                      <a:endParaRPr lang="en-Z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300"/>
                        </a:lnSpc>
                        <a:spcBef>
                          <a:spcPts val="650"/>
                        </a:spcBef>
                        <a:spcAft>
                          <a:spcPts val="650"/>
                        </a:spcAft>
                      </a:pPr>
                      <a:r>
                        <a:rPr lang="en-GB" sz="1400" dirty="0">
                          <a:effectLst/>
                        </a:rPr>
                        <a:t>Value adjustments</a:t>
                      </a:r>
                      <a:endParaRPr lang="en-Z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300"/>
                        </a:lnSpc>
                        <a:spcBef>
                          <a:spcPts val="650"/>
                        </a:spcBef>
                        <a:spcAft>
                          <a:spcPts val="650"/>
                        </a:spcAft>
                      </a:pPr>
                      <a:r>
                        <a:rPr lang="en-GB" sz="1400" dirty="0">
                          <a:effectLst/>
                        </a:rPr>
                        <a:t>Additions</a:t>
                      </a:r>
                      <a:endParaRPr lang="en-Z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300"/>
                        </a:lnSpc>
                        <a:spcBef>
                          <a:spcPts val="650"/>
                        </a:spcBef>
                        <a:spcAft>
                          <a:spcPts val="650"/>
                        </a:spcAft>
                      </a:pPr>
                      <a:r>
                        <a:rPr lang="en-GB" sz="1400" dirty="0">
                          <a:effectLst/>
                        </a:rPr>
                        <a:t>Disposals</a:t>
                      </a:r>
                      <a:endParaRPr lang="en-Z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300"/>
                        </a:lnSpc>
                        <a:spcBef>
                          <a:spcPts val="650"/>
                        </a:spcBef>
                        <a:spcAft>
                          <a:spcPts val="650"/>
                        </a:spcAft>
                      </a:pPr>
                      <a:r>
                        <a:rPr lang="en-GB" sz="1400" dirty="0">
                          <a:effectLst/>
                        </a:rPr>
                        <a:t>Closing Balance</a:t>
                      </a:r>
                      <a:endParaRPr lang="en-ZA"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56595206"/>
                  </a:ext>
                </a:extLst>
              </a:tr>
              <a:tr h="235460">
                <a:tc>
                  <a:txBody>
                    <a:bodyPr/>
                    <a:lstStyle/>
                    <a:p>
                      <a:pPr algn="just">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300"/>
                        </a:lnSpc>
                        <a:spcBef>
                          <a:spcPts val="650"/>
                        </a:spcBef>
                        <a:spcAft>
                          <a:spcPts val="650"/>
                        </a:spcAft>
                      </a:pPr>
                      <a:r>
                        <a:rPr lang="en-GB" sz="1400" dirty="0">
                          <a:effectLst/>
                        </a:rPr>
                        <a:t>R’000</a:t>
                      </a:r>
                      <a:endParaRPr lang="en-Z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300"/>
                        </a:lnSpc>
                        <a:spcBef>
                          <a:spcPts val="650"/>
                        </a:spcBef>
                        <a:spcAft>
                          <a:spcPts val="650"/>
                        </a:spcAft>
                      </a:pPr>
                      <a:r>
                        <a:rPr lang="en-GB" sz="1400" dirty="0">
                          <a:effectLst/>
                        </a:rPr>
                        <a:t>R’000</a:t>
                      </a:r>
                      <a:endParaRPr lang="en-Z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300"/>
                        </a:lnSpc>
                        <a:spcBef>
                          <a:spcPts val="650"/>
                        </a:spcBef>
                        <a:spcAft>
                          <a:spcPts val="650"/>
                        </a:spcAft>
                      </a:pPr>
                      <a:r>
                        <a:rPr lang="en-GB" sz="1400">
                          <a:effectLst/>
                        </a:rPr>
                        <a:t>R’000</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300"/>
                        </a:lnSpc>
                        <a:spcBef>
                          <a:spcPts val="650"/>
                        </a:spcBef>
                        <a:spcAft>
                          <a:spcPts val="650"/>
                        </a:spcAft>
                      </a:pPr>
                      <a:r>
                        <a:rPr lang="en-GB" sz="1400">
                          <a:effectLst/>
                        </a:rPr>
                        <a:t>R’000</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300"/>
                        </a:lnSpc>
                        <a:spcBef>
                          <a:spcPts val="650"/>
                        </a:spcBef>
                        <a:spcAft>
                          <a:spcPts val="650"/>
                        </a:spcAft>
                      </a:pPr>
                      <a:r>
                        <a:rPr lang="en-GB" sz="1400">
                          <a:effectLst/>
                        </a:rPr>
                        <a:t>R’000</a:t>
                      </a:r>
                      <a:endParaRPr lang="en-ZA"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49139552"/>
                  </a:ext>
                </a:extLst>
              </a:tr>
              <a:tr h="235460">
                <a:tc>
                  <a:txBody>
                    <a:bodyPr/>
                    <a:lstStyle/>
                    <a:p>
                      <a:pPr algn="just">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dirty="0">
                          <a:effectLst/>
                        </a:rPr>
                        <a:t> </a:t>
                      </a:r>
                      <a:endParaRPr lang="en-Z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dirty="0">
                          <a:effectLst/>
                        </a:rPr>
                        <a:t> </a:t>
                      </a:r>
                      <a:endParaRPr lang="en-Z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98109925"/>
                  </a:ext>
                </a:extLst>
              </a:tr>
              <a:tr h="470649">
                <a:tc>
                  <a:txBody>
                    <a:bodyPr/>
                    <a:lstStyle/>
                    <a:p>
                      <a:pPr>
                        <a:lnSpc>
                          <a:spcPts val="1300"/>
                        </a:lnSpc>
                        <a:spcBef>
                          <a:spcPts val="650"/>
                        </a:spcBef>
                        <a:spcAft>
                          <a:spcPts val="650"/>
                        </a:spcAft>
                      </a:pPr>
                      <a:r>
                        <a:rPr lang="en-GB" sz="1400">
                          <a:effectLst/>
                        </a:rPr>
                        <a:t>MACHINERY AND EQUIPMENT</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a:effectLst/>
                        </a:rPr>
                        <a:t>27 800</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pPr>
                      <a:r>
                        <a:rPr lang="en-GB" sz="1400">
                          <a:effectLst/>
                        </a:rPr>
                        <a:t>       28 334 </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pPr>
                      <a:r>
                        <a:rPr lang="en-GB" sz="1400">
                          <a:effectLst/>
                        </a:rPr>
                        <a:t>         56 134 </a:t>
                      </a:r>
                      <a:endParaRPr lang="en-ZA" sz="1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436664722"/>
                  </a:ext>
                </a:extLst>
              </a:tr>
              <a:tr h="328841">
                <a:tc>
                  <a:txBody>
                    <a:bodyPr/>
                    <a:lstStyle/>
                    <a:p>
                      <a:pPr>
                        <a:lnSpc>
                          <a:spcPts val="1300"/>
                        </a:lnSpc>
                        <a:spcBef>
                          <a:spcPts val="650"/>
                        </a:spcBef>
                        <a:spcAft>
                          <a:spcPts val="650"/>
                        </a:spcAft>
                      </a:pPr>
                      <a:r>
                        <a:rPr lang="en-GB" sz="1400">
                          <a:effectLst/>
                        </a:rPr>
                        <a:t>Transport assets</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dirty="0">
                          <a:effectLst/>
                        </a:rPr>
                        <a:t>6</a:t>
                      </a:r>
                      <a:endParaRPr lang="en-ZA" sz="1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Bef>
                          <a:spcPts val="650"/>
                        </a:spcBef>
                        <a:spcAft>
                          <a:spcPts val="650"/>
                        </a:spcAft>
                      </a:pPr>
                      <a:r>
                        <a:rPr lang="en-GB" sz="1400" dirty="0">
                          <a:effectLst/>
                        </a:rPr>
                        <a:t> </a:t>
                      </a:r>
                      <a:endParaRPr lang="en-ZA" sz="1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pPr>
                      <a:r>
                        <a:rPr lang="en-GB" sz="1400">
                          <a:effectLst/>
                        </a:rPr>
                        <a:t>                  6 </a:t>
                      </a:r>
                      <a:endParaRPr lang="en-ZA" sz="1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25834964"/>
                  </a:ext>
                </a:extLst>
              </a:tr>
              <a:tr h="328841">
                <a:tc>
                  <a:txBody>
                    <a:bodyPr/>
                    <a:lstStyle/>
                    <a:p>
                      <a:pPr>
                        <a:lnSpc>
                          <a:spcPts val="1300"/>
                        </a:lnSpc>
                        <a:spcBef>
                          <a:spcPts val="650"/>
                        </a:spcBef>
                        <a:spcAft>
                          <a:spcPts val="650"/>
                        </a:spcAft>
                      </a:pPr>
                      <a:r>
                        <a:rPr lang="en-GB" sz="1400">
                          <a:effectLst/>
                        </a:rPr>
                        <a:t>Computer equipment</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a:effectLst/>
                        </a:rPr>
                        <a:t>11 660</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pPr>
                      <a:r>
                        <a:rPr lang="en-GB" sz="1400">
                          <a:effectLst/>
                        </a:rPr>
                        <a:t>            456 </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pPr>
                      <a:r>
                        <a:rPr lang="en-GB" sz="1400">
                          <a:effectLst/>
                        </a:rPr>
                        <a:t>          12 116 </a:t>
                      </a:r>
                      <a:endParaRPr lang="en-ZA" sz="1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878759691"/>
                  </a:ext>
                </a:extLst>
              </a:tr>
              <a:tr h="470649">
                <a:tc>
                  <a:txBody>
                    <a:bodyPr/>
                    <a:lstStyle/>
                    <a:p>
                      <a:pPr>
                        <a:lnSpc>
                          <a:spcPts val="1300"/>
                        </a:lnSpc>
                        <a:spcBef>
                          <a:spcPts val="650"/>
                        </a:spcBef>
                        <a:spcAft>
                          <a:spcPts val="650"/>
                        </a:spcAft>
                      </a:pPr>
                      <a:r>
                        <a:rPr lang="en-GB" sz="1400">
                          <a:effectLst/>
                        </a:rPr>
                        <a:t>Furniture and office equipment</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a:effectLst/>
                        </a:rPr>
                        <a:t>8 126</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Bef>
                          <a:spcPts val="650"/>
                        </a:spcBef>
                        <a:spcAft>
                          <a:spcPts val="650"/>
                        </a:spcAft>
                      </a:pPr>
                      <a:r>
                        <a:rPr lang="en-GB" sz="1400" dirty="0">
                          <a:effectLst/>
                        </a:rPr>
                        <a:t> </a:t>
                      </a:r>
                      <a:endParaRPr lang="en-ZA" sz="1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pPr>
                      <a:r>
                        <a:rPr lang="en-GB" sz="1400">
                          <a:effectLst/>
                        </a:rPr>
                        <a:t>             82 </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pPr>
                      <a:r>
                        <a:rPr lang="en-GB" sz="1400">
                          <a:effectLst/>
                        </a:rPr>
                        <a:t>            8 208 </a:t>
                      </a:r>
                      <a:endParaRPr lang="en-ZA" sz="1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585660677"/>
                  </a:ext>
                </a:extLst>
              </a:tr>
              <a:tr h="470649">
                <a:tc>
                  <a:txBody>
                    <a:bodyPr/>
                    <a:lstStyle/>
                    <a:p>
                      <a:pPr>
                        <a:lnSpc>
                          <a:spcPts val="1300"/>
                        </a:lnSpc>
                        <a:spcBef>
                          <a:spcPts val="650"/>
                        </a:spcBef>
                        <a:spcAft>
                          <a:spcPts val="650"/>
                        </a:spcAft>
                      </a:pPr>
                      <a:r>
                        <a:rPr lang="en-GB" sz="1400">
                          <a:effectLst/>
                        </a:rPr>
                        <a:t>Other machinery and equipment</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a:effectLst/>
                        </a:rPr>
                        <a:t>8 008</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Bef>
                          <a:spcPts val="650"/>
                        </a:spcBef>
                        <a:spcAft>
                          <a:spcPts val="650"/>
                        </a:spcAft>
                      </a:pPr>
                      <a:r>
                        <a:rPr lang="en-GB" sz="1400" dirty="0">
                          <a:effectLst/>
                        </a:rPr>
                        <a:t> </a:t>
                      </a:r>
                      <a:endParaRPr lang="en-ZA" sz="1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pPr>
                      <a:r>
                        <a:rPr lang="en-GB" sz="1400">
                          <a:effectLst/>
                        </a:rPr>
                        <a:t>27 796 </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pPr>
                      <a:r>
                        <a:rPr lang="en-GB" sz="1400">
                          <a:effectLst/>
                        </a:rPr>
                        <a:t>          35 804 </a:t>
                      </a:r>
                      <a:endParaRPr lang="en-ZA" sz="1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800204125"/>
                  </a:ext>
                </a:extLst>
              </a:tr>
              <a:tr h="235460">
                <a:tc>
                  <a:txBody>
                    <a:bodyPr/>
                    <a:lstStyle/>
                    <a:p>
                      <a:pP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dirty="0">
                          <a:effectLst/>
                        </a:rPr>
                        <a:t> </a:t>
                      </a:r>
                      <a:endParaRPr lang="en-Z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05062419"/>
                  </a:ext>
                </a:extLst>
              </a:tr>
              <a:tr h="705837">
                <a:tc>
                  <a:txBody>
                    <a:bodyPr/>
                    <a:lstStyle/>
                    <a:p>
                      <a:pPr>
                        <a:lnSpc>
                          <a:spcPts val="1300"/>
                        </a:lnSpc>
                        <a:spcBef>
                          <a:spcPts val="650"/>
                        </a:spcBef>
                        <a:spcAft>
                          <a:spcPts val="650"/>
                        </a:spcAft>
                      </a:pPr>
                      <a:r>
                        <a:rPr lang="en-GB" sz="1400">
                          <a:effectLst/>
                        </a:rPr>
                        <a:t>TOTAL MOVABLE TANGIBLE CAPITAL ASSETS</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a:effectLst/>
                        </a:rPr>
                        <a:t>27 800</a:t>
                      </a:r>
                      <a:endParaRPr lang="en-ZA" sz="1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Bef>
                          <a:spcPts val="650"/>
                        </a:spcBef>
                        <a:spcAft>
                          <a:spcPts val="650"/>
                        </a:spcAft>
                      </a:pPr>
                      <a:r>
                        <a:rPr lang="en-GB" sz="1400">
                          <a:effectLst/>
                        </a:rPr>
                        <a:t> </a:t>
                      </a:r>
                      <a:endParaRPr lang="en-Z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dirty="0">
                          <a:effectLst/>
                        </a:rPr>
                        <a:t>28 334</a:t>
                      </a:r>
                      <a:endParaRPr lang="en-ZA" sz="1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lnSpc>
                          <a:spcPts val="1300"/>
                        </a:lnSpc>
                        <a:spcBef>
                          <a:spcPts val="650"/>
                        </a:spcBef>
                        <a:spcAft>
                          <a:spcPts val="650"/>
                        </a:spcAft>
                      </a:pPr>
                      <a:r>
                        <a:rPr lang="en-GB" sz="1400" dirty="0">
                          <a:effectLst/>
                        </a:rPr>
                        <a:t> </a:t>
                      </a:r>
                      <a:endParaRPr lang="en-Z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ts val="1300"/>
                        </a:lnSpc>
                        <a:spcBef>
                          <a:spcPts val="650"/>
                        </a:spcBef>
                        <a:spcAft>
                          <a:spcPts val="650"/>
                        </a:spcAft>
                      </a:pPr>
                      <a:r>
                        <a:rPr lang="en-GB" sz="1400" dirty="0">
                          <a:effectLst/>
                        </a:rPr>
                        <a:t>56 134</a:t>
                      </a:r>
                      <a:endParaRPr lang="en-ZA" sz="14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473293435"/>
                  </a:ext>
                </a:extLst>
              </a:tr>
            </a:tbl>
          </a:graphicData>
        </a:graphic>
      </p:graphicFrame>
    </p:spTree>
    <p:extLst>
      <p:ext uri="{BB962C8B-B14F-4D97-AF65-F5344CB8AC3E}">
        <p14:creationId xmlns:p14="http://schemas.microsoft.com/office/powerpoint/2010/main" val="1160412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3216"/>
          </a:xfrm>
        </p:spPr>
        <p:txBody>
          <a:bodyPr>
            <a:normAutofit fontScale="90000"/>
          </a:bodyPr>
          <a:lstStyle/>
          <a:p>
            <a:r>
              <a:rPr lang="en-US" dirty="0"/>
              <a:t>Assets under investigation</a:t>
            </a:r>
          </a:p>
        </p:txBody>
      </p:sp>
      <p:sp>
        <p:nvSpPr>
          <p:cNvPr id="4" name="Slide Number Placeholder 3"/>
          <p:cNvSpPr>
            <a:spLocks noGrp="1"/>
          </p:cNvSpPr>
          <p:nvPr>
            <p:ph type="sldNum" sz="quarter" idx="12"/>
          </p:nvPr>
        </p:nvSpPr>
        <p:spPr/>
        <p:txBody>
          <a:bodyPr/>
          <a:lstStyle/>
          <a:p>
            <a:fld id="{7B1C6805-EAF3-CC4B-883D-0BA841DD8C88}" type="slidenum">
              <a:rPr lang="en-US" smtClean="0"/>
              <a:t>4</a:t>
            </a:fld>
            <a:endParaRPr lang="en-US" dirty="0"/>
          </a:p>
        </p:txBody>
      </p:sp>
      <p:graphicFrame>
        <p:nvGraphicFramePr>
          <p:cNvPr id="3" name="Table 2">
            <a:extLst>
              <a:ext uri="{FF2B5EF4-FFF2-40B4-BE49-F238E27FC236}">
                <a16:creationId xmlns:a16="http://schemas.microsoft.com/office/drawing/2014/main" id="{29809451-62A9-E10B-8EEF-3EC36A045DAE}"/>
              </a:ext>
            </a:extLst>
          </p:cNvPr>
          <p:cNvGraphicFramePr>
            <a:graphicFrameLocks noGrp="1"/>
          </p:cNvGraphicFramePr>
          <p:nvPr>
            <p:extLst>
              <p:ext uri="{D42A27DB-BD31-4B8C-83A1-F6EECF244321}">
                <p14:modId xmlns:p14="http://schemas.microsoft.com/office/powerpoint/2010/main" val="2454259046"/>
              </p:ext>
            </p:extLst>
          </p:nvPr>
        </p:nvGraphicFramePr>
        <p:xfrm>
          <a:off x="345687" y="673217"/>
          <a:ext cx="8608741" cy="5957482"/>
        </p:xfrm>
        <a:graphic>
          <a:graphicData uri="http://schemas.openxmlformats.org/drawingml/2006/table">
            <a:tbl>
              <a:tblPr firstRow="1" firstCol="1" bandRow="1">
                <a:tableStyleId>{5C22544A-7EE6-4342-B048-85BDC9FD1C3A}</a:tableStyleId>
              </a:tblPr>
              <a:tblGrid>
                <a:gridCol w="8608741">
                  <a:extLst>
                    <a:ext uri="{9D8B030D-6E8A-4147-A177-3AD203B41FA5}">
                      <a16:colId xmlns:a16="http://schemas.microsoft.com/office/drawing/2014/main" val="2859048195"/>
                    </a:ext>
                  </a:extLst>
                </a:gridCol>
              </a:tblGrid>
              <a:tr h="5957482">
                <a:tc>
                  <a:txBody>
                    <a:bodyPr/>
                    <a:lstStyle/>
                    <a:p>
                      <a:pPr algn="just">
                        <a:lnSpc>
                          <a:spcPts val="1300"/>
                        </a:lnSpc>
                        <a:spcBef>
                          <a:spcPts val="650"/>
                        </a:spcBef>
                        <a:spcAft>
                          <a:spcPts val="650"/>
                        </a:spcAft>
                      </a:pPr>
                      <a:r>
                        <a:rPr lang="en-GB" sz="1400" dirty="0">
                          <a:effectLst/>
                        </a:rPr>
                        <a:t>The DoD opening balance for major assets was disclosed with the value of R2 605 656. This opening balance for major assets has subsequently been adjusted down by R416 337 and the revised opening balance is R2 189 319. This adjustment being a reclassification to Minor Assets. Of this opening balance, about 229 major assets to the value of R1 211 519 were still under investigation. This investigation mainly relates to lapse in controls when assets were bought under DoD systems and moved across to DMV new premises.</a:t>
                      </a:r>
                      <a:endParaRPr lang="en-ZA" sz="1400" dirty="0">
                        <a:effectLst/>
                      </a:endParaRPr>
                    </a:p>
                    <a:p>
                      <a:pPr algn="just">
                        <a:lnSpc>
                          <a:spcPts val="1300"/>
                        </a:lnSpc>
                        <a:spcBef>
                          <a:spcPts val="650"/>
                        </a:spcBef>
                        <a:spcAft>
                          <a:spcPts val="650"/>
                        </a:spcAft>
                      </a:pPr>
                      <a:r>
                        <a:rPr lang="en-GB" sz="1400" dirty="0">
                          <a:effectLst/>
                        </a:rPr>
                        <a:t>• FY2013/14 assets under investigation = 121 with an amount of R1 260 283</a:t>
                      </a:r>
                      <a:endParaRPr lang="en-ZA" sz="1400" dirty="0">
                        <a:effectLst/>
                      </a:endParaRPr>
                    </a:p>
                    <a:p>
                      <a:pPr algn="just">
                        <a:lnSpc>
                          <a:spcPts val="1300"/>
                        </a:lnSpc>
                        <a:spcBef>
                          <a:spcPts val="650"/>
                        </a:spcBef>
                        <a:spcAft>
                          <a:spcPts val="650"/>
                        </a:spcAft>
                      </a:pPr>
                      <a:r>
                        <a:rPr lang="en-GB" sz="1400" dirty="0">
                          <a:effectLst/>
                        </a:rPr>
                        <a:t>• FY2014/15 assets under investigation = 97 with an amount of R 1 586 762</a:t>
                      </a:r>
                      <a:endParaRPr lang="en-ZA" sz="1400" dirty="0">
                        <a:effectLst/>
                      </a:endParaRPr>
                    </a:p>
                    <a:p>
                      <a:pPr algn="just">
                        <a:lnSpc>
                          <a:spcPts val="1300"/>
                        </a:lnSpc>
                        <a:spcBef>
                          <a:spcPts val="650"/>
                        </a:spcBef>
                        <a:spcAft>
                          <a:spcPts val="650"/>
                        </a:spcAft>
                      </a:pPr>
                      <a:r>
                        <a:rPr lang="en-GB" sz="1400" dirty="0">
                          <a:effectLst/>
                        </a:rPr>
                        <a:t>• FY2015/16 assets under investigation = 60 with an amount of R840 019</a:t>
                      </a:r>
                      <a:endParaRPr lang="en-ZA" sz="1400" dirty="0">
                        <a:effectLst/>
                      </a:endParaRPr>
                    </a:p>
                    <a:p>
                      <a:pPr algn="just">
                        <a:lnSpc>
                          <a:spcPts val="1300"/>
                        </a:lnSpc>
                        <a:spcBef>
                          <a:spcPts val="650"/>
                        </a:spcBef>
                        <a:spcAft>
                          <a:spcPts val="650"/>
                        </a:spcAft>
                      </a:pPr>
                      <a:r>
                        <a:rPr lang="en-GB" sz="1400" dirty="0">
                          <a:effectLst/>
                        </a:rPr>
                        <a:t>• FY2016/17 assets under investigation = 8 with an amount of R121 592</a:t>
                      </a:r>
                      <a:endParaRPr lang="en-ZA" sz="1400" dirty="0">
                        <a:effectLst/>
                      </a:endParaRPr>
                    </a:p>
                    <a:p>
                      <a:pPr algn="just">
                        <a:lnSpc>
                          <a:spcPts val="1300"/>
                        </a:lnSpc>
                        <a:spcBef>
                          <a:spcPts val="650"/>
                        </a:spcBef>
                        <a:spcAft>
                          <a:spcPts val="650"/>
                        </a:spcAft>
                      </a:pPr>
                      <a:r>
                        <a:rPr lang="en-GB" sz="1400" dirty="0">
                          <a:effectLst/>
                        </a:rPr>
                        <a:t>• FY17/18 assets under investigation = 40 with an amount of R568 862. </a:t>
                      </a:r>
                      <a:endParaRPr lang="en-ZA" sz="1400" dirty="0">
                        <a:effectLst/>
                      </a:endParaRPr>
                    </a:p>
                    <a:p>
                      <a:pPr algn="just">
                        <a:lnSpc>
                          <a:spcPts val="1300"/>
                        </a:lnSpc>
                        <a:spcBef>
                          <a:spcPts val="650"/>
                        </a:spcBef>
                        <a:spcAft>
                          <a:spcPts val="650"/>
                        </a:spcAft>
                      </a:pPr>
                      <a:r>
                        <a:rPr lang="en-GB" sz="1400" dirty="0">
                          <a:effectLst/>
                        </a:rPr>
                        <a:t>• FY18/19 assets under investigation = 186 with an amount of R1 082 000 being cell phones previously on contract but due for upgrade.</a:t>
                      </a:r>
                      <a:endParaRPr lang="en-ZA" sz="1400" dirty="0">
                        <a:effectLst/>
                      </a:endParaRPr>
                    </a:p>
                    <a:p>
                      <a:pPr algn="just">
                        <a:lnSpc>
                          <a:spcPts val="1300"/>
                        </a:lnSpc>
                        <a:spcBef>
                          <a:spcPts val="650"/>
                        </a:spcBef>
                        <a:spcAft>
                          <a:spcPts val="650"/>
                        </a:spcAft>
                      </a:pPr>
                      <a:r>
                        <a:rPr lang="en-GB" sz="1400" dirty="0">
                          <a:effectLst/>
                        </a:rPr>
                        <a:t>• FY18/19 asset under investigation = 1 lost laptop amounting to R39 802</a:t>
                      </a:r>
                      <a:endParaRPr lang="en-ZA" sz="1400" dirty="0">
                        <a:effectLst/>
                      </a:endParaRPr>
                    </a:p>
                    <a:p>
                      <a:pPr algn="just">
                        <a:lnSpc>
                          <a:spcPts val="1300"/>
                        </a:lnSpc>
                        <a:spcBef>
                          <a:spcPts val="650"/>
                        </a:spcBef>
                        <a:spcAft>
                          <a:spcPts val="650"/>
                        </a:spcAft>
                      </a:pPr>
                      <a:r>
                        <a:rPr lang="en-GB" sz="1400" dirty="0">
                          <a:effectLst/>
                        </a:rPr>
                        <a:t>• The total value of assets under investigation is R6 712 000 with various reasons such as assets having temporary asset numbers and missing assets with no incident reports. The AR is being rectified to ensure completeness.</a:t>
                      </a:r>
                      <a:endParaRPr lang="en-ZA" sz="1400" dirty="0">
                        <a:effectLst/>
                      </a:endParaRPr>
                    </a:p>
                    <a:p>
                      <a:pPr marL="342900" lvl="0" indent="-342900" algn="just">
                        <a:lnSpc>
                          <a:spcPct val="115000"/>
                        </a:lnSpc>
                        <a:spcBef>
                          <a:spcPts val="650"/>
                        </a:spcBef>
                        <a:spcAft>
                          <a:spcPts val="650"/>
                        </a:spcAft>
                        <a:buFont typeface="Symbol" panose="05050102010706020507" pitchFamily="18" charset="2"/>
                        <a:buChar char=""/>
                      </a:pPr>
                      <a:r>
                        <a:rPr lang="en-ZA" sz="1400" dirty="0">
                          <a:effectLst/>
                        </a:rPr>
                        <a:t>FY 19/20 No assets under investigation</a:t>
                      </a:r>
                    </a:p>
                    <a:p>
                      <a:pPr marL="342900" lvl="0" indent="-342900" algn="just">
                        <a:lnSpc>
                          <a:spcPct val="115000"/>
                        </a:lnSpc>
                        <a:spcBef>
                          <a:spcPts val="650"/>
                        </a:spcBef>
                        <a:spcAft>
                          <a:spcPts val="650"/>
                        </a:spcAft>
                        <a:buFont typeface="Symbol" panose="05050102010706020507" pitchFamily="18" charset="2"/>
                        <a:buChar char=""/>
                      </a:pPr>
                      <a:r>
                        <a:rPr lang="en-ZA" sz="1400" dirty="0">
                          <a:effectLst/>
                        </a:rPr>
                        <a:t>FY 20/21 No assets under investigation</a:t>
                      </a:r>
                    </a:p>
                    <a:p>
                      <a:pPr marL="342900" lvl="0" indent="-342900" algn="just">
                        <a:lnSpc>
                          <a:spcPct val="115000"/>
                        </a:lnSpc>
                        <a:spcBef>
                          <a:spcPts val="650"/>
                        </a:spcBef>
                        <a:spcAft>
                          <a:spcPts val="650"/>
                        </a:spcAft>
                        <a:buFont typeface="Symbol" panose="05050102010706020507" pitchFamily="18" charset="2"/>
                        <a:buChar char=""/>
                      </a:pPr>
                      <a:r>
                        <a:rPr lang="en-ZA" sz="1400" dirty="0">
                          <a:effectLst/>
                        </a:rPr>
                        <a:t>FY 21/22 assets under investigation = 4 lost laptops amounting to R 98 755.32 </a:t>
                      </a:r>
                    </a:p>
                  </a:txBody>
                  <a:tcPr marL="53452" marR="53452" marT="0" marB="0"/>
                </a:tc>
                <a:extLst>
                  <a:ext uri="{0D108BD9-81ED-4DB2-BD59-A6C34878D82A}">
                    <a16:rowId xmlns:a16="http://schemas.microsoft.com/office/drawing/2014/main" val="507125701"/>
                  </a:ext>
                </a:extLst>
              </a:tr>
            </a:tbl>
          </a:graphicData>
        </a:graphic>
      </p:graphicFrame>
    </p:spTree>
    <p:extLst>
      <p:ext uri="{BB962C8B-B14F-4D97-AF65-F5344CB8AC3E}">
        <p14:creationId xmlns:p14="http://schemas.microsoft.com/office/powerpoint/2010/main" val="3347035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Lost asset register for the period 31 March 22</a:t>
            </a:r>
          </a:p>
        </p:txBody>
      </p:sp>
      <p:sp>
        <p:nvSpPr>
          <p:cNvPr id="4" name="Slide Number Placeholder 3"/>
          <p:cNvSpPr>
            <a:spLocks noGrp="1"/>
          </p:cNvSpPr>
          <p:nvPr>
            <p:ph type="sldNum" sz="quarter" idx="12"/>
          </p:nvPr>
        </p:nvSpPr>
        <p:spPr/>
        <p:txBody>
          <a:bodyPr/>
          <a:lstStyle/>
          <a:p>
            <a:fld id="{7B1C6805-EAF3-CC4B-883D-0BA841DD8C88}" type="slidenum">
              <a:rPr lang="en-US" smtClean="0"/>
              <a:t>5</a:t>
            </a:fld>
            <a:endParaRPr lang="en-US" dirty="0"/>
          </a:p>
        </p:txBody>
      </p:sp>
      <p:graphicFrame>
        <p:nvGraphicFramePr>
          <p:cNvPr id="6" name="Content Placeholder 5">
            <a:extLst>
              <a:ext uri="{FF2B5EF4-FFF2-40B4-BE49-F238E27FC236}">
                <a16:creationId xmlns:a16="http://schemas.microsoft.com/office/drawing/2014/main" id="{D1E24961-B63A-9077-7923-3168FB0CC2FB}"/>
              </a:ext>
            </a:extLst>
          </p:cNvPr>
          <p:cNvGraphicFramePr>
            <a:graphicFrameLocks noGrp="1"/>
          </p:cNvGraphicFramePr>
          <p:nvPr>
            <p:ph idx="1"/>
            <p:extLst>
              <p:ext uri="{D42A27DB-BD31-4B8C-83A1-F6EECF244321}">
                <p14:modId xmlns:p14="http://schemas.microsoft.com/office/powerpoint/2010/main" val="1273048904"/>
              </p:ext>
            </p:extLst>
          </p:nvPr>
        </p:nvGraphicFramePr>
        <p:xfrm>
          <a:off x="278782" y="1293542"/>
          <a:ext cx="8586436" cy="4543856"/>
        </p:xfrm>
        <a:graphic>
          <a:graphicData uri="http://schemas.openxmlformats.org/drawingml/2006/table">
            <a:tbl>
              <a:tblPr firstRow="1" firstCol="1" bandRow="1">
                <a:tableStyleId>{5C22544A-7EE6-4342-B048-85BDC9FD1C3A}</a:tableStyleId>
              </a:tblPr>
              <a:tblGrid>
                <a:gridCol w="981306">
                  <a:extLst>
                    <a:ext uri="{9D8B030D-6E8A-4147-A177-3AD203B41FA5}">
                      <a16:colId xmlns:a16="http://schemas.microsoft.com/office/drawing/2014/main" val="4231547744"/>
                    </a:ext>
                  </a:extLst>
                </a:gridCol>
                <a:gridCol w="602166">
                  <a:extLst>
                    <a:ext uri="{9D8B030D-6E8A-4147-A177-3AD203B41FA5}">
                      <a16:colId xmlns:a16="http://schemas.microsoft.com/office/drawing/2014/main" val="11332919"/>
                    </a:ext>
                  </a:extLst>
                </a:gridCol>
                <a:gridCol w="1148576">
                  <a:extLst>
                    <a:ext uri="{9D8B030D-6E8A-4147-A177-3AD203B41FA5}">
                      <a16:colId xmlns:a16="http://schemas.microsoft.com/office/drawing/2014/main" val="2425033742"/>
                    </a:ext>
                  </a:extLst>
                </a:gridCol>
                <a:gridCol w="1081668">
                  <a:extLst>
                    <a:ext uri="{9D8B030D-6E8A-4147-A177-3AD203B41FA5}">
                      <a16:colId xmlns:a16="http://schemas.microsoft.com/office/drawing/2014/main" val="933407533"/>
                    </a:ext>
                  </a:extLst>
                </a:gridCol>
                <a:gridCol w="946293">
                  <a:extLst>
                    <a:ext uri="{9D8B030D-6E8A-4147-A177-3AD203B41FA5}">
                      <a16:colId xmlns:a16="http://schemas.microsoft.com/office/drawing/2014/main" val="555253152"/>
                    </a:ext>
                  </a:extLst>
                </a:gridCol>
                <a:gridCol w="760538">
                  <a:extLst>
                    <a:ext uri="{9D8B030D-6E8A-4147-A177-3AD203B41FA5}">
                      <a16:colId xmlns:a16="http://schemas.microsoft.com/office/drawing/2014/main" val="1805846083"/>
                    </a:ext>
                  </a:extLst>
                </a:gridCol>
                <a:gridCol w="849584">
                  <a:extLst>
                    <a:ext uri="{9D8B030D-6E8A-4147-A177-3AD203B41FA5}">
                      <a16:colId xmlns:a16="http://schemas.microsoft.com/office/drawing/2014/main" val="3788662372"/>
                    </a:ext>
                  </a:extLst>
                </a:gridCol>
                <a:gridCol w="1212697">
                  <a:extLst>
                    <a:ext uri="{9D8B030D-6E8A-4147-A177-3AD203B41FA5}">
                      <a16:colId xmlns:a16="http://schemas.microsoft.com/office/drawing/2014/main" val="2431459884"/>
                    </a:ext>
                  </a:extLst>
                </a:gridCol>
                <a:gridCol w="1003608">
                  <a:extLst>
                    <a:ext uri="{9D8B030D-6E8A-4147-A177-3AD203B41FA5}">
                      <a16:colId xmlns:a16="http://schemas.microsoft.com/office/drawing/2014/main" val="3281351989"/>
                    </a:ext>
                  </a:extLst>
                </a:gridCol>
              </a:tblGrid>
              <a:tr h="989556">
                <a:tc>
                  <a:txBody>
                    <a:bodyPr/>
                    <a:lstStyle/>
                    <a:p>
                      <a:pPr>
                        <a:lnSpc>
                          <a:spcPct val="107000"/>
                        </a:lnSpc>
                        <a:spcAft>
                          <a:spcPts val="800"/>
                        </a:spcAft>
                      </a:pPr>
                      <a:r>
                        <a:rPr lang="en-ZA" sz="1100">
                          <a:effectLst/>
                        </a:rPr>
                        <a:t>Date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Year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Supplier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Item description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Total Incl VAT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Payment Number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dirty="0">
                          <a:effectLst/>
                        </a:rPr>
                        <a:t>Major/  Minor</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dirty="0">
                          <a:effectLst/>
                        </a:rPr>
                        <a:t>Account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Asset Number (1)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4131957"/>
                  </a:ext>
                </a:extLst>
              </a:tr>
              <a:tr h="710860">
                <a:tc>
                  <a:txBody>
                    <a:bodyPr/>
                    <a:lstStyle/>
                    <a:p>
                      <a:pPr>
                        <a:lnSpc>
                          <a:spcPct val="107000"/>
                        </a:lnSpc>
                        <a:spcAft>
                          <a:spcPts val="800"/>
                        </a:spcAft>
                      </a:pPr>
                      <a:r>
                        <a:rPr lang="en-ZA" sz="1100">
                          <a:effectLst/>
                        </a:rPr>
                        <a:t>16/10/2020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20/21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dirty="0">
                          <a:effectLst/>
                        </a:rPr>
                        <a:t>LEISHAN IT CONSULTANCY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DELL LATI5400/CORE I5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19061.00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dirty="0">
                          <a:effectLst/>
                        </a:rPr>
                        <a:t>2460135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MAJOR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COMP HARD &amp; SYSTEMS LAPTOP</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DMV4002146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2856788"/>
                  </a:ext>
                </a:extLst>
              </a:tr>
              <a:tr h="951851">
                <a:tc>
                  <a:txBody>
                    <a:bodyPr/>
                    <a:lstStyle/>
                    <a:p>
                      <a:pPr>
                        <a:lnSpc>
                          <a:spcPct val="107000"/>
                        </a:lnSpc>
                        <a:spcAft>
                          <a:spcPts val="800"/>
                        </a:spcAft>
                      </a:pPr>
                      <a:r>
                        <a:rPr lang="en-ZA" sz="1100">
                          <a:effectLst/>
                        </a:rPr>
                        <a:t>25/10/2021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21/22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dirty="0">
                          <a:effectLst/>
                        </a:rPr>
                        <a:t>IMPERATECH SOLUTIONS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dirty="0">
                          <a:effectLst/>
                        </a:rPr>
                        <a:t>LATI351017 DELL NOTEBOOK LATITUDE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20997.72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2472475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MAJOR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dirty="0">
                          <a:effectLst/>
                        </a:rPr>
                        <a:t>COMP HARD &amp; SYSTEMS LAPTOP</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DMV1001881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7747895"/>
                  </a:ext>
                </a:extLst>
              </a:tr>
              <a:tr h="710860">
                <a:tc>
                  <a:txBody>
                    <a:bodyPr/>
                    <a:lstStyle/>
                    <a:p>
                      <a:pPr>
                        <a:lnSpc>
                          <a:spcPct val="107000"/>
                        </a:lnSpc>
                        <a:spcAft>
                          <a:spcPts val="800"/>
                        </a:spcAft>
                      </a:pPr>
                      <a:r>
                        <a:rPr lang="en-ZA" sz="1100">
                          <a:effectLst/>
                        </a:rPr>
                        <a:t>18/03/2019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18/19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BATSHA IT SOLUTIONS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DELL 5290 CORE I7 LATITUDE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29629.00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2444666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MAJOR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COMP HARD &amp; SYSTEMS LAPTOP</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DMV4004686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4755111"/>
                  </a:ext>
                </a:extLst>
              </a:tr>
              <a:tr h="710860">
                <a:tc>
                  <a:txBody>
                    <a:bodyPr/>
                    <a:lstStyle/>
                    <a:p>
                      <a:pPr>
                        <a:lnSpc>
                          <a:spcPct val="107000"/>
                        </a:lnSpc>
                        <a:spcAft>
                          <a:spcPts val="800"/>
                        </a:spcAft>
                      </a:pPr>
                      <a:r>
                        <a:rPr lang="en-ZA" sz="1100">
                          <a:effectLst/>
                        </a:rPr>
                        <a:t>31/10/2019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19/20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LESEDI CORPORATE TECHNOLOGY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DELL LATITUDE 5300 I7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29067.60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2451010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MAJOR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COMP HARD &amp; SYSTEMS LAPTOP</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a:effectLst/>
                        </a:rPr>
                        <a:t>DMV2002230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4152917"/>
                  </a:ext>
                </a:extLst>
              </a:tr>
              <a:tr h="469869">
                <a:tc>
                  <a:txBody>
                    <a:bodyPr/>
                    <a:lstStyle/>
                    <a:p>
                      <a:endParaRPr lang="en-ZA"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ZA"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ZA" sz="110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400" b="1" dirty="0">
                          <a:effectLst/>
                        </a:rPr>
                        <a:t>TOTAL AMOUT</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400" b="1" dirty="0">
                          <a:effectLst/>
                        </a:rPr>
                        <a:t>98 755.32</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ZA" sz="1100" dirty="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ZA"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ZA"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ZA"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1197613"/>
                  </a:ext>
                </a:extLst>
              </a:tr>
            </a:tbl>
          </a:graphicData>
        </a:graphic>
      </p:graphicFrame>
    </p:spTree>
    <p:extLst>
      <p:ext uri="{BB962C8B-B14F-4D97-AF65-F5344CB8AC3E}">
        <p14:creationId xmlns:p14="http://schemas.microsoft.com/office/powerpoint/2010/main" val="159202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161" y="-6874"/>
            <a:ext cx="8229600" cy="820913"/>
          </a:xfrm>
        </p:spPr>
        <p:txBody>
          <a:bodyPr>
            <a:normAutofit/>
          </a:bodyPr>
          <a:lstStyle/>
          <a:p>
            <a:r>
              <a:rPr lang="en-US" sz="3200" b="1" dirty="0"/>
              <a:t>Minor asset register as at 31 March 2022</a:t>
            </a:r>
          </a:p>
        </p:txBody>
      </p:sp>
      <p:sp>
        <p:nvSpPr>
          <p:cNvPr id="4" name="Slide Number Placeholder 3"/>
          <p:cNvSpPr>
            <a:spLocks noGrp="1"/>
          </p:cNvSpPr>
          <p:nvPr>
            <p:ph type="sldNum" sz="quarter" idx="12"/>
          </p:nvPr>
        </p:nvSpPr>
        <p:spPr/>
        <p:txBody>
          <a:bodyPr/>
          <a:lstStyle/>
          <a:p>
            <a:fld id="{7B1C6805-EAF3-CC4B-883D-0BA841DD8C88}" type="slidenum">
              <a:rPr lang="en-US" smtClean="0"/>
              <a:t>6</a:t>
            </a:fld>
            <a:endParaRPr lang="en-US" dirty="0"/>
          </a:p>
        </p:txBody>
      </p:sp>
      <p:pic>
        <p:nvPicPr>
          <p:cNvPr id="12" name="Picture 11">
            <a:extLst>
              <a:ext uri="{FF2B5EF4-FFF2-40B4-BE49-F238E27FC236}">
                <a16:creationId xmlns:a16="http://schemas.microsoft.com/office/drawing/2014/main" id="{901A0233-EE0E-4546-1D1D-342C1F90B083}"/>
              </a:ext>
            </a:extLst>
          </p:cNvPr>
          <p:cNvPicPr>
            <a:picLocks noChangeAspect="1"/>
          </p:cNvPicPr>
          <p:nvPr/>
        </p:nvPicPr>
        <p:blipFill>
          <a:blip r:embed="rId3"/>
          <a:stretch>
            <a:fillRect/>
          </a:stretch>
        </p:blipFill>
        <p:spPr>
          <a:xfrm>
            <a:off x="289931" y="822581"/>
            <a:ext cx="11608420" cy="3771721"/>
          </a:xfrm>
          <a:prstGeom prst="rect">
            <a:avLst/>
          </a:prstGeom>
        </p:spPr>
      </p:pic>
    </p:spTree>
    <p:extLst>
      <p:ext uri="{BB962C8B-B14F-4D97-AF65-F5344CB8AC3E}">
        <p14:creationId xmlns:p14="http://schemas.microsoft.com/office/powerpoint/2010/main" val="169774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7EB12-53BC-1212-53F2-FF4CC08B5266}"/>
              </a:ext>
            </a:extLst>
          </p:cNvPr>
          <p:cNvSpPr>
            <a:spLocks noGrp="1"/>
          </p:cNvSpPr>
          <p:nvPr>
            <p:ph type="title"/>
          </p:nvPr>
        </p:nvSpPr>
        <p:spPr/>
        <p:txBody>
          <a:bodyPr>
            <a:normAutofit/>
          </a:bodyPr>
          <a:lstStyle/>
          <a:p>
            <a:r>
              <a:rPr lang="en-US" dirty="0"/>
              <a:t>Minor assets under investigation</a:t>
            </a:r>
            <a:endParaRPr lang="en-ZA" dirty="0"/>
          </a:p>
        </p:txBody>
      </p:sp>
      <p:graphicFrame>
        <p:nvGraphicFramePr>
          <p:cNvPr id="5" name="Content Placeholder 4">
            <a:extLst>
              <a:ext uri="{FF2B5EF4-FFF2-40B4-BE49-F238E27FC236}">
                <a16:creationId xmlns:a16="http://schemas.microsoft.com/office/drawing/2014/main" id="{5993E9E9-551A-5F52-CDB1-D25254BFFF5B}"/>
              </a:ext>
            </a:extLst>
          </p:cNvPr>
          <p:cNvGraphicFramePr>
            <a:graphicFrameLocks noGrp="1"/>
          </p:cNvGraphicFramePr>
          <p:nvPr>
            <p:ph idx="1"/>
            <p:extLst>
              <p:ext uri="{D42A27DB-BD31-4B8C-83A1-F6EECF244321}">
                <p14:modId xmlns:p14="http://schemas.microsoft.com/office/powerpoint/2010/main" val="4069213432"/>
              </p:ext>
            </p:extLst>
          </p:nvPr>
        </p:nvGraphicFramePr>
        <p:xfrm>
          <a:off x="457200" y="1417638"/>
          <a:ext cx="8229600" cy="4748986"/>
        </p:xfrm>
        <a:graphic>
          <a:graphicData uri="http://schemas.openxmlformats.org/drawingml/2006/table">
            <a:tbl>
              <a:tblPr firstRow="1" firstCol="1" bandRow="1">
                <a:tableStyleId>{5C22544A-7EE6-4342-B048-85BDC9FD1C3A}</a:tableStyleId>
              </a:tblPr>
              <a:tblGrid>
                <a:gridCol w="8229600">
                  <a:extLst>
                    <a:ext uri="{9D8B030D-6E8A-4147-A177-3AD203B41FA5}">
                      <a16:colId xmlns:a16="http://schemas.microsoft.com/office/drawing/2014/main" val="1489394577"/>
                    </a:ext>
                  </a:extLst>
                </a:gridCol>
              </a:tblGrid>
              <a:tr h="4748986">
                <a:tc>
                  <a:txBody>
                    <a:bodyPr/>
                    <a:lstStyle/>
                    <a:p>
                      <a:pPr>
                        <a:lnSpc>
                          <a:spcPts val="1300"/>
                        </a:lnSpc>
                        <a:spcBef>
                          <a:spcPts val="650"/>
                        </a:spcBef>
                        <a:spcAft>
                          <a:spcPts val="650"/>
                        </a:spcAft>
                      </a:pPr>
                      <a:r>
                        <a:rPr lang="en-GB" sz="1600" dirty="0">
                          <a:effectLst/>
                        </a:rPr>
                        <a:t>• DoD minor assets under investigation = 8 amounting to R44 618</a:t>
                      </a:r>
                      <a:endParaRPr lang="en-ZA" sz="1600" dirty="0">
                        <a:effectLst/>
                      </a:endParaRPr>
                    </a:p>
                    <a:p>
                      <a:pPr>
                        <a:lnSpc>
                          <a:spcPts val="1300"/>
                        </a:lnSpc>
                        <a:spcBef>
                          <a:spcPts val="650"/>
                        </a:spcBef>
                        <a:spcAft>
                          <a:spcPts val="650"/>
                        </a:spcAft>
                      </a:pPr>
                      <a:r>
                        <a:rPr lang="en-GB" sz="1600" dirty="0">
                          <a:effectLst/>
                        </a:rPr>
                        <a:t>• FY2013/14 assets under investigation = 128 amounting to R360 046</a:t>
                      </a:r>
                      <a:endParaRPr lang="en-ZA" sz="1600" dirty="0">
                        <a:effectLst/>
                      </a:endParaRPr>
                    </a:p>
                    <a:p>
                      <a:pPr>
                        <a:lnSpc>
                          <a:spcPts val="1300"/>
                        </a:lnSpc>
                        <a:spcBef>
                          <a:spcPts val="650"/>
                        </a:spcBef>
                        <a:spcAft>
                          <a:spcPts val="650"/>
                        </a:spcAft>
                      </a:pPr>
                      <a:r>
                        <a:rPr lang="en-GB" sz="1600" dirty="0">
                          <a:effectLst/>
                        </a:rPr>
                        <a:t>• FY2014/15 assets under investigation = 85 amounting to R235 489</a:t>
                      </a:r>
                      <a:endParaRPr lang="en-ZA" sz="1600" dirty="0">
                        <a:effectLst/>
                      </a:endParaRPr>
                    </a:p>
                    <a:p>
                      <a:pPr>
                        <a:lnSpc>
                          <a:spcPts val="1300"/>
                        </a:lnSpc>
                        <a:spcBef>
                          <a:spcPts val="650"/>
                        </a:spcBef>
                        <a:spcAft>
                          <a:spcPts val="650"/>
                        </a:spcAft>
                      </a:pPr>
                      <a:r>
                        <a:rPr lang="en-GB" sz="1600" dirty="0">
                          <a:effectLst/>
                        </a:rPr>
                        <a:t>• FY2015/16 assets under investigation = 105 amounting to R266 344</a:t>
                      </a:r>
                      <a:endParaRPr lang="en-ZA" sz="1600" dirty="0">
                        <a:effectLst/>
                      </a:endParaRPr>
                    </a:p>
                    <a:p>
                      <a:pPr>
                        <a:lnSpc>
                          <a:spcPts val="1300"/>
                        </a:lnSpc>
                        <a:spcBef>
                          <a:spcPts val="650"/>
                        </a:spcBef>
                        <a:spcAft>
                          <a:spcPts val="650"/>
                        </a:spcAft>
                      </a:pPr>
                      <a:r>
                        <a:rPr lang="en-GB" sz="1600" dirty="0">
                          <a:effectLst/>
                        </a:rPr>
                        <a:t>• FY2016/17 assets under investigation = 13 amounting to R34 352</a:t>
                      </a:r>
                      <a:endParaRPr lang="en-ZA" sz="1600" dirty="0">
                        <a:effectLst/>
                      </a:endParaRPr>
                    </a:p>
                    <a:p>
                      <a:pPr>
                        <a:lnSpc>
                          <a:spcPts val="1300"/>
                        </a:lnSpc>
                        <a:spcBef>
                          <a:spcPts val="650"/>
                        </a:spcBef>
                        <a:spcAft>
                          <a:spcPts val="650"/>
                        </a:spcAft>
                      </a:pPr>
                      <a:r>
                        <a:rPr lang="en-GB" sz="1600" dirty="0">
                          <a:effectLst/>
                        </a:rPr>
                        <a:t>• FY2017/18 assets under investigation = 45 amounting to R72 760</a:t>
                      </a:r>
                      <a:endParaRPr lang="en-ZA" sz="1600" dirty="0">
                        <a:effectLst/>
                      </a:endParaRPr>
                    </a:p>
                    <a:p>
                      <a:pPr>
                        <a:lnSpc>
                          <a:spcPts val="1300"/>
                        </a:lnSpc>
                        <a:spcBef>
                          <a:spcPts val="650"/>
                        </a:spcBef>
                        <a:spcAft>
                          <a:spcPts val="650"/>
                        </a:spcAft>
                      </a:pPr>
                      <a:r>
                        <a:rPr lang="en-GB" sz="1600" dirty="0">
                          <a:effectLst/>
                        </a:rPr>
                        <a:t>• The total minor assets under investigation is R1 013 000. The main reasons are that assets had temporary asset numbers as well as missing status due to assets being missing with no incident reports provided and AR adjusted. The AR is being rectified to ensure completeness.</a:t>
                      </a:r>
                      <a:endParaRPr lang="en-ZA" sz="1600" dirty="0">
                        <a:effectLst/>
                      </a:endParaRPr>
                    </a:p>
                    <a:p>
                      <a:pPr>
                        <a:lnSpc>
                          <a:spcPts val="1300"/>
                        </a:lnSpc>
                        <a:spcBef>
                          <a:spcPts val="650"/>
                        </a:spcBef>
                        <a:spcAft>
                          <a:spcPts val="650"/>
                        </a:spcAft>
                      </a:pPr>
                      <a:r>
                        <a:rPr lang="en-GB" sz="1600" dirty="0">
                          <a:effectLst/>
                        </a:rPr>
                        <a:t>• Minor Capital Assets under investigation was overstated by the value and the number of assets that we take on with a fair value and also the audit adjustment of duplicate assets was not adjusted.</a:t>
                      </a:r>
                      <a:endParaRPr lang="en-ZA"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15404973"/>
                  </a:ext>
                </a:extLst>
              </a:tr>
            </a:tbl>
          </a:graphicData>
        </a:graphic>
      </p:graphicFrame>
      <p:sp>
        <p:nvSpPr>
          <p:cNvPr id="4" name="Slide Number Placeholder 3">
            <a:extLst>
              <a:ext uri="{FF2B5EF4-FFF2-40B4-BE49-F238E27FC236}">
                <a16:creationId xmlns:a16="http://schemas.microsoft.com/office/drawing/2014/main" id="{3B849F4D-6033-AC12-A0CA-3F6DFEE7AA10}"/>
              </a:ext>
            </a:extLst>
          </p:cNvPr>
          <p:cNvSpPr>
            <a:spLocks noGrp="1"/>
          </p:cNvSpPr>
          <p:nvPr>
            <p:ph type="sldNum" sz="quarter" idx="12"/>
          </p:nvPr>
        </p:nvSpPr>
        <p:spPr/>
        <p:txBody>
          <a:bodyPr/>
          <a:lstStyle/>
          <a:p>
            <a:fld id="{7B1C6805-EAF3-CC4B-883D-0BA841DD8C88}" type="slidenum">
              <a:rPr lang="en-US" smtClean="0"/>
              <a:t>7</a:t>
            </a:fld>
            <a:endParaRPr lang="en-US" dirty="0"/>
          </a:p>
        </p:txBody>
      </p:sp>
    </p:spTree>
    <p:extLst>
      <p:ext uri="{BB962C8B-B14F-4D97-AF65-F5344CB8AC3E}">
        <p14:creationId xmlns:p14="http://schemas.microsoft.com/office/powerpoint/2010/main" val="1376406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3216"/>
          </a:xfrm>
        </p:spPr>
        <p:txBody>
          <a:bodyPr>
            <a:normAutofit fontScale="90000"/>
          </a:bodyPr>
          <a:lstStyle/>
          <a:p>
            <a:r>
              <a:rPr lang="en-US" dirty="0"/>
              <a:t>Challenges</a:t>
            </a:r>
          </a:p>
        </p:txBody>
      </p:sp>
      <p:sp>
        <p:nvSpPr>
          <p:cNvPr id="4" name="Slide Number Placeholder 3"/>
          <p:cNvSpPr>
            <a:spLocks noGrp="1"/>
          </p:cNvSpPr>
          <p:nvPr>
            <p:ph type="sldNum" sz="quarter" idx="12"/>
          </p:nvPr>
        </p:nvSpPr>
        <p:spPr/>
        <p:txBody>
          <a:bodyPr/>
          <a:lstStyle/>
          <a:p>
            <a:fld id="{7B1C6805-EAF3-CC4B-883D-0BA841DD8C88}" type="slidenum">
              <a:rPr lang="en-US" smtClean="0"/>
              <a:t>8</a:t>
            </a:fld>
            <a:endParaRPr lang="en-US" dirty="0"/>
          </a:p>
        </p:txBody>
      </p:sp>
      <p:sp>
        <p:nvSpPr>
          <p:cNvPr id="7" name="TextBox 6">
            <a:extLst>
              <a:ext uri="{FF2B5EF4-FFF2-40B4-BE49-F238E27FC236}">
                <a16:creationId xmlns:a16="http://schemas.microsoft.com/office/drawing/2014/main" id="{728F8671-C5AD-7CED-81C2-B77758657A8E}"/>
              </a:ext>
            </a:extLst>
          </p:cNvPr>
          <p:cNvSpPr txBox="1"/>
          <p:nvPr/>
        </p:nvSpPr>
        <p:spPr>
          <a:xfrm>
            <a:off x="657922" y="1083544"/>
            <a:ext cx="8028878" cy="375552"/>
          </a:xfrm>
          <a:prstGeom prst="rect">
            <a:avLst/>
          </a:prstGeom>
          <a:noFill/>
        </p:spPr>
        <p:txBody>
          <a:bodyPr wrap="square">
            <a:spAutoFit/>
          </a:bodyPr>
          <a:lstStyle/>
          <a:p>
            <a:pPr algn="ctr">
              <a:lnSpc>
                <a:spcPct val="107000"/>
              </a:lnSpc>
              <a:spcAft>
                <a:spcPts val="800"/>
              </a:spcAft>
            </a:pPr>
            <a:r>
              <a:rPr lang="en-US" dirty="0"/>
              <a:t>No dedicated asset management structure within the department.</a:t>
            </a:r>
            <a:endParaRPr lang="en-ZA" dirty="0"/>
          </a:p>
        </p:txBody>
      </p:sp>
      <p:sp>
        <p:nvSpPr>
          <p:cNvPr id="5" name="TextBox 4">
            <a:extLst>
              <a:ext uri="{FF2B5EF4-FFF2-40B4-BE49-F238E27FC236}">
                <a16:creationId xmlns:a16="http://schemas.microsoft.com/office/drawing/2014/main" id="{83BA3B23-A111-2125-6C4A-A375712E2CF1}"/>
              </a:ext>
            </a:extLst>
          </p:cNvPr>
          <p:cNvSpPr txBox="1"/>
          <p:nvPr/>
        </p:nvSpPr>
        <p:spPr>
          <a:xfrm>
            <a:off x="1226633" y="3864390"/>
            <a:ext cx="6556918" cy="646331"/>
          </a:xfrm>
          <a:prstGeom prst="rect">
            <a:avLst/>
          </a:prstGeom>
          <a:noFill/>
        </p:spPr>
        <p:txBody>
          <a:bodyPr wrap="square">
            <a:spAutoFit/>
          </a:bodyPr>
          <a:lstStyle/>
          <a:p>
            <a:r>
              <a:rPr lang="en-US" dirty="0"/>
              <a:t>Exception 76 - Internal Control Deficiency: Monthly asset reconciliation not performed (COMAF 22) </a:t>
            </a:r>
            <a:endParaRPr lang="en-ZA" dirty="0"/>
          </a:p>
        </p:txBody>
      </p:sp>
      <p:sp>
        <p:nvSpPr>
          <p:cNvPr id="8" name="TextBox 7">
            <a:extLst>
              <a:ext uri="{FF2B5EF4-FFF2-40B4-BE49-F238E27FC236}">
                <a16:creationId xmlns:a16="http://schemas.microsoft.com/office/drawing/2014/main" id="{3B21C407-0ABC-92B4-680E-A5FC2B27208A}"/>
              </a:ext>
            </a:extLst>
          </p:cNvPr>
          <p:cNvSpPr txBox="1"/>
          <p:nvPr/>
        </p:nvSpPr>
        <p:spPr>
          <a:xfrm>
            <a:off x="1226633" y="2531945"/>
            <a:ext cx="6991815" cy="923330"/>
          </a:xfrm>
          <a:prstGeom prst="rect">
            <a:avLst/>
          </a:prstGeom>
          <a:noFill/>
        </p:spPr>
        <p:txBody>
          <a:bodyPr wrap="square">
            <a:spAutoFit/>
          </a:bodyPr>
          <a:lstStyle/>
          <a:p>
            <a:r>
              <a:rPr lang="en-US" dirty="0"/>
              <a:t>Exception 2 - Disagreement misstatement: Assets under investigation not disclosed in the annual financial statements (COMAF 31)</a:t>
            </a:r>
            <a:endParaRPr lang="en-ZA" dirty="0"/>
          </a:p>
        </p:txBody>
      </p:sp>
      <p:sp>
        <p:nvSpPr>
          <p:cNvPr id="10" name="TextBox 9">
            <a:extLst>
              <a:ext uri="{FF2B5EF4-FFF2-40B4-BE49-F238E27FC236}">
                <a16:creationId xmlns:a16="http://schemas.microsoft.com/office/drawing/2014/main" id="{764F8017-C114-AF7D-0874-F0181B540DDA}"/>
              </a:ext>
            </a:extLst>
          </p:cNvPr>
          <p:cNvSpPr txBox="1"/>
          <p:nvPr/>
        </p:nvSpPr>
        <p:spPr>
          <a:xfrm>
            <a:off x="1226633" y="1773044"/>
            <a:ext cx="5073806" cy="369332"/>
          </a:xfrm>
          <a:prstGeom prst="rect">
            <a:avLst/>
          </a:prstGeom>
          <a:noFill/>
        </p:spPr>
        <p:txBody>
          <a:bodyPr wrap="square">
            <a:spAutoFit/>
          </a:bodyPr>
          <a:lstStyle/>
          <a:p>
            <a:r>
              <a:rPr lang="en-ZA" b="1" dirty="0">
                <a:solidFill>
                  <a:srgbClr val="7030A0"/>
                </a:solidFill>
              </a:rPr>
              <a:t>Findings raised during the 2021-22 audit</a:t>
            </a:r>
          </a:p>
        </p:txBody>
      </p:sp>
    </p:spTree>
    <p:extLst>
      <p:ext uri="{BB962C8B-B14F-4D97-AF65-F5344CB8AC3E}">
        <p14:creationId xmlns:p14="http://schemas.microsoft.com/office/powerpoint/2010/main" val="3880555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b="1" dirty="0">
                <a:solidFill>
                  <a:srgbClr val="92D050"/>
                </a:solidFill>
              </a:rPr>
              <a:t>THANK YOU</a:t>
            </a:r>
            <a:br>
              <a:rPr lang="en-ZA" b="1" dirty="0">
                <a:solidFill>
                  <a:srgbClr val="92D050"/>
                </a:solidFill>
              </a:rPr>
            </a:br>
            <a:endParaRPr lang="en-ZA" b="1" dirty="0">
              <a:solidFill>
                <a:srgbClr val="92D050"/>
              </a:solidFill>
            </a:endParaRPr>
          </a:p>
        </p:txBody>
      </p:sp>
    </p:spTree>
    <p:extLst>
      <p:ext uri="{BB962C8B-B14F-4D97-AF65-F5344CB8AC3E}">
        <p14:creationId xmlns:p14="http://schemas.microsoft.com/office/powerpoint/2010/main" val="2412650152"/>
      </p:ext>
    </p:extLst>
  </p:cSld>
  <p:clrMapOvr>
    <a:masterClrMapping/>
  </p:clrMapOvr>
</p:sld>
</file>

<file path=ppt/theme/theme1.xml><?xml version="1.0" encoding="utf-8"?>
<a:theme xmlns:a="http://schemas.openxmlformats.org/drawingml/2006/main" name="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745</Words>
  <Application>Microsoft Office PowerPoint</Application>
  <PresentationFormat>On-screen Show (4:3)</PresentationFormat>
  <Paragraphs>166</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Symbol</vt:lpstr>
      <vt:lpstr>Times New Roman</vt:lpstr>
      <vt:lpstr>Office Theme</vt:lpstr>
      <vt:lpstr>      PRESENTATION ON ASSET MANAGEMENT Z Gcasamba A/CFO 19 August 2022         </vt:lpstr>
      <vt:lpstr>Aim of the presentation</vt:lpstr>
      <vt:lpstr>Movable asset register as at 31 March 2022</vt:lpstr>
      <vt:lpstr>Assets under investigation</vt:lpstr>
      <vt:lpstr>Lost asset register for the period 31 March 22</vt:lpstr>
      <vt:lpstr>Minor asset register as at 31 March 2022</vt:lpstr>
      <vt:lpstr>Minor assets under investigation</vt:lpstr>
      <vt:lpstr>Challenges</vt:lpstr>
      <vt:lpstr>THANK YOU </vt:lpstr>
    </vt:vector>
  </TitlesOfParts>
  <Company>Department of Military Veterans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Mxolisi Mkhonza</dc:creator>
  <cp:lastModifiedBy>Bryan Mantyi</cp:lastModifiedBy>
  <cp:revision>190</cp:revision>
  <dcterms:created xsi:type="dcterms:W3CDTF">2018-06-14T10:47:40Z</dcterms:created>
  <dcterms:modified xsi:type="dcterms:W3CDTF">2022-08-30T17:35:19Z</dcterms:modified>
</cp:coreProperties>
</file>