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Default Extension="svg" ContentType="image/svg+xml"/>
  <Override PartName="/ppt/charts/style2.xml" ContentType="application/vnd.ms-office.chartstyl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charts/colors2.xml" ContentType="application/vnd.ms-office.chartcolorstyl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harts/colors1.xml" ContentType="application/vnd.ms-office.chartcolorstyle+xml"/>
  <Override PartName="/ppt/commentAuthors.xml" ContentType="application/vnd.openxmlformats-officedocument.presentationml.commentAuthors+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71" r:id="rId5"/>
    <p:sldId id="817" r:id="rId6"/>
    <p:sldId id="818" r:id="rId7"/>
    <p:sldId id="837" r:id="rId8"/>
    <p:sldId id="821" r:id="rId9"/>
    <p:sldId id="844" r:id="rId10"/>
    <p:sldId id="852" r:id="rId11"/>
    <p:sldId id="853" r:id="rId12"/>
    <p:sldId id="854" r:id="rId13"/>
    <p:sldId id="850" r:id="rId14"/>
    <p:sldId id="8501" r:id="rId15"/>
    <p:sldId id="845" r:id="rId16"/>
    <p:sldId id="851" r:id="rId17"/>
    <p:sldId id="849" r:id="rId18"/>
    <p:sldId id="831" r:id="rId19"/>
    <p:sldId id="843" r:id="rId20"/>
    <p:sldId id="8499" r:id="rId21"/>
    <p:sldId id="8502" r:id="rId22"/>
    <p:sldId id="8503" r:id="rId23"/>
    <p:sldId id="294" r:id="rId24"/>
    <p:sldId id="835" r:id="rId25"/>
  </p:sldIdLst>
  <p:sldSz cx="12192000" cy="6858000"/>
  <p:notesSz cx="6808788" cy="9940925"/>
  <p:embeddedFontLst>
    <p:embeddedFont>
      <p:font typeface="黑体" pitchFamily="49" charset="-122"/>
      <p:regular r:id="rId27"/>
    </p:embeddedFont>
    <p:embeddedFont>
      <p:font typeface="Gill Sans MT" charset="0"/>
      <p:regular r:id="rId28"/>
      <p:bold r:id="rId29"/>
      <p:italic r:id="rId30"/>
      <p:boldItalic r:id="rId31"/>
    </p:embeddedFont>
    <p:embeddedFont>
      <p:font typeface="MS PGothic" pitchFamily="34" charset="-128"/>
      <p:regular r:id="rId32"/>
    </p:embeddedFont>
    <p:embeddedFont>
      <p:font typeface="SimSun" pitchFamily="2" charset="-122"/>
      <p:regular r:id="rId33"/>
    </p:embeddedFont>
    <p:embeddedFont>
      <p:font typeface="Calibri Light" pitchFamily="34" charset="0"/>
      <p:regular r:id="rId34"/>
      <p:italic r:id="rId35"/>
    </p:embeddedFont>
    <p:embeddedFont>
      <p:font typeface="Calibri" pitchFamily="34" charset="0"/>
      <p:regular r:id="rId36"/>
      <p:bold r:id="rId37"/>
      <p:italic r:id="rId38"/>
      <p:boldItalic r:id="rId39"/>
    </p:embeddedFont>
    <p:embeddedFont>
      <p:font typeface="Open Sans" charset="0"/>
      <p:regular r:id="rId40"/>
      <p:bold r:id="rId41"/>
      <p:italic r:id="rId42"/>
      <p:boldItalic r:id="rId43"/>
    </p:embeddedFont>
    <p:embeddedFont>
      <p:font typeface="PMingLiU" pitchFamily="18" charset="-120"/>
      <p:regular r:id="rId44"/>
    </p:embeddedFont>
    <p:embeddedFont>
      <p:font typeface="Copperplate Gothic Bold"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mza Zuma" initials="PZ" lastIdx="3" clrIdx="0">
    <p:extLst>
      <p:ext uri="{19B8F6BF-5375-455C-9EA6-DF929625EA0E}">
        <p15:presenceInfo xmlns:p15="http://schemas.microsoft.com/office/powerpoint/2012/main" xmlns="" userId="S::PumzaM@cogta.gov.za::08cf369d-41d6-4cce-a0bb-4813205284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9EDF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061" autoAdjust="0"/>
  </p:normalViewPr>
  <p:slideViewPr>
    <p:cSldViewPr snapToGrid="0" snapToObjects="1">
      <p:cViewPr varScale="1">
        <p:scale>
          <a:sx n="73" d="100"/>
          <a:sy n="73" d="100"/>
        </p:scale>
        <p:origin x="-582"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MolefiS\OneDrive%20-%20Department%20Of%20Cooperative%20Governance%20and%20Traditional%20Affairs\2021\QRM2%202021\QRM%202%20Documents%20202122\Copy%20of%20QRM%202%20APP%20Dashboard%20Catch%20Up%20Plan%20for%20EXCO%20(002).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spPr>
            <a:solidFill>
              <a:srgbClr val="00B050"/>
            </a:solidFill>
          </c:spPr>
          <c:explosion val="4"/>
          <c:dPt>
            <c:idx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1-008A-4CA3-9E70-7E3F4BA26F73}"/>
              </c:ext>
            </c:extLst>
          </c:dPt>
          <c:dPt>
            <c:idx val="1"/>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3-008A-4CA3-9E70-7E3F4BA26F73}"/>
              </c:ext>
            </c:extLst>
          </c:dPt>
          <c:dLbls>
            <c:dLbl>
              <c:idx val="0"/>
              <c:layout>
                <c:manualLayout>
                  <c:x val="-8.1235614778921869E-2"/>
                  <c:y val="-0.22445805993369586"/>
                </c:manualLayout>
              </c:layout>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08A-4CA3-9E70-7E3F4BA26F73}"/>
                </c:ext>
              </c:extLst>
            </c:dLbl>
            <c:dLbl>
              <c:idx val="1"/>
              <c:layout>
                <c:manualLayout>
                  <c:x val="0.15925330936278637"/>
                  <c:y val="0.19142490854442987"/>
                </c:manualLayout>
              </c:layout>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08A-4CA3-9E70-7E3F4BA26F7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Report!$D$70:$E$70</c:f>
              <c:strCache>
                <c:ptCount val="2"/>
                <c:pt idx="0">
                  <c:v>Achieved</c:v>
                </c:pt>
                <c:pt idx="1">
                  <c:v>Not Achieved</c:v>
                </c:pt>
              </c:strCache>
            </c:strRef>
          </c:cat>
          <c:val>
            <c:numRef>
              <c:f>Report!$D$76:$E$76</c:f>
              <c:numCache>
                <c:formatCode>General</c:formatCode>
                <c:ptCount val="2"/>
                <c:pt idx="0">
                  <c:v>27</c:v>
                </c:pt>
                <c:pt idx="1">
                  <c:v>7</c:v>
                </c:pt>
              </c:numCache>
            </c:numRef>
          </c:val>
          <c:extLst xmlns:c16r2="http://schemas.microsoft.com/office/drawing/2015/06/chart">
            <c:ext xmlns:c16="http://schemas.microsoft.com/office/drawing/2014/chart" uri="{C3380CC4-5D6E-409C-BE32-E72D297353CC}">
              <c16:uniqueId val="{00000004-008A-4CA3-9E70-7E3F4BA26F73}"/>
            </c:ext>
          </c:extLst>
        </c:ser>
        <c:dLbls>
          <c:showPercent val="1"/>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Expenditure and Savings</a:t>
            </a:r>
          </a:p>
        </c:rich>
      </c:tx>
      <c:layout/>
      <c:spPr>
        <a:noFill/>
        <a:ln>
          <a:noFill/>
        </a:ln>
        <a:effectLst/>
      </c:sp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percentStacked"/>
        <c:ser>
          <c:idx val="0"/>
          <c:order val="0"/>
          <c:tx>
            <c:strRef>
              <c:f>Sheet2!$C$4</c:f>
              <c:strCache>
                <c:ptCount val="1"/>
                <c:pt idx="0">
                  <c:v> Final Appropriation </c:v>
                </c:pt>
              </c:strCache>
            </c:strRef>
          </c:tx>
          <c:spPr>
            <a:solidFill>
              <a:schemeClr val="accent1"/>
            </a:solidFill>
            <a:ln>
              <a:noFill/>
            </a:ln>
            <a:effectLst/>
            <a:sp3d/>
          </c:spPr>
          <c:dLbls>
            <c:delete val="1"/>
          </c:dLbls>
          <c:cat>
            <c:strRef>
              <c:f>Sheet2!$B$5:$B$9</c:f>
              <c:strCache>
                <c:ptCount val="5"/>
                <c:pt idx="0">
                  <c:v>COE</c:v>
                </c:pt>
                <c:pt idx="1">
                  <c:v>G&amp;S</c:v>
                </c:pt>
                <c:pt idx="2">
                  <c:v>Transfers</c:v>
                </c:pt>
                <c:pt idx="3">
                  <c:v>Capital assets</c:v>
                </c:pt>
                <c:pt idx="4">
                  <c:v>Financial assets</c:v>
                </c:pt>
              </c:strCache>
            </c:strRef>
          </c:cat>
          <c:val>
            <c:numRef>
              <c:f>Sheet2!$C$5:$C$9</c:f>
            </c:numRef>
          </c:val>
          <c:extLst xmlns:c16r2="http://schemas.microsoft.com/office/drawing/2015/06/chart">
            <c:ext xmlns:c16="http://schemas.microsoft.com/office/drawing/2014/chart" uri="{C3380CC4-5D6E-409C-BE32-E72D297353CC}">
              <c16:uniqueId val="{00000000-2AE8-4050-B6AD-32A4BE583EB2}"/>
            </c:ext>
          </c:extLst>
        </c:ser>
        <c:ser>
          <c:idx val="1"/>
          <c:order val="1"/>
          <c:tx>
            <c:strRef>
              <c:f>Sheet2!$D$4</c:f>
              <c:strCache>
                <c:ptCount val="1"/>
                <c:pt idx="0">
                  <c:v> Actual Expenditure </c:v>
                </c:pt>
              </c:strCache>
            </c:strRef>
          </c:tx>
          <c:spPr>
            <a:solidFill>
              <a:schemeClr val="accent2"/>
            </a:solidFill>
            <a:ln>
              <a:noFill/>
            </a:ln>
            <a:effectLst/>
            <a:sp3d/>
          </c:spPr>
          <c:dLbls>
            <c:dLbl>
              <c:idx val="0"/>
              <c:layout>
                <c:manualLayout>
                  <c:x val="8.3333333333333089E-3"/>
                  <c:y val="5.9898468804252147E-5"/>
                </c:manualLayout>
              </c:layout>
              <c:tx>
                <c:rich>
                  <a:bodyPr/>
                  <a:lstStyle/>
                  <a:p>
                    <a:r>
                      <a:rPr lang="en-US"/>
                      <a:t>94%</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2AE8-4050-B6AD-32A4BE583EB2}"/>
                </c:ext>
              </c:extLst>
            </c:dLbl>
            <c:dLbl>
              <c:idx val="1"/>
              <c:layout>
                <c:manualLayout>
                  <c:x val="1.666666666666667E-2"/>
                  <c:y val="-1.9746747957445763E-6"/>
                </c:manualLayout>
              </c:layout>
              <c:tx>
                <c:rich>
                  <a:bodyPr/>
                  <a:lstStyle/>
                  <a:p>
                    <a:r>
                      <a:rPr lang="en-US"/>
                      <a:t>82%</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2AE8-4050-B6AD-32A4BE583EB2}"/>
                </c:ext>
              </c:extLst>
            </c:dLbl>
            <c:dLbl>
              <c:idx val="2"/>
              <c:layout>
                <c:manualLayout>
                  <c:x val="8.3333333333333853E-3"/>
                  <c:y val="7.8657879363825615E-5"/>
                </c:manualLayout>
              </c:layout>
              <c:tx>
                <c:rich>
                  <a:bodyPr/>
                  <a:lstStyle/>
                  <a:p>
                    <a:r>
                      <a:rPr lang="en-US"/>
                      <a:t>98%</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2AE8-4050-B6AD-32A4BE583EB2}"/>
                </c:ext>
              </c:extLst>
            </c:dLbl>
            <c:dLbl>
              <c:idx val="3"/>
              <c:layout>
                <c:manualLayout>
                  <c:x val="1.6666666666666569E-2"/>
                  <c:y val="0"/>
                </c:manualLayout>
              </c:layout>
              <c:tx>
                <c:rich>
                  <a:bodyPr/>
                  <a:lstStyle/>
                  <a:p>
                    <a:r>
                      <a:rPr lang="en-US"/>
                      <a:t>99%</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2AE8-4050-B6AD-32A4BE583EB2}"/>
                </c:ext>
              </c:extLst>
            </c:dLbl>
            <c:dLbl>
              <c:idx val="4"/>
              <c:layout>
                <c:manualLayout>
                  <c:x val="1.1111111111111011E-2"/>
                  <c:y val="-7.6627467283380582E-17"/>
                </c:manualLayout>
              </c:layout>
              <c:tx>
                <c:rich>
                  <a:bodyPr/>
                  <a:lstStyle/>
                  <a:p>
                    <a:r>
                      <a:rPr lang="en-US"/>
                      <a:t>100%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2AE8-4050-B6AD-32A4BE583EB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Sheet2!$B$5:$B$9</c:f>
              <c:strCache>
                <c:ptCount val="5"/>
                <c:pt idx="0">
                  <c:v>COE</c:v>
                </c:pt>
                <c:pt idx="1">
                  <c:v>G&amp;S</c:v>
                </c:pt>
                <c:pt idx="2">
                  <c:v>Transfers</c:v>
                </c:pt>
                <c:pt idx="3">
                  <c:v>Capital assets</c:v>
                </c:pt>
                <c:pt idx="4">
                  <c:v>Financial assets</c:v>
                </c:pt>
              </c:strCache>
            </c:strRef>
          </c:cat>
          <c:val>
            <c:numRef>
              <c:f>Sheet2!$D$5:$D$9</c:f>
              <c:numCache>
                <c:formatCode>_(* #,##0_);_(* \(#,##0\);_(* "-"_);_(@_)</c:formatCode>
                <c:ptCount val="5"/>
                <c:pt idx="0">
                  <c:v>337454</c:v>
                </c:pt>
                <c:pt idx="1">
                  <c:v>3829243</c:v>
                </c:pt>
                <c:pt idx="2">
                  <c:v>94231527</c:v>
                </c:pt>
                <c:pt idx="3">
                  <c:v>44762</c:v>
                </c:pt>
                <c:pt idx="4">
                  <c:v>72</c:v>
                </c:pt>
              </c:numCache>
            </c:numRef>
          </c:val>
          <c:extLst xmlns:c16r2="http://schemas.microsoft.com/office/drawing/2015/06/chart">
            <c:ext xmlns:c16="http://schemas.microsoft.com/office/drawing/2014/chart" uri="{C3380CC4-5D6E-409C-BE32-E72D297353CC}">
              <c16:uniqueId val="{00000006-2AE8-4050-B6AD-32A4BE583EB2}"/>
            </c:ext>
          </c:extLst>
        </c:ser>
        <c:ser>
          <c:idx val="2"/>
          <c:order val="2"/>
          <c:tx>
            <c:strRef>
              <c:f>Sheet2!$E$4</c:f>
              <c:strCache>
                <c:ptCount val="1"/>
                <c:pt idx="0">
                  <c:v> Variance </c:v>
                </c:pt>
              </c:strCache>
            </c:strRef>
          </c:tx>
          <c:spPr>
            <a:solidFill>
              <a:schemeClr val="accent3"/>
            </a:solidFill>
            <a:ln>
              <a:noFill/>
            </a:ln>
            <a:effectLst/>
            <a:sp3d/>
          </c:spPr>
          <c:dLbls>
            <c:dLbl>
              <c:idx val="0"/>
              <c:layout/>
              <c:tx>
                <c:rich>
                  <a:bodyPr/>
                  <a:lstStyle/>
                  <a:p>
                    <a:r>
                      <a:rPr lang="en-US"/>
                      <a:t>6%</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2AE8-4050-B6AD-32A4BE583EB2}"/>
                </c:ext>
              </c:extLst>
            </c:dLbl>
            <c:dLbl>
              <c:idx val="1"/>
              <c:layout/>
              <c:tx>
                <c:rich>
                  <a:bodyPr/>
                  <a:lstStyle/>
                  <a:p>
                    <a:r>
                      <a:rPr lang="en-US"/>
                      <a:t>18%</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8-2AE8-4050-B6AD-32A4BE583EB2}"/>
                </c:ext>
              </c:extLst>
            </c:dLbl>
            <c:dLbl>
              <c:idx val="2"/>
              <c:layout/>
              <c:tx>
                <c:rich>
                  <a:bodyPr/>
                  <a:lstStyle/>
                  <a:p>
                    <a:r>
                      <a:rPr lang="en-US"/>
                      <a:t>2%</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9-2AE8-4050-B6AD-32A4BE583EB2}"/>
                </c:ext>
              </c:extLst>
            </c:dLbl>
            <c:dLbl>
              <c:idx val="3"/>
              <c:layout/>
              <c:tx>
                <c:rich>
                  <a:bodyPr/>
                  <a:lstStyle/>
                  <a:p>
                    <a:r>
                      <a:rPr lang="en-US"/>
                      <a:t>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A-2AE8-4050-B6AD-32A4BE583EB2}"/>
                </c:ext>
              </c:extLst>
            </c:dLbl>
            <c:dLbl>
              <c:idx val="4"/>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r>
                      <a:rPr lang="en-US" sz="1100" b="1">
                        <a:solidFill>
                          <a:schemeClr val="tx1"/>
                        </a:solidFill>
                      </a:rPr>
                      <a:t>0%</a:t>
                    </a:r>
                  </a:p>
                </c:rich>
              </c:tx>
              <c:spPr>
                <a:noFill/>
                <a:ln>
                  <a:noFill/>
                </a:ln>
                <a:effectLst/>
              </c:spPr>
              <c:showVal val="1"/>
              <c:extLst xmlns:c16r2="http://schemas.microsoft.com/office/drawing/2015/06/chart">
                <c:ext xmlns:c15="http://schemas.microsoft.com/office/drawing/2012/chart" uri="{CE6537A1-D6FC-4f65-9D91-7224C49458BB}">
                  <c15:layout>
                    <c:manualLayout>
                      <c:w val="5.4333333333333331E-2"/>
                      <c:h val="6.2633393396358372E-2"/>
                    </c:manualLayout>
                  </c15:layout>
                  <c15:showDataLabelsRange val="0"/>
                </c:ext>
                <c:ext xmlns:c16="http://schemas.microsoft.com/office/drawing/2014/chart" uri="{C3380CC4-5D6E-409C-BE32-E72D297353CC}">
                  <c16:uniqueId val="{0000000B-2AE8-4050-B6AD-32A4BE583EB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Sheet2!$B$5:$B$9</c:f>
              <c:strCache>
                <c:ptCount val="5"/>
                <c:pt idx="0">
                  <c:v>COE</c:v>
                </c:pt>
                <c:pt idx="1">
                  <c:v>G&amp;S</c:v>
                </c:pt>
                <c:pt idx="2">
                  <c:v>Transfers</c:v>
                </c:pt>
                <c:pt idx="3">
                  <c:v>Capital assets</c:v>
                </c:pt>
                <c:pt idx="4">
                  <c:v>Financial assets</c:v>
                </c:pt>
              </c:strCache>
            </c:strRef>
          </c:cat>
          <c:val>
            <c:numRef>
              <c:f>Sheet2!$E$5:$E$9</c:f>
              <c:numCache>
                <c:formatCode>_(* #,##0_);_(* \(#,##0\);_(* "-"_);_(@_)</c:formatCode>
                <c:ptCount val="5"/>
                <c:pt idx="0">
                  <c:v>20672</c:v>
                </c:pt>
                <c:pt idx="1">
                  <c:v>823867</c:v>
                </c:pt>
                <c:pt idx="2">
                  <c:v>1972004</c:v>
                </c:pt>
                <c:pt idx="3">
                  <c:v>330</c:v>
                </c:pt>
                <c:pt idx="4">
                  <c:v>0</c:v>
                </c:pt>
              </c:numCache>
            </c:numRef>
          </c:val>
          <c:extLst xmlns:c16r2="http://schemas.microsoft.com/office/drawing/2015/06/chart">
            <c:ext xmlns:c16="http://schemas.microsoft.com/office/drawing/2014/chart" uri="{C3380CC4-5D6E-409C-BE32-E72D297353CC}">
              <c16:uniqueId val="{0000000C-2AE8-4050-B6AD-32A4BE583EB2}"/>
            </c:ext>
          </c:extLst>
        </c:ser>
        <c:dLbls>
          <c:showVal val="1"/>
        </c:dLbls>
        <c:gapWidth val="33"/>
        <c:gapDepth val="129"/>
        <c:shape val="cylinder"/>
        <c:axId val="103761024"/>
        <c:axId val="103762560"/>
        <c:axId val="0"/>
      </c:bar3DChart>
      <c:catAx>
        <c:axId val="103761024"/>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3762560"/>
        <c:crosses val="autoZero"/>
        <c:auto val="1"/>
        <c:lblAlgn val="ctr"/>
        <c:lblOffset val="100"/>
      </c:catAx>
      <c:valAx>
        <c:axId val="103762560"/>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76102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760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idx="1"/>
          </p:nvPr>
        </p:nvSpPr>
        <p:spPr>
          <a:xfrm>
            <a:off x="3855981" y="0"/>
            <a:ext cx="2951217" cy="497603"/>
          </a:xfrm>
          <a:prstGeom prst="rect">
            <a:avLst/>
          </a:prstGeom>
        </p:spPr>
        <p:txBody>
          <a:bodyPr vert="horz" lIns="91577" tIns="45789" rIns="91577" bIns="45789" rtlCol="0"/>
          <a:lstStyle>
            <a:lvl1pPr algn="r">
              <a:defRPr sz="1200"/>
            </a:lvl1pPr>
          </a:lstStyle>
          <a:p>
            <a:fld id="{9598921E-5240-47AC-ABA1-CF04A509050C}" type="datetimeFigureOut">
              <a:rPr lang="en-US" smtClean="0"/>
              <a:pPr/>
              <a:t>9/2/2022</a:t>
            </a:fld>
            <a:endParaRPr lang="en-US"/>
          </a:p>
        </p:txBody>
      </p:sp>
      <p:sp>
        <p:nvSpPr>
          <p:cNvPr id="4" name="Slide Image Placeholder 3"/>
          <p:cNvSpPr>
            <a:spLocks noGrp="1" noRot="1" noChangeAspect="1"/>
          </p:cNvSpPr>
          <p:nvPr>
            <p:ph type="sldImg" idx="2"/>
          </p:nvPr>
        </p:nvSpPr>
        <p:spPr>
          <a:xfrm>
            <a:off x="422275" y="1243013"/>
            <a:ext cx="5964238" cy="3354387"/>
          </a:xfrm>
          <a:prstGeom prst="rect">
            <a:avLst/>
          </a:prstGeom>
          <a:noFill/>
          <a:ln w="12700">
            <a:solidFill>
              <a:prstClr val="black"/>
            </a:solidFill>
          </a:ln>
        </p:spPr>
        <p:txBody>
          <a:bodyPr vert="horz" lIns="91577" tIns="45789" rIns="91577" bIns="45789" rtlCol="0" anchor="ctr"/>
          <a:lstStyle/>
          <a:p>
            <a:endParaRPr lang="en-US"/>
          </a:p>
        </p:txBody>
      </p:sp>
      <p:sp>
        <p:nvSpPr>
          <p:cNvPr id="5" name="Notes Placeholder 4"/>
          <p:cNvSpPr>
            <a:spLocks noGrp="1"/>
          </p:cNvSpPr>
          <p:nvPr>
            <p:ph type="body" sz="quarter" idx="3"/>
          </p:nvPr>
        </p:nvSpPr>
        <p:spPr>
          <a:xfrm>
            <a:off x="680562" y="4783664"/>
            <a:ext cx="5447666" cy="3914050"/>
          </a:xfrm>
          <a:prstGeom prst="rect">
            <a:avLst/>
          </a:prstGeom>
        </p:spPr>
        <p:txBody>
          <a:bodyPr vert="horz" lIns="91577" tIns="45789" rIns="91577"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322"/>
            <a:ext cx="2951217" cy="497603"/>
          </a:xfrm>
          <a:prstGeom prst="rect">
            <a:avLst/>
          </a:prstGeom>
        </p:spPr>
        <p:txBody>
          <a:bodyPr vert="horz" lIns="91577" tIns="45789" rIns="91577" bIns="45789" rtlCol="0" anchor="b"/>
          <a:lstStyle>
            <a:lvl1pPr algn="l">
              <a:defRPr sz="1200"/>
            </a:lvl1pPr>
          </a:lstStyle>
          <a:p>
            <a:endParaRPr lang="en-US"/>
          </a:p>
        </p:txBody>
      </p:sp>
      <p:sp>
        <p:nvSpPr>
          <p:cNvPr id="7" name="Slide Number Placeholder 6"/>
          <p:cNvSpPr>
            <a:spLocks noGrp="1"/>
          </p:cNvSpPr>
          <p:nvPr>
            <p:ph type="sldNum" sz="quarter" idx="5"/>
          </p:nvPr>
        </p:nvSpPr>
        <p:spPr>
          <a:xfrm>
            <a:off x="3855981" y="9443322"/>
            <a:ext cx="2951217" cy="497603"/>
          </a:xfrm>
          <a:prstGeom prst="rect">
            <a:avLst/>
          </a:prstGeom>
        </p:spPr>
        <p:txBody>
          <a:bodyPr vert="horz" lIns="91577" tIns="45789" rIns="91577" bIns="45789" rtlCol="0" anchor="b"/>
          <a:lstStyle>
            <a:lvl1pPr algn="r">
              <a:defRPr sz="1200"/>
            </a:lvl1pPr>
          </a:lstStyle>
          <a:p>
            <a:fld id="{C2ED799D-FD20-4854-BB59-BA053BE48D55}" type="slidenum">
              <a:rPr lang="en-US" smtClean="0"/>
              <a:pPr/>
              <a:t>‹#›</a:t>
            </a:fld>
            <a:endParaRPr lang="en-US"/>
          </a:p>
        </p:txBody>
      </p:sp>
    </p:spTree>
    <p:extLst>
      <p:ext uri="{BB962C8B-B14F-4D97-AF65-F5344CB8AC3E}">
        <p14:creationId xmlns:p14="http://schemas.microsoft.com/office/powerpoint/2010/main" xmlns="" val="166628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xmlns=""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xmlns=""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xmlns=""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xmlns=""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xmlns=""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xmlns=""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xmlns=""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xmlns=""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xmlns=""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xmlns=""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xmlns=""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xmlns=""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xmlns=""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xmlns=""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xmlns=""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xmlns=""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xmlns=""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xmlns=""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xmlns=""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xmlns="" val="332469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514350" indent="-514350">
              <a:buFont typeface="+mj-lt"/>
              <a:buAutoNum type="arabicPeriod"/>
              <a:defRPr sz="2000">
                <a:latin typeface="Arial" panose="020B0604020202020204" pitchFamily="34" charset="0"/>
                <a:cs typeface="Arial" panose="020B0604020202020204" pitchFamily="34" charset="0"/>
              </a:defRPr>
            </a:lvl1pPr>
            <a:lvl2pPr marL="914400" indent="-457200">
              <a:buFont typeface="+mj-lt"/>
              <a:buAutoNum type="arabicPeriod"/>
              <a:defRPr sz="2000">
                <a:latin typeface="Arial" panose="020B0604020202020204" pitchFamily="34" charset="0"/>
                <a:cs typeface="Arial" panose="020B0604020202020204" pitchFamily="34" charset="0"/>
              </a:defRPr>
            </a:lvl2pPr>
            <a:lvl3pPr marL="1371600" indent="-457200">
              <a:buFont typeface="+mj-lt"/>
              <a:buAutoNum type="arabicPeriod"/>
              <a:defRPr sz="2000">
                <a:latin typeface="Arial" panose="020B0604020202020204" pitchFamily="34" charset="0"/>
                <a:cs typeface="Arial" panose="020B0604020202020204" pitchFamily="34" charset="0"/>
              </a:defRPr>
            </a:lvl3pPr>
            <a:lvl4pPr marL="1714500" indent="-342900">
              <a:buFont typeface="+mj-lt"/>
              <a:buAutoNum type="arabicPeriod"/>
              <a:defRPr sz="2000">
                <a:latin typeface="Arial" panose="020B0604020202020204" pitchFamily="34" charset="0"/>
                <a:cs typeface="Arial" panose="020B0604020202020204" pitchFamily="34" charset="0"/>
              </a:defRPr>
            </a:lvl4pPr>
            <a:lvl5pPr marL="2171700" indent="-342900">
              <a:buFont typeface="+mj-lt"/>
              <a:buAutoNum type="arabicPeriod"/>
              <a:defRPr sz="2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838200" y="330200"/>
            <a:ext cx="10642600" cy="787400"/>
          </a:xfrm>
        </p:spPr>
        <p:txBody>
          <a:bodyPr anchor="ctr">
            <a:noAutofit/>
          </a:bodyPr>
          <a:lstStyle>
            <a:lvl1pPr marL="0" indent="0" algn="ctr">
              <a:buNone/>
              <a:defRPr sz="2400" b="1">
                <a:solidFill>
                  <a:srgbClr val="F9671C"/>
                </a:solidFill>
                <a:latin typeface="Arial" panose="020B0604020202020204" pitchFamily="34" charset="0"/>
                <a:cs typeface="Arial" panose="020B0604020202020204" pitchFamily="34" charset="0"/>
              </a:defRPr>
            </a:lvl1pPr>
            <a:lvl2pPr marL="457200" indent="0">
              <a:buNone/>
              <a:defRPr sz="2400" b="1">
                <a:solidFill>
                  <a:srgbClr val="EF4718"/>
                </a:solidFill>
                <a:latin typeface="Arial" panose="020B0604020202020204" pitchFamily="34" charset="0"/>
                <a:cs typeface="Arial" panose="020B0604020202020204" pitchFamily="34" charset="0"/>
              </a:defRPr>
            </a:lvl2pPr>
            <a:lvl3pPr marL="914400" indent="0">
              <a:buNone/>
              <a:defRPr sz="2400" b="1">
                <a:solidFill>
                  <a:srgbClr val="EF4718"/>
                </a:solidFill>
                <a:latin typeface="Arial" panose="020B0604020202020204" pitchFamily="34" charset="0"/>
                <a:cs typeface="Arial" panose="020B0604020202020204" pitchFamily="34" charset="0"/>
              </a:defRPr>
            </a:lvl3pPr>
            <a:lvl4pPr marL="1371600" indent="0">
              <a:buNone/>
              <a:defRPr sz="2400" b="1">
                <a:solidFill>
                  <a:srgbClr val="EF4718"/>
                </a:solidFill>
                <a:latin typeface="Arial" panose="020B0604020202020204" pitchFamily="34" charset="0"/>
                <a:cs typeface="Arial" panose="020B0604020202020204" pitchFamily="34" charset="0"/>
              </a:defRPr>
            </a:lvl4pPr>
            <a:lvl5pPr marL="1828800" indent="0">
              <a:buNone/>
              <a:defRPr sz="2400" b="1">
                <a:solidFill>
                  <a:srgbClr val="EF4718"/>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xmlns="" id="{094D009E-EFCA-4501-B85C-BF2CE8615924}"/>
              </a:ext>
            </a:extLst>
          </p:cNvPr>
          <p:cNvSpPr>
            <a:spLocks noGrp="1"/>
          </p:cNvSpPr>
          <p:nvPr>
            <p:ph type="sldNum" sz="quarter" idx="14"/>
          </p:nvPr>
        </p:nvSpPr>
        <p:spPr/>
        <p:txBody>
          <a:bodyPr/>
          <a:lstStyle>
            <a:lvl1pPr>
              <a:defRPr/>
            </a:lvl1pPr>
          </a:lstStyle>
          <a:p>
            <a:fld id="{8C898986-AE86-4277-B276-98D5924DE994}" type="slidenum">
              <a:rPr lang="en-ZA" altLang="en-US"/>
              <a:pPr/>
              <a:t>‹#›</a:t>
            </a:fld>
            <a:endParaRPr lang="en-ZA" altLang="en-US"/>
          </a:p>
        </p:txBody>
      </p:sp>
    </p:spTree>
    <p:extLst>
      <p:ext uri="{BB962C8B-B14F-4D97-AF65-F5344CB8AC3E}">
        <p14:creationId xmlns:p14="http://schemas.microsoft.com/office/powerpoint/2010/main" xmlns="" val="2888473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F150E4-CD0D-2147-BD01-936532EDC0F2}"/>
              </a:ext>
            </a:extLst>
          </p:cNvPr>
          <p:cNvSpPr>
            <a:spLocks noGrp="1"/>
          </p:cNvSpPr>
          <p:nvPr>
            <p:ph type="body" sz="quarter" idx="13"/>
          </p:nvPr>
        </p:nvSpPr>
        <p:spPr>
          <a:xfrm>
            <a:off x="1819330" y="2383469"/>
            <a:ext cx="8722974" cy="2799184"/>
          </a:xfrm>
        </p:spPr>
        <p:txBody>
          <a:bodyPr/>
          <a:lstStyle/>
          <a:p>
            <a:r>
              <a:rPr lang="en-US" dirty="0">
                <a:solidFill>
                  <a:srgbClr val="F9671C"/>
                </a:solidFill>
                <a:latin typeface="Arial" panose="020B0604020202020204" pitchFamily="34" charset="0"/>
                <a:sym typeface="Arial" panose="020B0604020202020204" pitchFamily="34" charset="0"/>
              </a:rPr>
              <a:t>PRESENTATION TO THE PORTFOLIO COMMITTEE ON COOPERATIVE GOVERNANCE AND TRADITIONAL AFFAIRS </a:t>
            </a:r>
          </a:p>
          <a:p>
            <a:r>
              <a:rPr lang="en-US" dirty="0">
                <a:solidFill>
                  <a:srgbClr val="F9671C"/>
                </a:solidFill>
                <a:latin typeface="Arial" panose="020B0604020202020204" pitchFamily="34" charset="0"/>
                <a:sym typeface="Arial" panose="020B0604020202020204" pitchFamily="34" charset="0"/>
              </a:rPr>
              <a:t>DCOG </a:t>
            </a:r>
            <a:r>
              <a:rPr lang="en-US" altLang="zh-CN" sz="2800" b="1" dirty="0">
                <a:solidFill>
                  <a:srgbClr val="F9671C"/>
                </a:solidFill>
                <a:latin typeface="Arial" panose="020B0604020202020204" pitchFamily="34" charset="0"/>
                <a:sym typeface="Arial" panose="020B0604020202020204" pitchFamily="34" charset="0"/>
              </a:rPr>
              <a:t>4</a:t>
            </a:r>
            <a:r>
              <a:rPr lang="en-US" altLang="zh-CN" sz="2800" b="1" baseline="30000" dirty="0">
                <a:solidFill>
                  <a:srgbClr val="F9671C"/>
                </a:solidFill>
                <a:latin typeface="Arial" panose="020B0604020202020204" pitchFamily="34" charset="0"/>
                <a:sym typeface="Arial" panose="020B0604020202020204" pitchFamily="34" charset="0"/>
              </a:rPr>
              <a:t>th</a:t>
            </a:r>
            <a:r>
              <a:rPr lang="en-US" altLang="zh-CN" sz="2800" b="1" dirty="0">
                <a:solidFill>
                  <a:srgbClr val="F9671C"/>
                </a:solidFill>
                <a:latin typeface="Arial" panose="020B0604020202020204" pitchFamily="34" charset="0"/>
                <a:sym typeface="Arial" panose="020B0604020202020204" pitchFamily="34" charset="0"/>
              </a:rPr>
              <a:t>  QUARTER  PERFORMANCE REPORT 2021/22 FY</a:t>
            </a:r>
            <a:endParaRPr lang="en-US" dirty="0"/>
          </a:p>
        </p:txBody>
      </p:sp>
      <p:sp>
        <p:nvSpPr>
          <p:cNvPr id="3" name="Text Placeholder 2">
            <a:extLst>
              <a:ext uri="{FF2B5EF4-FFF2-40B4-BE49-F238E27FC236}">
                <a16:creationId xmlns:a16="http://schemas.microsoft.com/office/drawing/2014/main" xmlns="" id="{C360F1A8-600F-A446-AF6A-1BADD7726357}"/>
              </a:ext>
            </a:extLst>
          </p:cNvPr>
          <p:cNvSpPr>
            <a:spLocks noGrp="1"/>
          </p:cNvSpPr>
          <p:nvPr>
            <p:ph type="body" sz="quarter" idx="15"/>
          </p:nvPr>
        </p:nvSpPr>
        <p:spPr>
          <a:xfrm>
            <a:off x="1712056" y="5411755"/>
            <a:ext cx="8937523" cy="634482"/>
          </a:xfrm>
        </p:spPr>
        <p:txBody>
          <a:bodyPr/>
          <a:lstStyle/>
          <a:p>
            <a:r>
              <a:rPr lang="en-US" dirty="0"/>
              <a:t>31 August 2022</a:t>
            </a:r>
          </a:p>
          <a:p>
            <a:r>
              <a:rPr lang="en-US" dirty="0"/>
              <a:t>Presented by Ms. Avril Williamson- Director-General</a:t>
            </a:r>
          </a:p>
          <a:p>
            <a:endParaRPr lang="en-US" dirty="0"/>
          </a:p>
        </p:txBody>
      </p:sp>
    </p:spTree>
    <p:extLst>
      <p:ext uri="{BB962C8B-B14F-4D97-AF65-F5344CB8AC3E}">
        <p14:creationId xmlns:p14="http://schemas.microsoft.com/office/powerpoint/2010/main" xmlns=""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r>
              <a:rPr lang="en-US" sz="2000" b="1" dirty="0">
                <a:solidFill>
                  <a:schemeClr val="accent2"/>
                </a:solidFill>
              </a:rPr>
              <a:t>List of ACHIEVED targets National Disaster Management Centre</a:t>
            </a:r>
            <a:endParaRPr lang="en-ZA" sz="2000" b="1" dirty="0">
              <a:solidFill>
                <a:schemeClr val="accent2"/>
              </a:solidFill>
              <a:highlight>
                <a:srgbClr val="FFFF00"/>
              </a:highlight>
            </a:endParaRPr>
          </a:p>
        </p:txBody>
      </p:sp>
      <p:graphicFrame>
        <p:nvGraphicFramePr>
          <p:cNvPr id="4" name="Table 3">
            <a:extLst>
              <a:ext uri="{FF2B5EF4-FFF2-40B4-BE49-F238E27FC236}">
                <a16:creationId xmlns:a16="http://schemas.microsoft.com/office/drawing/2014/main" xmlns="" id="{4B03B151-C2A2-C666-C2C0-84049095CCBB}"/>
              </a:ext>
            </a:extLst>
          </p:cNvPr>
          <p:cNvGraphicFramePr>
            <a:graphicFrameLocks noGrp="1"/>
          </p:cNvGraphicFramePr>
          <p:nvPr>
            <p:extLst>
              <p:ext uri="{D42A27DB-BD31-4B8C-83A1-F6EECF244321}">
                <p14:modId xmlns:p14="http://schemas.microsoft.com/office/powerpoint/2010/main" xmlns="" val="2107347648"/>
              </p:ext>
            </p:extLst>
          </p:nvPr>
        </p:nvGraphicFramePr>
        <p:xfrm>
          <a:off x="890336" y="963336"/>
          <a:ext cx="9805737" cy="2743200"/>
        </p:xfrm>
        <a:graphic>
          <a:graphicData uri="http://schemas.openxmlformats.org/drawingml/2006/table">
            <a:tbl>
              <a:tblPr firstRow="1" firstCol="1" lastRow="1" lastCol="1" bandRow="1" bandCol="1">
                <a:tableStyleId>{5940675A-B579-460E-94D1-54222C63F5DA}</a:tableStyleId>
              </a:tblPr>
              <a:tblGrid>
                <a:gridCol w="9805737">
                  <a:extLst>
                    <a:ext uri="{9D8B030D-6E8A-4147-A177-3AD203B41FA5}">
                      <a16:colId xmlns:a16="http://schemas.microsoft.com/office/drawing/2014/main" xmlns="" val="2326237318"/>
                    </a:ext>
                  </a:extLst>
                </a:gridCol>
              </a:tblGrid>
              <a:tr h="655955">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4.1 Achieved </a:t>
                      </a:r>
                      <a:r>
                        <a:rPr lang="en-US" sz="1800" kern="1200" dirty="0">
                          <a:solidFill>
                            <a:schemeClr val="tx1"/>
                          </a:solidFill>
                          <a:effectLst/>
                          <a:latin typeface="+mn-lt"/>
                          <a:ea typeface="+mn-ea"/>
                          <a:cs typeface="+mn-cs"/>
                        </a:rPr>
                        <a:t>Disaster Management Plans of 3 Municipalities in priority disaster areas were assessed to support the prevention preparedness and mitigation of disaster risks i.e.</a:t>
                      </a:r>
                      <a:endParaRPr lang="en-ZA" sz="18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Madibeng, uThukela, and uMzinyathi District Municipalities</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060910869"/>
                  </a:ext>
                </a:extLst>
              </a:tr>
              <a:tr h="583565">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4.2 Achieved </a:t>
                      </a:r>
                      <a:r>
                        <a:rPr lang="en-US" sz="1800" kern="1200" dirty="0">
                          <a:solidFill>
                            <a:schemeClr val="tx1"/>
                          </a:solidFill>
                          <a:effectLst/>
                          <a:latin typeface="+mn-lt"/>
                          <a:ea typeface="+mn-ea"/>
                          <a:cs typeface="+mn-cs"/>
                        </a:rPr>
                        <a:t>A consolidated report indicating two sector departments (Transport and Human Settlements) supported in the implementation of disaster funding</a:t>
                      </a:r>
                      <a:endParaRPr lang="en-ZA" sz="18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arrangements has been prepared and approved by the HOC by 31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493107653"/>
                  </a:ext>
                </a:extLst>
              </a:tr>
              <a:tr h="465455">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4.3 Achieved </a:t>
                      </a:r>
                      <a:r>
                        <a:rPr lang="en-US" sz="1800" kern="1200" dirty="0">
                          <a:solidFill>
                            <a:schemeClr val="tx1"/>
                          </a:solidFill>
                          <a:effectLst/>
                          <a:latin typeface="+mn-lt"/>
                          <a:ea typeface="+mn-ea"/>
                          <a:cs typeface="+mn-cs"/>
                        </a:rPr>
                        <a:t>Annual report on the performance and expenditure of</a:t>
                      </a:r>
                      <a:endParaRPr lang="en-ZA" sz="18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the disaster grants by 31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916791336"/>
                  </a:ext>
                </a:extLst>
              </a:tr>
              <a:tr h="284480">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4.4 Achieved </a:t>
                      </a:r>
                      <a:r>
                        <a:rPr lang="en-US" sz="1800" kern="1200" dirty="0">
                          <a:solidFill>
                            <a:schemeClr val="tx1"/>
                          </a:solidFill>
                          <a:effectLst/>
                          <a:latin typeface="+mn-lt"/>
                          <a:ea typeface="+mn-ea"/>
                          <a:cs typeface="+mn-cs"/>
                        </a:rPr>
                        <a:t>Report on one priority national sector department assessed and supported to implement disaster management function developed by 31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449457258"/>
                  </a:ext>
                </a:extLst>
              </a:tr>
            </a:tbl>
          </a:graphicData>
        </a:graphic>
      </p:graphicFrame>
      <p:pic>
        <p:nvPicPr>
          <p:cNvPr id="5" name="Graphic 4" descr="Smiling face with solid fill with solid fill">
            <a:extLst>
              <a:ext uri="{FF2B5EF4-FFF2-40B4-BE49-F238E27FC236}">
                <a16:creationId xmlns:a16="http://schemas.microsoft.com/office/drawing/2014/main" xmlns="" id="{447EBA28-8C47-5AC6-24FC-3B704D68A71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028308" y="344936"/>
            <a:ext cx="676012" cy="676012"/>
          </a:xfrm>
          <a:prstGeom prst="rect">
            <a:avLst/>
          </a:prstGeom>
        </p:spPr>
      </p:pic>
    </p:spTree>
    <p:extLst>
      <p:ext uri="{BB962C8B-B14F-4D97-AF65-F5344CB8AC3E}">
        <p14:creationId xmlns:p14="http://schemas.microsoft.com/office/powerpoint/2010/main" xmlns="" val="856253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407B32E-689F-47A0-A04C-5E3C8D638165}"/>
              </a:ext>
            </a:extLst>
          </p:cNvPr>
          <p:cNvSpPr>
            <a:spLocks noGrp="1"/>
          </p:cNvSpPr>
          <p:nvPr>
            <p:ph type="body" sz="quarter" idx="13"/>
          </p:nvPr>
        </p:nvSpPr>
        <p:spPr/>
        <p:txBody>
          <a:bodyPr/>
          <a:lstStyle/>
          <a:p>
            <a:pPr>
              <a:defRPr/>
            </a:pPr>
            <a:r>
              <a:rPr lang="en-ZA" dirty="0"/>
              <a:t>PART A</a:t>
            </a:r>
            <a:br>
              <a:rPr lang="en-ZA" dirty="0"/>
            </a:br>
            <a:endParaRPr lang="en-ZA" dirty="0"/>
          </a:p>
          <a:p>
            <a:pPr>
              <a:defRPr/>
            </a:pPr>
            <a:r>
              <a:rPr lang="en-ZA" altLang="en-US" sz="3600" dirty="0"/>
              <a:t>QUARTER 4 PERFORMANCE INFORMATION REPORT FOR  2020/21 FY</a:t>
            </a:r>
          </a:p>
          <a:p>
            <a:pPr>
              <a:defRPr/>
            </a:pPr>
            <a:r>
              <a:rPr lang="en-ZA" altLang="en-US" sz="3600" dirty="0">
                <a:solidFill>
                  <a:schemeClr val="bg1"/>
                </a:solidFill>
                <a:highlight>
                  <a:srgbClr val="FF0000"/>
                </a:highlight>
                <a:sym typeface="Calibri Light" panose="020F0302020204030204" pitchFamily="34" charset="0"/>
              </a:rPr>
              <a:t>TARGETS NOT ACHIEVED </a:t>
            </a:r>
            <a:endParaRPr lang="en-ZA" altLang="en-US" dirty="0">
              <a:solidFill>
                <a:schemeClr val="bg1"/>
              </a:solidFill>
              <a:highlight>
                <a:srgbClr val="FF0000"/>
              </a:highlight>
              <a:sym typeface="Calibri Light" panose="020F0302020204030204" pitchFamily="34" charset="0"/>
            </a:endParaRPr>
          </a:p>
          <a:p>
            <a:endParaRPr lang="en-ZA" dirty="0"/>
          </a:p>
        </p:txBody>
      </p:sp>
    </p:spTree>
    <p:extLst>
      <p:ext uri="{BB962C8B-B14F-4D97-AF65-F5344CB8AC3E}">
        <p14:creationId xmlns:p14="http://schemas.microsoft.com/office/powerpoint/2010/main" xmlns="" val="5031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r>
              <a:rPr lang="en-US" sz="2000" b="1" dirty="0">
                <a:solidFill>
                  <a:schemeClr val="accent2"/>
                </a:solidFill>
              </a:rPr>
              <a:t>List of targets not Achieved local government support and interventions management </a:t>
            </a:r>
            <a:endParaRPr lang="en-ZA" sz="2000" b="1" dirty="0">
              <a:solidFill>
                <a:schemeClr val="accent2"/>
              </a:solidFill>
              <a:highlight>
                <a:srgbClr val="FFFF00"/>
              </a:highlight>
            </a:endParaRPr>
          </a:p>
        </p:txBody>
      </p:sp>
      <p:graphicFrame>
        <p:nvGraphicFramePr>
          <p:cNvPr id="3" name="Table 2">
            <a:extLst>
              <a:ext uri="{FF2B5EF4-FFF2-40B4-BE49-F238E27FC236}">
                <a16:creationId xmlns:a16="http://schemas.microsoft.com/office/drawing/2014/main" xmlns="" id="{65D178C7-3614-38CD-52AD-126A7569606E}"/>
              </a:ext>
            </a:extLst>
          </p:cNvPr>
          <p:cNvGraphicFramePr>
            <a:graphicFrameLocks noGrp="1"/>
          </p:cNvGraphicFramePr>
          <p:nvPr>
            <p:extLst>
              <p:ext uri="{D42A27DB-BD31-4B8C-83A1-F6EECF244321}">
                <p14:modId xmlns:p14="http://schemas.microsoft.com/office/powerpoint/2010/main" xmlns="" val="1451069478"/>
              </p:ext>
            </p:extLst>
          </p:nvPr>
        </p:nvGraphicFramePr>
        <p:xfrm>
          <a:off x="498684" y="892033"/>
          <a:ext cx="11456755" cy="4876800"/>
        </p:xfrm>
        <a:graphic>
          <a:graphicData uri="http://schemas.openxmlformats.org/drawingml/2006/table">
            <a:tbl>
              <a:tblPr firstRow="1" firstCol="1" lastRow="1" lastCol="1" bandRow="1" bandCol="1">
                <a:tableStyleId>{5940675A-B579-460E-94D1-54222C63F5DA}</a:tableStyleId>
              </a:tblPr>
              <a:tblGrid>
                <a:gridCol w="11456755">
                  <a:extLst>
                    <a:ext uri="{9D8B030D-6E8A-4147-A177-3AD203B41FA5}">
                      <a16:colId xmlns:a16="http://schemas.microsoft.com/office/drawing/2014/main" xmlns="" val="4192725703"/>
                    </a:ext>
                  </a:extLst>
                </a:gridCol>
              </a:tblGrid>
              <a:tr h="409477">
                <a:tc>
                  <a:txBody>
                    <a:bodyPr/>
                    <a:lstStyle/>
                    <a:p>
                      <a:pPr marL="67945" marR="303530" lvl="0" indent="0" algn="l" defTabSz="914400" rtl="0" eaLnBrk="1" fontAlgn="auto" latinLnBrk="0" hangingPunct="1">
                        <a:lnSpc>
                          <a:spcPct val="100000"/>
                        </a:lnSpc>
                        <a:spcBef>
                          <a:spcPts val="5"/>
                        </a:spcBef>
                        <a:spcAft>
                          <a:spcPts val="0"/>
                        </a:spcAft>
                        <a:buClrTx/>
                        <a:buSzTx/>
                        <a:buFontTx/>
                        <a:buNone/>
                        <a:tabLst/>
                        <a:defRPr/>
                      </a:pPr>
                      <a:r>
                        <a:rPr lang="en-US" sz="1600" b="1" kern="1200" dirty="0">
                          <a:solidFill>
                            <a:schemeClr val="tx1"/>
                          </a:solidFill>
                          <a:effectLst/>
                          <a:latin typeface="+mn-lt"/>
                          <a:ea typeface="+mn-ea"/>
                          <a:cs typeface="+mn-cs"/>
                        </a:rPr>
                        <a:t>2.1 Not Achieved</a:t>
                      </a:r>
                      <a:endParaRPr lang="en-ZA" sz="1600" b="1"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40 district and 6 metro One Plans developed which is 88% of the planned 52 district spaces by 31 March 2022</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799194616"/>
                  </a:ext>
                </a:extLst>
              </a:tr>
              <a:tr h="436880">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2.7 Not Achieved </a:t>
                      </a: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No Hub Manager and administrative staff were appointed in the 21 WSA Districts</a:t>
                      </a:r>
                      <a:endParaRPr lang="en-ZA" sz="16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Implementation challenges relating to the DDM hubs establishment concept were identified relating to:</a:t>
                      </a:r>
                      <a:endParaRPr lang="en-ZA" sz="16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Lack of proper costing of employment costs for Hub managers and staff;</a:t>
                      </a:r>
                      <a:endParaRPr lang="en-ZA" sz="16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Insufficient budget for Hubs establishment and operations over a multi-year period;</a:t>
                      </a:r>
                      <a:endParaRPr lang="en-ZA" sz="16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Lack of clarity on how in practice the narrative of Hubs being an extension of COGTA can be successfully applied within the employment and recruitment strategies of COGTA.</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013851828"/>
                  </a:ext>
                </a:extLst>
              </a:tr>
              <a:tr h="436880">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2.10 Not Achieved </a:t>
                      </a: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Draft One-Plan targets and indicators for three smart cities were  developed but still to be submitted to Minister for approval</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366150679"/>
                  </a:ext>
                </a:extLst>
              </a:tr>
              <a:tr h="689294">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2.12 Not Achieved </a:t>
                      </a: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Intergovernmental Monitoring, Support and Interventions Bill was summitted to office of the State Law Advisor (SLA) in October 2021, for purposes of obtaining a Cabinet compulsory SLA’s constitutional compliance certificate. - In December 2021, an engagement with the SLA was undertaken, and comprehensive oral and written comments were obtained from the SLA. The Bill was revised accordingly, and a preliminary constitutional compliant certificate was obtained on the Bill, providing a green light to process the Bill in Cabinet. On the other hand, the Bill was subjected to another Cabinet compulsory “socio-economic impact assessment” undertaken by the DPME from September 2021. The final “socio-economic impact assessment certificate was only obtained on 19 March 2022, including approval of the Monitoring and Evaluation Framework, as well as an Implementation Plan of the Bill</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594190563"/>
                  </a:ext>
                </a:extLst>
              </a:tr>
            </a:tbl>
          </a:graphicData>
        </a:graphic>
      </p:graphicFrame>
      <p:pic>
        <p:nvPicPr>
          <p:cNvPr id="14" name="Graphic 13" descr="Sad face with solid fill with solid fill">
            <a:extLst>
              <a:ext uri="{FF2B5EF4-FFF2-40B4-BE49-F238E27FC236}">
                <a16:creationId xmlns:a16="http://schemas.microsoft.com/office/drawing/2014/main" xmlns="" id="{558058A4-4A18-8469-E6B4-602D0F8973A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97403" y="0"/>
            <a:ext cx="789296" cy="789296"/>
          </a:xfrm>
          <a:prstGeom prst="rect">
            <a:avLst/>
          </a:prstGeom>
        </p:spPr>
      </p:pic>
    </p:spTree>
    <p:extLst>
      <p:ext uri="{BB962C8B-B14F-4D97-AF65-F5344CB8AC3E}">
        <p14:creationId xmlns:p14="http://schemas.microsoft.com/office/powerpoint/2010/main" xmlns="" val="328980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r>
              <a:rPr lang="en-US" sz="2000" b="1" dirty="0">
                <a:solidFill>
                  <a:schemeClr val="accent2"/>
                </a:solidFill>
              </a:rPr>
              <a:t>List of targets not achieved Institutional Development </a:t>
            </a:r>
            <a:endParaRPr lang="en-ZA" sz="2000" b="1" dirty="0">
              <a:solidFill>
                <a:schemeClr val="accent2"/>
              </a:solidFill>
              <a:highlight>
                <a:srgbClr val="FFFF00"/>
              </a:highlight>
            </a:endParaRPr>
          </a:p>
        </p:txBody>
      </p:sp>
      <p:graphicFrame>
        <p:nvGraphicFramePr>
          <p:cNvPr id="3" name="Table 2">
            <a:extLst>
              <a:ext uri="{FF2B5EF4-FFF2-40B4-BE49-F238E27FC236}">
                <a16:creationId xmlns:a16="http://schemas.microsoft.com/office/drawing/2014/main" xmlns="" id="{6333C10C-9442-82F1-38F9-DE33CDFF74E5}"/>
              </a:ext>
            </a:extLst>
          </p:cNvPr>
          <p:cNvGraphicFramePr>
            <a:graphicFrameLocks noGrp="1"/>
          </p:cNvGraphicFramePr>
          <p:nvPr>
            <p:extLst>
              <p:ext uri="{D42A27DB-BD31-4B8C-83A1-F6EECF244321}">
                <p14:modId xmlns:p14="http://schemas.microsoft.com/office/powerpoint/2010/main" xmlns="" val="3701083332"/>
              </p:ext>
            </p:extLst>
          </p:nvPr>
        </p:nvGraphicFramePr>
        <p:xfrm>
          <a:off x="395785" y="1194768"/>
          <a:ext cx="11308535" cy="3017520"/>
        </p:xfrm>
        <a:graphic>
          <a:graphicData uri="http://schemas.openxmlformats.org/drawingml/2006/table">
            <a:tbl>
              <a:tblPr firstRow="1" firstCol="1" lastRow="1" lastCol="1" bandRow="1" bandCol="1">
                <a:tableStyleId>{5940675A-B579-460E-94D1-54222C63F5DA}</a:tableStyleId>
              </a:tblPr>
              <a:tblGrid>
                <a:gridCol w="11308535">
                  <a:extLst>
                    <a:ext uri="{9D8B030D-6E8A-4147-A177-3AD203B41FA5}">
                      <a16:colId xmlns:a16="http://schemas.microsoft.com/office/drawing/2014/main" xmlns="" val="2816081755"/>
                    </a:ext>
                  </a:extLst>
                </a:gridCol>
              </a:tblGrid>
              <a:tr h="577188">
                <a:tc>
                  <a:txBody>
                    <a:bodyPr/>
                    <a:lstStyle/>
                    <a:p>
                      <a:pPr marL="67945" marR="303530" lvl="0" indent="0" algn="l" defTabSz="914400" rtl="0" eaLnBrk="1" fontAlgn="auto" latinLnBrk="0" hangingPunct="1">
                        <a:lnSpc>
                          <a:spcPct val="100000"/>
                        </a:lnSpc>
                        <a:spcBef>
                          <a:spcPts val="5"/>
                        </a:spcBef>
                        <a:spcAft>
                          <a:spcPts val="0"/>
                        </a:spcAft>
                        <a:buClrTx/>
                        <a:buSzTx/>
                        <a:buFontTx/>
                        <a:buNone/>
                        <a:tabLst/>
                        <a:defRPr/>
                      </a:pPr>
                      <a:r>
                        <a:rPr lang="en-US" sz="1800" b="1" kern="1200" dirty="0">
                          <a:solidFill>
                            <a:schemeClr val="tx1"/>
                          </a:solidFill>
                          <a:effectLst/>
                          <a:latin typeface="+mn-lt"/>
                          <a:ea typeface="+mn-ea"/>
                          <a:cs typeface="+mn-cs"/>
                        </a:rPr>
                        <a:t>3.3  Not Achieved</a:t>
                      </a:r>
                      <a:endParaRPr lang="en-ZA" sz="1800" b="1"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33 (63% of 52) municipalities have included a target to reduce non-revenue electricity losses on their SDBIPs</a:t>
                      </a:r>
                      <a:endParaRPr lang="en-ZA" sz="18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Report on the Number of Municipalities with Non- Revenue Water and Non-Revenue Electricity Reduction in their Service Delivery Budget Implementation Plans in 2021/22 developed</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57653293"/>
                  </a:ext>
                </a:extLst>
              </a:tr>
              <a:tr h="633737">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3.4  Not Achieved  </a:t>
                      </a:r>
                      <a:r>
                        <a:rPr lang="en-US" sz="1800" kern="1200" dirty="0">
                          <a:solidFill>
                            <a:schemeClr val="tx1"/>
                          </a:solidFill>
                          <a:effectLst/>
                          <a:latin typeface="+mn-lt"/>
                          <a:ea typeface="+mn-ea"/>
                          <a:cs typeface="+mn-cs"/>
                        </a:rPr>
                        <a:t>29 (20% of 144) municipalities have included a target to reduce non-revenue water as a target on the SDBIPs</a:t>
                      </a:r>
                      <a:endParaRPr lang="en-ZA" sz="18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 </a:t>
                      </a:r>
                      <a:endParaRPr lang="en-ZA" sz="18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Report on the Number of Municipalities with Non- Revenue Water and Non-Revenue Electricity Reduction in their Service Delivery Budget Implementation Plans in 2021/22</a:t>
                      </a:r>
                      <a:endParaRPr lang="en-ZA" sz="18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Developed</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332258327"/>
                  </a:ext>
                </a:extLst>
              </a:tr>
            </a:tbl>
          </a:graphicData>
        </a:graphic>
      </p:graphicFrame>
      <p:pic>
        <p:nvPicPr>
          <p:cNvPr id="4" name="Graphic 3" descr="Sad face with solid fill with solid fill">
            <a:extLst>
              <a:ext uri="{FF2B5EF4-FFF2-40B4-BE49-F238E27FC236}">
                <a16:creationId xmlns:a16="http://schemas.microsoft.com/office/drawing/2014/main" xmlns="" id="{C1FD1126-3A2B-1326-FD2D-3D5908C72F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97403" y="0"/>
            <a:ext cx="789296" cy="789296"/>
          </a:xfrm>
          <a:prstGeom prst="rect">
            <a:avLst/>
          </a:prstGeom>
        </p:spPr>
      </p:pic>
    </p:spTree>
    <p:extLst>
      <p:ext uri="{BB962C8B-B14F-4D97-AF65-F5344CB8AC3E}">
        <p14:creationId xmlns:p14="http://schemas.microsoft.com/office/powerpoint/2010/main" xmlns="" val="254632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r>
              <a:rPr lang="en-US" sz="2000" b="1" dirty="0">
                <a:solidFill>
                  <a:schemeClr val="accent2"/>
                </a:solidFill>
              </a:rPr>
              <a:t>List of ACHIEVED targets Community Work Programme</a:t>
            </a:r>
            <a:endParaRPr lang="en-ZA" sz="2000" b="1" dirty="0">
              <a:solidFill>
                <a:schemeClr val="accent2"/>
              </a:solidFill>
              <a:highlight>
                <a:srgbClr val="FFFF00"/>
              </a:highlight>
            </a:endParaRPr>
          </a:p>
        </p:txBody>
      </p:sp>
      <p:sp>
        <p:nvSpPr>
          <p:cNvPr id="4" name="TextBox 3">
            <a:extLst>
              <a:ext uri="{FF2B5EF4-FFF2-40B4-BE49-F238E27FC236}">
                <a16:creationId xmlns:a16="http://schemas.microsoft.com/office/drawing/2014/main" xmlns="" id="{B001D975-98EC-99EA-5355-ED67E697D862}"/>
              </a:ext>
            </a:extLst>
          </p:cNvPr>
          <p:cNvSpPr txBox="1"/>
          <p:nvPr/>
        </p:nvSpPr>
        <p:spPr>
          <a:xfrm>
            <a:off x="1293594" y="1762542"/>
            <a:ext cx="8679976" cy="369332"/>
          </a:xfrm>
          <a:prstGeom prst="rect">
            <a:avLst/>
          </a:prstGeom>
          <a:noFill/>
        </p:spPr>
        <p:txBody>
          <a:bodyPr wrap="square">
            <a:spAutoFit/>
          </a:bodyPr>
          <a:lstStyle/>
          <a:p>
            <a:r>
              <a:rPr lang="en-US" sz="1800" b="1" dirty="0">
                <a:effectLst/>
                <a:latin typeface="Arial" panose="020B0604020202020204" pitchFamily="34" charset="0"/>
                <a:ea typeface="Arial" panose="020B0604020202020204" pitchFamily="34" charset="0"/>
              </a:rPr>
              <a:t>5.1</a:t>
            </a:r>
            <a:r>
              <a:rPr lang="en-US" sz="1800" dirty="0">
                <a:effectLst/>
                <a:latin typeface="Arial" panose="020B0604020202020204" pitchFamily="34" charset="0"/>
                <a:ea typeface="Arial" panose="020B0604020202020204" pitchFamily="34" charset="0"/>
              </a:rPr>
              <a:t> </a:t>
            </a:r>
            <a:r>
              <a:rPr lang="en-US" sz="1800" b="1" dirty="0">
                <a:effectLst/>
                <a:latin typeface="Arial" panose="020B0604020202020204" pitchFamily="34" charset="0"/>
                <a:ea typeface="Arial" panose="020B0604020202020204" pitchFamily="34" charset="0"/>
              </a:rPr>
              <a:t>Achieved</a:t>
            </a:r>
            <a:r>
              <a:rPr lang="en-US" sz="1800" dirty="0">
                <a:effectLst/>
                <a:latin typeface="Arial" panose="020B0604020202020204" pitchFamily="34" charset="0"/>
                <a:ea typeface="Arial" panose="020B0604020202020204" pitchFamily="34" charset="0"/>
              </a:rPr>
              <a:t> 273 848 people participated in the programme by 28 February 2022.</a:t>
            </a:r>
            <a:endParaRPr lang="en-ZA" dirty="0"/>
          </a:p>
        </p:txBody>
      </p:sp>
      <p:sp>
        <p:nvSpPr>
          <p:cNvPr id="6" name="TextBox 5">
            <a:extLst>
              <a:ext uri="{FF2B5EF4-FFF2-40B4-BE49-F238E27FC236}">
                <a16:creationId xmlns:a16="http://schemas.microsoft.com/office/drawing/2014/main" xmlns="" id="{9D7CFE27-6048-CA3C-7F05-569DFED55F4F}"/>
              </a:ext>
            </a:extLst>
          </p:cNvPr>
          <p:cNvSpPr txBox="1"/>
          <p:nvPr/>
        </p:nvSpPr>
        <p:spPr>
          <a:xfrm>
            <a:off x="885078" y="2637760"/>
            <a:ext cx="9604811" cy="369332"/>
          </a:xfrm>
          <a:prstGeom prst="rect">
            <a:avLst/>
          </a:prstGeom>
          <a:noFill/>
        </p:spPr>
        <p:txBody>
          <a:bodyPr wrap="square">
            <a:spAutoFit/>
          </a:bodyPr>
          <a:lstStyle/>
          <a:p>
            <a:r>
              <a:rPr lang="en-US" sz="1800" b="1" dirty="0">
                <a:effectLst/>
                <a:latin typeface="Arial" panose="020B0604020202020204" pitchFamily="34" charset="0"/>
                <a:ea typeface="Arial" panose="020B0604020202020204" pitchFamily="34" charset="0"/>
              </a:rPr>
              <a:t>5.2 Not Achieved </a:t>
            </a:r>
            <a:r>
              <a:rPr lang="en-US" sz="1800" dirty="0">
                <a:effectLst/>
                <a:latin typeface="Arial" panose="020B0604020202020204" pitchFamily="34" charset="0"/>
                <a:ea typeface="Arial" panose="020B0604020202020204" pitchFamily="34" charset="0"/>
              </a:rPr>
              <a:t>No CWP training conducted for the period under review due to the change </a:t>
            </a:r>
            <a:endParaRPr lang="en-ZA" dirty="0"/>
          </a:p>
        </p:txBody>
      </p:sp>
      <p:pic>
        <p:nvPicPr>
          <p:cNvPr id="7" name="Graphic 6" descr="Smiling face with solid fill with solid fill">
            <a:extLst>
              <a:ext uri="{FF2B5EF4-FFF2-40B4-BE49-F238E27FC236}">
                <a16:creationId xmlns:a16="http://schemas.microsoft.com/office/drawing/2014/main" xmlns="" id="{56A2EAE1-75B2-2857-8F46-64A0F50ABC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813877" y="1609202"/>
            <a:ext cx="676012" cy="676012"/>
          </a:xfrm>
          <a:prstGeom prst="rect">
            <a:avLst/>
          </a:prstGeom>
        </p:spPr>
      </p:pic>
      <p:pic>
        <p:nvPicPr>
          <p:cNvPr id="8" name="Graphic 7" descr="Sad face with solid fill with solid fill">
            <a:extLst>
              <a:ext uri="{FF2B5EF4-FFF2-40B4-BE49-F238E27FC236}">
                <a16:creationId xmlns:a16="http://schemas.microsoft.com/office/drawing/2014/main" xmlns="" id="{9032B34B-BF21-3EB5-0371-E1F2CBA7B82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0910" y="2484420"/>
            <a:ext cx="676012" cy="676012"/>
          </a:xfrm>
          <a:prstGeom prst="rect">
            <a:avLst/>
          </a:prstGeom>
        </p:spPr>
      </p:pic>
    </p:spTree>
    <p:extLst>
      <p:ext uri="{BB962C8B-B14F-4D97-AF65-F5344CB8AC3E}">
        <p14:creationId xmlns:p14="http://schemas.microsoft.com/office/powerpoint/2010/main" xmlns="" val="74584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407B32E-689F-47A0-A04C-5E3C8D638165}"/>
              </a:ext>
            </a:extLst>
          </p:cNvPr>
          <p:cNvSpPr>
            <a:spLocks noGrp="1"/>
          </p:cNvSpPr>
          <p:nvPr>
            <p:ph type="body" sz="quarter" idx="13"/>
          </p:nvPr>
        </p:nvSpPr>
        <p:spPr/>
        <p:txBody>
          <a:bodyPr/>
          <a:lstStyle/>
          <a:p>
            <a:pPr>
              <a:defRPr/>
            </a:pPr>
            <a:r>
              <a:rPr lang="en-ZA" dirty="0"/>
              <a:t>PART B</a:t>
            </a:r>
            <a:br>
              <a:rPr lang="en-ZA" dirty="0"/>
            </a:br>
            <a:endParaRPr lang="en-ZA" dirty="0"/>
          </a:p>
          <a:p>
            <a:pPr>
              <a:defRPr/>
            </a:pPr>
            <a:r>
              <a:rPr lang="en-ZA" sz="2800" dirty="0"/>
              <a:t>FINANCIAL PERFORMANCE</a:t>
            </a:r>
          </a:p>
          <a:p>
            <a:endParaRPr lang="en-ZA" dirty="0"/>
          </a:p>
        </p:txBody>
      </p:sp>
    </p:spTree>
    <p:extLst>
      <p:ext uri="{BB962C8B-B14F-4D97-AF65-F5344CB8AC3E}">
        <p14:creationId xmlns:p14="http://schemas.microsoft.com/office/powerpoint/2010/main" xmlns="" val="2126079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09DFCD-EEDD-24F5-5299-CC9C73C25808}"/>
              </a:ext>
            </a:extLst>
          </p:cNvPr>
          <p:cNvSpPr>
            <a:spLocks noGrp="1"/>
          </p:cNvSpPr>
          <p:nvPr>
            <p:ph type="title"/>
          </p:nvPr>
        </p:nvSpPr>
        <p:spPr/>
        <p:txBody>
          <a:bodyPr/>
          <a:lstStyle/>
          <a:p>
            <a:r>
              <a:rPr lang="en-US" dirty="0"/>
              <a:t>Summary OF FINANCIAL PERFORMANCE for quarter 4</a:t>
            </a:r>
            <a:endParaRPr lang="en-ZA" dirty="0"/>
          </a:p>
        </p:txBody>
      </p:sp>
      <p:pic>
        <p:nvPicPr>
          <p:cNvPr id="4" name="Picture 3"/>
          <p:cNvPicPr>
            <a:picLocks noChangeAspect="1"/>
          </p:cNvPicPr>
          <p:nvPr/>
        </p:nvPicPr>
        <p:blipFill>
          <a:blip r:embed="rId2"/>
          <a:stretch>
            <a:fillRect/>
          </a:stretch>
        </p:blipFill>
        <p:spPr>
          <a:xfrm>
            <a:off x="659034" y="868853"/>
            <a:ext cx="9821507" cy="5310076"/>
          </a:xfrm>
          <a:prstGeom prst="rect">
            <a:avLst/>
          </a:prstGeom>
        </p:spPr>
      </p:pic>
    </p:spTree>
    <p:extLst>
      <p:ext uri="{BB962C8B-B14F-4D97-AF65-F5344CB8AC3E}">
        <p14:creationId xmlns:p14="http://schemas.microsoft.com/office/powerpoint/2010/main" xmlns="" val="3611156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3C3CD57-6596-4510-9720-4A5A87E7E206}"/>
              </a:ext>
            </a:extLst>
          </p:cNvPr>
          <p:cNvSpPr txBox="1">
            <a:spLocks/>
          </p:cNvSpPr>
          <p:nvPr/>
        </p:nvSpPr>
        <p:spPr bwMode="auto">
          <a:xfrm>
            <a:off x="619448" y="8621"/>
            <a:ext cx="10475272" cy="64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85800" rtl="0" eaLnBrk="0" fontAlgn="base" hangingPunct="0">
              <a:lnSpc>
                <a:spcPct val="90000"/>
              </a:lnSpc>
              <a:spcBef>
                <a:spcPct val="0"/>
              </a:spcBef>
              <a:spcAft>
                <a:spcPct val="0"/>
              </a:spcAft>
              <a:defRPr sz="2400" b="1" kern="1200">
                <a:solidFill>
                  <a:srgbClr val="F9671C"/>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685800" rtl="0" eaLnBrk="0" fontAlgn="base" latinLnBrk="0" hangingPunct="0">
              <a:lnSpc>
                <a:spcPct val="90000"/>
              </a:lnSpc>
              <a:spcBef>
                <a:spcPct val="0"/>
              </a:spcBef>
              <a:spcAft>
                <a:spcPct val="0"/>
              </a:spcAft>
              <a:buClrTx/>
              <a:buSzTx/>
              <a:buFontTx/>
              <a:buNone/>
              <a:tabLst/>
              <a:defRPr/>
            </a:pPr>
            <a:r>
              <a:rPr lang="en-GB" dirty="0"/>
              <a:t>PREVIOUS FINANCIAL EXPENDITURE PERFORMANCE </a:t>
            </a:r>
            <a:endParaRPr kumimoji="0" lang="en-ZA" sz="2400" b="1" i="0" u="none" strike="noStrike" kern="1200" cap="none" spc="0" normalizeH="0" baseline="0" noProof="0" dirty="0">
              <a:ln>
                <a:noFill/>
              </a:ln>
              <a:solidFill>
                <a:srgbClr val="F9671C"/>
              </a:solidFill>
              <a:effectLst/>
              <a:uLnTx/>
              <a:uFillTx/>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xmlns="" id="{A50F7D50-6D2B-AA20-6090-5DF2CF546DF7}"/>
              </a:ext>
            </a:extLst>
          </p:cNvPr>
          <p:cNvSpPr txBox="1"/>
          <p:nvPr/>
        </p:nvSpPr>
        <p:spPr>
          <a:xfrm>
            <a:off x="6035040" y="3327321"/>
            <a:ext cx="5984240" cy="3059299"/>
          </a:xfrm>
          <a:prstGeom prst="rect">
            <a:avLst/>
          </a:prstGeom>
          <a:solidFill>
            <a:schemeClr val="bg1">
              <a:lumMod val="95000"/>
            </a:schemeClr>
          </a:solidFill>
        </p:spPr>
        <p:txBody>
          <a:bodyPr wrap="square">
            <a:spAutoFit/>
          </a:bodyPr>
          <a:lstStyle/>
          <a:p>
            <a:pPr marL="285750" marR="0" lvl="0" indent="-2857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1600" dirty="0">
                <a:solidFill>
                  <a:prstClr val="black"/>
                </a:solidFill>
              </a:rPr>
              <a:t>Most other grants have transferred 100% of their allocation for the period under review except the following: </a:t>
            </a:r>
          </a:p>
          <a:p>
            <a:pPr marL="285750" lvl="0" indent="-285750" algn="just" defTabSz="685800">
              <a:lnSpc>
                <a:spcPct val="90000"/>
              </a:lnSpc>
              <a:spcBef>
                <a:spcPts val="750"/>
              </a:spcBef>
              <a:buFont typeface="Arial" panose="020B0604020202020204" pitchFamily="34" charset="0"/>
              <a:buChar char="•"/>
              <a:defRPr/>
            </a:pPr>
            <a:r>
              <a:rPr lang="en-US" sz="1600" b="1" i="1" dirty="0">
                <a:solidFill>
                  <a:prstClr val="black"/>
                </a:solidFill>
              </a:rPr>
              <a:t>Local Government equitable share </a:t>
            </a:r>
            <a:r>
              <a:rPr lang="en-US" sz="1600" dirty="0">
                <a:solidFill>
                  <a:prstClr val="black"/>
                </a:solidFill>
              </a:rPr>
              <a:t>had underspend with 2.3% and this is mainly attributed by the withholding and stoppages imposed due to non compliance by municipalities with conditions of other grants as defined in DORA.</a:t>
            </a:r>
          </a:p>
          <a:p>
            <a:pPr marL="285750" marR="0" lvl="0" indent="-2857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prstClr val="black"/>
                </a:solidFill>
                <a:effectLst/>
                <a:uLnTx/>
                <a:uFillTx/>
                <a:ea typeface="+mn-ea"/>
                <a:cs typeface="+mn-cs"/>
              </a:rPr>
              <a:t>Disaster relief </a:t>
            </a:r>
            <a:r>
              <a:rPr kumimoji="0" lang="en-US" sz="1600" b="0" i="0" u="none" strike="noStrike" kern="1200" cap="none" spc="0" normalizeH="0" baseline="0" noProof="0" dirty="0">
                <a:ln>
                  <a:noFill/>
                </a:ln>
                <a:solidFill>
                  <a:prstClr val="black"/>
                </a:solidFill>
                <a:effectLst/>
                <a:uLnTx/>
                <a:uFillTx/>
                <a:ea typeface="+mn-ea"/>
                <a:cs typeface="+mn-cs"/>
              </a:rPr>
              <a:t>also underspending with 4.1% since they are only </a:t>
            </a:r>
            <a:r>
              <a:rPr lang="en-US" sz="1600" dirty="0">
                <a:solidFill>
                  <a:prstClr val="black"/>
                </a:solidFill>
              </a:rPr>
              <a:t>transferred once province and municipalities have depleted their allocation and there is a request to National.</a:t>
            </a:r>
          </a:p>
          <a:p>
            <a:pPr marL="285750" marR="0" lvl="0" indent="-2857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prstClr val="black"/>
                </a:solidFill>
                <a:effectLst/>
                <a:uLnTx/>
                <a:uFillTx/>
                <a:ea typeface="+mn-ea"/>
                <a:cs typeface="+mn-cs"/>
              </a:rPr>
              <a:t>MSIG</a:t>
            </a:r>
            <a:r>
              <a:rPr kumimoji="0" lang="en-US" sz="1600" b="0" i="0" u="none" strike="noStrike" kern="1200" cap="none" spc="0" normalizeH="0" baseline="0" noProof="0" dirty="0">
                <a:ln>
                  <a:noFill/>
                </a:ln>
                <a:solidFill>
                  <a:prstClr val="black"/>
                </a:solidFill>
                <a:effectLst/>
                <a:uLnTx/>
                <a:uFillTx/>
                <a:ea typeface="+mn-ea"/>
                <a:cs typeface="+mn-cs"/>
              </a:rPr>
              <a:t> underspend with 63% due to delay in consultations to endorse business plans and procurement of required services to </a:t>
            </a:r>
            <a:r>
              <a:rPr kumimoji="0" lang="en-US" sz="1600" b="0" i="0" u="none" strike="noStrike" kern="1200" cap="none" spc="0" normalizeH="0" baseline="0" noProof="0">
                <a:ln>
                  <a:noFill/>
                </a:ln>
                <a:solidFill>
                  <a:prstClr val="black"/>
                </a:solidFill>
                <a:effectLst/>
                <a:uLnTx/>
                <a:uFillTx/>
                <a:ea typeface="+mn-ea"/>
                <a:cs typeface="+mn-cs"/>
              </a:rPr>
              <a:t>selected municipalities.</a:t>
            </a: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11" name="TextBox 10">
            <a:extLst>
              <a:ext uri="{FF2B5EF4-FFF2-40B4-BE49-F238E27FC236}">
                <a16:creationId xmlns:a16="http://schemas.microsoft.com/office/drawing/2014/main" xmlns="" id="{B99659EF-B018-EDA5-769C-A79FC5BD9E41}"/>
              </a:ext>
            </a:extLst>
          </p:cNvPr>
          <p:cNvSpPr txBox="1"/>
          <p:nvPr/>
        </p:nvSpPr>
        <p:spPr>
          <a:xfrm>
            <a:off x="6035041" y="1082903"/>
            <a:ext cx="5984240" cy="2092881"/>
          </a:xfrm>
          <a:prstGeom prst="rect">
            <a:avLst/>
          </a:prstGeom>
          <a:solidFill>
            <a:schemeClr val="accent6">
              <a:lumMod val="10000"/>
              <a:lumOff val="90000"/>
            </a:schemeClr>
          </a:solidFill>
        </p:spPr>
        <p:txBody>
          <a:bodyPr wrap="square">
            <a:spAutoFit/>
          </a:bodyPr>
          <a:lstStyle/>
          <a:p>
            <a:pPr marL="285750" indent="-285750" algn="just">
              <a:lnSpc>
                <a:spcPct val="100000"/>
              </a:lnSpc>
              <a:spcAft>
                <a:spcPts val="600"/>
              </a:spcAft>
              <a:buFont typeface="Arial" panose="020B0604020202020204" pitchFamily="34" charset="0"/>
              <a:buChar char="•"/>
              <a:defRPr/>
            </a:pPr>
            <a:r>
              <a:rPr lang="en-GB" sz="1200" dirty="0"/>
              <a:t>The department </a:t>
            </a:r>
            <a:r>
              <a:rPr lang="en-GB" sz="1200" b="1" i="1" dirty="0"/>
              <a:t>Compensation of employees</a:t>
            </a:r>
            <a:r>
              <a:rPr lang="en-GB" sz="1200" dirty="0"/>
              <a:t> (COE) had underspend with 6% in the period under review which attributed </a:t>
            </a:r>
            <a:r>
              <a:rPr lang="en-US" sz="1200" dirty="0"/>
              <a:t>to vacancies in the Office of the Deputy Minister after the redeployment of the former Deputy Minister and high turnover of staff especially at the SMS level</a:t>
            </a:r>
            <a:r>
              <a:rPr lang="en-GB" sz="1200" dirty="0"/>
              <a:t>.</a:t>
            </a:r>
            <a:endParaRPr lang="en-US" sz="1200" dirty="0"/>
          </a:p>
          <a:p>
            <a:pPr marL="285750" indent="-285750" algn="just">
              <a:lnSpc>
                <a:spcPct val="100000"/>
              </a:lnSpc>
              <a:spcAft>
                <a:spcPts val="600"/>
              </a:spcAft>
              <a:buFont typeface="Arial" panose="020B0604020202020204" pitchFamily="34" charset="0"/>
              <a:buChar char="•"/>
              <a:defRPr/>
            </a:pPr>
            <a:r>
              <a:rPr lang="en-US" sz="1200" dirty="0"/>
              <a:t>The </a:t>
            </a:r>
            <a:r>
              <a:rPr lang="en-US" sz="1200" b="1" i="1" dirty="0"/>
              <a:t>goods and services (G&amp;S) </a:t>
            </a:r>
            <a:r>
              <a:rPr lang="en-US" sz="1200" dirty="0"/>
              <a:t>underspending with 18% items for the period under review and major contributors are (Consultants, Contractors, Inventory, Consumables and Travel &amp; Subsistence). </a:t>
            </a:r>
          </a:p>
          <a:p>
            <a:pPr marL="285750" indent="-285750" algn="just">
              <a:lnSpc>
                <a:spcPct val="100000"/>
              </a:lnSpc>
              <a:spcAft>
                <a:spcPts val="600"/>
              </a:spcAft>
              <a:buFont typeface="Arial" panose="020B0604020202020204" pitchFamily="34" charset="0"/>
              <a:buChar char="•"/>
              <a:defRPr/>
            </a:pPr>
            <a:r>
              <a:rPr lang="en-US" sz="1200" dirty="0"/>
              <a:t>They mostly include the CWP on-site support, funding the project management fees of implementing agents, tools and materials and participants’ protective gear and wages due to suspension of PPPFA regulations. </a:t>
            </a:r>
          </a:p>
        </p:txBody>
      </p:sp>
      <p:graphicFrame>
        <p:nvGraphicFramePr>
          <p:cNvPr id="8" name="Chart 7">
            <a:extLst>
              <a:ext uri="{FF2B5EF4-FFF2-40B4-BE49-F238E27FC236}">
                <a16:creationId xmlns:a16="http://schemas.microsoft.com/office/drawing/2014/main" xmlns="" id="{FFB9D712-8329-46EC-978A-08C179E14A66}"/>
              </a:ext>
            </a:extLst>
          </p:cNvPr>
          <p:cNvGraphicFramePr>
            <a:graphicFrameLocks/>
          </p:cNvGraphicFramePr>
          <p:nvPr/>
        </p:nvGraphicFramePr>
        <p:xfrm>
          <a:off x="238456" y="1082903"/>
          <a:ext cx="5456949" cy="36632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890243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3C3CD57-6596-4510-9720-4A5A87E7E206}"/>
              </a:ext>
            </a:extLst>
          </p:cNvPr>
          <p:cNvSpPr txBox="1">
            <a:spLocks/>
          </p:cNvSpPr>
          <p:nvPr/>
        </p:nvSpPr>
        <p:spPr bwMode="auto">
          <a:xfrm>
            <a:off x="619448" y="8621"/>
            <a:ext cx="10475272" cy="64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85800" rtl="0" eaLnBrk="0" fontAlgn="base" hangingPunct="0">
              <a:lnSpc>
                <a:spcPct val="90000"/>
              </a:lnSpc>
              <a:spcBef>
                <a:spcPct val="0"/>
              </a:spcBef>
              <a:spcAft>
                <a:spcPct val="0"/>
              </a:spcAft>
              <a:defRPr sz="2400" b="1" kern="1200">
                <a:solidFill>
                  <a:srgbClr val="F9671C"/>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685800" rtl="0" eaLnBrk="0" fontAlgn="base" latinLnBrk="0" hangingPunct="0">
              <a:lnSpc>
                <a:spcPct val="90000"/>
              </a:lnSpc>
              <a:spcBef>
                <a:spcPct val="0"/>
              </a:spcBef>
              <a:spcAft>
                <a:spcPct val="0"/>
              </a:spcAft>
              <a:buClrTx/>
              <a:buSzTx/>
              <a:buFontTx/>
              <a:buNone/>
              <a:tabLst/>
              <a:defRPr/>
            </a:pPr>
            <a:r>
              <a:rPr lang="en-GB" dirty="0"/>
              <a:t>REPORT ON EXTENT AND COST OF SECURITY COMPANIES FOR PAST 5 FY</a:t>
            </a:r>
            <a:endParaRPr kumimoji="0" lang="en-ZA" sz="2400" b="1" i="0" u="none" strike="noStrike" kern="1200" cap="none" spc="0" normalizeH="0" baseline="0" noProof="0" dirty="0">
              <a:ln>
                <a:noFill/>
              </a:ln>
              <a:solidFill>
                <a:srgbClr val="F9671C"/>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xmlns="" id="{E7C29352-323A-7636-1189-D539044F22AE}"/>
              </a:ext>
            </a:extLst>
          </p:cNvPr>
          <p:cNvSpPr txBox="1"/>
          <p:nvPr/>
        </p:nvSpPr>
        <p:spPr>
          <a:xfrm>
            <a:off x="619448" y="852547"/>
            <a:ext cx="10798519" cy="3831242"/>
          </a:xfrm>
          <a:prstGeom prst="rect">
            <a:avLst/>
          </a:prstGeom>
          <a:noFill/>
        </p:spPr>
        <p:txBody>
          <a:bodyPr wrap="square">
            <a:spAutoFit/>
          </a:bodyPr>
          <a:lstStyle/>
          <a:p>
            <a:pPr marL="0" marR="0">
              <a:lnSpc>
                <a:spcPct val="150000"/>
              </a:lnSpc>
              <a:spcBef>
                <a:spcPts val="0"/>
              </a:spcBef>
              <a:spcAft>
                <a:spcPts val="800"/>
              </a:spcAft>
            </a:pPr>
            <a:r>
              <a:rPr lang="en-US" sz="2000" dirty="0">
                <a:effectLst/>
                <a:ea typeface="Calibri" panose="020F0502020204030204" pitchFamily="34" charset="0"/>
                <a:cs typeface="Times New Roman" panose="02020603050405020304" pitchFamily="18" charset="0"/>
              </a:rPr>
              <a:t>The Department of </a:t>
            </a:r>
            <a:r>
              <a:rPr lang="en-US" sz="2000" dirty="0">
                <a:ea typeface="Calibri" panose="020F0502020204030204" pitchFamily="34" charset="0"/>
                <a:cs typeface="Times New Roman" panose="02020603050405020304" pitchFamily="18" charset="0"/>
              </a:rPr>
              <a:t>COGTA appoint the </a:t>
            </a:r>
            <a:r>
              <a:rPr lang="en-US" sz="2000" dirty="0">
                <a:effectLst/>
                <a:ea typeface="Calibri" panose="020F0502020204030204" pitchFamily="34" charset="0"/>
                <a:cs typeface="Times New Roman" panose="02020603050405020304" pitchFamily="18" charset="0"/>
              </a:rPr>
              <a:t>Private Security Service Provider to renders the following services: </a:t>
            </a:r>
          </a:p>
          <a:p>
            <a:pPr marL="342900" marR="0" lvl="0" indent="-342900">
              <a:lnSpc>
                <a:spcPct val="150000"/>
              </a:lnSpc>
              <a:spcBef>
                <a:spcPts val="0"/>
              </a:spcBef>
              <a:spcAft>
                <a:spcPts val="0"/>
              </a:spcAft>
              <a:buFont typeface="+mj-lt"/>
              <a:buAutoNum type="arabicPeriod"/>
            </a:pPr>
            <a:r>
              <a:rPr lang="en-US" sz="2000" dirty="0">
                <a:effectLst/>
                <a:ea typeface="Calibri" panose="020F0502020204030204" pitchFamily="34" charset="0"/>
                <a:cs typeface="Times New Roman" panose="02020603050405020304" pitchFamily="18" charset="0"/>
              </a:rPr>
              <a:t>Provide physical security services by doing access control to five (5) buildings and two houses for National House of Traditional Leaders Chairperson and Deputy Chairperson</a:t>
            </a:r>
          </a:p>
          <a:p>
            <a:pPr marL="342900" marR="0" lvl="0" indent="-342900">
              <a:lnSpc>
                <a:spcPct val="150000"/>
              </a:lnSpc>
              <a:spcBef>
                <a:spcPts val="0"/>
              </a:spcBef>
              <a:spcAft>
                <a:spcPts val="0"/>
              </a:spcAft>
              <a:buFont typeface="+mj-lt"/>
              <a:buAutoNum type="arabicPeriod"/>
            </a:pPr>
            <a:r>
              <a:rPr lang="en-US" sz="2000" dirty="0">
                <a:effectLst/>
                <a:ea typeface="Calibri" panose="020F0502020204030204" pitchFamily="34" charset="0"/>
                <a:cs typeface="Times New Roman" panose="02020603050405020304" pitchFamily="18" charset="0"/>
              </a:rPr>
              <a:t>Provide Tactical Response Team in case of strike or unrest to all five buildings </a:t>
            </a:r>
          </a:p>
          <a:p>
            <a:pPr marL="342900" marR="0" lvl="0" indent="-342900">
              <a:lnSpc>
                <a:spcPct val="150000"/>
              </a:lnSpc>
              <a:spcBef>
                <a:spcPts val="0"/>
              </a:spcBef>
              <a:spcAft>
                <a:spcPts val="800"/>
              </a:spcAft>
              <a:buFont typeface="+mj-lt"/>
              <a:buAutoNum type="arabicPeriod"/>
            </a:pPr>
            <a:r>
              <a:rPr lang="en-US" sz="2000" dirty="0">
                <a:effectLst/>
                <a:ea typeface="Calibri" panose="020F0502020204030204" pitchFamily="34" charset="0"/>
                <a:cs typeface="Times New Roman" panose="02020603050405020304" pitchFamily="18" charset="0"/>
              </a:rPr>
              <a:t>Provides security equipment such hand metal detectors, handcuffs, button sticks, X-ray machine, Walk through metal detectors, Non-contactless access control system with scanners, two way radios, and Press to Talk (base radios).</a:t>
            </a:r>
          </a:p>
        </p:txBody>
      </p:sp>
      <p:sp>
        <p:nvSpPr>
          <p:cNvPr id="10" name="TextBox 9">
            <a:extLst>
              <a:ext uri="{FF2B5EF4-FFF2-40B4-BE49-F238E27FC236}">
                <a16:creationId xmlns:a16="http://schemas.microsoft.com/office/drawing/2014/main" xmlns="" id="{5BDB0F72-D14A-C43C-19FA-0E623BC335E7}"/>
              </a:ext>
            </a:extLst>
          </p:cNvPr>
          <p:cNvSpPr txBox="1"/>
          <p:nvPr/>
        </p:nvSpPr>
        <p:spPr>
          <a:xfrm>
            <a:off x="239840" y="4867432"/>
            <a:ext cx="11234487" cy="1287532"/>
          </a:xfrm>
          <a:prstGeom prst="rect">
            <a:avLst/>
          </a:prstGeom>
          <a:noFill/>
        </p:spPr>
        <p:txBody>
          <a:bodyPr wrap="square">
            <a:spAutoFit/>
          </a:bodyPr>
          <a:lstStyle/>
          <a:p>
            <a:pPr marL="0" marR="0" algn="just">
              <a:lnSpc>
                <a:spcPct val="150000"/>
              </a:lnSpc>
              <a:spcBef>
                <a:spcPts val="0"/>
              </a:spcBef>
              <a:spcAft>
                <a:spcPts val="0"/>
              </a:spcAft>
            </a:pPr>
            <a:r>
              <a:rPr lang="en-US" sz="1800" dirty="0">
                <a:effectLst/>
                <a:ea typeface="Calibri" panose="020F0502020204030204" pitchFamily="34" charset="0"/>
              </a:rPr>
              <a:t>The abovementioned services are rendered on 24/7 basis including weekends and public holidays. The private security company further render emergency response services as and when required by the Department. </a:t>
            </a:r>
          </a:p>
        </p:txBody>
      </p:sp>
    </p:spTree>
    <p:extLst>
      <p:ext uri="{BB962C8B-B14F-4D97-AF65-F5344CB8AC3E}">
        <p14:creationId xmlns:p14="http://schemas.microsoft.com/office/powerpoint/2010/main" xmlns="" val="3385645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3C3CD57-6596-4510-9720-4A5A87E7E206}"/>
              </a:ext>
            </a:extLst>
          </p:cNvPr>
          <p:cNvSpPr txBox="1">
            <a:spLocks/>
          </p:cNvSpPr>
          <p:nvPr/>
        </p:nvSpPr>
        <p:spPr bwMode="auto">
          <a:xfrm>
            <a:off x="619448" y="8621"/>
            <a:ext cx="10475272" cy="64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85800" rtl="0" eaLnBrk="0" fontAlgn="base" hangingPunct="0">
              <a:lnSpc>
                <a:spcPct val="90000"/>
              </a:lnSpc>
              <a:spcBef>
                <a:spcPct val="0"/>
              </a:spcBef>
              <a:spcAft>
                <a:spcPct val="0"/>
              </a:spcAft>
              <a:defRPr sz="2400" b="1" kern="1200">
                <a:solidFill>
                  <a:srgbClr val="F9671C"/>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685800" rtl="0" eaLnBrk="0" fontAlgn="base" latinLnBrk="0" hangingPunct="0">
              <a:lnSpc>
                <a:spcPct val="90000"/>
              </a:lnSpc>
              <a:spcBef>
                <a:spcPct val="0"/>
              </a:spcBef>
              <a:spcAft>
                <a:spcPct val="0"/>
              </a:spcAft>
              <a:buClrTx/>
              <a:buSzTx/>
              <a:buFontTx/>
              <a:buNone/>
              <a:tabLst/>
              <a:defRPr/>
            </a:pPr>
            <a:r>
              <a:rPr lang="en-GB" dirty="0"/>
              <a:t>REPORT ON EXTENT AND COST OF SECURITY COMPANIES FOR PAST 5 FY</a:t>
            </a:r>
            <a:endParaRPr kumimoji="0" lang="en-ZA" sz="2400" b="1" i="0" u="none" strike="noStrike" kern="1200" cap="none" spc="0" normalizeH="0" baseline="0" noProof="0" dirty="0">
              <a:ln>
                <a:noFill/>
              </a:ln>
              <a:solidFill>
                <a:srgbClr val="F9671C"/>
              </a:solidFill>
              <a:effectLst/>
              <a:uLnTx/>
              <a:uFillTx/>
              <a:latin typeface="Arial" panose="020B0604020202020204" pitchFamily="34" charset="0"/>
              <a:ea typeface="+mj-ea"/>
              <a:cs typeface="Arial" panose="020B0604020202020204" pitchFamily="34" charset="0"/>
            </a:endParaRPr>
          </a:p>
        </p:txBody>
      </p:sp>
      <p:graphicFrame>
        <p:nvGraphicFramePr>
          <p:cNvPr id="4" name="Table 3">
            <a:extLst>
              <a:ext uri="{FF2B5EF4-FFF2-40B4-BE49-F238E27FC236}">
                <a16:creationId xmlns:a16="http://schemas.microsoft.com/office/drawing/2014/main" xmlns="" id="{0F743C6C-D82B-65A0-2FDA-147D5BA58C7C}"/>
              </a:ext>
            </a:extLst>
          </p:cNvPr>
          <p:cNvGraphicFramePr>
            <a:graphicFrameLocks noGrp="1"/>
          </p:cNvGraphicFramePr>
          <p:nvPr>
            <p:extLst>
              <p:ext uri="{D42A27DB-BD31-4B8C-83A1-F6EECF244321}">
                <p14:modId xmlns:p14="http://schemas.microsoft.com/office/powerpoint/2010/main" xmlns="" val="2615353596"/>
              </p:ext>
            </p:extLst>
          </p:nvPr>
        </p:nvGraphicFramePr>
        <p:xfrm>
          <a:off x="729447" y="1667401"/>
          <a:ext cx="10207259" cy="3674620"/>
        </p:xfrm>
        <a:graphic>
          <a:graphicData uri="http://schemas.openxmlformats.org/drawingml/2006/table">
            <a:tbl>
              <a:tblPr firstRow="1" firstCol="1" bandRow="1">
                <a:tableStyleId>{5C22544A-7EE6-4342-B048-85BDC9FD1C3A}</a:tableStyleId>
              </a:tblPr>
              <a:tblGrid>
                <a:gridCol w="1477638">
                  <a:extLst>
                    <a:ext uri="{9D8B030D-6E8A-4147-A177-3AD203B41FA5}">
                      <a16:colId xmlns:a16="http://schemas.microsoft.com/office/drawing/2014/main" xmlns="" val="147846697"/>
                    </a:ext>
                  </a:extLst>
                </a:gridCol>
                <a:gridCol w="1125662">
                  <a:extLst>
                    <a:ext uri="{9D8B030D-6E8A-4147-A177-3AD203B41FA5}">
                      <a16:colId xmlns:a16="http://schemas.microsoft.com/office/drawing/2014/main" xmlns="" val="1340360782"/>
                    </a:ext>
                  </a:extLst>
                </a:gridCol>
                <a:gridCol w="1375591">
                  <a:extLst>
                    <a:ext uri="{9D8B030D-6E8A-4147-A177-3AD203B41FA5}">
                      <a16:colId xmlns:a16="http://schemas.microsoft.com/office/drawing/2014/main" xmlns="" val="2147897175"/>
                    </a:ext>
                  </a:extLst>
                </a:gridCol>
                <a:gridCol w="1557092">
                  <a:extLst>
                    <a:ext uri="{9D8B030D-6E8A-4147-A177-3AD203B41FA5}">
                      <a16:colId xmlns:a16="http://schemas.microsoft.com/office/drawing/2014/main" xmlns="" val="1605944434"/>
                    </a:ext>
                  </a:extLst>
                </a:gridCol>
                <a:gridCol w="1557092">
                  <a:extLst>
                    <a:ext uri="{9D8B030D-6E8A-4147-A177-3AD203B41FA5}">
                      <a16:colId xmlns:a16="http://schemas.microsoft.com/office/drawing/2014/main" xmlns="" val="4078859508"/>
                    </a:ext>
                  </a:extLst>
                </a:gridCol>
                <a:gridCol w="1557092">
                  <a:extLst>
                    <a:ext uri="{9D8B030D-6E8A-4147-A177-3AD203B41FA5}">
                      <a16:colId xmlns:a16="http://schemas.microsoft.com/office/drawing/2014/main" xmlns="" val="952858064"/>
                    </a:ext>
                  </a:extLst>
                </a:gridCol>
                <a:gridCol w="1557092">
                  <a:extLst>
                    <a:ext uri="{9D8B030D-6E8A-4147-A177-3AD203B41FA5}">
                      <a16:colId xmlns:a16="http://schemas.microsoft.com/office/drawing/2014/main" xmlns="" val="1236827960"/>
                    </a:ext>
                  </a:extLst>
                </a:gridCol>
              </a:tblGrid>
              <a:tr h="459329">
                <a:tc>
                  <a:txBody>
                    <a:bodyPr/>
                    <a:lstStyle/>
                    <a:p>
                      <a:pPr marL="0" marR="0">
                        <a:spcBef>
                          <a:spcPts val="0"/>
                        </a:spcBef>
                        <a:spcAft>
                          <a:spcPts val="0"/>
                        </a:spcAft>
                      </a:pPr>
                      <a:r>
                        <a:rPr lang="en-US" sz="1100">
                          <a:effectLst/>
                        </a:rPr>
                        <a:t>Service Provider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effectLst/>
                        </a:rPr>
                        <a:t>2017/18</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2018/19</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2019/20</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2020/21</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2021/22</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Total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2726541402"/>
                  </a:ext>
                </a:extLst>
              </a:tr>
              <a:tr h="918654">
                <a:tc>
                  <a:txBody>
                    <a:bodyPr/>
                    <a:lstStyle/>
                    <a:p>
                      <a:pPr marL="0" marR="0">
                        <a:spcBef>
                          <a:spcPts val="0"/>
                        </a:spcBef>
                        <a:spcAft>
                          <a:spcPts val="0"/>
                        </a:spcAft>
                      </a:pPr>
                      <a:r>
                        <a:rPr lang="en-US" sz="1100">
                          <a:effectLst/>
                        </a:rPr>
                        <a:t>Wenzile Company</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8,016,094.43</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11,779,876.79</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12,726,715.09</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7,402,781.21</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39,925,467.52</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2009363289"/>
                  </a:ext>
                </a:extLst>
              </a:tr>
              <a:tr h="459329">
                <a:tc>
                  <a:txBody>
                    <a:bodyPr/>
                    <a:lstStyle/>
                    <a:p>
                      <a:pPr marL="0" marR="0">
                        <a:spcBef>
                          <a:spcPts val="0"/>
                        </a:spcBef>
                        <a:spcAft>
                          <a:spcPts val="0"/>
                        </a:spcAft>
                      </a:pPr>
                      <a:r>
                        <a:rPr lang="en-US" sz="1100">
                          <a:effectLst/>
                        </a:rPr>
                        <a:t>Prime Security</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4,062,184.10</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4,062,184.10</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846864628"/>
                  </a:ext>
                </a:extLst>
              </a:tr>
              <a:tr h="918654">
                <a:tc>
                  <a:txBody>
                    <a:bodyPr/>
                    <a:lstStyle/>
                    <a:p>
                      <a:pPr marL="0" marR="0">
                        <a:spcBef>
                          <a:spcPts val="0"/>
                        </a:spcBef>
                        <a:spcAft>
                          <a:spcPts val="0"/>
                        </a:spcAft>
                      </a:pPr>
                      <a:r>
                        <a:rPr lang="en-US" sz="1100" dirty="0">
                          <a:effectLst/>
                        </a:rPr>
                        <a:t>Enforce Security</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9,403,353.59</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1,577,976.51</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10,981,512.10</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047311306"/>
                  </a:ext>
                </a:extLst>
              </a:tr>
              <a:tr h="9186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9,403,353.59</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9,594,070.94</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effectLst/>
                        </a:rPr>
                        <a:t>11,779,876.79</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12,726,715.09</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11,464,965.31</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effectLst/>
                        </a:rPr>
                        <a:t>54,969,163.72</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2905724360"/>
                  </a:ext>
                </a:extLst>
              </a:tr>
            </a:tbl>
          </a:graphicData>
        </a:graphic>
      </p:graphicFrame>
      <p:sp>
        <p:nvSpPr>
          <p:cNvPr id="6" name="TextBox 5">
            <a:extLst>
              <a:ext uri="{FF2B5EF4-FFF2-40B4-BE49-F238E27FC236}">
                <a16:creationId xmlns:a16="http://schemas.microsoft.com/office/drawing/2014/main" xmlns="" id="{E7C29352-323A-7636-1189-D539044F22AE}"/>
              </a:ext>
            </a:extLst>
          </p:cNvPr>
          <p:cNvSpPr txBox="1"/>
          <p:nvPr/>
        </p:nvSpPr>
        <p:spPr>
          <a:xfrm>
            <a:off x="183480" y="840515"/>
            <a:ext cx="11234487" cy="646331"/>
          </a:xfrm>
          <a:prstGeom prst="rect">
            <a:avLst/>
          </a:prstGeom>
          <a:noFill/>
        </p:spPr>
        <p:txBody>
          <a:bodyPr wrap="square">
            <a:spAutoFit/>
          </a:bodyPr>
          <a:lstStyle/>
          <a:p>
            <a:r>
              <a:rPr lang="en-US" dirty="0"/>
              <a:t>The table below provide report on the cost of private security employed/procured in the past five years by the department: </a:t>
            </a:r>
          </a:p>
        </p:txBody>
      </p:sp>
    </p:spTree>
    <p:extLst>
      <p:ext uri="{BB962C8B-B14F-4D97-AF65-F5344CB8AC3E}">
        <p14:creationId xmlns:p14="http://schemas.microsoft.com/office/powerpoint/2010/main" xmlns="" val="233119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FF9BC-563F-4717-82BD-64756A4FC4A4}"/>
              </a:ext>
            </a:extLst>
          </p:cNvPr>
          <p:cNvSpPr>
            <a:spLocks noGrp="1"/>
          </p:cNvSpPr>
          <p:nvPr>
            <p:ph type="title"/>
          </p:nvPr>
        </p:nvSpPr>
        <p:spPr/>
        <p:txBody>
          <a:bodyPr/>
          <a:lstStyle/>
          <a:p>
            <a:r>
              <a:rPr lang="en-US" altLang="zh-CN" sz="2400" b="1" dirty="0">
                <a:solidFill>
                  <a:schemeClr val="accent2"/>
                </a:solidFill>
                <a:ea typeface="MS PGothic" panose="020B0600070205080204" pitchFamily="34" charset="-128"/>
                <a:sym typeface="Arial" panose="020B0604020202020204" pitchFamily="34" charset="0"/>
              </a:rPr>
              <a:t>PRESENTATION OUTLINE </a:t>
            </a:r>
            <a:endParaRPr lang="en-ZA" dirty="0">
              <a:solidFill>
                <a:schemeClr val="accent2"/>
              </a:solidFill>
            </a:endParaRPr>
          </a:p>
        </p:txBody>
      </p:sp>
      <p:sp>
        <p:nvSpPr>
          <p:cNvPr id="4" name="Rectangle 2">
            <a:extLst>
              <a:ext uri="{FF2B5EF4-FFF2-40B4-BE49-F238E27FC236}">
                <a16:creationId xmlns:a16="http://schemas.microsoft.com/office/drawing/2014/main" xmlns="" id="{2571E745-311F-4203-8668-237C113BFB98}"/>
              </a:ext>
            </a:extLst>
          </p:cNvPr>
          <p:cNvSpPr>
            <a:spLocks noGrp="1" noChangeArrowheads="1"/>
          </p:cNvSpPr>
          <p:nvPr>
            <p:ph sz="half" idx="2"/>
          </p:nvPr>
        </p:nvSpPr>
        <p:spPr bwMode="auto">
          <a:xfrm>
            <a:off x="492918" y="920081"/>
            <a:ext cx="11206163" cy="4543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ea typeface="SimSun" panose="02010600030101010101" pitchFamily="2" charset="-122"/>
              </a:defRPr>
            </a:lvl1pPr>
            <a:lvl2pPr marL="800100" indent="-34290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a:lnSpc>
                <a:spcPct val="150000"/>
              </a:lnSpc>
              <a:buFontTx/>
              <a:buAutoNum type="arabicPeriod"/>
            </a:pPr>
            <a:r>
              <a:rPr lang="en-ZA" altLang="en-US" sz="2400" b="1" dirty="0"/>
              <a:t>Purpose </a:t>
            </a:r>
          </a:p>
          <a:p>
            <a:pPr algn="just">
              <a:lnSpc>
                <a:spcPct val="150000"/>
              </a:lnSpc>
              <a:buFontTx/>
              <a:buAutoNum type="arabicPeriod"/>
            </a:pPr>
            <a:r>
              <a:rPr lang="en-ZA" sz="2400" b="1" dirty="0"/>
              <a:t>Overview- Summary of performance</a:t>
            </a:r>
          </a:p>
          <a:p>
            <a:pPr algn="just">
              <a:lnSpc>
                <a:spcPct val="150000"/>
              </a:lnSpc>
              <a:buFontTx/>
              <a:buAutoNum type="arabicPeriod"/>
            </a:pPr>
            <a:r>
              <a:rPr lang="en-ZA" altLang="en-US" sz="2400" b="1" dirty="0"/>
              <a:t>Part A: DCOG Annual Performance Report for  2021/22 FY </a:t>
            </a:r>
          </a:p>
          <a:p>
            <a:pPr algn="just">
              <a:lnSpc>
                <a:spcPct val="150000"/>
              </a:lnSpc>
              <a:buFont typeface="Calibri Light" panose="020F0302020204030204" pitchFamily="34" charset="0"/>
              <a:buAutoNum type="arabicPeriod"/>
            </a:pPr>
            <a:r>
              <a:rPr lang="en-ZA" altLang="en-US" sz="2400" b="1" dirty="0"/>
              <a:t>Part B: DCOG Annual Financial Performance for  2021/22 FY </a:t>
            </a:r>
          </a:p>
          <a:p>
            <a:pPr algn="just">
              <a:lnSpc>
                <a:spcPct val="150000"/>
              </a:lnSpc>
              <a:buFont typeface="Calibri Light" panose="020F0302020204030204" pitchFamily="34" charset="0"/>
              <a:buAutoNum type="arabicPeriod"/>
            </a:pPr>
            <a:r>
              <a:rPr lang="en-US" sz="2400" b="1" dirty="0"/>
              <a:t>Report on the extent, and the cost of private security employed/procured in the past five years</a:t>
            </a:r>
          </a:p>
          <a:p>
            <a:pPr algn="just">
              <a:lnSpc>
                <a:spcPct val="150000"/>
              </a:lnSpc>
              <a:buFont typeface="Calibri Light" panose="020F0302020204030204" pitchFamily="34" charset="0"/>
              <a:buAutoNum type="arabicPeriod"/>
            </a:pPr>
            <a:r>
              <a:rPr lang="en-ZA" altLang="en-US" sz="2400" b="1" dirty="0"/>
              <a:t>Recommendations</a:t>
            </a:r>
          </a:p>
        </p:txBody>
      </p:sp>
    </p:spTree>
    <p:extLst>
      <p:ext uri="{BB962C8B-B14F-4D97-AF65-F5344CB8AC3E}">
        <p14:creationId xmlns:p14="http://schemas.microsoft.com/office/powerpoint/2010/main" xmlns="" val="1691163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BB4FDFF8-5B8B-4F68-B4FC-8AA7DDB91B99}"/>
              </a:ext>
            </a:extLst>
          </p:cNvPr>
          <p:cNvSpPr>
            <a:spLocks noGrp="1"/>
          </p:cNvSpPr>
          <p:nvPr>
            <p:ph type="body" sz="quarter" idx="13"/>
          </p:nvPr>
        </p:nvSpPr>
        <p:spPr/>
        <p:txBody>
          <a:bodyPr rtlCol="0"/>
          <a:lstStyle/>
          <a:p>
            <a:pPr>
              <a:defRPr/>
            </a:pPr>
            <a:r>
              <a:rPr lang="en-US" sz="3200" dirty="0">
                <a:effectLst>
                  <a:outerShdw blurRad="38100" dist="38100" dir="2700000" algn="tl">
                    <a:srgbClr val="C0C0C0"/>
                  </a:outerShdw>
                </a:effectLst>
                <a:ea typeface="ＭＳ Ｐゴシック" pitchFamily="34" charset="-128"/>
              </a:rPr>
              <a:t>RECOMMENDATIONS</a:t>
            </a:r>
            <a:endParaRPr lang="en-ZA" sz="3200" dirty="0"/>
          </a:p>
        </p:txBody>
      </p:sp>
      <p:sp>
        <p:nvSpPr>
          <p:cNvPr id="61443" name="Slide Number Placeholder 2">
            <a:extLst>
              <a:ext uri="{FF2B5EF4-FFF2-40B4-BE49-F238E27FC236}">
                <a16:creationId xmlns:a16="http://schemas.microsoft.com/office/drawing/2014/main" xmlns="" id="{AE9B2148-3FAD-420D-8988-FBAC84D27CFE}"/>
              </a:ext>
            </a:extLst>
          </p:cNvPr>
          <p:cNvSpPr>
            <a:spLocks noGrp="1" noChangeArrowheads="1"/>
          </p:cNvSpPr>
          <p:nvPr>
            <p:ph type="sldNum" sz="quarter" idx="1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None/>
            </a:pPr>
            <a:fld id="{F18BFA47-0DAE-425C-B967-2CDC97FE9DCB}" type="slidenum">
              <a:rPr lang="en-ZA" altLang="en-US" sz="1200">
                <a:solidFill>
                  <a:srgbClr val="898989"/>
                </a:solidFill>
              </a:rPr>
              <a:pPr>
                <a:lnSpc>
                  <a:spcPct val="100000"/>
                </a:lnSpc>
                <a:spcBef>
                  <a:spcPct val="0"/>
                </a:spcBef>
                <a:buNone/>
              </a:pPr>
              <a:t>20</a:t>
            </a:fld>
            <a:endParaRPr lang="en-ZA" altLang="en-US" sz="1200">
              <a:solidFill>
                <a:srgbClr val="898989"/>
              </a:solidFill>
            </a:endParaRPr>
          </a:p>
        </p:txBody>
      </p:sp>
      <p:sp>
        <p:nvSpPr>
          <p:cNvPr id="61444" name="Rectangle 1">
            <a:extLst>
              <a:ext uri="{FF2B5EF4-FFF2-40B4-BE49-F238E27FC236}">
                <a16:creationId xmlns:a16="http://schemas.microsoft.com/office/drawing/2014/main" xmlns="" id="{7D6C30DE-108D-4089-BC21-4E144DAE6583}"/>
              </a:ext>
            </a:extLst>
          </p:cNvPr>
          <p:cNvSpPr>
            <a:spLocks noChangeArrowheads="1"/>
          </p:cNvSpPr>
          <p:nvPr/>
        </p:nvSpPr>
        <p:spPr bwMode="auto">
          <a:xfrm>
            <a:off x="182880" y="1587500"/>
            <a:ext cx="11887200" cy="2946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a:lnSpc>
                <a:spcPct val="150000"/>
              </a:lnSpc>
              <a:spcBef>
                <a:spcPct val="0"/>
              </a:spcBef>
              <a:spcAft>
                <a:spcPts val="1000"/>
              </a:spcAft>
              <a:buNone/>
            </a:pPr>
            <a:r>
              <a:rPr lang="en-ZA" altLang="en-US" sz="3200" dirty="0">
                <a:solidFill>
                  <a:srgbClr val="000000"/>
                </a:solidFill>
                <a:latin typeface="Arial" panose="020B0604020202020204" pitchFamily="34" charset="0"/>
                <a:ea typeface="PMingLiU" panose="020B0604030504040204" pitchFamily="18" charset="-120"/>
                <a:cs typeface="Arial" panose="020B0604020202020204" pitchFamily="34" charset="0"/>
              </a:rPr>
              <a:t>It is recommended that the Portfolio Committee note:</a:t>
            </a:r>
          </a:p>
          <a:p>
            <a:pPr marL="457200" indent="-457200" algn="just">
              <a:lnSpc>
                <a:spcPct val="150000"/>
              </a:lnSpc>
              <a:spcBef>
                <a:spcPct val="0"/>
              </a:spcBef>
              <a:spcAft>
                <a:spcPts val="1000"/>
              </a:spcAft>
            </a:pPr>
            <a:r>
              <a:rPr lang="en-ZA" altLang="en-US" dirty="0">
                <a:solidFill>
                  <a:srgbClr val="000000"/>
                </a:solidFill>
                <a:latin typeface="Arial" panose="020B0604020202020204" pitchFamily="34" charset="0"/>
                <a:ea typeface="PMingLiU" panose="020B0604030504040204" pitchFamily="18" charset="-120"/>
                <a:cs typeface="Arial" panose="020B0604020202020204" pitchFamily="34" charset="0"/>
              </a:rPr>
              <a:t>DCoG Quarter 4 performance report for the financial year </a:t>
            </a:r>
            <a:r>
              <a:rPr lang="en-ZA"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2021/22 and </a:t>
            </a:r>
          </a:p>
          <a:p>
            <a:pPr marL="457200" indent="-457200" algn="just">
              <a:lnSpc>
                <a:spcPct val="150000"/>
              </a:lnSpc>
              <a:spcBef>
                <a:spcPct val="0"/>
              </a:spcBef>
              <a:spcAft>
                <a:spcPts val="1000"/>
              </a:spcAft>
            </a:pPr>
            <a:r>
              <a:rPr lang="en-ZA"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Report on the </a:t>
            </a:r>
            <a: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cost of private security employed/procured in the past five years by the department of COGTA.</a:t>
            </a:r>
            <a:endParaRPr lang="en-ZA" alt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CA766A1-0E3A-4CC0-843F-11C3EB36FE87}"/>
              </a:ext>
            </a:extLst>
          </p:cNvPr>
          <p:cNvSpPr>
            <a:spLocks noGrp="1"/>
          </p:cNvSpPr>
          <p:nvPr>
            <p:ph type="body" sz="quarter" idx="13"/>
          </p:nvPr>
        </p:nvSpPr>
        <p:spPr/>
        <p:txBody>
          <a:bodyPr/>
          <a:lstStyle/>
          <a:p>
            <a:r>
              <a:rPr lang="en-US" dirty="0"/>
              <a:t>THANK YOU!</a:t>
            </a:r>
            <a:endParaRPr lang="en-ZA" dirty="0"/>
          </a:p>
        </p:txBody>
      </p:sp>
    </p:spTree>
    <p:extLst>
      <p:ext uri="{BB962C8B-B14F-4D97-AF65-F5344CB8AC3E}">
        <p14:creationId xmlns:p14="http://schemas.microsoft.com/office/powerpoint/2010/main" xmlns="" val="866153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445DB4-B553-4C87-B154-A1EE64D51AA0}"/>
              </a:ext>
            </a:extLst>
          </p:cNvPr>
          <p:cNvSpPr>
            <a:spLocks noGrp="1"/>
          </p:cNvSpPr>
          <p:nvPr>
            <p:ph type="title"/>
          </p:nvPr>
        </p:nvSpPr>
        <p:spPr/>
        <p:txBody>
          <a:bodyPr/>
          <a:lstStyle/>
          <a:p>
            <a:pPr algn="ctr"/>
            <a:r>
              <a:rPr lang="en-ZA" b="1" dirty="0">
                <a:solidFill>
                  <a:schemeClr val="accent2"/>
                </a:solidFill>
              </a:rPr>
              <a:t>PURPOSE</a:t>
            </a:r>
            <a:br>
              <a:rPr lang="en-ZA" b="1" dirty="0">
                <a:solidFill>
                  <a:schemeClr val="accent2"/>
                </a:solidFill>
              </a:rPr>
            </a:br>
            <a:endParaRPr lang="en-ZA" b="1" dirty="0">
              <a:solidFill>
                <a:schemeClr val="accent2"/>
              </a:solidFill>
            </a:endParaRPr>
          </a:p>
        </p:txBody>
      </p:sp>
      <p:sp>
        <p:nvSpPr>
          <p:cNvPr id="3" name="Content Placeholder 2">
            <a:extLst>
              <a:ext uri="{FF2B5EF4-FFF2-40B4-BE49-F238E27FC236}">
                <a16:creationId xmlns:a16="http://schemas.microsoft.com/office/drawing/2014/main" xmlns="" id="{86DD34EB-8727-4F42-82DB-0E7E47F9E897}"/>
              </a:ext>
            </a:extLst>
          </p:cNvPr>
          <p:cNvSpPr>
            <a:spLocks noGrp="1"/>
          </p:cNvSpPr>
          <p:nvPr>
            <p:ph sz="half" idx="2"/>
          </p:nvPr>
        </p:nvSpPr>
        <p:spPr>
          <a:xfrm>
            <a:off x="493182" y="1549433"/>
            <a:ext cx="11205636" cy="2449058"/>
          </a:xfrm>
        </p:spPr>
        <p:txBody>
          <a:bodyPr/>
          <a:lstStyle/>
          <a:p>
            <a:pPr marL="0" indent="0" algn="just">
              <a:lnSpc>
                <a:spcPct val="150000"/>
              </a:lnSpc>
              <a:buNone/>
            </a:pPr>
            <a:r>
              <a:rPr lang="en-US" altLang="zh-CN" sz="2400" dirty="0">
                <a:latin typeface="Arial" panose="020B0604020202020204" pitchFamily="34" charset="0"/>
                <a:cs typeface="Arial" panose="020B0604020202020204" pitchFamily="34" charset="0"/>
              </a:rPr>
              <a:t>To present to the Portfolio Committee on Cooperative Governance and Traditional Affairs, Quarter 4  Performance for the Department of Cooperative Governance and report on the cost, of private security employed/procured in the past five years by the department of COGTA. </a:t>
            </a:r>
            <a:endParaRPr lang="en-ZA" sz="2400" dirty="0"/>
          </a:p>
        </p:txBody>
      </p:sp>
    </p:spTree>
    <p:extLst>
      <p:ext uri="{BB962C8B-B14F-4D97-AF65-F5344CB8AC3E}">
        <p14:creationId xmlns:p14="http://schemas.microsoft.com/office/powerpoint/2010/main" xmlns="" val="1013837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21797-A56E-4737-95F9-A7AED5319323}"/>
              </a:ext>
            </a:extLst>
          </p:cNvPr>
          <p:cNvSpPr>
            <a:spLocks noGrp="1"/>
          </p:cNvSpPr>
          <p:nvPr>
            <p:ph type="title"/>
          </p:nvPr>
        </p:nvSpPr>
        <p:spPr>
          <a:xfrm>
            <a:off x="767080" y="90214"/>
            <a:ext cx="11205636" cy="571585"/>
          </a:xfrm>
        </p:spPr>
        <p:txBody>
          <a:bodyPr/>
          <a:lstStyle/>
          <a:p>
            <a:r>
              <a:rPr lang="en-US" dirty="0"/>
              <a:t>Summary Dashboard Performance for quarter 4</a:t>
            </a:r>
            <a:endParaRPr lang="en-ZA" dirty="0"/>
          </a:p>
        </p:txBody>
      </p:sp>
      <p:graphicFrame>
        <p:nvGraphicFramePr>
          <p:cNvPr id="7" name="Table 6">
            <a:extLst>
              <a:ext uri="{FF2B5EF4-FFF2-40B4-BE49-F238E27FC236}">
                <a16:creationId xmlns:a16="http://schemas.microsoft.com/office/drawing/2014/main" xmlns="" id="{F118DA48-F6E6-485C-B61E-649BE9157BCD}"/>
              </a:ext>
            </a:extLst>
          </p:cNvPr>
          <p:cNvGraphicFramePr>
            <a:graphicFrameLocks noGrp="1"/>
          </p:cNvGraphicFramePr>
          <p:nvPr>
            <p:extLst>
              <p:ext uri="{D42A27DB-BD31-4B8C-83A1-F6EECF244321}">
                <p14:modId xmlns:p14="http://schemas.microsoft.com/office/powerpoint/2010/main" xmlns="" val="780270326"/>
              </p:ext>
            </p:extLst>
          </p:nvPr>
        </p:nvGraphicFramePr>
        <p:xfrm>
          <a:off x="6096000" y="4926362"/>
          <a:ext cx="5876716" cy="820739"/>
        </p:xfrm>
        <a:graphic>
          <a:graphicData uri="http://schemas.openxmlformats.org/drawingml/2006/table">
            <a:tbl>
              <a:tblPr>
                <a:tableStyleId>{BC89EF96-8CEA-46FF-86C4-4CE0E7609802}</a:tableStyleId>
              </a:tblPr>
              <a:tblGrid>
                <a:gridCol w="1469179">
                  <a:extLst>
                    <a:ext uri="{9D8B030D-6E8A-4147-A177-3AD203B41FA5}">
                      <a16:colId xmlns:a16="http://schemas.microsoft.com/office/drawing/2014/main" xmlns="" val="1185579881"/>
                    </a:ext>
                  </a:extLst>
                </a:gridCol>
                <a:gridCol w="1469179">
                  <a:extLst>
                    <a:ext uri="{9D8B030D-6E8A-4147-A177-3AD203B41FA5}">
                      <a16:colId xmlns:a16="http://schemas.microsoft.com/office/drawing/2014/main" xmlns="" val="1505669385"/>
                    </a:ext>
                  </a:extLst>
                </a:gridCol>
                <a:gridCol w="1469179">
                  <a:extLst>
                    <a:ext uri="{9D8B030D-6E8A-4147-A177-3AD203B41FA5}">
                      <a16:colId xmlns:a16="http://schemas.microsoft.com/office/drawing/2014/main" xmlns="" val="3603868096"/>
                    </a:ext>
                  </a:extLst>
                </a:gridCol>
                <a:gridCol w="1469179">
                  <a:extLst>
                    <a:ext uri="{9D8B030D-6E8A-4147-A177-3AD203B41FA5}">
                      <a16:colId xmlns:a16="http://schemas.microsoft.com/office/drawing/2014/main" xmlns="" val="1342248268"/>
                    </a:ext>
                  </a:extLst>
                </a:gridCol>
              </a:tblGrid>
              <a:tr h="142240">
                <a:tc gridSpan="4">
                  <a:txBody>
                    <a:bodyPr/>
                    <a:lstStyle/>
                    <a:p>
                      <a:pPr algn="ctr">
                        <a:lnSpc>
                          <a:spcPct val="107000"/>
                        </a:lnSpc>
                        <a:spcAft>
                          <a:spcPts val="800"/>
                        </a:spcAft>
                      </a:pPr>
                      <a:r>
                        <a:rPr lang="en-ZA" sz="1600" b="1" dirty="0">
                          <a:effectLst/>
                        </a:rPr>
                        <a:t>Quarterly Comparison</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hMerge="1">
                  <a:txBody>
                    <a:bodyPr/>
                    <a:lstStyle/>
                    <a:p>
                      <a:endParaRPr lang="en-ZA"/>
                    </a:p>
                  </a:txBody>
                  <a:tcPr/>
                </a:tc>
                <a:tc hMerge="1">
                  <a:txBody>
                    <a:bodyPr/>
                    <a:lstStyle/>
                    <a:p>
                      <a:pPr algn="ctr">
                        <a:lnSpc>
                          <a:spcPct val="107000"/>
                        </a:lnSpc>
                        <a:spcAft>
                          <a:spcPts val="800"/>
                        </a:spcAft>
                      </a:pP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hMerge="1">
                  <a:txBody>
                    <a:bodyPr/>
                    <a:lstStyle/>
                    <a:p>
                      <a:pPr algn="ctr">
                        <a:lnSpc>
                          <a:spcPct val="107000"/>
                        </a:lnSpc>
                        <a:spcAft>
                          <a:spcPts val="800"/>
                        </a:spcAft>
                      </a:pP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946356969"/>
                  </a:ext>
                </a:extLst>
              </a:tr>
              <a:tr h="142240">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ea typeface="+mn-ea"/>
                          <a:cs typeface="Times New Roman" panose="02020603050405020304" pitchFamily="18" charset="0"/>
                        </a:rPr>
                        <a:t>Q1</a:t>
                      </a:r>
                      <a:endParaRPr lang="en-ZA" sz="1800" b="1" kern="1200" dirty="0">
                        <a:solidFill>
                          <a:schemeClr val="tx1"/>
                        </a:solidFill>
                        <a:effectLst/>
                        <a:latin typeface="+mn-lt"/>
                        <a:ea typeface="+mn-ea"/>
                        <a:cs typeface="Times New Roman" panose="02020603050405020304" pitchFamily="18" charset="0"/>
                      </a:endParaRPr>
                    </a:p>
                  </a:txBody>
                  <a:tcPr marL="9525" marR="9525" marT="9525" marB="0" anchor="b"/>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ea typeface="+mn-ea"/>
                          <a:cs typeface="Times New Roman" panose="02020603050405020304" pitchFamily="18" charset="0"/>
                        </a:rPr>
                        <a:t>Q2</a:t>
                      </a:r>
                      <a:endParaRPr lang="en-ZA" sz="1800" b="1" kern="1200" dirty="0">
                        <a:solidFill>
                          <a:schemeClr val="tx1"/>
                        </a:solidFill>
                        <a:effectLst/>
                        <a:latin typeface="+mn-lt"/>
                        <a:ea typeface="+mn-ea"/>
                        <a:cs typeface="Times New Roman" panose="02020603050405020304" pitchFamily="18" charset="0"/>
                      </a:endParaRPr>
                    </a:p>
                  </a:txBody>
                  <a:tcPr marL="9525" marR="9525" marT="9525" marB="0" anchor="b"/>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ea typeface="+mn-ea"/>
                          <a:cs typeface="Times New Roman" panose="02020603050405020304" pitchFamily="18" charset="0"/>
                        </a:rPr>
                        <a:t>Q3</a:t>
                      </a:r>
                      <a:endParaRPr lang="en-ZA" sz="1800" b="1" kern="1200" dirty="0">
                        <a:solidFill>
                          <a:schemeClr val="tx1"/>
                        </a:solidFill>
                        <a:effectLst/>
                        <a:latin typeface="+mn-lt"/>
                        <a:ea typeface="+mn-ea"/>
                        <a:cs typeface="Times New Roman" panose="02020603050405020304" pitchFamily="18" charset="0"/>
                      </a:endParaRPr>
                    </a:p>
                  </a:txBody>
                  <a:tcPr marL="9525" marR="9525" marT="9525" marB="0" anchor="b"/>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ea typeface="+mn-ea"/>
                          <a:cs typeface="Times New Roman" panose="02020603050405020304" pitchFamily="18" charset="0"/>
                        </a:rPr>
                        <a:t>Q4</a:t>
                      </a:r>
                      <a:endParaRPr lang="en-ZA" sz="1800" b="1" kern="1200" dirty="0">
                        <a:solidFill>
                          <a:schemeClr val="tx1"/>
                        </a:solidFill>
                        <a:effectLst/>
                        <a:latin typeface="+mn-lt"/>
                        <a:ea typeface="+mn-ea"/>
                        <a:cs typeface="Times New Roman" panose="02020603050405020304" pitchFamily="18" charset="0"/>
                      </a:endParaRPr>
                    </a:p>
                  </a:txBody>
                  <a:tcPr marL="9525" marR="9525" marT="9525" marB="0" anchor="b"/>
                </a:tc>
                <a:extLst>
                  <a:ext uri="{0D108BD9-81ED-4DB2-BD59-A6C34878D82A}">
                    <a16:rowId xmlns:a16="http://schemas.microsoft.com/office/drawing/2014/main" xmlns="" val="2991140777"/>
                  </a:ext>
                </a:extLst>
              </a:tr>
              <a:tr h="110490">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cs typeface="Times New Roman" panose="02020603050405020304" pitchFamily="18" charset="0"/>
                        </a:rPr>
                        <a:t>62%</a:t>
                      </a:r>
                      <a:endParaRPr lang="en-ZA" sz="1800" b="1" kern="12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0" anchor="b"/>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cs typeface="Times New Roman" panose="02020603050405020304" pitchFamily="18" charset="0"/>
                        </a:rPr>
                        <a:t>60%</a:t>
                      </a:r>
                      <a:endParaRPr lang="en-ZA" sz="1800" b="1" kern="12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0" anchor="b"/>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cs typeface="Times New Roman" panose="02020603050405020304" pitchFamily="18" charset="0"/>
                        </a:rPr>
                        <a:t>75%</a:t>
                      </a:r>
                      <a:endParaRPr lang="en-ZA" sz="1800" b="1" kern="12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0" anchor="b"/>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effectLst/>
                          <a:latin typeface="+mn-lt"/>
                          <a:ea typeface="Calibri" panose="020F0502020204030204" pitchFamily="34" charset="0"/>
                          <a:cs typeface="Times New Roman" panose="02020603050405020304" pitchFamily="18" charset="0"/>
                        </a:rPr>
                        <a:t>79%</a:t>
                      </a:r>
                      <a:endParaRPr lang="en-ZA" sz="1800" b="1" kern="12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xmlns="" val="2013837749"/>
                  </a:ext>
                </a:extLst>
              </a:tr>
            </a:tbl>
          </a:graphicData>
        </a:graphic>
      </p:graphicFrame>
      <p:sp>
        <p:nvSpPr>
          <p:cNvPr id="12" name="TextBox 11">
            <a:extLst>
              <a:ext uri="{FF2B5EF4-FFF2-40B4-BE49-F238E27FC236}">
                <a16:creationId xmlns:a16="http://schemas.microsoft.com/office/drawing/2014/main" xmlns="" id="{30072B1F-268E-AF77-ECF3-DA7ADC71A0B5}"/>
              </a:ext>
            </a:extLst>
          </p:cNvPr>
          <p:cNvSpPr txBox="1"/>
          <p:nvPr/>
        </p:nvSpPr>
        <p:spPr>
          <a:xfrm>
            <a:off x="219284" y="4738304"/>
            <a:ext cx="5876716" cy="1477328"/>
          </a:xfrm>
          <a:prstGeom prst="rect">
            <a:avLst/>
          </a:prstGeom>
          <a:noFill/>
        </p:spPr>
        <p:txBody>
          <a:bodyPr wrap="square">
            <a:spAutoFit/>
          </a:bodyPr>
          <a:lstStyle/>
          <a:p>
            <a:r>
              <a:rPr lang="en-US" b="1" i="0" dirty="0">
                <a:solidFill>
                  <a:srgbClr val="333333"/>
                </a:solidFill>
                <a:effectLst/>
                <a:latin typeface="Open Sans" panose="020B0606030504020204" pitchFamily="34" charset="0"/>
              </a:rPr>
              <a:t>The overall performance of the Department </a:t>
            </a:r>
            <a:r>
              <a:rPr lang="en-US" b="1" dirty="0">
                <a:solidFill>
                  <a:srgbClr val="333333"/>
                </a:solidFill>
                <a:latin typeface="Open Sans" panose="020B0606030504020204" pitchFamily="34" charset="0"/>
              </a:rPr>
              <a:t>for </a:t>
            </a:r>
            <a:r>
              <a:rPr lang="en-US" b="1" i="0" dirty="0">
                <a:solidFill>
                  <a:srgbClr val="333333"/>
                </a:solidFill>
                <a:effectLst/>
                <a:latin typeface="Open Sans" panose="020B0606030504020204" pitchFamily="34" charset="0"/>
              </a:rPr>
              <a:t>4th quarter is 79% (27 out of 34) targets achieved and seven (7)  not achieved. this shows a slight increase from last previous quarterly performance</a:t>
            </a:r>
            <a:endParaRPr lang="en-ZA" dirty="0"/>
          </a:p>
        </p:txBody>
      </p:sp>
      <p:graphicFrame>
        <p:nvGraphicFramePr>
          <p:cNvPr id="13" name="Chart 12">
            <a:extLst>
              <a:ext uri="{FF2B5EF4-FFF2-40B4-BE49-F238E27FC236}">
                <a16:creationId xmlns:a16="http://schemas.microsoft.com/office/drawing/2014/main" xmlns="" id="{C1BB9134-FFDE-40CA-9255-2A52BA74BD7A}"/>
              </a:ext>
            </a:extLst>
          </p:cNvPr>
          <p:cNvGraphicFramePr>
            <a:graphicFrameLocks/>
          </p:cNvGraphicFramePr>
          <p:nvPr>
            <p:extLst>
              <p:ext uri="{D42A27DB-BD31-4B8C-83A1-F6EECF244321}">
                <p14:modId xmlns:p14="http://schemas.microsoft.com/office/powerpoint/2010/main" xmlns="" val="1524266377"/>
              </p:ext>
            </p:extLst>
          </p:nvPr>
        </p:nvGraphicFramePr>
        <p:xfrm>
          <a:off x="219284" y="687838"/>
          <a:ext cx="5348759" cy="39168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le 13">
            <a:extLst>
              <a:ext uri="{FF2B5EF4-FFF2-40B4-BE49-F238E27FC236}">
                <a16:creationId xmlns:a16="http://schemas.microsoft.com/office/drawing/2014/main" xmlns="" id="{DFED1270-C7CB-7ABE-AF9F-EA7EE39353B3}"/>
              </a:ext>
            </a:extLst>
          </p:cNvPr>
          <p:cNvGraphicFramePr>
            <a:graphicFrameLocks noGrp="1"/>
          </p:cNvGraphicFramePr>
          <p:nvPr>
            <p:extLst>
              <p:ext uri="{D42A27DB-BD31-4B8C-83A1-F6EECF244321}">
                <p14:modId xmlns:p14="http://schemas.microsoft.com/office/powerpoint/2010/main" xmlns="" val="1574259491"/>
              </p:ext>
            </p:extLst>
          </p:nvPr>
        </p:nvGraphicFramePr>
        <p:xfrm>
          <a:off x="5787328" y="1085735"/>
          <a:ext cx="5876717" cy="2992755"/>
        </p:xfrm>
        <a:graphic>
          <a:graphicData uri="http://schemas.openxmlformats.org/drawingml/2006/table">
            <a:tbl>
              <a:tblPr>
                <a:tableStyleId>{BC89EF96-8CEA-46FF-86C4-4CE0E7609802}</a:tableStyleId>
              </a:tblPr>
              <a:tblGrid>
                <a:gridCol w="1343249">
                  <a:extLst>
                    <a:ext uri="{9D8B030D-6E8A-4147-A177-3AD203B41FA5}">
                      <a16:colId xmlns:a16="http://schemas.microsoft.com/office/drawing/2014/main" xmlns="" val="1104713831"/>
                    </a:ext>
                  </a:extLst>
                </a:gridCol>
                <a:gridCol w="1511156">
                  <a:extLst>
                    <a:ext uri="{9D8B030D-6E8A-4147-A177-3AD203B41FA5}">
                      <a16:colId xmlns:a16="http://schemas.microsoft.com/office/drawing/2014/main" xmlns="" val="2660408892"/>
                    </a:ext>
                  </a:extLst>
                </a:gridCol>
                <a:gridCol w="1511156">
                  <a:extLst>
                    <a:ext uri="{9D8B030D-6E8A-4147-A177-3AD203B41FA5}">
                      <a16:colId xmlns:a16="http://schemas.microsoft.com/office/drawing/2014/main" xmlns="" val="2947362037"/>
                    </a:ext>
                  </a:extLst>
                </a:gridCol>
                <a:gridCol w="1511156">
                  <a:extLst>
                    <a:ext uri="{9D8B030D-6E8A-4147-A177-3AD203B41FA5}">
                      <a16:colId xmlns:a16="http://schemas.microsoft.com/office/drawing/2014/main" xmlns="" val="954464128"/>
                    </a:ext>
                  </a:extLst>
                </a:gridCol>
              </a:tblGrid>
              <a:tr h="142875">
                <a:tc>
                  <a:txBody>
                    <a:bodyPr/>
                    <a:lstStyle/>
                    <a:p>
                      <a:pPr algn="ctr" fontAlgn="b"/>
                      <a:r>
                        <a:rPr lang="en-ZA" sz="2400" u="none" strike="noStrike" dirty="0">
                          <a:effectLst/>
                        </a:rPr>
                        <a:t> </a:t>
                      </a:r>
                      <a:endParaRPr lang="en-ZA"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Q4</a:t>
                      </a:r>
                      <a:endParaRPr lang="en-ZA"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dirty="0">
                          <a:solidFill>
                            <a:schemeClr val="bg1"/>
                          </a:solidFill>
                          <a:effectLst/>
                        </a:rPr>
                        <a:t>Achieved</a:t>
                      </a:r>
                      <a:endParaRPr lang="en-ZA" sz="2400" b="0" i="0" u="none" strike="noStrike" dirty="0">
                        <a:solidFill>
                          <a:schemeClr val="bg1"/>
                        </a:solidFill>
                        <a:effectLst/>
                        <a:latin typeface="Calibri" panose="020F0502020204030204" pitchFamily="34" charset="0"/>
                      </a:endParaRPr>
                    </a:p>
                  </a:txBody>
                  <a:tcPr marL="9525" marR="9525" marT="9525" marB="0" anchor="b">
                    <a:solidFill>
                      <a:schemeClr val="accent6">
                        <a:lumMod val="75000"/>
                        <a:lumOff val="25000"/>
                      </a:schemeClr>
                    </a:solidFill>
                  </a:tcPr>
                </a:tc>
                <a:tc>
                  <a:txBody>
                    <a:bodyPr/>
                    <a:lstStyle/>
                    <a:p>
                      <a:pPr algn="ctr" fontAlgn="b"/>
                      <a:r>
                        <a:rPr lang="en-ZA" sz="2400" u="none" strike="noStrike" dirty="0">
                          <a:solidFill>
                            <a:schemeClr val="bg1"/>
                          </a:solidFill>
                          <a:effectLst/>
                        </a:rPr>
                        <a:t>Not Achieved</a:t>
                      </a:r>
                      <a:endParaRPr lang="en-ZA" sz="2400" b="0" i="0" u="none" strike="noStrike" dirty="0">
                        <a:solidFill>
                          <a:schemeClr val="bg1"/>
                        </a:solidFill>
                        <a:effectLst/>
                        <a:latin typeface="Calibri" panose="020F0502020204030204" pitchFamily="34" charset="0"/>
                      </a:endParaRPr>
                    </a:p>
                  </a:txBody>
                  <a:tcPr marL="9525" marR="9525" marT="9525" marB="0" anchor="b">
                    <a:solidFill>
                      <a:srgbClr val="FF0000"/>
                    </a:solidFill>
                  </a:tcPr>
                </a:tc>
                <a:extLst>
                  <a:ext uri="{0D108BD9-81ED-4DB2-BD59-A6C34878D82A}">
                    <a16:rowId xmlns:a16="http://schemas.microsoft.com/office/drawing/2014/main" xmlns="" val="3067965551"/>
                  </a:ext>
                </a:extLst>
              </a:tr>
              <a:tr h="190500">
                <a:tc>
                  <a:txBody>
                    <a:bodyPr/>
                    <a:lstStyle/>
                    <a:p>
                      <a:pPr algn="ctr" fontAlgn="b"/>
                      <a:r>
                        <a:rPr lang="en-ZA" sz="2400" u="none" strike="noStrike">
                          <a:effectLst/>
                        </a:rPr>
                        <a:t>Admin</a:t>
                      </a:r>
                      <a:endParaRPr lang="en-ZA"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7</a:t>
                      </a:r>
                      <a:endParaRPr lang="en-ZA"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7</a:t>
                      </a:r>
                      <a:endParaRPr lang="en-ZA" sz="2400" b="0" i="0" u="none" strike="noStrike">
                        <a:solidFill>
                          <a:srgbClr val="0061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0</a:t>
                      </a:r>
                      <a:endParaRPr lang="en-ZA" sz="2400" b="0" i="0" u="none" strike="noStrike">
                        <a:solidFill>
                          <a:srgbClr val="9C000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79006285"/>
                  </a:ext>
                </a:extLst>
              </a:tr>
              <a:tr h="190500">
                <a:tc>
                  <a:txBody>
                    <a:bodyPr/>
                    <a:lstStyle/>
                    <a:p>
                      <a:pPr algn="ctr" fontAlgn="b"/>
                      <a:r>
                        <a:rPr lang="en-ZA" sz="2400" u="none" strike="noStrike">
                          <a:effectLst/>
                        </a:rPr>
                        <a:t>LGSIM</a:t>
                      </a:r>
                      <a:endParaRPr lang="en-ZA"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12</a:t>
                      </a:r>
                      <a:endParaRPr lang="en-ZA"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8</a:t>
                      </a:r>
                      <a:endParaRPr lang="en-ZA" sz="2400" b="0" i="0" u="none" strike="noStrike">
                        <a:solidFill>
                          <a:srgbClr val="0061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4</a:t>
                      </a:r>
                      <a:endParaRPr lang="en-ZA" sz="2400" b="0" i="0" u="none" strike="noStrike">
                        <a:solidFill>
                          <a:srgbClr val="9C000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16864578"/>
                  </a:ext>
                </a:extLst>
              </a:tr>
              <a:tr h="190500">
                <a:tc>
                  <a:txBody>
                    <a:bodyPr/>
                    <a:lstStyle/>
                    <a:p>
                      <a:pPr algn="ctr" fontAlgn="b"/>
                      <a:r>
                        <a:rPr lang="en-ZA" sz="2400" u="none" strike="noStrike">
                          <a:effectLst/>
                        </a:rPr>
                        <a:t>ID</a:t>
                      </a:r>
                      <a:endParaRPr lang="en-ZA"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9</a:t>
                      </a:r>
                      <a:endParaRPr lang="en-ZA"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7</a:t>
                      </a:r>
                      <a:endParaRPr lang="en-ZA" sz="2400" b="0" i="0" u="none" strike="noStrike">
                        <a:solidFill>
                          <a:srgbClr val="0061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2</a:t>
                      </a:r>
                      <a:endParaRPr lang="en-ZA" sz="2400" b="0" i="0" u="none" strike="noStrike">
                        <a:solidFill>
                          <a:srgbClr val="9C000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104235936"/>
                  </a:ext>
                </a:extLst>
              </a:tr>
              <a:tr h="190500">
                <a:tc>
                  <a:txBody>
                    <a:bodyPr/>
                    <a:lstStyle/>
                    <a:p>
                      <a:pPr algn="ctr" fontAlgn="b"/>
                      <a:r>
                        <a:rPr lang="en-ZA" sz="2400" u="none" strike="noStrike">
                          <a:effectLst/>
                        </a:rPr>
                        <a:t>NDMC</a:t>
                      </a:r>
                      <a:endParaRPr lang="en-ZA"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4</a:t>
                      </a:r>
                      <a:endParaRPr lang="en-ZA"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4</a:t>
                      </a:r>
                      <a:endParaRPr lang="en-ZA" sz="2400" b="0" i="0" u="none" strike="noStrike">
                        <a:solidFill>
                          <a:srgbClr val="0061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0</a:t>
                      </a:r>
                      <a:endParaRPr lang="en-ZA" sz="2400" b="0" i="0" u="none" strike="noStrike">
                        <a:solidFill>
                          <a:srgbClr val="9C000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91171723"/>
                  </a:ext>
                </a:extLst>
              </a:tr>
              <a:tr h="190500">
                <a:tc>
                  <a:txBody>
                    <a:bodyPr/>
                    <a:lstStyle/>
                    <a:p>
                      <a:pPr algn="ctr" fontAlgn="b"/>
                      <a:r>
                        <a:rPr lang="en-ZA" sz="2400" u="none" strike="noStrike">
                          <a:effectLst/>
                        </a:rPr>
                        <a:t>CWP</a:t>
                      </a:r>
                      <a:endParaRPr lang="en-ZA"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2</a:t>
                      </a:r>
                      <a:endParaRPr lang="en-ZA"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1</a:t>
                      </a:r>
                      <a:endParaRPr lang="en-ZA" sz="2400" b="0" i="0" u="none" strike="noStrike">
                        <a:solidFill>
                          <a:srgbClr val="006100"/>
                        </a:solidFill>
                        <a:effectLst/>
                        <a:latin typeface="Calibri" panose="020F0502020204030204" pitchFamily="34" charset="0"/>
                      </a:endParaRPr>
                    </a:p>
                  </a:txBody>
                  <a:tcPr marL="9525" marR="9525" marT="9525" marB="0" anchor="b"/>
                </a:tc>
                <a:tc>
                  <a:txBody>
                    <a:bodyPr/>
                    <a:lstStyle/>
                    <a:p>
                      <a:pPr algn="ctr" fontAlgn="b"/>
                      <a:r>
                        <a:rPr lang="en-ZA" sz="2400" u="none" strike="noStrike">
                          <a:effectLst/>
                        </a:rPr>
                        <a:t>1</a:t>
                      </a:r>
                      <a:endParaRPr lang="en-ZA" sz="2400" b="0" i="0" u="none" strike="noStrike">
                        <a:solidFill>
                          <a:srgbClr val="9C000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103680375"/>
                  </a:ext>
                </a:extLst>
              </a:tr>
              <a:tr h="190500">
                <a:tc>
                  <a:txBody>
                    <a:bodyPr/>
                    <a:lstStyle/>
                    <a:p>
                      <a:pPr algn="ctr" fontAlgn="b"/>
                      <a:r>
                        <a:rPr lang="en-US" sz="2400" b="1" i="0" u="none" strike="noStrike" dirty="0">
                          <a:solidFill>
                            <a:srgbClr val="000000"/>
                          </a:solidFill>
                          <a:effectLst/>
                          <a:latin typeface="Calibri" panose="020F0502020204030204" pitchFamily="34" charset="0"/>
                        </a:rPr>
                        <a:t>TOTAL</a:t>
                      </a:r>
                      <a:endParaRPr lang="en-ZA"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b="1" u="none" strike="noStrike" dirty="0">
                          <a:effectLst/>
                        </a:rPr>
                        <a:t>34</a:t>
                      </a:r>
                      <a:endParaRPr lang="en-ZA"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2400" b="1" u="none" strike="noStrike" dirty="0">
                          <a:effectLst/>
                        </a:rPr>
                        <a:t>27</a:t>
                      </a:r>
                      <a:endParaRPr lang="en-ZA" sz="2400" b="1" i="0" u="none" strike="noStrike" dirty="0">
                        <a:solidFill>
                          <a:srgbClr val="006100"/>
                        </a:solidFill>
                        <a:effectLst/>
                        <a:latin typeface="Calibri" panose="020F0502020204030204" pitchFamily="34" charset="0"/>
                      </a:endParaRPr>
                    </a:p>
                  </a:txBody>
                  <a:tcPr marL="9525" marR="9525" marT="9525" marB="0" anchor="b"/>
                </a:tc>
                <a:tc>
                  <a:txBody>
                    <a:bodyPr/>
                    <a:lstStyle/>
                    <a:p>
                      <a:pPr algn="ctr" fontAlgn="b"/>
                      <a:r>
                        <a:rPr lang="en-ZA" sz="2400" b="1" u="none" strike="noStrike" dirty="0">
                          <a:effectLst/>
                        </a:rPr>
                        <a:t>7</a:t>
                      </a:r>
                      <a:endParaRPr lang="en-ZA" sz="2400" b="1" i="0" u="none" strike="noStrike" dirty="0">
                        <a:solidFill>
                          <a:srgbClr val="9C0006"/>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61195730"/>
                  </a:ext>
                </a:extLst>
              </a:tr>
            </a:tbl>
          </a:graphicData>
        </a:graphic>
      </p:graphicFrame>
    </p:spTree>
    <p:extLst>
      <p:ext uri="{BB962C8B-B14F-4D97-AF65-F5344CB8AC3E}">
        <p14:creationId xmlns:p14="http://schemas.microsoft.com/office/powerpoint/2010/main" xmlns="" val="2135261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407B32E-689F-47A0-A04C-5E3C8D638165}"/>
              </a:ext>
            </a:extLst>
          </p:cNvPr>
          <p:cNvSpPr>
            <a:spLocks noGrp="1"/>
          </p:cNvSpPr>
          <p:nvPr>
            <p:ph type="body" sz="quarter" idx="13"/>
          </p:nvPr>
        </p:nvSpPr>
        <p:spPr/>
        <p:txBody>
          <a:bodyPr/>
          <a:lstStyle/>
          <a:p>
            <a:pPr>
              <a:defRPr/>
            </a:pPr>
            <a:r>
              <a:rPr lang="en-ZA" dirty="0"/>
              <a:t>PART A</a:t>
            </a:r>
            <a:br>
              <a:rPr lang="en-ZA" dirty="0"/>
            </a:br>
            <a:endParaRPr lang="en-ZA" dirty="0"/>
          </a:p>
          <a:p>
            <a:pPr>
              <a:defRPr/>
            </a:pPr>
            <a:r>
              <a:rPr lang="en-ZA" altLang="en-US" sz="3600" dirty="0"/>
              <a:t>QUARTER 4 PERFORMANCE INFORMATION REPORT FOR  2020/21 FY</a:t>
            </a:r>
          </a:p>
          <a:p>
            <a:pPr>
              <a:defRPr/>
            </a:pPr>
            <a:r>
              <a:rPr lang="en-ZA" altLang="en-US" sz="3600" dirty="0">
                <a:solidFill>
                  <a:srgbClr val="00B050"/>
                </a:solidFill>
                <a:sym typeface="Calibri Light" panose="020F0302020204030204" pitchFamily="34" charset="0"/>
              </a:rPr>
              <a:t>TARGETS ACHIEVED </a:t>
            </a:r>
            <a:endParaRPr lang="en-ZA" altLang="en-US" dirty="0">
              <a:solidFill>
                <a:srgbClr val="00B050"/>
              </a:solidFill>
              <a:sym typeface="Calibri Light" panose="020F0302020204030204" pitchFamily="34" charset="0"/>
            </a:endParaRPr>
          </a:p>
          <a:p>
            <a:endParaRPr lang="en-ZA" dirty="0"/>
          </a:p>
        </p:txBody>
      </p:sp>
    </p:spTree>
    <p:extLst>
      <p:ext uri="{BB962C8B-B14F-4D97-AF65-F5344CB8AC3E}">
        <p14:creationId xmlns:p14="http://schemas.microsoft.com/office/powerpoint/2010/main" xmlns="" val="3339955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r>
              <a:rPr lang="en-US" sz="2000" b="1" dirty="0">
                <a:solidFill>
                  <a:schemeClr val="accent2"/>
                </a:solidFill>
              </a:rPr>
              <a:t>List of ACHIEVED targets administration</a:t>
            </a:r>
            <a:endParaRPr lang="en-ZA" sz="2000" b="1" dirty="0">
              <a:solidFill>
                <a:schemeClr val="accent2"/>
              </a:solidFill>
              <a:highlight>
                <a:srgbClr val="FFFF00"/>
              </a:highlight>
            </a:endParaRPr>
          </a:p>
        </p:txBody>
      </p:sp>
      <p:graphicFrame>
        <p:nvGraphicFramePr>
          <p:cNvPr id="6" name="Table 5">
            <a:extLst>
              <a:ext uri="{FF2B5EF4-FFF2-40B4-BE49-F238E27FC236}">
                <a16:creationId xmlns:a16="http://schemas.microsoft.com/office/drawing/2014/main" xmlns="" id="{CA9AAD4C-4840-B71B-FFC7-E225CA814BAE}"/>
              </a:ext>
            </a:extLst>
          </p:cNvPr>
          <p:cNvGraphicFramePr>
            <a:graphicFrameLocks noGrp="1"/>
          </p:cNvGraphicFramePr>
          <p:nvPr>
            <p:extLst>
              <p:ext uri="{D42A27DB-BD31-4B8C-83A1-F6EECF244321}">
                <p14:modId xmlns:p14="http://schemas.microsoft.com/office/powerpoint/2010/main" xmlns="" val="1152157953"/>
              </p:ext>
            </p:extLst>
          </p:nvPr>
        </p:nvGraphicFramePr>
        <p:xfrm>
          <a:off x="217711" y="632861"/>
          <a:ext cx="11010269" cy="5212080"/>
        </p:xfrm>
        <a:graphic>
          <a:graphicData uri="http://schemas.openxmlformats.org/drawingml/2006/table">
            <a:tbl>
              <a:tblPr firstRow="1" firstCol="1" lastRow="1" lastCol="1" bandRow="1" bandCol="1">
                <a:tableStyleId>{5940675A-B579-460E-94D1-54222C63F5DA}</a:tableStyleId>
              </a:tblPr>
              <a:tblGrid>
                <a:gridCol w="11010269">
                  <a:extLst>
                    <a:ext uri="{9D8B030D-6E8A-4147-A177-3AD203B41FA5}">
                      <a16:colId xmlns:a16="http://schemas.microsoft.com/office/drawing/2014/main" xmlns="" val="1315372883"/>
                    </a:ext>
                  </a:extLst>
                </a:gridCol>
              </a:tblGrid>
              <a:tr h="308269">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1.1 Achieved </a:t>
                      </a: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The Department has received a qualified audit opinion for 2020/21 financial year.</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42891262"/>
                  </a:ext>
                </a:extLst>
              </a:tr>
              <a:tr h="289483">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1.2 Achieved</a:t>
                      </a:r>
                    </a:p>
                    <a:p>
                      <a:pPr marL="67945" marR="287655"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Q3 Corporate Service Improvement Programme (CSIP) progress Report was developed and submitted to Exco on 17 January 2022 and CSIP annual progress report was submitted to Exco on 14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221123682"/>
                  </a:ext>
                </a:extLst>
              </a:tr>
              <a:tr h="433318">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1.3 Achieved</a:t>
                      </a:r>
                    </a:p>
                    <a:p>
                      <a:pPr marL="67945" marR="14732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The targeted 70% implementation of CSIP targets for Q3 was done on 31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430589198"/>
                  </a:ext>
                </a:extLst>
              </a:tr>
              <a:tr h="508522">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1.4 Achieved</a:t>
                      </a:r>
                    </a:p>
                    <a:p>
                      <a:pPr marL="67945" marR="287655"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Q3 Financial Service Improvement Programme (FSIP) progress Report was developed and submitted to Exco on 17 January 2022 and FSIP annual progress report was submitted to Exco on 14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707981438"/>
                  </a:ext>
                </a:extLst>
              </a:tr>
              <a:tr h="374551">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1.5  Achieved </a:t>
                      </a:r>
                    </a:p>
                    <a:p>
                      <a:pPr marL="67945" marR="281305" algn="l" defTabSz="914400" rtl="0" eaLnBrk="1" latinLnBrk="0" hangingPunct="1">
                        <a:lnSpc>
                          <a:spcPct val="100000"/>
                        </a:lnSpc>
                        <a:spcAft>
                          <a:spcPts val="0"/>
                        </a:spcAft>
                      </a:pPr>
                      <a:r>
                        <a:rPr lang="en-US" sz="1800" kern="1200" dirty="0">
                          <a:solidFill>
                            <a:schemeClr val="tx1"/>
                          </a:solidFill>
                          <a:effectLst/>
                          <a:latin typeface="+mn-lt"/>
                          <a:ea typeface="+mn-ea"/>
                          <a:cs typeface="+mn-cs"/>
                        </a:rPr>
                        <a:t>70% implementation of FMIP as contained in Q3 progress report was done by 31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480947429"/>
                  </a:ext>
                </a:extLst>
              </a:tr>
              <a:tr h="434224">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1.6 Achieved </a:t>
                      </a:r>
                    </a:p>
                    <a:p>
                      <a:pPr marL="67945" marR="235585" algn="l" defTabSz="914400" rtl="0" eaLnBrk="1" latinLnBrk="0" hangingPunct="1">
                        <a:lnSpc>
                          <a:spcPct val="100000"/>
                        </a:lnSpc>
                        <a:spcAft>
                          <a:spcPts val="0"/>
                        </a:spcAft>
                      </a:pPr>
                      <a:r>
                        <a:rPr lang="en-US" sz="1800" kern="1200" dirty="0">
                          <a:solidFill>
                            <a:schemeClr val="tx1"/>
                          </a:solidFill>
                          <a:effectLst/>
                          <a:latin typeface="+mn-lt"/>
                          <a:ea typeface="+mn-ea"/>
                          <a:cs typeface="+mn-cs"/>
                        </a:rPr>
                        <a:t>92% implementation of the Internal Audit Plan by 31 March 2022. (i.e., 24 audits out of the 26 planned audits were finalised and signed-off)</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723189578"/>
                  </a:ext>
                </a:extLst>
              </a:tr>
              <a:tr h="582827">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1.7 Achieved </a:t>
                      </a:r>
                    </a:p>
                    <a:p>
                      <a:pPr marL="67310" marR="55245">
                        <a:spcBef>
                          <a:spcPts val="5"/>
                        </a:spcBef>
                        <a:spcAft>
                          <a:spcPts val="0"/>
                        </a:spcAft>
                      </a:pPr>
                      <a:r>
                        <a:rPr lang="en-US" sz="1800" kern="1200" dirty="0">
                          <a:solidFill>
                            <a:schemeClr val="tx1"/>
                          </a:solidFill>
                          <a:effectLst/>
                          <a:latin typeface="+mn-lt"/>
                          <a:ea typeface="+mn-ea"/>
                          <a:cs typeface="+mn-cs"/>
                        </a:rPr>
                        <a:t>For the period under review, 2021/22 financial year, there were no investigations commissioned arising out of a request from external parties nor initiated by the Department, covering elements of misconduct, fraud and corruption allegations.</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4875712"/>
                  </a:ext>
                </a:extLst>
              </a:tr>
            </a:tbl>
          </a:graphicData>
        </a:graphic>
      </p:graphicFrame>
      <p:pic>
        <p:nvPicPr>
          <p:cNvPr id="7" name="Graphic 6" descr="Smiling face with solid fill with solid fill">
            <a:extLst>
              <a:ext uri="{FF2B5EF4-FFF2-40B4-BE49-F238E27FC236}">
                <a16:creationId xmlns:a16="http://schemas.microsoft.com/office/drawing/2014/main" xmlns="" id="{A6BD2F7F-E740-AE13-091C-EE289F53746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29954" y="139013"/>
            <a:ext cx="748731" cy="748731"/>
          </a:xfrm>
          <a:prstGeom prst="rect">
            <a:avLst/>
          </a:prstGeom>
        </p:spPr>
      </p:pic>
    </p:spTree>
    <p:extLst>
      <p:ext uri="{BB962C8B-B14F-4D97-AF65-F5344CB8AC3E}">
        <p14:creationId xmlns:p14="http://schemas.microsoft.com/office/powerpoint/2010/main" xmlns="" val="4059772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pPr algn="ctr"/>
            <a:r>
              <a:rPr lang="en-US" sz="1800" b="1" dirty="0">
                <a:solidFill>
                  <a:schemeClr val="accent2"/>
                </a:solidFill>
              </a:rPr>
              <a:t>List of ACHIEVED targets local government support and interventions management </a:t>
            </a:r>
            <a:endParaRPr lang="en-ZA" sz="1800" b="1" dirty="0">
              <a:solidFill>
                <a:schemeClr val="accent2"/>
              </a:solidFill>
              <a:highlight>
                <a:srgbClr val="FFFF00"/>
              </a:highlight>
            </a:endParaRPr>
          </a:p>
        </p:txBody>
      </p:sp>
      <p:graphicFrame>
        <p:nvGraphicFramePr>
          <p:cNvPr id="3" name="Table 2">
            <a:extLst>
              <a:ext uri="{FF2B5EF4-FFF2-40B4-BE49-F238E27FC236}">
                <a16:creationId xmlns:a16="http://schemas.microsoft.com/office/drawing/2014/main" xmlns="" id="{65D178C7-3614-38CD-52AD-126A7569606E}"/>
              </a:ext>
            </a:extLst>
          </p:cNvPr>
          <p:cNvGraphicFramePr>
            <a:graphicFrameLocks noGrp="1"/>
          </p:cNvGraphicFramePr>
          <p:nvPr>
            <p:extLst>
              <p:ext uri="{D42A27DB-BD31-4B8C-83A1-F6EECF244321}">
                <p14:modId xmlns:p14="http://schemas.microsoft.com/office/powerpoint/2010/main" xmlns="" val="425270369"/>
              </p:ext>
            </p:extLst>
          </p:nvPr>
        </p:nvGraphicFramePr>
        <p:xfrm>
          <a:off x="276726" y="652085"/>
          <a:ext cx="11638548" cy="6208424"/>
        </p:xfrm>
        <a:graphic>
          <a:graphicData uri="http://schemas.openxmlformats.org/drawingml/2006/table">
            <a:tbl>
              <a:tblPr firstRow="1" firstCol="1" lastRow="1" lastCol="1" bandRow="1" bandCol="1">
                <a:tableStyleId>{5940675A-B579-460E-94D1-54222C63F5DA}</a:tableStyleId>
              </a:tblPr>
              <a:tblGrid>
                <a:gridCol w="11638548">
                  <a:extLst>
                    <a:ext uri="{9D8B030D-6E8A-4147-A177-3AD203B41FA5}">
                      <a16:colId xmlns:a16="http://schemas.microsoft.com/office/drawing/2014/main" xmlns="" val="1492550760"/>
                    </a:ext>
                  </a:extLst>
                </a:gridCol>
              </a:tblGrid>
              <a:tr h="344320">
                <a:tc>
                  <a:txBody>
                    <a:bodyPr/>
                    <a:lstStyle/>
                    <a:p>
                      <a:pPr marL="67945" marR="117475" lvl="0" indent="0" algn="l" defTabSz="914400" rtl="0" eaLnBrk="1" fontAlgn="auto" latinLnBrk="0" hangingPunct="1">
                        <a:lnSpc>
                          <a:spcPct val="100000"/>
                        </a:lnSpc>
                        <a:spcBef>
                          <a:spcPts val="5"/>
                        </a:spcBef>
                        <a:spcAft>
                          <a:spcPts val="0"/>
                        </a:spcAft>
                        <a:buClrTx/>
                        <a:buSzTx/>
                        <a:buFontTx/>
                        <a:buNone/>
                        <a:tabLst/>
                        <a:defRPr/>
                      </a:pPr>
                      <a:r>
                        <a:rPr lang="en-US" sz="1600" b="1" kern="1200" dirty="0">
                          <a:solidFill>
                            <a:schemeClr val="tx1"/>
                          </a:solidFill>
                          <a:effectLst/>
                          <a:latin typeface="+mn-lt"/>
                          <a:ea typeface="+mn-ea"/>
                          <a:cs typeface="+mn-cs"/>
                        </a:rPr>
                        <a:t>2.2 Achieved</a:t>
                      </a:r>
                      <a:endParaRPr lang="en-ZA" sz="1600" b="1" kern="1200" dirty="0">
                        <a:solidFill>
                          <a:schemeClr val="tx1"/>
                        </a:solidFill>
                        <a:effectLst/>
                        <a:latin typeface="+mn-lt"/>
                        <a:ea typeface="+mn-ea"/>
                        <a:cs typeface="+mn-cs"/>
                      </a:endParaRPr>
                    </a:p>
                    <a:p>
                      <a:pPr marL="67945" marR="117475"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The DDM Implementation framework is revised to incorporate the gender responsive targets and indicators</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297530427"/>
                  </a:ext>
                </a:extLst>
              </a:tr>
              <a:tr h="665383">
                <a:tc>
                  <a:txBody>
                    <a:bodyPr/>
                    <a:lstStyle/>
                    <a:p>
                      <a:pPr marL="67945" marR="173990" lvl="0" indent="0" algn="l" defTabSz="914400" rtl="0" eaLnBrk="1" fontAlgn="auto" latinLnBrk="0" hangingPunct="1">
                        <a:lnSpc>
                          <a:spcPct val="100000"/>
                        </a:lnSpc>
                        <a:spcBef>
                          <a:spcPts val="5"/>
                        </a:spcBef>
                        <a:spcAft>
                          <a:spcPts val="0"/>
                        </a:spcAft>
                        <a:buClrTx/>
                        <a:buSzTx/>
                        <a:buFontTx/>
                        <a:buNone/>
                        <a:tabLst/>
                        <a:defRPr/>
                      </a:pPr>
                      <a:r>
                        <a:rPr lang="en-US" sz="1600" b="1" kern="1200" dirty="0">
                          <a:solidFill>
                            <a:schemeClr val="tx1"/>
                          </a:solidFill>
                          <a:effectLst/>
                          <a:latin typeface="+mn-lt"/>
                          <a:ea typeface="+mn-ea"/>
                          <a:cs typeface="+mn-cs"/>
                        </a:rPr>
                        <a:t>2.3 Achieved</a:t>
                      </a:r>
                    </a:p>
                    <a:p>
                      <a:pPr marL="67945" marR="17399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The Integrated Monitoring and Evaluation Framework (IM&amp;E Framework) for the DDM has been developed.</a:t>
                      </a:r>
                      <a:endParaRPr lang="en-ZA" sz="1600" kern="1200" dirty="0">
                        <a:solidFill>
                          <a:schemeClr val="tx1"/>
                        </a:solidFill>
                        <a:effectLst/>
                        <a:latin typeface="+mn-lt"/>
                        <a:ea typeface="+mn-ea"/>
                        <a:cs typeface="+mn-cs"/>
                      </a:endParaRPr>
                    </a:p>
                    <a:p>
                      <a:pPr marL="67945" marR="139700" algn="l" defTabSz="914400" rtl="0" eaLnBrk="1" latinLnBrk="0" hangingPunct="1">
                        <a:lnSpc>
                          <a:spcPct val="100000"/>
                        </a:lnSpc>
                        <a:spcAft>
                          <a:spcPts val="0"/>
                        </a:spcAft>
                      </a:pPr>
                      <a:r>
                        <a:rPr lang="en-US" sz="1600" kern="1200" dirty="0">
                          <a:solidFill>
                            <a:schemeClr val="tx1"/>
                          </a:solidFill>
                          <a:effectLst/>
                          <a:latin typeface="+mn-lt"/>
                          <a:ea typeface="+mn-ea"/>
                          <a:cs typeface="+mn-cs"/>
                        </a:rPr>
                        <a:t>The final draft of both Framework and Manual was discussed in the PSC meeting of 15 March 2022 with endorsement of both documents.</a:t>
                      </a:r>
                      <a:endParaRPr lang="en-ZA" sz="1600" kern="1200" dirty="0">
                        <a:solidFill>
                          <a:schemeClr val="tx1"/>
                        </a:solidFill>
                        <a:effectLst/>
                        <a:latin typeface="+mn-lt"/>
                        <a:ea typeface="+mn-ea"/>
                        <a:cs typeface="+mn-cs"/>
                      </a:endParaRPr>
                    </a:p>
                    <a:p>
                      <a:pPr marL="67945" marR="191135"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The IM&amp;E Framework with findings, recommendations, and implications for implementation to be formally considered by the DCoG</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261402041"/>
                  </a:ext>
                </a:extLst>
              </a:tr>
              <a:tr h="665383">
                <a:tc>
                  <a:txBody>
                    <a:bodyPr/>
                    <a:lstStyle/>
                    <a:p>
                      <a:pPr marL="67945" marR="94615"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2.4 Achieved </a:t>
                      </a:r>
                    </a:p>
                    <a:p>
                      <a:pPr marL="67945" marR="94615"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The DDM One Plan Prototype has been developed as the first release of a DDM priority module.</a:t>
                      </a:r>
                      <a:endParaRPr lang="en-ZA" sz="1600" kern="1200" dirty="0">
                        <a:solidFill>
                          <a:schemeClr val="tx1"/>
                        </a:solidFill>
                        <a:effectLst/>
                        <a:latin typeface="+mn-lt"/>
                        <a:ea typeface="+mn-ea"/>
                        <a:cs typeface="+mn-cs"/>
                      </a:endParaRPr>
                    </a:p>
                    <a:p>
                      <a:pPr marL="67945" marR="90170" algn="l" defTabSz="914400" rtl="0" eaLnBrk="1" latinLnBrk="0" hangingPunct="1">
                        <a:lnSpc>
                          <a:spcPct val="100000"/>
                        </a:lnSpc>
                        <a:spcAft>
                          <a:spcPts val="0"/>
                        </a:spcAft>
                      </a:pPr>
                      <a:r>
                        <a:rPr lang="en-US" sz="1600" kern="1200" dirty="0">
                          <a:solidFill>
                            <a:schemeClr val="tx1"/>
                          </a:solidFill>
                          <a:effectLst/>
                          <a:latin typeface="+mn-lt"/>
                          <a:ea typeface="+mn-ea"/>
                          <a:cs typeface="+mn-cs"/>
                        </a:rPr>
                        <a:t>The demonstration of the One Plan Prototype was presented to members of the Project Technical, Project Steering and Operational Steering Committees, on 24, 29 and 31 March 2022, respectively and was endorsed by committee members. </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898555713"/>
                  </a:ext>
                </a:extLst>
              </a:tr>
              <a:tr h="315840">
                <a:tc>
                  <a:txBody>
                    <a:bodyPr/>
                    <a:lstStyle/>
                    <a:p>
                      <a:pPr marL="67945" marR="145415"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2.5 Achieved </a:t>
                      </a:r>
                    </a:p>
                    <a:p>
                      <a:pPr marL="67945" marR="145415"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Final report on alignment of IDPs to the One Plans submitted and approved by Minister.</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565850407"/>
                  </a:ext>
                </a:extLst>
              </a:tr>
              <a:tr h="361996">
                <a:tc>
                  <a:txBody>
                    <a:bodyPr/>
                    <a:lstStyle/>
                    <a:p>
                      <a:pPr marL="67310" marR="636905"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2.6 Achieved</a:t>
                      </a: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Final Report on the Integration of Economic Recovery Plans in the DDM One-Plans finalized and submitted for Ministers approval</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95782197"/>
                  </a:ext>
                </a:extLst>
              </a:tr>
              <a:tr h="402933">
                <a:tc>
                  <a:txBody>
                    <a:bodyPr/>
                    <a:lstStyle/>
                    <a:p>
                      <a:pPr marL="67310" marR="636905"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2.8 Achieved </a:t>
                      </a: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60,3% of the targeted 60% MIG allocations was spent on municipal infrastructure by the end of Mar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868809859"/>
                  </a:ext>
                </a:extLst>
              </a:tr>
              <a:tr h="554486">
                <a:tc>
                  <a:txBody>
                    <a:bodyPr/>
                    <a:lstStyle/>
                    <a:p>
                      <a:pPr marL="67310" marR="636905" lvl="0" indent="0" algn="l" defTabSz="914400" rtl="0" eaLnBrk="1" fontAlgn="auto" latinLnBrk="0" hangingPunct="1">
                        <a:lnSpc>
                          <a:spcPct val="100000"/>
                        </a:lnSpc>
                        <a:spcBef>
                          <a:spcPts val="5"/>
                        </a:spcBef>
                        <a:spcAft>
                          <a:spcPts val="0"/>
                        </a:spcAft>
                        <a:buClrTx/>
                        <a:buSzTx/>
                        <a:buFontTx/>
                        <a:buNone/>
                        <a:tabLst/>
                        <a:defRPr/>
                      </a:pPr>
                      <a:r>
                        <a:rPr lang="en-US" sz="1600" b="1" kern="1200" dirty="0">
                          <a:solidFill>
                            <a:schemeClr val="tx1"/>
                          </a:solidFill>
                          <a:effectLst/>
                          <a:latin typeface="+mn-lt"/>
                          <a:ea typeface="+mn-ea"/>
                          <a:cs typeface="+mn-cs"/>
                        </a:rPr>
                        <a:t>2.9</a:t>
                      </a:r>
                      <a:r>
                        <a:rPr lang="en-ZA" sz="1600" b="1" kern="1200" dirty="0">
                          <a:solidFill>
                            <a:schemeClr val="tx1"/>
                          </a:solidFill>
                          <a:effectLst/>
                          <a:latin typeface="+mn-lt"/>
                          <a:ea typeface="+mn-ea"/>
                          <a:cs typeface="+mn-cs"/>
                        </a:rPr>
                        <a:t> </a:t>
                      </a:r>
                      <a:r>
                        <a:rPr lang="en-US" sz="1600" b="1" kern="1200" dirty="0">
                          <a:solidFill>
                            <a:schemeClr val="tx1"/>
                          </a:solidFill>
                          <a:effectLst/>
                          <a:latin typeface="+mn-lt"/>
                          <a:ea typeface="+mn-ea"/>
                          <a:cs typeface="+mn-cs"/>
                        </a:rPr>
                        <a:t>Achieved </a:t>
                      </a: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Report on priority water infrastructure projects identified, funded and included in DDM One-Plans was submitted to the Minister in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887035059"/>
                  </a:ext>
                </a:extLst>
              </a:tr>
              <a:tr h="691544">
                <a:tc>
                  <a:txBody>
                    <a:bodyPr/>
                    <a:lstStyle/>
                    <a:p>
                      <a:pPr marL="67310" marR="636905">
                        <a:spcBef>
                          <a:spcPts val="5"/>
                        </a:spcBef>
                        <a:spcAft>
                          <a:spcPts val="0"/>
                        </a:spcAft>
                      </a:pPr>
                      <a:r>
                        <a:rPr lang="en-US" sz="1800" b="1" dirty="0">
                          <a:effectLst/>
                        </a:rPr>
                        <a:t>2.11 Achieved </a:t>
                      </a:r>
                    </a:p>
                    <a:p>
                      <a:pPr marL="67310" marR="636905">
                        <a:spcBef>
                          <a:spcPts val="5"/>
                        </a:spcBef>
                        <a:spcAft>
                          <a:spcPts val="0"/>
                        </a:spcAft>
                      </a:pPr>
                      <a:r>
                        <a:rPr lang="en-US" sz="1800" dirty="0">
                          <a:effectLst/>
                        </a:rPr>
                        <a:t>Quarterly report on implementation of Section 139 improvement plans developed by 31 March 2022</a:t>
                      </a:r>
                      <a:endParaRPr lang="en-ZA" sz="32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915765451"/>
                  </a:ext>
                </a:extLst>
              </a:tr>
            </a:tbl>
          </a:graphicData>
        </a:graphic>
      </p:graphicFrame>
      <p:pic>
        <p:nvPicPr>
          <p:cNvPr id="4" name="Graphic 3" descr="Smiling face with solid fill with solid fill">
            <a:extLst>
              <a:ext uri="{FF2B5EF4-FFF2-40B4-BE49-F238E27FC236}">
                <a16:creationId xmlns:a16="http://schemas.microsoft.com/office/drawing/2014/main" xmlns="" id="{05091B9C-FA99-4FF6-E0F5-C08B7EDDCF4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239262" y="10978"/>
            <a:ext cx="676012" cy="676012"/>
          </a:xfrm>
          <a:prstGeom prst="rect">
            <a:avLst/>
          </a:prstGeom>
        </p:spPr>
      </p:pic>
    </p:spTree>
    <p:extLst>
      <p:ext uri="{BB962C8B-B14F-4D97-AF65-F5344CB8AC3E}">
        <p14:creationId xmlns:p14="http://schemas.microsoft.com/office/powerpoint/2010/main" xmlns="" val="67581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pPr algn="ctr"/>
            <a:r>
              <a:rPr lang="en-US" sz="1800" b="1" dirty="0">
                <a:solidFill>
                  <a:schemeClr val="accent2"/>
                </a:solidFill>
              </a:rPr>
              <a:t>List of ACHIEVED targets local government support and interventions management </a:t>
            </a:r>
            <a:endParaRPr lang="en-ZA" sz="1800" b="1" dirty="0">
              <a:solidFill>
                <a:schemeClr val="accent2"/>
              </a:solidFill>
              <a:highlight>
                <a:srgbClr val="FFFF00"/>
              </a:highlight>
            </a:endParaRPr>
          </a:p>
        </p:txBody>
      </p:sp>
      <p:graphicFrame>
        <p:nvGraphicFramePr>
          <p:cNvPr id="3" name="Table 2">
            <a:extLst>
              <a:ext uri="{FF2B5EF4-FFF2-40B4-BE49-F238E27FC236}">
                <a16:creationId xmlns:a16="http://schemas.microsoft.com/office/drawing/2014/main" xmlns="" id="{438A8285-08D3-B610-7A05-8341353085B2}"/>
              </a:ext>
            </a:extLst>
          </p:cNvPr>
          <p:cNvGraphicFramePr>
            <a:graphicFrameLocks noGrp="1"/>
          </p:cNvGraphicFramePr>
          <p:nvPr>
            <p:extLst>
              <p:ext uri="{D42A27DB-BD31-4B8C-83A1-F6EECF244321}">
                <p14:modId xmlns:p14="http://schemas.microsoft.com/office/powerpoint/2010/main" xmlns="" val="4097939666"/>
              </p:ext>
            </p:extLst>
          </p:nvPr>
        </p:nvGraphicFramePr>
        <p:xfrm>
          <a:off x="498684" y="1318029"/>
          <a:ext cx="11205636" cy="2194560"/>
        </p:xfrm>
        <a:graphic>
          <a:graphicData uri="http://schemas.openxmlformats.org/drawingml/2006/table">
            <a:tbl>
              <a:tblPr firstRow="1" firstCol="1" lastRow="1" lastCol="1" bandRow="1" bandCol="1">
                <a:tableStyleId>{5940675A-B579-460E-94D1-54222C63F5DA}</a:tableStyleId>
              </a:tblPr>
              <a:tblGrid>
                <a:gridCol w="11205636">
                  <a:extLst>
                    <a:ext uri="{9D8B030D-6E8A-4147-A177-3AD203B41FA5}">
                      <a16:colId xmlns:a16="http://schemas.microsoft.com/office/drawing/2014/main" xmlns="" val="1280722995"/>
                    </a:ext>
                  </a:extLst>
                </a:gridCol>
              </a:tblGrid>
              <a:tr h="622312">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2.6 Achieved</a:t>
                      </a: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Final Report on the Integration of Economic Recovery Plans in the DDM One-Plans finalized and submitted for Ministers approval</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4608753"/>
                  </a:ext>
                </a:extLst>
              </a:tr>
              <a:tr h="450828">
                <a:tc>
                  <a:txBody>
                    <a:bodyPr/>
                    <a:lstStyle/>
                    <a:p>
                      <a:pPr marL="67945" marR="303530" algn="l" defTabSz="914400" rtl="0" eaLnBrk="1" latinLnBrk="0" hangingPunct="1">
                        <a:lnSpc>
                          <a:spcPct val="100000"/>
                        </a:lnSpc>
                        <a:spcBef>
                          <a:spcPts val="5"/>
                        </a:spcBef>
                        <a:spcAft>
                          <a:spcPts val="0"/>
                        </a:spcAft>
                      </a:pPr>
                      <a:r>
                        <a:rPr lang="en-US" sz="1800" b="1" kern="1200" dirty="0">
                          <a:solidFill>
                            <a:schemeClr val="tx1"/>
                          </a:solidFill>
                          <a:effectLst/>
                          <a:latin typeface="+mn-lt"/>
                          <a:ea typeface="+mn-ea"/>
                          <a:cs typeface="+mn-cs"/>
                        </a:rPr>
                        <a:t>2.8 Achieved </a:t>
                      </a: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60,3% of the targeted 60% MIG allocations was spent on municipal infrastructure by the end of Mar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928980428"/>
                  </a:ext>
                </a:extLst>
              </a:tr>
              <a:tr h="465371">
                <a:tc>
                  <a:txBody>
                    <a:bodyPr/>
                    <a:lstStyle/>
                    <a:p>
                      <a:pPr marL="67945" marR="303530" lvl="0" indent="0" algn="l" defTabSz="914400" rtl="0" eaLnBrk="1" fontAlgn="auto" latinLnBrk="0" hangingPunct="1">
                        <a:lnSpc>
                          <a:spcPct val="100000"/>
                        </a:lnSpc>
                        <a:spcBef>
                          <a:spcPts val="5"/>
                        </a:spcBef>
                        <a:spcAft>
                          <a:spcPts val="0"/>
                        </a:spcAft>
                        <a:buClrTx/>
                        <a:buSzTx/>
                        <a:buFontTx/>
                        <a:buNone/>
                        <a:tabLst/>
                        <a:defRPr/>
                      </a:pPr>
                      <a:r>
                        <a:rPr lang="en-US" sz="1800" b="1" kern="1200" dirty="0">
                          <a:solidFill>
                            <a:schemeClr val="tx1"/>
                          </a:solidFill>
                          <a:effectLst/>
                          <a:latin typeface="+mn-lt"/>
                          <a:ea typeface="+mn-ea"/>
                          <a:cs typeface="+mn-cs"/>
                        </a:rPr>
                        <a:t>2.9</a:t>
                      </a:r>
                      <a:r>
                        <a:rPr lang="en-ZA" sz="1800" b="1" kern="1200" dirty="0">
                          <a:solidFill>
                            <a:schemeClr val="tx1"/>
                          </a:solidFill>
                          <a:effectLst/>
                          <a:latin typeface="+mn-lt"/>
                          <a:ea typeface="+mn-ea"/>
                          <a:cs typeface="+mn-cs"/>
                        </a:rPr>
                        <a:t> </a:t>
                      </a:r>
                      <a:r>
                        <a:rPr lang="en-US" sz="1800" b="1" kern="1200" dirty="0">
                          <a:solidFill>
                            <a:schemeClr val="tx1"/>
                          </a:solidFill>
                          <a:effectLst/>
                          <a:latin typeface="+mn-lt"/>
                          <a:ea typeface="+mn-ea"/>
                          <a:cs typeface="+mn-cs"/>
                        </a:rPr>
                        <a:t>Achieved </a:t>
                      </a:r>
                    </a:p>
                    <a:p>
                      <a:pPr marL="67945" marR="303530" algn="l" defTabSz="914400" rtl="0" eaLnBrk="1" latinLnBrk="0" hangingPunct="1">
                        <a:lnSpc>
                          <a:spcPct val="100000"/>
                        </a:lnSpc>
                        <a:spcBef>
                          <a:spcPts val="5"/>
                        </a:spcBef>
                        <a:spcAft>
                          <a:spcPts val="0"/>
                        </a:spcAft>
                      </a:pPr>
                      <a:r>
                        <a:rPr lang="en-US" sz="1800" kern="1200" dirty="0">
                          <a:solidFill>
                            <a:schemeClr val="tx1"/>
                          </a:solidFill>
                          <a:effectLst/>
                          <a:latin typeface="+mn-lt"/>
                          <a:ea typeface="+mn-ea"/>
                          <a:cs typeface="+mn-cs"/>
                        </a:rPr>
                        <a:t>Report on priority water infrastructure projects identified, funded and included in DDM One-Plans was submitted to the Minister in March 2022)</a:t>
                      </a:r>
                      <a:endParaRPr lang="en-ZA" sz="18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511941620"/>
                  </a:ext>
                </a:extLst>
              </a:tr>
            </a:tbl>
          </a:graphicData>
        </a:graphic>
      </p:graphicFrame>
      <p:pic>
        <p:nvPicPr>
          <p:cNvPr id="4" name="Graphic 3" descr="Smiling face with solid fill with solid fill">
            <a:extLst>
              <a:ext uri="{FF2B5EF4-FFF2-40B4-BE49-F238E27FC236}">
                <a16:creationId xmlns:a16="http://schemas.microsoft.com/office/drawing/2014/main" xmlns="" id="{E5DE1D87-02B6-4940-2F9A-FE4EA027362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028308" y="513476"/>
            <a:ext cx="676012" cy="676012"/>
          </a:xfrm>
          <a:prstGeom prst="rect">
            <a:avLst/>
          </a:prstGeom>
        </p:spPr>
      </p:pic>
    </p:spTree>
    <p:extLst>
      <p:ext uri="{BB962C8B-B14F-4D97-AF65-F5344CB8AC3E}">
        <p14:creationId xmlns:p14="http://schemas.microsoft.com/office/powerpoint/2010/main" xmlns="" val="3573192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20884-5D76-484E-B9E4-BC3E69F0335C}"/>
              </a:ext>
            </a:extLst>
          </p:cNvPr>
          <p:cNvSpPr>
            <a:spLocks noGrp="1"/>
          </p:cNvSpPr>
          <p:nvPr>
            <p:ph type="title"/>
          </p:nvPr>
        </p:nvSpPr>
        <p:spPr>
          <a:xfrm>
            <a:off x="498684" y="10978"/>
            <a:ext cx="11205636" cy="382917"/>
          </a:xfrm>
        </p:spPr>
        <p:txBody>
          <a:bodyPr/>
          <a:lstStyle/>
          <a:p>
            <a:r>
              <a:rPr lang="en-US" sz="2000" b="1" dirty="0">
                <a:solidFill>
                  <a:schemeClr val="accent2"/>
                </a:solidFill>
              </a:rPr>
              <a:t>List of ACHIEVED targets institutional development </a:t>
            </a:r>
            <a:endParaRPr lang="en-ZA" sz="2000" b="1" dirty="0">
              <a:solidFill>
                <a:schemeClr val="accent2"/>
              </a:solidFill>
              <a:highlight>
                <a:srgbClr val="FFFF00"/>
              </a:highlight>
            </a:endParaRPr>
          </a:p>
        </p:txBody>
      </p:sp>
      <p:graphicFrame>
        <p:nvGraphicFramePr>
          <p:cNvPr id="3" name="Table 2">
            <a:extLst>
              <a:ext uri="{FF2B5EF4-FFF2-40B4-BE49-F238E27FC236}">
                <a16:creationId xmlns:a16="http://schemas.microsoft.com/office/drawing/2014/main" xmlns="" id="{6333C10C-9442-82F1-38F9-DE33CDFF74E5}"/>
              </a:ext>
            </a:extLst>
          </p:cNvPr>
          <p:cNvGraphicFramePr>
            <a:graphicFrameLocks noGrp="1"/>
          </p:cNvGraphicFramePr>
          <p:nvPr>
            <p:extLst>
              <p:ext uri="{D42A27DB-BD31-4B8C-83A1-F6EECF244321}">
                <p14:modId xmlns:p14="http://schemas.microsoft.com/office/powerpoint/2010/main" xmlns="" val="228695494"/>
              </p:ext>
            </p:extLst>
          </p:nvPr>
        </p:nvGraphicFramePr>
        <p:xfrm>
          <a:off x="498684" y="1325025"/>
          <a:ext cx="11051631" cy="3632554"/>
        </p:xfrm>
        <a:graphic>
          <a:graphicData uri="http://schemas.openxmlformats.org/drawingml/2006/table">
            <a:tbl>
              <a:tblPr firstRow="1" firstCol="1" lastRow="1" lastCol="1" bandRow="1" bandCol="1">
                <a:tableStyleId>{5940675A-B579-460E-94D1-54222C63F5DA}</a:tableStyleId>
              </a:tblPr>
              <a:tblGrid>
                <a:gridCol w="11051631">
                  <a:extLst>
                    <a:ext uri="{9D8B030D-6E8A-4147-A177-3AD203B41FA5}">
                      <a16:colId xmlns:a16="http://schemas.microsoft.com/office/drawing/2014/main" xmlns="" val="3620885760"/>
                    </a:ext>
                  </a:extLst>
                </a:gridCol>
              </a:tblGrid>
              <a:tr h="199190">
                <a:tc>
                  <a:txBody>
                    <a:bodyPr/>
                    <a:lstStyle/>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Output Indicators</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371299981"/>
                  </a:ext>
                </a:extLst>
              </a:tr>
              <a:tr h="231812">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3.1 Achieved </a:t>
                      </a:r>
                      <a:r>
                        <a:rPr lang="en-US" sz="1600" kern="1200" dirty="0">
                          <a:solidFill>
                            <a:schemeClr val="tx1"/>
                          </a:solidFill>
                          <a:effectLst/>
                          <a:latin typeface="+mn-lt"/>
                          <a:ea typeface="+mn-ea"/>
                          <a:cs typeface="+mn-cs"/>
                        </a:rPr>
                        <a:t>Funding Model for Local Government was developed jointly with NT  by 31 March 2022</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046801335"/>
                  </a:ext>
                </a:extLst>
              </a:tr>
              <a:tr h="231812">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3.2 Achieved </a:t>
                      </a:r>
                      <a:r>
                        <a:rPr lang="en-US" sz="1600" kern="1200" dirty="0">
                          <a:solidFill>
                            <a:schemeClr val="tx1"/>
                          </a:solidFill>
                          <a:effectLst/>
                          <a:latin typeface="+mn-lt"/>
                          <a:ea typeface="+mn-ea"/>
                          <a:cs typeface="+mn-cs"/>
                        </a:rPr>
                        <a:t>Municipal Financial Viability Assessment and Improvement Tool developed and approved by Minister by 31 March 2022.</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4102972894"/>
                  </a:ext>
                </a:extLst>
              </a:tr>
              <a:tr h="398380">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3.5 Achieved </a:t>
                      </a:r>
                      <a:r>
                        <a:rPr lang="en-US" sz="1600" kern="1200" dirty="0">
                          <a:solidFill>
                            <a:schemeClr val="tx1"/>
                          </a:solidFill>
                          <a:effectLst/>
                          <a:latin typeface="+mn-lt"/>
                          <a:ea typeface="+mn-ea"/>
                          <a:cs typeface="+mn-cs"/>
                        </a:rPr>
                        <a:t>Close out report on support provided to stakeholders on the 2021 local government elections was compiled by 31 March 2022</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746805799"/>
                  </a:ext>
                </a:extLst>
              </a:tr>
              <a:tr h="398380">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3.6 Achieved </a:t>
                      </a:r>
                      <a:r>
                        <a:rPr lang="en-US" sz="1600" kern="1200" dirty="0">
                          <a:solidFill>
                            <a:schemeClr val="tx1"/>
                          </a:solidFill>
                          <a:effectLst/>
                          <a:latin typeface="+mn-lt"/>
                          <a:ea typeface="+mn-ea"/>
                          <a:cs typeface="+mn-cs"/>
                        </a:rPr>
                        <a:t>Draft Integrated local government capacity building strategy developed by 31</a:t>
                      </a:r>
                      <a:endParaRPr lang="en-ZA" sz="1600" kern="1200" dirty="0">
                        <a:solidFill>
                          <a:schemeClr val="tx1"/>
                        </a:solidFill>
                        <a:effectLst/>
                        <a:latin typeface="+mn-lt"/>
                        <a:ea typeface="+mn-ea"/>
                        <a:cs typeface="+mn-cs"/>
                      </a:endParaRP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March 2022 consulted with key stakeholders</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1956806186"/>
                  </a:ext>
                </a:extLst>
              </a:tr>
              <a:tr h="398380">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3.7 Achieved</a:t>
                      </a:r>
                    </a:p>
                    <a:p>
                      <a:pPr marL="67945" marR="303530" algn="l" defTabSz="914400" rtl="0" eaLnBrk="1" latinLnBrk="0" hangingPunct="1">
                        <a:lnSpc>
                          <a:spcPct val="100000"/>
                        </a:lnSpc>
                        <a:spcBef>
                          <a:spcPts val="5"/>
                        </a:spcBef>
                        <a:spcAft>
                          <a:spcPts val="0"/>
                        </a:spcAft>
                      </a:pPr>
                      <a:r>
                        <a:rPr lang="en-US" sz="1600" kern="1200" dirty="0">
                          <a:solidFill>
                            <a:schemeClr val="tx1"/>
                          </a:solidFill>
                          <a:effectLst/>
                          <a:latin typeface="+mn-lt"/>
                          <a:ea typeface="+mn-ea"/>
                          <a:cs typeface="+mn-cs"/>
                        </a:rPr>
                        <a:t> Reports on National Responsible Citizenry Campaign implementation. Stakeholder engagements conducted and reports developed</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222565809"/>
                  </a:ext>
                </a:extLst>
              </a:tr>
              <a:tr h="199190">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3.8 Achieved </a:t>
                      </a:r>
                      <a:r>
                        <a:rPr lang="en-US" sz="1600" kern="1200" dirty="0">
                          <a:solidFill>
                            <a:schemeClr val="tx1"/>
                          </a:solidFill>
                          <a:effectLst/>
                          <a:latin typeface="+mn-lt"/>
                          <a:ea typeface="+mn-ea"/>
                          <a:cs typeface="+mn-cs"/>
                        </a:rPr>
                        <a:t>Four  MPAC functionality assessment reports developed by 31 March 2022</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2544756994"/>
                  </a:ext>
                </a:extLst>
              </a:tr>
              <a:tr h="706474">
                <a:tc>
                  <a:txBody>
                    <a:bodyPr/>
                    <a:lstStyle/>
                    <a:p>
                      <a:pPr marL="67945" marR="303530" algn="l" defTabSz="914400" rtl="0" eaLnBrk="1" latinLnBrk="0" hangingPunct="1">
                        <a:lnSpc>
                          <a:spcPct val="100000"/>
                        </a:lnSpc>
                        <a:spcBef>
                          <a:spcPts val="5"/>
                        </a:spcBef>
                        <a:spcAft>
                          <a:spcPts val="0"/>
                        </a:spcAft>
                      </a:pPr>
                      <a:r>
                        <a:rPr lang="en-US" sz="1600" b="1" kern="1200" dirty="0">
                          <a:solidFill>
                            <a:schemeClr val="tx1"/>
                          </a:solidFill>
                          <a:effectLst/>
                          <a:latin typeface="+mn-lt"/>
                          <a:ea typeface="+mn-ea"/>
                          <a:cs typeface="+mn-cs"/>
                        </a:rPr>
                        <a:t>3.9 Achieved </a:t>
                      </a:r>
                      <a:r>
                        <a:rPr lang="en-US" sz="1600" kern="1200" dirty="0">
                          <a:solidFill>
                            <a:schemeClr val="tx1"/>
                          </a:solidFill>
                          <a:effectLst/>
                          <a:latin typeface="+mn-lt"/>
                          <a:ea typeface="+mn-ea"/>
                          <a:cs typeface="+mn-cs"/>
                        </a:rPr>
                        <a:t>Report on the implementation of actions to address issues raised by the AGSA in line with section 134 of the MFMA submitted to form part of sec 48 report/ state of local government report by 31 December 2021</a:t>
                      </a:r>
                      <a:endParaRPr lang="en-ZA" sz="1600" kern="1200" dirty="0">
                        <a:solidFill>
                          <a:schemeClr val="tx1"/>
                        </a:solidFill>
                        <a:effectLst/>
                        <a:latin typeface="+mn-lt"/>
                        <a:ea typeface="+mn-ea"/>
                        <a:cs typeface="+mn-cs"/>
                      </a:endParaRPr>
                    </a:p>
                  </a:txBody>
                  <a:tcPr marL="0" marR="0" marT="0" marB="0"/>
                </a:tc>
                <a:extLst>
                  <a:ext uri="{0D108BD9-81ED-4DB2-BD59-A6C34878D82A}">
                    <a16:rowId xmlns:a16="http://schemas.microsoft.com/office/drawing/2014/main" xmlns="" val="3473778878"/>
                  </a:ext>
                </a:extLst>
              </a:tr>
            </a:tbl>
          </a:graphicData>
        </a:graphic>
      </p:graphicFrame>
      <p:pic>
        <p:nvPicPr>
          <p:cNvPr id="4" name="Graphic 3" descr="Smiling face with solid fill with solid fill">
            <a:extLst>
              <a:ext uri="{FF2B5EF4-FFF2-40B4-BE49-F238E27FC236}">
                <a16:creationId xmlns:a16="http://schemas.microsoft.com/office/drawing/2014/main" xmlns="" id="{D2DF38E9-748C-51B7-9351-DF73A1B20E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028308" y="344936"/>
            <a:ext cx="676012" cy="676012"/>
          </a:xfrm>
          <a:prstGeom prst="rect">
            <a:avLst/>
          </a:prstGeom>
        </p:spPr>
      </p:pic>
    </p:spTree>
    <p:extLst>
      <p:ext uri="{BB962C8B-B14F-4D97-AF65-F5344CB8AC3E}">
        <p14:creationId xmlns:p14="http://schemas.microsoft.com/office/powerpoint/2010/main" xmlns="" val="1326455926"/>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3A038743C60846B4A89D332FBF2229" ma:contentTypeVersion="14" ma:contentTypeDescription="Create a new document." ma:contentTypeScope="" ma:versionID="c7eacf054cc99c64394602ecb07f6493">
  <xsd:schema xmlns:xsd="http://www.w3.org/2001/XMLSchema" xmlns:xs="http://www.w3.org/2001/XMLSchema" xmlns:p="http://schemas.microsoft.com/office/2006/metadata/properties" xmlns:ns3="7283c138-033a-4ef7-af5d-ac384138c6f4" xmlns:ns4="3bb20e08-4927-4d43-83bc-d6588d1b0ae3" targetNamespace="http://schemas.microsoft.com/office/2006/metadata/properties" ma:root="true" ma:fieldsID="92224eb8815f70a315dbbc8a03a05348" ns3:_="" ns4:_="">
    <xsd:import namespace="7283c138-033a-4ef7-af5d-ac384138c6f4"/>
    <xsd:import namespace="3bb20e08-4927-4d43-83bc-d6588d1b0ae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83c138-033a-4ef7-af5d-ac384138c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b20e08-4927-4d43-83bc-d6588d1b0ae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9146FA-559C-432E-B6DE-1F0EC3C83599}">
  <ds:schemaRefs>
    <ds:schemaRef ds:uri="http://schemas.microsoft.com/office/2006/metadata/contentType"/>
    <ds:schemaRef ds:uri="http://schemas.microsoft.com/office/2006/metadata/properties/metaAttributes"/>
    <ds:schemaRef ds:uri="http://www.w3.org/2000/xmlns/"/>
    <ds:schemaRef ds:uri="http://www.w3.org/2001/XMLSchema"/>
    <ds:schemaRef ds:uri="7283c138-033a-4ef7-af5d-ac384138c6f4"/>
    <ds:schemaRef ds:uri="3bb20e08-4927-4d43-83bc-d6588d1b0ae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C4FA09-54D8-40C4-8E95-345392550324}">
  <ds:schemaRefs>
    <ds:schemaRef ds:uri="http://schemas.microsoft.com/office/2006/documentManagement/types"/>
    <ds:schemaRef ds:uri="http://www.w3.org/XML/1998/namespace"/>
    <ds:schemaRef ds:uri="3bb20e08-4927-4d43-83bc-d6588d1b0ae3"/>
    <ds:schemaRef ds:uri="http://purl.org/dc/terms/"/>
    <ds:schemaRef ds:uri="http://schemas.microsoft.com/office/2006/metadata/properties"/>
    <ds:schemaRef ds:uri="http://purl.org/dc/elements/1.1/"/>
    <ds:schemaRef ds:uri="http://purl.org/dc/dcmitype/"/>
    <ds:schemaRef ds:uri="http://schemas.openxmlformats.org/package/2006/metadata/core-properties"/>
    <ds:schemaRef ds:uri="http://schemas.microsoft.com/office/infopath/2007/PartnerControls"/>
    <ds:schemaRef ds:uri="7283c138-033a-4ef7-af5d-ac384138c6f4"/>
  </ds:schemaRefs>
</ds:datastoreItem>
</file>

<file path=customXml/itemProps3.xml><?xml version="1.0" encoding="utf-8"?>
<ds:datastoreItem xmlns:ds="http://schemas.openxmlformats.org/officeDocument/2006/customXml" ds:itemID="{DE31C157-9E30-4464-B633-FD2A8350DE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10959</TotalTime>
  <Words>1899</Words>
  <Application>Microsoft Office PowerPoint</Application>
  <PresentationFormat>Custom</PresentationFormat>
  <Paragraphs>216</Paragraphs>
  <Slides>21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黑体</vt:lpstr>
      <vt:lpstr>Gill Sans MT</vt:lpstr>
      <vt:lpstr>MS PGothic</vt:lpstr>
      <vt:lpstr>SimSun</vt:lpstr>
      <vt:lpstr>Calibri Light</vt:lpstr>
      <vt:lpstr>Calibri</vt:lpstr>
      <vt:lpstr>Times New Roman</vt:lpstr>
      <vt:lpstr>Open Sans</vt:lpstr>
      <vt:lpstr>PMingLiU</vt:lpstr>
      <vt:lpstr>Copperplate Gothic Bold</vt:lpstr>
      <vt:lpstr>Office Theme</vt:lpstr>
      <vt:lpstr>Slide 1</vt:lpstr>
      <vt:lpstr>PRESENTATION OUTLINE </vt:lpstr>
      <vt:lpstr>PURPOSE </vt:lpstr>
      <vt:lpstr>Summary Dashboard Performance for quarter 4</vt:lpstr>
      <vt:lpstr>Slide 5</vt:lpstr>
      <vt:lpstr>List of ACHIEVED targets administration</vt:lpstr>
      <vt:lpstr>List of ACHIEVED targets local government support and interventions management </vt:lpstr>
      <vt:lpstr>List of ACHIEVED targets local government support and interventions management </vt:lpstr>
      <vt:lpstr>List of ACHIEVED targets institutional development </vt:lpstr>
      <vt:lpstr>List of ACHIEVED targets National Disaster Management Centre</vt:lpstr>
      <vt:lpstr>Slide 11</vt:lpstr>
      <vt:lpstr>List of targets not Achieved local government support and interventions management </vt:lpstr>
      <vt:lpstr>List of targets not achieved Institutional Development </vt:lpstr>
      <vt:lpstr>List of ACHIEVED targets Community Work Programme</vt:lpstr>
      <vt:lpstr>Slide 15</vt:lpstr>
      <vt:lpstr>Summary OF FINANCIAL PERFORMANCE for quarter 4</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USER</cp:lastModifiedBy>
  <cp:revision>227</cp:revision>
  <cp:lastPrinted>2022-03-02T12:45:22Z</cp:lastPrinted>
  <dcterms:created xsi:type="dcterms:W3CDTF">2021-02-13T08:50:29Z</dcterms:created>
  <dcterms:modified xsi:type="dcterms:W3CDTF">2022-09-02T10:06:07Z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0x010100DA3A038743C60846B4A89D332FBF2229</vt:lpwstr>
  </property>
</Properties>
</file>