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76" r:id="rId2"/>
    <p:sldId id="777" r:id="rId3"/>
    <p:sldId id="790" r:id="rId4"/>
    <p:sldId id="787" r:id="rId5"/>
    <p:sldId id="799" r:id="rId6"/>
    <p:sldId id="800" r:id="rId7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66FF"/>
    <a:srgbClr val="FFFF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524" autoAdjust="0"/>
  </p:normalViewPr>
  <p:slideViewPr>
    <p:cSldViewPr snapToGrid="0" snapToObjects="1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534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534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8DC1C62E-FFD9-482F-BEBD-A9C4EDEE1B0A}" type="datetimeFigureOut">
              <a:rPr lang="en-ZA" smtClean="0"/>
              <a:pPr/>
              <a:t>2022/08/30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377322"/>
            <a:ext cx="2945659" cy="49534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377322"/>
            <a:ext cx="2945659" cy="49534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E262A43-E5B8-4D42-8DA3-185AB4B3E6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30661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363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363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41E4AB3-1F06-48D4-BBFD-C06C3454A64A}" type="datetimeFigureOut">
              <a:rPr lang="en-ZA" smtClean="0"/>
              <a:pPr/>
              <a:t>2022/08/30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377319"/>
            <a:ext cx="2945659" cy="49363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377319"/>
            <a:ext cx="2945659" cy="49363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469879F9-EA4E-4EFD-860C-73C1E94CA93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177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7EA98-9C84-B847-91EC-64D114B92B3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38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7EA98-9C84-B847-91EC-64D114B92B3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80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7EA98-9C84-B847-91EC-64D114B92B3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86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7EA98-9C84-B847-91EC-64D114B92B3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00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7F44-070D-4A42-B8E6-59B5110574B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3E3E-AAEA-2C4F-AAAF-D5D0D3B13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3207" y="2155612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3874037" y="896169"/>
            <a:ext cx="5056987" cy="370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 smtClean="0"/>
              <a:t>FIREARM DESTRUCTION</a:t>
            </a:r>
            <a:endParaRPr lang="en-ZA" sz="2800" b="1" dirty="0"/>
          </a:p>
          <a:p>
            <a:endParaRPr lang="en-US" sz="2800" b="1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WESTERN CAPE</a:t>
            </a:r>
          </a:p>
          <a:p>
            <a:endParaRPr lang="en-US" sz="2800" b="1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="1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="1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30 August 2022</a:t>
            </a:r>
            <a:endParaRPr lang="en-US" sz="2800" b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609620" y="457302"/>
            <a:ext cx="5986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ZA" alt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 </a:t>
            </a:r>
          </a:p>
          <a:p>
            <a:pPr algn="l" defTabSz="914400"/>
            <a:r>
              <a:rPr lang="en-US" altLang="en-US" sz="20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</a:t>
            </a:r>
            <a:endParaRPr lang="en-US" altLang="en-US" sz="20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352516" y="1374487"/>
            <a:ext cx="72653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ZA" sz="1200" dirty="0" smtClean="0">
              <a:solidFill>
                <a:prstClr val="black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Correspondence received from the Western Cape Provincial Parliament on 2022-02-26 requesting a virtual meeting to discuss the issue of the Dedicated Firearm Destruction Site in the Western Cape.</a:t>
            </a:r>
          </a:p>
          <a:p>
            <a:pPr>
              <a:lnSpc>
                <a:spcPct val="100000"/>
              </a:lnSpc>
            </a:pPr>
            <a:endParaRPr lang="en-ZA" sz="6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On 2022-03-15 a virtual Meeting was held with the then -Honourable member of Parliament, Honourable MPP/LPP , Regan </a:t>
            </a:r>
            <a:r>
              <a:rPr lang="en-ZA" sz="6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Allen </a:t>
            </a: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r>
              <a:rPr lang="en-ZA" sz="6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During the meeting Mr Reegan Allen </a:t>
            </a: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MMP then- </a:t>
            </a:r>
            <a:r>
              <a:rPr lang="en-ZA" sz="6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was informed that the matter cannot be addressed at the Provincial Level and will be escalated to </a:t>
            </a: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the National </a:t>
            </a:r>
            <a:r>
              <a:rPr lang="en-ZA" sz="6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Level  </a:t>
            </a:r>
          </a:p>
          <a:p>
            <a:pPr>
              <a:lnSpc>
                <a:spcPct val="100000"/>
              </a:lnSpc>
            </a:pPr>
            <a:endParaRPr lang="en-ZA" sz="6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Correspondence was provided to the Provincial Parliament dated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 2022-07-15 by the Western Cape Provincial Commissioner outlining the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 process involved in the transportation of firearms to Confiscated Firearms,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sz="6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Supply Chain Management , Pretoria.    </a:t>
            </a:r>
          </a:p>
          <a:p>
            <a:pPr>
              <a:lnSpc>
                <a:spcPct val="100000"/>
              </a:lnSpc>
            </a:pPr>
            <a:endParaRPr lang="en-ZA" sz="6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This Office has received correspondence from the Chairperson :Standing Committee on Community Safety , Cultural Affairs and Sport dated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sz="6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2022-08-08 wherein a scheduled meeting will be convened to discuss the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sz="6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 matter  further.  </a:t>
            </a:r>
          </a:p>
          <a:p>
            <a:pPr marL="0" indent="0">
              <a:lnSpc>
                <a:spcPct val="100000"/>
              </a:lnSpc>
              <a:buNone/>
            </a:pPr>
            <a:endParaRPr lang="en-ZA" sz="6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64628"/>
            <a:ext cx="2133600" cy="365125"/>
          </a:xfrm>
        </p:spPr>
        <p:txBody>
          <a:bodyPr/>
          <a:lstStyle/>
          <a:p>
            <a:fld id="{6E5F179B-226C-B04F-A3DC-7E00019F3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3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609620" y="641967"/>
            <a:ext cx="5986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en-US" altLang="en-US" sz="20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ITEMS LISTED IN THE CORRESPONDENCE            </a:t>
            </a:r>
            <a:endParaRPr lang="en-US" altLang="en-US" sz="20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278626" y="1466850"/>
            <a:ext cx="72653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ZA" sz="1200" dirty="0" smtClean="0">
              <a:solidFill>
                <a:prstClr val="black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ZA" sz="16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To explain the destruction of firearms process in the Western Cape.</a:t>
            </a:r>
          </a:p>
          <a:p>
            <a:r>
              <a:rPr lang="en-ZA" sz="16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Specific and security protocols are followed which cannot be disclosed due to its  extremely high risk  </a:t>
            </a:r>
          </a:p>
          <a:p>
            <a:endParaRPr lang="en-ZA" sz="16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en-ZA" sz="16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To provide progress on the establishment of a destruction site in the Western Cape.</a:t>
            </a:r>
          </a:p>
          <a:p>
            <a:pPr marL="0" indent="0">
              <a:buNone/>
            </a:pPr>
            <a:endParaRPr lang="en-ZA" sz="16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en-ZA" sz="16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Impact on Provincial resources to transport firearm and ammunition to Pretoria </a:t>
            </a:r>
          </a:p>
          <a:p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ZA" sz="1600" dirty="0" smtClean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ZA" sz="2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ZA" sz="2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64628"/>
            <a:ext cx="2133600" cy="365125"/>
          </a:xfrm>
        </p:spPr>
        <p:txBody>
          <a:bodyPr/>
          <a:lstStyle/>
          <a:p>
            <a:fld id="{6E5F179B-226C-B04F-A3DC-7E00019F3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8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52495" y="457302"/>
            <a:ext cx="5986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ZA" alt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PROGRESS  ON THE  DESTRUCTION SITE</a:t>
            </a:r>
            <a:endParaRPr lang="en-ZA" alt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 defTabSz="914400"/>
            <a:r>
              <a:rPr lang="en-US" altLang="en-US" sz="20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</a:t>
            </a:r>
            <a:endParaRPr lang="en-US" altLang="en-US" sz="20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173850" y="1614729"/>
            <a:ext cx="7865375" cy="383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ZA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following premises were identified, visited and/or previously utilized:</a:t>
            </a:r>
          </a:p>
          <a:p>
            <a:pPr algn="just"/>
            <a:endParaRPr lang="en-ZA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/>
            <a:r>
              <a:rPr lang="en-ZA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Arcelor Mittal (Saldanha Steel), Saldanha </a:t>
            </a:r>
            <a:r>
              <a:rPr lang="en-ZA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(Closed)</a:t>
            </a:r>
            <a:endParaRPr lang="en-ZA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ZA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/>
            <a:r>
              <a:rPr lang="en-ZA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Atlantis </a:t>
            </a:r>
            <a:r>
              <a:rPr lang="en-ZA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Foundry, Atlantis – Facility cannot accommodate SAPS.</a:t>
            </a:r>
          </a:p>
          <a:p>
            <a:pPr algn="just"/>
            <a:endParaRPr lang="en-ZA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/>
            <a:r>
              <a:rPr lang="en-ZA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 Metal (Airport </a:t>
            </a:r>
            <a:r>
              <a:rPr lang="en-ZA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Industrial), </a:t>
            </a:r>
            <a:r>
              <a:rPr lang="en-ZA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Bishop Lavis -  Premises not suitable and company not interested in assisting</a:t>
            </a:r>
            <a:r>
              <a:rPr lang="en-ZA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/>
            <a:endParaRPr lang="en-ZA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/>
            <a:r>
              <a:rPr lang="en-ZA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Cisko, Kuilsriver – </a:t>
            </a:r>
            <a:r>
              <a:rPr lang="en-ZA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Its operations currently are a Security risks for the Organization – The Institution was utilised by SAPS and services were terminated  due to its high risk and legal requirements, operational procedures  could not be complied with.     </a:t>
            </a:r>
          </a:p>
          <a:p>
            <a:pPr marL="285750" indent="-285750" algn="just"/>
            <a:endParaRPr lang="en-ZA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ZA" sz="1200" dirty="0" smtClean="0"/>
          </a:p>
          <a:p>
            <a:pPr marL="0" indent="0">
              <a:buNone/>
            </a:pPr>
            <a:endParaRPr lang="en-ZA" sz="1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ZA" sz="12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ZA" sz="2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64628"/>
            <a:ext cx="2133600" cy="365125"/>
          </a:xfrm>
        </p:spPr>
        <p:txBody>
          <a:bodyPr/>
          <a:lstStyle/>
          <a:p>
            <a:fld id="{6E5F179B-226C-B04F-A3DC-7E00019F3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9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52495" y="457302"/>
            <a:ext cx="5986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ZA" alt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ESTABLISHMENT OF DESTRUCTION SITE</a:t>
            </a:r>
            <a:endParaRPr lang="en-ZA" alt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 defTabSz="914400"/>
            <a:r>
              <a:rPr lang="en-US" altLang="en-US" sz="20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WESTERN CAPE </a:t>
            </a:r>
            <a:endParaRPr lang="en-US" altLang="en-US" sz="20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173850" y="1614729"/>
            <a:ext cx="7865375" cy="383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dirty="0" smtClean="0"/>
              <a:t>Due to budgetary constraints,  the Province cannot afford to build its own facility and the maintenance of the facility has its own extremely high budgetary constraints . </a:t>
            </a:r>
          </a:p>
          <a:p>
            <a:pPr marL="0" indent="0">
              <a:buNone/>
            </a:pPr>
            <a:endParaRPr lang="en-ZA" sz="1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ZA" sz="16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IMPACT ON PROVINCIAL RESOURCES TO TRANSPORT FIREARMS AND AMMUNITION TO PRETORIA  </a:t>
            </a:r>
          </a:p>
          <a:p>
            <a:pPr marL="0" indent="0">
              <a:lnSpc>
                <a:spcPct val="100000"/>
              </a:lnSpc>
              <a:buNone/>
            </a:pPr>
            <a:endParaRPr lang="en-ZA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ZA" sz="16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Due to the sensitive nature of the process –the issue remains highly confidential </a:t>
            </a:r>
          </a:p>
          <a:p>
            <a:pPr marL="0" indent="0">
              <a:lnSpc>
                <a:spcPct val="100000"/>
              </a:lnSpc>
              <a:buNone/>
            </a:pPr>
            <a:endParaRPr lang="en-ZA" sz="1600" b="1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ZA" sz="12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ZA" sz="22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ZA" sz="2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64628"/>
            <a:ext cx="2133600" cy="365125"/>
          </a:xfrm>
        </p:spPr>
        <p:txBody>
          <a:bodyPr/>
          <a:lstStyle/>
          <a:p>
            <a:fld id="{6E5F179B-226C-B04F-A3DC-7E00019F3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1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5038" y="930196"/>
            <a:ext cx="6018962" cy="367184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THE END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25378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27558</TotalTime>
  <Words>391</Words>
  <Application>Microsoft Office PowerPoint</Application>
  <PresentationFormat>On-screen Show (4:3)</PresentationFormat>
  <Paragraphs>66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THE END</vt:lpstr>
    </vt:vector>
  </TitlesOfParts>
  <Company>saps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sapss707777</dc:creator>
  <cp:lastModifiedBy>USER</cp:lastModifiedBy>
  <cp:revision>1520</cp:revision>
  <cp:lastPrinted>2022-08-12T12:32:05Z</cp:lastPrinted>
  <dcterms:created xsi:type="dcterms:W3CDTF">2018-12-13T11:45:15Z</dcterms:created>
  <dcterms:modified xsi:type="dcterms:W3CDTF">2022-08-30T12:04:46Z</dcterms:modified>
</cp:coreProperties>
</file>