
<file path=[Content_Types].xml><?xml version="1.0" encoding="utf-8"?>
<Types xmlns="http://schemas.openxmlformats.org/package/2006/content-types">
  <Default Extension="png" ContentType="image/png"/>
  <Default Extension="jfif"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56" r:id="rId5"/>
    <p:sldId id="566" r:id="rId6"/>
    <p:sldId id="565" r:id="rId7"/>
    <p:sldId id="593" r:id="rId8"/>
    <p:sldId id="594" r:id="rId9"/>
    <p:sldId id="567" r:id="rId10"/>
    <p:sldId id="588" r:id="rId11"/>
    <p:sldId id="590" r:id="rId12"/>
    <p:sldId id="595" r:id="rId13"/>
    <p:sldId id="596" r:id="rId14"/>
    <p:sldId id="597" r:id="rId15"/>
    <p:sldId id="570" r:id="rId16"/>
    <p:sldId id="598" r:id="rId17"/>
    <p:sldId id="599" r:id="rId18"/>
    <p:sldId id="600" r:id="rId19"/>
    <p:sldId id="589" r:id="rId20"/>
    <p:sldId id="601" r:id="rId21"/>
    <p:sldId id="602" r:id="rId22"/>
    <p:sldId id="603" r:id="rId23"/>
    <p:sldId id="592" r:id="rId24"/>
    <p:sldId id="591" r:id="rId25"/>
    <p:sldId id="604" r:id="rId26"/>
    <p:sldId id="605" r:id="rId27"/>
    <p:sldId id="606" r:id="rId28"/>
    <p:sldId id="607" r:id="rId29"/>
    <p:sldId id="578" r:id="rId30"/>
    <p:sldId id="579" r:id="rId31"/>
    <p:sldId id="586" r:id="rId32"/>
    <p:sldId id="57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el Ragoo" initials="SR" lastIdx="1" clrIdx="0">
    <p:extLst>
      <p:ext uri="{19B8F6BF-5375-455C-9EA6-DF929625EA0E}">
        <p15:presenceInfo xmlns:p15="http://schemas.microsoft.com/office/powerpoint/2012/main" userId="S::Shaneel.Ragoo@Treasury.gov.za::4f836308-83bb-49aa-8d79-2a8176adf8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5A5A5"/>
    <a:srgbClr val="C2C2C2"/>
    <a:srgbClr val="D9D9D9"/>
    <a:srgbClr val="B20E0F"/>
    <a:srgbClr val="F2F2F2"/>
    <a:srgbClr val="BCBCBC"/>
    <a:srgbClr val="FF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70868" autoAdjust="0"/>
  </p:normalViewPr>
  <p:slideViewPr>
    <p:cSldViewPr snapToGrid="0" snapToObjects="1">
      <p:cViewPr varScale="1">
        <p:scale>
          <a:sx n="57" d="100"/>
          <a:sy n="57" d="100"/>
        </p:scale>
        <p:origin x="1476"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3B8BA-33B0-40B5-B448-63BEFB906ED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ZA"/>
        </a:p>
      </dgm:t>
    </dgm:pt>
    <dgm:pt modelId="{984D33A1-04C1-4C69-B9F8-610EE9CB9739}">
      <dgm:prSet phldrT="[Text]"/>
      <dgm:spPr>
        <a:solidFill>
          <a:schemeClr val="bg2"/>
        </a:solidFill>
      </dgm:spPr>
      <dgm:t>
        <a:bodyPr/>
        <a:lstStyle/>
        <a:p>
          <a:r>
            <a:rPr lang="en-ZA" dirty="0">
              <a:solidFill>
                <a:schemeClr val="tx1"/>
              </a:solidFill>
            </a:rPr>
            <a:t>Spending summary</a:t>
          </a:r>
        </a:p>
      </dgm:t>
    </dgm:pt>
    <dgm:pt modelId="{AC2D2E6F-3E14-4AD7-B493-5D7E20310EE7}" type="parTrans" cxnId="{26189584-E2DB-46F0-AB46-73DBFDAC1910}">
      <dgm:prSet/>
      <dgm:spPr/>
      <dgm:t>
        <a:bodyPr/>
        <a:lstStyle/>
        <a:p>
          <a:endParaRPr lang="en-ZA"/>
        </a:p>
      </dgm:t>
    </dgm:pt>
    <dgm:pt modelId="{97BE672F-9772-4F54-8E1F-2E3762CAB33F}" type="sibTrans" cxnId="{26189584-E2DB-46F0-AB46-73DBFDAC1910}">
      <dgm:prSet/>
      <dgm:spPr/>
      <dgm:t>
        <a:bodyPr/>
        <a:lstStyle/>
        <a:p>
          <a:endParaRPr lang="en-ZA"/>
        </a:p>
      </dgm:t>
    </dgm:pt>
    <dgm:pt modelId="{60E74922-FB38-4656-B7C5-B0AE1DC2D897}">
      <dgm:prSet phldrT="[Text]"/>
      <dgm:spPr>
        <a:solidFill>
          <a:schemeClr val="bg2"/>
        </a:solidFill>
      </dgm:spPr>
      <dgm:t>
        <a:bodyPr/>
        <a:lstStyle/>
        <a:p>
          <a:r>
            <a:rPr lang="en-ZA" dirty="0">
              <a:solidFill>
                <a:schemeClr val="tx1"/>
              </a:solidFill>
            </a:rPr>
            <a:t>Higher than projected expenditure</a:t>
          </a:r>
        </a:p>
      </dgm:t>
    </dgm:pt>
    <dgm:pt modelId="{2EFA830F-6B02-48AF-81C4-E14677F60619}" type="parTrans" cxnId="{FD7B4397-8B08-4B2F-B946-624172D173CF}">
      <dgm:prSet/>
      <dgm:spPr>
        <a:ln>
          <a:solidFill>
            <a:schemeClr val="tx1"/>
          </a:solidFill>
        </a:ln>
      </dgm:spPr>
      <dgm:t>
        <a:bodyPr/>
        <a:lstStyle/>
        <a:p>
          <a:endParaRPr lang="en-ZA" dirty="0"/>
        </a:p>
      </dgm:t>
    </dgm:pt>
    <dgm:pt modelId="{F260D2DE-EAB3-4E48-B4B5-95C5DB8C9850}" type="sibTrans" cxnId="{FD7B4397-8B08-4B2F-B946-624172D173CF}">
      <dgm:prSet/>
      <dgm:spPr/>
      <dgm:t>
        <a:bodyPr/>
        <a:lstStyle/>
        <a:p>
          <a:endParaRPr lang="en-ZA"/>
        </a:p>
      </dgm:t>
    </dgm:pt>
    <dgm:pt modelId="{D0FDC6E8-B81A-4C60-ABD8-46DFDFB9D857}">
      <dgm:prSet phldrT="[Text]"/>
      <dgm:spPr>
        <a:solidFill>
          <a:schemeClr val="bg2"/>
        </a:solidFill>
      </dgm:spPr>
      <dgm:t>
        <a:bodyPr/>
        <a:lstStyle/>
        <a:p>
          <a:r>
            <a:rPr lang="en-ZA" dirty="0">
              <a:solidFill>
                <a:schemeClr val="tx1"/>
              </a:solidFill>
            </a:rPr>
            <a:t>Personnel</a:t>
          </a:r>
          <a:r>
            <a:rPr lang="en-ZA" dirty="0"/>
            <a:t> </a:t>
          </a:r>
          <a:r>
            <a:rPr lang="en-ZA" dirty="0">
              <a:solidFill>
                <a:schemeClr val="tx1"/>
              </a:solidFill>
            </a:rPr>
            <a:t>expenditure</a:t>
          </a:r>
        </a:p>
      </dgm:t>
    </dgm:pt>
    <dgm:pt modelId="{EABFE6AC-D2D9-49BF-ABAB-074052F27D41}" type="parTrans" cxnId="{35D025C5-20FE-4EEF-9AE8-DFD789F27816}">
      <dgm:prSet/>
      <dgm:spPr>
        <a:ln>
          <a:solidFill>
            <a:schemeClr val="tx1"/>
          </a:solidFill>
        </a:ln>
      </dgm:spPr>
      <dgm:t>
        <a:bodyPr/>
        <a:lstStyle/>
        <a:p>
          <a:endParaRPr lang="en-ZA" dirty="0"/>
        </a:p>
      </dgm:t>
    </dgm:pt>
    <dgm:pt modelId="{5D6F437D-7C8A-4362-A3B8-03222E846A21}" type="sibTrans" cxnId="{35D025C5-20FE-4EEF-9AE8-DFD789F27816}">
      <dgm:prSet/>
      <dgm:spPr/>
      <dgm:t>
        <a:bodyPr/>
        <a:lstStyle/>
        <a:p>
          <a:endParaRPr lang="en-ZA"/>
        </a:p>
      </dgm:t>
    </dgm:pt>
    <dgm:pt modelId="{70E197EA-5F18-4603-A50D-A991854740C9}">
      <dgm:prSet phldrT="[Text]"/>
      <dgm:spPr>
        <a:solidFill>
          <a:schemeClr val="bg2"/>
        </a:solidFill>
      </dgm:spPr>
      <dgm:t>
        <a:bodyPr/>
        <a:lstStyle/>
        <a:p>
          <a:r>
            <a:rPr lang="en-ZA" dirty="0">
              <a:solidFill>
                <a:schemeClr val="tx1"/>
              </a:solidFill>
            </a:rPr>
            <a:t>Lower than projected expenditure</a:t>
          </a:r>
        </a:p>
      </dgm:t>
    </dgm:pt>
    <dgm:pt modelId="{F11A67A1-A353-4B1A-AEB7-C50F6568981E}" type="sibTrans" cxnId="{A815B486-91D4-4736-B84C-60F608F2C53A}">
      <dgm:prSet/>
      <dgm:spPr/>
      <dgm:t>
        <a:bodyPr/>
        <a:lstStyle/>
        <a:p>
          <a:endParaRPr lang="en-ZA"/>
        </a:p>
      </dgm:t>
    </dgm:pt>
    <dgm:pt modelId="{BACB9240-2AF1-46D2-ACB5-D1E1B3C22716}" type="parTrans" cxnId="{A815B486-91D4-4736-B84C-60F608F2C53A}">
      <dgm:prSet/>
      <dgm:spPr>
        <a:ln>
          <a:solidFill>
            <a:schemeClr val="tx1"/>
          </a:solidFill>
        </a:ln>
      </dgm:spPr>
      <dgm:t>
        <a:bodyPr/>
        <a:lstStyle/>
        <a:p>
          <a:endParaRPr lang="en-ZA" dirty="0"/>
        </a:p>
      </dgm:t>
    </dgm:pt>
    <dgm:pt modelId="{4B14A8CE-DA40-4EE7-A184-5336CE495D15}" type="pres">
      <dgm:prSet presAssocID="{4D73B8BA-33B0-40B5-B448-63BEFB906ED9}" presName="mainComposite" presStyleCnt="0">
        <dgm:presLayoutVars>
          <dgm:chPref val="1"/>
          <dgm:dir/>
          <dgm:animOne val="branch"/>
          <dgm:animLvl val="lvl"/>
          <dgm:resizeHandles val="exact"/>
        </dgm:presLayoutVars>
      </dgm:prSet>
      <dgm:spPr/>
      <dgm:t>
        <a:bodyPr/>
        <a:lstStyle/>
        <a:p>
          <a:endParaRPr lang="en-US"/>
        </a:p>
      </dgm:t>
    </dgm:pt>
    <dgm:pt modelId="{67DB4FA1-59D5-4E84-A752-891038838850}" type="pres">
      <dgm:prSet presAssocID="{4D73B8BA-33B0-40B5-B448-63BEFB906ED9}" presName="hierFlow" presStyleCnt="0"/>
      <dgm:spPr/>
    </dgm:pt>
    <dgm:pt modelId="{44074BDD-5D48-496C-8845-56C053155502}" type="pres">
      <dgm:prSet presAssocID="{4D73B8BA-33B0-40B5-B448-63BEFB906ED9}" presName="hierChild1" presStyleCnt="0">
        <dgm:presLayoutVars>
          <dgm:chPref val="1"/>
          <dgm:animOne val="branch"/>
          <dgm:animLvl val="lvl"/>
        </dgm:presLayoutVars>
      </dgm:prSet>
      <dgm:spPr/>
    </dgm:pt>
    <dgm:pt modelId="{8ED9A30A-5FCB-4FDC-9B1C-D4BC00F10E13}" type="pres">
      <dgm:prSet presAssocID="{984D33A1-04C1-4C69-B9F8-610EE9CB9739}" presName="Name17" presStyleCnt="0"/>
      <dgm:spPr/>
    </dgm:pt>
    <dgm:pt modelId="{D3B5E161-F765-48D7-A7B7-B8317AA9C93D}" type="pres">
      <dgm:prSet presAssocID="{984D33A1-04C1-4C69-B9F8-610EE9CB9739}" presName="level1Shape" presStyleLbl="node0" presStyleIdx="0" presStyleCnt="1">
        <dgm:presLayoutVars>
          <dgm:chPref val="3"/>
        </dgm:presLayoutVars>
      </dgm:prSet>
      <dgm:spPr/>
      <dgm:t>
        <a:bodyPr/>
        <a:lstStyle/>
        <a:p>
          <a:endParaRPr lang="en-US"/>
        </a:p>
      </dgm:t>
    </dgm:pt>
    <dgm:pt modelId="{D462B85E-CACA-40B0-8A87-BB8554C1B94C}" type="pres">
      <dgm:prSet presAssocID="{984D33A1-04C1-4C69-B9F8-610EE9CB9739}" presName="hierChild2" presStyleCnt="0"/>
      <dgm:spPr/>
    </dgm:pt>
    <dgm:pt modelId="{1C594856-16DE-4B74-9195-2C9849F8F136}" type="pres">
      <dgm:prSet presAssocID="{2EFA830F-6B02-48AF-81C4-E14677F60619}" presName="Name25" presStyleLbl="parChTrans1D2" presStyleIdx="0" presStyleCnt="3"/>
      <dgm:spPr/>
      <dgm:t>
        <a:bodyPr/>
        <a:lstStyle/>
        <a:p>
          <a:endParaRPr lang="en-US"/>
        </a:p>
      </dgm:t>
    </dgm:pt>
    <dgm:pt modelId="{A3453925-0A52-4E96-8F5E-A674341CB66D}" type="pres">
      <dgm:prSet presAssocID="{2EFA830F-6B02-48AF-81C4-E14677F60619}" presName="connTx" presStyleLbl="parChTrans1D2" presStyleIdx="0" presStyleCnt="3"/>
      <dgm:spPr/>
      <dgm:t>
        <a:bodyPr/>
        <a:lstStyle/>
        <a:p>
          <a:endParaRPr lang="en-US"/>
        </a:p>
      </dgm:t>
    </dgm:pt>
    <dgm:pt modelId="{4F8155E2-2990-48C7-9145-DBDDEDDE7B94}" type="pres">
      <dgm:prSet presAssocID="{60E74922-FB38-4656-B7C5-B0AE1DC2D897}" presName="Name30" presStyleCnt="0"/>
      <dgm:spPr/>
    </dgm:pt>
    <dgm:pt modelId="{FDDE5686-38E4-4287-AAD9-BD2BCA698B9A}" type="pres">
      <dgm:prSet presAssocID="{60E74922-FB38-4656-B7C5-B0AE1DC2D897}" presName="level2Shape" presStyleLbl="node2" presStyleIdx="0" presStyleCnt="3"/>
      <dgm:spPr/>
      <dgm:t>
        <a:bodyPr/>
        <a:lstStyle/>
        <a:p>
          <a:endParaRPr lang="en-US"/>
        </a:p>
      </dgm:t>
    </dgm:pt>
    <dgm:pt modelId="{74380B6A-8661-4DAE-A801-6187D7B7A130}" type="pres">
      <dgm:prSet presAssocID="{60E74922-FB38-4656-B7C5-B0AE1DC2D897}" presName="hierChild3" presStyleCnt="0"/>
      <dgm:spPr/>
    </dgm:pt>
    <dgm:pt modelId="{D985CF3A-D0F8-458E-BFFD-D635637896F2}" type="pres">
      <dgm:prSet presAssocID="{BACB9240-2AF1-46D2-ACB5-D1E1B3C22716}" presName="Name25" presStyleLbl="parChTrans1D2" presStyleIdx="1" presStyleCnt="3"/>
      <dgm:spPr/>
      <dgm:t>
        <a:bodyPr/>
        <a:lstStyle/>
        <a:p>
          <a:endParaRPr lang="en-US"/>
        </a:p>
      </dgm:t>
    </dgm:pt>
    <dgm:pt modelId="{CBBE9187-5AE9-4223-9272-D1E9C32B8A20}" type="pres">
      <dgm:prSet presAssocID="{BACB9240-2AF1-46D2-ACB5-D1E1B3C22716}" presName="connTx" presStyleLbl="parChTrans1D2" presStyleIdx="1" presStyleCnt="3"/>
      <dgm:spPr/>
      <dgm:t>
        <a:bodyPr/>
        <a:lstStyle/>
        <a:p>
          <a:endParaRPr lang="en-US"/>
        </a:p>
      </dgm:t>
    </dgm:pt>
    <dgm:pt modelId="{5E61BAC5-FBC5-4E47-8244-4097BD0B96FB}" type="pres">
      <dgm:prSet presAssocID="{70E197EA-5F18-4603-A50D-A991854740C9}" presName="Name30" presStyleCnt="0"/>
      <dgm:spPr/>
    </dgm:pt>
    <dgm:pt modelId="{8A512A03-65B9-4D4E-BBD2-6EE45D4195EE}" type="pres">
      <dgm:prSet presAssocID="{70E197EA-5F18-4603-A50D-A991854740C9}" presName="level2Shape" presStyleLbl="node2" presStyleIdx="1" presStyleCnt="3" custLinFactNeighborY="0"/>
      <dgm:spPr/>
      <dgm:t>
        <a:bodyPr/>
        <a:lstStyle/>
        <a:p>
          <a:endParaRPr lang="en-US"/>
        </a:p>
      </dgm:t>
    </dgm:pt>
    <dgm:pt modelId="{2BD49669-AFB5-4CA5-8FE1-7479C82CFFB0}" type="pres">
      <dgm:prSet presAssocID="{70E197EA-5F18-4603-A50D-A991854740C9}" presName="hierChild3" presStyleCnt="0"/>
      <dgm:spPr/>
    </dgm:pt>
    <dgm:pt modelId="{305999C0-D38C-445D-A141-BC62739DE3F6}" type="pres">
      <dgm:prSet presAssocID="{EABFE6AC-D2D9-49BF-ABAB-074052F27D41}" presName="Name25" presStyleLbl="parChTrans1D2" presStyleIdx="2" presStyleCnt="3"/>
      <dgm:spPr/>
      <dgm:t>
        <a:bodyPr/>
        <a:lstStyle/>
        <a:p>
          <a:endParaRPr lang="en-US"/>
        </a:p>
      </dgm:t>
    </dgm:pt>
    <dgm:pt modelId="{BF05CC77-63DA-44CE-8399-1FEC32C20452}" type="pres">
      <dgm:prSet presAssocID="{EABFE6AC-D2D9-49BF-ABAB-074052F27D41}" presName="connTx" presStyleLbl="parChTrans1D2" presStyleIdx="2" presStyleCnt="3"/>
      <dgm:spPr/>
      <dgm:t>
        <a:bodyPr/>
        <a:lstStyle/>
        <a:p>
          <a:endParaRPr lang="en-US"/>
        </a:p>
      </dgm:t>
    </dgm:pt>
    <dgm:pt modelId="{926FCF35-D9A1-48D2-8A30-BA93B06FFCB2}" type="pres">
      <dgm:prSet presAssocID="{D0FDC6E8-B81A-4C60-ABD8-46DFDFB9D857}" presName="Name30" presStyleCnt="0"/>
      <dgm:spPr/>
    </dgm:pt>
    <dgm:pt modelId="{CC211A9D-5EAB-42CA-B56E-704CED24612C}" type="pres">
      <dgm:prSet presAssocID="{D0FDC6E8-B81A-4C60-ABD8-46DFDFB9D857}" presName="level2Shape" presStyleLbl="node2" presStyleIdx="2" presStyleCnt="3"/>
      <dgm:spPr/>
      <dgm:t>
        <a:bodyPr/>
        <a:lstStyle/>
        <a:p>
          <a:endParaRPr lang="en-US"/>
        </a:p>
      </dgm:t>
    </dgm:pt>
    <dgm:pt modelId="{8EC01FD3-6825-4637-A1C4-4AD29974DA3D}" type="pres">
      <dgm:prSet presAssocID="{D0FDC6E8-B81A-4C60-ABD8-46DFDFB9D857}" presName="hierChild3" presStyleCnt="0"/>
      <dgm:spPr/>
    </dgm:pt>
    <dgm:pt modelId="{7EBFD7DF-E26A-42A9-A9F8-D592895B8F75}" type="pres">
      <dgm:prSet presAssocID="{4D73B8BA-33B0-40B5-B448-63BEFB906ED9}" presName="bgShapesFlow" presStyleCnt="0"/>
      <dgm:spPr/>
    </dgm:pt>
  </dgm:ptLst>
  <dgm:cxnLst>
    <dgm:cxn modelId="{268C92D1-4C9F-4E5D-A71C-0EC5DDB9D79D}" type="presOf" srcId="{BACB9240-2AF1-46D2-ACB5-D1E1B3C22716}" destId="{D985CF3A-D0F8-458E-BFFD-D635637896F2}" srcOrd="0" destOrd="0" presId="urn:microsoft.com/office/officeart/2005/8/layout/hierarchy5"/>
    <dgm:cxn modelId="{1D04D7DB-F2C5-4263-8BD6-EEC3744FFF7C}" type="presOf" srcId="{2EFA830F-6B02-48AF-81C4-E14677F60619}" destId="{1C594856-16DE-4B74-9195-2C9849F8F136}" srcOrd="0" destOrd="0" presId="urn:microsoft.com/office/officeart/2005/8/layout/hierarchy5"/>
    <dgm:cxn modelId="{DA9F1986-5E8C-423B-824A-097133674ECB}" type="presOf" srcId="{BACB9240-2AF1-46D2-ACB5-D1E1B3C22716}" destId="{CBBE9187-5AE9-4223-9272-D1E9C32B8A20}" srcOrd="1" destOrd="0" presId="urn:microsoft.com/office/officeart/2005/8/layout/hierarchy5"/>
    <dgm:cxn modelId="{046515F1-32A3-45E3-A94B-2265C8285107}" type="presOf" srcId="{70E197EA-5F18-4603-A50D-A991854740C9}" destId="{8A512A03-65B9-4D4E-BBD2-6EE45D4195EE}" srcOrd="0" destOrd="0" presId="urn:microsoft.com/office/officeart/2005/8/layout/hierarchy5"/>
    <dgm:cxn modelId="{90BCA536-85F1-4204-BE15-F443A3C6F606}" type="presOf" srcId="{984D33A1-04C1-4C69-B9F8-610EE9CB9739}" destId="{D3B5E161-F765-48D7-A7B7-B8317AA9C93D}" srcOrd="0" destOrd="0" presId="urn:microsoft.com/office/officeart/2005/8/layout/hierarchy5"/>
    <dgm:cxn modelId="{26189584-E2DB-46F0-AB46-73DBFDAC1910}" srcId="{4D73B8BA-33B0-40B5-B448-63BEFB906ED9}" destId="{984D33A1-04C1-4C69-B9F8-610EE9CB9739}" srcOrd="0" destOrd="0" parTransId="{AC2D2E6F-3E14-4AD7-B493-5D7E20310EE7}" sibTransId="{97BE672F-9772-4F54-8E1F-2E3762CAB33F}"/>
    <dgm:cxn modelId="{35D025C5-20FE-4EEF-9AE8-DFD789F27816}" srcId="{984D33A1-04C1-4C69-B9F8-610EE9CB9739}" destId="{D0FDC6E8-B81A-4C60-ABD8-46DFDFB9D857}" srcOrd="2" destOrd="0" parTransId="{EABFE6AC-D2D9-49BF-ABAB-074052F27D41}" sibTransId="{5D6F437D-7C8A-4362-A3B8-03222E846A21}"/>
    <dgm:cxn modelId="{A815B486-91D4-4736-B84C-60F608F2C53A}" srcId="{984D33A1-04C1-4C69-B9F8-610EE9CB9739}" destId="{70E197EA-5F18-4603-A50D-A991854740C9}" srcOrd="1" destOrd="0" parTransId="{BACB9240-2AF1-46D2-ACB5-D1E1B3C22716}" sibTransId="{F11A67A1-A353-4B1A-AEB7-C50F6568981E}"/>
    <dgm:cxn modelId="{5575327B-8C13-4438-A31B-E848275904DC}" type="presOf" srcId="{D0FDC6E8-B81A-4C60-ABD8-46DFDFB9D857}" destId="{CC211A9D-5EAB-42CA-B56E-704CED24612C}" srcOrd="0" destOrd="0" presId="urn:microsoft.com/office/officeart/2005/8/layout/hierarchy5"/>
    <dgm:cxn modelId="{13B63B83-A55B-4FF4-8E63-6E542C669CAD}" type="presOf" srcId="{60E74922-FB38-4656-B7C5-B0AE1DC2D897}" destId="{FDDE5686-38E4-4287-AAD9-BD2BCA698B9A}" srcOrd="0" destOrd="0" presId="urn:microsoft.com/office/officeart/2005/8/layout/hierarchy5"/>
    <dgm:cxn modelId="{A1B51DE0-5EFA-448D-8FB8-5C29C42016AB}" type="presOf" srcId="{EABFE6AC-D2D9-49BF-ABAB-074052F27D41}" destId="{305999C0-D38C-445D-A141-BC62739DE3F6}" srcOrd="0" destOrd="0" presId="urn:microsoft.com/office/officeart/2005/8/layout/hierarchy5"/>
    <dgm:cxn modelId="{40D0F6CD-A677-423D-B90D-5DF308CC1B26}" type="presOf" srcId="{4D73B8BA-33B0-40B5-B448-63BEFB906ED9}" destId="{4B14A8CE-DA40-4EE7-A184-5336CE495D15}" srcOrd="0" destOrd="0" presId="urn:microsoft.com/office/officeart/2005/8/layout/hierarchy5"/>
    <dgm:cxn modelId="{FD7B4397-8B08-4B2F-B946-624172D173CF}" srcId="{984D33A1-04C1-4C69-B9F8-610EE9CB9739}" destId="{60E74922-FB38-4656-B7C5-B0AE1DC2D897}" srcOrd="0" destOrd="0" parTransId="{2EFA830F-6B02-48AF-81C4-E14677F60619}" sibTransId="{F260D2DE-EAB3-4E48-B4B5-95C5DB8C9850}"/>
    <dgm:cxn modelId="{3D96A8DD-C4BA-4C0C-8A33-7B28FF2B2D88}" type="presOf" srcId="{EABFE6AC-D2D9-49BF-ABAB-074052F27D41}" destId="{BF05CC77-63DA-44CE-8399-1FEC32C20452}" srcOrd="1" destOrd="0" presId="urn:microsoft.com/office/officeart/2005/8/layout/hierarchy5"/>
    <dgm:cxn modelId="{A470D451-74D0-482E-923B-A096A2748BD7}" type="presOf" srcId="{2EFA830F-6B02-48AF-81C4-E14677F60619}" destId="{A3453925-0A52-4E96-8F5E-A674341CB66D}" srcOrd="1" destOrd="0" presId="urn:microsoft.com/office/officeart/2005/8/layout/hierarchy5"/>
    <dgm:cxn modelId="{7B24A4C7-72BD-4DD0-9A2D-13194AD28DDE}" type="presParOf" srcId="{4B14A8CE-DA40-4EE7-A184-5336CE495D15}" destId="{67DB4FA1-59D5-4E84-A752-891038838850}" srcOrd="0" destOrd="0" presId="urn:microsoft.com/office/officeart/2005/8/layout/hierarchy5"/>
    <dgm:cxn modelId="{5429D38E-1174-4C8B-8437-83F3BA2932EF}" type="presParOf" srcId="{67DB4FA1-59D5-4E84-A752-891038838850}" destId="{44074BDD-5D48-496C-8845-56C053155502}" srcOrd="0" destOrd="0" presId="urn:microsoft.com/office/officeart/2005/8/layout/hierarchy5"/>
    <dgm:cxn modelId="{3AFF9606-1469-42EE-9778-B498F5848DBA}" type="presParOf" srcId="{44074BDD-5D48-496C-8845-56C053155502}" destId="{8ED9A30A-5FCB-4FDC-9B1C-D4BC00F10E13}" srcOrd="0" destOrd="0" presId="urn:microsoft.com/office/officeart/2005/8/layout/hierarchy5"/>
    <dgm:cxn modelId="{0885B3F7-17E0-44ED-A969-21407516697A}" type="presParOf" srcId="{8ED9A30A-5FCB-4FDC-9B1C-D4BC00F10E13}" destId="{D3B5E161-F765-48D7-A7B7-B8317AA9C93D}" srcOrd="0" destOrd="0" presId="urn:microsoft.com/office/officeart/2005/8/layout/hierarchy5"/>
    <dgm:cxn modelId="{00BFF58C-F4AE-497D-A9F3-7DDDABD4D9FD}" type="presParOf" srcId="{8ED9A30A-5FCB-4FDC-9B1C-D4BC00F10E13}" destId="{D462B85E-CACA-40B0-8A87-BB8554C1B94C}" srcOrd="1" destOrd="0" presId="urn:microsoft.com/office/officeart/2005/8/layout/hierarchy5"/>
    <dgm:cxn modelId="{2C824ADE-FD97-4560-A910-465A05474E28}" type="presParOf" srcId="{D462B85E-CACA-40B0-8A87-BB8554C1B94C}" destId="{1C594856-16DE-4B74-9195-2C9849F8F136}" srcOrd="0" destOrd="0" presId="urn:microsoft.com/office/officeart/2005/8/layout/hierarchy5"/>
    <dgm:cxn modelId="{B8584A4C-E48E-4469-8849-8C7D0CC06EA9}" type="presParOf" srcId="{1C594856-16DE-4B74-9195-2C9849F8F136}" destId="{A3453925-0A52-4E96-8F5E-A674341CB66D}" srcOrd="0" destOrd="0" presId="urn:microsoft.com/office/officeart/2005/8/layout/hierarchy5"/>
    <dgm:cxn modelId="{C4F323C5-8605-4547-B6C4-46BDB5F28E99}" type="presParOf" srcId="{D462B85E-CACA-40B0-8A87-BB8554C1B94C}" destId="{4F8155E2-2990-48C7-9145-DBDDEDDE7B94}" srcOrd="1" destOrd="0" presId="urn:microsoft.com/office/officeart/2005/8/layout/hierarchy5"/>
    <dgm:cxn modelId="{6A5D87B5-64BB-448E-AA49-25DA4222244E}" type="presParOf" srcId="{4F8155E2-2990-48C7-9145-DBDDEDDE7B94}" destId="{FDDE5686-38E4-4287-AAD9-BD2BCA698B9A}" srcOrd="0" destOrd="0" presId="urn:microsoft.com/office/officeart/2005/8/layout/hierarchy5"/>
    <dgm:cxn modelId="{BC125B06-6AD0-4E3A-924C-726D5B75BE0B}" type="presParOf" srcId="{4F8155E2-2990-48C7-9145-DBDDEDDE7B94}" destId="{74380B6A-8661-4DAE-A801-6187D7B7A130}" srcOrd="1" destOrd="0" presId="urn:microsoft.com/office/officeart/2005/8/layout/hierarchy5"/>
    <dgm:cxn modelId="{A6400013-70F5-49E1-A801-80F4452C255A}" type="presParOf" srcId="{D462B85E-CACA-40B0-8A87-BB8554C1B94C}" destId="{D985CF3A-D0F8-458E-BFFD-D635637896F2}" srcOrd="2" destOrd="0" presId="urn:microsoft.com/office/officeart/2005/8/layout/hierarchy5"/>
    <dgm:cxn modelId="{0587DF2C-6F81-4AD4-8F74-46CE438B45C6}" type="presParOf" srcId="{D985CF3A-D0F8-458E-BFFD-D635637896F2}" destId="{CBBE9187-5AE9-4223-9272-D1E9C32B8A20}" srcOrd="0" destOrd="0" presId="urn:microsoft.com/office/officeart/2005/8/layout/hierarchy5"/>
    <dgm:cxn modelId="{54825DED-755E-410D-8DA3-B4ED442EAB00}" type="presParOf" srcId="{D462B85E-CACA-40B0-8A87-BB8554C1B94C}" destId="{5E61BAC5-FBC5-4E47-8244-4097BD0B96FB}" srcOrd="3" destOrd="0" presId="urn:microsoft.com/office/officeart/2005/8/layout/hierarchy5"/>
    <dgm:cxn modelId="{A21F32C2-3604-4E5E-9C66-19C4A0186508}" type="presParOf" srcId="{5E61BAC5-FBC5-4E47-8244-4097BD0B96FB}" destId="{8A512A03-65B9-4D4E-BBD2-6EE45D4195EE}" srcOrd="0" destOrd="0" presId="urn:microsoft.com/office/officeart/2005/8/layout/hierarchy5"/>
    <dgm:cxn modelId="{1A531FDD-0B62-451B-8C55-31B0DD0CD95D}" type="presParOf" srcId="{5E61BAC5-FBC5-4E47-8244-4097BD0B96FB}" destId="{2BD49669-AFB5-4CA5-8FE1-7479C82CFFB0}" srcOrd="1" destOrd="0" presId="urn:microsoft.com/office/officeart/2005/8/layout/hierarchy5"/>
    <dgm:cxn modelId="{525B9B40-950A-401E-9885-71C318EC16D9}" type="presParOf" srcId="{D462B85E-CACA-40B0-8A87-BB8554C1B94C}" destId="{305999C0-D38C-445D-A141-BC62739DE3F6}" srcOrd="4" destOrd="0" presId="urn:microsoft.com/office/officeart/2005/8/layout/hierarchy5"/>
    <dgm:cxn modelId="{2BE8FDF0-EA8E-4930-AA9E-D41940AB16AC}" type="presParOf" srcId="{305999C0-D38C-445D-A141-BC62739DE3F6}" destId="{BF05CC77-63DA-44CE-8399-1FEC32C20452}" srcOrd="0" destOrd="0" presId="urn:microsoft.com/office/officeart/2005/8/layout/hierarchy5"/>
    <dgm:cxn modelId="{6B998987-598E-4E35-A52A-6A89FE174A26}" type="presParOf" srcId="{D462B85E-CACA-40B0-8A87-BB8554C1B94C}" destId="{926FCF35-D9A1-48D2-8A30-BA93B06FFCB2}" srcOrd="5" destOrd="0" presId="urn:microsoft.com/office/officeart/2005/8/layout/hierarchy5"/>
    <dgm:cxn modelId="{5970A9AA-EF1A-441B-BB87-485696161BDB}" type="presParOf" srcId="{926FCF35-D9A1-48D2-8A30-BA93B06FFCB2}" destId="{CC211A9D-5EAB-42CA-B56E-704CED24612C}" srcOrd="0" destOrd="0" presId="urn:microsoft.com/office/officeart/2005/8/layout/hierarchy5"/>
    <dgm:cxn modelId="{16DA25ED-4550-4B60-8E3B-BA38FA42F35F}" type="presParOf" srcId="{926FCF35-D9A1-48D2-8A30-BA93B06FFCB2}" destId="{8EC01FD3-6825-4637-A1C4-4AD29974DA3D}" srcOrd="1" destOrd="0" presId="urn:microsoft.com/office/officeart/2005/8/layout/hierarchy5"/>
    <dgm:cxn modelId="{EEF00B7D-4CF6-4810-A5AE-06563A35D023}" type="presParOf" srcId="{4B14A8CE-DA40-4EE7-A184-5336CE495D15}" destId="{7EBFD7DF-E26A-42A9-A9F8-D592895B8F7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 Mainly </a:t>
          </a:r>
          <a:r>
            <a:rPr lang="en-US" sz="1100" kern="1200" dirty="0">
              <a:solidFill>
                <a:schemeClr val="bg1"/>
              </a:solidFill>
              <a:cs typeface="Times New Roman" panose="02020603050405020304" pitchFamily="18" charset="0"/>
            </a:rPr>
            <a:t>due to administrative delays and late </a:t>
          </a:r>
          <a:r>
            <a:rPr lang="en-US" sz="1100" kern="1200" dirty="0">
              <a:solidFill>
                <a:prstClr val="white"/>
              </a:solidFill>
              <a:latin typeface="Calibri" panose="020F0502020204030204"/>
              <a:ea typeface="+mn-ea"/>
              <a:cs typeface="Times New Roman" panose="02020603050405020304" pitchFamily="18" charset="0"/>
            </a:rPr>
            <a:t>submission of progress reports to the Department of Science and Innovation by </a:t>
          </a:r>
          <a:r>
            <a:rPr lang="en-US" sz="1100" kern="1200" dirty="0">
              <a:solidFill>
                <a:schemeClr val="bg1"/>
              </a:solidFill>
              <a:cs typeface="Times New Roman" panose="02020603050405020304" pitchFamily="18" charset="0"/>
            </a:rPr>
            <a:t>its public entities and various service providers</a:t>
          </a:r>
          <a:endParaRPr lang="en-ZA" sz="1100" kern="1200" dirty="0">
            <a:solidFill>
              <a:schemeClr val="bg1"/>
            </a:solidFill>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R1,1 billion or 48,9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custLinFactNeighborX="-166">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167" custLinFactNeighborY="-4393">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latin typeface="+mn-lt"/>
              <a:cs typeface="Times New Roman" panose="02020603050405020304" pitchFamily="18" charset="0"/>
            </a:rPr>
            <a:t>-</a:t>
          </a:r>
          <a:r>
            <a:rPr lang="en-GB" sz="1100" b="0" dirty="0">
              <a:effectLst/>
              <a:latin typeface="+mn-lt"/>
              <a:ea typeface="Calibri" panose="020F0502020204030204" pitchFamily="34" charset="0"/>
            </a:rPr>
            <a:t>due to low </a:t>
          </a:r>
          <a:r>
            <a:rPr lang="en-GB" sz="1100" b="0" i="1" dirty="0">
              <a:effectLst/>
              <a:latin typeface="+mn-lt"/>
              <a:ea typeface="Times New Roman" panose="02020603050405020304" pitchFamily="18" charset="0"/>
            </a:rPr>
            <a:t>disbursement on incentives scheme than anticipated, and transfers to agencies that could not be effected as planned due to non-compliance</a:t>
          </a:r>
          <a:endParaRPr lang="en-ZA" sz="1100" dirty="0">
            <a:solidFill>
              <a:schemeClr val="bg1"/>
            </a:solidFill>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R1 billion or 32,7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G&amp;S,</a:t>
          </a:r>
        </a:p>
        <a:p>
          <a:pPr>
            <a:buFont typeface="Arial" panose="020B0604020202020204" pitchFamily="34" charset="0"/>
            <a:buChar char="•"/>
          </a:pPr>
          <a:r>
            <a:rPr lang="en-ZA" sz="1500" dirty="0">
              <a:solidFill>
                <a:schemeClr val="bg1"/>
              </a:solidFill>
            </a:rPr>
            <a:t>CAPEX</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latin typeface="+mj-lt"/>
              <a:cs typeface="Times New Roman" panose="02020603050405020304" pitchFamily="18" charset="0"/>
            </a:rPr>
            <a:t>-Due to </a:t>
          </a:r>
          <a:r>
            <a:rPr lang="en-GB" sz="1100" dirty="0">
              <a:effectLst/>
              <a:latin typeface="+mj-lt"/>
              <a:ea typeface="Calibri" panose="020F0502020204030204" pitchFamily="34" charset="0"/>
              <a:cs typeface="Times New Roman" panose="02020603050405020304" pitchFamily="18" charset="0"/>
            </a:rPr>
            <a:t>inventory: medicines since there has not been a need to purchase additional COVID-19 vaccines as the demand has declined and slow kick-off of various projects for the NHI Indirect Grant</a:t>
          </a:r>
          <a:endParaRPr lang="en-ZA" sz="1100" dirty="0">
            <a:solidFill>
              <a:schemeClr val="bg1"/>
            </a:solidFill>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R1 billion or 6,4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G&amp;S,</a:t>
          </a:r>
        </a:p>
        <a:p>
          <a:pPr>
            <a:buFont typeface="Arial" panose="020B0604020202020204" pitchFamily="34" charset="0"/>
            <a:buChar char="•"/>
          </a:pPr>
          <a:r>
            <a:rPr lang="en-ZA" sz="1500" dirty="0">
              <a:solidFill>
                <a:schemeClr val="bg1"/>
              </a:solidFill>
            </a:rPr>
            <a:t>CAPEX</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-Due to accruals from 2021/22 that the department anticipated and projected to spend in 2022/23 and payments for capital assets in the school infrastructure backlogs grant respectively</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R625,2 million or 6,3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821" custLinFactNeighborY="565">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G&amp;S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latin typeface="+mj-lt"/>
              <a:cs typeface="Times New Roman" panose="02020603050405020304" pitchFamily="18" charset="0"/>
            </a:rPr>
            <a:t>-D</a:t>
          </a:r>
          <a:r>
            <a:rPr lang="en-GB" sz="1100" b="0" dirty="0">
              <a:effectLst/>
              <a:latin typeface="+mj-lt"/>
              <a:ea typeface="Calibri" panose="020F0502020204030204" pitchFamily="34" charset="0"/>
            </a:rPr>
            <a:t>ue to delays in processing invoices of claims from Community Work Programme implementing agents</a:t>
          </a:r>
          <a:endParaRPr lang="en-ZA" sz="1100" dirty="0">
            <a:solidFill>
              <a:schemeClr val="bg1"/>
            </a:solidFill>
            <a:latin typeface="+mj-lt"/>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R553,3 million or 31,5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custLinFactNeighborX="-166">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167" custLinFactNeighborY="5902">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G&amp;S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cs typeface="Times New Roman" panose="02020603050405020304" pitchFamily="18" charset="0"/>
            </a:rPr>
            <a:t>-</a:t>
          </a:r>
          <a:r>
            <a:rPr lang="en-GB" sz="1100" dirty="0">
              <a:solidFill>
                <a:schemeClr val="bg1"/>
              </a:solidFill>
              <a:latin typeface="+mj-lt"/>
              <a:cs typeface="Times New Roman" panose="02020603050405020304" pitchFamily="18" charset="0"/>
            </a:rPr>
            <a:t>-D</a:t>
          </a:r>
          <a:r>
            <a:rPr lang="en-US" sz="1100" dirty="0" err="1">
              <a:solidFill>
                <a:schemeClr val="bg1"/>
              </a:solidFill>
              <a:latin typeface="+mj-lt"/>
              <a:cs typeface="Times New Roman" panose="02020603050405020304" pitchFamily="18" charset="0"/>
            </a:rPr>
            <a:t>ue</a:t>
          </a:r>
          <a:r>
            <a:rPr lang="en-US" sz="1100" dirty="0">
              <a:solidFill>
                <a:schemeClr val="bg1"/>
              </a:solidFill>
              <a:latin typeface="+mj-lt"/>
              <a:cs typeface="Times New Roman" panose="02020603050405020304" pitchFamily="18" charset="0"/>
            </a:rPr>
            <a:t> to activities relating to the Census 2022. The Census  collection was extended from the 2021/22  to May 2022 due to challenges  of the recruitment of fieldworkers  and  shortage of rental vehicles in the market.</a:t>
          </a:r>
          <a:endParaRPr lang="en-ZA" sz="1100" dirty="0">
            <a:solidFill>
              <a:schemeClr val="bg1"/>
            </a:solidFill>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R713,9 million or 111,5 per cent higher than projected</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latin typeface="+mj-lt"/>
              <a:cs typeface="Times New Roman" panose="02020603050405020304" pitchFamily="18" charset="0"/>
            </a:rPr>
            <a:t>-Mainly </a:t>
          </a:r>
          <a:r>
            <a:rPr lang="en-GB" sz="1100" b="0" kern="1200" dirty="0">
              <a:effectLst/>
              <a:latin typeface="+mj-lt"/>
              <a:ea typeface="Calibri" panose="020F0502020204030204" pitchFamily="34" charset="0"/>
            </a:rPr>
            <a:t>due to transfer payment to the South </a:t>
          </a:r>
          <a:r>
            <a:rPr lang="en-GB" sz="1100" b="0" kern="1200" dirty="0">
              <a:solidFill>
                <a:prstClr val="white"/>
              </a:solidFill>
              <a:effectLst/>
              <a:latin typeface="Calibri" panose="020F0502020204030204"/>
              <a:ea typeface="Calibri" panose="020F0502020204030204" pitchFamily="34" charset="0"/>
              <a:cs typeface="+mn-cs"/>
            </a:rPr>
            <a:t>African Post Office for a subsidy to cover costs related to Universal Service Obligations made earlier than anticipated</a:t>
          </a:r>
          <a:endParaRPr lang="en-ZA" sz="1100" b="0" kern="1200" dirty="0">
            <a:solidFill>
              <a:prstClr val="white"/>
            </a:solidFill>
            <a:effectLst/>
            <a:latin typeface="Calibri" panose="020F0502020204030204"/>
            <a:ea typeface="Calibri" panose="020F0502020204030204" pitchFamily="34" charset="0"/>
            <a:cs typeface="+mn-cs"/>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R342,2 million or 48,2 per cent higher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796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400" dirty="0" err="1">
              <a:solidFill>
                <a:schemeClr val="bg1"/>
              </a:solidFill>
              <a:latin typeface="+mj-lt"/>
            </a:rPr>
            <a:t>CoE</a:t>
          </a:r>
          <a:r>
            <a:rPr lang="en-ZA" sz="1400" dirty="0">
              <a:solidFill>
                <a:schemeClr val="bg1"/>
              </a:solidFill>
              <a:latin typeface="+mj-lt"/>
            </a:rPr>
            <a:t>,</a:t>
          </a:r>
        </a:p>
        <a:p>
          <a:pPr>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payments for financial assets </a:t>
          </a:r>
          <a:endParaRPr lang="en-ZA" sz="1400" dirty="0">
            <a:solidFill>
              <a:schemeClr val="bg1"/>
            </a:solidFill>
            <a:latin typeface="+mj-lt"/>
          </a:endParaRP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a:t>
          </a:r>
          <a:r>
            <a:rPr lang="en-US" sz="1100" kern="1200" dirty="0" err="1">
              <a:solidFill>
                <a:prstClr val="white"/>
              </a:solidFill>
              <a:latin typeface="Calibri" panose="020F0502020204030204"/>
              <a:ea typeface="+mn-ea"/>
              <a:cs typeface="Times New Roman" panose="02020603050405020304" pitchFamily="18" charset="0"/>
            </a:rPr>
            <a:t>ue</a:t>
          </a:r>
          <a:r>
            <a:rPr lang="en-US" sz="1100" kern="1200" dirty="0">
              <a:solidFill>
                <a:prstClr val="white"/>
              </a:solidFill>
              <a:latin typeface="Calibri" panose="020F0502020204030204"/>
              <a:ea typeface="+mn-ea"/>
              <a:cs typeface="Times New Roman" panose="02020603050405020304" pitchFamily="18" charset="0"/>
            </a:rPr>
            <a:t> </a:t>
          </a:r>
          <a:r>
            <a:rPr lang="en-GB" sz="1100" kern="1200" dirty="0">
              <a:solidFill>
                <a:prstClr val="white"/>
              </a:solidFill>
              <a:latin typeface="Calibri" panose="020F0502020204030204"/>
              <a:ea typeface="+mn-ea"/>
              <a:cs typeface="Times New Roman" panose="02020603050405020304" pitchFamily="18" charset="0"/>
            </a:rPr>
            <a:t>to the compensation of employees ceiling which does not support the current personnel numbers of the department and accrual payment related to transport equipment such as trucks, busses</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R217,5 million or 1,9 per cent higher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custLinFactNeighborX="-166">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6277" custLinFactNeighborY="-1478">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cs typeface="Times New Roman" panose="02020603050405020304" pitchFamily="18" charset="0"/>
            </a:rPr>
            <a:t>-D</a:t>
          </a:r>
          <a:r>
            <a:rPr lang="en-GB" sz="1100" b="0" dirty="0">
              <a:effectLst/>
              <a:latin typeface="+mj-lt"/>
              <a:ea typeface="Calibri" panose="020F0502020204030204" pitchFamily="34" charset="0"/>
            </a:rPr>
            <a:t>ue to transfer payment to </a:t>
          </a:r>
          <a:r>
            <a:rPr lang="en-GB" sz="1100" b="0" dirty="0" err="1" smtClean="0">
              <a:effectLst/>
              <a:latin typeface="+mj-lt"/>
              <a:ea typeface="Calibri" panose="020F0502020204030204" pitchFamily="34" charset="0"/>
            </a:rPr>
            <a:t>GTAC</a:t>
          </a:r>
          <a:r>
            <a:rPr lang="en-GB" sz="1100" b="0" dirty="0" smtClean="0">
              <a:effectLst/>
              <a:latin typeface="+mj-lt"/>
              <a:ea typeface="Calibri" panose="020F0502020204030204" pitchFamily="34" charset="0"/>
            </a:rPr>
            <a:t>  </a:t>
          </a:r>
          <a:r>
            <a:rPr lang="en-GB" sz="1100" b="0" dirty="0">
              <a:effectLst/>
              <a:latin typeface="+mj-lt"/>
              <a:ea typeface="Calibri" panose="020F0502020204030204" pitchFamily="34" charset="0"/>
            </a:rPr>
            <a:t>in respect of the Presidential Youth Employment Initiative Phase 3, it had not included this transfer in their original quarter 1 projections submitted and approved by NT</a:t>
          </a:r>
          <a:endParaRPr lang="en-ZA" sz="1100" dirty="0">
            <a:solidFill>
              <a:schemeClr val="bg1"/>
            </a:solidFill>
            <a:latin typeface="+mj-lt"/>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R106,9 million or 11,8 per cent higher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821" custLinFactNeighborY="565">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659E834-EAF5-4A05-A973-941B4BF3338F}"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en-ZA"/>
        </a:p>
      </dgm:t>
    </dgm:pt>
    <dgm:pt modelId="{67E59FA2-C3F5-4D3E-9AFD-790BBDF3D5DD}">
      <dgm:prSet custT="1"/>
      <dgm:spPr/>
      <dgm:t>
        <a:bodyPr/>
        <a:lstStyle/>
        <a:p>
          <a:r>
            <a:rPr lang="en-GB" sz="1600" dirty="0"/>
            <a:t>R2.2 billion at the end of the first quarter</a:t>
          </a:r>
          <a:endParaRPr lang="en-ZA" sz="1600" dirty="0"/>
        </a:p>
      </dgm:t>
    </dgm:pt>
    <dgm:pt modelId="{CF1BFF0A-3E46-40EE-B29C-E44DAE7CD842}" type="parTrans" cxnId="{B7BCC7A8-4478-481C-B4C8-BCA3322C6D82}">
      <dgm:prSet/>
      <dgm:spPr/>
      <dgm:t>
        <a:bodyPr/>
        <a:lstStyle/>
        <a:p>
          <a:endParaRPr lang="en-ZA"/>
        </a:p>
      </dgm:t>
    </dgm:pt>
    <dgm:pt modelId="{221BC005-B179-4A26-B620-7EFCE152C50D}" type="sibTrans" cxnId="{B7BCC7A8-4478-481C-B4C8-BCA3322C6D82}">
      <dgm:prSet/>
      <dgm:spPr/>
      <dgm:t>
        <a:bodyPr/>
        <a:lstStyle/>
        <a:p>
          <a:endParaRPr lang="en-ZA"/>
        </a:p>
      </dgm:t>
    </dgm:pt>
    <dgm:pt modelId="{F18F06F2-7C3B-40C1-975D-80DD8E3153FE}" type="pres">
      <dgm:prSet presAssocID="{8659E834-EAF5-4A05-A973-941B4BF3338F}" presName="Name0" presStyleCnt="0">
        <dgm:presLayoutVars>
          <dgm:orgChart val="1"/>
          <dgm:chPref val="1"/>
          <dgm:dir/>
          <dgm:animOne val="branch"/>
          <dgm:animLvl val="lvl"/>
          <dgm:resizeHandles/>
        </dgm:presLayoutVars>
      </dgm:prSet>
      <dgm:spPr/>
      <dgm:t>
        <a:bodyPr/>
        <a:lstStyle/>
        <a:p>
          <a:endParaRPr lang="en-US"/>
        </a:p>
      </dgm:t>
    </dgm:pt>
    <dgm:pt modelId="{A949BAF2-66BF-46D0-9266-B7F51A242024}" type="pres">
      <dgm:prSet presAssocID="{67E59FA2-C3F5-4D3E-9AFD-790BBDF3D5DD}" presName="hierRoot1" presStyleCnt="0">
        <dgm:presLayoutVars>
          <dgm:hierBranch val="init"/>
        </dgm:presLayoutVars>
      </dgm:prSet>
      <dgm:spPr/>
    </dgm:pt>
    <dgm:pt modelId="{6AC02016-FDCC-4916-9716-351AB9223F76}" type="pres">
      <dgm:prSet presAssocID="{67E59FA2-C3F5-4D3E-9AFD-790BBDF3D5DD}" presName="rootComposite1" presStyleCnt="0"/>
      <dgm:spPr/>
    </dgm:pt>
    <dgm:pt modelId="{DCF8BE13-D1A3-461F-A011-E2C72E49A693}" type="pres">
      <dgm:prSet presAssocID="{67E59FA2-C3F5-4D3E-9AFD-790BBDF3D5DD}" presName="rootText1" presStyleLbl="alignAcc1" presStyleIdx="0" presStyleCnt="0" custLinFactNeighborX="3166" custLinFactNeighborY="0">
        <dgm:presLayoutVars>
          <dgm:chPref val="3"/>
        </dgm:presLayoutVars>
      </dgm:prSet>
      <dgm:spPr/>
      <dgm:t>
        <a:bodyPr/>
        <a:lstStyle/>
        <a:p>
          <a:endParaRPr lang="en-US"/>
        </a:p>
      </dgm:t>
    </dgm:pt>
    <dgm:pt modelId="{0D64992B-DD07-4A63-B31E-93D3C6F21DCF}" type="pres">
      <dgm:prSet presAssocID="{67E59FA2-C3F5-4D3E-9AFD-790BBDF3D5DD}" presName="topArc1" presStyleLbl="parChTrans1D1" presStyleIdx="0" presStyleCnt="2"/>
      <dgm:spPr>
        <a:ln>
          <a:solidFill>
            <a:srgbClr val="B20E0F"/>
          </a:solidFill>
        </a:ln>
      </dgm:spPr>
    </dgm:pt>
    <dgm:pt modelId="{3FC71166-89D9-4754-BF89-AF6739ADD314}" type="pres">
      <dgm:prSet presAssocID="{67E59FA2-C3F5-4D3E-9AFD-790BBDF3D5DD}" presName="bottomArc1" presStyleLbl="parChTrans1D1" presStyleIdx="1" presStyleCnt="2"/>
      <dgm:spPr>
        <a:ln>
          <a:solidFill>
            <a:srgbClr val="B20E0F"/>
          </a:solidFill>
        </a:ln>
      </dgm:spPr>
    </dgm:pt>
    <dgm:pt modelId="{F47506A4-5386-450C-9687-DD1DA5ECEA9C}" type="pres">
      <dgm:prSet presAssocID="{67E59FA2-C3F5-4D3E-9AFD-790BBDF3D5DD}" presName="topConnNode1" presStyleLbl="node1" presStyleIdx="0" presStyleCnt="0"/>
      <dgm:spPr/>
      <dgm:t>
        <a:bodyPr/>
        <a:lstStyle/>
        <a:p>
          <a:endParaRPr lang="en-US"/>
        </a:p>
      </dgm:t>
    </dgm:pt>
    <dgm:pt modelId="{7E87E64A-7ED3-4B64-90E3-799E7081EF0C}" type="pres">
      <dgm:prSet presAssocID="{67E59FA2-C3F5-4D3E-9AFD-790BBDF3D5DD}" presName="hierChild2" presStyleCnt="0"/>
      <dgm:spPr/>
    </dgm:pt>
    <dgm:pt modelId="{4C1B11A6-0CCF-4AD5-9FEA-BF919421D906}" type="pres">
      <dgm:prSet presAssocID="{67E59FA2-C3F5-4D3E-9AFD-790BBDF3D5DD}" presName="hierChild3" presStyleCnt="0"/>
      <dgm:spPr/>
    </dgm:pt>
  </dgm:ptLst>
  <dgm:cxnLst>
    <dgm:cxn modelId="{E9416251-3F26-4D1C-817F-1E28A6567CAA}" type="presOf" srcId="{67E59FA2-C3F5-4D3E-9AFD-790BBDF3D5DD}" destId="{DCF8BE13-D1A3-461F-A011-E2C72E49A693}" srcOrd="0" destOrd="0" presId="urn:microsoft.com/office/officeart/2008/layout/HalfCircleOrganizationChart"/>
    <dgm:cxn modelId="{B7BCC7A8-4478-481C-B4C8-BCA3322C6D82}" srcId="{8659E834-EAF5-4A05-A973-941B4BF3338F}" destId="{67E59FA2-C3F5-4D3E-9AFD-790BBDF3D5DD}" srcOrd="0" destOrd="0" parTransId="{CF1BFF0A-3E46-40EE-B29C-E44DAE7CD842}" sibTransId="{221BC005-B179-4A26-B620-7EFCE152C50D}"/>
    <dgm:cxn modelId="{A77767E5-06E3-49AD-8111-9EE5222AE011}" type="presOf" srcId="{8659E834-EAF5-4A05-A973-941B4BF3338F}" destId="{F18F06F2-7C3B-40C1-975D-80DD8E3153FE}" srcOrd="0" destOrd="0" presId="urn:microsoft.com/office/officeart/2008/layout/HalfCircleOrganizationChart"/>
    <dgm:cxn modelId="{B365BCE3-B8DD-4C6C-BC06-74D3F5F33297}" type="presOf" srcId="{67E59FA2-C3F5-4D3E-9AFD-790BBDF3D5DD}" destId="{F47506A4-5386-450C-9687-DD1DA5ECEA9C}" srcOrd="1" destOrd="0" presId="urn:microsoft.com/office/officeart/2008/layout/HalfCircleOrganizationChart"/>
    <dgm:cxn modelId="{6B4B837A-4070-4CBA-9F7A-7C572F2C8217}" type="presParOf" srcId="{F18F06F2-7C3B-40C1-975D-80DD8E3153FE}" destId="{A949BAF2-66BF-46D0-9266-B7F51A242024}" srcOrd="0" destOrd="0" presId="urn:microsoft.com/office/officeart/2008/layout/HalfCircleOrganizationChart"/>
    <dgm:cxn modelId="{6EEDA685-2C5E-4E54-9CE7-DF6D7A8F547E}" type="presParOf" srcId="{A949BAF2-66BF-46D0-9266-B7F51A242024}" destId="{6AC02016-FDCC-4916-9716-351AB9223F76}" srcOrd="0" destOrd="0" presId="urn:microsoft.com/office/officeart/2008/layout/HalfCircleOrganizationChart"/>
    <dgm:cxn modelId="{253FCC2E-1C8D-4CAA-A5A0-A664A83FC89B}" type="presParOf" srcId="{6AC02016-FDCC-4916-9716-351AB9223F76}" destId="{DCF8BE13-D1A3-461F-A011-E2C72E49A693}" srcOrd="0" destOrd="0" presId="urn:microsoft.com/office/officeart/2008/layout/HalfCircleOrganizationChart"/>
    <dgm:cxn modelId="{426D6D95-A0B2-4898-AA98-6339A808DAA2}" type="presParOf" srcId="{6AC02016-FDCC-4916-9716-351AB9223F76}" destId="{0D64992B-DD07-4A63-B31E-93D3C6F21DCF}" srcOrd="1" destOrd="0" presId="urn:microsoft.com/office/officeart/2008/layout/HalfCircleOrganizationChart"/>
    <dgm:cxn modelId="{3060B206-0A31-436F-BD44-477F811D1D1C}" type="presParOf" srcId="{6AC02016-FDCC-4916-9716-351AB9223F76}" destId="{3FC71166-89D9-4754-BF89-AF6739ADD314}" srcOrd="2" destOrd="0" presId="urn:microsoft.com/office/officeart/2008/layout/HalfCircleOrganizationChart"/>
    <dgm:cxn modelId="{3C0A5AC7-97A8-4817-9EBF-0C06B6E9E0D1}" type="presParOf" srcId="{6AC02016-FDCC-4916-9716-351AB9223F76}" destId="{F47506A4-5386-450C-9687-DD1DA5ECEA9C}" srcOrd="3" destOrd="0" presId="urn:microsoft.com/office/officeart/2008/layout/HalfCircleOrganizationChart"/>
    <dgm:cxn modelId="{F4FEB5FD-16DF-4D95-BCC8-0B1651F6C881}" type="presParOf" srcId="{A949BAF2-66BF-46D0-9266-B7F51A242024}" destId="{7E87E64A-7ED3-4B64-90E3-799E7081EF0C}" srcOrd="1" destOrd="0" presId="urn:microsoft.com/office/officeart/2008/layout/HalfCircleOrganizationChart"/>
    <dgm:cxn modelId="{8CC70ED2-52FF-4076-8359-ECC06A13E2A2}" type="presParOf" srcId="{A949BAF2-66BF-46D0-9266-B7F51A242024}" destId="{4C1B11A6-0CCF-4AD5-9FEA-BF919421D906}"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GB" sz="1200" b="0" dirty="0">
              <a:effectLst/>
              <a:latin typeface="+mn-lt"/>
              <a:ea typeface="Calibri" panose="020F0502020204030204" pitchFamily="34" charset="0"/>
            </a:rPr>
            <a:t>Payments for </a:t>
          </a:r>
          <a:r>
            <a:rPr lang="en-GB" sz="1400" b="0" dirty="0">
              <a:effectLst/>
              <a:latin typeface="+mn-lt"/>
              <a:ea typeface="Calibri" panose="020F0502020204030204" pitchFamily="34" charset="0"/>
            </a:rPr>
            <a:t>financial</a:t>
          </a:r>
          <a:r>
            <a:rPr lang="en-GB" sz="1200" b="0" dirty="0">
              <a:effectLst/>
              <a:latin typeface="+mn-lt"/>
              <a:ea typeface="Calibri" panose="020F0502020204030204" pitchFamily="34" charset="0"/>
            </a:rPr>
            <a:t> assets </a:t>
          </a:r>
          <a:endParaRPr lang="en-ZA" sz="1200" dirty="0">
            <a:solidFill>
              <a:schemeClr val="bg1"/>
            </a:solidFill>
            <a:latin typeface="+mn-lt"/>
          </a:endParaRPr>
        </a:p>
      </dgm:t>
    </dgm:pt>
    <dgm:pt modelId="{2DE133C9-E5D5-4C55-9999-70AAEAF23C80}" type="parTrans" cxnId="{AD87FCC7-E8D2-446E-BA03-1D61407DA186}">
      <dgm:prSet/>
      <dgm:spPr/>
      <dgm:t>
        <a:bodyPr/>
        <a:lstStyle/>
        <a:p>
          <a:endParaRPr lang="en-ZA" sz="2400"/>
        </a:p>
      </dgm:t>
    </dgm:pt>
    <dgm:pt modelId="{48642A70-0F9B-409B-B6E1-A8C780B9B32B}" type="sibTrans" cxnId="{AD87FCC7-E8D2-446E-BA03-1D61407DA186}">
      <dgm:prSet/>
      <dgm:spPr/>
      <dgm:t>
        <a:bodyPr/>
        <a:lstStyle/>
        <a:p>
          <a:endParaRPr lang="en-ZA" sz="2400"/>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200" kern="1200" dirty="0">
              <a:solidFill>
                <a:schemeClr val="bg1"/>
              </a:solidFill>
              <a:cs typeface="Times New Roman" panose="02020603050405020304" pitchFamily="18" charset="0"/>
            </a:rPr>
            <a:t>-</a:t>
          </a:r>
          <a:r>
            <a:rPr lang="en-GB" sz="1200" kern="1200" dirty="0">
              <a:solidFill>
                <a:prstClr val="white"/>
              </a:solidFill>
              <a:latin typeface="Calibri" panose="020F0502020204030204"/>
              <a:ea typeface="+mn-ea"/>
              <a:cs typeface="Times New Roman" panose="02020603050405020304" pitchFamily="18" charset="0"/>
            </a:rPr>
            <a:t>Lower than the projected expenditure is due lower than planned disbursement of funds to Eskom, as the funds are disbursed in terms of the liquidity needs of the entity</a:t>
          </a:r>
          <a:endParaRPr lang="en-ZA" sz="12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sz="2400"/>
        </a:p>
      </dgm:t>
    </dgm:pt>
    <dgm:pt modelId="{77C10276-88AD-407B-8F70-1A5DBDDBD95E}" type="sibTrans" cxnId="{6213EE0C-B93F-4A80-85CF-239C3B21374F}">
      <dgm:prSet/>
      <dgm:spPr/>
      <dgm:t>
        <a:bodyPr/>
        <a:lstStyle/>
        <a:p>
          <a:endParaRPr lang="en-ZA" sz="2400"/>
        </a:p>
      </dgm:t>
    </dgm:pt>
    <dgm:pt modelId="{6538D4D8-4FC4-48F7-87C8-0FDAB3337FBE}">
      <dgm:prSet phldrT="[Text]" custT="1"/>
      <dgm:spPr/>
      <dgm:t>
        <a:bodyPr/>
        <a:lstStyle/>
        <a:p>
          <a:pPr algn="ctr">
            <a:buFont typeface="Arial" panose="020B0604020202020204" pitchFamily="34" charset="0"/>
            <a:buChar char="•"/>
          </a:pPr>
          <a:r>
            <a:rPr lang="en-GB" sz="1200" dirty="0"/>
            <a:t>R17,8 billion or 81,5 per cent lower than projected spending</a:t>
          </a:r>
          <a:endParaRPr lang="en-ZA" sz="1200" dirty="0"/>
        </a:p>
      </dgm:t>
    </dgm:pt>
    <dgm:pt modelId="{E826D915-D53A-47F1-89C6-1C18F4EEE4F8}" type="parTrans" cxnId="{B2B9FEEA-7D2F-4E3D-9461-24B6122F8916}">
      <dgm:prSet/>
      <dgm:spPr/>
      <dgm:t>
        <a:bodyPr/>
        <a:lstStyle/>
        <a:p>
          <a:endParaRPr lang="en-ZA" sz="2400"/>
        </a:p>
      </dgm:t>
    </dgm:pt>
    <dgm:pt modelId="{4C1B0669-D843-4BD3-A824-4854DBA537D0}" type="sibTrans" cxnId="{B2B9FEEA-7D2F-4E3D-9461-24B6122F8916}">
      <dgm:prSet/>
      <dgm:spPr/>
      <dgm:t>
        <a:bodyPr/>
        <a:lstStyle/>
        <a:p>
          <a:endParaRPr lang="en-ZA" sz="2400"/>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79417">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 </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cs typeface="Times New Roman" panose="02020603050405020304" pitchFamily="18" charset="0"/>
            </a:rPr>
            <a:t>-</a:t>
          </a:r>
          <a:r>
            <a:rPr lang="en-GB" sz="1200" dirty="0">
              <a:solidFill>
                <a:schemeClr val="bg1"/>
              </a:solidFill>
              <a:cs typeface="Times New Roman" panose="02020603050405020304" pitchFamily="18" charset="0"/>
            </a:rPr>
            <a:t>D</a:t>
          </a:r>
          <a:r>
            <a:rPr lang="en-US" sz="1200" dirty="0" err="1">
              <a:solidFill>
                <a:schemeClr val="bg1"/>
              </a:solidFill>
              <a:cs typeface="Times New Roman" panose="02020603050405020304" pitchFamily="18" charset="0"/>
            </a:rPr>
            <a:t>ue</a:t>
          </a:r>
          <a:r>
            <a:rPr lang="en-US" sz="1200" dirty="0">
              <a:solidFill>
                <a:schemeClr val="bg1"/>
              </a:solidFill>
              <a:cs typeface="Times New Roman" panose="02020603050405020304" pitchFamily="18" charset="0"/>
            </a:rPr>
            <a:t> to delayed payment of the social relief of distress R350 grant because of re-registration of beneficiaries and </a:t>
          </a:r>
          <a:r>
            <a:rPr lang="en-US" sz="1200" dirty="0" err="1">
              <a:solidFill>
                <a:schemeClr val="bg1"/>
              </a:solidFill>
              <a:cs typeface="Times New Roman" panose="02020603050405020304" pitchFamily="18" charset="0"/>
            </a:rPr>
            <a:t>finalisation</a:t>
          </a:r>
          <a:r>
            <a:rPr lang="en-US" sz="1200" dirty="0">
              <a:solidFill>
                <a:schemeClr val="bg1"/>
              </a:solidFill>
              <a:cs typeface="Times New Roman" panose="02020603050405020304" pitchFamily="18" charset="0"/>
            </a:rPr>
            <a:t> of contracts with banks to conduct means tests</a:t>
          </a:r>
          <a:endParaRPr lang="en-ZA" sz="1200" dirty="0">
            <a:solidFill>
              <a:schemeClr val="bg1"/>
            </a:solidFill>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R9,4 billion or 14,7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72311">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821" custLinFactNeighborY="565">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a:t>
          </a:r>
        </a:p>
        <a:p>
          <a:pPr>
            <a:buFont typeface="Arial" panose="020B0604020202020204" pitchFamily="34" charset="0"/>
            <a:buChar char="•"/>
          </a:pPr>
          <a:r>
            <a:rPr lang="en-ZA" sz="1500" dirty="0" err="1">
              <a:solidFill>
                <a:schemeClr val="bg1"/>
              </a:solidFill>
            </a:rPr>
            <a:t>CoE</a:t>
          </a:r>
          <a:endParaRPr lang="en-ZA" sz="1500" dirty="0">
            <a:solidFill>
              <a:schemeClr val="bg1"/>
            </a:solidFill>
          </a:endParaRP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-D</a:t>
          </a:r>
          <a:r>
            <a:rPr lang="en-GB" sz="1100" kern="1200" dirty="0">
              <a:solidFill>
                <a:prstClr val="white"/>
              </a:solidFill>
              <a:latin typeface="Calibri" panose="020F0502020204030204"/>
              <a:ea typeface="+mn-ea"/>
              <a:cs typeface="Times New Roman" panose="02020603050405020304" pitchFamily="18" charset="0"/>
            </a:rPr>
            <a:t>ue to the delays in the transfer payments of grants to some higher education institutions as initially projected and outstanding claims from examiners and moderators that were not received as projected</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R3 billion or 5,7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custLinFactNeighborX="-166">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167" custLinFactNeighborY="5902">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 </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dirty="0">
              <a:solidFill>
                <a:schemeClr val="bg1"/>
              </a:solidFill>
              <a:cs typeface="Times New Roman" panose="02020603050405020304" pitchFamily="18" charset="0"/>
            </a:rPr>
            <a:t>-Mainly </a:t>
          </a:r>
          <a:r>
            <a:rPr lang="en-US" sz="1100" dirty="0">
              <a:solidFill>
                <a:schemeClr val="bg1"/>
              </a:solidFill>
              <a:cs typeface="Times New Roman" panose="02020603050405020304" pitchFamily="18" charset="0"/>
            </a:rPr>
            <a:t>due to slow spending on indirect Regional Bulk Infrastructure and the Water Services Infrastructure Grants </a:t>
          </a:r>
          <a:endParaRPr lang="en-ZA" sz="1100" dirty="0">
            <a:solidFill>
              <a:schemeClr val="bg1"/>
            </a:solidFill>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R1,7 billion or 41,6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custLinFactNeighborX="-166">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Transfers and Subsidies and G&amp;S</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100" kern="1200" dirty="0">
              <a:solidFill>
                <a:prstClr val="white"/>
              </a:solidFill>
              <a:latin typeface="Calibri" panose="020F0502020204030204"/>
              <a:ea typeface="+mn-ea"/>
              <a:cs typeface="Times New Roman" panose="02020603050405020304" pitchFamily="18" charset="0"/>
            </a:rPr>
            <a:t>Mainly due to delay in the payment of conditional grants to provinces and slow movement of land claims settlements.</a:t>
          </a:r>
        </a:p>
        <a:p>
          <a:pPr algn="l">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-due to outstanding office accommodation charges’ payments </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R1,6 billion or 39,8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r>
            <a:rPr lang="en-ZA" sz="1500" dirty="0">
              <a:solidFill>
                <a:schemeClr val="bg1"/>
              </a:solidFill>
            </a:rPr>
            <a:t>G&amp;S, CAPEX</a:t>
          </a: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-I</a:t>
          </a:r>
          <a:r>
            <a:rPr lang="en-GB" sz="1100" kern="1200" dirty="0">
              <a:solidFill>
                <a:prstClr val="white"/>
              </a:solidFill>
              <a:latin typeface="Calibri" panose="020F0502020204030204"/>
              <a:ea typeface="+mn-ea"/>
              <a:cs typeface="Times New Roman" panose="02020603050405020304" pitchFamily="18" charset="0"/>
            </a:rPr>
            <a:t>s attributed to a payment error encountered on the Basic Accounting System when processing invoices for private leases in June 2022</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buFont typeface="Arial" panose="020B0604020202020204" pitchFamily="34" charset="0"/>
            <a:buChar char="•"/>
          </a:pPr>
          <a:r>
            <a:rPr lang="en-GB" sz="1250" dirty="0"/>
            <a:t>R1,6 billion or 33,4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custLinFactNeighborX="0" custLinFactNeighborY="212">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821" custLinFactNeighborY="565">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C05B518-EB69-456A-9520-61F89E896AC1}"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ZA"/>
        </a:p>
      </dgm:t>
    </dgm:pt>
    <dgm:pt modelId="{1C0817D2-FDC2-45F0-B739-ED7C9FC7D676}">
      <dgm:prSet phldrT="[Text]" custT="1"/>
      <dgm:spPr>
        <a:solidFill>
          <a:srgbClr val="A50021"/>
        </a:solidFill>
      </dgm:spPr>
      <dgm:t>
        <a:bodyPr/>
        <a:lstStyle/>
        <a:p>
          <a:pPr>
            <a:buFont typeface="Arial" panose="020B0604020202020204" pitchFamily="34" charset="0"/>
            <a:buChar char="•"/>
          </a:pPr>
          <a:endParaRPr lang="en-ZA" sz="1500" dirty="0">
            <a:solidFill>
              <a:schemeClr val="bg1"/>
            </a:solidFill>
          </a:endParaRPr>
        </a:p>
        <a:p>
          <a:pPr>
            <a:buFont typeface="Arial" panose="020B0604020202020204" pitchFamily="34" charset="0"/>
            <a:buChar char="•"/>
          </a:pPr>
          <a:r>
            <a:rPr lang="en-ZA" sz="1500" dirty="0">
              <a:solidFill>
                <a:schemeClr val="bg1"/>
              </a:solidFill>
            </a:rPr>
            <a:t>COE and G&amp;S</a:t>
          </a:r>
        </a:p>
        <a:p>
          <a:pPr>
            <a:buFont typeface="Arial" panose="020B0604020202020204" pitchFamily="34" charset="0"/>
            <a:buChar char="•"/>
          </a:pPr>
          <a:endParaRPr lang="en-ZA" sz="1500" dirty="0">
            <a:solidFill>
              <a:schemeClr val="bg1"/>
            </a:solidFill>
          </a:endParaRPr>
        </a:p>
      </dgm:t>
    </dgm:pt>
    <dgm:pt modelId="{2DE133C9-E5D5-4C55-9999-70AAEAF23C80}" type="parTrans" cxnId="{AD87FCC7-E8D2-446E-BA03-1D61407DA186}">
      <dgm:prSet/>
      <dgm:spPr/>
      <dgm:t>
        <a:bodyPr/>
        <a:lstStyle/>
        <a:p>
          <a:endParaRPr lang="en-ZA"/>
        </a:p>
      </dgm:t>
    </dgm:pt>
    <dgm:pt modelId="{48642A70-0F9B-409B-B6E1-A8C780B9B32B}" type="sibTrans" cxnId="{AD87FCC7-E8D2-446E-BA03-1D61407DA186}">
      <dgm:prSet/>
      <dgm:spPr/>
      <dgm:t>
        <a:bodyPr/>
        <a:lstStyle/>
        <a:p>
          <a:endParaRPr lang="en-ZA"/>
        </a:p>
      </dgm:t>
    </dgm:pt>
    <dgm:pt modelId="{CED8CC2F-1592-4F23-B8DF-4F1CCCA108F5}">
      <dgm:prSet phldrT="[Text]" custT="1"/>
      <dgm:spPr>
        <a:solidFill>
          <a:srgbClr val="A5A5A5"/>
        </a:solidFill>
      </dgm:spPr>
      <dgm:t>
        <a:bodyPr/>
        <a:lstStyle/>
        <a:p>
          <a:pPr algn="l">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100" kern="1200" dirty="0">
              <a:solidFill>
                <a:prstClr val="white"/>
              </a:solidFill>
              <a:latin typeface="Calibri" panose="020F0502020204030204"/>
              <a:ea typeface="+mn-ea"/>
              <a:cs typeface="Times New Roman" panose="02020603050405020304" pitchFamily="18" charset="0"/>
            </a:rPr>
            <a:t>Mainly due to delays in the finalisation of HR processes such as promotions and grade progressions; and Microsoft license fees that were not paid in the first quarter as initially projected </a:t>
          </a:r>
          <a:endParaRPr lang="en-ZA" sz="1100" kern="1200" dirty="0">
            <a:solidFill>
              <a:prstClr val="white"/>
            </a:solidFill>
            <a:latin typeface="Calibri" panose="020F0502020204030204"/>
            <a:ea typeface="+mn-ea"/>
            <a:cs typeface="Times New Roman" panose="02020603050405020304" pitchFamily="18" charset="0"/>
          </a:endParaRPr>
        </a:p>
      </dgm:t>
    </dgm:pt>
    <dgm:pt modelId="{7421ADB2-59F4-4B71-8734-C7650DD00469}" type="parTrans" cxnId="{6213EE0C-B93F-4A80-85CF-239C3B21374F}">
      <dgm:prSet/>
      <dgm:spPr/>
      <dgm:t>
        <a:bodyPr/>
        <a:lstStyle/>
        <a:p>
          <a:endParaRPr lang="en-ZA"/>
        </a:p>
      </dgm:t>
    </dgm:pt>
    <dgm:pt modelId="{77C10276-88AD-407B-8F70-1A5DBDDBD95E}" type="sibTrans" cxnId="{6213EE0C-B93F-4A80-85CF-239C3B21374F}">
      <dgm:prSet/>
      <dgm:spPr/>
      <dgm:t>
        <a:bodyPr/>
        <a:lstStyle/>
        <a:p>
          <a:endParaRPr lang="en-ZA"/>
        </a:p>
      </dgm:t>
    </dgm:pt>
    <dgm:pt modelId="{6538D4D8-4FC4-48F7-87C8-0FDAB3337FBE}">
      <dgm:prSet phldrT="[Text]" custT="1"/>
      <dgm:spPr/>
      <dgm:t>
        <a:bodyPr/>
        <a:lstStyle/>
        <a:p>
          <a:pPr algn="ctr">
            <a:buFont typeface="Arial" panose="020B0604020202020204" pitchFamily="34" charset="0"/>
            <a:buChar char="•"/>
          </a:pPr>
          <a:r>
            <a:rPr lang="en-GB" sz="1250" dirty="0"/>
            <a:t>R1,3 billion or 5,4 per cent lower than projected spending</a:t>
          </a:r>
          <a:endParaRPr lang="en-ZA" sz="1250" dirty="0"/>
        </a:p>
      </dgm:t>
    </dgm:pt>
    <dgm:pt modelId="{E826D915-D53A-47F1-89C6-1C18F4EEE4F8}" type="parTrans" cxnId="{B2B9FEEA-7D2F-4E3D-9461-24B6122F8916}">
      <dgm:prSet/>
      <dgm:spPr/>
      <dgm:t>
        <a:bodyPr/>
        <a:lstStyle/>
        <a:p>
          <a:endParaRPr lang="en-ZA"/>
        </a:p>
      </dgm:t>
    </dgm:pt>
    <dgm:pt modelId="{4C1B0669-D843-4BD3-A824-4854DBA537D0}" type="sibTrans" cxnId="{B2B9FEEA-7D2F-4E3D-9461-24B6122F8916}">
      <dgm:prSet/>
      <dgm:spPr/>
      <dgm:t>
        <a:bodyPr/>
        <a:lstStyle/>
        <a:p>
          <a:endParaRPr lang="en-ZA"/>
        </a:p>
      </dgm:t>
    </dgm:pt>
    <dgm:pt modelId="{C9161653-8CFE-4660-AACD-4E4872BFF247}" type="pres">
      <dgm:prSet presAssocID="{BC05B518-EB69-456A-9520-61F89E896AC1}" presName="Name0" presStyleCnt="0">
        <dgm:presLayoutVars>
          <dgm:dir/>
          <dgm:animLvl val="lvl"/>
          <dgm:resizeHandles val="exact"/>
        </dgm:presLayoutVars>
      </dgm:prSet>
      <dgm:spPr/>
      <dgm:t>
        <a:bodyPr/>
        <a:lstStyle/>
        <a:p>
          <a:endParaRPr lang="en-US"/>
        </a:p>
      </dgm:t>
    </dgm:pt>
    <dgm:pt modelId="{BFD2768D-0D01-4C36-B44C-0D2295AC13ED}" type="pres">
      <dgm:prSet presAssocID="{6538D4D8-4FC4-48F7-87C8-0FDAB3337FBE}" presName="parTxOnly" presStyleLbl="node1" presStyleIdx="0" presStyleCnt="3" custScaleX="63104">
        <dgm:presLayoutVars>
          <dgm:chMax val="0"/>
          <dgm:chPref val="0"/>
          <dgm:bulletEnabled val="1"/>
        </dgm:presLayoutVars>
      </dgm:prSet>
      <dgm:spPr/>
      <dgm:t>
        <a:bodyPr/>
        <a:lstStyle/>
        <a:p>
          <a:endParaRPr lang="en-US"/>
        </a:p>
      </dgm:t>
    </dgm:pt>
    <dgm:pt modelId="{EEBA68FD-8817-4D9F-B164-0B35D4D1408C}" type="pres">
      <dgm:prSet presAssocID="{4C1B0669-D843-4BD3-A824-4854DBA537D0}" presName="parTxOnlySpace" presStyleCnt="0"/>
      <dgm:spPr/>
    </dgm:pt>
    <dgm:pt modelId="{9680A0ED-AD48-431B-86AB-238A72E0DCC3}" type="pres">
      <dgm:prSet presAssocID="{1C0817D2-FDC2-45F0-B739-ED7C9FC7D676}" presName="parTxOnly" presStyleLbl="node1" presStyleIdx="1" presStyleCnt="3" custScaleX="59836">
        <dgm:presLayoutVars>
          <dgm:chMax val="0"/>
          <dgm:chPref val="0"/>
          <dgm:bulletEnabled val="1"/>
        </dgm:presLayoutVars>
      </dgm:prSet>
      <dgm:spPr/>
      <dgm:t>
        <a:bodyPr/>
        <a:lstStyle/>
        <a:p>
          <a:endParaRPr lang="en-US"/>
        </a:p>
      </dgm:t>
    </dgm:pt>
    <dgm:pt modelId="{02D2ACB3-2BCB-4B59-B024-15F729C3251A}" type="pres">
      <dgm:prSet presAssocID="{48642A70-0F9B-409B-B6E1-A8C780B9B32B}" presName="parTxOnlySpace" presStyleCnt="0"/>
      <dgm:spPr/>
    </dgm:pt>
    <dgm:pt modelId="{9126D604-16BD-40D5-9FC4-84E0D3683266}" type="pres">
      <dgm:prSet presAssocID="{CED8CC2F-1592-4F23-B8DF-4F1CCCA108F5}" presName="parTxOnly" presStyleLbl="node1" presStyleIdx="2" presStyleCnt="3" custLinFactNeighborX="276">
        <dgm:presLayoutVars>
          <dgm:chMax val="0"/>
          <dgm:chPref val="0"/>
          <dgm:bulletEnabled val="1"/>
        </dgm:presLayoutVars>
      </dgm:prSet>
      <dgm:spPr/>
      <dgm:t>
        <a:bodyPr/>
        <a:lstStyle/>
        <a:p>
          <a:endParaRPr lang="en-US"/>
        </a:p>
      </dgm:t>
    </dgm:pt>
  </dgm:ptLst>
  <dgm:cxnLst>
    <dgm:cxn modelId="{AD87FCC7-E8D2-446E-BA03-1D61407DA186}" srcId="{BC05B518-EB69-456A-9520-61F89E896AC1}" destId="{1C0817D2-FDC2-45F0-B739-ED7C9FC7D676}" srcOrd="1" destOrd="0" parTransId="{2DE133C9-E5D5-4C55-9999-70AAEAF23C80}" sibTransId="{48642A70-0F9B-409B-B6E1-A8C780B9B32B}"/>
    <dgm:cxn modelId="{BB272912-B475-4861-8F07-73451862E59D}" type="presOf" srcId="{BC05B518-EB69-456A-9520-61F89E896AC1}" destId="{C9161653-8CFE-4660-AACD-4E4872BFF247}" srcOrd="0" destOrd="0" presId="urn:microsoft.com/office/officeart/2005/8/layout/chevron1"/>
    <dgm:cxn modelId="{D7F4945A-6688-4F30-A5C8-FD0C9BA6717E}" type="presOf" srcId="{6538D4D8-4FC4-48F7-87C8-0FDAB3337FBE}" destId="{BFD2768D-0D01-4C36-B44C-0D2295AC13ED}" srcOrd="0" destOrd="0" presId="urn:microsoft.com/office/officeart/2005/8/layout/chevron1"/>
    <dgm:cxn modelId="{6213EE0C-B93F-4A80-85CF-239C3B21374F}" srcId="{BC05B518-EB69-456A-9520-61F89E896AC1}" destId="{CED8CC2F-1592-4F23-B8DF-4F1CCCA108F5}" srcOrd="2" destOrd="0" parTransId="{7421ADB2-59F4-4B71-8734-C7650DD00469}" sibTransId="{77C10276-88AD-407B-8F70-1A5DBDDBD95E}"/>
    <dgm:cxn modelId="{B2B9FEEA-7D2F-4E3D-9461-24B6122F8916}" srcId="{BC05B518-EB69-456A-9520-61F89E896AC1}" destId="{6538D4D8-4FC4-48F7-87C8-0FDAB3337FBE}" srcOrd="0" destOrd="0" parTransId="{E826D915-D53A-47F1-89C6-1C18F4EEE4F8}" sibTransId="{4C1B0669-D843-4BD3-A824-4854DBA537D0}"/>
    <dgm:cxn modelId="{C9465E35-5C72-4C66-9CA4-B85E7D435FEF}" type="presOf" srcId="{CED8CC2F-1592-4F23-B8DF-4F1CCCA108F5}" destId="{9126D604-16BD-40D5-9FC4-84E0D3683266}" srcOrd="0" destOrd="0" presId="urn:microsoft.com/office/officeart/2005/8/layout/chevron1"/>
    <dgm:cxn modelId="{C1BD064D-205C-4470-B024-54CFED51268F}" type="presOf" srcId="{1C0817D2-FDC2-45F0-B739-ED7C9FC7D676}" destId="{9680A0ED-AD48-431B-86AB-238A72E0DCC3}" srcOrd="0" destOrd="0" presId="urn:microsoft.com/office/officeart/2005/8/layout/chevron1"/>
    <dgm:cxn modelId="{18B234D3-CCDD-4C57-A24A-6EA61DA71A0E}" type="presParOf" srcId="{C9161653-8CFE-4660-AACD-4E4872BFF247}" destId="{BFD2768D-0D01-4C36-B44C-0D2295AC13ED}" srcOrd="0" destOrd="0" presId="urn:microsoft.com/office/officeart/2005/8/layout/chevron1"/>
    <dgm:cxn modelId="{42EE1504-2317-44AC-B504-8D9C2D593C5A}" type="presParOf" srcId="{C9161653-8CFE-4660-AACD-4E4872BFF247}" destId="{EEBA68FD-8817-4D9F-B164-0B35D4D1408C}" srcOrd="1" destOrd="0" presId="urn:microsoft.com/office/officeart/2005/8/layout/chevron1"/>
    <dgm:cxn modelId="{27806DCC-5D47-42F7-A46A-9A11CFCCBBD1}" type="presParOf" srcId="{C9161653-8CFE-4660-AACD-4E4872BFF247}" destId="{9680A0ED-AD48-431B-86AB-238A72E0DCC3}" srcOrd="2" destOrd="0" presId="urn:microsoft.com/office/officeart/2005/8/layout/chevron1"/>
    <dgm:cxn modelId="{9889A5A4-6DA9-4396-871C-0E206A48C5E1}" type="presParOf" srcId="{C9161653-8CFE-4660-AACD-4E4872BFF247}" destId="{02D2ACB3-2BCB-4B59-B024-15F729C3251A}" srcOrd="3" destOrd="0" presId="urn:microsoft.com/office/officeart/2005/8/layout/chevron1"/>
    <dgm:cxn modelId="{B0F51E06-F6FC-4F9F-91DA-19DF9D898E23}" type="presParOf" srcId="{C9161653-8CFE-4660-AACD-4E4872BFF247}" destId="{9126D604-16BD-40D5-9FC4-84E0D36832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5E161-F765-48D7-A7B7-B8317AA9C93D}">
      <dsp:nvSpPr>
        <dsp:cNvPr id="0" name=""/>
        <dsp:cNvSpPr/>
      </dsp:nvSpPr>
      <dsp:spPr>
        <a:xfrm>
          <a:off x="95249" y="141684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Spending summary</a:t>
          </a:r>
        </a:p>
      </dsp:txBody>
      <dsp:txXfrm>
        <a:off x="131284" y="1452878"/>
        <a:ext cx="2388555" cy="1158242"/>
      </dsp:txXfrm>
    </dsp:sp>
    <dsp:sp modelId="{1C594856-16DE-4B74-9195-2C9849F8F136}">
      <dsp:nvSpPr>
        <dsp:cNvPr id="0" name=""/>
        <dsp:cNvSpPr/>
      </dsp:nvSpPr>
      <dsp:spPr>
        <a:xfrm rot="18289469">
          <a:off x="2186232" y="1297324"/>
          <a:ext cx="1723535" cy="54492"/>
        </a:xfrm>
        <a:custGeom>
          <a:avLst/>
          <a:gdLst/>
          <a:ahLst/>
          <a:cxnLst/>
          <a:rect l="0" t="0" r="0" b="0"/>
          <a:pathLst>
            <a:path>
              <a:moveTo>
                <a:pt x="0" y="27246"/>
              </a:moveTo>
              <a:lnTo>
                <a:pt x="1723535"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dirty="0"/>
        </a:p>
      </dsp:txBody>
      <dsp:txXfrm>
        <a:off x="3004911" y="1281481"/>
        <a:ext cx="86176" cy="86176"/>
      </dsp:txXfrm>
    </dsp:sp>
    <dsp:sp modelId="{FDDE5686-38E4-4287-AAD9-BD2BCA698B9A}">
      <dsp:nvSpPr>
        <dsp:cNvPr id="0" name=""/>
        <dsp:cNvSpPr/>
      </dsp:nvSpPr>
      <dsp:spPr>
        <a:xfrm>
          <a:off x="3540125" y="1984"/>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Higher than projected expenditure</a:t>
          </a:r>
        </a:p>
      </dsp:txBody>
      <dsp:txXfrm>
        <a:off x="3576160" y="38019"/>
        <a:ext cx="2388555" cy="1158242"/>
      </dsp:txXfrm>
    </dsp:sp>
    <dsp:sp modelId="{D985CF3A-D0F8-458E-BFFD-D635637896F2}">
      <dsp:nvSpPr>
        <dsp:cNvPr id="0" name=""/>
        <dsp:cNvSpPr/>
      </dsp:nvSpPr>
      <dsp:spPr>
        <a:xfrm>
          <a:off x="2555874" y="2004753"/>
          <a:ext cx="984250" cy="54492"/>
        </a:xfrm>
        <a:custGeom>
          <a:avLst/>
          <a:gdLst/>
          <a:ahLst/>
          <a:cxnLst/>
          <a:rect l="0" t="0" r="0" b="0"/>
          <a:pathLst>
            <a:path>
              <a:moveTo>
                <a:pt x="0" y="27246"/>
              </a:moveTo>
              <a:lnTo>
                <a:pt x="984250"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3023393" y="2007393"/>
        <a:ext cx="49212" cy="49212"/>
      </dsp:txXfrm>
    </dsp:sp>
    <dsp:sp modelId="{8A512A03-65B9-4D4E-BBD2-6EE45D4195EE}">
      <dsp:nvSpPr>
        <dsp:cNvPr id="0" name=""/>
        <dsp:cNvSpPr/>
      </dsp:nvSpPr>
      <dsp:spPr>
        <a:xfrm>
          <a:off x="3540125" y="141684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Lower than projected expenditure</a:t>
          </a:r>
        </a:p>
      </dsp:txBody>
      <dsp:txXfrm>
        <a:off x="3576160" y="1452878"/>
        <a:ext cx="2388555" cy="1158242"/>
      </dsp:txXfrm>
    </dsp:sp>
    <dsp:sp modelId="{305999C0-D38C-445D-A141-BC62739DE3F6}">
      <dsp:nvSpPr>
        <dsp:cNvPr id="0" name=""/>
        <dsp:cNvSpPr/>
      </dsp:nvSpPr>
      <dsp:spPr>
        <a:xfrm rot="3310531">
          <a:off x="2186232" y="2712183"/>
          <a:ext cx="1723535" cy="54492"/>
        </a:xfrm>
        <a:custGeom>
          <a:avLst/>
          <a:gdLst/>
          <a:ahLst/>
          <a:cxnLst/>
          <a:rect l="0" t="0" r="0" b="0"/>
          <a:pathLst>
            <a:path>
              <a:moveTo>
                <a:pt x="0" y="27246"/>
              </a:moveTo>
              <a:lnTo>
                <a:pt x="1723535"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dirty="0"/>
        </a:p>
      </dsp:txBody>
      <dsp:txXfrm>
        <a:off x="3004911" y="2696341"/>
        <a:ext cx="86176" cy="86176"/>
      </dsp:txXfrm>
    </dsp:sp>
    <dsp:sp modelId="{CC211A9D-5EAB-42CA-B56E-704CED24612C}">
      <dsp:nvSpPr>
        <dsp:cNvPr id="0" name=""/>
        <dsp:cNvSpPr/>
      </dsp:nvSpPr>
      <dsp:spPr>
        <a:xfrm>
          <a:off x="3540125" y="283170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Personnel</a:t>
          </a:r>
          <a:r>
            <a:rPr lang="en-ZA" sz="2600" kern="1200" dirty="0"/>
            <a:t> </a:t>
          </a:r>
          <a:r>
            <a:rPr lang="en-ZA" sz="2600" kern="1200" dirty="0">
              <a:solidFill>
                <a:schemeClr val="tx1"/>
              </a:solidFill>
            </a:rPr>
            <a:t>expenditure</a:t>
          </a:r>
        </a:p>
      </dsp:txBody>
      <dsp:txXfrm>
        <a:off x="3576160" y="2867738"/>
        <a:ext cx="2388555" cy="11582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0"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R1,1 billion or 48,9 per cent lower than projected spending</a:t>
          </a:r>
          <a:endParaRPr lang="en-ZA" sz="1250" kern="1200" dirty="0"/>
        </a:p>
      </dsp:txBody>
      <dsp:txXfrm>
        <a:off x="471636"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 Mainly </a:t>
          </a:r>
          <a:r>
            <a:rPr lang="en-US" sz="1100" kern="1200" dirty="0">
              <a:solidFill>
                <a:schemeClr val="bg1"/>
              </a:solidFill>
              <a:cs typeface="Times New Roman" panose="02020603050405020304" pitchFamily="18" charset="0"/>
            </a:rPr>
            <a:t>due to administrative delays and late </a:t>
          </a:r>
          <a:r>
            <a:rPr lang="en-US" sz="1100" kern="1200" dirty="0">
              <a:solidFill>
                <a:prstClr val="white"/>
              </a:solidFill>
              <a:latin typeface="Calibri" panose="020F0502020204030204"/>
              <a:ea typeface="+mn-ea"/>
              <a:cs typeface="Times New Roman" panose="02020603050405020304" pitchFamily="18" charset="0"/>
            </a:rPr>
            <a:t>submission of progress reports to the Department of Science and Innovation by </a:t>
          </a:r>
          <a:r>
            <a:rPr lang="en-US" sz="1100" kern="1200" dirty="0">
              <a:solidFill>
                <a:schemeClr val="bg1"/>
              </a:solidFill>
              <a:cs typeface="Times New Roman" panose="02020603050405020304" pitchFamily="18" charset="0"/>
            </a:rPr>
            <a:t>its public entities and various service providers</a:t>
          </a:r>
          <a:endParaRPr lang="en-ZA" sz="1100" kern="1200" dirty="0">
            <a:solidFill>
              <a:schemeClr val="bg1"/>
            </a:solidFill>
          </a:endParaRPr>
        </a:p>
      </dsp:txBody>
      <dsp:txXfrm>
        <a:off x="3755156" y="0"/>
        <a:ext cx="2245439" cy="9432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 billion or 32,7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latin typeface="+mn-lt"/>
              <a:cs typeface="Times New Roman" panose="02020603050405020304" pitchFamily="18" charset="0"/>
            </a:rPr>
            <a:t>-</a:t>
          </a:r>
          <a:r>
            <a:rPr lang="en-GB" sz="1100" b="0" kern="1200" dirty="0">
              <a:effectLst/>
              <a:latin typeface="+mn-lt"/>
              <a:ea typeface="Calibri" panose="020F0502020204030204" pitchFamily="34" charset="0"/>
            </a:rPr>
            <a:t>due to low </a:t>
          </a:r>
          <a:r>
            <a:rPr lang="en-GB" sz="1100" b="0" i="1" kern="1200" dirty="0">
              <a:effectLst/>
              <a:latin typeface="+mn-lt"/>
              <a:ea typeface="Times New Roman" panose="02020603050405020304" pitchFamily="18" charset="0"/>
            </a:rPr>
            <a:t>disbursement on incentives scheme than anticipated, and transfers to agencies that could not be effected as planned due to non-compliance</a:t>
          </a:r>
          <a:endParaRPr lang="en-ZA" sz="1100" kern="1200" dirty="0">
            <a:solidFill>
              <a:schemeClr val="bg1"/>
            </a:solidFill>
            <a:cs typeface="Times New Roman" panose="02020603050405020304" pitchFamily="18" charset="0"/>
          </a:endParaRPr>
        </a:p>
      </dsp:txBody>
      <dsp:txXfrm>
        <a:off x="3755156" y="0"/>
        <a:ext cx="2245439" cy="9432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 billion or 6,4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G&amp;S,</a:t>
          </a:r>
        </a:p>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CAPEX</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latin typeface="+mj-lt"/>
              <a:cs typeface="Times New Roman" panose="02020603050405020304" pitchFamily="18" charset="0"/>
            </a:rPr>
            <a:t>-Due to </a:t>
          </a:r>
          <a:r>
            <a:rPr lang="en-GB" sz="1100" kern="1200" dirty="0">
              <a:effectLst/>
              <a:latin typeface="+mj-lt"/>
              <a:ea typeface="Calibri" panose="020F0502020204030204" pitchFamily="34" charset="0"/>
              <a:cs typeface="Times New Roman" panose="02020603050405020304" pitchFamily="18" charset="0"/>
            </a:rPr>
            <a:t>inventory: medicines since there has not been a need to purchase additional COVID-19 vaccines as the demand has declined and slow kick-off of various projects for the NHI Indirect Grant</a:t>
          </a:r>
          <a:endParaRPr lang="en-ZA" sz="1100" kern="1200" dirty="0">
            <a:solidFill>
              <a:schemeClr val="bg1"/>
            </a:solidFill>
            <a:cs typeface="Times New Roman" panose="02020603050405020304" pitchFamily="18" charset="0"/>
          </a:endParaRPr>
        </a:p>
      </dsp:txBody>
      <dsp:txXfrm>
        <a:off x="3755156" y="0"/>
        <a:ext cx="2245439" cy="9432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R625,2 million or 6,3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G&amp;S,</a:t>
          </a:r>
        </a:p>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CAPEX</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-Due to accruals from 2021/22 that the department anticipated and projected to spend in 2022/23 and payments for capital assets in the school infrastructure backlogs grant respectively</a:t>
          </a:r>
          <a:endParaRPr lang="en-ZA" sz="1100" kern="1200" dirty="0">
            <a:solidFill>
              <a:prstClr val="white"/>
            </a:solidFill>
            <a:latin typeface="Calibri" panose="020F0502020204030204"/>
            <a:ea typeface="+mn-ea"/>
            <a:cs typeface="Times New Roman" panose="02020603050405020304" pitchFamily="18" charset="0"/>
          </a:endParaRPr>
        </a:p>
      </dsp:txBody>
      <dsp:txXfrm>
        <a:off x="3755156" y="0"/>
        <a:ext cx="2245439" cy="9432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0"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R553,3 million or 31,5 per cent lower than projected spending</a:t>
          </a:r>
          <a:endParaRPr lang="en-ZA" sz="1250" kern="1200" dirty="0"/>
        </a:p>
      </dsp:txBody>
      <dsp:txXfrm>
        <a:off x="471636"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G&amp;S</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latin typeface="+mj-lt"/>
              <a:cs typeface="Times New Roman" panose="02020603050405020304" pitchFamily="18" charset="0"/>
            </a:rPr>
            <a:t>-D</a:t>
          </a:r>
          <a:r>
            <a:rPr lang="en-GB" sz="1100" b="0" kern="1200" dirty="0">
              <a:effectLst/>
              <a:latin typeface="+mj-lt"/>
              <a:ea typeface="Calibri" panose="020F0502020204030204" pitchFamily="34" charset="0"/>
            </a:rPr>
            <a:t>ue to delays in processing invoices of claims from Community Work Programme implementing agents</a:t>
          </a:r>
          <a:endParaRPr lang="en-ZA" sz="1100" kern="1200" dirty="0">
            <a:solidFill>
              <a:schemeClr val="bg1"/>
            </a:solidFill>
            <a:latin typeface="+mj-lt"/>
          </a:endParaRPr>
        </a:p>
      </dsp:txBody>
      <dsp:txXfrm>
        <a:off x="3755156" y="0"/>
        <a:ext cx="2245439" cy="9432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117724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R713,9 million or 111,5 per cent higher than projected</a:t>
          </a:r>
          <a:endParaRPr lang="en-ZA" sz="1250" kern="1200" dirty="0"/>
        </a:p>
      </dsp:txBody>
      <dsp:txXfrm>
        <a:off x="589152" y="0"/>
        <a:ext cx="834959" cy="1177245"/>
      </dsp:txXfrm>
    </dsp:sp>
    <dsp:sp modelId="{9680A0ED-AD48-431B-86AB-238A72E0DCC3}">
      <dsp:nvSpPr>
        <dsp:cNvPr id="0" name=""/>
        <dsp:cNvSpPr/>
      </dsp:nvSpPr>
      <dsp:spPr>
        <a:xfrm>
          <a:off x="1693863" y="0"/>
          <a:ext cx="1907997" cy="1177245"/>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G&amp;S</a:t>
          </a:r>
        </a:p>
      </dsp:txBody>
      <dsp:txXfrm>
        <a:off x="2282486" y="0"/>
        <a:ext cx="730752" cy="1177245"/>
      </dsp:txXfrm>
    </dsp:sp>
    <dsp:sp modelId="{9126D604-16BD-40D5-9FC4-84E0D3683266}">
      <dsp:nvSpPr>
        <dsp:cNvPr id="0" name=""/>
        <dsp:cNvSpPr/>
      </dsp:nvSpPr>
      <dsp:spPr>
        <a:xfrm>
          <a:off x="3283520" y="0"/>
          <a:ext cx="3188711" cy="1177245"/>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100" kern="1200" dirty="0">
              <a:solidFill>
                <a:schemeClr val="bg1"/>
              </a:solidFill>
              <a:latin typeface="+mj-lt"/>
              <a:cs typeface="Times New Roman" panose="02020603050405020304" pitchFamily="18" charset="0"/>
            </a:rPr>
            <a:t>-D</a:t>
          </a:r>
          <a:r>
            <a:rPr lang="en-US" sz="1100" kern="1200" dirty="0" err="1">
              <a:solidFill>
                <a:schemeClr val="bg1"/>
              </a:solidFill>
              <a:latin typeface="+mj-lt"/>
              <a:cs typeface="Times New Roman" panose="02020603050405020304" pitchFamily="18" charset="0"/>
            </a:rPr>
            <a:t>ue</a:t>
          </a:r>
          <a:r>
            <a:rPr lang="en-US" sz="1100" kern="1200" dirty="0">
              <a:solidFill>
                <a:schemeClr val="bg1"/>
              </a:solidFill>
              <a:latin typeface="+mj-lt"/>
              <a:cs typeface="Times New Roman" panose="02020603050405020304" pitchFamily="18" charset="0"/>
            </a:rPr>
            <a:t> to activities relating to the Census 2022. The Census  collection was extended from the 2021/22  to May 2022 due to challenges  of the recruitment of fieldworkers  and  shortage of rental vehicles in the market.</a:t>
          </a:r>
          <a:endParaRPr lang="en-ZA" sz="1100" kern="1200" dirty="0">
            <a:solidFill>
              <a:schemeClr val="bg1"/>
            </a:solidFill>
            <a:cs typeface="Times New Roman" panose="02020603050405020304" pitchFamily="18" charset="0"/>
          </a:endParaRPr>
        </a:p>
      </dsp:txBody>
      <dsp:txXfrm>
        <a:off x="3872143" y="0"/>
        <a:ext cx="2011466" cy="11772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R342,2 million or 48,2 per cent higher than projected spending</a:t>
          </a:r>
          <a:endParaRPr lang="en-ZA" sz="1250" kern="1200" dirty="0"/>
        </a:p>
      </dsp:txBody>
      <dsp:txXfrm>
        <a:off x="472165" y="0"/>
        <a:ext cx="1068932" cy="943272"/>
      </dsp:txXfrm>
    </dsp:sp>
    <dsp:sp modelId="{9680A0ED-AD48-431B-86AB-238A72E0DCC3}">
      <dsp:nvSpPr>
        <dsp:cNvPr id="0" name=""/>
        <dsp:cNvSpPr/>
      </dsp:nvSpPr>
      <dsp:spPr>
        <a:xfrm>
          <a:off x="1668462"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a:t>
          </a:r>
        </a:p>
      </dsp:txBody>
      <dsp:txXfrm>
        <a:off x="2140098"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latin typeface="+mj-lt"/>
              <a:cs typeface="Times New Roman" panose="02020603050405020304" pitchFamily="18" charset="0"/>
            </a:rPr>
            <a:t>-Mainly </a:t>
          </a:r>
          <a:r>
            <a:rPr lang="en-GB" sz="1100" b="0" kern="1200" dirty="0">
              <a:effectLst/>
              <a:latin typeface="+mj-lt"/>
              <a:ea typeface="Calibri" panose="020F0502020204030204" pitchFamily="34" charset="0"/>
            </a:rPr>
            <a:t>due to transfer payment to the South </a:t>
          </a:r>
          <a:r>
            <a:rPr lang="en-GB" sz="1100" b="0" kern="1200" dirty="0">
              <a:solidFill>
                <a:prstClr val="white"/>
              </a:solidFill>
              <a:effectLst/>
              <a:latin typeface="Calibri" panose="020F0502020204030204"/>
              <a:ea typeface="Calibri" panose="020F0502020204030204" pitchFamily="34" charset="0"/>
              <a:cs typeface="+mn-cs"/>
            </a:rPr>
            <a:t>African Post Office for a subsidy to cover costs related to Universal Service Obligations made earlier than anticipated</a:t>
          </a:r>
          <a:endParaRPr lang="en-ZA" sz="1100" b="0" kern="1200" dirty="0">
            <a:solidFill>
              <a:prstClr val="white"/>
            </a:solidFill>
            <a:effectLst/>
            <a:latin typeface="Calibri" panose="020F0502020204030204"/>
            <a:ea typeface="Calibri" panose="020F0502020204030204" pitchFamily="34" charset="0"/>
            <a:cs typeface="+mn-cs"/>
          </a:endParaRPr>
        </a:p>
      </dsp:txBody>
      <dsp:txXfrm>
        <a:off x="3755156" y="0"/>
        <a:ext cx="2245439" cy="9432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0"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R217,5 million or 1,9 per cent higher than projected spending</a:t>
          </a:r>
          <a:endParaRPr lang="en-ZA" sz="1250" kern="1200" dirty="0"/>
        </a:p>
      </dsp:txBody>
      <dsp:txXfrm>
        <a:off x="471636"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ZA" sz="1400" kern="1200" dirty="0" err="1">
              <a:solidFill>
                <a:schemeClr val="bg1"/>
              </a:solidFill>
              <a:latin typeface="+mj-lt"/>
            </a:rPr>
            <a:t>CoE</a:t>
          </a:r>
          <a:r>
            <a:rPr lang="en-ZA" sz="1400" kern="1200" dirty="0">
              <a:solidFill>
                <a:schemeClr val="bg1"/>
              </a:solidFill>
              <a:latin typeface="+mj-lt"/>
            </a:rPr>
            <a:t>,</a:t>
          </a:r>
        </a:p>
        <a:p>
          <a:pPr lvl="0" algn="ctr" defTabSz="622300">
            <a:lnSpc>
              <a:spcPct val="90000"/>
            </a:lnSpc>
            <a:spcBef>
              <a:spcPct val="0"/>
            </a:spcBef>
            <a:spcAft>
              <a:spcPct val="35000"/>
            </a:spcAft>
            <a:buFont typeface="Arial" panose="020B0604020202020204" pitchFamily="34" charset="0"/>
            <a:buChar char="•"/>
          </a:pPr>
          <a:r>
            <a:rPr lang="en-GB" sz="1400" kern="1200" dirty="0">
              <a:effectLst/>
              <a:latin typeface="+mj-lt"/>
              <a:ea typeface="Calibri" panose="020F0502020204030204" pitchFamily="34" charset="0"/>
              <a:cs typeface="Times New Roman" panose="02020603050405020304" pitchFamily="18" charset="0"/>
            </a:rPr>
            <a:t>payments for financial assets </a:t>
          </a:r>
          <a:endParaRPr lang="en-ZA" sz="1400" kern="1200" dirty="0">
            <a:solidFill>
              <a:schemeClr val="bg1"/>
            </a:solidFill>
            <a:latin typeface="+mj-lt"/>
          </a:endParaRPr>
        </a:p>
      </dsp:txBody>
      <dsp:txXfrm>
        <a:off x="2165499" y="0"/>
        <a:ext cx="964725" cy="943272"/>
      </dsp:txXfrm>
    </dsp:sp>
    <dsp:sp modelId="{9126D604-16BD-40D5-9FC4-84E0D3683266}">
      <dsp:nvSpPr>
        <dsp:cNvPr id="0" name=""/>
        <dsp:cNvSpPr/>
      </dsp:nvSpPr>
      <dsp:spPr>
        <a:xfrm>
          <a:off x="3262974"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a:t>
          </a:r>
          <a:r>
            <a:rPr lang="en-US" sz="1100" kern="1200" dirty="0" err="1">
              <a:solidFill>
                <a:prstClr val="white"/>
              </a:solidFill>
              <a:latin typeface="Calibri" panose="020F0502020204030204"/>
              <a:ea typeface="+mn-ea"/>
              <a:cs typeface="Times New Roman" panose="02020603050405020304" pitchFamily="18" charset="0"/>
            </a:rPr>
            <a:t>ue</a:t>
          </a:r>
          <a:r>
            <a:rPr lang="en-US" sz="1100" kern="1200" dirty="0">
              <a:solidFill>
                <a:prstClr val="white"/>
              </a:solidFill>
              <a:latin typeface="Calibri" panose="020F0502020204030204"/>
              <a:ea typeface="+mn-ea"/>
              <a:cs typeface="Times New Roman" panose="02020603050405020304" pitchFamily="18" charset="0"/>
            </a:rPr>
            <a:t> </a:t>
          </a:r>
          <a:r>
            <a:rPr lang="en-GB" sz="1100" kern="1200" dirty="0">
              <a:solidFill>
                <a:prstClr val="white"/>
              </a:solidFill>
              <a:latin typeface="Calibri" panose="020F0502020204030204"/>
              <a:ea typeface="+mn-ea"/>
              <a:cs typeface="Times New Roman" panose="02020603050405020304" pitchFamily="18" charset="0"/>
            </a:rPr>
            <a:t>to the compensation of employees ceiling which does not support the current personnel numbers of the department and accrual payment related to transport equipment such as trucks, busses</a:t>
          </a:r>
          <a:endParaRPr lang="en-ZA" sz="1100" kern="1200" dirty="0">
            <a:solidFill>
              <a:prstClr val="white"/>
            </a:solidFill>
            <a:latin typeface="Calibri" panose="020F0502020204030204"/>
            <a:ea typeface="+mn-ea"/>
            <a:cs typeface="Times New Roman" panose="02020603050405020304" pitchFamily="18" charset="0"/>
          </a:endParaRPr>
        </a:p>
      </dsp:txBody>
      <dsp:txXfrm>
        <a:off x="3734610" y="0"/>
        <a:ext cx="2245439" cy="9432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R106,9 million or 11,8 per cent higher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-D</a:t>
          </a:r>
          <a:r>
            <a:rPr lang="en-GB" sz="1100" b="0" kern="1200" dirty="0">
              <a:effectLst/>
              <a:latin typeface="+mj-lt"/>
              <a:ea typeface="Calibri" panose="020F0502020204030204" pitchFamily="34" charset="0"/>
            </a:rPr>
            <a:t>ue to transfer payment to </a:t>
          </a:r>
          <a:r>
            <a:rPr lang="en-GB" sz="1100" b="0" kern="1200" dirty="0" err="1" smtClean="0">
              <a:effectLst/>
              <a:latin typeface="+mj-lt"/>
              <a:ea typeface="Calibri" panose="020F0502020204030204" pitchFamily="34" charset="0"/>
            </a:rPr>
            <a:t>GTAC</a:t>
          </a:r>
          <a:r>
            <a:rPr lang="en-GB" sz="1100" b="0" kern="1200" dirty="0" smtClean="0">
              <a:effectLst/>
              <a:latin typeface="+mj-lt"/>
              <a:ea typeface="Calibri" panose="020F0502020204030204" pitchFamily="34" charset="0"/>
            </a:rPr>
            <a:t>  </a:t>
          </a:r>
          <a:r>
            <a:rPr lang="en-GB" sz="1100" b="0" kern="1200" dirty="0">
              <a:effectLst/>
              <a:latin typeface="+mj-lt"/>
              <a:ea typeface="Calibri" panose="020F0502020204030204" pitchFamily="34" charset="0"/>
            </a:rPr>
            <a:t>in respect of the Presidential Youth Employment Initiative Phase 3, it had not included this transfer in their original quarter 1 projections submitted and approved by NT</a:t>
          </a:r>
          <a:endParaRPr lang="en-ZA" sz="1100" kern="1200" dirty="0">
            <a:solidFill>
              <a:schemeClr val="bg1"/>
            </a:solidFill>
            <a:latin typeface="+mj-lt"/>
          </a:endParaRPr>
        </a:p>
      </dsp:txBody>
      <dsp:txXfrm>
        <a:off x="3755156" y="0"/>
        <a:ext cx="2245439" cy="943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4992B-DD07-4A63-B31E-93D3C6F21DCF}">
      <dsp:nvSpPr>
        <dsp:cNvPr id="0" name=""/>
        <dsp:cNvSpPr/>
      </dsp:nvSpPr>
      <dsp:spPr>
        <a:xfrm>
          <a:off x="688955" y="344731"/>
          <a:ext cx="1376566" cy="1376566"/>
        </a:xfrm>
        <a:prstGeom prst="arc">
          <a:avLst>
            <a:gd name="adj1" fmla="val 13200000"/>
            <a:gd name="adj2" fmla="val 192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3FC71166-89D9-4754-BF89-AF6739ADD314}">
      <dsp:nvSpPr>
        <dsp:cNvPr id="0" name=""/>
        <dsp:cNvSpPr/>
      </dsp:nvSpPr>
      <dsp:spPr>
        <a:xfrm>
          <a:off x="688955" y="344731"/>
          <a:ext cx="1376566" cy="1376566"/>
        </a:xfrm>
        <a:prstGeom prst="arc">
          <a:avLst>
            <a:gd name="adj1" fmla="val 2400000"/>
            <a:gd name="adj2" fmla="val 84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DCF8BE13-D1A3-461F-A011-E2C72E49A693}">
      <dsp:nvSpPr>
        <dsp:cNvPr id="0" name=""/>
        <dsp:cNvSpPr/>
      </dsp:nvSpPr>
      <dsp:spPr>
        <a:xfrm>
          <a:off x="672" y="592513"/>
          <a:ext cx="2753133" cy="8810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R2.2 billion at the end of the first quarter</a:t>
          </a:r>
          <a:endParaRPr lang="en-ZA" sz="1600" kern="1200" dirty="0"/>
        </a:p>
      </dsp:txBody>
      <dsp:txXfrm>
        <a:off x="672" y="592513"/>
        <a:ext cx="2753133" cy="88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279" y="259077"/>
          <a:ext cx="2344145" cy="118067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Font typeface="Arial" panose="020B0604020202020204" pitchFamily="34" charset="0"/>
            <a:buChar char="•"/>
          </a:pPr>
          <a:r>
            <a:rPr lang="en-GB" sz="1200" kern="1200" dirty="0"/>
            <a:t>R17,8 billion or 81,5 per cent lower than projected spending</a:t>
          </a:r>
          <a:endParaRPr lang="en-ZA" sz="1200" kern="1200" dirty="0"/>
        </a:p>
      </dsp:txBody>
      <dsp:txXfrm>
        <a:off x="590617" y="259077"/>
        <a:ext cx="1163469" cy="1180676"/>
      </dsp:txXfrm>
    </dsp:sp>
    <dsp:sp modelId="{9680A0ED-AD48-431B-86AB-238A72E0DCC3}">
      <dsp:nvSpPr>
        <dsp:cNvPr id="0" name=""/>
        <dsp:cNvSpPr/>
      </dsp:nvSpPr>
      <dsp:spPr>
        <a:xfrm>
          <a:off x="2049255" y="259077"/>
          <a:ext cx="1766174" cy="1180676"/>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Font typeface="Arial" panose="020B0604020202020204" pitchFamily="34" charset="0"/>
            <a:buChar char="•"/>
          </a:pPr>
          <a:r>
            <a:rPr lang="en-GB" sz="1200" b="0" kern="1200" dirty="0">
              <a:effectLst/>
              <a:latin typeface="+mn-lt"/>
              <a:ea typeface="Calibri" panose="020F0502020204030204" pitchFamily="34" charset="0"/>
            </a:rPr>
            <a:t>Payments for </a:t>
          </a:r>
          <a:r>
            <a:rPr lang="en-GB" sz="1400" b="0" kern="1200" dirty="0">
              <a:effectLst/>
              <a:latin typeface="+mn-lt"/>
              <a:ea typeface="Calibri" panose="020F0502020204030204" pitchFamily="34" charset="0"/>
            </a:rPr>
            <a:t>financial</a:t>
          </a:r>
          <a:r>
            <a:rPr lang="en-GB" sz="1200" b="0" kern="1200" dirty="0">
              <a:effectLst/>
              <a:latin typeface="+mn-lt"/>
              <a:ea typeface="Calibri" panose="020F0502020204030204" pitchFamily="34" charset="0"/>
            </a:rPr>
            <a:t> assets </a:t>
          </a:r>
          <a:endParaRPr lang="en-ZA" sz="1200" kern="1200" dirty="0">
            <a:solidFill>
              <a:schemeClr val="bg1"/>
            </a:solidFill>
            <a:latin typeface="+mn-lt"/>
          </a:endParaRPr>
        </a:p>
      </dsp:txBody>
      <dsp:txXfrm>
        <a:off x="2639593" y="259077"/>
        <a:ext cx="585498" cy="1180676"/>
      </dsp:txXfrm>
    </dsp:sp>
    <dsp:sp modelId="{9126D604-16BD-40D5-9FC4-84E0D3683266}">
      <dsp:nvSpPr>
        <dsp:cNvPr id="0" name=""/>
        <dsp:cNvSpPr/>
      </dsp:nvSpPr>
      <dsp:spPr>
        <a:xfrm>
          <a:off x="3520540" y="259077"/>
          <a:ext cx="2951691" cy="1180676"/>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l" defTabSz="533400">
            <a:lnSpc>
              <a:spcPct val="90000"/>
            </a:lnSpc>
            <a:spcBef>
              <a:spcPct val="0"/>
            </a:spcBef>
            <a:spcAft>
              <a:spcPts val="0"/>
            </a:spcAft>
            <a:buFont typeface="Arial" panose="020B0604020202020204" pitchFamily="34" charset="0"/>
            <a:buChar char="•"/>
          </a:pPr>
          <a:r>
            <a:rPr lang="en-GB" sz="1200" kern="1200" dirty="0">
              <a:solidFill>
                <a:schemeClr val="bg1"/>
              </a:solidFill>
              <a:cs typeface="Times New Roman" panose="02020603050405020304" pitchFamily="18" charset="0"/>
            </a:rPr>
            <a:t>-</a:t>
          </a:r>
          <a:r>
            <a:rPr lang="en-GB" sz="1200" kern="1200" dirty="0">
              <a:solidFill>
                <a:prstClr val="white"/>
              </a:solidFill>
              <a:latin typeface="Calibri" panose="020F0502020204030204"/>
              <a:ea typeface="+mn-ea"/>
              <a:cs typeface="Times New Roman" panose="02020603050405020304" pitchFamily="18" charset="0"/>
            </a:rPr>
            <a:t>Lower than the projected expenditure is due lower than planned disbursement of funds to Eskom, as the funds are disbursed in terms of the liquidity needs of the entity</a:t>
          </a:r>
          <a:endParaRPr lang="en-ZA" sz="1200" kern="1200" dirty="0">
            <a:solidFill>
              <a:prstClr val="white"/>
            </a:solidFill>
            <a:latin typeface="Calibri" panose="020F0502020204030204"/>
            <a:ea typeface="+mn-ea"/>
            <a:cs typeface="Times New Roman" panose="02020603050405020304" pitchFamily="18" charset="0"/>
          </a:endParaRPr>
        </a:p>
      </dsp:txBody>
      <dsp:txXfrm>
        <a:off x="4110878" y="259077"/>
        <a:ext cx="1771015" cy="1180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1234" y="55540"/>
          <a:ext cx="2205239" cy="121986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R9,4 billion or 14,7 per cent lower than projected spending</a:t>
          </a:r>
          <a:endParaRPr lang="en-ZA" sz="1250" kern="1200" dirty="0"/>
        </a:p>
      </dsp:txBody>
      <dsp:txXfrm>
        <a:off x="611166" y="55540"/>
        <a:ext cx="985375" cy="1219864"/>
      </dsp:txXfrm>
    </dsp:sp>
    <dsp:sp modelId="{9680A0ED-AD48-431B-86AB-238A72E0DCC3}">
      <dsp:nvSpPr>
        <dsp:cNvPr id="0" name=""/>
        <dsp:cNvSpPr/>
      </dsp:nvSpPr>
      <dsp:spPr>
        <a:xfrm>
          <a:off x="1901508" y="58127"/>
          <a:ext cx="1824794" cy="1219864"/>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 </a:t>
          </a:r>
        </a:p>
      </dsp:txBody>
      <dsp:txXfrm>
        <a:off x="2511440" y="58127"/>
        <a:ext cx="604930" cy="1219864"/>
      </dsp:txXfrm>
    </dsp:sp>
    <dsp:sp modelId="{9126D604-16BD-40D5-9FC4-84E0D3683266}">
      <dsp:nvSpPr>
        <dsp:cNvPr id="0" name=""/>
        <dsp:cNvSpPr/>
      </dsp:nvSpPr>
      <dsp:spPr>
        <a:xfrm>
          <a:off x="3422571" y="62433"/>
          <a:ext cx="3049660" cy="1219864"/>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200" kern="1200" dirty="0">
              <a:solidFill>
                <a:schemeClr val="bg1"/>
              </a:solidFill>
              <a:cs typeface="Times New Roman" panose="02020603050405020304" pitchFamily="18" charset="0"/>
            </a:rPr>
            <a:t>D</a:t>
          </a:r>
          <a:r>
            <a:rPr lang="en-US" sz="1200" kern="1200" dirty="0" err="1">
              <a:solidFill>
                <a:schemeClr val="bg1"/>
              </a:solidFill>
              <a:cs typeface="Times New Roman" panose="02020603050405020304" pitchFamily="18" charset="0"/>
            </a:rPr>
            <a:t>ue</a:t>
          </a:r>
          <a:r>
            <a:rPr lang="en-US" sz="1200" kern="1200" dirty="0">
              <a:solidFill>
                <a:schemeClr val="bg1"/>
              </a:solidFill>
              <a:cs typeface="Times New Roman" panose="02020603050405020304" pitchFamily="18" charset="0"/>
            </a:rPr>
            <a:t> to delayed payment of the social relief of distress R350 grant because of re-registration of beneficiaries and </a:t>
          </a:r>
          <a:r>
            <a:rPr lang="en-US" sz="1200" kern="1200" dirty="0" err="1">
              <a:solidFill>
                <a:schemeClr val="bg1"/>
              </a:solidFill>
              <a:cs typeface="Times New Roman" panose="02020603050405020304" pitchFamily="18" charset="0"/>
            </a:rPr>
            <a:t>finalisation</a:t>
          </a:r>
          <a:r>
            <a:rPr lang="en-US" sz="1200" kern="1200" dirty="0">
              <a:solidFill>
                <a:schemeClr val="bg1"/>
              </a:solidFill>
              <a:cs typeface="Times New Roman" panose="02020603050405020304" pitchFamily="18" charset="0"/>
            </a:rPr>
            <a:t> of contracts with banks to conduct means tests</a:t>
          </a:r>
          <a:endParaRPr lang="en-ZA" sz="1200" kern="1200" dirty="0">
            <a:solidFill>
              <a:schemeClr val="bg1"/>
            </a:solidFill>
          </a:endParaRPr>
        </a:p>
      </dsp:txBody>
      <dsp:txXfrm>
        <a:off x="4032503" y="62433"/>
        <a:ext cx="1829796" cy="1219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0" y="47996"/>
          <a:ext cx="2012204" cy="127548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R3 billion or 5,7 per cent lower than projected spending</a:t>
          </a:r>
          <a:endParaRPr lang="en-ZA" sz="1250" kern="1200" dirty="0"/>
        </a:p>
      </dsp:txBody>
      <dsp:txXfrm>
        <a:off x="637742" y="47996"/>
        <a:ext cx="736720" cy="1275484"/>
      </dsp:txXfrm>
    </dsp:sp>
    <dsp:sp modelId="{9680A0ED-AD48-431B-86AB-238A72E0DCC3}">
      <dsp:nvSpPr>
        <dsp:cNvPr id="0" name=""/>
        <dsp:cNvSpPr/>
      </dsp:nvSpPr>
      <dsp:spPr>
        <a:xfrm>
          <a:off x="1693863" y="50700"/>
          <a:ext cx="1907997" cy="1275484"/>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a:t>
          </a:r>
        </a:p>
        <a:p>
          <a:pPr lvl="0" algn="ctr" defTabSz="666750">
            <a:lnSpc>
              <a:spcPct val="90000"/>
            </a:lnSpc>
            <a:spcBef>
              <a:spcPct val="0"/>
            </a:spcBef>
            <a:spcAft>
              <a:spcPct val="35000"/>
            </a:spcAft>
            <a:buFont typeface="Arial" panose="020B0604020202020204" pitchFamily="34" charset="0"/>
            <a:buChar char="•"/>
          </a:pPr>
          <a:r>
            <a:rPr lang="en-ZA" sz="1500" kern="1200" dirty="0" err="1">
              <a:solidFill>
                <a:schemeClr val="bg1"/>
              </a:solidFill>
            </a:rPr>
            <a:t>CoE</a:t>
          </a:r>
          <a:endParaRPr lang="en-ZA" sz="1500" kern="1200" dirty="0">
            <a:solidFill>
              <a:schemeClr val="bg1"/>
            </a:solidFill>
          </a:endParaRPr>
        </a:p>
      </dsp:txBody>
      <dsp:txXfrm>
        <a:off x="2331605" y="50700"/>
        <a:ext cx="632513" cy="1275484"/>
      </dsp:txXfrm>
    </dsp:sp>
    <dsp:sp modelId="{9126D604-16BD-40D5-9FC4-84E0D3683266}">
      <dsp:nvSpPr>
        <dsp:cNvPr id="0" name=""/>
        <dsp:cNvSpPr/>
      </dsp:nvSpPr>
      <dsp:spPr>
        <a:xfrm>
          <a:off x="3283520" y="95993"/>
          <a:ext cx="3188711" cy="1275484"/>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-D</a:t>
          </a:r>
          <a:r>
            <a:rPr lang="en-GB" sz="1100" kern="1200" dirty="0">
              <a:solidFill>
                <a:prstClr val="white"/>
              </a:solidFill>
              <a:latin typeface="Calibri" panose="020F0502020204030204"/>
              <a:ea typeface="+mn-ea"/>
              <a:cs typeface="Times New Roman" panose="02020603050405020304" pitchFamily="18" charset="0"/>
            </a:rPr>
            <a:t>ue to the delays in the transfer payments of grants to some higher education institutions as initially projected and outstanding claims from examiners and moderators that were not received as projected</a:t>
          </a:r>
          <a:endParaRPr lang="en-ZA" sz="1100" kern="1200" dirty="0">
            <a:solidFill>
              <a:prstClr val="white"/>
            </a:solidFill>
            <a:latin typeface="Calibri" panose="020F0502020204030204"/>
            <a:ea typeface="+mn-ea"/>
            <a:cs typeface="Times New Roman" panose="02020603050405020304" pitchFamily="18" charset="0"/>
          </a:endParaRPr>
        </a:p>
      </dsp:txBody>
      <dsp:txXfrm>
        <a:off x="3921262" y="95993"/>
        <a:ext cx="1913227" cy="1275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0"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R1,7 billion or 41,6 per cent lower than projected spending</a:t>
          </a:r>
          <a:endParaRPr lang="en-ZA" sz="1250" kern="1200" dirty="0"/>
        </a:p>
      </dsp:txBody>
      <dsp:txXfrm>
        <a:off x="471636"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 </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-Mainly </a:t>
          </a:r>
          <a:r>
            <a:rPr lang="en-US" sz="1100" kern="1200" dirty="0">
              <a:solidFill>
                <a:schemeClr val="bg1"/>
              </a:solidFill>
              <a:cs typeface="Times New Roman" panose="02020603050405020304" pitchFamily="18" charset="0"/>
            </a:rPr>
            <a:t>due to slow spending on indirect Regional Bulk Infrastructure and the Water Services Infrastructure Grants </a:t>
          </a:r>
          <a:endParaRPr lang="en-ZA" sz="1100" kern="1200" dirty="0">
            <a:solidFill>
              <a:schemeClr val="bg1"/>
            </a:solidFill>
          </a:endParaRPr>
        </a:p>
      </dsp:txBody>
      <dsp:txXfrm>
        <a:off x="3755156" y="0"/>
        <a:ext cx="2245439" cy="9432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R1,6 billion or 39,8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Transfers and Subsidies and G&amp;S</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100" kern="1200" dirty="0">
              <a:solidFill>
                <a:prstClr val="white"/>
              </a:solidFill>
              <a:latin typeface="Calibri" panose="020F0502020204030204"/>
              <a:ea typeface="+mn-ea"/>
              <a:cs typeface="Times New Roman" panose="02020603050405020304" pitchFamily="18" charset="0"/>
            </a:rPr>
            <a:t>Mainly due to delay in the payment of conditional grants to provinces and slow movement of land claims settlements.</a:t>
          </a:r>
        </a:p>
        <a:p>
          <a:pPr lvl="0" algn="l" defTabSz="488950">
            <a:lnSpc>
              <a:spcPct val="90000"/>
            </a:lnSpc>
            <a:spcBef>
              <a:spcPct val="0"/>
            </a:spcBef>
            <a:spcAft>
              <a:spcPts val="0"/>
            </a:spcAft>
            <a:buFont typeface="Arial" panose="020B0604020202020204" pitchFamily="34" charset="0"/>
            <a:buChar char="•"/>
          </a:pPr>
          <a:r>
            <a:rPr lang="en-GB" sz="1100" kern="1200" dirty="0">
              <a:solidFill>
                <a:prstClr val="white"/>
              </a:solidFill>
              <a:latin typeface="Calibri" panose="020F0502020204030204"/>
              <a:ea typeface="+mn-ea"/>
              <a:cs typeface="Times New Roman" panose="02020603050405020304" pitchFamily="18" charset="0"/>
            </a:rPr>
            <a:t>-due to outstanding office accommodation charges’ payments </a:t>
          </a:r>
          <a:endParaRPr lang="en-ZA" sz="1100" kern="1200" dirty="0">
            <a:solidFill>
              <a:prstClr val="white"/>
            </a:solidFill>
            <a:latin typeface="Calibri" panose="020F0502020204030204"/>
            <a:ea typeface="+mn-ea"/>
            <a:cs typeface="Times New Roman" panose="02020603050405020304" pitchFamily="18" charset="0"/>
          </a:endParaRPr>
        </a:p>
      </dsp:txBody>
      <dsp:txXfrm>
        <a:off x="3755156" y="0"/>
        <a:ext cx="2245439" cy="943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R1,6 billion or 33,4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G&amp;S, CAPEX</a:t>
          </a: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-I</a:t>
          </a:r>
          <a:r>
            <a:rPr lang="en-GB" sz="1100" kern="1200" dirty="0">
              <a:solidFill>
                <a:prstClr val="white"/>
              </a:solidFill>
              <a:latin typeface="Calibri" panose="020F0502020204030204"/>
              <a:ea typeface="+mn-ea"/>
              <a:cs typeface="Times New Roman" panose="02020603050405020304" pitchFamily="18" charset="0"/>
            </a:rPr>
            <a:t>s attributed to a payment error encountered on the Basic Accounting System when processing invoices for private leases in June 2022</a:t>
          </a:r>
          <a:endParaRPr lang="en-ZA" sz="1100" kern="1200" dirty="0">
            <a:solidFill>
              <a:prstClr val="white"/>
            </a:solidFill>
            <a:latin typeface="Calibri" panose="020F0502020204030204"/>
            <a:ea typeface="+mn-ea"/>
            <a:cs typeface="Times New Roman" panose="02020603050405020304" pitchFamily="18" charset="0"/>
          </a:endParaRPr>
        </a:p>
      </dsp:txBody>
      <dsp:txXfrm>
        <a:off x="3755156" y="0"/>
        <a:ext cx="2245439" cy="9432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768D-0D01-4C36-B44C-0D2295AC13ED}">
      <dsp:nvSpPr>
        <dsp:cNvPr id="0" name=""/>
        <dsp:cNvSpPr/>
      </dsp:nvSpPr>
      <dsp:spPr>
        <a:xfrm>
          <a:off x="529" y="0"/>
          <a:ext cx="2012204" cy="94327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55625">
            <a:lnSpc>
              <a:spcPct val="90000"/>
            </a:lnSpc>
            <a:spcBef>
              <a:spcPct val="0"/>
            </a:spcBef>
            <a:spcAft>
              <a:spcPct val="35000"/>
            </a:spcAft>
            <a:buFont typeface="Arial" panose="020B0604020202020204" pitchFamily="34" charset="0"/>
            <a:buChar char="•"/>
          </a:pPr>
          <a:r>
            <a:rPr lang="en-GB" sz="1250" kern="1200" dirty="0"/>
            <a:t>R1,3 billion or 5,4 per cent lower than projected spending</a:t>
          </a:r>
          <a:endParaRPr lang="en-ZA" sz="1250" kern="1200" dirty="0"/>
        </a:p>
      </dsp:txBody>
      <dsp:txXfrm>
        <a:off x="472165" y="0"/>
        <a:ext cx="1068932" cy="943272"/>
      </dsp:txXfrm>
    </dsp:sp>
    <dsp:sp modelId="{9680A0ED-AD48-431B-86AB-238A72E0DCC3}">
      <dsp:nvSpPr>
        <dsp:cNvPr id="0" name=""/>
        <dsp:cNvSpPr/>
      </dsp:nvSpPr>
      <dsp:spPr>
        <a:xfrm>
          <a:off x="1693863" y="0"/>
          <a:ext cx="1907997" cy="943272"/>
        </a:xfrm>
        <a:prstGeom prst="chevron">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buFont typeface="Arial" panose="020B0604020202020204" pitchFamily="34" charset="0"/>
            <a:buChar char="•"/>
          </a:pPr>
          <a:endParaRPr lang="en-ZA" sz="1500" kern="1200" dirty="0">
            <a:solidFill>
              <a:schemeClr val="bg1"/>
            </a:solidFill>
          </a:endParaRPr>
        </a:p>
        <a:p>
          <a:pPr lvl="0" algn="ctr" defTabSz="666750">
            <a:lnSpc>
              <a:spcPct val="90000"/>
            </a:lnSpc>
            <a:spcBef>
              <a:spcPct val="0"/>
            </a:spcBef>
            <a:spcAft>
              <a:spcPct val="35000"/>
            </a:spcAft>
            <a:buFont typeface="Arial" panose="020B0604020202020204" pitchFamily="34" charset="0"/>
            <a:buChar char="•"/>
          </a:pPr>
          <a:r>
            <a:rPr lang="en-ZA" sz="1500" kern="1200" dirty="0">
              <a:solidFill>
                <a:schemeClr val="bg1"/>
              </a:solidFill>
            </a:rPr>
            <a:t>COE and G&amp;S</a:t>
          </a:r>
        </a:p>
        <a:p>
          <a:pPr lvl="0" algn="ctr" defTabSz="666750">
            <a:lnSpc>
              <a:spcPct val="90000"/>
            </a:lnSpc>
            <a:spcBef>
              <a:spcPct val="0"/>
            </a:spcBef>
            <a:spcAft>
              <a:spcPct val="35000"/>
            </a:spcAft>
            <a:buFont typeface="Arial" panose="020B0604020202020204" pitchFamily="34" charset="0"/>
            <a:buChar char="•"/>
          </a:pPr>
          <a:endParaRPr lang="en-ZA" sz="1500" kern="1200" dirty="0">
            <a:solidFill>
              <a:schemeClr val="bg1"/>
            </a:solidFill>
          </a:endParaRPr>
        </a:p>
      </dsp:txBody>
      <dsp:txXfrm>
        <a:off x="2165499" y="0"/>
        <a:ext cx="964725" cy="943272"/>
      </dsp:txXfrm>
    </dsp:sp>
    <dsp:sp modelId="{9126D604-16BD-40D5-9FC4-84E0D3683266}">
      <dsp:nvSpPr>
        <dsp:cNvPr id="0" name=""/>
        <dsp:cNvSpPr/>
      </dsp:nvSpPr>
      <dsp:spPr>
        <a:xfrm>
          <a:off x="3283520" y="0"/>
          <a:ext cx="3188711" cy="943272"/>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l" defTabSz="488950">
            <a:lnSpc>
              <a:spcPct val="90000"/>
            </a:lnSpc>
            <a:spcBef>
              <a:spcPct val="0"/>
            </a:spcBef>
            <a:spcAft>
              <a:spcPts val="0"/>
            </a:spcAft>
            <a:buFont typeface="Arial" panose="020B0604020202020204" pitchFamily="34" charset="0"/>
            <a:buChar char="•"/>
          </a:pPr>
          <a:r>
            <a:rPr lang="en-GB" sz="1100" kern="1200" dirty="0">
              <a:solidFill>
                <a:schemeClr val="bg1"/>
              </a:solidFill>
              <a:cs typeface="Times New Roman" panose="02020603050405020304" pitchFamily="18" charset="0"/>
            </a:rPr>
            <a:t>-</a:t>
          </a:r>
          <a:r>
            <a:rPr lang="en-GB" sz="1100" kern="1200" dirty="0">
              <a:solidFill>
                <a:prstClr val="white"/>
              </a:solidFill>
              <a:latin typeface="Calibri" panose="020F0502020204030204"/>
              <a:ea typeface="+mn-ea"/>
              <a:cs typeface="Times New Roman" panose="02020603050405020304" pitchFamily="18" charset="0"/>
            </a:rPr>
            <a:t>Mainly due to delays in the finalisation of HR processes such as promotions and grade progressions; and Microsoft license fees that were not paid in the first quarter as initially projected </a:t>
          </a:r>
          <a:endParaRPr lang="en-ZA" sz="1100" kern="1200" dirty="0">
            <a:solidFill>
              <a:prstClr val="white"/>
            </a:solidFill>
            <a:latin typeface="Calibri" panose="020F0502020204030204"/>
            <a:ea typeface="+mn-ea"/>
            <a:cs typeface="Times New Roman" panose="02020603050405020304" pitchFamily="18" charset="0"/>
          </a:endParaRPr>
        </a:p>
      </dsp:txBody>
      <dsp:txXfrm>
        <a:off x="3755156" y="0"/>
        <a:ext cx="2245439" cy="9432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EA0802-235E-BF4E-8DA6-02DB0A1BCA03}" type="datetimeFigureOut">
              <a:rPr lang="en-US" smtClean="0"/>
              <a:t>8/26/2022</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68195D-4AF1-2A47-A883-B473E697B933}" type="slidenum">
              <a:rPr lang="en-US" smtClean="0"/>
              <a:t>‹#›</a:t>
            </a:fld>
            <a:endParaRPr lang="en-US" dirty="0"/>
          </a:p>
        </p:txBody>
      </p:sp>
    </p:spTree>
    <p:extLst>
      <p:ext uri="{BB962C8B-B14F-4D97-AF65-F5344CB8AC3E}">
        <p14:creationId xmlns:p14="http://schemas.microsoft.com/office/powerpoint/2010/main" val="111688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5"/>
          </p:nvPr>
        </p:nvSpPr>
        <p:spPr/>
        <p:txBody>
          <a:bodyPr/>
          <a:lstStyle/>
          <a:p>
            <a:fld id="{DB68195D-4AF1-2A47-A883-B473E697B933}" type="slidenum">
              <a:rPr lang="en-US" smtClean="0"/>
              <a:t>1</a:t>
            </a:fld>
            <a:endParaRPr lang="en-US" dirty="0"/>
          </a:p>
        </p:txBody>
      </p:sp>
    </p:spTree>
    <p:extLst>
      <p:ext uri="{BB962C8B-B14F-4D97-AF65-F5344CB8AC3E}">
        <p14:creationId xmlns:p14="http://schemas.microsoft.com/office/powerpoint/2010/main" val="384849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lower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Public Enterprises: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the lower than projected spending is mainly attributed to payments for financial assets due to lower than planned disbursement of funds to Eskom, as the funds are disbursed in terms of the liquidity needs of the entity. The entity was able to settle debt using own generated funds.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Agriculture, Land Reform and Rural Development: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Goods and services and transfers and subsidies mainly contributed to the lower than projected expenditure due to outstanding office accommodation charges’ payments as a result of the disputes on invoices submitted by the Department of Public Works; under transfers and subsidies is mainly due to delay in the payment of conditional grants to provinces and slow movement of land claims settlements.</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Justice and Constitutional Development:</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Lower than planned spending outcome on goods and services and payments for capital assets mainly under programmes Administration and Court Services is attributed to a payment error encountered on the Basic Accounting System when processing invoices for private leases in June 2022, and underperformance by the Department of Public Works and Infrastructure (DPWI) on courts infrastructure projects,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Science and Innovation: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administrative delays and late submission of progress reports to the Department of Science and Innovation by its public entities and various service providers.  </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8388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lower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Public Enterprises: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the lower than projected spending is mainly attributed to payments for financial assets due to lower than planned disbursement of funds to Eskom, as the funds are disbursed in terms of the liquidity needs of the entity. The entity was able to settle debt using own generated funds.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Agriculture, Land Reform and Rural Development: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Goods and services and transfers and subsidies mainly contributed to the lower than projected expenditure due to outstanding office accommodation charges’ payments as a result of the disputes on invoices submitted by the Department of Public Works; under transfers and subsidies is mainly due to delay in the payment of conditional grants to provinces and slow movement of land claims settlements.</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Justice and Constitutional Development:</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Lower than planned spending outcome on goods and services and payments for capital assets mainly under programmes Administration and Court Services is attributed to a payment error encountered on the Basic Accounting System when processing invoices for private leases in June 2022, and underperformance by the Department of Public Works and Infrastructure (DPWI) on courts infrastructure projects,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Science and Innovation: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administrative delays and late submission of progress reports to the Department of Science and Innovation by its public entities and various service providers.  </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27034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Trade, Industry and Competition: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low </a:t>
            </a:r>
            <a:r>
              <a:rPr lang="en-GB" sz="1800" b="0" i="1" dirty="0">
                <a:effectLst/>
                <a:latin typeface="Arial" panose="020B0604020202020204" pitchFamily="34" charset="0"/>
                <a:ea typeface="Times New Roman" panose="02020603050405020304" pitchFamily="18" charset="0"/>
              </a:rPr>
              <a:t>disbursement on incentives scheme than anticipated, and transfers to agencies that could not be effected as planned due to non-compliance.</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Water and Sanitation: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and the payments for financial assets due to slow spending on indirect Regional Bulk Infrastructure and the Water Services Infrastructure Grants because of low capacity of contracted implementing agents and contract disputes.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Basic Education: </a:t>
            </a:r>
            <a:r>
              <a:rPr lang="en-GB" sz="1800" b="0" dirty="0">
                <a:effectLst/>
                <a:latin typeface="Arial" panose="020B0604020202020204" pitchFamily="34" charset="0"/>
                <a:ea typeface="Calibri" panose="020F0502020204030204" pitchFamily="34" charset="0"/>
              </a:rPr>
              <a:t>the lower than projected spending is mainly attributed to goods and services and payments for capital assets due to accruals from 2021/22 that the department anticipated and projected to spend in 2022/23 and payments for capital assets in the school infrastructure backlogs grant respectively.</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Higher Education and Training</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transfers and subsidies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due to the delays in the transfer payments of grants to some higher education institutions as initially projected and outstanding claims from examiners and moderators that were not received as projected; and delays in implementing the post-provisioning norms at TVET colleges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7182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Trade, Industry and Competition: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low </a:t>
            </a:r>
            <a:r>
              <a:rPr lang="en-GB" sz="1800" b="0" i="1" dirty="0">
                <a:effectLst/>
                <a:latin typeface="Arial" panose="020B0604020202020204" pitchFamily="34" charset="0"/>
                <a:ea typeface="Times New Roman" panose="02020603050405020304" pitchFamily="18" charset="0"/>
              </a:rPr>
              <a:t>disbursement on incentives scheme than anticipated, and transfers to agencies that could not be effected as planned due to non-compliance.</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Water and Sanitation: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and the payments for financial assets due to slow spending on indirect Regional Bulk Infrastructure and the Water Services Infrastructure Grants because of low capacity of contracted implementing agents and contract disputes.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Basic Education: </a:t>
            </a:r>
            <a:r>
              <a:rPr lang="en-GB" sz="1800" b="0" dirty="0">
                <a:effectLst/>
                <a:latin typeface="Arial" panose="020B0604020202020204" pitchFamily="34" charset="0"/>
                <a:ea typeface="Calibri" panose="020F0502020204030204" pitchFamily="34" charset="0"/>
              </a:rPr>
              <a:t>the lower than projected spending is mainly attributed to goods and services and payments for capital assets due to accruals from 2021/22 that the department anticipated and projected to spend in 2022/23 and payments for capital assets in the school infrastructure backlogs grant respectively.</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Higher Education and Training</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transfers and subsidies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due to the delays in the transfer payments of grants to some higher education institutions as initially projected and outstanding claims from examiners and moderators that were not received as projected; and delays in implementing the post-provisioning norms at TVET colleges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049242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Trade, Industry and Competition: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low </a:t>
            </a:r>
            <a:r>
              <a:rPr lang="en-GB" sz="1800" b="0" i="1" dirty="0">
                <a:effectLst/>
                <a:latin typeface="Arial" panose="020B0604020202020204" pitchFamily="34" charset="0"/>
                <a:ea typeface="Times New Roman" panose="02020603050405020304" pitchFamily="18" charset="0"/>
              </a:rPr>
              <a:t>disbursement on incentives scheme than anticipated, and transfers to agencies that could not be effected as planned due to non-compliance.</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Water and Sanitation: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and the payments for financial assets due to slow spending on indirect Regional Bulk Infrastructure and the Water Services Infrastructure Grants because of low capacity of contracted implementing agents and contract disputes.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Basic Education: </a:t>
            </a:r>
            <a:r>
              <a:rPr lang="en-GB" sz="1800" b="0" dirty="0">
                <a:effectLst/>
                <a:latin typeface="Arial" panose="020B0604020202020204" pitchFamily="34" charset="0"/>
                <a:ea typeface="Calibri" panose="020F0502020204030204" pitchFamily="34" charset="0"/>
              </a:rPr>
              <a:t>the lower than projected spending is mainly attributed to goods and services and payments for capital assets due to accruals from 2021/22 that the department anticipated and projected to spend in 2022/23 and payments for capital assets in the school infrastructure backlogs grant respectively.</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Higher Education and Training</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transfers and subsidies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due to the delays in the transfer payments of grants to some higher education institutions as initially projected and outstanding claims from examiners and moderators that were not received as projected; and delays in implementing the post-provisioning norms at TVET colleges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9649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Trade, Industry and Competition: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low </a:t>
            </a:r>
            <a:r>
              <a:rPr lang="en-GB" sz="1800" b="0" i="1" dirty="0">
                <a:effectLst/>
                <a:latin typeface="Arial" panose="020B0604020202020204" pitchFamily="34" charset="0"/>
                <a:ea typeface="Times New Roman" panose="02020603050405020304" pitchFamily="18" charset="0"/>
              </a:rPr>
              <a:t>disbursement on incentives scheme than anticipated, and transfers to agencies that could not be effected as planned due to non-compliance.</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Water and Sanitation: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and the payments for financial assets due to slow spending on indirect Regional Bulk Infrastructure and the Water Services Infrastructure Grants because of low capacity of contracted implementing agents and contract disputes.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Basic Education: </a:t>
            </a:r>
            <a:r>
              <a:rPr lang="en-GB" sz="1800" b="0" dirty="0">
                <a:effectLst/>
                <a:latin typeface="Arial" panose="020B0604020202020204" pitchFamily="34" charset="0"/>
                <a:ea typeface="Calibri" panose="020F0502020204030204" pitchFamily="34" charset="0"/>
              </a:rPr>
              <a:t>the lower than projected spending is mainly attributed to goods and services and payments for capital assets due to accruals from 2021/22 that the department anticipated and projected to spend in 2022/23 and payments for capital assets in the school infrastructure backlogs grant respectively.</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Higher Education and Training</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transfers and subsidies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due to the delays in the transfer payments of grants to some higher education institutions as initially projected and outstanding claims from examiners and moderators that were not received as projected; and delays in implementing the post-provisioning norms at TVET colleges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45032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goods and services and payments for capital assets mainly from inventory: medicines since there has not been a need to purchase additional COVID-19 vaccines as the demand has declined and slow kick-off of various projects for the NHI Indirect Grant: Health Facility Revitalisation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goods and services due to delays in the finalisation of human resource processes such as promotions and grade progressions; and Microsoft license fees that were not paid in the first quarter as initially projected and; slow spending on operating leases due to the non-receipt of the quarterly invoice for accommodation charges from the Department of Public Works and Infrastructure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Social Development: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delayed payment of the social relief of distress R350 grant because of re-registration of beneficiaries and finalisation of contracts with banks to conduct means tests, in line with the new regulations.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Cooperative Governance: </a:t>
            </a:r>
            <a:r>
              <a:rPr lang="en-GB" sz="1800" b="0" dirty="0">
                <a:effectLst/>
                <a:latin typeface="Arial" panose="020B0604020202020204" pitchFamily="34" charset="0"/>
                <a:ea typeface="Calibri" panose="020F0502020204030204" pitchFamily="34" charset="0"/>
              </a:rPr>
              <a:t>the lower than projected spending is mainly attributed to goods and services due to delays in processing invoices of claims from Community Work Programme implementing agents.</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9274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goods and services and payments for capital assets mainly from inventory: medicines since there has not been a need to purchase additional COVID-19 vaccines as the demand has declined and slow kick-off of various projects for the NHI Indirect Grant: Health Facility Revitalisation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goods and services due to delays in the finalisation of human resource processes such as promotions and grade progressions; and Microsoft license fees that were not paid in the first quarter as initially projected and; slow spending on operating leases due to the non-receipt of the quarterly invoice for accommodation charges from the Department of Public Works and Infrastructure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Social Development: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delayed payment of the social relief of distress R350 grant because of re-registration of beneficiaries and finalisation of contracts with banks to conduct means tests, in line with the new regulations.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Cooperative Governance: </a:t>
            </a:r>
            <a:r>
              <a:rPr lang="en-GB" sz="1800" b="0" dirty="0">
                <a:effectLst/>
                <a:latin typeface="Arial" panose="020B0604020202020204" pitchFamily="34" charset="0"/>
                <a:ea typeface="Calibri" panose="020F0502020204030204" pitchFamily="34" charset="0"/>
              </a:rPr>
              <a:t>the lower than projected spending is mainly attributed to goods and services due to delays in processing invoices of claims from Community Work Programme implementing agents.</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08130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goods and services and payments for capital assets mainly from inventory: medicines since there has not been a need to purchase additional COVID-19 vaccines as the demand has declined and slow kick-off of various projects for the NHI Indirect Grant: Health Facility Revitalisation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goods and services due to delays in the finalisation of human resource processes such as promotions and grade progressions; and Microsoft license fees that were not paid in the first quarter as initially projected and; slow spending on operating leases due to the non-receipt of the quarterly invoice for accommodation charges from the Department of Public Works and Infrastructure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Social Development: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delayed payment of the social relief of distress R350 grant because of re-registration of beneficiaries and finalisation of contracts with banks to conduct means tests, in line with the new regulations.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Cooperative Governance: </a:t>
            </a:r>
            <a:r>
              <a:rPr lang="en-GB" sz="1800" b="0" dirty="0">
                <a:effectLst/>
                <a:latin typeface="Arial" panose="020B0604020202020204" pitchFamily="34" charset="0"/>
                <a:ea typeface="Calibri" panose="020F0502020204030204" pitchFamily="34" charset="0"/>
              </a:rPr>
              <a:t>the lower than projected spending is mainly attributed to goods and services due to delays in processing invoices of claims from Community Work Programme implementing agents.</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84388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goods and services and payments for capital assets mainly from inventory: medicines since there has not been a need to purchase additional COVID-19 vaccines as the demand has declined and slow kick-off of various projects for the NHI Indirect Grant: Health Facility Revitalisation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attributed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goods and services due to delays in the finalisation of human resource processes such as promotions and grade progressions; and Microsoft license fees that were not paid in the first quarter as initially projected and; slow spending on operating leases due to the non-receipt of the quarterly invoice for accommodation charges from the Department of Public Works and Infrastructure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Social Development: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delayed payment of the social relief of distress R350 grant because of re-registration of beneficiaries and finalisation of contracts with banks to conduct means tests, in line with the new regulations.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Cooperative Governance: </a:t>
            </a:r>
            <a:r>
              <a:rPr lang="en-GB" sz="1800" b="0" dirty="0">
                <a:effectLst/>
                <a:latin typeface="Arial" panose="020B0604020202020204" pitchFamily="34" charset="0"/>
                <a:ea typeface="Calibri" panose="020F0502020204030204" pitchFamily="34" charset="0"/>
              </a:rPr>
              <a:t>the lower than projected spending is mainly attributed to goods and services due to delays in processing invoices of claims from Community Work Programme implementing agents.</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26237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DB68195D-4AF1-2A47-A883-B473E697B933}" type="slidenum">
              <a:rPr lang="en-US" smtClean="0"/>
              <a:t>2</a:t>
            </a:fld>
            <a:endParaRPr lang="en-US" dirty="0"/>
          </a:p>
        </p:txBody>
      </p:sp>
    </p:spTree>
    <p:extLst>
      <p:ext uri="{BB962C8B-B14F-4D97-AF65-F5344CB8AC3E}">
        <p14:creationId xmlns:p14="http://schemas.microsoft.com/office/powerpoint/2010/main" val="1050426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600"/>
              </a:spcBef>
              <a:spcAft>
                <a:spcPts val="600"/>
              </a:spcAft>
              <a:buFont typeface="Arial" panose="020B0604020202020204" pitchFamily="34" charset="0"/>
              <a:buNone/>
            </a:pPr>
            <a:endParaRPr lang="en-ZA" sz="12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59243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higher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Statistics South Africa: </a:t>
            </a:r>
            <a:r>
              <a:rPr lang="en-GB" sz="1800" b="0" dirty="0">
                <a:effectLst/>
                <a:latin typeface="Arial" panose="020B0604020202020204" pitchFamily="34" charset="0"/>
                <a:ea typeface="Calibri" panose="020F0502020204030204" pitchFamily="34" charset="0"/>
              </a:rPr>
              <a:t>Goods and services is the main contributor to the higher than projected expenditure due to activities relating to the Census 2022. The Census 2022 commenced in the last quarter of 2021/22 and was planned for finalisation by the end of the financial year. However, due to challenges relating to the recruitment of fieldworkers and unavailability of rental vehicles for field work, activities related to the Census were carried over to the 2022/23 financial year and only concluded on 30 May 2022. The Census activities are not funded in the current year. The department has, therefore, requested to rollover its 2021/22 underspending of R283 million.</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Communications and Digital Technologies: </a:t>
            </a:r>
            <a:r>
              <a:rPr lang="en-GB" sz="1800" b="0" dirty="0">
                <a:effectLst/>
                <a:latin typeface="Arial" panose="020B0604020202020204" pitchFamily="34" charset="0"/>
                <a:ea typeface="Calibri" panose="020F0502020204030204" pitchFamily="34" charset="0"/>
              </a:rPr>
              <a:t>transfers and subsidies contributed to the bulk of higher than projected spending mainly due to transfer payment to the South African Post Office for a subsidy to cover costs related to Universal Service Obligations made earlier than anticipated. While the department received approval from National Treasury to amend the drawings schedule to make the payment, the variance in the table is calculated based on the original projections.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Employment and </a:t>
            </a:r>
            <a:r>
              <a:rPr lang="en-US" sz="1800" b="1" u="sng" dirty="0" err="1">
                <a:effectLst/>
                <a:latin typeface="Arial" panose="020B0604020202020204" pitchFamily="34" charset="0"/>
                <a:ea typeface="Calibri" panose="020F0502020204030204" pitchFamily="34" charset="0"/>
              </a:rPr>
              <a:t>Labour</a:t>
            </a:r>
            <a:r>
              <a:rPr lang="en-US" sz="1800" b="1" u="sng"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transfers and subsidies mainly contributed to the higher than projected expenditure due to transfer payment to the Government Technical Advisory Centre in respect of the Presidential Youth Employment Initiative Phase 3. The department had not included this transfer in their original quarter 1 projections submitted and approved by National Treasury.</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r>
              <a:rPr lang="en-US" sz="1800" b="1" u="sng" dirty="0" err="1">
                <a:effectLst/>
                <a:latin typeface="Arial" panose="020B0604020202020204" pitchFamily="34" charset="0"/>
                <a:ea typeface="Calibri" panose="020F0502020204030204" pitchFamily="34" charset="0"/>
                <a:cs typeface="Times New Roman" panose="02020603050405020304" pitchFamily="18" charset="0"/>
              </a:rPr>
              <a:t>Defence</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higher than projected spending is mainly attributed to the compensation of employees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the payments for financial assets due to the compensation of employees ceiling which does not support the current personnel numbers of the department and regarding payments for capital assets it was due to the accrual payment related to transport equipment such as trucks, busses, and operational vehicles used in the 2021/22 during both internal and external operations/deployment of the South African National Defence Force (SANDF) members.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79006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higher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Statistics South Africa: </a:t>
            </a:r>
            <a:r>
              <a:rPr lang="en-GB" sz="1800" b="0" dirty="0">
                <a:effectLst/>
                <a:latin typeface="Arial" panose="020B0604020202020204" pitchFamily="34" charset="0"/>
                <a:ea typeface="Calibri" panose="020F0502020204030204" pitchFamily="34" charset="0"/>
              </a:rPr>
              <a:t>Goods and services is the main contributor to the higher than projected expenditure due to activities relating to the Census 2022. The Census 2022 commenced in the last quarter of 2021/22 and was planned for finalisation by the end of the financial year. However, due to challenges relating to the recruitment of fieldworkers and unavailability of rental vehicles for field work, activities related to the Census were carried over to the 2022/23 financial year and only concluded on 30 May 2022. The Census activities are not funded in the current year. The department has, therefore, requested to rollover its 2021/22 underspending of R283 million.</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Communications and Digital Technologies: </a:t>
            </a:r>
            <a:r>
              <a:rPr lang="en-GB" sz="1800" b="0" dirty="0">
                <a:effectLst/>
                <a:latin typeface="Arial" panose="020B0604020202020204" pitchFamily="34" charset="0"/>
                <a:ea typeface="Calibri" panose="020F0502020204030204" pitchFamily="34" charset="0"/>
              </a:rPr>
              <a:t>transfers and subsidies contributed to the bulk of higher than projected spending mainly due to transfer payment to the South African Post Office for a subsidy to cover costs related to Universal Service Obligations made earlier than anticipated. While the department received approval from National Treasury to amend the drawings schedule to make the payment, the variance in the table is calculated based on the original projections.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Employment and </a:t>
            </a:r>
            <a:r>
              <a:rPr lang="en-US" sz="1800" b="1" u="sng" dirty="0" err="1">
                <a:effectLst/>
                <a:latin typeface="Arial" panose="020B0604020202020204" pitchFamily="34" charset="0"/>
                <a:ea typeface="Calibri" panose="020F0502020204030204" pitchFamily="34" charset="0"/>
              </a:rPr>
              <a:t>Labour</a:t>
            </a:r>
            <a:r>
              <a:rPr lang="en-US" sz="1800" b="1" u="sng"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transfers and subsidies mainly contributed to the higher than projected expenditure due to transfer payment to the Government Technical Advisory Centre in respect of the Presidential Youth Employment Initiative Phase 3. The department had not included this transfer in their original quarter 1 projections submitted and approved by National Treasury.</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r>
              <a:rPr lang="en-US" sz="1800" b="1" u="sng" dirty="0" err="1">
                <a:effectLst/>
                <a:latin typeface="Arial" panose="020B0604020202020204" pitchFamily="34" charset="0"/>
                <a:ea typeface="Calibri" panose="020F0502020204030204" pitchFamily="34" charset="0"/>
                <a:cs typeface="Times New Roman" panose="02020603050405020304" pitchFamily="18" charset="0"/>
              </a:rPr>
              <a:t>Defence</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higher than projected spending is mainly attributed to the compensation of employees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the payments for financial assets due to the compensation of employees ceiling which does not support the current personnel numbers of the department and regarding payments for capital assets it was due to the accrual payment related to transport equipment such as trucks, busses, and operational vehicles used in the 2021/22 during both internal and external operations/deployment of the South African National Defence Force (SANDF) members.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733018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higher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Statistics South Africa: </a:t>
            </a:r>
            <a:r>
              <a:rPr lang="en-GB" sz="1800" b="0" dirty="0">
                <a:effectLst/>
                <a:latin typeface="Arial" panose="020B0604020202020204" pitchFamily="34" charset="0"/>
                <a:ea typeface="Calibri" panose="020F0502020204030204" pitchFamily="34" charset="0"/>
              </a:rPr>
              <a:t>Goods and services is the main contributor to the higher than projected expenditure due to activities relating to the Census 2022. The Census 2022 commenced in the last quarter of 2021/22 and was planned for finalisation by the end of the financial year. However, due to challenges relating to the recruitment of fieldworkers and unavailability of rental vehicles for field work, activities related to the Census were carried over to the 2022/23 financial year and only concluded on 30 May 2022. The Census activities are not funded in the current year. The department has, therefore, requested to rollover its 2021/22 underspending of R283 million.</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Communications and Digital Technologies: </a:t>
            </a:r>
            <a:r>
              <a:rPr lang="en-GB" sz="1800" b="0" dirty="0">
                <a:effectLst/>
                <a:latin typeface="Arial" panose="020B0604020202020204" pitchFamily="34" charset="0"/>
                <a:ea typeface="Calibri" panose="020F0502020204030204" pitchFamily="34" charset="0"/>
              </a:rPr>
              <a:t>transfers and subsidies contributed to the bulk of higher than projected spending mainly due to transfer payment to the South African Post Office for a subsidy to cover costs related to Universal Service Obligations made earlier than anticipated. While the department received approval from National Treasury to amend the drawings schedule to make the payment, the variance in the table is calculated based on the original projections.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Employment and </a:t>
            </a:r>
            <a:r>
              <a:rPr lang="en-US" sz="1800" b="1" u="sng" dirty="0" err="1">
                <a:effectLst/>
                <a:latin typeface="Arial" panose="020B0604020202020204" pitchFamily="34" charset="0"/>
                <a:ea typeface="Calibri" panose="020F0502020204030204" pitchFamily="34" charset="0"/>
              </a:rPr>
              <a:t>Labour</a:t>
            </a:r>
            <a:r>
              <a:rPr lang="en-US" sz="1800" b="1" u="sng"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transfers and subsidies mainly contributed to the higher than projected expenditure due to transfer payment to the Government Technical Advisory Centre in respect of the Presidential Youth Employment Initiative Phase 3. The department had not included this transfer in their original quarter 1 projections submitted and approved by National Treasury.</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r>
              <a:rPr lang="en-US" sz="1800" b="1" u="sng" dirty="0" err="1">
                <a:effectLst/>
                <a:latin typeface="Arial" panose="020B0604020202020204" pitchFamily="34" charset="0"/>
                <a:ea typeface="Calibri" panose="020F0502020204030204" pitchFamily="34" charset="0"/>
                <a:cs typeface="Times New Roman" panose="02020603050405020304" pitchFamily="18" charset="0"/>
              </a:rPr>
              <a:t>Defence</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higher than projected spending is mainly attributed to the compensation of employees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the payments for financial assets due to the compensation of employees ceiling which does not support the current personnel numbers of the department and regarding payments for capital assets it was due to the accrual payment related to transport equipment such as trucks, busses, and operational vehicles used in the 2021/22 during both internal and external operations/deployment of the South African National Defence Force (SANDF) members.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357953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higher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Statistics South Africa: </a:t>
            </a:r>
            <a:r>
              <a:rPr lang="en-GB" sz="1800" b="0" dirty="0">
                <a:effectLst/>
                <a:latin typeface="Arial" panose="020B0604020202020204" pitchFamily="34" charset="0"/>
                <a:ea typeface="Calibri" panose="020F0502020204030204" pitchFamily="34" charset="0"/>
              </a:rPr>
              <a:t>Goods and services is the main contributor to the higher than projected expenditure due to activities relating to the Census 2022. The Census 2022 commenced in the last quarter of 2021/22 and was planned for finalisation by the end of the financial year. However, due to challenges relating to the recruitment of fieldworkers and unavailability of rental vehicles for field work, activities related to the Census were carried over to the 2022/23 financial year and only concluded on 30 May 2022. The Census activities are not funded in the current year. The department has, therefore, requested to rollover its 2021/22 underspending of R283 million.</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Communications and Digital Technologies: </a:t>
            </a:r>
            <a:r>
              <a:rPr lang="en-GB" sz="1800" b="0" dirty="0">
                <a:effectLst/>
                <a:latin typeface="Arial" panose="020B0604020202020204" pitchFamily="34" charset="0"/>
                <a:ea typeface="Calibri" panose="020F0502020204030204" pitchFamily="34" charset="0"/>
              </a:rPr>
              <a:t>transfers and subsidies contributed to the bulk of higher than projected spending mainly due to transfer payment to the South African Post Office for a subsidy to cover costs related to Universal Service Obligations made earlier than anticipated. While the department received approval from National Treasury to amend the drawings schedule to make the payment, the variance in the table is calculated based on the original projections.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Employment and </a:t>
            </a:r>
            <a:r>
              <a:rPr lang="en-US" sz="1800" b="1" u="sng" dirty="0" err="1">
                <a:effectLst/>
                <a:latin typeface="Arial" panose="020B0604020202020204" pitchFamily="34" charset="0"/>
                <a:ea typeface="Calibri" panose="020F0502020204030204" pitchFamily="34" charset="0"/>
              </a:rPr>
              <a:t>Labour</a:t>
            </a:r>
            <a:r>
              <a:rPr lang="en-US" sz="1800" b="1" u="sng"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transfers and subsidies mainly contributed to the higher than projected expenditure due to transfer payment to the Government Technical Advisory Centre in respect of the Presidential Youth Employment Initiative Phase 3. The department had not included this transfer in their original quarter 1 projections submitted and approved by National Treasury.</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r>
              <a:rPr lang="en-US" sz="1800" b="1" u="sng" dirty="0" err="1">
                <a:effectLst/>
                <a:latin typeface="Arial" panose="020B0604020202020204" pitchFamily="34" charset="0"/>
                <a:ea typeface="Calibri" panose="020F0502020204030204" pitchFamily="34" charset="0"/>
                <a:cs typeface="Times New Roman" panose="02020603050405020304" pitchFamily="18" charset="0"/>
              </a:rPr>
              <a:t>Defence</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higher than projected spending is mainly attributed to the compensation of employees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the payments for financial assets due to the compensation of employees ceiling which does not support the current personnel numbers of the department and regarding payments for capital assets it was due to the accrual payment related to transport equipment such as trucks, busses, and operational vehicles used in the 2021/22 during both internal and external operations/deployment of the South African National Defence Force (SANDF) members.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402718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1200"/>
              </a:spcBef>
              <a:spcAft>
                <a:spcPts val="1000"/>
              </a:spcAft>
              <a:buClrTx/>
              <a:buSzTx/>
              <a:buFontTx/>
              <a:buNone/>
              <a:tabLst>
                <a:tab pos="90170" algn="l"/>
                <a:tab pos="6570980" algn="l"/>
              </a:tabLst>
              <a:defRPr/>
            </a:pPr>
            <a:r>
              <a:rPr lang="en-US" sz="1800" b="1"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due to delays in the finalisation of human resource processes such as promotions and grade progressions which were scheduled for the first quarter of 2022/23.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tabLst>
                <a:tab pos="90170" algn="l"/>
                <a:tab pos="657098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92443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1200"/>
              </a:spcBef>
              <a:spcAft>
                <a:spcPts val="1000"/>
              </a:spcAft>
              <a:buClrTx/>
              <a:buSzTx/>
              <a:buFontTx/>
              <a:buNone/>
              <a:tabLst>
                <a:tab pos="90170" algn="l"/>
                <a:tab pos="6570980" algn="l"/>
              </a:tabLst>
              <a:defRPr/>
            </a:pPr>
            <a:r>
              <a:rPr lang="en-US" sz="1800" b="1" dirty="0">
                <a:effectLst/>
                <a:latin typeface="Arial" panose="020B0604020202020204" pitchFamily="34" charset="0"/>
                <a:ea typeface="Calibri" panose="020F0502020204030204" pitchFamily="34" charset="0"/>
                <a:cs typeface="Times New Roman" panose="02020603050405020304" pitchFamily="18" charset="0"/>
              </a:rPr>
              <a:t>Police: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lower than projected spending is mainly due to delays in the finalisation of human resource processes such as promotions and grade progressions which were scheduled for the first quarter of 2022/23.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tabLst>
                <a:tab pos="90170" algn="l"/>
                <a:tab pos="657098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381677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1200"/>
              </a:spcBef>
              <a:spcAft>
                <a:spcPts val="1200"/>
              </a:spcAft>
              <a:buClrTx/>
              <a:buSzTx/>
              <a:buFontTx/>
              <a:buNone/>
              <a:tabLst/>
              <a:defRPr/>
            </a:pPr>
            <a:r>
              <a:rPr lang="en-US" sz="1800" b="1" dirty="0">
                <a:effectLst/>
                <a:latin typeface="Arial" panose="020B0604020202020204" pitchFamily="34" charset="0"/>
                <a:ea typeface="Calibri" panose="020F0502020204030204" pitchFamily="34" charset="0"/>
              </a:rPr>
              <a:t>Higher Education and Training: </a:t>
            </a:r>
            <a:r>
              <a:rPr lang="en-GB" sz="1800" dirty="0">
                <a:effectLst/>
                <a:latin typeface="Arial" panose="020B0604020202020204" pitchFamily="34" charset="0"/>
                <a:ea typeface="Calibri" panose="020F0502020204030204" pitchFamily="34" charset="0"/>
              </a:rPr>
              <a:t>The lower than projected spending is mainly due to outstanding claims from examiners and moderators that were not received as projected and delays in implementing the post-provisioning norms at TVET colleges.</a:t>
            </a:r>
            <a:endParaRPr lang="en-ZA" sz="1800"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36547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1200"/>
              </a:spcBef>
              <a:spcAft>
                <a:spcPts val="1200"/>
              </a:spcAft>
              <a:buClrTx/>
              <a:buSzTx/>
              <a:buFontTx/>
              <a:buNone/>
              <a:tabLst/>
              <a:defRPr/>
            </a:pPr>
            <a:r>
              <a:rPr lang="en-US" sz="1800" b="1" dirty="0" err="1">
                <a:effectLst/>
                <a:latin typeface="Arial" panose="020B0604020202020204" pitchFamily="34" charset="0"/>
                <a:ea typeface="Calibri" panose="020F0502020204030204" pitchFamily="34" charset="0"/>
              </a:rPr>
              <a:t>Defence</a:t>
            </a:r>
            <a:r>
              <a:rPr lang="en-US"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higher than planned spending is mainly due to the compensation of employees ceiling which does not support the current personnel numbers of the department.</a:t>
            </a:r>
            <a:endParaRPr lang="en-ZA" sz="1800"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981768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80872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GB" sz="1800" b="0" dirty="0">
                <a:effectLst/>
                <a:latin typeface="Arial" panose="020B0604020202020204" pitchFamily="34" charset="0"/>
                <a:ea typeface="Calibri" panose="020F0502020204030204" pitchFamily="34" charset="0"/>
              </a:rPr>
              <a:t>The preliminary data for the first quarter of 2022/23 shows spending of R231.1 billion, which is lower by R42.3 billion or 15.5 per cent against the projected expenditure of R273.4 billion. Payments for financial assets contributed to largest proportion of the lower than projected spending (R18 billion), followed by transfers and subsidies (R16.8 billion), goods and services (R5.5 billion), payments for capital assets (R1.5 billion) and compensation of employees (R440.3 million). While interest and rent on land spent higher than projected by (R2.1 million). COVID-19 expenditure amounted to R2.2 billion at the end of the first quarter mainly under the department of Social Development relating to the R350 social relief of distress grant.</a:t>
            </a:r>
            <a:endParaRPr lang="en-ZA" sz="1800" b="1" dirty="0">
              <a:effectLst/>
              <a:latin typeface="Arial" panose="020B0604020202020204" pitchFamily="34" charset="0"/>
              <a:ea typeface="Calibri" panose="020F0502020204030204" pitchFamily="34" charset="0"/>
            </a:endParaRPr>
          </a:p>
          <a:p>
            <a:pPr marL="0" indent="0" algn="just">
              <a:spcBef>
                <a:spcPts val="1200"/>
              </a:spcBef>
              <a:spcAft>
                <a:spcPts val="1200"/>
              </a:spcAft>
              <a:buFont typeface="Arial" panose="020B0604020202020204" pitchFamily="34" charset="0"/>
              <a:buNone/>
            </a:pPr>
            <a:endParaRPr lang="en-ZA" sz="1800" b="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30186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GB" sz="1800" b="0" dirty="0">
                <a:effectLst/>
                <a:latin typeface="Arial" panose="020B0604020202020204" pitchFamily="34" charset="0"/>
                <a:ea typeface="Calibri" panose="020F0502020204030204" pitchFamily="34" charset="0"/>
              </a:rPr>
              <a:t>The preliminary data for the first quarter of 2022/23 shows spending of R231.1 billion, which is lower by R42.3 billion or 15.5 per cent against the projected expenditure of R273.4 billion. Payments for financial assets contributed to largest proportion of the lower than projected spending (R18 billion), followed by transfers and subsidies (R16.8 billion), goods and services (R5.5 billion), payments for capital assets (R1.5 billion) and compensation of employees (R440.3 million). While interest and rent on land spent higher than projected by (R2.1 million). COVID-19 expenditure amounted to R2.2 billion at the end of the first quarter mainly under the department of Social Development relating to the R350 social relief of distress grant.</a:t>
            </a:r>
            <a:endParaRPr lang="en-ZA" sz="1800" b="1" dirty="0">
              <a:effectLst/>
              <a:latin typeface="Arial" panose="020B0604020202020204" pitchFamily="34" charset="0"/>
              <a:ea typeface="Calibri" panose="020F0502020204030204" pitchFamily="34" charset="0"/>
            </a:endParaRPr>
          </a:p>
          <a:p>
            <a:pPr marL="0" indent="0" algn="just">
              <a:spcBef>
                <a:spcPts val="1200"/>
              </a:spcBef>
              <a:spcAft>
                <a:spcPts val="1200"/>
              </a:spcAft>
              <a:buFont typeface="Arial" panose="020B0604020202020204" pitchFamily="34" charset="0"/>
              <a:buNone/>
            </a:pPr>
            <a:endParaRPr lang="en-ZA" sz="1800" b="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70712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GB" sz="1800" b="0" dirty="0">
                <a:effectLst/>
                <a:latin typeface="Arial" panose="020B0604020202020204" pitchFamily="34" charset="0"/>
                <a:ea typeface="Calibri" panose="020F0502020204030204" pitchFamily="34" charset="0"/>
              </a:rPr>
              <a:t>The preliminary data for the first quarter of 2022/23 shows spending of R231.1 billion, which is lower by R42.3 billion or 15.5 per cent against the projected expenditure of R273.4 billion. Payments for financial assets contributed to largest proportion of the lower than projected spending (R18 billion), followed by transfers and subsidies (R16.8 billion), goods and services (R5.5 billion), payments for capital assets (R1.5 billion) and compensation of employees (R440.3 million). While interest and rent on land spent higher than projected by (R2.1 million). COVID-19 expenditure amounted to R2.2 billion at the end of the first quarter mainly under the department of Social Development relating to the R350 social relief of distress grant.</a:t>
            </a:r>
            <a:endParaRPr lang="en-ZA" sz="1800" b="1" dirty="0">
              <a:effectLst/>
              <a:latin typeface="Arial" panose="020B0604020202020204" pitchFamily="34" charset="0"/>
              <a:ea typeface="Calibri" panose="020F0502020204030204" pitchFamily="34" charset="0"/>
            </a:endParaRPr>
          </a:p>
          <a:p>
            <a:pPr marL="0" indent="0" algn="just">
              <a:spcBef>
                <a:spcPts val="1200"/>
              </a:spcBef>
              <a:spcAft>
                <a:spcPts val="1200"/>
              </a:spcAft>
              <a:buFont typeface="Arial" panose="020B0604020202020204" pitchFamily="34" charset="0"/>
              <a:buNone/>
            </a:pPr>
            <a:endParaRPr lang="en-ZA" sz="1800" b="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21912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04160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96255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lower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Public Enterprises: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the lower than projected spending is mainly attributed to payments for financial assets due to lower than planned disbursement of funds to Eskom, as the funds are disbursed in terms of the liquidity needs of the entity. The entity was able to settle debt using own generated funds.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Agriculture, Land Reform and Rural Development: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Goods and services and transfers and subsidies mainly contributed to the lower than projected expenditure due to outstanding office accommodation charges’ payments as a result of the disputes on invoices submitted by the Department of Public Works; under transfers and subsidies is mainly due to delay in the payment of conditional grants to provinces and slow movement of land claims settlements.</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Justice and Constitutional Development:</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Lower than planned spending outcome on goods and services and payments for capital assets mainly under programmes Administration and Court Services is attributed to a payment error encountered on the Basic Accounting System when processing invoices for private leases in June 2022, and underperformance by the Department of Public Works and Infrastructure (DPWI) on courts infrastructure projects,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Science and Innovation: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administrative delays and late submission of progress reports to the Department of Science and Innovation by its public entities and various service providers.  </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20476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The following departments recorded the most significant lower than projected expenditure for the first quarter of the 2022/23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Public Enterprises: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the lower than projected spending is mainly attributed to payments for financial assets due to lower than planned disbursement of funds to Eskom, as the funds are disbursed in terms of the liquidity needs of the entity. The entity was able to settle debt using own generated funds.</a:t>
            </a:r>
            <a:endParaRPr lang="en-ZA" sz="1800" b="1" dirty="0">
              <a:effectLst/>
              <a:latin typeface="Arial" panose="020B0604020202020204" pitchFamily="34" charset="0"/>
              <a:ea typeface="Calibri" panose="020F0502020204030204" pitchFamily="34"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Agriculture, Land Reform and Rural Development: </a:t>
            </a:r>
            <a:r>
              <a:rPr lang="en-US" sz="1800" b="0" dirty="0">
                <a:effectLst/>
                <a:latin typeface="Arial" panose="020B0604020202020204" pitchFamily="34" charset="0"/>
                <a:ea typeface="Calibri" panose="020F0502020204030204" pitchFamily="34" charset="0"/>
              </a:rPr>
              <a:t> </a:t>
            </a:r>
            <a:r>
              <a:rPr lang="en-GB" sz="1800" b="0" dirty="0">
                <a:effectLst/>
                <a:latin typeface="Arial" panose="020B0604020202020204" pitchFamily="34" charset="0"/>
                <a:ea typeface="Calibri" panose="020F0502020204030204" pitchFamily="34" charset="0"/>
              </a:rPr>
              <a:t>Goods and services and transfers and subsidies mainly contributed to the lower than projected expenditure due to outstanding office accommodation charges’ payments as a result of the disputes on invoices submitted by the Department of Public Works; under transfers and subsidies is mainly due to delay in the payment of conditional grants to provinces and slow movement of land claims settlements.</a:t>
            </a:r>
            <a:endParaRPr lang="en-ZA" sz="1800" b="1" dirty="0">
              <a:effectLst/>
              <a:latin typeface="Arial" panose="020B0604020202020204" pitchFamily="34" charset="0"/>
              <a:ea typeface="Calibri" panose="020F0502020204030204" pitchFamily="34" charset="0"/>
            </a:endParaRPr>
          </a:p>
          <a:p>
            <a:pPr algn="just">
              <a:lnSpc>
                <a:spcPct val="115000"/>
              </a:lnSpc>
              <a:spcAft>
                <a:spcPts val="10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Justice and Constitutional Development:</a:t>
            </a:r>
            <a:r>
              <a:rPr lang="en-US"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Lower than planned spending outcome on goods and services and payments for capital assets mainly under programmes Administration and Court Services is attributed to a payment error encountered on the Basic Accounting System when processing invoices for private leases in June 2022, and underperformance by the Department of Public Works and Infrastructure (DPWI) on courts infrastructure projects, respectively.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600"/>
              </a:spcAft>
              <a:tabLst>
                <a:tab pos="90170" algn="l"/>
                <a:tab pos="6570980" algn="l"/>
              </a:tabLst>
            </a:pPr>
            <a:r>
              <a:rPr lang="en-US" sz="1800" b="1" u="sng" dirty="0">
                <a:effectLst/>
                <a:latin typeface="Arial" panose="020B0604020202020204" pitchFamily="34" charset="0"/>
                <a:ea typeface="Calibri" panose="020F0502020204030204" pitchFamily="34" charset="0"/>
              </a:rPr>
              <a:t>Science and Innovation: </a:t>
            </a:r>
            <a:r>
              <a:rPr lang="en-GB" sz="1800" b="0" dirty="0">
                <a:effectLst/>
                <a:latin typeface="Arial" panose="020B0604020202020204" pitchFamily="34" charset="0"/>
                <a:ea typeface="Calibri" panose="020F0502020204030204" pitchFamily="34" charset="0"/>
              </a:rPr>
              <a:t>the lower than projected spending is mainly attributed to transfers and subsidies due to administrative delays and late submission of progress reports to the Department of Science and Innovation by its public entities and various service providers.  </a:t>
            </a:r>
            <a:endParaRPr lang="en-ZA" sz="1800" b="1" dirty="0">
              <a:effectLst/>
              <a:latin typeface="Arial" panose="020B0604020202020204" pitchFamily="34" charset="0"/>
              <a:ea typeface="Calibri" panose="020F0502020204030204" pitchFamily="34" charset="0"/>
            </a:endParaRPr>
          </a:p>
          <a:p>
            <a:pPr algn="just">
              <a:lnSpc>
                <a:spcPct val="115000"/>
              </a:lnSpc>
              <a:spcBef>
                <a:spcPts val="1200"/>
              </a:spcBef>
              <a:spcAft>
                <a:spcPts val="120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83939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42093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3712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39157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0" y="-1"/>
            <a:ext cx="9143999" cy="1206160"/>
          </a:xfrm>
          <a:prstGeom prst="rect">
            <a:avLst/>
          </a:prstGeom>
        </p:spPr>
      </p:pic>
      <p:sp>
        <p:nvSpPr>
          <p:cNvPr id="2" name="Title 1"/>
          <p:cNvSpPr>
            <a:spLocks noGrp="1"/>
          </p:cNvSpPr>
          <p:nvPr>
            <p:ph type="title" hasCustomPrompt="1"/>
          </p:nvPr>
        </p:nvSpPr>
        <p:spPr>
          <a:xfrm>
            <a:off x="155275" y="138024"/>
            <a:ext cx="7151299"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155275" y="1397479"/>
            <a:ext cx="8807570"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3543299" y="6538823"/>
            <a:ext cx="20574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387001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95741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62159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107645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40983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380274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367642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dirty="0"/>
          </a:p>
        </p:txBody>
      </p:sp>
    </p:spTree>
    <p:extLst>
      <p:ext uri="{BB962C8B-B14F-4D97-AF65-F5344CB8AC3E}">
        <p14:creationId xmlns:p14="http://schemas.microsoft.com/office/powerpoint/2010/main" val="256163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dirty="0"/>
          </a:p>
        </p:txBody>
      </p:sp>
    </p:spTree>
    <p:extLst>
      <p:ext uri="{BB962C8B-B14F-4D97-AF65-F5344CB8AC3E}">
        <p14:creationId xmlns:p14="http://schemas.microsoft.com/office/powerpoint/2010/main" val="32057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3"/>
          <a:stretch>
            <a:fillRect/>
          </a:stretch>
        </p:blipFill>
        <p:spPr>
          <a:xfrm>
            <a:off x="2715" y="-207990"/>
            <a:ext cx="9138570" cy="6857999"/>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1051560" y="1499616"/>
            <a:ext cx="6949440" cy="1627632"/>
          </a:xfrm>
        </p:spPr>
        <p:txBody>
          <a:bodyPr anchor="ctr">
            <a:normAutofit/>
          </a:bodyPr>
          <a:lstStyle/>
          <a:p>
            <a:r>
              <a:rPr lang="en-ZA" sz="3600" b="1" cap="all" dirty="0">
                <a:solidFill>
                  <a:schemeClr val="bg1"/>
                </a:solidFill>
                <a:latin typeface="Calibri" panose="020F0502020204030204" pitchFamily="34" charset="0"/>
              </a:rPr>
              <a:t>2022/23 QUARTER 1</a:t>
            </a:r>
            <a:br>
              <a:rPr lang="en-ZA" sz="3600" b="1" cap="all" dirty="0">
                <a:solidFill>
                  <a:schemeClr val="bg1"/>
                </a:solidFill>
                <a:latin typeface="Calibri" panose="020F0502020204030204" pitchFamily="34" charset="0"/>
              </a:rPr>
            </a:br>
            <a:r>
              <a:rPr lang="en-ZA" sz="3600" b="1" cap="all" dirty="0">
                <a:solidFill>
                  <a:schemeClr val="bg1"/>
                </a:solidFill>
                <a:latin typeface="Calibri" panose="020F0502020204030204" pitchFamily="34" charset="0"/>
              </a:rPr>
              <a:t>SPENDING OUTCOMES</a:t>
            </a:r>
          </a:p>
        </p:txBody>
      </p:sp>
      <p:sp>
        <p:nvSpPr>
          <p:cNvPr id="4" name="Slide Number Placeholder 3">
            <a:extLst>
              <a:ext uri="{FF2B5EF4-FFF2-40B4-BE49-F238E27FC236}">
                <a16:creationId xmlns:a16="http://schemas.microsoft.com/office/drawing/2014/main" id="{63754271-9F4E-604A-AAA1-A880F603D969}"/>
              </a:ext>
            </a:extLst>
          </p:cNvPr>
          <p:cNvSpPr>
            <a:spLocks noGrp="1"/>
          </p:cNvSpPr>
          <p:nvPr>
            <p:ph type="sldNum" sz="quarter" idx="12"/>
          </p:nvPr>
        </p:nvSpPr>
        <p:spPr/>
        <p:txBody>
          <a:bodyPr/>
          <a:lstStyle/>
          <a:p>
            <a:fld id="{A4E67396-EAD7-1246-A93B-5244FF26795F}" type="slidenum">
              <a:rPr lang="en-US" smtClean="0"/>
              <a:t>1</a:t>
            </a:fld>
            <a:endParaRPr lang="en-US" dirty="0"/>
          </a:p>
        </p:txBody>
      </p:sp>
      <p:sp>
        <p:nvSpPr>
          <p:cNvPr id="7" name="Subtitle 2">
            <a:extLst>
              <a:ext uri="{FF2B5EF4-FFF2-40B4-BE49-F238E27FC236}">
                <a16:creationId xmlns:a16="http://schemas.microsoft.com/office/drawing/2014/main" id="{8837A802-0DEE-FB4F-B8DF-A43CBFBF0574}"/>
              </a:ext>
            </a:extLst>
          </p:cNvPr>
          <p:cNvSpPr>
            <a:spLocks noGrp="1"/>
          </p:cNvSpPr>
          <p:nvPr>
            <p:ph type="subTitle" idx="1"/>
          </p:nvPr>
        </p:nvSpPr>
        <p:spPr>
          <a:xfrm>
            <a:off x="1051560" y="3017520"/>
            <a:ext cx="6949440" cy="1152144"/>
          </a:xfrm>
        </p:spPr>
        <p:txBody>
          <a:bodyPr anchor="ctr">
            <a:normAutofit/>
          </a:bodyPr>
          <a:lstStyle/>
          <a:p>
            <a:pPr>
              <a:lnSpc>
                <a:spcPct val="100000"/>
              </a:lnSpc>
              <a:spcBef>
                <a:spcPts val="0"/>
              </a:spcBef>
            </a:pPr>
            <a:r>
              <a:rPr lang="en-US" b="1" i="1" dirty="0">
                <a:solidFill>
                  <a:schemeClr val="bg1"/>
                </a:solidFill>
              </a:rPr>
              <a:t>STANDING </a:t>
            </a:r>
            <a:r>
              <a:rPr lang="en-US" b="1" i="1" dirty="0">
                <a:solidFill>
                  <a:schemeClr val="bg1"/>
                </a:solidFill>
                <a:ea typeface="Osaka" pitchFamily="1" charset="-128"/>
              </a:rPr>
              <a:t>COMMITTEE</a:t>
            </a:r>
            <a:r>
              <a:rPr lang="en-US" b="1" i="1" dirty="0">
                <a:solidFill>
                  <a:schemeClr val="bg1"/>
                </a:solidFill>
              </a:rPr>
              <a:t> ON APPROPRIATIONS</a:t>
            </a:r>
            <a:endParaRPr lang="en-ZA" b="1" i="1" dirty="0">
              <a:solidFill>
                <a:schemeClr val="bg1"/>
              </a:solidFill>
            </a:endParaRPr>
          </a:p>
        </p:txBody>
      </p:sp>
      <p:sp>
        <p:nvSpPr>
          <p:cNvPr id="8" name="Rectangle 7"/>
          <p:cNvSpPr/>
          <p:nvPr/>
        </p:nvSpPr>
        <p:spPr>
          <a:xfrm>
            <a:off x="1" y="4255810"/>
            <a:ext cx="9141284" cy="323165"/>
          </a:xfrm>
          <a:prstGeom prst="rect">
            <a:avLst/>
          </a:prstGeom>
        </p:spPr>
        <p:txBody>
          <a:bodyPr wrap="square">
            <a:spAutoFit/>
          </a:bodyPr>
          <a:lstStyle/>
          <a:p>
            <a:pPr lvl="0" algn="ctr">
              <a:spcBef>
                <a:spcPct val="20000"/>
              </a:spcBef>
            </a:pPr>
            <a:r>
              <a:rPr lang="en-US" sz="1500" dirty="0">
                <a:solidFill>
                  <a:prstClr val="white"/>
                </a:solidFill>
                <a:latin typeface="Gill Sans MT"/>
                <a:ea typeface="Osaka" pitchFamily="1" charset="-128"/>
              </a:rPr>
              <a:t>Presenter: Dr Mampho Modise </a:t>
            </a:r>
            <a:r>
              <a:rPr lang="en-US" sz="1500" b="1" dirty="0">
                <a:solidFill>
                  <a:prstClr val="white"/>
                </a:solidFill>
                <a:latin typeface="Gill Sans MT"/>
                <a:ea typeface="Osaka" pitchFamily="1" charset="-128"/>
              </a:rPr>
              <a:t>|</a:t>
            </a:r>
            <a:r>
              <a:rPr lang="en-US" sz="1500" dirty="0">
                <a:solidFill>
                  <a:prstClr val="white"/>
                </a:solidFill>
                <a:latin typeface="Gill Sans MT"/>
                <a:ea typeface="Osaka" pitchFamily="1" charset="-128"/>
              </a:rPr>
              <a:t>      Public Finance, National Treasury</a:t>
            </a:r>
            <a:r>
              <a:rPr lang="en-US" sz="1500" b="1" dirty="0">
                <a:solidFill>
                  <a:prstClr val="white"/>
                </a:solidFill>
                <a:latin typeface="Gill Sans MT"/>
                <a:ea typeface="Osaka" pitchFamily="1" charset="-128"/>
              </a:rPr>
              <a:t>    |  August 2022</a:t>
            </a:r>
            <a:endParaRPr lang="en-US" sz="1500" dirty="0">
              <a:solidFill>
                <a:prstClr val="white"/>
              </a:solidFill>
              <a:latin typeface="Gill Sans MT"/>
              <a:ea typeface="Osaka" pitchFamily="1" charset="-128"/>
            </a:endParaRPr>
          </a:p>
        </p:txBody>
      </p:sp>
    </p:spTree>
    <p:extLst>
      <p:ext uri="{BB962C8B-B14F-4D97-AF65-F5344CB8AC3E}">
        <p14:creationId xmlns:p14="http://schemas.microsoft.com/office/powerpoint/2010/main" val="369686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10</a:t>
            </a:fld>
            <a:endParaRPr lang="en-US" sz="1400" b="0" dirty="0">
              <a:solidFill>
                <a:srgbClr val="000000"/>
              </a:solidFill>
              <a:latin typeface="Arial"/>
            </a:endParaRPr>
          </a:p>
        </p:txBody>
      </p:sp>
      <p:graphicFrame>
        <p:nvGraphicFramePr>
          <p:cNvPr id="9" name="Content Placeholder 4">
            <a:extLst>
              <a:ext uri="{FF2B5EF4-FFF2-40B4-BE49-F238E27FC236}">
                <a16:creationId xmlns:a16="http://schemas.microsoft.com/office/drawing/2014/main" id="{F3FBB06C-529F-3614-B08A-E0455FE3D97A}"/>
              </a:ext>
            </a:extLst>
          </p:cNvPr>
          <p:cNvGraphicFramePr>
            <a:graphicFrameLocks/>
          </p:cNvGraphicFramePr>
          <p:nvPr>
            <p:extLst>
              <p:ext uri="{D42A27DB-BD31-4B8C-83A1-F6EECF244321}">
                <p14:modId xmlns:p14="http://schemas.microsoft.com/office/powerpoint/2010/main" val="932833195"/>
              </p:ext>
            </p:extLst>
          </p:nvPr>
        </p:nvGraphicFramePr>
        <p:xfrm>
          <a:off x="2650916" y="5418667"/>
          <a:ext cx="6472232" cy="137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22030DF0-7ECC-14CF-6AAD-D05E65B3E8AE}"/>
              </a:ext>
            </a:extLst>
          </p:cNvPr>
          <p:cNvPicPr>
            <a:picLocks noChangeAspect="1"/>
          </p:cNvPicPr>
          <p:nvPr/>
        </p:nvPicPr>
        <p:blipFill>
          <a:blip r:embed="rId8"/>
          <a:stretch>
            <a:fillRect/>
          </a:stretch>
        </p:blipFill>
        <p:spPr>
          <a:xfrm>
            <a:off x="39693" y="5604932"/>
            <a:ext cx="2590676" cy="118521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07237684"/>
              </p:ext>
            </p:extLst>
          </p:nvPr>
        </p:nvGraphicFramePr>
        <p:xfrm>
          <a:off x="45394" y="1252379"/>
          <a:ext cx="9077753" cy="4013888"/>
        </p:xfrm>
        <a:graphic>
          <a:graphicData uri="http://schemas.openxmlformats.org/drawingml/2006/table">
            <a:tbl>
              <a:tblPr/>
              <a:tblGrid>
                <a:gridCol w="2977792">
                  <a:extLst>
                    <a:ext uri="{9D8B030D-6E8A-4147-A177-3AD203B41FA5}">
                      <a16:colId xmlns:a16="http://schemas.microsoft.com/office/drawing/2014/main" val="541175027"/>
                    </a:ext>
                  </a:extLst>
                </a:gridCol>
                <a:gridCol w="1100881">
                  <a:extLst>
                    <a:ext uri="{9D8B030D-6E8A-4147-A177-3AD203B41FA5}">
                      <a16:colId xmlns:a16="http://schemas.microsoft.com/office/drawing/2014/main" val="1163866262"/>
                    </a:ext>
                  </a:extLst>
                </a:gridCol>
                <a:gridCol w="1100881">
                  <a:extLst>
                    <a:ext uri="{9D8B030D-6E8A-4147-A177-3AD203B41FA5}">
                      <a16:colId xmlns:a16="http://schemas.microsoft.com/office/drawing/2014/main" val="3542467654"/>
                    </a:ext>
                  </a:extLst>
                </a:gridCol>
                <a:gridCol w="1227211">
                  <a:extLst>
                    <a:ext uri="{9D8B030D-6E8A-4147-A177-3AD203B41FA5}">
                      <a16:colId xmlns:a16="http://schemas.microsoft.com/office/drawing/2014/main" val="2640641417"/>
                    </a:ext>
                  </a:extLst>
                </a:gridCol>
                <a:gridCol w="1335494">
                  <a:extLst>
                    <a:ext uri="{9D8B030D-6E8A-4147-A177-3AD203B41FA5}">
                      <a16:colId xmlns:a16="http://schemas.microsoft.com/office/drawing/2014/main" val="4196720137"/>
                    </a:ext>
                  </a:extLst>
                </a:gridCol>
                <a:gridCol w="1335494">
                  <a:extLst>
                    <a:ext uri="{9D8B030D-6E8A-4147-A177-3AD203B41FA5}">
                      <a16:colId xmlns:a16="http://schemas.microsoft.com/office/drawing/2014/main" val="2108653160"/>
                    </a:ext>
                  </a:extLst>
                </a:gridCol>
              </a:tblGrid>
              <a:tr h="417244">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315392"/>
                  </a:ext>
                </a:extLst>
              </a:tr>
              <a:tr h="417244">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36 850 496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45 444 416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43 112 447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48 756 512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50 105 700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32277869"/>
                  </a:ext>
                </a:extLst>
              </a:tr>
              <a:tr h="417244">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38 964 458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46 236 964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49 942 748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50 587 838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53 142 300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410839421"/>
                  </a:ext>
                </a:extLst>
              </a:tr>
              <a:tr h="755212">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2 113 962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792 548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6 830 301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1 831 326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3 036 600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19715218"/>
                  </a:ext>
                </a:extLst>
              </a:tr>
              <a:tr h="417244">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819540"/>
                  </a:ext>
                </a:extLst>
              </a:tr>
              <a:tr h="417244">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40 388 806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47 079 198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50 555 634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41 635 374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61 086 598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202624524"/>
                  </a:ext>
                </a:extLst>
              </a:tr>
              <a:tr h="755212">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3 538 310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1 634 782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7 443 187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7 121 138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7 429 810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1408757"/>
                  </a:ext>
                </a:extLst>
              </a:tr>
              <a:tr h="417244">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12,2%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6577935"/>
                  </a:ext>
                </a:extLst>
              </a:tr>
            </a:tbl>
          </a:graphicData>
        </a:graphic>
      </p:graphicFrame>
    </p:spTree>
    <p:extLst>
      <p:ext uri="{BB962C8B-B14F-4D97-AF65-F5344CB8AC3E}">
        <p14:creationId xmlns:p14="http://schemas.microsoft.com/office/powerpoint/2010/main" val="137365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11</a:t>
            </a:fld>
            <a:endParaRPr lang="en-US" sz="1400" b="0" dirty="0">
              <a:solidFill>
                <a:srgbClr val="000000"/>
              </a:solidFill>
              <a:latin typeface="Arial"/>
            </a:endParaRPr>
          </a:p>
        </p:txBody>
      </p:sp>
      <p:graphicFrame>
        <p:nvGraphicFramePr>
          <p:cNvPr id="11" name="Content Placeholder 4">
            <a:extLst>
              <a:ext uri="{FF2B5EF4-FFF2-40B4-BE49-F238E27FC236}">
                <a16:creationId xmlns:a16="http://schemas.microsoft.com/office/drawing/2014/main" id="{D0264FD2-E57D-EF01-A2B7-5899B4F9591A}"/>
              </a:ext>
            </a:extLst>
          </p:cNvPr>
          <p:cNvGraphicFramePr>
            <a:graphicFrameLocks/>
          </p:cNvGraphicFramePr>
          <p:nvPr/>
        </p:nvGraphicFramePr>
        <p:xfrm>
          <a:off x="2632078" y="5386193"/>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2F3E949C-C3B7-9A8D-399E-98D6E7AD6CAA}"/>
              </a:ext>
            </a:extLst>
          </p:cNvPr>
          <p:cNvPicPr>
            <a:picLocks noChangeAspect="1"/>
          </p:cNvPicPr>
          <p:nvPr/>
        </p:nvPicPr>
        <p:blipFill>
          <a:blip r:embed="rId8"/>
          <a:stretch>
            <a:fillRect/>
          </a:stretch>
        </p:blipFill>
        <p:spPr>
          <a:xfrm>
            <a:off x="39691" y="5386193"/>
            <a:ext cx="2522848" cy="91993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08303691"/>
              </p:ext>
            </p:extLst>
          </p:nvPr>
        </p:nvGraphicFramePr>
        <p:xfrm>
          <a:off x="90272" y="1223347"/>
          <a:ext cx="9014039" cy="3941320"/>
        </p:xfrm>
        <a:graphic>
          <a:graphicData uri="http://schemas.openxmlformats.org/drawingml/2006/table">
            <a:tbl>
              <a:tblPr/>
              <a:tblGrid>
                <a:gridCol w="2956891">
                  <a:extLst>
                    <a:ext uri="{9D8B030D-6E8A-4147-A177-3AD203B41FA5}">
                      <a16:colId xmlns:a16="http://schemas.microsoft.com/office/drawing/2014/main" val="1559992391"/>
                    </a:ext>
                  </a:extLst>
                </a:gridCol>
                <a:gridCol w="1093154">
                  <a:extLst>
                    <a:ext uri="{9D8B030D-6E8A-4147-A177-3AD203B41FA5}">
                      <a16:colId xmlns:a16="http://schemas.microsoft.com/office/drawing/2014/main" val="2880320393"/>
                    </a:ext>
                  </a:extLst>
                </a:gridCol>
                <a:gridCol w="1093154">
                  <a:extLst>
                    <a:ext uri="{9D8B030D-6E8A-4147-A177-3AD203B41FA5}">
                      <a16:colId xmlns:a16="http://schemas.microsoft.com/office/drawing/2014/main" val="1711704118"/>
                    </a:ext>
                  </a:extLst>
                </a:gridCol>
                <a:gridCol w="1218598">
                  <a:extLst>
                    <a:ext uri="{9D8B030D-6E8A-4147-A177-3AD203B41FA5}">
                      <a16:colId xmlns:a16="http://schemas.microsoft.com/office/drawing/2014/main" val="393300396"/>
                    </a:ext>
                  </a:extLst>
                </a:gridCol>
                <a:gridCol w="1326121">
                  <a:extLst>
                    <a:ext uri="{9D8B030D-6E8A-4147-A177-3AD203B41FA5}">
                      <a16:colId xmlns:a16="http://schemas.microsoft.com/office/drawing/2014/main" val="1781000430"/>
                    </a:ext>
                  </a:extLst>
                </a:gridCol>
                <a:gridCol w="1326121">
                  <a:extLst>
                    <a:ext uri="{9D8B030D-6E8A-4147-A177-3AD203B41FA5}">
                      <a16:colId xmlns:a16="http://schemas.microsoft.com/office/drawing/2014/main" val="1201291918"/>
                    </a:ext>
                  </a:extLst>
                </a:gridCol>
              </a:tblGrid>
              <a:tr h="32708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6009667"/>
                  </a:ext>
                </a:extLst>
              </a:tr>
              <a:tr h="592016">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2 261 898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2 584 096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1 768 624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2 254 730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2 422 602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02786819"/>
                  </a:ext>
                </a:extLst>
              </a:tr>
              <a:tr h="592016">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3 332 462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3 173 080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3 488 399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2 910 950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4 149 920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63020654"/>
                  </a:ext>
                </a:extLst>
              </a:tr>
              <a:tr h="592016">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1 070 564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588 985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1 719 775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656 220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1 727 318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16028800"/>
                  </a:ext>
                </a:extLst>
              </a:tr>
              <a:tr h="327080">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41,6%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030315"/>
                  </a:ext>
                </a:extLst>
              </a:tr>
              <a:tr h="592016">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3 442 967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3 171 194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3 870 905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2 910 450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4 149 920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381811632"/>
                  </a:ext>
                </a:extLst>
              </a:tr>
              <a:tr h="592016">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1 181 069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587 099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2 102 281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655 720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1 727 318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470681379"/>
                  </a:ext>
                </a:extLst>
              </a:tr>
              <a:tr h="327080">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54,3%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41,6%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2857560"/>
                  </a:ext>
                </a:extLst>
              </a:tr>
            </a:tbl>
          </a:graphicData>
        </a:graphic>
      </p:graphicFrame>
    </p:spTree>
    <p:extLst>
      <p:ext uri="{BB962C8B-B14F-4D97-AF65-F5344CB8AC3E}">
        <p14:creationId xmlns:p14="http://schemas.microsoft.com/office/powerpoint/2010/main" val="414515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12</a:t>
            </a:fld>
            <a:endParaRPr lang="en-US" sz="1400" b="0" dirty="0">
              <a:solidFill>
                <a:srgbClr val="000000"/>
              </a:solidFill>
              <a:latin typeface="Arial"/>
            </a:endParaRPr>
          </a:p>
        </p:txBody>
      </p:sp>
      <p:graphicFrame>
        <p:nvGraphicFramePr>
          <p:cNvPr id="3" name="Content Placeholder 4">
            <a:extLst>
              <a:ext uri="{FF2B5EF4-FFF2-40B4-BE49-F238E27FC236}">
                <a16:creationId xmlns:a16="http://schemas.microsoft.com/office/drawing/2014/main" id="{AA362767-5B7A-CE9F-9578-29A1A9E21900}"/>
              </a:ext>
            </a:extLst>
          </p:cNvPr>
          <p:cNvGraphicFramePr>
            <a:graphicFrameLocks/>
          </p:cNvGraphicFramePr>
          <p:nvPr>
            <p:extLst>
              <p:ext uri="{D42A27DB-BD31-4B8C-83A1-F6EECF244321}">
                <p14:modId xmlns:p14="http://schemas.microsoft.com/office/powerpoint/2010/main" val="2550055015"/>
              </p:ext>
            </p:extLst>
          </p:nvPr>
        </p:nvGraphicFramePr>
        <p:xfrm>
          <a:off x="2632078" y="5509627"/>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5813092-AB51-8A06-2346-76DB2285CBB7}"/>
              </a:ext>
            </a:extLst>
          </p:cNvPr>
          <p:cNvPicPr>
            <a:picLocks noChangeAspect="1"/>
          </p:cNvPicPr>
          <p:nvPr/>
        </p:nvPicPr>
        <p:blipFill>
          <a:blip r:embed="rId8"/>
          <a:stretch>
            <a:fillRect/>
          </a:stretch>
        </p:blipFill>
        <p:spPr>
          <a:xfrm>
            <a:off x="70441" y="5526227"/>
            <a:ext cx="2492095" cy="9464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51831403"/>
              </p:ext>
            </p:extLst>
          </p:nvPr>
        </p:nvGraphicFramePr>
        <p:xfrm>
          <a:off x="0" y="1223347"/>
          <a:ext cx="9144002" cy="3918321"/>
        </p:xfrm>
        <a:graphic>
          <a:graphicData uri="http://schemas.openxmlformats.org/drawingml/2006/table">
            <a:tbl>
              <a:tblPr/>
              <a:tblGrid>
                <a:gridCol w="2999523">
                  <a:extLst>
                    <a:ext uri="{9D8B030D-6E8A-4147-A177-3AD203B41FA5}">
                      <a16:colId xmlns:a16="http://schemas.microsoft.com/office/drawing/2014/main" val="641340138"/>
                    </a:ext>
                  </a:extLst>
                </a:gridCol>
                <a:gridCol w="1108915">
                  <a:extLst>
                    <a:ext uri="{9D8B030D-6E8A-4147-A177-3AD203B41FA5}">
                      <a16:colId xmlns:a16="http://schemas.microsoft.com/office/drawing/2014/main" val="381372440"/>
                    </a:ext>
                  </a:extLst>
                </a:gridCol>
                <a:gridCol w="1108915">
                  <a:extLst>
                    <a:ext uri="{9D8B030D-6E8A-4147-A177-3AD203B41FA5}">
                      <a16:colId xmlns:a16="http://schemas.microsoft.com/office/drawing/2014/main" val="2989959556"/>
                    </a:ext>
                  </a:extLst>
                </a:gridCol>
                <a:gridCol w="1236167">
                  <a:extLst>
                    <a:ext uri="{9D8B030D-6E8A-4147-A177-3AD203B41FA5}">
                      <a16:colId xmlns:a16="http://schemas.microsoft.com/office/drawing/2014/main" val="3012914810"/>
                    </a:ext>
                  </a:extLst>
                </a:gridCol>
                <a:gridCol w="1345241">
                  <a:extLst>
                    <a:ext uri="{9D8B030D-6E8A-4147-A177-3AD203B41FA5}">
                      <a16:colId xmlns:a16="http://schemas.microsoft.com/office/drawing/2014/main" val="1143825018"/>
                    </a:ext>
                  </a:extLst>
                </a:gridCol>
                <a:gridCol w="1345241">
                  <a:extLst>
                    <a:ext uri="{9D8B030D-6E8A-4147-A177-3AD203B41FA5}">
                      <a16:colId xmlns:a16="http://schemas.microsoft.com/office/drawing/2014/main" val="4283487346"/>
                    </a:ext>
                  </a:extLst>
                </a:gridCol>
              </a:tblGrid>
              <a:tr h="325172">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209114"/>
                  </a:ext>
                </a:extLst>
              </a:tr>
              <a:tr h="588561">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3 567 640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4 160 022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2 258 295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2 417 479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2 487 162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49304471"/>
                  </a:ext>
                </a:extLst>
              </a:tr>
              <a:tr h="588561">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4 486 582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4 958 140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4 066 863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4 238 871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4 133 974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153511705"/>
                  </a:ext>
                </a:extLst>
              </a:tr>
              <a:tr h="588561">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918 942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798 118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1 808 568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1 821 392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1 646 812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69332988"/>
                  </a:ext>
                </a:extLst>
              </a:tr>
              <a:tr h="325172">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43,0%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358500"/>
                  </a:ext>
                </a:extLst>
              </a:tr>
              <a:tr h="588561">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6 026 331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6 475 094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4 066 863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4 529 699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4 116 895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498789217"/>
                  </a:ext>
                </a:extLst>
              </a:tr>
              <a:tr h="588561">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2 458 691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2 315 072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1 808 568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2 112 220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1 629 733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204705087"/>
                  </a:ext>
                </a:extLst>
              </a:tr>
              <a:tr h="325172">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46,6%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39,6%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4886763"/>
                  </a:ext>
                </a:extLst>
              </a:tr>
            </a:tbl>
          </a:graphicData>
        </a:graphic>
      </p:graphicFrame>
    </p:spTree>
    <p:extLst>
      <p:ext uri="{BB962C8B-B14F-4D97-AF65-F5344CB8AC3E}">
        <p14:creationId xmlns:p14="http://schemas.microsoft.com/office/powerpoint/2010/main" val="140979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13</a:t>
            </a:fld>
            <a:endParaRPr lang="en-US" sz="1400" b="0" dirty="0">
              <a:solidFill>
                <a:srgbClr val="000000"/>
              </a:solidFill>
              <a:latin typeface="Arial"/>
            </a:endParaRPr>
          </a:p>
        </p:txBody>
      </p:sp>
      <p:graphicFrame>
        <p:nvGraphicFramePr>
          <p:cNvPr id="8" name="Content Placeholder 4">
            <a:extLst>
              <a:ext uri="{FF2B5EF4-FFF2-40B4-BE49-F238E27FC236}">
                <a16:creationId xmlns:a16="http://schemas.microsoft.com/office/drawing/2014/main" id="{6EC6C010-7547-235F-FDC5-23D75B0B7525}"/>
              </a:ext>
            </a:extLst>
          </p:cNvPr>
          <p:cNvGraphicFramePr>
            <a:graphicFrameLocks/>
          </p:cNvGraphicFramePr>
          <p:nvPr>
            <p:extLst>
              <p:ext uri="{D42A27DB-BD31-4B8C-83A1-F6EECF244321}">
                <p14:modId xmlns:p14="http://schemas.microsoft.com/office/powerpoint/2010/main" val="444146454"/>
              </p:ext>
            </p:extLst>
          </p:nvPr>
        </p:nvGraphicFramePr>
        <p:xfrm>
          <a:off x="2632078" y="5665963"/>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5F7C032-326E-CCDE-AAB1-69477F936798}"/>
              </a:ext>
            </a:extLst>
          </p:cNvPr>
          <p:cNvPicPr>
            <a:picLocks noChangeAspect="1"/>
          </p:cNvPicPr>
          <p:nvPr/>
        </p:nvPicPr>
        <p:blipFill>
          <a:blip r:embed="rId8"/>
          <a:stretch>
            <a:fillRect/>
          </a:stretch>
        </p:blipFill>
        <p:spPr>
          <a:xfrm>
            <a:off x="-1709" y="5689143"/>
            <a:ext cx="2632078" cy="90614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87446358"/>
              </p:ext>
            </p:extLst>
          </p:nvPr>
        </p:nvGraphicFramePr>
        <p:xfrm>
          <a:off x="0" y="1246528"/>
          <a:ext cx="9104308" cy="3918141"/>
        </p:xfrm>
        <a:graphic>
          <a:graphicData uri="http://schemas.openxmlformats.org/drawingml/2006/table">
            <a:tbl>
              <a:tblPr/>
              <a:tblGrid>
                <a:gridCol w="2986503">
                  <a:extLst>
                    <a:ext uri="{9D8B030D-6E8A-4147-A177-3AD203B41FA5}">
                      <a16:colId xmlns:a16="http://schemas.microsoft.com/office/drawing/2014/main" val="3099198399"/>
                    </a:ext>
                  </a:extLst>
                </a:gridCol>
                <a:gridCol w="1104101">
                  <a:extLst>
                    <a:ext uri="{9D8B030D-6E8A-4147-A177-3AD203B41FA5}">
                      <a16:colId xmlns:a16="http://schemas.microsoft.com/office/drawing/2014/main" val="3498458233"/>
                    </a:ext>
                  </a:extLst>
                </a:gridCol>
                <a:gridCol w="1104101">
                  <a:extLst>
                    <a:ext uri="{9D8B030D-6E8A-4147-A177-3AD203B41FA5}">
                      <a16:colId xmlns:a16="http://schemas.microsoft.com/office/drawing/2014/main" val="684450850"/>
                    </a:ext>
                  </a:extLst>
                </a:gridCol>
                <a:gridCol w="1230801">
                  <a:extLst>
                    <a:ext uri="{9D8B030D-6E8A-4147-A177-3AD203B41FA5}">
                      <a16:colId xmlns:a16="http://schemas.microsoft.com/office/drawing/2014/main" val="607779173"/>
                    </a:ext>
                  </a:extLst>
                </a:gridCol>
                <a:gridCol w="1339401">
                  <a:extLst>
                    <a:ext uri="{9D8B030D-6E8A-4147-A177-3AD203B41FA5}">
                      <a16:colId xmlns:a16="http://schemas.microsoft.com/office/drawing/2014/main" val="3411647232"/>
                    </a:ext>
                  </a:extLst>
                </a:gridCol>
                <a:gridCol w="1339401">
                  <a:extLst>
                    <a:ext uri="{9D8B030D-6E8A-4147-A177-3AD203B41FA5}">
                      <a16:colId xmlns:a16="http://schemas.microsoft.com/office/drawing/2014/main" val="4179333724"/>
                    </a:ext>
                  </a:extLst>
                </a:gridCol>
              </a:tblGrid>
              <a:tr h="325157">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0359398"/>
                  </a:ext>
                </a:extLst>
              </a:tr>
              <a:tr h="588534">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4 434 018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4 485 289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4 189 076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4 292 278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3 120 500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54556131"/>
                  </a:ext>
                </a:extLst>
              </a:tr>
              <a:tr h="588534">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4 651 438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4 789 240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5 285 660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5 080 873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4 687 900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94286238"/>
                  </a:ext>
                </a:extLst>
              </a:tr>
              <a:tr h="588534">
                <a:tc>
                  <a:txBody>
                    <a:bodyPr/>
                    <a:lstStyle/>
                    <a:p>
                      <a:pPr algn="l" fontAlgn="b"/>
                      <a:r>
                        <a:rPr lang="en-ZA" sz="1400" b="0" i="0" u="none" strike="noStrike" dirty="0">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217 420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303 950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1 096 584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788 594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1 567 500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59069902"/>
                  </a:ext>
                </a:extLst>
              </a:tr>
              <a:tr h="325157">
                <a:tc>
                  <a:txBody>
                    <a:bodyPr/>
                    <a:lstStyle/>
                    <a:p>
                      <a:pPr algn="l" fontAlgn="b"/>
                      <a:r>
                        <a:rPr lang="en-ZA" sz="1400" b="1" i="0" u="none" strike="noStrike" dirty="0">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33,4%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2345199"/>
                  </a:ext>
                </a:extLst>
              </a:tr>
              <a:tr h="588534">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4 843 013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4 837 902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5 314 751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4 964 888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5 491 532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32738537"/>
                  </a:ext>
                </a:extLst>
              </a:tr>
              <a:tr h="588534">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408 995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352 612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1 125 675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672 610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1 819 667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212491651"/>
                  </a:ext>
                </a:extLst>
              </a:tr>
              <a:tr h="325157">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33,1%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6143385"/>
                  </a:ext>
                </a:extLst>
              </a:tr>
            </a:tbl>
          </a:graphicData>
        </a:graphic>
      </p:graphicFrame>
    </p:spTree>
    <p:extLst>
      <p:ext uri="{BB962C8B-B14F-4D97-AF65-F5344CB8AC3E}">
        <p14:creationId xmlns:p14="http://schemas.microsoft.com/office/powerpoint/2010/main" val="105647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14</a:t>
            </a:fld>
            <a:endParaRPr lang="en-US" sz="1400" b="0" dirty="0">
              <a:solidFill>
                <a:srgbClr val="000000"/>
              </a:solidFill>
              <a:latin typeface="Arial"/>
            </a:endParaRPr>
          </a:p>
        </p:txBody>
      </p:sp>
      <p:graphicFrame>
        <p:nvGraphicFramePr>
          <p:cNvPr id="14" name="Content Placeholder 4">
            <a:extLst>
              <a:ext uri="{FF2B5EF4-FFF2-40B4-BE49-F238E27FC236}">
                <a16:creationId xmlns:a16="http://schemas.microsoft.com/office/drawing/2014/main" id="{CE9C8254-74FD-DB15-B840-519C702280BF}"/>
              </a:ext>
            </a:extLst>
          </p:cNvPr>
          <p:cNvGraphicFramePr>
            <a:graphicFrameLocks/>
          </p:cNvGraphicFramePr>
          <p:nvPr>
            <p:extLst>
              <p:ext uri="{D42A27DB-BD31-4B8C-83A1-F6EECF244321}">
                <p14:modId xmlns:p14="http://schemas.microsoft.com/office/powerpoint/2010/main" val="1424194623"/>
              </p:ext>
            </p:extLst>
          </p:nvPr>
        </p:nvGraphicFramePr>
        <p:xfrm>
          <a:off x="2632078" y="5641088"/>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945A9BB3-E69C-929A-B773-300AE570E024}"/>
              </a:ext>
            </a:extLst>
          </p:cNvPr>
          <p:cNvPicPr>
            <a:picLocks noChangeAspect="1"/>
          </p:cNvPicPr>
          <p:nvPr/>
        </p:nvPicPr>
        <p:blipFill>
          <a:blip r:embed="rId8"/>
          <a:stretch>
            <a:fillRect/>
          </a:stretch>
        </p:blipFill>
        <p:spPr>
          <a:xfrm>
            <a:off x="75786" y="5644156"/>
            <a:ext cx="2395936" cy="9402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74900241"/>
              </p:ext>
            </p:extLst>
          </p:nvPr>
        </p:nvGraphicFramePr>
        <p:xfrm>
          <a:off x="75785" y="1272435"/>
          <a:ext cx="8887059" cy="4132154"/>
        </p:xfrm>
        <a:graphic>
          <a:graphicData uri="http://schemas.openxmlformats.org/drawingml/2006/table">
            <a:tbl>
              <a:tblPr/>
              <a:tblGrid>
                <a:gridCol w="2915238">
                  <a:extLst>
                    <a:ext uri="{9D8B030D-6E8A-4147-A177-3AD203B41FA5}">
                      <a16:colId xmlns:a16="http://schemas.microsoft.com/office/drawing/2014/main" val="734702543"/>
                    </a:ext>
                  </a:extLst>
                </a:gridCol>
                <a:gridCol w="1077755">
                  <a:extLst>
                    <a:ext uri="{9D8B030D-6E8A-4147-A177-3AD203B41FA5}">
                      <a16:colId xmlns:a16="http://schemas.microsoft.com/office/drawing/2014/main" val="3827198719"/>
                    </a:ext>
                  </a:extLst>
                </a:gridCol>
                <a:gridCol w="1077755">
                  <a:extLst>
                    <a:ext uri="{9D8B030D-6E8A-4147-A177-3AD203B41FA5}">
                      <a16:colId xmlns:a16="http://schemas.microsoft.com/office/drawing/2014/main" val="327599313"/>
                    </a:ext>
                  </a:extLst>
                </a:gridCol>
                <a:gridCol w="1201431">
                  <a:extLst>
                    <a:ext uri="{9D8B030D-6E8A-4147-A177-3AD203B41FA5}">
                      <a16:colId xmlns:a16="http://schemas.microsoft.com/office/drawing/2014/main" val="2030735024"/>
                    </a:ext>
                  </a:extLst>
                </a:gridCol>
                <a:gridCol w="1307440">
                  <a:extLst>
                    <a:ext uri="{9D8B030D-6E8A-4147-A177-3AD203B41FA5}">
                      <a16:colId xmlns:a16="http://schemas.microsoft.com/office/drawing/2014/main" val="1302914537"/>
                    </a:ext>
                  </a:extLst>
                </a:gridCol>
                <a:gridCol w="1307440">
                  <a:extLst>
                    <a:ext uri="{9D8B030D-6E8A-4147-A177-3AD203B41FA5}">
                      <a16:colId xmlns:a16="http://schemas.microsoft.com/office/drawing/2014/main" val="1001528540"/>
                    </a:ext>
                  </a:extLst>
                </a:gridCol>
              </a:tblGrid>
              <a:tr h="429538">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0286864"/>
                  </a:ext>
                </a:extLst>
              </a:tr>
              <a:tr h="429538">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20 611 279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23 306 136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23 953 827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22 295 170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22 854 055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5112983"/>
                  </a:ext>
                </a:extLst>
              </a:tr>
              <a:tr h="429538">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22 369 547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23 685 797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24 365 260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23 033 546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24 160 611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828048912"/>
                  </a:ext>
                </a:extLst>
              </a:tr>
              <a:tr h="777463">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1 758 268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379 661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411 433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738 376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1 306 556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168155633"/>
                  </a:ext>
                </a:extLst>
              </a:tr>
              <a:tr h="429538">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4280313"/>
                  </a:ext>
                </a:extLst>
              </a:tr>
              <a:tr h="429538">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22 369 546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23 679 755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24 201 973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23 280 231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24 510 611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29009907"/>
                  </a:ext>
                </a:extLst>
              </a:tr>
              <a:tr h="777463">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1 758 267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373 619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248 146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985 061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1 656 556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112685006"/>
                  </a:ext>
                </a:extLst>
              </a:tr>
              <a:tr h="429538">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5157155"/>
                  </a:ext>
                </a:extLst>
              </a:tr>
            </a:tbl>
          </a:graphicData>
        </a:graphic>
      </p:graphicFrame>
    </p:spTree>
    <p:extLst>
      <p:ext uri="{BB962C8B-B14F-4D97-AF65-F5344CB8AC3E}">
        <p14:creationId xmlns:p14="http://schemas.microsoft.com/office/powerpoint/2010/main" val="199855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15</a:t>
            </a:fld>
            <a:endParaRPr lang="en-US" sz="1400" b="0" dirty="0">
              <a:solidFill>
                <a:srgbClr val="000000"/>
              </a:solidFill>
              <a:latin typeface="Arial"/>
            </a:endParaRPr>
          </a:p>
        </p:txBody>
      </p:sp>
      <p:graphicFrame>
        <p:nvGraphicFramePr>
          <p:cNvPr id="18" name="Content Placeholder 4">
            <a:extLst>
              <a:ext uri="{FF2B5EF4-FFF2-40B4-BE49-F238E27FC236}">
                <a16:creationId xmlns:a16="http://schemas.microsoft.com/office/drawing/2014/main" id="{2C2C0833-2C34-83B0-6059-D3049822C112}"/>
              </a:ext>
            </a:extLst>
          </p:cNvPr>
          <p:cNvGraphicFramePr>
            <a:graphicFrameLocks/>
          </p:cNvGraphicFramePr>
          <p:nvPr/>
        </p:nvGraphicFramePr>
        <p:xfrm>
          <a:off x="2650916" y="5364719"/>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a:extLst>
              <a:ext uri="{FF2B5EF4-FFF2-40B4-BE49-F238E27FC236}">
                <a16:creationId xmlns:a16="http://schemas.microsoft.com/office/drawing/2014/main" id="{9E96CB73-5569-C86A-6DB4-ABFED748087B}"/>
              </a:ext>
            </a:extLst>
          </p:cNvPr>
          <p:cNvPicPr>
            <a:picLocks noChangeAspect="1"/>
          </p:cNvPicPr>
          <p:nvPr/>
        </p:nvPicPr>
        <p:blipFill>
          <a:blip r:embed="rId8"/>
          <a:stretch>
            <a:fillRect/>
          </a:stretch>
        </p:blipFill>
        <p:spPr>
          <a:xfrm>
            <a:off x="70443" y="5364719"/>
            <a:ext cx="2454276" cy="9432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83978295"/>
              </p:ext>
            </p:extLst>
          </p:nvPr>
        </p:nvGraphicFramePr>
        <p:xfrm>
          <a:off x="70443" y="1232078"/>
          <a:ext cx="8892403" cy="3847925"/>
        </p:xfrm>
        <a:graphic>
          <a:graphicData uri="http://schemas.openxmlformats.org/drawingml/2006/table">
            <a:tbl>
              <a:tblPr/>
              <a:tblGrid>
                <a:gridCol w="2916991">
                  <a:extLst>
                    <a:ext uri="{9D8B030D-6E8A-4147-A177-3AD203B41FA5}">
                      <a16:colId xmlns:a16="http://schemas.microsoft.com/office/drawing/2014/main" val="1545465569"/>
                    </a:ext>
                  </a:extLst>
                </a:gridCol>
                <a:gridCol w="1078403">
                  <a:extLst>
                    <a:ext uri="{9D8B030D-6E8A-4147-A177-3AD203B41FA5}">
                      <a16:colId xmlns:a16="http://schemas.microsoft.com/office/drawing/2014/main" val="4189108258"/>
                    </a:ext>
                  </a:extLst>
                </a:gridCol>
                <a:gridCol w="1078403">
                  <a:extLst>
                    <a:ext uri="{9D8B030D-6E8A-4147-A177-3AD203B41FA5}">
                      <a16:colId xmlns:a16="http://schemas.microsoft.com/office/drawing/2014/main" val="726030950"/>
                    </a:ext>
                  </a:extLst>
                </a:gridCol>
                <a:gridCol w="1202154">
                  <a:extLst>
                    <a:ext uri="{9D8B030D-6E8A-4147-A177-3AD203B41FA5}">
                      <a16:colId xmlns:a16="http://schemas.microsoft.com/office/drawing/2014/main" val="1883059833"/>
                    </a:ext>
                  </a:extLst>
                </a:gridCol>
                <a:gridCol w="1308226">
                  <a:extLst>
                    <a:ext uri="{9D8B030D-6E8A-4147-A177-3AD203B41FA5}">
                      <a16:colId xmlns:a16="http://schemas.microsoft.com/office/drawing/2014/main" val="1081824418"/>
                    </a:ext>
                  </a:extLst>
                </a:gridCol>
                <a:gridCol w="1308226">
                  <a:extLst>
                    <a:ext uri="{9D8B030D-6E8A-4147-A177-3AD203B41FA5}">
                      <a16:colId xmlns:a16="http://schemas.microsoft.com/office/drawing/2014/main" val="751582418"/>
                    </a:ext>
                  </a:extLst>
                </a:gridCol>
              </a:tblGrid>
              <a:tr h="31933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1269619"/>
                  </a:ext>
                </a:extLst>
              </a:tr>
              <a:tr h="577987">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2 120 076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1 211 040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1 065 876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1 122 340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1 096 936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79408700"/>
                  </a:ext>
                </a:extLst>
              </a:tr>
              <a:tr h="577987">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1 778 932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1 509 466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2 028 454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1 652 093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2 148 617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769206904"/>
                  </a:ext>
                </a:extLst>
              </a:tr>
              <a:tr h="577987">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-341 144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298 426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962 578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529 753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1 051 681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98672147"/>
                  </a:ext>
                </a:extLst>
              </a:tr>
              <a:tr h="319330">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32,1%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48,9%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303223"/>
                  </a:ext>
                </a:extLst>
              </a:tr>
              <a:tr h="577987">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1 727 868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1 509 466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2 028 454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1 652 296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2 148 497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578676526"/>
                  </a:ext>
                </a:extLst>
              </a:tr>
              <a:tr h="577987">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-392 208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298 426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962 578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529 956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1 051 561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294058246"/>
                  </a:ext>
                </a:extLst>
              </a:tr>
              <a:tr h="319330">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48,9%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1091429"/>
                  </a:ext>
                </a:extLst>
              </a:tr>
            </a:tbl>
          </a:graphicData>
        </a:graphic>
      </p:graphicFrame>
    </p:spTree>
    <p:extLst>
      <p:ext uri="{BB962C8B-B14F-4D97-AF65-F5344CB8AC3E}">
        <p14:creationId xmlns:p14="http://schemas.microsoft.com/office/powerpoint/2010/main" val="274679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16</a:t>
            </a:fld>
            <a:endParaRPr lang="en-US" sz="1400" b="0" dirty="0">
              <a:solidFill>
                <a:srgbClr val="000000"/>
              </a:solidFill>
              <a:latin typeface="Arial"/>
            </a:endParaRPr>
          </a:p>
        </p:txBody>
      </p:sp>
      <p:graphicFrame>
        <p:nvGraphicFramePr>
          <p:cNvPr id="8" name="Content Placeholder 4">
            <a:extLst>
              <a:ext uri="{FF2B5EF4-FFF2-40B4-BE49-F238E27FC236}">
                <a16:creationId xmlns:a16="http://schemas.microsoft.com/office/drawing/2014/main" id="{C8F52A94-E440-5C5A-D8DC-6075BE6A8245}"/>
              </a:ext>
            </a:extLst>
          </p:cNvPr>
          <p:cNvGraphicFramePr>
            <a:graphicFrameLocks/>
          </p:cNvGraphicFramePr>
          <p:nvPr>
            <p:extLst>
              <p:ext uri="{D42A27DB-BD31-4B8C-83A1-F6EECF244321}">
                <p14:modId xmlns:p14="http://schemas.microsoft.com/office/powerpoint/2010/main" val="902485919"/>
              </p:ext>
            </p:extLst>
          </p:nvPr>
        </p:nvGraphicFramePr>
        <p:xfrm>
          <a:off x="2671768" y="5593600"/>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107EDD6-6EF8-2E91-9BC9-4DB8397717B4}"/>
              </a:ext>
            </a:extLst>
          </p:cNvPr>
          <p:cNvPicPr>
            <a:picLocks noChangeAspect="1"/>
          </p:cNvPicPr>
          <p:nvPr/>
        </p:nvPicPr>
        <p:blipFill>
          <a:blip r:embed="rId8"/>
          <a:stretch>
            <a:fillRect/>
          </a:stretch>
        </p:blipFill>
        <p:spPr>
          <a:xfrm>
            <a:off x="81092" y="5557503"/>
            <a:ext cx="2449350" cy="94327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927128999"/>
              </p:ext>
            </p:extLst>
          </p:nvPr>
        </p:nvGraphicFramePr>
        <p:xfrm>
          <a:off x="94327" y="1238014"/>
          <a:ext cx="8868517" cy="4086267"/>
        </p:xfrm>
        <a:graphic>
          <a:graphicData uri="http://schemas.openxmlformats.org/drawingml/2006/table">
            <a:tbl>
              <a:tblPr/>
              <a:tblGrid>
                <a:gridCol w="2909156">
                  <a:extLst>
                    <a:ext uri="{9D8B030D-6E8A-4147-A177-3AD203B41FA5}">
                      <a16:colId xmlns:a16="http://schemas.microsoft.com/office/drawing/2014/main" val="73685149"/>
                    </a:ext>
                  </a:extLst>
                </a:gridCol>
                <a:gridCol w="1075506">
                  <a:extLst>
                    <a:ext uri="{9D8B030D-6E8A-4147-A177-3AD203B41FA5}">
                      <a16:colId xmlns:a16="http://schemas.microsoft.com/office/drawing/2014/main" val="47399604"/>
                    </a:ext>
                  </a:extLst>
                </a:gridCol>
                <a:gridCol w="1075506">
                  <a:extLst>
                    <a:ext uri="{9D8B030D-6E8A-4147-A177-3AD203B41FA5}">
                      <a16:colId xmlns:a16="http://schemas.microsoft.com/office/drawing/2014/main" val="1727809693"/>
                    </a:ext>
                  </a:extLst>
                </a:gridCol>
                <a:gridCol w="1198925">
                  <a:extLst>
                    <a:ext uri="{9D8B030D-6E8A-4147-A177-3AD203B41FA5}">
                      <a16:colId xmlns:a16="http://schemas.microsoft.com/office/drawing/2014/main" val="3701589156"/>
                    </a:ext>
                  </a:extLst>
                </a:gridCol>
                <a:gridCol w="1304712">
                  <a:extLst>
                    <a:ext uri="{9D8B030D-6E8A-4147-A177-3AD203B41FA5}">
                      <a16:colId xmlns:a16="http://schemas.microsoft.com/office/drawing/2014/main" val="3583578493"/>
                    </a:ext>
                  </a:extLst>
                </a:gridCol>
                <a:gridCol w="1304712">
                  <a:extLst>
                    <a:ext uri="{9D8B030D-6E8A-4147-A177-3AD203B41FA5}">
                      <a16:colId xmlns:a16="http://schemas.microsoft.com/office/drawing/2014/main" val="1622670578"/>
                    </a:ext>
                  </a:extLst>
                </a:gridCol>
              </a:tblGrid>
              <a:tr h="339109">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0971691"/>
                  </a:ext>
                </a:extLst>
              </a:tr>
              <a:tr h="613788">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1 954 497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2 811 985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2 650 807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2 907 358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2 123 953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3410007"/>
                  </a:ext>
                </a:extLst>
              </a:tr>
              <a:tr h="613788">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2 354 496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3 452 846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3 818 072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3 396 943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3 154 243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531829491"/>
                  </a:ext>
                </a:extLst>
              </a:tr>
              <a:tr h="613788">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399 999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640 861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1 167 265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489 585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1 030 290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01350018"/>
                  </a:ext>
                </a:extLst>
              </a:tr>
              <a:tr h="339109">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32,7%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1007070"/>
                  </a:ext>
                </a:extLst>
              </a:tr>
              <a:tr h="613788">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2 886 373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5 122 857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4 095 863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3 721 379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5 059 560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22420173"/>
                  </a:ext>
                </a:extLst>
              </a:tr>
              <a:tr h="613788">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931 876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2 310 873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1 445 055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814 021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2 935 607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8800540"/>
                  </a:ext>
                </a:extLst>
              </a:tr>
              <a:tr h="339109">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58,0%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6974412"/>
                  </a:ext>
                </a:extLst>
              </a:tr>
            </a:tbl>
          </a:graphicData>
        </a:graphic>
      </p:graphicFrame>
    </p:spTree>
    <p:extLst>
      <p:ext uri="{BB962C8B-B14F-4D97-AF65-F5344CB8AC3E}">
        <p14:creationId xmlns:p14="http://schemas.microsoft.com/office/powerpoint/2010/main" val="325735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17</a:t>
            </a:fld>
            <a:endParaRPr lang="en-US" sz="1400" b="0" dirty="0">
              <a:solidFill>
                <a:srgbClr val="000000"/>
              </a:solidFill>
              <a:latin typeface="Arial"/>
            </a:endParaRPr>
          </a:p>
        </p:txBody>
      </p:sp>
      <p:graphicFrame>
        <p:nvGraphicFramePr>
          <p:cNvPr id="20" name="Content Placeholder 4">
            <a:extLst>
              <a:ext uri="{FF2B5EF4-FFF2-40B4-BE49-F238E27FC236}">
                <a16:creationId xmlns:a16="http://schemas.microsoft.com/office/drawing/2014/main" id="{DB3203EF-B8AA-425A-8ADF-DCA02FD0B649}"/>
              </a:ext>
            </a:extLst>
          </p:cNvPr>
          <p:cNvGraphicFramePr>
            <a:graphicFrameLocks/>
          </p:cNvGraphicFramePr>
          <p:nvPr>
            <p:extLst>
              <p:ext uri="{D42A27DB-BD31-4B8C-83A1-F6EECF244321}">
                <p14:modId xmlns:p14="http://schemas.microsoft.com/office/powerpoint/2010/main" val="2487726790"/>
              </p:ext>
            </p:extLst>
          </p:nvPr>
        </p:nvGraphicFramePr>
        <p:xfrm>
          <a:off x="2671768" y="5658210"/>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86A5638-85A4-61C9-E5A6-737B81C79D45}"/>
              </a:ext>
            </a:extLst>
          </p:cNvPr>
          <p:cNvPicPr>
            <a:picLocks noChangeAspect="1"/>
          </p:cNvPicPr>
          <p:nvPr/>
        </p:nvPicPr>
        <p:blipFill>
          <a:blip r:embed="rId8"/>
          <a:stretch>
            <a:fillRect/>
          </a:stretch>
        </p:blipFill>
        <p:spPr>
          <a:xfrm>
            <a:off x="111841" y="5676163"/>
            <a:ext cx="2401281" cy="85404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14633686"/>
              </p:ext>
            </p:extLst>
          </p:nvPr>
        </p:nvGraphicFramePr>
        <p:xfrm>
          <a:off x="-1" y="1255501"/>
          <a:ext cx="8962845" cy="4183334"/>
        </p:xfrm>
        <a:graphic>
          <a:graphicData uri="http://schemas.openxmlformats.org/drawingml/2006/table">
            <a:tbl>
              <a:tblPr/>
              <a:tblGrid>
                <a:gridCol w="2940098">
                  <a:extLst>
                    <a:ext uri="{9D8B030D-6E8A-4147-A177-3AD203B41FA5}">
                      <a16:colId xmlns:a16="http://schemas.microsoft.com/office/drawing/2014/main" val="2621057583"/>
                    </a:ext>
                  </a:extLst>
                </a:gridCol>
                <a:gridCol w="1086945">
                  <a:extLst>
                    <a:ext uri="{9D8B030D-6E8A-4147-A177-3AD203B41FA5}">
                      <a16:colId xmlns:a16="http://schemas.microsoft.com/office/drawing/2014/main" val="2450122485"/>
                    </a:ext>
                  </a:extLst>
                </a:gridCol>
                <a:gridCol w="1086945">
                  <a:extLst>
                    <a:ext uri="{9D8B030D-6E8A-4147-A177-3AD203B41FA5}">
                      <a16:colId xmlns:a16="http://schemas.microsoft.com/office/drawing/2014/main" val="2142854922"/>
                    </a:ext>
                  </a:extLst>
                </a:gridCol>
                <a:gridCol w="1211677">
                  <a:extLst>
                    <a:ext uri="{9D8B030D-6E8A-4147-A177-3AD203B41FA5}">
                      <a16:colId xmlns:a16="http://schemas.microsoft.com/office/drawing/2014/main" val="171951064"/>
                    </a:ext>
                  </a:extLst>
                </a:gridCol>
                <a:gridCol w="1318590">
                  <a:extLst>
                    <a:ext uri="{9D8B030D-6E8A-4147-A177-3AD203B41FA5}">
                      <a16:colId xmlns:a16="http://schemas.microsoft.com/office/drawing/2014/main" val="3578116076"/>
                    </a:ext>
                  </a:extLst>
                </a:gridCol>
                <a:gridCol w="1318590">
                  <a:extLst>
                    <a:ext uri="{9D8B030D-6E8A-4147-A177-3AD203B41FA5}">
                      <a16:colId xmlns:a16="http://schemas.microsoft.com/office/drawing/2014/main" val="2181152361"/>
                    </a:ext>
                  </a:extLst>
                </a:gridCol>
              </a:tblGrid>
              <a:tr h="434858">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7444323"/>
                  </a:ext>
                </a:extLst>
              </a:tr>
              <a:tr h="434858">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11 455 549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12 475 471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13 074 124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18 013 316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15 244 454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4595360"/>
                  </a:ext>
                </a:extLst>
              </a:tr>
              <a:tr h="434858">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11 710 527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12 514 929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13 693 584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15 261 270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16 281 100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510119597"/>
                  </a:ext>
                </a:extLst>
              </a:tr>
              <a:tr h="787093">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254 978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39 458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619 460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2 752 046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1 036 700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78746989"/>
                  </a:ext>
                </a:extLst>
              </a:tr>
              <a:tr h="434858">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-18,0%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4160654"/>
                  </a:ext>
                </a:extLst>
              </a:tr>
              <a:tr h="434858">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11 715 467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12 514 929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14 029 220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15 692 914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16 266 490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76490496"/>
                  </a:ext>
                </a:extLst>
              </a:tr>
              <a:tr h="787093">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259 918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39 458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955 096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2 320 402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1 022 036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4221361"/>
                  </a:ext>
                </a:extLst>
              </a:tr>
              <a:tr h="434858">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0498255"/>
                  </a:ext>
                </a:extLst>
              </a:tr>
            </a:tbl>
          </a:graphicData>
        </a:graphic>
      </p:graphicFrame>
    </p:spTree>
    <p:extLst>
      <p:ext uri="{BB962C8B-B14F-4D97-AF65-F5344CB8AC3E}">
        <p14:creationId xmlns:p14="http://schemas.microsoft.com/office/powerpoint/2010/main" val="288974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18</a:t>
            </a:fld>
            <a:endParaRPr lang="en-US" sz="1400" b="0" dirty="0">
              <a:solidFill>
                <a:srgbClr val="000000"/>
              </a:solidFill>
              <a:latin typeface="Arial"/>
            </a:endParaRPr>
          </a:p>
        </p:txBody>
      </p:sp>
      <p:graphicFrame>
        <p:nvGraphicFramePr>
          <p:cNvPr id="3" name="Content Placeholder 4">
            <a:extLst>
              <a:ext uri="{FF2B5EF4-FFF2-40B4-BE49-F238E27FC236}">
                <a16:creationId xmlns:a16="http://schemas.microsoft.com/office/drawing/2014/main" id="{8C447B39-DBE9-EAFC-7D6D-312DA32FC992}"/>
              </a:ext>
            </a:extLst>
          </p:cNvPr>
          <p:cNvGraphicFramePr>
            <a:graphicFrameLocks/>
          </p:cNvGraphicFramePr>
          <p:nvPr>
            <p:extLst>
              <p:ext uri="{D42A27DB-BD31-4B8C-83A1-F6EECF244321}">
                <p14:modId xmlns:p14="http://schemas.microsoft.com/office/powerpoint/2010/main" val="4264162850"/>
              </p:ext>
            </p:extLst>
          </p:nvPr>
        </p:nvGraphicFramePr>
        <p:xfrm>
          <a:off x="2590676" y="5662848"/>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A382886-36FD-A98F-4C53-9C6082D4C425}"/>
              </a:ext>
            </a:extLst>
          </p:cNvPr>
          <p:cNvPicPr>
            <a:picLocks noChangeAspect="1"/>
          </p:cNvPicPr>
          <p:nvPr/>
        </p:nvPicPr>
        <p:blipFill>
          <a:blip r:embed="rId8"/>
          <a:stretch>
            <a:fillRect/>
          </a:stretch>
        </p:blipFill>
        <p:spPr>
          <a:xfrm>
            <a:off x="-1710" y="5662848"/>
            <a:ext cx="2522847" cy="94327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37406536"/>
              </p:ext>
            </p:extLst>
          </p:nvPr>
        </p:nvGraphicFramePr>
        <p:xfrm>
          <a:off x="124884" y="1223347"/>
          <a:ext cx="8938023" cy="4224764"/>
        </p:xfrm>
        <a:graphic>
          <a:graphicData uri="http://schemas.openxmlformats.org/drawingml/2006/table">
            <a:tbl>
              <a:tblPr/>
              <a:tblGrid>
                <a:gridCol w="2931956">
                  <a:extLst>
                    <a:ext uri="{9D8B030D-6E8A-4147-A177-3AD203B41FA5}">
                      <a16:colId xmlns:a16="http://schemas.microsoft.com/office/drawing/2014/main" val="3305300604"/>
                    </a:ext>
                  </a:extLst>
                </a:gridCol>
                <a:gridCol w="1083935">
                  <a:extLst>
                    <a:ext uri="{9D8B030D-6E8A-4147-A177-3AD203B41FA5}">
                      <a16:colId xmlns:a16="http://schemas.microsoft.com/office/drawing/2014/main" val="3078447363"/>
                    </a:ext>
                  </a:extLst>
                </a:gridCol>
                <a:gridCol w="1083935">
                  <a:extLst>
                    <a:ext uri="{9D8B030D-6E8A-4147-A177-3AD203B41FA5}">
                      <a16:colId xmlns:a16="http://schemas.microsoft.com/office/drawing/2014/main" val="1429792708"/>
                    </a:ext>
                  </a:extLst>
                </a:gridCol>
                <a:gridCol w="1208321">
                  <a:extLst>
                    <a:ext uri="{9D8B030D-6E8A-4147-A177-3AD203B41FA5}">
                      <a16:colId xmlns:a16="http://schemas.microsoft.com/office/drawing/2014/main" val="3302587781"/>
                    </a:ext>
                  </a:extLst>
                </a:gridCol>
                <a:gridCol w="1314938">
                  <a:extLst>
                    <a:ext uri="{9D8B030D-6E8A-4147-A177-3AD203B41FA5}">
                      <a16:colId xmlns:a16="http://schemas.microsoft.com/office/drawing/2014/main" val="3387527571"/>
                    </a:ext>
                  </a:extLst>
                </a:gridCol>
                <a:gridCol w="1314938">
                  <a:extLst>
                    <a:ext uri="{9D8B030D-6E8A-4147-A177-3AD203B41FA5}">
                      <a16:colId xmlns:a16="http://schemas.microsoft.com/office/drawing/2014/main" val="1877275609"/>
                    </a:ext>
                  </a:extLst>
                </a:gridCol>
              </a:tblGrid>
              <a:tr h="350603">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8724865"/>
                  </a:ext>
                </a:extLst>
              </a:tr>
              <a:tr h="634591">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7 785 856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8 308 554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7 621 239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8 186 319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9 327 652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33407622"/>
                  </a:ext>
                </a:extLst>
              </a:tr>
              <a:tr h="634591">
                <a:tc>
                  <a:txBody>
                    <a:bodyPr/>
                    <a:lstStyle/>
                    <a:p>
                      <a:pPr algn="l" fontAlgn="b"/>
                      <a:r>
                        <a:rPr lang="en-ZA" sz="1400" b="0" i="0" u="none" strike="noStrike" dirty="0">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8 069 008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8 682 157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8 200 835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8 479 659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9 952 834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78081343"/>
                  </a:ext>
                </a:extLst>
              </a:tr>
              <a:tr h="634591">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283 152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373 603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579 596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293 340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625 182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74380542"/>
                  </a:ext>
                </a:extLst>
              </a:tr>
              <a:tr h="350603">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079521"/>
                  </a:ext>
                </a:extLst>
              </a:tr>
              <a:tr h="634591">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8 371 027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9 062 675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8 201 288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8 479 659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10 010 604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40371982"/>
                  </a:ext>
                </a:extLst>
              </a:tr>
              <a:tr h="634591">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585 171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754 121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580 049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293 340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682 952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251795311"/>
                  </a:ext>
                </a:extLst>
              </a:tr>
              <a:tr h="350603">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35548488"/>
                  </a:ext>
                </a:extLst>
              </a:tr>
            </a:tbl>
          </a:graphicData>
        </a:graphic>
      </p:graphicFrame>
    </p:spTree>
    <p:extLst>
      <p:ext uri="{BB962C8B-B14F-4D97-AF65-F5344CB8AC3E}">
        <p14:creationId xmlns:p14="http://schemas.microsoft.com/office/powerpoint/2010/main" val="391494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19</a:t>
            </a:fld>
            <a:endParaRPr lang="en-US" sz="1400" b="0" dirty="0">
              <a:solidFill>
                <a:srgbClr val="000000"/>
              </a:solidFill>
              <a:latin typeface="Arial"/>
            </a:endParaRPr>
          </a:p>
        </p:txBody>
      </p:sp>
      <p:graphicFrame>
        <p:nvGraphicFramePr>
          <p:cNvPr id="13" name="Content Placeholder 4">
            <a:extLst>
              <a:ext uri="{FF2B5EF4-FFF2-40B4-BE49-F238E27FC236}">
                <a16:creationId xmlns:a16="http://schemas.microsoft.com/office/drawing/2014/main" id="{C849384F-24B5-43FC-BBD0-4E9C1B1E72E0}"/>
              </a:ext>
            </a:extLst>
          </p:cNvPr>
          <p:cNvGraphicFramePr>
            <a:graphicFrameLocks/>
          </p:cNvGraphicFramePr>
          <p:nvPr/>
        </p:nvGraphicFramePr>
        <p:xfrm>
          <a:off x="2650916" y="5364712"/>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051C816C-BBDC-5ADC-DB1F-E92F7F72FE8B}"/>
              </a:ext>
            </a:extLst>
          </p:cNvPr>
          <p:cNvPicPr>
            <a:picLocks noChangeAspect="1"/>
          </p:cNvPicPr>
          <p:nvPr/>
        </p:nvPicPr>
        <p:blipFill>
          <a:blip r:embed="rId8"/>
          <a:stretch>
            <a:fillRect/>
          </a:stretch>
        </p:blipFill>
        <p:spPr>
          <a:xfrm>
            <a:off x="18839" y="5388159"/>
            <a:ext cx="2454275" cy="90588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10927079"/>
              </p:ext>
            </p:extLst>
          </p:nvPr>
        </p:nvGraphicFramePr>
        <p:xfrm>
          <a:off x="18839" y="1223347"/>
          <a:ext cx="8944006" cy="3890520"/>
        </p:xfrm>
        <a:graphic>
          <a:graphicData uri="http://schemas.openxmlformats.org/drawingml/2006/table">
            <a:tbl>
              <a:tblPr/>
              <a:tblGrid>
                <a:gridCol w="2933918">
                  <a:extLst>
                    <a:ext uri="{9D8B030D-6E8A-4147-A177-3AD203B41FA5}">
                      <a16:colId xmlns:a16="http://schemas.microsoft.com/office/drawing/2014/main" val="1952305535"/>
                    </a:ext>
                  </a:extLst>
                </a:gridCol>
                <a:gridCol w="1084661">
                  <a:extLst>
                    <a:ext uri="{9D8B030D-6E8A-4147-A177-3AD203B41FA5}">
                      <a16:colId xmlns:a16="http://schemas.microsoft.com/office/drawing/2014/main" val="253478148"/>
                    </a:ext>
                  </a:extLst>
                </a:gridCol>
                <a:gridCol w="1084661">
                  <a:extLst>
                    <a:ext uri="{9D8B030D-6E8A-4147-A177-3AD203B41FA5}">
                      <a16:colId xmlns:a16="http://schemas.microsoft.com/office/drawing/2014/main" val="1235971461"/>
                    </a:ext>
                  </a:extLst>
                </a:gridCol>
                <a:gridCol w="1209130">
                  <a:extLst>
                    <a:ext uri="{9D8B030D-6E8A-4147-A177-3AD203B41FA5}">
                      <a16:colId xmlns:a16="http://schemas.microsoft.com/office/drawing/2014/main" val="3478605992"/>
                    </a:ext>
                  </a:extLst>
                </a:gridCol>
                <a:gridCol w="1315818">
                  <a:extLst>
                    <a:ext uri="{9D8B030D-6E8A-4147-A177-3AD203B41FA5}">
                      <a16:colId xmlns:a16="http://schemas.microsoft.com/office/drawing/2014/main" val="3866013048"/>
                    </a:ext>
                  </a:extLst>
                </a:gridCol>
                <a:gridCol w="1315818">
                  <a:extLst>
                    <a:ext uri="{9D8B030D-6E8A-4147-A177-3AD203B41FA5}">
                      <a16:colId xmlns:a16="http://schemas.microsoft.com/office/drawing/2014/main" val="2463260651"/>
                    </a:ext>
                  </a:extLst>
                </a:gridCol>
              </a:tblGrid>
              <a:tr h="322865">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5014561"/>
                  </a:ext>
                </a:extLst>
              </a:tr>
              <a:tr h="584385">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1 034 021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930 498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863 897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903 629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1 204 419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553935"/>
                  </a:ext>
                </a:extLst>
              </a:tr>
              <a:tr h="584385">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1 495 939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1 588 669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1 600 277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1 628 687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1 757 753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61489383"/>
                  </a:ext>
                </a:extLst>
              </a:tr>
              <a:tr h="584385">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461 918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658 172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736 380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725 058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553 334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13188103"/>
                  </a:ext>
                </a:extLst>
              </a:tr>
              <a:tr h="322865">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44,5%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911204"/>
                  </a:ext>
                </a:extLst>
              </a:tr>
              <a:tr h="584385">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1 495 847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1 588 669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1 690 211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1 649 867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1 757 753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54951675"/>
                  </a:ext>
                </a:extLst>
              </a:tr>
              <a:tr h="584385">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461 826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658 172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826 314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746 238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553 334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48650775"/>
                  </a:ext>
                </a:extLst>
              </a:tr>
              <a:tr h="322865">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31,5%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52595682"/>
                  </a:ext>
                </a:extLst>
              </a:tr>
            </a:tbl>
          </a:graphicData>
        </a:graphic>
      </p:graphicFrame>
    </p:spTree>
    <p:extLst>
      <p:ext uri="{BB962C8B-B14F-4D97-AF65-F5344CB8AC3E}">
        <p14:creationId xmlns:p14="http://schemas.microsoft.com/office/powerpoint/2010/main" val="135933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4821-2F4F-1847-A8D9-34AC5A09B542}"/>
              </a:ext>
            </a:extLst>
          </p:cNvPr>
          <p:cNvSpPr>
            <a:spLocks noGrp="1"/>
          </p:cNvSpPr>
          <p:nvPr>
            <p:ph type="title"/>
          </p:nvPr>
        </p:nvSpPr>
        <p:spPr>
          <a:xfrm>
            <a:off x="0" y="-1"/>
            <a:ext cx="7465101" cy="1207699"/>
          </a:xfrm>
        </p:spPr>
        <p:txBody>
          <a:bodyPr/>
          <a:lstStyle/>
          <a:p>
            <a:r>
              <a:rPr lang="en-US" dirty="0"/>
              <a:t>Contents </a:t>
            </a:r>
          </a:p>
        </p:txBody>
      </p:sp>
      <p:sp>
        <p:nvSpPr>
          <p:cNvPr id="5"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2</a:t>
            </a:fld>
            <a:endParaRPr lang="en-US" sz="1400" b="0" dirty="0">
              <a:solidFill>
                <a:srgbClr val="000000"/>
              </a:solidFill>
              <a:latin typeface="Arial"/>
            </a:endParaRPr>
          </a:p>
        </p:txBody>
      </p:sp>
      <p:graphicFrame>
        <p:nvGraphicFramePr>
          <p:cNvPr id="3" name="Diagram 2">
            <a:extLst>
              <a:ext uri="{FF2B5EF4-FFF2-40B4-BE49-F238E27FC236}">
                <a16:creationId xmlns:a16="http://schemas.microsoft.com/office/drawing/2014/main" id="{697B74FA-2C58-43C2-A718-68CA7D6E3110}"/>
              </a:ext>
            </a:extLst>
          </p:cNvPr>
          <p:cNvGraphicFramePr/>
          <p:nvPr>
            <p:extLst>
              <p:ext uri="{D42A27DB-BD31-4B8C-83A1-F6EECF244321}">
                <p14:modId xmlns:p14="http://schemas.microsoft.com/office/powerpoint/2010/main" val="3930130366"/>
              </p:ext>
            </p:extLst>
          </p:nvPr>
        </p:nvGraphicFramePr>
        <p:xfrm>
          <a:off x="75344" y="18385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a:extLst>
              <a:ext uri="{FF2B5EF4-FFF2-40B4-BE49-F238E27FC236}">
                <a16:creationId xmlns:a16="http://schemas.microsoft.com/office/drawing/2014/main" id="{213F4B93-EA1F-4C88-A244-6B92C484EF22}"/>
              </a:ext>
            </a:extLst>
          </p:cNvPr>
          <p:cNvPicPr>
            <a:picLocks noChangeAspect="1"/>
          </p:cNvPicPr>
          <p:nvPr/>
        </p:nvPicPr>
        <p:blipFill>
          <a:blip r:embed="rId8"/>
          <a:stretch>
            <a:fillRect/>
          </a:stretch>
        </p:blipFill>
        <p:spPr>
          <a:xfrm>
            <a:off x="6375381" y="1481775"/>
            <a:ext cx="2619375" cy="1743075"/>
          </a:xfrm>
          <a:prstGeom prst="rect">
            <a:avLst/>
          </a:prstGeom>
        </p:spPr>
      </p:pic>
      <p:pic>
        <p:nvPicPr>
          <p:cNvPr id="27" name="Picture 26">
            <a:extLst>
              <a:ext uri="{FF2B5EF4-FFF2-40B4-BE49-F238E27FC236}">
                <a16:creationId xmlns:a16="http://schemas.microsoft.com/office/drawing/2014/main" id="{C77B1B17-36A3-47EE-8DE8-3815C1F0C48E}"/>
              </a:ext>
            </a:extLst>
          </p:cNvPr>
          <p:cNvPicPr>
            <a:picLocks noChangeAspect="1"/>
          </p:cNvPicPr>
          <p:nvPr/>
        </p:nvPicPr>
        <p:blipFill>
          <a:blip r:embed="rId9"/>
          <a:stretch>
            <a:fillRect/>
          </a:stretch>
        </p:blipFill>
        <p:spPr>
          <a:xfrm>
            <a:off x="6732567" y="4504687"/>
            <a:ext cx="1905000" cy="1520957"/>
          </a:xfrm>
          <a:prstGeom prst="rect">
            <a:avLst/>
          </a:prstGeom>
        </p:spPr>
      </p:pic>
      <p:pic>
        <p:nvPicPr>
          <p:cNvPr id="26" name="Picture 25">
            <a:extLst>
              <a:ext uri="{FF2B5EF4-FFF2-40B4-BE49-F238E27FC236}">
                <a16:creationId xmlns:a16="http://schemas.microsoft.com/office/drawing/2014/main" id="{709D2263-CEB6-4E2B-BC08-D038797C0866}"/>
              </a:ext>
            </a:extLst>
          </p:cNvPr>
          <p:cNvPicPr>
            <a:picLocks noChangeAspect="1"/>
          </p:cNvPicPr>
          <p:nvPr/>
        </p:nvPicPr>
        <p:blipFill>
          <a:blip r:embed="rId10"/>
          <a:stretch>
            <a:fillRect/>
          </a:stretch>
        </p:blipFill>
        <p:spPr>
          <a:xfrm>
            <a:off x="6613502" y="3057124"/>
            <a:ext cx="2143125" cy="1618662"/>
          </a:xfrm>
          <a:prstGeom prst="rect">
            <a:avLst/>
          </a:prstGeom>
        </p:spPr>
      </p:pic>
    </p:spTree>
    <p:extLst>
      <p:ext uri="{BB962C8B-B14F-4D97-AF65-F5344CB8AC3E}">
        <p14:creationId xmlns:p14="http://schemas.microsoft.com/office/powerpoint/2010/main" val="138836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02ED4-C14D-9BE8-89FD-520CE4FC8E76}"/>
              </a:ext>
            </a:extLst>
          </p:cNvPr>
          <p:cNvPicPr>
            <a:picLocks noChangeAspect="1"/>
          </p:cNvPicPr>
          <p:nvPr/>
        </p:nvPicPr>
        <p:blipFill>
          <a:blip r:embed="rId3"/>
          <a:stretch>
            <a:fillRect/>
          </a:stretch>
        </p:blipFill>
        <p:spPr>
          <a:xfrm>
            <a:off x="300788" y="1226886"/>
            <a:ext cx="8542421" cy="5134158"/>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20</a:t>
            </a:fld>
            <a:endParaRPr lang="en-US" sz="1400" b="0" dirty="0">
              <a:solidFill>
                <a:srgbClr val="000000"/>
              </a:solidFill>
              <a:latin typeface="Arial"/>
            </a:endParaRPr>
          </a:p>
        </p:txBody>
      </p:sp>
      <p:sp>
        <p:nvSpPr>
          <p:cNvPr id="14" name="Rectangle 13">
            <a:extLst>
              <a:ext uri="{FF2B5EF4-FFF2-40B4-BE49-F238E27FC236}">
                <a16:creationId xmlns:a16="http://schemas.microsoft.com/office/drawing/2014/main" id="{9FF57E46-E38A-4412-B3DD-CD8FAADD6B3F}"/>
              </a:ext>
            </a:extLst>
          </p:cNvPr>
          <p:cNvSpPr/>
          <p:nvPr/>
        </p:nvSpPr>
        <p:spPr>
          <a:xfrm>
            <a:off x="1475030" y="5752716"/>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R713,9 million or 111,5 per cent  higher than projected spending</a:t>
            </a:r>
          </a:p>
        </p:txBody>
      </p:sp>
      <p:sp>
        <p:nvSpPr>
          <p:cNvPr id="16" name="Rectangle 15">
            <a:extLst>
              <a:ext uri="{FF2B5EF4-FFF2-40B4-BE49-F238E27FC236}">
                <a16:creationId xmlns:a16="http://schemas.microsoft.com/office/drawing/2014/main" id="{4312FB71-0274-64B8-2B29-53915CEA9325}"/>
              </a:ext>
            </a:extLst>
          </p:cNvPr>
          <p:cNvSpPr/>
          <p:nvPr/>
        </p:nvSpPr>
        <p:spPr>
          <a:xfrm>
            <a:off x="5214766" y="5752716"/>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R217,5 million or 1,9 per cent  higher than projected spending</a:t>
            </a:r>
          </a:p>
        </p:txBody>
      </p:sp>
      <p:sp>
        <p:nvSpPr>
          <p:cNvPr id="18" name="Rectangle 17">
            <a:extLst>
              <a:ext uri="{FF2B5EF4-FFF2-40B4-BE49-F238E27FC236}">
                <a16:creationId xmlns:a16="http://schemas.microsoft.com/office/drawing/2014/main" id="{A65DD391-E487-7B48-26BE-904C5A4C12CA}"/>
              </a:ext>
            </a:extLst>
          </p:cNvPr>
          <p:cNvSpPr/>
          <p:nvPr/>
        </p:nvSpPr>
        <p:spPr>
          <a:xfrm>
            <a:off x="3379238" y="5752716"/>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R342,2 million or 48,2 per cent  higher than projected spending</a:t>
            </a:r>
          </a:p>
        </p:txBody>
      </p:sp>
      <p:sp>
        <p:nvSpPr>
          <p:cNvPr id="19" name="Rectangle 18">
            <a:extLst>
              <a:ext uri="{FF2B5EF4-FFF2-40B4-BE49-F238E27FC236}">
                <a16:creationId xmlns:a16="http://schemas.microsoft.com/office/drawing/2014/main" id="{1C45CFC6-E91E-8FFC-8448-C30206AF36AC}"/>
              </a:ext>
            </a:extLst>
          </p:cNvPr>
          <p:cNvSpPr/>
          <p:nvPr/>
        </p:nvSpPr>
        <p:spPr>
          <a:xfrm>
            <a:off x="7050294" y="5741157"/>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R106,9 million or 11,8 per cent  higher than projected spending</a:t>
            </a:r>
          </a:p>
        </p:txBody>
      </p:sp>
    </p:spTree>
    <p:extLst>
      <p:ext uri="{BB962C8B-B14F-4D97-AF65-F5344CB8AC3E}">
        <p14:creationId xmlns:p14="http://schemas.microsoft.com/office/powerpoint/2010/main" val="19364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21</a:t>
            </a:fld>
            <a:endParaRPr lang="en-US" sz="1400" b="0" dirty="0">
              <a:solidFill>
                <a:srgbClr val="000000"/>
              </a:solidFill>
              <a:latin typeface="Arial"/>
            </a:endParaRPr>
          </a:p>
        </p:txBody>
      </p:sp>
      <p:graphicFrame>
        <p:nvGraphicFramePr>
          <p:cNvPr id="20" name="Content Placeholder 4">
            <a:extLst>
              <a:ext uri="{FF2B5EF4-FFF2-40B4-BE49-F238E27FC236}">
                <a16:creationId xmlns:a16="http://schemas.microsoft.com/office/drawing/2014/main" id="{DB3203EF-B8AA-425A-8ADF-DCA02FD0B649}"/>
              </a:ext>
            </a:extLst>
          </p:cNvPr>
          <p:cNvGraphicFramePr>
            <a:graphicFrameLocks/>
          </p:cNvGraphicFramePr>
          <p:nvPr>
            <p:extLst>
              <p:ext uri="{D42A27DB-BD31-4B8C-83A1-F6EECF244321}">
                <p14:modId xmlns:p14="http://schemas.microsoft.com/office/powerpoint/2010/main" val="2390695013"/>
              </p:ext>
            </p:extLst>
          </p:nvPr>
        </p:nvGraphicFramePr>
        <p:xfrm>
          <a:off x="2671768" y="5435600"/>
          <a:ext cx="6472232" cy="1177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8A26C29-8C7C-4DD1-1E29-0C262F570D0D}"/>
              </a:ext>
            </a:extLst>
          </p:cNvPr>
          <p:cNvPicPr>
            <a:picLocks noChangeAspect="1"/>
          </p:cNvPicPr>
          <p:nvPr/>
        </p:nvPicPr>
        <p:blipFill>
          <a:blip r:embed="rId8"/>
          <a:stretch>
            <a:fillRect/>
          </a:stretch>
        </p:blipFill>
        <p:spPr>
          <a:xfrm>
            <a:off x="63715" y="5451134"/>
            <a:ext cx="2492093" cy="114811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83453522"/>
              </p:ext>
            </p:extLst>
          </p:nvPr>
        </p:nvGraphicFramePr>
        <p:xfrm>
          <a:off x="0" y="1223347"/>
          <a:ext cx="8986640" cy="4093719"/>
        </p:xfrm>
        <a:graphic>
          <a:graphicData uri="http://schemas.openxmlformats.org/drawingml/2006/table">
            <a:tbl>
              <a:tblPr/>
              <a:tblGrid>
                <a:gridCol w="2947904">
                  <a:extLst>
                    <a:ext uri="{9D8B030D-6E8A-4147-A177-3AD203B41FA5}">
                      <a16:colId xmlns:a16="http://schemas.microsoft.com/office/drawing/2014/main" val="2319145814"/>
                    </a:ext>
                  </a:extLst>
                </a:gridCol>
                <a:gridCol w="1089831">
                  <a:extLst>
                    <a:ext uri="{9D8B030D-6E8A-4147-A177-3AD203B41FA5}">
                      <a16:colId xmlns:a16="http://schemas.microsoft.com/office/drawing/2014/main" val="1834769056"/>
                    </a:ext>
                  </a:extLst>
                </a:gridCol>
                <a:gridCol w="1089831">
                  <a:extLst>
                    <a:ext uri="{9D8B030D-6E8A-4147-A177-3AD203B41FA5}">
                      <a16:colId xmlns:a16="http://schemas.microsoft.com/office/drawing/2014/main" val="4153538674"/>
                    </a:ext>
                  </a:extLst>
                </a:gridCol>
                <a:gridCol w="1214894">
                  <a:extLst>
                    <a:ext uri="{9D8B030D-6E8A-4147-A177-3AD203B41FA5}">
                      <a16:colId xmlns:a16="http://schemas.microsoft.com/office/drawing/2014/main" val="3393236494"/>
                    </a:ext>
                  </a:extLst>
                </a:gridCol>
                <a:gridCol w="1322090">
                  <a:extLst>
                    <a:ext uri="{9D8B030D-6E8A-4147-A177-3AD203B41FA5}">
                      <a16:colId xmlns:a16="http://schemas.microsoft.com/office/drawing/2014/main" val="2826142077"/>
                    </a:ext>
                  </a:extLst>
                </a:gridCol>
                <a:gridCol w="1322090">
                  <a:extLst>
                    <a:ext uri="{9D8B030D-6E8A-4147-A177-3AD203B41FA5}">
                      <a16:colId xmlns:a16="http://schemas.microsoft.com/office/drawing/2014/main" val="2448173867"/>
                    </a:ext>
                  </a:extLst>
                </a:gridCol>
              </a:tblGrid>
              <a:tr h="339728">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3332478"/>
                  </a:ext>
                </a:extLst>
              </a:tr>
              <a:tr h="614907">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491 420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550 927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487 132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531 819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1 354 264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10896837"/>
                  </a:ext>
                </a:extLst>
              </a:tr>
              <a:tr h="614907">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573 752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636 683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585 026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644 892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640 338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5303004"/>
                  </a:ext>
                </a:extLst>
              </a:tr>
              <a:tr h="614907">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82 332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85 756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97 894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113 073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-713 927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212369790"/>
                  </a:ext>
                </a:extLst>
              </a:tr>
              <a:tr h="339728">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-111,5%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0187773"/>
                  </a:ext>
                </a:extLst>
              </a:tr>
              <a:tr h="614907">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581 297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639 361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585 555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785 930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701 814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81220033"/>
                  </a:ext>
                </a:extLst>
              </a:tr>
              <a:tr h="614907">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89 877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88 434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98 423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254 111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-652 451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720929416"/>
                  </a:ext>
                </a:extLst>
              </a:tr>
              <a:tr h="339728">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-93,0%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168954"/>
                  </a:ext>
                </a:extLst>
              </a:tr>
            </a:tbl>
          </a:graphicData>
        </a:graphic>
      </p:graphicFrame>
    </p:spTree>
    <p:extLst>
      <p:ext uri="{BB962C8B-B14F-4D97-AF65-F5344CB8AC3E}">
        <p14:creationId xmlns:p14="http://schemas.microsoft.com/office/powerpoint/2010/main" val="22419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22</a:t>
            </a:fld>
            <a:endParaRPr lang="en-US" sz="1400" b="0" dirty="0">
              <a:solidFill>
                <a:srgbClr val="000000"/>
              </a:solidFill>
              <a:latin typeface="Arial"/>
            </a:endParaRPr>
          </a:p>
        </p:txBody>
      </p:sp>
      <p:graphicFrame>
        <p:nvGraphicFramePr>
          <p:cNvPr id="29" name="Content Placeholder 4">
            <a:extLst>
              <a:ext uri="{FF2B5EF4-FFF2-40B4-BE49-F238E27FC236}">
                <a16:creationId xmlns:a16="http://schemas.microsoft.com/office/drawing/2014/main" id="{471680C9-D429-4A80-8393-FDE93564759E}"/>
              </a:ext>
            </a:extLst>
          </p:cNvPr>
          <p:cNvGraphicFramePr>
            <a:graphicFrameLocks/>
          </p:cNvGraphicFramePr>
          <p:nvPr>
            <p:extLst>
              <p:ext uri="{D42A27DB-BD31-4B8C-83A1-F6EECF244321}">
                <p14:modId xmlns:p14="http://schemas.microsoft.com/office/powerpoint/2010/main" val="3231564746"/>
              </p:ext>
            </p:extLst>
          </p:nvPr>
        </p:nvGraphicFramePr>
        <p:xfrm>
          <a:off x="2626317" y="5666041"/>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8A6FFD6-4D9F-0F64-D842-E0132599C40C}"/>
              </a:ext>
            </a:extLst>
          </p:cNvPr>
          <p:cNvPicPr>
            <a:picLocks noChangeAspect="1"/>
          </p:cNvPicPr>
          <p:nvPr/>
        </p:nvPicPr>
        <p:blipFill>
          <a:blip r:embed="rId8"/>
          <a:stretch>
            <a:fillRect/>
          </a:stretch>
        </p:blipFill>
        <p:spPr>
          <a:xfrm>
            <a:off x="33929" y="5703166"/>
            <a:ext cx="2485029" cy="9157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50379080"/>
              </p:ext>
            </p:extLst>
          </p:nvPr>
        </p:nvGraphicFramePr>
        <p:xfrm>
          <a:off x="33929" y="1299811"/>
          <a:ext cx="9064620" cy="4154686"/>
        </p:xfrm>
        <a:graphic>
          <a:graphicData uri="http://schemas.openxmlformats.org/drawingml/2006/table">
            <a:tbl>
              <a:tblPr/>
              <a:tblGrid>
                <a:gridCol w="2973484">
                  <a:extLst>
                    <a:ext uri="{9D8B030D-6E8A-4147-A177-3AD203B41FA5}">
                      <a16:colId xmlns:a16="http://schemas.microsoft.com/office/drawing/2014/main" val="2376967603"/>
                    </a:ext>
                  </a:extLst>
                </a:gridCol>
                <a:gridCol w="1099288">
                  <a:extLst>
                    <a:ext uri="{9D8B030D-6E8A-4147-A177-3AD203B41FA5}">
                      <a16:colId xmlns:a16="http://schemas.microsoft.com/office/drawing/2014/main" val="4010136632"/>
                    </a:ext>
                  </a:extLst>
                </a:gridCol>
                <a:gridCol w="1099288">
                  <a:extLst>
                    <a:ext uri="{9D8B030D-6E8A-4147-A177-3AD203B41FA5}">
                      <a16:colId xmlns:a16="http://schemas.microsoft.com/office/drawing/2014/main" val="1262970136"/>
                    </a:ext>
                  </a:extLst>
                </a:gridCol>
                <a:gridCol w="1225436">
                  <a:extLst>
                    <a:ext uri="{9D8B030D-6E8A-4147-A177-3AD203B41FA5}">
                      <a16:colId xmlns:a16="http://schemas.microsoft.com/office/drawing/2014/main" val="2148109042"/>
                    </a:ext>
                  </a:extLst>
                </a:gridCol>
                <a:gridCol w="1333562">
                  <a:extLst>
                    <a:ext uri="{9D8B030D-6E8A-4147-A177-3AD203B41FA5}">
                      <a16:colId xmlns:a16="http://schemas.microsoft.com/office/drawing/2014/main" val="1117543999"/>
                    </a:ext>
                  </a:extLst>
                </a:gridCol>
                <a:gridCol w="1333562">
                  <a:extLst>
                    <a:ext uri="{9D8B030D-6E8A-4147-A177-3AD203B41FA5}">
                      <a16:colId xmlns:a16="http://schemas.microsoft.com/office/drawing/2014/main" val="4235770326"/>
                    </a:ext>
                  </a:extLst>
                </a:gridCol>
              </a:tblGrid>
              <a:tr h="344787">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6160432"/>
                  </a:ext>
                </a:extLst>
              </a:tr>
              <a:tr h="624065">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721 335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785 850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680 178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848 370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1 052 486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694696"/>
                  </a:ext>
                </a:extLst>
              </a:tr>
              <a:tr h="624065">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762 285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847 074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911 270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954 966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710 244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49951631"/>
                  </a:ext>
                </a:extLst>
              </a:tr>
              <a:tr h="624065">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40 950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61 224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231 092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106 597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-342 242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59211384"/>
                  </a:ext>
                </a:extLst>
              </a:tr>
              <a:tr h="344787">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7,2%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-48,2%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0462433"/>
                  </a:ext>
                </a:extLst>
              </a:tr>
              <a:tr h="624065">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941 186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1 219 397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911 270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954 966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710 244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85867331"/>
                  </a:ext>
                </a:extLst>
              </a:tr>
              <a:tr h="624065">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219 851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433 547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231 092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106 597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-342 242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6851772"/>
                  </a:ext>
                </a:extLst>
              </a:tr>
              <a:tr h="344787">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-48,2%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39975329"/>
                  </a:ext>
                </a:extLst>
              </a:tr>
            </a:tbl>
          </a:graphicData>
        </a:graphic>
      </p:graphicFrame>
    </p:spTree>
    <p:extLst>
      <p:ext uri="{BB962C8B-B14F-4D97-AF65-F5344CB8AC3E}">
        <p14:creationId xmlns:p14="http://schemas.microsoft.com/office/powerpoint/2010/main" val="72826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23</a:t>
            </a:fld>
            <a:endParaRPr lang="en-US" sz="1400" b="0" dirty="0">
              <a:solidFill>
                <a:srgbClr val="000000"/>
              </a:solidFill>
              <a:latin typeface="Arial"/>
            </a:endParaRPr>
          </a:p>
        </p:txBody>
      </p:sp>
      <p:graphicFrame>
        <p:nvGraphicFramePr>
          <p:cNvPr id="13" name="Content Placeholder 4">
            <a:extLst>
              <a:ext uri="{FF2B5EF4-FFF2-40B4-BE49-F238E27FC236}">
                <a16:creationId xmlns:a16="http://schemas.microsoft.com/office/drawing/2014/main" id="{C849384F-24B5-43FC-BBD0-4E9C1B1E72E0}"/>
              </a:ext>
            </a:extLst>
          </p:cNvPr>
          <p:cNvGraphicFramePr>
            <a:graphicFrameLocks/>
          </p:cNvGraphicFramePr>
          <p:nvPr>
            <p:extLst>
              <p:ext uri="{D42A27DB-BD31-4B8C-83A1-F6EECF244321}">
                <p14:modId xmlns:p14="http://schemas.microsoft.com/office/powerpoint/2010/main" val="798708557"/>
              </p:ext>
            </p:extLst>
          </p:nvPr>
        </p:nvGraphicFramePr>
        <p:xfrm>
          <a:off x="2630367" y="5694472"/>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0AD700DD-80AE-4175-07BA-41C99A7FDC4B}"/>
              </a:ext>
            </a:extLst>
          </p:cNvPr>
          <p:cNvPicPr>
            <a:picLocks noChangeAspect="1"/>
          </p:cNvPicPr>
          <p:nvPr/>
        </p:nvPicPr>
        <p:blipFill>
          <a:blip r:embed="rId8"/>
          <a:stretch>
            <a:fillRect/>
          </a:stretch>
        </p:blipFill>
        <p:spPr>
          <a:xfrm>
            <a:off x="-1710" y="5704056"/>
            <a:ext cx="2611530" cy="93368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68264445"/>
              </p:ext>
            </p:extLst>
          </p:nvPr>
        </p:nvGraphicFramePr>
        <p:xfrm>
          <a:off x="-1" y="1252379"/>
          <a:ext cx="8962845" cy="4258976"/>
        </p:xfrm>
        <a:graphic>
          <a:graphicData uri="http://schemas.openxmlformats.org/drawingml/2006/table">
            <a:tbl>
              <a:tblPr/>
              <a:tblGrid>
                <a:gridCol w="2940098">
                  <a:extLst>
                    <a:ext uri="{9D8B030D-6E8A-4147-A177-3AD203B41FA5}">
                      <a16:colId xmlns:a16="http://schemas.microsoft.com/office/drawing/2014/main" val="1775503853"/>
                    </a:ext>
                  </a:extLst>
                </a:gridCol>
                <a:gridCol w="1086945">
                  <a:extLst>
                    <a:ext uri="{9D8B030D-6E8A-4147-A177-3AD203B41FA5}">
                      <a16:colId xmlns:a16="http://schemas.microsoft.com/office/drawing/2014/main" val="3077345096"/>
                    </a:ext>
                  </a:extLst>
                </a:gridCol>
                <a:gridCol w="1086945">
                  <a:extLst>
                    <a:ext uri="{9D8B030D-6E8A-4147-A177-3AD203B41FA5}">
                      <a16:colId xmlns:a16="http://schemas.microsoft.com/office/drawing/2014/main" val="1090304490"/>
                    </a:ext>
                  </a:extLst>
                </a:gridCol>
                <a:gridCol w="1211677">
                  <a:extLst>
                    <a:ext uri="{9D8B030D-6E8A-4147-A177-3AD203B41FA5}">
                      <a16:colId xmlns:a16="http://schemas.microsoft.com/office/drawing/2014/main" val="189441430"/>
                    </a:ext>
                  </a:extLst>
                </a:gridCol>
                <a:gridCol w="1318590">
                  <a:extLst>
                    <a:ext uri="{9D8B030D-6E8A-4147-A177-3AD203B41FA5}">
                      <a16:colId xmlns:a16="http://schemas.microsoft.com/office/drawing/2014/main" val="2323911218"/>
                    </a:ext>
                  </a:extLst>
                </a:gridCol>
                <a:gridCol w="1318590">
                  <a:extLst>
                    <a:ext uri="{9D8B030D-6E8A-4147-A177-3AD203B41FA5}">
                      <a16:colId xmlns:a16="http://schemas.microsoft.com/office/drawing/2014/main" val="3770387854"/>
                    </a:ext>
                  </a:extLst>
                </a:gridCol>
              </a:tblGrid>
              <a:tr h="442721">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7702813"/>
                  </a:ext>
                </a:extLst>
              </a:tr>
              <a:tr h="442721">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10 692 487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11 713 308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12 181 540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10 339 041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11 773 589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45747082"/>
                  </a:ext>
                </a:extLst>
              </a:tr>
              <a:tr h="442721">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10 507 180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11 326 681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11 954 795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11 114 626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11 556 053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0236180"/>
                  </a:ext>
                </a:extLst>
              </a:tr>
              <a:tr h="801325">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-185 307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-386 627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-226 745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775 585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-217 536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618989778"/>
                  </a:ext>
                </a:extLst>
              </a:tr>
              <a:tr h="442721">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1174658"/>
                  </a:ext>
                </a:extLst>
              </a:tr>
              <a:tr h="442721">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10 507 180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11 326 681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11 954 795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11 114 626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11 556 053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59273125"/>
                  </a:ext>
                </a:extLst>
              </a:tr>
              <a:tr h="801325">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-185 307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-386 627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-226 745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775 585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-217 536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72344677"/>
                  </a:ext>
                </a:extLst>
              </a:tr>
              <a:tr h="442721">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2527397"/>
                  </a:ext>
                </a:extLst>
              </a:tr>
            </a:tbl>
          </a:graphicData>
        </a:graphic>
      </p:graphicFrame>
    </p:spTree>
    <p:extLst>
      <p:ext uri="{BB962C8B-B14F-4D97-AF65-F5344CB8AC3E}">
        <p14:creationId xmlns:p14="http://schemas.microsoft.com/office/powerpoint/2010/main" val="173868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24</a:t>
            </a:fld>
            <a:endParaRPr lang="en-US" sz="1400" b="0" dirty="0">
              <a:solidFill>
                <a:srgbClr val="000000"/>
              </a:solidFill>
              <a:latin typeface="Arial"/>
            </a:endParaRPr>
          </a:p>
        </p:txBody>
      </p:sp>
      <p:graphicFrame>
        <p:nvGraphicFramePr>
          <p:cNvPr id="32" name="Content Placeholder 4">
            <a:extLst>
              <a:ext uri="{FF2B5EF4-FFF2-40B4-BE49-F238E27FC236}">
                <a16:creationId xmlns:a16="http://schemas.microsoft.com/office/drawing/2014/main" id="{CE121B8B-C009-458F-A769-46490FA02249}"/>
              </a:ext>
            </a:extLst>
          </p:cNvPr>
          <p:cNvGraphicFramePr>
            <a:graphicFrameLocks/>
          </p:cNvGraphicFramePr>
          <p:nvPr>
            <p:extLst>
              <p:ext uri="{D42A27DB-BD31-4B8C-83A1-F6EECF244321}">
                <p14:modId xmlns:p14="http://schemas.microsoft.com/office/powerpoint/2010/main" val="152685926"/>
              </p:ext>
            </p:extLst>
          </p:nvPr>
        </p:nvGraphicFramePr>
        <p:xfrm>
          <a:off x="2632078" y="5379000"/>
          <a:ext cx="6472232" cy="9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D743C95-E02F-6315-011B-1830A495C23A}"/>
              </a:ext>
            </a:extLst>
          </p:cNvPr>
          <p:cNvPicPr>
            <a:picLocks noChangeAspect="1"/>
          </p:cNvPicPr>
          <p:nvPr/>
        </p:nvPicPr>
        <p:blipFill>
          <a:blip r:embed="rId8"/>
          <a:stretch>
            <a:fillRect/>
          </a:stretch>
        </p:blipFill>
        <p:spPr>
          <a:xfrm>
            <a:off x="49291" y="5388583"/>
            <a:ext cx="2581078" cy="926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46723813"/>
              </p:ext>
            </p:extLst>
          </p:nvPr>
        </p:nvGraphicFramePr>
        <p:xfrm>
          <a:off x="49291" y="1232930"/>
          <a:ext cx="8913554" cy="3948670"/>
        </p:xfrm>
        <a:graphic>
          <a:graphicData uri="http://schemas.openxmlformats.org/drawingml/2006/table">
            <a:tbl>
              <a:tblPr/>
              <a:tblGrid>
                <a:gridCol w="2923929">
                  <a:extLst>
                    <a:ext uri="{9D8B030D-6E8A-4147-A177-3AD203B41FA5}">
                      <a16:colId xmlns:a16="http://schemas.microsoft.com/office/drawing/2014/main" val="2993922412"/>
                    </a:ext>
                  </a:extLst>
                </a:gridCol>
                <a:gridCol w="1080968">
                  <a:extLst>
                    <a:ext uri="{9D8B030D-6E8A-4147-A177-3AD203B41FA5}">
                      <a16:colId xmlns:a16="http://schemas.microsoft.com/office/drawing/2014/main" val="2316269970"/>
                    </a:ext>
                  </a:extLst>
                </a:gridCol>
                <a:gridCol w="1080968">
                  <a:extLst>
                    <a:ext uri="{9D8B030D-6E8A-4147-A177-3AD203B41FA5}">
                      <a16:colId xmlns:a16="http://schemas.microsoft.com/office/drawing/2014/main" val="2512640232"/>
                    </a:ext>
                  </a:extLst>
                </a:gridCol>
                <a:gridCol w="1205013">
                  <a:extLst>
                    <a:ext uri="{9D8B030D-6E8A-4147-A177-3AD203B41FA5}">
                      <a16:colId xmlns:a16="http://schemas.microsoft.com/office/drawing/2014/main" val="3924002521"/>
                    </a:ext>
                  </a:extLst>
                </a:gridCol>
                <a:gridCol w="1311338">
                  <a:extLst>
                    <a:ext uri="{9D8B030D-6E8A-4147-A177-3AD203B41FA5}">
                      <a16:colId xmlns:a16="http://schemas.microsoft.com/office/drawing/2014/main" val="2833627586"/>
                    </a:ext>
                  </a:extLst>
                </a:gridCol>
                <a:gridCol w="1311338">
                  <a:extLst>
                    <a:ext uri="{9D8B030D-6E8A-4147-A177-3AD203B41FA5}">
                      <a16:colId xmlns:a16="http://schemas.microsoft.com/office/drawing/2014/main" val="1510814942"/>
                    </a:ext>
                  </a:extLst>
                </a:gridCol>
              </a:tblGrid>
              <a:tr h="32769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9172860"/>
                  </a:ext>
                </a:extLst>
              </a:tr>
              <a:tr h="593120">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683 262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758 642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746 345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759 715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1 016 350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29588626"/>
                  </a:ext>
                </a:extLst>
              </a:tr>
              <a:tr h="593120">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816 799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830 709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883 298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883 559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909 452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146882512"/>
                  </a:ext>
                </a:extLst>
              </a:tr>
              <a:tr h="593120">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133 538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72 067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136 953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123 844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-106 898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843947750"/>
                  </a:ext>
                </a:extLst>
              </a:tr>
              <a:tr h="327690">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14,0%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-11,8%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9940192"/>
                  </a:ext>
                </a:extLst>
              </a:tr>
              <a:tr h="593120">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1 218 015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843 889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943 780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979 271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1 283 255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204387990"/>
                  </a:ext>
                </a:extLst>
              </a:tr>
              <a:tr h="593120">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534 753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85 246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197 435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219 557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266 905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82252610"/>
                  </a:ext>
                </a:extLst>
              </a:tr>
              <a:tr h="327690">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43,9%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20,8%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9972938"/>
                  </a:ext>
                </a:extLst>
              </a:tr>
            </a:tbl>
          </a:graphicData>
        </a:graphic>
      </p:graphicFrame>
    </p:spTree>
    <p:extLst>
      <p:ext uri="{BB962C8B-B14F-4D97-AF65-F5344CB8AC3E}">
        <p14:creationId xmlns:p14="http://schemas.microsoft.com/office/powerpoint/2010/main" val="356165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disaster spending </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25</a:t>
            </a:fld>
            <a:endParaRPr lang="en-US" sz="1400" b="0" dirty="0">
              <a:solidFill>
                <a:srgbClr val="000000"/>
              </a:solidFill>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207008"/>
            <a:ext cx="8710856" cy="405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9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26</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a:tabLst>
                <a:tab pos="90170" algn="l"/>
                <a:tab pos="6570980" algn="l"/>
              </a:tabLst>
            </a:pPr>
            <a:r>
              <a:rPr lang="en-US" sz="1400" dirty="0"/>
              <a:t>The lower than projected spending is mainly due to delays in the </a:t>
            </a:r>
            <a:r>
              <a:rPr lang="en-US" sz="1400" dirty="0" err="1"/>
              <a:t>finalisation</a:t>
            </a:r>
            <a:r>
              <a:rPr lang="en-US" sz="1400" dirty="0"/>
              <a:t> of human resource processes such as promotions and grade progressions which were scheduled for the first quarter of 2022/23. </a:t>
            </a:r>
            <a:endParaRPr lang="en-ZA" sz="1400" dirty="0"/>
          </a:p>
        </p:txBody>
      </p:sp>
      <p:pic>
        <p:nvPicPr>
          <p:cNvPr id="5" name="Picture 4">
            <a:extLst>
              <a:ext uri="{FF2B5EF4-FFF2-40B4-BE49-F238E27FC236}">
                <a16:creationId xmlns:a16="http://schemas.microsoft.com/office/drawing/2014/main" id="{225C0F30-8E24-915B-8E69-FF2B33A57618}"/>
              </a:ext>
            </a:extLst>
          </p:cNvPr>
          <p:cNvPicPr>
            <a:picLocks noChangeAspect="1"/>
          </p:cNvPicPr>
          <p:nvPr/>
        </p:nvPicPr>
        <p:blipFill>
          <a:blip r:embed="rId3"/>
          <a:stretch>
            <a:fillRect/>
          </a:stretch>
        </p:blipFill>
        <p:spPr>
          <a:xfrm>
            <a:off x="146036" y="1923945"/>
            <a:ext cx="2825042" cy="938865"/>
          </a:xfrm>
          <a:prstGeom prst="rect">
            <a:avLst/>
          </a:prstGeom>
        </p:spPr>
      </p:pic>
      <p:pic>
        <p:nvPicPr>
          <p:cNvPr id="9" name="Picture 8">
            <a:extLst>
              <a:ext uri="{FF2B5EF4-FFF2-40B4-BE49-F238E27FC236}">
                <a16:creationId xmlns:a16="http://schemas.microsoft.com/office/drawing/2014/main" id="{DB12B7CF-B390-3917-0164-5FC374DD9D36}"/>
              </a:ext>
            </a:extLst>
          </p:cNvPr>
          <p:cNvPicPr>
            <a:picLocks noChangeAspect="1"/>
          </p:cNvPicPr>
          <p:nvPr/>
        </p:nvPicPr>
        <p:blipFill>
          <a:blip r:embed="rId4"/>
          <a:stretch>
            <a:fillRect/>
          </a:stretch>
        </p:blipFill>
        <p:spPr>
          <a:xfrm>
            <a:off x="4567383" y="3205998"/>
            <a:ext cx="4572396" cy="2743438"/>
          </a:xfrm>
          <a:prstGeom prst="rect">
            <a:avLst/>
          </a:prstGeom>
          <a:ln>
            <a:solidFill>
              <a:schemeClr val="tx1"/>
            </a:solidFill>
          </a:ln>
        </p:spPr>
      </p:pic>
      <p:pic>
        <p:nvPicPr>
          <p:cNvPr id="10" name="Picture 9">
            <a:extLst>
              <a:ext uri="{FF2B5EF4-FFF2-40B4-BE49-F238E27FC236}">
                <a16:creationId xmlns:a16="http://schemas.microsoft.com/office/drawing/2014/main" id="{F7F218E7-E932-8733-1373-0E69211DD710}"/>
              </a:ext>
            </a:extLst>
          </p:cNvPr>
          <p:cNvPicPr>
            <a:picLocks noChangeAspect="1"/>
          </p:cNvPicPr>
          <p:nvPr/>
        </p:nvPicPr>
        <p:blipFill>
          <a:blip r:embed="rId5"/>
          <a:stretch>
            <a:fillRect/>
          </a:stretch>
        </p:blipFill>
        <p:spPr>
          <a:xfrm>
            <a:off x="0" y="3209795"/>
            <a:ext cx="4572396" cy="2737341"/>
          </a:xfrm>
          <a:prstGeom prst="rect">
            <a:avLst/>
          </a:prstGeom>
          <a:ln>
            <a:solidFill>
              <a:schemeClr val="tx1"/>
            </a:solidFill>
          </a:ln>
        </p:spPr>
      </p:pic>
    </p:spTree>
    <p:extLst>
      <p:ext uri="{BB962C8B-B14F-4D97-AF65-F5344CB8AC3E}">
        <p14:creationId xmlns:p14="http://schemas.microsoft.com/office/powerpoint/2010/main" val="142071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27</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id="{794B5755-C092-4BF4-8DC6-46C9DB856DDC}"/>
              </a:ext>
            </a:extLst>
          </p:cNvPr>
          <p:cNvSpPr/>
          <p:nvPr/>
        </p:nvSpPr>
        <p:spPr>
          <a:xfrm>
            <a:off x="3024230" y="1915347"/>
            <a:ext cx="5590302" cy="973360"/>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defTabSz="711200">
              <a:lnSpc>
                <a:spcPct val="90000"/>
              </a:lnSpc>
              <a:spcBef>
                <a:spcPct val="0"/>
              </a:spcBef>
              <a:spcAft>
                <a:spcPct val="35000"/>
              </a:spcAft>
            </a:pPr>
            <a:r>
              <a:rPr lang="en-GB" sz="1300" dirty="0">
                <a:solidFill>
                  <a:schemeClr val="bg1"/>
                </a:solidFill>
              </a:rPr>
              <a:t>The lower than projected spending is mainly due to outstanding claims from examiners and moderators that were not received as projected and delays in implementing the post-provisioning norms at TVET colleges.</a:t>
            </a:r>
            <a:endParaRPr lang="en-ZA" sz="1300" dirty="0">
              <a:solidFill>
                <a:schemeClr val="bg1"/>
              </a:solidFill>
            </a:endParaRPr>
          </a:p>
        </p:txBody>
      </p:sp>
      <p:pic>
        <p:nvPicPr>
          <p:cNvPr id="10" name="Picture 9">
            <a:extLst>
              <a:ext uri="{FF2B5EF4-FFF2-40B4-BE49-F238E27FC236}">
                <a16:creationId xmlns:a16="http://schemas.microsoft.com/office/drawing/2014/main" id="{020E548C-EA0E-4044-B06E-C4A60F2AD5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294" y="1905108"/>
            <a:ext cx="2395936" cy="943272"/>
          </a:xfrm>
          <a:prstGeom prst="rect">
            <a:avLst/>
          </a:prstGeom>
          <a:noFill/>
          <a:ln>
            <a:noFill/>
          </a:ln>
        </p:spPr>
      </p:pic>
      <p:pic>
        <p:nvPicPr>
          <p:cNvPr id="3" name="Picture 2">
            <a:extLst>
              <a:ext uri="{FF2B5EF4-FFF2-40B4-BE49-F238E27FC236}">
                <a16:creationId xmlns:a16="http://schemas.microsoft.com/office/drawing/2014/main" id="{4A497C93-A9A9-6BB5-E38B-945538720C49}"/>
              </a:ext>
            </a:extLst>
          </p:cNvPr>
          <p:cNvPicPr>
            <a:picLocks noChangeAspect="1"/>
          </p:cNvPicPr>
          <p:nvPr/>
        </p:nvPicPr>
        <p:blipFill>
          <a:blip r:embed="rId4"/>
          <a:stretch>
            <a:fillRect/>
          </a:stretch>
        </p:blipFill>
        <p:spPr>
          <a:xfrm>
            <a:off x="4541300" y="3275578"/>
            <a:ext cx="4572396" cy="2743438"/>
          </a:xfrm>
          <a:prstGeom prst="rect">
            <a:avLst/>
          </a:prstGeom>
          <a:ln>
            <a:solidFill>
              <a:schemeClr val="tx1"/>
            </a:solidFill>
          </a:ln>
        </p:spPr>
      </p:pic>
      <p:pic>
        <p:nvPicPr>
          <p:cNvPr id="5" name="Picture 4">
            <a:extLst>
              <a:ext uri="{FF2B5EF4-FFF2-40B4-BE49-F238E27FC236}">
                <a16:creationId xmlns:a16="http://schemas.microsoft.com/office/drawing/2014/main" id="{0D4E543B-EB3F-5127-83B1-62BF8C1C2CF7}"/>
              </a:ext>
            </a:extLst>
          </p:cNvPr>
          <p:cNvPicPr>
            <a:picLocks noChangeAspect="1"/>
          </p:cNvPicPr>
          <p:nvPr/>
        </p:nvPicPr>
        <p:blipFill>
          <a:blip r:embed="rId5"/>
          <a:stretch>
            <a:fillRect/>
          </a:stretch>
        </p:blipFill>
        <p:spPr>
          <a:xfrm>
            <a:off x="0" y="3275578"/>
            <a:ext cx="4541300" cy="2737341"/>
          </a:xfrm>
          <a:prstGeom prst="rect">
            <a:avLst/>
          </a:prstGeom>
          <a:ln>
            <a:solidFill>
              <a:schemeClr val="tx1"/>
            </a:solidFill>
          </a:ln>
        </p:spPr>
      </p:pic>
    </p:spTree>
    <p:extLst>
      <p:ext uri="{BB962C8B-B14F-4D97-AF65-F5344CB8AC3E}">
        <p14:creationId xmlns:p14="http://schemas.microsoft.com/office/powerpoint/2010/main" val="428923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28</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 </a:t>
            </a:r>
            <a:endParaRPr lang="en-US" sz="1600" b="1" dirty="0">
              <a:solidFill>
                <a:srgbClr val="FF0000"/>
              </a:solidFill>
              <a:highlight>
                <a:srgbClr val="FFFF00"/>
              </a:highlight>
              <a:ea typeface="Calibri" panose="020F0502020204030204" pitchFamily="34" charset="0"/>
            </a:endParaRPr>
          </a:p>
        </p:txBody>
      </p:sp>
      <p:sp>
        <p:nvSpPr>
          <p:cNvPr id="19" name="Arrow: Chevron 18">
            <a:extLst>
              <a:ext uri="{FF2B5EF4-FFF2-40B4-BE49-F238E27FC236}">
                <a16:creationId xmlns:a16="http://schemas.microsoft.com/office/drawing/2014/main"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defTabSz="711200">
              <a:lnSpc>
                <a:spcPct val="90000"/>
              </a:lnSpc>
              <a:spcBef>
                <a:spcPct val="0"/>
              </a:spcBef>
              <a:spcAft>
                <a:spcPct val="35000"/>
              </a:spcAft>
            </a:pPr>
            <a:r>
              <a:rPr lang="en-US" sz="1400" dirty="0">
                <a:solidFill>
                  <a:schemeClr val="bg1"/>
                </a:solidFill>
                <a:ea typeface="Calibri" panose="020F0502020204030204" pitchFamily="34" charset="0"/>
              </a:rPr>
              <a:t>The higher than planned spending is mainly due to the compensation of employees ceiling which does not support the current personnel numbers of the department.</a:t>
            </a:r>
            <a:endParaRPr lang="en-GB" sz="1400" dirty="0">
              <a:solidFill>
                <a:schemeClr val="bg1"/>
              </a:solidFill>
              <a:ea typeface="Calibri" panose="020F0502020204030204" pitchFamily="34" charset="0"/>
            </a:endParaRPr>
          </a:p>
        </p:txBody>
      </p:sp>
      <p:pic>
        <p:nvPicPr>
          <p:cNvPr id="11" name="Picture 10">
            <a:extLst>
              <a:ext uri="{FF2B5EF4-FFF2-40B4-BE49-F238E27FC236}">
                <a16:creationId xmlns:a16="http://schemas.microsoft.com/office/drawing/2014/main" id="{BFA93DDC-092E-490A-ADFF-6796CEB38713}"/>
              </a:ext>
            </a:extLst>
          </p:cNvPr>
          <p:cNvPicPr>
            <a:picLocks noChangeAspect="1"/>
          </p:cNvPicPr>
          <p:nvPr/>
        </p:nvPicPr>
        <p:blipFill>
          <a:blip r:embed="rId3"/>
          <a:stretch>
            <a:fillRect/>
          </a:stretch>
        </p:blipFill>
        <p:spPr>
          <a:xfrm>
            <a:off x="448945" y="1905108"/>
            <a:ext cx="2633302" cy="943272"/>
          </a:xfrm>
          <a:prstGeom prst="rect">
            <a:avLst/>
          </a:prstGeom>
        </p:spPr>
      </p:pic>
      <p:pic>
        <p:nvPicPr>
          <p:cNvPr id="7" name="Picture 6">
            <a:extLst>
              <a:ext uri="{FF2B5EF4-FFF2-40B4-BE49-F238E27FC236}">
                <a16:creationId xmlns:a16="http://schemas.microsoft.com/office/drawing/2014/main" id="{84A9EC9F-B768-076C-2B48-27CB0C17DED5}"/>
              </a:ext>
            </a:extLst>
          </p:cNvPr>
          <p:cNvPicPr>
            <a:picLocks noChangeAspect="1"/>
          </p:cNvPicPr>
          <p:nvPr/>
        </p:nvPicPr>
        <p:blipFill>
          <a:blip r:embed="rId4"/>
          <a:stretch>
            <a:fillRect/>
          </a:stretch>
        </p:blipFill>
        <p:spPr>
          <a:xfrm>
            <a:off x="7636" y="3077304"/>
            <a:ext cx="4572396" cy="2737341"/>
          </a:xfrm>
          <a:prstGeom prst="rect">
            <a:avLst/>
          </a:prstGeom>
          <a:ln>
            <a:solidFill>
              <a:schemeClr val="tx1"/>
            </a:solidFill>
          </a:ln>
        </p:spPr>
      </p:pic>
      <p:pic>
        <p:nvPicPr>
          <p:cNvPr id="9" name="Picture 8">
            <a:extLst>
              <a:ext uri="{FF2B5EF4-FFF2-40B4-BE49-F238E27FC236}">
                <a16:creationId xmlns:a16="http://schemas.microsoft.com/office/drawing/2014/main" id="{6311D703-66E2-84CD-1542-4A8BB01DCFAB}"/>
              </a:ext>
            </a:extLst>
          </p:cNvPr>
          <p:cNvPicPr>
            <a:picLocks noChangeAspect="1"/>
          </p:cNvPicPr>
          <p:nvPr/>
        </p:nvPicPr>
        <p:blipFill>
          <a:blip r:embed="rId5"/>
          <a:stretch>
            <a:fillRect/>
          </a:stretch>
        </p:blipFill>
        <p:spPr>
          <a:xfrm>
            <a:off x="4580032" y="3071207"/>
            <a:ext cx="4572396" cy="2743438"/>
          </a:xfrm>
          <a:prstGeom prst="rect">
            <a:avLst/>
          </a:prstGeom>
          <a:ln>
            <a:solidFill>
              <a:schemeClr val="tx1"/>
            </a:solidFill>
          </a:ln>
        </p:spPr>
      </p:pic>
    </p:spTree>
    <p:extLst>
      <p:ext uri="{BB962C8B-B14F-4D97-AF65-F5344CB8AC3E}">
        <p14:creationId xmlns:p14="http://schemas.microsoft.com/office/powerpoint/2010/main" val="58166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370" y="2646997"/>
            <a:ext cx="3468455" cy="1178726"/>
          </a:xfrm>
        </p:spPr>
        <p:txBody>
          <a:bodyPr vert="horz" lIns="91440" tIns="45720" rIns="91440" bIns="45720" rtlCol="0" anchor="b">
            <a:normAutofit/>
          </a:bodyPr>
          <a:lstStyle/>
          <a:p>
            <a:pPr>
              <a:lnSpc>
                <a:spcPct val="90000"/>
              </a:lnSpc>
            </a:pPr>
            <a:r>
              <a:rPr lang="en-US" sz="4300" kern="1200" dirty="0">
                <a:solidFill>
                  <a:schemeClr val="tx1"/>
                </a:solidFill>
                <a:latin typeface="+mj-lt"/>
                <a:ea typeface="+mj-ea"/>
                <a:cs typeface="+mj-cs"/>
              </a:rPr>
              <a:t>Thank you</a:t>
            </a:r>
          </a:p>
        </p:txBody>
      </p:sp>
      <p:pic>
        <p:nvPicPr>
          <p:cNvPr id="5" name="Picture 4">
            <a:extLst>
              <a:ext uri="{FF2B5EF4-FFF2-40B4-BE49-F238E27FC236}">
                <a16:creationId xmlns:a16="http://schemas.microsoft.com/office/drawing/2014/main" id="{280B7C87-FC21-44E8-898D-67838B8F8735}"/>
              </a:ext>
            </a:extLst>
          </p:cNvPr>
          <p:cNvPicPr>
            <a:picLocks noChangeAspect="1"/>
          </p:cNvPicPr>
          <p:nvPr/>
        </p:nvPicPr>
        <p:blipFill>
          <a:blip r:embed="rId3"/>
          <a:stretch>
            <a:fillRect/>
          </a:stretch>
        </p:blipFill>
        <p:spPr>
          <a:xfrm>
            <a:off x="3776171" y="1225863"/>
            <a:ext cx="5135296" cy="4760617"/>
          </a:xfrm>
          <a:prstGeom prst="rect">
            <a:avLst/>
          </a:prstGeom>
        </p:spPr>
      </p:pic>
      <p:sp>
        <p:nvSpPr>
          <p:cNvPr id="6" name="Slide Number Placeholder 3"/>
          <p:cNvSpPr>
            <a:spLocks noGrp="1"/>
          </p:cNvSpPr>
          <p:nvPr>
            <p:ph type="sldNum" sz="quarter" idx="4294967295"/>
          </p:nvPr>
        </p:nvSpPr>
        <p:spPr>
          <a:xfrm>
            <a:off x="6457950" y="6356350"/>
            <a:ext cx="2057400" cy="365125"/>
          </a:xfrm>
          <a:prstGeom prst="rect">
            <a:avLst/>
          </a:prstGeom>
        </p:spPr>
        <p:txBody>
          <a:bodyPr vert="horz" lIns="91440" tIns="45720" rIns="91440" bIns="45720" rtlCol="0" anchor="ctr">
            <a:normAutofit/>
          </a:bodyPr>
          <a:lstStyle/>
          <a:p>
            <a:pPr>
              <a:spcAft>
                <a:spcPts val="600"/>
              </a:spcAft>
              <a:defRPr/>
            </a:pPr>
            <a:fld id="{18CC9CFB-5521-4678-B011-3614EFC0CBEB}" type="slidenum">
              <a:rPr lang="en-US" smtClean="0"/>
              <a:pPr>
                <a:spcAft>
                  <a:spcPts val="600"/>
                </a:spcAft>
                <a:defRPr/>
              </a:pPr>
              <a:t>29</a:t>
            </a:fld>
            <a:endParaRPr lang="en-US" b="0" dirty="0"/>
          </a:p>
        </p:txBody>
      </p:sp>
    </p:spTree>
    <p:extLst>
      <p:ext uri="{BB962C8B-B14F-4D97-AF65-F5344CB8AC3E}">
        <p14:creationId xmlns:p14="http://schemas.microsoft.com/office/powerpoint/2010/main" val="411883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3ABD1-03B6-CD7C-F3BD-60E46EF730BB}"/>
              </a:ext>
            </a:extLst>
          </p:cNvPr>
          <p:cNvPicPr>
            <a:picLocks noChangeAspect="1"/>
          </p:cNvPicPr>
          <p:nvPr/>
        </p:nvPicPr>
        <p:blipFill>
          <a:blip r:embed="rId3"/>
          <a:stretch>
            <a:fillRect/>
          </a:stretch>
        </p:blipFill>
        <p:spPr>
          <a:xfrm>
            <a:off x="-7698" y="1412082"/>
            <a:ext cx="4572000" cy="2744613"/>
          </a:xfrm>
          <a:prstGeom prst="rect">
            <a:avLst/>
          </a:prstGeom>
          <a:ln>
            <a:solidFill>
              <a:schemeClr val="tx1"/>
            </a:solidFill>
          </a:ln>
        </p:spPr>
      </p:pic>
      <p:sp>
        <p:nvSpPr>
          <p:cNvPr id="2" name="Title 1"/>
          <p:cNvSpPr>
            <a:spLocks noGrp="1"/>
          </p:cNvSpPr>
          <p:nvPr>
            <p:ph type="title"/>
          </p:nvPr>
        </p:nvSpPr>
        <p:spPr>
          <a:xfrm>
            <a:off x="0" y="-83128"/>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3</a:t>
            </a:fld>
            <a:endParaRPr lang="en-US" sz="1400" b="0" dirty="0">
              <a:solidFill>
                <a:srgbClr val="000000"/>
              </a:solidFill>
              <a:latin typeface="Arial"/>
            </a:endParaRPr>
          </a:p>
        </p:txBody>
      </p:sp>
      <p:graphicFrame>
        <p:nvGraphicFramePr>
          <p:cNvPr id="21" name="Diagram 20">
            <a:extLst>
              <a:ext uri="{FF2B5EF4-FFF2-40B4-BE49-F238E27FC236}">
                <a16:creationId xmlns:a16="http://schemas.microsoft.com/office/drawing/2014/main" id="{30F90D77-BFD3-4C36-BB46-7D3E49ACE775}"/>
              </a:ext>
            </a:extLst>
          </p:cNvPr>
          <p:cNvGraphicFramePr/>
          <p:nvPr>
            <p:extLst>
              <p:ext uri="{D42A27DB-BD31-4B8C-83A1-F6EECF244321}">
                <p14:modId xmlns:p14="http://schemas.microsoft.com/office/powerpoint/2010/main" val="3901609653"/>
              </p:ext>
            </p:extLst>
          </p:nvPr>
        </p:nvGraphicFramePr>
        <p:xfrm>
          <a:off x="4931452" y="4333227"/>
          <a:ext cx="2753806" cy="2066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2" descr="A picture containing plant&#10;&#10;Description automatically generated">
            <a:extLst>
              <a:ext uri="{FF2B5EF4-FFF2-40B4-BE49-F238E27FC236}">
                <a16:creationId xmlns:a16="http://schemas.microsoft.com/office/drawing/2014/main" id="{995BB329-BA8D-4E6C-99F7-9856AD3C6E41}"/>
              </a:ext>
            </a:extLst>
          </p:cNvPr>
          <p:cNvPicPr>
            <a:picLocks noChangeAspect="1"/>
          </p:cNvPicPr>
          <p:nvPr/>
        </p:nvPicPr>
        <p:blipFill>
          <a:blip r:embed="rId9"/>
          <a:stretch>
            <a:fillRect/>
          </a:stretch>
        </p:blipFill>
        <p:spPr>
          <a:xfrm>
            <a:off x="1017429" y="4513307"/>
            <a:ext cx="2419350" cy="1885950"/>
          </a:xfrm>
          <a:prstGeom prst="rect">
            <a:avLst/>
          </a:prstGeom>
        </p:spPr>
      </p:pic>
      <p:cxnSp>
        <p:nvCxnSpPr>
          <p:cNvPr id="25" name="Straight Arrow Connector 24">
            <a:extLst>
              <a:ext uri="{FF2B5EF4-FFF2-40B4-BE49-F238E27FC236}">
                <a16:creationId xmlns:a16="http://schemas.microsoft.com/office/drawing/2014/main" id="{13BC6D72-0ED4-4AFE-8E19-3139847D74CC}"/>
              </a:ext>
            </a:extLst>
          </p:cNvPr>
          <p:cNvCxnSpPr/>
          <p:nvPr/>
        </p:nvCxnSpPr>
        <p:spPr>
          <a:xfrm>
            <a:off x="3534311" y="5366242"/>
            <a:ext cx="1202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E8386765-78F1-476F-96B5-9D17C657DF84}"/>
              </a:ext>
            </a:extLst>
          </p:cNvPr>
          <p:cNvSpPr/>
          <p:nvPr/>
        </p:nvSpPr>
        <p:spPr>
          <a:xfrm>
            <a:off x="0" y="1443672"/>
            <a:ext cx="1809886" cy="88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R42,3 billion or 15,5 per cent lower than projected spending  against the projected expenditure of R273,4 billion. </a:t>
            </a:r>
          </a:p>
        </p:txBody>
      </p:sp>
      <p:pic>
        <p:nvPicPr>
          <p:cNvPr id="7" name="Picture 6">
            <a:extLst>
              <a:ext uri="{FF2B5EF4-FFF2-40B4-BE49-F238E27FC236}">
                <a16:creationId xmlns:a16="http://schemas.microsoft.com/office/drawing/2014/main" id="{A19EDAD6-8D9E-8085-A9E1-196CB3AA47A8}"/>
              </a:ext>
            </a:extLst>
          </p:cNvPr>
          <p:cNvPicPr>
            <a:picLocks noChangeAspect="1"/>
          </p:cNvPicPr>
          <p:nvPr/>
        </p:nvPicPr>
        <p:blipFill>
          <a:blip r:embed="rId10"/>
          <a:stretch>
            <a:fillRect/>
          </a:stretch>
        </p:blipFill>
        <p:spPr>
          <a:xfrm>
            <a:off x="4579700" y="1415717"/>
            <a:ext cx="4578493" cy="2737341"/>
          </a:xfrm>
          <a:prstGeom prst="rect">
            <a:avLst/>
          </a:prstGeom>
          <a:ln>
            <a:solidFill>
              <a:schemeClr val="tx1"/>
            </a:solidFill>
          </a:ln>
        </p:spPr>
      </p:pic>
    </p:spTree>
    <p:extLst>
      <p:ext uri="{BB962C8B-B14F-4D97-AF65-F5344CB8AC3E}">
        <p14:creationId xmlns:p14="http://schemas.microsoft.com/office/powerpoint/2010/main" val="95285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28"/>
            <a:ext cx="7434072" cy="1207008"/>
          </a:xfrm>
        </p:spPr>
        <p:txBody>
          <a:bodyPr/>
          <a:lstStyle/>
          <a:p>
            <a:r>
              <a:rPr lang="en-US" dirty="0"/>
              <a:t>Summary of spending </a:t>
            </a:r>
            <a:r>
              <a:rPr lang="en-US" dirty="0" smtClean="0"/>
              <a:t>(Q1 for each year) </a:t>
            </a:r>
            <a:endParaRPr lang="en-US" dirty="0"/>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4</a:t>
            </a:fld>
            <a:endParaRPr lang="en-US" sz="1400" b="0" dirty="0">
              <a:solidFill>
                <a:srgbClr val="000000"/>
              </a:solidFill>
              <a:latin typeface="Arial"/>
            </a:endParaRPr>
          </a:p>
        </p:txBody>
      </p:sp>
      <p:sp>
        <p:nvSpPr>
          <p:cNvPr id="10" name="Rectangle 9"/>
          <p:cNvSpPr/>
          <p:nvPr/>
        </p:nvSpPr>
        <p:spPr>
          <a:xfrm>
            <a:off x="0" y="1236106"/>
            <a:ext cx="3996267"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Compensation on employees </a:t>
            </a:r>
          </a:p>
        </p:txBody>
      </p:sp>
      <p:pic>
        <p:nvPicPr>
          <p:cNvPr id="5" name="Picture 4"/>
          <p:cNvPicPr>
            <a:picLocks noChangeAspect="1"/>
          </p:cNvPicPr>
          <p:nvPr/>
        </p:nvPicPr>
        <p:blipFill>
          <a:blip r:embed="rId3"/>
          <a:stretch>
            <a:fillRect/>
          </a:stretch>
        </p:blipFill>
        <p:spPr>
          <a:xfrm>
            <a:off x="155507" y="1574661"/>
            <a:ext cx="4158260" cy="2590939"/>
          </a:xfrm>
          <a:prstGeom prst="rect">
            <a:avLst/>
          </a:prstGeom>
        </p:spPr>
      </p:pic>
      <p:pic>
        <p:nvPicPr>
          <p:cNvPr id="8" name="Picture 7"/>
          <p:cNvPicPr>
            <a:picLocks noChangeAspect="1"/>
          </p:cNvPicPr>
          <p:nvPr/>
        </p:nvPicPr>
        <p:blipFill>
          <a:blip r:embed="rId4"/>
          <a:stretch>
            <a:fillRect/>
          </a:stretch>
        </p:blipFill>
        <p:spPr>
          <a:xfrm>
            <a:off x="4469274" y="1578175"/>
            <a:ext cx="4152900" cy="2587425"/>
          </a:xfrm>
          <a:prstGeom prst="rect">
            <a:avLst/>
          </a:prstGeom>
        </p:spPr>
      </p:pic>
      <p:sp>
        <p:nvSpPr>
          <p:cNvPr id="14" name="Rectangle 13"/>
          <p:cNvSpPr/>
          <p:nvPr/>
        </p:nvSpPr>
        <p:spPr>
          <a:xfrm>
            <a:off x="4707464" y="1236109"/>
            <a:ext cx="3996267"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Goods and services  </a:t>
            </a:r>
          </a:p>
        </p:txBody>
      </p:sp>
      <p:pic>
        <p:nvPicPr>
          <p:cNvPr id="9" name="Picture 8"/>
          <p:cNvPicPr>
            <a:picLocks noChangeAspect="1"/>
          </p:cNvPicPr>
          <p:nvPr/>
        </p:nvPicPr>
        <p:blipFill>
          <a:blip r:embed="rId5"/>
          <a:stretch>
            <a:fillRect/>
          </a:stretch>
        </p:blipFill>
        <p:spPr>
          <a:xfrm>
            <a:off x="134341" y="4301067"/>
            <a:ext cx="4158260" cy="2556933"/>
          </a:xfrm>
          <a:prstGeom prst="rect">
            <a:avLst/>
          </a:prstGeom>
        </p:spPr>
      </p:pic>
      <p:sp>
        <p:nvSpPr>
          <p:cNvPr id="16" name="Rectangle 15"/>
          <p:cNvSpPr/>
          <p:nvPr/>
        </p:nvSpPr>
        <p:spPr>
          <a:xfrm>
            <a:off x="73950" y="4097896"/>
            <a:ext cx="3996267"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Interest and rent </a:t>
            </a:r>
          </a:p>
        </p:txBody>
      </p:sp>
      <p:sp>
        <p:nvSpPr>
          <p:cNvPr id="17" name="Rectangle 16"/>
          <p:cNvSpPr/>
          <p:nvPr/>
        </p:nvSpPr>
        <p:spPr>
          <a:xfrm>
            <a:off x="4547590" y="4104147"/>
            <a:ext cx="3996267"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Payments for capital assets   </a:t>
            </a:r>
          </a:p>
        </p:txBody>
      </p:sp>
      <p:pic>
        <p:nvPicPr>
          <p:cNvPr id="11" name="Picture 10"/>
          <p:cNvPicPr>
            <a:picLocks noChangeAspect="1"/>
          </p:cNvPicPr>
          <p:nvPr/>
        </p:nvPicPr>
        <p:blipFill>
          <a:blip r:embed="rId6"/>
          <a:stretch>
            <a:fillRect/>
          </a:stretch>
        </p:blipFill>
        <p:spPr>
          <a:xfrm>
            <a:off x="4477741" y="4442701"/>
            <a:ext cx="4144433" cy="2415299"/>
          </a:xfrm>
          <a:prstGeom prst="rect">
            <a:avLst/>
          </a:prstGeom>
        </p:spPr>
      </p:pic>
    </p:spTree>
    <p:extLst>
      <p:ext uri="{BB962C8B-B14F-4D97-AF65-F5344CB8AC3E}">
        <p14:creationId xmlns:p14="http://schemas.microsoft.com/office/powerpoint/2010/main" val="301385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28"/>
            <a:ext cx="7434072" cy="1207008"/>
          </a:xfrm>
        </p:spPr>
        <p:txBody>
          <a:bodyPr/>
          <a:lstStyle/>
          <a:p>
            <a:r>
              <a:rPr lang="en-US" dirty="0"/>
              <a:t>Summary of </a:t>
            </a:r>
            <a:r>
              <a:rPr lang="en-US" dirty="0"/>
              <a:t>spending (Q1 for each year) </a:t>
            </a:r>
            <a:endParaRPr lang="en-US" dirty="0"/>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5</a:t>
            </a:fld>
            <a:endParaRPr lang="en-US" sz="1400" b="0" dirty="0">
              <a:solidFill>
                <a:srgbClr val="000000"/>
              </a:solidFill>
              <a:latin typeface="Arial"/>
            </a:endParaRPr>
          </a:p>
        </p:txBody>
      </p:sp>
      <p:sp>
        <p:nvSpPr>
          <p:cNvPr id="10" name="Rectangle 9"/>
          <p:cNvSpPr/>
          <p:nvPr/>
        </p:nvSpPr>
        <p:spPr>
          <a:xfrm>
            <a:off x="0" y="1236106"/>
            <a:ext cx="3996267"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Transfers and subsidies  </a:t>
            </a:r>
          </a:p>
        </p:txBody>
      </p:sp>
      <p:pic>
        <p:nvPicPr>
          <p:cNvPr id="3" name="Picture 2"/>
          <p:cNvPicPr>
            <a:picLocks noChangeAspect="1"/>
          </p:cNvPicPr>
          <p:nvPr/>
        </p:nvPicPr>
        <p:blipFill>
          <a:blip r:embed="rId3"/>
          <a:stretch>
            <a:fillRect/>
          </a:stretch>
        </p:blipFill>
        <p:spPr>
          <a:xfrm>
            <a:off x="-1" y="1686886"/>
            <a:ext cx="7806267" cy="5118260"/>
          </a:xfrm>
          <a:prstGeom prst="rect">
            <a:avLst/>
          </a:prstGeom>
        </p:spPr>
      </p:pic>
    </p:spTree>
    <p:extLst>
      <p:ext uri="{BB962C8B-B14F-4D97-AF65-F5344CB8AC3E}">
        <p14:creationId xmlns:p14="http://schemas.microsoft.com/office/powerpoint/2010/main" val="210017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B5CBE-7E5C-30BF-503A-E76C72C57766}"/>
              </a:ext>
            </a:extLst>
          </p:cNvPr>
          <p:cNvPicPr>
            <a:picLocks noChangeAspect="1"/>
          </p:cNvPicPr>
          <p:nvPr/>
        </p:nvPicPr>
        <p:blipFill>
          <a:blip r:embed="rId3"/>
          <a:stretch>
            <a:fillRect/>
          </a:stretch>
        </p:blipFill>
        <p:spPr>
          <a:xfrm>
            <a:off x="339508" y="1220522"/>
            <a:ext cx="8401016" cy="4883319"/>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53963"/>
            <a:ext cx="1905000" cy="457200"/>
          </a:xfrm>
          <a:prstGeom prst="rect">
            <a:avLst/>
          </a:prstGeom>
        </p:spPr>
        <p:txBody>
          <a:bodyPr/>
          <a:lstStyle/>
          <a:p>
            <a:pPr>
              <a:defRPr/>
            </a:pPr>
            <a:fld id="{18CC9CFB-5521-4678-B011-3614EFC0CBEB}" type="slidenum">
              <a:rPr lang="en-US" smtClean="0">
                <a:solidFill>
                  <a:srgbClr val="808080"/>
                </a:solidFill>
              </a:rPr>
              <a:pPr>
                <a:defRPr/>
              </a:pPr>
              <a:t>6</a:t>
            </a:fld>
            <a:endParaRPr lang="en-US" sz="1400" b="0" dirty="0">
              <a:solidFill>
                <a:srgbClr val="000000"/>
              </a:solidFill>
              <a:latin typeface="Arial"/>
            </a:endParaRPr>
          </a:p>
        </p:txBody>
      </p:sp>
      <p:sp>
        <p:nvSpPr>
          <p:cNvPr id="18" name="Rectangle 17">
            <a:extLst>
              <a:ext uri="{FF2B5EF4-FFF2-40B4-BE49-F238E27FC236}">
                <a16:creationId xmlns:a16="http://schemas.microsoft.com/office/drawing/2014/main" id="{10A62D73-CA6F-428C-8DCF-4908B4E29FC7}"/>
              </a:ext>
            </a:extLst>
          </p:cNvPr>
          <p:cNvSpPr/>
          <p:nvPr/>
        </p:nvSpPr>
        <p:spPr>
          <a:xfrm>
            <a:off x="1252572"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R17,8 billion or 81,5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435F88-55C8-C307-8C70-8D67AC6AB888}"/>
              </a:ext>
            </a:extLst>
          </p:cNvPr>
          <p:cNvSpPr/>
          <p:nvPr/>
        </p:nvSpPr>
        <p:spPr>
          <a:xfrm>
            <a:off x="4993641"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R1,7 billion or 41,6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687D509-D9E4-F3F0-1FAC-78AB04052F75}"/>
              </a:ext>
            </a:extLst>
          </p:cNvPr>
          <p:cNvSpPr/>
          <p:nvPr/>
        </p:nvSpPr>
        <p:spPr>
          <a:xfrm>
            <a:off x="2513390"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R9,4 billion or 14,7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05961FA-8214-5DB9-8CF1-3B89F38474A3}"/>
              </a:ext>
            </a:extLst>
          </p:cNvPr>
          <p:cNvSpPr/>
          <p:nvPr/>
        </p:nvSpPr>
        <p:spPr>
          <a:xfrm>
            <a:off x="3779307"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R3 billion or 5,7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524039-A6CE-BC4B-0053-9010F141ED76}"/>
              </a:ext>
            </a:extLst>
          </p:cNvPr>
          <p:cNvSpPr/>
          <p:nvPr/>
        </p:nvSpPr>
        <p:spPr>
          <a:xfrm>
            <a:off x="6235494"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R1,6 billion or 39,8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5036261-C04E-2A10-6317-3464D216DFFB}"/>
              </a:ext>
            </a:extLst>
          </p:cNvPr>
          <p:cNvSpPr/>
          <p:nvPr/>
        </p:nvSpPr>
        <p:spPr>
          <a:xfrm>
            <a:off x="7473892"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R1,6 billion or 33,4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54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0F7A6C-CC06-AA3A-B56D-149A60D4215D}"/>
              </a:ext>
            </a:extLst>
          </p:cNvPr>
          <p:cNvPicPr>
            <a:picLocks noChangeAspect="1"/>
          </p:cNvPicPr>
          <p:nvPr/>
        </p:nvPicPr>
        <p:blipFill>
          <a:blip r:embed="rId3"/>
          <a:stretch>
            <a:fillRect/>
          </a:stretch>
        </p:blipFill>
        <p:spPr>
          <a:xfrm>
            <a:off x="314264" y="1218392"/>
            <a:ext cx="8397989" cy="4885449"/>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53963"/>
            <a:ext cx="1905000" cy="457200"/>
          </a:xfrm>
          <a:prstGeom prst="rect">
            <a:avLst/>
          </a:prstGeom>
        </p:spPr>
        <p:txBody>
          <a:bodyPr/>
          <a:lstStyle/>
          <a:p>
            <a:pPr>
              <a:defRPr/>
            </a:pPr>
            <a:fld id="{18CC9CFB-5521-4678-B011-3614EFC0CBEB}" type="slidenum">
              <a:rPr lang="en-US" smtClean="0">
                <a:solidFill>
                  <a:srgbClr val="808080"/>
                </a:solidFill>
              </a:rPr>
              <a:pPr>
                <a:defRPr/>
              </a:pPr>
              <a:t>7</a:t>
            </a:fld>
            <a:endParaRPr lang="en-US" sz="1400" b="0" dirty="0">
              <a:solidFill>
                <a:srgbClr val="000000"/>
              </a:solidFill>
              <a:latin typeface="Arial"/>
            </a:endParaRPr>
          </a:p>
        </p:txBody>
      </p:sp>
      <p:sp>
        <p:nvSpPr>
          <p:cNvPr id="12" name="Rectangle 11">
            <a:extLst>
              <a:ext uri="{FF2B5EF4-FFF2-40B4-BE49-F238E27FC236}">
                <a16:creationId xmlns:a16="http://schemas.microsoft.com/office/drawing/2014/main" id="{6A45F6E3-9B30-455A-BBEA-188C6863FD14}"/>
              </a:ext>
            </a:extLst>
          </p:cNvPr>
          <p:cNvSpPr/>
          <p:nvPr/>
        </p:nvSpPr>
        <p:spPr>
          <a:xfrm>
            <a:off x="5013445"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 billion or 6,4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0A62D73-CA6F-428C-8DCF-4908B4E29FC7}"/>
              </a:ext>
            </a:extLst>
          </p:cNvPr>
          <p:cNvSpPr/>
          <p:nvPr/>
        </p:nvSpPr>
        <p:spPr>
          <a:xfrm>
            <a:off x="7509478"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R553,3 million or 31,5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70F935-7D2D-4B2C-8F65-37594BB10F8E}"/>
              </a:ext>
            </a:extLst>
          </p:cNvPr>
          <p:cNvSpPr/>
          <p:nvPr/>
        </p:nvSpPr>
        <p:spPr>
          <a:xfrm>
            <a:off x="6255361"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R625,2 million or 6,3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435F88-55C8-C307-8C70-8D67AC6AB888}"/>
              </a:ext>
            </a:extLst>
          </p:cNvPr>
          <p:cNvSpPr/>
          <p:nvPr/>
        </p:nvSpPr>
        <p:spPr>
          <a:xfrm>
            <a:off x="1316930"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R1,3 billion or 5,4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25EF85A-BA83-1738-8492-43C3117FB951}"/>
              </a:ext>
            </a:extLst>
          </p:cNvPr>
          <p:cNvSpPr/>
          <p:nvPr/>
        </p:nvSpPr>
        <p:spPr>
          <a:xfrm>
            <a:off x="2542802"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R1,1 billion or 48,9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CBF1013-091A-5F77-EB38-ACEE23C1E0C9}"/>
              </a:ext>
            </a:extLst>
          </p:cNvPr>
          <p:cNvSpPr/>
          <p:nvPr/>
        </p:nvSpPr>
        <p:spPr>
          <a:xfrm>
            <a:off x="3768674"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 billion or 32,7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lower than projected 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1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8</a:t>
            </a:fld>
            <a:endParaRPr lang="en-US" sz="1400" b="0" dirty="0">
              <a:solidFill>
                <a:srgbClr val="000000"/>
              </a:solidFill>
              <a:latin typeface="Arial"/>
            </a:endParaRPr>
          </a:p>
        </p:txBody>
      </p:sp>
      <p:graphicFrame>
        <p:nvGraphicFramePr>
          <p:cNvPr id="20" name="Content Placeholder 4">
            <a:extLst>
              <a:ext uri="{FF2B5EF4-FFF2-40B4-BE49-F238E27FC236}">
                <a16:creationId xmlns:a16="http://schemas.microsoft.com/office/drawing/2014/main" id="{DB3203EF-B8AA-425A-8ADF-DCA02FD0B649}"/>
              </a:ext>
            </a:extLst>
          </p:cNvPr>
          <p:cNvGraphicFramePr>
            <a:graphicFrameLocks/>
          </p:cNvGraphicFramePr>
          <p:nvPr>
            <p:extLst>
              <p:ext uri="{D42A27DB-BD31-4B8C-83A1-F6EECF244321}">
                <p14:modId xmlns:p14="http://schemas.microsoft.com/office/powerpoint/2010/main" val="3092270626"/>
              </p:ext>
            </p:extLst>
          </p:nvPr>
        </p:nvGraphicFramePr>
        <p:xfrm>
          <a:off x="2630368" y="4809067"/>
          <a:ext cx="6472232" cy="169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EE8DC88-857B-9C2F-859C-FC89796C0CDB}"/>
              </a:ext>
            </a:extLst>
          </p:cNvPr>
          <p:cNvPicPr>
            <a:picLocks noChangeAspect="1"/>
          </p:cNvPicPr>
          <p:nvPr/>
        </p:nvPicPr>
        <p:blipFill>
          <a:blip r:embed="rId8"/>
          <a:stretch>
            <a:fillRect/>
          </a:stretch>
        </p:blipFill>
        <p:spPr>
          <a:xfrm>
            <a:off x="70442" y="5195894"/>
            <a:ext cx="2454276" cy="9251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18495970"/>
              </p:ext>
            </p:extLst>
          </p:nvPr>
        </p:nvGraphicFramePr>
        <p:xfrm>
          <a:off x="70442" y="1232078"/>
          <a:ext cx="8446470" cy="3264032"/>
        </p:xfrm>
        <a:graphic>
          <a:graphicData uri="http://schemas.openxmlformats.org/drawingml/2006/table">
            <a:tbl>
              <a:tblPr/>
              <a:tblGrid>
                <a:gridCol w="2542350">
                  <a:extLst>
                    <a:ext uri="{9D8B030D-6E8A-4147-A177-3AD203B41FA5}">
                      <a16:colId xmlns:a16="http://schemas.microsoft.com/office/drawing/2014/main" val="3127083478"/>
                    </a:ext>
                  </a:extLst>
                </a:gridCol>
                <a:gridCol w="996094">
                  <a:extLst>
                    <a:ext uri="{9D8B030D-6E8A-4147-A177-3AD203B41FA5}">
                      <a16:colId xmlns:a16="http://schemas.microsoft.com/office/drawing/2014/main" val="2662560344"/>
                    </a:ext>
                  </a:extLst>
                </a:gridCol>
                <a:gridCol w="996094">
                  <a:extLst>
                    <a:ext uri="{9D8B030D-6E8A-4147-A177-3AD203B41FA5}">
                      <a16:colId xmlns:a16="http://schemas.microsoft.com/office/drawing/2014/main" val="3948260620"/>
                    </a:ext>
                  </a:extLst>
                </a:gridCol>
                <a:gridCol w="1231534">
                  <a:extLst>
                    <a:ext uri="{9D8B030D-6E8A-4147-A177-3AD203B41FA5}">
                      <a16:colId xmlns:a16="http://schemas.microsoft.com/office/drawing/2014/main" val="266821013"/>
                    </a:ext>
                  </a:extLst>
                </a:gridCol>
                <a:gridCol w="1340199">
                  <a:extLst>
                    <a:ext uri="{9D8B030D-6E8A-4147-A177-3AD203B41FA5}">
                      <a16:colId xmlns:a16="http://schemas.microsoft.com/office/drawing/2014/main" val="2155901814"/>
                    </a:ext>
                  </a:extLst>
                </a:gridCol>
                <a:gridCol w="1340199">
                  <a:extLst>
                    <a:ext uri="{9D8B030D-6E8A-4147-A177-3AD203B41FA5}">
                      <a16:colId xmlns:a16="http://schemas.microsoft.com/office/drawing/2014/main" val="3822521497"/>
                    </a:ext>
                  </a:extLst>
                </a:gridCol>
              </a:tblGrid>
              <a:tr h="270874">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5719000"/>
                  </a:ext>
                </a:extLst>
              </a:tr>
              <a:tr h="490282">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49 327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53 755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1 126 308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20 094 791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4 047 206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80223006"/>
                  </a:ext>
                </a:extLst>
              </a:tr>
              <a:tr h="490282">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65 352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73 996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7 645 119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20 066 939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21 849 041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6314462"/>
                  </a:ext>
                </a:extLst>
              </a:tr>
              <a:tr h="490282">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16 025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20 241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6 518 811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-27 852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17 801 835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46798867"/>
                  </a:ext>
                </a:extLst>
              </a:tr>
              <a:tr h="270874">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85,3%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81,5%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908503"/>
                  </a:ext>
                </a:extLst>
              </a:tr>
              <a:tr h="490282">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65 352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73 996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7 645 119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25 066 939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21 849 041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611634473"/>
                  </a:ext>
                </a:extLst>
              </a:tr>
              <a:tr h="490282">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16 025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20 241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6 518 811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4 972 148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17 801 835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517963866"/>
                  </a:ext>
                </a:extLst>
              </a:tr>
              <a:tr h="270874">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85,3%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19,8%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81,5%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42664370"/>
                  </a:ext>
                </a:extLst>
              </a:tr>
            </a:tbl>
          </a:graphicData>
        </a:graphic>
      </p:graphicFrame>
    </p:spTree>
    <p:extLst>
      <p:ext uri="{BB962C8B-B14F-4D97-AF65-F5344CB8AC3E}">
        <p14:creationId xmlns:p14="http://schemas.microsoft.com/office/powerpoint/2010/main" val="14705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 y="16339"/>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057845" y="6363659"/>
            <a:ext cx="1905000" cy="457200"/>
          </a:xfrm>
          <a:prstGeom prst="rect">
            <a:avLst/>
          </a:prstGeom>
        </p:spPr>
        <p:txBody>
          <a:bodyPr/>
          <a:lstStyle/>
          <a:p>
            <a:pPr>
              <a:defRPr/>
            </a:pPr>
            <a:fld id="{18CC9CFB-5521-4678-B011-3614EFC0CBEB}" type="slidenum">
              <a:rPr lang="en-US" smtClean="0">
                <a:solidFill>
                  <a:srgbClr val="808080"/>
                </a:solidFill>
              </a:rPr>
              <a:pPr>
                <a:defRPr/>
              </a:pPr>
              <a:t>9</a:t>
            </a:fld>
            <a:endParaRPr lang="en-US" sz="1400" b="0" dirty="0">
              <a:solidFill>
                <a:srgbClr val="000000"/>
              </a:solidFill>
              <a:latin typeface="Arial"/>
            </a:endParaRPr>
          </a:p>
        </p:txBody>
      </p:sp>
      <p:graphicFrame>
        <p:nvGraphicFramePr>
          <p:cNvPr id="5" name="Content Placeholder 4">
            <a:extLst>
              <a:ext uri="{FF2B5EF4-FFF2-40B4-BE49-F238E27FC236}">
                <a16:creationId xmlns:a16="http://schemas.microsoft.com/office/drawing/2014/main" id="{986E3D37-CFD3-3F4D-C2A7-A241886B7A36}"/>
              </a:ext>
            </a:extLst>
          </p:cNvPr>
          <p:cNvGraphicFramePr>
            <a:graphicFrameLocks/>
          </p:cNvGraphicFramePr>
          <p:nvPr>
            <p:extLst>
              <p:ext uri="{D42A27DB-BD31-4B8C-83A1-F6EECF244321}">
                <p14:modId xmlns:p14="http://schemas.microsoft.com/office/powerpoint/2010/main" val="3112376741"/>
              </p:ext>
            </p:extLst>
          </p:nvPr>
        </p:nvGraphicFramePr>
        <p:xfrm>
          <a:off x="2632078" y="5334000"/>
          <a:ext cx="6472232" cy="1330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647FFEF-F49D-FB05-2311-2012432E08B4}"/>
              </a:ext>
            </a:extLst>
          </p:cNvPr>
          <p:cNvPicPr/>
          <p:nvPr/>
        </p:nvPicPr>
        <p:blipFill rotWithShape="1">
          <a:blip r:embed="rId8"/>
          <a:srcRect b="19498"/>
          <a:stretch/>
        </p:blipFill>
        <p:spPr>
          <a:xfrm>
            <a:off x="-17258" y="5301828"/>
            <a:ext cx="2490372" cy="1342166"/>
          </a:xfrm>
          <a:prstGeom prst="rect">
            <a:avLst/>
          </a:prstGeom>
          <a:ln>
            <a:solidFill>
              <a:sysClr val="window" lastClr="FFFFFF"/>
            </a:solidFill>
          </a:ln>
        </p:spPr>
      </p:pic>
      <p:graphicFrame>
        <p:nvGraphicFramePr>
          <p:cNvPr id="3" name="Table 2"/>
          <p:cNvGraphicFramePr>
            <a:graphicFrameLocks noGrp="1"/>
          </p:cNvGraphicFramePr>
          <p:nvPr>
            <p:extLst>
              <p:ext uri="{D42A27DB-BD31-4B8C-83A1-F6EECF244321}">
                <p14:modId xmlns:p14="http://schemas.microsoft.com/office/powerpoint/2010/main" val="2378568788"/>
              </p:ext>
            </p:extLst>
          </p:nvPr>
        </p:nvGraphicFramePr>
        <p:xfrm>
          <a:off x="-1" y="1252379"/>
          <a:ext cx="8962845" cy="3893534"/>
        </p:xfrm>
        <a:graphic>
          <a:graphicData uri="http://schemas.openxmlformats.org/drawingml/2006/table">
            <a:tbl>
              <a:tblPr/>
              <a:tblGrid>
                <a:gridCol w="2940098">
                  <a:extLst>
                    <a:ext uri="{9D8B030D-6E8A-4147-A177-3AD203B41FA5}">
                      <a16:colId xmlns:a16="http://schemas.microsoft.com/office/drawing/2014/main" val="576153342"/>
                    </a:ext>
                  </a:extLst>
                </a:gridCol>
                <a:gridCol w="1086945">
                  <a:extLst>
                    <a:ext uri="{9D8B030D-6E8A-4147-A177-3AD203B41FA5}">
                      <a16:colId xmlns:a16="http://schemas.microsoft.com/office/drawing/2014/main" val="2114054153"/>
                    </a:ext>
                  </a:extLst>
                </a:gridCol>
                <a:gridCol w="1086945">
                  <a:extLst>
                    <a:ext uri="{9D8B030D-6E8A-4147-A177-3AD203B41FA5}">
                      <a16:colId xmlns:a16="http://schemas.microsoft.com/office/drawing/2014/main" val="562538635"/>
                    </a:ext>
                  </a:extLst>
                </a:gridCol>
                <a:gridCol w="1211677">
                  <a:extLst>
                    <a:ext uri="{9D8B030D-6E8A-4147-A177-3AD203B41FA5}">
                      <a16:colId xmlns:a16="http://schemas.microsoft.com/office/drawing/2014/main" val="2576581211"/>
                    </a:ext>
                  </a:extLst>
                </a:gridCol>
                <a:gridCol w="1318590">
                  <a:extLst>
                    <a:ext uri="{9D8B030D-6E8A-4147-A177-3AD203B41FA5}">
                      <a16:colId xmlns:a16="http://schemas.microsoft.com/office/drawing/2014/main" val="1093167237"/>
                    </a:ext>
                  </a:extLst>
                </a:gridCol>
                <a:gridCol w="1318590">
                  <a:extLst>
                    <a:ext uri="{9D8B030D-6E8A-4147-A177-3AD203B41FA5}">
                      <a16:colId xmlns:a16="http://schemas.microsoft.com/office/drawing/2014/main" val="1912128280"/>
                    </a:ext>
                  </a:extLst>
                </a:gridCol>
              </a:tblGrid>
              <a:tr h="404733">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2018/19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2019/20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2021/22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Calibri" panose="020F0502020204030204" pitchFamily="34" charset="0"/>
                        </a:rPr>
                        <a:t>2022/23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4553548"/>
                  </a:ext>
                </a:extLst>
              </a:tr>
              <a:tr h="404733">
                <a:tc>
                  <a:txBody>
                    <a:bodyPr/>
                    <a:lstStyle/>
                    <a:p>
                      <a:pPr algn="l" fontAlgn="b"/>
                      <a:r>
                        <a:rPr lang="en-ZA" sz="1400" b="0" i="0" u="none" strike="noStrike">
                          <a:solidFill>
                            <a:srgbClr val="000000"/>
                          </a:solidFill>
                          <a:effectLst/>
                          <a:latin typeface="Calibri" panose="020F0502020204030204" pitchFamily="34" charset="0"/>
                        </a:rPr>
                        <a:t>Actual spending</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42 200 425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44 740 818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43 525 715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54 568 595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54 533 450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25178121"/>
                  </a:ext>
                </a:extLst>
              </a:tr>
              <a:tr h="404733">
                <a:tc>
                  <a:txBody>
                    <a:bodyPr/>
                    <a:lstStyle/>
                    <a:p>
                      <a:pPr algn="l" fontAlgn="b"/>
                      <a:r>
                        <a:rPr lang="en-ZA" sz="1400" b="0" i="0" u="none" strike="noStrike">
                          <a:solidFill>
                            <a:srgbClr val="000000"/>
                          </a:solidFill>
                          <a:effectLst/>
                          <a:latin typeface="Calibri" panose="020F0502020204030204" pitchFamily="34" charset="0"/>
                        </a:rPr>
                        <a:t>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42 524 617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45 882 644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59 584 001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52 535 006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63 938 757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2060079"/>
                  </a:ext>
                </a:extLst>
              </a:tr>
              <a:tr h="732568">
                <a:tc>
                  <a:txBody>
                    <a:bodyPr/>
                    <a:lstStyle/>
                    <a:p>
                      <a:pPr algn="l" fontAlgn="b"/>
                      <a:r>
                        <a:rPr lang="en-ZA" sz="1400" b="0" i="0" u="none" strike="noStrike">
                          <a:solidFill>
                            <a:srgbClr val="000000"/>
                          </a:solidFill>
                          <a:effectLst/>
                          <a:latin typeface="Calibri" panose="020F0502020204030204" pitchFamily="34" charset="0"/>
                        </a:rPr>
                        <a:t>(Over)/Under Initial projection</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324 192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1 141 826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a:solidFill>
                            <a:srgbClr val="000000"/>
                          </a:solidFill>
                          <a:effectLst/>
                          <a:latin typeface="Calibri" panose="020F0502020204030204" pitchFamily="34" charset="0"/>
                        </a:rPr>
                        <a:t>      16 058 286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-2 033 589 </a:t>
                      </a:r>
                    </a:p>
                  </a:txBody>
                  <a:tcPr marL="9525" marR="9525" marT="9525" marB="0" anchor="b">
                    <a:lnL>
                      <a:noFill/>
                    </a:lnL>
                    <a:lnR>
                      <a:noFill/>
                    </a:lnR>
                    <a:lnT>
                      <a:noFill/>
                    </a:lnT>
                    <a:lnB>
                      <a:noFill/>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9 405 307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802208219"/>
                  </a:ext>
                </a:extLst>
              </a:tr>
              <a:tr h="404733">
                <a:tc>
                  <a:txBody>
                    <a:bodyPr/>
                    <a:lstStyle/>
                    <a:p>
                      <a:pPr algn="l" fontAlgn="b"/>
                      <a:r>
                        <a:rPr lang="en-ZA" sz="1400" b="1" i="0" u="none" strike="noStrike">
                          <a:solidFill>
                            <a:srgbClr val="000000"/>
                          </a:solidFill>
                          <a:effectLst/>
                          <a:latin typeface="Calibri" panose="020F0502020204030204" pitchFamily="34" charset="0"/>
                        </a:rPr>
                        <a:t>% Variance on Initial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27,0%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a:solidFill>
                            <a:srgbClr val="000000"/>
                          </a:solidFill>
                          <a:effectLst/>
                          <a:latin typeface="Calibri" panose="020F0502020204030204" pitchFamily="34" charset="0"/>
                        </a:rPr>
                        <a:t>-3,9%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panose="020F0502020204030204" pitchFamily="34" charset="0"/>
                        </a:rPr>
                        <a:t>14,7%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8968448"/>
                  </a:ext>
                </a:extLst>
              </a:tr>
              <a:tr h="404733">
                <a:tc>
                  <a:txBody>
                    <a:bodyPr/>
                    <a:lstStyle/>
                    <a:p>
                      <a:pPr algn="l" fontAlgn="b"/>
                      <a:r>
                        <a:rPr lang="en-ZA" sz="1400" b="0" i="0" u="none" strike="noStrike">
                          <a:solidFill>
                            <a:srgbClr val="000000"/>
                          </a:solidFill>
                          <a:effectLst/>
                          <a:latin typeface="Calibri" panose="020F0502020204030204" pitchFamily="34" charset="0"/>
                        </a:rPr>
                        <a:t>Running projection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42 526 309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46 162 760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59 584 001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52 534 852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63 936 059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50553547"/>
                  </a:ext>
                </a:extLst>
              </a:tr>
              <a:tr h="732568">
                <a:tc>
                  <a:txBody>
                    <a:bodyPr/>
                    <a:lstStyle/>
                    <a:p>
                      <a:pPr algn="l" fontAlgn="b"/>
                      <a:r>
                        <a:rPr lang="en-ZA" sz="1400" b="0" i="0" u="none" strike="noStrike">
                          <a:solidFill>
                            <a:srgbClr val="000000"/>
                          </a:solidFill>
                          <a:effectLst/>
                          <a:latin typeface="Calibri" panose="020F0502020204030204" pitchFamily="34" charset="0"/>
                        </a:rPr>
                        <a:t>(Over)/Under Running projection</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325 884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1 421 942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16 058 286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a:solidFill>
                            <a:srgbClr val="000000"/>
                          </a:solidFill>
                          <a:effectLst/>
                          <a:latin typeface="Calibri" panose="020F0502020204030204" pitchFamily="34" charset="0"/>
                        </a:rPr>
                        <a:t>-          2 033 743 </a:t>
                      </a:r>
                    </a:p>
                  </a:txBody>
                  <a:tcPr marL="9525" marR="9525" marT="9525" marB="0" anchor="b">
                    <a:lnL>
                      <a:noFill/>
                    </a:lnL>
                    <a:lnR>
                      <a:noFill/>
                    </a:lnR>
                    <a:lnT>
                      <a:noFill/>
                    </a:lnT>
                    <a:lnB>
                      <a:noFill/>
                    </a:lnB>
                    <a:solidFill>
                      <a:srgbClr val="D9D9D9"/>
                    </a:solidFill>
                  </a:tcPr>
                </a:tc>
                <a:tc>
                  <a:txBody>
                    <a:bodyPr/>
                    <a:lstStyle/>
                    <a:p>
                      <a:pPr algn="r" fontAlgn="b"/>
                      <a:r>
                        <a:rPr lang="en-ZA" sz="1400" b="0" i="0" u="none" strike="noStrike" dirty="0">
                          <a:solidFill>
                            <a:srgbClr val="000000"/>
                          </a:solidFill>
                          <a:effectLst/>
                          <a:latin typeface="Calibri" panose="020F0502020204030204" pitchFamily="34" charset="0"/>
                        </a:rPr>
                        <a:t>           9 402 609 </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67124253"/>
                  </a:ext>
                </a:extLst>
              </a:tr>
              <a:tr h="404733">
                <a:tc>
                  <a:txBody>
                    <a:bodyPr/>
                    <a:lstStyle/>
                    <a:p>
                      <a:pPr algn="l" fontAlgn="b"/>
                      <a:r>
                        <a:rPr lang="en-ZA" sz="1400" b="1" i="0" u="none" strike="noStrike">
                          <a:solidFill>
                            <a:srgbClr val="000000"/>
                          </a:solidFill>
                          <a:effectLst/>
                          <a:latin typeface="Calibri" panose="020F0502020204030204" pitchFamily="34" charset="0"/>
                        </a:rPr>
                        <a:t>% Variance on Running projection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27,0%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a:solidFill>
                            <a:srgbClr val="000000"/>
                          </a:solidFill>
                          <a:effectLst/>
                          <a:latin typeface="Calibri" panose="020F0502020204030204" pitchFamily="34" charset="0"/>
                        </a:rPr>
                        <a:t>-3,9%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400" b="1" i="0" u="none" strike="noStrike" dirty="0">
                          <a:solidFill>
                            <a:srgbClr val="000000"/>
                          </a:solidFill>
                          <a:effectLst/>
                          <a:latin typeface="Calibri" panose="020F0502020204030204" pitchFamily="34" charset="0"/>
                        </a:rPr>
                        <a:t>14,7%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3852737"/>
                  </a:ext>
                </a:extLst>
              </a:tr>
            </a:tbl>
          </a:graphicData>
        </a:graphic>
      </p:graphicFrame>
    </p:spTree>
    <p:extLst>
      <p:ext uri="{BB962C8B-B14F-4D97-AF65-F5344CB8AC3E}">
        <p14:creationId xmlns:p14="http://schemas.microsoft.com/office/powerpoint/2010/main" val="3490409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9" ma:contentTypeDescription="Create a new document." ma:contentTypeScope="" ma:versionID="7a53f55a926b44e764e68cc696d2bf56">
  <xsd:schema xmlns:xsd="http://www.w3.org/2001/XMLSchema" xmlns:xs="http://www.w3.org/2001/XMLSchema" xmlns:p="http://schemas.microsoft.com/office/2006/metadata/properties" xmlns:ns3="45987a19-0b2c-4d42-ad64-d9749832b1e7" xmlns:ns4="f083da49-451a-4629-8875-846b923e2ce9" targetNamespace="http://schemas.microsoft.com/office/2006/metadata/properties" ma:root="true" ma:fieldsID="b18238a1b23bd5a6160a6b4f2dd04289" ns3:_="" ns4:_="">
    <xsd:import namespace="45987a19-0b2c-4d42-ad64-d9749832b1e7"/>
    <xsd:import namespace="f083da49-451a-4629-8875-846b923e2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87a19-0b2c-4d42-ad64-d9749832b1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D6C14E-9A65-4BC4-BE48-256EC08914BD}">
  <ds:schemaRefs>
    <ds:schemaRef ds:uri="http://purl.org/dc/terms/"/>
    <ds:schemaRef ds:uri="http://schemas.microsoft.com/office/2006/documentManagement/types"/>
    <ds:schemaRef ds:uri="f083da49-451a-4629-8875-846b923e2ce9"/>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5987a19-0b2c-4d42-ad64-d9749832b1e7"/>
  </ds:schemaRefs>
</ds:datastoreItem>
</file>

<file path=customXml/itemProps2.xml><?xml version="1.0" encoding="utf-8"?>
<ds:datastoreItem xmlns:ds="http://schemas.openxmlformats.org/officeDocument/2006/customXml" ds:itemID="{46684A46-9192-4935-AB55-7C3C5AB39605}">
  <ds:schemaRefs>
    <ds:schemaRef ds:uri="http://schemas.microsoft.com/sharepoint/v3/contenttype/forms"/>
  </ds:schemaRefs>
</ds:datastoreItem>
</file>

<file path=customXml/itemProps3.xml><?xml version="1.0" encoding="utf-8"?>
<ds:datastoreItem xmlns:ds="http://schemas.openxmlformats.org/officeDocument/2006/customXml" ds:itemID="{667530BF-ADFB-4DE2-81E2-45834394F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87a19-0b2c-4d42-ad64-d9749832b1e7"/>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63246</TotalTime>
  <Words>8176</Words>
  <Application>Microsoft Office PowerPoint</Application>
  <PresentationFormat>On-screen Show (4:3)</PresentationFormat>
  <Paragraphs>1027</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Gill Sans MT</vt:lpstr>
      <vt:lpstr>Osaka</vt:lpstr>
      <vt:lpstr>Times New Roman</vt:lpstr>
      <vt:lpstr>Office Theme</vt:lpstr>
      <vt:lpstr>2022/23 QUARTER 1 SPENDING OUTCOMES</vt:lpstr>
      <vt:lpstr>Contents </vt:lpstr>
      <vt:lpstr>Summary of spending </vt:lpstr>
      <vt:lpstr>Summary of spending (Q1 for each year) </vt:lpstr>
      <vt:lpstr>Summary of spending (Q1 for each year) </vt:lpstr>
      <vt:lpstr>Summary of spending </vt:lpstr>
      <vt:lpstr>Summary of spending </vt:lpstr>
      <vt:lpstr>Summary of spending</vt:lpstr>
      <vt:lpstr>Summary of spending</vt:lpstr>
      <vt:lpstr>Summary of spending</vt:lpstr>
      <vt:lpstr>Summary of spending</vt:lpstr>
      <vt:lpstr>Summary of spending</vt:lpstr>
      <vt:lpstr>Summary of spending</vt:lpstr>
      <vt:lpstr>Summary of spending</vt:lpstr>
      <vt:lpstr>Summary of spending</vt:lpstr>
      <vt:lpstr>Summary of spending</vt:lpstr>
      <vt:lpstr>Summary of spending</vt:lpstr>
      <vt:lpstr>Summary of spending</vt:lpstr>
      <vt:lpstr>Summary of spending</vt:lpstr>
      <vt:lpstr>Summary of spending </vt:lpstr>
      <vt:lpstr>Summary of spending</vt:lpstr>
      <vt:lpstr>Summary of spending</vt:lpstr>
      <vt:lpstr>Summary of spending</vt:lpstr>
      <vt:lpstr>Summary of spending</vt:lpstr>
      <vt:lpstr>Summary of disaster spending </vt:lpstr>
      <vt:lpstr>Summary of spending </vt:lpstr>
      <vt:lpstr>Summary of spending</vt:lpstr>
      <vt:lpstr>Summary of spending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Mampho Modise</cp:lastModifiedBy>
  <cp:revision>373</cp:revision>
  <cp:lastPrinted>2022-08-25T18:57:44Z</cp:lastPrinted>
  <dcterms:created xsi:type="dcterms:W3CDTF">2020-04-24T06:12:55Z</dcterms:created>
  <dcterms:modified xsi:type="dcterms:W3CDTF">2022-08-26T14:50:08Z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y fmtid="{D5CDD505-2E9C-101B-9397-08002B2CF9AE}" pid="3" name="MSIP_Label_93c4247e-447d-4732-af29-2e529a4288f1_Enabled">
    <vt:lpwstr>True</vt:lpwstr>
  </property>
  <property fmtid="{D5CDD505-2E9C-101B-9397-08002B2CF9AE}" pid="4" name="MSIP_Label_93c4247e-447d-4732-af29-2e529a4288f1_SiteId">
    <vt:lpwstr>1a45348f-02b4-4f9a-a7a8-7786f6dd3245</vt:lpwstr>
  </property>
  <property fmtid="{D5CDD505-2E9C-101B-9397-08002B2CF9AE}" pid="5" name="MSIP_Label_93c4247e-447d-4732-af29-2e529a4288f1_Owner">
    <vt:lpwstr>Mampho.Modise@Treasury.gov.za</vt:lpwstr>
  </property>
  <property fmtid="{D5CDD505-2E9C-101B-9397-08002B2CF9AE}" pid="6" name="MSIP_Label_93c4247e-447d-4732-af29-2e529a4288f1_SetDate">
    <vt:lpwstr>2020-08-31T10:00:36.8945321Z</vt:lpwstr>
  </property>
  <property fmtid="{D5CDD505-2E9C-101B-9397-08002B2CF9AE}" pid="7" name="MSIP_Label_93c4247e-447d-4732-af29-2e529a4288f1_Name">
    <vt:lpwstr>Personal</vt:lpwstr>
  </property>
  <property fmtid="{D5CDD505-2E9C-101B-9397-08002B2CF9AE}" pid="8" name="MSIP_Label_93c4247e-447d-4732-af29-2e529a4288f1_Application">
    <vt:lpwstr>Microsoft Azure Information Protection</vt:lpwstr>
  </property>
  <property fmtid="{D5CDD505-2E9C-101B-9397-08002B2CF9AE}" pid="9" name="MSIP_Label_93c4247e-447d-4732-af29-2e529a4288f1_Extended_MSFT_Method">
    <vt:lpwstr>Automatic</vt:lpwstr>
  </property>
  <property fmtid="{D5CDD505-2E9C-101B-9397-08002B2CF9AE}" pid="10" name="Sensitivity">
    <vt:lpwstr>Personal</vt:lpwstr>
  </property>
</Properties>
</file>