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docProps/custom.xml" ContentType="application/vnd.openxmlformats-officedocument.custom-properties+xml"/>
  <Override PartName="/ppt/comments/modernComment_62D_BF17A190.xml" ContentType="application/vnd.ms-powerpoint.comments+xml"/>
  <Override PartName="/ppt/commentAuthors.xml" ContentType="application/vnd.openxmlformats-officedocument.presentationml.commentAuthors+xml"/>
  <Override PartName="/ppt/slideLayouts/slideLayout10.xml" ContentType="application/vnd.openxmlformats-officedocument.presentationml.slideLayout+xml"/>
  <Override PartName="/ppt/comments/modernComment_62F_F2EF3DED.xml" ContentType="application/vnd.ms-powerpoint.comments+xml"/>
  <Override PartName="/ppt/changesInfos/changesInfo1.xml" ContentType="application/vnd.ms-powerpoint.changesinfo+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customXml/itemProps2.xml" ContentType="application/vnd.openxmlformats-officedocument.customXml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027" r:id="rId4"/>
    <p:sldMasterId id="2147484039" r:id="rId5"/>
  </p:sldMasterIdLst>
  <p:notesMasterIdLst>
    <p:notesMasterId r:id="rId21"/>
  </p:notesMasterIdLst>
  <p:handoutMasterIdLst>
    <p:handoutMasterId r:id="rId22"/>
  </p:handoutMasterIdLst>
  <p:sldIdLst>
    <p:sldId id="1412" r:id="rId6"/>
    <p:sldId id="1628" r:id="rId7"/>
    <p:sldId id="1492" r:id="rId8"/>
    <p:sldId id="256" r:id="rId9"/>
    <p:sldId id="315" r:id="rId10"/>
    <p:sldId id="1629" r:id="rId11"/>
    <p:sldId id="1536" r:id="rId12"/>
    <p:sldId id="1576" r:id="rId13"/>
    <p:sldId id="1632" r:id="rId14"/>
    <p:sldId id="1581" r:id="rId15"/>
    <p:sldId id="1583" r:id="rId16"/>
    <p:sldId id="1545" r:id="rId17"/>
    <p:sldId id="302" r:id="rId18"/>
    <p:sldId id="1579" r:id="rId19"/>
    <p:sldId id="257" r:id="rId20"/>
  </p:sldIdLst>
  <p:sldSz cx="10160000" cy="5715000"/>
  <p:notesSz cx="7102475" cy="9388475"/>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165"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329"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494"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66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5825" algn="l" defTabSz="914329"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2989" algn="l" defTabSz="914329"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155" algn="l" defTabSz="914329"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320" algn="l" defTabSz="914329"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xmlns="">
        <p15:guide id="1" orient="horz" pos="1801" userDrawn="1">
          <p15:clr>
            <a:srgbClr val="A4A3A4"/>
          </p15:clr>
        </p15:guide>
        <p15:guide id="2" pos="3201" userDrawn="1">
          <p15:clr>
            <a:srgbClr val="A4A3A4"/>
          </p15:clr>
        </p15:guide>
      </p15:sldGuideLst>
    </p:ext>
    <p:ext uri="{2D200454-40CA-4A62-9FC3-DE9A4176ACB9}">
      <p15:notesGuideLst xmlns:p15="http://schemas.microsoft.com/office/powerpoint/2012/main" xmlns=""/>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2B2B009-FC62-7B6E-A712-3A547455E7F3}" name="Rendani Musetha" initials="RM" userId="S::Rendanim@DTPS.GOV.ZA::da7d6644-77d3-4107-87bc-497089e3dcbc" providerId="AD"/>
  <p188:author id="{127421E2-79AA-4D89-F41F-1F9AFBCB718F}" name="Mmapula Kgari" initials="MK" userId="S::KgariM@sentech.co.za::898531c1-4193-414a-9a1e-e7dcadafcd19"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mapula Kgari" initials="MK" lastIdx="11" clrIdx="0">
    <p:extLst>
      <p:ext uri="{19B8F6BF-5375-455C-9EA6-DF929625EA0E}">
        <p15:presenceInfo xmlns:p15="http://schemas.microsoft.com/office/powerpoint/2012/main" xmlns="" userId="S::KgariM@sentech.co.za::898531c1-4193-414a-9a1e-e7dcadafcd19" providerId="AD"/>
      </p:ext>
    </p:extLst>
  </p:cmAuthor>
  <p:cmAuthor id="2" name="Lance Williams" initials="LW" lastIdx="1" clrIdx="1">
    <p:extLst>
      <p:ext uri="{19B8F6BF-5375-455C-9EA6-DF929625EA0E}">
        <p15:presenceInfo xmlns:p15="http://schemas.microsoft.com/office/powerpoint/2012/main" xmlns="" userId="f4813ec5f09eb8bc" providerId="Windows Live"/>
      </p:ext>
    </p:extLst>
  </p:cmAuthor>
  <p:cmAuthor id="3" name="Lance Williams" initials="LW [2]" lastIdx="1" clrIdx="2">
    <p:extLst>
      <p:ext uri="{19B8F6BF-5375-455C-9EA6-DF929625EA0E}">
        <p15:presenceInfo xmlns:p15="http://schemas.microsoft.com/office/powerpoint/2012/main" xmlns="" userId="S-1-5-21-1921980992-492592877-618671499-6578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2" scaleToFitPaper="1" frameSlides="1"/>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0"/>
      </p:ext>
    </p:extLst>
  </p:showPr>
  <p:clrMru>
    <a:srgbClr val="0000FF"/>
    <a:srgbClr val="000000"/>
    <a:srgbClr val="0E1B8D"/>
    <a:srgbClr val="006600"/>
    <a:srgbClr val="00CC00"/>
    <a:srgbClr val="00B27B"/>
    <a:srgbClr val="000066"/>
    <a:srgbClr val="FF3300"/>
    <a:srgbClr val="FFFF00"/>
    <a:srgbClr val="93939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E164F6E-A976-4A62-AC9E-CFE4BCC9B134}" v="1" dt="2022-08-26T08:36:42.53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391" autoAdjust="0"/>
    <p:restoredTop sz="94912" autoAdjust="0"/>
  </p:normalViewPr>
  <p:slideViewPr>
    <p:cSldViewPr>
      <p:cViewPr varScale="1">
        <p:scale>
          <a:sx n="88" d="100"/>
          <a:sy n="88" d="100"/>
        </p:scale>
        <p:origin x="-894" y="-102"/>
      </p:cViewPr>
      <p:guideLst>
        <p:guide orient="horz" pos="1801"/>
        <p:guide pos="3201"/>
      </p:guideLst>
    </p:cSldViewPr>
  </p:slideViewPr>
  <p:outlineViewPr>
    <p:cViewPr>
      <p:scale>
        <a:sx n="33" d="100"/>
        <a:sy n="33" d="100"/>
      </p:scale>
      <p:origin x="0" y="0"/>
    </p:cViewPr>
  </p:outlineViewPr>
  <p:notesTextViewPr>
    <p:cViewPr>
      <p:scale>
        <a:sx n="1" d="1"/>
        <a:sy n="1" d="1"/>
      </p:scale>
      <p:origin x="0" y="0"/>
    </p:cViewPr>
  </p:notesTextViewPr>
  <p:sorterViewPr>
    <p:cViewPr>
      <p:scale>
        <a:sx n="90" d="100"/>
        <a:sy n="90" d="100"/>
      </p:scale>
      <p:origin x="0" y="0"/>
    </p:cViewPr>
  </p:sorterViewPr>
  <p:notesViewPr>
    <p:cSldViewPr>
      <p:cViewPr varScale="1">
        <p:scale>
          <a:sx n="49" d="100"/>
          <a:sy n="49" d="100"/>
        </p:scale>
        <p:origin x="2732" y="28"/>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commentAuthors" Target="commentAuthors.xml"/><Relationship Id="rId28"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handoutMaster" Target="handoutMasters/handoutMaster1.xml"/><Relationship Id="rId27" Type="http://schemas.openxmlformats.org/officeDocument/2006/relationships/tableStyles" Target="tableStyles.xml"/><Relationship Id="rId30"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ift Zowa" userId="446c36e5-1d20-4470-b69d-19315ad3bf6f" providerId="ADAL" clId="{2E164F6E-A976-4A62-AC9E-CFE4BCC9B134}"/>
    <pc:docChg chg="undo custSel modSld">
      <pc:chgData name="Gift Zowa" userId="446c36e5-1d20-4470-b69d-19315ad3bf6f" providerId="ADAL" clId="{2E164F6E-A976-4A62-AC9E-CFE4BCC9B134}" dt="2022-08-26T08:40:25.314" v="25" actId="6549"/>
      <pc:docMkLst>
        <pc:docMk/>
      </pc:docMkLst>
      <pc:sldChg chg="delCm">
        <pc:chgData name="Gift Zowa" userId="446c36e5-1d20-4470-b69d-19315ad3bf6f" providerId="ADAL" clId="{2E164F6E-A976-4A62-AC9E-CFE4BCC9B134}" dt="2022-08-26T08:37:27.482" v="5"/>
        <pc:sldMkLst>
          <pc:docMk/>
          <pc:sldMk cId="1607165799" sldId="256"/>
        </pc:sldMkLst>
      </pc:sldChg>
      <pc:sldChg chg="modSp mod">
        <pc:chgData name="Gift Zowa" userId="446c36e5-1d20-4470-b69d-19315ad3bf6f" providerId="ADAL" clId="{2E164F6E-A976-4A62-AC9E-CFE4BCC9B134}" dt="2022-08-26T08:37:11.820" v="4" actId="1076"/>
        <pc:sldMkLst>
          <pc:docMk/>
          <pc:sldMk cId="770339896" sldId="1492"/>
        </pc:sldMkLst>
        <pc:spChg chg="mod">
          <ac:chgData name="Gift Zowa" userId="446c36e5-1d20-4470-b69d-19315ad3bf6f" providerId="ADAL" clId="{2E164F6E-A976-4A62-AC9E-CFE4BCC9B134}" dt="2022-08-26T08:37:02.717" v="1" actId="20577"/>
          <ac:spMkLst>
            <pc:docMk/>
            <pc:sldMk cId="770339896" sldId="1492"/>
            <ac:spMk id="5" creationId="{00000000-0000-0000-0000-000000000000}"/>
          </ac:spMkLst>
        </pc:spChg>
        <pc:graphicFrameChg chg="mod modGraphic">
          <ac:chgData name="Gift Zowa" userId="446c36e5-1d20-4470-b69d-19315ad3bf6f" providerId="ADAL" clId="{2E164F6E-A976-4A62-AC9E-CFE4BCC9B134}" dt="2022-08-26T08:37:11.820" v="4" actId="1076"/>
          <ac:graphicFrameMkLst>
            <pc:docMk/>
            <pc:sldMk cId="770339896" sldId="1492"/>
            <ac:graphicFrameMk id="2" creationId="{D74BF3B0-340D-4976-9B0F-1EB9CC7E1439}"/>
          </ac:graphicFrameMkLst>
        </pc:graphicFrameChg>
      </pc:sldChg>
      <pc:sldChg chg="modSp mod">
        <pc:chgData name="Gift Zowa" userId="446c36e5-1d20-4470-b69d-19315ad3bf6f" providerId="ADAL" clId="{2E164F6E-A976-4A62-AC9E-CFE4BCC9B134}" dt="2022-08-26T08:40:25.314" v="25" actId="6549"/>
        <pc:sldMkLst>
          <pc:docMk/>
          <pc:sldMk cId="303637431" sldId="1632"/>
        </pc:sldMkLst>
        <pc:spChg chg="mod">
          <ac:chgData name="Gift Zowa" userId="446c36e5-1d20-4470-b69d-19315ad3bf6f" providerId="ADAL" clId="{2E164F6E-A976-4A62-AC9E-CFE4BCC9B134}" dt="2022-08-26T08:40:25.314" v="25" actId="6549"/>
          <ac:spMkLst>
            <pc:docMk/>
            <pc:sldMk cId="303637431" sldId="1632"/>
            <ac:spMk id="2" creationId="{B0DBE926-988B-0D74-C1F7-53F2447C273F}"/>
          </ac:spMkLst>
        </pc:spChg>
      </pc:sldChg>
    </pc:docChg>
  </pc:docChgLst>
</pc:chgInfo>
</file>

<file path=ppt/comments/modernComment_62D_BF17A190.xml><?xml version="1.0" encoding="utf-8"?>
<p188:cmLst xmlns:a="http://schemas.openxmlformats.org/drawingml/2006/main" xmlns:r="http://schemas.openxmlformats.org/officeDocument/2006/relationships" xmlns:p188="http://schemas.microsoft.com/office/powerpoint/2018/8/main">
  <p188:cm id="{67108C24-9410-4089-AA0E-0E9B16E67B99}" authorId="{C2B2B009-FC62-7B6E-A712-3A547455E7F3}" created="2022-08-08T15:17:51.022">
    <ac:deMkLst xmlns:ac="http://schemas.microsoft.com/office/drawing/2013/main/command">
      <pc:docMk xmlns:pc="http://schemas.microsoft.com/office/powerpoint/2013/main/command"/>
      <pc:sldMk xmlns:pc="http://schemas.microsoft.com/office/powerpoint/2013/main/command" cId="3205996944" sldId="1581"/>
      <ac:graphicFrameMk id="7" creationId="{55907DEB-0C7A-4F41-BBFD-AA27D418AEF2}"/>
    </ac:deMkLst>
    <p188:txBody>
      <a:bodyPr/>
      <a:lstStyle/>
      <a:p>
        <a:r>
          <a:rPr lang="en-ZA"/>
          <a:t>Proper Context required particularly with the column that speaks to "@100Mbps or Planned with Tasking" these numbers without proper context can be confusing to the audience and may raise many questions.</a:t>
        </a:r>
      </a:p>
    </p188:txBody>
  </p188:cm>
</p188:cmLst>
</file>

<file path=ppt/comments/modernComment_62F_F2EF3DED.xml><?xml version="1.0" encoding="utf-8"?>
<p188:cmLst xmlns:a="http://schemas.openxmlformats.org/drawingml/2006/main" xmlns:r="http://schemas.openxmlformats.org/officeDocument/2006/relationships" xmlns:p188="http://schemas.microsoft.com/office/powerpoint/2018/8/main">
  <p188:cm id="{229B3796-6113-4D61-AF1A-D4F955F298FC}" authorId="{C2B2B009-FC62-7B6E-A712-3A547455E7F3}" created="2022-08-08T15:19:54.315">
    <ac:txMkLst xmlns:ac="http://schemas.microsoft.com/office/drawing/2013/main/command">
      <pc:docMk xmlns:pc="http://schemas.microsoft.com/office/powerpoint/2013/main/command"/>
      <pc:sldMk xmlns:pc="http://schemas.microsoft.com/office/powerpoint/2013/main/command" cId="4075765229" sldId="1583"/>
      <ac:graphicFrameMk id="2" creationId="{5F701833-3C93-8C32-2B9C-93AB6E9E346B}"/>
      <ac:tblMk/>
      <ac:tcMk rowId="3502936483" colId="3054056247"/>
      <ac:txMk cp="287" len="69">
        <ac:context len="388" hash="541738360"/>
      </ac:txMk>
    </ac:txMkLst>
    <p188:pos x="9401957" y="4155844"/>
    <p188:txBody>
      <a:bodyPr/>
      <a:lstStyle/>
      <a:p>
        <a:r>
          <a:rPr lang="en-ZA"/>
          <a:t>Please provide proper context to explain the 8241 sites.</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9567530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513" cy="469950"/>
          </a:xfrm>
          <a:prstGeom prst="rect">
            <a:avLst/>
          </a:prstGeom>
        </p:spPr>
        <p:txBody>
          <a:bodyPr vert="horz" lIns="91440" tIns="45720" rIns="91440" bIns="45720" rtlCol="0"/>
          <a:lstStyle>
            <a:lvl1pPr algn="l" eaLnBrk="1" fontAlgn="auto" hangingPunct="1">
              <a:spcBef>
                <a:spcPts val="0"/>
              </a:spcBef>
              <a:spcAft>
                <a:spcPts val="0"/>
              </a:spcAft>
              <a:defRPr sz="1200" dirty="0">
                <a:latin typeface="+mn-lt"/>
                <a:cs typeface="+mn-cs"/>
              </a:defRPr>
            </a:lvl1pPr>
          </a:lstStyle>
          <a:p>
            <a:pPr>
              <a:defRPr/>
            </a:pPr>
            <a:endParaRPr lang="en-GB" dirty="0"/>
          </a:p>
        </p:txBody>
      </p:sp>
      <p:sp>
        <p:nvSpPr>
          <p:cNvPr id="3" name="Date Placeholder 2"/>
          <p:cNvSpPr>
            <a:spLocks noGrp="1"/>
          </p:cNvSpPr>
          <p:nvPr>
            <p:ph type="dt" idx="1"/>
          </p:nvPr>
        </p:nvSpPr>
        <p:spPr>
          <a:xfrm>
            <a:off x="4022304" y="0"/>
            <a:ext cx="3078513" cy="46995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A45E22AB-ADFD-438E-BAB0-916869CD6AA6}" type="datetimeFigureOut">
              <a:rPr lang="en-GB"/>
              <a:pPr>
                <a:defRPr/>
              </a:pPr>
              <a:t>30/08/2022</a:t>
            </a:fld>
            <a:endParaRPr lang="en-GB" dirty="0"/>
          </a:p>
        </p:txBody>
      </p:sp>
      <p:sp>
        <p:nvSpPr>
          <p:cNvPr id="4" name="Slide Image Placeholder 3"/>
          <p:cNvSpPr>
            <a:spLocks noGrp="1" noRot="1" noChangeAspect="1"/>
          </p:cNvSpPr>
          <p:nvPr>
            <p:ph type="sldImg" idx="2"/>
          </p:nvPr>
        </p:nvSpPr>
        <p:spPr>
          <a:xfrm>
            <a:off x="422275" y="704850"/>
            <a:ext cx="6257925" cy="3519488"/>
          </a:xfrm>
          <a:prstGeom prst="rect">
            <a:avLst/>
          </a:prstGeom>
          <a:noFill/>
          <a:ln w="12700">
            <a:solidFill>
              <a:prstClr val="black"/>
            </a:solidFill>
          </a:ln>
        </p:spPr>
        <p:txBody>
          <a:bodyPr vert="horz" lIns="91440" tIns="45720" rIns="91440" bIns="45720" rtlCol="0" anchor="ctr"/>
          <a:lstStyle/>
          <a:p>
            <a:pPr lvl="0"/>
            <a:endParaRPr lang="en-GB" noProof="0" dirty="0"/>
          </a:p>
        </p:txBody>
      </p:sp>
      <p:sp>
        <p:nvSpPr>
          <p:cNvPr id="5" name="Notes Placeholder 4"/>
          <p:cNvSpPr>
            <a:spLocks noGrp="1"/>
          </p:cNvSpPr>
          <p:nvPr>
            <p:ph type="body" sz="quarter" idx="3"/>
          </p:nvPr>
        </p:nvSpPr>
        <p:spPr>
          <a:xfrm>
            <a:off x="709917" y="4459263"/>
            <a:ext cx="5682643" cy="4225039"/>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8917025"/>
            <a:ext cx="3078513" cy="469949"/>
          </a:xfrm>
          <a:prstGeom prst="rect">
            <a:avLst/>
          </a:prstGeom>
        </p:spPr>
        <p:txBody>
          <a:bodyPr vert="horz" lIns="91440" tIns="45720" rIns="91440" bIns="45720" rtlCol="0" anchor="b"/>
          <a:lstStyle>
            <a:lvl1pPr algn="l" eaLnBrk="1" fontAlgn="auto" hangingPunct="1">
              <a:spcBef>
                <a:spcPts val="0"/>
              </a:spcBef>
              <a:spcAft>
                <a:spcPts val="0"/>
              </a:spcAft>
              <a:defRPr sz="1200" dirty="0">
                <a:latin typeface="+mn-lt"/>
                <a:cs typeface="+mn-cs"/>
              </a:defRPr>
            </a:lvl1pPr>
          </a:lstStyle>
          <a:p>
            <a:pPr>
              <a:defRPr/>
            </a:pPr>
            <a:endParaRPr lang="en-GB" dirty="0"/>
          </a:p>
        </p:txBody>
      </p:sp>
      <p:sp>
        <p:nvSpPr>
          <p:cNvPr id="7" name="Slide Number Placeholder 6"/>
          <p:cNvSpPr>
            <a:spLocks noGrp="1"/>
          </p:cNvSpPr>
          <p:nvPr>
            <p:ph type="sldNum" sz="quarter" idx="5"/>
          </p:nvPr>
        </p:nvSpPr>
        <p:spPr>
          <a:xfrm>
            <a:off x="4022304" y="8917025"/>
            <a:ext cx="3078513" cy="469949"/>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033A304A-7A29-4CC5-B944-ADBE2427A239}" type="slidenum">
              <a:rPr lang="en-GB"/>
              <a:pPr/>
              <a:t>‹#›</a:t>
            </a:fld>
            <a:endParaRPr lang="en-GB" dirty="0"/>
          </a:p>
        </p:txBody>
      </p:sp>
    </p:spTree>
    <p:extLst>
      <p:ext uri="{BB962C8B-B14F-4D97-AF65-F5344CB8AC3E}">
        <p14:creationId xmlns:p14="http://schemas.microsoft.com/office/powerpoint/2010/main" xmlns="" val="347734832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165" algn="l" rtl="0" eaLnBrk="0" fontAlgn="base" hangingPunct="0">
      <a:spcBef>
        <a:spcPct val="30000"/>
      </a:spcBef>
      <a:spcAft>
        <a:spcPct val="0"/>
      </a:spcAft>
      <a:defRPr sz="1200" kern="1200">
        <a:solidFill>
          <a:schemeClr val="tx1"/>
        </a:solidFill>
        <a:latin typeface="+mn-lt"/>
        <a:ea typeface="+mn-ea"/>
        <a:cs typeface="+mn-cs"/>
      </a:defRPr>
    </a:lvl2pPr>
    <a:lvl3pPr marL="914329" algn="l" rtl="0" eaLnBrk="0" fontAlgn="base" hangingPunct="0">
      <a:spcBef>
        <a:spcPct val="30000"/>
      </a:spcBef>
      <a:spcAft>
        <a:spcPct val="0"/>
      </a:spcAft>
      <a:defRPr sz="1200" kern="1200">
        <a:solidFill>
          <a:schemeClr val="tx1"/>
        </a:solidFill>
        <a:latin typeface="+mn-lt"/>
        <a:ea typeface="+mn-ea"/>
        <a:cs typeface="+mn-cs"/>
      </a:defRPr>
    </a:lvl3pPr>
    <a:lvl4pPr marL="1371494" algn="l" rtl="0" eaLnBrk="0" fontAlgn="base" hangingPunct="0">
      <a:spcBef>
        <a:spcPct val="30000"/>
      </a:spcBef>
      <a:spcAft>
        <a:spcPct val="0"/>
      </a:spcAft>
      <a:defRPr sz="1200" kern="1200">
        <a:solidFill>
          <a:schemeClr val="tx1"/>
        </a:solidFill>
        <a:latin typeface="+mn-lt"/>
        <a:ea typeface="+mn-ea"/>
        <a:cs typeface="+mn-cs"/>
      </a:defRPr>
    </a:lvl4pPr>
    <a:lvl5pPr marL="1828660" algn="l" rtl="0" eaLnBrk="0" fontAlgn="base" hangingPunct="0">
      <a:spcBef>
        <a:spcPct val="30000"/>
      </a:spcBef>
      <a:spcAft>
        <a:spcPct val="0"/>
      </a:spcAft>
      <a:defRPr sz="1200" kern="1200">
        <a:solidFill>
          <a:schemeClr val="tx1"/>
        </a:solidFill>
        <a:latin typeface="+mn-lt"/>
        <a:ea typeface="+mn-ea"/>
        <a:cs typeface="+mn-cs"/>
      </a:defRPr>
    </a:lvl5pPr>
    <a:lvl6pPr marL="2285825" algn="l" defTabSz="914329" rtl="0" eaLnBrk="1" latinLnBrk="0" hangingPunct="1">
      <a:defRPr sz="1200" kern="1200">
        <a:solidFill>
          <a:schemeClr val="tx1"/>
        </a:solidFill>
        <a:latin typeface="+mn-lt"/>
        <a:ea typeface="+mn-ea"/>
        <a:cs typeface="+mn-cs"/>
      </a:defRPr>
    </a:lvl6pPr>
    <a:lvl7pPr marL="2742989" algn="l" defTabSz="914329" rtl="0" eaLnBrk="1" latinLnBrk="0" hangingPunct="1">
      <a:defRPr sz="1200" kern="1200">
        <a:solidFill>
          <a:schemeClr val="tx1"/>
        </a:solidFill>
        <a:latin typeface="+mn-lt"/>
        <a:ea typeface="+mn-ea"/>
        <a:cs typeface="+mn-cs"/>
      </a:defRPr>
    </a:lvl7pPr>
    <a:lvl8pPr marL="3200155" algn="l" defTabSz="914329" rtl="0" eaLnBrk="1" latinLnBrk="0" hangingPunct="1">
      <a:defRPr sz="1200" kern="1200">
        <a:solidFill>
          <a:schemeClr val="tx1"/>
        </a:solidFill>
        <a:latin typeface="+mn-lt"/>
        <a:ea typeface="+mn-ea"/>
        <a:cs typeface="+mn-cs"/>
      </a:defRPr>
    </a:lvl8pPr>
    <a:lvl9pPr marL="3657320" algn="l" defTabSz="91432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A8E1AC6-90C8-43A6-A735-A19894708E97}"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5" name="Footer Placeholder 4"/>
          <p:cNvSpPr>
            <a:spLocks noGrp="1"/>
          </p:cNvSpPr>
          <p:nvPr>
            <p:ph type="ftr" sz="quarter" idx="11"/>
          </p:nvPr>
        </p:nvSpPr>
        <p:spPr/>
        <p:txBody>
          <a:bodyPr/>
          <a:lstStyle/>
          <a:p>
            <a:pPr>
              <a:defRPr/>
            </a:pPr>
            <a:endParaRPr lang="en-US" dirty="0"/>
          </a:p>
        </p:txBody>
      </p:sp>
    </p:spTree>
    <p:extLst>
      <p:ext uri="{BB962C8B-B14F-4D97-AF65-F5344CB8AC3E}">
        <p14:creationId xmlns:p14="http://schemas.microsoft.com/office/powerpoint/2010/main" xmlns="" val="18704791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0A8E1AC6-90C8-43A6-A735-A19894708E97}" type="slidenum">
              <a:rPr lang="en-US">
                <a:solidFill>
                  <a:prstClr val="black"/>
                </a:solidFill>
              </a:rPr>
              <a:pPr>
                <a:defRPr/>
              </a:pPr>
              <a:t>3</a:t>
            </a:fld>
            <a:endParaRPr lang="en-US" dirty="0">
              <a:solidFill>
                <a:prstClr val="black"/>
              </a:solidFill>
            </a:endParaRPr>
          </a:p>
        </p:txBody>
      </p:sp>
      <p:sp>
        <p:nvSpPr>
          <p:cNvPr id="5" name="Footer Placeholder 4"/>
          <p:cNvSpPr>
            <a:spLocks noGrp="1"/>
          </p:cNvSpPr>
          <p:nvPr>
            <p:ph type="ftr" sz="quarter" idx="11"/>
          </p:nvPr>
        </p:nvSpPr>
        <p:spPr/>
        <p:txBody>
          <a:bodyPr/>
          <a:lstStyle/>
          <a:p>
            <a:pPr>
              <a:defRPr/>
            </a:pPr>
            <a:endParaRPr lang="en-US" dirty="0"/>
          </a:p>
        </p:txBody>
      </p:sp>
    </p:spTree>
    <p:extLst>
      <p:ext uri="{BB962C8B-B14F-4D97-AF65-F5344CB8AC3E}">
        <p14:creationId xmlns:p14="http://schemas.microsoft.com/office/powerpoint/2010/main" xmlns="" val="39894957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iagram&#10;&#10;Description automatically generated">
            <a:extLst>
              <a:ext uri="{FF2B5EF4-FFF2-40B4-BE49-F238E27FC236}">
                <a16:creationId xmlns:a16="http://schemas.microsoft.com/office/drawing/2014/main" xmlns="" id="{3DE510FD-C2BB-4C12-8820-C9EE4E4C5122}"/>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 y="443396"/>
            <a:ext cx="10145318" cy="4783481"/>
          </a:xfrm>
          <a:prstGeom prst="rect">
            <a:avLst/>
          </a:prstGeom>
        </p:spPr>
      </p:pic>
      <p:sp>
        <p:nvSpPr>
          <p:cNvPr id="2" name="Title 1">
            <a:extLst>
              <a:ext uri="{FF2B5EF4-FFF2-40B4-BE49-F238E27FC236}">
                <a16:creationId xmlns:a16="http://schemas.microsoft.com/office/drawing/2014/main" xmlns="" id="{E9C6AE70-9C6A-4811-BE55-CD65077A49B4}"/>
              </a:ext>
            </a:extLst>
          </p:cNvPr>
          <p:cNvSpPr>
            <a:spLocks noGrp="1"/>
          </p:cNvSpPr>
          <p:nvPr>
            <p:ph type="ctrTitle"/>
          </p:nvPr>
        </p:nvSpPr>
        <p:spPr>
          <a:xfrm>
            <a:off x="4100287" y="1529692"/>
            <a:ext cx="5796641" cy="1455493"/>
          </a:xfrm>
          <a:prstGeom prst="rect">
            <a:avLst/>
          </a:prstGeom>
        </p:spPr>
        <p:txBody>
          <a:bodyPr anchor="b">
            <a:normAutofit/>
          </a:bodyPr>
          <a:lstStyle>
            <a:lvl1pPr algn="ctr">
              <a:lnSpc>
                <a:spcPct val="100000"/>
              </a:lnSpc>
              <a:defRPr sz="3375" b="1">
                <a:latin typeface="+mn-lt"/>
              </a:defRPr>
            </a:lvl1pPr>
          </a:lstStyle>
          <a:p>
            <a:r>
              <a:rPr lang="en-GB"/>
              <a:t>Click to edit Master title style</a:t>
            </a:r>
            <a:endParaRPr lang="en-ZA" dirty="0"/>
          </a:p>
        </p:txBody>
      </p:sp>
      <p:sp>
        <p:nvSpPr>
          <p:cNvPr id="3" name="Subtitle 2">
            <a:extLst>
              <a:ext uri="{FF2B5EF4-FFF2-40B4-BE49-F238E27FC236}">
                <a16:creationId xmlns:a16="http://schemas.microsoft.com/office/drawing/2014/main" xmlns="" id="{AF8B6128-A7FC-4239-BC08-667D11122DE4}"/>
              </a:ext>
            </a:extLst>
          </p:cNvPr>
          <p:cNvSpPr>
            <a:spLocks noGrp="1"/>
          </p:cNvSpPr>
          <p:nvPr>
            <p:ph type="subTitle" idx="1"/>
          </p:nvPr>
        </p:nvSpPr>
        <p:spPr>
          <a:xfrm>
            <a:off x="4100286" y="3089032"/>
            <a:ext cx="5796642" cy="770127"/>
          </a:xfrm>
          <a:prstGeom prst="rect">
            <a:avLst/>
          </a:prstGeom>
        </p:spPr>
        <p:txBody>
          <a:bodyPr/>
          <a:lstStyle>
            <a:lvl1pPr marL="0" indent="0" algn="ctr">
              <a:buNone/>
              <a:defRPr sz="1500"/>
            </a:lvl1pPr>
            <a:lvl2pPr marL="285739" indent="0" algn="ctr">
              <a:buNone/>
              <a:defRPr sz="1250"/>
            </a:lvl2pPr>
            <a:lvl3pPr marL="571477" indent="0" algn="ctr">
              <a:buNone/>
              <a:defRPr sz="1125"/>
            </a:lvl3pPr>
            <a:lvl4pPr marL="857216" indent="0" algn="ctr">
              <a:buNone/>
              <a:defRPr sz="1000"/>
            </a:lvl4pPr>
            <a:lvl5pPr marL="1142954" indent="0" algn="ctr">
              <a:buNone/>
              <a:defRPr sz="1000"/>
            </a:lvl5pPr>
            <a:lvl6pPr marL="1428693" indent="0" algn="ctr">
              <a:buNone/>
              <a:defRPr sz="1000"/>
            </a:lvl6pPr>
            <a:lvl7pPr marL="1714431" indent="0" algn="ctr">
              <a:buNone/>
              <a:defRPr sz="1000"/>
            </a:lvl7pPr>
            <a:lvl8pPr marL="2000170" indent="0" algn="ctr">
              <a:buNone/>
              <a:defRPr sz="1000"/>
            </a:lvl8pPr>
            <a:lvl9pPr marL="2285909" indent="0" algn="ctr">
              <a:buNone/>
              <a:defRPr sz="1000"/>
            </a:lvl9pPr>
          </a:lstStyle>
          <a:p>
            <a:r>
              <a:rPr lang="en-GB"/>
              <a:t>Click to edit Master subtitle style</a:t>
            </a:r>
            <a:endParaRPr lang="en-ZA" dirty="0"/>
          </a:p>
        </p:txBody>
      </p:sp>
      <p:sp>
        <p:nvSpPr>
          <p:cNvPr id="6" name="Rectangle 5">
            <a:extLst>
              <a:ext uri="{FF2B5EF4-FFF2-40B4-BE49-F238E27FC236}">
                <a16:creationId xmlns:a16="http://schemas.microsoft.com/office/drawing/2014/main" xmlns="" id="{4C3D6594-B71B-4308-B614-AB2B17AD219D}"/>
              </a:ext>
            </a:extLst>
          </p:cNvPr>
          <p:cNvSpPr/>
          <p:nvPr userDrawn="1"/>
        </p:nvSpPr>
        <p:spPr>
          <a:xfrm>
            <a:off x="14685" y="933641"/>
            <a:ext cx="3412586" cy="38099"/>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125" dirty="0"/>
          </a:p>
        </p:txBody>
      </p:sp>
      <p:sp>
        <p:nvSpPr>
          <p:cNvPr id="13" name="TextBox 12">
            <a:extLst>
              <a:ext uri="{FF2B5EF4-FFF2-40B4-BE49-F238E27FC236}">
                <a16:creationId xmlns:a16="http://schemas.microsoft.com/office/drawing/2014/main" xmlns="" id="{16C75A5D-1DA1-48C8-816E-3C3DAB500DAC}"/>
              </a:ext>
            </a:extLst>
          </p:cNvPr>
          <p:cNvSpPr txBox="1"/>
          <p:nvPr userDrawn="1"/>
        </p:nvSpPr>
        <p:spPr>
          <a:xfrm>
            <a:off x="3427271" y="834751"/>
            <a:ext cx="6493412" cy="207749"/>
          </a:xfrm>
          <a:prstGeom prst="rect">
            <a:avLst/>
          </a:prstGeom>
          <a:noFill/>
        </p:spPr>
        <p:txBody>
          <a:bodyPr wrap="square" rtlCol="0">
            <a:spAutoFit/>
          </a:bodyPr>
          <a:lstStyle/>
          <a:p>
            <a:r>
              <a:rPr lang="en-US" sz="750" dirty="0">
                <a:solidFill>
                  <a:schemeClr val="bg1">
                    <a:lumMod val="85000"/>
                  </a:schemeClr>
                </a:solidFill>
              </a:rPr>
              <a:t>department of communications and digital technologies</a:t>
            </a:r>
            <a:endParaRPr lang="en-ZA" sz="750" dirty="0">
              <a:solidFill>
                <a:schemeClr val="bg1">
                  <a:lumMod val="85000"/>
                </a:schemeClr>
              </a:solidFill>
            </a:endParaRPr>
          </a:p>
        </p:txBody>
      </p:sp>
      <p:pic>
        <p:nvPicPr>
          <p:cNvPr id="16" name="Picture 15" descr="Text&#10;&#10;Description automatically generated">
            <a:extLst>
              <a:ext uri="{FF2B5EF4-FFF2-40B4-BE49-F238E27FC236}">
                <a16:creationId xmlns:a16="http://schemas.microsoft.com/office/drawing/2014/main" xmlns="" id="{110FF2FA-6275-4709-AF5F-BB5D50947F40}"/>
              </a:ext>
            </a:extLst>
          </p:cNvPr>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263073" y="96431"/>
            <a:ext cx="1623786" cy="578249"/>
          </a:xfrm>
          <a:prstGeom prst="rect">
            <a:avLst/>
          </a:prstGeom>
        </p:spPr>
      </p:pic>
      <p:pic>
        <p:nvPicPr>
          <p:cNvPr id="19" name="Picture 18" descr="Logo, company name&#10;&#10;Description automatically generated">
            <a:extLst>
              <a:ext uri="{FF2B5EF4-FFF2-40B4-BE49-F238E27FC236}">
                <a16:creationId xmlns:a16="http://schemas.microsoft.com/office/drawing/2014/main" xmlns="" id="{CCBE8881-4F42-414E-9377-7680BF4D5612}"/>
              </a:ext>
            </a:extLst>
          </p:cNvPr>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a:off x="9441376" y="157778"/>
            <a:ext cx="455552" cy="455552"/>
          </a:xfrm>
          <a:prstGeom prst="rect">
            <a:avLst/>
          </a:prstGeom>
        </p:spPr>
      </p:pic>
      <p:sp>
        <p:nvSpPr>
          <p:cNvPr id="20" name="Rectangle 19">
            <a:extLst>
              <a:ext uri="{FF2B5EF4-FFF2-40B4-BE49-F238E27FC236}">
                <a16:creationId xmlns:a16="http://schemas.microsoft.com/office/drawing/2014/main" xmlns="" id="{E23B0F19-FC00-4344-89AF-3742A7C73B6E}"/>
              </a:ext>
            </a:extLst>
          </p:cNvPr>
          <p:cNvSpPr/>
          <p:nvPr userDrawn="1"/>
        </p:nvSpPr>
        <p:spPr>
          <a:xfrm>
            <a:off x="6747415" y="5063572"/>
            <a:ext cx="3412586" cy="38099"/>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125" dirty="0"/>
          </a:p>
        </p:txBody>
      </p:sp>
      <p:sp>
        <p:nvSpPr>
          <p:cNvPr id="21" name="TextBox 20">
            <a:extLst>
              <a:ext uri="{FF2B5EF4-FFF2-40B4-BE49-F238E27FC236}">
                <a16:creationId xmlns:a16="http://schemas.microsoft.com/office/drawing/2014/main" xmlns="" id="{0FA46FF2-FE79-4A0B-933B-E5A749B6E6EB}"/>
              </a:ext>
            </a:extLst>
          </p:cNvPr>
          <p:cNvSpPr txBox="1"/>
          <p:nvPr userDrawn="1"/>
        </p:nvSpPr>
        <p:spPr>
          <a:xfrm>
            <a:off x="-32824" y="4967204"/>
            <a:ext cx="6712856" cy="207749"/>
          </a:xfrm>
          <a:prstGeom prst="rect">
            <a:avLst/>
          </a:prstGeom>
          <a:noFill/>
        </p:spPr>
        <p:txBody>
          <a:bodyPr wrap="square" rtlCol="0">
            <a:spAutoFit/>
          </a:bodyPr>
          <a:lstStyle/>
          <a:p>
            <a:pPr algn="r"/>
            <a:r>
              <a:rPr lang="en-US" sz="750" dirty="0">
                <a:solidFill>
                  <a:schemeClr val="bg1">
                    <a:lumMod val="65000"/>
                  </a:schemeClr>
                </a:solidFill>
              </a:rPr>
              <a:t>A leader in enabling a connected and digitally transformed South Africa!</a:t>
            </a:r>
            <a:endParaRPr lang="en-ZA" sz="750" dirty="0">
              <a:solidFill>
                <a:schemeClr val="bg1">
                  <a:lumMod val="65000"/>
                </a:schemeClr>
              </a:solidFill>
            </a:endParaRPr>
          </a:p>
        </p:txBody>
      </p:sp>
      <p:sp>
        <p:nvSpPr>
          <p:cNvPr id="22" name="Rectangle 21">
            <a:extLst>
              <a:ext uri="{FF2B5EF4-FFF2-40B4-BE49-F238E27FC236}">
                <a16:creationId xmlns:a16="http://schemas.microsoft.com/office/drawing/2014/main" xmlns="" id="{A5972417-FFF1-4212-8FCA-A2576EDC19F7}"/>
              </a:ext>
            </a:extLst>
          </p:cNvPr>
          <p:cNvSpPr/>
          <p:nvPr userDrawn="1"/>
        </p:nvSpPr>
        <p:spPr>
          <a:xfrm>
            <a:off x="-1" y="5423962"/>
            <a:ext cx="10160001" cy="246538"/>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125" dirty="0"/>
          </a:p>
        </p:txBody>
      </p:sp>
    </p:spTree>
    <p:extLst>
      <p:ext uri="{BB962C8B-B14F-4D97-AF65-F5344CB8AC3E}">
        <p14:creationId xmlns:p14="http://schemas.microsoft.com/office/powerpoint/2010/main" xmlns="" val="36220365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9B0B69D-2F9C-4DFE-BED6-0CE895EDBC4D}"/>
              </a:ext>
            </a:extLst>
          </p:cNvPr>
          <p:cNvSpPr>
            <a:spLocks noGrp="1"/>
          </p:cNvSpPr>
          <p:nvPr>
            <p:ph type="title"/>
          </p:nvPr>
        </p:nvSpPr>
        <p:spPr>
          <a:xfrm>
            <a:off x="698500" y="879929"/>
            <a:ext cx="8763000" cy="528978"/>
          </a:xfrm>
          <a:prstGeom prst="rect">
            <a:avLst/>
          </a:prstGeom>
        </p:spPr>
        <p:txBody>
          <a:bodyPr>
            <a:noAutofit/>
          </a:bodyPr>
          <a:lstStyle>
            <a:lvl1pPr>
              <a:defRPr sz="2500" b="1">
                <a:latin typeface="+mn-lt"/>
              </a:defRPr>
            </a:lvl1pPr>
          </a:lstStyle>
          <a:p>
            <a:r>
              <a:rPr lang="en-GB"/>
              <a:t>Click to edit Master title style</a:t>
            </a:r>
            <a:endParaRPr lang="en-ZA" dirty="0"/>
          </a:p>
        </p:txBody>
      </p:sp>
      <p:sp>
        <p:nvSpPr>
          <p:cNvPr id="3" name="Vertical Text Placeholder 2">
            <a:extLst>
              <a:ext uri="{FF2B5EF4-FFF2-40B4-BE49-F238E27FC236}">
                <a16:creationId xmlns:a16="http://schemas.microsoft.com/office/drawing/2014/main" xmlns="" id="{CF728CE9-FFF7-4402-8872-62BC4FE85083}"/>
              </a:ext>
            </a:extLst>
          </p:cNvPr>
          <p:cNvSpPr>
            <a:spLocks noGrp="1"/>
          </p:cNvSpPr>
          <p:nvPr>
            <p:ph type="body" orient="vert" idx="1"/>
          </p:nvPr>
        </p:nvSpPr>
        <p:spPr>
          <a:xfrm>
            <a:off x="698500" y="1521354"/>
            <a:ext cx="8763000" cy="3626115"/>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ZA"/>
          </a:p>
        </p:txBody>
      </p:sp>
      <p:grpSp>
        <p:nvGrpSpPr>
          <p:cNvPr id="5" name="Group 4">
            <a:extLst>
              <a:ext uri="{FF2B5EF4-FFF2-40B4-BE49-F238E27FC236}">
                <a16:creationId xmlns:a16="http://schemas.microsoft.com/office/drawing/2014/main" xmlns="" id="{8A0849EC-A302-4946-9A36-38CFF6C49189}"/>
              </a:ext>
            </a:extLst>
          </p:cNvPr>
          <p:cNvGrpSpPr/>
          <p:nvPr userDrawn="1"/>
        </p:nvGrpSpPr>
        <p:grpSpPr>
          <a:xfrm>
            <a:off x="-1" y="70155"/>
            <a:ext cx="10160001" cy="630801"/>
            <a:chOff x="-1" y="84185"/>
            <a:chExt cx="12192001" cy="756961"/>
          </a:xfrm>
        </p:grpSpPr>
        <p:sp>
          <p:nvSpPr>
            <p:cNvPr id="6" name="Rectangle 5">
              <a:extLst>
                <a:ext uri="{FF2B5EF4-FFF2-40B4-BE49-F238E27FC236}">
                  <a16:creationId xmlns:a16="http://schemas.microsoft.com/office/drawing/2014/main" xmlns="" id="{2802760C-518F-4A32-94B2-347376D3152C}"/>
                </a:ext>
              </a:extLst>
            </p:cNvPr>
            <p:cNvSpPr/>
            <p:nvPr userDrawn="1"/>
          </p:nvSpPr>
          <p:spPr>
            <a:xfrm>
              <a:off x="-1" y="84185"/>
              <a:ext cx="12192001" cy="756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125" dirty="0"/>
            </a:p>
          </p:txBody>
        </p:sp>
        <p:pic>
          <p:nvPicPr>
            <p:cNvPr id="7" name="Picture 6" descr="Text&#10;&#10;Description automatically generated">
              <a:extLst>
                <a:ext uri="{FF2B5EF4-FFF2-40B4-BE49-F238E27FC236}">
                  <a16:creationId xmlns:a16="http://schemas.microsoft.com/office/drawing/2014/main" xmlns="" id="{AAE3827A-1FAD-4E4B-ACE9-65D41969612C}"/>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15687" y="115716"/>
              <a:ext cx="1948542" cy="693899"/>
            </a:xfrm>
            <a:prstGeom prst="rect">
              <a:avLst/>
            </a:prstGeom>
          </p:spPr>
        </p:pic>
        <p:pic>
          <p:nvPicPr>
            <p:cNvPr id="8" name="Picture 7" descr="Logo, company name&#10;&#10;Description automatically generated">
              <a:extLst>
                <a:ext uri="{FF2B5EF4-FFF2-40B4-BE49-F238E27FC236}">
                  <a16:creationId xmlns:a16="http://schemas.microsoft.com/office/drawing/2014/main" xmlns="" id="{CCA55A74-1223-4293-A1ED-618D9AB52D05}"/>
                </a:ext>
              </a:extLst>
            </p:cNvPr>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11329651" y="189334"/>
              <a:ext cx="546662" cy="546662"/>
            </a:xfrm>
            <a:prstGeom prst="rect">
              <a:avLst/>
            </a:prstGeom>
          </p:spPr>
        </p:pic>
      </p:grpSp>
      <p:grpSp>
        <p:nvGrpSpPr>
          <p:cNvPr id="9" name="Group 8">
            <a:extLst>
              <a:ext uri="{FF2B5EF4-FFF2-40B4-BE49-F238E27FC236}">
                <a16:creationId xmlns:a16="http://schemas.microsoft.com/office/drawing/2014/main" xmlns="" id="{9B6D90AA-A795-4DEC-97CA-5BC0A734C5FB}"/>
              </a:ext>
            </a:extLst>
          </p:cNvPr>
          <p:cNvGrpSpPr/>
          <p:nvPr userDrawn="1"/>
        </p:nvGrpSpPr>
        <p:grpSpPr>
          <a:xfrm>
            <a:off x="-1" y="739745"/>
            <a:ext cx="10160002" cy="4930755"/>
            <a:chOff x="-1" y="887694"/>
            <a:chExt cx="12192002" cy="5916906"/>
          </a:xfrm>
        </p:grpSpPr>
        <p:sp>
          <p:nvSpPr>
            <p:cNvPr id="10" name="Rectangle 9">
              <a:extLst>
                <a:ext uri="{FF2B5EF4-FFF2-40B4-BE49-F238E27FC236}">
                  <a16:creationId xmlns:a16="http://schemas.microsoft.com/office/drawing/2014/main" xmlns="" id="{F6530085-3380-4365-BD76-A2A131976D17}"/>
                </a:ext>
              </a:extLst>
            </p:cNvPr>
            <p:cNvSpPr/>
            <p:nvPr userDrawn="1"/>
          </p:nvSpPr>
          <p:spPr>
            <a:xfrm>
              <a:off x="-1" y="6508754"/>
              <a:ext cx="12192001" cy="295846"/>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125" dirty="0"/>
            </a:p>
          </p:txBody>
        </p:sp>
        <p:sp>
          <p:nvSpPr>
            <p:cNvPr id="11" name="TextBox 10">
              <a:extLst>
                <a:ext uri="{FF2B5EF4-FFF2-40B4-BE49-F238E27FC236}">
                  <a16:creationId xmlns:a16="http://schemas.microsoft.com/office/drawing/2014/main" xmlns="" id="{F8C889E7-AE45-4285-A319-D219FADBC89D}"/>
                </a:ext>
              </a:extLst>
            </p:cNvPr>
            <p:cNvSpPr txBox="1"/>
            <p:nvPr userDrawn="1"/>
          </p:nvSpPr>
          <p:spPr>
            <a:xfrm>
              <a:off x="315687" y="6519640"/>
              <a:ext cx="11745682" cy="249299"/>
            </a:xfrm>
            <a:prstGeom prst="rect">
              <a:avLst/>
            </a:prstGeom>
            <a:noFill/>
          </p:spPr>
          <p:txBody>
            <a:bodyPr wrap="square" rtlCol="0">
              <a:spAutoFit/>
            </a:bodyPr>
            <a:lstStyle/>
            <a:p>
              <a:pPr algn="ctr"/>
              <a:r>
                <a:rPr lang="en-US" sz="750" dirty="0">
                  <a:solidFill>
                    <a:schemeClr val="bg1"/>
                  </a:solidFill>
                </a:rPr>
                <a:t>A leader in enabling a connected and digitally transformed South Africa!</a:t>
              </a:r>
              <a:endParaRPr lang="en-ZA" sz="750" dirty="0">
                <a:solidFill>
                  <a:schemeClr val="bg1"/>
                </a:solidFill>
              </a:endParaRPr>
            </a:p>
          </p:txBody>
        </p:sp>
        <p:sp>
          <p:nvSpPr>
            <p:cNvPr id="12" name="Rectangle 11">
              <a:extLst>
                <a:ext uri="{FF2B5EF4-FFF2-40B4-BE49-F238E27FC236}">
                  <a16:creationId xmlns:a16="http://schemas.microsoft.com/office/drawing/2014/main" xmlns="" id="{8A3275EF-F25A-42DA-A234-B7361FF8A8C1}"/>
                </a:ext>
              </a:extLst>
            </p:cNvPr>
            <p:cNvSpPr/>
            <p:nvPr userDrawn="1"/>
          </p:nvSpPr>
          <p:spPr>
            <a:xfrm>
              <a:off x="0" y="887694"/>
              <a:ext cx="12192001" cy="62312"/>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125" dirty="0"/>
            </a:p>
          </p:txBody>
        </p:sp>
      </p:grpSp>
      <p:pic>
        <p:nvPicPr>
          <p:cNvPr id="13" name="Picture 12">
            <a:extLst>
              <a:ext uri="{FF2B5EF4-FFF2-40B4-BE49-F238E27FC236}">
                <a16:creationId xmlns:a16="http://schemas.microsoft.com/office/drawing/2014/main" xmlns="" id="{A8B530CD-E4DE-4D8B-B104-77BB8B7FE3A6}"/>
              </a:ext>
            </a:extLst>
          </p:cNvPr>
          <p:cNvPicPr>
            <a:picLocks noChangeAspect="1"/>
          </p:cNvPicPr>
          <p:nvPr userDrawn="1"/>
        </p:nvPicPr>
        <p:blipFill>
          <a:blip r:embed="rId4" cstate="print">
            <a:alphaModFix amt="40000"/>
          </a:blip>
          <a:stretch>
            <a:fillRect/>
          </a:stretch>
        </p:blipFill>
        <p:spPr>
          <a:xfrm>
            <a:off x="0" y="1190893"/>
            <a:ext cx="10160000" cy="4206793"/>
          </a:xfrm>
          <a:prstGeom prst="rect">
            <a:avLst/>
          </a:prstGeom>
        </p:spPr>
      </p:pic>
      <p:sp>
        <p:nvSpPr>
          <p:cNvPr id="14" name="TextBox 13">
            <a:extLst>
              <a:ext uri="{FF2B5EF4-FFF2-40B4-BE49-F238E27FC236}">
                <a16:creationId xmlns:a16="http://schemas.microsoft.com/office/drawing/2014/main" xmlns="" id="{E2E12E35-8CCA-499C-93DE-5169309B83F4}"/>
              </a:ext>
            </a:extLst>
          </p:cNvPr>
          <p:cNvSpPr txBox="1"/>
          <p:nvPr userDrawn="1"/>
        </p:nvSpPr>
        <p:spPr>
          <a:xfrm>
            <a:off x="9441375" y="5433034"/>
            <a:ext cx="609767" cy="226985"/>
          </a:xfrm>
          <a:prstGeom prst="rect">
            <a:avLst/>
          </a:prstGeom>
          <a:noFill/>
        </p:spPr>
        <p:txBody>
          <a:bodyPr wrap="square" rtlCol="0">
            <a:spAutoFit/>
          </a:bodyPr>
          <a:lstStyle/>
          <a:p>
            <a:pPr algn="r"/>
            <a:fld id="{279ED8FE-4BA5-4EDF-8EAE-5C9367B71FA3}" type="slidenum">
              <a:rPr lang="en-ZA" sz="875" b="1" smtClean="0">
                <a:solidFill>
                  <a:schemeClr val="bg1"/>
                </a:solidFill>
              </a:rPr>
              <a:pPr algn="r"/>
              <a:t>‹#›</a:t>
            </a:fld>
            <a:endParaRPr lang="en-ZA" sz="875" b="1" dirty="0">
              <a:solidFill>
                <a:schemeClr val="bg1"/>
              </a:solidFill>
            </a:endParaRPr>
          </a:p>
        </p:txBody>
      </p:sp>
    </p:spTree>
    <p:extLst>
      <p:ext uri="{BB962C8B-B14F-4D97-AF65-F5344CB8AC3E}">
        <p14:creationId xmlns:p14="http://schemas.microsoft.com/office/powerpoint/2010/main" xmlns="" val="20207101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D2EDE05E-263D-4643-A7FC-7A78FDDB1C2D}"/>
              </a:ext>
            </a:extLst>
          </p:cNvPr>
          <p:cNvSpPr>
            <a:spLocks noGrp="1"/>
          </p:cNvSpPr>
          <p:nvPr>
            <p:ph type="title" orient="vert"/>
          </p:nvPr>
        </p:nvSpPr>
        <p:spPr>
          <a:xfrm>
            <a:off x="7270751" y="916214"/>
            <a:ext cx="2190750" cy="4231255"/>
          </a:xfrm>
          <a:prstGeom prst="rect">
            <a:avLst/>
          </a:prstGeom>
        </p:spPr>
        <p:txBody>
          <a:bodyPr vert="eaVert">
            <a:normAutofit/>
          </a:bodyPr>
          <a:lstStyle>
            <a:lvl1pPr>
              <a:defRPr sz="2500" b="1">
                <a:latin typeface="+mn-lt"/>
              </a:defRPr>
            </a:lvl1pPr>
          </a:lstStyle>
          <a:p>
            <a:r>
              <a:rPr lang="en-GB"/>
              <a:t>Click to edit Master title style</a:t>
            </a:r>
            <a:endParaRPr lang="en-ZA" dirty="0"/>
          </a:p>
        </p:txBody>
      </p:sp>
      <p:sp>
        <p:nvSpPr>
          <p:cNvPr id="3" name="Vertical Text Placeholder 2">
            <a:extLst>
              <a:ext uri="{FF2B5EF4-FFF2-40B4-BE49-F238E27FC236}">
                <a16:creationId xmlns:a16="http://schemas.microsoft.com/office/drawing/2014/main" xmlns="" id="{02F375EC-703E-4C5F-8590-756B942327CA}"/>
              </a:ext>
            </a:extLst>
          </p:cNvPr>
          <p:cNvSpPr>
            <a:spLocks noGrp="1"/>
          </p:cNvSpPr>
          <p:nvPr>
            <p:ph type="body" orient="vert" idx="1"/>
          </p:nvPr>
        </p:nvSpPr>
        <p:spPr>
          <a:xfrm>
            <a:off x="698501" y="916214"/>
            <a:ext cx="6445250" cy="4231255"/>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ZA"/>
          </a:p>
        </p:txBody>
      </p:sp>
      <p:grpSp>
        <p:nvGrpSpPr>
          <p:cNvPr id="5" name="Group 4">
            <a:extLst>
              <a:ext uri="{FF2B5EF4-FFF2-40B4-BE49-F238E27FC236}">
                <a16:creationId xmlns:a16="http://schemas.microsoft.com/office/drawing/2014/main" xmlns="" id="{467F5F66-0780-4A1F-9E3A-808A7256E576}"/>
              </a:ext>
            </a:extLst>
          </p:cNvPr>
          <p:cNvGrpSpPr/>
          <p:nvPr userDrawn="1"/>
        </p:nvGrpSpPr>
        <p:grpSpPr>
          <a:xfrm>
            <a:off x="-1" y="70155"/>
            <a:ext cx="10160001" cy="630801"/>
            <a:chOff x="-1" y="84185"/>
            <a:chExt cx="12192001" cy="756961"/>
          </a:xfrm>
        </p:grpSpPr>
        <p:sp>
          <p:nvSpPr>
            <p:cNvPr id="6" name="Rectangle 5">
              <a:extLst>
                <a:ext uri="{FF2B5EF4-FFF2-40B4-BE49-F238E27FC236}">
                  <a16:creationId xmlns:a16="http://schemas.microsoft.com/office/drawing/2014/main" xmlns="" id="{279A589B-DFA5-42DA-817D-E9EB614D2422}"/>
                </a:ext>
              </a:extLst>
            </p:cNvPr>
            <p:cNvSpPr/>
            <p:nvPr userDrawn="1"/>
          </p:nvSpPr>
          <p:spPr>
            <a:xfrm>
              <a:off x="-1" y="84185"/>
              <a:ext cx="12192001" cy="756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125" dirty="0"/>
            </a:p>
          </p:txBody>
        </p:sp>
        <p:pic>
          <p:nvPicPr>
            <p:cNvPr id="7" name="Picture 6" descr="Text&#10;&#10;Description automatically generated">
              <a:extLst>
                <a:ext uri="{FF2B5EF4-FFF2-40B4-BE49-F238E27FC236}">
                  <a16:creationId xmlns:a16="http://schemas.microsoft.com/office/drawing/2014/main" xmlns="" id="{FA23B353-7B3C-4D05-9299-371E6464F501}"/>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15687" y="115716"/>
              <a:ext cx="1948542" cy="693899"/>
            </a:xfrm>
            <a:prstGeom prst="rect">
              <a:avLst/>
            </a:prstGeom>
          </p:spPr>
        </p:pic>
        <p:pic>
          <p:nvPicPr>
            <p:cNvPr id="8" name="Picture 7" descr="Logo, company name&#10;&#10;Description automatically generated">
              <a:extLst>
                <a:ext uri="{FF2B5EF4-FFF2-40B4-BE49-F238E27FC236}">
                  <a16:creationId xmlns:a16="http://schemas.microsoft.com/office/drawing/2014/main" xmlns="" id="{47270A4D-0F5B-4435-9746-81F739014B5E}"/>
                </a:ext>
              </a:extLst>
            </p:cNvPr>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11329651" y="189334"/>
              <a:ext cx="546662" cy="546662"/>
            </a:xfrm>
            <a:prstGeom prst="rect">
              <a:avLst/>
            </a:prstGeom>
          </p:spPr>
        </p:pic>
      </p:grpSp>
      <p:grpSp>
        <p:nvGrpSpPr>
          <p:cNvPr id="9" name="Group 8">
            <a:extLst>
              <a:ext uri="{FF2B5EF4-FFF2-40B4-BE49-F238E27FC236}">
                <a16:creationId xmlns:a16="http://schemas.microsoft.com/office/drawing/2014/main" xmlns="" id="{F2C6B271-E058-43DE-AE74-D5D6F55D7AA5}"/>
              </a:ext>
            </a:extLst>
          </p:cNvPr>
          <p:cNvGrpSpPr/>
          <p:nvPr userDrawn="1"/>
        </p:nvGrpSpPr>
        <p:grpSpPr>
          <a:xfrm>
            <a:off x="-1" y="739745"/>
            <a:ext cx="10160002" cy="4930755"/>
            <a:chOff x="-1" y="887694"/>
            <a:chExt cx="12192002" cy="5916906"/>
          </a:xfrm>
        </p:grpSpPr>
        <p:sp>
          <p:nvSpPr>
            <p:cNvPr id="10" name="Rectangle 9">
              <a:extLst>
                <a:ext uri="{FF2B5EF4-FFF2-40B4-BE49-F238E27FC236}">
                  <a16:creationId xmlns:a16="http://schemas.microsoft.com/office/drawing/2014/main" xmlns="" id="{D61E80DE-3F2B-4542-B563-C95EE9E404DE}"/>
                </a:ext>
              </a:extLst>
            </p:cNvPr>
            <p:cNvSpPr/>
            <p:nvPr userDrawn="1"/>
          </p:nvSpPr>
          <p:spPr>
            <a:xfrm>
              <a:off x="-1" y="6508754"/>
              <a:ext cx="12192001" cy="295846"/>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125" dirty="0"/>
            </a:p>
          </p:txBody>
        </p:sp>
        <p:sp>
          <p:nvSpPr>
            <p:cNvPr id="11" name="TextBox 10">
              <a:extLst>
                <a:ext uri="{FF2B5EF4-FFF2-40B4-BE49-F238E27FC236}">
                  <a16:creationId xmlns:a16="http://schemas.microsoft.com/office/drawing/2014/main" xmlns="" id="{0EAA238C-2F06-4AAE-A3A3-516611E5AB1B}"/>
                </a:ext>
              </a:extLst>
            </p:cNvPr>
            <p:cNvSpPr txBox="1"/>
            <p:nvPr userDrawn="1"/>
          </p:nvSpPr>
          <p:spPr>
            <a:xfrm>
              <a:off x="315687" y="6519640"/>
              <a:ext cx="11745682" cy="249299"/>
            </a:xfrm>
            <a:prstGeom prst="rect">
              <a:avLst/>
            </a:prstGeom>
            <a:noFill/>
          </p:spPr>
          <p:txBody>
            <a:bodyPr wrap="square" rtlCol="0">
              <a:spAutoFit/>
            </a:bodyPr>
            <a:lstStyle/>
            <a:p>
              <a:pPr algn="ctr"/>
              <a:r>
                <a:rPr lang="en-US" sz="750" dirty="0">
                  <a:solidFill>
                    <a:schemeClr val="bg1"/>
                  </a:solidFill>
                </a:rPr>
                <a:t>A leader in enabling a connected and digitally transformed South Africa!</a:t>
              </a:r>
              <a:endParaRPr lang="en-ZA" sz="750" dirty="0">
                <a:solidFill>
                  <a:schemeClr val="bg1"/>
                </a:solidFill>
              </a:endParaRPr>
            </a:p>
          </p:txBody>
        </p:sp>
        <p:sp>
          <p:nvSpPr>
            <p:cNvPr id="12" name="Rectangle 11">
              <a:extLst>
                <a:ext uri="{FF2B5EF4-FFF2-40B4-BE49-F238E27FC236}">
                  <a16:creationId xmlns:a16="http://schemas.microsoft.com/office/drawing/2014/main" xmlns="" id="{9F913655-55D2-4726-BF06-35D3752D109A}"/>
                </a:ext>
              </a:extLst>
            </p:cNvPr>
            <p:cNvSpPr/>
            <p:nvPr userDrawn="1"/>
          </p:nvSpPr>
          <p:spPr>
            <a:xfrm>
              <a:off x="0" y="887694"/>
              <a:ext cx="12192001" cy="62312"/>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125" dirty="0"/>
            </a:p>
          </p:txBody>
        </p:sp>
      </p:grpSp>
      <p:pic>
        <p:nvPicPr>
          <p:cNvPr id="13" name="Picture 12">
            <a:extLst>
              <a:ext uri="{FF2B5EF4-FFF2-40B4-BE49-F238E27FC236}">
                <a16:creationId xmlns:a16="http://schemas.microsoft.com/office/drawing/2014/main" xmlns="" id="{470CA915-034C-42E4-8D4F-28B7F87A9B2A}"/>
              </a:ext>
            </a:extLst>
          </p:cNvPr>
          <p:cNvPicPr>
            <a:picLocks noChangeAspect="1"/>
          </p:cNvPicPr>
          <p:nvPr userDrawn="1"/>
        </p:nvPicPr>
        <p:blipFill>
          <a:blip r:embed="rId4" cstate="print">
            <a:alphaModFix amt="40000"/>
          </a:blip>
          <a:stretch>
            <a:fillRect/>
          </a:stretch>
        </p:blipFill>
        <p:spPr>
          <a:xfrm>
            <a:off x="0" y="1190893"/>
            <a:ext cx="10160000" cy="4206793"/>
          </a:xfrm>
          <a:prstGeom prst="rect">
            <a:avLst/>
          </a:prstGeom>
        </p:spPr>
      </p:pic>
      <p:sp>
        <p:nvSpPr>
          <p:cNvPr id="14" name="TextBox 13">
            <a:extLst>
              <a:ext uri="{FF2B5EF4-FFF2-40B4-BE49-F238E27FC236}">
                <a16:creationId xmlns:a16="http://schemas.microsoft.com/office/drawing/2014/main" xmlns="" id="{59E3F3E7-802C-4344-9CBD-BF958404D04B}"/>
              </a:ext>
            </a:extLst>
          </p:cNvPr>
          <p:cNvSpPr txBox="1"/>
          <p:nvPr userDrawn="1"/>
        </p:nvSpPr>
        <p:spPr>
          <a:xfrm>
            <a:off x="9441375" y="5433034"/>
            <a:ext cx="609767" cy="226985"/>
          </a:xfrm>
          <a:prstGeom prst="rect">
            <a:avLst/>
          </a:prstGeom>
          <a:noFill/>
        </p:spPr>
        <p:txBody>
          <a:bodyPr wrap="square" rtlCol="0">
            <a:spAutoFit/>
          </a:bodyPr>
          <a:lstStyle/>
          <a:p>
            <a:pPr algn="r"/>
            <a:fld id="{279ED8FE-4BA5-4EDF-8EAE-5C9367B71FA3}" type="slidenum">
              <a:rPr lang="en-ZA" sz="875" b="1" smtClean="0">
                <a:solidFill>
                  <a:schemeClr val="bg1"/>
                </a:solidFill>
              </a:rPr>
              <a:pPr algn="r"/>
              <a:t>‹#›</a:t>
            </a:fld>
            <a:endParaRPr lang="en-ZA" sz="875" b="1" dirty="0">
              <a:solidFill>
                <a:schemeClr val="bg1"/>
              </a:solidFill>
            </a:endParaRPr>
          </a:p>
        </p:txBody>
      </p:sp>
    </p:spTree>
    <p:extLst>
      <p:ext uri="{BB962C8B-B14F-4D97-AF65-F5344CB8AC3E}">
        <p14:creationId xmlns:p14="http://schemas.microsoft.com/office/powerpoint/2010/main" xmlns="" val="5459954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iagram&#10;&#10;Description automatically generated">
            <a:extLst>
              <a:ext uri="{FF2B5EF4-FFF2-40B4-BE49-F238E27FC236}">
                <a16:creationId xmlns:a16="http://schemas.microsoft.com/office/drawing/2014/main" xmlns="" id="{3DE510FD-C2BB-4C12-8820-C9EE4E4C5122}"/>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 y="443395"/>
            <a:ext cx="10145318" cy="4783481"/>
          </a:xfrm>
          <a:prstGeom prst="rect">
            <a:avLst/>
          </a:prstGeom>
        </p:spPr>
      </p:pic>
      <p:sp>
        <p:nvSpPr>
          <p:cNvPr id="2" name="Title 1">
            <a:extLst>
              <a:ext uri="{FF2B5EF4-FFF2-40B4-BE49-F238E27FC236}">
                <a16:creationId xmlns:a16="http://schemas.microsoft.com/office/drawing/2014/main" xmlns="" id="{E9C6AE70-9C6A-4811-BE55-CD65077A49B4}"/>
              </a:ext>
            </a:extLst>
          </p:cNvPr>
          <p:cNvSpPr>
            <a:spLocks noGrp="1"/>
          </p:cNvSpPr>
          <p:nvPr>
            <p:ph type="ctrTitle"/>
          </p:nvPr>
        </p:nvSpPr>
        <p:spPr>
          <a:xfrm>
            <a:off x="4100286" y="1529691"/>
            <a:ext cx="5796641" cy="1455493"/>
          </a:xfrm>
          <a:prstGeom prst="rect">
            <a:avLst/>
          </a:prstGeom>
        </p:spPr>
        <p:txBody>
          <a:bodyPr anchor="b">
            <a:normAutofit/>
          </a:bodyPr>
          <a:lstStyle>
            <a:lvl1pPr algn="ctr">
              <a:lnSpc>
                <a:spcPct val="100000"/>
              </a:lnSpc>
              <a:defRPr sz="4500" b="1">
                <a:latin typeface="+mn-lt"/>
              </a:defRPr>
            </a:lvl1pPr>
          </a:lstStyle>
          <a:p>
            <a:r>
              <a:rPr lang="en-GB"/>
              <a:t>Click to edit Master title style</a:t>
            </a:r>
            <a:endParaRPr lang="en-ZA" dirty="0"/>
          </a:p>
        </p:txBody>
      </p:sp>
      <p:sp>
        <p:nvSpPr>
          <p:cNvPr id="3" name="Subtitle 2">
            <a:extLst>
              <a:ext uri="{FF2B5EF4-FFF2-40B4-BE49-F238E27FC236}">
                <a16:creationId xmlns:a16="http://schemas.microsoft.com/office/drawing/2014/main" xmlns="" id="{AF8B6128-A7FC-4239-BC08-667D11122DE4}"/>
              </a:ext>
            </a:extLst>
          </p:cNvPr>
          <p:cNvSpPr>
            <a:spLocks noGrp="1"/>
          </p:cNvSpPr>
          <p:nvPr>
            <p:ph type="subTitle" idx="1"/>
          </p:nvPr>
        </p:nvSpPr>
        <p:spPr>
          <a:xfrm>
            <a:off x="4100286" y="3089032"/>
            <a:ext cx="5796642" cy="770127"/>
          </a:xfrm>
          <a:prstGeom prst="rect">
            <a:avLst/>
          </a:prstGeom>
        </p:spPr>
        <p:txBody>
          <a:bodyPr/>
          <a:lstStyle>
            <a:lvl1pPr marL="0" indent="0" algn="ctr">
              <a:buNone/>
              <a:defRPr sz="2000"/>
            </a:lvl1pPr>
            <a:lvl2pPr marL="380985" indent="0" algn="ctr">
              <a:buNone/>
              <a:defRPr sz="1667"/>
            </a:lvl2pPr>
            <a:lvl3pPr marL="761970" indent="0" algn="ctr">
              <a:buNone/>
              <a:defRPr sz="1500"/>
            </a:lvl3pPr>
            <a:lvl4pPr marL="1142954" indent="0" algn="ctr">
              <a:buNone/>
              <a:defRPr sz="1333"/>
            </a:lvl4pPr>
            <a:lvl5pPr marL="1523939" indent="0" algn="ctr">
              <a:buNone/>
              <a:defRPr sz="1333"/>
            </a:lvl5pPr>
            <a:lvl6pPr marL="1904924" indent="0" algn="ctr">
              <a:buNone/>
              <a:defRPr sz="1333"/>
            </a:lvl6pPr>
            <a:lvl7pPr marL="2285909" indent="0" algn="ctr">
              <a:buNone/>
              <a:defRPr sz="1333"/>
            </a:lvl7pPr>
            <a:lvl8pPr marL="2666893" indent="0" algn="ctr">
              <a:buNone/>
              <a:defRPr sz="1333"/>
            </a:lvl8pPr>
            <a:lvl9pPr marL="3047878" indent="0" algn="ctr">
              <a:buNone/>
              <a:defRPr sz="1333"/>
            </a:lvl9pPr>
          </a:lstStyle>
          <a:p>
            <a:r>
              <a:rPr lang="en-GB"/>
              <a:t>Click to edit Master subtitle style</a:t>
            </a:r>
            <a:endParaRPr lang="en-ZA" dirty="0"/>
          </a:p>
        </p:txBody>
      </p:sp>
      <p:sp>
        <p:nvSpPr>
          <p:cNvPr id="6" name="Rectangle 5">
            <a:extLst>
              <a:ext uri="{FF2B5EF4-FFF2-40B4-BE49-F238E27FC236}">
                <a16:creationId xmlns:a16="http://schemas.microsoft.com/office/drawing/2014/main" xmlns="" id="{4C3D6594-B71B-4308-B614-AB2B17AD219D}"/>
              </a:ext>
            </a:extLst>
          </p:cNvPr>
          <p:cNvSpPr/>
          <p:nvPr userDrawn="1"/>
        </p:nvSpPr>
        <p:spPr>
          <a:xfrm>
            <a:off x="14684" y="933641"/>
            <a:ext cx="3412586" cy="38099"/>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3" name="TextBox 12">
            <a:extLst>
              <a:ext uri="{FF2B5EF4-FFF2-40B4-BE49-F238E27FC236}">
                <a16:creationId xmlns:a16="http://schemas.microsoft.com/office/drawing/2014/main" xmlns="" id="{16C75A5D-1DA1-48C8-816E-3C3DAB500DAC}"/>
              </a:ext>
            </a:extLst>
          </p:cNvPr>
          <p:cNvSpPr txBox="1"/>
          <p:nvPr userDrawn="1"/>
        </p:nvSpPr>
        <p:spPr>
          <a:xfrm>
            <a:off x="3427269" y="834751"/>
            <a:ext cx="6493413" cy="246221"/>
          </a:xfrm>
          <a:prstGeom prst="rect">
            <a:avLst/>
          </a:prstGeom>
          <a:noFill/>
        </p:spPr>
        <p:txBody>
          <a:bodyPr wrap="square" rtlCol="0">
            <a:spAutoFit/>
          </a:bodyPr>
          <a:lstStyle/>
          <a:p>
            <a:r>
              <a:rPr lang="en-US" sz="1000" dirty="0">
                <a:solidFill>
                  <a:schemeClr val="bg1">
                    <a:lumMod val="85000"/>
                  </a:schemeClr>
                </a:solidFill>
              </a:rPr>
              <a:t>department of communications and digital technologies</a:t>
            </a:r>
            <a:endParaRPr lang="en-ZA" sz="1000" dirty="0">
              <a:solidFill>
                <a:schemeClr val="bg1">
                  <a:lumMod val="85000"/>
                </a:schemeClr>
              </a:solidFill>
            </a:endParaRPr>
          </a:p>
        </p:txBody>
      </p:sp>
      <p:pic>
        <p:nvPicPr>
          <p:cNvPr id="16" name="Picture 15" descr="Text&#10;&#10;Description automatically generated">
            <a:extLst>
              <a:ext uri="{FF2B5EF4-FFF2-40B4-BE49-F238E27FC236}">
                <a16:creationId xmlns:a16="http://schemas.microsoft.com/office/drawing/2014/main" xmlns="" id="{110FF2FA-6275-4709-AF5F-BB5D50947F40}"/>
              </a:ext>
            </a:extLst>
          </p:cNvPr>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263073" y="96431"/>
            <a:ext cx="1623785" cy="578249"/>
          </a:xfrm>
          <a:prstGeom prst="rect">
            <a:avLst/>
          </a:prstGeom>
        </p:spPr>
      </p:pic>
      <p:pic>
        <p:nvPicPr>
          <p:cNvPr id="19" name="Picture 18" descr="Logo, company name&#10;&#10;Description automatically generated">
            <a:extLst>
              <a:ext uri="{FF2B5EF4-FFF2-40B4-BE49-F238E27FC236}">
                <a16:creationId xmlns:a16="http://schemas.microsoft.com/office/drawing/2014/main" xmlns="" id="{CCBE8881-4F42-414E-9377-7680BF4D5612}"/>
              </a:ext>
            </a:extLst>
          </p:cNvPr>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a:off x="9441376" y="157778"/>
            <a:ext cx="455552" cy="455552"/>
          </a:xfrm>
          <a:prstGeom prst="rect">
            <a:avLst/>
          </a:prstGeom>
        </p:spPr>
      </p:pic>
      <p:sp>
        <p:nvSpPr>
          <p:cNvPr id="20" name="Rectangle 19">
            <a:extLst>
              <a:ext uri="{FF2B5EF4-FFF2-40B4-BE49-F238E27FC236}">
                <a16:creationId xmlns:a16="http://schemas.microsoft.com/office/drawing/2014/main" xmlns="" id="{E23B0F19-FC00-4344-89AF-3742A7C73B6E}"/>
              </a:ext>
            </a:extLst>
          </p:cNvPr>
          <p:cNvSpPr/>
          <p:nvPr userDrawn="1"/>
        </p:nvSpPr>
        <p:spPr>
          <a:xfrm>
            <a:off x="6747415" y="5063571"/>
            <a:ext cx="3412586" cy="38099"/>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1" name="TextBox 20">
            <a:extLst>
              <a:ext uri="{FF2B5EF4-FFF2-40B4-BE49-F238E27FC236}">
                <a16:creationId xmlns:a16="http://schemas.microsoft.com/office/drawing/2014/main" xmlns="" id="{0FA46FF2-FE79-4A0B-933B-E5A749B6E6EB}"/>
              </a:ext>
            </a:extLst>
          </p:cNvPr>
          <p:cNvSpPr txBox="1"/>
          <p:nvPr userDrawn="1"/>
        </p:nvSpPr>
        <p:spPr>
          <a:xfrm>
            <a:off x="-32823" y="4967204"/>
            <a:ext cx="6712856" cy="246221"/>
          </a:xfrm>
          <a:prstGeom prst="rect">
            <a:avLst/>
          </a:prstGeom>
          <a:noFill/>
        </p:spPr>
        <p:txBody>
          <a:bodyPr wrap="square" rtlCol="0">
            <a:spAutoFit/>
          </a:bodyPr>
          <a:lstStyle/>
          <a:p>
            <a:pPr algn="r"/>
            <a:r>
              <a:rPr lang="en-US" sz="1000" dirty="0">
                <a:solidFill>
                  <a:schemeClr val="bg1">
                    <a:lumMod val="65000"/>
                  </a:schemeClr>
                </a:solidFill>
              </a:rPr>
              <a:t>A leader in enabling a connected and digitally transformed South Africa!</a:t>
            </a:r>
            <a:endParaRPr lang="en-ZA" sz="1000" dirty="0">
              <a:solidFill>
                <a:schemeClr val="bg1">
                  <a:lumMod val="65000"/>
                </a:schemeClr>
              </a:solidFill>
            </a:endParaRPr>
          </a:p>
        </p:txBody>
      </p:sp>
      <p:sp>
        <p:nvSpPr>
          <p:cNvPr id="22" name="Rectangle 21">
            <a:extLst>
              <a:ext uri="{FF2B5EF4-FFF2-40B4-BE49-F238E27FC236}">
                <a16:creationId xmlns:a16="http://schemas.microsoft.com/office/drawing/2014/main" xmlns="" id="{A5972417-FFF1-4212-8FCA-A2576EDC19F7}"/>
              </a:ext>
            </a:extLst>
          </p:cNvPr>
          <p:cNvSpPr/>
          <p:nvPr userDrawn="1"/>
        </p:nvSpPr>
        <p:spPr>
          <a:xfrm>
            <a:off x="-1" y="5423962"/>
            <a:ext cx="10160001" cy="246538"/>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Tree>
    <p:extLst>
      <p:ext uri="{BB962C8B-B14F-4D97-AF65-F5344CB8AC3E}">
        <p14:creationId xmlns:p14="http://schemas.microsoft.com/office/powerpoint/2010/main" xmlns="" val="17712217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53DCC0C-BCB1-4C07-A562-AF4C72069F95}"/>
              </a:ext>
            </a:extLst>
          </p:cNvPr>
          <p:cNvSpPr>
            <a:spLocks noGrp="1"/>
          </p:cNvSpPr>
          <p:nvPr>
            <p:ph type="title"/>
          </p:nvPr>
        </p:nvSpPr>
        <p:spPr>
          <a:xfrm>
            <a:off x="698500" y="934358"/>
            <a:ext cx="8763000" cy="474549"/>
          </a:xfrm>
          <a:prstGeom prst="rect">
            <a:avLst/>
          </a:prstGeom>
        </p:spPr>
        <p:txBody>
          <a:bodyPr>
            <a:noAutofit/>
          </a:bodyPr>
          <a:lstStyle>
            <a:lvl1pPr>
              <a:defRPr sz="3333" b="1">
                <a:latin typeface="+mn-lt"/>
              </a:defRPr>
            </a:lvl1pPr>
          </a:lstStyle>
          <a:p>
            <a:r>
              <a:rPr lang="en-GB"/>
              <a:t>Click to edit Master title style</a:t>
            </a:r>
            <a:endParaRPr lang="en-ZA" dirty="0"/>
          </a:p>
        </p:txBody>
      </p:sp>
      <p:sp>
        <p:nvSpPr>
          <p:cNvPr id="3" name="Content Placeholder 2">
            <a:extLst>
              <a:ext uri="{FF2B5EF4-FFF2-40B4-BE49-F238E27FC236}">
                <a16:creationId xmlns:a16="http://schemas.microsoft.com/office/drawing/2014/main" xmlns="" id="{F3435B06-EE93-46D0-9167-91B81DFC7C8D}"/>
              </a:ext>
            </a:extLst>
          </p:cNvPr>
          <p:cNvSpPr>
            <a:spLocks noGrp="1"/>
          </p:cNvSpPr>
          <p:nvPr>
            <p:ph idx="1"/>
          </p:nvPr>
        </p:nvSpPr>
        <p:spPr>
          <a:xfrm>
            <a:off x="698500" y="1521354"/>
            <a:ext cx="8763000" cy="3626115"/>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ZA" dirty="0"/>
          </a:p>
        </p:txBody>
      </p:sp>
      <p:grpSp>
        <p:nvGrpSpPr>
          <p:cNvPr id="5" name="Group 4">
            <a:extLst>
              <a:ext uri="{FF2B5EF4-FFF2-40B4-BE49-F238E27FC236}">
                <a16:creationId xmlns:a16="http://schemas.microsoft.com/office/drawing/2014/main" xmlns="" id="{F4AF2B11-8239-447D-B777-E8DE3567095E}"/>
              </a:ext>
            </a:extLst>
          </p:cNvPr>
          <p:cNvGrpSpPr/>
          <p:nvPr userDrawn="1"/>
        </p:nvGrpSpPr>
        <p:grpSpPr>
          <a:xfrm>
            <a:off x="-1" y="70155"/>
            <a:ext cx="10160001" cy="630801"/>
            <a:chOff x="-1" y="84185"/>
            <a:chExt cx="12192001" cy="756961"/>
          </a:xfrm>
        </p:grpSpPr>
        <p:sp>
          <p:nvSpPr>
            <p:cNvPr id="6" name="Rectangle 5">
              <a:extLst>
                <a:ext uri="{FF2B5EF4-FFF2-40B4-BE49-F238E27FC236}">
                  <a16:creationId xmlns:a16="http://schemas.microsoft.com/office/drawing/2014/main" xmlns="" id="{D8AC5688-453B-412E-92CC-8C2B5953CA91}"/>
                </a:ext>
              </a:extLst>
            </p:cNvPr>
            <p:cNvSpPr/>
            <p:nvPr userDrawn="1"/>
          </p:nvSpPr>
          <p:spPr>
            <a:xfrm>
              <a:off x="-1" y="84185"/>
              <a:ext cx="12192001" cy="756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7" name="Picture 6" descr="Text&#10;&#10;Description automatically generated">
              <a:extLst>
                <a:ext uri="{FF2B5EF4-FFF2-40B4-BE49-F238E27FC236}">
                  <a16:creationId xmlns:a16="http://schemas.microsoft.com/office/drawing/2014/main" xmlns="" id="{B2AEC325-7928-4D77-8F14-B4BE53D2CD9B}"/>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15687" y="115716"/>
              <a:ext cx="1948542" cy="693899"/>
            </a:xfrm>
            <a:prstGeom prst="rect">
              <a:avLst/>
            </a:prstGeom>
          </p:spPr>
        </p:pic>
        <p:pic>
          <p:nvPicPr>
            <p:cNvPr id="8" name="Picture 7" descr="Logo, company name&#10;&#10;Description automatically generated">
              <a:extLst>
                <a:ext uri="{FF2B5EF4-FFF2-40B4-BE49-F238E27FC236}">
                  <a16:creationId xmlns:a16="http://schemas.microsoft.com/office/drawing/2014/main" xmlns="" id="{F29B6663-D7BE-47D2-B762-989A8983D1D9}"/>
                </a:ext>
              </a:extLst>
            </p:cNvPr>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11329651" y="189334"/>
              <a:ext cx="546662" cy="546662"/>
            </a:xfrm>
            <a:prstGeom prst="rect">
              <a:avLst/>
            </a:prstGeom>
          </p:spPr>
        </p:pic>
      </p:grpSp>
      <p:grpSp>
        <p:nvGrpSpPr>
          <p:cNvPr id="9" name="Group 8">
            <a:extLst>
              <a:ext uri="{FF2B5EF4-FFF2-40B4-BE49-F238E27FC236}">
                <a16:creationId xmlns:a16="http://schemas.microsoft.com/office/drawing/2014/main" xmlns="" id="{3B48304D-E45A-45FC-8B37-6DB4FF5346B9}"/>
              </a:ext>
            </a:extLst>
          </p:cNvPr>
          <p:cNvGrpSpPr/>
          <p:nvPr userDrawn="1"/>
        </p:nvGrpSpPr>
        <p:grpSpPr>
          <a:xfrm>
            <a:off x="-1" y="739745"/>
            <a:ext cx="10160002" cy="4939509"/>
            <a:chOff x="-1" y="887694"/>
            <a:chExt cx="12192002" cy="5927411"/>
          </a:xfrm>
        </p:grpSpPr>
        <p:sp>
          <p:nvSpPr>
            <p:cNvPr id="10" name="Rectangle 9">
              <a:extLst>
                <a:ext uri="{FF2B5EF4-FFF2-40B4-BE49-F238E27FC236}">
                  <a16:creationId xmlns:a16="http://schemas.microsoft.com/office/drawing/2014/main" xmlns="" id="{2BA560C0-248D-49B8-AE8D-83BF28888025}"/>
                </a:ext>
              </a:extLst>
            </p:cNvPr>
            <p:cNvSpPr/>
            <p:nvPr userDrawn="1"/>
          </p:nvSpPr>
          <p:spPr>
            <a:xfrm>
              <a:off x="-1" y="6508754"/>
              <a:ext cx="12192001" cy="295846"/>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1" name="TextBox 10">
              <a:extLst>
                <a:ext uri="{FF2B5EF4-FFF2-40B4-BE49-F238E27FC236}">
                  <a16:creationId xmlns:a16="http://schemas.microsoft.com/office/drawing/2014/main" xmlns="" id="{6ECAF86F-B443-4A67-A043-D53AF6296DDF}"/>
                </a:ext>
              </a:extLst>
            </p:cNvPr>
            <p:cNvSpPr txBox="1"/>
            <p:nvPr userDrawn="1"/>
          </p:nvSpPr>
          <p:spPr>
            <a:xfrm>
              <a:off x="315687" y="6519640"/>
              <a:ext cx="11745684" cy="295465"/>
            </a:xfrm>
            <a:prstGeom prst="rect">
              <a:avLst/>
            </a:prstGeom>
            <a:noFill/>
          </p:spPr>
          <p:txBody>
            <a:bodyPr wrap="square" rtlCol="0">
              <a:spAutoFit/>
            </a:bodyPr>
            <a:lstStyle/>
            <a:p>
              <a:pPr algn="ctr"/>
              <a:r>
                <a:rPr lang="en-US" sz="1000" dirty="0">
                  <a:solidFill>
                    <a:schemeClr val="bg1"/>
                  </a:solidFill>
                </a:rPr>
                <a:t>A leader in enabling a connected and digitally transformed South Africa!</a:t>
              </a:r>
              <a:endParaRPr lang="en-ZA" sz="1000" dirty="0">
                <a:solidFill>
                  <a:schemeClr val="bg1"/>
                </a:solidFill>
              </a:endParaRPr>
            </a:p>
          </p:txBody>
        </p:sp>
        <p:sp>
          <p:nvSpPr>
            <p:cNvPr id="12" name="Rectangle 11">
              <a:extLst>
                <a:ext uri="{FF2B5EF4-FFF2-40B4-BE49-F238E27FC236}">
                  <a16:creationId xmlns:a16="http://schemas.microsoft.com/office/drawing/2014/main" xmlns="" id="{8B7CD7B5-9294-4D29-8157-D07A4D2D4AB3}"/>
                </a:ext>
              </a:extLst>
            </p:cNvPr>
            <p:cNvSpPr/>
            <p:nvPr userDrawn="1"/>
          </p:nvSpPr>
          <p:spPr>
            <a:xfrm>
              <a:off x="0" y="887694"/>
              <a:ext cx="12192001" cy="62312"/>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grpSp>
      <p:pic>
        <p:nvPicPr>
          <p:cNvPr id="15" name="Picture 14">
            <a:extLst>
              <a:ext uri="{FF2B5EF4-FFF2-40B4-BE49-F238E27FC236}">
                <a16:creationId xmlns:a16="http://schemas.microsoft.com/office/drawing/2014/main" xmlns="" id="{5D4D0CB9-FFFD-47BB-B72D-9AF99AB85AC8}"/>
              </a:ext>
            </a:extLst>
          </p:cNvPr>
          <p:cNvPicPr>
            <a:picLocks noChangeAspect="1"/>
          </p:cNvPicPr>
          <p:nvPr userDrawn="1"/>
        </p:nvPicPr>
        <p:blipFill>
          <a:blip r:embed="rId4" cstate="print">
            <a:alphaModFix amt="40000"/>
          </a:blip>
          <a:stretch>
            <a:fillRect/>
          </a:stretch>
        </p:blipFill>
        <p:spPr>
          <a:xfrm>
            <a:off x="0" y="1190892"/>
            <a:ext cx="10160000" cy="4206793"/>
          </a:xfrm>
          <a:prstGeom prst="rect">
            <a:avLst/>
          </a:prstGeom>
        </p:spPr>
      </p:pic>
    </p:spTree>
    <p:extLst>
      <p:ext uri="{BB962C8B-B14F-4D97-AF65-F5344CB8AC3E}">
        <p14:creationId xmlns:p14="http://schemas.microsoft.com/office/powerpoint/2010/main" xmlns="" val="33277697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825BBF2-7ACF-463B-B9A4-B826F59B57B7}"/>
              </a:ext>
            </a:extLst>
          </p:cNvPr>
          <p:cNvSpPr>
            <a:spLocks noGrp="1"/>
          </p:cNvSpPr>
          <p:nvPr>
            <p:ph type="title"/>
          </p:nvPr>
        </p:nvSpPr>
        <p:spPr>
          <a:xfrm>
            <a:off x="678376" y="1023932"/>
            <a:ext cx="8763000" cy="498823"/>
          </a:xfrm>
          <a:prstGeom prst="rect">
            <a:avLst/>
          </a:prstGeom>
        </p:spPr>
        <p:txBody>
          <a:bodyPr anchor="b">
            <a:normAutofit/>
          </a:bodyPr>
          <a:lstStyle>
            <a:lvl1pPr>
              <a:defRPr sz="3333" b="1">
                <a:latin typeface="+mn-lt"/>
              </a:defRPr>
            </a:lvl1pPr>
          </a:lstStyle>
          <a:p>
            <a:r>
              <a:rPr lang="en-GB"/>
              <a:t>Click to edit Master title style</a:t>
            </a:r>
            <a:endParaRPr lang="en-ZA" dirty="0"/>
          </a:p>
        </p:txBody>
      </p:sp>
      <p:sp>
        <p:nvSpPr>
          <p:cNvPr id="3" name="Text Placeholder 2">
            <a:extLst>
              <a:ext uri="{FF2B5EF4-FFF2-40B4-BE49-F238E27FC236}">
                <a16:creationId xmlns:a16="http://schemas.microsoft.com/office/drawing/2014/main" xmlns="" id="{90A4D7B4-73EE-4DBD-873F-0B575F28C246}"/>
              </a:ext>
            </a:extLst>
          </p:cNvPr>
          <p:cNvSpPr>
            <a:spLocks noGrp="1"/>
          </p:cNvSpPr>
          <p:nvPr>
            <p:ph type="body" idx="1"/>
          </p:nvPr>
        </p:nvSpPr>
        <p:spPr>
          <a:xfrm>
            <a:off x="693208" y="1745264"/>
            <a:ext cx="8763000" cy="3329446"/>
          </a:xfrm>
          <a:prstGeom prst="rect">
            <a:avLst/>
          </a:prstGeom>
        </p:spPr>
        <p:txBody>
          <a:bodyPr>
            <a:normAutofit/>
          </a:bodyPr>
          <a:lstStyle>
            <a:lvl1pPr marL="0" indent="0">
              <a:buNone/>
              <a:defRPr sz="1500">
                <a:solidFill>
                  <a:schemeClr val="tx1">
                    <a:tint val="75000"/>
                  </a:schemeClr>
                </a:solidFill>
              </a:defRPr>
            </a:lvl1pPr>
            <a:lvl2pPr marL="380985" indent="0">
              <a:buNone/>
              <a:defRPr sz="1667">
                <a:solidFill>
                  <a:schemeClr val="tx1">
                    <a:tint val="75000"/>
                  </a:schemeClr>
                </a:solidFill>
              </a:defRPr>
            </a:lvl2pPr>
            <a:lvl3pPr marL="761970" indent="0">
              <a:buNone/>
              <a:defRPr sz="1500">
                <a:solidFill>
                  <a:schemeClr val="tx1">
                    <a:tint val="75000"/>
                  </a:schemeClr>
                </a:solidFill>
              </a:defRPr>
            </a:lvl3pPr>
            <a:lvl4pPr marL="1142954" indent="0">
              <a:buNone/>
              <a:defRPr sz="1333">
                <a:solidFill>
                  <a:schemeClr val="tx1">
                    <a:tint val="75000"/>
                  </a:schemeClr>
                </a:solidFill>
              </a:defRPr>
            </a:lvl4pPr>
            <a:lvl5pPr marL="1523939" indent="0">
              <a:buNone/>
              <a:defRPr sz="1333">
                <a:solidFill>
                  <a:schemeClr val="tx1">
                    <a:tint val="75000"/>
                  </a:schemeClr>
                </a:solidFill>
              </a:defRPr>
            </a:lvl5pPr>
            <a:lvl6pPr marL="1904924" indent="0">
              <a:buNone/>
              <a:defRPr sz="1333">
                <a:solidFill>
                  <a:schemeClr val="tx1">
                    <a:tint val="75000"/>
                  </a:schemeClr>
                </a:solidFill>
              </a:defRPr>
            </a:lvl6pPr>
            <a:lvl7pPr marL="2285909" indent="0">
              <a:buNone/>
              <a:defRPr sz="1333">
                <a:solidFill>
                  <a:schemeClr val="tx1">
                    <a:tint val="75000"/>
                  </a:schemeClr>
                </a:solidFill>
              </a:defRPr>
            </a:lvl7pPr>
            <a:lvl8pPr marL="2666893" indent="0">
              <a:buNone/>
              <a:defRPr sz="1333">
                <a:solidFill>
                  <a:schemeClr val="tx1">
                    <a:tint val="75000"/>
                  </a:schemeClr>
                </a:solidFill>
              </a:defRPr>
            </a:lvl8pPr>
            <a:lvl9pPr marL="3047878" indent="0">
              <a:buNone/>
              <a:defRPr sz="1333">
                <a:solidFill>
                  <a:schemeClr val="tx1">
                    <a:tint val="75000"/>
                  </a:schemeClr>
                </a:solidFill>
              </a:defRPr>
            </a:lvl9pPr>
          </a:lstStyle>
          <a:p>
            <a:pPr lvl="0"/>
            <a:r>
              <a:rPr lang="en-GB"/>
              <a:t>Click to edit Master text styles</a:t>
            </a:r>
          </a:p>
        </p:txBody>
      </p:sp>
      <p:grpSp>
        <p:nvGrpSpPr>
          <p:cNvPr id="5" name="Group 4">
            <a:extLst>
              <a:ext uri="{FF2B5EF4-FFF2-40B4-BE49-F238E27FC236}">
                <a16:creationId xmlns:a16="http://schemas.microsoft.com/office/drawing/2014/main" xmlns="" id="{C432AE33-DFED-4FD8-BE53-7566959F3430}"/>
              </a:ext>
            </a:extLst>
          </p:cNvPr>
          <p:cNvGrpSpPr/>
          <p:nvPr userDrawn="1"/>
        </p:nvGrpSpPr>
        <p:grpSpPr>
          <a:xfrm>
            <a:off x="-1" y="70155"/>
            <a:ext cx="10160001" cy="630801"/>
            <a:chOff x="-1" y="84185"/>
            <a:chExt cx="12192001" cy="756961"/>
          </a:xfrm>
        </p:grpSpPr>
        <p:sp>
          <p:nvSpPr>
            <p:cNvPr id="6" name="Rectangle 5">
              <a:extLst>
                <a:ext uri="{FF2B5EF4-FFF2-40B4-BE49-F238E27FC236}">
                  <a16:creationId xmlns:a16="http://schemas.microsoft.com/office/drawing/2014/main" xmlns="" id="{6B53FCB9-D163-43FB-A080-0E8E0AAF718E}"/>
                </a:ext>
              </a:extLst>
            </p:cNvPr>
            <p:cNvSpPr/>
            <p:nvPr userDrawn="1"/>
          </p:nvSpPr>
          <p:spPr>
            <a:xfrm>
              <a:off x="-1" y="84185"/>
              <a:ext cx="12192001" cy="756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7" name="Picture 6" descr="Text&#10;&#10;Description automatically generated">
              <a:extLst>
                <a:ext uri="{FF2B5EF4-FFF2-40B4-BE49-F238E27FC236}">
                  <a16:creationId xmlns:a16="http://schemas.microsoft.com/office/drawing/2014/main" xmlns="" id="{8A139EC7-78AA-40EB-AC48-C7AA7666A58A}"/>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15687" y="115716"/>
              <a:ext cx="1948542" cy="693899"/>
            </a:xfrm>
            <a:prstGeom prst="rect">
              <a:avLst/>
            </a:prstGeom>
          </p:spPr>
        </p:pic>
        <p:pic>
          <p:nvPicPr>
            <p:cNvPr id="8" name="Picture 7" descr="Logo, company name&#10;&#10;Description automatically generated">
              <a:extLst>
                <a:ext uri="{FF2B5EF4-FFF2-40B4-BE49-F238E27FC236}">
                  <a16:creationId xmlns:a16="http://schemas.microsoft.com/office/drawing/2014/main" xmlns="" id="{AD673780-8584-4A82-9BFD-53A012FD4376}"/>
                </a:ext>
              </a:extLst>
            </p:cNvPr>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11329651" y="189334"/>
              <a:ext cx="546662" cy="546662"/>
            </a:xfrm>
            <a:prstGeom prst="rect">
              <a:avLst/>
            </a:prstGeom>
          </p:spPr>
        </p:pic>
      </p:grpSp>
      <p:grpSp>
        <p:nvGrpSpPr>
          <p:cNvPr id="9" name="Group 8">
            <a:extLst>
              <a:ext uri="{FF2B5EF4-FFF2-40B4-BE49-F238E27FC236}">
                <a16:creationId xmlns:a16="http://schemas.microsoft.com/office/drawing/2014/main" xmlns="" id="{7C63376A-7D09-4963-A97F-DC05EE7F46F0}"/>
              </a:ext>
            </a:extLst>
          </p:cNvPr>
          <p:cNvGrpSpPr/>
          <p:nvPr userDrawn="1"/>
        </p:nvGrpSpPr>
        <p:grpSpPr>
          <a:xfrm>
            <a:off x="-1" y="739745"/>
            <a:ext cx="10160002" cy="4939509"/>
            <a:chOff x="-1" y="887694"/>
            <a:chExt cx="12192002" cy="5927411"/>
          </a:xfrm>
        </p:grpSpPr>
        <p:sp>
          <p:nvSpPr>
            <p:cNvPr id="10" name="Rectangle 9">
              <a:extLst>
                <a:ext uri="{FF2B5EF4-FFF2-40B4-BE49-F238E27FC236}">
                  <a16:creationId xmlns:a16="http://schemas.microsoft.com/office/drawing/2014/main" xmlns="" id="{F1B3A7C8-2566-45D1-AFED-45FD24CC2378}"/>
                </a:ext>
              </a:extLst>
            </p:cNvPr>
            <p:cNvSpPr/>
            <p:nvPr userDrawn="1"/>
          </p:nvSpPr>
          <p:spPr>
            <a:xfrm>
              <a:off x="-1" y="6508754"/>
              <a:ext cx="12192001" cy="295846"/>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1" name="TextBox 10">
              <a:extLst>
                <a:ext uri="{FF2B5EF4-FFF2-40B4-BE49-F238E27FC236}">
                  <a16:creationId xmlns:a16="http://schemas.microsoft.com/office/drawing/2014/main" xmlns="" id="{F151F598-01DA-4859-AD79-9027333DC507}"/>
                </a:ext>
              </a:extLst>
            </p:cNvPr>
            <p:cNvSpPr txBox="1"/>
            <p:nvPr userDrawn="1"/>
          </p:nvSpPr>
          <p:spPr>
            <a:xfrm>
              <a:off x="315687" y="6519640"/>
              <a:ext cx="11745684" cy="295465"/>
            </a:xfrm>
            <a:prstGeom prst="rect">
              <a:avLst/>
            </a:prstGeom>
            <a:noFill/>
          </p:spPr>
          <p:txBody>
            <a:bodyPr wrap="square" rtlCol="0">
              <a:spAutoFit/>
            </a:bodyPr>
            <a:lstStyle/>
            <a:p>
              <a:pPr algn="ctr"/>
              <a:r>
                <a:rPr lang="en-US" sz="1000" dirty="0">
                  <a:solidFill>
                    <a:schemeClr val="bg1"/>
                  </a:solidFill>
                </a:rPr>
                <a:t>A leader in enabling a connected and digitally transformed South Africa!</a:t>
              </a:r>
              <a:endParaRPr lang="en-ZA" sz="1000" dirty="0">
                <a:solidFill>
                  <a:schemeClr val="bg1"/>
                </a:solidFill>
              </a:endParaRPr>
            </a:p>
          </p:txBody>
        </p:sp>
        <p:sp>
          <p:nvSpPr>
            <p:cNvPr id="12" name="Rectangle 11">
              <a:extLst>
                <a:ext uri="{FF2B5EF4-FFF2-40B4-BE49-F238E27FC236}">
                  <a16:creationId xmlns:a16="http://schemas.microsoft.com/office/drawing/2014/main" xmlns="" id="{1B792CB5-45F1-42A0-AE2C-A6560CD99BEB}"/>
                </a:ext>
              </a:extLst>
            </p:cNvPr>
            <p:cNvSpPr/>
            <p:nvPr userDrawn="1"/>
          </p:nvSpPr>
          <p:spPr>
            <a:xfrm>
              <a:off x="0" y="887694"/>
              <a:ext cx="12192001" cy="62312"/>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grpSp>
      <p:pic>
        <p:nvPicPr>
          <p:cNvPr id="14" name="Picture 13">
            <a:extLst>
              <a:ext uri="{FF2B5EF4-FFF2-40B4-BE49-F238E27FC236}">
                <a16:creationId xmlns:a16="http://schemas.microsoft.com/office/drawing/2014/main" xmlns="" id="{2E20BAF7-D1EE-4250-A7E8-0F903FBFD409}"/>
              </a:ext>
            </a:extLst>
          </p:cNvPr>
          <p:cNvPicPr>
            <a:picLocks noChangeAspect="1"/>
          </p:cNvPicPr>
          <p:nvPr userDrawn="1"/>
        </p:nvPicPr>
        <p:blipFill>
          <a:blip r:embed="rId4" cstate="print">
            <a:alphaModFix amt="40000"/>
          </a:blip>
          <a:stretch>
            <a:fillRect/>
          </a:stretch>
        </p:blipFill>
        <p:spPr>
          <a:xfrm>
            <a:off x="0" y="1190892"/>
            <a:ext cx="10160000" cy="4206793"/>
          </a:xfrm>
          <a:prstGeom prst="rect">
            <a:avLst/>
          </a:prstGeom>
        </p:spPr>
      </p:pic>
    </p:spTree>
    <p:extLst>
      <p:ext uri="{BB962C8B-B14F-4D97-AF65-F5344CB8AC3E}">
        <p14:creationId xmlns:p14="http://schemas.microsoft.com/office/powerpoint/2010/main" xmlns="" val="22024566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02BD06A-099D-42EB-9E9D-77B90CFDE085}"/>
              </a:ext>
            </a:extLst>
          </p:cNvPr>
          <p:cNvSpPr>
            <a:spLocks noGrp="1"/>
          </p:cNvSpPr>
          <p:nvPr>
            <p:ph type="title"/>
          </p:nvPr>
        </p:nvSpPr>
        <p:spPr>
          <a:xfrm>
            <a:off x="698500" y="898072"/>
            <a:ext cx="8763000" cy="510835"/>
          </a:xfrm>
          <a:prstGeom prst="rect">
            <a:avLst/>
          </a:prstGeom>
        </p:spPr>
        <p:txBody>
          <a:bodyPr>
            <a:noAutofit/>
          </a:bodyPr>
          <a:lstStyle>
            <a:lvl1pPr>
              <a:defRPr sz="3333" b="1">
                <a:latin typeface="+mn-lt"/>
              </a:defRPr>
            </a:lvl1pPr>
          </a:lstStyle>
          <a:p>
            <a:r>
              <a:rPr lang="en-GB"/>
              <a:t>Click to edit Master title style</a:t>
            </a:r>
            <a:endParaRPr lang="en-ZA" dirty="0"/>
          </a:p>
        </p:txBody>
      </p:sp>
      <p:sp>
        <p:nvSpPr>
          <p:cNvPr id="3" name="Content Placeholder 2">
            <a:extLst>
              <a:ext uri="{FF2B5EF4-FFF2-40B4-BE49-F238E27FC236}">
                <a16:creationId xmlns:a16="http://schemas.microsoft.com/office/drawing/2014/main" xmlns="" id="{967A0BE9-B9DD-4672-BD9B-DA227B2BEFFC}"/>
              </a:ext>
            </a:extLst>
          </p:cNvPr>
          <p:cNvSpPr>
            <a:spLocks noGrp="1"/>
          </p:cNvSpPr>
          <p:nvPr>
            <p:ph sz="half" idx="1"/>
          </p:nvPr>
        </p:nvSpPr>
        <p:spPr>
          <a:xfrm>
            <a:off x="698500" y="1521354"/>
            <a:ext cx="4318000" cy="3626115"/>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ZA"/>
          </a:p>
        </p:txBody>
      </p:sp>
      <p:sp>
        <p:nvSpPr>
          <p:cNvPr id="4" name="Content Placeholder 3">
            <a:extLst>
              <a:ext uri="{FF2B5EF4-FFF2-40B4-BE49-F238E27FC236}">
                <a16:creationId xmlns:a16="http://schemas.microsoft.com/office/drawing/2014/main" xmlns="" id="{AE816645-A85D-44CA-BE60-8A2695C0B156}"/>
              </a:ext>
            </a:extLst>
          </p:cNvPr>
          <p:cNvSpPr>
            <a:spLocks noGrp="1"/>
          </p:cNvSpPr>
          <p:nvPr>
            <p:ph sz="half" idx="2"/>
          </p:nvPr>
        </p:nvSpPr>
        <p:spPr>
          <a:xfrm>
            <a:off x="5143500" y="1521354"/>
            <a:ext cx="4318000" cy="3626115"/>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ZA"/>
          </a:p>
        </p:txBody>
      </p:sp>
      <p:grpSp>
        <p:nvGrpSpPr>
          <p:cNvPr id="6" name="Group 5">
            <a:extLst>
              <a:ext uri="{FF2B5EF4-FFF2-40B4-BE49-F238E27FC236}">
                <a16:creationId xmlns:a16="http://schemas.microsoft.com/office/drawing/2014/main" xmlns="" id="{97635F3E-1E6C-4D41-892F-FDFCC853D1CE}"/>
              </a:ext>
            </a:extLst>
          </p:cNvPr>
          <p:cNvGrpSpPr/>
          <p:nvPr userDrawn="1"/>
        </p:nvGrpSpPr>
        <p:grpSpPr>
          <a:xfrm>
            <a:off x="-1" y="70155"/>
            <a:ext cx="10160001" cy="630801"/>
            <a:chOff x="-1" y="84185"/>
            <a:chExt cx="12192001" cy="756961"/>
          </a:xfrm>
        </p:grpSpPr>
        <p:sp>
          <p:nvSpPr>
            <p:cNvPr id="7" name="Rectangle 6">
              <a:extLst>
                <a:ext uri="{FF2B5EF4-FFF2-40B4-BE49-F238E27FC236}">
                  <a16:creationId xmlns:a16="http://schemas.microsoft.com/office/drawing/2014/main" xmlns="" id="{1FF527DE-0526-47F9-993E-C33431F2A994}"/>
                </a:ext>
              </a:extLst>
            </p:cNvPr>
            <p:cNvSpPr/>
            <p:nvPr userDrawn="1"/>
          </p:nvSpPr>
          <p:spPr>
            <a:xfrm>
              <a:off x="-1" y="84185"/>
              <a:ext cx="12192001" cy="756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8" name="Picture 7" descr="Text&#10;&#10;Description automatically generated">
              <a:extLst>
                <a:ext uri="{FF2B5EF4-FFF2-40B4-BE49-F238E27FC236}">
                  <a16:creationId xmlns:a16="http://schemas.microsoft.com/office/drawing/2014/main" xmlns="" id="{B4105B12-F4E5-455A-92E1-8C21D2CA0B05}"/>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15687" y="115716"/>
              <a:ext cx="1948542" cy="693899"/>
            </a:xfrm>
            <a:prstGeom prst="rect">
              <a:avLst/>
            </a:prstGeom>
          </p:spPr>
        </p:pic>
        <p:pic>
          <p:nvPicPr>
            <p:cNvPr id="9" name="Picture 8" descr="Logo, company name&#10;&#10;Description automatically generated">
              <a:extLst>
                <a:ext uri="{FF2B5EF4-FFF2-40B4-BE49-F238E27FC236}">
                  <a16:creationId xmlns:a16="http://schemas.microsoft.com/office/drawing/2014/main" xmlns="" id="{94177F6E-5560-450C-9ECE-66CFFDBD26C8}"/>
                </a:ext>
              </a:extLst>
            </p:cNvPr>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11329651" y="189334"/>
              <a:ext cx="546662" cy="546662"/>
            </a:xfrm>
            <a:prstGeom prst="rect">
              <a:avLst/>
            </a:prstGeom>
          </p:spPr>
        </p:pic>
      </p:grpSp>
      <p:grpSp>
        <p:nvGrpSpPr>
          <p:cNvPr id="10" name="Group 9">
            <a:extLst>
              <a:ext uri="{FF2B5EF4-FFF2-40B4-BE49-F238E27FC236}">
                <a16:creationId xmlns:a16="http://schemas.microsoft.com/office/drawing/2014/main" xmlns="" id="{D286ADDE-056B-441F-8B12-5B3F00A21DFF}"/>
              </a:ext>
            </a:extLst>
          </p:cNvPr>
          <p:cNvGrpSpPr/>
          <p:nvPr userDrawn="1"/>
        </p:nvGrpSpPr>
        <p:grpSpPr>
          <a:xfrm>
            <a:off x="-1" y="739745"/>
            <a:ext cx="10160002" cy="4939509"/>
            <a:chOff x="-1" y="887694"/>
            <a:chExt cx="12192002" cy="5927411"/>
          </a:xfrm>
        </p:grpSpPr>
        <p:sp>
          <p:nvSpPr>
            <p:cNvPr id="11" name="Rectangle 10">
              <a:extLst>
                <a:ext uri="{FF2B5EF4-FFF2-40B4-BE49-F238E27FC236}">
                  <a16:creationId xmlns:a16="http://schemas.microsoft.com/office/drawing/2014/main" xmlns="" id="{41846B6C-FD5D-4A1F-B04E-992656AD1FEA}"/>
                </a:ext>
              </a:extLst>
            </p:cNvPr>
            <p:cNvSpPr/>
            <p:nvPr userDrawn="1"/>
          </p:nvSpPr>
          <p:spPr>
            <a:xfrm>
              <a:off x="-1" y="6508754"/>
              <a:ext cx="12192001" cy="295846"/>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2" name="TextBox 11">
              <a:extLst>
                <a:ext uri="{FF2B5EF4-FFF2-40B4-BE49-F238E27FC236}">
                  <a16:creationId xmlns:a16="http://schemas.microsoft.com/office/drawing/2014/main" xmlns="" id="{D1135F8E-0F5F-4CE6-AE10-B1FCA142F63A}"/>
                </a:ext>
              </a:extLst>
            </p:cNvPr>
            <p:cNvSpPr txBox="1"/>
            <p:nvPr userDrawn="1"/>
          </p:nvSpPr>
          <p:spPr>
            <a:xfrm>
              <a:off x="315687" y="6519640"/>
              <a:ext cx="11745684" cy="295465"/>
            </a:xfrm>
            <a:prstGeom prst="rect">
              <a:avLst/>
            </a:prstGeom>
            <a:noFill/>
          </p:spPr>
          <p:txBody>
            <a:bodyPr wrap="square" rtlCol="0">
              <a:spAutoFit/>
            </a:bodyPr>
            <a:lstStyle/>
            <a:p>
              <a:pPr algn="ctr"/>
              <a:r>
                <a:rPr lang="en-US" sz="1000" dirty="0">
                  <a:solidFill>
                    <a:schemeClr val="bg1"/>
                  </a:solidFill>
                </a:rPr>
                <a:t>A leader in enabling a connected and digitally transformed South Africa!</a:t>
              </a:r>
              <a:endParaRPr lang="en-ZA" sz="1000" dirty="0">
                <a:solidFill>
                  <a:schemeClr val="bg1"/>
                </a:solidFill>
              </a:endParaRPr>
            </a:p>
          </p:txBody>
        </p:sp>
        <p:sp>
          <p:nvSpPr>
            <p:cNvPr id="13" name="Rectangle 12">
              <a:extLst>
                <a:ext uri="{FF2B5EF4-FFF2-40B4-BE49-F238E27FC236}">
                  <a16:creationId xmlns:a16="http://schemas.microsoft.com/office/drawing/2014/main" xmlns="" id="{CAE4E62F-46A6-4872-9110-0C44B1238655}"/>
                </a:ext>
              </a:extLst>
            </p:cNvPr>
            <p:cNvSpPr/>
            <p:nvPr userDrawn="1"/>
          </p:nvSpPr>
          <p:spPr>
            <a:xfrm>
              <a:off x="0" y="887694"/>
              <a:ext cx="12192001" cy="62312"/>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grpSp>
      <p:pic>
        <p:nvPicPr>
          <p:cNvPr id="15" name="Picture 14">
            <a:extLst>
              <a:ext uri="{FF2B5EF4-FFF2-40B4-BE49-F238E27FC236}">
                <a16:creationId xmlns:a16="http://schemas.microsoft.com/office/drawing/2014/main" xmlns="" id="{BA985534-60D3-46E4-95BD-3D3F692058D5}"/>
              </a:ext>
            </a:extLst>
          </p:cNvPr>
          <p:cNvPicPr>
            <a:picLocks noChangeAspect="1"/>
          </p:cNvPicPr>
          <p:nvPr userDrawn="1"/>
        </p:nvPicPr>
        <p:blipFill>
          <a:blip r:embed="rId4" cstate="print">
            <a:alphaModFix amt="40000"/>
          </a:blip>
          <a:stretch>
            <a:fillRect/>
          </a:stretch>
        </p:blipFill>
        <p:spPr>
          <a:xfrm>
            <a:off x="0" y="1190892"/>
            <a:ext cx="10160000" cy="4206793"/>
          </a:xfrm>
          <a:prstGeom prst="rect">
            <a:avLst/>
          </a:prstGeom>
        </p:spPr>
      </p:pic>
    </p:spTree>
    <p:extLst>
      <p:ext uri="{BB962C8B-B14F-4D97-AF65-F5344CB8AC3E}">
        <p14:creationId xmlns:p14="http://schemas.microsoft.com/office/powerpoint/2010/main" xmlns="" val="42795555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4FC4AB-9B57-41B3-871A-5A9AA6340718}"/>
              </a:ext>
            </a:extLst>
          </p:cNvPr>
          <p:cNvSpPr>
            <a:spLocks noGrp="1"/>
          </p:cNvSpPr>
          <p:nvPr>
            <p:ph type="title"/>
          </p:nvPr>
        </p:nvSpPr>
        <p:spPr>
          <a:xfrm>
            <a:off x="699823" y="889000"/>
            <a:ext cx="8763000" cy="519907"/>
          </a:xfrm>
          <a:prstGeom prst="rect">
            <a:avLst/>
          </a:prstGeom>
        </p:spPr>
        <p:txBody>
          <a:bodyPr>
            <a:noAutofit/>
          </a:bodyPr>
          <a:lstStyle>
            <a:lvl1pPr>
              <a:defRPr sz="3333" b="1">
                <a:latin typeface="+mn-lt"/>
              </a:defRPr>
            </a:lvl1pPr>
          </a:lstStyle>
          <a:p>
            <a:r>
              <a:rPr lang="en-GB"/>
              <a:t>Click to edit Master title style</a:t>
            </a:r>
            <a:endParaRPr lang="en-ZA" dirty="0"/>
          </a:p>
        </p:txBody>
      </p:sp>
      <p:sp>
        <p:nvSpPr>
          <p:cNvPr id="3" name="Text Placeholder 2">
            <a:extLst>
              <a:ext uri="{FF2B5EF4-FFF2-40B4-BE49-F238E27FC236}">
                <a16:creationId xmlns:a16="http://schemas.microsoft.com/office/drawing/2014/main" xmlns="" id="{DC6DFA7C-538B-4F8E-A7F8-D6621AAC0499}"/>
              </a:ext>
            </a:extLst>
          </p:cNvPr>
          <p:cNvSpPr>
            <a:spLocks noGrp="1"/>
          </p:cNvSpPr>
          <p:nvPr>
            <p:ph type="body" idx="1"/>
          </p:nvPr>
        </p:nvSpPr>
        <p:spPr>
          <a:xfrm>
            <a:off x="699824" y="1400969"/>
            <a:ext cx="4298156" cy="686593"/>
          </a:xfrm>
          <a:prstGeom prst="rect">
            <a:avLst/>
          </a:prstGeo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GB"/>
              <a:t>Click to edit Master text styles</a:t>
            </a:r>
          </a:p>
        </p:txBody>
      </p:sp>
      <p:sp>
        <p:nvSpPr>
          <p:cNvPr id="4" name="Content Placeholder 3">
            <a:extLst>
              <a:ext uri="{FF2B5EF4-FFF2-40B4-BE49-F238E27FC236}">
                <a16:creationId xmlns:a16="http://schemas.microsoft.com/office/drawing/2014/main" xmlns="" id="{94A80D6E-29EF-47C1-BE0C-EEEEC37FE547}"/>
              </a:ext>
            </a:extLst>
          </p:cNvPr>
          <p:cNvSpPr>
            <a:spLocks noGrp="1"/>
          </p:cNvSpPr>
          <p:nvPr>
            <p:ph sz="half" idx="2"/>
          </p:nvPr>
        </p:nvSpPr>
        <p:spPr>
          <a:xfrm>
            <a:off x="699824" y="2087563"/>
            <a:ext cx="4298156" cy="307049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ZA" dirty="0"/>
          </a:p>
        </p:txBody>
      </p:sp>
      <p:sp>
        <p:nvSpPr>
          <p:cNvPr id="5" name="Text Placeholder 4">
            <a:extLst>
              <a:ext uri="{FF2B5EF4-FFF2-40B4-BE49-F238E27FC236}">
                <a16:creationId xmlns:a16="http://schemas.microsoft.com/office/drawing/2014/main" xmlns="" id="{9407547E-760F-4FD3-BD0E-EA034E1E04DE}"/>
              </a:ext>
            </a:extLst>
          </p:cNvPr>
          <p:cNvSpPr>
            <a:spLocks noGrp="1"/>
          </p:cNvSpPr>
          <p:nvPr>
            <p:ph type="body" sz="quarter" idx="3"/>
          </p:nvPr>
        </p:nvSpPr>
        <p:spPr>
          <a:xfrm>
            <a:off x="5143500" y="1400969"/>
            <a:ext cx="4319323" cy="686593"/>
          </a:xfrm>
          <a:prstGeom prst="rect">
            <a:avLst/>
          </a:prstGeo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GB"/>
              <a:t>Click to edit Master text styles</a:t>
            </a:r>
          </a:p>
        </p:txBody>
      </p:sp>
      <p:sp>
        <p:nvSpPr>
          <p:cNvPr id="6" name="Content Placeholder 5">
            <a:extLst>
              <a:ext uri="{FF2B5EF4-FFF2-40B4-BE49-F238E27FC236}">
                <a16:creationId xmlns:a16="http://schemas.microsoft.com/office/drawing/2014/main" xmlns="" id="{400A8122-B0B2-4B66-AC1B-607055A4C12D}"/>
              </a:ext>
            </a:extLst>
          </p:cNvPr>
          <p:cNvSpPr>
            <a:spLocks noGrp="1"/>
          </p:cNvSpPr>
          <p:nvPr>
            <p:ph sz="quarter" idx="4"/>
          </p:nvPr>
        </p:nvSpPr>
        <p:spPr>
          <a:xfrm>
            <a:off x="5143500" y="2087563"/>
            <a:ext cx="4319323" cy="307049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ZA"/>
          </a:p>
        </p:txBody>
      </p:sp>
      <p:grpSp>
        <p:nvGrpSpPr>
          <p:cNvPr id="8" name="Group 7">
            <a:extLst>
              <a:ext uri="{FF2B5EF4-FFF2-40B4-BE49-F238E27FC236}">
                <a16:creationId xmlns:a16="http://schemas.microsoft.com/office/drawing/2014/main" xmlns="" id="{CB56E957-9AE2-4C01-A5BF-E64DDBC18113}"/>
              </a:ext>
            </a:extLst>
          </p:cNvPr>
          <p:cNvGrpSpPr/>
          <p:nvPr userDrawn="1"/>
        </p:nvGrpSpPr>
        <p:grpSpPr>
          <a:xfrm>
            <a:off x="-1" y="70155"/>
            <a:ext cx="10160001" cy="630801"/>
            <a:chOff x="-1" y="84185"/>
            <a:chExt cx="12192001" cy="756961"/>
          </a:xfrm>
        </p:grpSpPr>
        <p:sp>
          <p:nvSpPr>
            <p:cNvPr id="9" name="Rectangle 8">
              <a:extLst>
                <a:ext uri="{FF2B5EF4-FFF2-40B4-BE49-F238E27FC236}">
                  <a16:creationId xmlns:a16="http://schemas.microsoft.com/office/drawing/2014/main" xmlns="" id="{78D98D65-D9F1-4DB2-9361-1660689772BA}"/>
                </a:ext>
              </a:extLst>
            </p:cNvPr>
            <p:cNvSpPr/>
            <p:nvPr userDrawn="1"/>
          </p:nvSpPr>
          <p:spPr>
            <a:xfrm>
              <a:off x="-1" y="84185"/>
              <a:ext cx="12192001" cy="756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10" name="Picture 9" descr="Text&#10;&#10;Description automatically generated">
              <a:extLst>
                <a:ext uri="{FF2B5EF4-FFF2-40B4-BE49-F238E27FC236}">
                  <a16:creationId xmlns:a16="http://schemas.microsoft.com/office/drawing/2014/main" xmlns="" id="{F6F689F6-D449-4ED3-99D1-36D404EA3233}"/>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15687" y="115716"/>
              <a:ext cx="1948542" cy="693899"/>
            </a:xfrm>
            <a:prstGeom prst="rect">
              <a:avLst/>
            </a:prstGeom>
          </p:spPr>
        </p:pic>
        <p:pic>
          <p:nvPicPr>
            <p:cNvPr id="11" name="Picture 10" descr="Logo, company name&#10;&#10;Description automatically generated">
              <a:extLst>
                <a:ext uri="{FF2B5EF4-FFF2-40B4-BE49-F238E27FC236}">
                  <a16:creationId xmlns:a16="http://schemas.microsoft.com/office/drawing/2014/main" xmlns="" id="{09130E89-7CFF-42BE-B02C-861C44E16545}"/>
                </a:ext>
              </a:extLst>
            </p:cNvPr>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11329651" y="189334"/>
              <a:ext cx="546662" cy="546662"/>
            </a:xfrm>
            <a:prstGeom prst="rect">
              <a:avLst/>
            </a:prstGeom>
          </p:spPr>
        </p:pic>
      </p:grpSp>
      <p:grpSp>
        <p:nvGrpSpPr>
          <p:cNvPr id="12" name="Group 11">
            <a:extLst>
              <a:ext uri="{FF2B5EF4-FFF2-40B4-BE49-F238E27FC236}">
                <a16:creationId xmlns:a16="http://schemas.microsoft.com/office/drawing/2014/main" xmlns="" id="{7A6309C6-3825-4A2A-8253-C297F190F721}"/>
              </a:ext>
            </a:extLst>
          </p:cNvPr>
          <p:cNvGrpSpPr/>
          <p:nvPr userDrawn="1"/>
        </p:nvGrpSpPr>
        <p:grpSpPr>
          <a:xfrm>
            <a:off x="-1" y="739745"/>
            <a:ext cx="10160002" cy="4939509"/>
            <a:chOff x="-1" y="887694"/>
            <a:chExt cx="12192002" cy="5927411"/>
          </a:xfrm>
        </p:grpSpPr>
        <p:sp>
          <p:nvSpPr>
            <p:cNvPr id="13" name="Rectangle 12">
              <a:extLst>
                <a:ext uri="{FF2B5EF4-FFF2-40B4-BE49-F238E27FC236}">
                  <a16:creationId xmlns:a16="http://schemas.microsoft.com/office/drawing/2014/main" xmlns="" id="{27347F1C-366E-44BB-92AE-00C7DC70EB84}"/>
                </a:ext>
              </a:extLst>
            </p:cNvPr>
            <p:cNvSpPr/>
            <p:nvPr userDrawn="1"/>
          </p:nvSpPr>
          <p:spPr>
            <a:xfrm>
              <a:off x="-1" y="6508754"/>
              <a:ext cx="12192001" cy="295846"/>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4" name="TextBox 13">
              <a:extLst>
                <a:ext uri="{FF2B5EF4-FFF2-40B4-BE49-F238E27FC236}">
                  <a16:creationId xmlns:a16="http://schemas.microsoft.com/office/drawing/2014/main" xmlns="" id="{EB507A52-66E3-4081-8B6E-E9EAF6D63F98}"/>
                </a:ext>
              </a:extLst>
            </p:cNvPr>
            <p:cNvSpPr txBox="1"/>
            <p:nvPr userDrawn="1"/>
          </p:nvSpPr>
          <p:spPr>
            <a:xfrm>
              <a:off x="315687" y="6519640"/>
              <a:ext cx="11745684" cy="295465"/>
            </a:xfrm>
            <a:prstGeom prst="rect">
              <a:avLst/>
            </a:prstGeom>
            <a:noFill/>
          </p:spPr>
          <p:txBody>
            <a:bodyPr wrap="square" rtlCol="0">
              <a:spAutoFit/>
            </a:bodyPr>
            <a:lstStyle/>
            <a:p>
              <a:pPr algn="ctr"/>
              <a:r>
                <a:rPr lang="en-US" sz="1000" dirty="0">
                  <a:solidFill>
                    <a:schemeClr val="bg1"/>
                  </a:solidFill>
                </a:rPr>
                <a:t>A leader in enabling a connected and digitally transformed South Africa!</a:t>
              </a:r>
              <a:endParaRPr lang="en-ZA" sz="1000" dirty="0">
                <a:solidFill>
                  <a:schemeClr val="bg1"/>
                </a:solidFill>
              </a:endParaRPr>
            </a:p>
          </p:txBody>
        </p:sp>
        <p:sp>
          <p:nvSpPr>
            <p:cNvPr id="15" name="Rectangle 14">
              <a:extLst>
                <a:ext uri="{FF2B5EF4-FFF2-40B4-BE49-F238E27FC236}">
                  <a16:creationId xmlns:a16="http://schemas.microsoft.com/office/drawing/2014/main" xmlns="" id="{CB28E8A6-9468-486B-9D57-8A3F84E299F4}"/>
                </a:ext>
              </a:extLst>
            </p:cNvPr>
            <p:cNvSpPr/>
            <p:nvPr userDrawn="1"/>
          </p:nvSpPr>
          <p:spPr>
            <a:xfrm>
              <a:off x="0" y="887694"/>
              <a:ext cx="12192001" cy="62312"/>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grpSp>
      <p:pic>
        <p:nvPicPr>
          <p:cNvPr id="17" name="Picture 16">
            <a:extLst>
              <a:ext uri="{FF2B5EF4-FFF2-40B4-BE49-F238E27FC236}">
                <a16:creationId xmlns:a16="http://schemas.microsoft.com/office/drawing/2014/main" xmlns="" id="{D577272C-B9AF-477A-A122-9949B2262F83}"/>
              </a:ext>
            </a:extLst>
          </p:cNvPr>
          <p:cNvPicPr>
            <a:picLocks noChangeAspect="1"/>
          </p:cNvPicPr>
          <p:nvPr userDrawn="1"/>
        </p:nvPicPr>
        <p:blipFill>
          <a:blip r:embed="rId4" cstate="print">
            <a:alphaModFix amt="40000"/>
          </a:blip>
          <a:stretch>
            <a:fillRect/>
          </a:stretch>
        </p:blipFill>
        <p:spPr>
          <a:xfrm>
            <a:off x="0" y="1190892"/>
            <a:ext cx="10160000" cy="4206793"/>
          </a:xfrm>
          <a:prstGeom prst="rect">
            <a:avLst/>
          </a:prstGeom>
        </p:spPr>
      </p:pic>
    </p:spTree>
    <p:extLst>
      <p:ext uri="{BB962C8B-B14F-4D97-AF65-F5344CB8AC3E}">
        <p14:creationId xmlns:p14="http://schemas.microsoft.com/office/powerpoint/2010/main" xmlns="" val="5968348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A59F89E-0479-4019-A2C3-6CE442578EB9}"/>
              </a:ext>
            </a:extLst>
          </p:cNvPr>
          <p:cNvSpPr>
            <a:spLocks noGrp="1"/>
          </p:cNvSpPr>
          <p:nvPr>
            <p:ph type="title"/>
          </p:nvPr>
        </p:nvSpPr>
        <p:spPr>
          <a:xfrm>
            <a:off x="698500" y="889000"/>
            <a:ext cx="8763000" cy="519907"/>
          </a:xfrm>
          <a:prstGeom prst="rect">
            <a:avLst/>
          </a:prstGeom>
        </p:spPr>
        <p:txBody>
          <a:bodyPr>
            <a:noAutofit/>
          </a:bodyPr>
          <a:lstStyle>
            <a:lvl1pPr>
              <a:defRPr sz="3333" b="1">
                <a:latin typeface="+mn-lt"/>
              </a:defRPr>
            </a:lvl1pPr>
          </a:lstStyle>
          <a:p>
            <a:r>
              <a:rPr lang="en-GB"/>
              <a:t>Click to edit Master title style</a:t>
            </a:r>
            <a:endParaRPr lang="en-ZA" dirty="0"/>
          </a:p>
        </p:txBody>
      </p:sp>
      <p:grpSp>
        <p:nvGrpSpPr>
          <p:cNvPr id="4" name="Group 3">
            <a:extLst>
              <a:ext uri="{FF2B5EF4-FFF2-40B4-BE49-F238E27FC236}">
                <a16:creationId xmlns:a16="http://schemas.microsoft.com/office/drawing/2014/main" xmlns="" id="{F3A33D4F-7624-4271-ADF3-FACC2B2A3910}"/>
              </a:ext>
            </a:extLst>
          </p:cNvPr>
          <p:cNvGrpSpPr/>
          <p:nvPr userDrawn="1"/>
        </p:nvGrpSpPr>
        <p:grpSpPr>
          <a:xfrm>
            <a:off x="-1" y="70155"/>
            <a:ext cx="10160001" cy="630801"/>
            <a:chOff x="-1" y="84185"/>
            <a:chExt cx="12192001" cy="756961"/>
          </a:xfrm>
        </p:grpSpPr>
        <p:sp>
          <p:nvSpPr>
            <p:cNvPr id="5" name="Rectangle 4">
              <a:extLst>
                <a:ext uri="{FF2B5EF4-FFF2-40B4-BE49-F238E27FC236}">
                  <a16:creationId xmlns:a16="http://schemas.microsoft.com/office/drawing/2014/main" xmlns="" id="{F71CB27A-5B5B-4BEB-BA96-29F807125740}"/>
                </a:ext>
              </a:extLst>
            </p:cNvPr>
            <p:cNvSpPr/>
            <p:nvPr userDrawn="1"/>
          </p:nvSpPr>
          <p:spPr>
            <a:xfrm>
              <a:off x="-1" y="84185"/>
              <a:ext cx="12192001" cy="756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6" name="Picture 5" descr="Text&#10;&#10;Description automatically generated">
              <a:extLst>
                <a:ext uri="{FF2B5EF4-FFF2-40B4-BE49-F238E27FC236}">
                  <a16:creationId xmlns:a16="http://schemas.microsoft.com/office/drawing/2014/main" xmlns="" id="{4D159469-2137-45BC-8412-A02D900F77D8}"/>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15687" y="115716"/>
              <a:ext cx="1948542" cy="693899"/>
            </a:xfrm>
            <a:prstGeom prst="rect">
              <a:avLst/>
            </a:prstGeom>
          </p:spPr>
        </p:pic>
        <p:pic>
          <p:nvPicPr>
            <p:cNvPr id="7" name="Picture 6" descr="Logo, company name&#10;&#10;Description automatically generated">
              <a:extLst>
                <a:ext uri="{FF2B5EF4-FFF2-40B4-BE49-F238E27FC236}">
                  <a16:creationId xmlns:a16="http://schemas.microsoft.com/office/drawing/2014/main" xmlns="" id="{3BAC9CC6-CAC1-4557-88DB-343DB6746F44}"/>
                </a:ext>
              </a:extLst>
            </p:cNvPr>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11329651" y="189334"/>
              <a:ext cx="546662" cy="546662"/>
            </a:xfrm>
            <a:prstGeom prst="rect">
              <a:avLst/>
            </a:prstGeom>
          </p:spPr>
        </p:pic>
      </p:grpSp>
      <p:grpSp>
        <p:nvGrpSpPr>
          <p:cNvPr id="8" name="Group 7">
            <a:extLst>
              <a:ext uri="{FF2B5EF4-FFF2-40B4-BE49-F238E27FC236}">
                <a16:creationId xmlns:a16="http://schemas.microsoft.com/office/drawing/2014/main" xmlns="" id="{D42616E5-78CA-4E61-AF8D-9CC8F4DFE6B0}"/>
              </a:ext>
            </a:extLst>
          </p:cNvPr>
          <p:cNvGrpSpPr/>
          <p:nvPr userDrawn="1"/>
        </p:nvGrpSpPr>
        <p:grpSpPr>
          <a:xfrm>
            <a:off x="-1" y="739745"/>
            <a:ext cx="10160002" cy="4939509"/>
            <a:chOff x="-1" y="887694"/>
            <a:chExt cx="12192002" cy="5927411"/>
          </a:xfrm>
        </p:grpSpPr>
        <p:sp>
          <p:nvSpPr>
            <p:cNvPr id="9" name="Rectangle 8">
              <a:extLst>
                <a:ext uri="{FF2B5EF4-FFF2-40B4-BE49-F238E27FC236}">
                  <a16:creationId xmlns:a16="http://schemas.microsoft.com/office/drawing/2014/main" xmlns="" id="{2CB14785-7284-46F9-9CBB-93A38C250872}"/>
                </a:ext>
              </a:extLst>
            </p:cNvPr>
            <p:cNvSpPr/>
            <p:nvPr userDrawn="1"/>
          </p:nvSpPr>
          <p:spPr>
            <a:xfrm>
              <a:off x="-1" y="6508754"/>
              <a:ext cx="12192001" cy="295846"/>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0" name="TextBox 9">
              <a:extLst>
                <a:ext uri="{FF2B5EF4-FFF2-40B4-BE49-F238E27FC236}">
                  <a16:creationId xmlns:a16="http://schemas.microsoft.com/office/drawing/2014/main" xmlns="" id="{7453204F-E80A-4C0C-882A-CDCFD5519EDE}"/>
                </a:ext>
              </a:extLst>
            </p:cNvPr>
            <p:cNvSpPr txBox="1"/>
            <p:nvPr userDrawn="1"/>
          </p:nvSpPr>
          <p:spPr>
            <a:xfrm>
              <a:off x="315687" y="6519640"/>
              <a:ext cx="11745684" cy="295465"/>
            </a:xfrm>
            <a:prstGeom prst="rect">
              <a:avLst/>
            </a:prstGeom>
            <a:noFill/>
          </p:spPr>
          <p:txBody>
            <a:bodyPr wrap="square" rtlCol="0">
              <a:spAutoFit/>
            </a:bodyPr>
            <a:lstStyle/>
            <a:p>
              <a:pPr algn="ctr"/>
              <a:r>
                <a:rPr lang="en-US" sz="1000" dirty="0">
                  <a:solidFill>
                    <a:schemeClr val="bg1"/>
                  </a:solidFill>
                </a:rPr>
                <a:t>A leader in enabling a connected and digitally transformed South Africa!</a:t>
              </a:r>
              <a:endParaRPr lang="en-ZA" sz="1000" dirty="0">
                <a:solidFill>
                  <a:schemeClr val="bg1"/>
                </a:solidFill>
              </a:endParaRPr>
            </a:p>
          </p:txBody>
        </p:sp>
        <p:sp>
          <p:nvSpPr>
            <p:cNvPr id="11" name="Rectangle 10">
              <a:extLst>
                <a:ext uri="{FF2B5EF4-FFF2-40B4-BE49-F238E27FC236}">
                  <a16:creationId xmlns:a16="http://schemas.microsoft.com/office/drawing/2014/main" xmlns="" id="{909DC60A-E4EA-4943-81E5-9EF498AA9CA3}"/>
                </a:ext>
              </a:extLst>
            </p:cNvPr>
            <p:cNvSpPr/>
            <p:nvPr userDrawn="1"/>
          </p:nvSpPr>
          <p:spPr>
            <a:xfrm>
              <a:off x="0" y="887694"/>
              <a:ext cx="12192001" cy="62312"/>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grpSp>
      <p:pic>
        <p:nvPicPr>
          <p:cNvPr id="13" name="Picture 12">
            <a:extLst>
              <a:ext uri="{FF2B5EF4-FFF2-40B4-BE49-F238E27FC236}">
                <a16:creationId xmlns:a16="http://schemas.microsoft.com/office/drawing/2014/main" xmlns="" id="{48025C63-1607-4FA9-8EAF-FF749CFB8C65}"/>
              </a:ext>
            </a:extLst>
          </p:cNvPr>
          <p:cNvPicPr>
            <a:picLocks noChangeAspect="1"/>
          </p:cNvPicPr>
          <p:nvPr userDrawn="1"/>
        </p:nvPicPr>
        <p:blipFill>
          <a:blip r:embed="rId4" cstate="print">
            <a:alphaModFix amt="40000"/>
          </a:blip>
          <a:stretch>
            <a:fillRect/>
          </a:stretch>
        </p:blipFill>
        <p:spPr>
          <a:xfrm>
            <a:off x="0" y="1190892"/>
            <a:ext cx="10160000" cy="4206793"/>
          </a:xfrm>
          <a:prstGeom prst="rect">
            <a:avLst/>
          </a:prstGeom>
        </p:spPr>
      </p:pic>
    </p:spTree>
    <p:extLst>
      <p:ext uri="{BB962C8B-B14F-4D97-AF65-F5344CB8AC3E}">
        <p14:creationId xmlns:p14="http://schemas.microsoft.com/office/powerpoint/2010/main" xmlns="" val="37075252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AECAB219-600E-42B6-A51E-4ED14FDB5BE2}"/>
              </a:ext>
            </a:extLst>
          </p:cNvPr>
          <p:cNvGrpSpPr/>
          <p:nvPr userDrawn="1"/>
        </p:nvGrpSpPr>
        <p:grpSpPr>
          <a:xfrm>
            <a:off x="-1" y="70155"/>
            <a:ext cx="10160001" cy="630801"/>
            <a:chOff x="-1" y="84185"/>
            <a:chExt cx="12192001" cy="756961"/>
          </a:xfrm>
        </p:grpSpPr>
        <p:sp>
          <p:nvSpPr>
            <p:cNvPr id="4" name="Rectangle 3">
              <a:extLst>
                <a:ext uri="{FF2B5EF4-FFF2-40B4-BE49-F238E27FC236}">
                  <a16:creationId xmlns:a16="http://schemas.microsoft.com/office/drawing/2014/main" xmlns="" id="{3FCF5746-40A2-4711-8E2B-1160887CA08F}"/>
                </a:ext>
              </a:extLst>
            </p:cNvPr>
            <p:cNvSpPr/>
            <p:nvPr userDrawn="1"/>
          </p:nvSpPr>
          <p:spPr>
            <a:xfrm>
              <a:off x="-1" y="84185"/>
              <a:ext cx="12192001" cy="756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5" name="Picture 4" descr="Text&#10;&#10;Description automatically generated">
              <a:extLst>
                <a:ext uri="{FF2B5EF4-FFF2-40B4-BE49-F238E27FC236}">
                  <a16:creationId xmlns:a16="http://schemas.microsoft.com/office/drawing/2014/main" xmlns="" id="{4AD6B662-7522-4F45-B877-52FC904D995D}"/>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15687" y="115716"/>
              <a:ext cx="1948542" cy="693899"/>
            </a:xfrm>
            <a:prstGeom prst="rect">
              <a:avLst/>
            </a:prstGeom>
          </p:spPr>
        </p:pic>
        <p:pic>
          <p:nvPicPr>
            <p:cNvPr id="6" name="Picture 5" descr="Logo, company name&#10;&#10;Description automatically generated">
              <a:extLst>
                <a:ext uri="{FF2B5EF4-FFF2-40B4-BE49-F238E27FC236}">
                  <a16:creationId xmlns:a16="http://schemas.microsoft.com/office/drawing/2014/main" xmlns="" id="{CC3C1861-06C7-4C41-9231-7F5059D7633C}"/>
                </a:ext>
              </a:extLst>
            </p:cNvPr>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11329651" y="189334"/>
              <a:ext cx="546662" cy="546662"/>
            </a:xfrm>
            <a:prstGeom prst="rect">
              <a:avLst/>
            </a:prstGeom>
          </p:spPr>
        </p:pic>
      </p:grpSp>
      <p:grpSp>
        <p:nvGrpSpPr>
          <p:cNvPr id="7" name="Group 6">
            <a:extLst>
              <a:ext uri="{FF2B5EF4-FFF2-40B4-BE49-F238E27FC236}">
                <a16:creationId xmlns:a16="http://schemas.microsoft.com/office/drawing/2014/main" xmlns="" id="{A8220575-6F04-42B8-BE22-59F8A506BA10}"/>
              </a:ext>
            </a:extLst>
          </p:cNvPr>
          <p:cNvGrpSpPr/>
          <p:nvPr userDrawn="1"/>
        </p:nvGrpSpPr>
        <p:grpSpPr>
          <a:xfrm>
            <a:off x="-1" y="739745"/>
            <a:ext cx="10160002" cy="4939509"/>
            <a:chOff x="-1" y="887694"/>
            <a:chExt cx="12192002" cy="5927411"/>
          </a:xfrm>
        </p:grpSpPr>
        <p:sp>
          <p:nvSpPr>
            <p:cNvPr id="8" name="Rectangle 7">
              <a:extLst>
                <a:ext uri="{FF2B5EF4-FFF2-40B4-BE49-F238E27FC236}">
                  <a16:creationId xmlns:a16="http://schemas.microsoft.com/office/drawing/2014/main" xmlns="" id="{AC886510-961B-4E9F-BE3B-2057B43D708E}"/>
                </a:ext>
              </a:extLst>
            </p:cNvPr>
            <p:cNvSpPr/>
            <p:nvPr userDrawn="1"/>
          </p:nvSpPr>
          <p:spPr>
            <a:xfrm>
              <a:off x="-1" y="6508754"/>
              <a:ext cx="12192001" cy="295846"/>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9" name="TextBox 8">
              <a:extLst>
                <a:ext uri="{FF2B5EF4-FFF2-40B4-BE49-F238E27FC236}">
                  <a16:creationId xmlns:a16="http://schemas.microsoft.com/office/drawing/2014/main" xmlns="" id="{AC5B2333-2F3F-403D-A138-4E20536BBA19}"/>
                </a:ext>
              </a:extLst>
            </p:cNvPr>
            <p:cNvSpPr txBox="1"/>
            <p:nvPr userDrawn="1"/>
          </p:nvSpPr>
          <p:spPr>
            <a:xfrm>
              <a:off x="315687" y="6519640"/>
              <a:ext cx="11745684" cy="295465"/>
            </a:xfrm>
            <a:prstGeom prst="rect">
              <a:avLst/>
            </a:prstGeom>
            <a:noFill/>
          </p:spPr>
          <p:txBody>
            <a:bodyPr wrap="square" rtlCol="0">
              <a:spAutoFit/>
            </a:bodyPr>
            <a:lstStyle/>
            <a:p>
              <a:pPr algn="ctr"/>
              <a:r>
                <a:rPr lang="en-US" sz="1000" dirty="0">
                  <a:solidFill>
                    <a:schemeClr val="bg1"/>
                  </a:solidFill>
                </a:rPr>
                <a:t>A leader in enabling a connected and digitally transformed South Africa!</a:t>
              </a:r>
              <a:endParaRPr lang="en-ZA" sz="1000" dirty="0">
                <a:solidFill>
                  <a:schemeClr val="bg1"/>
                </a:solidFill>
              </a:endParaRPr>
            </a:p>
          </p:txBody>
        </p:sp>
        <p:sp>
          <p:nvSpPr>
            <p:cNvPr id="10" name="Rectangle 9">
              <a:extLst>
                <a:ext uri="{FF2B5EF4-FFF2-40B4-BE49-F238E27FC236}">
                  <a16:creationId xmlns:a16="http://schemas.microsoft.com/office/drawing/2014/main" xmlns="" id="{E6006A21-EE92-44B5-BA2A-2D3211226D2D}"/>
                </a:ext>
              </a:extLst>
            </p:cNvPr>
            <p:cNvSpPr/>
            <p:nvPr userDrawn="1"/>
          </p:nvSpPr>
          <p:spPr>
            <a:xfrm>
              <a:off x="0" y="887694"/>
              <a:ext cx="12192001" cy="62312"/>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grpSp>
      <p:pic>
        <p:nvPicPr>
          <p:cNvPr id="11" name="Picture 10">
            <a:extLst>
              <a:ext uri="{FF2B5EF4-FFF2-40B4-BE49-F238E27FC236}">
                <a16:creationId xmlns:a16="http://schemas.microsoft.com/office/drawing/2014/main" xmlns="" id="{D1F97270-02FE-4D90-B286-2B56B6BB9C93}"/>
              </a:ext>
            </a:extLst>
          </p:cNvPr>
          <p:cNvPicPr>
            <a:picLocks noChangeAspect="1"/>
          </p:cNvPicPr>
          <p:nvPr userDrawn="1"/>
        </p:nvPicPr>
        <p:blipFill>
          <a:blip r:embed="rId4" cstate="print">
            <a:alphaModFix amt="40000"/>
          </a:blip>
          <a:stretch>
            <a:fillRect/>
          </a:stretch>
        </p:blipFill>
        <p:spPr>
          <a:xfrm>
            <a:off x="0" y="1190892"/>
            <a:ext cx="10160000" cy="4206793"/>
          </a:xfrm>
          <a:prstGeom prst="rect">
            <a:avLst/>
          </a:prstGeom>
        </p:spPr>
      </p:pic>
    </p:spTree>
    <p:extLst>
      <p:ext uri="{BB962C8B-B14F-4D97-AF65-F5344CB8AC3E}">
        <p14:creationId xmlns:p14="http://schemas.microsoft.com/office/powerpoint/2010/main" xmlns="" val="6106795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6DC4FFC-8A0D-4DDB-8F7C-33E1F6CF5581}"/>
              </a:ext>
            </a:extLst>
          </p:cNvPr>
          <p:cNvSpPr>
            <a:spLocks noGrp="1"/>
          </p:cNvSpPr>
          <p:nvPr>
            <p:ph type="title"/>
          </p:nvPr>
        </p:nvSpPr>
        <p:spPr>
          <a:xfrm>
            <a:off x="699824" y="952500"/>
            <a:ext cx="3276864" cy="762000"/>
          </a:xfrm>
          <a:prstGeom prst="rect">
            <a:avLst/>
          </a:prstGeom>
        </p:spPr>
        <p:txBody>
          <a:bodyPr anchor="b"/>
          <a:lstStyle>
            <a:lvl1pPr>
              <a:defRPr sz="2667"/>
            </a:lvl1pPr>
          </a:lstStyle>
          <a:p>
            <a:r>
              <a:rPr lang="en-GB"/>
              <a:t>Click to edit Master title style</a:t>
            </a:r>
            <a:endParaRPr lang="en-ZA" dirty="0"/>
          </a:p>
        </p:txBody>
      </p:sp>
      <p:sp>
        <p:nvSpPr>
          <p:cNvPr id="3" name="Content Placeholder 2">
            <a:extLst>
              <a:ext uri="{FF2B5EF4-FFF2-40B4-BE49-F238E27FC236}">
                <a16:creationId xmlns:a16="http://schemas.microsoft.com/office/drawing/2014/main" xmlns="" id="{F7F71E13-520F-4D4E-8689-725B6B777634}"/>
              </a:ext>
            </a:extLst>
          </p:cNvPr>
          <p:cNvSpPr>
            <a:spLocks noGrp="1"/>
          </p:cNvSpPr>
          <p:nvPr>
            <p:ph idx="1"/>
          </p:nvPr>
        </p:nvSpPr>
        <p:spPr>
          <a:xfrm>
            <a:off x="4319323" y="952500"/>
            <a:ext cx="5143500" cy="3931708"/>
          </a:xfrm>
          <a:prstGeom prst="rect">
            <a:avLst/>
          </a:prstGeom>
        </p:spPr>
        <p:txBody>
          <a:bodyPr/>
          <a:lstStyle>
            <a:lvl1pPr>
              <a:defRPr sz="2667"/>
            </a:lvl1pPr>
            <a:lvl2pPr>
              <a:defRPr sz="2333"/>
            </a:lvl2pPr>
            <a:lvl3pPr>
              <a:defRPr sz="2000"/>
            </a:lvl3pPr>
            <a:lvl4pPr>
              <a:defRPr sz="1667"/>
            </a:lvl4pPr>
            <a:lvl5pPr>
              <a:defRPr sz="1667"/>
            </a:lvl5pPr>
            <a:lvl6pPr>
              <a:defRPr sz="1667"/>
            </a:lvl6pPr>
            <a:lvl7pPr>
              <a:defRPr sz="1667"/>
            </a:lvl7pPr>
            <a:lvl8pPr>
              <a:defRPr sz="1667"/>
            </a:lvl8pPr>
            <a:lvl9pPr>
              <a:defRPr sz="1667"/>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ZA" dirty="0"/>
          </a:p>
        </p:txBody>
      </p:sp>
      <p:sp>
        <p:nvSpPr>
          <p:cNvPr id="4" name="Text Placeholder 3">
            <a:extLst>
              <a:ext uri="{FF2B5EF4-FFF2-40B4-BE49-F238E27FC236}">
                <a16:creationId xmlns:a16="http://schemas.microsoft.com/office/drawing/2014/main" xmlns="" id="{D26939E1-06BA-4AA4-900D-E2EAE7A3C5AD}"/>
              </a:ext>
            </a:extLst>
          </p:cNvPr>
          <p:cNvSpPr>
            <a:spLocks noGrp="1"/>
          </p:cNvSpPr>
          <p:nvPr>
            <p:ph type="body" sz="half" idx="2"/>
          </p:nvPr>
        </p:nvSpPr>
        <p:spPr>
          <a:xfrm>
            <a:off x="699824" y="1714500"/>
            <a:ext cx="3276864" cy="3176323"/>
          </a:xfrm>
          <a:prstGeom prst="rect">
            <a:avLst/>
          </a:prstGeom>
        </p:spPr>
        <p:txBody>
          <a:bodyPr/>
          <a:lstStyle>
            <a:lvl1pPr marL="0" indent="0">
              <a:buNone/>
              <a:defRPr sz="1333"/>
            </a:lvl1pPr>
            <a:lvl2pPr marL="380985" indent="0">
              <a:buNone/>
              <a:defRPr sz="1167"/>
            </a:lvl2pPr>
            <a:lvl3pPr marL="761970" indent="0">
              <a:buNone/>
              <a:defRPr sz="1000"/>
            </a:lvl3pPr>
            <a:lvl4pPr marL="1142954" indent="0">
              <a:buNone/>
              <a:defRPr sz="833"/>
            </a:lvl4pPr>
            <a:lvl5pPr marL="1523939" indent="0">
              <a:buNone/>
              <a:defRPr sz="833"/>
            </a:lvl5pPr>
            <a:lvl6pPr marL="1904924" indent="0">
              <a:buNone/>
              <a:defRPr sz="833"/>
            </a:lvl6pPr>
            <a:lvl7pPr marL="2285909" indent="0">
              <a:buNone/>
              <a:defRPr sz="833"/>
            </a:lvl7pPr>
            <a:lvl8pPr marL="2666893" indent="0">
              <a:buNone/>
              <a:defRPr sz="833"/>
            </a:lvl8pPr>
            <a:lvl9pPr marL="3047878" indent="0">
              <a:buNone/>
              <a:defRPr sz="833"/>
            </a:lvl9pPr>
          </a:lstStyle>
          <a:p>
            <a:pPr lvl="0"/>
            <a:r>
              <a:rPr lang="en-GB"/>
              <a:t>Click to edit Master text styles</a:t>
            </a:r>
          </a:p>
        </p:txBody>
      </p:sp>
      <p:grpSp>
        <p:nvGrpSpPr>
          <p:cNvPr id="6" name="Group 5">
            <a:extLst>
              <a:ext uri="{FF2B5EF4-FFF2-40B4-BE49-F238E27FC236}">
                <a16:creationId xmlns:a16="http://schemas.microsoft.com/office/drawing/2014/main" xmlns="" id="{DA24D47D-9127-4A6A-94BA-E508094B553C}"/>
              </a:ext>
            </a:extLst>
          </p:cNvPr>
          <p:cNvGrpSpPr/>
          <p:nvPr userDrawn="1"/>
        </p:nvGrpSpPr>
        <p:grpSpPr>
          <a:xfrm>
            <a:off x="-1" y="70155"/>
            <a:ext cx="10160001" cy="630801"/>
            <a:chOff x="-1" y="84185"/>
            <a:chExt cx="12192001" cy="756961"/>
          </a:xfrm>
        </p:grpSpPr>
        <p:sp>
          <p:nvSpPr>
            <p:cNvPr id="7" name="Rectangle 6">
              <a:extLst>
                <a:ext uri="{FF2B5EF4-FFF2-40B4-BE49-F238E27FC236}">
                  <a16:creationId xmlns:a16="http://schemas.microsoft.com/office/drawing/2014/main" xmlns="" id="{388AE6B3-D553-4150-9C8A-351983D65632}"/>
                </a:ext>
              </a:extLst>
            </p:cNvPr>
            <p:cNvSpPr/>
            <p:nvPr userDrawn="1"/>
          </p:nvSpPr>
          <p:spPr>
            <a:xfrm>
              <a:off x="-1" y="84185"/>
              <a:ext cx="12192001" cy="756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8" name="Picture 7" descr="Text&#10;&#10;Description automatically generated">
              <a:extLst>
                <a:ext uri="{FF2B5EF4-FFF2-40B4-BE49-F238E27FC236}">
                  <a16:creationId xmlns:a16="http://schemas.microsoft.com/office/drawing/2014/main" xmlns="" id="{8BE40403-FA54-4A6B-888F-86C9CC55B57B}"/>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15687" y="115716"/>
              <a:ext cx="1948542" cy="693899"/>
            </a:xfrm>
            <a:prstGeom prst="rect">
              <a:avLst/>
            </a:prstGeom>
          </p:spPr>
        </p:pic>
        <p:pic>
          <p:nvPicPr>
            <p:cNvPr id="9" name="Picture 8" descr="Logo, company name&#10;&#10;Description automatically generated">
              <a:extLst>
                <a:ext uri="{FF2B5EF4-FFF2-40B4-BE49-F238E27FC236}">
                  <a16:creationId xmlns:a16="http://schemas.microsoft.com/office/drawing/2014/main" xmlns="" id="{D8AD8D8E-638F-4469-BD2F-78A907F41BFF}"/>
                </a:ext>
              </a:extLst>
            </p:cNvPr>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11329651" y="189334"/>
              <a:ext cx="546662" cy="546662"/>
            </a:xfrm>
            <a:prstGeom prst="rect">
              <a:avLst/>
            </a:prstGeom>
          </p:spPr>
        </p:pic>
      </p:grpSp>
      <p:grpSp>
        <p:nvGrpSpPr>
          <p:cNvPr id="10" name="Group 9">
            <a:extLst>
              <a:ext uri="{FF2B5EF4-FFF2-40B4-BE49-F238E27FC236}">
                <a16:creationId xmlns:a16="http://schemas.microsoft.com/office/drawing/2014/main" xmlns="" id="{B17055DF-9A70-4627-A732-79260B519779}"/>
              </a:ext>
            </a:extLst>
          </p:cNvPr>
          <p:cNvGrpSpPr/>
          <p:nvPr userDrawn="1"/>
        </p:nvGrpSpPr>
        <p:grpSpPr>
          <a:xfrm>
            <a:off x="-1" y="739745"/>
            <a:ext cx="10160002" cy="4939509"/>
            <a:chOff x="-1" y="887694"/>
            <a:chExt cx="12192002" cy="5927411"/>
          </a:xfrm>
        </p:grpSpPr>
        <p:sp>
          <p:nvSpPr>
            <p:cNvPr id="11" name="Rectangle 10">
              <a:extLst>
                <a:ext uri="{FF2B5EF4-FFF2-40B4-BE49-F238E27FC236}">
                  <a16:creationId xmlns:a16="http://schemas.microsoft.com/office/drawing/2014/main" xmlns="" id="{C311BF66-6CF5-4E46-BB21-BAEA86339F54}"/>
                </a:ext>
              </a:extLst>
            </p:cNvPr>
            <p:cNvSpPr/>
            <p:nvPr userDrawn="1"/>
          </p:nvSpPr>
          <p:spPr>
            <a:xfrm>
              <a:off x="-1" y="6508754"/>
              <a:ext cx="12192001" cy="295846"/>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2" name="TextBox 11">
              <a:extLst>
                <a:ext uri="{FF2B5EF4-FFF2-40B4-BE49-F238E27FC236}">
                  <a16:creationId xmlns:a16="http://schemas.microsoft.com/office/drawing/2014/main" xmlns="" id="{5327EE4F-447F-40AF-A131-1FB74736935C}"/>
                </a:ext>
              </a:extLst>
            </p:cNvPr>
            <p:cNvSpPr txBox="1"/>
            <p:nvPr userDrawn="1"/>
          </p:nvSpPr>
          <p:spPr>
            <a:xfrm>
              <a:off x="315687" y="6519640"/>
              <a:ext cx="11745684" cy="295465"/>
            </a:xfrm>
            <a:prstGeom prst="rect">
              <a:avLst/>
            </a:prstGeom>
            <a:noFill/>
          </p:spPr>
          <p:txBody>
            <a:bodyPr wrap="square" rtlCol="0">
              <a:spAutoFit/>
            </a:bodyPr>
            <a:lstStyle/>
            <a:p>
              <a:pPr algn="ctr"/>
              <a:r>
                <a:rPr lang="en-US" sz="1000" dirty="0">
                  <a:solidFill>
                    <a:schemeClr val="bg1"/>
                  </a:solidFill>
                </a:rPr>
                <a:t>A leader in enabling a connected and digitally transformed South Africa!</a:t>
              </a:r>
              <a:endParaRPr lang="en-ZA" sz="1000" dirty="0">
                <a:solidFill>
                  <a:schemeClr val="bg1"/>
                </a:solidFill>
              </a:endParaRPr>
            </a:p>
          </p:txBody>
        </p:sp>
        <p:sp>
          <p:nvSpPr>
            <p:cNvPr id="13" name="Rectangle 12">
              <a:extLst>
                <a:ext uri="{FF2B5EF4-FFF2-40B4-BE49-F238E27FC236}">
                  <a16:creationId xmlns:a16="http://schemas.microsoft.com/office/drawing/2014/main" xmlns="" id="{CD5FACA5-0840-4DC8-B9B2-814A31CE3E0D}"/>
                </a:ext>
              </a:extLst>
            </p:cNvPr>
            <p:cNvSpPr/>
            <p:nvPr userDrawn="1"/>
          </p:nvSpPr>
          <p:spPr>
            <a:xfrm>
              <a:off x="0" y="887694"/>
              <a:ext cx="12192001" cy="62312"/>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grpSp>
      <p:pic>
        <p:nvPicPr>
          <p:cNvPr id="14" name="Picture 13">
            <a:extLst>
              <a:ext uri="{FF2B5EF4-FFF2-40B4-BE49-F238E27FC236}">
                <a16:creationId xmlns:a16="http://schemas.microsoft.com/office/drawing/2014/main" xmlns="" id="{99DA2E62-5C26-4559-A205-6B3EA63ED582}"/>
              </a:ext>
            </a:extLst>
          </p:cNvPr>
          <p:cNvPicPr>
            <a:picLocks noChangeAspect="1"/>
          </p:cNvPicPr>
          <p:nvPr userDrawn="1"/>
        </p:nvPicPr>
        <p:blipFill>
          <a:blip r:embed="rId4" cstate="print">
            <a:alphaModFix amt="40000"/>
          </a:blip>
          <a:stretch>
            <a:fillRect/>
          </a:stretch>
        </p:blipFill>
        <p:spPr>
          <a:xfrm>
            <a:off x="0" y="1190892"/>
            <a:ext cx="10160000" cy="4206793"/>
          </a:xfrm>
          <a:prstGeom prst="rect">
            <a:avLst/>
          </a:prstGeom>
        </p:spPr>
      </p:pic>
    </p:spTree>
    <p:extLst>
      <p:ext uri="{BB962C8B-B14F-4D97-AF65-F5344CB8AC3E}">
        <p14:creationId xmlns:p14="http://schemas.microsoft.com/office/powerpoint/2010/main" xmlns="" val="32782521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53DCC0C-BCB1-4C07-A562-AF4C72069F95}"/>
              </a:ext>
            </a:extLst>
          </p:cNvPr>
          <p:cNvSpPr>
            <a:spLocks noGrp="1"/>
          </p:cNvSpPr>
          <p:nvPr>
            <p:ph type="title"/>
          </p:nvPr>
        </p:nvSpPr>
        <p:spPr>
          <a:xfrm>
            <a:off x="698500" y="934359"/>
            <a:ext cx="8763000" cy="474549"/>
          </a:xfrm>
          <a:prstGeom prst="rect">
            <a:avLst/>
          </a:prstGeom>
        </p:spPr>
        <p:txBody>
          <a:bodyPr>
            <a:noAutofit/>
          </a:bodyPr>
          <a:lstStyle>
            <a:lvl1pPr>
              <a:defRPr sz="2500" b="1">
                <a:latin typeface="+mn-lt"/>
              </a:defRPr>
            </a:lvl1pPr>
          </a:lstStyle>
          <a:p>
            <a:r>
              <a:rPr lang="en-GB"/>
              <a:t>Click to edit Master title style</a:t>
            </a:r>
            <a:endParaRPr lang="en-ZA" dirty="0"/>
          </a:p>
        </p:txBody>
      </p:sp>
      <p:sp>
        <p:nvSpPr>
          <p:cNvPr id="3" name="Content Placeholder 2">
            <a:extLst>
              <a:ext uri="{FF2B5EF4-FFF2-40B4-BE49-F238E27FC236}">
                <a16:creationId xmlns:a16="http://schemas.microsoft.com/office/drawing/2014/main" xmlns="" id="{F3435B06-EE93-46D0-9167-91B81DFC7C8D}"/>
              </a:ext>
            </a:extLst>
          </p:cNvPr>
          <p:cNvSpPr>
            <a:spLocks noGrp="1"/>
          </p:cNvSpPr>
          <p:nvPr>
            <p:ph idx="1"/>
          </p:nvPr>
        </p:nvSpPr>
        <p:spPr>
          <a:xfrm>
            <a:off x="698500" y="1521354"/>
            <a:ext cx="8763000" cy="3626115"/>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ZA" dirty="0"/>
          </a:p>
        </p:txBody>
      </p:sp>
      <p:grpSp>
        <p:nvGrpSpPr>
          <p:cNvPr id="5" name="Group 4">
            <a:extLst>
              <a:ext uri="{FF2B5EF4-FFF2-40B4-BE49-F238E27FC236}">
                <a16:creationId xmlns:a16="http://schemas.microsoft.com/office/drawing/2014/main" xmlns="" id="{F4AF2B11-8239-447D-B777-E8DE3567095E}"/>
              </a:ext>
            </a:extLst>
          </p:cNvPr>
          <p:cNvGrpSpPr/>
          <p:nvPr userDrawn="1"/>
        </p:nvGrpSpPr>
        <p:grpSpPr>
          <a:xfrm>
            <a:off x="-1" y="70155"/>
            <a:ext cx="10160001" cy="630801"/>
            <a:chOff x="-1" y="84185"/>
            <a:chExt cx="12192001" cy="756961"/>
          </a:xfrm>
        </p:grpSpPr>
        <p:sp>
          <p:nvSpPr>
            <p:cNvPr id="6" name="Rectangle 5">
              <a:extLst>
                <a:ext uri="{FF2B5EF4-FFF2-40B4-BE49-F238E27FC236}">
                  <a16:creationId xmlns:a16="http://schemas.microsoft.com/office/drawing/2014/main" xmlns="" id="{D8AC5688-453B-412E-92CC-8C2B5953CA91}"/>
                </a:ext>
              </a:extLst>
            </p:cNvPr>
            <p:cNvSpPr/>
            <p:nvPr userDrawn="1"/>
          </p:nvSpPr>
          <p:spPr>
            <a:xfrm>
              <a:off x="-1" y="84185"/>
              <a:ext cx="12192001" cy="756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125" dirty="0"/>
            </a:p>
          </p:txBody>
        </p:sp>
        <p:pic>
          <p:nvPicPr>
            <p:cNvPr id="7" name="Picture 6" descr="Text&#10;&#10;Description automatically generated">
              <a:extLst>
                <a:ext uri="{FF2B5EF4-FFF2-40B4-BE49-F238E27FC236}">
                  <a16:creationId xmlns:a16="http://schemas.microsoft.com/office/drawing/2014/main" xmlns="" id="{B2AEC325-7928-4D77-8F14-B4BE53D2CD9B}"/>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15687" y="115716"/>
              <a:ext cx="1948542" cy="693899"/>
            </a:xfrm>
            <a:prstGeom prst="rect">
              <a:avLst/>
            </a:prstGeom>
          </p:spPr>
        </p:pic>
        <p:pic>
          <p:nvPicPr>
            <p:cNvPr id="8" name="Picture 7" descr="Logo, company name&#10;&#10;Description automatically generated">
              <a:extLst>
                <a:ext uri="{FF2B5EF4-FFF2-40B4-BE49-F238E27FC236}">
                  <a16:creationId xmlns:a16="http://schemas.microsoft.com/office/drawing/2014/main" xmlns="" id="{F29B6663-D7BE-47D2-B762-989A8983D1D9}"/>
                </a:ext>
              </a:extLst>
            </p:cNvPr>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11329651" y="189334"/>
              <a:ext cx="546662" cy="546662"/>
            </a:xfrm>
            <a:prstGeom prst="rect">
              <a:avLst/>
            </a:prstGeom>
          </p:spPr>
        </p:pic>
      </p:grpSp>
      <p:grpSp>
        <p:nvGrpSpPr>
          <p:cNvPr id="9" name="Group 8">
            <a:extLst>
              <a:ext uri="{FF2B5EF4-FFF2-40B4-BE49-F238E27FC236}">
                <a16:creationId xmlns:a16="http://schemas.microsoft.com/office/drawing/2014/main" xmlns="" id="{3B48304D-E45A-45FC-8B37-6DB4FF5346B9}"/>
              </a:ext>
            </a:extLst>
          </p:cNvPr>
          <p:cNvGrpSpPr/>
          <p:nvPr userDrawn="1"/>
        </p:nvGrpSpPr>
        <p:grpSpPr>
          <a:xfrm>
            <a:off x="-1" y="739745"/>
            <a:ext cx="10160002" cy="4930755"/>
            <a:chOff x="-1" y="887694"/>
            <a:chExt cx="12192002" cy="5916906"/>
          </a:xfrm>
        </p:grpSpPr>
        <p:sp>
          <p:nvSpPr>
            <p:cNvPr id="10" name="Rectangle 9">
              <a:extLst>
                <a:ext uri="{FF2B5EF4-FFF2-40B4-BE49-F238E27FC236}">
                  <a16:creationId xmlns:a16="http://schemas.microsoft.com/office/drawing/2014/main" xmlns="" id="{2BA560C0-248D-49B8-AE8D-83BF28888025}"/>
                </a:ext>
              </a:extLst>
            </p:cNvPr>
            <p:cNvSpPr/>
            <p:nvPr userDrawn="1"/>
          </p:nvSpPr>
          <p:spPr>
            <a:xfrm>
              <a:off x="-1" y="6508754"/>
              <a:ext cx="12192001" cy="295846"/>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125" dirty="0"/>
            </a:p>
          </p:txBody>
        </p:sp>
        <p:sp>
          <p:nvSpPr>
            <p:cNvPr id="11" name="TextBox 10">
              <a:extLst>
                <a:ext uri="{FF2B5EF4-FFF2-40B4-BE49-F238E27FC236}">
                  <a16:creationId xmlns:a16="http://schemas.microsoft.com/office/drawing/2014/main" xmlns="" id="{6ECAF86F-B443-4A67-A043-D53AF6296DDF}"/>
                </a:ext>
              </a:extLst>
            </p:cNvPr>
            <p:cNvSpPr txBox="1"/>
            <p:nvPr userDrawn="1"/>
          </p:nvSpPr>
          <p:spPr>
            <a:xfrm>
              <a:off x="315687" y="6519640"/>
              <a:ext cx="11745682" cy="249299"/>
            </a:xfrm>
            <a:prstGeom prst="rect">
              <a:avLst/>
            </a:prstGeom>
            <a:noFill/>
          </p:spPr>
          <p:txBody>
            <a:bodyPr wrap="square" rtlCol="0">
              <a:spAutoFit/>
            </a:bodyPr>
            <a:lstStyle/>
            <a:p>
              <a:pPr algn="ctr"/>
              <a:r>
                <a:rPr lang="en-US" sz="750" dirty="0">
                  <a:solidFill>
                    <a:schemeClr val="bg1"/>
                  </a:solidFill>
                </a:rPr>
                <a:t>A leader in enabling a connected and digitally transformed South Africa!</a:t>
              </a:r>
              <a:endParaRPr lang="en-ZA" sz="750" dirty="0">
                <a:solidFill>
                  <a:schemeClr val="bg1"/>
                </a:solidFill>
              </a:endParaRPr>
            </a:p>
          </p:txBody>
        </p:sp>
        <p:sp>
          <p:nvSpPr>
            <p:cNvPr id="12" name="Rectangle 11">
              <a:extLst>
                <a:ext uri="{FF2B5EF4-FFF2-40B4-BE49-F238E27FC236}">
                  <a16:creationId xmlns:a16="http://schemas.microsoft.com/office/drawing/2014/main" xmlns="" id="{8B7CD7B5-9294-4D29-8157-D07A4D2D4AB3}"/>
                </a:ext>
              </a:extLst>
            </p:cNvPr>
            <p:cNvSpPr/>
            <p:nvPr userDrawn="1"/>
          </p:nvSpPr>
          <p:spPr>
            <a:xfrm>
              <a:off x="0" y="887694"/>
              <a:ext cx="12192001" cy="62312"/>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125" dirty="0"/>
            </a:p>
          </p:txBody>
        </p:sp>
      </p:grpSp>
      <p:pic>
        <p:nvPicPr>
          <p:cNvPr id="15" name="Picture 14">
            <a:extLst>
              <a:ext uri="{FF2B5EF4-FFF2-40B4-BE49-F238E27FC236}">
                <a16:creationId xmlns:a16="http://schemas.microsoft.com/office/drawing/2014/main" xmlns="" id="{5D4D0CB9-FFFD-47BB-B72D-9AF99AB85AC8}"/>
              </a:ext>
            </a:extLst>
          </p:cNvPr>
          <p:cNvPicPr>
            <a:picLocks noChangeAspect="1"/>
          </p:cNvPicPr>
          <p:nvPr userDrawn="1"/>
        </p:nvPicPr>
        <p:blipFill>
          <a:blip r:embed="rId4" cstate="print">
            <a:alphaModFix amt="40000"/>
          </a:blip>
          <a:stretch>
            <a:fillRect/>
          </a:stretch>
        </p:blipFill>
        <p:spPr>
          <a:xfrm>
            <a:off x="0" y="1190893"/>
            <a:ext cx="10160000" cy="4206793"/>
          </a:xfrm>
          <a:prstGeom prst="rect">
            <a:avLst/>
          </a:prstGeom>
        </p:spPr>
      </p:pic>
      <p:sp>
        <p:nvSpPr>
          <p:cNvPr id="13" name="TextBox 12">
            <a:extLst>
              <a:ext uri="{FF2B5EF4-FFF2-40B4-BE49-F238E27FC236}">
                <a16:creationId xmlns:a16="http://schemas.microsoft.com/office/drawing/2014/main" xmlns="" id="{54026153-2E8A-41A1-A2D7-AF279F209F2A}"/>
              </a:ext>
            </a:extLst>
          </p:cNvPr>
          <p:cNvSpPr txBox="1"/>
          <p:nvPr userDrawn="1"/>
        </p:nvSpPr>
        <p:spPr>
          <a:xfrm>
            <a:off x="9441375" y="5433034"/>
            <a:ext cx="609767" cy="226985"/>
          </a:xfrm>
          <a:prstGeom prst="rect">
            <a:avLst/>
          </a:prstGeom>
          <a:noFill/>
        </p:spPr>
        <p:txBody>
          <a:bodyPr wrap="square" rtlCol="0">
            <a:spAutoFit/>
          </a:bodyPr>
          <a:lstStyle/>
          <a:p>
            <a:pPr algn="r"/>
            <a:fld id="{279ED8FE-4BA5-4EDF-8EAE-5C9367B71FA3}" type="slidenum">
              <a:rPr lang="en-ZA" sz="875" b="1" smtClean="0">
                <a:solidFill>
                  <a:schemeClr val="bg1"/>
                </a:solidFill>
              </a:rPr>
              <a:pPr algn="r"/>
              <a:t>‹#›</a:t>
            </a:fld>
            <a:endParaRPr lang="en-ZA" sz="875" b="1" dirty="0">
              <a:solidFill>
                <a:schemeClr val="bg1"/>
              </a:solidFill>
            </a:endParaRPr>
          </a:p>
        </p:txBody>
      </p:sp>
    </p:spTree>
    <p:extLst>
      <p:ext uri="{BB962C8B-B14F-4D97-AF65-F5344CB8AC3E}">
        <p14:creationId xmlns:p14="http://schemas.microsoft.com/office/powerpoint/2010/main" xmlns="" val="31543008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73DB7FF-0983-4F74-9F00-40CA8CDEDE50}"/>
              </a:ext>
            </a:extLst>
          </p:cNvPr>
          <p:cNvSpPr>
            <a:spLocks noGrp="1"/>
          </p:cNvSpPr>
          <p:nvPr>
            <p:ph type="title"/>
          </p:nvPr>
        </p:nvSpPr>
        <p:spPr>
          <a:xfrm>
            <a:off x="699824" y="943428"/>
            <a:ext cx="3276864" cy="771072"/>
          </a:xfrm>
          <a:prstGeom prst="rect">
            <a:avLst/>
          </a:prstGeom>
        </p:spPr>
        <p:txBody>
          <a:bodyPr anchor="b"/>
          <a:lstStyle>
            <a:lvl1pPr>
              <a:defRPr sz="2667"/>
            </a:lvl1pPr>
          </a:lstStyle>
          <a:p>
            <a:r>
              <a:rPr lang="en-GB"/>
              <a:t>Click to edit Master title style</a:t>
            </a:r>
            <a:endParaRPr lang="en-ZA" dirty="0"/>
          </a:p>
        </p:txBody>
      </p:sp>
      <p:sp>
        <p:nvSpPr>
          <p:cNvPr id="3" name="Picture Placeholder 2">
            <a:extLst>
              <a:ext uri="{FF2B5EF4-FFF2-40B4-BE49-F238E27FC236}">
                <a16:creationId xmlns:a16="http://schemas.microsoft.com/office/drawing/2014/main" xmlns="" id="{322E7610-F522-4748-BAAF-B6A8CF795F76}"/>
              </a:ext>
            </a:extLst>
          </p:cNvPr>
          <p:cNvSpPr>
            <a:spLocks noGrp="1"/>
          </p:cNvSpPr>
          <p:nvPr>
            <p:ph type="pic" idx="1"/>
          </p:nvPr>
        </p:nvSpPr>
        <p:spPr>
          <a:xfrm>
            <a:off x="4319323" y="943428"/>
            <a:ext cx="5143500" cy="3940780"/>
          </a:xfrm>
          <a:prstGeom prst="rect">
            <a:avLst/>
          </a:prstGeom>
        </p:spPr>
        <p:txBody>
          <a:bodyPr/>
          <a:lstStyle>
            <a:lvl1pPr marL="0" indent="0">
              <a:buNone/>
              <a:defRPr sz="2667"/>
            </a:lvl1pPr>
            <a:lvl2pPr marL="380985" indent="0">
              <a:buNone/>
              <a:defRPr sz="2333"/>
            </a:lvl2pPr>
            <a:lvl3pPr marL="761970" indent="0">
              <a:buNone/>
              <a:defRPr sz="2000"/>
            </a:lvl3pPr>
            <a:lvl4pPr marL="1142954" indent="0">
              <a:buNone/>
              <a:defRPr sz="1667"/>
            </a:lvl4pPr>
            <a:lvl5pPr marL="1523939" indent="0">
              <a:buNone/>
              <a:defRPr sz="1667"/>
            </a:lvl5pPr>
            <a:lvl6pPr marL="1904924" indent="0">
              <a:buNone/>
              <a:defRPr sz="1667"/>
            </a:lvl6pPr>
            <a:lvl7pPr marL="2285909" indent="0">
              <a:buNone/>
              <a:defRPr sz="1667"/>
            </a:lvl7pPr>
            <a:lvl8pPr marL="2666893" indent="0">
              <a:buNone/>
              <a:defRPr sz="1667"/>
            </a:lvl8pPr>
            <a:lvl9pPr marL="3047878" indent="0">
              <a:buNone/>
              <a:defRPr sz="1667"/>
            </a:lvl9pPr>
          </a:lstStyle>
          <a:p>
            <a:r>
              <a:rPr lang="en-GB" dirty="0"/>
              <a:t>Click icon to add picture</a:t>
            </a:r>
            <a:endParaRPr lang="en-ZA" dirty="0"/>
          </a:p>
        </p:txBody>
      </p:sp>
      <p:sp>
        <p:nvSpPr>
          <p:cNvPr id="4" name="Text Placeholder 3">
            <a:extLst>
              <a:ext uri="{FF2B5EF4-FFF2-40B4-BE49-F238E27FC236}">
                <a16:creationId xmlns:a16="http://schemas.microsoft.com/office/drawing/2014/main" xmlns="" id="{3532EC42-0136-4200-9E06-9401E98469C8}"/>
              </a:ext>
            </a:extLst>
          </p:cNvPr>
          <p:cNvSpPr>
            <a:spLocks noGrp="1"/>
          </p:cNvSpPr>
          <p:nvPr>
            <p:ph type="body" sz="half" idx="2"/>
          </p:nvPr>
        </p:nvSpPr>
        <p:spPr>
          <a:xfrm>
            <a:off x="699824" y="1714500"/>
            <a:ext cx="3276864" cy="3176323"/>
          </a:xfrm>
          <a:prstGeom prst="rect">
            <a:avLst/>
          </a:prstGeom>
        </p:spPr>
        <p:txBody>
          <a:bodyPr/>
          <a:lstStyle>
            <a:lvl1pPr marL="0" indent="0">
              <a:buNone/>
              <a:defRPr sz="1333"/>
            </a:lvl1pPr>
            <a:lvl2pPr marL="380985" indent="0">
              <a:buNone/>
              <a:defRPr sz="1167"/>
            </a:lvl2pPr>
            <a:lvl3pPr marL="761970" indent="0">
              <a:buNone/>
              <a:defRPr sz="1000"/>
            </a:lvl3pPr>
            <a:lvl4pPr marL="1142954" indent="0">
              <a:buNone/>
              <a:defRPr sz="833"/>
            </a:lvl4pPr>
            <a:lvl5pPr marL="1523939" indent="0">
              <a:buNone/>
              <a:defRPr sz="833"/>
            </a:lvl5pPr>
            <a:lvl6pPr marL="1904924" indent="0">
              <a:buNone/>
              <a:defRPr sz="833"/>
            </a:lvl6pPr>
            <a:lvl7pPr marL="2285909" indent="0">
              <a:buNone/>
              <a:defRPr sz="833"/>
            </a:lvl7pPr>
            <a:lvl8pPr marL="2666893" indent="0">
              <a:buNone/>
              <a:defRPr sz="833"/>
            </a:lvl8pPr>
            <a:lvl9pPr marL="3047878" indent="0">
              <a:buNone/>
              <a:defRPr sz="833"/>
            </a:lvl9pPr>
          </a:lstStyle>
          <a:p>
            <a:pPr lvl="0"/>
            <a:r>
              <a:rPr lang="en-GB"/>
              <a:t>Click to edit Master text styles</a:t>
            </a:r>
          </a:p>
        </p:txBody>
      </p:sp>
      <p:grpSp>
        <p:nvGrpSpPr>
          <p:cNvPr id="6" name="Group 5">
            <a:extLst>
              <a:ext uri="{FF2B5EF4-FFF2-40B4-BE49-F238E27FC236}">
                <a16:creationId xmlns:a16="http://schemas.microsoft.com/office/drawing/2014/main" xmlns="" id="{0EBC7731-29A7-46F7-9529-A344C7DD01B6}"/>
              </a:ext>
            </a:extLst>
          </p:cNvPr>
          <p:cNvGrpSpPr/>
          <p:nvPr userDrawn="1"/>
        </p:nvGrpSpPr>
        <p:grpSpPr>
          <a:xfrm>
            <a:off x="-1" y="70155"/>
            <a:ext cx="10160001" cy="630801"/>
            <a:chOff x="-1" y="84185"/>
            <a:chExt cx="12192001" cy="756961"/>
          </a:xfrm>
        </p:grpSpPr>
        <p:sp>
          <p:nvSpPr>
            <p:cNvPr id="7" name="Rectangle 6">
              <a:extLst>
                <a:ext uri="{FF2B5EF4-FFF2-40B4-BE49-F238E27FC236}">
                  <a16:creationId xmlns:a16="http://schemas.microsoft.com/office/drawing/2014/main" xmlns="" id="{E62C9695-5F93-4035-BAF9-C8D7AA053A33}"/>
                </a:ext>
              </a:extLst>
            </p:cNvPr>
            <p:cNvSpPr/>
            <p:nvPr userDrawn="1"/>
          </p:nvSpPr>
          <p:spPr>
            <a:xfrm>
              <a:off x="-1" y="84185"/>
              <a:ext cx="12192001" cy="756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8" name="Picture 7" descr="Text&#10;&#10;Description automatically generated">
              <a:extLst>
                <a:ext uri="{FF2B5EF4-FFF2-40B4-BE49-F238E27FC236}">
                  <a16:creationId xmlns:a16="http://schemas.microsoft.com/office/drawing/2014/main" xmlns="" id="{8F4DC723-7915-416A-B82C-0C0946385E07}"/>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15687" y="115716"/>
              <a:ext cx="1948542" cy="693899"/>
            </a:xfrm>
            <a:prstGeom prst="rect">
              <a:avLst/>
            </a:prstGeom>
          </p:spPr>
        </p:pic>
        <p:pic>
          <p:nvPicPr>
            <p:cNvPr id="9" name="Picture 8" descr="Logo, company name&#10;&#10;Description automatically generated">
              <a:extLst>
                <a:ext uri="{FF2B5EF4-FFF2-40B4-BE49-F238E27FC236}">
                  <a16:creationId xmlns:a16="http://schemas.microsoft.com/office/drawing/2014/main" xmlns="" id="{14B2639E-5854-43CC-866B-31CF1C763BB2}"/>
                </a:ext>
              </a:extLst>
            </p:cNvPr>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11329651" y="189334"/>
              <a:ext cx="546662" cy="546662"/>
            </a:xfrm>
            <a:prstGeom prst="rect">
              <a:avLst/>
            </a:prstGeom>
          </p:spPr>
        </p:pic>
      </p:grpSp>
      <p:grpSp>
        <p:nvGrpSpPr>
          <p:cNvPr id="10" name="Group 9">
            <a:extLst>
              <a:ext uri="{FF2B5EF4-FFF2-40B4-BE49-F238E27FC236}">
                <a16:creationId xmlns:a16="http://schemas.microsoft.com/office/drawing/2014/main" xmlns="" id="{D12F7F46-CEA5-4B8F-8522-E0990BC0E71E}"/>
              </a:ext>
            </a:extLst>
          </p:cNvPr>
          <p:cNvGrpSpPr/>
          <p:nvPr userDrawn="1"/>
        </p:nvGrpSpPr>
        <p:grpSpPr>
          <a:xfrm>
            <a:off x="-1" y="739745"/>
            <a:ext cx="10160002" cy="4939509"/>
            <a:chOff x="-1" y="887694"/>
            <a:chExt cx="12192002" cy="5927411"/>
          </a:xfrm>
        </p:grpSpPr>
        <p:sp>
          <p:nvSpPr>
            <p:cNvPr id="11" name="Rectangle 10">
              <a:extLst>
                <a:ext uri="{FF2B5EF4-FFF2-40B4-BE49-F238E27FC236}">
                  <a16:creationId xmlns:a16="http://schemas.microsoft.com/office/drawing/2014/main" xmlns="" id="{0FD593B3-6A7A-4729-875E-03D439AD3810}"/>
                </a:ext>
              </a:extLst>
            </p:cNvPr>
            <p:cNvSpPr/>
            <p:nvPr userDrawn="1"/>
          </p:nvSpPr>
          <p:spPr>
            <a:xfrm>
              <a:off x="-1" y="6508754"/>
              <a:ext cx="12192001" cy="295846"/>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2" name="TextBox 11">
              <a:extLst>
                <a:ext uri="{FF2B5EF4-FFF2-40B4-BE49-F238E27FC236}">
                  <a16:creationId xmlns:a16="http://schemas.microsoft.com/office/drawing/2014/main" xmlns="" id="{20240E61-4440-4A9F-9A7A-DFCAC84732D2}"/>
                </a:ext>
              </a:extLst>
            </p:cNvPr>
            <p:cNvSpPr txBox="1"/>
            <p:nvPr userDrawn="1"/>
          </p:nvSpPr>
          <p:spPr>
            <a:xfrm>
              <a:off x="315687" y="6519640"/>
              <a:ext cx="11745684" cy="295465"/>
            </a:xfrm>
            <a:prstGeom prst="rect">
              <a:avLst/>
            </a:prstGeom>
            <a:noFill/>
          </p:spPr>
          <p:txBody>
            <a:bodyPr wrap="square" rtlCol="0">
              <a:spAutoFit/>
            </a:bodyPr>
            <a:lstStyle/>
            <a:p>
              <a:pPr algn="ctr"/>
              <a:r>
                <a:rPr lang="en-US" sz="1000" dirty="0">
                  <a:solidFill>
                    <a:schemeClr val="bg1"/>
                  </a:solidFill>
                </a:rPr>
                <a:t>A leader in enabling a connected and digitally transformed South Africa!</a:t>
              </a:r>
              <a:endParaRPr lang="en-ZA" sz="1000" dirty="0">
                <a:solidFill>
                  <a:schemeClr val="bg1"/>
                </a:solidFill>
              </a:endParaRPr>
            </a:p>
          </p:txBody>
        </p:sp>
        <p:sp>
          <p:nvSpPr>
            <p:cNvPr id="13" name="Rectangle 12">
              <a:extLst>
                <a:ext uri="{FF2B5EF4-FFF2-40B4-BE49-F238E27FC236}">
                  <a16:creationId xmlns:a16="http://schemas.microsoft.com/office/drawing/2014/main" xmlns="" id="{57D4A99B-FA2B-402A-963D-A31DA5460E7F}"/>
                </a:ext>
              </a:extLst>
            </p:cNvPr>
            <p:cNvSpPr/>
            <p:nvPr userDrawn="1"/>
          </p:nvSpPr>
          <p:spPr>
            <a:xfrm>
              <a:off x="0" y="887694"/>
              <a:ext cx="12192001" cy="62312"/>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grpSp>
      <p:pic>
        <p:nvPicPr>
          <p:cNvPr id="14" name="Picture 13">
            <a:extLst>
              <a:ext uri="{FF2B5EF4-FFF2-40B4-BE49-F238E27FC236}">
                <a16:creationId xmlns:a16="http://schemas.microsoft.com/office/drawing/2014/main" xmlns="" id="{B49EF6E6-AE23-4219-9CC2-823C548779DC}"/>
              </a:ext>
            </a:extLst>
          </p:cNvPr>
          <p:cNvPicPr>
            <a:picLocks noChangeAspect="1"/>
          </p:cNvPicPr>
          <p:nvPr userDrawn="1"/>
        </p:nvPicPr>
        <p:blipFill>
          <a:blip r:embed="rId4" cstate="print">
            <a:alphaModFix amt="40000"/>
          </a:blip>
          <a:stretch>
            <a:fillRect/>
          </a:stretch>
        </p:blipFill>
        <p:spPr>
          <a:xfrm>
            <a:off x="0" y="1190892"/>
            <a:ext cx="10160000" cy="4206793"/>
          </a:xfrm>
          <a:prstGeom prst="rect">
            <a:avLst/>
          </a:prstGeom>
        </p:spPr>
      </p:pic>
    </p:spTree>
    <p:extLst>
      <p:ext uri="{BB962C8B-B14F-4D97-AF65-F5344CB8AC3E}">
        <p14:creationId xmlns:p14="http://schemas.microsoft.com/office/powerpoint/2010/main" xmlns="" val="16477751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9B0B69D-2F9C-4DFE-BED6-0CE895EDBC4D}"/>
              </a:ext>
            </a:extLst>
          </p:cNvPr>
          <p:cNvSpPr>
            <a:spLocks noGrp="1"/>
          </p:cNvSpPr>
          <p:nvPr>
            <p:ph type="title"/>
          </p:nvPr>
        </p:nvSpPr>
        <p:spPr>
          <a:xfrm>
            <a:off x="698500" y="879929"/>
            <a:ext cx="8763000" cy="528978"/>
          </a:xfrm>
          <a:prstGeom prst="rect">
            <a:avLst/>
          </a:prstGeom>
        </p:spPr>
        <p:txBody>
          <a:bodyPr>
            <a:noAutofit/>
          </a:bodyPr>
          <a:lstStyle>
            <a:lvl1pPr>
              <a:defRPr sz="3333" b="1">
                <a:latin typeface="+mn-lt"/>
              </a:defRPr>
            </a:lvl1pPr>
          </a:lstStyle>
          <a:p>
            <a:r>
              <a:rPr lang="en-GB"/>
              <a:t>Click to edit Master title style</a:t>
            </a:r>
            <a:endParaRPr lang="en-ZA" dirty="0"/>
          </a:p>
        </p:txBody>
      </p:sp>
      <p:sp>
        <p:nvSpPr>
          <p:cNvPr id="3" name="Vertical Text Placeholder 2">
            <a:extLst>
              <a:ext uri="{FF2B5EF4-FFF2-40B4-BE49-F238E27FC236}">
                <a16:creationId xmlns:a16="http://schemas.microsoft.com/office/drawing/2014/main" xmlns="" id="{CF728CE9-FFF7-4402-8872-62BC4FE85083}"/>
              </a:ext>
            </a:extLst>
          </p:cNvPr>
          <p:cNvSpPr>
            <a:spLocks noGrp="1"/>
          </p:cNvSpPr>
          <p:nvPr>
            <p:ph type="body" orient="vert" idx="1"/>
          </p:nvPr>
        </p:nvSpPr>
        <p:spPr>
          <a:xfrm>
            <a:off x="698500" y="1521354"/>
            <a:ext cx="8763000" cy="3626115"/>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ZA"/>
          </a:p>
        </p:txBody>
      </p:sp>
      <p:grpSp>
        <p:nvGrpSpPr>
          <p:cNvPr id="5" name="Group 4">
            <a:extLst>
              <a:ext uri="{FF2B5EF4-FFF2-40B4-BE49-F238E27FC236}">
                <a16:creationId xmlns:a16="http://schemas.microsoft.com/office/drawing/2014/main" xmlns="" id="{8A0849EC-A302-4946-9A36-38CFF6C49189}"/>
              </a:ext>
            </a:extLst>
          </p:cNvPr>
          <p:cNvGrpSpPr/>
          <p:nvPr userDrawn="1"/>
        </p:nvGrpSpPr>
        <p:grpSpPr>
          <a:xfrm>
            <a:off x="-1" y="70155"/>
            <a:ext cx="10160001" cy="630801"/>
            <a:chOff x="-1" y="84185"/>
            <a:chExt cx="12192001" cy="756961"/>
          </a:xfrm>
        </p:grpSpPr>
        <p:sp>
          <p:nvSpPr>
            <p:cNvPr id="6" name="Rectangle 5">
              <a:extLst>
                <a:ext uri="{FF2B5EF4-FFF2-40B4-BE49-F238E27FC236}">
                  <a16:creationId xmlns:a16="http://schemas.microsoft.com/office/drawing/2014/main" xmlns="" id="{2802760C-518F-4A32-94B2-347376D3152C}"/>
                </a:ext>
              </a:extLst>
            </p:cNvPr>
            <p:cNvSpPr/>
            <p:nvPr userDrawn="1"/>
          </p:nvSpPr>
          <p:spPr>
            <a:xfrm>
              <a:off x="-1" y="84185"/>
              <a:ext cx="12192001" cy="756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7" name="Picture 6" descr="Text&#10;&#10;Description automatically generated">
              <a:extLst>
                <a:ext uri="{FF2B5EF4-FFF2-40B4-BE49-F238E27FC236}">
                  <a16:creationId xmlns:a16="http://schemas.microsoft.com/office/drawing/2014/main" xmlns="" id="{AAE3827A-1FAD-4E4B-ACE9-65D41969612C}"/>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15687" y="115716"/>
              <a:ext cx="1948542" cy="693899"/>
            </a:xfrm>
            <a:prstGeom prst="rect">
              <a:avLst/>
            </a:prstGeom>
          </p:spPr>
        </p:pic>
        <p:pic>
          <p:nvPicPr>
            <p:cNvPr id="8" name="Picture 7" descr="Logo, company name&#10;&#10;Description automatically generated">
              <a:extLst>
                <a:ext uri="{FF2B5EF4-FFF2-40B4-BE49-F238E27FC236}">
                  <a16:creationId xmlns:a16="http://schemas.microsoft.com/office/drawing/2014/main" xmlns="" id="{CCA55A74-1223-4293-A1ED-618D9AB52D05}"/>
                </a:ext>
              </a:extLst>
            </p:cNvPr>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11329651" y="189334"/>
              <a:ext cx="546662" cy="546662"/>
            </a:xfrm>
            <a:prstGeom prst="rect">
              <a:avLst/>
            </a:prstGeom>
          </p:spPr>
        </p:pic>
      </p:grpSp>
      <p:grpSp>
        <p:nvGrpSpPr>
          <p:cNvPr id="9" name="Group 8">
            <a:extLst>
              <a:ext uri="{FF2B5EF4-FFF2-40B4-BE49-F238E27FC236}">
                <a16:creationId xmlns:a16="http://schemas.microsoft.com/office/drawing/2014/main" xmlns="" id="{9B6D90AA-A795-4DEC-97CA-5BC0A734C5FB}"/>
              </a:ext>
            </a:extLst>
          </p:cNvPr>
          <p:cNvGrpSpPr/>
          <p:nvPr userDrawn="1"/>
        </p:nvGrpSpPr>
        <p:grpSpPr>
          <a:xfrm>
            <a:off x="-1" y="739745"/>
            <a:ext cx="10160002" cy="4939509"/>
            <a:chOff x="-1" y="887694"/>
            <a:chExt cx="12192002" cy="5927411"/>
          </a:xfrm>
        </p:grpSpPr>
        <p:sp>
          <p:nvSpPr>
            <p:cNvPr id="10" name="Rectangle 9">
              <a:extLst>
                <a:ext uri="{FF2B5EF4-FFF2-40B4-BE49-F238E27FC236}">
                  <a16:creationId xmlns:a16="http://schemas.microsoft.com/office/drawing/2014/main" xmlns="" id="{F6530085-3380-4365-BD76-A2A131976D17}"/>
                </a:ext>
              </a:extLst>
            </p:cNvPr>
            <p:cNvSpPr/>
            <p:nvPr userDrawn="1"/>
          </p:nvSpPr>
          <p:spPr>
            <a:xfrm>
              <a:off x="-1" y="6508754"/>
              <a:ext cx="12192001" cy="295846"/>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1" name="TextBox 10">
              <a:extLst>
                <a:ext uri="{FF2B5EF4-FFF2-40B4-BE49-F238E27FC236}">
                  <a16:creationId xmlns:a16="http://schemas.microsoft.com/office/drawing/2014/main" xmlns="" id="{F8C889E7-AE45-4285-A319-D219FADBC89D}"/>
                </a:ext>
              </a:extLst>
            </p:cNvPr>
            <p:cNvSpPr txBox="1"/>
            <p:nvPr userDrawn="1"/>
          </p:nvSpPr>
          <p:spPr>
            <a:xfrm>
              <a:off x="315687" y="6519640"/>
              <a:ext cx="11745684" cy="295465"/>
            </a:xfrm>
            <a:prstGeom prst="rect">
              <a:avLst/>
            </a:prstGeom>
            <a:noFill/>
          </p:spPr>
          <p:txBody>
            <a:bodyPr wrap="square" rtlCol="0">
              <a:spAutoFit/>
            </a:bodyPr>
            <a:lstStyle/>
            <a:p>
              <a:pPr algn="ctr"/>
              <a:r>
                <a:rPr lang="en-US" sz="1000" dirty="0">
                  <a:solidFill>
                    <a:schemeClr val="bg1"/>
                  </a:solidFill>
                </a:rPr>
                <a:t>A leader in enabling a connected and digitally transformed South Africa!</a:t>
              </a:r>
              <a:endParaRPr lang="en-ZA" sz="1000" dirty="0">
                <a:solidFill>
                  <a:schemeClr val="bg1"/>
                </a:solidFill>
              </a:endParaRPr>
            </a:p>
          </p:txBody>
        </p:sp>
        <p:sp>
          <p:nvSpPr>
            <p:cNvPr id="12" name="Rectangle 11">
              <a:extLst>
                <a:ext uri="{FF2B5EF4-FFF2-40B4-BE49-F238E27FC236}">
                  <a16:creationId xmlns:a16="http://schemas.microsoft.com/office/drawing/2014/main" xmlns="" id="{8A3275EF-F25A-42DA-A234-B7361FF8A8C1}"/>
                </a:ext>
              </a:extLst>
            </p:cNvPr>
            <p:cNvSpPr/>
            <p:nvPr userDrawn="1"/>
          </p:nvSpPr>
          <p:spPr>
            <a:xfrm>
              <a:off x="0" y="887694"/>
              <a:ext cx="12192001" cy="62312"/>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grpSp>
      <p:pic>
        <p:nvPicPr>
          <p:cNvPr id="13" name="Picture 12">
            <a:extLst>
              <a:ext uri="{FF2B5EF4-FFF2-40B4-BE49-F238E27FC236}">
                <a16:creationId xmlns:a16="http://schemas.microsoft.com/office/drawing/2014/main" xmlns="" id="{A8B530CD-E4DE-4D8B-B104-77BB8B7FE3A6}"/>
              </a:ext>
            </a:extLst>
          </p:cNvPr>
          <p:cNvPicPr>
            <a:picLocks noChangeAspect="1"/>
          </p:cNvPicPr>
          <p:nvPr userDrawn="1"/>
        </p:nvPicPr>
        <p:blipFill>
          <a:blip r:embed="rId4" cstate="print">
            <a:alphaModFix amt="40000"/>
          </a:blip>
          <a:stretch>
            <a:fillRect/>
          </a:stretch>
        </p:blipFill>
        <p:spPr>
          <a:xfrm>
            <a:off x="0" y="1190892"/>
            <a:ext cx="10160000" cy="4206793"/>
          </a:xfrm>
          <a:prstGeom prst="rect">
            <a:avLst/>
          </a:prstGeom>
        </p:spPr>
      </p:pic>
    </p:spTree>
    <p:extLst>
      <p:ext uri="{BB962C8B-B14F-4D97-AF65-F5344CB8AC3E}">
        <p14:creationId xmlns:p14="http://schemas.microsoft.com/office/powerpoint/2010/main" xmlns="" val="19498945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D2EDE05E-263D-4643-A7FC-7A78FDDB1C2D}"/>
              </a:ext>
            </a:extLst>
          </p:cNvPr>
          <p:cNvSpPr>
            <a:spLocks noGrp="1"/>
          </p:cNvSpPr>
          <p:nvPr>
            <p:ph type="title" orient="vert"/>
          </p:nvPr>
        </p:nvSpPr>
        <p:spPr>
          <a:xfrm>
            <a:off x="7270750" y="916214"/>
            <a:ext cx="2190750" cy="4231255"/>
          </a:xfrm>
          <a:prstGeom prst="rect">
            <a:avLst/>
          </a:prstGeom>
        </p:spPr>
        <p:txBody>
          <a:bodyPr vert="eaVert">
            <a:normAutofit/>
          </a:bodyPr>
          <a:lstStyle>
            <a:lvl1pPr>
              <a:defRPr sz="3333" b="1">
                <a:latin typeface="+mn-lt"/>
              </a:defRPr>
            </a:lvl1pPr>
          </a:lstStyle>
          <a:p>
            <a:r>
              <a:rPr lang="en-GB"/>
              <a:t>Click to edit Master title style</a:t>
            </a:r>
            <a:endParaRPr lang="en-ZA" dirty="0"/>
          </a:p>
        </p:txBody>
      </p:sp>
      <p:sp>
        <p:nvSpPr>
          <p:cNvPr id="3" name="Vertical Text Placeholder 2">
            <a:extLst>
              <a:ext uri="{FF2B5EF4-FFF2-40B4-BE49-F238E27FC236}">
                <a16:creationId xmlns:a16="http://schemas.microsoft.com/office/drawing/2014/main" xmlns="" id="{02F375EC-703E-4C5F-8590-756B942327CA}"/>
              </a:ext>
            </a:extLst>
          </p:cNvPr>
          <p:cNvSpPr>
            <a:spLocks noGrp="1"/>
          </p:cNvSpPr>
          <p:nvPr>
            <p:ph type="body" orient="vert" idx="1"/>
          </p:nvPr>
        </p:nvSpPr>
        <p:spPr>
          <a:xfrm>
            <a:off x="698500" y="916214"/>
            <a:ext cx="6445250" cy="4231255"/>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ZA"/>
          </a:p>
        </p:txBody>
      </p:sp>
      <p:grpSp>
        <p:nvGrpSpPr>
          <p:cNvPr id="5" name="Group 4">
            <a:extLst>
              <a:ext uri="{FF2B5EF4-FFF2-40B4-BE49-F238E27FC236}">
                <a16:creationId xmlns:a16="http://schemas.microsoft.com/office/drawing/2014/main" xmlns="" id="{467F5F66-0780-4A1F-9E3A-808A7256E576}"/>
              </a:ext>
            </a:extLst>
          </p:cNvPr>
          <p:cNvGrpSpPr/>
          <p:nvPr userDrawn="1"/>
        </p:nvGrpSpPr>
        <p:grpSpPr>
          <a:xfrm>
            <a:off x="-1" y="70155"/>
            <a:ext cx="10160001" cy="630801"/>
            <a:chOff x="-1" y="84185"/>
            <a:chExt cx="12192001" cy="756961"/>
          </a:xfrm>
        </p:grpSpPr>
        <p:sp>
          <p:nvSpPr>
            <p:cNvPr id="6" name="Rectangle 5">
              <a:extLst>
                <a:ext uri="{FF2B5EF4-FFF2-40B4-BE49-F238E27FC236}">
                  <a16:creationId xmlns:a16="http://schemas.microsoft.com/office/drawing/2014/main" xmlns="" id="{279A589B-DFA5-42DA-817D-E9EB614D2422}"/>
                </a:ext>
              </a:extLst>
            </p:cNvPr>
            <p:cNvSpPr/>
            <p:nvPr userDrawn="1"/>
          </p:nvSpPr>
          <p:spPr>
            <a:xfrm>
              <a:off x="-1" y="84185"/>
              <a:ext cx="12192001" cy="756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7" name="Picture 6" descr="Text&#10;&#10;Description automatically generated">
              <a:extLst>
                <a:ext uri="{FF2B5EF4-FFF2-40B4-BE49-F238E27FC236}">
                  <a16:creationId xmlns:a16="http://schemas.microsoft.com/office/drawing/2014/main" xmlns="" id="{FA23B353-7B3C-4D05-9299-371E6464F501}"/>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15687" y="115716"/>
              <a:ext cx="1948542" cy="693899"/>
            </a:xfrm>
            <a:prstGeom prst="rect">
              <a:avLst/>
            </a:prstGeom>
          </p:spPr>
        </p:pic>
        <p:pic>
          <p:nvPicPr>
            <p:cNvPr id="8" name="Picture 7" descr="Logo, company name&#10;&#10;Description automatically generated">
              <a:extLst>
                <a:ext uri="{FF2B5EF4-FFF2-40B4-BE49-F238E27FC236}">
                  <a16:creationId xmlns:a16="http://schemas.microsoft.com/office/drawing/2014/main" xmlns="" id="{47270A4D-0F5B-4435-9746-81F739014B5E}"/>
                </a:ext>
              </a:extLst>
            </p:cNvPr>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11329651" y="189334"/>
              <a:ext cx="546662" cy="546662"/>
            </a:xfrm>
            <a:prstGeom prst="rect">
              <a:avLst/>
            </a:prstGeom>
          </p:spPr>
        </p:pic>
      </p:grpSp>
      <p:grpSp>
        <p:nvGrpSpPr>
          <p:cNvPr id="9" name="Group 8">
            <a:extLst>
              <a:ext uri="{FF2B5EF4-FFF2-40B4-BE49-F238E27FC236}">
                <a16:creationId xmlns:a16="http://schemas.microsoft.com/office/drawing/2014/main" xmlns="" id="{F2C6B271-E058-43DE-AE74-D5D6F55D7AA5}"/>
              </a:ext>
            </a:extLst>
          </p:cNvPr>
          <p:cNvGrpSpPr/>
          <p:nvPr userDrawn="1"/>
        </p:nvGrpSpPr>
        <p:grpSpPr>
          <a:xfrm>
            <a:off x="-1" y="739745"/>
            <a:ext cx="10160002" cy="4939509"/>
            <a:chOff x="-1" y="887694"/>
            <a:chExt cx="12192002" cy="5927411"/>
          </a:xfrm>
        </p:grpSpPr>
        <p:sp>
          <p:nvSpPr>
            <p:cNvPr id="10" name="Rectangle 9">
              <a:extLst>
                <a:ext uri="{FF2B5EF4-FFF2-40B4-BE49-F238E27FC236}">
                  <a16:creationId xmlns:a16="http://schemas.microsoft.com/office/drawing/2014/main" xmlns="" id="{D61E80DE-3F2B-4542-B563-C95EE9E404DE}"/>
                </a:ext>
              </a:extLst>
            </p:cNvPr>
            <p:cNvSpPr/>
            <p:nvPr userDrawn="1"/>
          </p:nvSpPr>
          <p:spPr>
            <a:xfrm>
              <a:off x="-1" y="6508754"/>
              <a:ext cx="12192001" cy="295846"/>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1" name="TextBox 10">
              <a:extLst>
                <a:ext uri="{FF2B5EF4-FFF2-40B4-BE49-F238E27FC236}">
                  <a16:creationId xmlns:a16="http://schemas.microsoft.com/office/drawing/2014/main" xmlns="" id="{0EAA238C-2F06-4AAE-A3A3-516611E5AB1B}"/>
                </a:ext>
              </a:extLst>
            </p:cNvPr>
            <p:cNvSpPr txBox="1"/>
            <p:nvPr userDrawn="1"/>
          </p:nvSpPr>
          <p:spPr>
            <a:xfrm>
              <a:off x="315687" y="6519640"/>
              <a:ext cx="11745684" cy="295465"/>
            </a:xfrm>
            <a:prstGeom prst="rect">
              <a:avLst/>
            </a:prstGeom>
            <a:noFill/>
          </p:spPr>
          <p:txBody>
            <a:bodyPr wrap="square" rtlCol="0">
              <a:spAutoFit/>
            </a:bodyPr>
            <a:lstStyle/>
            <a:p>
              <a:pPr algn="ctr"/>
              <a:r>
                <a:rPr lang="en-US" sz="1000" dirty="0">
                  <a:solidFill>
                    <a:schemeClr val="bg1"/>
                  </a:solidFill>
                </a:rPr>
                <a:t>A leader in enabling a connected and digitally transformed South Africa!</a:t>
              </a:r>
              <a:endParaRPr lang="en-ZA" sz="1000" dirty="0">
                <a:solidFill>
                  <a:schemeClr val="bg1"/>
                </a:solidFill>
              </a:endParaRPr>
            </a:p>
          </p:txBody>
        </p:sp>
        <p:sp>
          <p:nvSpPr>
            <p:cNvPr id="12" name="Rectangle 11">
              <a:extLst>
                <a:ext uri="{FF2B5EF4-FFF2-40B4-BE49-F238E27FC236}">
                  <a16:creationId xmlns:a16="http://schemas.microsoft.com/office/drawing/2014/main" xmlns="" id="{9F913655-55D2-4726-BF06-35D3752D109A}"/>
                </a:ext>
              </a:extLst>
            </p:cNvPr>
            <p:cNvSpPr/>
            <p:nvPr userDrawn="1"/>
          </p:nvSpPr>
          <p:spPr>
            <a:xfrm>
              <a:off x="0" y="887694"/>
              <a:ext cx="12192001" cy="62312"/>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grpSp>
      <p:pic>
        <p:nvPicPr>
          <p:cNvPr id="13" name="Picture 12">
            <a:extLst>
              <a:ext uri="{FF2B5EF4-FFF2-40B4-BE49-F238E27FC236}">
                <a16:creationId xmlns:a16="http://schemas.microsoft.com/office/drawing/2014/main" xmlns="" id="{470CA915-034C-42E4-8D4F-28B7F87A9B2A}"/>
              </a:ext>
            </a:extLst>
          </p:cNvPr>
          <p:cNvPicPr>
            <a:picLocks noChangeAspect="1"/>
          </p:cNvPicPr>
          <p:nvPr userDrawn="1"/>
        </p:nvPicPr>
        <p:blipFill>
          <a:blip r:embed="rId4" cstate="print">
            <a:alphaModFix amt="40000"/>
          </a:blip>
          <a:stretch>
            <a:fillRect/>
          </a:stretch>
        </p:blipFill>
        <p:spPr>
          <a:xfrm>
            <a:off x="0" y="1190892"/>
            <a:ext cx="10160000" cy="4206793"/>
          </a:xfrm>
          <a:prstGeom prst="rect">
            <a:avLst/>
          </a:prstGeom>
        </p:spPr>
      </p:pic>
    </p:spTree>
    <p:extLst>
      <p:ext uri="{BB962C8B-B14F-4D97-AF65-F5344CB8AC3E}">
        <p14:creationId xmlns:p14="http://schemas.microsoft.com/office/powerpoint/2010/main" xmlns="" val="25358536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825BBF2-7ACF-463B-B9A4-B826F59B57B7}"/>
              </a:ext>
            </a:extLst>
          </p:cNvPr>
          <p:cNvSpPr>
            <a:spLocks noGrp="1"/>
          </p:cNvSpPr>
          <p:nvPr>
            <p:ph type="title"/>
          </p:nvPr>
        </p:nvSpPr>
        <p:spPr>
          <a:xfrm>
            <a:off x="678376" y="1023932"/>
            <a:ext cx="8763000" cy="498823"/>
          </a:xfrm>
          <a:prstGeom prst="rect">
            <a:avLst/>
          </a:prstGeom>
        </p:spPr>
        <p:txBody>
          <a:bodyPr anchor="b">
            <a:normAutofit/>
          </a:bodyPr>
          <a:lstStyle>
            <a:lvl1pPr>
              <a:defRPr sz="2500" b="1">
                <a:latin typeface="+mn-lt"/>
              </a:defRPr>
            </a:lvl1pPr>
          </a:lstStyle>
          <a:p>
            <a:r>
              <a:rPr lang="en-GB"/>
              <a:t>Click to edit Master title style</a:t>
            </a:r>
            <a:endParaRPr lang="en-ZA" dirty="0"/>
          </a:p>
        </p:txBody>
      </p:sp>
      <p:sp>
        <p:nvSpPr>
          <p:cNvPr id="3" name="Text Placeholder 2">
            <a:extLst>
              <a:ext uri="{FF2B5EF4-FFF2-40B4-BE49-F238E27FC236}">
                <a16:creationId xmlns:a16="http://schemas.microsoft.com/office/drawing/2014/main" xmlns="" id="{90A4D7B4-73EE-4DBD-873F-0B575F28C246}"/>
              </a:ext>
            </a:extLst>
          </p:cNvPr>
          <p:cNvSpPr>
            <a:spLocks noGrp="1"/>
          </p:cNvSpPr>
          <p:nvPr>
            <p:ph type="body" idx="1"/>
          </p:nvPr>
        </p:nvSpPr>
        <p:spPr>
          <a:xfrm>
            <a:off x="693209" y="1745264"/>
            <a:ext cx="8763000" cy="3329446"/>
          </a:xfrm>
          <a:prstGeom prst="rect">
            <a:avLst/>
          </a:prstGeom>
        </p:spPr>
        <p:txBody>
          <a:bodyPr>
            <a:normAutofit/>
          </a:bodyPr>
          <a:lstStyle>
            <a:lvl1pPr marL="0" indent="0">
              <a:buNone/>
              <a:defRPr sz="1125">
                <a:solidFill>
                  <a:schemeClr val="tx1">
                    <a:tint val="75000"/>
                  </a:schemeClr>
                </a:solidFill>
              </a:defRPr>
            </a:lvl1pPr>
            <a:lvl2pPr marL="285739" indent="0">
              <a:buNone/>
              <a:defRPr sz="1250">
                <a:solidFill>
                  <a:schemeClr val="tx1">
                    <a:tint val="75000"/>
                  </a:schemeClr>
                </a:solidFill>
              </a:defRPr>
            </a:lvl2pPr>
            <a:lvl3pPr marL="571477" indent="0">
              <a:buNone/>
              <a:defRPr sz="1125">
                <a:solidFill>
                  <a:schemeClr val="tx1">
                    <a:tint val="75000"/>
                  </a:schemeClr>
                </a:solidFill>
              </a:defRPr>
            </a:lvl3pPr>
            <a:lvl4pPr marL="857216" indent="0">
              <a:buNone/>
              <a:defRPr sz="1000">
                <a:solidFill>
                  <a:schemeClr val="tx1">
                    <a:tint val="75000"/>
                  </a:schemeClr>
                </a:solidFill>
              </a:defRPr>
            </a:lvl4pPr>
            <a:lvl5pPr marL="1142954" indent="0">
              <a:buNone/>
              <a:defRPr sz="1000">
                <a:solidFill>
                  <a:schemeClr val="tx1">
                    <a:tint val="75000"/>
                  </a:schemeClr>
                </a:solidFill>
              </a:defRPr>
            </a:lvl5pPr>
            <a:lvl6pPr marL="1428693" indent="0">
              <a:buNone/>
              <a:defRPr sz="1000">
                <a:solidFill>
                  <a:schemeClr val="tx1">
                    <a:tint val="75000"/>
                  </a:schemeClr>
                </a:solidFill>
              </a:defRPr>
            </a:lvl6pPr>
            <a:lvl7pPr marL="1714431" indent="0">
              <a:buNone/>
              <a:defRPr sz="1000">
                <a:solidFill>
                  <a:schemeClr val="tx1">
                    <a:tint val="75000"/>
                  </a:schemeClr>
                </a:solidFill>
              </a:defRPr>
            </a:lvl7pPr>
            <a:lvl8pPr marL="2000170" indent="0">
              <a:buNone/>
              <a:defRPr sz="1000">
                <a:solidFill>
                  <a:schemeClr val="tx1">
                    <a:tint val="75000"/>
                  </a:schemeClr>
                </a:solidFill>
              </a:defRPr>
            </a:lvl8pPr>
            <a:lvl9pPr marL="2285909" indent="0">
              <a:buNone/>
              <a:defRPr sz="1000">
                <a:solidFill>
                  <a:schemeClr val="tx1">
                    <a:tint val="75000"/>
                  </a:schemeClr>
                </a:solidFill>
              </a:defRPr>
            </a:lvl9pPr>
          </a:lstStyle>
          <a:p>
            <a:pPr lvl="0"/>
            <a:r>
              <a:rPr lang="en-GB"/>
              <a:t>Click to edit Master text styles</a:t>
            </a:r>
          </a:p>
        </p:txBody>
      </p:sp>
      <p:grpSp>
        <p:nvGrpSpPr>
          <p:cNvPr id="5" name="Group 4">
            <a:extLst>
              <a:ext uri="{FF2B5EF4-FFF2-40B4-BE49-F238E27FC236}">
                <a16:creationId xmlns:a16="http://schemas.microsoft.com/office/drawing/2014/main" xmlns="" id="{C432AE33-DFED-4FD8-BE53-7566959F3430}"/>
              </a:ext>
            </a:extLst>
          </p:cNvPr>
          <p:cNvGrpSpPr/>
          <p:nvPr userDrawn="1"/>
        </p:nvGrpSpPr>
        <p:grpSpPr>
          <a:xfrm>
            <a:off x="-1" y="70155"/>
            <a:ext cx="10160001" cy="630801"/>
            <a:chOff x="-1" y="84185"/>
            <a:chExt cx="12192001" cy="756961"/>
          </a:xfrm>
        </p:grpSpPr>
        <p:sp>
          <p:nvSpPr>
            <p:cNvPr id="6" name="Rectangle 5">
              <a:extLst>
                <a:ext uri="{FF2B5EF4-FFF2-40B4-BE49-F238E27FC236}">
                  <a16:creationId xmlns:a16="http://schemas.microsoft.com/office/drawing/2014/main" xmlns="" id="{6B53FCB9-D163-43FB-A080-0E8E0AAF718E}"/>
                </a:ext>
              </a:extLst>
            </p:cNvPr>
            <p:cNvSpPr/>
            <p:nvPr userDrawn="1"/>
          </p:nvSpPr>
          <p:spPr>
            <a:xfrm>
              <a:off x="-1" y="84185"/>
              <a:ext cx="12192001" cy="756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125" dirty="0"/>
            </a:p>
          </p:txBody>
        </p:sp>
        <p:pic>
          <p:nvPicPr>
            <p:cNvPr id="7" name="Picture 6" descr="Text&#10;&#10;Description automatically generated">
              <a:extLst>
                <a:ext uri="{FF2B5EF4-FFF2-40B4-BE49-F238E27FC236}">
                  <a16:creationId xmlns:a16="http://schemas.microsoft.com/office/drawing/2014/main" xmlns="" id="{8A139EC7-78AA-40EB-AC48-C7AA7666A58A}"/>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15687" y="115716"/>
              <a:ext cx="1948542" cy="693899"/>
            </a:xfrm>
            <a:prstGeom prst="rect">
              <a:avLst/>
            </a:prstGeom>
          </p:spPr>
        </p:pic>
        <p:pic>
          <p:nvPicPr>
            <p:cNvPr id="8" name="Picture 7" descr="Logo, company name&#10;&#10;Description automatically generated">
              <a:extLst>
                <a:ext uri="{FF2B5EF4-FFF2-40B4-BE49-F238E27FC236}">
                  <a16:creationId xmlns:a16="http://schemas.microsoft.com/office/drawing/2014/main" xmlns="" id="{AD673780-8584-4A82-9BFD-53A012FD4376}"/>
                </a:ext>
              </a:extLst>
            </p:cNvPr>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11329651" y="189334"/>
              <a:ext cx="546662" cy="546662"/>
            </a:xfrm>
            <a:prstGeom prst="rect">
              <a:avLst/>
            </a:prstGeom>
          </p:spPr>
        </p:pic>
      </p:grpSp>
      <p:grpSp>
        <p:nvGrpSpPr>
          <p:cNvPr id="9" name="Group 8">
            <a:extLst>
              <a:ext uri="{FF2B5EF4-FFF2-40B4-BE49-F238E27FC236}">
                <a16:creationId xmlns:a16="http://schemas.microsoft.com/office/drawing/2014/main" xmlns="" id="{7C63376A-7D09-4963-A97F-DC05EE7F46F0}"/>
              </a:ext>
            </a:extLst>
          </p:cNvPr>
          <p:cNvGrpSpPr/>
          <p:nvPr userDrawn="1"/>
        </p:nvGrpSpPr>
        <p:grpSpPr>
          <a:xfrm>
            <a:off x="-1" y="739745"/>
            <a:ext cx="10160002" cy="4930755"/>
            <a:chOff x="-1" y="887694"/>
            <a:chExt cx="12192002" cy="5916906"/>
          </a:xfrm>
        </p:grpSpPr>
        <p:sp>
          <p:nvSpPr>
            <p:cNvPr id="10" name="Rectangle 9">
              <a:extLst>
                <a:ext uri="{FF2B5EF4-FFF2-40B4-BE49-F238E27FC236}">
                  <a16:creationId xmlns:a16="http://schemas.microsoft.com/office/drawing/2014/main" xmlns="" id="{F1B3A7C8-2566-45D1-AFED-45FD24CC2378}"/>
                </a:ext>
              </a:extLst>
            </p:cNvPr>
            <p:cNvSpPr/>
            <p:nvPr userDrawn="1"/>
          </p:nvSpPr>
          <p:spPr>
            <a:xfrm>
              <a:off x="-1" y="6508754"/>
              <a:ext cx="12192001" cy="295846"/>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125" dirty="0"/>
            </a:p>
          </p:txBody>
        </p:sp>
        <p:sp>
          <p:nvSpPr>
            <p:cNvPr id="11" name="TextBox 10">
              <a:extLst>
                <a:ext uri="{FF2B5EF4-FFF2-40B4-BE49-F238E27FC236}">
                  <a16:creationId xmlns:a16="http://schemas.microsoft.com/office/drawing/2014/main" xmlns="" id="{F151F598-01DA-4859-AD79-9027333DC507}"/>
                </a:ext>
              </a:extLst>
            </p:cNvPr>
            <p:cNvSpPr txBox="1"/>
            <p:nvPr userDrawn="1"/>
          </p:nvSpPr>
          <p:spPr>
            <a:xfrm>
              <a:off x="315687" y="6519640"/>
              <a:ext cx="11745682" cy="249299"/>
            </a:xfrm>
            <a:prstGeom prst="rect">
              <a:avLst/>
            </a:prstGeom>
            <a:noFill/>
          </p:spPr>
          <p:txBody>
            <a:bodyPr wrap="square" rtlCol="0">
              <a:spAutoFit/>
            </a:bodyPr>
            <a:lstStyle/>
            <a:p>
              <a:pPr algn="ctr"/>
              <a:r>
                <a:rPr lang="en-US" sz="750" dirty="0">
                  <a:solidFill>
                    <a:schemeClr val="bg1"/>
                  </a:solidFill>
                </a:rPr>
                <a:t>A leader in enabling a connected and digitally transformed South Africa!</a:t>
              </a:r>
              <a:endParaRPr lang="en-ZA" sz="750" dirty="0">
                <a:solidFill>
                  <a:schemeClr val="bg1"/>
                </a:solidFill>
              </a:endParaRPr>
            </a:p>
          </p:txBody>
        </p:sp>
        <p:sp>
          <p:nvSpPr>
            <p:cNvPr id="12" name="Rectangle 11">
              <a:extLst>
                <a:ext uri="{FF2B5EF4-FFF2-40B4-BE49-F238E27FC236}">
                  <a16:creationId xmlns:a16="http://schemas.microsoft.com/office/drawing/2014/main" xmlns="" id="{1B792CB5-45F1-42A0-AE2C-A6560CD99BEB}"/>
                </a:ext>
              </a:extLst>
            </p:cNvPr>
            <p:cNvSpPr/>
            <p:nvPr userDrawn="1"/>
          </p:nvSpPr>
          <p:spPr>
            <a:xfrm>
              <a:off x="0" y="887694"/>
              <a:ext cx="12192001" cy="62312"/>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125" dirty="0"/>
            </a:p>
          </p:txBody>
        </p:sp>
      </p:grpSp>
      <p:pic>
        <p:nvPicPr>
          <p:cNvPr id="14" name="Picture 13">
            <a:extLst>
              <a:ext uri="{FF2B5EF4-FFF2-40B4-BE49-F238E27FC236}">
                <a16:creationId xmlns:a16="http://schemas.microsoft.com/office/drawing/2014/main" xmlns="" id="{2E20BAF7-D1EE-4250-A7E8-0F903FBFD409}"/>
              </a:ext>
            </a:extLst>
          </p:cNvPr>
          <p:cNvPicPr>
            <a:picLocks noChangeAspect="1"/>
          </p:cNvPicPr>
          <p:nvPr userDrawn="1"/>
        </p:nvPicPr>
        <p:blipFill>
          <a:blip r:embed="rId4" cstate="print">
            <a:alphaModFix amt="40000"/>
          </a:blip>
          <a:stretch>
            <a:fillRect/>
          </a:stretch>
        </p:blipFill>
        <p:spPr>
          <a:xfrm>
            <a:off x="0" y="1190893"/>
            <a:ext cx="10160000" cy="4206793"/>
          </a:xfrm>
          <a:prstGeom prst="rect">
            <a:avLst/>
          </a:prstGeom>
        </p:spPr>
      </p:pic>
      <p:sp>
        <p:nvSpPr>
          <p:cNvPr id="4" name="TextBox 3">
            <a:extLst>
              <a:ext uri="{FF2B5EF4-FFF2-40B4-BE49-F238E27FC236}">
                <a16:creationId xmlns:a16="http://schemas.microsoft.com/office/drawing/2014/main" xmlns="" id="{365B8AA4-93E4-46EB-9A08-6A417D02CD2C}"/>
              </a:ext>
            </a:extLst>
          </p:cNvPr>
          <p:cNvSpPr txBox="1"/>
          <p:nvPr userDrawn="1"/>
        </p:nvSpPr>
        <p:spPr>
          <a:xfrm>
            <a:off x="9441375" y="5433034"/>
            <a:ext cx="609767" cy="226985"/>
          </a:xfrm>
          <a:prstGeom prst="rect">
            <a:avLst/>
          </a:prstGeom>
          <a:noFill/>
        </p:spPr>
        <p:txBody>
          <a:bodyPr wrap="square" rtlCol="0">
            <a:spAutoFit/>
          </a:bodyPr>
          <a:lstStyle/>
          <a:p>
            <a:pPr algn="r"/>
            <a:fld id="{279ED8FE-4BA5-4EDF-8EAE-5C9367B71FA3}" type="slidenum">
              <a:rPr lang="en-ZA" sz="875" b="1" smtClean="0">
                <a:solidFill>
                  <a:schemeClr val="bg1"/>
                </a:solidFill>
              </a:rPr>
              <a:pPr algn="r"/>
              <a:t>‹#›</a:t>
            </a:fld>
            <a:endParaRPr lang="en-ZA" sz="875" b="1" dirty="0">
              <a:solidFill>
                <a:schemeClr val="bg1"/>
              </a:solidFill>
            </a:endParaRPr>
          </a:p>
        </p:txBody>
      </p:sp>
    </p:spTree>
    <p:extLst>
      <p:ext uri="{BB962C8B-B14F-4D97-AF65-F5344CB8AC3E}">
        <p14:creationId xmlns:p14="http://schemas.microsoft.com/office/powerpoint/2010/main" xmlns="" val="27077780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02BD06A-099D-42EB-9E9D-77B90CFDE085}"/>
              </a:ext>
            </a:extLst>
          </p:cNvPr>
          <p:cNvSpPr>
            <a:spLocks noGrp="1"/>
          </p:cNvSpPr>
          <p:nvPr>
            <p:ph type="title"/>
          </p:nvPr>
        </p:nvSpPr>
        <p:spPr>
          <a:xfrm>
            <a:off x="698500" y="898072"/>
            <a:ext cx="8763000" cy="510835"/>
          </a:xfrm>
          <a:prstGeom prst="rect">
            <a:avLst/>
          </a:prstGeom>
        </p:spPr>
        <p:txBody>
          <a:bodyPr>
            <a:noAutofit/>
          </a:bodyPr>
          <a:lstStyle>
            <a:lvl1pPr>
              <a:defRPr sz="2500" b="1">
                <a:latin typeface="+mn-lt"/>
              </a:defRPr>
            </a:lvl1pPr>
          </a:lstStyle>
          <a:p>
            <a:r>
              <a:rPr lang="en-GB"/>
              <a:t>Click to edit Master title style</a:t>
            </a:r>
            <a:endParaRPr lang="en-ZA" dirty="0"/>
          </a:p>
        </p:txBody>
      </p:sp>
      <p:sp>
        <p:nvSpPr>
          <p:cNvPr id="3" name="Content Placeholder 2">
            <a:extLst>
              <a:ext uri="{FF2B5EF4-FFF2-40B4-BE49-F238E27FC236}">
                <a16:creationId xmlns:a16="http://schemas.microsoft.com/office/drawing/2014/main" xmlns="" id="{967A0BE9-B9DD-4672-BD9B-DA227B2BEFFC}"/>
              </a:ext>
            </a:extLst>
          </p:cNvPr>
          <p:cNvSpPr>
            <a:spLocks noGrp="1"/>
          </p:cNvSpPr>
          <p:nvPr>
            <p:ph sz="half" idx="1"/>
          </p:nvPr>
        </p:nvSpPr>
        <p:spPr>
          <a:xfrm>
            <a:off x="698500" y="1521354"/>
            <a:ext cx="4318000" cy="3626115"/>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ZA"/>
          </a:p>
        </p:txBody>
      </p:sp>
      <p:sp>
        <p:nvSpPr>
          <p:cNvPr id="4" name="Content Placeholder 3">
            <a:extLst>
              <a:ext uri="{FF2B5EF4-FFF2-40B4-BE49-F238E27FC236}">
                <a16:creationId xmlns:a16="http://schemas.microsoft.com/office/drawing/2014/main" xmlns="" id="{AE816645-A85D-44CA-BE60-8A2695C0B156}"/>
              </a:ext>
            </a:extLst>
          </p:cNvPr>
          <p:cNvSpPr>
            <a:spLocks noGrp="1"/>
          </p:cNvSpPr>
          <p:nvPr>
            <p:ph sz="half" idx="2"/>
          </p:nvPr>
        </p:nvSpPr>
        <p:spPr>
          <a:xfrm>
            <a:off x="5143500" y="1521354"/>
            <a:ext cx="4318000" cy="3626115"/>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ZA"/>
          </a:p>
        </p:txBody>
      </p:sp>
      <p:grpSp>
        <p:nvGrpSpPr>
          <p:cNvPr id="6" name="Group 5">
            <a:extLst>
              <a:ext uri="{FF2B5EF4-FFF2-40B4-BE49-F238E27FC236}">
                <a16:creationId xmlns:a16="http://schemas.microsoft.com/office/drawing/2014/main" xmlns="" id="{97635F3E-1E6C-4D41-892F-FDFCC853D1CE}"/>
              </a:ext>
            </a:extLst>
          </p:cNvPr>
          <p:cNvGrpSpPr/>
          <p:nvPr userDrawn="1"/>
        </p:nvGrpSpPr>
        <p:grpSpPr>
          <a:xfrm>
            <a:off x="-1" y="70155"/>
            <a:ext cx="10160001" cy="630801"/>
            <a:chOff x="-1" y="84185"/>
            <a:chExt cx="12192001" cy="756961"/>
          </a:xfrm>
        </p:grpSpPr>
        <p:sp>
          <p:nvSpPr>
            <p:cNvPr id="7" name="Rectangle 6">
              <a:extLst>
                <a:ext uri="{FF2B5EF4-FFF2-40B4-BE49-F238E27FC236}">
                  <a16:creationId xmlns:a16="http://schemas.microsoft.com/office/drawing/2014/main" xmlns="" id="{1FF527DE-0526-47F9-993E-C33431F2A994}"/>
                </a:ext>
              </a:extLst>
            </p:cNvPr>
            <p:cNvSpPr/>
            <p:nvPr userDrawn="1"/>
          </p:nvSpPr>
          <p:spPr>
            <a:xfrm>
              <a:off x="-1" y="84185"/>
              <a:ext cx="12192001" cy="756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125" dirty="0"/>
            </a:p>
          </p:txBody>
        </p:sp>
        <p:pic>
          <p:nvPicPr>
            <p:cNvPr id="8" name="Picture 7" descr="Text&#10;&#10;Description automatically generated">
              <a:extLst>
                <a:ext uri="{FF2B5EF4-FFF2-40B4-BE49-F238E27FC236}">
                  <a16:creationId xmlns:a16="http://schemas.microsoft.com/office/drawing/2014/main" xmlns="" id="{B4105B12-F4E5-455A-92E1-8C21D2CA0B05}"/>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15687" y="115716"/>
              <a:ext cx="1948542" cy="693899"/>
            </a:xfrm>
            <a:prstGeom prst="rect">
              <a:avLst/>
            </a:prstGeom>
          </p:spPr>
        </p:pic>
        <p:pic>
          <p:nvPicPr>
            <p:cNvPr id="9" name="Picture 8" descr="Logo, company name&#10;&#10;Description automatically generated">
              <a:extLst>
                <a:ext uri="{FF2B5EF4-FFF2-40B4-BE49-F238E27FC236}">
                  <a16:creationId xmlns:a16="http://schemas.microsoft.com/office/drawing/2014/main" xmlns="" id="{94177F6E-5560-450C-9ECE-66CFFDBD26C8}"/>
                </a:ext>
              </a:extLst>
            </p:cNvPr>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11329651" y="189334"/>
              <a:ext cx="546662" cy="546662"/>
            </a:xfrm>
            <a:prstGeom prst="rect">
              <a:avLst/>
            </a:prstGeom>
          </p:spPr>
        </p:pic>
      </p:grpSp>
      <p:grpSp>
        <p:nvGrpSpPr>
          <p:cNvPr id="10" name="Group 9">
            <a:extLst>
              <a:ext uri="{FF2B5EF4-FFF2-40B4-BE49-F238E27FC236}">
                <a16:creationId xmlns:a16="http://schemas.microsoft.com/office/drawing/2014/main" xmlns="" id="{D286ADDE-056B-441F-8B12-5B3F00A21DFF}"/>
              </a:ext>
            </a:extLst>
          </p:cNvPr>
          <p:cNvGrpSpPr/>
          <p:nvPr userDrawn="1"/>
        </p:nvGrpSpPr>
        <p:grpSpPr>
          <a:xfrm>
            <a:off x="-1" y="739745"/>
            <a:ext cx="10160002" cy="4930755"/>
            <a:chOff x="-1" y="887694"/>
            <a:chExt cx="12192002" cy="5916906"/>
          </a:xfrm>
        </p:grpSpPr>
        <p:sp>
          <p:nvSpPr>
            <p:cNvPr id="11" name="Rectangle 10">
              <a:extLst>
                <a:ext uri="{FF2B5EF4-FFF2-40B4-BE49-F238E27FC236}">
                  <a16:creationId xmlns:a16="http://schemas.microsoft.com/office/drawing/2014/main" xmlns="" id="{41846B6C-FD5D-4A1F-B04E-992656AD1FEA}"/>
                </a:ext>
              </a:extLst>
            </p:cNvPr>
            <p:cNvSpPr/>
            <p:nvPr userDrawn="1"/>
          </p:nvSpPr>
          <p:spPr>
            <a:xfrm>
              <a:off x="-1" y="6508754"/>
              <a:ext cx="12192001" cy="295846"/>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125" dirty="0"/>
            </a:p>
          </p:txBody>
        </p:sp>
        <p:sp>
          <p:nvSpPr>
            <p:cNvPr id="12" name="TextBox 11">
              <a:extLst>
                <a:ext uri="{FF2B5EF4-FFF2-40B4-BE49-F238E27FC236}">
                  <a16:creationId xmlns:a16="http://schemas.microsoft.com/office/drawing/2014/main" xmlns="" id="{D1135F8E-0F5F-4CE6-AE10-B1FCA142F63A}"/>
                </a:ext>
              </a:extLst>
            </p:cNvPr>
            <p:cNvSpPr txBox="1"/>
            <p:nvPr userDrawn="1"/>
          </p:nvSpPr>
          <p:spPr>
            <a:xfrm>
              <a:off x="315687" y="6519640"/>
              <a:ext cx="11745682" cy="249299"/>
            </a:xfrm>
            <a:prstGeom prst="rect">
              <a:avLst/>
            </a:prstGeom>
            <a:noFill/>
          </p:spPr>
          <p:txBody>
            <a:bodyPr wrap="square" rtlCol="0">
              <a:spAutoFit/>
            </a:bodyPr>
            <a:lstStyle/>
            <a:p>
              <a:pPr algn="ctr"/>
              <a:r>
                <a:rPr lang="en-US" sz="750" dirty="0">
                  <a:solidFill>
                    <a:schemeClr val="bg1"/>
                  </a:solidFill>
                </a:rPr>
                <a:t>A leader in enabling a connected and digitally transformed South Africa!</a:t>
              </a:r>
              <a:endParaRPr lang="en-ZA" sz="750" dirty="0">
                <a:solidFill>
                  <a:schemeClr val="bg1"/>
                </a:solidFill>
              </a:endParaRPr>
            </a:p>
          </p:txBody>
        </p:sp>
        <p:sp>
          <p:nvSpPr>
            <p:cNvPr id="13" name="Rectangle 12">
              <a:extLst>
                <a:ext uri="{FF2B5EF4-FFF2-40B4-BE49-F238E27FC236}">
                  <a16:creationId xmlns:a16="http://schemas.microsoft.com/office/drawing/2014/main" xmlns="" id="{CAE4E62F-46A6-4872-9110-0C44B1238655}"/>
                </a:ext>
              </a:extLst>
            </p:cNvPr>
            <p:cNvSpPr/>
            <p:nvPr userDrawn="1"/>
          </p:nvSpPr>
          <p:spPr>
            <a:xfrm>
              <a:off x="0" y="887694"/>
              <a:ext cx="12192001" cy="62312"/>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125" dirty="0"/>
            </a:p>
          </p:txBody>
        </p:sp>
      </p:grpSp>
      <p:pic>
        <p:nvPicPr>
          <p:cNvPr id="15" name="Picture 14">
            <a:extLst>
              <a:ext uri="{FF2B5EF4-FFF2-40B4-BE49-F238E27FC236}">
                <a16:creationId xmlns:a16="http://schemas.microsoft.com/office/drawing/2014/main" xmlns="" id="{BA985534-60D3-46E4-95BD-3D3F692058D5}"/>
              </a:ext>
            </a:extLst>
          </p:cNvPr>
          <p:cNvPicPr>
            <a:picLocks noChangeAspect="1"/>
          </p:cNvPicPr>
          <p:nvPr userDrawn="1"/>
        </p:nvPicPr>
        <p:blipFill>
          <a:blip r:embed="rId4" cstate="print">
            <a:alphaModFix amt="40000"/>
          </a:blip>
          <a:stretch>
            <a:fillRect/>
          </a:stretch>
        </p:blipFill>
        <p:spPr>
          <a:xfrm>
            <a:off x="0" y="1190893"/>
            <a:ext cx="10160000" cy="4206793"/>
          </a:xfrm>
          <a:prstGeom prst="rect">
            <a:avLst/>
          </a:prstGeom>
        </p:spPr>
      </p:pic>
      <p:sp>
        <p:nvSpPr>
          <p:cNvPr id="14" name="TextBox 13">
            <a:extLst>
              <a:ext uri="{FF2B5EF4-FFF2-40B4-BE49-F238E27FC236}">
                <a16:creationId xmlns:a16="http://schemas.microsoft.com/office/drawing/2014/main" xmlns="" id="{D3C6052C-96D4-44E6-83D1-DC7481284827}"/>
              </a:ext>
            </a:extLst>
          </p:cNvPr>
          <p:cNvSpPr txBox="1"/>
          <p:nvPr userDrawn="1"/>
        </p:nvSpPr>
        <p:spPr>
          <a:xfrm>
            <a:off x="9441375" y="5433034"/>
            <a:ext cx="609767" cy="226985"/>
          </a:xfrm>
          <a:prstGeom prst="rect">
            <a:avLst/>
          </a:prstGeom>
          <a:noFill/>
        </p:spPr>
        <p:txBody>
          <a:bodyPr wrap="square" rtlCol="0">
            <a:spAutoFit/>
          </a:bodyPr>
          <a:lstStyle/>
          <a:p>
            <a:pPr algn="r"/>
            <a:fld id="{279ED8FE-4BA5-4EDF-8EAE-5C9367B71FA3}" type="slidenum">
              <a:rPr lang="en-ZA" sz="875" b="1" smtClean="0">
                <a:solidFill>
                  <a:schemeClr val="bg1"/>
                </a:solidFill>
              </a:rPr>
              <a:pPr algn="r"/>
              <a:t>‹#›</a:t>
            </a:fld>
            <a:endParaRPr lang="en-ZA" sz="875" b="1" dirty="0">
              <a:solidFill>
                <a:schemeClr val="bg1"/>
              </a:solidFill>
            </a:endParaRPr>
          </a:p>
        </p:txBody>
      </p:sp>
    </p:spTree>
    <p:extLst>
      <p:ext uri="{BB962C8B-B14F-4D97-AF65-F5344CB8AC3E}">
        <p14:creationId xmlns:p14="http://schemas.microsoft.com/office/powerpoint/2010/main" xmlns="" val="23329177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4FC4AB-9B57-41B3-871A-5A9AA6340718}"/>
              </a:ext>
            </a:extLst>
          </p:cNvPr>
          <p:cNvSpPr>
            <a:spLocks noGrp="1"/>
          </p:cNvSpPr>
          <p:nvPr>
            <p:ph type="title"/>
          </p:nvPr>
        </p:nvSpPr>
        <p:spPr>
          <a:xfrm>
            <a:off x="699823" y="889000"/>
            <a:ext cx="8763000" cy="519907"/>
          </a:xfrm>
          <a:prstGeom prst="rect">
            <a:avLst/>
          </a:prstGeom>
        </p:spPr>
        <p:txBody>
          <a:bodyPr>
            <a:noAutofit/>
          </a:bodyPr>
          <a:lstStyle>
            <a:lvl1pPr>
              <a:defRPr sz="2500" b="1">
                <a:latin typeface="+mn-lt"/>
              </a:defRPr>
            </a:lvl1pPr>
          </a:lstStyle>
          <a:p>
            <a:r>
              <a:rPr lang="en-GB"/>
              <a:t>Click to edit Master title style</a:t>
            </a:r>
            <a:endParaRPr lang="en-ZA" dirty="0"/>
          </a:p>
        </p:txBody>
      </p:sp>
      <p:sp>
        <p:nvSpPr>
          <p:cNvPr id="3" name="Text Placeholder 2">
            <a:extLst>
              <a:ext uri="{FF2B5EF4-FFF2-40B4-BE49-F238E27FC236}">
                <a16:creationId xmlns:a16="http://schemas.microsoft.com/office/drawing/2014/main" xmlns="" id="{DC6DFA7C-538B-4F8E-A7F8-D6621AAC0499}"/>
              </a:ext>
            </a:extLst>
          </p:cNvPr>
          <p:cNvSpPr>
            <a:spLocks noGrp="1"/>
          </p:cNvSpPr>
          <p:nvPr>
            <p:ph type="body" idx="1"/>
          </p:nvPr>
        </p:nvSpPr>
        <p:spPr>
          <a:xfrm>
            <a:off x="699824" y="1400969"/>
            <a:ext cx="4298156" cy="686593"/>
          </a:xfrm>
          <a:prstGeom prst="rect">
            <a:avLst/>
          </a:prstGeom>
        </p:spPr>
        <p:txBody>
          <a:bodyPr anchor="b"/>
          <a:lstStyle>
            <a:lvl1pPr marL="0" indent="0">
              <a:buNone/>
              <a:defRPr sz="1500" b="1"/>
            </a:lvl1pPr>
            <a:lvl2pPr marL="285739" indent="0">
              <a:buNone/>
              <a:defRPr sz="1250" b="1"/>
            </a:lvl2pPr>
            <a:lvl3pPr marL="571477" indent="0">
              <a:buNone/>
              <a:defRPr sz="1125" b="1"/>
            </a:lvl3pPr>
            <a:lvl4pPr marL="857216" indent="0">
              <a:buNone/>
              <a:defRPr sz="1000" b="1"/>
            </a:lvl4pPr>
            <a:lvl5pPr marL="1142954" indent="0">
              <a:buNone/>
              <a:defRPr sz="1000" b="1"/>
            </a:lvl5pPr>
            <a:lvl6pPr marL="1428693" indent="0">
              <a:buNone/>
              <a:defRPr sz="1000" b="1"/>
            </a:lvl6pPr>
            <a:lvl7pPr marL="1714431" indent="0">
              <a:buNone/>
              <a:defRPr sz="1000" b="1"/>
            </a:lvl7pPr>
            <a:lvl8pPr marL="2000170" indent="0">
              <a:buNone/>
              <a:defRPr sz="1000" b="1"/>
            </a:lvl8pPr>
            <a:lvl9pPr marL="2285909" indent="0">
              <a:buNone/>
              <a:defRPr sz="1000" b="1"/>
            </a:lvl9pPr>
          </a:lstStyle>
          <a:p>
            <a:pPr lvl="0"/>
            <a:r>
              <a:rPr lang="en-GB"/>
              <a:t>Click to edit Master text styles</a:t>
            </a:r>
          </a:p>
        </p:txBody>
      </p:sp>
      <p:sp>
        <p:nvSpPr>
          <p:cNvPr id="4" name="Content Placeholder 3">
            <a:extLst>
              <a:ext uri="{FF2B5EF4-FFF2-40B4-BE49-F238E27FC236}">
                <a16:creationId xmlns:a16="http://schemas.microsoft.com/office/drawing/2014/main" xmlns="" id="{94A80D6E-29EF-47C1-BE0C-EEEEC37FE547}"/>
              </a:ext>
            </a:extLst>
          </p:cNvPr>
          <p:cNvSpPr>
            <a:spLocks noGrp="1"/>
          </p:cNvSpPr>
          <p:nvPr>
            <p:ph sz="half" idx="2"/>
          </p:nvPr>
        </p:nvSpPr>
        <p:spPr>
          <a:xfrm>
            <a:off x="699824" y="2087563"/>
            <a:ext cx="4298156" cy="307049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ZA" dirty="0"/>
          </a:p>
        </p:txBody>
      </p:sp>
      <p:sp>
        <p:nvSpPr>
          <p:cNvPr id="5" name="Text Placeholder 4">
            <a:extLst>
              <a:ext uri="{FF2B5EF4-FFF2-40B4-BE49-F238E27FC236}">
                <a16:creationId xmlns:a16="http://schemas.microsoft.com/office/drawing/2014/main" xmlns="" id="{9407547E-760F-4FD3-BD0E-EA034E1E04DE}"/>
              </a:ext>
            </a:extLst>
          </p:cNvPr>
          <p:cNvSpPr>
            <a:spLocks noGrp="1"/>
          </p:cNvSpPr>
          <p:nvPr>
            <p:ph type="body" sz="quarter" idx="3"/>
          </p:nvPr>
        </p:nvSpPr>
        <p:spPr>
          <a:xfrm>
            <a:off x="5143501" y="1400969"/>
            <a:ext cx="4319323" cy="686593"/>
          </a:xfrm>
          <a:prstGeom prst="rect">
            <a:avLst/>
          </a:prstGeom>
        </p:spPr>
        <p:txBody>
          <a:bodyPr anchor="b"/>
          <a:lstStyle>
            <a:lvl1pPr marL="0" indent="0">
              <a:buNone/>
              <a:defRPr sz="1500" b="1"/>
            </a:lvl1pPr>
            <a:lvl2pPr marL="285739" indent="0">
              <a:buNone/>
              <a:defRPr sz="1250" b="1"/>
            </a:lvl2pPr>
            <a:lvl3pPr marL="571477" indent="0">
              <a:buNone/>
              <a:defRPr sz="1125" b="1"/>
            </a:lvl3pPr>
            <a:lvl4pPr marL="857216" indent="0">
              <a:buNone/>
              <a:defRPr sz="1000" b="1"/>
            </a:lvl4pPr>
            <a:lvl5pPr marL="1142954" indent="0">
              <a:buNone/>
              <a:defRPr sz="1000" b="1"/>
            </a:lvl5pPr>
            <a:lvl6pPr marL="1428693" indent="0">
              <a:buNone/>
              <a:defRPr sz="1000" b="1"/>
            </a:lvl6pPr>
            <a:lvl7pPr marL="1714431" indent="0">
              <a:buNone/>
              <a:defRPr sz="1000" b="1"/>
            </a:lvl7pPr>
            <a:lvl8pPr marL="2000170" indent="0">
              <a:buNone/>
              <a:defRPr sz="1000" b="1"/>
            </a:lvl8pPr>
            <a:lvl9pPr marL="2285909" indent="0">
              <a:buNone/>
              <a:defRPr sz="1000" b="1"/>
            </a:lvl9pPr>
          </a:lstStyle>
          <a:p>
            <a:pPr lvl="0"/>
            <a:r>
              <a:rPr lang="en-GB"/>
              <a:t>Click to edit Master text styles</a:t>
            </a:r>
          </a:p>
        </p:txBody>
      </p:sp>
      <p:sp>
        <p:nvSpPr>
          <p:cNvPr id="6" name="Content Placeholder 5">
            <a:extLst>
              <a:ext uri="{FF2B5EF4-FFF2-40B4-BE49-F238E27FC236}">
                <a16:creationId xmlns:a16="http://schemas.microsoft.com/office/drawing/2014/main" xmlns="" id="{400A8122-B0B2-4B66-AC1B-607055A4C12D}"/>
              </a:ext>
            </a:extLst>
          </p:cNvPr>
          <p:cNvSpPr>
            <a:spLocks noGrp="1"/>
          </p:cNvSpPr>
          <p:nvPr>
            <p:ph sz="quarter" idx="4"/>
          </p:nvPr>
        </p:nvSpPr>
        <p:spPr>
          <a:xfrm>
            <a:off x="5143501" y="2087563"/>
            <a:ext cx="4319323" cy="307049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ZA"/>
          </a:p>
        </p:txBody>
      </p:sp>
      <p:grpSp>
        <p:nvGrpSpPr>
          <p:cNvPr id="8" name="Group 7">
            <a:extLst>
              <a:ext uri="{FF2B5EF4-FFF2-40B4-BE49-F238E27FC236}">
                <a16:creationId xmlns:a16="http://schemas.microsoft.com/office/drawing/2014/main" xmlns="" id="{CB56E957-9AE2-4C01-A5BF-E64DDBC18113}"/>
              </a:ext>
            </a:extLst>
          </p:cNvPr>
          <p:cNvGrpSpPr/>
          <p:nvPr userDrawn="1"/>
        </p:nvGrpSpPr>
        <p:grpSpPr>
          <a:xfrm>
            <a:off x="-1" y="70155"/>
            <a:ext cx="10160001" cy="630801"/>
            <a:chOff x="-1" y="84185"/>
            <a:chExt cx="12192001" cy="756961"/>
          </a:xfrm>
        </p:grpSpPr>
        <p:sp>
          <p:nvSpPr>
            <p:cNvPr id="9" name="Rectangle 8">
              <a:extLst>
                <a:ext uri="{FF2B5EF4-FFF2-40B4-BE49-F238E27FC236}">
                  <a16:creationId xmlns:a16="http://schemas.microsoft.com/office/drawing/2014/main" xmlns="" id="{78D98D65-D9F1-4DB2-9361-1660689772BA}"/>
                </a:ext>
              </a:extLst>
            </p:cNvPr>
            <p:cNvSpPr/>
            <p:nvPr userDrawn="1"/>
          </p:nvSpPr>
          <p:spPr>
            <a:xfrm>
              <a:off x="-1" y="84185"/>
              <a:ext cx="12192001" cy="756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125" dirty="0"/>
            </a:p>
          </p:txBody>
        </p:sp>
        <p:pic>
          <p:nvPicPr>
            <p:cNvPr id="10" name="Picture 9" descr="Text&#10;&#10;Description automatically generated">
              <a:extLst>
                <a:ext uri="{FF2B5EF4-FFF2-40B4-BE49-F238E27FC236}">
                  <a16:creationId xmlns:a16="http://schemas.microsoft.com/office/drawing/2014/main" xmlns="" id="{F6F689F6-D449-4ED3-99D1-36D404EA3233}"/>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15687" y="115716"/>
              <a:ext cx="1948542" cy="693899"/>
            </a:xfrm>
            <a:prstGeom prst="rect">
              <a:avLst/>
            </a:prstGeom>
          </p:spPr>
        </p:pic>
        <p:pic>
          <p:nvPicPr>
            <p:cNvPr id="11" name="Picture 10" descr="Logo, company name&#10;&#10;Description automatically generated">
              <a:extLst>
                <a:ext uri="{FF2B5EF4-FFF2-40B4-BE49-F238E27FC236}">
                  <a16:creationId xmlns:a16="http://schemas.microsoft.com/office/drawing/2014/main" xmlns="" id="{09130E89-7CFF-42BE-B02C-861C44E16545}"/>
                </a:ext>
              </a:extLst>
            </p:cNvPr>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11329651" y="189334"/>
              <a:ext cx="546662" cy="546662"/>
            </a:xfrm>
            <a:prstGeom prst="rect">
              <a:avLst/>
            </a:prstGeom>
          </p:spPr>
        </p:pic>
      </p:grpSp>
      <p:grpSp>
        <p:nvGrpSpPr>
          <p:cNvPr id="12" name="Group 11">
            <a:extLst>
              <a:ext uri="{FF2B5EF4-FFF2-40B4-BE49-F238E27FC236}">
                <a16:creationId xmlns:a16="http://schemas.microsoft.com/office/drawing/2014/main" xmlns="" id="{7A6309C6-3825-4A2A-8253-C297F190F721}"/>
              </a:ext>
            </a:extLst>
          </p:cNvPr>
          <p:cNvGrpSpPr/>
          <p:nvPr userDrawn="1"/>
        </p:nvGrpSpPr>
        <p:grpSpPr>
          <a:xfrm>
            <a:off x="-1" y="739745"/>
            <a:ext cx="10160002" cy="4930755"/>
            <a:chOff x="-1" y="887694"/>
            <a:chExt cx="12192002" cy="5916906"/>
          </a:xfrm>
        </p:grpSpPr>
        <p:sp>
          <p:nvSpPr>
            <p:cNvPr id="13" name="Rectangle 12">
              <a:extLst>
                <a:ext uri="{FF2B5EF4-FFF2-40B4-BE49-F238E27FC236}">
                  <a16:creationId xmlns:a16="http://schemas.microsoft.com/office/drawing/2014/main" xmlns="" id="{27347F1C-366E-44BB-92AE-00C7DC70EB84}"/>
                </a:ext>
              </a:extLst>
            </p:cNvPr>
            <p:cNvSpPr/>
            <p:nvPr userDrawn="1"/>
          </p:nvSpPr>
          <p:spPr>
            <a:xfrm>
              <a:off x="-1" y="6508754"/>
              <a:ext cx="12192001" cy="295846"/>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125" dirty="0"/>
            </a:p>
          </p:txBody>
        </p:sp>
        <p:sp>
          <p:nvSpPr>
            <p:cNvPr id="14" name="TextBox 13">
              <a:extLst>
                <a:ext uri="{FF2B5EF4-FFF2-40B4-BE49-F238E27FC236}">
                  <a16:creationId xmlns:a16="http://schemas.microsoft.com/office/drawing/2014/main" xmlns="" id="{EB507A52-66E3-4081-8B6E-E9EAF6D63F98}"/>
                </a:ext>
              </a:extLst>
            </p:cNvPr>
            <p:cNvSpPr txBox="1"/>
            <p:nvPr userDrawn="1"/>
          </p:nvSpPr>
          <p:spPr>
            <a:xfrm>
              <a:off x="315687" y="6519640"/>
              <a:ext cx="11745682" cy="249299"/>
            </a:xfrm>
            <a:prstGeom prst="rect">
              <a:avLst/>
            </a:prstGeom>
            <a:noFill/>
          </p:spPr>
          <p:txBody>
            <a:bodyPr wrap="square" rtlCol="0">
              <a:spAutoFit/>
            </a:bodyPr>
            <a:lstStyle/>
            <a:p>
              <a:pPr algn="ctr"/>
              <a:r>
                <a:rPr lang="en-US" sz="750" dirty="0">
                  <a:solidFill>
                    <a:schemeClr val="bg1"/>
                  </a:solidFill>
                </a:rPr>
                <a:t>A leader in enabling a connected and digitally transformed South Africa!</a:t>
              </a:r>
              <a:endParaRPr lang="en-ZA" sz="750" dirty="0">
                <a:solidFill>
                  <a:schemeClr val="bg1"/>
                </a:solidFill>
              </a:endParaRPr>
            </a:p>
          </p:txBody>
        </p:sp>
        <p:sp>
          <p:nvSpPr>
            <p:cNvPr id="15" name="Rectangle 14">
              <a:extLst>
                <a:ext uri="{FF2B5EF4-FFF2-40B4-BE49-F238E27FC236}">
                  <a16:creationId xmlns:a16="http://schemas.microsoft.com/office/drawing/2014/main" xmlns="" id="{CB28E8A6-9468-486B-9D57-8A3F84E299F4}"/>
                </a:ext>
              </a:extLst>
            </p:cNvPr>
            <p:cNvSpPr/>
            <p:nvPr userDrawn="1"/>
          </p:nvSpPr>
          <p:spPr>
            <a:xfrm>
              <a:off x="0" y="887694"/>
              <a:ext cx="12192001" cy="62312"/>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125" dirty="0"/>
            </a:p>
          </p:txBody>
        </p:sp>
      </p:grpSp>
      <p:pic>
        <p:nvPicPr>
          <p:cNvPr id="17" name="Picture 16">
            <a:extLst>
              <a:ext uri="{FF2B5EF4-FFF2-40B4-BE49-F238E27FC236}">
                <a16:creationId xmlns:a16="http://schemas.microsoft.com/office/drawing/2014/main" xmlns="" id="{D577272C-B9AF-477A-A122-9949B2262F83}"/>
              </a:ext>
            </a:extLst>
          </p:cNvPr>
          <p:cNvPicPr>
            <a:picLocks noChangeAspect="1"/>
          </p:cNvPicPr>
          <p:nvPr userDrawn="1"/>
        </p:nvPicPr>
        <p:blipFill>
          <a:blip r:embed="rId4" cstate="print">
            <a:alphaModFix amt="40000"/>
          </a:blip>
          <a:stretch>
            <a:fillRect/>
          </a:stretch>
        </p:blipFill>
        <p:spPr>
          <a:xfrm>
            <a:off x="0" y="1190893"/>
            <a:ext cx="10160000" cy="4206793"/>
          </a:xfrm>
          <a:prstGeom prst="rect">
            <a:avLst/>
          </a:prstGeom>
        </p:spPr>
      </p:pic>
      <p:sp>
        <p:nvSpPr>
          <p:cNvPr id="16" name="TextBox 15">
            <a:extLst>
              <a:ext uri="{FF2B5EF4-FFF2-40B4-BE49-F238E27FC236}">
                <a16:creationId xmlns:a16="http://schemas.microsoft.com/office/drawing/2014/main" xmlns="" id="{E61A8003-7C28-4756-83A2-BA7F8F3E63FE}"/>
              </a:ext>
            </a:extLst>
          </p:cNvPr>
          <p:cNvSpPr txBox="1"/>
          <p:nvPr userDrawn="1"/>
        </p:nvSpPr>
        <p:spPr>
          <a:xfrm>
            <a:off x="9441375" y="5433034"/>
            <a:ext cx="609767" cy="226985"/>
          </a:xfrm>
          <a:prstGeom prst="rect">
            <a:avLst/>
          </a:prstGeom>
          <a:noFill/>
        </p:spPr>
        <p:txBody>
          <a:bodyPr wrap="square" rtlCol="0">
            <a:spAutoFit/>
          </a:bodyPr>
          <a:lstStyle/>
          <a:p>
            <a:pPr algn="r"/>
            <a:fld id="{279ED8FE-4BA5-4EDF-8EAE-5C9367B71FA3}" type="slidenum">
              <a:rPr lang="en-ZA" sz="875" b="1" smtClean="0">
                <a:solidFill>
                  <a:schemeClr val="bg1"/>
                </a:solidFill>
              </a:rPr>
              <a:pPr algn="r"/>
              <a:t>‹#›</a:t>
            </a:fld>
            <a:endParaRPr lang="en-ZA" sz="875" b="1" dirty="0">
              <a:solidFill>
                <a:schemeClr val="bg1"/>
              </a:solidFill>
            </a:endParaRPr>
          </a:p>
        </p:txBody>
      </p:sp>
    </p:spTree>
    <p:extLst>
      <p:ext uri="{BB962C8B-B14F-4D97-AF65-F5344CB8AC3E}">
        <p14:creationId xmlns:p14="http://schemas.microsoft.com/office/powerpoint/2010/main" xmlns="" val="3932750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A59F89E-0479-4019-A2C3-6CE442578EB9}"/>
              </a:ext>
            </a:extLst>
          </p:cNvPr>
          <p:cNvSpPr>
            <a:spLocks noGrp="1"/>
          </p:cNvSpPr>
          <p:nvPr>
            <p:ph type="title"/>
          </p:nvPr>
        </p:nvSpPr>
        <p:spPr>
          <a:xfrm>
            <a:off x="698500" y="889000"/>
            <a:ext cx="8763000" cy="519907"/>
          </a:xfrm>
          <a:prstGeom prst="rect">
            <a:avLst/>
          </a:prstGeom>
        </p:spPr>
        <p:txBody>
          <a:bodyPr>
            <a:noAutofit/>
          </a:bodyPr>
          <a:lstStyle>
            <a:lvl1pPr>
              <a:defRPr sz="2500" b="1">
                <a:latin typeface="+mn-lt"/>
              </a:defRPr>
            </a:lvl1pPr>
          </a:lstStyle>
          <a:p>
            <a:r>
              <a:rPr lang="en-GB"/>
              <a:t>Click to edit Master title style</a:t>
            </a:r>
            <a:endParaRPr lang="en-ZA" dirty="0"/>
          </a:p>
        </p:txBody>
      </p:sp>
      <p:grpSp>
        <p:nvGrpSpPr>
          <p:cNvPr id="4" name="Group 3">
            <a:extLst>
              <a:ext uri="{FF2B5EF4-FFF2-40B4-BE49-F238E27FC236}">
                <a16:creationId xmlns:a16="http://schemas.microsoft.com/office/drawing/2014/main" xmlns="" id="{F3A33D4F-7624-4271-ADF3-FACC2B2A3910}"/>
              </a:ext>
            </a:extLst>
          </p:cNvPr>
          <p:cNvGrpSpPr/>
          <p:nvPr userDrawn="1"/>
        </p:nvGrpSpPr>
        <p:grpSpPr>
          <a:xfrm>
            <a:off x="-1" y="70155"/>
            <a:ext cx="10160001" cy="630801"/>
            <a:chOff x="-1" y="84185"/>
            <a:chExt cx="12192001" cy="756961"/>
          </a:xfrm>
        </p:grpSpPr>
        <p:sp>
          <p:nvSpPr>
            <p:cNvPr id="5" name="Rectangle 4">
              <a:extLst>
                <a:ext uri="{FF2B5EF4-FFF2-40B4-BE49-F238E27FC236}">
                  <a16:creationId xmlns:a16="http://schemas.microsoft.com/office/drawing/2014/main" xmlns="" id="{F71CB27A-5B5B-4BEB-BA96-29F807125740}"/>
                </a:ext>
              </a:extLst>
            </p:cNvPr>
            <p:cNvSpPr/>
            <p:nvPr userDrawn="1"/>
          </p:nvSpPr>
          <p:spPr>
            <a:xfrm>
              <a:off x="-1" y="84185"/>
              <a:ext cx="12192001" cy="756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125" dirty="0"/>
            </a:p>
          </p:txBody>
        </p:sp>
        <p:pic>
          <p:nvPicPr>
            <p:cNvPr id="6" name="Picture 5" descr="Text&#10;&#10;Description automatically generated">
              <a:extLst>
                <a:ext uri="{FF2B5EF4-FFF2-40B4-BE49-F238E27FC236}">
                  <a16:creationId xmlns:a16="http://schemas.microsoft.com/office/drawing/2014/main" xmlns="" id="{4D159469-2137-45BC-8412-A02D900F77D8}"/>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15687" y="115716"/>
              <a:ext cx="1948542" cy="693899"/>
            </a:xfrm>
            <a:prstGeom prst="rect">
              <a:avLst/>
            </a:prstGeom>
          </p:spPr>
        </p:pic>
        <p:pic>
          <p:nvPicPr>
            <p:cNvPr id="7" name="Picture 6" descr="Logo, company name&#10;&#10;Description automatically generated">
              <a:extLst>
                <a:ext uri="{FF2B5EF4-FFF2-40B4-BE49-F238E27FC236}">
                  <a16:creationId xmlns:a16="http://schemas.microsoft.com/office/drawing/2014/main" xmlns="" id="{3BAC9CC6-CAC1-4557-88DB-343DB6746F44}"/>
                </a:ext>
              </a:extLst>
            </p:cNvPr>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11329651" y="189334"/>
              <a:ext cx="546662" cy="546662"/>
            </a:xfrm>
            <a:prstGeom prst="rect">
              <a:avLst/>
            </a:prstGeom>
          </p:spPr>
        </p:pic>
      </p:grpSp>
      <p:grpSp>
        <p:nvGrpSpPr>
          <p:cNvPr id="8" name="Group 7">
            <a:extLst>
              <a:ext uri="{FF2B5EF4-FFF2-40B4-BE49-F238E27FC236}">
                <a16:creationId xmlns:a16="http://schemas.microsoft.com/office/drawing/2014/main" xmlns="" id="{D42616E5-78CA-4E61-AF8D-9CC8F4DFE6B0}"/>
              </a:ext>
            </a:extLst>
          </p:cNvPr>
          <p:cNvGrpSpPr/>
          <p:nvPr userDrawn="1"/>
        </p:nvGrpSpPr>
        <p:grpSpPr>
          <a:xfrm>
            <a:off x="-1" y="739745"/>
            <a:ext cx="10160002" cy="4930755"/>
            <a:chOff x="-1" y="887694"/>
            <a:chExt cx="12192002" cy="5916906"/>
          </a:xfrm>
        </p:grpSpPr>
        <p:sp>
          <p:nvSpPr>
            <p:cNvPr id="9" name="Rectangle 8">
              <a:extLst>
                <a:ext uri="{FF2B5EF4-FFF2-40B4-BE49-F238E27FC236}">
                  <a16:creationId xmlns:a16="http://schemas.microsoft.com/office/drawing/2014/main" xmlns="" id="{2CB14785-7284-46F9-9CBB-93A38C250872}"/>
                </a:ext>
              </a:extLst>
            </p:cNvPr>
            <p:cNvSpPr/>
            <p:nvPr userDrawn="1"/>
          </p:nvSpPr>
          <p:spPr>
            <a:xfrm>
              <a:off x="-1" y="6508754"/>
              <a:ext cx="12192001" cy="295846"/>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125" dirty="0"/>
            </a:p>
          </p:txBody>
        </p:sp>
        <p:sp>
          <p:nvSpPr>
            <p:cNvPr id="10" name="TextBox 9">
              <a:extLst>
                <a:ext uri="{FF2B5EF4-FFF2-40B4-BE49-F238E27FC236}">
                  <a16:creationId xmlns:a16="http://schemas.microsoft.com/office/drawing/2014/main" xmlns="" id="{7453204F-E80A-4C0C-882A-CDCFD5519EDE}"/>
                </a:ext>
              </a:extLst>
            </p:cNvPr>
            <p:cNvSpPr txBox="1"/>
            <p:nvPr userDrawn="1"/>
          </p:nvSpPr>
          <p:spPr>
            <a:xfrm>
              <a:off x="315687" y="6519640"/>
              <a:ext cx="11745682" cy="249299"/>
            </a:xfrm>
            <a:prstGeom prst="rect">
              <a:avLst/>
            </a:prstGeom>
            <a:noFill/>
          </p:spPr>
          <p:txBody>
            <a:bodyPr wrap="square" rtlCol="0">
              <a:spAutoFit/>
            </a:bodyPr>
            <a:lstStyle/>
            <a:p>
              <a:pPr algn="ctr"/>
              <a:r>
                <a:rPr lang="en-US" sz="750" dirty="0">
                  <a:solidFill>
                    <a:schemeClr val="bg1"/>
                  </a:solidFill>
                </a:rPr>
                <a:t>A leader in enabling a connected and digitally transformed South Africa!</a:t>
              </a:r>
              <a:endParaRPr lang="en-ZA" sz="750" dirty="0">
                <a:solidFill>
                  <a:schemeClr val="bg1"/>
                </a:solidFill>
              </a:endParaRPr>
            </a:p>
          </p:txBody>
        </p:sp>
        <p:sp>
          <p:nvSpPr>
            <p:cNvPr id="11" name="Rectangle 10">
              <a:extLst>
                <a:ext uri="{FF2B5EF4-FFF2-40B4-BE49-F238E27FC236}">
                  <a16:creationId xmlns:a16="http://schemas.microsoft.com/office/drawing/2014/main" xmlns="" id="{909DC60A-E4EA-4943-81E5-9EF498AA9CA3}"/>
                </a:ext>
              </a:extLst>
            </p:cNvPr>
            <p:cNvSpPr/>
            <p:nvPr userDrawn="1"/>
          </p:nvSpPr>
          <p:spPr>
            <a:xfrm>
              <a:off x="0" y="887694"/>
              <a:ext cx="12192001" cy="62312"/>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125" dirty="0"/>
            </a:p>
          </p:txBody>
        </p:sp>
      </p:grpSp>
      <p:pic>
        <p:nvPicPr>
          <p:cNvPr id="13" name="Picture 12">
            <a:extLst>
              <a:ext uri="{FF2B5EF4-FFF2-40B4-BE49-F238E27FC236}">
                <a16:creationId xmlns:a16="http://schemas.microsoft.com/office/drawing/2014/main" xmlns="" id="{48025C63-1607-4FA9-8EAF-FF749CFB8C65}"/>
              </a:ext>
            </a:extLst>
          </p:cNvPr>
          <p:cNvPicPr>
            <a:picLocks noChangeAspect="1"/>
          </p:cNvPicPr>
          <p:nvPr userDrawn="1"/>
        </p:nvPicPr>
        <p:blipFill>
          <a:blip r:embed="rId4" cstate="print">
            <a:alphaModFix amt="40000"/>
          </a:blip>
          <a:stretch>
            <a:fillRect/>
          </a:stretch>
        </p:blipFill>
        <p:spPr>
          <a:xfrm>
            <a:off x="0" y="1190893"/>
            <a:ext cx="10160000" cy="4206793"/>
          </a:xfrm>
          <a:prstGeom prst="rect">
            <a:avLst/>
          </a:prstGeom>
        </p:spPr>
      </p:pic>
      <p:sp>
        <p:nvSpPr>
          <p:cNvPr id="12" name="TextBox 11">
            <a:extLst>
              <a:ext uri="{FF2B5EF4-FFF2-40B4-BE49-F238E27FC236}">
                <a16:creationId xmlns:a16="http://schemas.microsoft.com/office/drawing/2014/main" xmlns="" id="{3B022DA8-7D16-45D0-A1BA-CACD0FAF621D}"/>
              </a:ext>
            </a:extLst>
          </p:cNvPr>
          <p:cNvSpPr txBox="1"/>
          <p:nvPr userDrawn="1"/>
        </p:nvSpPr>
        <p:spPr>
          <a:xfrm>
            <a:off x="9441375" y="5433034"/>
            <a:ext cx="609767" cy="226985"/>
          </a:xfrm>
          <a:prstGeom prst="rect">
            <a:avLst/>
          </a:prstGeom>
          <a:noFill/>
        </p:spPr>
        <p:txBody>
          <a:bodyPr wrap="square" rtlCol="0">
            <a:spAutoFit/>
          </a:bodyPr>
          <a:lstStyle/>
          <a:p>
            <a:pPr algn="r"/>
            <a:fld id="{279ED8FE-4BA5-4EDF-8EAE-5C9367B71FA3}" type="slidenum">
              <a:rPr lang="en-ZA" sz="875" b="1" smtClean="0">
                <a:solidFill>
                  <a:schemeClr val="bg1"/>
                </a:solidFill>
              </a:rPr>
              <a:pPr algn="r"/>
              <a:t>‹#›</a:t>
            </a:fld>
            <a:endParaRPr lang="en-ZA" sz="875" b="1" dirty="0">
              <a:solidFill>
                <a:schemeClr val="bg1"/>
              </a:solidFill>
            </a:endParaRPr>
          </a:p>
        </p:txBody>
      </p:sp>
    </p:spTree>
    <p:extLst>
      <p:ext uri="{BB962C8B-B14F-4D97-AF65-F5344CB8AC3E}">
        <p14:creationId xmlns:p14="http://schemas.microsoft.com/office/powerpoint/2010/main" xmlns="" val="828445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AECAB219-600E-42B6-A51E-4ED14FDB5BE2}"/>
              </a:ext>
            </a:extLst>
          </p:cNvPr>
          <p:cNvGrpSpPr/>
          <p:nvPr userDrawn="1"/>
        </p:nvGrpSpPr>
        <p:grpSpPr>
          <a:xfrm>
            <a:off x="-1" y="70155"/>
            <a:ext cx="10160001" cy="630801"/>
            <a:chOff x="-1" y="84185"/>
            <a:chExt cx="12192001" cy="756961"/>
          </a:xfrm>
        </p:grpSpPr>
        <p:sp>
          <p:nvSpPr>
            <p:cNvPr id="4" name="Rectangle 3">
              <a:extLst>
                <a:ext uri="{FF2B5EF4-FFF2-40B4-BE49-F238E27FC236}">
                  <a16:creationId xmlns:a16="http://schemas.microsoft.com/office/drawing/2014/main" xmlns="" id="{3FCF5746-40A2-4711-8E2B-1160887CA08F}"/>
                </a:ext>
              </a:extLst>
            </p:cNvPr>
            <p:cNvSpPr/>
            <p:nvPr userDrawn="1"/>
          </p:nvSpPr>
          <p:spPr>
            <a:xfrm>
              <a:off x="-1" y="84185"/>
              <a:ext cx="12192001" cy="756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125" dirty="0"/>
            </a:p>
          </p:txBody>
        </p:sp>
        <p:pic>
          <p:nvPicPr>
            <p:cNvPr id="5" name="Picture 4" descr="Text&#10;&#10;Description automatically generated">
              <a:extLst>
                <a:ext uri="{FF2B5EF4-FFF2-40B4-BE49-F238E27FC236}">
                  <a16:creationId xmlns:a16="http://schemas.microsoft.com/office/drawing/2014/main" xmlns="" id="{4AD6B662-7522-4F45-B877-52FC904D995D}"/>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15687" y="115716"/>
              <a:ext cx="1948542" cy="693899"/>
            </a:xfrm>
            <a:prstGeom prst="rect">
              <a:avLst/>
            </a:prstGeom>
          </p:spPr>
        </p:pic>
        <p:pic>
          <p:nvPicPr>
            <p:cNvPr id="6" name="Picture 5" descr="Logo, company name&#10;&#10;Description automatically generated">
              <a:extLst>
                <a:ext uri="{FF2B5EF4-FFF2-40B4-BE49-F238E27FC236}">
                  <a16:creationId xmlns:a16="http://schemas.microsoft.com/office/drawing/2014/main" xmlns="" id="{CC3C1861-06C7-4C41-9231-7F5059D7633C}"/>
                </a:ext>
              </a:extLst>
            </p:cNvPr>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11329651" y="189334"/>
              <a:ext cx="546662" cy="546662"/>
            </a:xfrm>
            <a:prstGeom prst="rect">
              <a:avLst/>
            </a:prstGeom>
          </p:spPr>
        </p:pic>
      </p:grpSp>
      <p:grpSp>
        <p:nvGrpSpPr>
          <p:cNvPr id="7" name="Group 6">
            <a:extLst>
              <a:ext uri="{FF2B5EF4-FFF2-40B4-BE49-F238E27FC236}">
                <a16:creationId xmlns:a16="http://schemas.microsoft.com/office/drawing/2014/main" xmlns="" id="{A8220575-6F04-42B8-BE22-59F8A506BA10}"/>
              </a:ext>
            </a:extLst>
          </p:cNvPr>
          <p:cNvGrpSpPr/>
          <p:nvPr userDrawn="1"/>
        </p:nvGrpSpPr>
        <p:grpSpPr>
          <a:xfrm>
            <a:off x="-1" y="739745"/>
            <a:ext cx="10160002" cy="4930755"/>
            <a:chOff x="-1" y="887694"/>
            <a:chExt cx="12192002" cy="5916906"/>
          </a:xfrm>
        </p:grpSpPr>
        <p:sp>
          <p:nvSpPr>
            <p:cNvPr id="8" name="Rectangle 7">
              <a:extLst>
                <a:ext uri="{FF2B5EF4-FFF2-40B4-BE49-F238E27FC236}">
                  <a16:creationId xmlns:a16="http://schemas.microsoft.com/office/drawing/2014/main" xmlns="" id="{AC886510-961B-4E9F-BE3B-2057B43D708E}"/>
                </a:ext>
              </a:extLst>
            </p:cNvPr>
            <p:cNvSpPr/>
            <p:nvPr userDrawn="1"/>
          </p:nvSpPr>
          <p:spPr>
            <a:xfrm>
              <a:off x="-1" y="6508754"/>
              <a:ext cx="12192001" cy="295846"/>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125" dirty="0"/>
            </a:p>
          </p:txBody>
        </p:sp>
        <p:sp>
          <p:nvSpPr>
            <p:cNvPr id="9" name="TextBox 8">
              <a:extLst>
                <a:ext uri="{FF2B5EF4-FFF2-40B4-BE49-F238E27FC236}">
                  <a16:creationId xmlns:a16="http://schemas.microsoft.com/office/drawing/2014/main" xmlns="" id="{AC5B2333-2F3F-403D-A138-4E20536BBA19}"/>
                </a:ext>
              </a:extLst>
            </p:cNvPr>
            <p:cNvSpPr txBox="1"/>
            <p:nvPr userDrawn="1"/>
          </p:nvSpPr>
          <p:spPr>
            <a:xfrm>
              <a:off x="315687" y="6519640"/>
              <a:ext cx="11745682" cy="249299"/>
            </a:xfrm>
            <a:prstGeom prst="rect">
              <a:avLst/>
            </a:prstGeom>
            <a:noFill/>
          </p:spPr>
          <p:txBody>
            <a:bodyPr wrap="square" rtlCol="0">
              <a:spAutoFit/>
            </a:bodyPr>
            <a:lstStyle/>
            <a:p>
              <a:pPr algn="ctr"/>
              <a:r>
                <a:rPr lang="en-US" sz="750" dirty="0">
                  <a:solidFill>
                    <a:schemeClr val="bg1"/>
                  </a:solidFill>
                </a:rPr>
                <a:t>A leader in enabling a connected and digitally transformed South Africa!</a:t>
              </a:r>
              <a:endParaRPr lang="en-ZA" sz="750" dirty="0">
                <a:solidFill>
                  <a:schemeClr val="bg1"/>
                </a:solidFill>
              </a:endParaRPr>
            </a:p>
          </p:txBody>
        </p:sp>
        <p:sp>
          <p:nvSpPr>
            <p:cNvPr id="10" name="Rectangle 9">
              <a:extLst>
                <a:ext uri="{FF2B5EF4-FFF2-40B4-BE49-F238E27FC236}">
                  <a16:creationId xmlns:a16="http://schemas.microsoft.com/office/drawing/2014/main" xmlns="" id="{E6006A21-EE92-44B5-BA2A-2D3211226D2D}"/>
                </a:ext>
              </a:extLst>
            </p:cNvPr>
            <p:cNvSpPr/>
            <p:nvPr userDrawn="1"/>
          </p:nvSpPr>
          <p:spPr>
            <a:xfrm>
              <a:off x="0" y="887694"/>
              <a:ext cx="12192001" cy="62312"/>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125" dirty="0"/>
            </a:p>
          </p:txBody>
        </p:sp>
      </p:grpSp>
      <p:pic>
        <p:nvPicPr>
          <p:cNvPr id="11" name="Picture 10">
            <a:extLst>
              <a:ext uri="{FF2B5EF4-FFF2-40B4-BE49-F238E27FC236}">
                <a16:creationId xmlns:a16="http://schemas.microsoft.com/office/drawing/2014/main" xmlns="" id="{D1F97270-02FE-4D90-B286-2B56B6BB9C93}"/>
              </a:ext>
            </a:extLst>
          </p:cNvPr>
          <p:cNvPicPr>
            <a:picLocks noChangeAspect="1"/>
          </p:cNvPicPr>
          <p:nvPr userDrawn="1"/>
        </p:nvPicPr>
        <p:blipFill>
          <a:blip r:embed="rId4" cstate="print">
            <a:alphaModFix amt="40000"/>
          </a:blip>
          <a:stretch>
            <a:fillRect/>
          </a:stretch>
        </p:blipFill>
        <p:spPr>
          <a:xfrm>
            <a:off x="0" y="1190893"/>
            <a:ext cx="10160000" cy="4206793"/>
          </a:xfrm>
          <a:prstGeom prst="rect">
            <a:avLst/>
          </a:prstGeom>
        </p:spPr>
      </p:pic>
      <p:sp>
        <p:nvSpPr>
          <p:cNvPr id="12" name="TextBox 11">
            <a:extLst>
              <a:ext uri="{FF2B5EF4-FFF2-40B4-BE49-F238E27FC236}">
                <a16:creationId xmlns:a16="http://schemas.microsoft.com/office/drawing/2014/main" xmlns="" id="{02592557-6380-4D2A-827A-F3372458D369}"/>
              </a:ext>
            </a:extLst>
          </p:cNvPr>
          <p:cNvSpPr txBox="1"/>
          <p:nvPr userDrawn="1"/>
        </p:nvSpPr>
        <p:spPr>
          <a:xfrm>
            <a:off x="9441375" y="5433034"/>
            <a:ext cx="609767" cy="226985"/>
          </a:xfrm>
          <a:prstGeom prst="rect">
            <a:avLst/>
          </a:prstGeom>
          <a:noFill/>
        </p:spPr>
        <p:txBody>
          <a:bodyPr wrap="square" rtlCol="0">
            <a:spAutoFit/>
          </a:bodyPr>
          <a:lstStyle/>
          <a:p>
            <a:pPr algn="r"/>
            <a:fld id="{279ED8FE-4BA5-4EDF-8EAE-5C9367B71FA3}" type="slidenum">
              <a:rPr lang="en-ZA" sz="875" b="1" smtClean="0">
                <a:solidFill>
                  <a:schemeClr val="bg1"/>
                </a:solidFill>
              </a:rPr>
              <a:pPr algn="r"/>
              <a:t>‹#›</a:t>
            </a:fld>
            <a:endParaRPr lang="en-ZA" sz="875" b="1" dirty="0">
              <a:solidFill>
                <a:schemeClr val="bg1"/>
              </a:solidFill>
            </a:endParaRPr>
          </a:p>
        </p:txBody>
      </p:sp>
    </p:spTree>
    <p:extLst>
      <p:ext uri="{BB962C8B-B14F-4D97-AF65-F5344CB8AC3E}">
        <p14:creationId xmlns:p14="http://schemas.microsoft.com/office/powerpoint/2010/main" xmlns="" val="7551684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6DC4FFC-8A0D-4DDB-8F7C-33E1F6CF5581}"/>
              </a:ext>
            </a:extLst>
          </p:cNvPr>
          <p:cNvSpPr>
            <a:spLocks noGrp="1"/>
          </p:cNvSpPr>
          <p:nvPr>
            <p:ph type="title"/>
          </p:nvPr>
        </p:nvSpPr>
        <p:spPr>
          <a:xfrm>
            <a:off x="699824" y="952500"/>
            <a:ext cx="3276864" cy="762000"/>
          </a:xfrm>
          <a:prstGeom prst="rect">
            <a:avLst/>
          </a:prstGeom>
        </p:spPr>
        <p:txBody>
          <a:bodyPr anchor="b"/>
          <a:lstStyle>
            <a:lvl1pPr>
              <a:defRPr sz="2000"/>
            </a:lvl1pPr>
          </a:lstStyle>
          <a:p>
            <a:r>
              <a:rPr lang="en-GB"/>
              <a:t>Click to edit Master title style</a:t>
            </a:r>
            <a:endParaRPr lang="en-ZA" dirty="0"/>
          </a:p>
        </p:txBody>
      </p:sp>
      <p:sp>
        <p:nvSpPr>
          <p:cNvPr id="3" name="Content Placeholder 2">
            <a:extLst>
              <a:ext uri="{FF2B5EF4-FFF2-40B4-BE49-F238E27FC236}">
                <a16:creationId xmlns:a16="http://schemas.microsoft.com/office/drawing/2014/main" xmlns="" id="{F7F71E13-520F-4D4E-8689-725B6B777634}"/>
              </a:ext>
            </a:extLst>
          </p:cNvPr>
          <p:cNvSpPr>
            <a:spLocks noGrp="1"/>
          </p:cNvSpPr>
          <p:nvPr>
            <p:ph idx="1"/>
          </p:nvPr>
        </p:nvSpPr>
        <p:spPr>
          <a:xfrm>
            <a:off x="4319323" y="952500"/>
            <a:ext cx="5143500" cy="3931708"/>
          </a:xfrm>
          <a:prstGeom prst="rect">
            <a:avLst/>
          </a:prstGeom>
        </p:spPr>
        <p:txBody>
          <a:bodyPr/>
          <a:lstStyle>
            <a:lvl1pPr>
              <a:defRPr sz="2000"/>
            </a:lvl1pPr>
            <a:lvl2pPr>
              <a:defRPr sz="1750"/>
            </a:lvl2pPr>
            <a:lvl3pPr>
              <a:defRPr sz="1500"/>
            </a:lvl3pPr>
            <a:lvl4pPr>
              <a:defRPr sz="1250"/>
            </a:lvl4pPr>
            <a:lvl5pPr>
              <a:defRPr sz="1250"/>
            </a:lvl5pPr>
            <a:lvl6pPr>
              <a:defRPr sz="1250"/>
            </a:lvl6pPr>
            <a:lvl7pPr>
              <a:defRPr sz="1250"/>
            </a:lvl7pPr>
            <a:lvl8pPr>
              <a:defRPr sz="1250"/>
            </a:lvl8pPr>
            <a:lvl9pPr>
              <a:defRPr sz="125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ZA" dirty="0"/>
          </a:p>
        </p:txBody>
      </p:sp>
      <p:sp>
        <p:nvSpPr>
          <p:cNvPr id="4" name="Text Placeholder 3">
            <a:extLst>
              <a:ext uri="{FF2B5EF4-FFF2-40B4-BE49-F238E27FC236}">
                <a16:creationId xmlns:a16="http://schemas.microsoft.com/office/drawing/2014/main" xmlns="" id="{D26939E1-06BA-4AA4-900D-E2EAE7A3C5AD}"/>
              </a:ext>
            </a:extLst>
          </p:cNvPr>
          <p:cNvSpPr>
            <a:spLocks noGrp="1"/>
          </p:cNvSpPr>
          <p:nvPr>
            <p:ph type="body" sz="half" idx="2"/>
          </p:nvPr>
        </p:nvSpPr>
        <p:spPr>
          <a:xfrm>
            <a:off x="699824" y="1714500"/>
            <a:ext cx="3276864" cy="3176323"/>
          </a:xfrm>
          <a:prstGeom prst="rect">
            <a:avLst/>
          </a:prstGeom>
        </p:spPr>
        <p:txBody>
          <a:bodyPr/>
          <a:lstStyle>
            <a:lvl1pPr marL="0" indent="0">
              <a:buNone/>
              <a:defRPr sz="1000"/>
            </a:lvl1pPr>
            <a:lvl2pPr marL="285739" indent="0">
              <a:buNone/>
              <a:defRPr sz="875"/>
            </a:lvl2pPr>
            <a:lvl3pPr marL="571477" indent="0">
              <a:buNone/>
              <a:defRPr sz="750"/>
            </a:lvl3pPr>
            <a:lvl4pPr marL="857216" indent="0">
              <a:buNone/>
              <a:defRPr sz="625"/>
            </a:lvl4pPr>
            <a:lvl5pPr marL="1142954" indent="0">
              <a:buNone/>
              <a:defRPr sz="625"/>
            </a:lvl5pPr>
            <a:lvl6pPr marL="1428693" indent="0">
              <a:buNone/>
              <a:defRPr sz="625"/>
            </a:lvl6pPr>
            <a:lvl7pPr marL="1714431" indent="0">
              <a:buNone/>
              <a:defRPr sz="625"/>
            </a:lvl7pPr>
            <a:lvl8pPr marL="2000170" indent="0">
              <a:buNone/>
              <a:defRPr sz="625"/>
            </a:lvl8pPr>
            <a:lvl9pPr marL="2285909" indent="0">
              <a:buNone/>
              <a:defRPr sz="625"/>
            </a:lvl9pPr>
          </a:lstStyle>
          <a:p>
            <a:pPr lvl="0"/>
            <a:r>
              <a:rPr lang="en-GB"/>
              <a:t>Click to edit Master text styles</a:t>
            </a:r>
          </a:p>
        </p:txBody>
      </p:sp>
      <p:grpSp>
        <p:nvGrpSpPr>
          <p:cNvPr id="6" name="Group 5">
            <a:extLst>
              <a:ext uri="{FF2B5EF4-FFF2-40B4-BE49-F238E27FC236}">
                <a16:creationId xmlns:a16="http://schemas.microsoft.com/office/drawing/2014/main" xmlns="" id="{DA24D47D-9127-4A6A-94BA-E508094B553C}"/>
              </a:ext>
            </a:extLst>
          </p:cNvPr>
          <p:cNvGrpSpPr/>
          <p:nvPr userDrawn="1"/>
        </p:nvGrpSpPr>
        <p:grpSpPr>
          <a:xfrm>
            <a:off x="-1" y="70155"/>
            <a:ext cx="10160001" cy="630801"/>
            <a:chOff x="-1" y="84185"/>
            <a:chExt cx="12192001" cy="756961"/>
          </a:xfrm>
        </p:grpSpPr>
        <p:sp>
          <p:nvSpPr>
            <p:cNvPr id="7" name="Rectangle 6">
              <a:extLst>
                <a:ext uri="{FF2B5EF4-FFF2-40B4-BE49-F238E27FC236}">
                  <a16:creationId xmlns:a16="http://schemas.microsoft.com/office/drawing/2014/main" xmlns="" id="{388AE6B3-D553-4150-9C8A-351983D65632}"/>
                </a:ext>
              </a:extLst>
            </p:cNvPr>
            <p:cNvSpPr/>
            <p:nvPr userDrawn="1"/>
          </p:nvSpPr>
          <p:spPr>
            <a:xfrm>
              <a:off x="-1" y="84185"/>
              <a:ext cx="12192001" cy="756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125" dirty="0"/>
            </a:p>
          </p:txBody>
        </p:sp>
        <p:pic>
          <p:nvPicPr>
            <p:cNvPr id="8" name="Picture 7" descr="Text&#10;&#10;Description automatically generated">
              <a:extLst>
                <a:ext uri="{FF2B5EF4-FFF2-40B4-BE49-F238E27FC236}">
                  <a16:creationId xmlns:a16="http://schemas.microsoft.com/office/drawing/2014/main" xmlns="" id="{8BE40403-FA54-4A6B-888F-86C9CC55B57B}"/>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15687" y="115716"/>
              <a:ext cx="1948542" cy="693899"/>
            </a:xfrm>
            <a:prstGeom prst="rect">
              <a:avLst/>
            </a:prstGeom>
          </p:spPr>
        </p:pic>
        <p:pic>
          <p:nvPicPr>
            <p:cNvPr id="9" name="Picture 8" descr="Logo, company name&#10;&#10;Description automatically generated">
              <a:extLst>
                <a:ext uri="{FF2B5EF4-FFF2-40B4-BE49-F238E27FC236}">
                  <a16:creationId xmlns:a16="http://schemas.microsoft.com/office/drawing/2014/main" xmlns="" id="{D8AD8D8E-638F-4469-BD2F-78A907F41BFF}"/>
                </a:ext>
              </a:extLst>
            </p:cNvPr>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11329651" y="189334"/>
              <a:ext cx="546662" cy="546662"/>
            </a:xfrm>
            <a:prstGeom prst="rect">
              <a:avLst/>
            </a:prstGeom>
          </p:spPr>
        </p:pic>
      </p:grpSp>
      <p:grpSp>
        <p:nvGrpSpPr>
          <p:cNvPr id="10" name="Group 9">
            <a:extLst>
              <a:ext uri="{FF2B5EF4-FFF2-40B4-BE49-F238E27FC236}">
                <a16:creationId xmlns:a16="http://schemas.microsoft.com/office/drawing/2014/main" xmlns="" id="{B17055DF-9A70-4627-A732-79260B519779}"/>
              </a:ext>
            </a:extLst>
          </p:cNvPr>
          <p:cNvGrpSpPr/>
          <p:nvPr userDrawn="1"/>
        </p:nvGrpSpPr>
        <p:grpSpPr>
          <a:xfrm>
            <a:off x="-1" y="739745"/>
            <a:ext cx="10160002" cy="4930755"/>
            <a:chOff x="-1" y="887694"/>
            <a:chExt cx="12192002" cy="5916906"/>
          </a:xfrm>
        </p:grpSpPr>
        <p:sp>
          <p:nvSpPr>
            <p:cNvPr id="11" name="Rectangle 10">
              <a:extLst>
                <a:ext uri="{FF2B5EF4-FFF2-40B4-BE49-F238E27FC236}">
                  <a16:creationId xmlns:a16="http://schemas.microsoft.com/office/drawing/2014/main" xmlns="" id="{C311BF66-6CF5-4E46-BB21-BAEA86339F54}"/>
                </a:ext>
              </a:extLst>
            </p:cNvPr>
            <p:cNvSpPr/>
            <p:nvPr userDrawn="1"/>
          </p:nvSpPr>
          <p:spPr>
            <a:xfrm>
              <a:off x="-1" y="6508754"/>
              <a:ext cx="12192001" cy="295846"/>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125" dirty="0"/>
            </a:p>
          </p:txBody>
        </p:sp>
        <p:sp>
          <p:nvSpPr>
            <p:cNvPr id="12" name="TextBox 11">
              <a:extLst>
                <a:ext uri="{FF2B5EF4-FFF2-40B4-BE49-F238E27FC236}">
                  <a16:creationId xmlns:a16="http://schemas.microsoft.com/office/drawing/2014/main" xmlns="" id="{5327EE4F-447F-40AF-A131-1FB74736935C}"/>
                </a:ext>
              </a:extLst>
            </p:cNvPr>
            <p:cNvSpPr txBox="1"/>
            <p:nvPr userDrawn="1"/>
          </p:nvSpPr>
          <p:spPr>
            <a:xfrm>
              <a:off x="315687" y="6519640"/>
              <a:ext cx="11745682" cy="249299"/>
            </a:xfrm>
            <a:prstGeom prst="rect">
              <a:avLst/>
            </a:prstGeom>
            <a:noFill/>
          </p:spPr>
          <p:txBody>
            <a:bodyPr wrap="square" rtlCol="0">
              <a:spAutoFit/>
            </a:bodyPr>
            <a:lstStyle/>
            <a:p>
              <a:pPr algn="ctr"/>
              <a:r>
                <a:rPr lang="en-US" sz="750" dirty="0">
                  <a:solidFill>
                    <a:schemeClr val="bg1"/>
                  </a:solidFill>
                </a:rPr>
                <a:t>A leader in enabling a connected and digitally transformed South Africa!</a:t>
              </a:r>
              <a:endParaRPr lang="en-ZA" sz="750" dirty="0">
                <a:solidFill>
                  <a:schemeClr val="bg1"/>
                </a:solidFill>
              </a:endParaRPr>
            </a:p>
          </p:txBody>
        </p:sp>
        <p:sp>
          <p:nvSpPr>
            <p:cNvPr id="13" name="Rectangle 12">
              <a:extLst>
                <a:ext uri="{FF2B5EF4-FFF2-40B4-BE49-F238E27FC236}">
                  <a16:creationId xmlns:a16="http://schemas.microsoft.com/office/drawing/2014/main" xmlns="" id="{CD5FACA5-0840-4DC8-B9B2-814A31CE3E0D}"/>
                </a:ext>
              </a:extLst>
            </p:cNvPr>
            <p:cNvSpPr/>
            <p:nvPr userDrawn="1"/>
          </p:nvSpPr>
          <p:spPr>
            <a:xfrm>
              <a:off x="0" y="887694"/>
              <a:ext cx="12192001" cy="62312"/>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125" dirty="0"/>
            </a:p>
          </p:txBody>
        </p:sp>
      </p:grpSp>
      <p:pic>
        <p:nvPicPr>
          <p:cNvPr id="14" name="Picture 13">
            <a:extLst>
              <a:ext uri="{FF2B5EF4-FFF2-40B4-BE49-F238E27FC236}">
                <a16:creationId xmlns:a16="http://schemas.microsoft.com/office/drawing/2014/main" xmlns="" id="{99DA2E62-5C26-4559-A205-6B3EA63ED582}"/>
              </a:ext>
            </a:extLst>
          </p:cNvPr>
          <p:cNvPicPr>
            <a:picLocks noChangeAspect="1"/>
          </p:cNvPicPr>
          <p:nvPr userDrawn="1"/>
        </p:nvPicPr>
        <p:blipFill>
          <a:blip r:embed="rId4" cstate="print">
            <a:alphaModFix amt="40000"/>
          </a:blip>
          <a:stretch>
            <a:fillRect/>
          </a:stretch>
        </p:blipFill>
        <p:spPr>
          <a:xfrm>
            <a:off x="0" y="1190893"/>
            <a:ext cx="10160000" cy="4206793"/>
          </a:xfrm>
          <a:prstGeom prst="rect">
            <a:avLst/>
          </a:prstGeom>
        </p:spPr>
      </p:pic>
      <p:sp>
        <p:nvSpPr>
          <p:cNvPr id="15" name="TextBox 14">
            <a:extLst>
              <a:ext uri="{FF2B5EF4-FFF2-40B4-BE49-F238E27FC236}">
                <a16:creationId xmlns:a16="http://schemas.microsoft.com/office/drawing/2014/main" xmlns="" id="{30B46FE9-A7BD-49A3-A5B9-8DC0ECF161B2}"/>
              </a:ext>
            </a:extLst>
          </p:cNvPr>
          <p:cNvSpPr txBox="1"/>
          <p:nvPr userDrawn="1"/>
        </p:nvSpPr>
        <p:spPr>
          <a:xfrm>
            <a:off x="9441375" y="5433034"/>
            <a:ext cx="609767" cy="226985"/>
          </a:xfrm>
          <a:prstGeom prst="rect">
            <a:avLst/>
          </a:prstGeom>
          <a:noFill/>
        </p:spPr>
        <p:txBody>
          <a:bodyPr wrap="square" rtlCol="0">
            <a:spAutoFit/>
          </a:bodyPr>
          <a:lstStyle/>
          <a:p>
            <a:pPr algn="r"/>
            <a:fld id="{279ED8FE-4BA5-4EDF-8EAE-5C9367B71FA3}" type="slidenum">
              <a:rPr lang="en-ZA" sz="875" b="1" smtClean="0">
                <a:solidFill>
                  <a:schemeClr val="bg1"/>
                </a:solidFill>
              </a:rPr>
              <a:pPr algn="r"/>
              <a:t>‹#›</a:t>
            </a:fld>
            <a:endParaRPr lang="en-ZA" sz="875" b="1" dirty="0">
              <a:solidFill>
                <a:schemeClr val="bg1"/>
              </a:solidFill>
            </a:endParaRPr>
          </a:p>
        </p:txBody>
      </p:sp>
    </p:spTree>
    <p:extLst>
      <p:ext uri="{BB962C8B-B14F-4D97-AF65-F5344CB8AC3E}">
        <p14:creationId xmlns:p14="http://schemas.microsoft.com/office/powerpoint/2010/main" xmlns="" val="18770708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73DB7FF-0983-4F74-9F00-40CA8CDEDE50}"/>
              </a:ext>
            </a:extLst>
          </p:cNvPr>
          <p:cNvSpPr>
            <a:spLocks noGrp="1"/>
          </p:cNvSpPr>
          <p:nvPr>
            <p:ph type="title"/>
          </p:nvPr>
        </p:nvSpPr>
        <p:spPr>
          <a:xfrm>
            <a:off x="699824" y="943428"/>
            <a:ext cx="3276864" cy="771072"/>
          </a:xfrm>
          <a:prstGeom prst="rect">
            <a:avLst/>
          </a:prstGeom>
        </p:spPr>
        <p:txBody>
          <a:bodyPr anchor="b"/>
          <a:lstStyle>
            <a:lvl1pPr>
              <a:defRPr sz="2000"/>
            </a:lvl1pPr>
          </a:lstStyle>
          <a:p>
            <a:r>
              <a:rPr lang="en-GB"/>
              <a:t>Click to edit Master title style</a:t>
            </a:r>
            <a:endParaRPr lang="en-ZA" dirty="0"/>
          </a:p>
        </p:txBody>
      </p:sp>
      <p:sp>
        <p:nvSpPr>
          <p:cNvPr id="3" name="Picture Placeholder 2">
            <a:extLst>
              <a:ext uri="{FF2B5EF4-FFF2-40B4-BE49-F238E27FC236}">
                <a16:creationId xmlns:a16="http://schemas.microsoft.com/office/drawing/2014/main" xmlns="" id="{322E7610-F522-4748-BAAF-B6A8CF795F76}"/>
              </a:ext>
            </a:extLst>
          </p:cNvPr>
          <p:cNvSpPr>
            <a:spLocks noGrp="1"/>
          </p:cNvSpPr>
          <p:nvPr>
            <p:ph type="pic" idx="1"/>
          </p:nvPr>
        </p:nvSpPr>
        <p:spPr>
          <a:xfrm>
            <a:off x="4319323" y="943428"/>
            <a:ext cx="5143500" cy="3940780"/>
          </a:xfrm>
          <a:prstGeom prst="rect">
            <a:avLst/>
          </a:prstGeom>
        </p:spPr>
        <p:txBody>
          <a:bodyPr/>
          <a:lstStyle>
            <a:lvl1pPr marL="0" indent="0">
              <a:buNone/>
              <a:defRPr sz="2000"/>
            </a:lvl1pPr>
            <a:lvl2pPr marL="285739" indent="0">
              <a:buNone/>
              <a:defRPr sz="1750"/>
            </a:lvl2pPr>
            <a:lvl3pPr marL="571477" indent="0">
              <a:buNone/>
              <a:defRPr sz="1500"/>
            </a:lvl3pPr>
            <a:lvl4pPr marL="857216" indent="0">
              <a:buNone/>
              <a:defRPr sz="1250"/>
            </a:lvl4pPr>
            <a:lvl5pPr marL="1142954" indent="0">
              <a:buNone/>
              <a:defRPr sz="1250"/>
            </a:lvl5pPr>
            <a:lvl6pPr marL="1428693" indent="0">
              <a:buNone/>
              <a:defRPr sz="1250"/>
            </a:lvl6pPr>
            <a:lvl7pPr marL="1714431" indent="0">
              <a:buNone/>
              <a:defRPr sz="1250"/>
            </a:lvl7pPr>
            <a:lvl8pPr marL="2000170" indent="0">
              <a:buNone/>
              <a:defRPr sz="1250"/>
            </a:lvl8pPr>
            <a:lvl9pPr marL="2285909" indent="0">
              <a:buNone/>
              <a:defRPr sz="1250"/>
            </a:lvl9pPr>
          </a:lstStyle>
          <a:p>
            <a:r>
              <a:rPr lang="en-GB" dirty="0"/>
              <a:t>Click icon to add picture</a:t>
            </a:r>
            <a:endParaRPr lang="en-ZA" dirty="0"/>
          </a:p>
        </p:txBody>
      </p:sp>
      <p:sp>
        <p:nvSpPr>
          <p:cNvPr id="4" name="Text Placeholder 3">
            <a:extLst>
              <a:ext uri="{FF2B5EF4-FFF2-40B4-BE49-F238E27FC236}">
                <a16:creationId xmlns:a16="http://schemas.microsoft.com/office/drawing/2014/main" xmlns="" id="{3532EC42-0136-4200-9E06-9401E98469C8}"/>
              </a:ext>
            </a:extLst>
          </p:cNvPr>
          <p:cNvSpPr>
            <a:spLocks noGrp="1"/>
          </p:cNvSpPr>
          <p:nvPr>
            <p:ph type="body" sz="half" idx="2"/>
          </p:nvPr>
        </p:nvSpPr>
        <p:spPr>
          <a:xfrm>
            <a:off x="699824" y="1714500"/>
            <a:ext cx="3276864" cy="3176323"/>
          </a:xfrm>
          <a:prstGeom prst="rect">
            <a:avLst/>
          </a:prstGeom>
        </p:spPr>
        <p:txBody>
          <a:bodyPr/>
          <a:lstStyle>
            <a:lvl1pPr marL="0" indent="0">
              <a:buNone/>
              <a:defRPr sz="1000"/>
            </a:lvl1pPr>
            <a:lvl2pPr marL="285739" indent="0">
              <a:buNone/>
              <a:defRPr sz="875"/>
            </a:lvl2pPr>
            <a:lvl3pPr marL="571477" indent="0">
              <a:buNone/>
              <a:defRPr sz="750"/>
            </a:lvl3pPr>
            <a:lvl4pPr marL="857216" indent="0">
              <a:buNone/>
              <a:defRPr sz="625"/>
            </a:lvl4pPr>
            <a:lvl5pPr marL="1142954" indent="0">
              <a:buNone/>
              <a:defRPr sz="625"/>
            </a:lvl5pPr>
            <a:lvl6pPr marL="1428693" indent="0">
              <a:buNone/>
              <a:defRPr sz="625"/>
            </a:lvl6pPr>
            <a:lvl7pPr marL="1714431" indent="0">
              <a:buNone/>
              <a:defRPr sz="625"/>
            </a:lvl7pPr>
            <a:lvl8pPr marL="2000170" indent="0">
              <a:buNone/>
              <a:defRPr sz="625"/>
            </a:lvl8pPr>
            <a:lvl9pPr marL="2285909" indent="0">
              <a:buNone/>
              <a:defRPr sz="625"/>
            </a:lvl9pPr>
          </a:lstStyle>
          <a:p>
            <a:pPr lvl="0"/>
            <a:r>
              <a:rPr lang="en-GB"/>
              <a:t>Click to edit Master text styles</a:t>
            </a:r>
          </a:p>
        </p:txBody>
      </p:sp>
      <p:grpSp>
        <p:nvGrpSpPr>
          <p:cNvPr id="6" name="Group 5">
            <a:extLst>
              <a:ext uri="{FF2B5EF4-FFF2-40B4-BE49-F238E27FC236}">
                <a16:creationId xmlns:a16="http://schemas.microsoft.com/office/drawing/2014/main" xmlns="" id="{0EBC7731-29A7-46F7-9529-A344C7DD01B6}"/>
              </a:ext>
            </a:extLst>
          </p:cNvPr>
          <p:cNvGrpSpPr/>
          <p:nvPr userDrawn="1"/>
        </p:nvGrpSpPr>
        <p:grpSpPr>
          <a:xfrm>
            <a:off x="-1" y="70155"/>
            <a:ext cx="10160001" cy="630801"/>
            <a:chOff x="-1" y="84185"/>
            <a:chExt cx="12192001" cy="756961"/>
          </a:xfrm>
        </p:grpSpPr>
        <p:sp>
          <p:nvSpPr>
            <p:cNvPr id="7" name="Rectangle 6">
              <a:extLst>
                <a:ext uri="{FF2B5EF4-FFF2-40B4-BE49-F238E27FC236}">
                  <a16:creationId xmlns:a16="http://schemas.microsoft.com/office/drawing/2014/main" xmlns="" id="{E62C9695-5F93-4035-BAF9-C8D7AA053A33}"/>
                </a:ext>
              </a:extLst>
            </p:cNvPr>
            <p:cNvSpPr/>
            <p:nvPr userDrawn="1"/>
          </p:nvSpPr>
          <p:spPr>
            <a:xfrm>
              <a:off x="-1" y="84185"/>
              <a:ext cx="12192001" cy="756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125" dirty="0"/>
            </a:p>
          </p:txBody>
        </p:sp>
        <p:pic>
          <p:nvPicPr>
            <p:cNvPr id="8" name="Picture 7" descr="Text&#10;&#10;Description automatically generated">
              <a:extLst>
                <a:ext uri="{FF2B5EF4-FFF2-40B4-BE49-F238E27FC236}">
                  <a16:creationId xmlns:a16="http://schemas.microsoft.com/office/drawing/2014/main" xmlns="" id="{8F4DC723-7915-416A-B82C-0C0946385E07}"/>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15687" y="115716"/>
              <a:ext cx="1948542" cy="693899"/>
            </a:xfrm>
            <a:prstGeom prst="rect">
              <a:avLst/>
            </a:prstGeom>
          </p:spPr>
        </p:pic>
        <p:pic>
          <p:nvPicPr>
            <p:cNvPr id="9" name="Picture 8" descr="Logo, company name&#10;&#10;Description automatically generated">
              <a:extLst>
                <a:ext uri="{FF2B5EF4-FFF2-40B4-BE49-F238E27FC236}">
                  <a16:creationId xmlns:a16="http://schemas.microsoft.com/office/drawing/2014/main" xmlns="" id="{14B2639E-5854-43CC-866B-31CF1C763BB2}"/>
                </a:ext>
              </a:extLst>
            </p:cNvPr>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11329651" y="189334"/>
              <a:ext cx="546662" cy="546662"/>
            </a:xfrm>
            <a:prstGeom prst="rect">
              <a:avLst/>
            </a:prstGeom>
          </p:spPr>
        </p:pic>
      </p:grpSp>
      <p:grpSp>
        <p:nvGrpSpPr>
          <p:cNvPr id="10" name="Group 9">
            <a:extLst>
              <a:ext uri="{FF2B5EF4-FFF2-40B4-BE49-F238E27FC236}">
                <a16:creationId xmlns:a16="http://schemas.microsoft.com/office/drawing/2014/main" xmlns="" id="{D12F7F46-CEA5-4B8F-8522-E0990BC0E71E}"/>
              </a:ext>
            </a:extLst>
          </p:cNvPr>
          <p:cNvGrpSpPr/>
          <p:nvPr userDrawn="1"/>
        </p:nvGrpSpPr>
        <p:grpSpPr>
          <a:xfrm>
            <a:off x="-1" y="739745"/>
            <a:ext cx="10160002" cy="4930755"/>
            <a:chOff x="-1" y="887694"/>
            <a:chExt cx="12192002" cy="5916906"/>
          </a:xfrm>
        </p:grpSpPr>
        <p:sp>
          <p:nvSpPr>
            <p:cNvPr id="11" name="Rectangle 10">
              <a:extLst>
                <a:ext uri="{FF2B5EF4-FFF2-40B4-BE49-F238E27FC236}">
                  <a16:creationId xmlns:a16="http://schemas.microsoft.com/office/drawing/2014/main" xmlns="" id="{0FD593B3-6A7A-4729-875E-03D439AD3810}"/>
                </a:ext>
              </a:extLst>
            </p:cNvPr>
            <p:cNvSpPr/>
            <p:nvPr userDrawn="1"/>
          </p:nvSpPr>
          <p:spPr>
            <a:xfrm>
              <a:off x="-1" y="6508754"/>
              <a:ext cx="12192001" cy="295846"/>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125" dirty="0"/>
            </a:p>
          </p:txBody>
        </p:sp>
        <p:sp>
          <p:nvSpPr>
            <p:cNvPr id="12" name="TextBox 11">
              <a:extLst>
                <a:ext uri="{FF2B5EF4-FFF2-40B4-BE49-F238E27FC236}">
                  <a16:creationId xmlns:a16="http://schemas.microsoft.com/office/drawing/2014/main" xmlns="" id="{20240E61-4440-4A9F-9A7A-DFCAC84732D2}"/>
                </a:ext>
              </a:extLst>
            </p:cNvPr>
            <p:cNvSpPr txBox="1"/>
            <p:nvPr userDrawn="1"/>
          </p:nvSpPr>
          <p:spPr>
            <a:xfrm>
              <a:off x="315687" y="6519640"/>
              <a:ext cx="11745682" cy="249299"/>
            </a:xfrm>
            <a:prstGeom prst="rect">
              <a:avLst/>
            </a:prstGeom>
            <a:noFill/>
          </p:spPr>
          <p:txBody>
            <a:bodyPr wrap="square" rtlCol="0">
              <a:spAutoFit/>
            </a:bodyPr>
            <a:lstStyle/>
            <a:p>
              <a:pPr algn="ctr"/>
              <a:r>
                <a:rPr lang="en-US" sz="750" dirty="0">
                  <a:solidFill>
                    <a:schemeClr val="bg1"/>
                  </a:solidFill>
                </a:rPr>
                <a:t>A leader in enabling a connected and digitally transformed South Africa!</a:t>
              </a:r>
              <a:endParaRPr lang="en-ZA" sz="750" dirty="0">
                <a:solidFill>
                  <a:schemeClr val="bg1"/>
                </a:solidFill>
              </a:endParaRPr>
            </a:p>
          </p:txBody>
        </p:sp>
        <p:sp>
          <p:nvSpPr>
            <p:cNvPr id="13" name="Rectangle 12">
              <a:extLst>
                <a:ext uri="{FF2B5EF4-FFF2-40B4-BE49-F238E27FC236}">
                  <a16:creationId xmlns:a16="http://schemas.microsoft.com/office/drawing/2014/main" xmlns="" id="{57D4A99B-FA2B-402A-963D-A31DA5460E7F}"/>
                </a:ext>
              </a:extLst>
            </p:cNvPr>
            <p:cNvSpPr/>
            <p:nvPr userDrawn="1"/>
          </p:nvSpPr>
          <p:spPr>
            <a:xfrm>
              <a:off x="0" y="887694"/>
              <a:ext cx="12192001" cy="62312"/>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125" dirty="0"/>
            </a:p>
          </p:txBody>
        </p:sp>
      </p:grpSp>
      <p:pic>
        <p:nvPicPr>
          <p:cNvPr id="14" name="Picture 13">
            <a:extLst>
              <a:ext uri="{FF2B5EF4-FFF2-40B4-BE49-F238E27FC236}">
                <a16:creationId xmlns:a16="http://schemas.microsoft.com/office/drawing/2014/main" xmlns="" id="{B49EF6E6-AE23-4219-9CC2-823C548779DC}"/>
              </a:ext>
            </a:extLst>
          </p:cNvPr>
          <p:cNvPicPr>
            <a:picLocks noChangeAspect="1"/>
          </p:cNvPicPr>
          <p:nvPr userDrawn="1"/>
        </p:nvPicPr>
        <p:blipFill>
          <a:blip r:embed="rId4" cstate="print">
            <a:alphaModFix amt="40000"/>
          </a:blip>
          <a:stretch>
            <a:fillRect/>
          </a:stretch>
        </p:blipFill>
        <p:spPr>
          <a:xfrm>
            <a:off x="0" y="1190893"/>
            <a:ext cx="10160000" cy="4206793"/>
          </a:xfrm>
          <a:prstGeom prst="rect">
            <a:avLst/>
          </a:prstGeom>
        </p:spPr>
      </p:pic>
      <p:sp>
        <p:nvSpPr>
          <p:cNvPr id="15" name="TextBox 14">
            <a:extLst>
              <a:ext uri="{FF2B5EF4-FFF2-40B4-BE49-F238E27FC236}">
                <a16:creationId xmlns:a16="http://schemas.microsoft.com/office/drawing/2014/main" xmlns="" id="{38B4DD6F-85A5-4194-911B-F4CC5031F767}"/>
              </a:ext>
            </a:extLst>
          </p:cNvPr>
          <p:cNvSpPr txBox="1"/>
          <p:nvPr userDrawn="1"/>
        </p:nvSpPr>
        <p:spPr>
          <a:xfrm>
            <a:off x="9441375" y="5433034"/>
            <a:ext cx="609767" cy="226985"/>
          </a:xfrm>
          <a:prstGeom prst="rect">
            <a:avLst/>
          </a:prstGeom>
          <a:noFill/>
        </p:spPr>
        <p:txBody>
          <a:bodyPr wrap="square" rtlCol="0">
            <a:spAutoFit/>
          </a:bodyPr>
          <a:lstStyle/>
          <a:p>
            <a:pPr algn="r"/>
            <a:fld id="{279ED8FE-4BA5-4EDF-8EAE-5C9367B71FA3}" type="slidenum">
              <a:rPr lang="en-ZA" sz="875" b="1" smtClean="0">
                <a:solidFill>
                  <a:schemeClr val="bg1"/>
                </a:solidFill>
              </a:rPr>
              <a:pPr algn="r"/>
              <a:t>‹#›</a:t>
            </a:fld>
            <a:endParaRPr lang="en-ZA" sz="875" b="1" dirty="0">
              <a:solidFill>
                <a:schemeClr val="bg1"/>
              </a:solidFill>
            </a:endParaRPr>
          </a:p>
        </p:txBody>
      </p:sp>
    </p:spTree>
    <p:extLst>
      <p:ext uri="{BB962C8B-B14F-4D97-AF65-F5344CB8AC3E}">
        <p14:creationId xmlns:p14="http://schemas.microsoft.com/office/powerpoint/2010/main" xmlns="" val="16981624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106C9623-75CA-4707-83C7-7C2585FA5A46}"/>
              </a:ext>
            </a:extLst>
          </p:cNvPr>
          <p:cNvSpPr>
            <a:spLocks noGrp="1"/>
          </p:cNvSpPr>
          <p:nvPr>
            <p:ph type="title"/>
          </p:nvPr>
        </p:nvSpPr>
        <p:spPr>
          <a:xfrm>
            <a:off x="698500" y="923019"/>
            <a:ext cx="8763000" cy="1104636"/>
          </a:xfrm>
          <a:prstGeom prst="rect">
            <a:avLst/>
          </a:prstGeom>
        </p:spPr>
        <p:txBody>
          <a:bodyPr vert="horz" lIns="91440" tIns="45720" rIns="91440" bIns="45720" rtlCol="0" anchor="ctr">
            <a:normAutofit/>
          </a:bodyPr>
          <a:lstStyle/>
          <a:p>
            <a:r>
              <a:rPr lang="en-GB"/>
              <a:t>Click to edit Master title style</a:t>
            </a:r>
            <a:endParaRPr lang="en-ZA" dirty="0"/>
          </a:p>
        </p:txBody>
      </p:sp>
      <p:sp>
        <p:nvSpPr>
          <p:cNvPr id="3" name="Text Placeholder 2">
            <a:extLst>
              <a:ext uri="{FF2B5EF4-FFF2-40B4-BE49-F238E27FC236}">
                <a16:creationId xmlns:a16="http://schemas.microsoft.com/office/drawing/2014/main" xmlns="" id="{D73279EC-35EC-4FA4-8660-CC2BA241C6DF}"/>
              </a:ext>
            </a:extLst>
          </p:cNvPr>
          <p:cNvSpPr>
            <a:spLocks noGrp="1"/>
          </p:cNvSpPr>
          <p:nvPr>
            <p:ph type="body" idx="1"/>
          </p:nvPr>
        </p:nvSpPr>
        <p:spPr>
          <a:xfrm>
            <a:off x="698500" y="2177142"/>
            <a:ext cx="8763000" cy="2970327"/>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ZA" dirty="0"/>
          </a:p>
        </p:txBody>
      </p:sp>
    </p:spTree>
    <p:extLst>
      <p:ext uri="{BB962C8B-B14F-4D97-AF65-F5344CB8AC3E}">
        <p14:creationId xmlns:p14="http://schemas.microsoft.com/office/powerpoint/2010/main" xmlns="" val="412945254"/>
      </p:ext>
    </p:extLst>
  </p:cSld>
  <p:clrMap bg1="lt1" tx1="dk1" bg2="lt2" tx2="dk2" accent1="accent1" accent2="accent2" accent3="accent3" accent4="accent4" accent5="accent5" accent6="accent6" hlink="hlink" folHlink="folHlink"/>
  <p:sldLayoutIdLst>
    <p:sldLayoutId id="2147484028" r:id="rId1"/>
    <p:sldLayoutId id="2147484029" r:id="rId2"/>
    <p:sldLayoutId id="2147484030" r:id="rId3"/>
    <p:sldLayoutId id="2147484031" r:id="rId4"/>
    <p:sldLayoutId id="2147484032" r:id="rId5"/>
    <p:sldLayoutId id="2147484033" r:id="rId6"/>
    <p:sldLayoutId id="2147484034" r:id="rId7"/>
    <p:sldLayoutId id="2147484035" r:id="rId8"/>
    <p:sldLayoutId id="2147484036" r:id="rId9"/>
    <p:sldLayoutId id="2147484037" r:id="rId10"/>
    <p:sldLayoutId id="2147484038" r:id="rId11"/>
  </p:sldLayoutIdLst>
  <p:hf hdr="0" ftr="0" dt="0"/>
  <p:txStyles>
    <p:titleStyle>
      <a:lvl1pPr algn="l" defTabSz="571477" rtl="0" eaLnBrk="1" latinLnBrk="0" hangingPunct="1">
        <a:lnSpc>
          <a:spcPct val="90000"/>
        </a:lnSpc>
        <a:spcBef>
          <a:spcPct val="0"/>
        </a:spcBef>
        <a:buNone/>
        <a:defRPr sz="2500" b="1" kern="1200">
          <a:solidFill>
            <a:schemeClr val="tx1"/>
          </a:solidFill>
          <a:latin typeface="+mn-lt"/>
          <a:ea typeface="+mj-ea"/>
          <a:cs typeface="+mj-cs"/>
        </a:defRPr>
      </a:lvl1pPr>
    </p:titleStyle>
    <p:bodyStyle>
      <a:lvl1pPr marL="142869" indent="-142869" algn="l" defTabSz="571477" rtl="0" eaLnBrk="1" latinLnBrk="0" hangingPunct="1">
        <a:lnSpc>
          <a:spcPct val="90000"/>
        </a:lnSpc>
        <a:spcBef>
          <a:spcPts val="625"/>
        </a:spcBef>
        <a:buFont typeface="Arial" panose="020B0604020202020204" pitchFamily="34" charset="0"/>
        <a:buChar char="•"/>
        <a:defRPr sz="1750" kern="1200">
          <a:solidFill>
            <a:schemeClr val="tx1"/>
          </a:solidFill>
          <a:latin typeface="+mn-lt"/>
          <a:ea typeface="+mn-ea"/>
          <a:cs typeface="+mn-cs"/>
        </a:defRPr>
      </a:lvl1pPr>
      <a:lvl2pPr marL="428608" indent="-142869" algn="l" defTabSz="571477" rtl="0" eaLnBrk="1" latinLnBrk="0" hangingPunct="1">
        <a:lnSpc>
          <a:spcPct val="90000"/>
        </a:lnSpc>
        <a:spcBef>
          <a:spcPts val="312"/>
        </a:spcBef>
        <a:buFont typeface="Arial" panose="020B0604020202020204" pitchFamily="34" charset="0"/>
        <a:buChar char="•"/>
        <a:defRPr sz="1500" kern="1200">
          <a:solidFill>
            <a:schemeClr val="tx1"/>
          </a:solidFill>
          <a:latin typeface="+mn-lt"/>
          <a:ea typeface="+mn-ea"/>
          <a:cs typeface="+mn-cs"/>
        </a:defRPr>
      </a:lvl2pPr>
      <a:lvl3pPr marL="714346" indent="-142869" algn="l" defTabSz="571477" rtl="0" eaLnBrk="1" latinLnBrk="0" hangingPunct="1">
        <a:lnSpc>
          <a:spcPct val="90000"/>
        </a:lnSpc>
        <a:spcBef>
          <a:spcPts val="312"/>
        </a:spcBef>
        <a:buFont typeface="Arial" panose="020B0604020202020204" pitchFamily="34" charset="0"/>
        <a:buChar char="•"/>
        <a:defRPr sz="1250" kern="1200">
          <a:solidFill>
            <a:schemeClr val="tx1"/>
          </a:solidFill>
          <a:latin typeface="+mn-lt"/>
          <a:ea typeface="+mn-ea"/>
          <a:cs typeface="+mn-cs"/>
        </a:defRPr>
      </a:lvl3pPr>
      <a:lvl4pPr marL="1000085" indent="-142869" algn="l" defTabSz="571477" rtl="0" eaLnBrk="1" latinLnBrk="0" hangingPunct="1">
        <a:lnSpc>
          <a:spcPct val="90000"/>
        </a:lnSpc>
        <a:spcBef>
          <a:spcPts val="312"/>
        </a:spcBef>
        <a:buFont typeface="Arial" panose="020B0604020202020204" pitchFamily="34" charset="0"/>
        <a:buChar char="•"/>
        <a:defRPr sz="1125" kern="1200">
          <a:solidFill>
            <a:schemeClr val="tx1"/>
          </a:solidFill>
          <a:latin typeface="+mn-lt"/>
          <a:ea typeface="+mn-ea"/>
          <a:cs typeface="+mn-cs"/>
        </a:defRPr>
      </a:lvl4pPr>
      <a:lvl5pPr marL="1285824" indent="-142869" algn="l" defTabSz="571477" rtl="0" eaLnBrk="1" latinLnBrk="0" hangingPunct="1">
        <a:lnSpc>
          <a:spcPct val="90000"/>
        </a:lnSpc>
        <a:spcBef>
          <a:spcPts val="312"/>
        </a:spcBef>
        <a:buFont typeface="Arial" panose="020B0604020202020204" pitchFamily="34" charset="0"/>
        <a:buChar char="•"/>
        <a:defRPr sz="1125" kern="1200">
          <a:solidFill>
            <a:schemeClr val="tx1"/>
          </a:solidFill>
          <a:latin typeface="+mn-lt"/>
          <a:ea typeface="+mn-ea"/>
          <a:cs typeface="+mn-cs"/>
        </a:defRPr>
      </a:lvl5pPr>
      <a:lvl6pPr marL="1571562" indent="-142869" algn="l" defTabSz="571477" rtl="0" eaLnBrk="1" latinLnBrk="0" hangingPunct="1">
        <a:lnSpc>
          <a:spcPct val="90000"/>
        </a:lnSpc>
        <a:spcBef>
          <a:spcPts val="312"/>
        </a:spcBef>
        <a:buFont typeface="Arial" panose="020B0604020202020204" pitchFamily="34" charset="0"/>
        <a:buChar char="•"/>
        <a:defRPr sz="1125" kern="1200">
          <a:solidFill>
            <a:schemeClr val="tx1"/>
          </a:solidFill>
          <a:latin typeface="+mn-lt"/>
          <a:ea typeface="+mn-ea"/>
          <a:cs typeface="+mn-cs"/>
        </a:defRPr>
      </a:lvl6pPr>
      <a:lvl7pPr marL="1857301" indent="-142869" algn="l" defTabSz="571477" rtl="0" eaLnBrk="1" latinLnBrk="0" hangingPunct="1">
        <a:lnSpc>
          <a:spcPct val="90000"/>
        </a:lnSpc>
        <a:spcBef>
          <a:spcPts val="312"/>
        </a:spcBef>
        <a:buFont typeface="Arial" panose="020B0604020202020204" pitchFamily="34" charset="0"/>
        <a:buChar char="•"/>
        <a:defRPr sz="1125" kern="1200">
          <a:solidFill>
            <a:schemeClr val="tx1"/>
          </a:solidFill>
          <a:latin typeface="+mn-lt"/>
          <a:ea typeface="+mn-ea"/>
          <a:cs typeface="+mn-cs"/>
        </a:defRPr>
      </a:lvl7pPr>
      <a:lvl8pPr marL="2143039" indent="-142869" algn="l" defTabSz="571477" rtl="0" eaLnBrk="1" latinLnBrk="0" hangingPunct="1">
        <a:lnSpc>
          <a:spcPct val="90000"/>
        </a:lnSpc>
        <a:spcBef>
          <a:spcPts val="312"/>
        </a:spcBef>
        <a:buFont typeface="Arial" panose="020B0604020202020204" pitchFamily="34" charset="0"/>
        <a:buChar char="•"/>
        <a:defRPr sz="1125" kern="1200">
          <a:solidFill>
            <a:schemeClr val="tx1"/>
          </a:solidFill>
          <a:latin typeface="+mn-lt"/>
          <a:ea typeface="+mn-ea"/>
          <a:cs typeface="+mn-cs"/>
        </a:defRPr>
      </a:lvl8pPr>
      <a:lvl9pPr marL="2428778" indent="-142869" algn="l" defTabSz="571477" rtl="0" eaLnBrk="1" latinLnBrk="0" hangingPunct="1">
        <a:lnSpc>
          <a:spcPct val="90000"/>
        </a:lnSpc>
        <a:spcBef>
          <a:spcPts val="312"/>
        </a:spcBef>
        <a:buFont typeface="Arial" panose="020B0604020202020204" pitchFamily="34" charset="0"/>
        <a:buChar char="•"/>
        <a:defRPr sz="1125" kern="1200">
          <a:solidFill>
            <a:schemeClr val="tx1"/>
          </a:solidFill>
          <a:latin typeface="+mn-lt"/>
          <a:ea typeface="+mn-ea"/>
          <a:cs typeface="+mn-cs"/>
        </a:defRPr>
      </a:lvl9pPr>
    </p:bodyStyle>
    <p:otherStyle>
      <a:defPPr>
        <a:defRPr lang="en-US"/>
      </a:defPPr>
      <a:lvl1pPr marL="0" algn="l" defTabSz="571477" rtl="0" eaLnBrk="1" latinLnBrk="0" hangingPunct="1">
        <a:defRPr sz="1125" kern="1200">
          <a:solidFill>
            <a:schemeClr val="tx1"/>
          </a:solidFill>
          <a:latin typeface="+mn-lt"/>
          <a:ea typeface="+mn-ea"/>
          <a:cs typeface="+mn-cs"/>
        </a:defRPr>
      </a:lvl1pPr>
      <a:lvl2pPr marL="285739" algn="l" defTabSz="571477" rtl="0" eaLnBrk="1" latinLnBrk="0" hangingPunct="1">
        <a:defRPr sz="1125" kern="1200">
          <a:solidFill>
            <a:schemeClr val="tx1"/>
          </a:solidFill>
          <a:latin typeface="+mn-lt"/>
          <a:ea typeface="+mn-ea"/>
          <a:cs typeface="+mn-cs"/>
        </a:defRPr>
      </a:lvl2pPr>
      <a:lvl3pPr marL="571477" algn="l" defTabSz="571477" rtl="0" eaLnBrk="1" latinLnBrk="0" hangingPunct="1">
        <a:defRPr sz="1125" kern="1200">
          <a:solidFill>
            <a:schemeClr val="tx1"/>
          </a:solidFill>
          <a:latin typeface="+mn-lt"/>
          <a:ea typeface="+mn-ea"/>
          <a:cs typeface="+mn-cs"/>
        </a:defRPr>
      </a:lvl3pPr>
      <a:lvl4pPr marL="857216" algn="l" defTabSz="571477" rtl="0" eaLnBrk="1" latinLnBrk="0" hangingPunct="1">
        <a:defRPr sz="1125" kern="1200">
          <a:solidFill>
            <a:schemeClr val="tx1"/>
          </a:solidFill>
          <a:latin typeface="+mn-lt"/>
          <a:ea typeface="+mn-ea"/>
          <a:cs typeface="+mn-cs"/>
        </a:defRPr>
      </a:lvl4pPr>
      <a:lvl5pPr marL="1142954" algn="l" defTabSz="571477" rtl="0" eaLnBrk="1" latinLnBrk="0" hangingPunct="1">
        <a:defRPr sz="1125" kern="1200">
          <a:solidFill>
            <a:schemeClr val="tx1"/>
          </a:solidFill>
          <a:latin typeface="+mn-lt"/>
          <a:ea typeface="+mn-ea"/>
          <a:cs typeface="+mn-cs"/>
        </a:defRPr>
      </a:lvl5pPr>
      <a:lvl6pPr marL="1428693" algn="l" defTabSz="571477" rtl="0" eaLnBrk="1" latinLnBrk="0" hangingPunct="1">
        <a:defRPr sz="1125" kern="1200">
          <a:solidFill>
            <a:schemeClr val="tx1"/>
          </a:solidFill>
          <a:latin typeface="+mn-lt"/>
          <a:ea typeface="+mn-ea"/>
          <a:cs typeface="+mn-cs"/>
        </a:defRPr>
      </a:lvl6pPr>
      <a:lvl7pPr marL="1714431" algn="l" defTabSz="571477" rtl="0" eaLnBrk="1" latinLnBrk="0" hangingPunct="1">
        <a:defRPr sz="1125" kern="1200">
          <a:solidFill>
            <a:schemeClr val="tx1"/>
          </a:solidFill>
          <a:latin typeface="+mn-lt"/>
          <a:ea typeface="+mn-ea"/>
          <a:cs typeface="+mn-cs"/>
        </a:defRPr>
      </a:lvl7pPr>
      <a:lvl8pPr marL="2000170" algn="l" defTabSz="571477" rtl="0" eaLnBrk="1" latinLnBrk="0" hangingPunct="1">
        <a:defRPr sz="1125" kern="1200">
          <a:solidFill>
            <a:schemeClr val="tx1"/>
          </a:solidFill>
          <a:latin typeface="+mn-lt"/>
          <a:ea typeface="+mn-ea"/>
          <a:cs typeface="+mn-cs"/>
        </a:defRPr>
      </a:lvl8pPr>
      <a:lvl9pPr marL="2285909" algn="l" defTabSz="571477" rtl="0" eaLnBrk="1" latinLnBrk="0" hangingPunct="1">
        <a:defRPr sz="1125"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106C9623-75CA-4707-83C7-7C2585FA5A46}"/>
              </a:ext>
            </a:extLst>
          </p:cNvPr>
          <p:cNvSpPr>
            <a:spLocks noGrp="1"/>
          </p:cNvSpPr>
          <p:nvPr>
            <p:ph type="title"/>
          </p:nvPr>
        </p:nvSpPr>
        <p:spPr>
          <a:xfrm>
            <a:off x="698500" y="923018"/>
            <a:ext cx="8763000" cy="1104636"/>
          </a:xfrm>
          <a:prstGeom prst="rect">
            <a:avLst/>
          </a:prstGeom>
        </p:spPr>
        <p:txBody>
          <a:bodyPr vert="horz" lIns="91440" tIns="45720" rIns="91440" bIns="45720" rtlCol="0" anchor="ctr">
            <a:normAutofit/>
          </a:bodyPr>
          <a:lstStyle/>
          <a:p>
            <a:r>
              <a:rPr lang="en-GB"/>
              <a:t>Click to edit Master title style</a:t>
            </a:r>
            <a:endParaRPr lang="en-ZA" dirty="0"/>
          </a:p>
        </p:txBody>
      </p:sp>
      <p:sp>
        <p:nvSpPr>
          <p:cNvPr id="3" name="Text Placeholder 2">
            <a:extLst>
              <a:ext uri="{FF2B5EF4-FFF2-40B4-BE49-F238E27FC236}">
                <a16:creationId xmlns:a16="http://schemas.microsoft.com/office/drawing/2014/main" xmlns="" id="{D73279EC-35EC-4FA4-8660-CC2BA241C6DF}"/>
              </a:ext>
            </a:extLst>
          </p:cNvPr>
          <p:cNvSpPr>
            <a:spLocks noGrp="1"/>
          </p:cNvSpPr>
          <p:nvPr>
            <p:ph type="body" idx="1"/>
          </p:nvPr>
        </p:nvSpPr>
        <p:spPr>
          <a:xfrm>
            <a:off x="698500" y="2177142"/>
            <a:ext cx="8763000" cy="2970327"/>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ZA" dirty="0"/>
          </a:p>
        </p:txBody>
      </p:sp>
    </p:spTree>
    <p:extLst>
      <p:ext uri="{BB962C8B-B14F-4D97-AF65-F5344CB8AC3E}">
        <p14:creationId xmlns:p14="http://schemas.microsoft.com/office/powerpoint/2010/main" xmlns="" val="867180190"/>
      </p:ext>
    </p:extLst>
  </p:cSld>
  <p:clrMap bg1="lt1" tx1="dk1" bg2="lt2" tx2="dk2" accent1="accent1" accent2="accent2" accent3="accent3" accent4="accent4" accent5="accent5" accent6="accent6" hlink="hlink" folHlink="folHlink"/>
  <p:sldLayoutIdLst>
    <p:sldLayoutId id="2147484040" r:id="rId1"/>
    <p:sldLayoutId id="2147484041" r:id="rId2"/>
    <p:sldLayoutId id="2147484042" r:id="rId3"/>
    <p:sldLayoutId id="2147484043" r:id="rId4"/>
    <p:sldLayoutId id="2147484044" r:id="rId5"/>
    <p:sldLayoutId id="2147484045" r:id="rId6"/>
    <p:sldLayoutId id="2147484046" r:id="rId7"/>
    <p:sldLayoutId id="2147484047" r:id="rId8"/>
    <p:sldLayoutId id="2147484048" r:id="rId9"/>
    <p:sldLayoutId id="2147484049" r:id="rId10"/>
    <p:sldLayoutId id="2147484050" r:id="rId11"/>
  </p:sldLayoutIdLst>
  <p:hf hdr="0" ftr="0" dt="0"/>
  <p:txStyles>
    <p:titleStyle>
      <a:lvl1pPr algn="l" defTabSz="761970" rtl="0" eaLnBrk="1" latinLnBrk="0" hangingPunct="1">
        <a:lnSpc>
          <a:spcPct val="90000"/>
        </a:lnSpc>
        <a:spcBef>
          <a:spcPct val="0"/>
        </a:spcBef>
        <a:buNone/>
        <a:defRPr sz="3333" b="1" kern="1200">
          <a:solidFill>
            <a:schemeClr val="tx1"/>
          </a:solidFill>
          <a:latin typeface="+mn-lt"/>
          <a:ea typeface="+mj-ea"/>
          <a:cs typeface="+mj-cs"/>
        </a:defRPr>
      </a:lvl1pPr>
    </p:titleStyle>
    <p:bodyStyle>
      <a:lvl1pPr marL="190492" indent="-190492" algn="l" defTabSz="761970" rtl="0" eaLnBrk="1" latinLnBrk="0" hangingPunct="1">
        <a:lnSpc>
          <a:spcPct val="90000"/>
        </a:lnSpc>
        <a:spcBef>
          <a:spcPts val="833"/>
        </a:spcBef>
        <a:buFont typeface="Arial" panose="020B0604020202020204" pitchFamily="34" charset="0"/>
        <a:buChar char="•"/>
        <a:defRPr sz="2333" kern="1200">
          <a:solidFill>
            <a:schemeClr val="tx1"/>
          </a:solidFill>
          <a:latin typeface="+mn-lt"/>
          <a:ea typeface="+mn-ea"/>
          <a:cs typeface="+mn-cs"/>
        </a:defRPr>
      </a:lvl1pPr>
      <a:lvl2pPr marL="571477" indent="-190492" algn="l" defTabSz="761970" rtl="0" eaLnBrk="1" latinLnBrk="0" hangingPunct="1">
        <a:lnSpc>
          <a:spcPct val="90000"/>
        </a:lnSpc>
        <a:spcBef>
          <a:spcPts val="417"/>
        </a:spcBef>
        <a:buFont typeface="Arial" panose="020B0604020202020204" pitchFamily="34" charset="0"/>
        <a:buChar char="•"/>
        <a:defRPr sz="2000" kern="1200">
          <a:solidFill>
            <a:schemeClr val="tx1"/>
          </a:solidFill>
          <a:latin typeface="+mn-lt"/>
          <a:ea typeface="+mn-ea"/>
          <a:cs typeface="+mn-cs"/>
        </a:defRPr>
      </a:lvl2pPr>
      <a:lvl3pPr marL="952462" indent="-190492" algn="l" defTabSz="761970" rtl="0" eaLnBrk="1" latinLnBrk="0" hangingPunct="1">
        <a:lnSpc>
          <a:spcPct val="90000"/>
        </a:lnSpc>
        <a:spcBef>
          <a:spcPts val="417"/>
        </a:spcBef>
        <a:buFont typeface="Arial" panose="020B0604020202020204" pitchFamily="34" charset="0"/>
        <a:buChar char="•"/>
        <a:defRPr sz="1667" kern="1200">
          <a:solidFill>
            <a:schemeClr val="tx1"/>
          </a:solidFill>
          <a:latin typeface="+mn-lt"/>
          <a:ea typeface="+mn-ea"/>
          <a:cs typeface="+mn-cs"/>
        </a:defRPr>
      </a:lvl3pPr>
      <a:lvl4pPr marL="1333447"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4pPr>
      <a:lvl5pPr marL="1714431"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5pPr>
      <a:lvl6pPr marL="209541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6pPr>
      <a:lvl7pPr marL="2476401"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7pPr>
      <a:lvl8pPr marL="285738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8pPr>
      <a:lvl9pPr marL="3238370"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microsoft.com/office/2018/10/relationships/comments" Target="../comments/modernComment_62D_BF17A19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microsoft.com/office/2018/10/relationships/comments" Target="../comments/modernComment_62F_F2EF3DED.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503334" y="1587692"/>
            <a:ext cx="4401202" cy="2551339"/>
          </a:xfrm>
          <a:prstGeom prst="rect">
            <a:avLst/>
          </a:prstGeom>
        </p:spPr>
        <p:txBody>
          <a:bodyPr wrap="square">
            <a:spAutoFit/>
          </a:bodyPr>
          <a:lstStyle/>
          <a:p>
            <a:pPr>
              <a:defRPr/>
            </a:pPr>
            <a:r>
              <a:rPr lang="en-ZA" sz="2000" b="1" kern="0" dirty="0">
                <a:solidFill>
                  <a:srgbClr val="006600"/>
                </a:solidFill>
                <a:latin typeface="Arial"/>
                <a:cs typeface="Arial" charset="0"/>
              </a:rPr>
              <a:t>SA Connect Phase 2 Programme</a:t>
            </a:r>
          </a:p>
          <a:p>
            <a:pPr>
              <a:defRPr/>
            </a:pPr>
            <a:endParaRPr lang="en-ZA" sz="2000" b="1" kern="0" dirty="0">
              <a:solidFill>
                <a:srgbClr val="006600"/>
              </a:solidFill>
              <a:latin typeface="Arial"/>
              <a:cs typeface="Arial" charset="0"/>
            </a:endParaRPr>
          </a:p>
          <a:p>
            <a:pPr>
              <a:defRPr/>
            </a:pPr>
            <a:r>
              <a:rPr lang="en-ZA" sz="2000" b="1" kern="0" dirty="0">
                <a:solidFill>
                  <a:srgbClr val="006600"/>
                </a:solidFill>
                <a:latin typeface="Arial"/>
                <a:cs typeface="Arial" charset="0"/>
              </a:rPr>
              <a:t>Broadband Connectivity </a:t>
            </a:r>
          </a:p>
          <a:p>
            <a:pPr>
              <a:defRPr/>
            </a:pPr>
            <a:endParaRPr lang="en-ZA" sz="2000" b="1" kern="0" dirty="0">
              <a:solidFill>
                <a:srgbClr val="006600"/>
              </a:solidFill>
              <a:latin typeface="Arial"/>
              <a:cs typeface="Arial" charset="0"/>
            </a:endParaRPr>
          </a:p>
          <a:p>
            <a:pPr>
              <a:defRPr/>
            </a:pPr>
            <a:r>
              <a:rPr lang="en-ZA" sz="2000" b="1" kern="0" dirty="0">
                <a:solidFill>
                  <a:srgbClr val="006600"/>
                </a:solidFill>
                <a:latin typeface="Arial"/>
                <a:cs typeface="Arial" charset="0"/>
              </a:rPr>
              <a:t>Portfolio Committee Presentation</a:t>
            </a:r>
            <a:endParaRPr lang="en-US" sz="2000" b="1" kern="0" dirty="0">
              <a:solidFill>
                <a:srgbClr val="006600"/>
              </a:solidFill>
              <a:latin typeface="Arial"/>
              <a:cs typeface="Arial" charset="0"/>
            </a:endParaRPr>
          </a:p>
          <a:p>
            <a:pPr fontAlgn="base">
              <a:spcBef>
                <a:spcPct val="0"/>
              </a:spcBef>
              <a:spcAft>
                <a:spcPct val="0"/>
              </a:spcAft>
              <a:defRPr/>
            </a:pPr>
            <a:endParaRPr lang="en-US" sz="917" b="1" dirty="0">
              <a:solidFill>
                <a:srgbClr val="006600"/>
              </a:solidFill>
              <a:latin typeface="Arial" charset="0"/>
            </a:endParaRPr>
          </a:p>
          <a:p>
            <a:pPr fontAlgn="base">
              <a:spcBef>
                <a:spcPct val="0"/>
              </a:spcBef>
              <a:spcAft>
                <a:spcPct val="0"/>
              </a:spcAft>
              <a:defRPr/>
            </a:pPr>
            <a:endParaRPr lang="en-US" sz="875" b="1" dirty="0">
              <a:solidFill>
                <a:srgbClr val="006600"/>
              </a:solidFill>
              <a:latin typeface="Arial" charset="0"/>
            </a:endParaRPr>
          </a:p>
          <a:p>
            <a:pPr fontAlgn="base">
              <a:spcBef>
                <a:spcPct val="0"/>
              </a:spcBef>
              <a:spcAft>
                <a:spcPct val="0"/>
              </a:spcAft>
              <a:defRPr/>
            </a:pPr>
            <a:endParaRPr lang="en-US" sz="875" b="1" dirty="0">
              <a:solidFill>
                <a:srgbClr val="006600"/>
              </a:solidFill>
              <a:latin typeface="Arial" charset="0"/>
            </a:endParaRPr>
          </a:p>
          <a:p>
            <a:pPr fontAlgn="base">
              <a:spcBef>
                <a:spcPct val="0"/>
              </a:spcBef>
              <a:spcAft>
                <a:spcPct val="0"/>
              </a:spcAft>
              <a:defRPr/>
            </a:pPr>
            <a:endParaRPr lang="en-US" sz="875" b="1" dirty="0">
              <a:solidFill>
                <a:srgbClr val="006600"/>
              </a:solidFill>
              <a:latin typeface="Arial" charset="0"/>
            </a:endParaRPr>
          </a:p>
          <a:p>
            <a:pPr fontAlgn="base">
              <a:spcBef>
                <a:spcPct val="0"/>
              </a:spcBef>
              <a:spcAft>
                <a:spcPct val="0"/>
              </a:spcAft>
              <a:defRPr/>
            </a:pPr>
            <a:endParaRPr lang="en-US" sz="875" b="1" dirty="0">
              <a:solidFill>
                <a:srgbClr val="006600"/>
              </a:solidFill>
              <a:latin typeface="Arial" charset="0"/>
            </a:endParaRPr>
          </a:p>
          <a:p>
            <a:pPr fontAlgn="base">
              <a:spcBef>
                <a:spcPct val="0"/>
              </a:spcBef>
              <a:spcAft>
                <a:spcPct val="0"/>
              </a:spcAft>
              <a:defRPr/>
            </a:pPr>
            <a:endParaRPr lang="en-US" sz="875" b="1" dirty="0">
              <a:solidFill>
                <a:srgbClr val="006600"/>
              </a:solidFill>
              <a:latin typeface="Arial" charset="0"/>
            </a:endParaRPr>
          </a:p>
          <a:p>
            <a:pPr fontAlgn="base">
              <a:spcBef>
                <a:spcPct val="0"/>
              </a:spcBef>
              <a:spcAft>
                <a:spcPct val="0"/>
              </a:spcAft>
              <a:defRPr/>
            </a:pPr>
            <a:endParaRPr lang="en-US" sz="687" dirty="0">
              <a:solidFill>
                <a:srgbClr val="006600"/>
              </a:solidFill>
              <a:latin typeface="Arial" charset="0"/>
            </a:endParaRPr>
          </a:p>
        </p:txBody>
      </p:sp>
      <p:sp>
        <p:nvSpPr>
          <p:cNvPr id="2" name="Rectangle 1">
            <a:extLst>
              <a:ext uri="{FF2B5EF4-FFF2-40B4-BE49-F238E27FC236}">
                <a16:creationId xmlns:a16="http://schemas.microsoft.com/office/drawing/2014/main" xmlns="" id="{B4B667CB-4CA4-452A-B8F2-AA410FECAD18}"/>
              </a:ext>
            </a:extLst>
          </p:cNvPr>
          <p:cNvSpPr/>
          <p:nvPr/>
        </p:nvSpPr>
        <p:spPr>
          <a:xfrm>
            <a:off x="2850680" y="2453951"/>
            <a:ext cx="1707519" cy="265457"/>
          </a:xfrm>
          <a:prstGeom prst="rect">
            <a:avLst/>
          </a:prstGeom>
        </p:spPr>
        <p:txBody>
          <a:bodyPr wrap="none">
            <a:spAutoFit/>
          </a:bodyPr>
          <a:lstStyle/>
          <a:p>
            <a:pPr fontAlgn="base">
              <a:spcBef>
                <a:spcPct val="0"/>
              </a:spcBef>
              <a:spcAft>
                <a:spcPct val="0"/>
              </a:spcAft>
            </a:pPr>
            <a:r>
              <a:rPr lang="en-ZA" sz="1125" b="1" i="1" dirty="0">
                <a:solidFill>
                  <a:srgbClr val="000000"/>
                </a:solidFill>
                <a:latin typeface="Arial" charset="0"/>
              </a:rPr>
              <a:t>Connecting the nation</a:t>
            </a:r>
            <a:endParaRPr lang="en-ZA" sz="1125" dirty="0">
              <a:solidFill>
                <a:srgbClr val="000000"/>
              </a:solidFill>
              <a:latin typeface="Arial" charset="0"/>
            </a:endParaRPr>
          </a:p>
        </p:txBody>
      </p:sp>
    </p:spTree>
    <p:extLst>
      <p:ext uri="{BB962C8B-B14F-4D97-AF65-F5344CB8AC3E}">
        <p14:creationId xmlns:p14="http://schemas.microsoft.com/office/powerpoint/2010/main" xmlns="" val="2096218537"/>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9004" y="192036"/>
            <a:ext cx="7151475" cy="474549"/>
          </a:xfrm>
        </p:spPr>
        <p:txBody>
          <a:bodyPr/>
          <a:lstStyle/>
          <a:p>
            <a:pPr algn="ctr">
              <a:spcBef>
                <a:spcPts val="1667"/>
              </a:spcBef>
              <a:spcAft>
                <a:spcPts val="667"/>
              </a:spcAft>
            </a:pPr>
            <a:r>
              <a:rPr lang="en-US" sz="2800" dirty="0">
                <a:solidFill>
                  <a:schemeClr val="accent6">
                    <a:lumMod val="50000"/>
                  </a:schemeClr>
                </a:solidFill>
                <a:latin typeface="Arial" panose="020B0604020202020204" pitchFamily="34" charset="0"/>
                <a:cs typeface="Arial" panose="020B0604020202020204" pitchFamily="34" charset="0"/>
              </a:rPr>
              <a:t>14 742 Government Sites Connectivity</a:t>
            </a:r>
            <a:endParaRPr lang="en-ZA" sz="2800" b="1" kern="0" dirty="0">
              <a:solidFill>
                <a:schemeClr val="accent6">
                  <a:lumMod val="50000"/>
                </a:schemeClr>
              </a:solidFill>
              <a:latin typeface="Arial" panose="020B0604020202020204" pitchFamily="34" charset="0"/>
            </a:endParaRPr>
          </a:p>
        </p:txBody>
      </p:sp>
      <p:graphicFrame>
        <p:nvGraphicFramePr>
          <p:cNvPr id="7" name="Table 6">
            <a:extLst>
              <a:ext uri="{FF2B5EF4-FFF2-40B4-BE49-F238E27FC236}">
                <a16:creationId xmlns:a16="http://schemas.microsoft.com/office/drawing/2014/main" xmlns="" id="{55907DEB-0C7A-4F41-BBFD-AA27D418AEF2}"/>
              </a:ext>
            </a:extLst>
          </p:cNvPr>
          <p:cNvGraphicFramePr>
            <a:graphicFrameLocks noGrp="1"/>
          </p:cNvGraphicFramePr>
          <p:nvPr>
            <p:extLst>
              <p:ext uri="{D42A27DB-BD31-4B8C-83A1-F6EECF244321}">
                <p14:modId xmlns:p14="http://schemas.microsoft.com/office/powerpoint/2010/main" xmlns="" val="1248773058"/>
              </p:ext>
            </p:extLst>
          </p:nvPr>
        </p:nvGraphicFramePr>
        <p:xfrm>
          <a:off x="228601" y="868680"/>
          <a:ext cx="9450072" cy="4207853"/>
        </p:xfrm>
        <a:graphic>
          <a:graphicData uri="http://schemas.openxmlformats.org/drawingml/2006/table">
            <a:tbl>
              <a:tblPr/>
              <a:tblGrid>
                <a:gridCol w="881008">
                  <a:extLst>
                    <a:ext uri="{9D8B030D-6E8A-4147-A177-3AD203B41FA5}">
                      <a16:colId xmlns:a16="http://schemas.microsoft.com/office/drawing/2014/main" xmlns="" val="2061513686"/>
                    </a:ext>
                  </a:extLst>
                </a:gridCol>
                <a:gridCol w="1008752">
                  <a:extLst>
                    <a:ext uri="{9D8B030D-6E8A-4147-A177-3AD203B41FA5}">
                      <a16:colId xmlns:a16="http://schemas.microsoft.com/office/drawing/2014/main" xmlns="" val="1991741791"/>
                    </a:ext>
                  </a:extLst>
                </a:gridCol>
                <a:gridCol w="1135380">
                  <a:extLst>
                    <a:ext uri="{9D8B030D-6E8A-4147-A177-3AD203B41FA5}">
                      <a16:colId xmlns:a16="http://schemas.microsoft.com/office/drawing/2014/main" xmlns="" val="2984334104"/>
                    </a:ext>
                  </a:extLst>
                </a:gridCol>
                <a:gridCol w="3268307">
                  <a:extLst>
                    <a:ext uri="{9D8B030D-6E8A-4147-A177-3AD203B41FA5}">
                      <a16:colId xmlns:a16="http://schemas.microsoft.com/office/drawing/2014/main" xmlns="" val="1134755179"/>
                    </a:ext>
                  </a:extLst>
                </a:gridCol>
                <a:gridCol w="3156625">
                  <a:extLst>
                    <a:ext uri="{9D8B030D-6E8A-4147-A177-3AD203B41FA5}">
                      <a16:colId xmlns:a16="http://schemas.microsoft.com/office/drawing/2014/main" xmlns="" val="2211621515"/>
                    </a:ext>
                  </a:extLst>
                </a:gridCol>
              </a:tblGrid>
              <a:tr h="654925">
                <a:tc>
                  <a:txBody>
                    <a:bodyPr/>
                    <a:lstStyle/>
                    <a:p>
                      <a:pPr algn="ctr" rtl="0" fontAlgn="ctr"/>
                      <a:r>
                        <a:rPr lang="en-US" sz="1600" b="1" i="0" u="none" strike="noStrike" dirty="0">
                          <a:solidFill>
                            <a:srgbClr val="FFFFFF"/>
                          </a:solidFill>
                          <a:effectLst/>
                          <a:latin typeface="Calibri Light" panose="020F0302020204030204" pitchFamily="34" charset="0"/>
                        </a:rPr>
                        <a:t>Index</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rtl="0" fontAlgn="ctr"/>
                      <a:r>
                        <a:rPr lang="en-US" sz="1600" b="1" i="0" u="none" strike="noStrike" dirty="0">
                          <a:solidFill>
                            <a:srgbClr val="FFFFFF"/>
                          </a:solidFill>
                          <a:effectLst/>
                          <a:latin typeface="Calibri Light" panose="020F0302020204030204" pitchFamily="34" charset="0"/>
                        </a:rPr>
                        <a:t>Province / Dept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rtl="0" fontAlgn="ctr"/>
                      <a:r>
                        <a:rPr lang="en-US" sz="1600" b="1" i="0" u="none" strike="noStrike" dirty="0">
                          <a:solidFill>
                            <a:srgbClr val="FFFFFF"/>
                          </a:solidFill>
                          <a:effectLst/>
                          <a:latin typeface="Calibri Light" panose="020F0302020204030204" pitchFamily="34" charset="0"/>
                        </a:rPr>
                        <a:t>No. of Sites Planned</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rtl="0" fontAlgn="ctr"/>
                      <a:r>
                        <a:rPr lang="en-US" sz="1600" b="1" i="0" u="none" strike="noStrike" dirty="0">
                          <a:solidFill>
                            <a:srgbClr val="FFFFFF"/>
                          </a:solidFill>
                          <a:effectLst/>
                          <a:latin typeface="Calibri Light" panose="020F0302020204030204" pitchFamily="34" charset="0"/>
                        </a:rPr>
                        <a:t>Agreed Sites Per Province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rtl="0" fontAlgn="ctr"/>
                      <a:r>
                        <a:rPr lang="en-US" sz="1600" b="1" i="0" u="none" strike="noStrike" kern="1200" dirty="0">
                          <a:solidFill>
                            <a:srgbClr val="FFFFFF"/>
                          </a:solidFill>
                          <a:effectLst/>
                          <a:latin typeface="Calibri Light" panose="020F0302020204030204" pitchFamily="34" charset="0"/>
                          <a:ea typeface="+mn-ea"/>
                          <a:cs typeface="+mn-cs"/>
                        </a:rPr>
                        <a:t>Progress Update 27/07/2022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extLst>
                  <a:ext uri="{0D108BD9-81ED-4DB2-BD59-A6C34878D82A}">
                    <a16:rowId xmlns:a16="http://schemas.microsoft.com/office/drawing/2014/main" xmlns="" val="1695336815"/>
                  </a:ext>
                </a:extLst>
              </a:tr>
              <a:tr h="270865">
                <a:tc>
                  <a:txBody>
                    <a:bodyPr/>
                    <a:lstStyle/>
                    <a:p>
                      <a:pPr algn="ctr" rtl="0" fontAlgn="ctr"/>
                      <a:r>
                        <a:rPr lang="en-US" sz="1200" b="0" i="0" u="none" strike="noStrike" dirty="0">
                          <a:solidFill>
                            <a:srgbClr val="000000"/>
                          </a:solidFill>
                          <a:effectLst/>
                          <a:latin typeface="Tahoma" panose="020B060403050404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200" b="0" i="0" u="none" strike="noStrike" dirty="0">
                          <a:solidFill>
                            <a:srgbClr val="000000"/>
                          </a:solidFill>
                          <a:effectLst/>
                          <a:latin typeface="Tahoma" panose="020B0604030504040204" pitchFamily="34" charset="0"/>
                        </a:rPr>
                        <a:t>EC</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200" b="0" i="0" u="none" strike="noStrike" dirty="0">
                          <a:solidFill>
                            <a:srgbClr val="000000"/>
                          </a:solidFill>
                          <a:effectLst/>
                          <a:latin typeface="Tahoma" panose="020B0604030504040204" pitchFamily="34" charset="0"/>
                        </a:rPr>
                        <a:t>3,484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ctr"/>
                      <a:r>
                        <a:rPr lang="en-US" sz="1200" b="0" i="0" u="none" strike="noStrike" dirty="0">
                          <a:solidFill>
                            <a:srgbClr val="000000"/>
                          </a:solidFill>
                          <a:effectLst/>
                          <a:latin typeface="Tahoma" panose="020B0604030504040204" pitchFamily="34" charset="0"/>
                        </a:rPr>
                        <a:t>EC BB 2700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ctr"/>
                      <a:r>
                        <a:rPr lang="en-US" sz="1200" b="0" i="0" u="none" strike="noStrike" dirty="0">
                          <a:solidFill>
                            <a:srgbClr val="000000"/>
                          </a:solidFill>
                          <a:effectLst/>
                          <a:latin typeface="Tahoma" panose="020B0604030504040204" pitchFamily="34" charset="0"/>
                        </a:rPr>
                        <a:t>629/2700 connected to date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125975972"/>
                  </a:ext>
                </a:extLst>
              </a:tr>
              <a:tr h="482576">
                <a:tc>
                  <a:txBody>
                    <a:bodyPr/>
                    <a:lstStyle/>
                    <a:p>
                      <a:pPr algn="ctr" rtl="0" fontAlgn="ctr"/>
                      <a:r>
                        <a:rPr lang="en-US" sz="1200" b="0" i="0" u="none" strike="noStrike" dirty="0">
                          <a:solidFill>
                            <a:srgbClr val="000000"/>
                          </a:solidFill>
                          <a:effectLst/>
                          <a:latin typeface="Tahoma" panose="020B0604030504040204" pitchFamily="34" charset="0"/>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200" b="0" i="0" u="none" strike="noStrike" dirty="0">
                          <a:solidFill>
                            <a:srgbClr val="000000"/>
                          </a:solidFill>
                          <a:effectLst/>
                          <a:latin typeface="Tahoma" panose="020B0604030504040204" pitchFamily="34" charset="0"/>
                        </a:rPr>
                        <a:t>FS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200" b="0" i="0" u="none" strike="noStrike" dirty="0">
                          <a:solidFill>
                            <a:srgbClr val="000000"/>
                          </a:solidFill>
                          <a:effectLst/>
                          <a:latin typeface="Tahoma" panose="020B0604030504040204" pitchFamily="34" charset="0"/>
                        </a:rPr>
                        <a:t>572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Tahoma" panose="020B0604030504040204" pitchFamily="34" charset="0"/>
                        </a:rPr>
                        <a:t>Libraries (to confirm number and site list)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ctr"/>
                      <a:r>
                        <a:rPr lang="en-US" sz="1200" b="0" i="0" u="none" strike="noStrike" dirty="0">
                          <a:solidFill>
                            <a:srgbClr val="000000"/>
                          </a:solidFill>
                          <a:effectLst/>
                          <a:latin typeface="Tahoma" panose="020B0604030504040204" pitchFamily="34" charset="0"/>
                        </a:rPr>
                        <a:t>Engagements in progress to confirm lists.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601133293"/>
                  </a:ext>
                </a:extLst>
              </a:tr>
              <a:tr h="270865">
                <a:tc>
                  <a:txBody>
                    <a:bodyPr/>
                    <a:lstStyle/>
                    <a:p>
                      <a:pPr algn="ctr" rtl="0" fontAlgn="ctr"/>
                      <a:r>
                        <a:rPr lang="en-US" sz="1200" b="0" i="0" u="none" strike="noStrike" dirty="0">
                          <a:solidFill>
                            <a:srgbClr val="000000"/>
                          </a:solidFill>
                          <a:effectLst/>
                          <a:latin typeface="Tahoma" panose="020B0604030504040204" pitchFamily="34" charset="0"/>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200" b="0" i="0" u="none" strike="noStrike" dirty="0">
                          <a:solidFill>
                            <a:srgbClr val="000000"/>
                          </a:solidFill>
                          <a:effectLst/>
                          <a:latin typeface="Tahoma" panose="020B0604030504040204" pitchFamily="34" charset="0"/>
                        </a:rPr>
                        <a:t>GP</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200" b="0" i="0" u="none" strike="noStrike" dirty="0">
                          <a:solidFill>
                            <a:srgbClr val="000000"/>
                          </a:solidFill>
                          <a:effectLst/>
                          <a:latin typeface="Tahoma" panose="020B0604030504040204" pitchFamily="34" charset="0"/>
                        </a:rPr>
                        <a:t>2,317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ctr"/>
                      <a:r>
                        <a:rPr lang="en-US" sz="1200" b="0" i="0" u="none" strike="noStrike" dirty="0">
                          <a:solidFill>
                            <a:srgbClr val="000000"/>
                          </a:solidFill>
                          <a:effectLst/>
                          <a:latin typeface="Tahoma" panose="020B0604030504040204" pitchFamily="34" charset="0"/>
                        </a:rPr>
                        <a:t>GP BB 1000+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571477"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ahoma" panose="020B0604030504040204" pitchFamily="34" charset="0"/>
                          <a:ea typeface="+mn-ea"/>
                          <a:cs typeface="+mn-cs"/>
                        </a:rPr>
                        <a:t>Engagements in progress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918525895"/>
                  </a:ext>
                </a:extLst>
              </a:tr>
              <a:tr h="263341">
                <a:tc>
                  <a:txBody>
                    <a:bodyPr/>
                    <a:lstStyle/>
                    <a:p>
                      <a:pPr algn="ctr" rtl="0" fontAlgn="ctr"/>
                      <a:r>
                        <a:rPr lang="en-US" sz="1200" b="0" i="0" u="none" strike="noStrike" dirty="0">
                          <a:solidFill>
                            <a:srgbClr val="000000"/>
                          </a:solidFill>
                          <a:effectLst/>
                          <a:latin typeface="Tahoma" panose="020B0604030504040204" pitchFamily="34" charset="0"/>
                        </a:rPr>
                        <a:t>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200" b="0" i="0" u="none" strike="noStrike" dirty="0">
                          <a:solidFill>
                            <a:srgbClr val="000000"/>
                          </a:solidFill>
                          <a:effectLst/>
                          <a:latin typeface="Tahoma" panose="020B0604030504040204" pitchFamily="34" charset="0"/>
                        </a:rPr>
                        <a:t>KZN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200" b="0" i="0" u="none" strike="noStrike" dirty="0">
                          <a:solidFill>
                            <a:srgbClr val="000000"/>
                          </a:solidFill>
                          <a:effectLst/>
                          <a:latin typeface="Tahoma" panose="020B0604030504040204" pitchFamily="34" charset="0"/>
                        </a:rPr>
                        <a:t>1,007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ctr"/>
                      <a:r>
                        <a:rPr lang="en-US" sz="1200" b="0" i="0" u="none" strike="noStrike" dirty="0">
                          <a:solidFill>
                            <a:srgbClr val="000000"/>
                          </a:solidFill>
                          <a:effectLst/>
                          <a:latin typeface="Tahoma" panose="020B0604030504040204" pitchFamily="34" charset="0"/>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571477"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ahoma" panose="020B0604030504040204" pitchFamily="34" charset="0"/>
                          <a:ea typeface="+mn-ea"/>
                          <a:cs typeface="+mn-cs"/>
                        </a:rPr>
                        <a:t>Engagements in progress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484965228"/>
                  </a:ext>
                </a:extLst>
              </a:tr>
              <a:tr h="270865">
                <a:tc>
                  <a:txBody>
                    <a:bodyPr/>
                    <a:lstStyle/>
                    <a:p>
                      <a:pPr algn="ctr" rtl="0" fontAlgn="ctr"/>
                      <a:r>
                        <a:rPr lang="en-US" sz="1200" b="0" i="0" u="none" strike="noStrike" dirty="0">
                          <a:solidFill>
                            <a:srgbClr val="000000"/>
                          </a:solidFill>
                          <a:effectLst/>
                          <a:latin typeface="Tahoma" panose="020B0604030504040204" pitchFamily="34" charset="0"/>
                        </a:rPr>
                        <a:t>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200" b="0" i="0" u="none" strike="noStrike" dirty="0">
                          <a:solidFill>
                            <a:srgbClr val="000000"/>
                          </a:solidFill>
                          <a:effectLst/>
                          <a:latin typeface="Tahoma" panose="020B0604030504040204" pitchFamily="34" charset="0"/>
                        </a:rPr>
                        <a:t>LP</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200" b="0" i="0" u="none" strike="noStrike" dirty="0">
                          <a:solidFill>
                            <a:srgbClr val="000000"/>
                          </a:solidFill>
                          <a:effectLst/>
                          <a:latin typeface="Tahoma" panose="020B0604030504040204" pitchFamily="34" charset="0"/>
                        </a:rPr>
                        <a:t>466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ctr"/>
                      <a:r>
                        <a:rPr lang="en-US" sz="1200" b="0" i="0" u="none" strike="noStrike" dirty="0">
                          <a:solidFill>
                            <a:srgbClr val="000000"/>
                          </a:solidFill>
                          <a:effectLst/>
                          <a:latin typeface="Tahoma" panose="020B0604030504040204" pitchFamily="34" charset="0"/>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571477"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ahoma" panose="020B0604030504040204" pitchFamily="34" charset="0"/>
                          <a:ea typeface="+mn-ea"/>
                          <a:cs typeface="+mn-cs"/>
                        </a:rPr>
                        <a:t>Engagements in progress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879962757"/>
                  </a:ext>
                </a:extLst>
              </a:tr>
              <a:tr h="263341">
                <a:tc>
                  <a:txBody>
                    <a:bodyPr/>
                    <a:lstStyle/>
                    <a:p>
                      <a:pPr algn="ctr" rtl="0" fontAlgn="ctr"/>
                      <a:r>
                        <a:rPr lang="en-US" sz="1200" b="0" i="0" u="none" strike="noStrike" dirty="0">
                          <a:solidFill>
                            <a:srgbClr val="000000"/>
                          </a:solidFill>
                          <a:effectLst/>
                          <a:latin typeface="Tahoma" panose="020B0604030504040204" pitchFamily="34" charset="0"/>
                        </a:rPr>
                        <a:t>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200" b="0" i="0" u="none" strike="noStrike" dirty="0">
                          <a:solidFill>
                            <a:srgbClr val="000000"/>
                          </a:solidFill>
                          <a:effectLst/>
                          <a:latin typeface="Tahoma" panose="020B0604030504040204" pitchFamily="34" charset="0"/>
                        </a:rPr>
                        <a:t>MP</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200" b="0" i="0" u="none" strike="noStrike" dirty="0">
                          <a:solidFill>
                            <a:srgbClr val="000000"/>
                          </a:solidFill>
                          <a:effectLst/>
                          <a:latin typeface="Tahoma" panose="020B0604030504040204" pitchFamily="34" charset="0"/>
                        </a:rPr>
                        <a:t>381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ctr"/>
                      <a:r>
                        <a:rPr lang="en-US" sz="1200" b="0" i="0" u="none" strike="noStrike" dirty="0">
                          <a:solidFill>
                            <a:srgbClr val="000000"/>
                          </a:solidFill>
                          <a:effectLst/>
                          <a:latin typeface="Tahoma" panose="020B0604030504040204" pitchFamily="34" charset="0"/>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571477"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ahoma" panose="020B0604030504040204" pitchFamily="34" charset="0"/>
                          <a:ea typeface="+mn-ea"/>
                          <a:cs typeface="+mn-cs"/>
                        </a:rPr>
                        <a:t>Engagements in progress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915840636"/>
                  </a:ext>
                </a:extLst>
              </a:tr>
              <a:tr h="662663">
                <a:tc>
                  <a:txBody>
                    <a:bodyPr/>
                    <a:lstStyle/>
                    <a:p>
                      <a:pPr algn="ctr" rtl="0" fontAlgn="ctr"/>
                      <a:r>
                        <a:rPr lang="en-US" sz="1200" b="0" i="0" u="none" strike="noStrike" dirty="0">
                          <a:solidFill>
                            <a:srgbClr val="000000"/>
                          </a:solidFill>
                          <a:effectLst/>
                          <a:latin typeface="Tahoma" panose="020B0604030504040204" pitchFamily="34" charset="0"/>
                        </a:rPr>
                        <a:t>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200" b="0" i="0" u="none" strike="noStrike" dirty="0">
                          <a:solidFill>
                            <a:srgbClr val="000000"/>
                          </a:solidFill>
                          <a:effectLst/>
                          <a:latin typeface="Tahoma" panose="020B0604030504040204" pitchFamily="34" charset="0"/>
                        </a:rPr>
                        <a:t>NW</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200" b="0" i="0" u="none" strike="noStrike" dirty="0">
                          <a:solidFill>
                            <a:srgbClr val="000000"/>
                          </a:solidFill>
                          <a:effectLst/>
                          <a:latin typeface="Tahoma" panose="020B0604030504040204" pitchFamily="34" charset="0"/>
                        </a:rPr>
                        <a:t>488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Tahoma" panose="020B0604030504040204" pitchFamily="34" charset="0"/>
                        </a:rPr>
                        <a:t>NW BB 230, 1324 Schools and 103 Clinics</a:t>
                      </a:r>
                    </a:p>
                    <a:p>
                      <a:pPr algn="l" rtl="0" fontAlgn="ctr"/>
                      <a:endParaRPr lang="en-US" sz="1200" b="0" i="0" u="none" strike="noStrike" dirty="0">
                        <a:solidFill>
                          <a:srgbClr val="000000"/>
                        </a:solidFill>
                        <a:effectLst/>
                        <a:latin typeface="Tahoma" panose="020B060403050404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ctr"/>
                      <a:r>
                        <a:rPr lang="en-US" sz="1200" b="0" i="0" u="none" strike="noStrike" dirty="0">
                          <a:solidFill>
                            <a:srgbClr val="000000"/>
                          </a:solidFill>
                          <a:effectLst/>
                          <a:latin typeface="Tahoma" panose="020B0604030504040204" pitchFamily="34" charset="0"/>
                        </a:rPr>
                        <a:t>Procurement currently in progress for 230 sites.  1324+103 sites are currently in planning as tasking was received in May 2022.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974322043"/>
                  </a:ext>
                </a:extLst>
              </a:tr>
              <a:tr h="263341">
                <a:tc>
                  <a:txBody>
                    <a:bodyPr/>
                    <a:lstStyle/>
                    <a:p>
                      <a:pPr algn="ctr" rtl="0" fontAlgn="ctr"/>
                      <a:r>
                        <a:rPr lang="en-US" sz="1200" b="0" i="0" u="none" strike="noStrike" dirty="0">
                          <a:solidFill>
                            <a:srgbClr val="000000"/>
                          </a:solidFill>
                          <a:effectLst/>
                          <a:latin typeface="Tahoma" panose="020B0604030504040204" pitchFamily="34" charset="0"/>
                        </a:rPr>
                        <a:t>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200" b="0" i="0" u="none" strike="noStrike" dirty="0">
                          <a:solidFill>
                            <a:srgbClr val="000000"/>
                          </a:solidFill>
                          <a:effectLst/>
                          <a:latin typeface="Tahoma" panose="020B0604030504040204" pitchFamily="34" charset="0"/>
                        </a:rPr>
                        <a:t>NC</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200" b="0" i="0" u="none" strike="noStrike" dirty="0">
                          <a:solidFill>
                            <a:srgbClr val="000000"/>
                          </a:solidFill>
                          <a:effectLst/>
                          <a:latin typeface="Tahoma" panose="020B0604030504040204" pitchFamily="34" charset="0"/>
                        </a:rPr>
                        <a:t>93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ctr"/>
                      <a:r>
                        <a:rPr lang="en-US" sz="1200" b="0" i="0" u="none" strike="noStrike" dirty="0">
                          <a:solidFill>
                            <a:srgbClr val="000000"/>
                          </a:solidFill>
                          <a:effectLst/>
                          <a:latin typeface="Tahoma" panose="020B0604030504040204" pitchFamily="34" charset="0"/>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571477"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ahoma" panose="020B0604030504040204" pitchFamily="34" charset="0"/>
                          <a:ea typeface="+mn-ea"/>
                          <a:cs typeface="+mn-cs"/>
                        </a:rPr>
                        <a:t>Engagements in progress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111055893"/>
                  </a:ext>
                </a:extLst>
              </a:tr>
              <a:tr h="270865">
                <a:tc>
                  <a:txBody>
                    <a:bodyPr/>
                    <a:lstStyle/>
                    <a:p>
                      <a:pPr algn="ctr" rtl="0" fontAlgn="ctr"/>
                      <a:r>
                        <a:rPr lang="en-US" sz="1200" b="0" i="0" u="none" strike="noStrike" dirty="0">
                          <a:solidFill>
                            <a:srgbClr val="000000"/>
                          </a:solidFill>
                          <a:effectLst/>
                          <a:latin typeface="Tahoma" panose="020B0604030504040204" pitchFamily="34" charset="0"/>
                        </a:rPr>
                        <a:t>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200" b="0" i="0" u="none" strike="noStrike" dirty="0">
                          <a:solidFill>
                            <a:srgbClr val="000000"/>
                          </a:solidFill>
                          <a:effectLst/>
                          <a:latin typeface="Tahoma" panose="020B0604030504040204" pitchFamily="34" charset="0"/>
                        </a:rPr>
                        <a:t>WC</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200" b="0" i="0" u="none" strike="noStrike" dirty="0">
                          <a:solidFill>
                            <a:srgbClr val="000000"/>
                          </a:solidFill>
                          <a:effectLst/>
                          <a:latin typeface="Tahoma" panose="020B0604030504040204" pitchFamily="34" charset="0"/>
                        </a:rPr>
                        <a:t>3,538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ctr"/>
                      <a:r>
                        <a:rPr lang="en-US" sz="1200" b="0" i="0" u="none" strike="noStrike" dirty="0">
                          <a:solidFill>
                            <a:srgbClr val="000000"/>
                          </a:solidFill>
                          <a:effectLst/>
                          <a:latin typeface="Tahoma" panose="020B0604030504040204" pitchFamily="34" charset="0"/>
                        </a:rPr>
                        <a:t>WC BB 2015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571477"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ahoma" panose="020B0604030504040204" pitchFamily="34" charset="0"/>
                          <a:ea typeface="+mn-ea"/>
                          <a:cs typeface="+mn-cs"/>
                        </a:rPr>
                        <a:t>Engagements in progress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729214975"/>
                  </a:ext>
                </a:extLst>
              </a:tr>
              <a:tr h="263341">
                <a:tc>
                  <a:txBody>
                    <a:bodyPr/>
                    <a:lstStyle/>
                    <a:p>
                      <a:pPr algn="ctr" rtl="0" fontAlgn="ctr"/>
                      <a:r>
                        <a:rPr lang="en-US" sz="1200" b="0" i="0" u="none" strike="noStrike" dirty="0">
                          <a:solidFill>
                            <a:srgbClr val="000000"/>
                          </a:solidFill>
                          <a:effectLst/>
                          <a:latin typeface="Tahoma" panose="020B0604030504040204" pitchFamily="34" charset="0"/>
                        </a:rPr>
                        <a:t>10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200" b="0" i="0" u="none" strike="noStrike" dirty="0">
                          <a:solidFill>
                            <a:srgbClr val="000000"/>
                          </a:solidFill>
                          <a:effectLst/>
                          <a:latin typeface="Tahoma" panose="020B0604030504040204" pitchFamily="34" charset="0"/>
                        </a:rPr>
                        <a:t>SAPS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200" b="0" i="0" u="none" strike="noStrike" dirty="0">
                          <a:solidFill>
                            <a:srgbClr val="000000"/>
                          </a:solidFill>
                          <a:effectLst/>
                          <a:latin typeface="Tahoma" panose="020B0604030504040204" pitchFamily="34" charset="0"/>
                        </a:rPr>
                        <a:t>2396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ctr"/>
                      <a:r>
                        <a:rPr lang="en-US" sz="1200" b="0" i="0" u="none" strike="noStrike" dirty="0">
                          <a:solidFill>
                            <a:srgbClr val="000000"/>
                          </a:solidFill>
                          <a:effectLst/>
                          <a:latin typeface="Tahoma" panose="020B0604030504040204" pitchFamily="34" charset="0"/>
                        </a:rPr>
                        <a:t>SAPS Migration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ctr"/>
                      <a:r>
                        <a:rPr lang="en-US" sz="1200" b="0" i="0" u="none" strike="noStrike" dirty="0">
                          <a:solidFill>
                            <a:srgbClr val="000000"/>
                          </a:solidFill>
                          <a:effectLst/>
                          <a:latin typeface="Tahoma" panose="020B0604030504040204" pitchFamily="34" charset="0"/>
                        </a:rPr>
                        <a:t>Proposal signed off</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579861388"/>
                  </a:ext>
                </a:extLst>
              </a:tr>
              <a:tr h="270865">
                <a:tc>
                  <a:txBody>
                    <a:bodyPr/>
                    <a:lstStyle/>
                    <a:p>
                      <a:pPr algn="ctr" rtl="0" fontAlgn="ctr"/>
                      <a:r>
                        <a:rPr lang="en-US" sz="1200" b="0" i="0" u="none" strike="noStrike" dirty="0">
                          <a:solidFill>
                            <a:srgbClr val="000000"/>
                          </a:solidFill>
                          <a:effectLst/>
                          <a:latin typeface="Tahoma" panose="020B0604030504040204" pitchFamily="34" charset="0"/>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ctr"/>
                      <a:r>
                        <a:rPr lang="en-US" sz="1200" b="1" i="0" u="none" strike="noStrike" dirty="0">
                          <a:solidFill>
                            <a:srgbClr val="000000"/>
                          </a:solidFill>
                          <a:effectLst/>
                          <a:latin typeface="Tahoma" panose="020B0604030504040204" pitchFamily="34" charset="0"/>
                        </a:rPr>
                        <a:t>Total Sites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200" b="1" i="0" u="none" strike="noStrike" dirty="0">
                          <a:solidFill>
                            <a:srgbClr val="000000"/>
                          </a:solidFill>
                          <a:effectLst/>
                          <a:latin typeface="Tahoma" panose="020B0604030504040204" pitchFamily="34" charset="0"/>
                        </a:rPr>
                        <a:t>14,742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ctr"/>
                      <a:r>
                        <a:rPr lang="en-US" sz="1200" b="0" i="0" u="none" strike="noStrike" dirty="0">
                          <a:solidFill>
                            <a:srgbClr val="000000"/>
                          </a:solidFill>
                          <a:effectLst/>
                          <a:latin typeface="Tahoma" panose="020B0604030504040204" pitchFamily="34" charset="0"/>
                        </a:rPr>
                        <a:t> </a:t>
                      </a:r>
                      <a:r>
                        <a:rPr lang="en-US" sz="1200" b="1" i="0" u="none" strike="noStrike" kern="1200" dirty="0">
                          <a:solidFill>
                            <a:srgbClr val="000000"/>
                          </a:solidFill>
                          <a:effectLst/>
                          <a:latin typeface="Tahoma" panose="020B0604030504040204" pitchFamily="34" charset="0"/>
                          <a:ea typeface="+mn-ea"/>
                          <a:cs typeface="+mn-cs"/>
                        </a:rPr>
                        <a:t>7441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ctr"/>
                      <a:endParaRPr lang="en-US" sz="1200" b="1" i="0" u="none" strike="noStrike" kern="1200" dirty="0">
                        <a:solidFill>
                          <a:srgbClr val="000000"/>
                        </a:solidFill>
                        <a:effectLst/>
                        <a:latin typeface="Tahoma" panose="020B0604030504040204" pitchFamily="34" charset="0"/>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524685898"/>
                  </a:ext>
                </a:extLst>
              </a:tr>
            </a:tbl>
          </a:graphicData>
        </a:graphic>
      </p:graphicFrame>
    </p:spTree>
    <p:extLst>
      <p:ext uri="{BB962C8B-B14F-4D97-AF65-F5344CB8AC3E}">
        <p14:creationId xmlns:p14="http://schemas.microsoft.com/office/powerpoint/2010/main" xmlns="" val="3205996944"/>
      </p:ext>
    </p:extLst>
  </p:cSld>
  <p:clrMapOvr>
    <a:masterClrMapping/>
  </p:clrMapOvr>
  <p:extLst mod="1">
    <p:ext uri="{6950BFC3-D8DA-4A85-94F7-54DA5524770B}">
      <p188:commentRel xmlns:p188="http://schemas.microsoft.com/office/powerpoint/2018/8/main" xmlns="" r:id="rId2"/>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xmlns="" id="{5F701833-3C93-8C32-2B9C-93AB6E9E346B}"/>
              </a:ext>
            </a:extLst>
          </p:cNvPr>
          <p:cNvGraphicFramePr>
            <a:graphicFrameLocks noGrp="1"/>
          </p:cNvGraphicFramePr>
          <p:nvPr>
            <p:extLst>
              <p:ext uri="{D42A27DB-BD31-4B8C-83A1-F6EECF244321}">
                <p14:modId xmlns:p14="http://schemas.microsoft.com/office/powerpoint/2010/main" xmlns="" val="568679441"/>
              </p:ext>
            </p:extLst>
          </p:nvPr>
        </p:nvGraphicFramePr>
        <p:xfrm>
          <a:off x="98093" y="893586"/>
          <a:ext cx="9734435" cy="4797025"/>
        </p:xfrm>
        <a:graphic>
          <a:graphicData uri="http://schemas.openxmlformats.org/drawingml/2006/table">
            <a:tbl>
              <a:tblPr firstRow="1" bandRow="1">
                <a:tableStyleId>{93296810-A885-4BE3-A3E7-6D5BEEA58F35}</a:tableStyleId>
              </a:tblPr>
              <a:tblGrid>
                <a:gridCol w="1884262">
                  <a:extLst>
                    <a:ext uri="{9D8B030D-6E8A-4147-A177-3AD203B41FA5}">
                      <a16:colId xmlns:a16="http://schemas.microsoft.com/office/drawing/2014/main" xmlns="" val="743681258"/>
                    </a:ext>
                  </a:extLst>
                </a:gridCol>
                <a:gridCol w="3673709">
                  <a:extLst>
                    <a:ext uri="{9D8B030D-6E8A-4147-A177-3AD203B41FA5}">
                      <a16:colId xmlns:a16="http://schemas.microsoft.com/office/drawing/2014/main" xmlns="" val="862333809"/>
                    </a:ext>
                  </a:extLst>
                </a:gridCol>
                <a:gridCol w="4176464">
                  <a:extLst>
                    <a:ext uri="{9D8B030D-6E8A-4147-A177-3AD203B41FA5}">
                      <a16:colId xmlns:a16="http://schemas.microsoft.com/office/drawing/2014/main" xmlns="" val="3054056247"/>
                    </a:ext>
                  </a:extLst>
                </a:gridCol>
              </a:tblGrid>
              <a:tr h="362185">
                <a:tc>
                  <a:txBody>
                    <a:bodyPr/>
                    <a:lstStyle/>
                    <a:p>
                      <a:r>
                        <a:rPr lang="en-ZA" sz="1600" dirty="0">
                          <a:solidFill>
                            <a:schemeClr val="tx1"/>
                          </a:solidFill>
                        </a:rPr>
                        <a:t>Subject </a:t>
                      </a:r>
                    </a:p>
                  </a:txBody>
                  <a:tcPr marL="76200" marR="7620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ZA" sz="1600" dirty="0">
                          <a:solidFill>
                            <a:schemeClr val="tx1"/>
                          </a:solidFill>
                        </a:rPr>
                        <a:t>Description</a:t>
                      </a:r>
                    </a:p>
                  </a:txBody>
                  <a:tcPr marL="76200" marR="7620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ZA" sz="1600" dirty="0">
                          <a:solidFill>
                            <a:schemeClr val="tx1"/>
                          </a:solidFill>
                        </a:rPr>
                        <a:t>STATUS </a:t>
                      </a:r>
                    </a:p>
                  </a:txBody>
                  <a:tcPr marL="76200" marR="7620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874988906"/>
                  </a:ext>
                </a:extLst>
              </a:tr>
              <a:tr h="412200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ZA" sz="1500"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ZA" sz="1500"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ZA" sz="15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ZA" sz="1500" b="1" dirty="0"/>
                        <a:t>TELCO OBLIGATIONS </a:t>
                      </a:r>
                    </a:p>
                    <a:p>
                      <a:endParaRPr lang="en-ZA" sz="1500" b="1" dirty="0"/>
                    </a:p>
                  </a:txBody>
                  <a:tcPr marL="76200" marR="7620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800" b="0" kern="1200" dirty="0">
                          <a:solidFill>
                            <a:schemeClr val="dk1"/>
                          </a:solidFill>
                          <a:latin typeface="+mn-lt"/>
                          <a:ea typeface="+mn-ea"/>
                          <a:cs typeface="+mn-cs"/>
                        </a:rPr>
                        <a:t>Telco Social Obligations - ICASA</a:t>
                      </a:r>
                      <a:endParaRPr lang="en-ZA" sz="1800" b="0" kern="1200" dirty="0">
                        <a:solidFill>
                          <a:schemeClr val="dk1"/>
                        </a:solidFill>
                        <a:latin typeface="+mn-lt"/>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lang="en-US" sz="1800" b="0" kern="1200" dirty="0">
                        <a:solidFill>
                          <a:schemeClr val="dk1"/>
                        </a:solidFill>
                        <a:latin typeface="+mn-lt"/>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lang="en-US" sz="1800" b="0" kern="1200" dirty="0">
                        <a:solidFill>
                          <a:schemeClr val="dk1"/>
                        </a:solidFill>
                        <a:latin typeface="+mn-lt"/>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800" b="0" kern="1200" dirty="0">
                          <a:solidFill>
                            <a:schemeClr val="dk1"/>
                          </a:solidFill>
                          <a:latin typeface="+mn-lt"/>
                          <a:ea typeface="+mn-ea"/>
                          <a:cs typeface="+mn-cs"/>
                        </a:rPr>
                        <a:t>Social Obligations Site lists:</a:t>
                      </a:r>
                    </a:p>
                    <a:p>
                      <a:pPr marL="857250" marR="0" lvl="1" indent="-400050" algn="l" defTabSz="914400" rtl="0" eaLnBrk="1" fontAlgn="auto" latinLnBrk="0" hangingPunct="1">
                        <a:lnSpc>
                          <a:spcPct val="100000"/>
                        </a:lnSpc>
                        <a:spcBef>
                          <a:spcPts val="0"/>
                        </a:spcBef>
                        <a:spcAft>
                          <a:spcPts val="0"/>
                        </a:spcAft>
                        <a:buClrTx/>
                        <a:buSzTx/>
                        <a:buFont typeface="+mj-lt"/>
                        <a:buAutoNum type="alphaLcParenR"/>
                        <a:tabLst/>
                        <a:defRPr/>
                      </a:pPr>
                      <a:r>
                        <a:rPr lang="en-US" sz="1800" b="0" kern="1200" dirty="0">
                          <a:solidFill>
                            <a:schemeClr val="dk1"/>
                          </a:solidFill>
                          <a:latin typeface="+mn-lt"/>
                          <a:ea typeface="+mn-ea"/>
                          <a:cs typeface="+mn-cs"/>
                        </a:rPr>
                        <a:t>DBE - 18520 Schools </a:t>
                      </a:r>
                    </a:p>
                    <a:p>
                      <a:pPr marL="857250" marR="0" lvl="1" indent="-400050" algn="l" defTabSz="914400" rtl="0" eaLnBrk="1" fontAlgn="auto" latinLnBrk="0" hangingPunct="1">
                        <a:lnSpc>
                          <a:spcPct val="100000"/>
                        </a:lnSpc>
                        <a:spcBef>
                          <a:spcPts val="0"/>
                        </a:spcBef>
                        <a:spcAft>
                          <a:spcPts val="0"/>
                        </a:spcAft>
                        <a:buClrTx/>
                        <a:buSzTx/>
                        <a:buFont typeface="+mj-lt"/>
                        <a:buAutoNum type="alphaLcParenR"/>
                        <a:tabLst/>
                        <a:defRPr/>
                      </a:pPr>
                      <a:r>
                        <a:rPr lang="en-US" sz="1800" b="0" kern="1200" dirty="0">
                          <a:solidFill>
                            <a:schemeClr val="dk1"/>
                          </a:solidFill>
                          <a:latin typeface="+mn-lt"/>
                          <a:ea typeface="+mn-ea"/>
                          <a:cs typeface="+mn-cs"/>
                        </a:rPr>
                        <a:t>DoH - 1764 Hospitals &amp; 3967 Clinics</a:t>
                      </a:r>
                    </a:p>
                    <a:p>
                      <a:pPr marL="857250" marR="0" lvl="1" indent="-400050" algn="l" defTabSz="914400" rtl="0" eaLnBrk="1" fontAlgn="auto" latinLnBrk="0" hangingPunct="1">
                        <a:lnSpc>
                          <a:spcPct val="100000"/>
                        </a:lnSpc>
                        <a:spcBef>
                          <a:spcPts val="0"/>
                        </a:spcBef>
                        <a:spcAft>
                          <a:spcPts val="0"/>
                        </a:spcAft>
                        <a:buClrTx/>
                        <a:buSzTx/>
                        <a:buFont typeface="+mj-lt"/>
                        <a:buAutoNum type="alphaLcParenR"/>
                        <a:tabLst/>
                        <a:defRPr/>
                      </a:pPr>
                      <a:r>
                        <a:rPr lang="en-US" sz="1800" b="0" kern="1200" dirty="0">
                          <a:solidFill>
                            <a:schemeClr val="dk1"/>
                          </a:solidFill>
                          <a:latin typeface="+mn-lt"/>
                          <a:ea typeface="+mn-ea"/>
                          <a:cs typeface="+mn-cs"/>
                        </a:rPr>
                        <a:t>567 Libraries (SAPS  Replacement sites)</a:t>
                      </a:r>
                    </a:p>
                    <a:p>
                      <a:pPr marL="857250" marR="0" lvl="1" indent="-400050" algn="l" defTabSz="914400" rtl="0" eaLnBrk="1" fontAlgn="auto" latinLnBrk="0" hangingPunct="1">
                        <a:lnSpc>
                          <a:spcPct val="100000"/>
                        </a:lnSpc>
                        <a:spcBef>
                          <a:spcPts val="0"/>
                        </a:spcBef>
                        <a:spcAft>
                          <a:spcPts val="0"/>
                        </a:spcAft>
                        <a:buClrTx/>
                        <a:buSzTx/>
                        <a:buFont typeface="+mj-lt"/>
                        <a:buAutoNum type="alphaLcParenR"/>
                        <a:tabLst/>
                        <a:defRPr/>
                      </a:pPr>
                      <a:r>
                        <a:rPr lang="en-US" sz="1800" b="0" kern="1200" dirty="0">
                          <a:solidFill>
                            <a:schemeClr val="dk1"/>
                          </a:solidFill>
                          <a:latin typeface="+mn-lt"/>
                          <a:ea typeface="+mn-ea"/>
                          <a:cs typeface="+mn-cs"/>
                        </a:rPr>
                        <a:t>8241 Traditional &amp; Tribal Authority Centres </a:t>
                      </a:r>
                    </a:p>
                    <a:p>
                      <a:pPr marL="800100" marR="0" lvl="1" indent="-342900" algn="l" defTabSz="914400" rtl="0" eaLnBrk="1" fontAlgn="auto" latinLnBrk="0" hangingPunct="1">
                        <a:lnSpc>
                          <a:spcPct val="100000"/>
                        </a:lnSpc>
                        <a:spcBef>
                          <a:spcPts val="0"/>
                        </a:spcBef>
                        <a:spcAft>
                          <a:spcPts val="0"/>
                        </a:spcAft>
                        <a:buClrTx/>
                        <a:buSzTx/>
                        <a:buFont typeface="+mj-lt"/>
                        <a:buAutoNum type="alphaLcParenR"/>
                        <a:tabLst/>
                        <a:defRPr/>
                      </a:pPr>
                      <a:endParaRPr lang="en-US" sz="1800" b="0" kern="1200" dirty="0">
                        <a:solidFill>
                          <a:schemeClr val="dk1"/>
                        </a:solidFill>
                        <a:latin typeface="+mn-lt"/>
                        <a:ea typeface="+mn-ea"/>
                        <a:cs typeface="+mn-cs"/>
                      </a:endParaRPr>
                    </a:p>
                    <a:p>
                      <a:pPr marL="514361"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800" b="0" kern="1200" dirty="0">
                          <a:solidFill>
                            <a:schemeClr val="dk1"/>
                          </a:solidFill>
                          <a:latin typeface="+mn-lt"/>
                          <a:ea typeface="+mn-ea"/>
                          <a:cs typeface="+mn-cs"/>
                        </a:rPr>
                        <a:t>Site Lists Inputs</a:t>
                      </a:r>
                    </a:p>
                  </a:txBody>
                  <a:tcPr marL="76200" marR="7620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ZA" sz="1800" b="0" kern="1200" dirty="0">
                          <a:solidFill>
                            <a:schemeClr val="tx1"/>
                          </a:solidFill>
                          <a:latin typeface="+mn-lt"/>
                          <a:ea typeface="+mn-ea"/>
                          <a:cs typeface="+mn-cs"/>
                        </a:rPr>
                        <a:t>Several engagements were held with ICASA to allocate sites for Telcos. Site lists required from beneficiaries</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ZA" sz="1800" b="0" kern="1200" dirty="0">
                          <a:solidFill>
                            <a:schemeClr val="tx1"/>
                          </a:solidFill>
                          <a:latin typeface="+mn-lt"/>
                          <a:ea typeface="+mn-ea"/>
                          <a:cs typeface="+mn-cs"/>
                        </a:rPr>
                        <a:t>ICASA is engaging with Telcos and DCDT to finalise the requirements and obligatory agreements.</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lang="en-ZA" sz="1800" b="0" kern="1200" dirty="0">
                        <a:solidFill>
                          <a:schemeClr val="tx1"/>
                        </a:solidFill>
                        <a:latin typeface="+mn-lt"/>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lang="en-ZA" sz="1800" b="0" kern="1200" dirty="0">
                        <a:solidFill>
                          <a:schemeClr val="tx1"/>
                        </a:solidFill>
                        <a:latin typeface="+mn-lt"/>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lang="en-ZA" sz="1800" b="0" kern="1200" dirty="0">
                        <a:solidFill>
                          <a:schemeClr val="tx1"/>
                        </a:solidFill>
                        <a:latin typeface="+mn-lt"/>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ZA" sz="1800" b="0" kern="1200" dirty="0">
                          <a:solidFill>
                            <a:schemeClr val="tx1"/>
                          </a:solidFill>
                          <a:latin typeface="+mn-lt"/>
                          <a:ea typeface="+mn-ea"/>
                          <a:cs typeface="+mn-cs"/>
                        </a:rPr>
                        <a:t>Awaiting full list responses from:</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800" b="0" kern="1200" dirty="0">
                          <a:solidFill>
                            <a:schemeClr val="tx1"/>
                          </a:solidFill>
                          <a:latin typeface="+mn-lt"/>
                          <a:ea typeface="+mn-ea"/>
                          <a:cs typeface="+mn-cs"/>
                        </a:rPr>
                        <a:t>DBE  (NW, LP, EC, GP) </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800" b="0" kern="1200" dirty="0">
                          <a:solidFill>
                            <a:schemeClr val="tx1"/>
                          </a:solidFill>
                          <a:latin typeface="+mn-lt"/>
                          <a:ea typeface="+mn-ea"/>
                          <a:cs typeface="+mn-cs"/>
                        </a:rPr>
                        <a:t>DoH (NW, LP, EC, GP)</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800" b="0" kern="1200" dirty="0">
                          <a:solidFill>
                            <a:schemeClr val="tx1"/>
                          </a:solidFill>
                          <a:latin typeface="+mn-lt"/>
                          <a:ea typeface="+mn-ea"/>
                          <a:cs typeface="+mn-cs"/>
                        </a:rPr>
                        <a:t>COGTA </a:t>
                      </a:r>
                      <a:r>
                        <a:rPr lang="en-ZA" sz="1600" b="0" kern="1200" dirty="0">
                          <a:solidFill>
                            <a:schemeClr val="tx1"/>
                          </a:solidFill>
                          <a:latin typeface="+mn-lt"/>
                          <a:ea typeface="+mn-ea"/>
                          <a:cs typeface="+mn-cs"/>
                        </a:rPr>
                        <a:t>(EC, FS, NW, GP, LP, WC, NC, KZN, MP) well short of 8241 sites.</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800" b="0" kern="1200" dirty="0">
                          <a:solidFill>
                            <a:schemeClr val="tx1"/>
                          </a:solidFill>
                          <a:latin typeface="+mn-lt"/>
                          <a:ea typeface="+mn-ea"/>
                          <a:cs typeface="+mn-cs"/>
                        </a:rPr>
                        <a:t>COGTA </a:t>
                      </a:r>
                      <a:r>
                        <a:rPr lang="en-ZA" sz="1600" b="0" kern="1200" dirty="0">
                          <a:solidFill>
                            <a:schemeClr val="tx1"/>
                          </a:solidFill>
                          <a:latin typeface="+mn-lt"/>
                          <a:ea typeface="+mn-ea"/>
                          <a:cs typeface="+mn-cs"/>
                        </a:rPr>
                        <a:t>(33 539 WiFi HotSpots).</a:t>
                      </a:r>
                      <a:endParaRPr lang="en-ZA" sz="2000" b="0" kern="1200" dirty="0">
                        <a:solidFill>
                          <a:schemeClr val="tx1"/>
                        </a:solidFill>
                        <a:latin typeface="+mn-lt"/>
                        <a:ea typeface="+mn-ea"/>
                        <a:cs typeface="+mn-cs"/>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ZA" sz="1800" b="0" kern="1200" dirty="0">
                        <a:solidFill>
                          <a:srgbClr val="FF0000"/>
                        </a:solidFill>
                        <a:latin typeface="+mn-lt"/>
                        <a:ea typeface="+mn-ea"/>
                        <a:cs typeface="+mn-cs"/>
                      </a:endParaRPr>
                    </a:p>
                  </a:txBody>
                  <a:tcPr marL="76200" marR="7620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502936483"/>
                  </a:ext>
                </a:extLst>
              </a:tr>
            </a:tbl>
          </a:graphicData>
        </a:graphic>
      </p:graphicFrame>
      <p:sp>
        <p:nvSpPr>
          <p:cNvPr id="7" name="TextBox 6">
            <a:extLst>
              <a:ext uri="{FF2B5EF4-FFF2-40B4-BE49-F238E27FC236}">
                <a16:creationId xmlns:a16="http://schemas.microsoft.com/office/drawing/2014/main" xmlns="" id="{B7F75D32-86DF-BA56-3BA2-051E6F983608}"/>
              </a:ext>
            </a:extLst>
          </p:cNvPr>
          <p:cNvSpPr txBox="1"/>
          <p:nvPr/>
        </p:nvSpPr>
        <p:spPr>
          <a:xfrm>
            <a:off x="1839640" y="268229"/>
            <a:ext cx="6632511" cy="480131"/>
          </a:xfrm>
          <a:prstGeom prst="rect">
            <a:avLst/>
          </a:prstGeom>
          <a:noFill/>
        </p:spPr>
        <p:txBody>
          <a:bodyPr wrap="square">
            <a:spAutoFit/>
          </a:bodyPr>
          <a:lstStyle/>
          <a:p>
            <a:pPr algn="ctr" defTabSz="571477" fontAlgn="auto">
              <a:lnSpc>
                <a:spcPct val="90000"/>
              </a:lnSpc>
              <a:spcAft>
                <a:spcPts val="667"/>
              </a:spcAft>
              <a:defRPr/>
            </a:pPr>
            <a:r>
              <a:rPr lang="en-US" sz="2800" b="1" dirty="0">
                <a:solidFill>
                  <a:schemeClr val="accent6">
                    <a:lumMod val="50000"/>
                  </a:schemeClr>
                </a:solidFill>
                <a:ea typeface="+mj-ea"/>
              </a:rPr>
              <a:t>Progress on Social Obligations</a:t>
            </a:r>
            <a:endParaRPr lang="en-ZA" sz="2800" b="1" dirty="0">
              <a:solidFill>
                <a:schemeClr val="accent6">
                  <a:lumMod val="50000"/>
                </a:schemeClr>
              </a:solidFill>
              <a:ea typeface="+mj-ea"/>
            </a:endParaRPr>
          </a:p>
        </p:txBody>
      </p:sp>
    </p:spTree>
    <p:extLst>
      <p:ext uri="{BB962C8B-B14F-4D97-AF65-F5344CB8AC3E}">
        <p14:creationId xmlns:p14="http://schemas.microsoft.com/office/powerpoint/2010/main" xmlns="" val="4075765229"/>
      </p:ext>
    </p:extLst>
  </p:cSld>
  <p:clrMapOvr>
    <a:masterClrMapping/>
  </p:clrMapOvr>
  <p:extLst mod="1">
    <p:ext uri="{6950BFC3-D8DA-4A85-94F7-54DA5524770B}">
      <p188:commentRel xmlns:p188="http://schemas.microsoft.com/office/powerpoint/2018/8/main" xmlns="" r:id="rId2"/>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033986" y="2929619"/>
            <a:ext cx="1317047" cy="1197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71477" fontAlgn="auto">
              <a:spcBef>
                <a:spcPts val="0"/>
              </a:spcBef>
              <a:spcAft>
                <a:spcPts val="0"/>
              </a:spcAft>
            </a:pPr>
            <a:endParaRPr lang="en-ZA" sz="1125" dirty="0">
              <a:solidFill>
                <a:prstClr val="white"/>
              </a:solidFill>
              <a:latin typeface="Calibri" panose="020F0502020204030204"/>
            </a:endParaRPr>
          </a:p>
        </p:txBody>
      </p:sp>
      <p:sp>
        <p:nvSpPr>
          <p:cNvPr id="8" name="Content Placeholder 3">
            <a:extLst>
              <a:ext uri="{FF2B5EF4-FFF2-40B4-BE49-F238E27FC236}">
                <a16:creationId xmlns:a16="http://schemas.microsoft.com/office/drawing/2014/main" xmlns="" id="{502893EA-5D8B-4D78-9739-7C847A947E46}"/>
              </a:ext>
            </a:extLst>
          </p:cNvPr>
          <p:cNvSpPr txBox="1">
            <a:spLocks/>
          </p:cNvSpPr>
          <p:nvPr/>
        </p:nvSpPr>
        <p:spPr bwMode="auto">
          <a:xfrm>
            <a:off x="183456" y="841276"/>
            <a:ext cx="9832552" cy="4490969"/>
          </a:xfrm>
          <a:prstGeom prst="rect">
            <a:avLst/>
          </a:prstGeom>
          <a:solidFill>
            <a:schemeClr val="bg1">
              <a:lumMod val="95000"/>
            </a:schemeClr>
          </a:solidFill>
          <a:ln>
            <a:noFill/>
          </a:ln>
        </p:spPr>
        <p:txBody>
          <a:bodyPr vert="horz" wrap="square" lIns="91440" tIns="45720" rIns="91440" bIns="45720" numCol="1" anchor="t" anchorCtr="0" compatLnSpc="1">
            <a:prstTxWarp prst="textNoShape">
              <a:avLst/>
            </a:prstTxWarp>
            <a:noAutofit/>
          </a:bodyPr>
          <a:lstStyle>
            <a:lvl1pPr marL="0" indent="0" algn="l" defTabSz="846061" rtl="0" eaLnBrk="0" fontAlgn="base" hangingPunct="0">
              <a:spcBef>
                <a:spcPts val="551"/>
              </a:spcBef>
              <a:spcAft>
                <a:spcPct val="0"/>
              </a:spcAft>
              <a:buSzPct val="90000"/>
              <a:buFont typeface="Wingdings" panose="05000000000000000000" pitchFamily="2" charset="2"/>
              <a:buNone/>
              <a:defRPr sz="1125" kern="1200">
                <a:solidFill>
                  <a:schemeClr val="tx1">
                    <a:tint val="75000"/>
                  </a:schemeClr>
                </a:solidFill>
                <a:latin typeface="+mn-lt"/>
                <a:ea typeface="Segoe UI Light" pitchFamily="34" charset="0"/>
                <a:cs typeface="Segoe UI Light" panose="020B0502040204020203" pitchFamily="34" charset="0"/>
              </a:defRPr>
            </a:lvl1pPr>
            <a:lvl2pPr marL="285739" indent="0" algn="l" defTabSz="846061" rtl="0" eaLnBrk="0" fontAlgn="base" hangingPunct="0">
              <a:spcBef>
                <a:spcPts val="551"/>
              </a:spcBef>
              <a:spcAft>
                <a:spcPct val="0"/>
              </a:spcAft>
              <a:buSzPct val="90000"/>
              <a:buFont typeface="Wingdings" panose="05000000000000000000" pitchFamily="2" charset="2"/>
              <a:buNone/>
              <a:defRPr sz="1250" kern="1200">
                <a:solidFill>
                  <a:schemeClr val="tx1">
                    <a:tint val="75000"/>
                  </a:schemeClr>
                </a:solidFill>
                <a:latin typeface="+mn-lt"/>
                <a:ea typeface="Segoe UI Light" pitchFamily="34" charset="0"/>
                <a:cs typeface="Segoe UI Light" panose="020B0502040204020203" pitchFamily="34" charset="0"/>
              </a:defRPr>
            </a:lvl2pPr>
            <a:lvl3pPr marL="571477" indent="0" algn="l" defTabSz="846061" rtl="0" eaLnBrk="0" fontAlgn="base" hangingPunct="0">
              <a:spcBef>
                <a:spcPts val="551"/>
              </a:spcBef>
              <a:spcAft>
                <a:spcPct val="0"/>
              </a:spcAft>
              <a:buFont typeface="Wingdings" panose="05000000000000000000" pitchFamily="2" charset="2"/>
              <a:buNone/>
              <a:defRPr sz="1125" kern="1200">
                <a:solidFill>
                  <a:schemeClr val="tx1">
                    <a:tint val="75000"/>
                  </a:schemeClr>
                </a:solidFill>
                <a:latin typeface="+mn-lt"/>
                <a:ea typeface="Segoe UI Light" pitchFamily="34" charset="0"/>
                <a:cs typeface="Segoe UI Light" panose="020B0502040204020203" pitchFamily="34" charset="0"/>
              </a:defRPr>
            </a:lvl3pPr>
            <a:lvl4pPr marL="857216" indent="0" algn="l" defTabSz="846061" rtl="0" eaLnBrk="0" fontAlgn="base" hangingPunct="0">
              <a:spcBef>
                <a:spcPts val="551"/>
              </a:spcBef>
              <a:spcAft>
                <a:spcPct val="0"/>
              </a:spcAft>
              <a:buFont typeface="Arial" panose="020B0604020202020204" pitchFamily="34" charset="0"/>
              <a:buNone/>
              <a:defRPr sz="1000" kern="1200">
                <a:solidFill>
                  <a:schemeClr val="tx1">
                    <a:tint val="75000"/>
                  </a:schemeClr>
                </a:solidFill>
                <a:latin typeface="+mn-lt"/>
                <a:ea typeface="Segoe UI Light" pitchFamily="34" charset="0"/>
                <a:cs typeface="Segoe UI Light" panose="020B0502040204020203" pitchFamily="34" charset="0"/>
              </a:defRPr>
            </a:lvl4pPr>
            <a:lvl5pPr marL="1142954" indent="0" algn="l" defTabSz="846061" rtl="0" eaLnBrk="0" fontAlgn="base" hangingPunct="0">
              <a:spcBef>
                <a:spcPts val="551"/>
              </a:spcBef>
              <a:spcAft>
                <a:spcPct val="0"/>
              </a:spcAft>
              <a:buFont typeface="Arial" panose="020B0604020202020204" pitchFamily="34" charset="0"/>
              <a:buNone/>
              <a:defRPr sz="1000" kern="1200">
                <a:solidFill>
                  <a:schemeClr val="tx1">
                    <a:tint val="75000"/>
                  </a:schemeClr>
                </a:solidFill>
                <a:latin typeface="+mn-lt"/>
                <a:ea typeface="Segoe UI Light" pitchFamily="34" charset="0"/>
                <a:cs typeface="Segoe UI Light" panose="020B0502040204020203" pitchFamily="34" charset="0"/>
              </a:defRPr>
            </a:lvl5pPr>
            <a:lvl6pPr marL="1428693" indent="0" algn="l" defTabSz="846548" rtl="0" eaLnBrk="1" latinLnBrk="0" hangingPunct="1">
              <a:spcBef>
                <a:spcPct val="20000"/>
              </a:spcBef>
              <a:buFont typeface="Arial" panose="020B0604020202020204" pitchFamily="34" charset="0"/>
              <a:buNone/>
              <a:defRPr sz="1000" kern="1200">
                <a:solidFill>
                  <a:schemeClr val="tx1">
                    <a:tint val="75000"/>
                  </a:schemeClr>
                </a:solidFill>
                <a:latin typeface="+mn-lt"/>
                <a:ea typeface="+mn-ea"/>
                <a:cs typeface="+mn-cs"/>
              </a:defRPr>
            </a:lvl6pPr>
            <a:lvl7pPr marL="1714431" indent="0" algn="l" defTabSz="846548" rtl="0" eaLnBrk="1" latinLnBrk="0" hangingPunct="1">
              <a:spcBef>
                <a:spcPct val="20000"/>
              </a:spcBef>
              <a:buFont typeface="Arial" panose="020B0604020202020204" pitchFamily="34" charset="0"/>
              <a:buNone/>
              <a:defRPr sz="1000" kern="1200">
                <a:solidFill>
                  <a:schemeClr val="tx1">
                    <a:tint val="75000"/>
                  </a:schemeClr>
                </a:solidFill>
                <a:latin typeface="+mn-lt"/>
                <a:ea typeface="+mn-ea"/>
                <a:cs typeface="+mn-cs"/>
              </a:defRPr>
            </a:lvl7pPr>
            <a:lvl8pPr marL="2000170" indent="0" algn="l" defTabSz="846548" rtl="0" eaLnBrk="1" latinLnBrk="0" hangingPunct="1">
              <a:spcBef>
                <a:spcPct val="20000"/>
              </a:spcBef>
              <a:buFont typeface="Arial" panose="020B0604020202020204" pitchFamily="34" charset="0"/>
              <a:buNone/>
              <a:defRPr sz="1000" kern="1200">
                <a:solidFill>
                  <a:schemeClr val="tx1">
                    <a:tint val="75000"/>
                  </a:schemeClr>
                </a:solidFill>
                <a:latin typeface="+mn-lt"/>
                <a:ea typeface="+mn-ea"/>
                <a:cs typeface="+mn-cs"/>
              </a:defRPr>
            </a:lvl8pPr>
            <a:lvl9pPr marL="2285909" indent="0" algn="l" defTabSz="846548" rtl="0" eaLnBrk="1" latinLnBrk="0" hangingPunct="1">
              <a:spcBef>
                <a:spcPct val="20000"/>
              </a:spcBef>
              <a:buFont typeface="Arial" panose="020B0604020202020204" pitchFamily="34" charset="0"/>
              <a:buNone/>
              <a:defRPr sz="1000" kern="1200">
                <a:solidFill>
                  <a:schemeClr val="tx1">
                    <a:tint val="75000"/>
                  </a:schemeClr>
                </a:solidFill>
                <a:latin typeface="+mn-lt"/>
                <a:ea typeface="+mn-ea"/>
                <a:cs typeface="+mn-cs"/>
              </a:defRPr>
            </a:lvl9pPr>
          </a:lstStyle>
          <a:p>
            <a:pPr marL="457200" indent="-457200">
              <a:buFont typeface="+mj-lt"/>
              <a:buAutoNum type="arabicPeriod"/>
            </a:pPr>
            <a:r>
              <a:rPr lang="en-US" sz="2100" dirty="0">
                <a:solidFill>
                  <a:schemeClr val="tx1"/>
                </a:solidFill>
              </a:rPr>
              <a:t>Provincial and Departmental engagements are in progress (see slide 9 for updates).</a:t>
            </a:r>
          </a:p>
          <a:p>
            <a:pPr marL="457200" indent="-457200">
              <a:buFont typeface="+mj-lt"/>
              <a:buAutoNum type="arabicPeriod"/>
            </a:pPr>
            <a:r>
              <a:rPr lang="en-US" sz="2100" dirty="0">
                <a:solidFill>
                  <a:schemeClr val="tx1"/>
                </a:solidFill>
              </a:rPr>
              <a:t>All submissions to National Treasury for Funding have been made and DCDT is following up regularly so that the roll out to start in earnest. Feedback expected around October 2022.</a:t>
            </a:r>
          </a:p>
          <a:p>
            <a:pPr marL="457200" indent="-457200">
              <a:buFont typeface="+mj-lt"/>
              <a:buAutoNum type="arabicPeriod"/>
            </a:pPr>
            <a:r>
              <a:rPr lang="en-US" sz="2100" dirty="0">
                <a:solidFill>
                  <a:schemeClr val="tx1"/>
                </a:solidFill>
              </a:rPr>
              <a:t>Prioritization of sites to be rolled out is in still in progress, in conjunction with DoH, DoE, COGTA, Provinces etc.</a:t>
            </a:r>
          </a:p>
          <a:p>
            <a:pPr marL="457200" indent="-457200">
              <a:buFont typeface="+mj-lt"/>
              <a:buAutoNum type="arabicPeriod"/>
            </a:pPr>
            <a:r>
              <a:rPr lang="en-US" sz="2100" dirty="0">
                <a:solidFill>
                  <a:schemeClr val="tx1"/>
                </a:solidFill>
              </a:rPr>
              <a:t>ICASA has started engagements with the Operators to agree on the definition of connectivity to be provided, as well as allocating the requisite sites for each operator.</a:t>
            </a:r>
          </a:p>
          <a:p>
            <a:pPr marL="457200" indent="-457200">
              <a:buFont typeface="+mj-lt"/>
              <a:buAutoNum type="arabicPeriod"/>
            </a:pPr>
            <a:r>
              <a:rPr lang="en-US" sz="2100" dirty="0" smtClean="0">
                <a:solidFill>
                  <a:schemeClr val="tx1"/>
                </a:solidFill>
              </a:rPr>
              <a:t>Rapid Deployment policy finalized. </a:t>
            </a:r>
            <a:endParaRPr lang="en-US" sz="2100" dirty="0">
              <a:solidFill>
                <a:schemeClr val="tx1"/>
              </a:solidFill>
            </a:endParaRPr>
          </a:p>
          <a:p>
            <a:pPr marL="457200" indent="-457200">
              <a:buFont typeface="+mj-lt"/>
              <a:buAutoNum type="arabicPeriod"/>
            </a:pPr>
            <a:r>
              <a:rPr lang="en-US" sz="2100" dirty="0">
                <a:solidFill>
                  <a:schemeClr val="tx1"/>
                </a:solidFill>
              </a:rPr>
              <a:t>All infrastructure from private and public institutions Non-ICT SOCs (like Eskom, Transnet, PRASA </a:t>
            </a:r>
            <a:r>
              <a:rPr lang="en-US" sz="2100" dirty="0" smtClean="0">
                <a:solidFill>
                  <a:schemeClr val="tx1"/>
                </a:solidFill>
              </a:rPr>
              <a:t>etc.) </a:t>
            </a:r>
            <a:r>
              <a:rPr lang="en-US" sz="2100" dirty="0">
                <a:solidFill>
                  <a:schemeClr val="tx1"/>
                </a:solidFill>
              </a:rPr>
              <a:t>has been factored into the designs.</a:t>
            </a:r>
          </a:p>
          <a:p>
            <a:endParaRPr lang="en-US" sz="2100" dirty="0">
              <a:solidFill>
                <a:schemeClr val="tx1">
                  <a:lumMod val="65000"/>
                  <a:lumOff val="35000"/>
                </a:schemeClr>
              </a:solidFill>
            </a:endParaRPr>
          </a:p>
        </p:txBody>
      </p:sp>
      <p:sp>
        <p:nvSpPr>
          <p:cNvPr id="9" name="Title 1">
            <a:extLst>
              <a:ext uri="{FF2B5EF4-FFF2-40B4-BE49-F238E27FC236}">
                <a16:creationId xmlns:a16="http://schemas.microsoft.com/office/drawing/2014/main" xmlns="" id="{9FC52A98-BC06-447F-8637-A8AF883D0431}"/>
              </a:ext>
            </a:extLst>
          </p:cNvPr>
          <p:cNvSpPr txBox="1">
            <a:spLocks/>
          </p:cNvSpPr>
          <p:nvPr/>
        </p:nvSpPr>
        <p:spPr>
          <a:xfrm>
            <a:off x="2775744" y="265212"/>
            <a:ext cx="3868392" cy="374644"/>
          </a:xfrm>
          <a:prstGeom prst="rect">
            <a:avLst/>
          </a:prstGeom>
        </p:spPr>
        <p:txBody>
          <a:bodyPr vert="horz" lIns="91440" tIns="45720" rIns="91440" bIns="45720" rtlCol="0" anchor="b">
            <a:noAutofit/>
          </a:bodyPr>
          <a:lstStyle>
            <a:lvl1pPr algn="l" defTabSz="571477" rtl="0" eaLnBrk="1" latinLnBrk="0" hangingPunct="1">
              <a:lnSpc>
                <a:spcPct val="90000"/>
              </a:lnSpc>
              <a:spcBef>
                <a:spcPct val="0"/>
              </a:spcBef>
              <a:buNone/>
              <a:defRPr sz="2500" b="1" kern="1200">
                <a:solidFill>
                  <a:schemeClr val="tx1"/>
                </a:solidFill>
                <a:latin typeface="+mn-lt"/>
                <a:ea typeface="+mj-ea"/>
                <a:cs typeface="+mj-cs"/>
              </a:defRPr>
            </a:lvl1pPr>
          </a:lstStyle>
          <a:p>
            <a:pPr algn="ctr" fontAlgn="auto">
              <a:spcAft>
                <a:spcPts val="0"/>
              </a:spcAft>
            </a:pPr>
            <a:r>
              <a:rPr lang="en-US" sz="2800" dirty="0">
                <a:solidFill>
                  <a:srgbClr val="006600"/>
                </a:solidFill>
                <a:latin typeface="Arial" panose="020B0604020202020204" pitchFamily="34" charset="0"/>
                <a:cs typeface="Arial" panose="020B0604020202020204" pitchFamily="34" charset="0"/>
              </a:rPr>
              <a:t>Progress to Date</a:t>
            </a:r>
            <a:endParaRPr lang="en-ZA" sz="2800" dirty="0">
              <a:solidFill>
                <a:srgbClr val="0066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5508721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xmlns="" val="1234218063"/>
              </p:ext>
            </p:extLst>
          </p:nvPr>
        </p:nvGraphicFramePr>
        <p:xfrm>
          <a:off x="24073" y="787803"/>
          <a:ext cx="10111854" cy="4806683"/>
        </p:xfrm>
        <a:graphic>
          <a:graphicData uri="http://schemas.openxmlformats.org/drawingml/2006/table">
            <a:tbl>
              <a:tblPr firstRow="1" bandRow="1">
                <a:tableStyleId>{5940675A-B579-460E-94D1-54222C63F5DA}</a:tableStyleId>
              </a:tblPr>
              <a:tblGrid>
                <a:gridCol w="1916514">
                  <a:extLst>
                    <a:ext uri="{9D8B030D-6E8A-4147-A177-3AD203B41FA5}">
                      <a16:colId xmlns:a16="http://schemas.microsoft.com/office/drawing/2014/main" xmlns="" val="20000"/>
                    </a:ext>
                  </a:extLst>
                </a:gridCol>
                <a:gridCol w="2419332">
                  <a:extLst>
                    <a:ext uri="{9D8B030D-6E8A-4147-A177-3AD203B41FA5}">
                      <a16:colId xmlns:a16="http://schemas.microsoft.com/office/drawing/2014/main" xmlns="" val="20001"/>
                    </a:ext>
                  </a:extLst>
                </a:gridCol>
                <a:gridCol w="3329141">
                  <a:extLst>
                    <a:ext uri="{9D8B030D-6E8A-4147-A177-3AD203B41FA5}">
                      <a16:colId xmlns:a16="http://schemas.microsoft.com/office/drawing/2014/main" xmlns="" val="20002"/>
                    </a:ext>
                  </a:extLst>
                </a:gridCol>
                <a:gridCol w="2446867">
                  <a:extLst>
                    <a:ext uri="{9D8B030D-6E8A-4147-A177-3AD203B41FA5}">
                      <a16:colId xmlns:a16="http://schemas.microsoft.com/office/drawing/2014/main" xmlns="" val="3633569143"/>
                    </a:ext>
                  </a:extLst>
                </a:gridCol>
              </a:tblGrid>
              <a:tr h="260083">
                <a:tc>
                  <a:txBody>
                    <a:bodyPr/>
                    <a:lstStyle/>
                    <a:p>
                      <a:pPr algn="ctr"/>
                      <a:r>
                        <a:rPr lang="en-US" sz="1200" b="1" dirty="0">
                          <a:solidFill>
                            <a:schemeClr val="bg1"/>
                          </a:solidFill>
                        </a:rPr>
                        <a:t>Subject</a:t>
                      </a:r>
                      <a:endParaRPr lang="en-ZA" sz="1200" b="1" dirty="0">
                        <a:solidFill>
                          <a:schemeClr val="bg1"/>
                        </a:solidFill>
                      </a:endParaRPr>
                    </a:p>
                  </a:txBody>
                  <a:tcPr marL="76200" marR="76200" marT="38100" marB="38100">
                    <a:solidFill>
                      <a:srgbClr val="005D28"/>
                    </a:solidFill>
                  </a:tcPr>
                </a:tc>
                <a:tc>
                  <a:txBody>
                    <a:bodyPr/>
                    <a:lstStyle/>
                    <a:p>
                      <a:pPr algn="ctr"/>
                      <a:r>
                        <a:rPr lang="en-US" sz="1200" b="1" dirty="0">
                          <a:solidFill>
                            <a:schemeClr val="bg1"/>
                          </a:solidFill>
                        </a:rPr>
                        <a:t>Item Description </a:t>
                      </a:r>
                      <a:endParaRPr lang="en-ZA" sz="1200" b="1" dirty="0">
                        <a:solidFill>
                          <a:schemeClr val="bg1"/>
                        </a:solidFill>
                      </a:endParaRPr>
                    </a:p>
                  </a:txBody>
                  <a:tcPr marL="76200" marR="76200" marT="38100" marB="38100">
                    <a:solidFill>
                      <a:srgbClr val="005D28"/>
                    </a:solidFill>
                  </a:tcPr>
                </a:tc>
                <a:tc>
                  <a:txBody>
                    <a:bodyPr/>
                    <a:lstStyle/>
                    <a:p>
                      <a:pPr algn="ctr"/>
                      <a:r>
                        <a:rPr lang="en-US" sz="1200" b="1" dirty="0">
                          <a:solidFill>
                            <a:schemeClr val="bg1"/>
                          </a:solidFill>
                        </a:rPr>
                        <a:t>Stakeholders</a:t>
                      </a:r>
                      <a:endParaRPr lang="en-ZA" sz="1200" b="1" dirty="0">
                        <a:solidFill>
                          <a:schemeClr val="bg1"/>
                        </a:solidFill>
                      </a:endParaRPr>
                    </a:p>
                  </a:txBody>
                  <a:tcPr marL="76200" marR="76200" marT="38100" marB="38100">
                    <a:solidFill>
                      <a:srgbClr val="005D2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rPr>
                        <a:t>Challenges</a:t>
                      </a:r>
                      <a:endParaRPr lang="en-ZA" sz="1200" b="1" dirty="0">
                        <a:solidFill>
                          <a:schemeClr val="bg1"/>
                        </a:solidFill>
                      </a:endParaRPr>
                    </a:p>
                  </a:txBody>
                  <a:tcPr marL="76200" marR="76200" marT="38100" marB="38100">
                    <a:solidFill>
                      <a:srgbClr val="005D28"/>
                    </a:solidFill>
                  </a:tcPr>
                </a:tc>
                <a:extLst>
                  <a:ext uri="{0D108BD9-81ED-4DB2-BD59-A6C34878D82A}">
                    <a16:rowId xmlns:a16="http://schemas.microsoft.com/office/drawing/2014/main" xmlns="" val="10000"/>
                  </a:ext>
                </a:extLst>
              </a:tr>
              <a:tr h="4546600">
                <a:tc>
                  <a:txBody>
                    <a:bodyPr/>
                    <a:lstStyle/>
                    <a:p>
                      <a:pPr marL="342900" indent="-342900">
                        <a:buFont typeface="Wingdings" panose="05000000000000000000" pitchFamily="2" charset="2"/>
                        <a:buChar char="§"/>
                      </a:pPr>
                      <a:endParaRPr lang="en-US" sz="1000" b="0" dirty="0"/>
                    </a:p>
                    <a:p>
                      <a:pPr marL="342900" indent="-342900">
                        <a:buFont typeface="Wingdings" panose="05000000000000000000" pitchFamily="2" charset="2"/>
                        <a:buChar char="§"/>
                      </a:pPr>
                      <a:endParaRPr lang="en-US" sz="1300" b="0" dirty="0"/>
                    </a:p>
                    <a:p>
                      <a:pPr marL="0" indent="0">
                        <a:buFont typeface="Wingdings" panose="05000000000000000000" pitchFamily="2" charset="2"/>
                        <a:buNone/>
                      </a:pPr>
                      <a:r>
                        <a:rPr lang="en-US" sz="1300" b="0" dirty="0"/>
                        <a:t>Provincial, Departmental and other engagements</a:t>
                      </a:r>
                      <a:endParaRPr lang="en-ZA" sz="1300" b="0" dirty="0"/>
                    </a:p>
                  </a:txBody>
                  <a:tcPr marL="76200" marR="76200" marT="38100" marB="38100"/>
                </a:tc>
                <a:tc>
                  <a:txBody>
                    <a:bodyPr/>
                    <a:lstStyle/>
                    <a:p>
                      <a:pPr marL="457200" indent="-457200">
                        <a:buFont typeface="+mj-lt"/>
                        <a:buAutoNum type="arabicPeriod"/>
                      </a:pPr>
                      <a:r>
                        <a:rPr lang="en-US" sz="1300" b="0" dirty="0"/>
                        <a:t>Departmental Engagements</a:t>
                      </a:r>
                    </a:p>
                    <a:p>
                      <a:pPr marL="457200" indent="-457200">
                        <a:buFont typeface="+mj-lt"/>
                        <a:buAutoNum type="arabicPeriod"/>
                      </a:pPr>
                      <a:endParaRPr lang="en-US" sz="1300" b="0" dirty="0"/>
                    </a:p>
                    <a:p>
                      <a:pPr marL="457200" indent="-457200">
                        <a:buFont typeface="+mj-lt"/>
                        <a:buAutoNum type="arabicPeriod"/>
                      </a:pPr>
                      <a:endParaRPr lang="en-US" sz="1300" b="0" dirty="0"/>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lang="en-US" sz="1300" b="0" dirty="0"/>
                        <a:t>Provincial Engagements  </a:t>
                      </a:r>
                    </a:p>
                    <a:p>
                      <a:pPr marL="457200" indent="-457200">
                        <a:buFont typeface="+mj-lt"/>
                        <a:buAutoNum type="arabicPeriod"/>
                      </a:pPr>
                      <a:endParaRPr lang="en-US" sz="1300" b="0" dirty="0"/>
                    </a:p>
                    <a:p>
                      <a:pPr marL="457200" indent="-457200">
                        <a:buFont typeface="+mj-lt"/>
                        <a:buAutoNum type="arabicPeriod"/>
                      </a:pPr>
                      <a:endParaRPr lang="en-US" sz="1300" b="0" dirty="0"/>
                    </a:p>
                    <a:p>
                      <a:pPr marL="457200" indent="-457200">
                        <a:buFont typeface="+mj-lt"/>
                        <a:buAutoNum type="arabicPeriod"/>
                      </a:pPr>
                      <a:endParaRPr lang="en-US" sz="1300" b="0" dirty="0"/>
                    </a:p>
                    <a:p>
                      <a:pPr marL="457200" indent="-457200">
                        <a:buFont typeface="+mj-lt"/>
                        <a:buAutoNum type="arabicPeriod"/>
                      </a:pPr>
                      <a:endParaRPr lang="en-US" sz="1300" b="0" dirty="0"/>
                    </a:p>
                    <a:p>
                      <a:pPr marL="457200" indent="-457200">
                        <a:buFont typeface="+mj-lt"/>
                        <a:buAutoNum type="arabicPeriod"/>
                      </a:pPr>
                      <a:endParaRPr lang="en-US" sz="1300" b="0" dirty="0"/>
                    </a:p>
                    <a:p>
                      <a:pPr marL="457200" indent="-457200">
                        <a:buFont typeface="+mj-lt"/>
                        <a:buAutoNum type="arabicPeriod"/>
                      </a:pPr>
                      <a:endParaRPr lang="en-US" sz="1300" b="0" dirty="0"/>
                    </a:p>
                    <a:p>
                      <a:pPr marL="457200" indent="-457200">
                        <a:buFont typeface="+mj-lt"/>
                        <a:buAutoNum type="arabicPeriod"/>
                      </a:pPr>
                      <a:endParaRPr lang="en-US" sz="1300" b="0" dirty="0"/>
                    </a:p>
                    <a:p>
                      <a:pPr marL="457200" indent="-457200">
                        <a:buFont typeface="+mj-lt"/>
                        <a:buAutoNum type="arabicPeriod"/>
                      </a:pPr>
                      <a:endParaRPr lang="en-US" sz="1300" b="0" dirty="0"/>
                    </a:p>
                    <a:p>
                      <a:pPr marL="457200" indent="-457200">
                        <a:buFont typeface="+mj-lt"/>
                        <a:buAutoNum type="arabicPeriod"/>
                      </a:pPr>
                      <a:endParaRPr lang="en-US" sz="1300" b="0" dirty="0"/>
                    </a:p>
                    <a:p>
                      <a:pPr marL="457200" indent="-457200">
                        <a:buFont typeface="+mj-lt"/>
                        <a:buAutoNum type="arabicPeriod"/>
                      </a:pPr>
                      <a:r>
                        <a:rPr lang="en-US" sz="1300" b="0" dirty="0"/>
                        <a:t>Other Engagements</a:t>
                      </a:r>
                    </a:p>
                  </a:txBody>
                  <a:tcPr marL="76200" marR="76200" marT="38100" marB="38100"/>
                </a:tc>
                <a:tc>
                  <a:txBody>
                    <a:bodyPr/>
                    <a:lstStyle/>
                    <a:p>
                      <a:pPr marL="457200" indent="-457200">
                        <a:buFont typeface="+mj-lt"/>
                        <a:buAutoNum type="arabicPeriod"/>
                      </a:pPr>
                      <a:r>
                        <a:rPr lang="en-US" sz="1200" b="0" dirty="0"/>
                        <a:t>Engagements were done with: </a:t>
                      </a:r>
                    </a:p>
                    <a:p>
                      <a:pPr marL="914400" lvl="1" indent="-457200">
                        <a:buFont typeface="+mj-lt"/>
                        <a:buAutoNum type="alphaLcParenR"/>
                      </a:pPr>
                      <a:r>
                        <a:rPr lang="en-US" sz="1200" b="0" dirty="0"/>
                        <a:t>DBE (Schools)</a:t>
                      </a:r>
                    </a:p>
                    <a:p>
                      <a:pPr marL="914400" lvl="1" indent="-457200">
                        <a:buFont typeface="+mj-lt"/>
                        <a:buAutoNum type="alphaLcParenR"/>
                      </a:pPr>
                      <a:r>
                        <a:rPr lang="en-US" sz="1200" b="0" dirty="0"/>
                        <a:t>DoH (Clinics &amp; Hospitals))</a:t>
                      </a:r>
                    </a:p>
                    <a:p>
                      <a:pPr marL="914400" lvl="1" indent="-457200">
                        <a:buFont typeface="+mj-lt"/>
                        <a:buAutoNum type="alphaLcParenR"/>
                      </a:pPr>
                      <a:r>
                        <a:rPr lang="en-US" sz="1200" b="0" dirty="0">
                          <a:solidFill>
                            <a:schemeClr val="tx1"/>
                          </a:solidFill>
                        </a:rPr>
                        <a:t>COGTA (Traditional Authorities)</a:t>
                      </a:r>
                    </a:p>
                    <a:p>
                      <a:pPr marL="457200" indent="-457200" algn="l" defTabSz="914400" rtl="0" eaLnBrk="1" latinLnBrk="0" hangingPunct="1">
                        <a:buFont typeface="+mj-lt"/>
                        <a:buAutoNum type="arabicPeriod" startAt="2"/>
                      </a:pPr>
                      <a:r>
                        <a:rPr lang="en-US" sz="1200" b="0" dirty="0"/>
                        <a:t>Engagements</a:t>
                      </a:r>
                      <a:r>
                        <a:rPr lang="en-US" sz="1200" b="0" kern="1200" dirty="0">
                          <a:solidFill>
                            <a:schemeClr val="tx1"/>
                          </a:solidFill>
                          <a:latin typeface="+mn-lt"/>
                          <a:ea typeface="+mn-ea"/>
                          <a:cs typeface="+mn-cs"/>
                        </a:rPr>
                        <a:t> were completed with: </a:t>
                      </a:r>
                    </a:p>
                    <a:p>
                      <a:pPr marL="914400" lvl="1" indent="-457200">
                        <a:buFont typeface="+mj-lt"/>
                        <a:buAutoNum type="alphaLcParenR"/>
                      </a:pPr>
                      <a:r>
                        <a:rPr lang="en-US" sz="1200" b="0" dirty="0"/>
                        <a:t>Free State</a:t>
                      </a:r>
                    </a:p>
                    <a:p>
                      <a:pPr marL="914400" lvl="1" indent="-457200">
                        <a:buFont typeface="+mj-lt"/>
                        <a:buAutoNum type="alphaLcParenR"/>
                      </a:pPr>
                      <a:r>
                        <a:rPr lang="en-US" sz="1200" b="0" dirty="0"/>
                        <a:t>Limpopo</a:t>
                      </a:r>
                    </a:p>
                    <a:p>
                      <a:pPr marL="914400" lvl="1" indent="-457200">
                        <a:buFont typeface="+mj-lt"/>
                        <a:buAutoNum type="alphaLcParenR"/>
                      </a:pPr>
                      <a:r>
                        <a:rPr lang="en-US" sz="1200" b="0" dirty="0">
                          <a:solidFill>
                            <a:schemeClr val="tx1"/>
                          </a:solidFill>
                        </a:rPr>
                        <a:t>Mpumalanga</a:t>
                      </a:r>
                    </a:p>
                    <a:p>
                      <a:pPr marL="914400" lvl="1" indent="-457200">
                        <a:buFont typeface="+mj-lt"/>
                        <a:buAutoNum type="alphaLcParenR"/>
                      </a:pPr>
                      <a:r>
                        <a:rPr lang="en-US" sz="1200" b="0" dirty="0"/>
                        <a:t>Eastern Cape</a:t>
                      </a:r>
                    </a:p>
                    <a:p>
                      <a:pPr marL="914400" lvl="1" indent="-457200">
                        <a:buFont typeface="+mj-lt"/>
                        <a:buAutoNum type="alphaLcParenR"/>
                      </a:pPr>
                      <a:r>
                        <a:rPr lang="en-US" sz="1200" b="0" dirty="0"/>
                        <a:t>KZN</a:t>
                      </a:r>
                    </a:p>
                    <a:p>
                      <a:pPr marL="914400" lvl="1" indent="-457200">
                        <a:buFont typeface="+mj-lt"/>
                        <a:buAutoNum type="alphaLcParenR"/>
                      </a:pPr>
                      <a:r>
                        <a:rPr lang="en-US" sz="1200" b="0" dirty="0"/>
                        <a:t>Western Cape</a:t>
                      </a:r>
                    </a:p>
                    <a:p>
                      <a:pPr marL="914400" lvl="1" indent="-457200">
                        <a:buFont typeface="+mj-lt"/>
                        <a:buAutoNum type="alphaLcParenR"/>
                      </a:pPr>
                      <a:r>
                        <a:rPr lang="en-US" sz="1200" b="0" dirty="0"/>
                        <a:t>North West</a:t>
                      </a:r>
                    </a:p>
                    <a:p>
                      <a:pPr marL="914400" lvl="1" indent="-457200">
                        <a:buFont typeface="+mj-lt"/>
                        <a:buAutoNum type="alphaLcParenR"/>
                      </a:pPr>
                      <a:r>
                        <a:rPr lang="en-US" sz="1200" b="0" dirty="0"/>
                        <a:t>Northern Cape </a:t>
                      </a:r>
                    </a:p>
                    <a:p>
                      <a:pPr marL="914400" lvl="1" indent="-457200">
                        <a:buFont typeface="+mj-lt"/>
                        <a:buAutoNum type="alphaLcParenR"/>
                      </a:pPr>
                      <a:r>
                        <a:rPr lang="en-US" sz="1200" b="0" dirty="0"/>
                        <a:t>Gauteng</a:t>
                      </a:r>
                    </a:p>
                    <a:p>
                      <a:pPr marL="457200" lvl="0" indent="-457200">
                        <a:buFont typeface="+mj-lt"/>
                        <a:buAutoNum type="arabicPeriod" startAt="2"/>
                      </a:pPr>
                      <a:r>
                        <a:rPr lang="en-US" sz="1200" b="0" dirty="0"/>
                        <a:t>Engagements</a:t>
                      </a:r>
                      <a:r>
                        <a:rPr lang="en-US" sz="1200" b="0" kern="1200" dirty="0">
                          <a:solidFill>
                            <a:schemeClr val="tx1"/>
                          </a:solidFill>
                          <a:latin typeface="+mn-lt"/>
                          <a:ea typeface="+mn-ea"/>
                          <a:cs typeface="+mn-cs"/>
                        </a:rPr>
                        <a:t> were done with:</a:t>
                      </a:r>
                    </a:p>
                    <a:p>
                      <a:pPr marL="914400" marR="0" lvl="1" indent="-457200" algn="l" defTabSz="914400" rtl="0" eaLnBrk="1" fontAlgn="auto" latinLnBrk="0" hangingPunct="1">
                        <a:lnSpc>
                          <a:spcPct val="100000"/>
                        </a:lnSpc>
                        <a:spcBef>
                          <a:spcPts val="0"/>
                        </a:spcBef>
                        <a:spcAft>
                          <a:spcPts val="0"/>
                        </a:spcAft>
                        <a:buClrTx/>
                        <a:buSzTx/>
                        <a:buFont typeface="+mj-lt"/>
                        <a:buAutoNum type="alphaLcParenR"/>
                        <a:tabLst/>
                        <a:defRPr/>
                      </a:pPr>
                      <a:r>
                        <a:rPr lang="en-US" sz="1200" b="0" dirty="0"/>
                        <a:t>ISP Forums</a:t>
                      </a:r>
                      <a:endParaRPr lang="en-ZA" sz="1200" b="0" dirty="0"/>
                    </a:p>
                    <a:p>
                      <a:pPr marL="914400" lvl="1" indent="-457200">
                        <a:buFont typeface="+mj-lt"/>
                        <a:buAutoNum type="alphaLcParenR"/>
                      </a:pPr>
                      <a:r>
                        <a:rPr lang="en-US" sz="1200" b="0" dirty="0"/>
                        <a:t>MISA </a:t>
                      </a:r>
                    </a:p>
                    <a:p>
                      <a:pPr marL="914400" lvl="1" indent="-457200">
                        <a:buFont typeface="+mj-lt"/>
                        <a:buAutoNum type="alphaLcParenR"/>
                      </a:pPr>
                      <a:r>
                        <a:rPr lang="en-US" sz="1200" b="0" dirty="0"/>
                        <a:t>National Treasury/ Intergovernmental Technical Committee on Finance (including provincial Treasuries) </a:t>
                      </a:r>
                    </a:p>
                    <a:p>
                      <a:pPr marL="914400" lvl="1" indent="-457200">
                        <a:buFont typeface="+mj-lt"/>
                        <a:buAutoNum type="alphaLcParenR"/>
                      </a:pPr>
                      <a:r>
                        <a:rPr lang="en-US" sz="1200" b="0" dirty="0"/>
                        <a:t>Eastern Seaboard/ Smart City</a:t>
                      </a:r>
                    </a:p>
                    <a:p>
                      <a:pPr marL="914400" lvl="1" indent="-457200">
                        <a:buFont typeface="+mj-lt"/>
                        <a:buAutoNum type="alphaLcParenR"/>
                      </a:pPr>
                      <a:r>
                        <a:rPr lang="en-US" sz="1200" b="0" dirty="0"/>
                        <a:t>KZN PGITOC</a:t>
                      </a:r>
                    </a:p>
                  </a:txBody>
                  <a:tcPr marL="76200" marR="76200" marT="38100" marB="38100"/>
                </a:tc>
                <a:tc>
                  <a:txBody>
                    <a:bodyPr/>
                    <a:lstStyle/>
                    <a:p>
                      <a:pPr marL="0" indent="0">
                        <a:buFont typeface="+mj-lt"/>
                        <a:buNone/>
                      </a:pPr>
                      <a:r>
                        <a:rPr lang="en-ZA" sz="1200" b="0" kern="1200" dirty="0" smtClean="0">
                          <a:solidFill>
                            <a:schemeClr val="tx1"/>
                          </a:solidFill>
                          <a:latin typeface="+mn-lt"/>
                          <a:ea typeface="+mn-ea"/>
                          <a:cs typeface="+mn-cs"/>
                        </a:rPr>
                        <a:t>Conclusion </a:t>
                      </a:r>
                      <a:r>
                        <a:rPr lang="en-ZA" sz="1200" b="0" kern="1200" dirty="0">
                          <a:solidFill>
                            <a:schemeClr val="tx1"/>
                          </a:solidFill>
                          <a:latin typeface="+mn-lt"/>
                          <a:ea typeface="+mn-ea"/>
                          <a:cs typeface="+mn-cs"/>
                        </a:rPr>
                        <a:t>on CAPEX Funding </a:t>
                      </a:r>
                    </a:p>
                    <a:p>
                      <a:pPr marL="0" indent="0">
                        <a:buFont typeface="+mj-lt"/>
                        <a:buNone/>
                      </a:pPr>
                      <a:endParaRPr lang="en-ZA" sz="1200" b="0" kern="1200" dirty="0">
                        <a:solidFill>
                          <a:schemeClr val="tx1"/>
                        </a:solidFill>
                        <a:latin typeface="+mn-lt"/>
                        <a:ea typeface="+mn-ea"/>
                        <a:cs typeface="+mn-cs"/>
                      </a:endParaRPr>
                    </a:p>
                  </a:txBody>
                  <a:tcPr marL="76200" marR="76200" marT="38100" marB="38100"/>
                </a:tc>
                <a:extLst>
                  <a:ext uri="{0D108BD9-81ED-4DB2-BD59-A6C34878D82A}">
                    <a16:rowId xmlns:a16="http://schemas.microsoft.com/office/drawing/2014/main" xmlns="" val="10001"/>
                  </a:ext>
                </a:extLst>
              </a:tr>
            </a:tbl>
          </a:graphicData>
        </a:graphic>
      </p:graphicFrame>
      <p:sp>
        <p:nvSpPr>
          <p:cNvPr id="6" name="TextBox 5">
            <a:extLst>
              <a:ext uri="{FF2B5EF4-FFF2-40B4-BE49-F238E27FC236}">
                <a16:creationId xmlns:a16="http://schemas.microsoft.com/office/drawing/2014/main" xmlns="" id="{6DEAAD2A-E3B7-47E6-A005-C86F1A955016}"/>
              </a:ext>
            </a:extLst>
          </p:cNvPr>
          <p:cNvSpPr txBox="1"/>
          <p:nvPr/>
        </p:nvSpPr>
        <p:spPr>
          <a:xfrm>
            <a:off x="1767632" y="218537"/>
            <a:ext cx="7704856" cy="480131"/>
          </a:xfrm>
          <a:prstGeom prst="rect">
            <a:avLst/>
          </a:prstGeom>
          <a:noFill/>
        </p:spPr>
        <p:txBody>
          <a:bodyPr wrap="square">
            <a:spAutoFit/>
          </a:bodyPr>
          <a:lstStyle/>
          <a:p>
            <a:pPr algn="ctr" defTabSz="571477">
              <a:lnSpc>
                <a:spcPct val="90000"/>
              </a:lnSpc>
              <a:spcAft>
                <a:spcPts val="667"/>
              </a:spcAft>
            </a:pPr>
            <a:r>
              <a:rPr lang="en-US" sz="2800" b="1" dirty="0">
                <a:solidFill>
                  <a:srgbClr val="006600"/>
                </a:solidFill>
                <a:ea typeface="+mj-ea"/>
              </a:rPr>
              <a:t>National, Provincial and other Engagements</a:t>
            </a:r>
          </a:p>
        </p:txBody>
      </p:sp>
    </p:spTree>
    <p:extLst>
      <p:ext uri="{BB962C8B-B14F-4D97-AF65-F5344CB8AC3E}">
        <p14:creationId xmlns:p14="http://schemas.microsoft.com/office/powerpoint/2010/main" xmlns="" val="20634939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xmlns="" id="{B7F75D32-86DF-BA56-3BA2-051E6F983608}"/>
              </a:ext>
            </a:extLst>
          </p:cNvPr>
          <p:cNvSpPr txBox="1"/>
          <p:nvPr/>
        </p:nvSpPr>
        <p:spPr>
          <a:xfrm>
            <a:off x="1953140" y="255732"/>
            <a:ext cx="6632511" cy="334707"/>
          </a:xfrm>
          <a:prstGeom prst="rect">
            <a:avLst/>
          </a:prstGeom>
        </p:spPr>
        <p:txBody>
          <a:bodyPr vert="horz" lIns="91440" tIns="45720" rIns="91440" bIns="45720" rtlCol="0" anchor="b">
            <a:noAutofit/>
          </a:bodyPr>
          <a:lstStyle>
            <a:defPPr>
              <a:defRPr lang="en-US"/>
            </a:defPPr>
            <a:lvl1pPr algn="ctr" defTabSz="571477" eaLnBrk="1" fontAlgn="auto" latinLnBrk="0" hangingPunct="1">
              <a:lnSpc>
                <a:spcPct val="90000"/>
              </a:lnSpc>
              <a:spcAft>
                <a:spcPts val="0"/>
              </a:spcAft>
              <a:buNone/>
              <a:defRPr sz="1750" b="1">
                <a:solidFill>
                  <a:srgbClr val="006600"/>
                </a:solidFill>
                <a:ea typeface="+mj-ea"/>
              </a:defRPr>
            </a:lvl1pPr>
          </a:lstStyle>
          <a:p>
            <a:r>
              <a:rPr lang="en-US" sz="2800" dirty="0"/>
              <a:t>Key Matters for Resolution</a:t>
            </a:r>
            <a:endParaRPr lang="en-ZA" sz="2800" dirty="0"/>
          </a:p>
        </p:txBody>
      </p:sp>
      <p:sp>
        <p:nvSpPr>
          <p:cNvPr id="5" name="TextBox 4">
            <a:extLst>
              <a:ext uri="{FF2B5EF4-FFF2-40B4-BE49-F238E27FC236}">
                <a16:creationId xmlns:a16="http://schemas.microsoft.com/office/drawing/2014/main" xmlns="" id="{7CEA9FCE-DA63-EEEC-DBC0-8D8670EF8639}"/>
              </a:ext>
            </a:extLst>
          </p:cNvPr>
          <p:cNvSpPr txBox="1"/>
          <p:nvPr/>
        </p:nvSpPr>
        <p:spPr>
          <a:xfrm>
            <a:off x="194469" y="952500"/>
            <a:ext cx="9771063" cy="3576748"/>
          </a:xfrm>
          <a:prstGeom prst="rect">
            <a:avLst/>
          </a:prstGeom>
          <a:noFill/>
        </p:spPr>
        <p:txBody>
          <a:bodyPr wrap="square">
            <a:spAutoFit/>
          </a:bodyPr>
          <a:lstStyle/>
          <a:p>
            <a:pPr marL="381019" indent="-457200">
              <a:lnSpc>
                <a:spcPct val="107000"/>
              </a:lnSpc>
              <a:buFont typeface="+mj-lt"/>
              <a:buAutoNum type="arabicPeriod"/>
            </a:pPr>
            <a:r>
              <a:rPr lang="en-ZA" sz="2333" dirty="0">
                <a:solidFill>
                  <a:schemeClr val="tx1">
                    <a:lumMod val="65000"/>
                    <a:lumOff val="35000"/>
                  </a:schemeClr>
                </a:solidFill>
                <a:ea typeface="Calibri" panose="020F0502020204030204" pitchFamily="34" charset="0"/>
              </a:rPr>
              <a:t>National Treasury Funding availability is a necessary prerequisite before programme can begin (queries on private sector funding vs fiscal funding being put forward by NT).</a:t>
            </a:r>
          </a:p>
          <a:p>
            <a:pPr marL="381019" indent="-457200">
              <a:lnSpc>
                <a:spcPct val="107000"/>
              </a:lnSpc>
              <a:buFont typeface="+mj-lt"/>
              <a:buAutoNum type="arabicPeriod"/>
            </a:pPr>
            <a:endParaRPr lang="en-ZA" sz="2333" dirty="0">
              <a:solidFill>
                <a:schemeClr val="tx1">
                  <a:lumMod val="65000"/>
                  <a:lumOff val="35000"/>
                </a:schemeClr>
              </a:solidFill>
              <a:ea typeface="Calibri" panose="020F0502020204030204" pitchFamily="34" charset="0"/>
            </a:endParaRPr>
          </a:p>
          <a:p>
            <a:pPr marL="381019" indent="-457200">
              <a:lnSpc>
                <a:spcPct val="107000"/>
              </a:lnSpc>
              <a:buFont typeface="+mj-lt"/>
              <a:buAutoNum type="arabicPeriod"/>
            </a:pPr>
            <a:r>
              <a:rPr lang="en-ZA" sz="2333" dirty="0">
                <a:solidFill>
                  <a:schemeClr val="tx1">
                    <a:lumMod val="65000"/>
                    <a:lumOff val="35000"/>
                  </a:schemeClr>
                </a:solidFill>
                <a:ea typeface="Calibri" panose="020F0502020204030204" pitchFamily="34" charset="0"/>
              </a:rPr>
              <a:t>Discussions of definition of connectivity are ongoing between ICASA and the Operators.</a:t>
            </a:r>
          </a:p>
          <a:p>
            <a:pPr marL="381019" indent="-457200">
              <a:lnSpc>
                <a:spcPct val="107000"/>
              </a:lnSpc>
              <a:buFont typeface="+mj-lt"/>
              <a:buAutoNum type="arabicPeriod"/>
            </a:pPr>
            <a:endParaRPr lang="en-ZA" sz="2667" dirty="0">
              <a:solidFill>
                <a:schemeClr val="tx1">
                  <a:lumMod val="65000"/>
                  <a:lumOff val="35000"/>
                </a:schemeClr>
              </a:solidFill>
              <a:ea typeface="Calibri" panose="020F0502020204030204" pitchFamily="34" charset="0"/>
            </a:endParaRPr>
          </a:p>
          <a:p>
            <a:pPr marL="381019" indent="-457200">
              <a:lnSpc>
                <a:spcPct val="107000"/>
              </a:lnSpc>
              <a:buFont typeface="+mj-lt"/>
              <a:buAutoNum type="arabicPeriod"/>
            </a:pPr>
            <a:r>
              <a:rPr lang="en-ZA" sz="2333" dirty="0">
                <a:solidFill>
                  <a:schemeClr val="tx1">
                    <a:lumMod val="65000"/>
                    <a:lumOff val="35000"/>
                  </a:schemeClr>
                </a:solidFill>
                <a:ea typeface="Calibri" panose="020F0502020204030204" pitchFamily="34" charset="0"/>
              </a:rPr>
              <a:t>Location of the 33 539 Wi-Fi </a:t>
            </a:r>
            <a:r>
              <a:rPr lang="en-ZA" sz="2333" dirty="0" smtClean="0">
                <a:solidFill>
                  <a:schemeClr val="tx1">
                    <a:lumMod val="65000"/>
                    <a:lumOff val="35000"/>
                  </a:schemeClr>
                </a:solidFill>
                <a:ea typeface="Calibri" panose="020F0502020204030204" pitchFamily="34" charset="0"/>
              </a:rPr>
              <a:t>Hotspots </a:t>
            </a:r>
            <a:r>
              <a:rPr lang="en-ZA" sz="2333" dirty="0">
                <a:solidFill>
                  <a:schemeClr val="tx1">
                    <a:lumMod val="65000"/>
                    <a:lumOff val="35000"/>
                  </a:schemeClr>
                </a:solidFill>
                <a:ea typeface="Calibri" panose="020F0502020204030204" pitchFamily="34" charset="0"/>
              </a:rPr>
              <a:t>required – COGTA to assist in identifying these areas as part of the District Development Model.</a:t>
            </a:r>
          </a:p>
        </p:txBody>
      </p:sp>
    </p:spTree>
    <p:extLst>
      <p:ext uri="{BB962C8B-B14F-4D97-AF65-F5344CB8AC3E}">
        <p14:creationId xmlns:p14="http://schemas.microsoft.com/office/powerpoint/2010/main" xmlns="" val="29997008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hart, bubble chart&#10;&#10;Description automatically generated">
            <a:extLst>
              <a:ext uri="{FF2B5EF4-FFF2-40B4-BE49-F238E27FC236}">
                <a16:creationId xmlns:a16="http://schemas.microsoft.com/office/drawing/2014/main" xmlns="" id="{3C7ECCAC-0AFE-4FA2-B378-C13F574D6806}"/>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17845" y="794926"/>
            <a:ext cx="9724310" cy="4584978"/>
          </a:xfrm>
          <a:prstGeom prst="rect">
            <a:avLst/>
          </a:prstGeom>
        </p:spPr>
      </p:pic>
    </p:spTree>
    <p:extLst>
      <p:ext uri="{BB962C8B-B14F-4D97-AF65-F5344CB8AC3E}">
        <p14:creationId xmlns:p14="http://schemas.microsoft.com/office/powerpoint/2010/main" xmlns="" val="10871082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82875" y="172358"/>
            <a:ext cx="4802188" cy="474549"/>
          </a:xfrm>
        </p:spPr>
        <p:txBody>
          <a:bodyPr/>
          <a:lstStyle/>
          <a:p>
            <a:pPr algn="ctr"/>
            <a:r>
              <a:rPr lang="en-US" sz="2800" dirty="0">
                <a:solidFill>
                  <a:srgbClr val="006600"/>
                </a:solidFill>
                <a:latin typeface="Arial" panose="020B0604020202020204" pitchFamily="34" charset="0"/>
                <a:cs typeface="Arial" panose="020B0604020202020204" pitchFamily="34" charset="0"/>
              </a:rPr>
              <a:t>Table of Content </a:t>
            </a:r>
            <a:endParaRPr lang="en-ZA" sz="2800" dirty="0">
              <a:solidFill>
                <a:srgbClr val="0066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19460" y="913284"/>
            <a:ext cx="9721080" cy="4477420"/>
          </a:xfrm>
        </p:spPr>
        <p:txBody>
          <a:bodyPr>
            <a:normAutofit/>
          </a:bodyPr>
          <a:lstStyle/>
          <a:p>
            <a:pPr marL="285750" indent="-285750" algn="just" defTabSz="846061" eaLnBrk="0" fontAlgn="base" hangingPunct="0">
              <a:lnSpc>
                <a:spcPct val="110000"/>
              </a:lnSpc>
              <a:spcBef>
                <a:spcPts val="551"/>
              </a:spcBef>
              <a:spcAft>
                <a:spcPct val="0"/>
              </a:spcAft>
              <a:buSzPct val="90000"/>
              <a:tabLst>
                <a:tab pos="914400" algn="l"/>
              </a:tabLst>
            </a:pPr>
            <a:r>
              <a:rPr lang="en-US" sz="2400" dirty="0">
                <a:latin typeface="Arial" panose="020B0604020202020204" pitchFamily="34" charset="0"/>
                <a:cs typeface="Arial" panose="020B0604020202020204" pitchFamily="34" charset="0"/>
              </a:rPr>
              <a:t>Phase 1 Scope</a:t>
            </a:r>
          </a:p>
          <a:p>
            <a:pPr marL="285750" indent="-285750" algn="just" defTabSz="846061" eaLnBrk="0" fontAlgn="base" hangingPunct="0">
              <a:lnSpc>
                <a:spcPct val="110000"/>
              </a:lnSpc>
              <a:spcBef>
                <a:spcPts val="551"/>
              </a:spcBef>
              <a:spcAft>
                <a:spcPct val="0"/>
              </a:spcAft>
              <a:buSzPct val="90000"/>
              <a:tabLst>
                <a:tab pos="914400" algn="l"/>
              </a:tabLst>
            </a:pPr>
            <a:r>
              <a:rPr lang="en-US" sz="2400" dirty="0">
                <a:latin typeface="Arial" panose="020B0604020202020204" pitchFamily="34" charset="0"/>
                <a:cs typeface="Arial" panose="020B0604020202020204" pitchFamily="34" charset="0"/>
              </a:rPr>
              <a:t>Strategic focus of SA Connect Phase 2</a:t>
            </a:r>
          </a:p>
          <a:p>
            <a:pPr marL="285750" indent="-285750" algn="just" defTabSz="846061" eaLnBrk="0" fontAlgn="base" hangingPunct="0">
              <a:lnSpc>
                <a:spcPct val="110000"/>
              </a:lnSpc>
              <a:spcBef>
                <a:spcPts val="551"/>
              </a:spcBef>
              <a:spcAft>
                <a:spcPct val="0"/>
              </a:spcAft>
              <a:buSzPct val="90000"/>
              <a:tabLst>
                <a:tab pos="914400" algn="l"/>
              </a:tabLst>
            </a:pPr>
            <a:r>
              <a:rPr lang="en-US" sz="2400" dirty="0">
                <a:latin typeface="Arial" panose="020B0604020202020204" pitchFamily="34" charset="0"/>
                <a:cs typeface="Arial" panose="020B0604020202020204" pitchFamily="34" charset="0"/>
              </a:rPr>
              <a:t>Key Objectives of the SA Connect Phase 2 </a:t>
            </a:r>
          </a:p>
          <a:p>
            <a:pPr marL="285750" indent="-285750" algn="just" defTabSz="846061" eaLnBrk="0" fontAlgn="base" hangingPunct="0">
              <a:lnSpc>
                <a:spcPct val="110000"/>
              </a:lnSpc>
              <a:spcBef>
                <a:spcPts val="551"/>
              </a:spcBef>
              <a:spcAft>
                <a:spcPct val="0"/>
              </a:spcAft>
              <a:buSzPct val="90000"/>
              <a:tabLst>
                <a:tab pos="914400" algn="l"/>
              </a:tabLst>
            </a:pPr>
            <a:r>
              <a:rPr lang="en-US" sz="2400" dirty="0">
                <a:latin typeface="Arial" panose="020B0604020202020204" pitchFamily="34" charset="0"/>
                <a:cs typeface="Arial" panose="020B0604020202020204" pitchFamily="34" charset="0"/>
              </a:rPr>
              <a:t>Progress on Community &amp; Households Connectivity</a:t>
            </a:r>
          </a:p>
          <a:p>
            <a:pPr marL="285750" indent="-285750" algn="just" defTabSz="846061" eaLnBrk="0" fontAlgn="base" hangingPunct="0">
              <a:lnSpc>
                <a:spcPct val="110000"/>
              </a:lnSpc>
              <a:spcBef>
                <a:spcPts val="551"/>
              </a:spcBef>
              <a:spcAft>
                <a:spcPct val="0"/>
              </a:spcAft>
              <a:buSzPct val="90000"/>
              <a:tabLst>
                <a:tab pos="914400" algn="l"/>
              </a:tabLst>
            </a:pPr>
            <a:r>
              <a:rPr lang="en-US" sz="2400" dirty="0">
                <a:latin typeface="Arial" panose="020B0604020202020204" pitchFamily="34" charset="0"/>
                <a:cs typeface="Arial" panose="020B0604020202020204" pitchFamily="34" charset="0"/>
              </a:rPr>
              <a:t>Progress on Government Sites Connectivity</a:t>
            </a:r>
          </a:p>
          <a:p>
            <a:pPr marL="285750" indent="-285750" algn="just" defTabSz="846061" eaLnBrk="0" fontAlgn="base" hangingPunct="0">
              <a:lnSpc>
                <a:spcPct val="110000"/>
              </a:lnSpc>
              <a:spcBef>
                <a:spcPts val="551"/>
              </a:spcBef>
              <a:spcAft>
                <a:spcPct val="0"/>
              </a:spcAft>
              <a:buSzPct val="90000"/>
              <a:tabLst>
                <a:tab pos="914400" algn="l"/>
              </a:tabLst>
            </a:pPr>
            <a:r>
              <a:rPr lang="en-US" sz="2400" dirty="0">
                <a:latin typeface="Arial" panose="020B0604020202020204" pitchFamily="34" charset="0"/>
                <a:cs typeface="Arial" panose="020B0604020202020204" pitchFamily="34" charset="0"/>
              </a:rPr>
              <a:t>Progress on Universal Service Obligation Connectivity</a:t>
            </a:r>
          </a:p>
          <a:p>
            <a:pPr marL="285750" indent="-285750" algn="just" defTabSz="846061" eaLnBrk="0" fontAlgn="base" hangingPunct="0">
              <a:lnSpc>
                <a:spcPct val="110000"/>
              </a:lnSpc>
              <a:spcBef>
                <a:spcPts val="551"/>
              </a:spcBef>
              <a:spcAft>
                <a:spcPct val="0"/>
              </a:spcAft>
              <a:buSzPct val="90000"/>
              <a:tabLst>
                <a:tab pos="914400" algn="l"/>
              </a:tabLst>
            </a:pPr>
            <a:r>
              <a:rPr lang="en-US" sz="2400" dirty="0">
                <a:latin typeface="Arial" panose="020B0604020202020204" pitchFamily="34" charset="0"/>
                <a:cs typeface="Arial" panose="020B0604020202020204" pitchFamily="34" charset="0"/>
              </a:rPr>
              <a:t>Conclusion – Key Matters for Resolution</a:t>
            </a:r>
            <a:endParaRPr lang="en-ZA" sz="2400" dirty="0">
              <a:latin typeface="Arial" panose="020B0604020202020204" pitchFamily="34" charset="0"/>
              <a:cs typeface="Arial" panose="020B0604020202020204" pitchFamily="34" charset="0"/>
            </a:endParaRPr>
          </a:p>
          <a:p>
            <a:pPr marL="285750" indent="-285750" algn="just" defTabSz="846061" eaLnBrk="0" fontAlgn="base" hangingPunct="0">
              <a:lnSpc>
                <a:spcPct val="110000"/>
              </a:lnSpc>
              <a:spcBef>
                <a:spcPts val="551"/>
              </a:spcBef>
              <a:spcAft>
                <a:spcPct val="0"/>
              </a:spcAft>
              <a:buSzPct val="90000"/>
              <a:tabLst>
                <a:tab pos="914400" algn="l"/>
              </a:tabLst>
            </a:pPr>
            <a:endParaRPr lang="en-ZA" sz="2400" dirty="0">
              <a:solidFill>
                <a:srgbClr val="0066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1865358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78343" y="136506"/>
            <a:ext cx="6561667" cy="453430"/>
          </a:xfrm>
        </p:spPr>
        <p:txBody>
          <a:bodyPr vert="horz" lIns="91440" tIns="45720" rIns="91440" bIns="45720" rtlCol="0" anchor="b">
            <a:noAutofit/>
          </a:bodyPr>
          <a:lstStyle/>
          <a:p>
            <a:pPr algn="ctr"/>
            <a:r>
              <a:rPr lang="en-ZA" sz="2800" dirty="0">
                <a:solidFill>
                  <a:srgbClr val="006600"/>
                </a:solidFill>
                <a:latin typeface="Arial" panose="020B0604020202020204" pitchFamily="34" charset="0"/>
                <a:cs typeface="Arial" panose="020B0604020202020204" pitchFamily="34" charset="0"/>
              </a:rPr>
              <a:t>SA Connect Phase 1 Connected Sites</a:t>
            </a:r>
          </a:p>
        </p:txBody>
      </p:sp>
      <p:sp>
        <p:nvSpPr>
          <p:cNvPr id="5" name="Rectangle 4"/>
          <p:cNvSpPr/>
          <p:nvPr/>
        </p:nvSpPr>
        <p:spPr>
          <a:xfrm>
            <a:off x="399480" y="808851"/>
            <a:ext cx="9577064" cy="648896"/>
          </a:xfrm>
          <a:prstGeom prst="rect">
            <a:avLst/>
          </a:prstGeom>
        </p:spPr>
        <p:txBody>
          <a:bodyPr wrap="square">
            <a:spAutoFit/>
          </a:bodyPr>
          <a:lstStyle/>
          <a:p>
            <a:pPr marL="285739" indent="-285739" algn="just">
              <a:spcBef>
                <a:spcPts val="500"/>
              </a:spcBef>
              <a:spcAft>
                <a:spcPts val="0"/>
              </a:spcAft>
              <a:buFont typeface="Wingdings" panose="05000000000000000000" pitchFamily="2" charset="2"/>
              <a:buChar char=""/>
              <a:defRPr/>
            </a:pPr>
            <a:r>
              <a:rPr lang="en-ZA" sz="1600" dirty="0"/>
              <a:t>713 new facilities were completed under Phase 1 .</a:t>
            </a:r>
          </a:p>
          <a:p>
            <a:pPr marL="285739" indent="-285739" algn="just">
              <a:spcBef>
                <a:spcPts val="500"/>
              </a:spcBef>
              <a:spcAft>
                <a:spcPts val="0"/>
              </a:spcAft>
              <a:buFont typeface="Wingdings" panose="05000000000000000000" pitchFamily="2" charset="2"/>
              <a:buChar char=""/>
              <a:defRPr/>
            </a:pPr>
            <a:r>
              <a:rPr lang="en-ZA" sz="1600" dirty="0"/>
              <a:t>257 existing facilities were upgraded to 10Mbps by SITA.</a:t>
            </a:r>
          </a:p>
        </p:txBody>
      </p:sp>
      <p:sp>
        <p:nvSpPr>
          <p:cNvPr id="6" name="Slide Number Placeholder 3"/>
          <p:cNvSpPr>
            <a:spLocks noGrp="1"/>
          </p:cNvSpPr>
          <p:nvPr>
            <p:ph type="sldNum" sz="quarter" idx="4294967295"/>
          </p:nvPr>
        </p:nvSpPr>
        <p:spPr>
          <a:xfrm>
            <a:off x="7031403" y="5420591"/>
            <a:ext cx="1778000" cy="188703"/>
          </a:xfrm>
          <a:prstGeom prst="rect">
            <a:avLst/>
          </a:prstGeom>
        </p:spPr>
        <p:txBody>
          <a:bodyPr anchor="ctr"/>
          <a:lstStyle/>
          <a:p>
            <a:pPr algn="r"/>
            <a:fld id="{B66DC3EB-087E-42E9-BA4F-4B11792ABEC9}" type="slidenum">
              <a:rPr lang="en-US" sz="1000">
                <a:solidFill>
                  <a:srgbClr val="FFFFFF"/>
                </a:solidFill>
              </a:rPr>
              <a:pPr algn="r"/>
              <a:t>3</a:t>
            </a:fld>
            <a:endParaRPr lang="en-US" sz="1000" dirty="0">
              <a:solidFill>
                <a:srgbClr val="FFFFFF"/>
              </a:solidFill>
            </a:endParaRPr>
          </a:p>
        </p:txBody>
      </p:sp>
      <p:graphicFrame>
        <p:nvGraphicFramePr>
          <p:cNvPr id="2" name="Table 1">
            <a:extLst>
              <a:ext uri="{FF2B5EF4-FFF2-40B4-BE49-F238E27FC236}">
                <a16:creationId xmlns:a16="http://schemas.microsoft.com/office/drawing/2014/main" xmlns="" id="{D74BF3B0-340D-4976-9B0F-1EB9CC7E1439}"/>
              </a:ext>
            </a:extLst>
          </p:cNvPr>
          <p:cNvGraphicFramePr>
            <a:graphicFrameLocks noGrp="1"/>
          </p:cNvGraphicFramePr>
          <p:nvPr>
            <p:extLst>
              <p:ext uri="{D42A27DB-BD31-4B8C-83A1-F6EECF244321}">
                <p14:modId xmlns:p14="http://schemas.microsoft.com/office/powerpoint/2010/main" xmlns="" val="3836664796"/>
              </p:ext>
            </p:extLst>
          </p:nvPr>
        </p:nvGraphicFramePr>
        <p:xfrm>
          <a:off x="399480" y="1765927"/>
          <a:ext cx="9289031" cy="3355180"/>
        </p:xfrm>
        <a:graphic>
          <a:graphicData uri="http://schemas.openxmlformats.org/drawingml/2006/table">
            <a:tbl>
              <a:tblPr/>
              <a:tblGrid>
                <a:gridCol w="1717373">
                  <a:extLst>
                    <a:ext uri="{9D8B030D-6E8A-4147-A177-3AD203B41FA5}">
                      <a16:colId xmlns:a16="http://schemas.microsoft.com/office/drawing/2014/main" xmlns="" val="2059580301"/>
                    </a:ext>
                  </a:extLst>
                </a:gridCol>
                <a:gridCol w="872301">
                  <a:extLst>
                    <a:ext uri="{9D8B030D-6E8A-4147-A177-3AD203B41FA5}">
                      <a16:colId xmlns:a16="http://schemas.microsoft.com/office/drawing/2014/main" xmlns="" val="1151998823"/>
                    </a:ext>
                  </a:extLst>
                </a:gridCol>
                <a:gridCol w="813896">
                  <a:extLst>
                    <a:ext uri="{9D8B030D-6E8A-4147-A177-3AD203B41FA5}">
                      <a16:colId xmlns:a16="http://schemas.microsoft.com/office/drawing/2014/main" xmlns="" val="1167420076"/>
                    </a:ext>
                  </a:extLst>
                </a:gridCol>
                <a:gridCol w="1257840">
                  <a:extLst>
                    <a:ext uri="{9D8B030D-6E8A-4147-A177-3AD203B41FA5}">
                      <a16:colId xmlns:a16="http://schemas.microsoft.com/office/drawing/2014/main" xmlns="" val="3472017075"/>
                    </a:ext>
                  </a:extLst>
                </a:gridCol>
                <a:gridCol w="961877">
                  <a:extLst>
                    <a:ext uri="{9D8B030D-6E8A-4147-A177-3AD203B41FA5}">
                      <a16:colId xmlns:a16="http://schemas.microsoft.com/office/drawing/2014/main" xmlns="" val="1467485603"/>
                    </a:ext>
                  </a:extLst>
                </a:gridCol>
                <a:gridCol w="961877">
                  <a:extLst>
                    <a:ext uri="{9D8B030D-6E8A-4147-A177-3AD203B41FA5}">
                      <a16:colId xmlns:a16="http://schemas.microsoft.com/office/drawing/2014/main" xmlns="" val="1381368844"/>
                    </a:ext>
                  </a:extLst>
                </a:gridCol>
                <a:gridCol w="961877">
                  <a:extLst>
                    <a:ext uri="{9D8B030D-6E8A-4147-A177-3AD203B41FA5}">
                      <a16:colId xmlns:a16="http://schemas.microsoft.com/office/drawing/2014/main" xmlns="" val="661726057"/>
                    </a:ext>
                  </a:extLst>
                </a:gridCol>
                <a:gridCol w="961877">
                  <a:extLst>
                    <a:ext uri="{9D8B030D-6E8A-4147-A177-3AD203B41FA5}">
                      <a16:colId xmlns:a16="http://schemas.microsoft.com/office/drawing/2014/main" xmlns="" val="2085624954"/>
                    </a:ext>
                  </a:extLst>
                </a:gridCol>
                <a:gridCol w="780113">
                  <a:extLst>
                    <a:ext uri="{9D8B030D-6E8A-4147-A177-3AD203B41FA5}">
                      <a16:colId xmlns:a16="http://schemas.microsoft.com/office/drawing/2014/main" xmlns="" val="438811420"/>
                    </a:ext>
                  </a:extLst>
                </a:gridCol>
              </a:tblGrid>
              <a:tr h="652452">
                <a:tc>
                  <a:txBody>
                    <a:bodyPr/>
                    <a:lstStyle/>
                    <a:p>
                      <a:pPr algn="l" rtl="0" fontAlgn="ctr"/>
                      <a:r>
                        <a:rPr lang="en-ZA" sz="1400" b="1" i="0" u="none" strike="noStrike" dirty="0">
                          <a:solidFill>
                            <a:schemeClr val="tx1"/>
                          </a:solidFill>
                          <a:effectLst/>
                          <a:latin typeface="Arial" panose="020B0604020202020204" pitchFamily="34" charset="0"/>
                        </a:rPr>
                        <a:t>District Municipality</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rtl="0" fontAlgn="ctr"/>
                      <a:r>
                        <a:rPr lang="en-ZA" sz="1400" b="1" i="0" u="none" strike="noStrike" dirty="0">
                          <a:solidFill>
                            <a:schemeClr val="tx1"/>
                          </a:solidFill>
                          <a:effectLst/>
                          <a:latin typeface="Arial" panose="020B0604020202020204" pitchFamily="34" charset="0"/>
                        </a:rPr>
                        <a:t>School</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rtl="0" fontAlgn="ctr"/>
                      <a:r>
                        <a:rPr lang="en-ZA" sz="1400" b="1" i="0" u="none" strike="noStrike" dirty="0">
                          <a:solidFill>
                            <a:schemeClr val="tx1"/>
                          </a:solidFill>
                          <a:effectLst/>
                          <a:latin typeface="Arial" panose="020B0604020202020204" pitchFamily="34" charset="0"/>
                        </a:rPr>
                        <a:t>Health</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rtl="0" fontAlgn="ctr"/>
                      <a:r>
                        <a:rPr lang="en-ZA" sz="1400" b="1" i="0" u="none" strike="noStrike" dirty="0">
                          <a:solidFill>
                            <a:schemeClr val="tx1"/>
                          </a:solidFill>
                          <a:effectLst/>
                          <a:latin typeface="Arial" panose="020B0604020202020204" pitchFamily="34" charset="0"/>
                        </a:rPr>
                        <a:t>Government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rtl="0" fontAlgn="ctr"/>
                      <a:r>
                        <a:rPr lang="en-ZA" sz="1400" b="1" i="0" u="none" strike="noStrike" dirty="0">
                          <a:solidFill>
                            <a:schemeClr val="tx1"/>
                          </a:solidFill>
                          <a:effectLst/>
                          <a:latin typeface="Arial" panose="020B0604020202020204" pitchFamily="34" charset="0"/>
                        </a:rPr>
                        <a:t>Thusong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rtl="0" fontAlgn="ctr"/>
                      <a:r>
                        <a:rPr lang="en-ZA" sz="1400" b="1" i="0" u="none" strike="noStrike" dirty="0">
                          <a:solidFill>
                            <a:schemeClr val="tx1"/>
                          </a:solidFill>
                          <a:effectLst/>
                          <a:latin typeface="Arial" panose="020B0604020202020204" pitchFamily="34" charset="0"/>
                        </a:rPr>
                        <a:t>Health</a:t>
                      </a:r>
                    </a:p>
                    <a:p>
                      <a:pPr algn="ctr" rtl="0" fontAlgn="ctr"/>
                      <a:r>
                        <a:rPr lang="en-ZA" sz="1400" b="1" i="0" u="none" strike="noStrike" dirty="0">
                          <a:solidFill>
                            <a:schemeClr val="tx1"/>
                          </a:solidFill>
                          <a:effectLst/>
                          <a:latin typeface="Arial" panose="020B0604020202020204" pitchFamily="34" charset="0"/>
                        </a:rPr>
                        <a:t>Upgrade</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ctr" rtl="0" fontAlgn="ctr"/>
                      <a:r>
                        <a:rPr lang="en-ZA" sz="1400" b="1" i="0" u="none" strike="noStrike" dirty="0">
                          <a:solidFill>
                            <a:schemeClr val="tx1"/>
                          </a:solidFill>
                          <a:effectLst/>
                          <a:latin typeface="Arial" panose="020B0604020202020204" pitchFamily="34" charset="0"/>
                        </a:rPr>
                        <a:t>Gvt Upgrade</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ctr" rtl="0" fontAlgn="ctr"/>
                      <a:r>
                        <a:rPr lang="en-ZA" sz="1400" b="1" i="0" u="none" strike="noStrike" dirty="0">
                          <a:solidFill>
                            <a:schemeClr val="tx1"/>
                          </a:solidFill>
                          <a:effectLst/>
                          <a:latin typeface="Arial" panose="020B0604020202020204" pitchFamily="34" charset="0"/>
                        </a:rPr>
                        <a:t>Total</a:t>
                      </a:r>
                    </a:p>
                    <a:p>
                      <a:pPr algn="ctr" rtl="0" fontAlgn="ctr"/>
                      <a:r>
                        <a:rPr lang="en-ZA" sz="1400" b="1" i="0" u="none" strike="noStrike" dirty="0">
                          <a:solidFill>
                            <a:schemeClr val="tx1"/>
                          </a:solidFill>
                          <a:effectLst/>
                          <a:latin typeface="Arial" panose="020B0604020202020204" pitchFamily="34" charset="0"/>
                        </a:rPr>
                        <a:t>Upgrade</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ctr" rtl="0" fontAlgn="ctr"/>
                      <a:r>
                        <a:rPr lang="en-ZA" sz="1400" b="1" i="0" u="none" strike="noStrike" dirty="0">
                          <a:solidFill>
                            <a:schemeClr val="tx1"/>
                          </a:solidFill>
                          <a:effectLst/>
                          <a:latin typeface="Arial" panose="020B0604020202020204" pitchFamily="34" charset="0"/>
                        </a:rPr>
                        <a:t>Total</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extLst>
                  <a:ext uri="{0D108BD9-81ED-4DB2-BD59-A6C34878D82A}">
                    <a16:rowId xmlns:a16="http://schemas.microsoft.com/office/drawing/2014/main" xmlns="" val="3261170089"/>
                  </a:ext>
                </a:extLst>
              </a:tr>
              <a:tr h="331949">
                <a:tc>
                  <a:txBody>
                    <a:bodyPr/>
                    <a:lstStyle/>
                    <a:p>
                      <a:pPr algn="l" rtl="0" fontAlgn="ctr"/>
                      <a:r>
                        <a:rPr lang="en-ZA" sz="1600" b="0" i="0" u="none" strike="noStrike" dirty="0">
                          <a:solidFill>
                            <a:srgbClr val="000000"/>
                          </a:solidFill>
                          <a:effectLst/>
                          <a:latin typeface="Arial" panose="020B0604020202020204" pitchFamily="34" charset="0"/>
                        </a:rPr>
                        <a:t>Eastern Cape</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ZA" sz="1600" b="0" i="0" u="none" strike="noStrike" dirty="0">
                          <a:solidFill>
                            <a:srgbClr val="000000"/>
                          </a:solidFill>
                          <a:effectLst/>
                          <a:latin typeface="Arial" panose="020B0604020202020204" pitchFamily="34" charset="0"/>
                        </a:rPr>
                        <a:t>139</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ZA" sz="1600" b="0" i="0" u="none" strike="noStrike" dirty="0">
                          <a:solidFill>
                            <a:srgbClr val="000000"/>
                          </a:solidFill>
                          <a:effectLst/>
                          <a:latin typeface="Arial" panose="020B0604020202020204" pitchFamily="34" charset="0"/>
                        </a:rPr>
                        <a:t>22</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ZA" sz="1600" b="0" i="0" u="none" strike="noStrike" dirty="0">
                          <a:solidFill>
                            <a:srgbClr val="000000"/>
                          </a:solidFill>
                          <a:effectLst/>
                          <a:latin typeface="Arial" panose="020B0604020202020204" pitchFamily="34" charset="0"/>
                        </a:rPr>
                        <a:t>0</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ZA" sz="1600" b="0" i="0" u="none" strike="noStrike" dirty="0">
                          <a:solidFill>
                            <a:srgbClr val="000000"/>
                          </a:solidFill>
                          <a:effectLst/>
                          <a:latin typeface="Arial" panose="020B0604020202020204" pitchFamily="34" charset="0"/>
                        </a:rPr>
                        <a:t>1</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571477" rtl="0" eaLnBrk="1" fontAlgn="ctr" latinLnBrk="0" hangingPunct="1">
                        <a:lnSpc>
                          <a:spcPct val="100000"/>
                        </a:lnSpc>
                        <a:spcBef>
                          <a:spcPts val="0"/>
                        </a:spcBef>
                        <a:spcAft>
                          <a:spcPts val="0"/>
                        </a:spcAft>
                        <a:buClrTx/>
                        <a:buSzTx/>
                        <a:buFontTx/>
                        <a:buNone/>
                        <a:tabLst/>
                        <a:defRPr/>
                      </a:pPr>
                      <a:r>
                        <a:rPr kumimoji="0" lang="en-ZA"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571477" rtl="0" eaLnBrk="1" fontAlgn="ctr" latinLnBrk="0" hangingPunct="1">
                        <a:lnSpc>
                          <a:spcPct val="100000"/>
                        </a:lnSpc>
                        <a:spcBef>
                          <a:spcPts val="0"/>
                        </a:spcBef>
                        <a:spcAft>
                          <a:spcPts val="0"/>
                        </a:spcAft>
                        <a:buClrTx/>
                        <a:buSzTx/>
                        <a:buFontTx/>
                        <a:buNone/>
                        <a:tabLst/>
                        <a:defRPr/>
                      </a:pPr>
                      <a:r>
                        <a:rPr kumimoji="0" lang="en-ZA"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571477" rtl="0" eaLnBrk="1" fontAlgn="ctr" latinLnBrk="0" hangingPunct="1">
                        <a:lnSpc>
                          <a:spcPct val="100000"/>
                        </a:lnSpc>
                        <a:spcBef>
                          <a:spcPts val="0"/>
                        </a:spcBef>
                        <a:spcAft>
                          <a:spcPts val="0"/>
                        </a:spcAft>
                        <a:buClrTx/>
                        <a:buSzTx/>
                        <a:buFontTx/>
                        <a:buNone/>
                        <a:tabLst/>
                        <a:defRPr/>
                      </a:pPr>
                      <a:r>
                        <a:rPr kumimoji="0" lang="en-ZA" sz="1600" b="0" i="0" u="none" strike="noStrike" kern="1200" cap="none" spc="0" normalizeH="0" baseline="0" dirty="0">
                          <a:ln>
                            <a:noFill/>
                          </a:ln>
                          <a:solidFill>
                            <a:srgbClr val="000000"/>
                          </a:solidFill>
                          <a:effectLst/>
                          <a:uLnTx/>
                          <a:uFillTx/>
                          <a:latin typeface="Arial" panose="020B0604020202020204" pitchFamily="34" charset="0"/>
                          <a:ea typeface="+mn-ea"/>
                          <a:cs typeface="+mn-cs"/>
                        </a:rPr>
                        <a:t>16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600" b="1" i="0" u="none" strike="noStrike" dirty="0">
                          <a:solidFill>
                            <a:srgbClr val="0000FF"/>
                          </a:solidFill>
                          <a:effectLst/>
                          <a:latin typeface="Arial" panose="020B0604020202020204" pitchFamily="34" charset="0"/>
                        </a:rPr>
                        <a:t>178</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516684775"/>
                  </a:ext>
                </a:extLst>
              </a:tr>
              <a:tr h="331949">
                <a:tc>
                  <a:txBody>
                    <a:bodyPr/>
                    <a:lstStyle/>
                    <a:p>
                      <a:pPr algn="l" rtl="0" fontAlgn="ctr"/>
                      <a:r>
                        <a:rPr lang="en-ZA" sz="1600" b="0" i="0" u="none" strike="noStrike" dirty="0">
                          <a:solidFill>
                            <a:srgbClr val="000000"/>
                          </a:solidFill>
                          <a:effectLst/>
                          <a:latin typeface="Arial" panose="020B0604020202020204" pitchFamily="34" charset="0"/>
                        </a:rPr>
                        <a:t>Free State</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ZA" sz="1600" b="0" i="0" u="none" strike="noStrike" dirty="0">
                          <a:solidFill>
                            <a:srgbClr val="000000"/>
                          </a:solidFill>
                          <a:effectLst/>
                          <a:latin typeface="Arial" panose="020B0604020202020204" pitchFamily="34" charset="0"/>
                        </a:rPr>
                        <a:t>99</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ZA" sz="1600" b="0" i="0" u="none" strike="noStrike" dirty="0">
                          <a:solidFill>
                            <a:srgbClr val="000000"/>
                          </a:solidFill>
                          <a:effectLst>
                            <a:outerShdw blurRad="38100" dist="38100" dir="2700000" algn="tl">
                              <a:srgbClr val="000000">
                                <a:alpha val="43137"/>
                              </a:srgbClr>
                            </a:outerShdw>
                          </a:effectLst>
                          <a:latin typeface="Arial" panose="020B0604020202020204" pitchFamily="34" charset="0"/>
                        </a:rPr>
                        <a:t>23</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ZA" sz="1600" b="0" i="0" u="none" strike="noStrike" dirty="0">
                          <a:solidFill>
                            <a:srgbClr val="000000"/>
                          </a:solidFill>
                          <a:effectLst/>
                          <a:latin typeface="Arial" panose="020B0604020202020204" pitchFamily="34" charset="0"/>
                        </a:rPr>
                        <a:t>0</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ZA" sz="1600" b="0" i="0" u="none" strike="noStrike" dirty="0">
                          <a:solidFill>
                            <a:srgbClr val="000000"/>
                          </a:solidFill>
                          <a:effectLst/>
                          <a:latin typeface="Arial" panose="020B0604020202020204" pitchFamily="34" charset="0"/>
                        </a:rPr>
                        <a:t>0</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571477" rtl="0" eaLnBrk="1" fontAlgn="ctr" latinLnBrk="0" hangingPunct="1">
                        <a:lnSpc>
                          <a:spcPct val="100000"/>
                        </a:lnSpc>
                        <a:spcBef>
                          <a:spcPts val="0"/>
                        </a:spcBef>
                        <a:spcAft>
                          <a:spcPts val="0"/>
                        </a:spcAft>
                        <a:buClrTx/>
                        <a:buSzTx/>
                        <a:buFontTx/>
                        <a:buNone/>
                        <a:tabLst/>
                        <a:defRPr/>
                      </a:pPr>
                      <a:r>
                        <a:rPr kumimoji="0" lang="en-ZA"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571477" rtl="0" eaLnBrk="1" fontAlgn="ctr" latinLnBrk="0" hangingPunct="1">
                        <a:lnSpc>
                          <a:spcPct val="100000"/>
                        </a:lnSpc>
                        <a:spcBef>
                          <a:spcPts val="0"/>
                        </a:spcBef>
                        <a:spcAft>
                          <a:spcPts val="0"/>
                        </a:spcAft>
                        <a:buClrTx/>
                        <a:buSzTx/>
                        <a:buFontTx/>
                        <a:buNone/>
                        <a:tabLst/>
                        <a:defRPr/>
                      </a:pPr>
                      <a:r>
                        <a:rPr kumimoji="0" lang="en-ZA"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571477" rtl="0" eaLnBrk="1" fontAlgn="ctr" latinLnBrk="0" hangingPunct="1">
                        <a:lnSpc>
                          <a:spcPct val="100000"/>
                        </a:lnSpc>
                        <a:spcBef>
                          <a:spcPts val="0"/>
                        </a:spcBef>
                        <a:spcAft>
                          <a:spcPts val="0"/>
                        </a:spcAft>
                        <a:buClrTx/>
                        <a:buSzTx/>
                        <a:buFontTx/>
                        <a:buNone/>
                        <a:tabLst/>
                        <a:defRPr/>
                      </a:pPr>
                      <a:r>
                        <a:rPr kumimoji="0" lang="en-ZA"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600" b="1" i="0" u="none" strike="noStrike" dirty="0">
                          <a:solidFill>
                            <a:srgbClr val="0000FF"/>
                          </a:solidFill>
                          <a:effectLst/>
                          <a:latin typeface="Arial" panose="020B0604020202020204" pitchFamily="34" charset="0"/>
                        </a:rPr>
                        <a:t>171</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136872999"/>
                  </a:ext>
                </a:extLst>
              </a:tr>
              <a:tr h="331949">
                <a:tc>
                  <a:txBody>
                    <a:bodyPr/>
                    <a:lstStyle/>
                    <a:p>
                      <a:pPr algn="l" rtl="0" fontAlgn="ctr"/>
                      <a:r>
                        <a:rPr lang="en-ZA" sz="1600" b="0" i="0" u="none" strike="noStrike" dirty="0">
                          <a:solidFill>
                            <a:srgbClr val="000000"/>
                          </a:solidFill>
                          <a:effectLst/>
                          <a:latin typeface="Arial" panose="020B0604020202020204" pitchFamily="34" charset="0"/>
                        </a:rPr>
                        <a:t>Mpumalanga</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ZA" sz="1600" b="0" i="0" u="none" strike="noStrike" dirty="0">
                          <a:solidFill>
                            <a:srgbClr val="000000"/>
                          </a:solidFill>
                          <a:effectLst/>
                          <a:latin typeface="Arial" panose="020B0604020202020204" pitchFamily="34" charset="0"/>
                        </a:rPr>
                        <a:t>63</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ZA" sz="1600" b="0" i="0" u="none" strike="noStrike" dirty="0">
                          <a:solidFill>
                            <a:srgbClr val="000000"/>
                          </a:solidFill>
                          <a:effectLst>
                            <a:outerShdw blurRad="38100" dist="38100" dir="2700000" algn="tl">
                              <a:srgbClr val="000000">
                                <a:alpha val="43137"/>
                              </a:srgbClr>
                            </a:outerShdw>
                          </a:effectLst>
                          <a:latin typeface="Arial" panose="020B0604020202020204" pitchFamily="34" charset="0"/>
                        </a:rPr>
                        <a:t>14</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ZA" sz="1600" b="0" i="0" u="none" strike="noStrike" dirty="0">
                          <a:solidFill>
                            <a:srgbClr val="000000"/>
                          </a:solidFill>
                          <a:effectLst/>
                          <a:latin typeface="Arial" panose="020B0604020202020204" pitchFamily="34" charset="0"/>
                        </a:rPr>
                        <a:t>0</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ZA" sz="1600" b="0" i="0" u="none" strike="noStrike" dirty="0">
                          <a:solidFill>
                            <a:srgbClr val="000000"/>
                          </a:solidFill>
                          <a:effectLst/>
                          <a:latin typeface="Arial" panose="020B0604020202020204" pitchFamily="34" charset="0"/>
                        </a:rPr>
                        <a:t>0</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571477" rtl="0" eaLnBrk="1" fontAlgn="ctr" latinLnBrk="0" hangingPunct="1">
                        <a:lnSpc>
                          <a:spcPct val="100000"/>
                        </a:lnSpc>
                        <a:spcBef>
                          <a:spcPts val="0"/>
                        </a:spcBef>
                        <a:spcAft>
                          <a:spcPts val="0"/>
                        </a:spcAft>
                        <a:buClrTx/>
                        <a:buSzTx/>
                        <a:buFontTx/>
                        <a:buNone/>
                        <a:tabLst/>
                        <a:defRPr/>
                      </a:pPr>
                      <a:r>
                        <a:rPr kumimoji="0" lang="en-ZA"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571477" rtl="0" eaLnBrk="1" fontAlgn="ctr" latinLnBrk="0" hangingPunct="1">
                        <a:lnSpc>
                          <a:spcPct val="100000"/>
                        </a:lnSpc>
                        <a:spcBef>
                          <a:spcPts val="0"/>
                        </a:spcBef>
                        <a:spcAft>
                          <a:spcPts val="0"/>
                        </a:spcAft>
                        <a:buClrTx/>
                        <a:buSzTx/>
                        <a:buFontTx/>
                        <a:buNone/>
                        <a:tabLst/>
                        <a:defRPr/>
                      </a:pPr>
                      <a:r>
                        <a:rPr kumimoji="0" lang="en-ZA"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571477" rtl="0" eaLnBrk="1" fontAlgn="ctr" latinLnBrk="0" hangingPunct="1">
                        <a:lnSpc>
                          <a:spcPct val="100000"/>
                        </a:lnSpc>
                        <a:spcBef>
                          <a:spcPts val="0"/>
                        </a:spcBef>
                        <a:spcAft>
                          <a:spcPts val="0"/>
                        </a:spcAft>
                        <a:buClrTx/>
                        <a:buSzTx/>
                        <a:buFontTx/>
                        <a:buNone/>
                        <a:tabLst/>
                        <a:defRPr/>
                      </a:pPr>
                      <a:r>
                        <a:rPr kumimoji="0" lang="en-ZA"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66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600" b="1" i="0" u="none" strike="noStrike" dirty="0">
                          <a:solidFill>
                            <a:srgbClr val="0000FF"/>
                          </a:solidFill>
                          <a:effectLst/>
                          <a:latin typeface="Arial" panose="020B0604020202020204" pitchFamily="34" charset="0"/>
                        </a:rPr>
                        <a:t>143</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841025255"/>
                  </a:ext>
                </a:extLst>
              </a:tr>
              <a:tr h="331949">
                <a:tc>
                  <a:txBody>
                    <a:bodyPr/>
                    <a:lstStyle/>
                    <a:p>
                      <a:pPr algn="l" rtl="0" fontAlgn="ctr"/>
                      <a:r>
                        <a:rPr lang="en-ZA" sz="1600" b="0" i="0" u="none" strike="noStrike" dirty="0">
                          <a:solidFill>
                            <a:srgbClr val="000000"/>
                          </a:solidFill>
                          <a:effectLst/>
                          <a:latin typeface="Arial" panose="020B0604020202020204" pitchFamily="34" charset="0"/>
                        </a:rPr>
                        <a:t>North West</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ZA" sz="1600" b="0" i="0" u="none" strike="noStrike" dirty="0">
                          <a:solidFill>
                            <a:srgbClr val="000000"/>
                          </a:solidFill>
                          <a:effectLst/>
                          <a:latin typeface="Arial" panose="020B0604020202020204" pitchFamily="34" charset="0"/>
                        </a:rPr>
                        <a:t>123</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ZA" sz="1600" b="0" i="0" u="none" strike="noStrike" dirty="0">
                          <a:solidFill>
                            <a:srgbClr val="000000"/>
                          </a:solidFill>
                          <a:effectLst>
                            <a:outerShdw blurRad="38100" dist="38100" dir="2700000" algn="tl">
                              <a:srgbClr val="000000">
                                <a:alpha val="43137"/>
                              </a:srgbClr>
                            </a:outerShdw>
                          </a:effectLst>
                          <a:latin typeface="Arial" panose="020B0604020202020204" pitchFamily="34" charset="0"/>
                        </a:rPr>
                        <a:t>2</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ZA" sz="1600" b="0" i="0" u="none" strike="noStrike" dirty="0">
                          <a:solidFill>
                            <a:srgbClr val="000000"/>
                          </a:solidFill>
                          <a:effectLst/>
                          <a:latin typeface="Arial" panose="020B0604020202020204" pitchFamily="34" charset="0"/>
                        </a:rPr>
                        <a:t>0</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ZA" sz="1600" b="0" i="0" u="none" strike="noStrike" dirty="0">
                          <a:solidFill>
                            <a:srgbClr val="000000"/>
                          </a:solidFill>
                          <a:effectLst/>
                          <a:latin typeface="Arial" panose="020B0604020202020204" pitchFamily="34" charset="0"/>
                        </a:rPr>
                        <a:t>0</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571477" rtl="0" eaLnBrk="1" fontAlgn="ctr" latinLnBrk="0" hangingPunct="1">
                        <a:lnSpc>
                          <a:spcPct val="100000"/>
                        </a:lnSpc>
                        <a:spcBef>
                          <a:spcPts val="0"/>
                        </a:spcBef>
                        <a:spcAft>
                          <a:spcPts val="0"/>
                        </a:spcAft>
                        <a:buClrTx/>
                        <a:buSzTx/>
                        <a:buFontTx/>
                        <a:buNone/>
                        <a:tabLst/>
                        <a:defRPr/>
                      </a:pPr>
                      <a:r>
                        <a:rPr kumimoji="0" lang="en-ZA"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571477" rtl="0" eaLnBrk="1" fontAlgn="ctr" latinLnBrk="0" hangingPunct="1">
                        <a:lnSpc>
                          <a:spcPct val="100000"/>
                        </a:lnSpc>
                        <a:spcBef>
                          <a:spcPts val="0"/>
                        </a:spcBef>
                        <a:spcAft>
                          <a:spcPts val="0"/>
                        </a:spcAft>
                        <a:buClrTx/>
                        <a:buSzTx/>
                        <a:buFontTx/>
                        <a:buNone/>
                        <a:tabLst/>
                        <a:defRPr/>
                      </a:pPr>
                      <a:r>
                        <a:rPr kumimoji="0" lang="en-ZA"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571477" rtl="0" eaLnBrk="1" fontAlgn="ctr" latinLnBrk="0" hangingPunct="1">
                        <a:lnSpc>
                          <a:spcPct val="100000"/>
                        </a:lnSpc>
                        <a:spcBef>
                          <a:spcPts val="0"/>
                        </a:spcBef>
                        <a:spcAft>
                          <a:spcPts val="0"/>
                        </a:spcAft>
                        <a:buClrTx/>
                        <a:buSzTx/>
                        <a:buFontTx/>
                        <a:buNone/>
                        <a:tabLst/>
                        <a:defRPr/>
                      </a:pPr>
                      <a:r>
                        <a:rPr kumimoji="0" lang="en-ZA"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600" b="1" i="0" u="none" strike="noStrike" dirty="0">
                          <a:solidFill>
                            <a:srgbClr val="0000FF"/>
                          </a:solidFill>
                          <a:effectLst/>
                          <a:latin typeface="Arial" panose="020B0604020202020204" pitchFamily="34" charset="0"/>
                        </a:rPr>
                        <a:t>136</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934321914"/>
                  </a:ext>
                </a:extLst>
              </a:tr>
              <a:tr h="331949">
                <a:tc>
                  <a:txBody>
                    <a:bodyPr/>
                    <a:lstStyle/>
                    <a:p>
                      <a:pPr algn="l" rtl="0" fontAlgn="ctr"/>
                      <a:r>
                        <a:rPr lang="en-ZA" sz="1600" b="0" i="0" u="none" strike="noStrike" dirty="0">
                          <a:solidFill>
                            <a:srgbClr val="000000"/>
                          </a:solidFill>
                          <a:effectLst/>
                          <a:latin typeface="Arial" panose="020B0604020202020204" pitchFamily="34" charset="0"/>
                        </a:rPr>
                        <a:t>Northern Cape</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ZA" sz="1600" b="0" i="0" u="none" strike="noStrike" dirty="0">
                          <a:solidFill>
                            <a:srgbClr val="000000"/>
                          </a:solidFill>
                          <a:effectLst/>
                          <a:latin typeface="Arial" panose="020B0604020202020204" pitchFamily="34" charset="0"/>
                        </a:rPr>
                        <a:t>15</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ZA" sz="1600" b="0" i="0" u="none" strike="noStrike" dirty="0">
                          <a:solidFill>
                            <a:srgbClr val="000000"/>
                          </a:solidFill>
                          <a:effectLst>
                            <a:outerShdw blurRad="38100" dist="38100" dir="2700000" algn="tl">
                              <a:srgbClr val="000000">
                                <a:alpha val="43137"/>
                              </a:srgbClr>
                            </a:outerShdw>
                          </a:effectLst>
                          <a:latin typeface="Arial" panose="020B0604020202020204" pitchFamily="34" charset="0"/>
                        </a:rPr>
                        <a:t>38</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ZA" sz="1600" b="0" i="0" u="none" strike="noStrike" dirty="0">
                          <a:solidFill>
                            <a:srgbClr val="000000"/>
                          </a:solidFill>
                          <a:effectLst/>
                          <a:latin typeface="Arial" panose="020B0604020202020204" pitchFamily="34" charset="0"/>
                        </a:rPr>
                        <a:t>1</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ZA" sz="1600" b="0" i="0" u="none" strike="noStrike" dirty="0">
                          <a:solidFill>
                            <a:srgbClr val="000000"/>
                          </a:solidFill>
                          <a:effectLst/>
                          <a:latin typeface="Arial" panose="020B0604020202020204" pitchFamily="34" charset="0"/>
                        </a:rPr>
                        <a:t>0</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571477" rtl="0" eaLnBrk="1" fontAlgn="ctr" latinLnBrk="0" hangingPunct="1">
                        <a:lnSpc>
                          <a:spcPct val="100000"/>
                        </a:lnSpc>
                        <a:spcBef>
                          <a:spcPts val="0"/>
                        </a:spcBef>
                        <a:spcAft>
                          <a:spcPts val="0"/>
                        </a:spcAft>
                        <a:buClrTx/>
                        <a:buSzTx/>
                        <a:buFontTx/>
                        <a:buNone/>
                        <a:tabLst/>
                        <a:defRPr/>
                      </a:pPr>
                      <a:r>
                        <a:rPr kumimoji="0" lang="en-ZA"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571477" rtl="0" eaLnBrk="1" fontAlgn="ctr" latinLnBrk="0" hangingPunct="1">
                        <a:lnSpc>
                          <a:spcPct val="100000"/>
                        </a:lnSpc>
                        <a:spcBef>
                          <a:spcPts val="0"/>
                        </a:spcBef>
                        <a:spcAft>
                          <a:spcPts val="0"/>
                        </a:spcAft>
                        <a:buClrTx/>
                        <a:buSzTx/>
                        <a:buFontTx/>
                        <a:buNone/>
                        <a:tabLst/>
                        <a:defRPr/>
                      </a:pPr>
                      <a:r>
                        <a:rPr kumimoji="0" lang="en-ZA"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571477" rtl="0" eaLnBrk="1" fontAlgn="ctr" latinLnBrk="0" hangingPunct="1">
                        <a:lnSpc>
                          <a:spcPct val="100000"/>
                        </a:lnSpc>
                        <a:spcBef>
                          <a:spcPts val="0"/>
                        </a:spcBef>
                        <a:spcAft>
                          <a:spcPts val="0"/>
                        </a:spcAft>
                        <a:buClrTx/>
                        <a:buSzTx/>
                        <a:buFontTx/>
                        <a:buNone/>
                        <a:tabLst/>
                        <a:defRPr/>
                      </a:pPr>
                      <a:r>
                        <a:rPr kumimoji="0" lang="en-ZA"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600" b="1" i="0" u="none" strike="noStrike" dirty="0">
                          <a:solidFill>
                            <a:srgbClr val="0000FF"/>
                          </a:solidFill>
                          <a:effectLst/>
                          <a:latin typeface="Arial" panose="020B0604020202020204" pitchFamily="34" charset="0"/>
                        </a:rPr>
                        <a:t>71</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973703913"/>
                  </a:ext>
                </a:extLst>
              </a:tr>
              <a:tr h="331949">
                <a:tc>
                  <a:txBody>
                    <a:bodyPr/>
                    <a:lstStyle/>
                    <a:p>
                      <a:pPr algn="l" rtl="0" fontAlgn="ctr"/>
                      <a:r>
                        <a:rPr lang="en-ZA" sz="1600" b="0" i="0" u="none" strike="noStrike" dirty="0">
                          <a:solidFill>
                            <a:srgbClr val="000000"/>
                          </a:solidFill>
                          <a:effectLst/>
                          <a:latin typeface="Arial" panose="020B0604020202020204" pitchFamily="34" charset="0"/>
                        </a:rPr>
                        <a:t>Kwazulu Natal</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ZA" sz="1600" b="0" i="0" u="none" strike="noStrike" dirty="0">
                          <a:solidFill>
                            <a:srgbClr val="000000"/>
                          </a:solidFill>
                          <a:effectLst/>
                          <a:latin typeface="Arial" panose="020B0604020202020204" pitchFamily="34" charset="0"/>
                        </a:rPr>
                        <a:t>109</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ZA" sz="1600" b="0" i="0" u="none" strike="noStrike" dirty="0">
                          <a:solidFill>
                            <a:srgbClr val="000000"/>
                          </a:solidFill>
                          <a:effectLst>
                            <a:outerShdw blurRad="38100" dist="38100" dir="2700000" algn="tl">
                              <a:srgbClr val="000000">
                                <a:alpha val="43137"/>
                              </a:srgbClr>
                            </a:outerShdw>
                          </a:effectLst>
                          <a:latin typeface="Arial" panose="020B0604020202020204" pitchFamily="34" charset="0"/>
                        </a:rPr>
                        <a:t>13</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ZA" sz="1600" b="0" i="0" u="none" strike="noStrike" dirty="0">
                          <a:solidFill>
                            <a:srgbClr val="000000"/>
                          </a:solidFill>
                          <a:effectLst/>
                          <a:latin typeface="Arial" panose="020B0604020202020204" pitchFamily="34" charset="0"/>
                        </a:rPr>
                        <a:t>0</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ZA" sz="1600" b="0" i="0" u="none" strike="noStrike" dirty="0">
                          <a:solidFill>
                            <a:srgbClr val="000000"/>
                          </a:solidFill>
                          <a:effectLst/>
                          <a:latin typeface="Arial" panose="020B0604020202020204" pitchFamily="34" charset="0"/>
                        </a:rPr>
                        <a:t>0</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571477" rtl="0" eaLnBrk="1" fontAlgn="ctr" latinLnBrk="0" hangingPunct="1">
                        <a:lnSpc>
                          <a:spcPct val="100000"/>
                        </a:lnSpc>
                        <a:spcBef>
                          <a:spcPts val="0"/>
                        </a:spcBef>
                        <a:spcAft>
                          <a:spcPts val="0"/>
                        </a:spcAft>
                        <a:buClrTx/>
                        <a:buSzTx/>
                        <a:buFontTx/>
                        <a:buNone/>
                        <a:tabLst/>
                        <a:defRPr/>
                      </a:pPr>
                      <a:r>
                        <a:rPr kumimoji="0" lang="en-ZA"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571477" rtl="0" eaLnBrk="1" fontAlgn="ctr" latinLnBrk="0" hangingPunct="1">
                        <a:lnSpc>
                          <a:spcPct val="100000"/>
                        </a:lnSpc>
                        <a:spcBef>
                          <a:spcPts val="0"/>
                        </a:spcBef>
                        <a:spcAft>
                          <a:spcPts val="0"/>
                        </a:spcAft>
                        <a:buClrTx/>
                        <a:buSzTx/>
                        <a:buFontTx/>
                        <a:buNone/>
                        <a:tabLst/>
                        <a:defRPr/>
                      </a:pPr>
                      <a:r>
                        <a:rPr kumimoji="0" lang="en-ZA"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64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571477" rtl="0" eaLnBrk="1" fontAlgn="ctr" latinLnBrk="0" hangingPunct="1">
                        <a:lnSpc>
                          <a:spcPct val="100000"/>
                        </a:lnSpc>
                        <a:spcBef>
                          <a:spcPts val="0"/>
                        </a:spcBef>
                        <a:spcAft>
                          <a:spcPts val="0"/>
                        </a:spcAft>
                        <a:buClrTx/>
                        <a:buSzTx/>
                        <a:buFontTx/>
                        <a:buNone/>
                        <a:tabLst/>
                        <a:defRPr/>
                      </a:pPr>
                      <a:r>
                        <a:rPr kumimoji="0" lang="en-ZA"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74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600" b="1" i="0" u="none" strike="noStrike" dirty="0">
                          <a:solidFill>
                            <a:srgbClr val="0000FF"/>
                          </a:solidFill>
                          <a:effectLst/>
                          <a:latin typeface="Arial" panose="020B0604020202020204" pitchFamily="34" charset="0"/>
                        </a:rPr>
                        <a:t>196</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77448394"/>
                  </a:ext>
                </a:extLst>
              </a:tr>
              <a:tr h="379085">
                <a:tc>
                  <a:txBody>
                    <a:bodyPr/>
                    <a:lstStyle/>
                    <a:p>
                      <a:pPr algn="l" rtl="0" fontAlgn="ctr"/>
                      <a:r>
                        <a:rPr lang="en-ZA" sz="1600" b="0" i="0" u="none" strike="noStrike" dirty="0">
                          <a:solidFill>
                            <a:srgbClr val="000000"/>
                          </a:solidFill>
                          <a:effectLst/>
                          <a:latin typeface="Arial" panose="020B0604020202020204" pitchFamily="34" charset="0"/>
                        </a:rPr>
                        <a:t>Limpopo</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ZA" sz="1600" b="0" i="0" u="none" strike="noStrike" dirty="0">
                          <a:solidFill>
                            <a:srgbClr val="000000"/>
                          </a:solidFill>
                          <a:effectLst/>
                          <a:latin typeface="Arial" panose="020B0604020202020204" pitchFamily="34" charset="0"/>
                        </a:rPr>
                        <a:t>46</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ZA" sz="1600" b="0" i="0" u="none" strike="noStrike" dirty="0">
                          <a:solidFill>
                            <a:srgbClr val="000000"/>
                          </a:solidFill>
                          <a:effectLst>
                            <a:outerShdw blurRad="38100" dist="38100" dir="2700000" algn="tl">
                              <a:srgbClr val="000000">
                                <a:alpha val="43137"/>
                              </a:srgbClr>
                            </a:outerShdw>
                          </a:effectLst>
                          <a:latin typeface="Arial" panose="020B0604020202020204" pitchFamily="34" charset="0"/>
                        </a:rPr>
                        <a:t>5</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ZA" sz="1600" b="0" i="0" u="none" strike="noStrike" dirty="0">
                          <a:solidFill>
                            <a:srgbClr val="000000"/>
                          </a:solidFill>
                          <a:effectLst/>
                          <a:latin typeface="Arial" panose="020B0604020202020204" pitchFamily="34" charset="0"/>
                        </a:rPr>
                        <a:t>0</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ZA" sz="1600" b="0" i="0" u="none" strike="noStrike" dirty="0">
                          <a:solidFill>
                            <a:srgbClr val="000000"/>
                          </a:solidFill>
                          <a:effectLst/>
                          <a:latin typeface="Arial" panose="020B0604020202020204" pitchFamily="34" charset="0"/>
                        </a:rPr>
                        <a:t>0</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571477" rtl="0" eaLnBrk="1" fontAlgn="ctr" latinLnBrk="0" hangingPunct="1">
                        <a:lnSpc>
                          <a:spcPct val="100000"/>
                        </a:lnSpc>
                        <a:spcBef>
                          <a:spcPts val="0"/>
                        </a:spcBef>
                        <a:spcAft>
                          <a:spcPts val="0"/>
                        </a:spcAft>
                        <a:buClrTx/>
                        <a:buSzTx/>
                        <a:buFontTx/>
                        <a:buNone/>
                        <a:tabLst/>
                        <a:defRPr/>
                      </a:pPr>
                      <a:r>
                        <a:rPr kumimoji="0" lang="en-ZA"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571477" rtl="0" eaLnBrk="1" fontAlgn="ctr" latinLnBrk="0" hangingPunct="1">
                        <a:lnSpc>
                          <a:spcPct val="100000"/>
                        </a:lnSpc>
                        <a:spcBef>
                          <a:spcPts val="0"/>
                        </a:spcBef>
                        <a:spcAft>
                          <a:spcPts val="0"/>
                        </a:spcAft>
                        <a:buClrTx/>
                        <a:buSzTx/>
                        <a:buFontTx/>
                        <a:buNone/>
                        <a:tabLst/>
                        <a:defRPr/>
                      </a:pPr>
                      <a:r>
                        <a:rPr kumimoji="0" lang="en-ZA"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571477" rtl="0" eaLnBrk="1" fontAlgn="ctr" latinLnBrk="0" hangingPunct="1">
                        <a:lnSpc>
                          <a:spcPct val="100000"/>
                        </a:lnSpc>
                        <a:spcBef>
                          <a:spcPts val="0"/>
                        </a:spcBef>
                        <a:spcAft>
                          <a:spcPts val="0"/>
                        </a:spcAft>
                        <a:buClrTx/>
                        <a:buSzTx/>
                        <a:buFontTx/>
                        <a:buNone/>
                        <a:tabLst/>
                        <a:defRPr/>
                      </a:pPr>
                      <a:r>
                        <a:rPr kumimoji="0" lang="en-ZA"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600" b="1" i="0" u="none" strike="noStrike" dirty="0">
                          <a:solidFill>
                            <a:srgbClr val="0000FF"/>
                          </a:solidFill>
                          <a:effectLst/>
                          <a:latin typeface="Arial" panose="020B0604020202020204" pitchFamily="34" charset="0"/>
                        </a:rPr>
                        <a:t>75</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5515875"/>
                  </a:ext>
                </a:extLst>
              </a:tr>
              <a:tr h="331949">
                <a:tc>
                  <a:txBody>
                    <a:bodyPr/>
                    <a:lstStyle/>
                    <a:p>
                      <a:pPr algn="ctr" rtl="0" fontAlgn="ctr"/>
                      <a:r>
                        <a:rPr lang="en-ZA" sz="1600" b="1" i="0" u="none" strike="noStrike" dirty="0">
                          <a:solidFill>
                            <a:schemeClr val="tx1"/>
                          </a:solidFill>
                          <a:effectLst/>
                          <a:latin typeface="Arial" panose="020B0604020202020204" pitchFamily="34" charset="0"/>
                        </a:rPr>
                        <a:t>Total</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rtl="0" fontAlgn="b"/>
                      <a:r>
                        <a:rPr kumimoji="0" lang="en-ZA" sz="1600" b="1" i="0" u="none" strike="noStrike" kern="1200" cap="none" spc="0" normalizeH="0" baseline="0" dirty="0">
                          <a:ln>
                            <a:noFill/>
                          </a:ln>
                          <a:solidFill>
                            <a:srgbClr val="0000FF"/>
                          </a:solidFill>
                          <a:effectLst/>
                          <a:uLnTx/>
                          <a:uFillTx/>
                          <a:latin typeface="Arial" panose="020B0604020202020204" pitchFamily="34" charset="0"/>
                          <a:ea typeface="+mn-ea"/>
                          <a:cs typeface="+mn-cs"/>
                        </a:rPr>
                        <a:t> 594</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kumimoji="0" lang="en-ZA" sz="1600" b="1" i="0" u="none" strike="noStrike" kern="1200" cap="none" spc="0" normalizeH="0" baseline="0" dirty="0">
                          <a:ln>
                            <a:noFill/>
                          </a:ln>
                          <a:solidFill>
                            <a:srgbClr val="0000FF"/>
                          </a:solidFill>
                          <a:effectLst>
                            <a:outerShdw blurRad="38100" dist="38100" dir="2700000" algn="tl">
                              <a:srgbClr val="000000">
                                <a:alpha val="43137"/>
                              </a:srgbClr>
                            </a:outerShdw>
                          </a:effectLst>
                          <a:uLnTx/>
                          <a:uFillTx/>
                          <a:latin typeface="Arial" panose="020B0604020202020204" pitchFamily="34" charset="0"/>
                          <a:ea typeface="+mn-ea"/>
                          <a:cs typeface="+mn-cs"/>
                        </a:rPr>
                        <a:t>117</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kumimoji="0" lang="en-ZA" sz="1600" b="1" i="0" u="none" strike="noStrike" kern="1200" cap="none" spc="0" normalizeH="0" baseline="0" dirty="0">
                          <a:ln>
                            <a:noFill/>
                          </a:ln>
                          <a:solidFill>
                            <a:srgbClr val="0000FF"/>
                          </a:solidFill>
                          <a:effectLst/>
                          <a:uLnTx/>
                          <a:uFillTx/>
                          <a:latin typeface="Arial" panose="020B0604020202020204" pitchFamily="34" charset="0"/>
                          <a:ea typeface="+mn-ea"/>
                          <a:cs typeface="+mn-cs"/>
                        </a:rPr>
                        <a:t>1</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kumimoji="0" lang="en-ZA" sz="1600" b="1" i="0" u="none" strike="noStrike" kern="1200" cap="none" spc="0" normalizeH="0" baseline="0" dirty="0">
                          <a:ln>
                            <a:noFill/>
                          </a:ln>
                          <a:solidFill>
                            <a:srgbClr val="0000FF"/>
                          </a:solidFill>
                          <a:effectLst/>
                          <a:uLnTx/>
                          <a:uFillTx/>
                          <a:latin typeface="Arial" panose="020B0604020202020204" pitchFamily="34" charset="0"/>
                          <a:ea typeface="+mn-ea"/>
                          <a:cs typeface="+mn-cs"/>
                        </a:rPr>
                        <a:t>1</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571477" rtl="0" eaLnBrk="1" fontAlgn="b"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37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571477" rtl="0" eaLnBrk="1" fontAlgn="b"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220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kumimoji="0" lang="en-ZA" sz="1600" b="1" i="0" u="none" strike="noStrike" kern="1200" cap="none" spc="0" normalizeH="0" baseline="0" dirty="0">
                          <a:ln>
                            <a:noFill/>
                          </a:ln>
                          <a:solidFill>
                            <a:srgbClr val="0000FF"/>
                          </a:solidFill>
                          <a:effectLst/>
                          <a:uLnTx/>
                          <a:uFillTx/>
                          <a:latin typeface="Arial" panose="020B0604020202020204" pitchFamily="34" charset="0"/>
                          <a:ea typeface="+mn-ea"/>
                          <a:cs typeface="+mn-cs"/>
                        </a:rPr>
                        <a:t>257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kumimoji="0" lang="en-ZA" sz="1600" b="1" i="0" u="none" strike="noStrike" kern="1200" cap="none" spc="0" normalizeH="0" baseline="0" dirty="0">
                          <a:ln>
                            <a:noFill/>
                          </a:ln>
                          <a:solidFill>
                            <a:srgbClr val="0000FF"/>
                          </a:solidFill>
                          <a:effectLst/>
                          <a:uLnTx/>
                          <a:uFillTx/>
                          <a:latin typeface="Arial" panose="020B0604020202020204" pitchFamily="34" charset="0"/>
                          <a:ea typeface="+mn-ea"/>
                          <a:cs typeface="+mn-cs"/>
                        </a:rPr>
                        <a:t>970</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973209647"/>
                  </a:ext>
                </a:extLst>
              </a:tr>
            </a:tbl>
          </a:graphicData>
        </a:graphic>
      </p:graphicFrame>
    </p:spTree>
    <p:extLst>
      <p:ext uri="{BB962C8B-B14F-4D97-AF65-F5344CB8AC3E}">
        <p14:creationId xmlns:p14="http://schemas.microsoft.com/office/powerpoint/2010/main" xmlns="" val="770339896"/>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xmlns="" id="{F85E712D-438D-4819-BB0C-94208C8B0F25}"/>
              </a:ext>
            </a:extLst>
          </p:cNvPr>
          <p:cNvGrpSpPr/>
          <p:nvPr/>
        </p:nvGrpSpPr>
        <p:grpSpPr>
          <a:xfrm>
            <a:off x="34614" y="827469"/>
            <a:ext cx="9969501" cy="4770538"/>
            <a:chOff x="114299" y="22717"/>
            <a:chExt cx="11963401" cy="6711459"/>
          </a:xfrm>
        </p:grpSpPr>
        <p:pic>
          <p:nvPicPr>
            <p:cNvPr id="5" name="Picture 4">
              <a:extLst>
                <a:ext uri="{FF2B5EF4-FFF2-40B4-BE49-F238E27FC236}">
                  <a16:creationId xmlns:a16="http://schemas.microsoft.com/office/drawing/2014/main" xmlns="" id="{90505B25-B60C-4109-B520-19BB46034C1A}"/>
                </a:ext>
              </a:extLst>
            </p:cNvPr>
            <p:cNvPicPr>
              <a:picLocks noChangeAspect="1"/>
            </p:cNvPicPr>
            <p:nvPr/>
          </p:nvPicPr>
          <p:blipFill>
            <a:blip r:embed="rId2" cstate="print"/>
            <a:stretch>
              <a:fillRect/>
            </a:stretch>
          </p:blipFill>
          <p:spPr>
            <a:xfrm>
              <a:off x="114299" y="96672"/>
              <a:ext cx="11963401" cy="6637504"/>
            </a:xfrm>
            <a:prstGeom prst="rect">
              <a:avLst/>
            </a:prstGeom>
            <a:ln w="28575">
              <a:solidFill>
                <a:schemeClr val="tx1"/>
              </a:solidFill>
            </a:ln>
          </p:spPr>
        </p:pic>
        <p:sp>
          <p:nvSpPr>
            <p:cNvPr id="6" name="Rectangle 5">
              <a:extLst>
                <a:ext uri="{FF2B5EF4-FFF2-40B4-BE49-F238E27FC236}">
                  <a16:creationId xmlns:a16="http://schemas.microsoft.com/office/drawing/2014/main" xmlns="" id="{F150A3F8-0B5F-4AFE-83A3-8D9B62BB5D62}"/>
                </a:ext>
              </a:extLst>
            </p:cNvPr>
            <p:cNvSpPr/>
            <p:nvPr/>
          </p:nvSpPr>
          <p:spPr>
            <a:xfrm>
              <a:off x="258397" y="1384393"/>
              <a:ext cx="301841" cy="186431"/>
            </a:xfrm>
            <a:prstGeom prst="rect">
              <a:avLst/>
            </a:prstGeom>
            <a:solidFill>
              <a:srgbClr val="5589C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7" name="TextBox 6">
              <a:extLst>
                <a:ext uri="{FF2B5EF4-FFF2-40B4-BE49-F238E27FC236}">
                  <a16:creationId xmlns:a16="http://schemas.microsoft.com/office/drawing/2014/main" xmlns="" id="{14C7D5E8-F15F-4B37-B9F8-7D690BCCDD51}"/>
                </a:ext>
              </a:extLst>
            </p:cNvPr>
            <p:cNvSpPr txBox="1"/>
            <p:nvPr/>
          </p:nvSpPr>
          <p:spPr>
            <a:xfrm>
              <a:off x="586870" y="1340006"/>
              <a:ext cx="1988598" cy="295465"/>
            </a:xfrm>
            <a:prstGeom prst="rect">
              <a:avLst/>
            </a:prstGeom>
            <a:noFill/>
          </p:spPr>
          <p:txBody>
            <a:bodyPr wrap="square" rtlCol="0">
              <a:spAutoFit/>
            </a:bodyPr>
            <a:lstStyle/>
            <a:p>
              <a:r>
                <a:rPr lang="en-ZA" sz="1000" dirty="0"/>
                <a:t>SA Connect District</a:t>
              </a:r>
            </a:p>
          </p:txBody>
        </p:sp>
        <p:sp>
          <p:nvSpPr>
            <p:cNvPr id="8" name="TextBox 7">
              <a:extLst>
                <a:ext uri="{FF2B5EF4-FFF2-40B4-BE49-F238E27FC236}">
                  <a16:creationId xmlns:a16="http://schemas.microsoft.com/office/drawing/2014/main" xmlns="" id="{33C997E1-C709-46B1-90E9-253A7A2D2198}"/>
                </a:ext>
              </a:extLst>
            </p:cNvPr>
            <p:cNvSpPr txBox="1"/>
            <p:nvPr/>
          </p:nvSpPr>
          <p:spPr>
            <a:xfrm>
              <a:off x="893148" y="298640"/>
              <a:ext cx="1056443" cy="326321"/>
            </a:xfrm>
            <a:prstGeom prst="rect">
              <a:avLst/>
            </a:prstGeom>
            <a:noFill/>
          </p:spPr>
          <p:txBody>
            <a:bodyPr wrap="square" rtlCol="0">
              <a:spAutoFit/>
            </a:bodyPr>
            <a:lstStyle/>
            <a:p>
              <a:r>
                <a:rPr lang="en-ZA" sz="1167" b="1" dirty="0"/>
                <a:t>LEGEND</a:t>
              </a:r>
            </a:p>
          </p:txBody>
        </p:sp>
        <p:sp>
          <p:nvSpPr>
            <p:cNvPr id="9" name="Oval 8">
              <a:extLst>
                <a:ext uri="{FF2B5EF4-FFF2-40B4-BE49-F238E27FC236}">
                  <a16:creationId xmlns:a16="http://schemas.microsoft.com/office/drawing/2014/main" xmlns="" id="{37DF7437-C2D9-4066-A420-0992160BD40C}"/>
                </a:ext>
              </a:extLst>
            </p:cNvPr>
            <p:cNvSpPr/>
            <p:nvPr/>
          </p:nvSpPr>
          <p:spPr>
            <a:xfrm>
              <a:off x="302787" y="691929"/>
              <a:ext cx="186431" cy="18643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0" name="TextBox 9">
              <a:extLst>
                <a:ext uri="{FF2B5EF4-FFF2-40B4-BE49-F238E27FC236}">
                  <a16:creationId xmlns:a16="http://schemas.microsoft.com/office/drawing/2014/main" xmlns="" id="{F2EB12C7-54A5-45E4-8F8B-8197BE7343A7}"/>
                </a:ext>
              </a:extLst>
            </p:cNvPr>
            <p:cNvSpPr txBox="1"/>
            <p:nvPr/>
          </p:nvSpPr>
          <p:spPr>
            <a:xfrm>
              <a:off x="569115" y="665373"/>
              <a:ext cx="2835857" cy="346397"/>
            </a:xfrm>
            <a:prstGeom prst="rect">
              <a:avLst/>
            </a:prstGeom>
            <a:noFill/>
          </p:spPr>
          <p:txBody>
            <a:bodyPr wrap="square" rtlCol="0">
              <a:spAutoFit/>
            </a:bodyPr>
            <a:lstStyle/>
            <a:p>
              <a:r>
                <a:rPr lang="en-ZA" sz="1000" dirty="0"/>
                <a:t>SA Connect Sites (Connected)</a:t>
              </a:r>
            </a:p>
          </p:txBody>
        </p:sp>
        <p:sp>
          <p:nvSpPr>
            <p:cNvPr id="16" name="Oval 15">
              <a:extLst>
                <a:ext uri="{FF2B5EF4-FFF2-40B4-BE49-F238E27FC236}">
                  <a16:creationId xmlns:a16="http://schemas.microsoft.com/office/drawing/2014/main" xmlns="" id="{865BA250-F543-4666-9B56-4D72A7DAE23B}"/>
                </a:ext>
              </a:extLst>
            </p:cNvPr>
            <p:cNvSpPr/>
            <p:nvPr/>
          </p:nvSpPr>
          <p:spPr>
            <a:xfrm>
              <a:off x="304267" y="1030762"/>
              <a:ext cx="186431" cy="186431"/>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7" name="TextBox 16">
              <a:extLst>
                <a:ext uri="{FF2B5EF4-FFF2-40B4-BE49-F238E27FC236}">
                  <a16:creationId xmlns:a16="http://schemas.microsoft.com/office/drawing/2014/main" xmlns="" id="{F19ACB79-8AE8-48BE-83A5-AF6650E1EA5F}"/>
                </a:ext>
              </a:extLst>
            </p:cNvPr>
            <p:cNvSpPr txBox="1"/>
            <p:nvPr/>
          </p:nvSpPr>
          <p:spPr>
            <a:xfrm>
              <a:off x="569115" y="1004129"/>
              <a:ext cx="1988598" cy="295465"/>
            </a:xfrm>
            <a:prstGeom prst="rect">
              <a:avLst/>
            </a:prstGeom>
            <a:noFill/>
          </p:spPr>
          <p:txBody>
            <a:bodyPr wrap="square" rtlCol="0">
              <a:spAutoFit/>
            </a:bodyPr>
            <a:lstStyle/>
            <a:p>
              <a:r>
                <a:rPr lang="en-ZA" sz="1000" dirty="0"/>
                <a:t>SITA Upgrade Sites</a:t>
              </a:r>
            </a:p>
          </p:txBody>
        </p:sp>
        <p:sp>
          <p:nvSpPr>
            <p:cNvPr id="18" name="TextBox 17">
              <a:extLst>
                <a:ext uri="{FF2B5EF4-FFF2-40B4-BE49-F238E27FC236}">
                  <a16:creationId xmlns:a16="http://schemas.microsoft.com/office/drawing/2014/main" xmlns="" id="{8E3AD69C-0F88-42AA-92C7-852E746F88E3}"/>
                </a:ext>
              </a:extLst>
            </p:cNvPr>
            <p:cNvSpPr txBox="1"/>
            <p:nvPr/>
          </p:nvSpPr>
          <p:spPr>
            <a:xfrm>
              <a:off x="2924476" y="3014335"/>
              <a:ext cx="1047565" cy="295465"/>
            </a:xfrm>
            <a:prstGeom prst="rect">
              <a:avLst/>
            </a:prstGeom>
            <a:noFill/>
          </p:spPr>
          <p:txBody>
            <a:bodyPr wrap="square" rtlCol="0">
              <a:spAutoFit/>
            </a:bodyPr>
            <a:lstStyle/>
            <a:p>
              <a:r>
                <a:rPr lang="en-ZA" sz="1000" dirty="0">
                  <a:latin typeface="Aharoni" panose="020B0604020202020204" pitchFamily="2" charset="-79"/>
                  <a:cs typeface="Aharoni" panose="020B0604020202020204" pitchFamily="2" charset="-79"/>
                </a:rPr>
                <a:t>Namibia</a:t>
              </a:r>
            </a:p>
          </p:txBody>
        </p:sp>
        <p:sp>
          <p:nvSpPr>
            <p:cNvPr id="19" name="TextBox 18">
              <a:extLst>
                <a:ext uri="{FF2B5EF4-FFF2-40B4-BE49-F238E27FC236}">
                  <a16:creationId xmlns:a16="http://schemas.microsoft.com/office/drawing/2014/main" xmlns="" id="{B42A1788-E58C-4568-ABE2-49724154E8EF}"/>
                </a:ext>
              </a:extLst>
            </p:cNvPr>
            <p:cNvSpPr txBox="1"/>
            <p:nvPr/>
          </p:nvSpPr>
          <p:spPr>
            <a:xfrm>
              <a:off x="5847423" y="1406158"/>
              <a:ext cx="1047565" cy="295465"/>
            </a:xfrm>
            <a:prstGeom prst="rect">
              <a:avLst/>
            </a:prstGeom>
            <a:noFill/>
          </p:spPr>
          <p:txBody>
            <a:bodyPr wrap="square" rtlCol="0">
              <a:spAutoFit/>
            </a:bodyPr>
            <a:lstStyle/>
            <a:p>
              <a:r>
                <a:rPr lang="en-ZA" sz="1000" dirty="0">
                  <a:latin typeface="Aharoni" panose="020B0604020202020204" pitchFamily="2" charset="-79"/>
                  <a:cs typeface="Aharoni" panose="020B0604020202020204" pitchFamily="2" charset="-79"/>
                </a:rPr>
                <a:t>Botswana</a:t>
              </a:r>
            </a:p>
          </p:txBody>
        </p:sp>
        <p:sp>
          <p:nvSpPr>
            <p:cNvPr id="20" name="TextBox 19">
              <a:extLst>
                <a:ext uri="{FF2B5EF4-FFF2-40B4-BE49-F238E27FC236}">
                  <a16:creationId xmlns:a16="http://schemas.microsoft.com/office/drawing/2014/main" xmlns="" id="{F1B11112-1520-4CDD-97C6-6B4AFD298E6A}"/>
                </a:ext>
              </a:extLst>
            </p:cNvPr>
            <p:cNvSpPr txBox="1"/>
            <p:nvPr/>
          </p:nvSpPr>
          <p:spPr>
            <a:xfrm>
              <a:off x="8698636" y="22717"/>
              <a:ext cx="1047565" cy="295465"/>
            </a:xfrm>
            <a:prstGeom prst="rect">
              <a:avLst/>
            </a:prstGeom>
            <a:noFill/>
          </p:spPr>
          <p:txBody>
            <a:bodyPr wrap="square" rtlCol="0">
              <a:spAutoFit/>
            </a:bodyPr>
            <a:lstStyle/>
            <a:p>
              <a:r>
                <a:rPr lang="en-ZA" sz="1000" dirty="0">
                  <a:latin typeface="Aharoni" panose="020B0604020202020204" pitchFamily="2" charset="-79"/>
                  <a:cs typeface="Aharoni" panose="020B0604020202020204" pitchFamily="2" charset="-79"/>
                </a:rPr>
                <a:t>Zimbabwe</a:t>
              </a:r>
            </a:p>
          </p:txBody>
        </p:sp>
        <p:sp>
          <p:nvSpPr>
            <p:cNvPr id="21" name="TextBox 20">
              <a:extLst>
                <a:ext uri="{FF2B5EF4-FFF2-40B4-BE49-F238E27FC236}">
                  <a16:creationId xmlns:a16="http://schemas.microsoft.com/office/drawing/2014/main" xmlns="" id="{193B7E3F-919F-464F-B685-F94A2242A649}"/>
                </a:ext>
              </a:extLst>
            </p:cNvPr>
            <p:cNvSpPr txBox="1"/>
            <p:nvPr/>
          </p:nvSpPr>
          <p:spPr>
            <a:xfrm>
              <a:off x="9879374" y="1611823"/>
              <a:ext cx="1212556" cy="295465"/>
            </a:xfrm>
            <a:prstGeom prst="rect">
              <a:avLst/>
            </a:prstGeom>
            <a:noFill/>
          </p:spPr>
          <p:txBody>
            <a:bodyPr wrap="square" rtlCol="0">
              <a:spAutoFit/>
            </a:bodyPr>
            <a:lstStyle/>
            <a:p>
              <a:r>
                <a:rPr lang="en-ZA" sz="1000" dirty="0">
                  <a:latin typeface="Aharoni" panose="020B0604020202020204" pitchFamily="2" charset="-79"/>
                  <a:cs typeface="Aharoni" panose="020B0604020202020204" pitchFamily="2" charset="-79"/>
                </a:rPr>
                <a:t>Mozambique</a:t>
              </a:r>
            </a:p>
          </p:txBody>
        </p:sp>
        <p:sp>
          <p:nvSpPr>
            <p:cNvPr id="22" name="TextBox 21">
              <a:extLst>
                <a:ext uri="{FF2B5EF4-FFF2-40B4-BE49-F238E27FC236}">
                  <a16:creationId xmlns:a16="http://schemas.microsoft.com/office/drawing/2014/main" xmlns="" id="{1A6077D1-ECA2-49C0-8A9F-9AE3058A53F2}"/>
                </a:ext>
              </a:extLst>
            </p:cNvPr>
            <p:cNvSpPr txBox="1"/>
            <p:nvPr/>
          </p:nvSpPr>
          <p:spPr>
            <a:xfrm>
              <a:off x="9298649" y="2334411"/>
              <a:ext cx="1047565" cy="295465"/>
            </a:xfrm>
            <a:prstGeom prst="rect">
              <a:avLst/>
            </a:prstGeom>
            <a:noFill/>
          </p:spPr>
          <p:txBody>
            <a:bodyPr wrap="square" rtlCol="0">
              <a:spAutoFit/>
            </a:bodyPr>
            <a:lstStyle/>
            <a:p>
              <a:r>
                <a:rPr lang="en-ZA" sz="1000" dirty="0">
                  <a:latin typeface="Aharoni" panose="020B0604020202020204" pitchFamily="2" charset="-79"/>
                  <a:cs typeface="Aharoni" panose="020B0604020202020204" pitchFamily="2" charset="-79"/>
                </a:rPr>
                <a:t>eSwatini</a:t>
              </a:r>
            </a:p>
          </p:txBody>
        </p:sp>
        <p:sp>
          <p:nvSpPr>
            <p:cNvPr id="23" name="TextBox 22">
              <a:extLst>
                <a:ext uri="{FF2B5EF4-FFF2-40B4-BE49-F238E27FC236}">
                  <a16:creationId xmlns:a16="http://schemas.microsoft.com/office/drawing/2014/main" xmlns="" id="{02CFB27E-B5A8-4C18-9748-9E9F9BBE10EE}"/>
                </a:ext>
              </a:extLst>
            </p:cNvPr>
            <p:cNvSpPr txBox="1"/>
            <p:nvPr/>
          </p:nvSpPr>
          <p:spPr>
            <a:xfrm>
              <a:off x="7709540" y="3819693"/>
              <a:ext cx="1047565" cy="295465"/>
            </a:xfrm>
            <a:prstGeom prst="rect">
              <a:avLst/>
            </a:prstGeom>
            <a:noFill/>
          </p:spPr>
          <p:txBody>
            <a:bodyPr wrap="square" rtlCol="0">
              <a:spAutoFit/>
            </a:bodyPr>
            <a:lstStyle/>
            <a:p>
              <a:r>
                <a:rPr lang="en-ZA" sz="1000" dirty="0">
                  <a:latin typeface="Aharoni" panose="020B0604020202020204" pitchFamily="2" charset="-79"/>
                  <a:cs typeface="Aharoni" panose="020B0604020202020204" pitchFamily="2" charset="-79"/>
                </a:rPr>
                <a:t>Lesotho</a:t>
              </a:r>
            </a:p>
          </p:txBody>
        </p:sp>
        <p:sp>
          <p:nvSpPr>
            <p:cNvPr id="24" name="TextBox 23">
              <a:extLst>
                <a:ext uri="{FF2B5EF4-FFF2-40B4-BE49-F238E27FC236}">
                  <a16:creationId xmlns:a16="http://schemas.microsoft.com/office/drawing/2014/main" xmlns="" id="{CE167831-89AC-4A9F-9085-65E0D4C346B2}"/>
                </a:ext>
              </a:extLst>
            </p:cNvPr>
            <p:cNvSpPr txBox="1"/>
            <p:nvPr/>
          </p:nvSpPr>
          <p:spPr>
            <a:xfrm>
              <a:off x="5028481" y="4225244"/>
              <a:ext cx="1864312" cy="295465"/>
            </a:xfrm>
            <a:prstGeom prst="rect">
              <a:avLst/>
            </a:prstGeom>
            <a:noFill/>
          </p:spPr>
          <p:txBody>
            <a:bodyPr wrap="square" rtlCol="0">
              <a:spAutoFit/>
            </a:bodyPr>
            <a:lstStyle/>
            <a:p>
              <a:r>
                <a:rPr lang="en-ZA" sz="1000" b="1" dirty="0">
                  <a:solidFill>
                    <a:srgbClr val="1F16D8"/>
                  </a:solidFill>
                </a:rPr>
                <a:t>Pixley Ka Seme</a:t>
              </a:r>
            </a:p>
          </p:txBody>
        </p:sp>
        <p:sp>
          <p:nvSpPr>
            <p:cNvPr id="25" name="TextBox 24">
              <a:extLst>
                <a:ext uri="{FF2B5EF4-FFF2-40B4-BE49-F238E27FC236}">
                  <a16:creationId xmlns:a16="http://schemas.microsoft.com/office/drawing/2014/main" xmlns="" id="{1E2C78A1-00D7-4455-AB4F-D90C249A334A}"/>
                </a:ext>
              </a:extLst>
            </p:cNvPr>
            <p:cNvSpPr txBox="1"/>
            <p:nvPr/>
          </p:nvSpPr>
          <p:spPr>
            <a:xfrm rot="19143614">
              <a:off x="6559014" y="2268573"/>
              <a:ext cx="1506750" cy="264612"/>
            </a:xfrm>
            <a:prstGeom prst="rect">
              <a:avLst/>
            </a:prstGeom>
            <a:noFill/>
          </p:spPr>
          <p:txBody>
            <a:bodyPr wrap="square" rtlCol="0">
              <a:spAutoFit/>
            </a:bodyPr>
            <a:lstStyle/>
            <a:p>
              <a:r>
                <a:rPr lang="en-ZA" sz="833" b="1" dirty="0">
                  <a:solidFill>
                    <a:srgbClr val="1F16D8"/>
                  </a:solidFill>
                </a:rPr>
                <a:t>Dr Kenneth Kaunda</a:t>
              </a:r>
            </a:p>
          </p:txBody>
        </p:sp>
        <p:sp>
          <p:nvSpPr>
            <p:cNvPr id="26" name="TextBox 25">
              <a:extLst>
                <a:ext uri="{FF2B5EF4-FFF2-40B4-BE49-F238E27FC236}">
                  <a16:creationId xmlns:a16="http://schemas.microsoft.com/office/drawing/2014/main" xmlns="" id="{BF00D02D-379A-4877-B58D-5EACD84B985F}"/>
                </a:ext>
              </a:extLst>
            </p:cNvPr>
            <p:cNvSpPr txBox="1"/>
            <p:nvPr/>
          </p:nvSpPr>
          <p:spPr>
            <a:xfrm>
              <a:off x="8632817" y="310190"/>
              <a:ext cx="1438182" cy="295465"/>
            </a:xfrm>
            <a:prstGeom prst="rect">
              <a:avLst/>
            </a:prstGeom>
            <a:noFill/>
          </p:spPr>
          <p:txBody>
            <a:bodyPr wrap="square" rtlCol="0">
              <a:spAutoFit/>
            </a:bodyPr>
            <a:lstStyle/>
            <a:p>
              <a:r>
                <a:rPr lang="en-ZA" sz="1000" b="1" dirty="0">
                  <a:solidFill>
                    <a:srgbClr val="1F16D8"/>
                  </a:solidFill>
                </a:rPr>
                <a:t>Vhembe</a:t>
              </a:r>
            </a:p>
          </p:txBody>
        </p:sp>
        <p:sp>
          <p:nvSpPr>
            <p:cNvPr id="27" name="TextBox 26">
              <a:extLst>
                <a:ext uri="{FF2B5EF4-FFF2-40B4-BE49-F238E27FC236}">
                  <a16:creationId xmlns:a16="http://schemas.microsoft.com/office/drawing/2014/main" xmlns="" id="{691E097E-4E9C-496C-AD3F-EE6BA9F110EC}"/>
                </a:ext>
              </a:extLst>
            </p:cNvPr>
            <p:cNvSpPr txBox="1"/>
            <p:nvPr/>
          </p:nvSpPr>
          <p:spPr>
            <a:xfrm>
              <a:off x="8366486" y="2356494"/>
              <a:ext cx="1118585" cy="328447"/>
            </a:xfrm>
            <a:prstGeom prst="rect">
              <a:avLst/>
            </a:prstGeom>
            <a:noFill/>
          </p:spPr>
          <p:txBody>
            <a:bodyPr wrap="square" rtlCol="0">
              <a:spAutoFit/>
            </a:bodyPr>
            <a:lstStyle/>
            <a:p>
              <a:r>
                <a:rPr lang="en-ZA" sz="917" b="1" dirty="0">
                  <a:solidFill>
                    <a:srgbClr val="1F16D8"/>
                  </a:solidFill>
                </a:rPr>
                <a:t>Gert Sibande</a:t>
              </a:r>
            </a:p>
          </p:txBody>
        </p:sp>
        <p:sp>
          <p:nvSpPr>
            <p:cNvPr id="28" name="TextBox 27">
              <a:extLst>
                <a:ext uri="{FF2B5EF4-FFF2-40B4-BE49-F238E27FC236}">
                  <a16:creationId xmlns:a16="http://schemas.microsoft.com/office/drawing/2014/main" xmlns="" id="{2660D69F-FFFC-40F6-B5B1-289CEF8755FA}"/>
                </a:ext>
              </a:extLst>
            </p:cNvPr>
            <p:cNvSpPr txBox="1"/>
            <p:nvPr/>
          </p:nvSpPr>
          <p:spPr>
            <a:xfrm rot="20139684">
              <a:off x="7363309" y="2789367"/>
              <a:ext cx="2627791" cy="272382"/>
            </a:xfrm>
            <a:prstGeom prst="rect">
              <a:avLst/>
            </a:prstGeom>
            <a:noFill/>
          </p:spPr>
          <p:txBody>
            <a:bodyPr wrap="square" rtlCol="0">
              <a:spAutoFit/>
            </a:bodyPr>
            <a:lstStyle/>
            <a:p>
              <a:r>
                <a:rPr lang="en-ZA" sz="875" b="1" dirty="0">
                  <a:solidFill>
                    <a:srgbClr val="1F16D8"/>
                  </a:solidFill>
                </a:rPr>
                <a:t>Thabo Mofutsanyane</a:t>
              </a:r>
            </a:p>
          </p:txBody>
        </p:sp>
        <p:sp>
          <p:nvSpPr>
            <p:cNvPr id="29" name="TextBox 28">
              <a:extLst>
                <a:ext uri="{FF2B5EF4-FFF2-40B4-BE49-F238E27FC236}">
                  <a16:creationId xmlns:a16="http://schemas.microsoft.com/office/drawing/2014/main" xmlns="" id="{9CAE7B23-F1AF-426D-B91E-C5E6D60AC697}"/>
                </a:ext>
              </a:extLst>
            </p:cNvPr>
            <p:cNvSpPr txBox="1"/>
            <p:nvPr/>
          </p:nvSpPr>
          <p:spPr>
            <a:xfrm rot="19269083">
              <a:off x="8126785" y="4678919"/>
              <a:ext cx="1349401" cy="328447"/>
            </a:xfrm>
            <a:prstGeom prst="rect">
              <a:avLst/>
            </a:prstGeom>
            <a:noFill/>
          </p:spPr>
          <p:txBody>
            <a:bodyPr wrap="square" rtlCol="0">
              <a:spAutoFit/>
            </a:bodyPr>
            <a:lstStyle/>
            <a:p>
              <a:r>
                <a:rPr lang="en-ZA" sz="917" b="1" dirty="0">
                  <a:solidFill>
                    <a:srgbClr val="1F16D8"/>
                  </a:solidFill>
                </a:rPr>
                <a:t>O.R.Tambo</a:t>
              </a:r>
            </a:p>
          </p:txBody>
        </p:sp>
        <p:sp>
          <p:nvSpPr>
            <p:cNvPr id="30" name="TextBox 29">
              <a:extLst>
                <a:ext uri="{FF2B5EF4-FFF2-40B4-BE49-F238E27FC236}">
                  <a16:creationId xmlns:a16="http://schemas.microsoft.com/office/drawing/2014/main" xmlns="" id="{EA32A8CA-868C-4E0B-BB50-5B513377950D}"/>
                </a:ext>
              </a:extLst>
            </p:cNvPr>
            <p:cNvSpPr txBox="1"/>
            <p:nvPr/>
          </p:nvSpPr>
          <p:spPr>
            <a:xfrm>
              <a:off x="8499865" y="3824063"/>
              <a:ext cx="1793083" cy="272382"/>
            </a:xfrm>
            <a:prstGeom prst="rect">
              <a:avLst/>
            </a:prstGeom>
            <a:noFill/>
          </p:spPr>
          <p:txBody>
            <a:bodyPr wrap="square" rtlCol="0">
              <a:spAutoFit/>
            </a:bodyPr>
            <a:lstStyle/>
            <a:p>
              <a:r>
                <a:rPr lang="en-ZA" sz="875" b="1" dirty="0">
                  <a:solidFill>
                    <a:srgbClr val="1F16D8"/>
                  </a:solidFill>
                </a:rPr>
                <a:t>uMgungundlovu</a:t>
              </a:r>
            </a:p>
          </p:txBody>
        </p:sp>
        <p:sp>
          <p:nvSpPr>
            <p:cNvPr id="31" name="TextBox 30">
              <a:extLst>
                <a:ext uri="{FF2B5EF4-FFF2-40B4-BE49-F238E27FC236}">
                  <a16:creationId xmlns:a16="http://schemas.microsoft.com/office/drawing/2014/main" xmlns="" id="{B5C8EF0E-125B-4AF8-BAE6-8F55F22F4177}"/>
                </a:ext>
              </a:extLst>
            </p:cNvPr>
            <p:cNvSpPr txBox="1"/>
            <p:nvPr/>
          </p:nvSpPr>
          <p:spPr>
            <a:xfrm>
              <a:off x="8802709" y="3212919"/>
              <a:ext cx="1633496" cy="280154"/>
            </a:xfrm>
            <a:prstGeom prst="rect">
              <a:avLst/>
            </a:prstGeom>
            <a:noFill/>
          </p:spPr>
          <p:txBody>
            <a:bodyPr wrap="square" rtlCol="0">
              <a:spAutoFit/>
            </a:bodyPr>
            <a:lstStyle/>
            <a:p>
              <a:r>
                <a:rPr lang="en-ZA" sz="917" b="1" dirty="0">
                  <a:solidFill>
                    <a:srgbClr val="1F16D8"/>
                  </a:solidFill>
                </a:rPr>
                <a:t>uMzinyathi</a:t>
              </a:r>
            </a:p>
          </p:txBody>
        </p:sp>
      </p:grpSp>
      <p:sp>
        <p:nvSpPr>
          <p:cNvPr id="33" name="Rectangle: Rounded Corners 32">
            <a:extLst>
              <a:ext uri="{FF2B5EF4-FFF2-40B4-BE49-F238E27FC236}">
                <a16:creationId xmlns:a16="http://schemas.microsoft.com/office/drawing/2014/main" xmlns="" id="{7EC8F011-7ED8-4A5A-8071-3137F2DD9ADB}"/>
              </a:ext>
            </a:extLst>
          </p:cNvPr>
          <p:cNvSpPr/>
          <p:nvPr/>
        </p:nvSpPr>
        <p:spPr>
          <a:xfrm>
            <a:off x="78410" y="1056560"/>
            <a:ext cx="2363214" cy="1152868"/>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graphicFrame>
        <p:nvGraphicFramePr>
          <p:cNvPr id="34" name="Table 33">
            <a:extLst>
              <a:ext uri="{FF2B5EF4-FFF2-40B4-BE49-F238E27FC236}">
                <a16:creationId xmlns:a16="http://schemas.microsoft.com/office/drawing/2014/main" xmlns="" id="{2484B526-C581-4686-8FC6-D53219783679}"/>
              </a:ext>
            </a:extLst>
          </p:cNvPr>
          <p:cNvGraphicFramePr>
            <a:graphicFrameLocks noGrp="1"/>
          </p:cNvGraphicFramePr>
          <p:nvPr>
            <p:extLst>
              <p:ext uri="{D42A27DB-BD31-4B8C-83A1-F6EECF244321}">
                <p14:modId xmlns:p14="http://schemas.microsoft.com/office/powerpoint/2010/main" xmlns="" val="2515742811"/>
              </p:ext>
            </p:extLst>
          </p:nvPr>
        </p:nvGraphicFramePr>
        <p:xfrm>
          <a:off x="51651" y="3692188"/>
          <a:ext cx="2614083" cy="1830914"/>
        </p:xfrm>
        <a:graphic>
          <a:graphicData uri="http://schemas.openxmlformats.org/drawingml/2006/table">
            <a:tbl>
              <a:tblPr/>
              <a:tblGrid>
                <a:gridCol w="899583">
                  <a:extLst>
                    <a:ext uri="{9D8B030D-6E8A-4147-A177-3AD203B41FA5}">
                      <a16:colId xmlns:a16="http://schemas.microsoft.com/office/drawing/2014/main" xmlns="" val="2060327419"/>
                    </a:ext>
                  </a:extLst>
                </a:gridCol>
                <a:gridCol w="455083">
                  <a:extLst>
                    <a:ext uri="{9D8B030D-6E8A-4147-A177-3AD203B41FA5}">
                      <a16:colId xmlns:a16="http://schemas.microsoft.com/office/drawing/2014/main" xmlns="" val="4042111784"/>
                    </a:ext>
                  </a:extLst>
                </a:gridCol>
                <a:gridCol w="433917">
                  <a:extLst>
                    <a:ext uri="{9D8B030D-6E8A-4147-A177-3AD203B41FA5}">
                      <a16:colId xmlns:a16="http://schemas.microsoft.com/office/drawing/2014/main" xmlns="" val="1738232739"/>
                    </a:ext>
                  </a:extLst>
                </a:gridCol>
                <a:gridCol w="444500">
                  <a:extLst>
                    <a:ext uri="{9D8B030D-6E8A-4147-A177-3AD203B41FA5}">
                      <a16:colId xmlns:a16="http://schemas.microsoft.com/office/drawing/2014/main" xmlns="" val="1252977946"/>
                    </a:ext>
                  </a:extLst>
                </a:gridCol>
                <a:gridCol w="381000">
                  <a:extLst>
                    <a:ext uri="{9D8B030D-6E8A-4147-A177-3AD203B41FA5}">
                      <a16:colId xmlns:a16="http://schemas.microsoft.com/office/drawing/2014/main" xmlns="" val="3740534468"/>
                    </a:ext>
                  </a:extLst>
                </a:gridCol>
              </a:tblGrid>
              <a:tr h="449792">
                <a:tc>
                  <a:txBody>
                    <a:bodyPr/>
                    <a:lstStyle/>
                    <a:p>
                      <a:pPr algn="l" fontAlgn="ctr"/>
                      <a:r>
                        <a:rPr lang="en-ZA" sz="800" b="0" i="0" u="none" strike="noStrike" dirty="0">
                          <a:solidFill>
                            <a:srgbClr val="000000"/>
                          </a:solidFill>
                          <a:effectLst/>
                          <a:latin typeface="Arial Narrow" panose="020B0606020202030204" pitchFamily="34" charset="0"/>
                        </a:rPr>
                        <a:t>District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ZA" sz="800" b="0" i="0" u="none" strike="noStrike" dirty="0">
                          <a:solidFill>
                            <a:srgbClr val="000000"/>
                          </a:solidFill>
                          <a:effectLst/>
                          <a:latin typeface="Arial Narrow" panose="020B0606020202030204" pitchFamily="34" charset="0"/>
                        </a:rPr>
                        <a:t>Province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ZA" sz="800" b="0" i="0" u="none" strike="noStrike" dirty="0">
                          <a:solidFill>
                            <a:srgbClr val="000000"/>
                          </a:solidFill>
                          <a:effectLst/>
                          <a:latin typeface="Arial Narrow" panose="020B0606020202030204" pitchFamily="34" charset="0"/>
                        </a:rPr>
                        <a:t>Phase 1A &amp; 1B sites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ZA" sz="800" b="0" i="0" u="none" strike="noStrike" dirty="0">
                          <a:solidFill>
                            <a:srgbClr val="000000"/>
                          </a:solidFill>
                          <a:effectLst/>
                          <a:latin typeface="Arial Narrow" panose="020B0606020202030204" pitchFamily="34" charset="0"/>
                        </a:rPr>
                        <a:t>SITA Upgrade sites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ZA" sz="800" b="0" i="0" u="none" strike="noStrike" dirty="0">
                          <a:solidFill>
                            <a:srgbClr val="000000"/>
                          </a:solidFill>
                          <a:effectLst/>
                          <a:latin typeface="Arial Narrow" panose="020B0606020202030204" pitchFamily="34" charset="0"/>
                        </a:rPr>
                        <a:t>Total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xmlns="" val="2442561497"/>
                  </a:ext>
                </a:extLst>
              </a:tr>
              <a:tr h="153458">
                <a:tc>
                  <a:txBody>
                    <a:bodyPr/>
                    <a:lstStyle/>
                    <a:p>
                      <a:pPr algn="l" fontAlgn="b"/>
                      <a:r>
                        <a:rPr lang="en-ZA" sz="800" b="0" i="0" u="none" strike="noStrike" dirty="0">
                          <a:solidFill>
                            <a:srgbClr val="000000"/>
                          </a:solidFill>
                          <a:effectLst/>
                          <a:latin typeface="Arial Narrow" panose="020B0606020202030204" pitchFamily="34" charset="0"/>
                        </a:rPr>
                        <a:t>Dr Kenneth Kaunda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800" b="0" i="0" u="none" strike="noStrike" dirty="0">
                          <a:solidFill>
                            <a:srgbClr val="000000"/>
                          </a:solidFill>
                          <a:effectLst/>
                          <a:latin typeface="Arial Narrow" panose="020B0606020202030204" pitchFamily="34" charset="0"/>
                        </a:rPr>
                        <a:t>NW</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800" b="0" i="0" u="none" strike="noStrike" dirty="0">
                          <a:solidFill>
                            <a:srgbClr val="000000"/>
                          </a:solidFill>
                          <a:effectLst/>
                          <a:latin typeface="Arial Narrow" panose="020B0606020202030204" pitchFamily="34" charset="0"/>
                        </a:rPr>
                        <a:t>125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800" b="0" i="0" u="none" strike="noStrike" dirty="0">
                          <a:solidFill>
                            <a:srgbClr val="000000"/>
                          </a:solidFill>
                          <a:effectLst/>
                          <a:latin typeface="Arial Narrow" panose="020B0606020202030204" pitchFamily="34" charset="0"/>
                        </a:rPr>
                        <a:t>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800" b="0" i="0" u="none" strike="noStrike" dirty="0">
                          <a:solidFill>
                            <a:srgbClr val="000000"/>
                          </a:solidFill>
                          <a:effectLst/>
                          <a:latin typeface="Arial Narrow" panose="020B0606020202030204" pitchFamily="34" charset="0"/>
                        </a:rPr>
                        <a:t>136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299790347"/>
                  </a:ext>
                </a:extLst>
              </a:tr>
              <a:tr h="153458">
                <a:tc>
                  <a:txBody>
                    <a:bodyPr/>
                    <a:lstStyle/>
                    <a:p>
                      <a:pPr algn="l" fontAlgn="b"/>
                      <a:r>
                        <a:rPr lang="en-ZA" sz="800" b="0" i="0" u="none" strike="noStrike" dirty="0">
                          <a:solidFill>
                            <a:srgbClr val="000000"/>
                          </a:solidFill>
                          <a:effectLst/>
                          <a:latin typeface="Arial Narrow" panose="020B0606020202030204" pitchFamily="34" charset="0"/>
                        </a:rPr>
                        <a:t>Gert Sibande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800" b="0" i="0" u="none" strike="noStrike" dirty="0">
                          <a:solidFill>
                            <a:srgbClr val="000000"/>
                          </a:solidFill>
                          <a:effectLst/>
                          <a:latin typeface="Arial Narrow" panose="020B0606020202030204" pitchFamily="34" charset="0"/>
                        </a:rPr>
                        <a:t>MP</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800" b="0" i="0" u="none" strike="noStrike" dirty="0">
                          <a:solidFill>
                            <a:srgbClr val="000000"/>
                          </a:solidFill>
                          <a:effectLst/>
                          <a:latin typeface="Arial Narrow" panose="020B0606020202030204" pitchFamily="34" charset="0"/>
                        </a:rPr>
                        <a:t>77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800" b="0" i="0" u="none" strike="noStrike" dirty="0">
                          <a:solidFill>
                            <a:srgbClr val="000000"/>
                          </a:solidFill>
                          <a:effectLst/>
                          <a:latin typeface="Arial Narrow" panose="020B0606020202030204" pitchFamily="34" charset="0"/>
                        </a:rPr>
                        <a:t>71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800" b="0" i="0" u="none" strike="noStrike" dirty="0">
                          <a:solidFill>
                            <a:srgbClr val="000000"/>
                          </a:solidFill>
                          <a:effectLst/>
                          <a:latin typeface="Arial Narrow" panose="020B0606020202030204" pitchFamily="34" charset="0"/>
                        </a:rPr>
                        <a:t>148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800970276"/>
                  </a:ext>
                </a:extLst>
              </a:tr>
              <a:tr h="153458">
                <a:tc>
                  <a:txBody>
                    <a:bodyPr/>
                    <a:lstStyle/>
                    <a:p>
                      <a:pPr algn="l" fontAlgn="b"/>
                      <a:r>
                        <a:rPr lang="en-ZA" sz="800" b="0" i="0" u="none" strike="noStrike" dirty="0">
                          <a:solidFill>
                            <a:srgbClr val="000000"/>
                          </a:solidFill>
                          <a:effectLst/>
                          <a:latin typeface="Arial Narrow" panose="020B0606020202030204" pitchFamily="34" charset="0"/>
                        </a:rPr>
                        <a:t>OR Tambo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800" b="0" i="0" u="none" strike="noStrike" dirty="0">
                          <a:solidFill>
                            <a:srgbClr val="000000"/>
                          </a:solidFill>
                          <a:effectLst/>
                          <a:latin typeface="Arial Narrow" panose="020B0606020202030204" pitchFamily="34" charset="0"/>
                        </a:rPr>
                        <a:t>EC</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800" b="0" i="0" u="none" strike="noStrike" dirty="0">
                          <a:solidFill>
                            <a:srgbClr val="000000"/>
                          </a:solidFill>
                          <a:effectLst/>
                          <a:latin typeface="Arial Narrow" panose="020B0606020202030204" pitchFamily="34" charset="0"/>
                        </a:rPr>
                        <a:t>162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800" b="0" i="0" u="none" strike="noStrike" dirty="0">
                          <a:solidFill>
                            <a:srgbClr val="000000"/>
                          </a:solidFill>
                          <a:effectLst/>
                          <a:latin typeface="Arial Narrow" panose="020B0606020202030204" pitchFamily="34" charset="0"/>
                        </a:rPr>
                        <a:t>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800" b="0" i="0" u="none" strike="noStrike" dirty="0">
                          <a:solidFill>
                            <a:srgbClr val="000000"/>
                          </a:solidFill>
                          <a:effectLst/>
                          <a:latin typeface="Arial Narrow" panose="020B0606020202030204" pitchFamily="34" charset="0"/>
                        </a:rPr>
                        <a:t>178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091502309"/>
                  </a:ext>
                </a:extLst>
              </a:tr>
              <a:tr h="153458">
                <a:tc>
                  <a:txBody>
                    <a:bodyPr/>
                    <a:lstStyle/>
                    <a:p>
                      <a:pPr algn="l" fontAlgn="b"/>
                      <a:r>
                        <a:rPr lang="en-ZA" sz="800" b="0" i="0" u="none" strike="noStrike" dirty="0">
                          <a:solidFill>
                            <a:srgbClr val="000000"/>
                          </a:solidFill>
                          <a:effectLst/>
                          <a:latin typeface="Arial Narrow" panose="020B0606020202030204" pitchFamily="34" charset="0"/>
                        </a:rPr>
                        <a:t>Pixley ka Seme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800" b="0" i="0" u="none" strike="noStrike" dirty="0">
                          <a:solidFill>
                            <a:srgbClr val="000000"/>
                          </a:solidFill>
                          <a:effectLst/>
                          <a:latin typeface="Arial Narrow" panose="020B0606020202030204" pitchFamily="34" charset="0"/>
                        </a:rPr>
                        <a:t>NC</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800" b="0" i="0" u="none" strike="noStrike" dirty="0">
                          <a:solidFill>
                            <a:srgbClr val="000000"/>
                          </a:solidFill>
                          <a:effectLst/>
                          <a:latin typeface="Arial Narrow" panose="020B0606020202030204" pitchFamily="34" charset="0"/>
                        </a:rPr>
                        <a:t>54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800" b="0" i="0" u="none" strike="noStrike" dirty="0">
                          <a:solidFill>
                            <a:srgbClr val="000000"/>
                          </a:solidFill>
                          <a:effectLst/>
                          <a:latin typeface="Arial Narrow" panose="020B0606020202030204" pitchFamily="34" charset="0"/>
                        </a:rPr>
                        <a:t>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800" b="0" i="0" u="none" strike="noStrike" dirty="0">
                          <a:solidFill>
                            <a:srgbClr val="000000"/>
                          </a:solidFill>
                          <a:effectLst/>
                          <a:latin typeface="Arial Narrow" panose="020B0606020202030204" pitchFamily="34" charset="0"/>
                        </a:rPr>
                        <a:t>71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52615708"/>
                  </a:ext>
                </a:extLst>
              </a:tr>
              <a:tr h="153458">
                <a:tc>
                  <a:txBody>
                    <a:bodyPr/>
                    <a:lstStyle/>
                    <a:p>
                      <a:pPr algn="l" fontAlgn="b"/>
                      <a:r>
                        <a:rPr lang="en-ZA" sz="800" b="0" i="0" u="none" strike="noStrike" dirty="0">
                          <a:solidFill>
                            <a:srgbClr val="000000"/>
                          </a:solidFill>
                          <a:effectLst/>
                          <a:latin typeface="Arial Narrow" panose="020B0606020202030204" pitchFamily="34" charset="0"/>
                        </a:rPr>
                        <a:t>Thabo Mofutsanyane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800" b="0" i="0" u="none" strike="noStrike" dirty="0">
                          <a:solidFill>
                            <a:srgbClr val="000000"/>
                          </a:solidFill>
                          <a:effectLst/>
                          <a:latin typeface="Arial Narrow" panose="020B0606020202030204" pitchFamily="34" charset="0"/>
                        </a:rPr>
                        <a:t>FS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800" b="0" i="0" u="none" strike="noStrike" dirty="0">
                          <a:solidFill>
                            <a:srgbClr val="000000"/>
                          </a:solidFill>
                          <a:effectLst/>
                          <a:latin typeface="Arial Narrow" panose="020B0606020202030204" pitchFamily="34" charset="0"/>
                        </a:rPr>
                        <a:t>122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800" b="0" i="0" u="none" strike="noStrike" dirty="0">
                          <a:solidFill>
                            <a:srgbClr val="000000"/>
                          </a:solidFill>
                          <a:effectLst/>
                          <a:latin typeface="Arial Narrow" panose="020B0606020202030204" pitchFamily="34" charset="0"/>
                        </a:rPr>
                        <a:t>48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800" b="0" i="0" u="none" strike="noStrike" dirty="0">
                          <a:solidFill>
                            <a:srgbClr val="000000"/>
                          </a:solidFill>
                          <a:effectLst/>
                          <a:latin typeface="Arial Narrow" panose="020B0606020202030204" pitchFamily="34" charset="0"/>
                        </a:rPr>
                        <a:t>170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072359683"/>
                  </a:ext>
                </a:extLst>
              </a:tr>
              <a:tr h="153458">
                <a:tc>
                  <a:txBody>
                    <a:bodyPr/>
                    <a:lstStyle/>
                    <a:p>
                      <a:pPr algn="l" fontAlgn="b"/>
                      <a:r>
                        <a:rPr lang="en-ZA" sz="800" b="0" i="0" u="none" strike="noStrike" dirty="0">
                          <a:solidFill>
                            <a:srgbClr val="000000"/>
                          </a:solidFill>
                          <a:effectLst/>
                          <a:latin typeface="Arial Narrow" panose="020B0606020202030204" pitchFamily="34" charset="0"/>
                        </a:rPr>
                        <a:t>uMgungundlovu</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800" b="0" i="0" u="none" strike="noStrike" dirty="0">
                          <a:solidFill>
                            <a:srgbClr val="000000"/>
                          </a:solidFill>
                          <a:effectLst/>
                          <a:latin typeface="Arial Narrow" panose="020B0606020202030204" pitchFamily="34" charset="0"/>
                        </a:rPr>
                        <a:t>KZN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800" b="0" i="0" u="none" strike="noStrike" dirty="0">
                          <a:solidFill>
                            <a:srgbClr val="000000"/>
                          </a:solidFill>
                          <a:effectLst/>
                          <a:latin typeface="Arial Narrow" panose="020B0606020202030204" pitchFamily="34" charset="0"/>
                        </a:rPr>
                        <a:t>87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800" b="0" i="0" u="none" strike="noStrike" dirty="0">
                          <a:solidFill>
                            <a:srgbClr val="000000"/>
                          </a:solidFill>
                          <a:effectLst/>
                          <a:latin typeface="Arial Narrow" panose="020B0606020202030204" pitchFamily="34" charset="0"/>
                        </a:rPr>
                        <a:t>54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800" b="0" i="0" u="none" strike="noStrike" dirty="0">
                          <a:solidFill>
                            <a:srgbClr val="000000"/>
                          </a:solidFill>
                          <a:effectLst/>
                          <a:latin typeface="Arial Narrow" panose="020B0606020202030204" pitchFamily="34" charset="0"/>
                        </a:rPr>
                        <a:t>141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435683246"/>
                  </a:ext>
                </a:extLst>
              </a:tr>
              <a:tr h="153458">
                <a:tc>
                  <a:txBody>
                    <a:bodyPr/>
                    <a:lstStyle/>
                    <a:p>
                      <a:pPr algn="l" fontAlgn="b"/>
                      <a:r>
                        <a:rPr lang="en-ZA" sz="800" b="0" i="0" u="none" strike="noStrike" dirty="0">
                          <a:solidFill>
                            <a:srgbClr val="000000"/>
                          </a:solidFill>
                          <a:effectLst/>
                          <a:latin typeface="Arial Narrow" panose="020B0606020202030204" pitchFamily="34" charset="0"/>
                        </a:rPr>
                        <a:t>uMzinyathi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800" b="0" i="0" u="none" strike="noStrike" dirty="0">
                          <a:solidFill>
                            <a:srgbClr val="000000"/>
                          </a:solidFill>
                          <a:effectLst/>
                          <a:latin typeface="Arial Narrow" panose="020B0606020202030204" pitchFamily="34" charset="0"/>
                        </a:rPr>
                        <a:t>KZN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800" b="0" i="0" u="none" strike="noStrike" dirty="0">
                          <a:solidFill>
                            <a:srgbClr val="000000"/>
                          </a:solidFill>
                          <a:effectLst/>
                          <a:latin typeface="Arial Narrow" panose="020B0606020202030204" pitchFamily="34" charset="0"/>
                        </a:rPr>
                        <a:t>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800" b="0" i="0" u="none" strike="noStrike" dirty="0">
                          <a:solidFill>
                            <a:srgbClr val="000000"/>
                          </a:solidFill>
                          <a:effectLst/>
                          <a:latin typeface="Arial Narrow" panose="020B0606020202030204" pitchFamily="34" charset="0"/>
                        </a:rPr>
                        <a:t>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800" b="0" i="0" u="none" strike="noStrike" dirty="0">
                          <a:solidFill>
                            <a:srgbClr val="000000"/>
                          </a:solidFill>
                          <a:effectLst/>
                          <a:latin typeface="Arial Narrow" panose="020B0606020202030204" pitchFamily="34" charset="0"/>
                        </a:rPr>
                        <a:t>51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386411626"/>
                  </a:ext>
                </a:extLst>
              </a:tr>
              <a:tr h="153458">
                <a:tc>
                  <a:txBody>
                    <a:bodyPr/>
                    <a:lstStyle/>
                    <a:p>
                      <a:pPr algn="l" fontAlgn="b"/>
                      <a:r>
                        <a:rPr lang="en-ZA" sz="800" b="0" i="0" u="none" strike="noStrike" dirty="0">
                          <a:solidFill>
                            <a:srgbClr val="000000"/>
                          </a:solidFill>
                          <a:effectLst/>
                          <a:latin typeface="Arial Narrow" panose="020B0606020202030204" pitchFamily="34" charset="0"/>
                        </a:rPr>
                        <a:t>Vhembe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800" b="0" i="0" u="none" strike="noStrike" dirty="0">
                          <a:solidFill>
                            <a:srgbClr val="000000"/>
                          </a:solidFill>
                          <a:effectLst/>
                          <a:latin typeface="Arial Narrow" panose="020B0606020202030204" pitchFamily="34" charset="0"/>
                        </a:rPr>
                        <a:t>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800" b="0" i="0" u="none" strike="noStrike" dirty="0">
                          <a:solidFill>
                            <a:srgbClr val="000000"/>
                          </a:solidFill>
                          <a:effectLst/>
                          <a:latin typeface="Arial Narrow" panose="020B0606020202030204" pitchFamily="34" charset="0"/>
                        </a:rPr>
                        <a:t>51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800" b="0" i="0" u="none" strike="noStrike" dirty="0">
                          <a:solidFill>
                            <a:srgbClr val="000000"/>
                          </a:solidFill>
                          <a:effectLst/>
                          <a:latin typeface="Arial Narrow" panose="020B0606020202030204" pitchFamily="34" charset="0"/>
                        </a:rPr>
                        <a:t>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800" b="0" i="0" u="none" strike="noStrike" dirty="0">
                          <a:solidFill>
                            <a:srgbClr val="000000"/>
                          </a:solidFill>
                          <a:effectLst/>
                          <a:latin typeface="Arial Narrow" panose="020B0606020202030204" pitchFamily="34" charset="0"/>
                        </a:rPr>
                        <a:t>75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91469785"/>
                  </a:ext>
                </a:extLst>
              </a:tr>
              <a:tr h="153458">
                <a:tc>
                  <a:txBody>
                    <a:bodyPr/>
                    <a:lstStyle/>
                    <a:p>
                      <a:pPr algn="l" fontAlgn="b"/>
                      <a:r>
                        <a:rPr lang="en-ZA" sz="800" b="1" i="0" u="none" strike="noStrike" dirty="0">
                          <a:solidFill>
                            <a:srgbClr val="000000"/>
                          </a:solidFill>
                          <a:effectLst/>
                          <a:latin typeface="Arial Narrow" panose="020B0606020202030204" pitchFamily="34" charset="0"/>
                        </a:rPr>
                        <a:t>Total</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b"/>
                      <a:r>
                        <a:rPr lang="en-ZA" sz="800" b="0" i="0" u="none" strike="noStrike" dirty="0">
                          <a:solidFill>
                            <a:srgbClr val="000000"/>
                          </a:solidFill>
                          <a:effectLst/>
                          <a:latin typeface="Arial Narrow" panose="020B0606020202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ZA" sz="800" b="1" i="0" u="none" strike="noStrike" dirty="0">
                          <a:solidFill>
                            <a:srgbClr val="000000"/>
                          </a:solidFill>
                          <a:effectLst/>
                          <a:latin typeface="Arial Narrow" panose="020B0606020202030204" pitchFamily="34" charset="0"/>
                        </a:rPr>
                        <a:t>713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ZA" sz="800" b="1" i="0" u="none" strike="noStrike" dirty="0">
                          <a:solidFill>
                            <a:srgbClr val="000000"/>
                          </a:solidFill>
                          <a:effectLst/>
                          <a:latin typeface="Arial Narrow" panose="020B0606020202030204" pitchFamily="34" charset="0"/>
                        </a:rPr>
                        <a:t>257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ZA" sz="800" b="1" i="0" u="none" strike="noStrike" dirty="0">
                          <a:solidFill>
                            <a:srgbClr val="000000"/>
                          </a:solidFill>
                          <a:effectLst/>
                          <a:latin typeface="Arial Narrow" panose="020B0606020202030204" pitchFamily="34" charset="0"/>
                        </a:rPr>
                        <a:t>970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xmlns="" val="4288596014"/>
                  </a:ext>
                </a:extLst>
              </a:tr>
            </a:tbl>
          </a:graphicData>
        </a:graphic>
      </p:graphicFrame>
      <p:sp>
        <p:nvSpPr>
          <p:cNvPr id="35" name="Title 2">
            <a:extLst>
              <a:ext uri="{FF2B5EF4-FFF2-40B4-BE49-F238E27FC236}">
                <a16:creationId xmlns:a16="http://schemas.microsoft.com/office/drawing/2014/main" xmlns="" id="{827BF1F4-2A85-425F-AE98-4968EFCDEE08}"/>
              </a:ext>
            </a:extLst>
          </p:cNvPr>
          <p:cNvSpPr txBox="1">
            <a:spLocks/>
          </p:cNvSpPr>
          <p:nvPr/>
        </p:nvSpPr>
        <p:spPr>
          <a:xfrm>
            <a:off x="2023639" y="55431"/>
            <a:ext cx="7159001" cy="543278"/>
          </a:xfrm>
          <a:prstGeom prst="rect">
            <a:avLst/>
          </a:prstGeom>
        </p:spPr>
        <p:txBody>
          <a:bodyPr vert="horz" lIns="91440" tIns="45720" rIns="91440" bIns="45720" rtlCol="0" anchor="b">
            <a:noAutofit/>
          </a:bodyPr>
          <a:lstStyle>
            <a:defPPr>
              <a:defRPr lang="en-US"/>
            </a:defPPr>
            <a:lvl1pPr algn="ctr" defTabSz="571477" eaLnBrk="1" fontAlgn="auto" latinLnBrk="0" hangingPunct="1">
              <a:lnSpc>
                <a:spcPct val="90000"/>
              </a:lnSpc>
              <a:spcAft>
                <a:spcPts val="0"/>
              </a:spcAft>
              <a:buNone/>
              <a:defRPr sz="1750" b="1">
                <a:solidFill>
                  <a:srgbClr val="006600"/>
                </a:solidFill>
                <a:ea typeface="+mj-ea"/>
              </a:defRPr>
            </a:lvl1pPr>
            <a:lvl2pPr eaLnBrk="0" hangingPunct="0">
              <a:defRPr sz="2800" b="1">
                <a:solidFill>
                  <a:srgbClr val="4AAF14"/>
                </a:solidFill>
                <a:latin typeface="Helvetica" pitchFamily="34" charset="0"/>
              </a:defRPr>
            </a:lvl2pPr>
            <a:lvl3pPr eaLnBrk="0" hangingPunct="0">
              <a:defRPr sz="2800" b="1">
                <a:solidFill>
                  <a:srgbClr val="4AAF14"/>
                </a:solidFill>
                <a:latin typeface="Helvetica" pitchFamily="34" charset="0"/>
              </a:defRPr>
            </a:lvl3pPr>
            <a:lvl4pPr eaLnBrk="0" hangingPunct="0">
              <a:defRPr sz="2800" b="1">
                <a:solidFill>
                  <a:srgbClr val="4AAF14"/>
                </a:solidFill>
                <a:latin typeface="Helvetica" pitchFamily="34" charset="0"/>
              </a:defRPr>
            </a:lvl4pPr>
            <a:lvl5pPr eaLnBrk="0" hangingPunct="0">
              <a:defRPr sz="2800" b="1">
                <a:solidFill>
                  <a:srgbClr val="4AAF14"/>
                </a:solidFill>
                <a:latin typeface="Helvetica" pitchFamily="34" charset="0"/>
              </a:defRPr>
            </a:lvl5pPr>
            <a:lvl6pPr marL="457200" fontAlgn="base">
              <a:spcBef>
                <a:spcPct val="0"/>
              </a:spcBef>
              <a:spcAft>
                <a:spcPct val="0"/>
              </a:spcAft>
              <a:defRPr sz="2800" b="1">
                <a:solidFill>
                  <a:srgbClr val="4AAF14"/>
                </a:solidFill>
                <a:latin typeface="Helvetica" pitchFamily="34" charset="0"/>
              </a:defRPr>
            </a:lvl6pPr>
            <a:lvl7pPr marL="914400" fontAlgn="base">
              <a:spcBef>
                <a:spcPct val="0"/>
              </a:spcBef>
              <a:spcAft>
                <a:spcPct val="0"/>
              </a:spcAft>
              <a:defRPr sz="2800" b="1">
                <a:solidFill>
                  <a:srgbClr val="4AAF14"/>
                </a:solidFill>
                <a:latin typeface="Helvetica" pitchFamily="34" charset="0"/>
              </a:defRPr>
            </a:lvl7pPr>
            <a:lvl8pPr marL="1371600" fontAlgn="base">
              <a:spcBef>
                <a:spcPct val="0"/>
              </a:spcBef>
              <a:spcAft>
                <a:spcPct val="0"/>
              </a:spcAft>
              <a:defRPr sz="2800" b="1">
                <a:solidFill>
                  <a:srgbClr val="4AAF14"/>
                </a:solidFill>
                <a:latin typeface="Helvetica" pitchFamily="34" charset="0"/>
              </a:defRPr>
            </a:lvl8pPr>
            <a:lvl9pPr marL="1828800" fontAlgn="base">
              <a:spcBef>
                <a:spcPct val="0"/>
              </a:spcBef>
              <a:spcAft>
                <a:spcPct val="0"/>
              </a:spcAft>
              <a:defRPr sz="2800" b="1">
                <a:solidFill>
                  <a:srgbClr val="4AAF14"/>
                </a:solidFill>
                <a:latin typeface="Helvetica" pitchFamily="34" charset="0"/>
              </a:defRPr>
            </a:lvl9pPr>
          </a:lstStyle>
          <a:p>
            <a:r>
              <a:rPr lang="en-ZA" sz="2800" dirty="0"/>
              <a:t>Phase 1 SA Connect Overview Scope</a:t>
            </a:r>
          </a:p>
        </p:txBody>
      </p:sp>
    </p:spTree>
    <p:extLst>
      <p:ext uri="{BB962C8B-B14F-4D97-AF65-F5344CB8AC3E}">
        <p14:creationId xmlns:p14="http://schemas.microsoft.com/office/powerpoint/2010/main" xmlns="" val="16071657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5664" y="172358"/>
            <a:ext cx="7344816" cy="474549"/>
          </a:xfrm>
        </p:spPr>
        <p:txBody>
          <a:bodyPr/>
          <a:lstStyle/>
          <a:p>
            <a:pPr algn="ctr"/>
            <a:r>
              <a:rPr lang="en-US" sz="2800" dirty="0">
                <a:solidFill>
                  <a:srgbClr val="006600"/>
                </a:solidFill>
                <a:latin typeface="Arial" panose="020B0604020202020204" pitchFamily="34" charset="0"/>
                <a:cs typeface="Arial" panose="020B0604020202020204" pitchFamily="34" charset="0"/>
              </a:rPr>
              <a:t>Strategic focus of SA Connect Phase 2 </a:t>
            </a:r>
            <a:endParaRPr lang="en-ZA" sz="2800" dirty="0">
              <a:solidFill>
                <a:srgbClr val="0066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19460" y="913284"/>
            <a:ext cx="9721080" cy="4477420"/>
          </a:xfrm>
        </p:spPr>
        <p:txBody>
          <a:bodyPr>
            <a:normAutofit fontScale="85000" lnSpcReduction="20000"/>
          </a:bodyPr>
          <a:lstStyle/>
          <a:p>
            <a:pPr marL="285750" indent="-285750" algn="just" defTabSz="846061" eaLnBrk="0" fontAlgn="base" hangingPunct="0">
              <a:lnSpc>
                <a:spcPct val="110000"/>
              </a:lnSpc>
              <a:spcBef>
                <a:spcPts val="551"/>
              </a:spcBef>
              <a:spcAft>
                <a:spcPct val="0"/>
              </a:spcAft>
              <a:buSzPct val="90000"/>
              <a:tabLst>
                <a:tab pos="914400" algn="l"/>
              </a:tabLst>
            </a:pPr>
            <a:r>
              <a:rPr lang="en-ZA" sz="1800" dirty="0">
                <a:latin typeface="Arial" panose="020B0604020202020204" pitchFamily="34" charset="0"/>
                <a:cs typeface="Segoe UI Light" panose="020B0502040204020203" pitchFamily="34" charset="0"/>
              </a:rPr>
              <a:t>In line with the NDP, MTSF ERRP, </a:t>
            </a:r>
            <a:r>
              <a:rPr lang="en-ZA" sz="1800" dirty="0" smtClean="0">
                <a:latin typeface="Arial" panose="020B0604020202020204" pitchFamily="34" charset="0"/>
                <a:cs typeface="Segoe UI Light" panose="020B0502040204020203" pitchFamily="34" charset="0"/>
              </a:rPr>
              <a:t>etc. </a:t>
            </a:r>
            <a:r>
              <a:rPr lang="en-ZA" sz="1800" dirty="0">
                <a:latin typeface="Arial" panose="020B0604020202020204" pitchFamily="34" charset="0"/>
                <a:cs typeface="Segoe UI Light" panose="020B0502040204020203" pitchFamily="34" charset="0"/>
              </a:rPr>
              <a:t>the intended outcomes of the project are:</a:t>
            </a:r>
          </a:p>
          <a:p>
            <a:pPr marL="571489" lvl="3" indent="-285750" algn="just" defTabSz="846061" eaLnBrk="0" fontAlgn="base" hangingPunct="0">
              <a:lnSpc>
                <a:spcPct val="110000"/>
              </a:lnSpc>
              <a:spcBef>
                <a:spcPts val="551"/>
              </a:spcBef>
              <a:spcAft>
                <a:spcPct val="0"/>
              </a:spcAft>
              <a:buSzPct val="90000"/>
              <a:tabLst>
                <a:tab pos="914400" algn="l"/>
              </a:tabLst>
            </a:pPr>
            <a:r>
              <a:rPr lang="en-ZA" sz="1675" dirty="0">
                <a:latin typeface="Arial" panose="020B0604020202020204" pitchFamily="34" charset="0"/>
                <a:cs typeface="Segoe UI Light" panose="020B0502040204020203" pitchFamily="34" charset="0"/>
              </a:rPr>
              <a:t>affordable and universally accessible broadband nationally, to meet the diverse needs of public and private users, both formal and informal, consumers and citizens; </a:t>
            </a:r>
          </a:p>
          <a:p>
            <a:pPr marL="571489" lvl="3" indent="-285750" algn="just" defTabSz="846061" eaLnBrk="0" fontAlgn="base" hangingPunct="0">
              <a:lnSpc>
                <a:spcPct val="110000"/>
              </a:lnSpc>
              <a:spcBef>
                <a:spcPts val="551"/>
              </a:spcBef>
              <a:spcAft>
                <a:spcPct val="0"/>
              </a:spcAft>
              <a:buSzPct val="90000"/>
              <a:tabLst>
                <a:tab pos="914400" algn="l"/>
              </a:tabLst>
            </a:pPr>
            <a:r>
              <a:rPr lang="en-ZA" sz="1675" dirty="0">
                <a:latin typeface="Arial" panose="020B0604020202020204" pitchFamily="34" charset="0"/>
                <a:cs typeface="Segoe UI Light" panose="020B0502040204020203" pitchFamily="34" charset="0"/>
              </a:rPr>
              <a:t>policy and regulatory conditions that enable public and private sector players to invest and contribute in other ways to reaching South Africa's broadband ambitions;</a:t>
            </a:r>
          </a:p>
          <a:p>
            <a:pPr marL="571489" lvl="3" indent="-285750" algn="just" defTabSz="846061" eaLnBrk="0" fontAlgn="base" hangingPunct="0">
              <a:lnSpc>
                <a:spcPct val="110000"/>
              </a:lnSpc>
              <a:spcBef>
                <a:spcPts val="551"/>
              </a:spcBef>
              <a:spcAft>
                <a:spcPct val="0"/>
              </a:spcAft>
              <a:buSzPct val="90000"/>
              <a:tabLst>
                <a:tab pos="914400" algn="l"/>
              </a:tabLst>
            </a:pPr>
            <a:r>
              <a:rPr lang="en-ZA" sz="1675" dirty="0">
                <a:latin typeface="Arial" panose="020B0604020202020204" pitchFamily="34" charset="0"/>
                <a:cs typeface="Segoe UI Light" panose="020B0502040204020203" pitchFamily="34" charset="0"/>
              </a:rPr>
              <a:t>80% of population have access to the internet by 2024</a:t>
            </a:r>
          </a:p>
          <a:p>
            <a:pPr marL="285750" indent="-285750" algn="just" defTabSz="846061" eaLnBrk="0" fontAlgn="base" hangingPunct="0">
              <a:lnSpc>
                <a:spcPct val="110000"/>
              </a:lnSpc>
              <a:spcBef>
                <a:spcPts val="551"/>
              </a:spcBef>
              <a:spcAft>
                <a:spcPct val="0"/>
              </a:spcAft>
              <a:buSzPct val="90000"/>
              <a:tabLst>
                <a:tab pos="914400" algn="l"/>
              </a:tabLst>
            </a:pPr>
            <a:r>
              <a:rPr lang="en-ZA" sz="1800" dirty="0">
                <a:latin typeface="Arial" panose="020B0604020202020204" pitchFamily="34" charset="0"/>
                <a:cs typeface="Segoe UI Light" panose="020B0502040204020203" pitchFamily="34" charset="0"/>
              </a:rPr>
              <a:t>This then necessitates the development of strategies and plans to ensure that the department achieves these objectives. </a:t>
            </a:r>
          </a:p>
          <a:p>
            <a:pPr marL="285750" indent="-285750" algn="just" defTabSz="846061" eaLnBrk="0" fontAlgn="base" hangingPunct="0">
              <a:lnSpc>
                <a:spcPct val="110000"/>
              </a:lnSpc>
              <a:spcBef>
                <a:spcPts val="551"/>
              </a:spcBef>
              <a:spcAft>
                <a:spcPct val="0"/>
              </a:spcAft>
              <a:buSzPct val="90000"/>
              <a:tabLst>
                <a:tab pos="914400" algn="l"/>
              </a:tabLst>
            </a:pPr>
            <a:r>
              <a:rPr lang="en-ZA" sz="1800" dirty="0">
                <a:latin typeface="Arial" panose="020B0604020202020204" pitchFamily="34" charset="0"/>
                <a:cs typeface="Segoe UI Light" panose="020B0502040204020203" pitchFamily="34" charset="0"/>
              </a:rPr>
              <a:t>Following the  2013 SA Connect policy the department started with the SA Connect project to implement the </a:t>
            </a:r>
            <a:r>
              <a:rPr lang="en-ZA" sz="1800" dirty="0" smtClean="0">
                <a:latin typeface="Arial" panose="020B0604020202020204" pitchFamily="34" charset="0"/>
                <a:cs typeface="Segoe UI Light" panose="020B0502040204020203" pitchFamily="34" charset="0"/>
              </a:rPr>
              <a:t>objectives </a:t>
            </a:r>
            <a:r>
              <a:rPr lang="en-ZA" sz="1800" dirty="0">
                <a:latin typeface="Arial" panose="020B0604020202020204" pitchFamily="34" charset="0"/>
                <a:cs typeface="Segoe UI Light" panose="020B0502040204020203" pitchFamily="34" charset="0"/>
              </a:rPr>
              <a:t>of the policy.    </a:t>
            </a:r>
          </a:p>
          <a:p>
            <a:pPr marL="285750" indent="-285750" algn="just" defTabSz="846061" eaLnBrk="0" fontAlgn="base" hangingPunct="0">
              <a:lnSpc>
                <a:spcPct val="110000"/>
              </a:lnSpc>
              <a:spcBef>
                <a:spcPts val="551"/>
              </a:spcBef>
              <a:spcAft>
                <a:spcPct val="0"/>
              </a:spcAft>
              <a:buSzPct val="90000"/>
              <a:tabLst>
                <a:tab pos="914400" algn="l"/>
              </a:tabLst>
            </a:pPr>
            <a:r>
              <a:rPr lang="en-ZA" sz="1800" dirty="0">
                <a:latin typeface="Arial" panose="020B0604020202020204" pitchFamily="34" charset="0"/>
                <a:cs typeface="Segoe UI Light" panose="020B0502040204020203" pitchFamily="34" charset="0"/>
              </a:rPr>
              <a:t>In September 2021, the Department embarked on a process to consider an alternative approach to ensure rapid broadband roll-out within a period of three years and with due regard to fiscal constraints. </a:t>
            </a:r>
          </a:p>
          <a:p>
            <a:pPr marL="285750" indent="-285750" algn="just" defTabSz="846061" eaLnBrk="0" fontAlgn="base" hangingPunct="0">
              <a:lnSpc>
                <a:spcPct val="110000"/>
              </a:lnSpc>
              <a:spcBef>
                <a:spcPts val="551"/>
              </a:spcBef>
              <a:spcAft>
                <a:spcPct val="0"/>
              </a:spcAft>
              <a:buSzPct val="90000"/>
              <a:tabLst>
                <a:tab pos="914400" algn="l"/>
              </a:tabLst>
            </a:pPr>
            <a:r>
              <a:rPr lang="en-ZA" sz="1800" dirty="0">
                <a:latin typeface="Arial" panose="020B0604020202020204" pitchFamily="34" charset="0"/>
                <a:cs typeface="Segoe UI Light" panose="020B0502040204020203" pitchFamily="34" charset="0"/>
              </a:rPr>
              <a:t>In October 2021, a Project Steering Committee was established by the Minister, which provide a revised model and implementation plan for the SA Connect Phase 2. </a:t>
            </a:r>
          </a:p>
          <a:p>
            <a:pPr marL="285750" indent="-285750" algn="just" defTabSz="846061" eaLnBrk="0" fontAlgn="base" hangingPunct="0">
              <a:lnSpc>
                <a:spcPct val="110000"/>
              </a:lnSpc>
              <a:spcBef>
                <a:spcPts val="551"/>
              </a:spcBef>
              <a:spcAft>
                <a:spcPct val="0"/>
              </a:spcAft>
              <a:buSzPct val="90000"/>
              <a:tabLst>
                <a:tab pos="914400" algn="l"/>
              </a:tabLst>
            </a:pPr>
            <a:r>
              <a:rPr lang="en-ZA" sz="1800" dirty="0">
                <a:latin typeface="Arial" panose="020B0604020202020204" pitchFamily="34" charset="0"/>
                <a:cs typeface="Segoe UI Light" panose="020B0502040204020203" pitchFamily="34" charset="0"/>
              </a:rPr>
              <a:t>Through the SA Connect Phase 2, the Government of South Africa wishes to launch a national project which will mobilise the capabilities, resources and energy of both the public and private sectors, together with civil society, in order to connect South Africans to each other and the world.</a:t>
            </a:r>
          </a:p>
          <a:p>
            <a:pPr marL="619100" lvl="1" indent="-238115" algn="just">
              <a:lnSpc>
                <a:spcPct val="150000"/>
              </a:lnSpc>
              <a:spcBef>
                <a:spcPts val="250"/>
              </a:spcBef>
              <a:spcAft>
                <a:spcPts val="250"/>
              </a:spcAft>
              <a:buFont typeface="+mj-lt"/>
              <a:buAutoNum type="arabicParenR"/>
            </a:pPr>
            <a:endParaRPr lang="en-ZA" sz="1333" dirty="0"/>
          </a:p>
        </p:txBody>
      </p:sp>
    </p:spTree>
    <p:extLst>
      <p:ext uri="{BB962C8B-B14F-4D97-AF65-F5344CB8AC3E}">
        <p14:creationId xmlns:p14="http://schemas.microsoft.com/office/powerpoint/2010/main" xmlns="" val="41662430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3656" y="172358"/>
            <a:ext cx="7128792" cy="474549"/>
          </a:xfrm>
        </p:spPr>
        <p:txBody>
          <a:bodyPr/>
          <a:lstStyle/>
          <a:p>
            <a:pPr algn="ctr"/>
            <a:r>
              <a:rPr lang="en-US" sz="2800" dirty="0">
                <a:solidFill>
                  <a:srgbClr val="006600"/>
                </a:solidFill>
                <a:latin typeface="Arial" panose="020B0604020202020204" pitchFamily="34" charset="0"/>
                <a:cs typeface="Arial" panose="020B0604020202020204" pitchFamily="34" charset="0"/>
              </a:rPr>
              <a:t>Approach to SA Connect Phase 2 </a:t>
            </a:r>
            <a:endParaRPr lang="en-ZA" sz="2800" dirty="0">
              <a:solidFill>
                <a:srgbClr val="0066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19460" y="913284"/>
            <a:ext cx="9721080" cy="4477420"/>
          </a:xfrm>
        </p:spPr>
        <p:txBody>
          <a:bodyPr>
            <a:normAutofit/>
          </a:bodyPr>
          <a:lstStyle/>
          <a:p>
            <a:pPr marL="285750" indent="-285750" algn="just" defTabSz="846061" eaLnBrk="0" fontAlgn="base" hangingPunct="0">
              <a:lnSpc>
                <a:spcPct val="110000"/>
              </a:lnSpc>
              <a:spcBef>
                <a:spcPts val="551"/>
              </a:spcBef>
              <a:spcAft>
                <a:spcPct val="0"/>
              </a:spcAft>
              <a:buSzPct val="90000"/>
              <a:tabLst>
                <a:tab pos="914400" algn="l"/>
              </a:tabLst>
            </a:pPr>
            <a:r>
              <a:rPr lang="en-ZA" sz="2400" dirty="0">
                <a:latin typeface="Arial" panose="020B0604020202020204" pitchFamily="34" charset="0"/>
                <a:cs typeface="Segoe UI Light" panose="020B0502040204020203" pitchFamily="34" charset="0"/>
              </a:rPr>
              <a:t>The revised SA Connect Phase 2 is divided into three streams:</a:t>
            </a:r>
          </a:p>
          <a:p>
            <a:pPr marL="571489" lvl="1" indent="-285750" algn="just" defTabSz="846061" eaLnBrk="0" fontAlgn="base" hangingPunct="0">
              <a:lnSpc>
                <a:spcPct val="110000"/>
              </a:lnSpc>
              <a:spcBef>
                <a:spcPts val="551"/>
              </a:spcBef>
              <a:spcAft>
                <a:spcPct val="0"/>
              </a:spcAft>
              <a:buSzPct val="90000"/>
              <a:tabLst>
                <a:tab pos="914400" algn="l"/>
              </a:tabLst>
            </a:pPr>
            <a:r>
              <a:rPr kumimoji="0" lang="en-US" sz="2000" i="0" u="none" strike="noStrike" kern="1200" cap="none" spc="0" normalizeH="0" baseline="0" noProof="0" dirty="0">
                <a:ln>
                  <a:noFill/>
                </a:ln>
                <a:solidFill>
                  <a:prstClr val="black"/>
                </a:solidFill>
                <a:effectLst/>
                <a:uLnTx/>
                <a:uFillTx/>
                <a:latin typeface="Calibri" panose="020F0502020204030204"/>
                <a:cs typeface="Segoe UI Light" panose="020B0502040204020203" pitchFamily="34" charset="0"/>
              </a:rPr>
              <a:t>Connectivity to Government Sites</a:t>
            </a:r>
          </a:p>
          <a:p>
            <a:pPr marL="571489" lvl="1" indent="-285750" algn="just" defTabSz="846061" eaLnBrk="0" fontAlgn="base" hangingPunct="0">
              <a:lnSpc>
                <a:spcPct val="110000"/>
              </a:lnSpc>
              <a:spcBef>
                <a:spcPts val="551"/>
              </a:spcBef>
              <a:spcAft>
                <a:spcPct val="0"/>
              </a:spcAft>
              <a:buSzPct val="90000"/>
              <a:tabLst>
                <a:tab pos="914400" algn="l"/>
              </a:tabLst>
            </a:pPr>
            <a:r>
              <a:rPr lang="en-US" sz="2000" dirty="0">
                <a:solidFill>
                  <a:prstClr val="black"/>
                </a:solidFill>
                <a:latin typeface="Calibri" panose="020F0502020204030204"/>
                <a:cs typeface="Segoe UI Light" panose="020B0502040204020203" pitchFamily="34" charset="0"/>
              </a:rPr>
              <a:t>Universal Service Obligations Connectivity;</a:t>
            </a:r>
          </a:p>
          <a:p>
            <a:pPr marL="571489" lvl="1" indent="-285750" algn="just" defTabSz="846061" eaLnBrk="0" fontAlgn="base" hangingPunct="0">
              <a:lnSpc>
                <a:spcPct val="110000"/>
              </a:lnSpc>
              <a:spcBef>
                <a:spcPts val="551"/>
              </a:spcBef>
              <a:spcAft>
                <a:spcPct val="0"/>
              </a:spcAft>
              <a:buSzPct val="90000"/>
              <a:tabLst>
                <a:tab pos="914400" algn="l"/>
              </a:tabLst>
            </a:pPr>
            <a:r>
              <a:rPr lang="en-US" sz="2000" dirty="0">
                <a:solidFill>
                  <a:prstClr val="black"/>
                </a:solidFill>
                <a:latin typeface="Calibri" panose="020F0502020204030204"/>
                <a:cs typeface="Segoe UI Light" panose="020B0502040204020203" pitchFamily="34" charset="0"/>
              </a:rPr>
              <a:t>Connectivity to Communities and Households</a:t>
            </a:r>
          </a:p>
          <a:p>
            <a:pPr marL="571489" lvl="1" indent="-285750" algn="just" defTabSz="846061" eaLnBrk="0" fontAlgn="base" hangingPunct="0">
              <a:lnSpc>
                <a:spcPct val="110000"/>
              </a:lnSpc>
              <a:spcBef>
                <a:spcPts val="551"/>
              </a:spcBef>
              <a:spcAft>
                <a:spcPct val="0"/>
              </a:spcAft>
              <a:buSzPct val="90000"/>
              <a:tabLst>
                <a:tab pos="914400" algn="l"/>
              </a:tabLst>
            </a:pPr>
            <a:endParaRPr lang="en-ZA" sz="2000" dirty="0">
              <a:latin typeface="Arial" panose="020B0604020202020204" pitchFamily="34" charset="0"/>
              <a:cs typeface="Segoe UI Light" panose="020B0502040204020203" pitchFamily="34" charset="0"/>
            </a:endParaRPr>
          </a:p>
          <a:p>
            <a:pPr marL="380985" lvl="1" indent="0" algn="just">
              <a:lnSpc>
                <a:spcPct val="150000"/>
              </a:lnSpc>
              <a:spcBef>
                <a:spcPts val="250"/>
              </a:spcBef>
              <a:spcAft>
                <a:spcPts val="250"/>
              </a:spcAft>
              <a:buNone/>
            </a:pPr>
            <a:endParaRPr lang="en-ZA" sz="1333" dirty="0"/>
          </a:p>
        </p:txBody>
      </p:sp>
    </p:spTree>
    <p:extLst>
      <p:ext uri="{BB962C8B-B14F-4D97-AF65-F5344CB8AC3E}">
        <p14:creationId xmlns:p14="http://schemas.microsoft.com/office/powerpoint/2010/main" xmlns="" val="29089125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033986" y="2929619"/>
            <a:ext cx="1317047" cy="1197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71477" rtl="0" eaLnBrk="1" fontAlgn="auto" latinLnBrk="0" hangingPunct="1">
              <a:lnSpc>
                <a:spcPct val="100000"/>
              </a:lnSpc>
              <a:spcBef>
                <a:spcPts val="0"/>
              </a:spcBef>
              <a:spcAft>
                <a:spcPts val="0"/>
              </a:spcAft>
              <a:buClrTx/>
              <a:buSzTx/>
              <a:buFontTx/>
              <a:buNone/>
              <a:tabLst/>
              <a:defRPr/>
            </a:pPr>
            <a:endParaRPr kumimoji="0" lang="en-ZA" sz="1125"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Content Placeholder 3">
            <a:extLst>
              <a:ext uri="{FF2B5EF4-FFF2-40B4-BE49-F238E27FC236}">
                <a16:creationId xmlns:a16="http://schemas.microsoft.com/office/drawing/2014/main" xmlns="" id="{362FE6F6-3B8F-4742-B008-2FB635B2CC18}"/>
              </a:ext>
            </a:extLst>
          </p:cNvPr>
          <p:cNvSpPr txBox="1">
            <a:spLocks/>
          </p:cNvSpPr>
          <p:nvPr/>
        </p:nvSpPr>
        <p:spPr bwMode="auto">
          <a:xfrm>
            <a:off x="0" y="625252"/>
            <a:ext cx="10160000" cy="47525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0" indent="0" algn="l" defTabSz="846061" rtl="0" eaLnBrk="0" fontAlgn="base" hangingPunct="0">
              <a:spcBef>
                <a:spcPts val="551"/>
              </a:spcBef>
              <a:spcAft>
                <a:spcPct val="0"/>
              </a:spcAft>
              <a:buSzPct val="90000"/>
              <a:buFont typeface="Wingdings" panose="05000000000000000000" pitchFamily="2" charset="2"/>
              <a:buNone/>
              <a:defRPr sz="1125" kern="1200">
                <a:solidFill>
                  <a:schemeClr val="tx1">
                    <a:tint val="75000"/>
                  </a:schemeClr>
                </a:solidFill>
                <a:latin typeface="+mn-lt"/>
                <a:ea typeface="Segoe UI Light" pitchFamily="34" charset="0"/>
                <a:cs typeface="Segoe UI Light" panose="020B0502040204020203" pitchFamily="34" charset="0"/>
              </a:defRPr>
            </a:lvl1pPr>
            <a:lvl2pPr marL="285739" indent="0" algn="l" defTabSz="846061" rtl="0" eaLnBrk="0" fontAlgn="base" hangingPunct="0">
              <a:spcBef>
                <a:spcPts val="551"/>
              </a:spcBef>
              <a:spcAft>
                <a:spcPct val="0"/>
              </a:spcAft>
              <a:buSzPct val="90000"/>
              <a:buFont typeface="Wingdings" panose="05000000000000000000" pitchFamily="2" charset="2"/>
              <a:buNone/>
              <a:defRPr sz="1250" kern="1200">
                <a:solidFill>
                  <a:schemeClr val="tx1">
                    <a:tint val="75000"/>
                  </a:schemeClr>
                </a:solidFill>
                <a:latin typeface="+mn-lt"/>
                <a:ea typeface="Segoe UI Light" pitchFamily="34" charset="0"/>
                <a:cs typeface="Segoe UI Light" panose="020B0502040204020203" pitchFamily="34" charset="0"/>
              </a:defRPr>
            </a:lvl2pPr>
            <a:lvl3pPr marL="571477" indent="0" algn="l" defTabSz="846061" rtl="0" eaLnBrk="0" fontAlgn="base" hangingPunct="0">
              <a:spcBef>
                <a:spcPts val="551"/>
              </a:spcBef>
              <a:spcAft>
                <a:spcPct val="0"/>
              </a:spcAft>
              <a:buFont typeface="Wingdings" panose="05000000000000000000" pitchFamily="2" charset="2"/>
              <a:buNone/>
              <a:defRPr sz="1125" kern="1200">
                <a:solidFill>
                  <a:schemeClr val="tx1">
                    <a:tint val="75000"/>
                  </a:schemeClr>
                </a:solidFill>
                <a:latin typeface="+mn-lt"/>
                <a:ea typeface="Segoe UI Light" pitchFamily="34" charset="0"/>
                <a:cs typeface="Segoe UI Light" panose="020B0502040204020203" pitchFamily="34" charset="0"/>
              </a:defRPr>
            </a:lvl3pPr>
            <a:lvl4pPr marL="857216" indent="0" algn="l" defTabSz="846061" rtl="0" eaLnBrk="0" fontAlgn="base" hangingPunct="0">
              <a:spcBef>
                <a:spcPts val="551"/>
              </a:spcBef>
              <a:spcAft>
                <a:spcPct val="0"/>
              </a:spcAft>
              <a:buFont typeface="Arial" panose="020B0604020202020204" pitchFamily="34" charset="0"/>
              <a:buNone/>
              <a:defRPr sz="1000" kern="1200">
                <a:solidFill>
                  <a:schemeClr val="tx1">
                    <a:tint val="75000"/>
                  </a:schemeClr>
                </a:solidFill>
                <a:latin typeface="+mn-lt"/>
                <a:ea typeface="Segoe UI Light" pitchFamily="34" charset="0"/>
                <a:cs typeface="Segoe UI Light" panose="020B0502040204020203" pitchFamily="34" charset="0"/>
              </a:defRPr>
            </a:lvl4pPr>
            <a:lvl5pPr marL="1142954" indent="0" algn="l" defTabSz="846061" rtl="0" eaLnBrk="0" fontAlgn="base" hangingPunct="0">
              <a:spcBef>
                <a:spcPts val="551"/>
              </a:spcBef>
              <a:spcAft>
                <a:spcPct val="0"/>
              </a:spcAft>
              <a:buFont typeface="Arial" panose="020B0604020202020204" pitchFamily="34" charset="0"/>
              <a:buNone/>
              <a:defRPr sz="1000" kern="1200">
                <a:solidFill>
                  <a:schemeClr val="tx1">
                    <a:tint val="75000"/>
                  </a:schemeClr>
                </a:solidFill>
                <a:latin typeface="+mn-lt"/>
                <a:ea typeface="Segoe UI Light" pitchFamily="34" charset="0"/>
                <a:cs typeface="Segoe UI Light" panose="020B0502040204020203" pitchFamily="34" charset="0"/>
              </a:defRPr>
            </a:lvl5pPr>
            <a:lvl6pPr marL="1428693" indent="0" algn="l" defTabSz="846548" rtl="0" eaLnBrk="1" latinLnBrk="0" hangingPunct="1">
              <a:spcBef>
                <a:spcPct val="20000"/>
              </a:spcBef>
              <a:buFont typeface="Arial" panose="020B0604020202020204" pitchFamily="34" charset="0"/>
              <a:buNone/>
              <a:defRPr sz="1000" kern="1200">
                <a:solidFill>
                  <a:schemeClr val="tx1">
                    <a:tint val="75000"/>
                  </a:schemeClr>
                </a:solidFill>
                <a:latin typeface="+mn-lt"/>
                <a:ea typeface="+mn-ea"/>
                <a:cs typeface="+mn-cs"/>
              </a:defRPr>
            </a:lvl6pPr>
            <a:lvl7pPr marL="1714431" indent="0" algn="l" defTabSz="846548" rtl="0" eaLnBrk="1" latinLnBrk="0" hangingPunct="1">
              <a:spcBef>
                <a:spcPct val="20000"/>
              </a:spcBef>
              <a:buFont typeface="Arial" panose="020B0604020202020204" pitchFamily="34" charset="0"/>
              <a:buNone/>
              <a:defRPr sz="1000" kern="1200">
                <a:solidFill>
                  <a:schemeClr val="tx1">
                    <a:tint val="75000"/>
                  </a:schemeClr>
                </a:solidFill>
                <a:latin typeface="+mn-lt"/>
                <a:ea typeface="+mn-ea"/>
                <a:cs typeface="+mn-cs"/>
              </a:defRPr>
            </a:lvl7pPr>
            <a:lvl8pPr marL="2000170" indent="0" algn="l" defTabSz="846548" rtl="0" eaLnBrk="1" latinLnBrk="0" hangingPunct="1">
              <a:spcBef>
                <a:spcPct val="20000"/>
              </a:spcBef>
              <a:buFont typeface="Arial" panose="020B0604020202020204" pitchFamily="34" charset="0"/>
              <a:buNone/>
              <a:defRPr sz="1000" kern="1200">
                <a:solidFill>
                  <a:schemeClr val="tx1">
                    <a:tint val="75000"/>
                  </a:schemeClr>
                </a:solidFill>
                <a:latin typeface="+mn-lt"/>
                <a:ea typeface="+mn-ea"/>
                <a:cs typeface="+mn-cs"/>
              </a:defRPr>
            </a:lvl8pPr>
            <a:lvl9pPr marL="2285909" indent="0" algn="l" defTabSz="846548" rtl="0" eaLnBrk="1" latinLnBrk="0" hangingPunct="1">
              <a:spcBef>
                <a:spcPct val="20000"/>
              </a:spcBef>
              <a:buFont typeface="Arial" panose="020B0604020202020204" pitchFamily="34" charset="0"/>
              <a:buNone/>
              <a:defRPr sz="1000" kern="1200">
                <a:solidFill>
                  <a:schemeClr val="tx1">
                    <a:tint val="75000"/>
                  </a:schemeClr>
                </a:solidFill>
                <a:latin typeface="+mn-lt"/>
                <a:ea typeface="+mn-ea"/>
                <a:cs typeface="+mn-cs"/>
              </a:defRPr>
            </a:lvl9pPr>
          </a:lstStyle>
          <a:p>
            <a:pPr marL="1089294" marR="0" lvl="2" indent="-914400" algn="just" defTabSz="846061" rtl="0" eaLnBrk="0" fontAlgn="base" latinLnBrk="0" hangingPunct="0">
              <a:lnSpc>
                <a:spcPct val="120000"/>
              </a:lnSpc>
              <a:spcBef>
                <a:spcPts val="600"/>
              </a:spcBef>
              <a:spcAft>
                <a:spcPts val="0"/>
              </a:spcAft>
              <a:buClrTx/>
              <a:buSzTx/>
              <a:buFont typeface="+mj-lt"/>
              <a:buAutoNum type="alphaLcParenR"/>
              <a:tabLst>
                <a:tab pos="1620372" algn="l"/>
              </a:tabLst>
              <a:defRPr/>
            </a:pPr>
            <a:endParaRPr kumimoji="0" lang="en-US" sz="100" b="1" i="0" u="none" strike="noStrike" kern="1200" cap="none" spc="0" normalizeH="0" baseline="0" noProof="0" dirty="0">
              <a:ln>
                <a:noFill/>
              </a:ln>
              <a:solidFill>
                <a:srgbClr val="000066"/>
              </a:solidFill>
              <a:effectLst/>
              <a:uLnTx/>
              <a:uFillTx/>
              <a:latin typeface="Calibri" panose="020F0502020204030204"/>
              <a:cs typeface="Segoe UI Light" panose="020B0502040204020203" pitchFamily="34" charset="0"/>
            </a:endParaRPr>
          </a:p>
          <a:p>
            <a:pPr marL="342900" marR="0" lvl="1" indent="-342900" algn="l" defTabSz="846061" rtl="0" eaLnBrk="0" fontAlgn="base" latinLnBrk="0" hangingPunct="0">
              <a:lnSpc>
                <a:spcPct val="100000"/>
              </a:lnSpc>
              <a:spcBef>
                <a:spcPts val="600"/>
              </a:spcBef>
              <a:spcAft>
                <a:spcPts val="600"/>
              </a:spcAft>
              <a:buClrTx/>
              <a:buSzPct val="90000"/>
              <a:buFont typeface="+mj-lt"/>
              <a:buAutoNum type="alphaLcParenR"/>
              <a:tabLst>
                <a:tab pos="1620372" algn="l"/>
              </a:tabLst>
              <a:defRPr/>
            </a:pPr>
            <a:r>
              <a:rPr kumimoji="0" lang="en-US" sz="1400" b="1" i="0" u="none" strike="noStrike" kern="1200" cap="none" spc="0" normalizeH="0" baseline="0" noProof="0" dirty="0">
                <a:ln>
                  <a:noFill/>
                </a:ln>
                <a:solidFill>
                  <a:prstClr val="black"/>
                </a:solidFill>
                <a:effectLst/>
                <a:uLnTx/>
                <a:uFillTx/>
                <a:latin typeface="Calibri" panose="020F0502020204030204"/>
                <a:cs typeface="Segoe UI Light" panose="020B0502040204020203" pitchFamily="34" charset="0"/>
              </a:rPr>
              <a:t>SITA will connect Government Sites </a:t>
            </a:r>
            <a:r>
              <a:rPr kumimoji="0" lang="en-US" sz="1400" b="0" i="0" u="none" strike="noStrike" kern="1200" cap="none" spc="0" normalizeH="0" baseline="0" noProof="0" dirty="0">
                <a:ln>
                  <a:noFill/>
                </a:ln>
                <a:solidFill>
                  <a:prstClr val="black"/>
                </a:solidFill>
                <a:effectLst/>
                <a:uLnTx/>
                <a:uFillTx/>
                <a:latin typeface="Calibri" panose="020F0502020204030204"/>
                <a:cs typeface="Segoe UI Light" panose="020B0502040204020203" pitchFamily="34" charset="0"/>
              </a:rPr>
              <a:t>(National and Provincial departments – including SAPS); and excluding Schools and Clinics (unless they are part of existing Broadband initiatives)</a:t>
            </a:r>
          </a:p>
          <a:p>
            <a:pPr marL="914377" marR="0" lvl="4" indent="-342900" algn="l" defTabSz="846061" rtl="0" eaLnBrk="0" fontAlgn="base" latinLnBrk="0" hangingPunct="0">
              <a:lnSpc>
                <a:spcPct val="100000"/>
              </a:lnSpc>
              <a:spcBef>
                <a:spcPts val="0"/>
              </a:spcBef>
              <a:spcAft>
                <a:spcPts val="0"/>
              </a:spcAft>
              <a:buClrTx/>
              <a:buSzPct val="90000"/>
              <a:buFont typeface="+mj-lt"/>
              <a:buAutoNum type="alphaLcParenR"/>
              <a:tabLst>
                <a:tab pos="1620372" algn="l"/>
              </a:tabLst>
              <a:defRPr/>
            </a:pPr>
            <a:r>
              <a:rPr kumimoji="0" lang="en-US" sz="1400" b="0" i="0" u="none" strike="noStrike" kern="1200" cap="none" spc="0" normalizeH="0" baseline="0" noProof="0" dirty="0">
                <a:ln>
                  <a:noFill/>
                </a:ln>
                <a:solidFill>
                  <a:schemeClr val="tx1"/>
                </a:solidFill>
                <a:effectLst/>
                <a:uLnTx/>
                <a:uFillTx/>
                <a:latin typeface="Calibri" panose="020F0502020204030204"/>
                <a:cs typeface="Segoe UI Light" panose="020B0502040204020203" pitchFamily="34" charset="0"/>
              </a:rPr>
              <a:t>SITA  to connect at a </a:t>
            </a:r>
            <a:r>
              <a:rPr kumimoji="0" lang="en-US" sz="1400" b="1" i="0" u="none" strike="noStrike" kern="1200" cap="none" spc="0" normalizeH="0" baseline="0" noProof="0" dirty="0">
                <a:ln>
                  <a:noFill/>
                </a:ln>
                <a:solidFill>
                  <a:schemeClr val="tx1"/>
                </a:solidFill>
                <a:effectLst/>
                <a:uLnTx/>
                <a:uFillTx/>
                <a:latin typeface="Calibri" panose="020F0502020204030204"/>
                <a:cs typeface="Segoe UI Light" panose="020B0502040204020203" pitchFamily="34" charset="0"/>
              </a:rPr>
              <a:t>minimum of 10Mbps </a:t>
            </a:r>
            <a:r>
              <a:rPr kumimoji="0" lang="en-US" sz="1400" b="0" i="0" u="none" strike="noStrike" kern="1200" cap="none" spc="0" normalizeH="0" baseline="0" noProof="0" dirty="0">
                <a:ln>
                  <a:noFill/>
                </a:ln>
                <a:solidFill>
                  <a:schemeClr val="tx1"/>
                </a:solidFill>
                <a:effectLst/>
                <a:uLnTx/>
                <a:uFillTx/>
                <a:latin typeface="Calibri" panose="020F0502020204030204"/>
                <a:cs typeface="Segoe UI Light" panose="020B0502040204020203" pitchFamily="34" charset="0"/>
              </a:rPr>
              <a:t>(total of </a:t>
            </a:r>
            <a:r>
              <a:rPr kumimoji="0" lang="en-US" sz="1400" b="1" i="0" u="none" strike="noStrike" kern="1200" cap="none" spc="0" normalizeH="0" baseline="0" noProof="0" dirty="0">
                <a:ln>
                  <a:noFill/>
                </a:ln>
                <a:solidFill>
                  <a:schemeClr val="tx1"/>
                </a:solidFill>
                <a:effectLst/>
                <a:uLnTx/>
                <a:uFillTx/>
                <a:latin typeface="Calibri" panose="020F0502020204030204"/>
                <a:cs typeface="Segoe UI Light" panose="020B0502040204020203" pitchFamily="34" charset="0"/>
              </a:rPr>
              <a:t>14 742 government sites</a:t>
            </a:r>
            <a:r>
              <a:rPr kumimoji="0" lang="en-US" sz="1400" b="0" i="0" u="none" strike="noStrike" kern="1200" cap="none" spc="0" normalizeH="0" baseline="0" noProof="0" dirty="0">
                <a:ln>
                  <a:noFill/>
                </a:ln>
                <a:solidFill>
                  <a:schemeClr val="tx1"/>
                </a:solidFill>
                <a:effectLst/>
                <a:uLnTx/>
                <a:uFillTx/>
                <a:latin typeface="Calibri" panose="020F0502020204030204"/>
                <a:cs typeface="Segoe UI Light" panose="020B0502040204020203" pitchFamily="34" charset="0"/>
              </a:rPr>
              <a:t>)</a:t>
            </a:r>
            <a:r>
              <a:rPr kumimoji="0" lang="en-ZA" sz="1400" b="0" i="0" u="none" strike="noStrike" kern="1200" cap="none" spc="0" normalizeH="0" baseline="0" noProof="0" dirty="0">
                <a:ln>
                  <a:noFill/>
                </a:ln>
                <a:solidFill>
                  <a:schemeClr val="tx1"/>
                </a:solidFill>
                <a:effectLst/>
                <a:uLnTx/>
                <a:uFillTx/>
                <a:latin typeface="Calibri" panose="020F0502020204030204"/>
                <a:cs typeface="Segoe UI Light" panose="020B0502040204020203" pitchFamily="34" charset="0"/>
              </a:rPr>
              <a:t> </a:t>
            </a:r>
          </a:p>
          <a:p>
            <a:pPr marL="914377" marR="0" lvl="4" indent="-342900" algn="l" defTabSz="846061" rtl="0" eaLnBrk="0" fontAlgn="base" latinLnBrk="0" hangingPunct="0">
              <a:lnSpc>
                <a:spcPct val="100000"/>
              </a:lnSpc>
              <a:spcBef>
                <a:spcPts val="0"/>
              </a:spcBef>
              <a:spcAft>
                <a:spcPts val="0"/>
              </a:spcAft>
              <a:buClrTx/>
              <a:buSzPct val="90000"/>
              <a:buFont typeface="+mj-lt"/>
              <a:buAutoNum type="alphaLcParenR"/>
              <a:tabLst>
                <a:tab pos="1620372" algn="l"/>
              </a:tabLst>
              <a:defRPr/>
            </a:pPr>
            <a:r>
              <a:rPr kumimoji="0" lang="en-ZA" sz="1400" b="1" i="0" u="none" strike="noStrike" kern="1200" cap="none" spc="0" normalizeH="0" baseline="0" noProof="0" dirty="0">
                <a:ln>
                  <a:noFill/>
                </a:ln>
                <a:solidFill>
                  <a:schemeClr val="tx1"/>
                </a:solidFill>
                <a:effectLst/>
                <a:uLnTx/>
                <a:uFillTx/>
                <a:latin typeface="Calibri" panose="020F0502020204030204"/>
                <a:cs typeface="Segoe UI Light" panose="020B0502040204020203" pitchFamily="34" charset="0"/>
              </a:rPr>
              <a:t>Existing budgets from line departments </a:t>
            </a:r>
            <a:r>
              <a:rPr kumimoji="0" lang="en-ZA" sz="1400" b="0" i="0" u="none" strike="noStrike" kern="1200" cap="none" spc="0" normalizeH="0" baseline="0" noProof="0" dirty="0">
                <a:ln>
                  <a:noFill/>
                </a:ln>
                <a:solidFill>
                  <a:schemeClr val="tx1"/>
                </a:solidFill>
                <a:effectLst/>
                <a:uLnTx/>
                <a:uFillTx/>
                <a:latin typeface="Calibri" panose="020F0502020204030204"/>
                <a:cs typeface="Segoe UI Light" panose="020B0502040204020203" pitchFamily="34" charset="0"/>
              </a:rPr>
              <a:t>must be utilised for maintenance and the extension of services provided by SITA.</a:t>
            </a:r>
            <a:endParaRPr kumimoji="0" lang="en-US" sz="1400" b="0" i="0" u="none" strike="noStrike" kern="1200" cap="none" spc="0" normalizeH="0" baseline="0" noProof="0" dirty="0">
              <a:ln>
                <a:noFill/>
              </a:ln>
              <a:solidFill>
                <a:schemeClr val="tx1"/>
              </a:solidFill>
              <a:effectLst/>
              <a:uLnTx/>
              <a:uFillTx/>
              <a:latin typeface="Calibri" panose="020F0502020204030204"/>
              <a:cs typeface="Segoe UI Light" panose="020B0502040204020203" pitchFamily="34" charset="0"/>
            </a:endParaRPr>
          </a:p>
          <a:p>
            <a:pPr marL="342900" marR="0" lvl="1" indent="-342900" algn="just" defTabSz="846061" rtl="0" eaLnBrk="0" fontAlgn="base" latinLnBrk="0" hangingPunct="0">
              <a:lnSpc>
                <a:spcPct val="100000"/>
              </a:lnSpc>
              <a:spcBef>
                <a:spcPts val="600"/>
              </a:spcBef>
              <a:spcAft>
                <a:spcPts val="0"/>
              </a:spcAft>
              <a:buClrTx/>
              <a:buSzPct val="90000"/>
              <a:buFont typeface="+mj-lt"/>
              <a:buAutoNum type="alphaLcParenR"/>
              <a:tabLst>
                <a:tab pos="1620372" algn="l"/>
              </a:tabLst>
              <a:defRPr/>
            </a:pPr>
            <a:r>
              <a:rPr kumimoji="0" lang="en-ZA" sz="1400" b="1" i="0" u="none" strike="noStrike" kern="1200" cap="none" spc="0" normalizeH="0" baseline="0" noProof="0" dirty="0">
                <a:ln>
                  <a:noFill/>
                </a:ln>
                <a:solidFill>
                  <a:schemeClr val="tx1"/>
                </a:solidFill>
                <a:effectLst/>
                <a:uLnTx/>
                <a:uFillTx/>
                <a:latin typeface="Calibri" panose="020F0502020204030204"/>
                <a:cs typeface="Segoe UI Light" panose="020B0502040204020203" pitchFamily="34" charset="0"/>
              </a:rPr>
              <a:t>Telecommunication companies through the awarded ICASA High Demand Spectrum  licenses  </a:t>
            </a:r>
            <a:r>
              <a:rPr kumimoji="0" lang="en-ZA" sz="1400" b="0" i="0" u="none" strike="noStrike" kern="1200" cap="none" spc="0" normalizeH="0" baseline="0" noProof="0" dirty="0">
                <a:ln>
                  <a:noFill/>
                </a:ln>
                <a:solidFill>
                  <a:schemeClr val="tx1"/>
                </a:solidFill>
                <a:effectLst/>
                <a:uLnTx/>
                <a:uFillTx/>
                <a:latin typeface="Calibri" panose="020F0502020204030204"/>
                <a:cs typeface="Segoe UI Light" panose="020B0502040204020203" pitchFamily="34" charset="0"/>
              </a:rPr>
              <a:t>will be mandated </a:t>
            </a:r>
            <a:r>
              <a:rPr kumimoji="0" lang="en-US" sz="1400" b="0" i="0" u="none" strike="noStrike" kern="1200" cap="none" spc="0" normalizeH="0" baseline="0" noProof="0" dirty="0">
                <a:ln>
                  <a:noFill/>
                </a:ln>
                <a:solidFill>
                  <a:schemeClr val="tx1"/>
                </a:solidFill>
                <a:effectLst/>
                <a:uLnTx/>
                <a:uFillTx/>
                <a:latin typeface="Calibri" panose="020F0502020204030204"/>
                <a:cs typeface="Segoe UI Light" panose="020B0502040204020203" pitchFamily="34" charset="0"/>
              </a:rPr>
              <a:t>as part of their </a:t>
            </a:r>
            <a:r>
              <a:rPr kumimoji="0" lang="en-US" sz="1400" b="1" i="0" u="none" strike="noStrike" kern="1200" cap="none" spc="0" normalizeH="0" baseline="0" noProof="0" dirty="0">
                <a:ln>
                  <a:noFill/>
                </a:ln>
                <a:solidFill>
                  <a:schemeClr val="tx1"/>
                </a:solidFill>
                <a:effectLst/>
                <a:uLnTx/>
                <a:uFillTx/>
                <a:latin typeface="Calibri" panose="020F0502020204030204"/>
                <a:cs typeface="Segoe UI Light" panose="020B0502040204020203" pitchFamily="34" charset="0"/>
              </a:rPr>
              <a:t>Service Obligations </a:t>
            </a:r>
            <a:r>
              <a:rPr kumimoji="0" lang="en-ZA" sz="1400" b="0" i="0" u="none" strike="noStrike" kern="1200" cap="none" spc="0" normalizeH="0" baseline="0" noProof="0" dirty="0">
                <a:ln>
                  <a:noFill/>
                </a:ln>
                <a:solidFill>
                  <a:schemeClr val="tx1"/>
                </a:solidFill>
                <a:effectLst/>
                <a:uLnTx/>
                <a:uFillTx/>
                <a:latin typeface="Calibri" panose="020F0502020204030204"/>
                <a:cs typeface="Segoe UI Light" panose="020B0502040204020203" pitchFamily="34" charset="0"/>
              </a:rPr>
              <a:t>within 36 months to provide </a:t>
            </a:r>
            <a:r>
              <a:rPr kumimoji="0" lang="en-ZA" sz="1400" b="1" i="0" u="none" strike="noStrike" kern="1200" cap="none" spc="0" normalizeH="0" baseline="0" noProof="0" dirty="0">
                <a:ln>
                  <a:noFill/>
                </a:ln>
                <a:solidFill>
                  <a:schemeClr val="tx1"/>
                </a:solidFill>
                <a:effectLst/>
                <a:uLnTx/>
                <a:uFillTx/>
                <a:latin typeface="Calibri" panose="020F0502020204030204"/>
                <a:cs typeface="Segoe UI Light" panose="020B0502040204020203" pitchFamily="34" charset="0"/>
              </a:rPr>
              <a:t>10Mbps (uplink and downlink), uncapped and upgradable </a:t>
            </a:r>
            <a:r>
              <a:rPr kumimoji="0" lang="en-ZA" sz="1400" b="0" i="0" u="none" strike="noStrike" kern="1200" cap="none" spc="0" normalizeH="0" baseline="0" noProof="0" dirty="0">
                <a:ln>
                  <a:noFill/>
                </a:ln>
                <a:solidFill>
                  <a:schemeClr val="tx1"/>
                </a:solidFill>
                <a:effectLst/>
                <a:uLnTx/>
                <a:uFillTx/>
                <a:latin typeface="Calibri" panose="020F0502020204030204"/>
                <a:cs typeface="Segoe UI Light" panose="020B0502040204020203" pitchFamily="34" charset="0"/>
              </a:rPr>
              <a:t>for the same duration that the entities are licensed to utilize the spectrum broadband services to </a:t>
            </a:r>
            <a:r>
              <a:rPr kumimoji="0" lang="en-US" sz="1400" b="0" i="0" u="none" strike="noStrike" kern="1200" cap="none" spc="0" normalizeH="0" baseline="0" noProof="0" dirty="0">
                <a:ln>
                  <a:noFill/>
                </a:ln>
                <a:solidFill>
                  <a:schemeClr val="tx1"/>
                </a:solidFill>
                <a:effectLst/>
                <a:uLnTx/>
                <a:uFillTx/>
                <a:latin typeface="Calibri" panose="020F0502020204030204"/>
                <a:cs typeface="Segoe UI Light" panose="020B0502040204020203" pitchFamily="34" charset="0"/>
              </a:rPr>
              <a:t>connect a total of:</a:t>
            </a:r>
          </a:p>
          <a:p>
            <a:pPr marL="914377" marR="0" lvl="4" indent="-342900" algn="l" defTabSz="846061" rtl="0" eaLnBrk="0" fontAlgn="base" latinLnBrk="0" hangingPunct="0">
              <a:lnSpc>
                <a:spcPct val="100000"/>
              </a:lnSpc>
              <a:spcBef>
                <a:spcPts val="0"/>
              </a:spcBef>
              <a:spcAft>
                <a:spcPts val="0"/>
              </a:spcAft>
              <a:buClrTx/>
              <a:buSzPct val="90000"/>
              <a:buFont typeface="+mj-lt"/>
              <a:buAutoNum type="alphaLcParenR"/>
              <a:tabLst>
                <a:tab pos="1620372" algn="l"/>
              </a:tabLst>
              <a:defRPr/>
            </a:pPr>
            <a:r>
              <a:rPr kumimoji="0" lang="en-US" sz="1400" b="1" i="0" u="none" strike="noStrike" kern="1200" cap="none" spc="0" normalizeH="0" baseline="0" noProof="0" dirty="0">
                <a:ln>
                  <a:noFill/>
                </a:ln>
                <a:solidFill>
                  <a:schemeClr val="tx1"/>
                </a:solidFill>
                <a:effectLst/>
                <a:uLnTx/>
                <a:uFillTx/>
                <a:latin typeface="Calibri" panose="020F0502020204030204"/>
                <a:cs typeface="Segoe UI Light" panose="020B0502040204020203" pitchFamily="34" charset="0"/>
              </a:rPr>
              <a:t>18 520 Schools </a:t>
            </a:r>
          </a:p>
          <a:p>
            <a:pPr marL="914377" marR="0" lvl="4" indent="-342900" algn="l" defTabSz="846061" rtl="0" eaLnBrk="0" fontAlgn="base" latinLnBrk="0" hangingPunct="0">
              <a:lnSpc>
                <a:spcPct val="100000"/>
              </a:lnSpc>
              <a:spcBef>
                <a:spcPts val="0"/>
              </a:spcBef>
              <a:spcAft>
                <a:spcPts val="0"/>
              </a:spcAft>
              <a:buClrTx/>
              <a:buSzPct val="90000"/>
              <a:buFont typeface="+mj-lt"/>
              <a:buAutoNum type="alphaLcParenR"/>
              <a:tabLst>
                <a:tab pos="1620372" algn="l"/>
              </a:tabLst>
              <a:defRPr/>
            </a:pPr>
            <a:r>
              <a:rPr kumimoji="0" lang="en-US" sz="1400" b="1" i="0" u="none" strike="noStrike" kern="1200" cap="none" spc="0" normalizeH="0" baseline="0" noProof="0" dirty="0">
                <a:ln>
                  <a:noFill/>
                </a:ln>
                <a:solidFill>
                  <a:schemeClr val="tx1"/>
                </a:solidFill>
                <a:effectLst/>
                <a:uLnTx/>
                <a:uFillTx/>
                <a:latin typeface="Calibri" panose="020F0502020204030204"/>
                <a:cs typeface="Segoe UI Light" panose="020B0502040204020203" pitchFamily="34" charset="0"/>
              </a:rPr>
              <a:t>1764 Hospitals &amp; 3967 Clinics</a:t>
            </a:r>
          </a:p>
          <a:p>
            <a:pPr marL="914377" marR="0" lvl="4" indent="-342900" algn="l" defTabSz="846061" rtl="0" eaLnBrk="0" fontAlgn="base" latinLnBrk="0" hangingPunct="0">
              <a:lnSpc>
                <a:spcPct val="100000"/>
              </a:lnSpc>
              <a:spcBef>
                <a:spcPts val="0"/>
              </a:spcBef>
              <a:spcAft>
                <a:spcPts val="0"/>
              </a:spcAft>
              <a:buClrTx/>
              <a:buSzPct val="90000"/>
              <a:buFont typeface="+mj-lt"/>
              <a:buAutoNum type="alphaLcParenR"/>
              <a:tabLst>
                <a:tab pos="1620372" algn="l"/>
              </a:tabLst>
              <a:defRPr/>
            </a:pPr>
            <a:r>
              <a:rPr kumimoji="0" lang="en-US" sz="1400" b="1" i="0" u="none" strike="noStrike" kern="1200" cap="none" spc="0" normalizeH="0" baseline="0" noProof="0" dirty="0">
                <a:ln>
                  <a:noFill/>
                </a:ln>
                <a:solidFill>
                  <a:schemeClr val="tx1"/>
                </a:solidFill>
                <a:effectLst/>
                <a:uLnTx/>
                <a:uFillTx/>
                <a:latin typeface="Calibri" panose="020F0502020204030204"/>
                <a:cs typeface="Segoe UI Light" panose="020B0502040204020203" pitchFamily="34" charset="0"/>
              </a:rPr>
              <a:t>567 South African Police Services;  and </a:t>
            </a:r>
          </a:p>
          <a:p>
            <a:pPr marL="914377" marR="0" lvl="4" indent="-342900" algn="l" defTabSz="846061" rtl="0" eaLnBrk="0" fontAlgn="base" latinLnBrk="0" hangingPunct="0">
              <a:lnSpc>
                <a:spcPct val="100000"/>
              </a:lnSpc>
              <a:spcBef>
                <a:spcPts val="0"/>
              </a:spcBef>
              <a:spcAft>
                <a:spcPts val="0"/>
              </a:spcAft>
              <a:buClrTx/>
              <a:buSzPct val="90000"/>
              <a:buFont typeface="+mj-lt"/>
              <a:buAutoNum type="alphaLcParenR"/>
              <a:tabLst>
                <a:tab pos="1620372" algn="l"/>
              </a:tabLst>
              <a:defRPr/>
            </a:pPr>
            <a:r>
              <a:rPr kumimoji="0" lang="en-US" sz="1400" b="1" i="0" u="none" strike="noStrike" kern="1200" cap="none" spc="0" normalizeH="0" baseline="0" noProof="0" dirty="0">
                <a:ln>
                  <a:noFill/>
                </a:ln>
                <a:solidFill>
                  <a:schemeClr val="tx1"/>
                </a:solidFill>
                <a:effectLst/>
                <a:uLnTx/>
                <a:uFillTx/>
                <a:latin typeface="Calibri" panose="020F0502020204030204"/>
                <a:cs typeface="Segoe UI Light" panose="020B0502040204020203" pitchFamily="34" charset="0"/>
              </a:rPr>
              <a:t>8241 Traditional &amp; Tribal Authority Centres </a:t>
            </a:r>
          </a:p>
          <a:p>
            <a:pPr marL="342900" marR="0" lvl="1" indent="-342900" algn="l" defTabSz="846061" rtl="0" eaLnBrk="0" fontAlgn="base" latinLnBrk="0" hangingPunct="0">
              <a:lnSpc>
                <a:spcPct val="100000"/>
              </a:lnSpc>
              <a:spcBef>
                <a:spcPts val="600"/>
              </a:spcBef>
              <a:spcAft>
                <a:spcPts val="600"/>
              </a:spcAft>
              <a:buClrTx/>
              <a:buSzPct val="90000"/>
              <a:buFont typeface="+mj-lt"/>
              <a:buAutoNum type="alphaLcParenR"/>
              <a:tabLst>
                <a:tab pos="1620372" algn="l"/>
              </a:tabLst>
              <a:defRPr/>
            </a:pPr>
            <a:r>
              <a:rPr kumimoji="0" lang="en-ZA" sz="1400" b="1" i="0" u="none" strike="noStrike" kern="1200" cap="none" spc="0" normalizeH="0" baseline="0" noProof="0" dirty="0">
                <a:ln>
                  <a:noFill/>
                </a:ln>
                <a:solidFill>
                  <a:schemeClr val="tx1"/>
                </a:solidFill>
                <a:effectLst/>
                <a:uLnTx/>
                <a:uFillTx/>
                <a:latin typeface="Calibri" panose="020F0502020204030204"/>
                <a:cs typeface="Segoe UI Light" panose="020B0502040204020203" pitchFamily="34" charset="0"/>
              </a:rPr>
              <a:t>Broadband Infraco and SENTECH, </a:t>
            </a:r>
            <a:r>
              <a:rPr kumimoji="0" lang="en-ZA" sz="1400" b="0" i="0" u="none" strike="noStrike" kern="1200" cap="none" spc="0" normalizeH="0" baseline="0" noProof="0" dirty="0">
                <a:ln>
                  <a:noFill/>
                </a:ln>
                <a:solidFill>
                  <a:schemeClr val="tx1"/>
                </a:solidFill>
                <a:effectLst/>
                <a:uLnTx/>
                <a:uFillTx/>
                <a:latin typeface="Calibri" panose="020F0502020204030204"/>
                <a:cs typeface="Segoe UI Light" panose="020B0502040204020203" pitchFamily="34" charset="0"/>
              </a:rPr>
              <a:t>under the planned merged entity named </a:t>
            </a:r>
            <a:r>
              <a:rPr kumimoji="0" lang="en-ZA" sz="1400" b="1" i="0" u="none" strike="noStrike" kern="1200" cap="none" spc="0" normalizeH="0" baseline="0" noProof="0" dirty="0">
                <a:ln>
                  <a:noFill/>
                </a:ln>
                <a:solidFill>
                  <a:schemeClr val="tx1"/>
                </a:solidFill>
                <a:effectLst/>
                <a:uLnTx/>
                <a:uFillTx/>
                <a:latin typeface="Calibri" panose="020F0502020204030204"/>
                <a:cs typeface="Segoe UI Light" panose="020B0502040204020203" pitchFamily="34" charset="0"/>
              </a:rPr>
              <a:t>State Digital Infrastructure Company (SDIC) </a:t>
            </a:r>
            <a:r>
              <a:rPr kumimoji="0" lang="en-ZA" sz="1400" b="0" i="0" u="none" strike="noStrike" kern="1200" cap="none" spc="0" normalizeH="0" baseline="0" noProof="0" dirty="0">
                <a:ln>
                  <a:noFill/>
                </a:ln>
                <a:solidFill>
                  <a:schemeClr val="tx1"/>
                </a:solidFill>
                <a:effectLst/>
                <a:uLnTx/>
                <a:uFillTx/>
                <a:latin typeface="Calibri" panose="020F0502020204030204"/>
                <a:cs typeface="Segoe UI Light" panose="020B0502040204020203" pitchFamily="34" charset="0"/>
              </a:rPr>
              <a:t>will provide broadband infrastructure to enable more broadband  connection possibilities at a minimum of 5Mbps for the 5 830 208 households:</a:t>
            </a:r>
          </a:p>
          <a:p>
            <a:pPr marL="914377" marR="0" lvl="4" indent="-342900" algn="l" defTabSz="846061" rtl="0" eaLnBrk="0" fontAlgn="base" latinLnBrk="0" hangingPunct="0">
              <a:lnSpc>
                <a:spcPct val="100000"/>
              </a:lnSpc>
              <a:spcBef>
                <a:spcPts val="0"/>
              </a:spcBef>
              <a:spcAft>
                <a:spcPts val="0"/>
              </a:spcAft>
              <a:buClrTx/>
              <a:buSzPct val="90000"/>
              <a:buFont typeface="+mj-lt"/>
              <a:buAutoNum type="alphaLcParenR"/>
              <a:tabLst>
                <a:tab pos="1620372" algn="l"/>
              </a:tabLst>
              <a:defRPr/>
            </a:pPr>
            <a:r>
              <a:rPr kumimoji="0" lang="en-ZA" sz="1400" b="1" i="0" u="none" strike="noStrike" kern="1200" cap="none" spc="0" normalizeH="0" baseline="0" noProof="0" dirty="0">
                <a:ln>
                  <a:noFill/>
                </a:ln>
                <a:solidFill>
                  <a:schemeClr val="tx1"/>
                </a:solidFill>
                <a:effectLst/>
                <a:uLnTx/>
                <a:uFillTx/>
                <a:latin typeface="Calibri" panose="020F0502020204030204"/>
                <a:cs typeface="Segoe UI Light" panose="020B0502040204020203" pitchFamily="34" charset="0"/>
              </a:rPr>
              <a:t>­840 Open Access Base stations</a:t>
            </a:r>
          </a:p>
          <a:p>
            <a:pPr marL="914377" marR="0" lvl="4" indent="-342900" algn="l" defTabSz="846061" rtl="0" eaLnBrk="0" fontAlgn="base" latinLnBrk="0" hangingPunct="0">
              <a:lnSpc>
                <a:spcPct val="100000"/>
              </a:lnSpc>
              <a:spcBef>
                <a:spcPts val="0"/>
              </a:spcBef>
              <a:spcAft>
                <a:spcPts val="0"/>
              </a:spcAft>
              <a:buClrTx/>
              <a:buSzPct val="90000"/>
              <a:buFont typeface="+mj-lt"/>
              <a:buAutoNum type="alphaLcParenR"/>
              <a:tabLst>
                <a:tab pos="1620372" algn="l"/>
              </a:tabLst>
              <a:defRPr/>
            </a:pPr>
            <a:r>
              <a:rPr kumimoji="0" lang="en-ZA" sz="1400" b="1" i="0" u="none" strike="noStrike" kern="1200" cap="none" spc="0" normalizeH="0" baseline="0" noProof="0" dirty="0">
                <a:ln>
                  <a:noFill/>
                </a:ln>
                <a:solidFill>
                  <a:schemeClr val="tx1"/>
                </a:solidFill>
                <a:effectLst/>
                <a:uLnTx/>
                <a:uFillTx/>
                <a:latin typeface="Calibri" panose="020F0502020204030204"/>
                <a:cs typeface="Segoe UI Light" panose="020B0502040204020203" pitchFamily="34" charset="0"/>
              </a:rPr>
              <a:t>33 539 community Wi-Fi hotspots to connect 5 830 208 households</a:t>
            </a:r>
          </a:p>
          <a:p>
            <a:pPr marL="914377" marR="0" lvl="4" indent="-342900" algn="l" defTabSz="846061" rtl="0" eaLnBrk="0" fontAlgn="base" latinLnBrk="0" hangingPunct="0">
              <a:lnSpc>
                <a:spcPct val="100000"/>
              </a:lnSpc>
              <a:spcBef>
                <a:spcPts val="0"/>
              </a:spcBef>
              <a:spcAft>
                <a:spcPts val="0"/>
              </a:spcAft>
              <a:buClrTx/>
              <a:buSzPct val="90000"/>
              <a:buFont typeface="+mj-lt"/>
              <a:buAutoNum type="alphaLcParenR"/>
              <a:tabLst>
                <a:tab pos="1620372" algn="l"/>
              </a:tabLst>
              <a:defRPr/>
            </a:pPr>
            <a:r>
              <a:rPr kumimoji="0" lang="en-ZA" sz="1400" b="1" i="0" u="none" strike="noStrike" kern="1200" cap="none" spc="0" normalizeH="0" baseline="0" noProof="0" dirty="0">
                <a:ln>
                  <a:noFill/>
                </a:ln>
                <a:solidFill>
                  <a:schemeClr val="tx1"/>
                </a:solidFill>
                <a:effectLst/>
                <a:uLnTx/>
                <a:uFillTx/>
                <a:latin typeface="Calibri" panose="020F0502020204030204"/>
                <a:cs typeface="Segoe UI Light" panose="020B0502040204020203" pitchFamily="34" charset="0"/>
              </a:rPr>
              <a:t>1 600 households  VSAT connections in (EC, KZN &amp; NC mountainous areas)</a:t>
            </a:r>
          </a:p>
          <a:p>
            <a:pPr marL="174894" marR="0" lvl="2" indent="0" algn="just" defTabSz="846061" rtl="0" eaLnBrk="0" fontAlgn="base" latinLnBrk="0" hangingPunct="0">
              <a:lnSpc>
                <a:spcPct val="100000"/>
              </a:lnSpc>
              <a:spcBef>
                <a:spcPts val="0"/>
              </a:spcBef>
              <a:spcAft>
                <a:spcPts val="0"/>
              </a:spcAft>
              <a:buClrTx/>
              <a:buSzTx/>
              <a:buFont typeface="Wingdings" panose="05000000000000000000" pitchFamily="2" charset="2"/>
              <a:buNone/>
              <a:tabLst>
                <a:tab pos="1620372" algn="l"/>
              </a:tabLst>
              <a:defRPr/>
            </a:pPr>
            <a:r>
              <a:rPr kumimoji="0" lang="en-ZA" sz="1200" b="1" i="0" u="none" strike="noStrike" kern="1200" cap="none" spc="0" normalizeH="0" baseline="0" noProof="0" dirty="0">
                <a:ln>
                  <a:noFill/>
                </a:ln>
                <a:solidFill>
                  <a:schemeClr val="tx1"/>
                </a:solidFill>
                <a:effectLst/>
                <a:uLnTx/>
                <a:uFillTx/>
                <a:latin typeface="Calibri" panose="020F0502020204030204"/>
                <a:cs typeface="Segoe UI Light" panose="020B0502040204020203" pitchFamily="34" charset="0"/>
              </a:rPr>
              <a:t>   </a:t>
            </a:r>
            <a:r>
              <a:rPr kumimoji="0" lang="en-ZA" sz="1400" b="0" i="0" u="none" strike="noStrike" kern="1200" cap="none" spc="0" normalizeH="0" baseline="0" noProof="0" dirty="0">
                <a:ln>
                  <a:noFill/>
                </a:ln>
                <a:solidFill>
                  <a:schemeClr val="tx1"/>
                </a:solidFill>
                <a:effectLst/>
                <a:uLnTx/>
                <a:uFillTx/>
                <a:latin typeface="Calibri" panose="020F0502020204030204"/>
                <a:cs typeface="Segoe UI Light" panose="020B0502040204020203" pitchFamily="34" charset="0"/>
              </a:rPr>
              <a:t>The local </a:t>
            </a:r>
            <a:r>
              <a:rPr kumimoji="0" lang="en-ZA" sz="1400" b="1" i="0" u="none" strike="noStrike" kern="1200" cap="none" spc="0" normalizeH="0" baseline="0" noProof="0" dirty="0">
                <a:ln>
                  <a:noFill/>
                </a:ln>
                <a:solidFill>
                  <a:schemeClr val="tx1"/>
                </a:solidFill>
                <a:effectLst/>
                <a:uLnTx/>
                <a:uFillTx/>
                <a:latin typeface="Calibri" panose="020F0502020204030204"/>
                <a:cs typeface="Segoe UI Light" panose="020B0502040204020203" pitchFamily="34" charset="0"/>
              </a:rPr>
              <a:t>Small Medium Micro Enterprises (SMMEs), Internet Service Providers (ISPs), Wireless Access Service Providers (WASPs) and Mobile Virtual Network Operators  (MVNOs) </a:t>
            </a:r>
            <a:r>
              <a:rPr kumimoji="0" lang="en-ZA" sz="1400" b="0" i="0" u="none" strike="noStrike" kern="1200" cap="none" spc="0" normalizeH="0" baseline="0" noProof="0" dirty="0">
                <a:ln>
                  <a:noFill/>
                </a:ln>
                <a:solidFill>
                  <a:schemeClr val="tx1"/>
                </a:solidFill>
                <a:effectLst/>
                <a:uLnTx/>
                <a:uFillTx/>
                <a:latin typeface="Calibri" panose="020F0502020204030204"/>
                <a:cs typeface="Segoe UI Light" panose="020B0502040204020203" pitchFamily="34" charset="0"/>
              </a:rPr>
              <a:t>will lease capacity and provide connectivity to those households and Community Wi–Fi hot spots, with the applicable  metering and support. SDIC and the ICT industry will aggregate and backhaul the SA Connect traffic using state owned and private sector infrastructure .</a:t>
            </a:r>
            <a:endParaRPr kumimoji="0" lang="en-US" sz="1400" b="0" i="0" u="none" strike="noStrike" kern="1200" cap="none" spc="0" normalizeH="0" baseline="0" noProof="0" dirty="0">
              <a:ln>
                <a:noFill/>
              </a:ln>
              <a:solidFill>
                <a:schemeClr val="tx1"/>
              </a:solidFill>
              <a:effectLst/>
              <a:uLnTx/>
              <a:uFillTx/>
              <a:latin typeface="Calibri" panose="020F0502020204030204"/>
              <a:cs typeface="Segoe UI Light" panose="020B0502040204020203" pitchFamily="34" charset="0"/>
            </a:endParaRPr>
          </a:p>
        </p:txBody>
      </p:sp>
      <p:sp>
        <p:nvSpPr>
          <p:cNvPr id="8" name="Title 1">
            <a:extLst>
              <a:ext uri="{FF2B5EF4-FFF2-40B4-BE49-F238E27FC236}">
                <a16:creationId xmlns:a16="http://schemas.microsoft.com/office/drawing/2014/main" xmlns="" id="{E33D810A-FDE8-4F5A-8593-1FBDD8EC38E8}"/>
              </a:ext>
            </a:extLst>
          </p:cNvPr>
          <p:cNvSpPr>
            <a:spLocks noGrp="1"/>
          </p:cNvSpPr>
          <p:nvPr>
            <p:ph type="title"/>
          </p:nvPr>
        </p:nvSpPr>
        <p:spPr>
          <a:xfrm>
            <a:off x="2415704" y="221906"/>
            <a:ext cx="6192688" cy="374644"/>
          </a:xfrm>
        </p:spPr>
        <p:txBody>
          <a:bodyPr>
            <a:noAutofit/>
          </a:bodyPr>
          <a:lstStyle/>
          <a:p>
            <a:pPr algn="ctr"/>
            <a:r>
              <a:rPr lang="en-ZA" sz="2800" dirty="0">
                <a:solidFill>
                  <a:srgbClr val="006600"/>
                </a:solidFill>
                <a:latin typeface="Arial" panose="020B0604020202020204" pitchFamily="34" charset="0"/>
                <a:cs typeface="Arial" panose="020B0604020202020204" pitchFamily="34" charset="0"/>
              </a:rPr>
              <a:t>K</a:t>
            </a:r>
            <a:r>
              <a:rPr lang="en-ZA" sz="2800" dirty="0" smtClean="0">
                <a:solidFill>
                  <a:srgbClr val="006600"/>
                </a:solidFill>
                <a:latin typeface="Arial" panose="020B0604020202020204" pitchFamily="34" charset="0"/>
                <a:cs typeface="Arial" panose="020B0604020202020204" pitchFamily="34" charset="0"/>
              </a:rPr>
              <a:t>ey </a:t>
            </a:r>
            <a:r>
              <a:rPr lang="en-ZA" sz="2800" dirty="0">
                <a:solidFill>
                  <a:srgbClr val="006600"/>
                </a:solidFill>
                <a:latin typeface="Arial" panose="020B0604020202020204" pitchFamily="34" charset="0"/>
                <a:cs typeface="Arial" panose="020B0604020202020204" pitchFamily="34" charset="0"/>
              </a:rPr>
              <a:t>O</a:t>
            </a:r>
            <a:r>
              <a:rPr lang="en-ZA" sz="2800" dirty="0" smtClean="0">
                <a:solidFill>
                  <a:srgbClr val="006600"/>
                </a:solidFill>
                <a:latin typeface="Arial" panose="020B0604020202020204" pitchFamily="34" charset="0"/>
                <a:cs typeface="Arial" panose="020B0604020202020204" pitchFamily="34" charset="0"/>
              </a:rPr>
              <a:t>bjectives</a:t>
            </a:r>
            <a:endParaRPr lang="en-ZA" sz="2800" dirty="0">
              <a:solidFill>
                <a:srgbClr val="0066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4400113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xmlns="" id="{5F701833-3C93-8C32-2B9C-93AB6E9E346B}"/>
              </a:ext>
            </a:extLst>
          </p:cNvPr>
          <p:cNvGraphicFramePr>
            <a:graphicFrameLocks noGrp="1"/>
          </p:cNvGraphicFramePr>
          <p:nvPr>
            <p:extLst>
              <p:ext uri="{D42A27DB-BD31-4B8C-83A1-F6EECF244321}">
                <p14:modId xmlns:p14="http://schemas.microsoft.com/office/powerpoint/2010/main" xmlns="" val="2903450044"/>
              </p:ext>
            </p:extLst>
          </p:nvPr>
        </p:nvGraphicFramePr>
        <p:xfrm>
          <a:off x="177226" y="913284"/>
          <a:ext cx="9805547" cy="4358640"/>
        </p:xfrm>
        <a:graphic>
          <a:graphicData uri="http://schemas.openxmlformats.org/drawingml/2006/table">
            <a:tbl>
              <a:tblPr firstRow="1" bandRow="1">
                <a:tableStyleId>{93296810-A885-4BE3-A3E7-6D5BEEA58F35}</a:tableStyleId>
              </a:tblPr>
              <a:tblGrid>
                <a:gridCol w="1224136">
                  <a:extLst>
                    <a:ext uri="{9D8B030D-6E8A-4147-A177-3AD203B41FA5}">
                      <a16:colId xmlns:a16="http://schemas.microsoft.com/office/drawing/2014/main" xmlns="" val="743681258"/>
                    </a:ext>
                  </a:extLst>
                </a:gridCol>
                <a:gridCol w="2736304">
                  <a:extLst>
                    <a:ext uri="{9D8B030D-6E8A-4147-A177-3AD203B41FA5}">
                      <a16:colId xmlns:a16="http://schemas.microsoft.com/office/drawing/2014/main" xmlns="" val="862333809"/>
                    </a:ext>
                  </a:extLst>
                </a:gridCol>
                <a:gridCol w="5845107">
                  <a:extLst>
                    <a:ext uri="{9D8B030D-6E8A-4147-A177-3AD203B41FA5}">
                      <a16:colId xmlns:a16="http://schemas.microsoft.com/office/drawing/2014/main" xmlns="" val="3054056247"/>
                    </a:ext>
                  </a:extLst>
                </a:gridCol>
              </a:tblGrid>
              <a:tr h="295120">
                <a:tc>
                  <a:txBody>
                    <a:bodyPr/>
                    <a:lstStyle/>
                    <a:p>
                      <a:r>
                        <a:rPr lang="en-ZA" sz="1600" dirty="0">
                          <a:solidFill>
                            <a:schemeClr val="tx1"/>
                          </a:solidFill>
                        </a:rPr>
                        <a:t>Subject </a:t>
                      </a:r>
                    </a:p>
                  </a:txBody>
                  <a:tcPr marL="76200" marR="7620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ZA" sz="1600" dirty="0">
                          <a:solidFill>
                            <a:schemeClr val="tx1"/>
                          </a:solidFill>
                        </a:rPr>
                        <a:t>Description</a:t>
                      </a:r>
                    </a:p>
                  </a:txBody>
                  <a:tcPr marL="76200" marR="7620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ZA" sz="1600" dirty="0">
                          <a:solidFill>
                            <a:schemeClr val="tx1"/>
                          </a:solidFill>
                        </a:rPr>
                        <a:t>Status</a:t>
                      </a:r>
                    </a:p>
                  </a:txBody>
                  <a:tcPr marL="76200" marR="7620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874988906"/>
                  </a:ext>
                </a:extLst>
              </a:tr>
              <a:tr h="2397436">
                <a:tc>
                  <a:txBody>
                    <a:bodyPr/>
                    <a:lstStyle/>
                    <a:p>
                      <a:endParaRPr lang="en-ZA" sz="2000" b="1" dirty="0"/>
                    </a:p>
                    <a:p>
                      <a:endParaRPr lang="en-ZA" sz="2000" b="1" dirty="0"/>
                    </a:p>
                    <a:p>
                      <a:endParaRPr lang="en-ZA" sz="2000" b="1" dirty="0"/>
                    </a:p>
                    <a:p>
                      <a:endParaRPr lang="en-ZA" sz="2000" b="1" dirty="0"/>
                    </a:p>
                    <a:p>
                      <a:r>
                        <a:rPr lang="en-ZA" sz="2000" b="1" dirty="0"/>
                        <a:t>FUNDING</a:t>
                      </a:r>
                    </a:p>
                  </a:txBody>
                  <a:tcPr marL="76200" marR="7620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2000" b="0" dirty="0"/>
                        <a:t>Presidential Employment Stimulus (R200m)</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lang="en-US" sz="2000" b="0" dirty="0"/>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2000" b="0" dirty="0"/>
                        <a:t>Balance of Phase 1 (R48m)</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lang="en-US" sz="2000" b="0" dirty="0"/>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2000" b="0" dirty="0"/>
                        <a:t>Phase 2 Funding (R2.5 bn)</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lang="en-US" sz="2000" b="0" dirty="0"/>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2000" b="0" dirty="0">
                          <a:solidFill>
                            <a:schemeClr val="tx1"/>
                          </a:solidFill>
                        </a:rPr>
                        <a:t>USAASA Funding (R219m)</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lang="en-US" sz="2000" b="0" dirty="0"/>
                    </a:p>
                  </a:txBody>
                  <a:tcPr marL="76200" marR="7620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ZA" sz="2000" b="0" kern="1200" dirty="0">
                          <a:solidFill>
                            <a:schemeClr val="tx1"/>
                          </a:solidFill>
                          <a:latin typeface="+mn-lt"/>
                          <a:ea typeface="+mn-ea"/>
                          <a:cs typeface="+mn-cs"/>
                        </a:rPr>
                        <a:t>Application for roll-over submitted to National Treasury (NT).  Awaiting feedback.</a:t>
                      </a:r>
                      <a:r>
                        <a:rPr lang="en-US" sz="2000" b="0" kern="1200" dirty="0">
                          <a:solidFill>
                            <a:schemeClr val="tx1"/>
                          </a:solidFill>
                          <a:latin typeface="+mn-lt"/>
                          <a:ea typeface="+mn-ea"/>
                          <a:cs typeface="+mn-cs"/>
                        </a:rPr>
                        <a:t> Terms of Reference in progress for Fund Management.</a:t>
                      </a:r>
                      <a:r>
                        <a:rPr lang="en-ZA" sz="2000" b="0" kern="1200" dirty="0">
                          <a:solidFill>
                            <a:schemeClr val="tx1"/>
                          </a:solidFill>
                          <a:latin typeface="+mn-lt"/>
                          <a:ea typeface="+mn-ea"/>
                          <a:cs typeface="+mn-cs"/>
                        </a:rPr>
                        <a:t> </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lang="en-ZA" sz="2000" b="1" kern="1200" dirty="0">
                        <a:solidFill>
                          <a:schemeClr val="tx1"/>
                        </a:solidFill>
                        <a:latin typeface="+mn-lt"/>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ZA" sz="2000" b="0" kern="1200" dirty="0">
                          <a:solidFill>
                            <a:schemeClr val="tx1"/>
                          </a:solidFill>
                          <a:latin typeface="+mn-lt"/>
                          <a:ea typeface="+mn-ea"/>
                          <a:cs typeface="+mn-cs"/>
                        </a:rPr>
                        <a:t>Application for roll-over submitted to National Treasury (NT).  Awaiting feedback.</a:t>
                      </a:r>
                      <a:endParaRPr lang="en-US" sz="2000" b="0" kern="1200" dirty="0">
                        <a:solidFill>
                          <a:schemeClr val="tx1"/>
                        </a:solidFill>
                        <a:latin typeface="+mn-lt"/>
                        <a:ea typeface="+mn-ea"/>
                        <a:cs typeface="+mn-cs"/>
                      </a:endParaRPr>
                    </a:p>
                    <a:p>
                      <a:pPr marL="0" indent="0">
                        <a:buFont typeface="+mj-lt"/>
                        <a:buNone/>
                      </a:pPr>
                      <a:endParaRPr lang="en-ZA" sz="2000" b="0" kern="1200" dirty="0">
                        <a:solidFill>
                          <a:schemeClr val="tx1"/>
                        </a:solidFill>
                        <a:latin typeface="+mn-lt"/>
                        <a:ea typeface="+mn-ea"/>
                        <a:cs typeface="+mn-cs"/>
                      </a:endParaRPr>
                    </a:p>
                    <a:p>
                      <a:pPr marL="342900" marR="0" lvl="0" indent="-342900" algn="l" defTabSz="571477" rtl="0" eaLnBrk="1" fontAlgn="auto" latinLnBrk="0" hangingPunct="1">
                        <a:lnSpc>
                          <a:spcPct val="100000"/>
                        </a:lnSpc>
                        <a:spcBef>
                          <a:spcPts val="0"/>
                        </a:spcBef>
                        <a:spcAft>
                          <a:spcPts val="0"/>
                        </a:spcAft>
                        <a:buClrTx/>
                        <a:buSzTx/>
                        <a:buFont typeface="+mj-lt"/>
                        <a:buAutoNum type="arabicPeriod" startAt="3"/>
                        <a:tabLst/>
                        <a:defRPr/>
                      </a:pPr>
                      <a:r>
                        <a:rPr lang="en-ZA" sz="2000" b="0" dirty="0">
                          <a:solidFill>
                            <a:schemeClr val="tx1"/>
                          </a:solidFill>
                        </a:rPr>
                        <a:t>Funding application including  Financial Analysis was submitted to National Treasury. </a:t>
                      </a:r>
                      <a:r>
                        <a:rPr lang="en-ZA" sz="2000" b="0" kern="1200" dirty="0">
                          <a:solidFill>
                            <a:schemeClr val="tx1"/>
                          </a:solidFill>
                          <a:latin typeface="+mn-lt"/>
                          <a:ea typeface="+mn-ea"/>
                          <a:cs typeface="+mn-cs"/>
                        </a:rPr>
                        <a:t>Awaiting feedback.</a:t>
                      </a:r>
                    </a:p>
                    <a:p>
                      <a:pPr marL="342900" marR="0" lvl="0" indent="-342900" algn="l" defTabSz="571477" rtl="0" eaLnBrk="1" fontAlgn="auto" latinLnBrk="0" hangingPunct="1">
                        <a:lnSpc>
                          <a:spcPct val="100000"/>
                        </a:lnSpc>
                        <a:spcBef>
                          <a:spcPts val="0"/>
                        </a:spcBef>
                        <a:spcAft>
                          <a:spcPts val="0"/>
                        </a:spcAft>
                        <a:buClrTx/>
                        <a:buSzTx/>
                        <a:buFont typeface="+mj-lt"/>
                        <a:buAutoNum type="arabicPeriod" startAt="3"/>
                        <a:tabLst/>
                        <a:defRPr/>
                      </a:pPr>
                      <a:r>
                        <a:rPr lang="en-ZA" sz="2000" b="0" dirty="0">
                          <a:solidFill>
                            <a:schemeClr val="tx1"/>
                          </a:solidFill>
                        </a:rPr>
                        <a:t>This funding has been made available and the project is in implementation mode. Procurement is in progress.</a:t>
                      </a:r>
                    </a:p>
                  </a:txBody>
                  <a:tcPr marL="76200" marR="7620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385993963"/>
                  </a:ext>
                </a:extLst>
              </a:tr>
            </a:tbl>
          </a:graphicData>
        </a:graphic>
      </p:graphicFrame>
      <p:sp>
        <p:nvSpPr>
          <p:cNvPr id="7" name="TextBox 6">
            <a:extLst>
              <a:ext uri="{FF2B5EF4-FFF2-40B4-BE49-F238E27FC236}">
                <a16:creationId xmlns:a16="http://schemas.microsoft.com/office/drawing/2014/main" xmlns="" id="{B7F75D32-86DF-BA56-3BA2-051E6F983608}"/>
              </a:ext>
            </a:extLst>
          </p:cNvPr>
          <p:cNvSpPr txBox="1"/>
          <p:nvPr/>
        </p:nvSpPr>
        <p:spPr>
          <a:xfrm>
            <a:off x="1953140" y="255732"/>
            <a:ext cx="6632511" cy="369332"/>
          </a:xfrm>
          <a:prstGeom prst="rect">
            <a:avLst/>
          </a:prstGeom>
          <a:noFill/>
        </p:spPr>
        <p:txBody>
          <a:bodyPr wrap="square">
            <a:spAutoFit/>
          </a:bodyPr>
          <a:lstStyle/>
          <a:p>
            <a:pPr algn="ctr">
              <a:spcBef>
                <a:spcPts val="1667"/>
              </a:spcBef>
              <a:spcAft>
                <a:spcPts val="667"/>
              </a:spcAft>
            </a:pPr>
            <a:r>
              <a:rPr lang="en-US" b="1" kern="0" dirty="0" smtClean="0">
                <a:solidFill>
                  <a:schemeClr val="accent6">
                    <a:lumMod val="50000"/>
                  </a:schemeClr>
                </a:solidFill>
                <a:cs typeface="+mj-cs"/>
              </a:rPr>
              <a:t>PROGRESS ON 33 539 COMMUNITY </a:t>
            </a:r>
            <a:r>
              <a:rPr lang="en-US" b="1" kern="0" dirty="0" smtClean="0">
                <a:solidFill>
                  <a:schemeClr val="accent6">
                    <a:lumMod val="50000"/>
                  </a:schemeClr>
                </a:solidFill>
                <a:latin typeface="Arial" panose="020B0604020202020204" pitchFamily="34" charset="0"/>
                <a:ea typeface="Arial" panose="020B0604020202020204" pitchFamily="34" charset="0"/>
                <a:cs typeface="+mj-cs"/>
              </a:rPr>
              <a:t>&amp; WI-FI HOTSPOTS</a:t>
            </a:r>
            <a:endParaRPr lang="en-ZA" b="1" kern="0" dirty="0">
              <a:solidFill>
                <a:schemeClr val="accent6">
                  <a:lumMod val="50000"/>
                </a:schemeClr>
              </a:solidFill>
              <a:latin typeface="Arial" panose="020B0604020202020204" pitchFamily="34" charset="0"/>
              <a:cs typeface="+mj-cs"/>
            </a:endParaRPr>
          </a:p>
        </p:txBody>
      </p:sp>
    </p:spTree>
    <p:extLst>
      <p:ext uri="{BB962C8B-B14F-4D97-AF65-F5344CB8AC3E}">
        <p14:creationId xmlns:p14="http://schemas.microsoft.com/office/powerpoint/2010/main" xmlns="" val="35090467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0DBE926-988B-0D74-C1F7-53F2447C273F}"/>
              </a:ext>
            </a:extLst>
          </p:cNvPr>
          <p:cNvSpPr>
            <a:spLocks noGrp="1"/>
          </p:cNvSpPr>
          <p:nvPr>
            <p:ph type="title"/>
          </p:nvPr>
        </p:nvSpPr>
        <p:spPr>
          <a:xfrm>
            <a:off x="1983657" y="141468"/>
            <a:ext cx="7344816" cy="498823"/>
          </a:xfrm>
        </p:spPr>
        <p:txBody>
          <a:bodyPr>
            <a:noAutofit/>
          </a:bodyPr>
          <a:lstStyle/>
          <a:p>
            <a:r>
              <a:rPr lang="en-ZA" sz="2800" dirty="0">
                <a:solidFill>
                  <a:schemeClr val="accent6">
                    <a:lumMod val="50000"/>
                  </a:schemeClr>
                </a:solidFill>
              </a:rPr>
              <a:t>SDIC High Level Scope (Base Stations and VSAT)</a:t>
            </a:r>
          </a:p>
        </p:txBody>
      </p:sp>
      <p:graphicFrame>
        <p:nvGraphicFramePr>
          <p:cNvPr id="4" name="Table 4">
            <a:extLst>
              <a:ext uri="{FF2B5EF4-FFF2-40B4-BE49-F238E27FC236}">
                <a16:creationId xmlns:a16="http://schemas.microsoft.com/office/drawing/2014/main" xmlns="" id="{18B56732-3FB0-79D3-DDFD-5D6E76C06E35}"/>
              </a:ext>
            </a:extLst>
          </p:cNvPr>
          <p:cNvGraphicFramePr>
            <a:graphicFrameLocks noGrp="1"/>
          </p:cNvGraphicFramePr>
          <p:nvPr>
            <p:extLst>
              <p:ext uri="{D42A27DB-BD31-4B8C-83A1-F6EECF244321}">
                <p14:modId xmlns:p14="http://schemas.microsoft.com/office/powerpoint/2010/main" xmlns="" val="787969223"/>
              </p:ext>
            </p:extLst>
          </p:nvPr>
        </p:nvGraphicFramePr>
        <p:xfrm>
          <a:off x="230643" y="842007"/>
          <a:ext cx="9639916" cy="3783670"/>
        </p:xfrm>
        <a:graphic>
          <a:graphicData uri="http://schemas.openxmlformats.org/drawingml/2006/table">
            <a:tbl>
              <a:tblPr firstRow="1" bandRow="1">
                <a:tableStyleId>{5C22544A-7EE6-4342-B048-85BDC9FD1C3A}</a:tableStyleId>
              </a:tblPr>
              <a:tblGrid>
                <a:gridCol w="1373101">
                  <a:extLst>
                    <a:ext uri="{9D8B030D-6E8A-4147-A177-3AD203B41FA5}">
                      <a16:colId xmlns:a16="http://schemas.microsoft.com/office/drawing/2014/main" xmlns="" val="4088682058"/>
                    </a:ext>
                  </a:extLst>
                </a:gridCol>
                <a:gridCol w="1355651">
                  <a:extLst>
                    <a:ext uri="{9D8B030D-6E8A-4147-A177-3AD203B41FA5}">
                      <a16:colId xmlns:a16="http://schemas.microsoft.com/office/drawing/2014/main" xmlns="" val="1630459650"/>
                    </a:ext>
                  </a:extLst>
                </a:gridCol>
                <a:gridCol w="1718931">
                  <a:extLst>
                    <a:ext uri="{9D8B030D-6E8A-4147-A177-3AD203B41FA5}">
                      <a16:colId xmlns:a16="http://schemas.microsoft.com/office/drawing/2014/main" xmlns="" val="4010623594"/>
                    </a:ext>
                  </a:extLst>
                </a:gridCol>
                <a:gridCol w="1807535">
                  <a:extLst>
                    <a:ext uri="{9D8B030D-6E8A-4147-A177-3AD203B41FA5}">
                      <a16:colId xmlns:a16="http://schemas.microsoft.com/office/drawing/2014/main" xmlns="" val="3015176975"/>
                    </a:ext>
                  </a:extLst>
                </a:gridCol>
                <a:gridCol w="1736651">
                  <a:extLst>
                    <a:ext uri="{9D8B030D-6E8A-4147-A177-3AD203B41FA5}">
                      <a16:colId xmlns:a16="http://schemas.microsoft.com/office/drawing/2014/main" xmlns="" val="1707273706"/>
                    </a:ext>
                  </a:extLst>
                </a:gridCol>
                <a:gridCol w="1648047">
                  <a:extLst>
                    <a:ext uri="{9D8B030D-6E8A-4147-A177-3AD203B41FA5}">
                      <a16:colId xmlns:a16="http://schemas.microsoft.com/office/drawing/2014/main" xmlns="" val="1749931654"/>
                    </a:ext>
                  </a:extLst>
                </a:gridCol>
              </a:tblGrid>
              <a:tr h="522538">
                <a:tc>
                  <a:txBody>
                    <a:bodyPr/>
                    <a:lstStyle/>
                    <a:p>
                      <a:r>
                        <a:rPr lang="en-ZA" sz="1300" dirty="0">
                          <a:solidFill>
                            <a:schemeClr val="tx1"/>
                          </a:solidFill>
                        </a:rPr>
                        <a:t>PROVINCE</a:t>
                      </a:r>
                    </a:p>
                  </a:txBody>
                  <a:tcPr marL="76200" marR="7620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r>
                        <a:rPr lang="en-ZA" sz="1300" dirty="0">
                          <a:solidFill>
                            <a:schemeClr val="tx1"/>
                          </a:solidFill>
                        </a:rPr>
                        <a:t>Planned VSAT</a:t>
                      </a:r>
                    </a:p>
                  </a:txBody>
                  <a:tcPr marL="76200" marR="7620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r>
                        <a:rPr lang="en-ZA" sz="1300" dirty="0">
                          <a:solidFill>
                            <a:schemeClr val="tx1"/>
                          </a:solidFill>
                        </a:rPr>
                        <a:t>Completed VSAT (To-Date)</a:t>
                      </a:r>
                    </a:p>
                  </a:txBody>
                  <a:tcPr marL="76200" marR="7620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r>
                        <a:rPr lang="en-ZA" sz="1300" dirty="0">
                          <a:solidFill>
                            <a:schemeClr val="tx1"/>
                          </a:solidFill>
                        </a:rPr>
                        <a:t>Budgeted Base Stations</a:t>
                      </a:r>
                    </a:p>
                  </a:txBody>
                  <a:tcPr marL="76200" marR="7620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300" dirty="0">
                          <a:solidFill>
                            <a:schemeClr val="tx1"/>
                          </a:solidFill>
                        </a:rPr>
                        <a:t>Extended Planned  Base Stations (To-Date)</a:t>
                      </a:r>
                    </a:p>
                  </a:txBody>
                  <a:tcPr marL="76200" marR="7620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r>
                        <a:rPr lang="en-ZA" sz="1300" dirty="0">
                          <a:solidFill>
                            <a:schemeClr val="tx1"/>
                          </a:solidFill>
                        </a:rPr>
                        <a:t>Comments</a:t>
                      </a:r>
                    </a:p>
                  </a:txBody>
                  <a:tcPr marL="76200" marR="7620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xmlns="" val="708903939"/>
                  </a:ext>
                </a:extLst>
              </a:tr>
              <a:tr h="396692">
                <a:tc>
                  <a:txBody>
                    <a:bodyPr/>
                    <a:lstStyle/>
                    <a:p>
                      <a:r>
                        <a:rPr lang="en-ZA" sz="1300" b="1" dirty="0"/>
                        <a:t>Eastern Cape </a:t>
                      </a:r>
                    </a:p>
                  </a:txBody>
                  <a:tcPr marL="76200" marR="7620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300" b="1" dirty="0"/>
                        <a:t>586</a:t>
                      </a:r>
                      <a:endParaRPr lang="en-ZA" sz="1300" b="1" dirty="0"/>
                    </a:p>
                  </a:txBody>
                  <a:tcPr marL="76200" marR="7620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ZA" sz="1300" b="1" dirty="0"/>
                        <a:t>53</a:t>
                      </a:r>
                    </a:p>
                  </a:txBody>
                  <a:tcPr marL="76200" marR="7620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300" b="1" dirty="0"/>
                        <a:t>138</a:t>
                      </a:r>
                      <a:endParaRPr lang="en-ZA" sz="1300" b="1" dirty="0"/>
                    </a:p>
                  </a:txBody>
                  <a:tcPr marL="76200" marR="7620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ZA" sz="1300" b="1" dirty="0"/>
                        <a:t>350</a:t>
                      </a:r>
                    </a:p>
                  </a:txBody>
                  <a:tcPr marL="76200" marR="7620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ZA" sz="1300" dirty="0"/>
                        <a:t>Complete</a:t>
                      </a:r>
                    </a:p>
                  </a:txBody>
                  <a:tcPr marL="76200" marR="7620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525894731"/>
                  </a:ext>
                </a:extLst>
              </a:tr>
              <a:tr h="2985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300" b="1" dirty="0"/>
                        <a:t>Free State </a:t>
                      </a:r>
                    </a:p>
                  </a:txBody>
                  <a:tcPr marL="76200" marR="7620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ZA" sz="1300" b="1" dirty="0"/>
                    </a:p>
                  </a:txBody>
                  <a:tcPr marL="76200" marR="7620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ZA" sz="1300" b="1" dirty="0"/>
                        <a:t>29</a:t>
                      </a:r>
                    </a:p>
                  </a:txBody>
                  <a:tcPr marL="76200" marR="7620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300" b="1" dirty="0"/>
                        <a:t>55</a:t>
                      </a:r>
                      <a:endParaRPr lang="en-ZA" sz="1300" b="1" dirty="0"/>
                    </a:p>
                  </a:txBody>
                  <a:tcPr marL="76200" marR="7620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ZA" sz="1300" b="1" dirty="0"/>
                        <a:t>312</a:t>
                      </a:r>
                    </a:p>
                  </a:txBody>
                  <a:tcPr marL="76200" marR="7620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ZA" sz="1300" dirty="0"/>
                        <a:t>Complete</a:t>
                      </a:r>
                    </a:p>
                  </a:txBody>
                  <a:tcPr marL="76200" marR="7620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507222037"/>
                  </a:ext>
                </a:extLst>
              </a:tr>
              <a:tr h="298593">
                <a:tc>
                  <a:txBody>
                    <a:bodyPr/>
                    <a:lstStyle/>
                    <a:p>
                      <a:r>
                        <a:rPr lang="en-ZA" sz="1300" b="1" dirty="0"/>
                        <a:t>Gauteng</a:t>
                      </a:r>
                    </a:p>
                  </a:txBody>
                  <a:tcPr marL="76200" marR="7620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ZA" sz="1300" b="1" dirty="0"/>
                    </a:p>
                  </a:txBody>
                  <a:tcPr marL="76200" marR="7620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ZA" sz="1300" b="1" dirty="0"/>
                        <a:t>16</a:t>
                      </a:r>
                    </a:p>
                  </a:txBody>
                  <a:tcPr marL="76200" marR="7620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300" b="1" dirty="0"/>
                        <a:t>71</a:t>
                      </a:r>
                      <a:endParaRPr lang="en-ZA" sz="1300" b="1" dirty="0"/>
                    </a:p>
                  </a:txBody>
                  <a:tcPr marL="76200" marR="7620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ZA" sz="1300" b="1" dirty="0"/>
                        <a:t>140</a:t>
                      </a:r>
                    </a:p>
                  </a:txBody>
                  <a:tcPr marL="76200" marR="7620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ZA" sz="1300" dirty="0"/>
                        <a:t>Complete</a:t>
                      </a:r>
                    </a:p>
                  </a:txBody>
                  <a:tcPr marL="76200" marR="7620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773615989"/>
                  </a:ext>
                </a:extLst>
              </a:tr>
              <a:tr h="338658">
                <a:tc>
                  <a:txBody>
                    <a:bodyPr/>
                    <a:lstStyle/>
                    <a:p>
                      <a:r>
                        <a:rPr lang="en-ZA" sz="1300" b="1" dirty="0"/>
                        <a:t>KwaZulu-Natal</a:t>
                      </a:r>
                    </a:p>
                  </a:txBody>
                  <a:tcPr marL="76200" marR="7620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300" b="1" dirty="0"/>
                        <a:t>789</a:t>
                      </a:r>
                      <a:endParaRPr lang="en-ZA" sz="1300" b="1" dirty="0"/>
                    </a:p>
                  </a:txBody>
                  <a:tcPr marL="76200" marR="7620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ZA" sz="1300" b="1" dirty="0"/>
                        <a:t>33</a:t>
                      </a:r>
                    </a:p>
                  </a:txBody>
                  <a:tcPr marL="76200" marR="7620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300" b="1" dirty="0"/>
                        <a:t>189</a:t>
                      </a:r>
                      <a:endParaRPr lang="en-ZA" sz="1300" b="1" dirty="0"/>
                    </a:p>
                  </a:txBody>
                  <a:tcPr marL="76200" marR="7620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300" b="1" dirty="0"/>
                        <a:t>2</a:t>
                      </a:r>
                      <a:r>
                        <a:rPr lang="en-ZA" sz="1300" b="1" dirty="0"/>
                        <a:t>351</a:t>
                      </a:r>
                    </a:p>
                  </a:txBody>
                  <a:tcPr marL="76200" marR="7620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ZA" sz="1300" dirty="0"/>
                        <a:t>Complete</a:t>
                      </a:r>
                    </a:p>
                  </a:txBody>
                  <a:tcPr marL="76200" marR="7620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952203609"/>
                  </a:ext>
                </a:extLst>
              </a:tr>
              <a:tr h="315208">
                <a:tc>
                  <a:txBody>
                    <a:bodyPr/>
                    <a:lstStyle/>
                    <a:p>
                      <a:r>
                        <a:rPr lang="en-ZA" sz="1300" b="1" dirty="0"/>
                        <a:t>Limpopo</a:t>
                      </a:r>
                    </a:p>
                  </a:txBody>
                  <a:tcPr marL="76200" marR="7620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ZA" sz="1300" b="1" dirty="0"/>
                    </a:p>
                  </a:txBody>
                  <a:tcPr marL="76200" marR="7620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ZA" sz="1300" b="1" dirty="0"/>
                        <a:t>77</a:t>
                      </a:r>
                    </a:p>
                  </a:txBody>
                  <a:tcPr marL="76200" marR="7620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300" b="1" dirty="0"/>
                        <a:t>152</a:t>
                      </a:r>
                      <a:endParaRPr lang="en-ZA" sz="1300" b="1" dirty="0"/>
                    </a:p>
                  </a:txBody>
                  <a:tcPr marL="76200" marR="7620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ZA" sz="1300" b="1" dirty="0"/>
                        <a:t>582</a:t>
                      </a:r>
                    </a:p>
                  </a:txBody>
                  <a:tcPr marL="76200" marR="7620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ZA" sz="1300" dirty="0"/>
                        <a:t>Complete</a:t>
                      </a:r>
                    </a:p>
                  </a:txBody>
                  <a:tcPr marL="76200" marR="7620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718559"/>
                  </a:ext>
                </a:extLst>
              </a:tr>
              <a:tr h="300438">
                <a:tc>
                  <a:txBody>
                    <a:bodyPr/>
                    <a:lstStyle/>
                    <a:p>
                      <a:r>
                        <a:rPr lang="en-ZA" sz="1300" b="1" dirty="0"/>
                        <a:t>Mpumalanga</a:t>
                      </a:r>
                    </a:p>
                  </a:txBody>
                  <a:tcPr marL="76200" marR="7620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ZA" sz="1300" b="1" dirty="0"/>
                    </a:p>
                  </a:txBody>
                  <a:tcPr marL="76200" marR="7620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ZA" sz="1300" b="1" dirty="0"/>
                        <a:t>11</a:t>
                      </a:r>
                    </a:p>
                  </a:txBody>
                  <a:tcPr marL="76200" marR="7620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300" b="1" dirty="0"/>
                        <a:t>74</a:t>
                      </a:r>
                      <a:endParaRPr lang="en-ZA" sz="1300" b="1" dirty="0"/>
                    </a:p>
                  </a:txBody>
                  <a:tcPr marL="76200" marR="7620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ZA" sz="1300" b="1" dirty="0"/>
                        <a:t>269</a:t>
                      </a:r>
                    </a:p>
                  </a:txBody>
                  <a:tcPr marL="76200" marR="7620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ZA" sz="1300" dirty="0"/>
                        <a:t>Complete</a:t>
                      </a:r>
                    </a:p>
                  </a:txBody>
                  <a:tcPr marL="76200" marR="7620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545343407"/>
                  </a:ext>
                </a:extLst>
              </a:tr>
              <a:tr h="298593">
                <a:tc>
                  <a:txBody>
                    <a:bodyPr/>
                    <a:lstStyle/>
                    <a:p>
                      <a:r>
                        <a:rPr lang="en-ZA" sz="1300" b="1" dirty="0"/>
                        <a:t>Northern Cape</a:t>
                      </a:r>
                    </a:p>
                  </a:txBody>
                  <a:tcPr marL="76200" marR="7620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300" b="1" dirty="0"/>
                        <a:t>225</a:t>
                      </a:r>
                      <a:endParaRPr lang="en-ZA" sz="1300" b="1" dirty="0"/>
                    </a:p>
                  </a:txBody>
                  <a:tcPr marL="76200" marR="7620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ZA" sz="1300" b="1" dirty="0"/>
                        <a:t>72</a:t>
                      </a:r>
                    </a:p>
                  </a:txBody>
                  <a:tcPr marL="76200" marR="7620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300" b="1" dirty="0"/>
                        <a:t>32</a:t>
                      </a:r>
                      <a:endParaRPr lang="en-ZA" sz="1300" b="1" dirty="0"/>
                    </a:p>
                  </a:txBody>
                  <a:tcPr marL="76200" marR="7620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ZA" sz="1300" b="1" dirty="0"/>
                        <a:t>59</a:t>
                      </a:r>
                    </a:p>
                  </a:txBody>
                  <a:tcPr marL="76200" marR="7620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ZA" sz="1300" dirty="0"/>
                        <a:t>Complete</a:t>
                      </a:r>
                    </a:p>
                  </a:txBody>
                  <a:tcPr marL="76200" marR="7620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561072302"/>
                  </a:ext>
                </a:extLst>
              </a:tr>
              <a:tr h="304800">
                <a:tc>
                  <a:txBody>
                    <a:bodyPr/>
                    <a:lstStyle/>
                    <a:p>
                      <a:r>
                        <a:rPr lang="en-ZA" sz="1300" b="1" dirty="0"/>
                        <a:t>North West</a:t>
                      </a:r>
                    </a:p>
                  </a:txBody>
                  <a:tcPr marL="76200" marR="7620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ZA" sz="1300" dirty="0"/>
                    </a:p>
                  </a:txBody>
                  <a:tcPr marL="76200" marR="7620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300" b="1" dirty="0"/>
                        <a:t>2</a:t>
                      </a:r>
                      <a:r>
                        <a:rPr lang="en-ZA" sz="1300" b="1" dirty="0"/>
                        <a:t>1</a:t>
                      </a:r>
                    </a:p>
                  </a:txBody>
                  <a:tcPr marL="76200" marR="7620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300" b="1" dirty="0"/>
                        <a:t>74</a:t>
                      </a:r>
                      <a:endParaRPr lang="en-ZA" sz="1300" b="1" dirty="0"/>
                    </a:p>
                  </a:txBody>
                  <a:tcPr marL="76200" marR="7620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300" b="1" dirty="0"/>
                        <a:t>4</a:t>
                      </a:r>
                      <a:r>
                        <a:rPr lang="en-ZA" sz="1300" b="1" dirty="0"/>
                        <a:t>95</a:t>
                      </a:r>
                    </a:p>
                  </a:txBody>
                  <a:tcPr marL="76200" marR="7620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300" kern="1200" noProof="0" dirty="0">
                          <a:solidFill>
                            <a:schemeClr val="dk1"/>
                          </a:solidFill>
                          <a:latin typeface="+mn-lt"/>
                          <a:ea typeface="+mn-ea"/>
                          <a:cs typeface="+mn-cs"/>
                        </a:rPr>
                        <a:t>Complete</a:t>
                      </a:r>
                    </a:p>
                  </a:txBody>
                  <a:tcPr marL="76200" marR="7620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579584294"/>
                  </a:ext>
                </a:extLst>
              </a:tr>
              <a:tr h="312865">
                <a:tc>
                  <a:txBody>
                    <a:bodyPr/>
                    <a:lstStyle/>
                    <a:p>
                      <a:r>
                        <a:rPr lang="en-ZA" sz="1300" b="1" dirty="0"/>
                        <a:t>Western Cape</a:t>
                      </a:r>
                    </a:p>
                  </a:txBody>
                  <a:tcPr marL="76200" marR="7620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ZA" sz="1300" dirty="0"/>
                    </a:p>
                  </a:txBody>
                  <a:tcPr marL="76200" marR="7620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ZA" sz="1300" b="1" dirty="0"/>
                        <a:t>13</a:t>
                      </a:r>
                    </a:p>
                  </a:txBody>
                  <a:tcPr marL="76200" marR="7620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300" b="1" dirty="0"/>
                        <a:t>55</a:t>
                      </a:r>
                      <a:endParaRPr lang="en-ZA" sz="1300" b="1" dirty="0"/>
                    </a:p>
                  </a:txBody>
                  <a:tcPr marL="76200" marR="7620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ZA" sz="1300" b="1" dirty="0"/>
                        <a:t>359</a:t>
                      </a:r>
                    </a:p>
                  </a:txBody>
                  <a:tcPr marL="76200" marR="7620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300" kern="1200" noProof="0" dirty="0">
                          <a:solidFill>
                            <a:schemeClr val="dk1"/>
                          </a:solidFill>
                          <a:latin typeface="+mn-lt"/>
                          <a:ea typeface="+mn-ea"/>
                          <a:cs typeface="+mn-cs"/>
                        </a:rPr>
                        <a:t>Complete</a:t>
                      </a:r>
                    </a:p>
                  </a:txBody>
                  <a:tcPr marL="76200" marR="7620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635722661"/>
                  </a:ext>
                </a:extLst>
              </a:tr>
              <a:tr h="396692">
                <a:tc>
                  <a:txBody>
                    <a:bodyPr/>
                    <a:lstStyle/>
                    <a:p>
                      <a:r>
                        <a:rPr lang="en-ZA" sz="1300" b="1" dirty="0"/>
                        <a:t>Total </a:t>
                      </a:r>
                    </a:p>
                  </a:txBody>
                  <a:tcPr marL="76200" marR="7620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1300" b="1" dirty="0"/>
                        <a:t>1600</a:t>
                      </a:r>
                      <a:endParaRPr lang="en-ZA" sz="1300" b="1" dirty="0"/>
                    </a:p>
                  </a:txBody>
                  <a:tcPr marL="76200" marR="7620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ZA" sz="1300" b="1" dirty="0"/>
                        <a:t>325</a:t>
                      </a:r>
                    </a:p>
                  </a:txBody>
                  <a:tcPr marL="76200" marR="7620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1300" b="1" dirty="0"/>
                        <a:t>840</a:t>
                      </a:r>
                      <a:endParaRPr lang="en-ZA" sz="1300" b="1" dirty="0"/>
                    </a:p>
                  </a:txBody>
                  <a:tcPr marL="76200" marR="7620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1300" b="1" dirty="0"/>
                        <a:t>4</a:t>
                      </a:r>
                      <a:r>
                        <a:rPr lang="en-ZA" sz="1300" b="1" dirty="0"/>
                        <a:t>917</a:t>
                      </a:r>
                    </a:p>
                  </a:txBody>
                  <a:tcPr marL="76200" marR="7620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en-ZA" sz="1300" dirty="0"/>
                    </a:p>
                  </a:txBody>
                  <a:tcPr marL="76200" marR="7620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2759215950"/>
                  </a:ext>
                </a:extLst>
              </a:tr>
            </a:tbl>
          </a:graphicData>
        </a:graphic>
      </p:graphicFrame>
      <p:sp>
        <p:nvSpPr>
          <p:cNvPr id="5" name="TextBox 4">
            <a:extLst>
              <a:ext uri="{FF2B5EF4-FFF2-40B4-BE49-F238E27FC236}">
                <a16:creationId xmlns:a16="http://schemas.microsoft.com/office/drawing/2014/main" xmlns="" id="{16F250DD-3BC3-4910-95E0-FF40395EE67C}"/>
              </a:ext>
            </a:extLst>
          </p:cNvPr>
          <p:cNvSpPr txBox="1"/>
          <p:nvPr/>
        </p:nvSpPr>
        <p:spPr>
          <a:xfrm>
            <a:off x="156072" y="4677882"/>
            <a:ext cx="9714487" cy="784830"/>
          </a:xfrm>
          <a:prstGeom prst="rect">
            <a:avLst/>
          </a:prstGeom>
          <a:noFill/>
        </p:spPr>
        <p:txBody>
          <a:bodyPr wrap="square">
            <a:spAutoFit/>
          </a:bodyPr>
          <a:lstStyle/>
          <a:p>
            <a:pPr marL="238115" indent="-238115" defTabSz="761970" fontAlgn="auto">
              <a:spcBef>
                <a:spcPts val="0"/>
              </a:spcBef>
              <a:spcAft>
                <a:spcPts val="0"/>
              </a:spcAft>
              <a:buFont typeface="Arial" panose="020B0604020202020204" pitchFamily="34" charset="0"/>
              <a:buChar char="•"/>
            </a:pPr>
            <a:r>
              <a:rPr lang="en-US" sz="1500" b="1" dirty="0">
                <a:latin typeface="Calibri" panose="020F0502020204030204" pitchFamily="34" charset="0"/>
                <a:ea typeface="Calibri" panose="020F0502020204030204" pitchFamily="34" charset="0"/>
                <a:cs typeface="+mn-cs"/>
              </a:rPr>
              <a:t>High level base station planning has been completed for all provinces.</a:t>
            </a:r>
          </a:p>
          <a:p>
            <a:pPr marL="238115" indent="-238115" defTabSz="761970" fontAlgn="auto">
              <a:spcBef>
                <a:spcPts val="0"/>
              </a:spcBef>
              <a:spcAft>
                <a:spcPts val="0"/>
              </a:spcAft>
              <a:buFont typeface="Arial" panose="020B0604020202020204" pitchFamily="34" charset="0"/>
              <a:buChar char="•"/>
            </a:pPr>
            <a:r>
              <a:rPr lang="en-US" sz="1500" b="1" dirty="0">
                <a:latin typeface="Calibri" panose="020F0502020204030204" pitchFamily="34" charset="0"/>
                <a:ea typeface="Calibri" panose="020F0502020204030204" pitchFamily="34" charset="0"/>
                <a:cs typeface="+mn-cs"/>
              </a:rPr>
              <a:t>Fibre route and detailed designs are in progress.</a:t>
            </a:r>
          </a:p>
          <a:p>
            <a:pPr marL="238115" indent="-238115" defTabSz="761970" fontAlgn="auto">
              <a:spcBef>
                <a:spcPts val="0"/>
              </a:spcBef>
              <a:spcAft>
                <a:spcPts val="0"/>
              </a:spcAft>
              <a:buFont typeface="Arial" panose="020B0604020202020204" pitchFamily="34" charset="0"/>
              <a:buChar char="•"/>
            </a:pPr>
            <a:r>
              <a:rPr lang="en-US" sz="1500" b="1" dirty="0">
                <a:latin typeface="Calibri" panose="020F0502020204030204" pitchFamily="34" charset="0"/>
                <a:ea typeface="Calibri" panose="020F0502020204030204" pitchFamily="34" charset="0"/>
                <a:cs typeface="+mn-cs"/>
              </a:rPr>
              <a:t>Actual deployment will only start once the funding has been made available by National Treasury (slide 6).</a:t>
            </a:r>
          </a:p>
        </p:txBody>
      </p:sp>
    </p:spTree>
    <p:extLst>
      <p:ext uri="{BB962C8B-B14F-4D97-AF65-F5344CB8AC3E}">
        <p14:creationId xmlns:p14="http://schemas.microsoft.com/office/powerpoint/2010/main" xmlns="" val="3036374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ial PowerPoint Template.potx" id="{8AC94DDC-C30F-47B1-B218-A364C378D60D}" vid="{BFA72B91-51DB-46FD-BF7A-574FBDFF26D5}"/>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A1.potx" id="{AE02857C-1889-4939-89EA-44F1F8A24906}" vid="{1BFE505A-6E57-4381-AE80-40E4443BA62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1D5D03F88BE314F90FCEDD4F808D724" ma:contentTypeVersion="14" ma:contentTypeDescription="Create a new document." ma:contentTypeScope="" ma:versionID="afe7d38f0f42a84a4a81a0696f4527e9">
  <xsd:schema xmlns:xsd="http://www.w3.org/2001/XMLSchema" xmlns:xs="http://www.w3.org/2001/XMLSchema" xmlns:p="http://schemas.microsoft.com/office/2006/metadata/properties" xmlns:ns3="2b608e98-604e-4b19-a16a-c054dffa9366" xmlns:ns4="973916f3-c2d8-4f83-9dbf-9fb94028b312" targetNamespace="http://schemas.microsoft.com/office/2006/metadata/properties" ma:root="true" ma:fieldsID="809a54405ed46594e01e3f4145ec7545" ns3:_="" ns4:_="">
    <xsd:import namespace="2b608e98-604e-4b19-a16a-c054dffa9366"/>
    <xsd:import namespace="973916f3-c2d8-4f83-9dbf-9fb94028b312"/>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608e98-604e-4b19-a16a-c054dffa936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73916f3-c2d8-4f83-9dbf-9fb94028b312"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54A5D00-9DFB-43A1-B64B-5E56217CB75F}">
  <ds:schemaRefs>
    <ds:schemaRef ds:uri="http://schemas.openxmlformats.org/package/2006/metadata/core-properties"/>
    <ds:schemaRef ds:uri="http://purl.org/dc/terms/"/>
    <ds:schemaRef ds:uri="973916f3-c2d8-4f83-9dbf-9fb94028b312"/>
    <ds:schemaRef ds:uri="http://schemas.microsoft.com/office/2006/metadata/properties"/>
    <ds:schemaRef ds:uri="http://schemas.microsoft.com/office/2006/documentManagement/types"/>
    <ds:schemaRef ds:uri="http://purl.org/dc/dcmitype/"/>
    <ds:schemaRef ds:uri="http://purl.org/dc/elements/1.1/"/>
    <ds:schemaRef ds:uri="http://www.w3.org/XML/1998/namespace"/>
    <ds:schemaRef ds:uri="http://schemas.microsoft.com/office/infopath/2007/PartnerControls"/>
    <ds:schemaRef ds:uri="2b608e98-604e-4b19-a16a-c054dffa9366"/>
  </ds:schemaRefs>
</ds:datastoreItem>
</file>

<file path=customXml/itemProps2.xml><?xml version="1.0" encoding="utf-8"?>
<ds:datastoreItem xmlns:ds="http://schemas.openxmlformats.org/officeDocument/2006/customXml" ds:itemID="{D8959AC8-929D-4634-869E-22939578C11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b608e98-604e-4b19-a16a-c054dffa9366"/>
    <ds:schemaRef ds:uri="973916f3-c2d8-4f83-9dbf-9fb94028b31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E9CBDCB-3907-4C8A-9D79-EDA8540B251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41300</TotalTime>
  <Words>1627</Words>
  <Application>Microsoft Office PowerPoint</Application>
  <PresentationFormat>Custom</PresentationFormat>
  <Paragraphs>436</Paragraphs>
  <Slides>15</Slides>
  <Notes>2</Notes>
  <HiddenSlides>0</HiddenSlides>
  <MMClips>0</MMClips>
  <ScaleCrop>false</ScaleCrop>
  <HeadingPairs>
    <vt:vector size="4" baseType="variant">
      <vt:variant>
        <vt:lpstr>Theme</vt:lpstr>
      </vt:variant>
      <vt:variant>
        <vt:i4>2</vt:i4>
      </vt:variant>
      <vt:variant>
        <vt:lpstr>Slide Titles</vt:lpstr>
      </vt:variant>
      <vt:variant>
        <vt:i4>15</vt:i4>
      </vt:variant>
    </vt:vector>
  </HeadingPairs>
  <TitlesOfParts>
    <vt:vector size="17" baseType="lpstr">
      <vt:lpstr>Office Theme</vt:lpstr>
      <vt:lpstr>1_Office Theme</vt:lpstr>
      <vt:lpstr>Slide 1</vt:lpstr>
      <vt:lpstr>Table of Content </vt:lpstr>
      <vt:lpstr>SA Connect Phase 1 Connected Sites</vt:lpstr>
      <vt:lpstr>Slide 4</vt:lpstr>
      <vt:lpstr>Strategic focus of SA Connect Phase 2 </vt:lpstr>
      <vt:lpstr>Approach to SA Connect Phase 2 </vt:lpstr>
      <vt:lpstr>Key Objectives</vt:lpstr>
      <vt:lpstr>Slide 8</vt:lpstr>
      <vt:lpstr>SDIC High Level Scope (Base Stations and VSAT)</vt:lpstr>
      <vt:lpstr>14 742 Government Sites Connectivity</vt:lpstr>
      <vt:lpstr>Slide 11</vt:lpstr>
      <vt:lpstr>Slide 12</vt:lpstr>
      <vt:lpstr>Slide 13</vt:lpstr>
      <vt:lpstr>Slide 14</vt:lpstr>
      <vt:lpstr>Slide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Aaron Msipha</dc:creator>
  <cp:keywords>Finance Presentation</cp:keywords>
  <cp:lastModifiedBy>USER</cp:lastModifiedBy>
  <cp:revision>1196</cp:revision>
  <cp:lastPrinted>2021-12-03T07:13:46Z</cp:lastPrinted>
  <dcterms:created xsi:type="dcterms:W3CDTF">2018-01-09T12:46:54Z</dcterms:created>
  <dcterms:modified xsi:type="dcterms:W3CDTF">2022-08-30T13:15:14Z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0x010100C1D5D03F88BE314F90FCEDD4F808D724</vt:lpwstr>
  </property>
</Properties>
</file>