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2" r:id="rId2"/>
    <p:sldMasterId id="2147483684" r:id="rId3"/>
    <p:sldMasterId id="2147483696" r:id="rId4"/>
  </p:sldMasterIdLst>
  <p:notesMasterIdLst>
    <p:notesMasterId r:id="rId24"/>
  </p:notesMasterIdLst>
  <p:handoutMasterIdLst>
    <p:handoutMasterId r:id="rId25"/>
  </p:handoutMasterIdLst>
  <p:sldIdLst>
    <p:sldId id="256" r:id="rId5"/>
    <p:sldId id="333" r:id="rId6"/>
    <p:sldId id="342" r:id="rId7"/>
    <p:sldId id="336" r:id="rId8"/>
    <p:sldId id="334" r:id="rId9"/>
    <p:sldId id="337" r:id="rId10"/>
    <p:sldId id="338" r:id="rId11"/>
    <p:sldId id="339" r:id="rId12"/>
    <p:sldId id="335" r:id="rId13"/>
    <p:sldId id="273" r:id="rId14"/>
    <p:sldId id="341" r:id="rId15"/>
    <p:sldId id="343" r:id="rId16"/>
    <p:sldId id="323" r:id="rId17"/>
    <p:sldId id="331" r:id="rId18"/>
    <p:sldId id="332" r:id="rId19"/>
    <p:sldId id="344" r:id="rId20"/>
    <p:sldId id="328" r:id="rId21"/>
    <p:sldId id="329" r:id="rId22"/>
    <p:sldId id="25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38"/>
    <a:srgbClr val="119F66"/>
    <a:srgbClr val="0BA580"/>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3" autoAdjust="0"/>
    <p:restoredTop sz="94660"/>
  </p:normalViewPr>
  <p:slideViewPr>
    <p:cSldViewPr snapToGrid="0" showGuides="1">
      <p:cViewPr varScale="1">
        <p:scale>
          <a:sx n="73" d="100"/>
          <a:sy n="73" d="100"/>
        </p:scale>
        <p:origin x="-858" y="-102"/>
      </p:cViewPr>
      <p:guideLst>
        <p:guide orient="horz" pos="2160"/>
        <p:guide pos="3840"/>
      </p:guideLst>
    </p:cSldViewPr>
  </p:slideViewPr>
  <p:notesTextViewPr>
    <p:cViewPr>
      <p:scale>
        <a:sx n="1" d="1"/>
        <a:sy n="1" d="1"/>
      </p:scale>
      <p:origin x="0" y="0"/>
    </p:cViewPr>
  </p:notesTextViewPr>
  <p:sorterViewPr>
    <p:cViewPr>
      <p:scale>
        <a:sx n="100" d="100"/>
        <a:sy n="100" d="100"/>
      </p:scale>
      <p:origin x="0" y="-48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2022/08/30</a:t>
            </a:fld>
            <a:endParaRPr lang="en-ZA"/>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2022/08/30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107103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96597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46297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19248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9651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74634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154951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1959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876979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2094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271352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1731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13071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963898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4056901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50717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1589427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49291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64065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2145329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349264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xmlns="" val="3969211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xmlns="" val="1067101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937168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4242424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13543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81001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62051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510717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966831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30865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2721413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Tree>
    <p:extLst>
      <p:ext uri="{BB962C8B-B14F-4D97-AF65-F5344CB8AC3E}">
        <p14:creationId xmlns:p14="http://schemas.microsoft.com/office/powerpoint/2010/main" xmlns="" val="201148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1425408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872745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1814112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257800" y="1019175"/>
            <a:ext cx="6503276" cy="1944743"/>
          </a:xfrm>
          <a:prstGeom prst="rect">
            <a:avLst/>
          </a:prstGeom>
        </p:spPr>
        <p:txBody>
          <a:bodyPr anchor="b">
            <a:noAutofit/>
          </a:bodyPr>
          <a:lstStyle>
            <a:lvl1pPr algn="ctr">
              <a:lnSpc>
                <a:spcPct val="100000"/>
              </a:lnSpc>
              <a:defRPr sz="5400" b="1">
                <a:latin typeface="+mn-lt"/>
              </a:defRPr>
            </a:lvl1pPr>
          </a:lstStyle>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BRIEFING BY THE DEPARTMENT OF COMMUNICATIONS AND DIGITAL TECHNOLOGY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ON SEVERAL ISSUES</a:t>
            </a:r>
            <a:endParaRPr lang="en-ZA" sz="44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6096000" y="3443722"/>
            <a:ext cx="6094476" cy="1585478"/>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000" b="1" dirty="0">
                <a:latin typeface="Arial" panose="020B0604020202020204" pitchFamily="34" charset="0"/>
                <a:cs typeface="Arial" panose="020B0604020202020204" pitchFamily="34" charset="0"/>
              </a:rPr>
              <a:t>PCC MEETING</a:t>
            </a:r>
          </a:p>
          <a:p>
            <a:r>
              <a:rPr lang="en-US" sz="2000" b="1" dirty="0">
                <a:latin typeface="Arial" panose="020B0604020202020204" pitchFamily="34" charset="0"/>
                <a:cs typeface="Arial" panose="020B0604020202020204" pitchFamily="34" charset="0"/>
              </a:rPr>
              <a:t>30 August 2022</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4F0646-0A00-8BA1-3E94-2F6067A2CEA9}"/>
              </a:ext>
            </a:extLst>
          </p:cNvPr>
          <p:cNvSpPr>
            <a:spLocks noGrp="1"/>
          </p:cNvSpPr>
          <p:nvPr>
            <p:ph idx="1"/>
          </p:nvPr>
        </p:nvSpPr>
        <p:spPr>
          <a:xfrm>
            <a:off x="838200" y="3282950"/>
            <a:ext cx="10515600" cy="4351338"/>
          </a:xfrm>
        </p:spPr>
        <p:txBody>
          <a:bodyPr/>
          <a:lstStyle/>
          <a:p>
            <a:pPr marL="0" indent="0" algn="ctr">
              <a:buNone/>
            </a:pPr>
            <a:r>
              <a:rPr lang="en-US" sz="2800" b="1" dirty="0">
                <a:latin typeface="Arial" panose="020B0604020202020204" pitchFamily="34" charset="0"/>
                <a:cs typeface="Arial" panose="020B0604020202020204" pitchFamily="34" charset="0"/>
              </a:rPr>
              <a:t>Progress towards implementation of controls to improve audit findings of the portfolio </a:t>
            </a:r>
          </a:p>
          <a:p>
            <a:pPr algn="ctr"/>
            <a:endParaRPr lang="en-US" dirty="0"/>
          </a:p>
        </p:txBody>
      </p:sp>
    </p:spTree>
    <p:extLst>
      <p:ext uri="{BB962C8B-B14F-4D97-AF65-F5344CB8AC3E}">
        <p14:creationId xmlns:p14="http://schemas.microsoft.com/office/powerpoint/2010/main" xmlns="" val="281331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6F78F-5B5D-654E-63F7-75395E98F429}"/>
              </a:ext>
            </a:extLst>
          </p:cNvPr>
          <p:cNvSpPr>
            <a:spLocks noGrp="1"/>
          </p:cNvSpPr>
          <p:nvPr>
            <p:ph type="title"/>
          </p:nvPr>
        </p:nvSpPr>
        <p:spPr>
          <a:xfrm>
            <a:off x="838200" y="-467139"/>
            <a:ext cx="10515600" cy="2157827"/>
          </a:xfrm>
        </p:spPr>
        <p:txBody>
          <a:bodyPr/>
          <a:lstStyle/>
          <a:p>
            <a:pPr algn="ctr"/>
            <a:r>
              <a:rPr lang="en-US" sz="2800" dirty="0">
                <a:solidFill>
                  <a:schemeClr val="accent6">
                    <a:lumMod val="50000"/>
                  </a:schemeClr>
                </a:solidFill>
                <a:latin typeface="Arial" panose="020B0604020202020204" pitchFamily="34" charset="0"/>
                <a:cs typeface="Arial" panose="020B0604020202020204" pitchFamily="34" charset="0"/>
              </a:rPr>
              <a:t>MONITORING AUDIT FINDINGS</a:t>
            </a:r>
          </a:p>
        </p:txBody>
      </p:sp>
      <p:sp>
        <p:nvSpPr>
          <p:cNvPr id="3" name="Content Placeholder 2">
            <a:extLst>
              <a:ext uri="{FF2B5EF4-FFF2-40B4-BE49-F238E27FC236}">
                <a16:creationId xmlns:a16="http://schemas.microsoft.com/office/drawing/2014/main" xmlns="" id="{32BE352D-1508-3685-1158-2716636E007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department follows up with entities through audit action plans and monitors implementation progress</a:t>
            </a:r>
          </a:p>
          <a:p>
            <a:r>
              <a:rPr lang="en-US" dirty="0">
                <a:latin typeface="Arial" panose="020B0604020202020204" pitchFamily="34" charset="0"/>
                <a:cs typeface="Arial" panose="020B0604020202020204" pitchFamily="34" charset="0"/>
              </a:rPr>
              <a:t>It is ensured that action plans deal with root causes and not the symptoms</a:t>
            </a:r>
          </a:p>
          <a:p>
            <a:r>
              <a:rPr lang="en-US" dirty="0">
                <a:latin typeface="Arial" panose="020B0604020202020204" pitchFamily="34" charset="0"/>
                <a:cs typeface="Arial" panose="020B0604020202020204" pitchFamily="34" charset="0"/>
              </a:rPr>
              <a:t>Part of the resolution of findings include development and implementation of internal controls to avoid recurrence of findings</a:t>
            </a:r>
          </a:p>
          <a:p>
            <a:r>
              <a:rPr lang="en-US" dirty="0">
                <a:latin typeface="Arial" panose="020B0604020202020204" pitchFamily="34" charset="0"/>
                <a:cs typeface="Arial" panose="020B0604020202020204" pitchFamily="34" charset="0"/>
              </a:rPr>
              <a:t>Findings are summarized hereunder in terms of number and status (resolved, in progress or not yet started)</a:t>
            </a:r>
          </a:p>
        </p:txBody>
      </p:sp>
    </p:spTree>
    <p:extLst>
      <p:ext uri="{BB962C8B-B14F-4D97-AF65-F5344CB8AC3E}">
        <p14:creationId xmlns:p14="http://schemas.microsoft.com/office/powerpoint/2010/main" xmlns="" val="111310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74553-F367-A8E7-03EC-BF2B27A1A7F3}"/>
              </a:ext>
            </a:extLst>
          </p:cNvPr>
          <p:cNvSpPr>
            <a:spLocks noGrp="1"/>
          </p:cNvSpPr>
          <p:nvPr>
            <p:ph type="title"/>
          </p:nvPr>
        </p:nvSpPr>
        <p:spPr>
          <a:xfrm>
            <a:off x="2564297" y="228600"/>
            <a:ext cx="8562740" cy="500063"/>
          </a:xfrm>
        </p:spPr>
        <p:txBody>
          <a:bodyPr/>
          <a:lstStyle/>
          <a:p>
            <a:pPr algn="ctr"/>
            <a:r>
              <a:rPr lang="en-US" sz="1800" dirty="0">
                <a:solidFill>
                  <a:schemeClr val="accent6">
                    <a:lumMod val="50000"/>
                  </a:schemeClr>
                </a:solidFill>
                <a:latin typeface="Arial" panose="020B0604020202020204" pitchFamily="34" charset="0"/>
                <a:cs typeface="Arial" panose="020B0604020202020204" pitchFamily="34" charset="0"/>
              </a:rPr>
              <a:t>PROGRESS TOWARDS IMPLEMENTATION OF CONTROLS TO IMPROVE AUDIT FINDINGS OF THE PORTFOLIO</a:t>
            </a:r>
          </a:p>
        </p:txBody>
      </p:sp>
      <p:graphicFrame>
        <p:nvGraphicFramePr>
          <p:cNvPr id="4" name="Content Placeholder 3"/>
          <p:cNvGraphicFramePr>
            <a:graphicFrameLocks noGrp="1"/>
          </p:cNvGraphicFramePr>
          <p:nvPr>
            <p:ph idx="1"/>
          </p:nvPr>
        </p:nvGraphicFramePr>
        <p:xfrm>
          <a:off x="838200" y="1825625"/>
          <a:ext cx="10515600" cy="44500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20000"/>
                    </a:ext>
                  </a:extLst>
                </a:gridCol>
                <a:gridCol w="2103120">
                  <a:extLst>
                    <a:ext uri="{9D8B030D-6E8A-4147-A177-3AD203B41FA5}">
                      <a16:colId xmlns:a16="http://schemas.microsoft.com/office/drawing/2014/main" xmlns="" val="20001"/>
                    </a:ext>
                  </a:extLst>
                </a:gridCol>
                <a:gridCol w="2103120">
                  <a:extLst>
                    <a:ext uri="{9D8B030D-6E8A-4147-A177-3AD203B41FA5}">
                      <a16:colId xmlns:a16="http://schemas.microsoft.com/office/drawing/2014/main" xmlns="" val="20002"/>
                    </a:ext>
                  </a:extLst>
                </a:gridCol>
                <a:gridCol w="2103120">
                  <a:extLst>
                    <a:ext uri="{9D8B030D-6E8A-4147-A177-3AD203B41FA5}">
                      <a16:colId xmlns:a16="http://schemas.microsoft.com/office/drawing/2014/main" xmlns="" val="20003"/>
                    </a:ext>
                  </a:extLst>
                </a:gridCol>
                <a:gridCol w="2103120">
                  <a:extLst>
                    <a:ext uri="{9D8B030D-6E8A-4147-A177-3AD203B41FA5}">
                      <a16:colId xmlns:a16="http://schemas.microsoft.com/office/drawing/2014/main" xmlns="" val="20004"/>
                    </a:ext>
                  </a:extLst>
                </a:gridCol>
              </a:tblGrid>
              <a:tr h="370840">
                <a:tc>
                  <a:txBody>
                    <a:bodyPr/>
                    <a:lstStyle/>
                    <a:p>
                      <a:r>
                        <a:rPr lang="en-ZA" dirty="0"/>
                        <a:t>SOE</a:t>
                      </a:r>
                    </a:p>
                  </a:txBody>
                  <a:tcPr/>
                </a:tc>
                <a:tc>
                  <a:txBody>
                    <a:bodyPr/>
                    <a:lstStyle/>
                    <a:p>
                      <a:r>
                        <a:rPr lang="en-ZA" dirty="0"/>
                        <a:t>No of findings</a:t>
                      </a:r>
                    </a:p>
                  </a:txBody>
                  <a:tcPr/>
                </a:tc>
                <a:tc>
                  <a:txBody>
                    <a:bodyPr/>
                    <a:lstStyle/>
                    <a:p>
                      <a:r>
                        <a:rPr lang="en-ZA" dirty="0"/>
                        <a:t>Resolved</a:t>
                      </a:r>
                    </a:p>
                  </a:txBody>
                  <a:tcPr/>
                </a:tc>
                <a:tc>
                  <a:txBody>
                    <a:bodyPr/>
                    <a:lstStyle/>
                    <a:p>
                      <a:r>
                        <a:rPr lang="en-ZA" dirty="0"/>
                        <a:t>In</a:t>
                      </a:r>
                      <a:r>
                        <a:rPr lang="en-ZA" baseline="0" dirty="0"/>
                        <a:t> progress</a:t>
                      </a:r>
                      <a:endParaRPr lang="en-ZA" dirty="0"/>
                    </a:p>
                  </a:txBody>
                  <a:tcPr/>
                </a:tc>
                <a:tc>
                  <a:txBody>
                    <a:bodyPr/>
                    <a:lstStyle/>
                    <a:p>
                      <a:r>
                        <a:rPr lang="en-ZA" dirty="0"/>
                        <a:t>Not yet started</a:t>
                      </a:r>
                    </a:p>
                  </a:txBody>
                  <a:tcPr/>
                </a:tc>
                <a:extLst>
                  <a:ext uri="{0D108BD9-81ED-4DB2-BD59-A6C34878D82A}">
                    <a16:rowId xmlns:a16="http://schemas.microsoft.com/office/drawing/2014/main" xmlns="" val="10000"/>
                  </a:ext>
                </a:extLst>
              </a:tr>
              <a:tr h="370840">
                <a:tc>
                  <a:txBody>
                    <a:bodyPr/>
                    <a:lstStyle/>
                    <a:p>
                      <a:r>
                        <a:rPr lang="en-ZA" dirty="0"/>
                        <a:t>BBI</a:t>
                      </a:r>
                    </a:p>
                  </a:txBody>
                  <a:tcPr/>
                </a:tc>
                <a:tc>
                  <a:txBody>
                    <a:bodyPr/>
                    <a:lstStyle/>
                    <a:p>
                      <a:r>
                        <a:rPr lang="en-ZA" dirty="0"/>
                        <a:t>8</a:t>
                      </a:r>
                    </a:p>
                  </a:txBody>
                  <a:tcPr/>
                </a:tc>
                <a:tc>
                  <a:txBody>
                    <a:bodyPr/>
                    <a:lstStyle/>
                    <a:p>
                      <a:r>
                        <a:rPr lang="en-ZA" dirty="0"/>
                        <a:t>4</a:t>
                      </a:r>
                    </a:p>
                  </a:txBody>
                  <a:tcPr/>
                </a:tc>
                <a:tc>
                  <a:txBody>
                    <a:bodyPr/>
                    <a:lstStyle/>
                    <a:p>
                      <a:r>
                        <a:rPr lang="en-ZA" dirty="0"/>
                        <a:t>1</a:t>
                      </a:r>
                    </a:p>
                  </a:txBody>
                  <a:tcPr/>
                </a:tc>
                <a:tc>
                  <a:txBody>
                    <a:bodyPr/>
                    <a:lstStyle/>
                    <a:p>
                      <a:r>
                        <a:rPr lang="en-ZA" dirty="0"/>
                        <a:t>3</a:t>
                      </a:r>
                    </a:p>
                  </a:txBody>
                  <a:tcPr/>
                </a:tc>
                <a:extLst>
                  <a:ext uri="{0D108BD9-81ED-4DB2-BD59-A6C34878D82A}">
                    <a16:rowId xmlns:a16="http://schemas.microsoft.com/office/drawing/2014/main" xmlns="" val="10001"/>
                  </a:ext>
                </a:extLst>
              </a:tr>
              <a:tr h="370840">
                <a:tc>
                  <a:txBody>
                    <a:bodyPr/>
                    <a:lstStyle/>
                    <a:p>
                      <a:r>
                        <a:rPr lang="en-ZA" dirty="0"/>
                        <a:t>FPB</a:t>
                      </a:r>
                    </a:p>
                  </a:txBody>
                  <a:tcPr/>
                </a:tc>
                <a:tc>
                  <a:txBody>
                    <a:bodyPr/>
                    <a:lstStyle/>
                    <a:p>
                      <a:r>
                        <a:rPr lang="en-ZA" dirty="0"/>
                        <a:t>8</a:t>
                      </a:r>
                    </a:p>
                  </a:txBody>
                  <a:tcPr/>
                </a:tc>
                <a:tc>
                  <a:txBody>
                    <a:bodyPr/>
                    <a:lstStyle/>
                    <a:p>
                      <a:r>
                        <a:rPr lang="en-ZA" dirty="0"/>
                        <a:t>2</a:t>
                      </a:r>
                    </a:p>
                  </a:txBody>
                  <a:tcPr/>
                </a:tc>
                <a:tc>
                  <a:txBody>
                    <a:bodyPr/>
                    <a:lstStyle/>
                    <a:p>
                      <a:r>
                        <a:rPr lang="en-ZA" dirty="0"/>
                        <a:t>6</a:t>
                      </a:r>
                    </a:p>
                  </a:txBody>
                  <a:tcPr/>
                </a:tc>
                <a:tc>
                  <a:txBody>
                    <a:bodyPr/>
                    <a:lstStyle/>
                    <a:p>
                      <a:r>
                        <a:rPr lang="en-ZA" dirty="0"/>
                        <a:t>-</a:t>
                      </a:r>
                    </a:p>
                  </a:txBody>
                  <a:tcPr/>
                </a:tc>
                <a:extLst>
                  <a:ext uri="{0D108BD9-81ED-4DB2-BD59-A6C34878D82A}">
                    <a16:rowId xmlns:a16="http://schemas.microsoft.com/office/drawing/2014/main" xmlns="" val="10002"/>
                  </a:ext>
                </a:extLst>
              </a:tr>
              <a:tr h="370840">
                <a:tc>
                  <a:txBody>
                    <a:bodyPr/>
                    <a:lstStyle/>
                    <a:p>
                      <a:r>
                        <a:rPr lang="en-ZA" dirty="0"/>
                        <a:t>ICASA</a:t>
                      </a:r>
                    </a:p>
                  </a:txBody>
                  <a:tcPr/>
                </a:tc>
                <a:tc>
                  <a:txBody>
                    <a:bodyPr/>
                    <a:lstStyle/>
                    <a:p>
                      <a:r>
                        <a:rPr lang="en-ZA" dirty="0"/>
                        <a:t>43</a:t>
                      </a:r>
                    </a:p>
                  </a:txBody>
                  <a:tcPr/>
                </a:tc>
                <a:tc>
                  <a:txBody>
                    <a:bodyPr/>
                    <a:lstStyle/>
                    <a:p>
                      <a:r>
                        <a:rPr lang="en-ZA" dirty="0"/>
                        <a:t>33</a:t>
                      </a:r>
                    </a:p>
                  </a:txBody>
                  <a:tcPr/>
                </a:tc>
                <a:tc>
                  <a:txBody>
                    <a:bodyPr/>
                    <a:lstStyle/>
                    <a:p>
                      <a:r>
                        <a:rPr lang="en-ZA" dirty="0"/>
                        <a:t>5</a:t>
                      </a:r>
                    </a:p>
                  </a:txBody>
                  <a:tcPr/>
                </a:tc>
                <a:tc>
                  <a:txBody>
                    <a:bodyPr/>
                    <a:lstStyle/>
                    <a:p>
                      <a:r>
                        <a:rPr lang="en-ZA" dirty="0"/>
                        <a:t>5</a:t>
                      </a:r>
                    </a:p>
                  </a:txBody>
                  <a:tcPr/>
                </a:tc>
                <a:extLst>
                  <a:ext uri="{0D108BD9-81ED-4DB2-BD59-A6C34878D82A}">
                    <a16:rowId xmlns:a16="http://schemas.microsoft.com/office/drawing/2014/main" xmlns="" val="10003"/>
                  </a:ext>
                </a:extLst>
              </a:tr>
              <a:tr h="370840">
                <a:tc>
                  <a:txBody>
                    <a:bodyPr/>
                    <a:lstStyle/>
                    <a:p>
                      <a:r>
                        <a:rPr lang="en-ZA" dirty="0"/>
                        <a:t>NEMISA</a:t>
                      </a:r>
                    </a:p>
                  </a:txBody>
                  <a:tcPr/>
                </a:tc>
                <a:tc>
                  <a:txBody>
                    <a:bodyPr/>
                    <a:lstStyle/>
                    <a:p>
                      <a:r>
                        <a:rPr lang="en-ZA" dirty="0"/>
                        <a:t>22</a:t>
                      </a:r>
                    </a:p>
                  </a:txBody>
                  <a:tcPr/>
                </a:tc>
                <a:tc>
                  <a:txBody>
                    <a:bodyPr/>
                    <a:lstStyle/>
                    <a:p>
                      <a:r>
                        <a:rPr lang="en-ZA" dirty="0"/>
                        <a:t>18</a:t>
                      </a:r>
                    </a:p>
                  </a:txBody>
                  <a:tcPr/>
                </a:tc>
                <a:tc>
                  <a:txBody>
                    <a:bodyPr/>
                    <a:lstStyle/>
                    <a:p>
                      <a:r>
                        <a:rPr lang="en-GB" dirty="0"/>
                        <a:t>4</a:t>
                      </a:r>
                      <a:endParaRPr lang="en-ZA" dirty="0"/>
                    </a:p>
                  </a:txBody>
                  <a:tcPr/>
                </a:tc>
                <a:tc>
                  <a:txBody>
                    <a:bodyPr/>
                    <a:lstStyle/>
                    <a:p>
                      <a:r>
                        <a:rPr lang="en-ZA" dirty="0"/>
                        <a:t>-</a:t>
                      </a:r>
                    </a:p>
                  </a:txBody>
                  <a:tcPr/>
                </a:tc>
                <a:extLst>
                  <a:ext uri="{0D108BD9-81ED-4DB2-BD59-A6C34878D82A}">
                    <a16:rowId xmlns:a16="http://schemas.microsoft.com/office/drawing/2014/main" xmlns="" val="10004"/>
                  </a:ext>
                </a:extLst>
              </a:tr>
              <a:tr h="370840">
                <a:tc>
                  <a:txBody>
                    <a:bodyPr/>
                    <a:lstStyle/>
                    <a:p>
                      <a:r>
                        <a:rPr lang="en-ZA" dirty="0"/>
                        <a:t>SABC</a:t>
                      </a:r>
                    </a:p>
                  </a:txBody>
                  <a:tcPr/>
                </a:tc>
                <a:tc>
                  <a:txBody>
                    <a:bodyPr/>
                    <a:lstStyle/>
                    <a:p>
                      <a:r>
                        <a:rPr lang="en-ZA" dirty="0"/>
                        <a:t>94</a:t>
                      </a:r>
                    </a:p>
                  </a:txBody>
                  <a:tcPr/>
                </a:tc>
                <a:tc>
                  <a:txBody>
                    <a:bodyPr/>
                    <a:lstStyle/>
                    <a:p>
                      <a:r>
                        <a:rPr lang="en-GB" dirty="0"/>
                        <a:t>8</a:t>
                      </a:r>
                      <a:r>
                        <a:rPr lang="en-ZA" dirty="0"/>
                        <a:t>7</a:t>
                      </a:r>
                    </a:p>
                  </a:txBody>
                  <a:tcPr/>
                </a:tc>
                <a:tc>
                  <a:txBody>
                    <a:bodyPr/>
                    <a:lstStyle/>
                    <a:p>
                      <a:r>
                        <a:rPr lang="en-GB" dirty="0"/>
                        <a:t>7</a:t>
                      </a:r>
                      <a:endParaRPr lang="en-ZA" dirty="0"/>
                    </a:p>
                  </a:txBody>
                  <a:tcPr/>
                </a:tc>
                <a:tc>
                  <a:txBody>
                    <a:bodyPr/>
                    <a:lstStyle/>
                    <a:p>
                      <a:endParaRPr lang="en-ZA" dirty="0"/>
                    </a:p>
                  </a:txBody>
                  <a:tcPr/>
                </a:tc>
                <a:extLst>
                  <a:ext uri="{0D108BD9-81ED-4DB2-BD59-A6C34878D82A}">
                    <a16:rowId xmlns:a16="http://schemas.microsoft.com/office/drawing/2014/main" xmlns="" val="10005"/>
                  </a:ext>
                </a:extLst>
              </a:tr>
              <a:tr h="370840">
                <a:tc>
                  <a:txBody>
                    <a:bodyPr/>
                    <a:lstStyle/>
                    <a:p>
                      <a:r>
                        <a:rPr lang="en-ZA" dirty="0"/>
                        <a:t>SAPO</a:t>
                      </a:r>
                    </a:p>
                  </a:txBody>
                  <a:tcPr/>
                </a:tc>
                <a:tc>
                  <a:txBody>
                    <a:bodyPr/>
                    <a:lstStyle/>
                    <a:p>
                      <a:r>
                        <a:rPr lang="en-ZA" dirty="0"/>
                        <a:t>255</a:t>
                      </a:r>
                    </a:p>
                  </a:txBody>
                  <a:tcPr/>
                </a:tc>
                <a:tc>
                  <a:txBody>
                    <a:bodyPr/>
                    <a:lstStyle/>
                    <a:p>
                      <a:r>
                        <a:rPr lang="en-ZA" dirty="0"/>
                        <a:t>60</a:t>
                      </a:r>
                    </a:p>
                  </a:txBody>
                  <a:tcPr/>
                </a:tc>
                <a:tc>
                  <a:txBody>
                    <a:bodyPr/>
                    <a:lstStyle/>
                    <a:p>
                      <a:r>
                        <a:rPr lang="en-ZA" dirty="0"/>
                        <a:t>191</a:t>
                      </a:r>
                    </a:p>
                  </a:txBody>
                  <a:tcPr/>
                </a:tc>
                <a:tc>
                  <a:txBody>
                    <a:bodyPr/>
                    <a:lstStyle/>
                    <a:p>
                      <a:r>
                        <a:rPr lang="en-ZA" dirty="0"/>
                        <a:t>11</a:t>
                      </a:r>
                    </a:p>
                  </a:txBody>
                  <a:tcPr/>
                </a:tc>
                <a:extLst>
                  <a:ext uri="{0D108BD9-81ED-4DB2-BD59-A6C34878D82A}">
                    <a16:rowId xmlns:a16="http://schemas.microsoft.com/office/drawing/2014/main" xmlns="" val="10006"/>
                  </a:ext>
                </a:extLst>
              </a:tr>
              <a:tr h="370840">
                <a:tc>
                  <a:txBody>
                    <a:bodyPr/>
                    <a:lstStyle/>
                    <a:p>
                      <a:r>
                        <a:rPr lang="en-ZA" dirty="0"/>
                        <a:t>SENTECH</a:t>
                      </a:r>
                    </a:p>
                  </a:txBody>
                  <a:tcPr/>
                </a:tc>
                <a:tc>
                  <a:txBody>
                    <a:bodyPr/>
                    <a:lstStyle/>
                    <a:p>
                      <a:r>
                        <a:rPr lang="en-ZA" dirty="0"/>
                        <a:t>19</a:t>
                      </a:r>
                    </a:p>
                  </a:txBody>
                  <a:tcPr/>
                </a:tc>
                <a:tc>
                  <a:txBody>
                    <a:bodyPr/>
                    <a:lstStyle/>
                    <a:p>
                      <a:r>
                        <a:rPr lang="en-ZA" dirty="0"/>
                        <a:t>15</a:t>
                      </a:r>
                    </a:p>
                  </a:txBody>
                  <a:tcPr/>
                </a:tc>
                <a:tc>
                  <a:txBody>
                    <a:bodyPr/>
                    <a:lstStyle/>
                    <a:p>
                      <a:r>
                        <a:rPr lang="en-ZA" dirty="0"/>
                        <a:t>3</a:t>
                      </a:r>
                    </a:p>
                  </a:txBody>
                  <a:tcPr/>
                </a:tc>
                <a:tc>
                  <a:txBody>
                    <a:bodyPr/>
                    <a:lstStyle/>
                    <a:p>
                      <a:r>
                        <a:rPr lang="en-ZA" dirty="0"/>
                        <a:t>1</a:t>
                      </a:r>
                    </a:p>
                  </a:txBody>
                  <a:tcPr/>
                </a:tc>
                <a:extLst>
                  <a:ext uri="{0D108BD9-81ED-4DB2-BD59-A6C34878D82A}">
                    <a16:rowId xmlns:a16="http://schemas.microsoft.com/office/drawing/2014/main" xmlns="" val="10007"/>
                  </a:ext>
                </a:extLst>
              </a:tr>
              <a:tr h="370840">
                <a:tc>
                  <a:txBody>
                    <a:bodyPr/>
                    <a:lstStyle/>
                    <a:p>
                      <a:r>
                        <a:rPr lang="en-ZA" dirty="0"/>
                        <a:t>SITA</a:t>
                      </a:r>
                    </a:p>
                  </a:txBody>
                  <a:tcPr/>
                </a:tc>
                <a:tc>
                  <a:txBody>
                    <a:bodyPr/>
                    <a:lstStyle/>
                    <a:p>
                      <a:r>
                        <a:rPr lang="en-ZA" dirty="0"/>
                        <a:t>151</a:t>
                      </a:r>
                    </a:p>
                  </a:txBody>
                  <a:tcPr/>
                </a:tc>
                <a:tc>
                  <a:txBody>
                    <a:bodyPr/>
                    <a:lstStyle/>
                    <a:p>
                      <a:r>
                        <a:rPr lang="en-ZA" dirty="0"/>
                        <a:t>66</a:t>
                      </a:r>
                    </a:p>
                  </a:txBody>
                  <a:tcPr/>
                </a:tc>
                <a:tc>
                  <a:txBody>
                    <a:bodyPr/>
                    <a:lstStyle/>
                    <a:p>
                      <a:r>
                        <a:rPr lang="en-ZA"/>
                        <a:t>20</a:t>
                      </a:r>
                      <a:endParaRPr lang="en-ZA" dirty="0"/>
                    </a:p>
                  </a:txBody>
                  <a:tcPr/>
                </a:tc>
                <a:tc>
                  <a:txBody>
                    <a:bodyPr/>
                    <a:lstStyle/>
                    <a:p>
                      <a:r>
                        <a:rPr lang="en-ZA" dirty="0"/>
                        <a:t>65</a:t>
                      </a:r>
                    </a:p>
                  </a:txBody>
                  <a:tcPr/>
                </a:tc>
                <a:extLst>
                  <a:ext uri="{0D108BD9-81ED-4DB2-BD59-A6C34878D82A}">
                    <a16:rowId xmlns:a16="http://schemas.microsoft.com/office/drawing/2014/main" xmlns="" val="10008"/>
                  </a:ext>
                </a:extLst>
              </a:tr>
              <a:tr h="370840">
                <a:tc>
                  <a:txBody>
                    <a:bodyPr/>
                    <a:lstStyle/>
                    <a:p>
                      <a:r>
                        <a:rPr lang="en-ZA" dirty="0"/>
                        <a:t>USAASA</a:t>
                      </a:r>
                    </a:p>
                  </a:txBody>
                  <a:tcPr/>
                </a:tc>
                <a:tc>
                  <a:txBody>
                    <a:bodyPr/>
                    <a:lstStyle/>
                    <a:p>
                      <a:r>
                        <a:rPr lang="en-ZA" dirty="0"/>
                        <a:t>16</a:t>
                      </a:r>
                    </a:p>
                  </a:txBody>
                  <a:tcPr/>
                </a:tc>
                <a:tc>
                  <a:txBody>
                    <a:bodyPr/>
                    <a:lstStyle/>
                    <a:p>
                      <a:r>
                        <a:rPr lang="en-GB" dirty="0"/>
                        <a:t>9</a:t>
                      </a:r>
                      <a:endParaRPr lang="en-ZA" dirty="0"/>
                    </a:p>
                  </a:txBody>
                  <a:tcPr/>
                </a:tc>
                <a:tc>
                  <a:txBody>
                    <a:bodyPr/>
                    <a:lstStyle/>
                    <a:p>
                      <a:r>
                        <a:rPr lang="en-GB" dirty="0"/>
                        <a:t>7</a:t>
                      </a:r>
                      <a:endParaRPr lang="en-ZA" dirty="0"/>
                    </a:p>
                  </a:txBody>
                  <a:tcPr/>
                </a:tc>
                <a:tc>
                  <a:txBody>
                    <a:bodyPr/>
                    <a:lstStyle/>
                    <a:p>
                      <a:r>
                        <a:rPr lang="en-ZA" dirty="0"/>
                        <a:t>-</a:t>
                      </a:r>
                    </a:p>
                  </a:txBody>
                  <a:tcPr/>
                </a:tc>
                <a:extLst>
                  <a:ext uri="{0D108BD9-81ED-4DB2-BD59-A6C34878D82A}">
                    <a16:rowId xmlns:a16="http://schemas.microsoft.com/office/drawing/2014/main" xmlns="" val="10009"/>
                  </a:ext>
                </a:extLst>
              </a:tr>
              <a:tr h="370840">
                <a:tc>
                  <a:txBody>
                    <a:bodyPr/>
                    <a:lstStyle/>
                    <a:p>
                      <a:r>
                        <a:rPr lang="en-ZA" dirty="0"/>
                        <a:t>USAF</a:t>
                      </a:r>
                    </a:p>
                  </a:txBody>
                  <a:tcPr/>
                </a:tc>
                <a:tc>
                  <a:txBody>
                    <a:bodyPr/>
                    <a:lstStyle/>
                    <a:p>
                      <a:r>
                        <a:rPr lang="en-ZA" dirty="0"/>
                        <a:t>16</a:t>
                      </a:r>
                    </a:p>
                  </a:txBody>
                  <a:tcPr/>
                </a:tc>
                <a:tc>
                  <a:txBody>
                    <a:bodyPr/>
                    <a:lstStyle/>
                    <a:p>
                      <a:r>
                        <a:rPr lang="en-GB" dirty="0"/>
                        <a:t>1</a:t>
                      </a:r>
                      <a:r>
                        <a:rPr lang="en-ZA" dirty="0"/>
                        <a:t>0</a:t>
                      </a:r>
                    </a:p>
                  </a:txBody>
                  <a:tcPr/>
                </a:tc>
                <a:tc>
                  <a:txBody>
                    <a:bodyPr/>
                    <a:lstStyle/>
                    <a:p>
                      <a:r>
                        <a:rPr lang="en-ZA" dirty="0"/>
                        <a:t>6</a:t>
                      </a:r>
                    </a:p>
                  </a:txBody>
                  <a:tcPr/>
                </a:tc>
                <a:tc>
                  <a:txBody>
                    <a:bodyPr/>
                    <a:lstStyle/>
                    <a:p>
                      <a:r>
                        <a:rPr lang="en-ZA" dirty="0"/>
                        <a:t>-</a:t>
                      </a:r>
                    </a:p>
                  </a:txBody>
                  <a:tcPr/>
                </a:tc>
                <a:extLst>
                  <a:ext uri="{0D108BD9-81ED-4DB2-BD59-A6C34878D82A}">
                    <a16:rowId xmlns:a16="http://schemas.microsoft.com/office/drawing/2014/main" xmlns="" val="10010"/>
                  </a:ext>
                </a:extLst>
              </a:tr>
              <a:tr h="370840">
                <a:tc>
                  <a:txBody>
                    <a:bodyPr/>
                    <a:lstStyle/>
                    <a:p>
                      <a:r>
                        <a:rPr lang="en-ZA" dirty="0"/>
                        <a:t>ZADNA</a:t>
                      </a:r>
                    </a:p>
                  </a:txBody>
                  <a:tcPr/>
                </a:tc>
                <a:tc>
                  <a:txBody>
                    <a:bodyPr/>
                    <a:lstStyle/>
                    <a:p>
                      <a:r>
                        <a:rPr lang="en-GB" dirty="0"/>
                        <a:t>5</a:t>
                      </a:r>
                      <a:r>
                        <a:rPr lang="en-ZA" dirty="0"/>
                        <a:t>3</a:t>
                      </a:r>
                    </a:p>
                  </a:txBody>
                  <a:tcPr/>
                </a:tc>
                <a:tc>
                  <a:txBody>
                    <a:bodyPr/>
                    <a:lstStyle/>
                    <a:p>
                      <a:r>
                        <a:rPr lang="en-ZA" dirty="0"/>
                        <a:t>48</a:t>
                      </a:r>
                    </a:p>
                  </a:txBody>
                  <a:tcPr/>
                </a:tc>
                <a:tc>
                  <a:txBody>
                    <a:bodyPr/>
                    <a:lstStyle/>
                    <a:p>
                      <a:r>
                        <a:rPr lang="en-GB" dirty="0"/>
                        <a:t>5</a:t>
                      </a:r>
                      <a:endParaRPr lang="en-ZA" dirty="0"/>
                    </a:p>
                  </a:txBody>
                  <a:tcPr/>
                </a:tc>
                <a:tc>
                  <a:txBody>
                    <a:bodyPr/>
                    <a:lstStyle/>
                    <a:p>
                      <a:r>
                        <a:rPr lang="en-ZA" dirty="0"/>
                        <a:t>-</a:t>
                      </a: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7158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475890" y="1693750"/>
            <a:ext cx="6285186" cy="1133533"/>
          </a:xfrm>
          <a:prstGeom prst="rect">
            <a:avLst/>
          </a:prstGeom>
        </p:spPr>
        <p:txBody>
          <a:bodyPr anchor="b">
            <a:noAutofit/>
          </a:bodyPr>
          <a:lstStyle>
            <a:lvl1pPr algn="ctr">
              <a:lnSpc>
                <a:spcPct val="100000"/>
              </a:lnSpc>
              <a:defRPr sz="5400" b="1">
                <a:latin typeface="+mn-lt"/>
              </a:defRPr>
            </a:lvl1pPr>
          </a:lstStyle>
          <a:p>
            <a:r>
              <a:rPr lang="en-US" sz="2400" dirty="0">
                <a:latin typeface="Arial" panose="020B0604020202020204" pitchFamily="34" charset="0"/>
                <a:cs typeface="Arial" panose="020B0604020202020204" pitchFamily="34" charset="0"/>
              </a:rPr>
              <a:t>PROGRESS ON CONFIGURATION OF ENTITIES:</a:t>
            </a:r>
            <a:endParaRPr lang="en-ZA" sz="48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5760654" y="3421117"/>
            <a:ext cx="6094476" cy="12875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6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842591" y="110253"/>
            <a:ext cx="6957392" cy="733425"/>
          </a:xfrm>
        </p:spPr>
        <p:txBody>
          <a:bodyPr anchor="b">
            <a:noAutofit/>
          </a:bodyPr>
          <a:lstStyle/>
          <a:p>
            <a:pPr algn="ctr"/>
            <a:r>
              <a:rPr lang="en-US" sz="2800" dirty="0">
                <a:solidFill>
                  <a:schemeClr val="accent6">
                    <a:lumMod val="50000"/>
                  </a:schemeClr>
                </a:solidFill>
                <a:latin typeface="Arial" panose="020B0604020202020204" pitchFamily="34" charset="0"/>
                <a:cs typeface="Arial" panose="020B0604020202020204" pitchFamily="34" charset="0"/>
              </a:rPr>
              <a:t>Acquisition of BBI by SENTECH</a:t>
            </a:r>
            <a:endParaRPr lang="en-ZA" sz="2800" dirty="0">
              <a:solidFill>
                <a:schemeClr val="accent6">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EB9C44A-0224-4584-9046-17A04F6D4FE5}"/>
              </a:ext>
            </a:extLst>
          </p:cNvPr>
          <p:cNvSpPr txBox="1"/>
          <p:nvPr/>
        </p:nvSpPr>
        <p:spPr>
          <a:xfrm>
            <a:off x="11515725" y="6200775"/>
            <a:ext cx="285750" cy="276999"/>
          </a:xfrm>
          <a:prstGeom prst="rect">
            <a:avLst/>
          </a:prstGeom>
          <a:noFill/>
        </p:spPr>
        <p:txBody>
          <a:bodyPr wrap="square" rtlCol="0">
            <a:spAutoFit/>
          </a:bodyPr>
          <a:lstStyle/>
          <a:p>
            <a:r>
              <a:rPr lang="en-ZA" sz="1200" dirty="0">
                <a:solidFill>
                  <a:prstClr val="black"/>
                </a:solidFill>
              </a:rPr>
              <a:t>2</a:t>
            </a:r>
            <a:endParaRPr lang="en-ZA" dirty="0">
              <a:solidFill>
                <a:prstClr val="black"/>
              </a:solidFill>
            </a:endParaRPr>
          </a:p>
        </p:txBody>
      </p:sp>
      <p:sp>
        <p:nvSpPr>
          <p:cNvPr id="3" name="TextBox 2">
            <a:extLst>
              <a:ext uri="{FF2B5EF4-FFF2-40B4-BE49-F238E27FC236}">
                <a16:creationId xmlns:a16="http://schemas.microsoft.com/office/drawing/2014/main" xmlns="" id="{4A9BDBB4-DD22-4CCA-97E1-778B30650EFA}"/>
              </a:ext>
            </a:extLst>
          </p:cNvPr>
          <p:cNvSpPr txBox="1"/>
          <p:nvPr/>
        </p:nvSpPr>
        <p:spPr>
          <a:xfrm>
            <a:off x="890587" y="1324391"/>
            <a:ext cx="10196513" cy="4708981"/>
          </a:xfrm>
          <a:prstGeom prst="rect">
            <a:avLst/>
          </a:prstGeom>
          <a:noFill/>
        </p:spPr>
        <p:txBody>
          <a:bodyPr wrap="square" rtlCol="0">
            <a:spAutoFit/>
          </a:bodyPr>
          <a:lstStyle/>
          <a:p>
            <a:pPr marL="285750" indent="-285750">
              <a:buFont typeface="Wingdings" panose="05000000000000000000" pitchFamily="2" charset="2"/>
              <a:buChar char="Ø"/>
            </a:pPr>
            <a:r>
              <a:rPr lang="en-GB" sz="2000" dirty="0">
                <a:solidFill>
                  <a:srgbClr val="000000"/>
                </a:solidFill>
                <a:latin typeface="Arial" panose="020B0604020202020204" pitchFamily="34" charset="0"/>
              </a:rPr>
              <a:t>Over the years the Department envisaged the merger between BBI and SENTECH to form the State Digital Infrastructure Company (SDIC).</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Legal opinions have suggested that first and foremost, the transaction can be done through the Companies Act and perhaps later promulgate an SDIC Bill.  </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On 18 of November 2021 the Board of SENTECH submitted expression of interest for the acquisition of Broadband Infraco (BBI).</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According to this process the Board of SENTECH must be the one that takes the decision (through the Board resolution) to acquire BBI and inform, in writing, National Treasury (in accordance to section 54 of the PFMA) and Minister (DCDT) of the transaction and submit details of the transaction to the Minister. </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Thus on 1 March 2022 SENTECH submitted the acquisition Plan for the transaction, which the Minister approved on 22 April 2022.</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In accordance with the Companies Act, the board of SENTECH must table the agreement that sets out the terms of the acquisition at a shareholder’s meeting requiring a 75% of the vote in support of the transaction. </a:t>
            </a:r>
            <a:endParaRPr lang="en-ZA" sz="2000" dirty="0">
              <a:solidFill>
                <a:prstClr val="black"/>
              </a:solidFill>
            </a:endParaRPr>
          </a:p>
        </p:txBody>
      </p:sp>
    </p:spTree>
    <p:extLst>
      <p:ext uri="{BB962C8B-B14F-4D97-AF65-F5344CB8AC3E}">
        <p14:creationId xmlns:p14="http://schemas.microsoft.com/office/powerpoint/2010/main" xmlns="" val="205247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2763078" y="129210"/>
            <a:ext cx="6818244" cy="566530"/>
          </a:xfrm>
        </p:spPr>
        <p:txBody>
          <a:bodyPr anchor="b">
            <a:noAutofit/>
          </a:bodyPr>
          <a:lstStyle/>
          <a:p>
            <a:pPr algn="ctr"/>
            <a:r>
              <a:rPr lang="en-US" sz="2800" dirty="0">
                <a:solidFill>
                  <a:schemeClr val="accent6">
                    <a:lumMod val="50000"/>
                  </a:schemeClr>
                </a:solidFill>
                <a:latin typeface="Arial" panose="020B0604020202020204" pitchFamily="34" charset="0"/>
                <a:cs typeface="Arial" panose="020B0604020202020204" pitchFamily="34" charset="0"/>
              </a:rPr>
              <a:t>Acquisition of BBI by SENTECH</a:t>
            </a:r>
            <a:endParaRPr lang="en-ZA" sz="2800" dirty="0">
              <a:solidFill>
                <a:schemeClr val="accent6">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0EB9C44A-0224-4584-9046-17A04F6D4FE5}"/>
              </a:ext>
            </a:extLst>
          </p:cNvPr>
          <p:cNvSpPr txBox="1"/>
          <p:nvPr/>
        </p:nvSpPr>
        <p:spPr>
          <a:xfrm>
            <a:off x="11515725" y="6200775"/>
            <a:ext cx="285750" cy="276999"/>
          </a:xfrm>
          <a:prstGeom prst="rect">
            <a:avLst/>
          </a:prstGeom>
          <a:noFill/>
        </p:spPr>
        <p:txBody>
          <a:bodyPr wrap="square" rtlCol="0">
            <a:spAutoFit/>
          </a:bodyPr>
          <a:lstStyle/>
          <a:p>
            <a:r>
              <a:rPr lang="en-ZA" sz="1200" dirty="0">
                <a:solidFill>
                  <a:prstClr val="black"/>
                </a:solidFill>
              </a:rPr>
              <a:t>2</a:t>
            </a:r>
            <a:endParaRPr lang="en-ZA" dirty="0">
              <a:solidFill>
                <a:prstClr val="black"/>
              </a:solidFill>
            </a:endParaRPr>
          </a:p>
        </p:txBody>
      </p:sp>
      <p:sp>
        <p:nvSpPr>
          <p:cNvPr id="3" name="TextBox 2">
            <a:extLst>
              <a:ext uri="{FF2B5EF4-FFF2-40B4-BE49-F238E27FC236}">
                <a16:creationId xmlns:a16="http://schemas.microsoft.com/office/drawing/2014/main" xmlns="" id="{4A9BDBB4-DD22-4CCA-97E1-778B30650EFA}"/>
              </a:ext>
            </a:extLst>
          </p:cNvPr>
          <p:cNvSpPr txBox="1"/>
          <p:nvPr/>
        </p:nvSpPr>
        <p:spPr>
          <a:xfrm>
            <a:off x="890587" y="1324391"/>
            <a:ext cx="10196513" cy="1938992"/>
          </a:xfrm>
          <a:prstGeom prst="rect">
            <a:avLst/>
          </a:prstGeom>
          <a:noFill/>
        </p:spPr>
        <p:txBody>
          <a:bodyPr wrap="square" rtlCol="0">
            <a:spAutoFit/>
          </a:bodyPr>
          <a:lstStyle/>
          <a:p>
            <a:pPr marL="285750" indent="-285750">
              <a:buFont typeface="Wingdings" panose="05000000000000000000" pitchFamily="2" charset="2"/>
              <a:buChar char="Ø"/>
            </a:pPr>
            <a:r>
              <a:rPr lang="en-GB" sz="2000" dirty="0">
                <a:solidFill>
                  <a:srgbClr val="000000"/>
                </a:solidFill>
                <a:latin typeface="Arial" panose="020B0604020202020204" pitchFamily="34" charset="0"/>
              </a:rPr>
              <a:t>The proposed transaction will be undertaken in terms of the Companies Act, 2008. </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From a legislative perspective, it may not be necessary to develop a dedicated new Act for the SDIC, since Sentech and BBI will continue to exist, albeit that shareholding will change.</a:t>
            </a:r>
          </a:p>
          <a:p>
            <a:pPr marL="285750" indent="-285750">
              <a:buFont typeface="Wingdings" panose="05000000000000000000" pitchFamily="2" charset="2"/>
              <a:buChar char="Ø"/>
            </a:pPr>
            <a:r>
              <a:rPr lang="en-GB" sz="2000" dirty="0">
                <a:solidFill>
                  <a:srgbClr val="000000"/>
                </a:solidFill>
                <a:latin typeface="Arial" panose="020B0604020202020204" pitchFamily="34" charset="0"/>
              </a:rPr>
              <a:t>It will be considered whether any amendments are required to either the BBI Act or the Sentech Act, though it is unforeseen at this stage.</a:t>
            </a:r>
          </a:p>
        </p:txBody>
      </p:sp>
    </p:spTree>
    <p:extLst>
      <p:ext uri="{BB962C8B-B14F-4D97-AF65-F5344CB8AC3E}">
        <p14:creationId xmlns:p14="http://schemas.microsoft.com/office/powerpoint/2010/main" xmlns="" val="406885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414EA-48BB-4B09-392C-BE0EA87825DC}"/>
              </a:ext>
            </a:extLst>
          </p:cNvPr>
          <p:cNvSpPr>
            <a:spLocks noGrp="1"/>
          </p:cNvSpPr>
          <p:nvPr>
            <p:ph type="title"/>
          </p:nvPr>
        </p:nvSpPr>
        <p:spPr>
          <a:xfrm>
            <a:off x="838200" y="-387625"/>
            <a:ext cx="10515600" cy="2078314"/>
          </a:xfrm>
        </p:spPr>
        <p:txBody>
          <a:bodyPr/>
          <a:lstStyle/>
          <a:p>
            <a:pPr algn="ctr"/>
            <a:r>
              <a:rPr lang="en-US" dirty="0">
                <a:solidFill>
                  <a:schemeClr val="accent6">
                    <a:lumMod val="50000"/>
                  </a:schemeClr>
                </a:solidFill>
              </a:rPr>
              <a:t>OTHER RECONFIGURATIONS</a:t>
            </a:r>
          </a:p>
        </p:txBody>
      </p:sp>
      <p:sp>
        <p:nvSpPr>
          <p:cNvPr id="3" name="Content Placeholder 2">
            <a:extLst>
              <a:ext uri="{FF2B5EF4-FFF2-40B4-BE49-F238E27FC236}">
                <a16:creationId xmlns:a16="http://schemas.microsoft.com/office/drawing/2014/main" xmlns="" id="{D6C73C0E-A637-011D-E048-CD4DC4AE0C3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development of the disestablishment plan of USAASA is underway – the Electronic Communications Act will need to be amended for this.</a:t>
            </a:r>
          </a:p>
          <a:p>
            <a:r>
              <a:rPr lang="en-US" dirty="0">
                <a:latin typeface="Arial" panose="020B0604020202020204" pitchFamily="34" charset="0"/>
                <a:cs typeface="Arial" panose="020B0604020202020204" pitchFamily="34" charset="0"/>
              </a:rPr>
              <a:t>SITA to reposition and shift focus from a procurement agency to a centre of excellence for government digital services.</a:t>
            </a:r>
          </a:p>
          <a:p>
            <a:r>
              <a:rPr lang="en-US" dirty="0">
                <a:latin typeface="Arial" panose="020B0604020202020204" pitchFamily="34" charset="0"/>
                <a:cs typeface="Arial" panose="020B0604020202020204" pitchFamily="34" charset="0"/>
              </a:rPr>
              <a:t>SAPO and Postbank to be separated (while utilizing the same infrastructure) to facilitate the application for the banking licence – the Postbank Amendment Bill is under consideration by the Portfolio Committee.</a:t>
            </a:r>
          </a:p>
        </p:txBody>
      </p:sp>
    </p:spTree>
    <p:extLst>
      <p:ext uri="{BB962C8B-B14F-4D97-AF65-F5344CB8AC3E}">
        <p14:creationId xmlns:p14="http://schemas.microsoft.com/office/powerpoint/2010/main" xmlns="" val="276325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4152900" y="1843521"/>
            <a:ext cx="6789801" cy="1918854"/>
          </a:xfrm>
          <a:prstGeom prst="rect">
            <a:avLst/>
          </a:prstGeom>
        </p:spPr>
        <p:txBody>
          <a:bodyPr anchor="b">
            <a:noAutofit/>
          </a:bodyPr>
          <a:lstStyle>
            <a:lvl1pPr algn="ctr">
              <a:lnSpc>
                <a:spcPct val="100000"/>
              </a:lnSpc>
              <a:defRPr sz="5400" b="1">
                <a:latin typeface="+mn-lt"/>
              </a:defRPr>
            </a:lvl1pPr>
          </a:lstStyle>
          <a:p>
            <a:r>
              <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j-ea"/>
                <a:cs typeface="+mj-cs"/>
              </a:rPr>
              <a:t/>
            </a:r>
            <a:br>
              <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j-ea"/>
                <a:cs typeface="+mj-cs"/>
              </a:rPr>
            </a:br>
            <a:r>
              <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j-ea"/>
                <a:cs typeface="+mj-cs"/>
              </a:rPr>
              <a:t/>
            </a:r>
            <a:br>
              <a:rPr kumimoji="0" lang="en-US" sz="3600" b="1" i="0" u="none" strike="noStrike" kern="1200" cap="none" spc="0" normalizeH="0" baseline="0" noProof="0" dirty="0">
                <a:ln>
                  <a:noFill/>
                </a:ln>
                <a:solidFill>
                  <a:schemeClr val="accent6">
                    <a:lumMod val="50000"/>
                  </a:schemeClr>
                </a:solidFill>
                <a:effectLst/>
                <a:uLnTx/>
                <a:uFillTx/>
                <a:latin typeface="Calibri" panose="020F0502020204030204"/>
                <a:ea typeface="+mj-ea"/>
                <a:cs typeface="+mj-cs"/>
              </a:rPr>
            </a:br>
            <a:r>
              <a:rPr kumimoji="0" lang="en-US" sz="3600" b="1" i="0" u="none" strike="noStrike" kern="1200" cap="none" spc="0" normalizeH="0" baseline="0" noProof="0" dirty="0">
                <a:ln>
                  <a:noFill/>
                </a:ln>
                <a:effectLst/>
                <a:uLnTx/>
                <a:uFillTx/>
                <a:latin typeface="Calibri" panose="020F0502020204030204"/>
                <a:ea typeface="+mj-ea"/>
                <a:cs typeface="+mj-cs"/>
              </a:rPr>
              <a:t>Merger of regulatory authorities</a:t>
            </a:r>
            <a:endParaRPr lang="en-ZA" sz="4400" dirty="0"/>
          </a:p>
        </p:txBody>
      </p:sp>
      <p:sp>
        <p:nvSpPr>
          <p:cNvPr id="5" name="TextBox 4">
            <a:extLst>
              <a:ext uri="{FF2B5EF4-FFF2-40B4-BE49-F238E27FC236}">
                <a16:creationId xmlns:a16="http://schemas.microsoft.com/office/drawing/2014/main" xmlns="" id="{19D03ADF-1305-4CFA-8FF9-E2E1871B2E8B}"/>
              </a:ext>
            </a:extLst>
          </p:cNvPr>
          <p:cNvSpPr txBox="1"/>
          <p:nvPr/>
        </p:nvSpPr>
        <p:spPr>
          <a:xfrm>
            <a:off x="11515725" y="6200775"/>
            <a:ext cx="285750" cy="276999"/>
          </a:xfrm>
          <a:prstGeom prst="rect">
            <a:avLst/>
          </a:prstGeom>
          <a:noFill/>
        </p:spPr>
        <p:txBody>
          <a:bodyPr wrap="square" rtlCol="0">
            <a:spAutoFit/>
          </a:bodyPr>
          <a:lstStyle/>
          <a:p>
            <a:r>
              <a:rPr lang="en-ZA" sz="1200" dirty="0">
                <a:solidFill>
                  <a:prstClr val="black"/>
                </a:solidFill>
              </a:rPr>
              <a:t>1</a:t>
            </a:r>
            <a:endParaRPr lang="en-ZA" dirty="0">
              <a:solidFill>
                <a:prstClr val="black"/>
              </a:solidFill>
            </a:endParaRPr>
          </a:p>
        </p:txBody>
      </p:sp>
    </p:spTree>
    <p:extLst>
      <p:ext uri="{BB962C8B-B14F-4D97-AF65-F5344CB8AC3E}">
        <p14:creationId xmlns:p14="http://schemas.microsoft.com/office/powerpoint/2010/main" xmlns="" val="281664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3248151" y="83904"/>
            <a:ext cx="6630883" cy="850605"/>
          </a:xfrm>
        </p:spPr>
        <p:txBody>
          <a:bodyPr>
            <a:normAutofit/>
          </a:bodyPr>
          <a:lstStyle/>
          <a:p>
            <a:r>
              <a:rPr lang="en-GB" dirty="0"/>
              <a:t> </a:t>
            </a:r>
            <a:r>
              <a:rPr lang="en-GB" dirty="0">
                <a:solidFill>
                  <a:schemeClr val="accent6">
                    <a:lumMod val="50000"/>
                  </a:schemeClr>
                </a:solidFill>
              </a:rPr>
              <a:t>MERGER OF REGULATORS</a:t>
            </a:r>
            <a:endParaRPr lang="en-ZA" dirty="0">
              <a:solidFill>
                <a:schemeClr val="accent6">
                  <a:lumMod val="50000"/>
                </a:schemeClr>
              </a:solidFill>
            </a:endParaRP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295275" y="2219326"/>
            <a:ext cx="11525250" cy="3352135"/>
          </a:xfrm>
        </p:spPr>
        <p:txBody>
          <a:bodyPr>
            <a:normAutofit lnSpcReduction="10000"/>
          </a:bodyPr>
          <a:lstStyle/>
          <a:p>
            <a:pPr marL="285750" indent="-285750">
              <a:buClr>
                <a:srgbClr val="FFC000"/>
              </a:buClr>
              <a:buFont typeface="Wingdings" panose="05000000000000000000" pitchFamily="2" charset="2"/>
              <a:buChar char="v"/>
            </a:pPr>
            <a:r>
              <a:rPr lang="en-US" sz="2800" dirty="0">
                <a:solidFill>
                  <a:schemeClr val="tx1"/>
                </a:solidFill>
                <a:latin typeface="Arial" panose="020B0604020202020204" pitchFamily="34" charset="0"/>
                <a:cs typeface="Arial" panose="020B0604020202020204" pitchFamily="34" charset="0"/>
              </a:rPr>
              <a:t>The decision to merger of FPB and ICASA is being reviewed.</a:t>
            </a:r>
          </a:p>
          <a:p>
            <a:pPr marL="285750" indent="-285750">
              <a:buClr>
                <a:srgbClr val="FFC000"/>
              </a:buClr>
              <a:buFont typeface="Wingdings" panose="05000000000000000000" pitchFamily="2" charset="2"/>
              <a:buChar char="v"/>
            </a:pPr>
            <a:r>
              <a:rPr lang="en-US" sz="2800" dirty="0">
                <a:solidFill>
                  <a:schemeClr val="tx1"/>
                </a:solidFill>
                <a:latin typeface="Arial" panose="020B0604020202020204" pitchFamily="34" charset="0"/>
                <a:cs typeface="Arial" panose="020B0604020202020204" pitchFamily="34" charset="0"/>
              </a:rPr>
              <a:t>The two regulatory authorities will no longer be merged.</a:t>
            </a:r>
          </a:p>
          <a:p>
            <a:pPr marL="285750" indent="-285750">
              <a:buClr>
                <a:srgbClr val="FFC000"/>
              </a:buClr>
              <a:buFont typeface="Wingdings" panose="05000000000000000000" pitchFamily="2" charset="2"/>
              <a:buChar char="v"/>
            </a:pPr>
            <a:r>
              <a:rPr lang="en-US" sz="2800" dirty="0">
                <a:solidFill>
                  <a:schemeClr val="tx1"/>
                </a:solidFill>
                <a:latin typeface="Arial" panose="020B0604020202020204" pitchFamily="34" charset="0"/>
                <a:cs typeface="Arial" panose="020B0604020202020204" pitchFamily="34" charset="0"/>
              </a:rPr>
              <a:t>The FPB Amendment Act has widened the scope of the FPB into a fully fledged content regulator </a:t>
            </a:r>
          </a:p>
          <a:p>
            <a:pPr marL="285750" indent="-285750">
              <a:buClr>
                <a:srgbClr val="FFC000"/>
              </a:buClr>
              <a:buFont typeface="Wingdings" panose="05000000000000000000" pitchFamily="2" charset="2"/>
              <a:buChar char="v"/>
            </a:pPr>
            <a:r>
              <a:rPr lang="en-US" sz="2800" dirty="0">
                <a:solidFill>
                  <a:schemeClr val="tx1"/>
                </a:solidFill>
                <a:latin typeface="Arial" panose="020B0604020202020204" pitchFamily="34" charset="0"/>
                <a:cs typeface="Arial" panose="020B0604020202020204" pitchFamily="34" charset="0"/>
              </a:rPr>
              <a:t>Accordingly, has developed its strategy which aligns to the Act.</a:t>
            </a:r>
          </a:p>
          <a:p>
            <a:pPr marL="285750" indent="-285750">
              <a:buClr>
                <a:srgbClr val="FFC000"/>
              </a:buClr>
              <a:buFont typeface="Wingdings" panose="05000000000000000000" pitchFamily="2" charset="2"/>
              <a:buChar char="v"/>
            </a:pPr>
            <a:r>
              <a:rPr lang="en-US" sz="2800" dirty="0">
                <a:solidFill>
                  <a:schemeClr val="tx1"/>
                </a:solidFill>
                <a:latin typeface="Arial" panose="020B0604020202020204" pitchFamily="34" charset="0"/>
                <a:cs typeface="Arial" panose="020B0604020202020204" pitchFamily="34" charset="0"/>
              </a:rPr>
              <a:t>A budget request has been made in line with this expanded mandate.</a:t>
            </a:r>
          </a:p>
          <a:p>
            <a:pPr>
              <a:buClr>
                <a:srgbClr val="FFC000"/>
              </a:buClr>
            </a:pPr>
            <a:r>
              <a:rPr lang="en-US" sz="2800" dirty="0">
                <a:solidFill>
                  <a:schemeClr val="tx1"/>
                </a:solidFill>
              </a:rPr>
              <a:t> </a:t>
            </a:r>
          </a:p>
          <a:p>
            <a:pPr marL="285750" indent="-285750">
              <a:buClr>
                <a:srgbClr val="FFC000"/>
              </a:buClr>
              <a:buFont typeface="Wingdings" panose="05000000000000000000" pitchFamily="2" charset="2"/>
              <a:buChar char="v"/>
            </a:pPr>
            <a:endParaRPr lang="en-ZA" dirty="0">
              <a:solidFill>
                <a:schemeClr val="tx1"/>
              </a:solidFill>
            </a:endParaRPr>
          </a:p>
        </p:txBody>
      </p:sp>
    </p:spTree>
    <p:extLst>
      <p:ext uri="{BB962C8B-B14F-4D97-AF65-F5344CB8AC3E}">
        <p14:creationId xmlns:p14="http://schemas.microsoft.com/office/powerpoint/2010/main" xmlns="" val="297428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838200" y="169259"/>
            <a:ext cx="10515600" cy="599089"/>
          </a:xfrm>
        </p:spPr>
        <p:txBody>
          <a:bodyPr>
            <a:normAutofit/>
          </a:bodyPr>
          <a:lstStyle/>
          <a:p>
            <a:pPr algn="ctr"/>
            <a:r>
              <a:rPr lang="en-ZA" sz="2000" dirty="0">
                <a:solidFill>
                  <a:schemeClr val="accent6">
                    <a:lumMod val="50000"/>
                  </a:schemeClr>
                </a:solidFill>
                <a:latin typeface="Arial" panose="020B0604020202020204" pitchFamily="34" charset="0"/>
                <a:cs typeface="Arial" panose="020B0604020202020204" pitchFamily="34" charset="0"/>
              </a:rPr>
              <a:t>PRESENTATION OULTINE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814051" y="1629103"/>
            <a:ext cx="10515600" cy="4460549"/>
          </a:xfrm>
        </p:spPr>
        <p:txBody>
          <a:bodyPr>
            <a:normAutofit fontScale="32500" lnSpcReduction="20000"/>
          </a:bodyPr>
          <a:lstStyle/>
          <a:p>
            <a:pPr marL="342900" marR="0" lvl="0" indent="-342900" algn="l" defTabSz="914400" rtl="0" eaLnBrk="1" fontAlgn="base" latinLnBrk="0" hangingPunct="1">
              <a:lnSpc>
                <a:spcPct val="200000"/>
              </a:lnSpc>
              <a:spcBef>
                <a:spcPct val="0"/>
              </a:spcBef>
              <a:spcAft>
                <a:spcPct val="0"/>
              </a:spcAft>
              <a:buClrTx/>
              <a:buSzTx/>
              <a:buAutoNum type="arabicPeriod"/>
              <a:tabLst/>
              <a:defRPr/>
            </a:pPr>
            <a:r>
              <a:rPr lang="en-US" sz="6200" b="0" i="0" u="none" strike="noStrike" baseline="0" dirty="0">
                <a:solidFill>
                  <a:srgbClr val="000000"/>
                </a:solidFill>
                <a:latin typeface="Arial" panose="020B0604020202020204" pitchFamily="34" charset="0"/>
                <a:cs typeface="Arial" panose="020B0604020202020204" pitchFamily="34" charset="0"/>
              </a:rPr>
              <a:t>Vetting of </a:t>
            </a:r>
            <a:r>
              <a:rPr lang="en-US" sz="6200" dirty="0">
                <a:solidFill>
                  <a:srgbClr val="000000"/>
                </a:solidFill>
                <a:latin typeface="Arial" panose="020B0604020202020204" pitchFamily="34" charset="0"/>
                <a:cs typeface="Arial" panose="020B0604020202020204" pitchFamily="34" charset="0"/>
              </a:rPr>
              <a:t>the </a:t>
            </a:r>
            <a:r>
              <a:rPr lang="en-US" sz="6200" b="0" i="0" u="none" strike="noStrike" baseline="0" dirty="0">
                <a:solidFill>
                  <a:srgbClr val="000000"/>
                </a:solidFill>
                <a:latin typeface="Arial" panose="020B0604020202020204" pitchFamily="34" charset="0"/>
                <a:cs typeface="Arial" panose="020B0604020202020204" pitchFamily="34" charset="0"/>
              </a:rPr>
              <a:t>SABC Executives and turnaround strategy</a:t>
            </a:r>
          </a:p>
          <a:p>
            <a:pPr marL="342900" marR="0" lvl="0" indent="-342900" algn="l" defTabSz="914400" rtl="0" eaLnBrk="1" fontAlgn="base" latinLnBrk="0" hangingPunct="1">
              <a:lnSpc>
                <a:spcPct val="200000"/>
              </a:lnSpc>
              <a:spcBef>
                <a:spcPct val="0"/>
              </a:spcBef>
              <a:spcAft>
                <a:spcPct val="0"/>
              </a:spcAft>
              <a:buClrTx/>
              <a:buSzTx/>
              <a:buAutoNum type="arabicPeriod"/>
              <a:tabLst/>
              <a:defRPr/>
            </a:pPr>
            <a:r>
              <a:rPr lang="en-US" sz="6200" dirty="0">
                <a:solidFill>
                  <a:srgbClr val="000000"/>
                </a:solidFill>
                <a:latin typeface="Arial" panose="020B0604020202020204" pitchFamily="34" charset="0"/>
                <a:cs typeface="Arial" panose="020B0604020202020204" pitchFamily="34" charset="0"/>
              </a:rPr>
              <a:t>Progress towards implementation of controls to improve audit findings of the portfolio</a:t>
            </a:r>
          </a:p>
          <a:p>
            <a:pPr marL="342900" marR="0" lvl="0" indent="-342900" algn="l" defTabSz="914400" rtl="0" eaLnBrk="1" fontAlgn="base" latinLnBrk="0" hangingPunct="1">
              <a:lnSpc>
                <a:spcPct val="200000"/>
              </a:lnSpc>
              <a:spcBef>
                <a:spcPct val="0"/>
              </a:spcBef>
              <a:spcAft>
                <a:spcPct val="0"/>
              </a:spcAft>
              <a:buClrTx/>
              <a:buSzTx/>
              <a:buAutoNum type="arabicPeriod"/>
              <a:tabLst/>
              <a:defRPr/>
            </a:pPr>
            <a:r>
              <a:rPr lang="en-GB" sz="6200" dirty="0">
                <a:solidFill>
                  <a:srgbClr val="000000"/>
                </a:solidFill>
                <a:latin typeface="Arial" panose="020B0604020202020204" pitchFamily="34" charset="0"/>
                <a:cs typeface="Arial" panose="020B0604020202020204" pitchFamily="34" charset="0"/>
              </a:rPr>
              <a:t>Progress on configuration of State entities</a:t>
            </a:r>
          </a:p>
          <a:p>
            <a:pPr marL="342900" marR="0" lvl="0" indent="-342900" algn="l" defTabSz="914400" rtl="0" eaLnBrk="1" fontAlgn="base" latinLnBrk="0" hangingPunct="1">
              <a:lnSpc>
                <a:spcPct val="200000"/>
              </a:lnSpc>
              <a:spcBef>
                <a:spcPct val="0"/>
              </a:spcBef>
              <a:spcAft>
                <a:spcPct val="0"/>
              </a:spcAft>
              <a:buClrTx/>
              <a:buSzTx/>
              <a:buAutoNum type="arabicPeriod"/>
              <a:tabLst/>
              <a:defRPr/>
            </a:pPr>
            <a:r>
              <a:rPr lang="en-GB" sz="6200" dirty="0">
                <a:solidFill>
                  <a:srgbClr val="000000"/>
                </a:solidFill>
                <a:latin typeface="Arial" panose="020B0604020202020204" pitchFamily="34" charset="0"/>
                <a:cs typeface="Arial" panose="020B0604020202020204" pitchFamily="34" charset="0"/>
              </a:rPr>
              <a:t>Merger of regulatory authorities</a:t>
            </a:r>
          </a:p>
          <a:p>
            <a:pPr marR="0" lvl="0" algn="l" defTabSz="914400" rtl="0" eaLnBrk="1" fontAlgn="base" latinLnBrk="0" hangingPunct="1">
              <a:lnSpc>
                <a:spcPct val="200000"/>
              </a:lnSpc>
              <a:spcBef>
                <a:spcPct val="0"/>
              </a:spcBef>
              <a:spcAft>
                <a:spcPct val="0"/>
              </a:spcAft>
              <a:buClrTx/>
              <a:buSzTx/>
              <a:tabLst/>
              <a:defRPr/>
            </a:pPr>
            <a:endParaRPr lang="en-US" sz="6200" b="0" i="0" u="none" strike="noStrike" baseline="0" dirty="0">
              <a:solidFill>
                <a:srgbClr val="000000"/>
              </a:solidFill>
              <a:latin typeface="Arial" panose="020B0604020202020204" pitchFamily="34" charset="0"/>
              <a:cs typeface="Arial" panose="020B0604020202020204" pitchFamily="34" charset="0"/>
            </a:endParaRPr>
          </a:p>
          <a:p>
            <a:pPr marL="800100" lvl="1" indent="-342900" fontAlgn="base">
              <a:lnSpc>
                <a:spcPct val="200000"/>
              </a:lnSpc>
              <a:spcBef>
                <a:spcPct val="0"/>
              </a:spcBef>
              <a:spcAft>
                <a:spcPct val="0"/>
              </a:spcAft>
              <a:buFont typeface="Wingdings" panose="05000000000000000000" pitchFamily="2" charset="2"/>
              <a:buChar char="ü"/>
              <a:defRPr/>
            </a:pPr>
            <a:endParaRPr lang="en-US" sz="5600"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sz="5600"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p:txBody>
      </p:sp>
    </p:spTree>
    <p:extLst>
      <p:ext uri="{BB962C8B-B14F-4D97-AF65-F5344CB8AC3E}">
        <p14:creationId xmlns:p14="http://schemas.microsoft.com/office/powerpoint/2010/main" xmlns="" val="323432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838200" y="450112"/>
            <a:ext cx="10515600" cy="367862"/>
          </a:xfrm>
        </p:spPr>
        <p:txBody>
          <a:bodyPr>
            <a:noAutofit/>
          </a:bodyPr>
          <a:lstStyle/>
          <a:p>
            <a:pPr algn="ctr"/>
            <a:r>
              <a:rPr lang="en-ZA" sz="2400" dirty="0">
                <a:solidFill>
                  <a:schemeClr val="accent6">
                    <a:lumMod val="50000"/>
                  </a:schemeClr>
                </a:solidFill>
                <a:latin typeface="Arial" panose="020B0604020202020204" pitchFamily="34" charset="0"/>
                <a:cs typeface="Arial" panose="020B0604020202020204" pitchFamily="34" charset="0"/>
              </a:rPr>
              <a:t>VETTING OF SABC EXECUTIVES</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814051" y="1524000"/>
            <a:ext cx="10533399" cy="4883888"/>
          </a:xfrm>
        </p:spPr>
        <p:txBody>
          <a:bodyPr>
            <a:normAutofit lnSpcReduction="10000"/>
          </a:bodyPr>
          <a:lstStyle/>
          <a:p>
            <a:pPr marL="285750" indent="-285750" algn="just">
              <a:buFont typeface="Wingdings" panose="05000000000000000000" pitchFamily="2" charset="2"/>
              <a:buChar char="q"/>
            </a:pPr>
            <a:endParaRPr lang="en-US" sz="2000" b="1" dirty="0">
              <a:solidFill>
                <a:schemeClr val="tx1"/>
              </a:solidFill>
              <a:effectLst/>
              <a:latin typeface="Calibri" panose="020F0502020204030204" pitchFamily="34" charset="0"/>
              <a:ea typeface="Calibri" panose="020F0502020204030204" pitchFamily="34" charset="0"/>
            </a:endParaRPr>
          </a:p>
          <a:p>
            <a:pPr marL="285750" indent="-285750" algn="just">
              <a:buFont typeface="Wingdings" panose="05000000000000000000" pitchFamily="2" charset="2"/>
              <a:buChar char="q"/>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Pre-employment vetting</a:t>
            </a:r>
          </a:p>
          <a:p>
            <a:pPr marL="742950" lvl="1" indent="-285750" algn="just">
              <a:buFont typeface="Arial" panose="020B0604020202020204" pitchFamily="34" charset="0"/>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SABC does conduct vetting for all new employees, including Executives, through a vetting agency.  </a:t>
            </a:r>
          </a:p>
          <a:p>
            <a:pPr marL="742950" lvl="1" indent="-285750" algn="just">
              <a:buFont typeface="Arial" panose="020B0604020202020204" pitchFamily="34" charset="0"/>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vetting includes credit checks, qualification verification, and criminal record checks.</a:t>
            </a:r>
          </a:p>
          <a:p>
            <a:pPr marL="285750" indent="-285750" algn="just">
              <a:buFont typeface="Wingdings" panose="05000000000000000000" pitchFamily="2" charset="2"/>
              <a:buChar char="q"/>
            </a:pPr>
            <a:r>
              <a:rPr lang="en-ZA" sz="2400" dirty="0">
                <a:solidFill>
                  <a:schemeClr val="tx1"/>
                </a:solidFill>
                <a:latin typeface="Arial" panose="020B0604020202020204" pitchFamily="34" charset="0"/>
                <a:cs typeface="Arial" panose="020B0604020202020204" pitchFamily="34" charset="0"/>
              </a:rPr>
              <a:t>Post-appointment vetting</a:t>
            </a:r>
          </a:p>
          <a:p>
            <a:pPr marL="742950" lvl="1" indent="-285750" algn="just">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The only executives who are vetted by SSA are the three (3) Executive Directors – all done</a:t>
            </a:r>
            <a:endParaRPr lang="en-US" sz="2400" dirty="0">
              <a:solidFill>
                <a:schemeClr val="tx1"/>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SABC has </a:t>
            </a:r>
            <a:r>
              <a:rPr lang="en-ZA" sz="2400" dirty="0">
                <a:solidFill>
                  <a:schemeClr val="tx1"/>
                </a:solidFill>
                <a:latin typeface="Arial" panose="020B0604020202020204" pitchFamily="34" charset="0"/>
                <a:cs typeface="Arial" panose="020B0604020202020204" pitchFamily="34" charset="0"/>
              </a:rPr>
              <a:t>8 Group Executives – all completed their forms &amp; submitted. </a:t>
            </a:r>
          </a:p>
          <a:p>
            <a:pPr marL="742950" lvl="1" indent="-285750" algn="just">
              <a:buFont typeface="Arial" panose="020B0604020202020204" pitchFamily="34" charset="0"/>
              <a:buChar char="•"/>
            </a:pPr>
            <a:r>
              <a:rPr lang="en-ZA" sz="2400" dirty="0">
                <a:solidFill>
                  <a:schemeClr val="tx1"/>
                </a:solidFill>
                <a:latin typeface="Arial" panose="020B0604020202020204" pitchFamily="34" charset="0"/>
                <a:cs typeface="Arial" panose="020B0604020202020204" pitchFamily="34" charset="0"/>
              </a:rPr>
              <a:t>Of these, there are 3 which final reports from the Agency are due ( GE Sales, GE TV &amp; New Head of Audit).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394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898374" y="149537"/>
            <a:ext cx="9531626" cy="1012160"/>
          </a:xfrm>
        </p:spPr>
        <p:txBody>
          <a:bodyPr anchor="ctr">
            <a:normAutofit/>
          </a:bodyPr>
          <a:lstStyle/>
          <a:p>
            <a:pPr algn="ctr"/>
            <a:r>
              <a:rPr lang="en-GB" sz="2000" dirty="0">
                <a:solidFill>
                  <a:schemeClr val="accent6">
                    <a:lumMod val="50000"/>
                  </a:schemeClr>
                </a:solidFill>
                <a:latin typeface="Arial" panose="020B0604020202020204" pitchFamily="34" charset="0"/>
                <a:cs typeface="Arial" panose="020B0604020202020204" pitchFamily="34" charset="0"/>
              </a:rPr>
              <a:t>P</a:t>
            </a:r>
            <a:r>
              <a:rPr lang="en-ZA" sz="2000" dirty="0">
                <a:solidFill>
                  <a:schemeClr val="accent6">
                    <a:lumMod val="50000"/>
                  </a:schemeClr>
                </a:solidFill>
                <a:latin typeface="Arial" panose="020B0604020202020204" pitchFamily="34" charset="0"/>
                <a:cs typeface="Arial" panose="020B0604020202020204" pitchFamily="34" charset="0"/>
              </a:rPr>
              <a:t>ROGRESS ON IMPLEMENTATION OF SABC TURNAROUND PLAN</a:t>
            </a:r>
          </a:p>
        </p:txBody>
      </p:sp>
      <p:sp>
        <p:nvSpPr>
          <p:cNvPr id="10" name="Text Placeholder 2">
            <a:extLst>
              <a:ext uri="{FF2B5EF4-FFF2-40B4-BE49-F238E27FC236}">
                <a16:creationId xmlns:a16="http://schemas.microsoft.com/office/drawing/2014/main" xmlns="" id="{150FE96B-D7A8-EA74-5879-3B70FA9C8073}"/>
              </a:ext>
            </a:extLst>
          </p:cNvPr>
          <p:cNvSpPr>
            <a:spLocks noGrp="1"/>
          </p:cNvSpPr>
          <p:nvPr>
            <p:ph type="body" idx="1"/>
          </p:nvPr>
        </p:nvSpPr>
        <p:spPr>
          <a:xfrm>
            <a:off x="2917466" y="1362276"/>
            <a:ext cx="6370320" cy="823912"/>
          </a:xfrm>
        </p:spPr>
        <p:txBody>
          <a:bodyPr>
            <a:normAutofit/>
          </a:bodyPr>
          <a:lstStyle/>
          <a:p>
            <a:pPr algn="ctr"/>
            <a:endParaRPr lang="en-US" sz="1400" dirty="0"/>
          </a:p>
          <a:p>
            <a:pPr algn="ctr"/>
            <a:r>
              <a:rPr lang="en-US" sz="1400" dirty="0"/>
              <a:t>PROGRESS – OVERALL TURNAROUND IMPLEMENTATION</a:t>
            </a:r>
          </a:p>
          <a:p>
            <a:pPr algn="ctr"/>
            <a:endParaRPr lang="en-US" sz="1400" dirty="0"/>
          </a:p>
        </p:txBody>
      </p:sp>
      <p:pic>
        <p:nvPicPr>
          <p:cNvPr id="5" name="Picture 4" descr="Chart&#10;&#10;Description automatically generated">
            <a:extLst>
              <a:ext uri="{FF2B5EF4-FFF2-40B4-BE49-F238E27FC236}">
                <a16:creationId xmlns:a16="http://schemas.microsoft.com/office/drawing/2014/main" xmlns="" id="{A69421D8-4E9F-709C-04B7-D25BC36AF7E1}"/>
              </a:ext>
            </a:extLst>
          </p:cNvPr>
          <p:cNvPicPr>
            <a:picLocks noChangeAspect="1"/>
          </p:cNvPicPr>
          <p:nvPr/>
        </p:nvPicPr>
        <p:blipFill>
          <a:blip r:embed="rId2" cstate="print"/>
          <a:stretch>
            <a:fillRect/>
          </a:stretch>
        </p:blipFill>
        <p:spPr>
          <a:xfrm>
            <a:off x="1432560" y="2186188"/>
            <a:ext cx="8844280" cy="3802895"/>
          </a:xfrm>
          <a:prstGeom prst="rect">
            <a:avLst/>
          </a:prstGeom>
          <a:noFill/>
        </p:spPr>
      </p:pic>
      <p:sp>
        <p:nvSpPr>
          <p:cNvPr id="3" name="Text Placeholder 2">
            <a:extLst>
              <a:ext uri="{FF2B5EF4-FFF2-40B4-BE49-F238E27FC236}">
                <a16:creationId xmlns:a16="http://schemas.microsoft.com/office/drawing/2014/main" xmlns="" id="{9F461B5F-A035-4546-8265-C8FC050FD847}"/>
              </a:ext>
            </a:extLst>
          </p:cNvPr>
          <p:cNvSpPr>
            <a:spLocks noGrp="1"/>
          </p:cNvSpPr>
          <p:nvPr>
            <p:ph sz="quarter" idx="4"/>
          </p:nvPr>
        </p:nvSpPr>
        <p:spPr>
          <a:xfrm>
            <a:off x="6172200" y="2505075"/>
            <a:ext cx="5183188" cy="3684588"/>
          </a:xfrm>
        </p:spPr>
        <p:txBody>
          <a:bodyPr>
            <a:normAutofit/>
          </a:bodyPr>
          <a:lstStyle/>
          <a:p>
            <a:pPr marR="0" lvl="0" defTabSz="914400" rtl="0" eaLnBrk="1" fontAlgn="base" latinLnBrk="0" hangingPunct="1">
              <a:spcBef>
                <a:spcPts val="600"/>
              </a:spcBef>
              <a:spcAft>
                <a:spcPct val="0"/>
              </a:spcAft>
              <a:buClrTx/>
              <a:buSzTx/>
              <a:tabLst/>
              <a:defRPr/>
            </a:pPr>
            <a:endParaRPr lang="en-US" b="1" dirty="0"/>
          </a:p>
          <a:p>
            <a:pPr marL="285750" indent="-285750">
              <a:buFont typeface="Arial" panose="020B0604020202020204" pitchFamily="34" charset="0"/>
              <a:buChar char="•"/>
            </a:pPr>
            <a:endParaRPr lang="en-US" b="1" dirty="0">
              <a:effectLst/>
            </a:endParaRPr>
          </a:p>
        </p:txBody>
      </p:sp>
      <p:sp>
        <p:nvSpPr>
          <p:cNvPr id="7" name="TextBox 6">
            <a:extLst>
              <a:ext uri="{FF2B5EF4-FFF2-40B4-BE49-F238E27FC236}">
                <a16:creationId xmlns:a16="http://schemas.microsoft.com/office/drawing/2014/main" xmlns="" id="{F949BA4F-1035-4A49-96C4-4D999B3E9F50}"/>
              </a:ext>
            </a:extLst>
          </p:cNvPr>
          <p:cNvSpPr txBox="1"/>
          <p:nvPr/>
        </p:nvSpPr>
        <p:spPr>
          <a:xfrm>
            <a:off x="3051313" y="3264212"/>
            <a:ext cx="6102626" cy="369332"/>
          </a:xfrm>
          <a:prstGeom prst="rect">
            <a:avLst/>
          </a:prstGeom>
          <a:noFill/>
        </p:spPr>
        <p:txBody>
          <a:bodyPr wrap="square">
            <a:spAutoFit/>
          </a:bodyPr>
          <a:lstStyle/>
          <a:p>
            <a:pPr algn="ctr"/>
            <a:r>
              <a:rPr lang="en-GB" sz="1800" dirty="0"/>
              <a:t>P</a:t>
            </a:r>
            <a:r>
              <a:rPr lang="en-ZA" sz="1800" dirty="0"/>
              <a:t>ROGRESS ON IMPLEMENTATION OF SABC TURNAROUND PLAN</a:t>
            </a:r>
          </a:p>
        </p:txBody>
      </p:sp>
      <p:sp>
        <p:nvSpPr>
          <p:cNvPr id="9" name="TextBox 8">
            <a:extLst>
              <a:ext uri="{FF2B5EF4-FFF2-40B4-BE49-F238E27FC236}">
                <a16:creationId xmlns:a16="http://schemas.microsoft.com/office/drawing/2014/main" xmlns="" id="{ECA7FE80-E65F-449D-AD53-4A50F3E1E20A}"/>
              </a:ext>
            </a:extLst>
          </p:cNvPr>
          <p:cNvSpPr txBox="1"/>
          <p:nvPr/>
        </p:nvSpPr>
        <p:spPr>
          <a:xfrm>
            <a:off x="3051313" y="3264212"/>
            <a:ext cx="6102626" cy="369332"/>
          </a:xfrm>
          <a:prstGeom prst="rect">
            <a:avLst/>
          </a:prstGeom>
          <a:noFill/>
        </p:spPr>
        <p:txBody>
          <a:bodyPr wrap="square">
            <a:spAutoFit/>
          </a:bodyPr>
          <a:lstStyle/>
          <a:p>
            <a:pPr algn="ctr"/>
            <a:r>
              <a:rPr lang="en-GB" sz="1800" dirty="0"/>
              <a:t>P</a:t>
            </a:r>
            <a:r>
              <a:rPr lang="en-ZA" sz="1800" dirty="0"/>
              <a:t>ROGRESS ON IMPLEMENTATION OF SABC TURNAROUND PLAN</a:t>
            </a:r>
          </a:p>
        </p:txBody>
      </p:sp>
    </p:spTree>
    <p:extLst>
      <p:ext uri="{BB962C8B-B14F-4D97-AF65-F5344CB8AC3E}">
        <p14:creationId xmlns:p14="http://schemas.microsoft.com/office/powerpoint/2010/main" xmlns="" val="43715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808922" y="-347870"/>
            <a:ext cx="9621078" cy="1901867"/>
          </a:xfrm>
        </p:spPr>
        <p:txBody>
          <a:bodyPr anchor="ctr">
            <a:normAutofit/>
          </a:bodyPr>
          <a:lstStyle/>
          <a:p>
            <a:pPr algn="ctr"/>
            <a:r>
              <a:rPr lang="en-GB" sz="2000" dirty="0">
                <a:solidFill>
                  <a:schemeClr val="accent6">
                    <a:lumMod val="50000"/>
                  </a:schemeClr>
                </a:solidFill>
                <a:latin typeface="Arial" panose="020B0604020202020204" pitchFamily="34" charset="0"/>
                <a:cs typeface="Arial" panose="020B0604020202020204" pitchFamily="34" charset="0"/>
              </a:rPr>
              <a:t>P</a:t>
            </a:r>
            <a:r>
              <a:rPr lang="en-ZA" sz="2000" dirty="0">
                <a:solidFill>
                  <a:schemeClr val="accent6">
                    <a:lumMod val="50000"/>
                  </a:schemeClr>
                </a:solidFill>
                <a:latin typeface="Arial" panose="020B0604020202020204" pitchFamily="34" charset="0"/>
                <a:cs typeface="Arial" panose="020B0604020202020204" pitchFamily="34" charset="0"/>
              </a:rPr>
              <a:t>ROGRESS ON IMPLEMENTATION OF SABC TURNAROUND PLAN</a:t>
            </a:r>
          </a:p>
        </p:txBody>
      </p:sp>
      <p:sp>
        <p:nvSpPr>
          <p:cNvPr id="12" name="Text Placeholder 4">
            <a:extLst>
              <a:ext uri="{FF2B5EF4-FFF2-40B4-BE49-F238E27FC236}">
                <a16:creationId xmlns:a16="http://schemas.microsoft.com/office/drawing/2014/main" xmlns="" id="{49507856-E34E-1E85-144C-0C5E8B73F548}"/>
              </a:ext>
            </a:extLst>
          </p:cNvPr>
          <p:cNvSpPr>
            <a:spLocks noGrp="1"/>
          </p:cNvSpPr>
          <p:nvPr>
            <p:ph type="body" sz="quarter" idx="3"/>
          </p:nvPr>
        </p:nvSpPr>
        <p:spPr>
          <a:xfrm>
            <a:off x="584104" y="1586964"/>
            <a:ext cx="3394234" cy="205978"/>
          </a:xfrm>
        </p:spPr>
        <p:txBody>
          <a:bodyPr>
            <a:normAutofit fontScale="70000" lnSpcReduction="20000"/>
          </a:bodyPr>
          <a:lstStyle/>
          <a:p>
            <a:r>
              <a:rPr lang="en-US" sz="1400" dirty="0"/>
              <a:t>FINANCIAL SUSTAINABILITY AND GOVERNANCE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sz="quarter" idx="4"/>
          </p:nvPr>
        </p:nvSpPr>
        <p:spPr>
          <a:xfrm>
            <a:off x="6172200" y="2505075"/>
            <a:ext cx="5183188" cy="3684588"/>
          </a:xfrm>
        </p:spPr>
        <p:txBody>
          <a:bodyPr>
            <a:normAutofit/>
          </a:bodyPr>
          <a:lstStyle/>
          <a:p>
            <a:pPr marR="0" lvl="0" defTabSz="914400" rtl="0" eaLnBrk="1" fontAlgn="base" latinLnBrk="0" hangingPunct="1">
              <a:spcBef>
                <a:spcPts val="600"/>
              </a:spcBef>
              <a:spcAft>
                <a:spcPct val="0"/>
              </a:spcAft>
              <a:buClrTx/>
              <a:buSzTx/>
              <a:tabLst/>
              <a:defRPr/>
            </a:pPr>
            <a:endParaRPr lang="en-US" b="1" dirty="0"/>
          </a:p>
          <a:p>
            <a:pPr marL="285750" indent="-285750">
              <a:buFont typeface="Arial" panose="020B0604020202020204" pitchFamily="34" charset="0"/>
              <a:buChar char="•"/>
            </a:pPr>
            <a:endParaRPr lang="en-US" b="1" dirty="0">
              <a:effectLst/>
            </a:endParaRPr>
          </a:p>
        </p:txBody>
      </p:sp>
      <p:pic>
        <p:nvPicPr>
          <p:cNvPr id="6" name="Picture 5">
            <a:extLst>
              <a:ext uri="{FF2B5EF4-FFF2-40B4-BE49-F238E27FC236}">
                <a16:creationId xmlns:a16="http://schemas.microsoft.com/office/drawing/2014/main" xmlns="" id="{733C3781-F92D-B8E3-4AD8-B0152FA32ABF}"/>
              </a:ext>
            </a:extLst>
          </p:cNvPr>
          <p:cNvPicPr>
            <a:picLocks noChangeAspect="1"/>
          </p:cNvPicPr>
          <p:nvPr/>
        </p:nvPicPr>
        <p:blipFill>
          <a:blip r:embed="rId2" cstate="print"/>
          <a:stretch>
            <a:fillRect/>
          </a:stretch>
        </p:blipFill>
        <p:spPr>
          <a:xfrm>
            <a:off x="179223" y="1438643"/>
            <a:ext cx="5791829" cy="2538217"/>
          </a:xfrm>
          <a:prstGeom prst="rect">
            <a:avLst/>
          </a:prstGeom>
        </p:spPr>
      </p:pic>
      <p:sp>
        <p:nvSpPr>
          <p:cNvPr id="9" name="TextBox 8">
            <a:extLst>
              <a:ext uri="{FF2B5EF4-FFF2-40B4-BE49-F238E27FC236}">
                <a16:creationId xmlns:a16="http://schemas.microsoft.com/office/drawing/2014/main" xmlns="" id="{9D8D1D53-A954-D4BA-DCFF-6A7BB93383F9}"/>
              </a:ext>
            </a:extLst>
          </p:cNvPr>
          <p:cNvSpPr txBox="1"/>
          <p:nvPr/>
        </p:nvSpPr>
        <p:spPr>
          <a:xfrm>
            <a:off x="7875592" y="1519164"/>
            <a:ext cx="6101080" cy="276999"/>
          </a:xfrm>
          <a:prstGeom prst="rect">
            <a:avLst/>
          </a:prstGeom>
          <a:noFill/>
        </p:spPr>
        <p:txBody>
          <a:bodyPr wrap="square">
            <a:spAutoFit/>
          </a:bodyPr>
          <a:lstStyle/>
          <a:p>
            <a:r>
              <a:rPr lang="en-ZA" sz="1200" b="1" dirty="0"/>
              <a:t>CONTENT AND PLATFORMS</a:t>
            </a:r>
          </a:p>
        </p:txBody>
      </p:sp>
      <p:pic>
        <p:nvPicPr>
          <p:cNvPr id="11" name="Picture 10">
            <a:extLst>
              <a:ext uri="{FF2B5EF4-FFF2-40B4-BE49-F238E27FC236}">
                <a16:creationId xmlns:a16="http://schemas.microsoft.com/office/drawing/2014/main" xmlns="" id="{D4E26AE9-E8C8-0744-7ABC-7349F2CDF80B}"/>
              </a:ext>
            </a:extLst>
          </p:cNvPr>
          <p:cNvPicPr>
            <a:picLocks noChangeAspect="1"/>
          </p:cNvPicPr>
          <p:nvPr/>
        </p:nvPicPr>
        <p:blipFill>
          <a:blip r:embed="rId3" cstate="print"/>
          <a:stretch>
            <a:fillRect/>
          </a:stretch>
        </p:blipFill>
        <p:spPr>
          <a:xfrm>
            <a:off x="6172200" y="1438643"/>
            <a:ext cx="5424899" cy="2367994"/>
          </a:xfrm>
          <a:prstGeom prst="rect">
            <a:avLst/>
          </a:prstGeom>
        </p:spPr>
      </p:pic>
      <p:sp>
        <p:nvSpPr>
          <p:cNvPr id="14" name="TextBox 13">
            <a:extLst>
              <a:ext uri="{FF2B5EF4-FFF2-40B4-BE49-F238E27FC236}">
                <a16:creationId xmlns:a16="http://schemas.microsoft.com/office/drawing/2014/main" xmlns="" id="{A78B5E50-9846-5F52-5D42-6D5B24C9D887}"/>
              </a:ext>
            </a:extLst>
          </p:cNvPr>
          <p:cNvSpPr txBox="1"/>
          <p:nvPr/>
        </p:nvSpPr>
        <p:spPr>
          <a:xfrm>
            <a:off x="6254775" y="3298482"/>
            <a:ext cx="5543471" cy="338554"/>
          </a:xfrm>
          <a:prstGeom prst="rect">
            <a:avLst/>
          </a:prstGeom>
          <a:noFill/>
        </p:spPr>
        <p:txBody>
          <a:bodyPr wrap="square">
            <a:spAutoFit/>
          </a:bodyPr>
          <a:lstStyle/>
          <a:p>
            <a:pPr marL="1232535">
              <a:spcBef>
                <a:spcPts val="5"/>
              </a:spcBef>
              <a:spcAft>
                <a:spcPts val="0"/>
              </a:spcAft>
            </a:pPr>
            <a:r>
              <a:rPr lang="en-US" sz="1600" b="1" dirty="0">
                <a:solidFill>
                  <a:srgbClr val="404040"/>
                </a:solidFill>
                <a:effectLst/>
                <a:latin typeface="Calibri" panose="020F0502020204030204" pitchFamily="34" charset="0"/>
                <a:ea typeface="Arial MT"/>
                <a:cs typeface="Arial MT"/>
              </a:rPr>
              <a:t>100%</a:t>
            </a:r>
            <a:endParaRPr lang="en-ZA" sz="2000" b="1" dirty="0">
              <a:effectLst/>
              <a:latin typeface="Arial MT"/>
              <a:ea typeface="Arial MT"/>
              <a:cs typeface="Arial MT"/>
            </a:endParaRPr>
          </a:p>
        </p:txBody>
      </p:sp>
      <p:pic>
        <p:nvPicPr>
          <p:cNvPr id="15" name="Picture 14">
            <a:extLst>
              <a:ext uri="{FF2B5EF4-FFF2-40B4-BE49-F238E27FC236}">
                <a16:creationId xmlns:a16="http://schemas.microsoft.com/office/drawing/2014/main" xmlns="" id="{10037FC3-6778-851D-96F4-A59F3C9DB182}"/>
              </a:ext>
            </a:extLst>
          </p:cNvPr>
          <p:cNvPicPr>
            <a:picLocks noChangeAspect="1"/>
          </p:cNvPicPr>
          <p:nvPr/>
        </p:nvPicPr>
        <p:blipFill>
          <a:blip r:embed="rId4" cstate="print"/>
          <a:stretch>
            <a:fillRect/>
          </a:stretch>
        </p:blipFill>
        <p:spPr>
          <a:xfrm>
            <a:off x="179223" y="4125181"/>
            <a:ext cx="5751266" cy="2183429"/>
          </a:xfrm>
          <a:prstGeom prst="rect">
            <a:avLst/>
          </a:prstGeom>
        </p:spPr>
      </p:pic>
      <p:sp>
        <p:nvSpPr>
          <p:cNvPr id="17" name="TextBox 16">
            <a:extLst>
              <a:ext uri="{FF2B5EF4-FFF2-40B4-BE49-F238E27FC236}">
                <a16:creationId xmlns:a16="http://schemas.microsoft.com/office/drawing/2014/main" xmlns="" id="{A26A0C2A-CBB1-EC0E-59B8-CB374B1C9D28}"/>
              </a:ext>
            </a:extLst>
          </p:cNvPr>
          <p:cNvSpPr txBox="1"/>
          <p:nvPr/>
        </p:nvSpPr>
        <p:spPr>
          <a:xfrm>
            <a:off x="1136868" y="4244690"/>
            <a:ext cx="6049285" cy="276999"/>
          </a:xfrm>
          <a:prstGeom prst="rect">
            <a:avLst/>
          </a:prstGeom>
          <a:noFill/>
        </p:spPr>
        <p:txBody>
          <a:bodyPr wrap="square">
            <a:spAutoFit/>
          </a:bodyPr>
          <a:lstStyle/>
          <a:p>
            <a:r>
              <a:rPr lang="en-ZA" sz="1200" b="1" dirty="0"/>
              <a:t>HUMAN RESOURCES</a:t>
            </a:r>
          </a:p>
        </p:txBody>
      </p:sp>
      <p:sp>
        <p:nvSpPr>
          <p:cNvPr id="19" name="TextBox 18">
            <a:extLst>
              <a:ext uri="{FF2B5EF4-FFF2-40B4-BE49-F238E27FC236}">
                <a16:creationId xmlns:a16="http://schemas.microsoft.com/office/drawing/2014/main" xmlns="" id="{A44C58C6-9A3E-1509-573A-852984C32174}"/>
              </a:ext>
            </a:extLst>
          </p:cNvPr>
          <p:cNvSpPr txBox="1"/>
          <p:nvPr/>
        </p:nvSpPr>
        <p:spPr>
          <a:xfrm>
            <a:off x="836612" y="5795298"/>
            <a:ext cx="6441440" cy="338554"/>
          </a:xfrm>
          <a:prstGeom prst="rect">
            <a:avLst/>
          </a:prstGeom>
          <a:noFill/>
        </p:spPr>
        <p:txBody>
          <a:bodyPr wrap="square">
            <a:spAutoFit/>
          </a:bodyPr>
          <a:lstStyle/>
          <a:p>
            <a:r>
              <a:rPr lang="en-ZA" sz="1600" b="1" dirty="0"/>
              <a:t>100%</a:t>
            </a:r>
          </a:p>
        </p:txBody>
      </p:sp>
      <p:pic>
        <p:nvPicPr>
          <p:cNvPr id="20" name="Picture 19">
            <a:extLst>
              <a:ext uri="{FF2B5EF4-FFF2-40B4-BE49-F238E27FC236}">
                <a16:creationId xmlns:a16="http://schemas.microsoft.com/office/drawing/2014/main" xmlns="" id="{9D2B5CDF-0CEA-D2DB-24A5-48541A48AD93}"/>
              </a:ext>
            </a:extLst>
          </p:cNvPr>
          <p:cNvPicPr>
            <a:picLocks noChangeAspect="1"/>
          </p:cNvPicPr>
          <p:nvPr/>
        </p:nvPicPr>
        <p:blipFill>
          <a:blip r:embed="rId5" cstate="print"/>
          <a:stretch>
            <a:fillRect/>
          </a:stretch>
        </p:blipFill>
        <p:spPr>
          <a:xfrm>
            <a:off x="6172200" y="3900318"/>
            <a:ext cx="5424899" cy="2367994"/>
          </a:xfrm>
          <a:prstGeom prst="rect">
            <a:avLst/>
          </a:prstGeom>
        </p:spPr>
      </p:pic>
      <p:sp>
        <p:nvSpPr>
          <p:cNvPr id="22" name="TextBox 21">
            <a:extLst>
              <a:ext uri="{FF2B5EF4-FFF2-40B4-BE49-F238E27FC236}">
                <a16:creationId xmlns:a16="http://schemas.microsoft.com/office/drawing/2014/main" xmlns="" id="{EDE3868F-AF07-481D-7D40-E6CF6E44C5A1}"/>
              </a:ext>
            </a:extLst>
          </p:cNvPr>
          <p:cNvSpPr txBox="1"/>
          <p:nvPr/>
        </p:nvSpPr>
        <p:spPr>
          <a:xfrm>
            <a:off x="7166348" y="5699424"/>
            <a:ext cx="6441440" cy="369332"/>
          </a:xfrm>
          <a:prstGeom prst="rect">
            <a:avLst/>
          </a:prstGeom>
          <a:noFill/>
        </p:spPr>
        <p:txBody>
          <a:bodyPr wrap="square">
            <a:spAutoFit/>
          </a:bodyPr>
          <a:lstStyle/>
          <a:p>
            <a:r>
              <a:rPr lang="en-ZA" dirty="0"/>
              <a:t>83%</a:t>
            </a:r>
          </a:p>
        </p:txBody>
      </p:sp>
      <p:sp>
        <p:nvSpPr>
          <p:cNvPr id="24" name="TextBox 23">
            <a:extLst>
              <a:ext uri="{FF2B5EF4-FFF2-40B4-BE49-F238E27FC236}">
                <a16:creationId xmlns:a16="http://schemas.microsoft.com/office/drawing/2014/main" xmlns="" id="{41B59E49-5214-73EE-07C2-32B9498772E0}"/>
              </a:ext>
            </a:extLst>
          </p:cNvPr>
          <p:cNvSpPr txBox="1"/>
          <p:nvPr/>
        </p:nvSpPr>
        <p:spPr>
          <a:xfrm>
            <a:off x="7725148" y="3976861"/>
            <a:ext cx="7498080" cy="276999"/>
          </a:xfrm>
          <a:prstGeom prst="rect">
            <a:avLst/>
          </a:prstGeom>
          <a:noFill/>
        </p:spPr>
        <p:txBody>
          <a:bodyPr wrap="square">
            <a:spAutoFit/>
          </a:bodyPr>
          <a:lstStyle/>
          <a:p>
            <a:r>
              <a:rPr lang="en-ZA" sz="1200" b="1" dirty="0"/>
              <a:t>TRANSMISSION AND DIGITAL MIGRATION</a:t>
            </a:r>
          </a:p>
        </p:txBody>
      </p:sp>
    </p:spTree>
    <p:extLst>
      <p:ext uri="{BB962C8B-B14F-4D97-AF65-F5344CB8AC3E}">
        <p14:creationId xmlns:p14="http://schemas.microsoft.com/office/powerpoint/2010/main" xmlns="" val="25129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B48FB-61DE-4B9E-8F51-ECF1E73CABB1}"/>
              </a:ext>
            </a:extLst>
          </p:cNvPr>
          <p:cNvSpPr>
            <a:spLocks noGrp="1"/>
          </p:cNvSpPr>
          <p:nvPr>
            <p:ph type="title"/>
          </p:nvPr>
        </p:nvSpPr>
        <p:spPr>
          <a:xfrm>
            <a:off x="1620078" y="327991"/>
            <a:ext cx="10177784" cy="462402"/>
          </a:xfrm>
        </p:spPr>
        <p:txBody>
          <a:bodyPr>
            <a:normAutofit/>
          </a:bodyPr>
          <a:lstStyle/>
          <a:p>
            <a:pPr algn="ctr"/>
            <a:r>
              <a:rPr lang="en-GB" sz="2000" dirty="0">
                <a:solidFill>
                  <a:schemeClr val="accent6">
                    <a:lumMod val="50000"/>
                  </a:schemeClr>
                </a:solidFill>
                <a:latin typeface="Arial" panose="020B0604020202020204" pitchFamily="34" charset="0"/>
                <a:cs typeface="Arial" panose="020B0604020202020204" pitchFamily="34" charset="0"/>
              </a:rPr>
              <a:t>PROGRESS ON IMPLEMENTATION OF SABC TURNAROUND PLAN</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15C961C4-3486-441D-8383-0A0022BA38C3}"/>
              </a:ext>
            </a:extLst>
          </p:cNvPr>
          <p:cNvSpPr>
            <a:spLocks noGrp="1"/>
          </p:cNvSpPr>
          <p:nvPr>
            <p:ph type="body" idx="1"/>
          </p:nvPr>
        </p:nvSpPr>
        <p:spPr>
          <a:xfrm>
            <a:off x="394138" y="1593002"/>
            <a:ext cx="11027405" cy="4474605"/>
          </a:xfrm>
        </p:spPr>
        <p:txBody>
          <a:bodyPr>
            <a:normAutofit lnSpcReduction="10000"/>
          </a:bodyPr>
          <a:lstStyle/>
          <a:p>
            <a:pPr marL="914400" lvl="1" indent="-457200">
              <a:lnSpc>
                <a:spcPct val="170000"/>
              </a:lnSpc>
              <a:buFont typeface="Wingdings" panose="05000000000000000000" pitchFamily="2" charset="2"/>
              <a:buChar char="q"/>
            </a:pPr>
            <a:r>
              <a:rPr lang="en-US" sz="2900" dirty="0">
                <a:solidFill>
                  <a:schemeClr val="tx1"/>
                </a:solidFill>
                <a:latin typeface="Arial" panose="020B0604020202020204" pitchFamily="34" charset="0"/>
                <a:cs typeface="Arial" panose="020B0604020202020204" pitchFamily="34" charset="0"/>
              </a:rPr>
              <a:t>Financial Sustainability:</a:t>
            </a:r>
          </a:p>
          <a:p>
            <a:pPr lvl="1" algn="just">
              <a:lnSpc>
                <a:spcPct val="100000"/>
              </a:lnSpc>
            </a:pPr>
            <a:endParaRPr lang="en-US" dirty="0">
              <a:solidFill>
                <a:schemeClr val="tx1"/>
              </a:solidFill>
              <a:latin typeface="Arial" panose="020B0604020202020204" pitchFamily="34" charset="0"/>
              <a:cs typeface="Arial" panose="020B0604020202020204" pitchFamily="34" charset="0"/>
            </a:endParaRPr>
          </a:p>
          <a:p>
            <a:pPr marL="800100" lvl="1" indent="-342900" algn="just">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SABC must still complete the following under this pillar (i) the </a:t>
            </a:r>
            <a:r>
              <a:rPr lang="en-GB" dirty="0">
                <a:solidFill>
                  <a:schemeClr val="tx1"/>
                </a:solidFill>
                <a:latin typeface="Arial" panose="020B0604020202020204" pitchFamily="34" charset="0"/>
                <a:cs typeface="Arial" panose="020B0604020202020204" pitchFamily="34" charset="0"/>
              </a:rPr>
              <a:t>development a costed time-bound implementation plan based on transparent revenue enhancements and cost savings; (ii) website enhancements to improve online payments; and (iii) Implementation of TV Licence Amnesty.</a:t>
            </a:r>
          </a:p>
          <a:p>
            <a:pPr lvl="1">
              <a:lnSpc>
                <a:spcPct val="100000"/>
              </a:lnSpc>
            </a:pPr>
            <a:endParaRPr lang="en-GB" dirty="0">
              <a:solidFill>
                <a:schemeClr val="tx1"/>
              </a:solidFill>
              <a:latin typeface="Arial" panose="020B0604020202020204" pitchFamily="34" charset="0"/>
              <a:cs typeface="Arial" panose="020B0604020202020204" pitchFamily="34" charset="0"/>
            </a:endParaRPr>
          </a:p>
          <a:p>
            <a:pPr marL="800100" lvl="1" indent="-342900" algn="just">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Financial sustainability initiatives have not yet yielded positive impact on targeted revenue performance</a:t>
            </a:r>
          </a:p>
          <a:p>
            <a:pPr lvl="1">
              <a:lnSpc>
                <a:spcPct val="100000"/>
              </a:lnSpc>
            </a:pPr>
            <a:endParaRPr lang="en-US" i="1" dirty="0">
              <a:solidFill>
                <a:schemeClr val="tx1"/>
              </a:solidFill>
              <a:latin typeface="Arial" panose="020B0604020202020204" pitchFamily="34" charset="0"/>
              <a:cs typeface="Arial" panose="020B0604020202020204" pitchFamily="34" charset="0"/>
            </a:endParaRPr>
          </a:p>
          <a:p>
            <a:pPr marL="800100" lvl="1" indent="-342900" algn="just">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In effect, SABC reported a net loss of R210 million as at 30 June 2022 due to declining audience shares resulting in poor revenue performance </a:t>
            </a:r>
          </a:p>
          <a:p>
            <a:pPr marL="914400" lvl="1" indent="-457200">
              <a:lnSpc>
                <a:spcPct val="170000"/>
              </a:lnSpc>
              <a:buFont typeface="Wingdings" panose="05000000000000000000" pitchFamily="2" charset="2"/>
              <a:buChar char="q"/>
            </a:pPr>
            <a:endParaRPr lang="en-US" sz="2900" dirty="0">
              <a:solidFill>
                <a:schemeClr val="tx1"/>
              </a:solidFill>
              <a:latin typeface="Arial" panose="020B0604020202020204" pitchFamily="34" charset="0"/>
              <a:cs typeface="Arial" panose="020B0604020202020204" pitchFamily="34" charset="0"/>
            </a:endParaRPr>
          </a:p>
          <a:p>
            <a:pPr marL="914400" lvl="1" indent="-457200">
              <a:lnSpc>
                <a:spcPct val="170000"/>
              </a:lnSpc>
              <a:buFont typeface="Wingdings" panose="05000000000000000000" pitchFamily="2" charset="2"/>
              <a:buChar char="q"/>
            </a:pPr>
            <a:endParaRPr lang="en-US" sz="29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GB" dirty="0">
              <a:solidFill>
                <a:schemeClr val="tx1"/>
              </a:solidFill>
            </a:endParaRPr>
          </a:p>
          <a:p>
            <a:pPr marL="642937" indent="-285750">
              <a:buFont typeface="Wingdings" panose="05000000000000000000" pitchFamily="2" charset="2"/>
              <a:buChar char="q"/>
            </a:pPr>
            <a:endParaRPr lang="en-GB" b="1" dirty="0">
              <a:solidFill>
                <a:schemeClr val="tx1"/>
              </a:solidFill>
            </a:endParaRPr>
          </a:p>
        </p:txBody>
      </p:sp>
    </p:spTree>
    <p:extLst>
      <p:ext uri="{BB962C8B-B14F-4D97-AF65-F5344CB8AC3E}">
        <p14:creationId xmlns:p14="http://schemas.microsoft.com/office/powerpoint/2010/main" xmlns="" val="386527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B48FB-61DE-4B9E-8F51-ECF1E73CABB1}"/>
              </a:ext>
            </a:extLst>
          </p:cNvPr>
          <p:cNvSpPr>
            <a:spLocks noGrp="1"/>
          </p:cNvSpPr>
          <p:nvPr>
            <p:ph type="title"/>
          </p:nvPr>
        </p:nvSpPr>
        <p:spPr>
          <a:xfrm>
            <a:off x="1282148" y="506895"/>
            <a:ext cx="10515713" cy="198783"/>
          </a:xfrm>
        </p:spPr>
        <p:txBody>
          <a:bodyPr>
            <a:noAutofit/>
          </a:bodyPr>
          <a:lstStyle/>
          <a:p>
            <a:pPr algn="ctr"/>
            <a:r>
              <a:rPr lang="en-GB" sz="2000" dirty="0">
                <a:solidFill>
                  <a:schemeClr val="accent6">
                    <a:lumMod val="50000"/>
                  </a:schemeClr>
                </a:solidFill>
                <a:latin typeface="Arial" panose="020B0604020202020204" pitchFamily="34" charset="0"/>
                <a:cs typeface="Arial" panose="020B0604020202020204" pitchFamily="34" charset="0"/>
              </a:rPr>
              <a:t>PROGRESS ON IMPLEMENTATION OF SABC TURNAROUND PLAN</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15C961C4-3486-441D-8383-0A0022BA38C3}"/>
              </a:ext>
            </a:extLst>
          </p:cNvPr>
          <p:cNvSpPr>
            <a:spLocks noGrp="1"/>
          </p:cNvSpPr>
          <p:nvPr>
            <p:ph type="body" idx="1"/>
          </p:nvPr>
        </p:nvSpPr>
        <p:spPr>
          <a:xfrm>
            <a:off x="394138" y="1593002"/>
            <a:ext cx="11027405" cy="4474605"/>
          </a:xfrm>
        </p:spPr>
        <p:txBody>
          <a:bodyPr>
            <a:normAutofit fontScale="92500" lnSpcReduction="20000"/>
          </a:bodyPr>
          <a:lstStyle/>
          <a:p>
            <a:pPr marL="914400" lvl="1" indent="-457200">
              <a:lnSpc>
                <a:spcPct val="170000"/>
              </a:lnSpc>
              <a:buFont typeface="Wingdings" panose="05000000000000000000" pitchFamily="2" charset="2"/>
              <a:buChar char="q"/>
            </a:pPr>
            <a:r>
              <a:rPr lang="en-US" sz="2900" dirty="0">
                <a:solidFill>
                  <a:schemeClr val="tx1"/>
                </a:solidFill>
                <a:latin typeface="Arial" panose="020B0604020202020204" pitchFamily="34" charset="0"/>
                <a:cs typeface="Arial" panose="020B0604020202020204" pitchFamily="34" charset="0"/>
              </a:rPr>
              <a:t>Human Capital:</a:t>
            </a:r>
          </a:p>
          <a:p>
            <a:pPr marL="914400" lvl="1" indent="-457200">
              <a:lnSpc>
                <a:spcPct val="17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While all initiatives have been completed, vacancy rate remains high.</a:t>
            </a:r>
          </a:p>
          <a:p>
            <a:pPr marL="914400" lvl="1" indent="-457200">
              <a:lnSpc>
                <a:spcPct val="17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Total of 489 vacancies resulting in cost savings of R42.5 million as at 30 June 2022</a:t>
            </a:r>
          </a:p>
          <a:p>
            <a:pPr marL="914400" lvl="1" indent="-457200">
              <a:lnSpc>
                <a:spcPct val="17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Critical vacancies in Radio and Sales Divisions continued to hamper revenue growth</a:t>
            </a:r>
          </a:p>
          <a:p>
            <a:pPr marL="914400" lvl="1" indent="-457200">
              <a:lnSpc>
                <a:spcPct val="170000"/>
              </a:lnSpc>
              <a:buFont typeface="Wingdings" panose="05000000000000000000" pitchFamily="2" charset="2"/>
              <a:buChar char="q"/>
            </a:pPr>
            <a:r>
              <a:rPr lang="en-US" sz="2900" dirty="0">
                <a:solidFill>
                  <a:schemeClr val="tx1"/>
                </a:solidFill>
                <a:latin typeface="Arial" panose="020B0604020202020204" pitchFamily="34" charset="0"/>
                <a:cs typeface="Arial" panose="020B0604020202020204" pitchFamily="34" charset="0"/>
              </a:rPr>
              <a:t>Content and Platforms</a:t>
            </a:r>
          </a:p>
          <a:p>
            <a:pPr marL="914400" lvl="1" indent="-457200">
              <a:lnSpc>
                <a:spcPct val="17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Spent R833 million against a total budget of R1.2 billion allocated for the procurement and acquisition of new compelling TV content as 30 June 2022</a:t>
            </a:r>
          </a:p>
          <a:p>
            <a:pPr marL="914400" lvl="1" indent="-457200">
              <a:lnSpc>
                <a:spcPct val="17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Currently in the process of developing SABC OTT Platform </a:t>
            </a:r>
          </a:p>
          <a:p>
            <a:pPr marL="914400" lvl="1" indent="-457200">
              <a:lnSpc>
                <a:spcPct val="170000"/>
              </a:lnSpc>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GB" dirty="0">
              <a:solidFill>
                <a:schemeClr val="tx1"/>
              </a:solidFill>
            </a:endParaRPr>
          </a:p>
          <a:p>
            <a:pPr marL="642937" indent="-285750">
              <a:buFont typeface="Wingdings" panose="05000000000000000000" pitchFamily="2" charset="2"/>
              <a:buChar char="q"/>
            </a:pPr>
            <a:endParaRPr lang="en-GB" b="1" dirty="0">
              <a:solidFill>
                <a:schemeClr val="tx1"/>
              </a:solidFill>
            </a:endParaRPr>
          </a:p>
        </p:txBody>
      </p:sp>
    </p:spTree>
    <p:extLst>
      <p:ext uri="{BB962C8B-B14F-4D97-AF65-F5344CB8AC3E}">
        <p14:creationId xmlns:p14="http://schemas.microsoft.com/office/powerpoint/2010/main" xmlns="" val="286211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B48FB-61DE-4B9E-8F51-ECF1E73CABB1}"/>
              </a:ext>
            </a:extLst>
          </p:cNvPr>
          <p:cNvSpPr>
            <a:spLocks noGrp="1"/>
          </p:cNvSpPr>
          <p:nvPr>
            <p:ph type="title"/>
          </p:nvPr>
        </p:nvSpPr>
        <p:spPr>
          <a:xfrm>
            <a:off x="2723322" y="357809"/>
            <a:ext cx="9074540" cy="432584"/>
          </a:xfrm>
        </p:spPr>
        <p:txBody>
          <a:bodyPr>
            <a:normAutofit/>
          </a:bodyPr>
          <a:lstStyle/>
          <a:p>
            <a:r>
              <a:rPr lang="en-GB" sz="2000" dirty="0">
                <a:solidFill>
                  <a:schemeClr val="accent6">
                    <a:lumMod val="50000"/>
                  </a:schemeClr>
                </a:solidFill>
                <a:latin typeface="Arial" panose="020B0604020202020204" pitchFamily="34" charset="0"/>
                <a:cs typeface="Arial" panose="020B0604020202020204" pitchFamily="34" charset="0"/>
              </a:rPr>
              <a:t>PROGRESS ON IMPLEMENTATION OF SABC TURNAROUND PLAN</a:t>
            </a:r>
            <a:endParaRPr lang="en-ZA"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15C961C4-3486-441D-8383-0A0022BA38C3}"/>
              </a:ext>
            </a:extLst>
          </p:cNvPr>
          <p:cNvSpPr>
            <a:spLocks noGrp="1"/>
          </p:cNvSpPr>
          <p:nvPr>
            <p:ph type="body" idx="1"/>
          </p:nvPr>
        </p:nvSpPr>
        <p:spPr>
          <a:xfrm>
            <a:off x="394138" y="1593002"/>
            <a:ext cx="11027405" cy="4474605"/>
          </a:xfrm>
        </p:spPr>
        <p:txBody>
          <a:bodyPr>
            <a:normAutofit/>
          </a:bodyPr>
          <a:lstStyle/>
          <a:p>
            <a:pPr marL="630238" lvl="1" indent="-630238">
              <a:lnSpc>
                <a:spcPct val="170000"/>
              </a:lnSpc>
              <a:buFont typeface="Wingdings" panose="05000000000000000000" pitchFamily="2" charset="2"/>
              <a:buChar char="q"/>
            </a:pPr>
            <a:r>
              <a:rPr lang="en-US" sz="2900" dirty="0">
                <a:solidFill>
                  <a:schemeClr val="tx1"/>
                </a:solidFill>
                <a:latin typeface="Arial" panose="020B0604020202020204" pitchFamily="34" charset="0"/>
                <a:cs typeface="Arial" panose="020B0604020202020204" pitchFamily="34" charset="0"/>
              </a:rPr>
              <a:t>Transmission and Digital Migration:</a:t>
            </a:r>
          </a:p>
          <a:p>
            <a:pPr marL="630238" lvl="1" indent="-630238">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Completed radio frequency network plan - next </a:t>
            </a:r>
            <a:r>
              <a:rPr lang="en-GB" dirty="0">
                <a:solidFill>
                  <a:schemeClr val="tx1"/>
                </a:solidFill>
                <a:latin typeface="Arial" panose="020B0604020202020204" pitchFamily="34" charset="0"/>
                <a:cs typeface="Arial" panose="020B0604020202020204" pitchFamily="34" charset="0"/>
              </a:rPr>
              <a:t>in the process is the application to ICASA      for the identified transmitters to be repurposed</a:t>
            </a:r>
          </a:p>
          <a:p>
            <a:pPr marL="0" lvl="1">
              <a:lnSpc>
                <a:spcPct val="100000"/>
              </a:lnSpc>
            </a:pPr>
            <a:endParaRPr lang="en-US" dirty="0">
              <a:solidFill>
                <a:schemeClr val="tx1"/>
              </a:solidFill>
              <a:latin typeface="Arial" panose="020B0604020202020204" pitchFamily="34" charset="0"/>
              <a:cs typeface="Arial" panose="020B0604020202020204" pitchFamily="34" charset="0"/>
            </a:endParaRPr>
          </a:p>
          <a:p>
            <a:pPr marL="630238" lvl="1" indent="-630238">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Outstanding initiatives related to obtaining chart of accounts for signal distribution costs from SENTECH</a:t>
            </a:r>
          </a:p>
          <a:p>
            <a:pPr marL="630238" lvl="1" indent="-630238">
              <a:lnSpc>
                <a:spcPct val="100000"/>
              </a:lnSpc>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marL="630238" lvl="1" indent="-630238">
              <a:lnSpc>
                <a:spcPct val="100000"/>
              </a:lnSpc>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Dispute between SABC and SENTECH on signal distribution before Competition Commission for mediation</a:t>
            </a:r>
          </a:p>
          <a:p>
            <a:pPr marL="0" lvl="1">
              <a:lnSpc>
                <a:spcPct val="100000"/>
              </a:lnSpc>
            </a:pPr>
            <a:endParaRPr lang="en-US" dirty="0">
              <a:solidFill>
                <a:schemeClr val="tx1"/>
              </a:solidFill>
              <a:latin typeface="Arial" panose="020B0604020202020204" pitchFamily="34" charset="0"/>
              <a:cs typeface="Arial" panose="020B0604020202020204" pitchFamily="34" charset="0"/>
            </a:endParaRPr>
          </a:p>
          <a:p>
            <a:pPr marL="630238" lvl="1" indent="-630238">
              <a:lnSpc>
                <a:spcPct val="100000"/>
              </a:lnSpc>
              <a:buFont typeface="Wingdings" panose="05000000000000000000" pitchFamily="2" charset="2"/>
              <a:buChar char="§"/>
            </a:pPr>
            <a:r>
              <a:rPr lang="en-GB" dirty="0">
                <a:solidFill>
                  <a:schemeClr val="tx1"/>
                </a:solidFill>
                <a:latin typeface="Arial" panose="020B0604020202020204" pitchFamily="34" charset="0"/>
                <a:cs typeface="Arial" panose="020B0604020202020204" pitchFamily="34" charset="0"/>
              </a:rPr>
              <a:t>Mediation sessions on SABC and SENTECH matter schedule to take place in due course </a:t>
            </a: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GB" dirty="0">
              <a:solidFill>
                <a:schemeClr val="tx1"/>
              </a:solidFill>
            </a:endParaRPr>
          </a:p>
          <a:p>
            <a:pPr marL="642937" indent="-285750">
              <a:buFont typeface="Wingdings" panose="05000000000000000000" pitchFamily="2" charset="2"/>
              <a:buChar char="q"/>
            </a:pPr>
            <a:endParaRPr lang="en-GB" b="1" dirty="0">
              <a:solidFill>
                <a:schemeClr val="tx1"/>
              </a:solidFill>
            </a:endParaRPr>
          </a:p>
        </p:txBody>
      </p:sp>
    </p:spTree>
    <p:extLst>
      <p:ext uri="{BB962C8B-B14F-4D97-AF65-F5344CB8AC3E}">
        <p14:creationId xmlns:p14="http://schemas.microsoft.com/office/powerpoint/2010/main" xmlns="" val="189193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B68E9A-45CA-AACC-F3DA-42A57D87C881}"/>
              </a:ext>
            </a:extLst>
          </p:cNvPr>
          <p:cNvSpPr txBox="1"/>
          <p:nvPr/>
        </p:nvSpPr>
        <p:spPr>
          <a:xfrm>
            <a:off x="3262354" y="353818"/>
            <a:ext cx="6596932" cy="369332"/>
          </a:xfrm>
          <a:prstGeom prst="rect">
            <a:avLst/>
          </a:prstGeom>
          <a:noFill/>
        </p:spPr>
        <p:txBody>
          <a:bodyPr wrap="square" rtlCol="0">
            <a:spAutoFit/>
          </a:bodyPr>
          <a:lstStyle/>
          <a:p>
            <a:r>
              <a:rPr lang="en-ZA" b="1" dirty="0">
                <a:solidFill>
                  <a:schemeClr val="accent6">
                    <a:lumMod val="50000"/>
                  </a:schemeClr>
                </a:solidFill>
                <a:latin typeface="Arial" panose="020B0604020202020204" pitchFamily="34" charset="0"/>
                <a:cs typeface="Arial" panose="020B0604020202020204" pitchFamily="34" charset="0"/>
              </a:rPr>
              <a:t>GOVERNMENT FUNDING ALLOCATION AND UTILIZATION</a:t>
            </a:r>
          </a:p>
        </p:txBody>
      </p:sp>
      <p:sp>
        <p:nvSpPr>
          <p:cNvPr id="9" name="TextBox 8">
            <a:extLst>
              <a:ext uri="{FF2B5EF4-FFF2-40B4-BE49-F238E27FC236}">
                <a16:creationId xmlns:a16="http://schemas.microsoft.com/office/drawing/2014/main" xmlns="" id="{F6AD7A30-6F26-8747-3360-BC88E7CEABCA}"/>
              </a:ext>
            </a:extLst>
          </p:cNvPr>
          <p:cNvSpPr txBox="1"/>
          <p:nvPr/>
        </p:nvSpPr>
        <p:spPr>
          <a:xfrm>
            <a:off x="459740" y="1365012"/>
            <a:ext cx="8137608" cy="64633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ANNEXURE 1: BAIL-OUT UTILISATION SUMMARY AS AT 30</a:t>
            </a:r>
          </a:p>
          <a:p>
            <a:r>
              <a:rPr lang="en-GB" b="1" dirty="0">
                <a:latin typeface="Arial" panose="020B0604020202020204" pitchFamily="34" charset="0"/>
                <a:cs typeface="Arial" panose="020B0604020202020204" pitchFamily="34" charset="0"/>
              </a:rPr>
              <a:t>June 2022 (R3.2bn</a:t>
            </a:r>
            <a:r>
              <a:rPr lang="en-GB" b="1" dirty="0"/>
              <a:t>)</a:t>
            </a:r>
          </a:p>
        </p:txBody>
      </p:sp>
      <p:graphicFrame>
        <p:nvGraphicFramePr>
          <p:cNvPr id="10" name="Table 9">
            <a:extLst>
              <a:ext uri="{FF2B5EF4-FFF2-40B4-BE49-F238E27FC236}">
                <a16:creationId xmlns:a16="http://schemas.microsoft.com/office/drawing/2014/main" xmlns="" id="{7BCAE877-56FD-A02D-7D8E-AF7C8FE3BD35}"/>
              </a:ext>
            </a:extLst>
          </p:cNvPr>
          <p:cNvGraphicFramePr>
            <a:graphicFrameLocks noGrp="1"/>
          </p:cNvGraphicFramePr>
          <p:nvPr>
            <p:extLst>
              <p:ext uri="{D42A27DB-BD31-4B8C-83A1-F6EECF244321}">
                <p14:modId xmlns:p14="http://schemas.microsoft.com/office/powerpoint/2010/main" xmlns="" val="1630261217"/>
              </p:ext>
            </p:extLst>
          </p:nvPr>
        </p:nvGraphicFramePr>
        <p:xfrm>
          <a:off x="459740" y="2082800"/>
          <a:ext cx="11244579" cy="4236716"/>
        </p:xfrm>
        <a:graphic>
          <a:graphicData uri="http://schemas.openxmlformats.org/drawingml/2006/table">
            <a:tbl>
              <a:tblPr firstRow="1" firstCol="1" lastRow="1" lastCol="1" bandRow="1" bandCol="1"/>
              <a:tblGrid>
                <a:gridCol w="4047985">
                  <a:extLst>
                    <a:ext uri="{9D8B030D-6E8A-4147-A177-3AD203B41FA5}">
                      <a16:colId xmlns:a16="http://schemas.microsoft.com/office/drawing/2014/main" xmlns="" val="2199137260"/>
                    </a:ext>
                  </a:extLst>
                </a:gridCol>
                <a:gridCol w="1200775">
                  <a:extLst>
                    <a:ext uri="{9D8B030D-6E8A-4147-A177-3AD203B41FA5}">
                      <a16:colId xmlns:a16="http://schemas.microsoft.com/office/drawing/2014/main" xmlns="" val="1841029254"/>
                    </a:ext>
                  </a:extLst>
                </a:gridCol>
                <a:gridCol w="886479">
                  <a:extLst>
                    <a:ext uri="{9D8B030D-6E8A-4147-A177-3AD203B41FA5}">
                      <a16:colId xmlns:a16="http://schemas.microsoft.com/office/drawing/2014/main" xmlns="" val="2686578333"/>
                    </a:ext>
                  </a:extLst>
                </a:gridCol>
                <a:gridCol w="1755228">
                  <a:extLst>
                    <a:ext uri="{9D8B030D-6E8A-4147-A177-3AD203B41FA5}">
                      <a16:colId xmlns:a16="http://schemas.microsoft.com/office/drawing/2014/main" xmlns="" val="347569397"/>
                    </a:ext>
                  </a:extLst>
                </a:gridCol>
                <a:gridCol w="1266859">
                  <a:extLst>
                    <a:ext uri="{9D8B030D-6E8A-4147-A177-3AD203B41FA5}">
                      <a16:colId xmlns:a16="http://schemas.microsoft.com/office/drawing/2014/main" xmlns="" val="1751093675"/>
                    </a:ext>
                  </a:extLst>
                </a:gridCol>
                <a:gridCol w="985603">
                  <a:extLst>
                    <a:ext uri="{9D8B030D-6E8A-4147-A177-3AD203B41FA5}">
                      <a16:colId xmlns:a16="http://schemas.microsoft.com/office/drawing/2014/main" xmlns="" val="2454804283"/>
                    </a:ext>
                  </a:extLst>
                </a:gridCol>
                <a:gridCol w="1101650">
                  <a:extLst>
                    <a:ext uri="{9D8B030D-6E8A-4147-A177-3AD203B41FA5}">
                      <a16:colId xmlns:a16="http://schemas.microsoft.com/office/drawing/2014/main" xmlns="" val="2649523359"/>
                    </a:ext>
                  </a:extLst>
                </a:gridCol>
              </a:tblGrid>
              <a:tr h="651163">
                <a:tc>
                  <a:txBody>
                    <a:bodyPr/>
                    <a:lstStyle/>
                    <a:p>
                      <a:pPr marL="20955">
                        <a:spcBef>
                          <a:spcPts val="10"/>
                        </a:spcBef>
                        <a:spcAft>
                          <a:spcPts val="0"/>
                        </a:spcAft>
                      </a:pPr>
                      <a:r>
                        <a:rPr lang="en-US" sz="800" b="1">
                          <a:solidFill>
                            <a:srgbClr val="FFFFFF"/>
                          </a:solidFill>
                          <a:effectLst/>
                          <a:latin typeface="Tahoma" panose="020B0604030504040204" pitchFamily="34" charset="0"/>
                          <a:ea typeface="Arial MT"/>
                          <a:cs typeface="Arial MT"/>
                        </a:rPr>
                        <a:t>Description</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99060" marR="102235" algn="ctr">
                        <a:lnSpc>
                          <a:spcPct val="105000"/>
                        </a:lnSpc>
                        <a:spcBef>
                          <a:spcPts val="10"/>
                        </a:spcBef>
                        <a:spcAft>
                          <a:spcPts val="0"/>
                        </a:spcAft>
                      </a:pPr>
                      <a:r>
                        <a:rPr lang="en-US" sz="800" b="1">
                          <a:solidFill>
                            <a:srgbClr val="FFFFFF"/>
                          </a:solidFill>
                          <a:effectLst/>
                          <a:latin typeface="Tahoma" panose="020B0604030504040204" pitchFamily="34" charset="0"/>
                          <a:ea typeface="Arial MT"/>
                          <a:cs typeface="Arial MT"/>
                        </a:rPr>
                        <a:t>Balance</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as</a:t>
                      </a:r>
                      <a:r>
                        <a:rPr lang="en-US" sz="800" b="1" spc="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of</a:t>
                      </a:r>
                      <a:r>
                        <a:rPr lang="en-US" sz="800" b="1" spc="-2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30</a:t>
                      </a:r>
                      <a:r>
                        <a:rPr lang="en-US" sz="800" b="1" spc="4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Sep</a:t>
                      </a:r>
                      <a:r>
                        <a:rPr lang="en-US" sz="800" b="1" spc="1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2019</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(RM)</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85090" marR="81915" indent="4445" algn="ctr">
                        <a:lnSpc>
                          <a:spcPct val="105000"/>
                        </a:lnSpc>
                        <a:spcBef>
                          <a:spcPts val="10"/>
                        </a:spcBef>
                        <a:spcAft>
                          <a:spcPts val="0"/>
                        </a:spcAft>
                      </a:pPr>
                      <a:r>
                        <a:rPr lang="en-US" sz="800" b="1">
                          <a:solidFill>
                            <a:srgbClr val="FFFFFF"/>
                          </a:solidFill>
                          <a:effectLst/>
                          <a:latin typeface="Tahoma" panose="020B0604030504040204" pitchFamily="34" charset="0"/>
                          <a:ea typeface="Arial MT"/>
                          <a:cs typeface="Arial MT"/>
                        </a:rPr>
                        <a:t>Cross</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reference</a:t>
                      </a:r>
                      <a:r>
                        <a:rPr lang="en-US" sz="800" b="1" spc="-2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Annex.</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169545" marR="170180" indent="12065" algn="ctr">
                        <a:lnSpc>
                          <a:spcPct val="105000"/>
                        </a:lnSpc>
                        <a:spcBef>
                          <a:spcPts val="10"/>
                        </a:spcBef>
                        <a:spcAft>
                          <a:spcPts val="0"/>
                        </a:spcAft>
                      </a:pPr>
                      <a:r>
                        <a:rPr lang="en-US" sz="800" b="1" spc="-15">
                          <a:solidFill>
                            <a:srgbClr val="FFFFFF"/>
                          </a:solidFill>
                          <a:effectLst/>
                          <a:latin typeface="Tahoma" panose="020B0604030504040204" pitchFamily="34" charset="0"/>
                          <a:ea typeface="Arial MT"/>
                          <a:cs typeface="Arial MT"/>
                        </a:rPr>
                        <a:t>Split</a:t>
                      </a:r>
                      <a:r>
                        <a:rPr lang="en-US" sz="800" b="1" spc="-45">
                          <a:solidFill>
                            <a:srgbClr val="FFFFFF"/>
                          </a:solidFill>
                          <a:effectLst/>
                          <a:latin typeface="Tahoma" panose="020B0604030504040204" pitchFamily="34" charset="0"/>
                          <a:ea typeface="Arial MT"/>
                          <a:cs typeface="Arial MT"/>
                        </a:rPr>
                        <a:t> </a:t>
                      </a:r>
                      <a:r>
                        <a:rPr lang="en-US" sz="800" b="1" spc="-10">
                          <a:solidFill>
                            <a:srgbClr val="FFFFFF"/>
                          </a:solidFill>
                          <a:effectLst/>
                          <a:latin typeface="Tahoma" panose="020B0604030504040204" pitchFamily="34" charset="0"/>
                          <a:ea typeface="Arial MT"/>
                          <a:cs typeface="Arial MT"/>
                        </a:rPr>
                        <a:t>of</a:t>
                      </a:r>
                      <a:r>
                        <a:rPr lang="en-US" sz="800" b="1" spc="30">
                          <a:solidFill>
                            <a:srgbClr val="FFFFFF"/>
                          </a:solidFill>
                          <a:effectLst/>
                          <a:latin typeface="Tahoma" panose="020B0604030504040204" pitchFamily="34" charset="0"/>
                          <a:ea typeface="Arial MT"/>
                          <a:cs typeface="Arial MT"/>
                        </a:rPr>
                        <a:t> </a:t>
                      </a:r>
                      <a:r>
                        <a:rPr lang="en-US" sz="800" b="1" spc="-10">
                          <a:solidFill>
                            <a:srgbClr val="FFFFFF"/>
                          </a:solidFill>
                          <a:effectLst/>
                          <a:latin typeface="Tahoma" panose="020B0604030504040204" pitchFamily="34" charset="0"/>
                          <a:ea typeface="Arial MT"/>
                          <a:cs typeface="Arial MT"/>
                        </a:rPr>
                        <a:t>Funding</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Received</a:t>
                      </a:r>
                      <a:r>
                        <a:rPr lang="en-US" sz="800" b="1" spc="1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Oct</a:t>
                      </a:r>
                      <a:r>
                        <a:rPr lang="en-US" sz="800" b="1" spc="-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'19</a:t>
                      </a:r>
                      <a:r>
                        <a:rPr lang="en-US" sz="800" b="1" spc="5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&amp;</a:t>
                      </a:r>
                      <a:r>
                        <a:rPr lang="en-US" sz="800" b="1" spc="-2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March</a:t>
                      </a:r>
                      <a:r>
                        <a:rPr lang="en-US" sz="800" b="1" spc="-1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'20</a:t>
                      </a:r>
                      <a:endParaRPr lang="en-ZA" sz="1000">
                        <a:effectLst/>
                        <a:latin typeface="Arial MT"/>
                        <a:ea typeface="Arial MT"/>
                        <a:cs typeface="Arial MT"/>
                      </a:endParaRPr>
                    </a:p>
                    <a:p>
                      <a:pPr marL="539750" marR="534670" algn="ctr">
                        <a:spcBef>
                          <a:spcPts val="5"/>
                        </a:spcBef>
                        <a:spcAft>
                          <a:spcPts val="0"/>
                        </a:spcAft>
                      </a:pPr>
                      <a:r>
                        <a:rPr lang="en-US" sz="800" b="1">
                          <a:solidFill>
                            <a:srgbClr val="FFFFFF"/>
                          </a:solidFill>
                          <a:effectLst/>
                          <a:latin typeface="Tahoma" panose="020B0604030504040204" pitchFamily="34" charset="0"/>
                          <a:ea typeface="Arial MT"/>
                          <a:cs typeface="Arial MT"/>
                        </a:rPr>
                        <a:t>(RM)</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84455" marR="80645" algn="ctr">
                        <a:lnSpc>
                          <a:spcPct val="105000"/>
                        </a:lnSpc>
                        <a:spcBef>
                          <a:spcPts val="10"/>
                        </a:spcBef>
                        <a:spcAft>
                          <a:spcPts val="0"/>
                        </a:spcAft>
                      </a:pPr>
                      <a:r>
                        <a:rPr lang="en-US" sz="800" b="1" spc="-5">
                          <a:solidFill>
                            <a:srgbClr val="FFFFFF"/>
                          </a:solidFill>
                          <a:effectLst/>
                          <a:latin typeface="Tahoma" panose="020B0604030504040204" pitchFamily="34" charset="0"/>
                          <a:ea typeface="Arial MT"/>
                          <a:cs typeface="Arial MT"/>
                        </a:rPr>
                        <a:t>Funds </a:t>
                      </a:r>
                      <a:r>
                        <a:rPr lang="en-US" sz="800" b="1">
                          <a:solidFill>
                            <a:srgbClr val="FFFFFF"/>
                          </a:solidFill>
                          <a:effectLst/>
                          <a:latin typeface="Tahoma" panose="020B0604030504040204" pitchFamily="34" charset="0"/>
                          <a:ea typeface="Arial MT"/>
                          <a:cs typeface="Arial MT"/>
                        </a:rPr>
                        <a:t>Utilisation</a:t>
                      </a:r>
                      <a:r>
                        <a:rPr lang="en-US" sz="800" b="1" spc="-21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as</a:t>
                      </a:r>
                      <a:r>
                        <a:rPr lang="en-US" sz="800" b="1" spc="5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at</a:t>
                      </a:r>
                      <a:r>
                        <a:rPr lang="en-US" sz="800" b="1" spc="-3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30</a:t>
                      </a:r>
                      <a:r>
                        <a:rPr lang="en-US" sz="800" b="1" spc="5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June</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2022</a:t>
                      </a:r>
                      <a:r>
                        <a:rPr lang="en-US" sz="800" b="1" spc="-20">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(RM)</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123190" marR="121920" indent="3810" algn="ctr">
                        <a:lnSpc>
                          <a:spcPct val="105000"/>
                        </a:lnSpc>
                        <a:spcBef>
                          <a:spcPts val="10"/>
                        </a:spcBef>
                        <a:spcAft>
                          <a:spcPts val="0"/>
                        </a:spcAft>
                      </a:pPr>
                      <a:r>
                        <a:rPr lang="en-US" sz="800" b="1">
                          <a:solidFill>
                            <a:srgbClr val="FFFFFF"/>
                          </a:solidFill>
                          <a:effectLst/>
                          <a:latin typeface="Tahoma" panose="020B0604030504040204" pitchFamily="34" charset="0"/>
                          <a:ea typeface="Arial MT"/>
                          <a:cs typeface="Arial MT"/>
                        </a:rPr>
                        <a:t>Cross</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reference</a:t>
                      </a:r>
                      <a:r>
                        <a:rPr lang="en-US" sz="800" b="1" spc="-23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Annex.</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tc>
                  <a:txBody>
                    <a:bodyPr/>
                    <a:lstStyle/>
                    <a:p>
                      <a:pPr marL="142240" marR="146050" algn="ctr">
                        <a:lnSpc>
                          <a:spcPct val="105000"/>
                        </a:lnSpc>
                        <a:spcBef>
                          <a:spcPts val="10"/>
                        </a:spcBef>
                        <a:spcAft>
                          <a:spcPts val="0"/>
                        </a:spcAft>
                      </a:pPr>
                      <a:r>
                        <a:rPr lang="en-US" sz="800" b="1">
                          <a:solidFill>
                            <a:srgbClr val="FFFFFF"/>
                          </a:solidFill>
                          <a:effectLst/>
                          <a:latin typeface="Tahoma" panose="020B0604030504040204" pitchFamily="34" charset="0"/>
                          <a:ea typeface="Arial MT"/>
                          <a:cs typeface="Arial MT"/>
                        </a:rPr>
                        <a:t>Remaining</a:t>
                      </a:r>
                      <a:r>
                        <a:rPr lang="en-US" sz="800" b="1" spc="-22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Funds</a:t>
                      </a:r>
                      <a:r>
                        <a:rPr lang="en-US" sz="800" b="1" spc="5">
                          <a:solidFill>
                            <a:srgbClr val="FFFFFF"/>
                          </a:solidFill>
                          <a:effectLst/>
                          <a:latin typeface="Tahoma" panose="020B0604030504040204" pitchFamily="34" charset="0"/>
                          <a:ea typeface="Arial MT"/>
                          <a:cs typeface="Arial MT"/>
                        </a:rPr>
                        <a:t> </a:t>
                      </a:r>
                      <a:r>
                        <a:rPr lang="en-US" sz="800" b="1">
                          <a:solidFill>
                            <a:srgbClr val="FFFFFF"/>
                          </a:solidFill>
                          <a:effectLst/>
                          <a:latin typeface="Tahoma" panose="020B0604030504040204" pitchFamily="34" charset="0"/>
                          <a:ea typeface="Arial MT"/>
                          <a:cs typeface="Arial MT"/>
                        </a:rPr>
                        <a:t>(RM)</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C"/>
                    </a:solidFill>
                  </a:tcPr>
                </a:tc>
                <a:extLst>
                  <a:ext uri="{0D108BD9-81ED-4DB2-BD59-A6C34878D82A}">
                    <a16:rowId xmlns:a16="http://schemas.microsoft.com/office/drawing/2014/main" xmlns="" val="2373362508"/>
                  </a:ext>
                </a:extLst>
              </a:tr>
              <a:tr h="153092">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2576863823"/>
                  </a:ext>
                </a:extLst>
              </a:tr>
              <a:tr h="166947">
                <a:tc>
                  <a:txBody>
                    <a:bodyPr/>
                    <a:lstStyle/>
                    <a:p>
                      <a:pPr marL="20955">
                        <a:lnSpc>
                          <a:spcPts val="995"/>
                        </a:lnSpc>
                        <a:spcBef>
                          <a:spcPts val="110"/>
                        </a:spcBef>
                        <a:spcAft>
                          <a:spcPts val="0"/>
                        </a:spcAft>
                      </a:pPr>
                      <a:r>
                        <a:rPr lang="en-US" sz="800" b="1">
                          <a:effectLst/>
                          <a:latin typeface="Tahoma" panose="020B0604030504040204" pitchFamily="34" charset="0"/>
                          <a:ea typeface="Arial MT"/>
                          <a:cs typeface="Arial MT"/>
                        </a:rPr>
                        <a:t>TRADE</a:t>
                      </a:r>
                      <a:r>
                        <a:rPr lang="en-US" sz="800" b="1" spc="7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&amp;</a:t>
                      </a:r>
                      <a:r>
                        <a:rPr lang="en-US" sz="800" b="1" spc="9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OTHER</a:t>
                      </a:r>
                      <a:r>
                        <a:rPr lang="en-US" sz="800" b="1" spc="80">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PAYABLES</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8158436"/>
                  </a:ext>
                </a:extLst>
              </a:tr>
              <a:tr h="282633">
                <a:tc>
                  <a:txBody>
                    <a:bodyPr/>
                    <a:lstStyle/>
                    <a:p>
                      <a:pPr marL="20955">
                        <a:spcBef>
                          <a:spcPts val="60"/>
                        </a:spcBef>
                        <a:spcAft>
                          <a:spcPts val="0"/>
                        </a:spcAft>
                      </a:pPr>
                      <a:r>
                        <a:rPr lang="en-US" sz="800" dirty="0">
                          <a:solidFill>
                            <a:srgbClr val="000000"/>
                          </a:solidFill>
                          <a:effectLst/>
                          <a:latin typeface="Verdana" panose="020B0604030504040204" pitchFamily="34" charset="0"/>
                          <a:ea typeface="Arial MT"/>
                          <a:cs typeface="Arial MT"/>
                        </a:rPr>
                        <a:t>Trade</a:t>
                      </a:r>
                      <a:r>
                        <a:rPr lang="en-US" sz="800" spc="-15" dirty="0">
                          <a:solidFill>
                            <a:srgbClr val="000000"/>
                          </a:solidFill>
                          <a:effectLst/>
                          <a:latin typeface="Verdana" panose="020B0604030504040204" pitchFamily="34" charset="0"/>
                          <a:ea typeface="Arial MT"/>
                          <a:cs typeface="Arial MT"/>
                        </a:rPr>
                        <a:t> </a:t>
                      </a:r>
                      <a:r>
                        <a:rPr lang="en-US" sz="800" dirty="0">
                          <a:solidFill>
                            <a:srgbClr val="000000"/>
                          </a:solidFill>
                          <a:effectLst/>
                          <a:latin typeface="Verdana" panose="020B0604030504040204" pitchFamily="34" charset="0"/>
                          <a:ea typeface="Arial MT"/>
                          <a:cs typeface="Arial MT"/>
                        </a:rPr>
                        <a:t>Payables</a:t>
                      </a:r>
                      <a:endParaRPr lang="en-ZA" sz="10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L="20320">
                        <a:spcBef>
                          <a:spcPts val="60"/>
                        </a:spcBef>
                        <a:spcAft>
                          <a:spcPts val="0"/>
                        </a:spcAft>
                        <a:tabLst>
                          <a:tab pos="405130" algn="l"/>
                        </a:tabLst>
                      </a:pPr>
                      <a:r>
                        <a:rPr lang="en-US" sz="800">
                          <a:solidFill>
                            <a:srgbClr val="000000"/>
                          </a:solidFill>
                          <a:effectLst/>
                          <a:latin typeface="Verdana" panose="020B0604030504040204" pitchFamily="34" charset="0"/>
                          <a:ea typeface="Arial MT"/>
                          <a:cs typeface="Arial MT"/>
                        </a:rPr>
                        <a:t>-	975</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290,9</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259715" algn="r">
                        <a:spcBef>
                          <a:spcPts val="60"/>
                        </a:spcBef>
                        <a:spcAft>
                          <a:spcPts val="0"/>
                        </a:spcAft>
                      </a:pPr>
                      <a:r>
                        <a:rPr lang="en-US" sz="800">
                          <a:solidFill>
                            <a:srgbClr val="000000"/>
                          </a:solidFill>
                          <a:effectLst/>
                          <a:latin typeface="Verdana" panose="020B0604030504040204" pitchFamily="34" charset="0"/>
                          <a:ea typeface="Arial MT"/>
                          <a:cs typeface="Arial MT"/>
                        </a:rPr>
                        <a:t>2.1</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52705" algn="r">
                        <a:spcBef>
                          <a:spcPts val="60"/>
                        </a:spcBef>
                        <a:spcAft>
                          <a:spcPts val="0"/>
                        </a:spcAft>
                      </a:pPr>
                      <a:r>
                        <a:rPr lang="en-US" sz="800">
                          <a:solidFill>
                            <a:srgbClr val="000000"/>
                          </a:solidFill>
                          <a:effectLst/>
                          <a:latin typeface="Verdana" panose="020B0604030504040204" pitchFamily="34" charset="0"/>
                          <a:ea typeface="Arial MT"/>
                          <a:cs typeface="Arial MT"/>
                        </a:rPr>
                        <a:t>974</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401,8</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L="278765" marR="268605" algn="ctr">
                        <a:spcBef>
                          <a:spcPts val="60"/>
                        </a:spcBef>
                        <a:spcAft>
                          <a:spcPts val="0"/>
                        </a:spcAft>
                      </a:pPr>
                      <a:r>
                        <a:rPr lang="en-US" sz="800">
                          <a:solidFill>
                            <a:srgbClr val="000000"/>
                          </a:solidFill>
                          <a:effectLst/>
                          <a:latin typeface="Verdana" panose="020B0604030504040204" pitchFamily="34" charset="0"/>
                          <a:ea typeface="Arial MT"/>
                          <a:cs typeface="Arial MT"/>
                        </a:rPr>
                        <a:t>3.1</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1254887595"/>
                  </a:ext>
                </a:extLst>
              </a:tr>
              <a:tr h="166947">
                <a:tc>
                  <a:txBody>
                    <a:bodyPr/>
                    <a:lstStyle/>
                    <a:p>
                      <a:pPr marL="20955">
                        <a:spcBef>
                          <a:spcPts val="55"/>
                        </a:spcBef>
                        <a:spcAft>
                          <a:spcPts val="0"/>
                        </a:spcAft>
                      </a:pPr>
                      <a:r>
                        <a:rPr lang="en-US" sz="800">
                          <a:effectLst/>
                          <a:latin typeface="Verdana" panose="020B0604030504040204" pitchFamily="34" charset="0"/>
                          <a:ea typeface="Arial MT"/>
                          <a:cs typeface="Arial MT"/>
                        </a:rPr>
                        <a:t>Accruals</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spcBef>
                          <a:spcPts val="55"/>
                        </a:spcBef>
                        <a:spcAft>
                          <a:spcPts val="0"/>
                        </a:spcAft>
                        <a:tabLst>
                          <a:tab pos="383540" algn="l"/>
                        </a:tabLst>
                      </a:pPr>
                      <a:r>
                        <a:rPr lang="en-US" sz="800">
                          <a:effectLst/>
                          <a:latin typeface="Verdana" panose="020B0604030504040204" pitchFamily="34" charset="0"/>
                          <a:ea typeface="Arial MT"/>
                          <a:cs typeface="Arial MT"/>
                        </a:rPr>
                        <a:t>-	296</a:t>
                      </a:r>
                      <a:r>
                        <a:rPr lang="en-US" sz="800" spc="-1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485,0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7015" algn="r">
                        <a:spcBef>
                          <a:spcPts val="55"/>
                        </a:spcBef>
                        <a:spcAft>
                          <a:spcPts val="0"/>
                        </a:spcAft>
                      </a:pPr>
                      <a:r>
                        <a:rPr lang="en-US" sz="800">
                          <a:effectLst/>
                          <a:latin typeface="Verdana" panose="020B0604030504040204" pitchFamily="34" charset="0"/>
                          <a:ea typeface="Arial MT"/>
                          <a:cs typeface="Arial MT"/>
                        </a:rPr>
                        <a:t>2.3</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0" algn="r">
                        <a:spcBef>
                          <a:spcPts val="55"/>
                        </a:spcBef>
                        <a:spcAft>
                          <a:spcPts val="0"/>
                        </a:spcAft>
                      </a:pPr>
                      <a:r>
                        <a:rPr lang="en-US" sz="800">
                          <a:effectLst/>
                          <a:latin typeface="Verdana" panose="020B0604030504040204" pitchFamily="34" charset="0"/>
                          <a:ea typeface="Arial MT"/>
                          <a:cs typeface="Arial MT"/>
                        </a:rPr>
                        <a:t>274 512,9</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marR="255905" algn="ctr">
                        <a:spcBef>
                          <a:spcPts val="55"/>
                        </a:spcBef>
                        <a:spcAft>
                          <a:spcPts val="0"/>
                        </a:spcAft>
                      </a:pPr>
                      <a:r>
                        <a:rPr lang="en-US" sz="800">
                          <a:effectLst/>
                          <a:latin typeface="Verdana" panose="020B0604030504040204" pitchFamily="34" charset="0"/>
                          <a:ea typeface="Arial MT"/>
                          <a:cs typeface="Arial MT"/>
                        </a:rPr>
                        <a:t>3.2</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6622277"/>
                  </a:ext>
                </a:extLst>
              </a:tr>
              <a:tr h="282633">
                <a:tc>
                  <a:txBody>
                    <a:bodyPr/>
                    <a:lstStyle/>
                    <a:p>
                      <a:pPr marL="20955">
                        <a:spcBef>
                          <a:spcPts val="5"/>
                        </a:spcBef>
                        <a:spcAft>
                          <a:spcPts val="0"/>
                        </a:spcAft>
                      </a:pPr>
                      <a:r>
                        <a:rPr lang="en-US" sz="800" spc="5">
                          <a:solidFill>
                            <a:srgbClr val="000000"/>
                          </a:solidFill>
                          <a:effectLst/>
                          <a:latin typeface="Verdana" panose="020B0604030504040204" pitchFamily="34" charset="0"/>
                          <a:ea typeface="Arial MT"/>
                          <a:cs typeface="Arial MT"/>
                        </a:rPr>
                        <a:t>G</a:t>
                      </a:r>
                      <a:r>
                        <a:rPr lang="en-US" sz="800" spc="-20">
                          <a:solidFill>
                            <a:srgbClr val="000000"/>
                          </a:solidFill>
                          <a:effectLst/>
                          <a:latin typeface="Verdana" panose="020B0604030504040204" pitchFamily="34" charset="0"/>
                          <a:ea typeface="Arial MT"/>
                          <a:cs typeface="Arial MT"/>
                        </a:rPr>
                        <a:t>R</a:t>
                      </a:r>
                      <a:r>
                        <a:rPr lang="en-US" sz="800" spc="55">
                          <a:solidFill>
                            <a:srgbClr val="000000"/>
                          </a:solidFill>
                          <a:effectLst/>
                          <a:latin typeface="Verdana" panose="020B0604030504040204" pitchFamily="34" charset="0"/>
                          <a:ea typeface="Arial MT"/>
                          <a:cs typeface="Arial MT"/>
                        </a:rPr>
                        <a:t>I</a:t>
                      </a:r>
                      <a:r>
                        <a:rPr lang="en-US" sz="800">
                          <a:solidFill>
                            <a:srgbClr val="000000"/>
                          </a:solidFill>
                          <a:effectLst/>
                          <a:latin typeface="Verdana" panose="020B0604030504040204" pitchFamily="34" charset="0"/>
                          <a:ea typeface="Arial MT"/>
                          <a:cs typeface="Arial MT"/>
                        </a:rPr>
                        <a:t>R</a:t>
                      </a:r>
                      <a:r>
                        <a:rPr lang="en-US" sz="800" spc="-65">
                          <a:solidFill>
                            <a:srgbClr val="000000"/>
                          </a:solidFill>
                          <a:effectLst/>
                          <a:latin typeface="Verdana" panose="020B0604030504040204" pitchFamily="34" charset="0"/>
                          <a:ea typeface="Arial MT"/>
                          <a:cs typeface="Arial MT"/>
                        </a:rPr>
                        <a:t> </a:t>
                      </a:r>
                      <a:r>
                        <a:rPr lang="en-US" sz="800" spc="5">
                          <a:solidFill>
                            <a:srgbClr val="000000"/>
                          </a:solidFill>
                          <a:effectLst/>
                          <a:latin typeface="Verdana" panose="020B0604030504040204" pitchFamily="34" charset="0"/>
                          <a:ea typeface="Arial MT"/>
                          <a:cs typeface="Arial MT"/>
                        </a:rPr>
                        <a:t>C</a:t>
                      </a:r>
                      <a:r>
                        <a:rPr lang="en-US" sz="800" spc="-25">
                          <a:solidFill>
                            <a:srgbClr val="000000"/>
                          </a:solidFill>
                          <a:effectLst/>
                          <a:latin typeface="Verdana" panose="020B0604030504040204" pitchFamily="34" charset="0"/>
                          <a:ea typeface="Arial MT"/>
                          <a:cs typeface="Arial MT"/>
                        </a:rPr>
                        <a:t>l</a:t>
                      </a:r>
                      <a:r>
                        <a:rPr lang="en-US" sz="800" spc="-5">
                          <a:solidFill>
                            <a:srgbClr val="000000"/>
                          </a:solidFill>
                          <a:effectLst/>
                          <a:latin typeface="Verdana" panose="020B0604030504040204" pitchFamily="34" charset="0"/>
                          <a:ea typeface="Arial MT"/>
                          <a:cs typeface="Arial MT"/>
                        </a:rPr>
                        <a:t>e</a:t>
                      </a:r>
                      <a:r>
                        <a:rPr lang="en-US" sz="800" spc="15">
                          <a:solidFill>
                            <a:srgbClr val="000000"/>
                          </a:solidFill>
                          <a:effectLst/>
                          <a:latin typeface="Verdana" panose="020B0604030504040204" pitchFamily="34" charset="0"/>
                          <a:ea typeface="Arial MT"/>
                          <a:cs typeface="Arial MT"/>
                        </a:rPr>
                        <a:t>a</a:t>
                      </a:r>
                      <a:r>
                        <a:rPr lang="en-US" sz="800" spc="-10">
                          <a:solidFill>
                            <a:srgbClr val="000000"/>
                          </a:solidFill>
                          <a:effectLst/>
                          <a:latin typeface="Verdana" panose="020B0604030504040204" pitchFamily="34" charset="0"/>
                          <a:ea typeface="Arial MT"/>
                          <a:cs typeface="Arial MT"/>
                        </a:rPr>
                        <a:t>r</a:t>
                      </a:r>
                      <a:r>
                        <a:rPr lang="en-US" sz="800" spc="-25">
                          <a:solidFill>
                            <a:srgbClr val="000000"/>
                          </a:solidFill>
                          <a:effectLst/>
                          <a:latin typeface="Verdana" panose="020B0604030504040204" pitchFamily="34" charset="0"/>
                          <a:ea typeface="Arial MT"/>
                          <a:cs typeface="Arial MT"/>
                        </a:rPr>
                        <a:t>i</a:t>
                      </a:r>
                      <a:r>
                        <a:rPr lang="en-US" sz="800" spc="-20">
                          <a:solidFill>
                            <a:srgbClr val="000000"/>
                          </a:solidFill>
                          <a:effectLst/>
                          <a:latin typeface="Verdana" panose="020B0604030504040204" pitchFamily="34" charset="0"/>
                          <a:ea typeface="Arial MT"/>
                          <a:cs typeface="Arial MT"/>
                        </a:rPr>
                        <a:t>n</a:t>
                      </a:r>
                      <a:r>
                        <a:rPr lang="en-US" sz="800">
                          <a:solidFill>
                            <a:srgbClr val="000000"/>
                          </a:solidFill>
                          <a:effectLst/>
                          <a:latin typeface="Verdana" panose="020B0604030504040204" pitchFamily="34" charset="0"/>
                          <a:ea typeface="Arial MT"/>
                          <a:cs typeface="Arial MT"/>
                        </a:rPr>
                        <a:t>g</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L="33655">
                        <a:spcBef>
                          <a:spcPts val="5"/>
                        </a:spcBef>
                        <a:spcAft>
                          <a:spcPts val="0"/>
                        </a:spcAft>
                        <a:tabLst>
                          <a:tab pos="464185" algn="l"/>
                        </a:tabLst>
                      </a:pPr>
                      <a:r>
                        <a:rPr lang="en-US" sz="800">
                          <a:solidFill>
                            <a:srgbClr val="000000"/>
                          </a:solidFill>
                          <a:effectLst/>
                          <a:latin typeface="Verdana" panose="020B0604030504040204" pitchFamily="34" charset="0"/>
                          <a:ea typeface="Arial MT"/>
                          <a:cs typeface="Arial MT"/>
                        </a:rPr>
                        <a:t>-	25</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173,6</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259715" algn="r">
                        <a:spcBef>
                          <a:spcPts val="5"/>
                        </a:spcBef>
                        <a:spcAft>
                          <a:spcPts val="0"/>
                        </a:spcAft>
                      </a:pPr>
                      <a:r>
                        <a:rPr lang="en-US" sz="800">
                          <a:solidFill>
                            <a:srgbClr val="000000"/>
                          </a:solidFill>
                          <a:effectLst/>
                          <a:latin typeface="Verdana" panose="020B0604030504040204" pitchFamily="34" charset="0"/>
                          <a:ea typeface="Arial MT"/>
                          <a:cs typeface="Arial MT"/>
                        </a:rPr>
                        <a:t>2.2</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52705" algn="r">
                        <a:spcBef>
                          <a:spcPts val="5"/>
                        </a:spcBef>
                        <a:spcAft>
                          <a:spcPts val="0"/>
                        </a:spcAft>
                      </a:pPr>
                      <a:r>
                        <a:rPr lang="en-US" sz="800">
                          <a:solidFill>
                            <a:srgbClr val="000000"/>
                          </a:solidFill>
                          <a:effectLst/>
                          <a:latin typeface="Verdana" panose="020B0604030504040204" pitchFamily="34" charset="0"/>
                          <a:ea typeface="Arial MT"/>
                          <a:cs typeface="Arial MT"/>
                        </a:rPr>
                        <a:t>25</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164,6</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L="278765" marR="268605" algn="ctr">
                        <a:spcBef>
                          <a:spcPts val="5"/>
                        </a:spcBef>
                        <a:spcAft>
                          <a:spcPts val="0"/>
                        </a:spcAft>
                      </a:pPr>
                      <a:r>
                        <a:rPr lang="en-US" sz="800">
                          <a:solidFill>
                            <a:srgbClr val="000000"/>
                          </a:solidFill>
                          <a:effectLst/>
                          <a:latin typeface="Verdana" panose="020B0604030504040204" pitchFamily="34" charset="0"/>
                          <a:ea typeface="Arial MT"/>
                          <a:cs typeface="Arial MT"/>
                        </a:rPr>
                        <a:t>3.3</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8358050"/>
                  </a:ext>
                </a:extLst>
              </a:tr>
              <a:tr h="181495">
                <a:tc>
                  <a:txBody>
                    <a:bodyPr/>
                    <a:lstStyle/>
                    <a:p>
                      <a:r>
                        <a:rPr lang="en-US" sz="800" dirty="0">
                          <a:effectLst/>
                          <a:latin typeface="Times New Roman" panose="02020603050405020304" pitchFamily="18" charset="0"/>
                          <a:ea typeface="Arial MT"/>
                          <a:cs typeface="Arial MT"/>
                        </a:rPr>
                        <a:t> </a:t>
                      </a:r>
                      <a:endParaRPr lang="en-ZA" sz="10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558364"/>
                  </a:ext>
                </a:extLst>
              </a:tr>
              <a:tr h="282633">
                <a:tc>
                  <a:txBody>
                    <a:bodyPr/>
                    <a:lstStyle/>
                    <a:p>
                      <a:pPr marL="20955">
                        <a:spcBef>
                          <a:spcPts val="5"/>
                        </a:spcBef>
                        <a:spcAft>
                          <a:spcPts val="0"/>
                        </a:spcAft>
                      </a:pPr>
                      <a:r>
                        <a:rPr lang="en-US" sz="800">
                          <a:solidFill>
                            <a:srgbClr val="000000"/>
                          </a:solidFill>
                          <a:effectLst/>
                          <a:latin typeface="Verdana" panose="020B0604030504040204" pitchFamily="34" charset="0"/>
                          <a:ea typeface="Arial MT"/>
                          <a:cs typeface="Arial MT"/>
                        </a:rPr>
                        <a:t>Royalties</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L="33655">
                        <a:spcBef>
                          <a:spcPts val="5"/>
                        </a:spcBef>
                        <a:spcAft>
                          <a:spcPts val="0"/>
                        </a:spcAft>
                        <a:tabLst>
                          <a:tab pos="464185" algn="l"/>
                        </a:tabLst>
                      </a:pPr>
                      <a:r>
                        <a:rPr lang="en-US" sz="800">
                          <a:solidFill>
                            <a:srgbClr val="000000"/>
                          </a:solidFill>
                          <a:effectLst/>
                          <a:latin typeface="Verdana" panose="020B0604030504040204" pitchFamily="34" charset="0"/>
                          <a:ea typeface="Arial MT"/>
                          <a:cs typeface="Arial MT"/>
                        </a:rPr>
                        <a:t>-	92</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500,0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45720" algn="r">
                        <a:spcBef>
                          <a:spcPts val="5"/>
                        </a:spcBef>
                        <a:spcAft>
                          <a:spcPts val="0"/>
                        </a:spcAft>
                      </a:pPr>
                      <a:r>
                        <a:rPr lang="en-US" sz="800">
                          <a:solidFill>
                            <a:srgbClr val="000000"/>
                          </a:solidFill>
                          <a:effectLst/>
                          <a:latin typeface="Verdana" panose="020B0604030504040204" pitchFamily="34" charset="0"/>
                          <a:ea typeface="Arial MT"/>
                          <a:cs typeface="Arial MT"/>
                        </a:rPr>
                        <a:t>92</a:t>
                      </a:r>
                      <a:r>
                        <a:rPr lang="en-US" sz="800" spc="-10">
                          <a:solidFill>
                            <a:srgbClr val="000000"/>
                          </a:solidFill>
                          <a:effectLst/>
                          <a:latin typeface="Verdana" panose="020B0604030504040204" pitchFamily="34" charset="0"/>
                          <a:ea typeface="Arial MT"/>
                          <a:cs typeface="Arial MT"/>
                        </a:rPr>
                        <a:t> </a:t>
                      </a:r>
                      <a:r>
                        <a:rPr lang="en-US" sz="800">
                          <a:solidFill>
                            <a:srgbClr val="000000"/>
                          </a:solidFill>
                          <a:effectLst/>
                          <a:latin typeface="Verdana" panose="020B0604030504040204" pitchFamily="34" charset="0"/>
                          <a:ea typeface="Arial MT"/>
                          <a:cs typeface="Arial MT"/>
                        </a:rPr>
                        <a:t>500,0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3981436776"/>
                  </a:ext>
                </a:extLst>
              </a:tr>
              <a:tr h="166947">
                <a:tc>
                  <a:txBody>
                    <a:bodyPr/>
                    <a:lstStyle/>
                    <a:p>
                      <a:pPr marL="20955">
                        <a:lnSpc>
                          <a:spcPts val="995"/>
                        </a:lnSpc>
                        <a:spcBef>
                          <a:spcPts val="110"/>
                        </a:spcBef>
                        <a:spcAft>
                          <a:spcPts val="0"/>
                        </a:spcAft>
                      </a:pPr>
                      <a:r>
                        <a:rPr lang="en-US" sz="800" b="1">
                          <a:effectLst/>
                          <a:latin typeface="Tahoma" panose="020B0604030504040204" pitchFamily="34" charset="0"/>
                          <a:ea typeface="Arial MT"/>
                          <a:cs typeface="Arial MT"/>
                        </a:rPr>
                        <a:t>TOTAL</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nSpc>
                          <a:spcPts val="995"/>
                        </a:lnSpc>
                        <a:spcBef>
                          <a:spcPts val="110"/>
                        </a:spcBef>
                        <a:spcAft>
                          <a:spcPts val="0"/>
                        </a:spcAft>
                        <a:tabLst>
                          <a:tab pos="255270" algn="l"/>
                        </a:tabLst>
                      </a:pPr>
                      <a:r>
                        <a:rPr lang="en-US" sz="800" b="1">
                          <a:effectLst/>
                          <a:latin typeface="Tahoma" panose="020B0604030504040204" pitchFamily="34" charset="0"/>
                          <a:ea typeface="Arial MT"/>
                          <a:cs typeface="Arial MT"/>
                        </a:rPr>
                        <a:t>-	1</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389</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449,5</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5405" algn="r">
                        <a:lnSpc>
                          <a:spcPts val="995"/>
                        </a:lnSpc>
                        <a:spcBef>
                          <a:spcPts val="110"/>
                        </a:spcBef>
                        <a:spcAft>
                          <a:spcPts val="0"/>
                        </a:spcAft>
                      </a:pPr>
                      <a:r>
                        <a:rPr lang="en-US" sz="800" b="1">
                          <a:effectLst/>
                          <a:latin typeface="Tahoma" panose="020B0604030504040204" pitchFamily="34" charset="0"/>
                          <a:ea typeface="Arial MT"/>
                          <a:cs typeface="Arial MT"/>
                        </a:rPr>
                        <a:t>1</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400</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000,0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6040" algn="r">
                        <a:lnSpc>
                          <a:spcPts val="995"/>
                        </a:lnSpc>
                        <a:spcBef>
                          <a:spcPts val="110"/>
                        </a:spcBef>
                        <a:spcAft>
                          <a:spcPts val="0"/>
                        </a:spcAft>
                      </a:pPr>
                      <a:r>
                        <a:rPr lang="en-US" sz="800" b="1">
                          <a:effectLst/>
                          <a:latin typeface="Tahoma" panose="020B0604030504040204" pitchFamily="34" charset="0"/>
                          <a:ea typeface="Arial MT"/>
                          <a:cs typeface="Arial MT"/>
                        </a:rPr>
                        <a:t>1</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366</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579,3</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6675" algn="r">
                        <a:spcBef>
                          <a:spcPts val="10"/>
                        </a:spcBef>
                        <a:spcAft>
                          <a:spcPts val="0"/>
                        </a:spcAft>
                      </a:pPr>
                      <a:r>
                        <a:rPr lang="en-US" sz="800" b="1">
                          <a:effectLst/>
                          <a:latin typeface="Tahoma" panose="020B0604030504040204" pitchFamily="34" charset="0"/>
                          <a:ea typeface="Arial MT"/>
                          <a:cs typeface="Arial MT"/>
                        </a:rPr>
                        <a:t>33</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420,7</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2324522"/>
                  </a:ext>
                </a:extLst>
              </a:tr>
              <a:tr h="166947">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952534807"/>
                  </a:ext>
                </a:extLst>
              </a:tr>
              <a:tr h="166947">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5937084"/>
                  </a:ext>
                </a:extLst>
              </a:tr>
              <a:tr h="166947">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2755959695"/>
                  </a:ext>
                </a:extLst>
              </a:tr>
              <a:tr h="288175">
                <a:tc>
                  <a:txBody>
                    <a:bodyPr/>
                    <a:lstStyle/>
                    <a:p>
                      <a:pPr marL="20955">
                        <a:spcBef>
                          <a:spcPts val="525"/>
                        </a:spcBef>
                        <a:spcAft>
                          <a:spcPts val="0"/>
                        </a:spcAft>
                      </a:pPr>
                      <a:r>
                        <a:rPr lang="en-US" sz="800" b="1">
                          <a:effectLst/>
                          <a:latin typeface="Tahoma" panose="020B0604030504040204" pitchFamily="34" charset="0"/>
                          <a:ea typeface="Arial MT"/>
                          <a:cs typeface="Arial MT"/>
                        </a:rPr>
                        <a:t>NEW</a:t>
                      </a:r>
                      <a:r>
                        <a:rPr lang="en-US" sz="800" b="1" spc="4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EXPENDITURE</a:t>
                      </a:r>
                      <a:r>
                        <a:rPr lang="en-US" sz="800" b="1" spc="7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CONTRACTED</a:t>
                      </a:r>
                      <a:r>
                        <a:rPr lang="en-US" sz="800" b="1" spc="70">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AFTER</a:t>
                      </a:r>
                      <a:r>
                        <a:rPr lang="en-US" sz="800" b="1" spc="7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30</a:t>
                      </a:r>
                      <a:r>
                        <a:rPr lang="en-US" sz="800" b="1" spc="9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SEP</a:t>
                      </a:r>
                      <a:r>
                        <a:rPr lang="en-US" sz="800" b="1" spc="90">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2019</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6181190"/>
                  </a:ext>
                </a:extLst>
              </a:tr>
              <a:tr h="166947">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950131923"/>
                  </a:ext>
                </a:extLst>
              </a:tr>
              <a:tr h="166947">
                <a:tc>
                  <a:txBody>
                    <a:bodyPr/>
                    <a:lstStyle/>
                    <a:p>
                      <a:pPr marL="20955">
                        <a:spcBef>
                          <a:spcPts val="55"/>
                        </a:spcBef>
                        <a:spcAft>
                          <a:spcPts val="0"/>
                        </a:spcAft>
                      </a:pPr>
                      <a:r>
                        <a:rPr lang="en-US" sz="800">
                          <a:effectLst/>
                          <a:latin typeface="Verdana" panose="020B0604030504040204" pitchFamily="34" charset="0"/>
                          <a:ea typeface="Arial MT"/>
                          <a:cs typeface="Arial MT"/>
                        </a:rPr>
                        <a:t>TV</a:t>
                      </a:r>
                      <a:r>
                        <a:rPr lang="en-US" sz="800" spc="4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Content</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spcBef>
                          <a:spcPts val="55"/>
                        </a:spcBef>
                        <a:spcAft>
                          <a:spcPts val="0"/>
                        </a:spcAft>
                      </a:pPr>
                      <a:r>
                        <a:rPr lang="en-US" sz="800">
                          <a:effectLst/>
                          <a:latin typeface="Verdana" panose="020B0604030504040204" pitchFamily="34" charset="0"/>
                          <a:ea typeface="Arial MT"/>
                          <a:cs typeface="Arial MT"/>
                        </a:rPr>
                        <a:t>-</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5405" algn="r">
                        <a:lnSpc>
                          <a:spcPts val="995"/>
                        </a:lnSpc>
                        <a:spcBef>
                          <a:spcPts val="115"/>
                        </a:spcBef>
                        <a:spcAft>
                          <a:spcPts val="0"/>
                        </a:spcAft>
                      </a:pPr>
                      <a:r>
                        <a:rPr lang="en-US" sz="800" b="1">
                          <a:effectLst/>
                          <a:latin typeface="Tahoma" panose="020B0604030504040204" pitchFamily="34" charset="0"/>
                          <a:ea typeface="Arial MT"/>
                          <a:cs typeface="Arial MT"/>
                        </a:rPr>
                        <a:t>1</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200</a:t>
                      </a:r>
                      <a:r>
                        <a:rPr lang="en-US" sz="800" b="1" spc="5">
                          <a:effectLst/>
                          <a:latin typeface="Tahoma" panose="020B0604030504040204" pitchFamily="34" charset="0"/>
                          <a:ea typeface="Arial MT"/>
                          <a:cs typeface="Arial MT"/>
                        </a:rPr>
                        <a:t> </a:t>
                      </a:r>
                      <a:r>
                        <a:rPr lang="en-US" sz="800" b="1">
                          <a:effectLst/>
                          <a:latin typeface="Tahoma" panose="020B0604030504040204" pitchFamily="34" charset="0"/>
                          <a:ea typeface="Arial MT"/>
                          <a:cs typeface="Arial MT"/>
                        </a:rPr>
                        <a:t>000,0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705" algn="r">
                        <a:spcBef>
                          <a:spcPts val="55"/>
                        </a:spcBef>
                        <a:spcAft>
                          <a:spcPts val="0"/>
                        </a:spcAft>
                      </a:pPr>
                      <a:r>
                        <a:rPr lang="en-US" sz="800">
                          <a:effectLst/>
                          <a:latin typeface="Verdana" panose="020B0604030504040204" pitchFamily="34" charset="0"/>
                          <a:ea typeface="Arial MT"/>
                          <a:cs typeface="Arial MT"/>
                        </a:rPr>
                        <a:t>833</a:t>
                      </a:r>
                      <a:r>
                        <a:rPr lang="en-US" sz="800" spc="-1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176,0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765" marR="268605" algn="ctr">
                        <a:spcBef>
                          <a:spcPts val="55"/>
                        </a:spcBef>
                        <a:spcAft>
                          <a:spcPts val="0"/>
                        </a:spcAft>
                      </a:pPr>
                      <a:r>
                        <a:rPr lang="en-US" sz="800">
                          <a:effectLst/>
                          <a:latin typeface="Verdana" panose="020B0604030504040204" pitchFamily="34" charset="0"/>
                          <a:ea typeface="Arial MT"/>
                          <a:cs typeface="Arial MT"/>
                        </a:rPr>
                        <a:t>3.4</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6675" algn="r">
                        <a:lnSpc>
                          <a:spcPts val="995"/>
                        </a:lnSpc>
                        <a:spcBef>
                          <a:spcPts val="115"/>
                        </a:spcBef>
                        <a:spcAft>
                          <a:spcPts val="0"/>
                        </a:spcAft>
                      </a:pPr>
                      <a:r>
                        <a:rPr lang="en-US" sz="800" b="1">
                          <a:effectLst/>
                          <a:latin typeface="Tahoma" panose="020B0604030504040204" pitchFamily="34" charset="0"/>
                          <a:ea typeface="Arial MT"/>
                          <a:cs typeface="Arial MT"/>
                        </a:rPr>
                        <a:t>366 824,0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7975356"/>
                  </a:ext>
                </a:extLst>
              </a:tr>
              <a:tr h="166947">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1974151111"/>
                  </a:ext>
                </a:extLst>
              </a:tr>
              <a:tr h="166947">
                <a:tc>
                  <a:txBody>
                    <a:bodyPr/>
                    <a:lstStyle/>
                    <a:p>
                      <a:pPr marL="20955">
                        <a:spcBef>
                          <a:spcPts val="55"/>
                        </a:spcBef>
                        <a:spcAft>
                          <a:spcPts val="0"/>
                        </a:spcAft>
                      </a:pPr>
                      <a:r>
                        <a:rPr lang="en-US" sz="800">
                          <a:effectLst/>
                          <a:latin typeface="Verdana" panose="020B0604030504040204" pitchFamily="34" charset="0"/>
                          <a:ea typeface="Arial MT"/>
                          <a:cs typeface="Arial MT"/>
                        </a:rPr>
                        <a:t>Long</a:t>
                      </a:r>
                      <a:r>
                        <a:rPr lang="en-US" sz="800" spc="1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term</a:t>
                      </a:r>
                      <a:r>
                        <a:rPr lang="en-US" sz="800" spc="-2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Capex</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3355" algn="r">
                        <a:spcBef>
                          <a:spcPts val="55"/>
                        </a:spcBef>
                        <a:spcAft>
                          <a:spcPts val="0"/>
                        </a:spcAft>
                      </a:pPr>
                      <a:r>
                        <a:rPr lang="en-US" sz="800">
                          <a:effectLst/>
                          <a:latin typeface="Verdana" panose="020B0604030504040204" pitchFamily="34" charset="0"/>
                          <a:ea typeface="Arial MT"/>
                          <a:cs typeface="Arial MT"/>
                        </a:rPr>
                        <a:t>-</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7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5405" algn="r">
                        <a:lnSpc>
                          <a:spcPts val="995"/>
                        </a:lnSpc>
                        <a:spcBef>
                          <a:spcPts val="115"/>
                        </a:spcBef>
                        <a:spcAft>
                          <a:spcPts val="0"/>
                        </a:spcAft>
                      </a:pPr>
                      <a:r>
                        <a:rPr lang="en-US" sz="800" b="1">
                          <a:effectLst/>
                          <a:latin typeface="Tahoma" panose="020B0604030504040204" pitchFamily="34" charset="0"/>
                          <a:ea typeface="Arial MT"/>
                          <a:cs typeface="Arial MT"/>
                        </a:rPr>
                        <a:t>600 000,0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2705" algn="r">
                        <a:spcBef>
                          <a:spcPts val="55"/>
                        </a:spcBef>
                        <a:spcAft>
                          <a:spcPts val="0"/>
                        </a:spcAft>
                      </a:pPr>
                      <a:r>
                        <a:rPr lang="en-US" sz="800">
                          <a:effectLst/>
                          <a:latin typeface="Verdana" panose="020B0604030504040204" pitchFamily="34" charset="0"/>
                          <a:ea typeface="Arial MT"/>
                          <a:cs typeface="Arial MT"/>
                        </a:rPr>
                        <a:t>191</a:t>
                      </a:r>
                      <a:r>
                        <a:rPr lang="en-US" sz="800" spc="-10">
                          <a:effectLst/>
                          <a:latin typeface="Verdana" panose="020B0604030504040204" pitchFamily="34" charset="0"/>
                          <a:ea typeface="Arial MT"/>
                          <a:cs typeface="Arial MT"/>
                        </a:rPr>
                        <a:t> </a:t>
                      </a:r>
                      <a:r>
                        <a:rPr lang="en-US" sz="800">
                          <a:effectLst/>
                          <a:latin typeface="Verdana" panose="020B0604030504040204" pitchFamily="34" charset="0"/>
                          <a:ea typeface="Arial MT"/>
                          <a:cs typeface="Arial MT"/>
                        </a:rPr>
                        <a:t>298,0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765" marR="268605" algn="ctr">
                        <a:lnSpc>
                          <a:spcPts val="950"/>
                        </a:lnSpc>
                        <a:spcBef>
                          <a:spcPts val="160"/>
                        </a:spcBef>
                        <a:spcAft>
                          <a:spcPts val="0"/>
                        </a:spcAft>
                      </a:pPr>
                      <a:r>
                        <a:rPr lang="en-US" sz="800">
                          <a:effectLst/>
                          <a:latin typeface="Verdana" panose="020B0604030504040204" pitchFamily="34" charset="0"/>
                          <a:ea typeface="Arial MT"/>
                          <a:cs typeface="Arial MT"/>
                        </a:rPr>
                        <a:t>3.5</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6675" algn="r">
                        <a:lnSpc>
                          <a:spcPts val="995"/>
                        </a:lnSpc>
                        <a:spcBef>
                          <a:spcPts val="115"/>
                        </a:spcBef>
                        <a:spcAft>
                          <a:spcPts val="0"/>
                        </a:spcAft>
                      </a:pPr>
                      <a:r>
                        <a:rPr lang="en-US" sz="800" b="1">
                          <a:effectLst/>
                          <a:latin typeface="Tahoma" panose="020B0604030504040204" pitchFamily="34" charset="0"/>
                          <a:ea typeface="Arial MT"/>
                          <a:cs typeface="Arial MT"/>
                        </a:rPr>
                        <a:t>408 702,0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8627453"/>
                  </a:ext>
                </a:extLst>
              </a:tr>
              <a:tr h="153092">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extLst>
                  <a:ext uri="{0D108BD9-81ED-4DB2-BD59-A6C34878D82A}">
                    <a16:rowId xmlns:a16="http://schemas.microsoft.com/office/drawing/2014/main" xmlns="" val="2870741909"/>
                  </a:ext>
                </a:extLst>
              </a:tr>
              <a:tr h="153092">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607382"/>
                  </a:ext>
                </a:extLst>
              </a:tr>
              <a:tr h="139238">
                <a:tc>
                  <a:txBody>
                    <a:bodyPr/>
                    <a:lstStyle/>
                    <a:p>
                      <a:pPr marL="20955">
                        <a:lnSpc>
                          <a:spcPts val="895"/>
                        </a:lnSpc>
                        <a:spcBef>
                          <a:spcPts val="10"/>
                        </a:spcBef>
                        <a:spcAft>
                          <a:spcPts val="0"/>
                        </a:spcAft>
                      </a:pPr>
                      <a:r>
                        <a:rPr lang="en-US" sz="800" b="1">
                          <a:solidFill>
                            <a:srgbClr val="000000"/>
                          </a:solidFill>
                          <a:effectLst/>
                          <a:latin typeface="Tahoma" panose="020B0604030504040204" pitchFamily="34" charset="0"/>
                          <a:ea typeface="Arial MT"/>
                          <a:cs typeface="Arial MT"/>
                        </a:rPr>
                        <a:t>GRAND</a:t>
                      </a:r>
                      <a:r>
                        <a:rPr lang="en-US" sz="800" b="1" spc="35">
                          <a:solidFill>
                            <a:srgbClr val="000000"/>
                          </a:solidFill>
                          <a:effectLst/>
                          <a:latin typeface="Tahoma" panose="020B0604030504040204" pitchFamily="34" charset="0"/>
                          <a:ea typeface="Arial MT"/>
                          <a:cs typeface="Arial MT"/>
                        </a:rPr>
                        <a:t> </a:t>
                      </a:r>
                      <a:r>
                        <a:rPr lang="en-US" sz="800" b="1">
                          <a:solidFill>
                            <a:srgbClr val="000000"/>
                          </a:solidFill>
                          <a:effectLst/>
                          <a:latin typeface="Tahoma" panose="020B0604030504040204" pitchFamily="34" charset="0"/>
                          <a:ea typeface="Arial MT"/>
                          <a:cs typeface="Arial MT"/>
                        </a:rPr>
                        <a:t>TOTAL</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65405" algn="r">
                        <a:lnSpc>
                          <a:spcPts val="895"/>
                        </a:lnSpc>
                        <a:spcBef>
                          <a:spcPts val="10"/>
                        </a:spcBef>
                        <a:spcAft>
                          <a:spcPts val="0"/>
                        </a:spcAft>
                      </a:pPr>
                      <a:r>
                        <a:rPr lang="en-US" sz="800" b="1">
                          <a:solidFill>
                            <a:srgbClr val="000000"/>
                          </a:solidFill>
                          <a:effectLst/>
                          <a:latin typeface="Tahoma" panose="020B0604030504040204" pitchFamily="34" charset="0"/>
                          <a:ea typeface="Arial MT"/>
                          <a:cs typeface="Arial MT"/>
                        </a:rPr>
                        <a:t>3</a:t>
                      </a:r>
                      <a:r>
                        <a:rPr lang="en-US" sz="800" b="1" spc="5">
                          <a:solidFill>
                            <a:srgbClr val="000000"/>
                          </a:solidFill>
                          <a:effectLst/>
                          <a:latin typeface="Tahoma" panose="020B0604030504040204" pitchFamily="34" charset="0"/>
                          <a:ea typeface="Arial MT"/>
                          <a:cs typeface="Arial MT"/>
                        </a:rPr>
                        <a:t> </a:t>
                      </a:r>
                      <a:r>
                        <a:rPr lang="en-US" sz="800" b="1">
                          <a:solidFill>
                            <a:srgbClr val="000000"/>
                          </a:solidFill>
                          <a:effectLst/>
                          <a:latin typeface="Tahoma" panose="020B0604030504040204" pitchFamily="34" charset="0"/>
                          <a:ea typeface="Arial MT"/>
                          <a:cs typeface="Arial MT"/>
                        </a:rPr>
                        <a:t>200</a:t>
                      </a:r>
                      <a:r>
                        <a:rPr lang="en-US" sz="800" b="1" spc="5">
                          <a:solidFill>
                            <a:srgbClr val="000000"/>
                          </a:solidFill>
                          <a:effectLst/>
                          <a:latin typeface="Tahoma" panose="020B0604030504040204" pitchFamily="34" charset="0"/>
                          <a:ea typeface="Arial MT"/>
                          <a:cs typeface="Arial MT"/>
                        </a:rPr>
                        <a:t> </a:t>
                      </a:r>
                      <a:r>
                        <a:rPr lang="en-US" sz="800" b="1">
                          <a:solidFill>
                            <a:srgbClr val="000000"/>
                          </a:solidFill>
                          <a:effectLst/>
                          <a:latin typeface="Tahoma" panose="020B0604030504040204" pitchFamily="34" charset="0"/>
                          <a:ea typeface="Arial MT"/>
                          <a:cs typeface="Arial MT"/>
                        </a:rPr>
                        <a:t>000,0</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66040" algn="r">
                        <a:lnSpc>
                          <a:spcPts val="895"/>
                        </a:lnSpc>
                        <a:spcBef>
                          <a:spcPts val="10"/>
                        </a:spcBef>
                        <a:spcAft>
                          <a:spcPts val="0"/>
                        </a:spcAft>
                      </a:pPr>
                      <a:r>
                        <a:rPr lang="en-US" sz="800" b="1">
                          <a:solidFill>
                            <a:srgbClr val="000000"/>
                          </a:solidFill>
                          <a:effectLst/>
                          <a:latin typeface="Tahoma" panose="020B0604030504040204" pitchFamily="34" charset="0"/>
                          <a:ea typeface="Arial MT"/>
                          <a:cs typeface="Arial MT"/>
                        </a:rPr>
                        <a:t>2</a:t>
                      </a:r>
                      <a:r>
                        <a:rPr lang="en-US" sz="800" b="1" spc="5">
                          <a:solidFill>
                            <a:srgbClr val="000000"/>
                          </a:solidFill>
                          <a:effectLst/>
                          <a:latin typeface="Tahoma" panose="020B0604030504040204" pitchFamily="34" charset="0"/>
                          <a:ea typeface="Arial MT"/>
                          <a:cs typeface="Arial MT"/>
                        </a:rPr>
                        <a:t> </a:t>
                      </a:r>
                      <a:r>
                        <a:rPr lang="en-US" sz="800" b="1">
                          <a:solidFill>
                            <a:srgbClr val="000000"/>
                          </a:solidFill>
                          <a:effectLst/>
                          <a:latin typeface="Tahoma" panose="020B0604030504040204" pitchFamily="34" charset="0"/>
                          <a:ea typeface="Arial MT"/>
                          <a:cs typeface="Arial MT"/>
                        </a:rPr>
                        <a:t>391</a:t>
                      </a:r>
                      <a:r>
                        <a:rPr lang="en-US" sz="800" b="1" spc="5">
                          <a:solidFill>
                            <a:srgbClr val="000000"/>
                          </a:solidFill>
                          <a:effectLst/>
                          <a:latin typeface="Tahoma" panose="020B0604030504040204" pitchFamily="34" charset="0"/>
                          <a:ea typeface="Arial MT"/>
                          <a:cs typeface="Arial MT"/>
                        </a:rPr>
                        <a:t> </a:t>
                      </a:r>
                      <a:r>
                        <a:rPr lang="en-US" sz="800" b="1">
                          <a:solidFill>
                            <a:srgbClr val="000000"/>
                          </a:solidFill>
                          <a:effectLst/>
                          <a:latin typeface="Tahoma" panose="020B0604030504040204" pitchFamily="34" charset="0"/>
                          <a:ea typeface="Arial MT"/>
                          <a:cs typeface="Arial MT"/>
                        </a:rPr>
                        <a:t>053,3</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r>
                        <a:rPr lang="en-US" sz="600">
                          <a:effectLst/>
                          <a:latin typeface="Times New Roman" panose="02020603050405020304" pitchFamily="18" charset="0"/>
                          <a:ea typeface="Arial MT"/>
                          <a:cs typeface="Arial MT"/>
                        </a:rPr>
                        <a:t> </a:t>
                      </a:r>
                      <a:endParaRPr lang="en-ZA" sz="10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0"/>
                    </a:solidFill>
                  </a:tcPr>
                </a:tc>
                <a:tc>
                  <a:txBody>
                    <a:bodyPr/>
                    <a:lstStyle/>
                    <a:p>
                      <a:pPr marR="66675" algn="r">
                        <a:lnSpc>
                          <a:spcPts val="895"/>
                        </a:lnSpc>
                        <a:spcBef>
                          <a:spcPts val="10"/>
                        </a:spcBef>
                        <a:spcAft>
                          <a:spcPts val="0"/>
                        </a:spcAft>
                      </a:pPr>
                      <a:r>
                        <a:rPr lang="en-US" sz="800" b="1" dirty="0">
                          <a:solidFill>
                            <a:srgbClr val="000000"/>
                          </a:solidFill>
                          <a:effectLst/>
                          <a:latin typeface="Tahoma" panose="020B0604030504040204" pitchFamily="34" charset="0"/>
                          <a:ea typeface="Arial MT"/>
                          <a:cs typeface="Arial MT"/>
                        </a:rPr>
                        <a:t>808 946,7</a:t>
                      </a:r>
                      <a:endParaRPr lang="en-ZA" sz="10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475DB0"/>
                      </a:solidFill>
                      <a:prstDash val="solid"/>
                      <a:round/>
                      <a:headEnd type="none" w="med" len="med"/>
                      <a:tailEnd type="none" w="med" len="med"/>
                    </a:lnB>
                    <a:solidFill>
                      <a:srgbClr val="DCE6F0"/>
                    </a:solidFill>
                  </a:tcPr>
                </a:tc>
                <a:extLst>
                  <a:ext uri="{0D108BD9-81ED-4DB2-BD59-A6C34878D82A}">
                    <a16:rowId xmlns:a16="http://schemas.microsoft.com/office/drawing/2014/main" xmlns="" val="4042972973"/>
                  </a:ext>
                </a:extLst>
              </a:tr>
            </a:tbl>
          </a:graphicData>
        </a:graphic>
      </p:graphicFrame>
    </p:spTree>
    <p:extLst>
      <p:ext uri="{BB962C8B-B14F-4D97-AF65-F5344CB8AC3E}">
        <p14:creationId xmlns:p14="http://schemas.microsoft.com/office/powerpoint/2010/main" xmlns="" val="1390045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1.potx" id="{AE02857C-1889-4939-89EA-44F1F8A24906}" vid="{1BFE505A-6E57-4381-AE80-40E4443BA6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7177</TotalTime>
  <Words>1191</Words>
  <Application>Microsoft Office PowerPoint</Application>
  <PresentationFormat>Custom</PresentationFormat>
  <Paragraphs>301</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2_Office Theme</vt:lpstr>
      <vt:lpstr>1_Office Theme</vt:lpstr>
      <vt:lpstr>5_Office Theme</vt:lpstr>
      <vt:lpstr>              BRIEFING BY THE DEPARTMENT OF COMMUNICATIONS AND DIGITAL TECHNOLOGY ON SEVERAL ISSUES</vt:lpstr>
      <vt:lpstr>PRESENTATION OULTINE</vt:lpstr>
      <vt:lpstr>VETTING OF SABC EXECUTIVES</vt:lpstr>
      <vt:lpstr>PROGRESS ON IMPLEMENTATION OF SABC TURNAROUND PLAN</vt:lpstr>
      <vt:lpstr>PROGRESS ON IMPLEMENTATION OF SABC TURNAROUND PLAN</vt:lpstr>
      <vt:lpstr>PROGRESS ON IMPLEMENTATION OF SABC TURNAROUND PLAN</vt:lpstr>
      <vt:lpstr>PROGRESS ON IMPLEMENTATION OF SABC TURNAROUND PLAN</vt:lpstr>
      <vt:lpstr>PROGRESS ON IMPLEMENTATION OF SABC TURNAROUND PLAN</vt:lpstr>
      <vt:lpstr>Slide 8</vt:lpstr>
      <vt:lpstr>Slide 9</vt:lpstr>
      <vt:lpstr>MONITORING AUDIT FINDINGS</vt:lpstr>
      <vt:lpstr>PROGRESS TOWARDS IMPLEMENTATION OF CONTROLS TO IMPROVE AUDIT FINDINGS OF THE PORTFOLIO</vt:lpstr>
      <vt:lpstr>PROGRESS ON CONFIGURATION OF ENTITIES:</vt:lpstr>
      <vt:lpstr>Acquisition of BBI by SENTECH</vt:lpstr>
      <vt:lpstr>Acquisition of BBI by SENTECH</vt:lpstr>
      <vt:lpstr>OTHER RECONFIGURATIONS</vt:lpstr>
      <vt:lpstr>  Merger of regulatory authorities</vt:lpstr>
      <vt:lpstr> MERGER OF REGULATORS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99</cp:revision>
  <cp:lastPrinted>2022-06-08T08:11:44Z</cp:lastPrinted>
  <dcterms:created xsi:type="dcterms:W3CDTF">2021-09-28T06:16:35Z</dcterms:created>
  <dcterms:modified xsi:type="dcterms:W3CDTF">2022-08-30T13:15:52Z</dcterms:modified>
</cp:coreProperties>
</file>