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20.xml" ContentType="application/vnd.openxmlformats-officedocument.presentationml.slideLayout+xml"/>
  <Override PartName="/ppt/tags/tag34.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tags/tag39.xml" ContentType="application/vnd.openxmlformats-officedocument.presentationml.tags+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slideLayouts/slideLayout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5"/>
  </p:notesMasterIdLst>
  <p:sldIdLst>
    <p:sldId id="295" r:id="rId3"/>
    <p:sldId id="262" r:id="rId4"/>
    <p:sldId id="588" r:id="rId5"/>
    <p:sldId id="1049" r:id="rId6"/>
    <p:sldId id="589" r:id="rId7"/>
    <p:sldId id="604" r:id="rId8"/>
    <p:sldId id="1016" r:id="rId9"/>
    <p:sldId id="594" r:id="rId10"/>
    <p:sldId id="1055" r:id="rId11"/>
    <p:sldId id="1056" r:id="rId12"/>
    <p:sldId id="1057" r:id="rId13"/>
    <p:sldId id="1052" r:id="rId14"/>
    <p:sldId id="1058" r:id="rId15"/>
    <p:sldId id="597" r:id="rId16"/>
    <p:sldId id="1050" r:id="rId17"/>
    <p:sldId id="600" r:id="rId18"/>
    <p:sldId id="599" r:id="rId19"/>
    <p:sldId id="1053" r:id="rId20"/>
    <p:sldId id="1051" r:id="rId21"/>
    <p:sldId id="613" r:id="rId22"/>
    <p:sldId id="1054" r:id="rId23"/>
    <p:sldId id="947"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AD1F"/>
    <a:srgbClr val="00B050"/>
    <a:srgbClr val="FF0000"/>
    <a:srgbClr val="FFFF00"/>
    <a:srgbClr val="DEEBF7"/>
    <a:srgbClr val="203864"/>
    <a:srgbClr val="A9D18E"/>
    <a:srgbClr val="92D050"/>
    <a:srgbClr val="E4F0DC"/>
    <a:srgbClr val="F4B18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652" autoAdjust="0"/>
  </p:normalViewPr>
  <p:slideViewPr>
    <p:cSldViewPr snapToGrid="0">
      <p:cViewPr varScale="1">
        <p:scale>
          <a:sx n="69" d="100"/>
          <a:sy n="69" d="100"/>
        </p:scale>
        <p:origin x="-136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2"/>
            <a:ext cx="2945659" cy="498056"/>
          </a:xfrm>
          <a:prstGeom prst="rect">
            <a:avLst/>
          </a:prstGeom>
        </p:spPr>
        <p:txBody>
          <a:bodyPr vert="horz" lIns="91440" tIns="45720" rIns="91440" bIns="45720" rtlCol="0"/>
          <a:lstStyle>
            <a:lvl1pPr algn="r">
              <a:defRPr sz="1200"/>
            </a:lvl1pPr>
          </a:lstStyle>
          <a:p>
            <a:fld id="{BD39EE12-A74E-4321-8705-C14AD9223E0B}" type="datetimeFigureOut">
              <a:rPr lang="en-ZA" smtClean="0"/>
              <a:pPr/>
              <a:t>2022/08/31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6"/>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6"/>
            <a:ext cx="2945659" cy="498055"/>
          </a:xfrm>
          <a:prstGeom prst="rect">
            <a:avLst/>
          </a:prstGeom>
        </p:spPr>
        <p:txBody>
          <a:bodyPr vert="horz" lIns="91440" tIns="45720" rIns="91440" bIns="45720" rtlCol="0" anchor="b"/>
          <a:lstStyle>
            <a:lvl1pPr algn="r">
              <a:defRPr sz="1200"/>
            </a:lvl1pPr>
          </a:lstStyle>
          <a:p>
            <a:fld id="{2DF22F77-65E4-4441-ADCD-4E410F06F39F}" type="slidenum">
              <a:rPr lang="en-ZA" smtClean="0"/>
              <a:pPr/>
              <a:t>‹#›</a:t>
            </a:fld>
            <a:endParaRPr lang="en-ZA"/>
          </a:p>
        </p:txBody>
      </p:sp>
    </p:spTree>
    <p:extLst>
      <p:ext uri="{BB962C8B-B14F-4D97-AF65-F5344CB8AC3E}">
        <p14:creationId xmlns:p14="http://schemas.microsoft.com/office/powerpoint/2010/main" xmlns="" val="379591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xfrm>
            <a:off x="1166813" y="1241425"/>
            <a:ext cx="4464050" cy="33496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 name="Footer Placeholder 1"/>
          <p:cNvSpPr>
            <a:spLocks noGrp="1"/>
          </p:cNvSpPr>
          <p:nvPr>
            <p:ph type="ftr" sz="quarter" idx="4"/>
          </p:nvPr>
        </p:nvSpPr>
        <p:spPr/>
        <p:txBody>
          <a:bodyPr/>
          <a:lstStyle/>
          <a:p>
            <a:pPr>
              <a:defRPr/>
            </a:pPr>
            <a:endParaRPr lang="en-ZA" dirty="0"/>
          </a:p>
        </p:txBody>
      </p:sp>
    </p:spTree>
    <p:extLst>
      <p:ext uri="{BB962C8B-B14F-4D97-AF65-F5344CB8AC3E}">
        <p14:creationId xmlns:p14="http://schemas.microsoft.com/office/powerpoint/2010/main" xmlns="" val="69918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10</a:t>
            </a:fld>
            <a:endParaRPr lang="en-ZA"/>
          </a:p>
        </p:txBody>
      </p:sp>
    </p:spTree>
    <p:extLst>
      <p:ext uri="{BB962C8B-B14F-4D97-AF65-F5344CB8AC3E}">
        <p14:creationId xmlns:p14="http://schemas.microsoft.com/office/powerpoint/2010/main" xmlns="" val="3022092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11</a:t>
            </a:fld>
            <a:endParaRPr lang="en-ZA"/>
          </a:p>
        </p:txBody>
      </p:sp>
    </p:spTree>
    <p:extLst>
      <p:ext uri="{BB962C8B-B14F-4D97-AF65-F5344CB8AC3E}">
        <p14:creationId xmlns:p14="http://schemas.microsoft.com/office/powerpoint/2010/main" xmlns="" val="694427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12</a:t>
            </a:fld>
            <a:endParaRPr lang="en-ZA"/>
          </a:p>
        </p:txBody>
      </p:sp>
    </p:spTree>
    <p:extLst>
      <p:ext uri="{BB962C8B-B14F-4D97-AF65-F5344CB8AC3E}">
        <p14:creationId xmlns:p14="http://schemas.microsoft.com/office/powerpoint/2010/main" xmlns="" val="1721388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13</a:t>
            </a:fld>
            <a:endParaRPr lang="en-ZA"/>
          </a:p>
        </p:txBody>
      </p:sp>
    </p:spTree>
    <p:extLst>
      <p:ext uri="{BB962C8B-B14F-4D97-AF65-F5344CB8AC3E}">
        <p14:creationId xmlns:p14="http://schemas.microsoft.com/office/powerpoint/2010/main" xmlns="" val="3237967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14</a:t>
            </a:fld>
            <a:endParaRPr lang="en-ZA"/>
          </a:p>
        </p:txBody>
      </p:sp>
    </p:spTree>
    <p:extLst>
      <p:ext uri="{BB962C8B-B14F-4D97-AF65-F5344CB8AC3E}">
        <p14:creationId xmlns:p14="http://schemas.microsoft.com/office/powerpoint/2010/main" xmlns="" val="3274014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15</a:t>
            </a:fld>
            <a:endParaRPr lang="en-ZA"/>
          </a:p>
        </p:txBody>
      </p:sp>
    </p:spTree>
    <p:extLst>
      <p:ext uri="{BB962C8B-B14F-4D97-AF65-F5344CB8AC3E}">
        <p14:creationId xmlns:p14="http://schemas.microsoft.com/office/powerpoint/2010/main" xmlns="" val="3626301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16</a:t>
            </a:fld>
            <a:endParaRPr lang="en-ZA"/>
          </a:p>
        </p:txBody>
      </p:sp>
    </p:spTree>
    <p:extLst>
      <p:ext uri="{BB962C8B-B14F-4D97-AF65-F5344CB8AC3E}">
        <p14:creationId xmlns:p14="http://schemas.microsoft.com/office/powerpoint/2010/main" xmlns="" val="2391854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17</a:t>
            </a:fld>
            <a:endParaRPr lang="en-ZA"/>
          </a:p>
        </p:txBody>
      </p:sp>
    </p:spTree>
    <p:extLst>
      <p:ext uri="{BB962C8B-B14F-4D97-AF65-F5344CB8AC3E}">
        <p14:creationId xmlns:p14="http://schemas.microsoft.com/office/powerpoint/2010/main" xmlns="" val="1152643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18</a:t>
            </a:fld>
            <a:endParaRPr lang="en-ZA"/>
          </a:p>
        </p:txBody>
      </p:sp>
    </p:spTree>
    <p:extLst>
      <p:ext uri="{BB962C8B-B14F-4D97-AF65-F5344CB8AC3E}">
        <p14:creationId xmlns:p14="http://schemas.microsoft.com/office/powerpoint/2010/main" xmlns="" val="1791171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19</a:t>
            </a:fld>
            <a:endParaRPr lang="en-ZA"/>
          </a:p>
        </p:txBody>
      </p:sp>
    </p:spTree>
    <p:extLst>
      <p:ext uri="{BB962C8B-B14F-4D97-AF65-F5344CB8AC3E}">
        <p14:creationId xmlns:p14="http://schemas.microsoft.com/office/powerpoint/2010/main" xmlns="" val="3014245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66813" y="1241425"/>
            <a:ext cx="4464050" cy="3349625"/>
          </a:xfrm>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1402618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20</a:t>
            </a:fld>
            <a:endParaRPr lang="en-ZA"/>
          </a:p>
        </p:txBody>
      </p:sp>
    </p:spTree>
    <p:extLst>
      <p:ext uri="{BB962C8B-B14F-4D97-AF65-F5344CB8AC3E}">
        <p14:creationId xmlns:p14="http://schemas.microsoft.com/office/powerpoint/2010/main" xmlns="" val="1386623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21</a:t>
            </a:fld>
            <a:endParaRPr lang="en-ZA"/>
          </a:p>
        </p:txBody>
      </p:sp>
    </p:spTree>
    <p:extLst>
      <p:ext uri="{BB962C8B-B14F-4D97-AF65-F5344CB8AC3E}">
        <p14:creationId xmlns:p14="http://schemas.microsoft.com/office/powerpoint/2010/main" xmlns="" val="1638494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normAutofit/>
          </a:bodyPr>
          <a:lstStyle/>
          <a:p>
            <a:r>
              <a:rPr lang="en-ZA" dirty="0"/>
              <a:t>Prompt audience </a:t>
            </a:r>
            <a:r>
              <a:rPr lang="en-ZA"/>
              <a:t>for questions.</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BB773F0-75B3-4611-BA22-EA93332BE17D}" type="slidenum">
              <a:rPr kumimoji="0" lang="en-ZA" sz="1200" b="0" i="0" u="none" strike="noStrike" kern="1200" cap="none" spc="0" normalizeH="0" baseline="0" noProof="0" smtClean="0">
                <a:ln>
                  <a:noFill/>
                </a:ln>
                <a:solidFill>
                  <a:prstClr val="black"/>
                </a:solidFill>
                <a:effectLst/>
                <a:uLnTx/>
                <a:uFillTx/>
                <a:latin typeface="Calibri" pitchFamily="34" charset="0"/>
                <a:ea typeface="ＭＳ Ｐゴシック"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ZA"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Arial" pitchFamily="34" charset="0"/>
            </a:endParaRPr>
          </a:p>
        </p:txBody>
      </p:sp>
    </p:spTree>
    <p:extLst>
      <p:ext uri="{BB962C8B-B14F-4D97-AF65-F5344CB8AC3E}">
        <p14:creationId xmlns:p14="http://schemas.microsoft.com/office/powerpoint/2010/main" xmlns="" val="2721100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66813" y="1241425"/>
            <a:ext cx="4464050" cy="3349625"/>
          </a:xfrm>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331841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normAutofit/>
          </a:bodyPr>
          <a:lstStyle/>
          <a:p>
            <a:r>
              <a:rPr lang="en-ZA" dirty="0"/>
              <a:t>The following</a:t>
            </a:r>
            <a:r>
              <a:rPr lang="en-ZA" baseline="0" dirty="0"/>
              <a:t> slides are derived from Chapter 5 of the Draft White Paper, more particularly Sections 5.2 and 5.3.</a:t>
            </a:r>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BB773F0-75B3-4611-BA22-EA93332BE17D}" type="slidenum">
              <a:rPr kumimoji="0" lang="en-ZA" sz="1200" b="0" i="0" u="none" strike="noStrike" kern="1200" cap="none" spc="0" normalizeH="0" baseline="0" noProof="0" smtClean="0">
                <a:ln>
                  <a:noFill/>
                </a:ln>
                <a:solidFill>
                  <a:prstClr val="black"/>
                </a:solidFill>
                <a:effectLst/>
                <a:uLnTx/>
                <a:uFillTx/>
                <a:latin typeface="Calibri" pitchFamily="34" charset="0"/>
                <a:ea typeface="ＭＳ Ｐゴシック"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66813" y="1241425"/>
            <a:ext cx="4464050" cy="3349625"/>
          </a:xfrm>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279096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66813" y="1241425"/>
            <a:ext cx="4464050" cy="3349625"/>
          </a:xfrm>
          <a:ln/>
        </p:spPr>
      </p:sp>
      <p:sp>
        <p:nvSpPr>
          <p:cNvPr id="70659"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GB" altLang="en-US" dirty="0">
              <a:latin typeface="Times" charset="0"/>
              <a:ea typeface="MS PGothic" charset="-128"/>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70661" name="Slide Number Placeholder 4"/>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charset="0"/>
                <a:ea typeface="MS PGothic" charset="-128"/>
              </a:defRPr>
            </a:lvl1pPr>
            <a:lvl2pPr marL="742893" indent="-285728">
              <a:defRPr sz="2400">
                <a:solidFill>
                  <a:schemeClr val="tx1"/>
                </a:solidFill>
                <a:latin typeface="Times" charset="0"/>
                <a:ea typeface="MS PGothic" charset="-128"/>
              </a:defRPr>
            </a:lvl2pPr>
            <a:lvl3pPr marL="1142913" indent="-228582">
              <a:defRPr sz="2400">
                <a:solidFill>
                  <a:schemeClr val="tx1"/>
                </a:solidFill>
                <a:latin typeface="Times" charset="0"/>
                <a:ea typeface="MS PGothic" charset="-128"/>
              </a:defRPr>
            </a:lvl3pPr>
            <a:lvl4pPr marL="1600077" indent="-228582">
              <a:defRPr sz="2400">
                <a:solidFill>
                  <a:schemeClr val="tx1"/>
                </a:solidFill>
                <a:latin typeface="Times" charset="0"/>
                <a:ea typeface="MS PGothic" charset="-128"/>
              </a:defRPr>
            </a:lvl4pPr>
            <a:lvl5pPr marL="2057243" indent="-228582">
              <a:defRPr sz="2400">
                <a:solidFill>
                  <a:schemeClr val="tx1"/>
                </a:solidFill>
                <a:latin typeface="Times" charset="0"/>
                <a:ea typeface="MS PGothic" charset="-128"/>
              </a:defRPr>
            </a:lvl5pPr>
            <a:lvl6pPr marL="2514408" indent="-228582" eaLnBrk="0" fontAlgn="base" hangingPunct="0">
              <a:spcBef>
                <a:spcPct val="0"/>
              </a:spcBef>
              <a:spcAft>
                <a:spcPct val="0"/>
              </a:spcAft>
              <a:defRPr sz="2400">
                <a:solidFill>
                  <a:schemeClr val="tx1"/>
                </a:solidFill>
                <a:latin typeface="Times" charset="0"/>
                <a:ea typeface="MS PGothic" charset="-128"/>
              </a:defRPr>
            </a:lvl6pPr>
            <a:lvl7pPr marL="2971572" indent="-228582" eaLnBrk="0" fontAlgn="base" hangingPunct="0">
              <a:spcBef>
                <a:spcPct val="0"/>
              </a:spcBef>
              <a:spcAft>
                <a:spcPct val="0"/>
              </a:spcAft>
              <a:defRPr sz="2400">
                <a:solidFill>
                  <a:schemeClr val="tx1"/>
                </a:solidFill>
                <a:latin typeface="Times" charset="0"/>
                <a:ea typeface="MS PGothic" charset="-128"/>
              </a:defRPr>
            </a:lvl7pPr>
            <a:lvl8pPr marL="3428738" indent="-228582" eaLnBrk="0" fontAlgn="base" hangingPunct="0">
              <a:spcBef>
                <a:spcPct val="0"/>
              </a:spcBef>
              <a:spcAft>
                <a:spcPct val="0"/>
              </a:spcAft>
              <a:defRPr sz="2400">
                <a:solidFill>
                  <a:schemeClr val="tx1"/>
                </a:solidFill>
                <a:latin typeface="Times" charset="0"/>
                <a:ea typeface="MS PGothic" charset="-128"/>
              </a:defRPr>
            </a:lvl8pPr>
            <a:lvl9pPr marL="3885903" indent="-228582" eaLnBrk="0" fontAlgn="base" hangingPunct="0">
              <a:spcBef>
                <a:spcPct val="0"/>
              </a:spcBef>
              <a:spcAft>
                <a:spcPct val="0"/>
              </a:spcAft>
              <a:defRPr sz="2400">
                <a:solidFill>
                  <a:schemeClr val="tx1"/>
                </a:solidFill>
                <a:latin typeface="Times" charset="0"/>
                <a:ea typeface="MS PGothic"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F697C0A-9B7F-3E45-A87F-122E16640E3F}" type="slidenum">
              <a:rPr kumimoji="0" lang="en-US" altLang="en-US" sz="1200" b="0" i="0" u="none" strike="noStrike" kern="1200" cap="none" spc="0" normalizeH="0" baseline="0" noProof="0">
                <a:ln>
                  <a:noFill/>
                </a:ln>
                <a:solidFill>
                  <a:prstClr val="black"/>
                </a:solidFill>
                <a:effectLst/>
                <a:uLnTx/>
                <a:uFillTx/>
                <a:latin typeface="Times" charset="0"/>
                <a:ea typeface="MS PGothic"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dirty="0">
              <a:ln>
                <a:noFill/>
              </a:ln>
              <a:solidFill>
                <a:prstClr val="black"/>
              </a:solidFill>
              <a:effectLst/>
              <a:uLnTx/>
              <a:uFillTx/>
              <a:latin typeface="Times" charset="0"/>
              <a:ea typeface="MS PGothic" charset="-128"/>
              <a:cs typeface="+mn-cs"/>
            </a:endParaRPr>
          </a:p>
        </p:txBody>
      </p:sp>
    </p:spTree>
    <p:extLst>
      <p:ext uri="{BB962C8B-B14F-4D97-AF65-F5344CB8AC3E}">
        <p14:creationId xmlns:p14="http://schemas.microsoft.com/office/powerpoint/2010/main" xmlns="" val="2911097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normAutofit/>
          </a:bodyPr>
          <a:lstStyle/>
          <a:p>
            <a:r>
              <a:rPr lang="en-ZA" dirty="0"/>
              <a:t>The following slides are derived from Chapter 6 of the Draft White Paper.</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BB773F0-75B3-4611-BA22-EA93332BE17D}" type="slidenum">
              <a:rPr kumimoji="0" lang="en-ZA" sz="1200" b="0" i="0" u="none" strike="noStrike" kern="1200" cap="none" spc="0" normalizeH="0" baseline="0" noProof="0" smtClean="0">
                <a:ln>
                  <a:noFill/>
                </a:ln>
                <a:solidFill>
                  <a:prstClr val="black"/>
                </a:solidFill>
                <a:effectLst/>
                <a:uLnTx/>
                <a:uFillTx/>
                <a:latin typeface="Calibri" pitchFamily="34" charset="0"/>
                <a:ea typeface="ＭＳ Ｐゴシック" pitchFamily="34" charset="-128"/>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8</a:t>
            </a:fld>
            <a:endParaRPr lang="en-ZA"/>
          </a:p>
        </p:txBody>
      </p:sp>
    </p:spTree>
    <p:extLst>
      <p:ext uri="{BB962C8B-B14F-4D97-AF65-F5344CB8AC3E}">
        <p14:creationId xmlns:p14="http://schemas.microsoft.com/office/powerpoint/2010/main" xmlns="" val="71285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DF22F77-65E4-4441-ADCD-4E410F06F39F}" type="slidenum">
              <a:rPr lang="en-ZA" smtClean="0"/>
              <a:pPr/>
              <a:t>9</a:t>
            </a:fld>
            <a:endParaRPr lang="en-ZA"/>
          </a:p>
        </p:txBody>
      </p:sp>
    </p:spTree>
    <p:extLst>
      <p:ext uri="{BB962C8B-B14F-4D97-AF65-F5344CB8AC3E}">
        <p14:creationId xmlns:p14="http://schemas.microsoft.com/office/powerpoint/2010/main" xmlns="" val="1294000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1.jpe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jpe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TestEmblem"/>
          <p:cNvPicPr>
            <a:picLocks noChangeAspect="1" noChangeArrowheads="1"/>
          </p:cNvPicPr>
          <p:nvPr userDrawn="1">
            <p:custDataLst>
              <p:tags r:id="rId1"/>
            </p:custDataLst>
          </p:nvPr>
        </p:nvPicPr>
        <p:blipFill>
          <a:blip r:embed="rId7" cstate="print"/>
          <a:srcRect/>
          <a:stretch>
            <a:fillRect/>
          </a:stretch>
        </p:blipFill>
        <p:spPr bwMode="auto">
          <a:xfrm>
            <a:off x="5724525" y="1125538"/>
            <a:ext cx="2736850" cy="1060450"/>
          </a:xfrm>
          <a:prstGeom prst="rect">
            <a:avLst/>
          </a:prstGeom>
          <a:noFill/>
          <a:ln w="9525">
            <a:noFill/>
            <a:miter lim="800000"/>
            <a:headEnd/>
            <a:tailEnd/>
          </a:ln>
        </p:spPr>
      </p:pic>
      <p:cxnSp>
        <p:nvCxnSpPr>
          <p:cNvPr id="4" name="Straight Connector 3"/>
          <p:cNvCxnSpPr/>
          <p:nvPr userDrawn="1">
            <p:custDataLst>
              <p:tags r:id="rId2"/>
            </p:custDataLst>
          </p:nvPr>
        </p:nvCxnSpPr>
        <p:spPr>
          <a:xfrm>
            <a:off x="684213" y="2420938"/>
            <a:ext cx="777716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ctrTitle"/>
          </p:nvPr>
        </p:nvSpPr>
        <p:spPr>
          <a:xfrm>
            <a:off x="685800" y="2276874"/>
            <a:ext cx="7772400" cy="1470025"/>
          </a:xfrm>
        </p:spPr>
        <p:txBody>
          <a:bodyPr>
            <a:normAutofit/>
          </a:bodyPr>
          <a:lstStyle>
            <a:lvl1pPr>
              <a:defRPr>
                <a:solidFill>
                  <a:schemeClr val="tx1">
                    <a:lumMod val="50000"/>
                    <a:lumOff val="50000"/>
                  </a:schemeClr>
                </a:solidFill>
              </a:defRPr>
            </a:lvl1pPr>
          </a:lstStyle>
          <a:p>
            <a:endParaRPr lang="en-ZA" dirty="0"/>
          </a:p>
        </p:txBody>
      </p:sp>
      <p:sp>
        <p:nvSpPr>
          <p:cNvPr id="5" name="Date Placeholder 3"/>
          <p:cNvSpPr>
            <a:spLocks noGrp="1"/>
          </p:cNvSpPr>
          <p:nvPr>
            <p:ph type="dt" sz="half" idx="10"/>
            <p:custDataLst>
              <p:tags r:id="rId3"/>
            </p:custDataLst>
          </p:nvPr>
        </p:nvSpPr>
        <p:spPr/>
        <p:txBody>
          <a:bodyPr/>
          <a:lstStyle>
            <a:lvl1pPr>
              <a:defRPr/>
            </a:lvl1pPr>
          </a:lstStyle>
          <a:p>
            <a:pPr>
              <a:defRPr/>
            </a:pPr>
            <a:fld id="{92249CE1-B4C6-41EE-A17E-638AF7051D64}" type="datetime1">
              <a:rPr lang="en-ZA"/>
              <a:pPr>
                <a:defRPr/>
              </a:pPr>
              <a:t>2022/08/31</a:t>
            </a:fld>
            <a:endParaRPr lang="en-ZA"/>
          </a:p>
        </p:txBody>
      </p:sp>
      <p:sp>
        <p:nvSpPr>
          <p:cNvPr id="6" name="Footer Placeholder 4"/>
          <p:cNvSpPr>
            <a:spLocks noGrp="1"/>
          </p:cNvSpPr>
          <p:nvPr>
            <p:ph type="ftr" sz="quarter" idx="11"/>
            <p:custDataLst>
              <p:tags r:id="rId4"/>
            </p:custDataLst>
          </p:nvPr>
        </p:nvSpPr>
        <p:spPr/>
        <p:txBody>
          <a:bodyPr/>
          <a:lstStyle>
            <a:lvl1pPr>
              <a:defRPr/>
            </a:lvl1pPr>
          </a:lstStyle>
          <a:p>
            <a:pPr>
              <a:defRPr/>
            </a:pPr>
            <a:endParaRPr lang="en-ZA"/>
          </a:p>
        </p:txBody>
      </p:sp>
      <p:sp>
        <p:nvSpPr>
          <p:cNvPr id="8" name="Slide Number Placeholder 5"/>
          <p:cNvSpPr>
            <a:spLocks noGrp="1"/>
          </p:cNvSpPr>
          <p:nvPr>
            <p:ph type="sldNum" sz="quarter" idx="12"/>
            <p:custDataLst>
              <p:tags r:id="rId5"/>
            </p:custDataLst>
          </p:nvPr>
        </p:nvSpPr>
        <p:spPr/>
        <p:txBody>
          <a:bodyPr/>
          <a:lstStyle>
            <a:lvl1pPr>
              <a:defRPr/>
            </a:lvl1pPr>
          </a:lstStyle>
          <a:p>
            <a:pPr>
              <a:defRPr/>
            </a:pPr>
            <a:fld id="{2180ABF4-235B-4AC7-B735-D1C82C038C11}" type="slidenum">
              <a:rPr lang="en-ZA"/>
              <a:pPr>
                <a:defRPr/>
              </a:pPr>
              <a:t>‹#›</a:t>
            </a:fld>
            <a:endParaRPr lang="en-ZA"/>
          </a:p>
        </p:txBody>
      </p:sp>
    </p:spTree>
    <p:extLst>
      <p:ext uri="{BB962C8B-B14F-4D97-AF65-F5344CB8AC3E}">
        <p14:creationId xmlns:p14="http://schemas.microsoft.com/office/powerpoint/2010/main" xmlns="" val="147894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custDataLst>
              <p:tags r:id="rId1"/>
            </p:custDataLst>
          </p:nvPr>
        </p:nvSpPr>
        <p:spPr/>
        <p:txBody>
          <a:bodyPr/>
          <a:lstStyle>
            <a:lvl1pPr>
              <a:defRPr/>
            </a:lvl1pPr>
          </a:lstStyle>
          <a:p>
            <a:pPr>
              <a:defRPr/>
            </a:pPr>
            <a:fld id="{95580602-AF11-4745-B07C-F450A1823F91}" type="datetime1">
              <a:rPr lang="en-ZA"/>
              <a:pPr>
                <a:defRPr/>
              </a:pPr>
              <a:t>2022/08/31</a:t>
            </a:fld>
            <a:endParaRPr lang="en-ZA"/>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70587497-CBA4-4952-AD24-B62919945579}" type="slidenum">
              <a:rPr lang="en-ZA"/>
              <a:pPr>
                <a:defRPr/>
              </a:pPr>
              <a:t>‹#›</a:t>
            </a:fld>
            <a:endParaRPr lang="en-ZA"/>
          </a:p>
        </p:txBody>
      </p:sp>
    </p:spTree>
    <p:extLst>
      <p:ext uri="{BB962C8B-B14F-4D97-AF65-F5344CB8AC3E}">
        <p14:creationId xmlns:p14="http://schemas.microsoft.com/office/powerpoint/2010/main" xmlns="" val="3648291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custDataLst>
              <p:tags r:id="rId1"/>
            </p:custDataLst>
          </p:nvPr>
        </p:nvSpPr>
        <p:spPr/>
        <p:txBody>
          <a:bodyPr/>
          <a:lstStyle>
            <a:lvl1pPr>
              <a:defRPr/>
            </a:lvl1pPr>
          </a:lstStyle>
          <a:p>
            <a:pPr>
              <a:defRPr/>
            </a:pPr>
            <a:fld id="{D3CB6196-15F3-468D-A65F-96D98AD6D66B}" type="datetime1">
              <a:rPr lang="en-ZA"/>
              <a:pPr>
                <a:defRPr/>
              </a:pPr>
              <a:t>2022/08/31</a:t>
            </a:fld>
            <a:endParaRPr lang="en-ZA"/>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94002196-A366-4AD0-9872-20BF8F5DCD1A}" type="slidenum">
              <a:rPr lang="en-ZA"/>
              <a:pPr>
                <a:defRPr/>
              </a:pPr>
              <a:t>‹#›</a:t>
            </a:fld>
            <a:endParaRPr lang="en-ZA"/>
          </a:p>
        </p:txBody>
      </p:sp>
    </p:spTree>
    <p:extLst>
      <p:ext uri="{BB962C8B-B14F-4D97-AF65-F5344CB8AC3E}">
        <p14:creationId xmlns:p14="http://schemas.microsoft.com/office/powerpoint/2010/main" xmlns="" val="1694926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custDataLst>
              <p:tags r:id="rId1"/>
            </p:custDataLst>
          </p:nvPr>
        </p:nvSpPr>
        <p:spPr/>
        <p:txBody>
          <a:bodyPr/>
          <a:lstStyle>
            <a:lvl1pPr>
              <a:defRPr/>
            </a:lvl1pPr>
          </a:lstStyle>
          <a:p>
            <a:pPr>
              <a:defRPr/>
            </a:pPr>
            <a:fld id="{F45DCAE5-945D-4092-B8B3-D111F4380A9B}" type="datetime1">
              <a:rPr lang="en-ZA"/>
              <a:pPr>
                <a:defRPr/>
              </a:pPr>
              <a:t>2022/08/31</a:t>
            </a:fld>
            <a:endParaRPr lang="en-ZA"/>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98F38CFA-E0D4-4D42-92A7-835E95C8B02D}" type="slidenum">
              <a:rPr lang="en-ZA"/>
              <a:pPr>
                <a:defRPr/>
              </a:pPr>
              <a:t>‹#›</a:t>
            </a:fld>
            <a:endParaRPr lang="en-ZA"/>
          </a:p>
        </p:txBody>
      </p:sp>
    </p:spTree>
    <p:extLst>
      <p:ext uri="{BB962C8B-B14F-4D97-AF65-F5344CB8AC3E}">
        <p14:creationId xmlns:p14="http://schemas.microsoft.com/office/powerpoint/2010/main" xmlns="" val="3219054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6742A2-9C9C-4091-A46C-D20C1F2DA6EB}" type="datetime1">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4269775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04561-46F3-4B59-B915-D8AFC1F382F1}" type="datetime1">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937748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5BA96C-6076-4097-A597-C64AFDC135CC}" type="datetime1">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07396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1C668F-80CE-4A34-B222-2174E9BAD346}" type="datetime1">
              <a:rPr lang="en-ZA" smtClean="0"/>
              <a:pPr/>
              <a:t>2022/08/31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139222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25CD4-3F5E-444F-8825-EE8DAF5386E5}" type="datetime1">
              <a:rPr lang="en-ZA" smtClean="0"/>
              <a:pPr/>
              <a:t>2022/08/31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61994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14DA5C-232A-4F01-A2FC-D43E8F4F5B06}" type="datetime1">
              <a:rPr lang="en-ZA" smtClean="0"/>
              <a:pPr/>
              <a:t>2022/08/31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4172439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E1D31-D765-4E6B-A6E9-7FA40CAE63A5}" type="datetime1">
              <a:rPr lang="en-ZA" smtClean="0"/>
              <a:pPr/>
              <a:t>2022/08/31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617266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TestEmblem"/>
          <p:cNvPicPr>
            <a:picLocks noChangeAspect="1" noChangeArrowheads="1"/>
          </p:cNvPicPr>
          <p:nvPr userDrawn="1">
            <p:custDataLst>
              <p:tags r:id="rId1"/>
            </p:custDataLst>
          </p:nvPr>
        </p:nvPicPr>
        <p:blipFill>
          <a:blip r:embed="rId7" cstate="screen"/>
          <a:srcRect/>
          <a:stretch>
            <a:fillRect/>
          </a:stretch>
        </p:blipFill>
        <p:spPr bwMode="auto">
          <a:xfrm>
            <a:off x="6767513" y="46600"/>
            <a:ext cx="1944687" cy="755650"/>
          </a:xfrm>
          <a:prstGeom prst="rect">
            <a:avLst/>
          </a:prstGeom>
          <a:noFill/>
          <a:ln w="9525">
            <a:noFill/>
            <a:miter lim="800000"/>
            <a:headEnd/>
            <a:tailEnd/>
          </a:ln>
        </p:spPr>
      </p:pic>
      <p:cxnSp>
        <p:nvCxnSpPr>
          <p:cNvPr id="5" name="Straight Connector 4"/>
          <p:cNvCxnSpPr/>
          <p:nvPr userDrawn="1">
            <p:custDataLst>
              <p:tags r:id="rId2"/>
            </p:custDataLst>
          </p:nvPr>
        </p:nvCxnSpPr>
        <p:spPr>
          <a:xfrm>
            <a:off x="431801" y="1163500"/>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4"/>
          <p:cNvSpPr txBox="1">
            <a:spLocks/>
          </p:cNvSpPr>
          <p:nvPr userDrawn="1">
            <p:custDataLst>
              <p:tags r:id="rId3"/>
            </p:custDataLst>
          </p:nvPr>
        </p:nvSpPr>
        <p:spPr>
          <a:xfrm>
            <a:off x="3505200" y="6519865"/>
            <a:ext cx="2133600" cy="365125"/>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fld id="{3E78C542-CDB1-4E8F-A5ED-92C9903D5407}" type="slidenum">
              <a:rPr lang="en-ZA" sz="900" smtClean="0">
                <a:solidFill>
                  <a:srgbClr val="898989"/>
                </a:solidFill>
                <a:latin typeface="Calibri" pitchFamily="34" charset="0"/>
                <a:cs typeface="Arial" pitchFamily="34" charset="0"/>
              </a:rPr>
              <a:pPr algn="ctr" eaLnBrk="1" hangingPunct="1">
                <a:defRPr/>
              </a:pPr>
              <a:t>‹#›</a:t>
            </a:fld>
            <a:endParaRPr lang="en-ZA" sz="900">
              <a:solidFill>
                <a:srgbClr val="898989"/>
              </a:solidFill>
              <a:latin typeface="Calibri" pitchFamily="34" charset="0"/>
              <a:cs typeface="Arial" pitchFamily="34" charset="0"/>
            </a:endParaRPr>
          </a:p>
        </p:txBody>
      </p:sp>
      <p:cxnSp>
        <p:nvCxnSpPr>
          <p:cNvPr id="7" name="Straight Connector 6"/>
          <p:cNvCxnSpPr/>
          <p:nvPr userDrawn="1">
            <p:custDataLst>
              <p:tags r:id="rId4"/>
            </p:custDataLst>
          </p:nvPr>
        </p:nvCxnSpPr>
        <p:spPr>
          <a:xfrm>
            <a:off x="431801" y="6640263"/>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5263"/>
            <a:ext cx="8229600" cy="1143000"/>
          </a:xfrm>
        </p:spPr>
        <p:txBody>
          <a:bodyPr>
            <a:normAutofit/>
          </a:bodyPr>
          <a:lstStyle>
            <a:lvl1pPr algn="l">
              <a:defRPr sz="2100">
                <a:solidFill>
                  <a:srgbClr val="F68100"/>
                </a:solidFill>
                <a:latin typeface="Arial" pitchFamily="34" charset="0"/>
                <a:cs typeface="Arial" pitchFamily="34" charset="0"/>
              </a:defRPr>
            </a:lvl1pPr>
          </a:lstStyle>
          <a:p>
            <a:r>
              <a:rPr lang="en-US" dirty="0"/>
              <a:t>Click to edit Master title style</a:t>
            </a:r>
            <a:endParaRPr lang="en-ZA" dirty="0"/>
          </a:p>
        </p:txBody>
      </p:sp>
      <p:sp>
        <p:nvSpPr>
          <p:cNvPr id="3" name="Content Placeholder 2"/>
          <p:cNvSpPr>
            <a:spLocks noGrp="1"/>
          </p:cNvSpPr>
          <p:nvPr>
            <p:ph idx="1"/>
          </p:nvPr>
        </p:nvSpPr>
        <p:spPr>
          <a:xfrm>
            <a:off x="457200" y="1268762"/>
            <a:ext cx="8229600" cy="5251103"/>
          </a:xfrm>
        </p:spPr>
        <p:txBody>
          <a:bodyPr>
            <a:normAutofit/>
          </a:bodyPr>
          <a:lstStyle>
            <a:lvl1pPr marL="257175" indent="-257175" algn="l" defTabSz="685800" rtl="0" eaLnBrk="1" latinLnBrk="0" hangingPunct="1">
              <a:lnSpc>
                <a:spcPct val="100000"/>
              </a:lnSpc>
              <a:spcBef>
                <a:spcPct val="20000"/>
              </a:spcBef>
              <a:buClr>
                <a:srgbClr val="F69200"/>
              </a:buClr>
              <a:buFont typeface="Arial" pitchFamily="34" charset="0"/>
              <a:buChar char="•"/>
              <a:defRPr lang="en-US" sz="1650" kern="1200" dirty="0" smtClean="0">
                <a:solidFill>
                  <a:schemeClr val="tx1">
                    <a:lumMod val="75000"/>
                    <a:lumOff val="25000"/>
                  </a:schemeClr>
                </a:solidFill>
                <a:latin typeface="Arial" pitchFamily="34" charset="0"/>
                <a:ea typeface="+mn-ea"/>
                <a:cs typeface="Arial" pitchFamily="34" charset="0"/>
              </a:defRPr>
            </a:lvl1pPr>
            <a:lvl2pPr marL="542925" indent="-276225">
              <a:lnSpc>
                <a:spcPct val="100000"/>
              </a:lnSpc>
              <a:buFont typeface="Arial" pitchFamily="34" charset="0"/>
              <a:buChar char="•"/>
              <a:defRPr sz="1500">
                <a:solidFill>
                  <a:schemeClr val="tx1">
                    <a:lumMod val="75000"/>
                    <a:lumOff val="25000"/>
                  </a:schemeClr>
                </a:solidFill>
                <a:latin typeface="Arial" pitchFamily="34" charset="0"/>
                <a:cs typeface="Arial" pitchFamily="34" charset="0"/>
              </a:defRPr>
            </a:lvl2pPr>
            <a:lvl3pPr marL="557213" indent="-290513">
              <a:defRPr sz="1350">
                <a:latin typeface="Arial" pitchFamily="34" charset="0"/>
                <a:cs typeface="Arial" pitchFamily="34" charset="0"/>
              </a:defRPr>
            </a:lvl3pPr>
            <a:lvl4pPr marL="742950" indent="-200025">
              <a:lnSpc>
                <a:spcPct val="100000"/>
              </a:lnSpc>
              <a:defRPr sz="1350" i="1">
                <a:solidFill>
                  <a:schemeClr val="tx1">
                    <a:lumMod val="75000"/>
                    <a:lumOff val="25000"/>
                  </a:schemeClr>
                </a:solidFill>
                <a:latin typeface="Arial" pitchFamily="34" charset="0"/>
                <a:cs typeface="Arial" pitchFamily="34" charset="0"/>
              </a:defRPr>
            </a:lvl4pPr>
            <a:lvl5pPr marL="1009650" indent="-266700">
              <a:lnSpc>
                <a:spcPct val="100000"/>
              </a:lnSpc>
              <a:buFont typeface="Courier New" pitchFamily="49" charset="0"/>
              <a:buChar char="o"/>
              <a:defRPr sz="1350" i="1">
                <a:solidFill>
                  <a:schemeClr val="tx1">
                    <a:lumMod val="75000"/>
                    <a:lumOff val="2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endParaRPr lang="en-ZA" dirty="0"/>
          </a:p>
        </p:txBody>
      </p:sp>
      <p:sp>
        <p:nvSpPr>
          <p:cNvPr id="8" name="Date Placeholder 3"/>
          <p:cNvSpPr>
            <a:spLocks noGrp="1"/>
          </p:cNvSpPr>
          <p:nvPr>
            <p:ph type="dt" sz="half" idx="10"/>
            <p:custDataLst>
              <p:tags r:id="rId5"/>
            </p:custDataLst>
          </p:nvPr>
        </p:nvSpPr>
        <p:spPr/>
        <p:txBody>
          <a:bodyPr/>
          <a:lstStyle>
            <a:lvl1pPr>
              <a:defRPr/>
            </a:lvl1pPr>
          </a:lstStyle>
          <a:p>
            <a:pPr>
              <a:defRPr/>
            </a:pPr>
            <a:fld id="{7319181A-5847-49E1-B9DE-2B2135D6F2DF}" type="datetime1">
              <a:rPr lang="en-ZA"/>
              <a:pPr>
                <a:defRPr/>
              </a:pPr>
              <a:t>2022/08/31</a:t>
            </a:fld>
            <a:endParaRPr lang="en-ZA"/>
          </a:p>
        </p:txBody>
      </p:sp>
    </p:spTree>
    <p:extLst>
      <p:ext uri="{BB962C8B-B14F-4D97-AF65-F5344CB8AC3E}">
        <p14:creationId xmlns:p14="http://schemas.microsoft.com/office/powerpoint/2010/main" xmlns="" val="2392557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15EFDA-B795-4B96-AC72-33A0D2978B8B}" type="datetime1">
              <a:rPr lang="en-ZA" smtClean="0"/>
              <a:pPr/>
              <a:t>2022/08/31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54339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F2AF55-7E7B-4EFB-89D4-2A4245A1A3BA}" type="datetime1">
              <a:rPr lang="en-ZA" smtClean="0"/>
              <a:pPr/>
              <a:t>2022/08/31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3013007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06E25-563D-4422-B712-5E06DB21C438}" type="datetime1">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3575802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0B5A8-820F-4AE0-9468-39B25BC00627}" type="datetime1">
              <a:rPr lang="en-ZA" smtClean="0"/>
              <a:pPr/>
              <a:t>2022/08/31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231787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3" name="Picture 6" descr="TestEmblem"/>
          <p:cNvPicPr>
            <a:picLocks noChangeAspect="1" noChangeArrowheads="1"/>
          </p:cNvPicPr>
          <p:nvPr userDrawn="1">
            <p:custDataLst>
              <p:tags r:id="rId1"/>
            </p:custDataLst>
          </p:nvPr>
        </p:nvPicPr>
        <p:blipFill>
          <a:blip r:embed="rId8" cstate="print"/>
          <a:srcRect/>
          <a:stretch>
            <a:fillRect/>
          </a:stretch>
        </p:blipFill>
        <p:spPr bwMode="auto">
          <a:xfrm>
            <a:off x="6767513" y="260350"/>
            <a:ext cx="1944687" cy="755650"/>
          </a:xfrm>
          <a:prstGeom prst="rect">
            <a:avLst/>
          </a:prstGeom>
          <a:noFill/>
          <a:ln w="9525">
            <a:noFill/>
            <a:miter lim="800000"/>
            <a:headEnd/>
            <a:tailEnd/>
          </a:ln>
        </p:spPr>
      </p:pic>
      <p:cxnSp>
        <p:nvCxnSpPr>
          <p:cNvPr id="4" name="Straight Connector 3"/>
          <p:cNvCxnSpPr/>
          <p:nvPr userDrawn="1">
            <p:custDataLst>
              <p:tags r:id="rId2"/>
            </p:custDataLst>
          </p:nvPr>
        </p:nvCxnSpPr>
        <p:spPr>
          <a:xfrm>
            <a:off x="431801" y="1412875"/>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txBox="1">
            <a:spLocks/>
          </p:cNvSpPr>
          <p:nvPr userDrawn="1">
            <p:custDataLst>
              <p:tags r:id="rId3"/>
            </p:custDataLst>
          </p:nvPr>
        </p:nvSpPr>
        <p:spPr>
          <a:xfrm>
            <a:off x="3505200" y="6519865"/>
            <a:ext cx="2133600" cy="365125"/>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fld id="{7D9EC84D-6557-4AAE-ABF7-8A5F477F05E8}" type="slidenum">
              <a:rPr lang="en-ZA" sz="900" smtClean="0">
                <a:solidFill>
                  <a:srgbClr val="898989"/>
                </a:solidFill>
                <a:latin typeface="Calibri" pitchFamily="34" charset="0"/>
                <a:cs typeface="Arial" pitchFamily="34" charset="0"/>
              </a:rPr>
              <a:pPr algn="ctr" eaLnBrk="1" hangingPunct="1">
                <a:defRPr/>
              </a:pPr>
              <a:t>‹#›</a:t>
            </a:fld>
            <a:endParaRPr lang="en-ZA" sz="900">
              <a:solidFill>
                <a:srgbClr val="898989"/>
              </a:solidFill>
              <a:latin typeface="Calibri" pitchFamily="34" charset="0"/>
              <a:cs typeface="Arial" pitchFamily="34" charset="0"/>
            </a:endParaRPr>
          </a:p>
        </p:txBody>
      </p:sp>
      <p:cxnSp>
        <p:nvCxnSpPr>
          <p:cNvPr id="6" name="Straight Connector 5"/>
          <p:cNvCxnSpPr/>
          <p:nvPr userDrawn="1">
            <p:custDataLst>
              <p:tags r:id="rId4"/>
            </p:custDataLst>
          </p:nvPr>
        </p:nvCxnSpPr>
        <p:spPr>
          <a:xfrm>
            <a:off x="431801" y="6545263"/>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custDataLst>
              <p:tags r:id="rId5"/>
            </p:custDataLst>
          </p:nvPr>
        </p:nvCxnSpPr>
        <p:spPr>
          <a:xfrm>
            <a:off x="431801" y="2879725"/>
            <a:ext cx="8280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56792"/>
            <a:ext cx="8229600" cy="1143000"/>
          </a:xfrm>
        </p:spPr>
        <p:txBody>
          <a:bodyPr>
            <a:normAutofit/>
          </a:bodyPr>
          <a:lstStyle>
            <a:lvl1pPr algn="l">
              <a:defRPr sz="2100">
                <a:solidFill>
                  <a:srgbClr val="F69200"/>
                </a:solidFill>
                <a:latin typeface="Arial" pitchFamily="34" charset="0"/>
                <a:cs typeface="Arial" pitchFamily="34" charset="0"/>
              </a:defRPr>
            </a:lvl1pPr>
          </a:lstStyle>
          <a:p>
            <a:r>
              <a:rPr lang="en-US" dirty="0"/>
              <a:t>Click to edit Master title style</a:t>
            </a:r>
            <a:endParaRPr lang="en-ZA" dirty="0"/>
          </a:p>
        </p:txBody>
      </p:sp>
      <p:sp>
        <p:nvSpPr>
          <p:cNvPr id="8" name="Date Placeholder 3"/>
          <p:cNvSpPr>
            <a:spLocks noGrp="1"/>
          </p:cNvSpPr>
          <p:nvPr>
            <p:ph type="dt" sz="half" idx="10"/>
            <p:custDataLst>
              <p:tags r:id="rId6"/>
            </p:custDataLst>
          </p:nvPr>
        </p:nvSpPr>
        <p:spPr/>
        <p:txBody>
          <a:bodyPr/>
          <a:lstStyle>
            <a:lvl1pPr>
              <a:defRPr/>
            </a:lvl1pPr>
          </a:lstStyle>
          <a:p>
            <a:pPr>
              <a:defRPr/>
            </a:pPr>
            <a:fld id="{61745687-887D-44C5-903A-3332C4694F3A}" type="datetime1">
              <a:rPr lang="en-ZA"/>
              <a:pPr>
                <a:defRPr/>
              </a:pPr>
              <a:t>2022/08/31</a:t>
            </a:fld>
            <a:endParaRPr lang="en-ZA"/>
          </a:p>
        </p:txBody>
      </p:sp>
    </p:spTree>
    <p:extLst>
      <p:ext uri="{BB962C8B-B14F-4D97-AF65-F5344CB8AC3E}">
        <p14:creationId xmlns:p14="http://schemas.microsoft.com/office/powerpoint/2010/main" xmlns="" val="175861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custDataLst>
              <p:tags r:id="rId1"/>
            </p:custDataLst>
          </p:nvPr>
        </p:nvSpPr>
        <p:spPr/>
        <p:txBody>
          <a:bodyPr/>
          <a:lstStyle>
            <a:lvl1pPr>
              <a:defRPr/>
            </a:lvl1pPr>
          </a:lstStyle>
          <a:p>
            <a:pPr>
              <a:defRPr/>
            </a:pPr>
            <a:fld id="{17B3DE75-B293-4570-A224-766E6F82C8AD}" type="datetime1">
              <a:rPr lang="en-ZA"/>
              <a:pPr>
                <a:defRPr/>
              </a:pPr>
              <a:t>2022/08/31</a:t>
            </a:fld>
            <a:endParaRPr lang="en-ZA"/>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C0F826A1-CCDC-4156-9507-2FD10978F0F5}" type="slidenum">
              <a:rPr lang="en-ZA"/>
              <a:pPr>
                <a:defRPr/>
              </a:pPr>
              <a:t>‹#›</a:t>
            </a:fld>
            <a:endParaRPr lang="en-ZA"/>
          </a:p>
        </p:txBody>
      </p:sp>
    </p:spTree>
    <p:extLst>
      <p:ext uri="{BB962C8B-B14F-4D97-AF65-F5344CB8AC3E}">
        <p14:creationId xmlns:p14="http://schemas.microsoft.com/office/powerpoint/2010/main" xmlns="" val="365918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p:cNvSpPr>
            <a:spLocks noGrp="1"/>
          </p:cNvSpPr>
          <p:nvPr>
            <p:ph type="dt" sz="half" idx="10"/>
            <p:custDataLst>
              <p:tags r:id="rId1"/>
            </p:custDataLst>
          </p:nvPr>
        </p:nvSpPr>
        <p:spPr/>
        <p:txBody>
          <a:bodyPr/>
          <a:lstStyle>
            <a:lvl1pPr>
              <a:defRPr/>
            </a:lvl1pPr>
          </a:lstStyle>
          <a:p>
            <a:pPr>
              <a:defRPr/>
            </a:pPr>
            <a:fld id="{CFF5447F-6C31-4008-8376-FC9B1DD287DF}" type="datetime1">
              <a:rPr lang="en-ZA"/>
              <a:pPr>
                <a:defRPr/>
              </a:pPr>
              <a:t>2022/08/31</a:t>
            </a:fld>
            <a:endParaRPr lang="en-ZA"/>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A4E657CE-F657-4760-887A-51DA45D19D82}" type="slidenum">
              <a:rPr lang="en-ZA"/>
              <a:pPr>
                <a:defRPr/>
              </a:pPr>
              <a:t>‹#›</a:t>
            </a:fld>
            <a:endParaRPr lang="en-ZA"/>
          </a:p>
        </p:txBody>
      </p:sp>
    </p:spTree>
    <p:extLst>
      <p:ext uri="{BB962C8B-B14F-4D97-AF65-F5344CB8AC3E}">
        <p14:creationId xmlns:p14="http://schemas.microsoft.com/office/powerpoint/2010/main" xmlns="" val="38375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p:cNvSpPr>
            <a:spLocks noGrp="1"/>
          </p:cNvSpPr>
          <p:nvPr>
            <p:ph type="dt" sz="half" idx="10"/>
            <p:custDataLst>
              <p:tags r:id="rId1"/>
            </p:custDataLst>
          </p:nvPr>
        </p:nvSpPr>
        <p:spPr/>
        <p:txBody>
          <a:bodyPr/>
          <a:lstStyle>
            <a:lvl1pPr>
              <a:defRPr/>
            </a:lvl1pPr>
          </a:lstStyle>
          <a:p>
            <a:pPr>
              <a:defRPr/>
            </a:pPr>
            <a:fld id="{FD3611E1-EA21-4FE3-8140-DB6A3353863A}" type="datetime1">
              <a:rPr lang="en-ZA"/>
              <a:pPr>
                <a:defRPr/>
              </a:pPr>
              <a:t>2022/08/31</a:t>
            </a:fld>
            <a:endParaRPr lang="en-ZA"/>
          </a:p>
        </p:txBody>
      </p:sp>
      <p:sp>
        <p:nvSpPr>
          <p:cNvPr id="8"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9" name="Slide Number Placeholder 5"/>
          <p:cNvSpPr>
            <a:spLocks noGrp="1"/>
          </p:cNvSpPr>
          <p:nvPr>
            <p:ph type="sldNum" sz="quarter" idx="12"/>
            <p:custDataLst>
              <p:tags r:id="rId3"/>
            </p:custDataLst>
          </p:nvPr>
        </p:nvSpPr>
        <p:spPr/>
        <p:txBody>
          <a:bodyPr/>
          <a:lstStyle>
            <a:lvl1pPr>
              <a:defRPr/>
            </a:lvl1pPr>
          </a:lstStyle>
          <a:p>
            <a:pPr>
              <a:defRPr/>
            </a:pPr>
            <a:fld id="{4955CC8C-475B-4F6C-8AF9-A2075E5C2937}" type="slidenum">
              <a:rPr lang="en-ZA"/>
              <a:pPr>
                <a:defRPr/>
              </a:pPr>
              <a:t>‹#›</a:t>
            </a:fld>
            <a:endParaRPr lang="en-ZA"/>
          </a:p>
        </p:txBody>
      </p:sp>
    </p:spTree>
    <p:extLst>
      <p:ext uri="{BB962C8B-B14F-4D97-AF65-F5344CB8AC3E}">
        <p14:creationId xmlns:p14="http://schemas.microsoft.com/office/powerpoint/2010/main" xmlns="" val="334031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p:cNvSpPr>
            <a:spLocks noGrp="1"/>
          </p:cNvSpPr>
          <p:nvPr>
            <p:ph type="dt" sz="half" idx="10"/>
            <p:custDataLst>
              <p:tags r:id="rId1"/>
            </p:custDataLst>
          </p:nvPr>
        </p:nvSpPr>
        <p:spPr/>
        <p:txBody>
          <a:bodyPr/>
          <a:lstStyle>
            <a:lvl1pPr>
              <a:defRPr/>
            </a:lvl1pPr>
          </a:lstStyle>
          <a:p>
            <a:pPr>
              <a:defRPr/>
            </a:pPr>
            <a:fld id="{DB53D67A-7700-4940-8A1A-9EFCC4F8B512}" type="datetime1">
              <a:rPr lang="en-ZA"/>
              <a:pPr>
                <a:defRPr/>
              </a:pPr>
              <a:t>2022/08/31</a:t>
            </a:fld>
            <a:endParaRPr lang="en-ZA"/>
          </a:p>
        </p:txBody>
      </p:sp>
      <p:sp>
        <p:nvSpPr>
          <p:cNvPr id="4"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5" name="Slide Number Placeholder 5"/>
          <p:cNvSpPr>
            <a:spLocks noGrp="1"/>
          </p:cNvSpPr>
          <p:nvPr>
            <p:ph type="sldNum" sz="quarter" idx="12"/>
            <p:custDataLst>
              <p:tags r:id="rId3"/>
            </p:custDataLst>
          </p:nvPr>
        </p:nvSpPr>
        <p:spPr/>
        <p:txBody>
          <a:bodyPr/>
          <a:lstStyle>
            <a:lvl1pPr>
              <a:defRPr/>
            </a:lvl1pPr>
          </a:lstStyle>
          <a:p>
            <a:pPr>
              <a:defRPr/>
            </a:pPr>
            <a:fld id="{673138D4-92B1-41D3-BA8F-A41270D3FC80}" type="slidenum">
              <a:rPr lang="en-ZA"/>
              <a:pPr>
                <a:defRPr/>
              </a:pPr>
              <a:t>‹#›</a:t>
            </a:fld>
            <a:endParaRPr lang="en-ZA"/>
          </a:p>
        </p:txBody>
      </p:sp>
    </p:spTree>
    <p:extLst>
      <p:ext uri="{BB962C8B-B14F-4D97-AF65-F5344CB8AC3E}">
        <p14:creationId xmlns:p14="http://schemas.microsoft.com/office/powerpoint/2010/main" xmlns="" val="306355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custDataLst>
              <p:tags r:id="rId1"/>
            </p:custDataLst>
          </p:nvPr>
        </p:nvSpPr>
        <p:spPr/>
        <p:txBody>
          <a:bodyPr/>
          <a:lstStyle>
            <a:lvl1pPr>
              <a:defRPr/>
            </a:lvl1pPr>
          </a:lstStyle>
          <a:p>
            <a:pPr>
              <a:defRPr/>
            </a:pPr>
            <a:fld id="{0388F821-1CC8-4F3F-BE9E-AD5AC12C373F}" type="datetime1">
              <a:rPr lang="en-ZA"/>
              <a:pPr>
                <a:defRPr/>
              </a:pPr>
              <a:t>2022/08/31</a:t>
            </a:fld>
            <a:endParaRPr lang="en-ZA"/>
          </a:p>
        </p:txBody>
      </p:sp>
      <p:sp>
        <p:nvSpPr>
          <p:cNvPr id="3"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4" name="Slide Number Placeholder 5"/>
          <p:cNvSpPr>
            <a:spLocks noGrp="1"/>
          </p:cNvSpPr>
          <p:nvPr>
            <p:ph type="sldNum" sz="quarter" idx="12"/>
            <p:custDataLst>
              <p:tags r:id="rId3"/>
            </p:custDataLst>
          </p:nvPr>
        </p:nvSpPr>
        <p:spPr/>
        <p:txBody>
          <a:bodyPr/>
          <a:lstStyle>
            <a:lvl1pPr>
              <a:defRPr/>
            </a:lvl1pPr>
          </a:lstStyle>
          <a:p>
            <a:pPr>
              <a:defRPr/>
            </a:pPr>
            <a:fld id="{B9168465-A703-4BC5-90A0-177D3A0A491C}" type="slidenum">
              <a:rPr lang="en-ZA"/>
              <a:pPr>
                <a:defRPr/>
              </a:pPr>
              <a:t>‹#›</a:t>
            </a:fld>
            <a:endParaRPr lang="en-ZA"/>
          </a:p>
        </p:txBody>
      </p:sp>
    </p:spTree>
    <p:extLst>
      <p:ext uri="{BB962C8B-B14F-4D97-AF65-F5344CB8AC3E}">
        <p14:creationId xmlns:p14="http://schemas.microsoft.com/office/powerpoint/2010/main" xmlns="" val="304285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custDataLst>
              <p:tags r:id="rId1"/>
            </p:custDataLst>
          </p:nvPr>
        </p:nvSpPr>
        <p:spPr/>
        <p:txBody>
          <a:bodyPr/>
          <a:lstStyle>
            <a:lvl1pPr>
              <a:defRPr/>
            </a:lvl1pPr>
          </a:lstStyle>
          <a:p>
            <a:pPr>
              <a:defRPr/>
            </a:pPr>
            <a:fld id="{6C87CA26-E9CE-4918-B7C0-D36B2EED6D19}" type="datetime1">
              <a:rPr lang="en-ZA"/>
              <a:pPr>
                <a:defRPr/>
              </a:pPr>
              <a:t>2022/08/31</a:t>
            </a:fld>
            <a:endParaRPr lang="en-ZA"/>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ZA"/>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47FD7631-DE97-4B5B-BBE3-A7AD8A65F349}" type="slidenum">
              <a:rPr lang="en-ZA"/>
              <a:pPr>
                <a:defRPr/>
              </a:pPr>
              <a:t>‹#›</a:t>
            </a:fld>
            <a:endParaRPr lang="en-ZA"/>
          </a:p>
        </p:txBody>
      </p:sp>
    </p:spTree>
    <p:extLst>
      <p:ext uri="{BB962C8B-B14F-4D97-AF65-F5344CB8AC3E}">
        <p14:creationId xmlns:p14="http://schemas.microsoft.com/office/powerpoint/2010/main" xmlns="" val="2137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custDataLst>
              <p:tags r:id="rId14"/>
            </p:custDataLst>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ZA"/>
          </a:p>
        </p:txBody>
      </p:sp>
      <p:sp>
        <p:nvSpPr>
          <p:cNvPr id="1027" name="Text Placeholder 2"/>
          <p:cNvSpPr>
            <a:spLocks noGrp="1"/>
          </p:cNvSpPr>
          <p:nvPr>
            <p:ph type="body" idx="1"/>
            <p:custDataLst>
              <p:tags r:id="rId15"/>
            </p:custDataLst>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custDataLst>
              <p:tags r:id="rId16"/>
            </p:custDataLst>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latin typeface="Calibri" pitchFamily="34" charset="0"/>
                <a:cs typeface="Arial" pitchFamily="34" charset="0"/>
              </a:defRPr>
            </a:lvl1pPr>
          </a:lstStyle>
          <a:p>
            <a:pPr>
              <a:defRPr/>
            </a:pPr>
            <a:fld id="{EBBA8160-3D1C-4D2D-A768-A8914004F692}" type="datetime1">
              <a:rPr lang="en-ZA"/>
              <a:pPr>
                <a:defRPr/>
              </a:pPr>
              <a:t>2022/08/31</a:t>
            </a:fld>
            <a:endParaRPr lang="en-ZA"/>
          </a:p>
        </p:txBody>
      </p:sp>
      <p:sp>
        <p:nvSpPr>
          <p:cNvPr id="5" name="Footer Placeholder 4"/>
          <p:cNvSpPr>
            <a:spLocks noGrp="1"/>
          </p:cNvSpPr>
          <p:nvPr>
            <p:ph type="ftr" sz="quarter" idx="3"/>
            <p:custDataLst>
              <p:tags r:id="rId17"/>
            </p:custDataLst>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cs typeface="+mn-cs"/>
              </a:defRPr>
            </a:lvl1pPr>
          </a:lstStyle>
          <a:p>
            <a:pPr>
              <a:defRPr/>
            </a:pPr>
            <a:endParaRPr lang="en-ZA"/>
          </a:p>
        </p:txBody>
      </p:sp>
      <p:sp>
        <p:nvSpPr>
          <p:cNvPr id="6" name="Slide Number Placeholder 5"/>
          <p:cNvSpPr>
            <a:spLocks noGrp="1"/>
          </p:cNvSpPr>
          <p:nvPr>
            <p:ph type="sldNum" sz="quarter" idx="4"/>
            <p:custDataLst>
              <p:tags r:id="rId18"/>
            </p:custDataLst>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pitchFamily="34" charset="0"/>
                <a:cs typeface="Arial" pitchFamily="34" charset="0"/>
              </a:defRPr>
            </a:lvl1pPr>
          </a:lstStyle>
          <a:p>
            <a:pPr>
              <a:defRPr/>
            </a:pPr>
            <a:fld id="{8D3BE6FD-59A0-4F6D-906E-5356260C7D7A}" type="slidenum">
              <a:rPr lang="en-ZA"/>
              <a:pPr>
                <a:defRPr/>
              </a:pPr>
              <a:t>‹#›</a:t>
            </a:fld>
            <a:endParaRPr lang="en-ZA"/>
          </a:p>
        </p:txBody>
      </p:sp>
    </p:spTree>
    <p:extLst>
      <p:ext uri="{BB962C8B-B14F-4D97-AF65-F5344CB8AC3E}">
        <p14:creationId xmlns:p14="http://schemas.microsoft.com/office/powerpoint/2010/main" xmlns="" val="2957487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3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3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300">
          <a:solidFill>
            <a:schemeClr val="tx1"/>
          </a:solidFill>
          <a:latin typeface="Calibri" pitchFamily="34" charset="0"/>
          <a:ea typeface="ＭＳ Ｐゴシック" charset="0"/>
          <a:cs typeface="ＭＳ Ｐゴシック"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F85A1-453B-455C-BD45-1735F09C20D7}" type="datetime1">
              <a:rPr lang="en-ZA" smtClean="0"/>
              <a:pPr/>
              <a:t>2022/08/31</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FA632-30EF-4BBE-9569-2992832EE6C6}" type="slidenum">
              <a:rPr lang="en-ZA" smtClean="0"/>
              <a:pPr/>
              <a:t>‹#›</a:t>
            </a:fld>
            <a:endParaRPr lang="en-ZA"/>
          </a:p>
        </p:txBody>
      </p:sp>
    </p:spTree>
    <p:extLst>
      <p:ext uri="{BB962C8B-B14F-4D97-AF65-F5344CB8AC3E}">
        <p14:creationId xmlns:p14="http://schemas.microsoft.com/office/powerpoint/2010/main" xmlns="" val="19664157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Box 2"/>
          <p:cNvSpPr txBox="1">
            <a:spLocks noChangeArrowheads="1"/>
          </p:cNvSpPr>
          <p:nvPr/>
        </p:nvSpPr>
        <p:spPr bwMode="auto">
          <a:xfrm>
            <a:off x="9236" y="481583"/>
            <a:ext cx="9195398"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r>
              <a:rPr lang="en-US" sz="2100" b="1" dirty="0">
                <a:latin typeface="Arial" charset="0"/>
              </a:rPr>
              <a:t>BRIEFING ON THE WHITE PAPER NATIONAL RAIL POLICY</a:t>
            </a:r>
          </a:p>
          <a:p>
            <a:pPr algn="ctr"/>
            <a:r>
              <a:rPr lang="en-US" sz="2100" b="1" dirty="0">
                <a:latin typeface="Arial" charset="0"/>
              </a:rPr>
              <a:t>TO PORTFOLIO COMMITTEE ON TRANSPORT 30 AUGUST 2022</a:t>
            </a:r>
          </a:p>
        </p:txBody>
      </p:sp>
      <p:pic>
        <p:nvPicPr>
          <p:cNvPr id="5" name="Picture 7">
            <a:extLst>
              <a:ext uri="{FF2B5EF4-FFF2-40B4-BE49-F238E27FC236}">
                <a16:creationId xmlns:a16="http://schemas.microsoft.com/office/drawing/2014/main" xmlns="" id="{E80EDDEE-DD1B-424F-A870-CAE53145312A}"/>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236" y="1210491"/>
            <a:ext cx="9134764" cy="4653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365323098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1"/>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98D2A5EE-B66C-43FC-9139-D6B14D3F6601}"/>
              </a:ext>
            </a:extLst>
          </p:cNvPr>
          <p:cNvSpPr>
            <a:spLocks noGrp="1"/>
          </p:cNvSpPr>
          <p:nvPr>
            <p:ph idx="1"/>
          </p:nvPr>
        </p:nvSpPr>
        <p:spPr>
          <a:xfrm>
            <a:off x="277091" y="700239"/>
            <a:ext cx="8519575" cy="5499100"/>
          </a:xfrm>
        </p:spPr>
        <p:txBody>
          <a:bodyPr>
            <a:noAutofit/>
          </a:bodyPr>
          <a:lstStyle/>
          <a:p>
            <a:pPr marL="0" indent="0">
              <a:lnSpc>
                <a:spcPct val="120000"/>
              </a:lnSpc>
              <a:buNone/>
            </a:pPr>
            <a:r>
              <a:rPr lang="en-ZA" sz="2000" b="1" dirty="0">
                <a:solidFill>
                  <a:schemeClr val="accent2"/>
                </a:solidFill>
                <a:latin typeface="Arial" panose="020B0604020202020204" pitchFamily="34" charset="0"/>
                <a:cs typeface="Arial" panose="020B0604020202020204" pitchFamily="34" charset="0"/>
              </a:rPr>
              <a:t>Policy Statement: Track Gauge </a:t>
            </a:r>
          </a:p>
          <a:p>
            <a:pPr algn="just">
              <a:lnSpc>
                <a:spcPct val="100000"/>
              </a:lnSpc>
              <a:spcBef>
                <a:spcPts val="600"/>
              </a:spcBef>
              <a:spcAft>
                <a:spcPts val="600"/>
              </a:spcAft>
              <a:buFont typeface="Wingdings" panose="05000000000000000000" pitchFamily="2" charset="2"/>
              <a:buChar char="§"/>
            </a:pPr>
            <a:r>
              <a:rPr lang="en-US" sz="1400" dirty="0">
                <a:latin typeface="Arial" panose="020B0604020202020204" pitchFamily="34" charset="0"/>
                <a:ea typeface="Times New Roman" panose="02020603050405020304" pitchFamily="18" charset="0"/>
              </a:rPr>
              <a:t>The long-term strategic direction for rail is standard gauge.</a:t>
            </a:r>
          </a:p>
          <a:p>
            <a:pPr algn="just">
              <a:lnSpc>
                <a:spcPct val="100000"/>
              </a:lnSpc>
              <a:spcBef>
                <a:spcPts val="600"/>
              </a:spcBef>
              <a:spcAft>
                <a:spcPts val="600"/>
              </a:spcAft>
              <a:buFont typeface="Wingdings" panose="05000000000000000000" pitchFamily="2" charset="2"/>
              <a:buChar char="§"/>
            </a:pPr>
            <a:r>
              <a:rPr lang="en-US" sz="1400" dirty="0">
                <a:latin typeface="Arial" panose="020B0604020202020204" pitchFamily="34" charset="0"/>
                <a:ea typeface="Times New Roman" panose="02020603050405020304" pitchFamily="18" charset="0"/>
              </a:rPr>
              <a:t>The central Rail Planning Component shall ensure the National Rail Master Plan balances a brownfields approach that minimizes costs by retaining as much as economically possible of the existing infrastructure, against a </a:t>
            </a:r>
            <a:r>
              <a:rPr lang="en-US" sz="1400" dirty="0" err="1">
                <a:latin typeface="Arial" panose="020B0604020202020204" pitchFamily="34" charset="0"/>
                <a:ea typeface="Times New Roman" panose="02020603050405020304" pitchFamily="18" charset="0"/>
              </a:rPr>
              <a:t>greenfields</a:t>
            </a:r>
            <a:r>
              <a:rPr lang="en-US" sz="1400" dirty="0">
                <a:latin typeface="Arial" panose="020B0604020202020204" pitchFamily="34" charset="0"/>
                <a:ea typeface="Times New Roman" panose="02020603050405020304" pitchFamily="18" charset="0"/>
              </a:rPr>
              <a:t> approach meant to extend the standard gauge network at every economically justifiable opportunity. </a:t>
            </a:r>
          </a:p>
          <a:p>
            <a:pPr algn="just">
              <a:lnSpc>
                <a:spcPct val="100000"/>
              </a:lnSpc>
              <a:spcBef>
                <a:spcPts val="600"/>
              </a:spcBef>
              <a:spcAft>
                <a:spcPts val="600"/>
              </a:spcAft>
              <a:buFont typeface="Wingdings" panose="05000000000000000000" pitchFamily="2" charset="2"/>
              <a:buChar char="§"/>
            </a:pPr>
            <a:r>
              <a:rPr lang="en-US" sz="1400" dirty="0">
                <a:latin typeface="Arial" panose="020B0604020202020204" pitchFamily="34" charset="0"/>
                <a:ea typeface="Times New Roman" panose="02020603050405020304" pitchFamily="18" charset="0"/>
              </a:rPr>
              <a:t>The Department of Transport, being responsible for the suite of specifications for high-performance national rail network comprising both narrow and standard gauges, will determine through feasibility studies on a route-by-route basis whether to:</a:t>
            </a:r>
          </a:p>
          <a:p>
            <a:pPr marL="342900" indent="-342900" algn="just">
              <a:lnSpc>
                <a:spcPct val="100000"/>
              </a:lnSpc>
              <a:spcBef>
                <a:spcPts val="600"/>
              </a:spcBef>
              <a:spcAft>
                <a:spcPts val="600"/>
              </a:spcAft>
              <a:buFont typeface="+mj-lt"/>
              <a:buAutoNum type="arabicPeriod"/>
            </a:pPr>
            <a:r>
              <a:rPr lang="en-US" sz="1400" dirty="0">
                <a:latin typeface="Arial" panose="020B0604020202020204" pitchFamily="34" charset="0"/>
                <a:ea typeface="Times New Roman" panose="02020603050405020304" pitchFamily="18" charset="0"/>
              </a:rPr>
              <a:t>Return the existing Cape gauge network to a high-performance end-to-end national rail network, inclusive of train loading and unloading facilities, </a:t>
            </a:r>
          </a:p>
          <a:p>
            <a:pPr marL="342900" indent="-342900" algn="just">
              <a:lnSpc>
                <a:spcPct val="100000"/>
              </a:lnSpc>
              <a:spcBef>
                <a:spcPts val="600"/>
              </a:spcBef>
              <a:spcAft>
                <a:spcPts val="600"/>
              </a:spcAft>
              <a:buFont typeface="+mj-lt"/>
              <a:buAutoNum type="arabicPeriod"/>
            </a:pPr>
            <a:r>
              <a:rPr lang="en-US" sz="1400" dirty="0">
                <a:latin typeface="Arial" panose="020B0604020202020204" pitchFamily="34" charset="0"/>
                <a:ea typeface="Times New Roman" panose="02020603050405020304" pitchFamily="18" charset="0"/>
              </a:rPr>
              <a:t>Extend the existing narrow gauge system in length where justified.</a:t>
            </a:r>
          </a:p>
          <a:p>
            <a:pPr marL="342900" indent="-342900" algn="just">
              <a:lnSpc>
                <a:spcPct val="100000"/>
              </a:lnSpc>
              <a:spcBef>
                <a:spcPts val="600"/>
              </a:spcBef>
              <a:spcAft>
                <a:spcPts val="600"/>
              </a:spcAft>
              <a:buFont typeface="+mj-lt"/>
              <a:buAutoNum type="arabicPeriod"/>
            </a:pPr>
            <a:r>
              <a:rPr lang="en-US" sz="1400" dirty="0">
                <a:latin typeface="Arial" panose="020B0604020202020204" pitchFamily="34" charset="0"/>
                <a:ea typeface="Times New Roman" panose="02020603050405020304" pitchFamily="18" charset="0"/>
              </a:rPr>
              <a:t>Upgrade the existing Cape gauge system to dual gauge to accommodate new standard gauge routes on critical sections to allowing for interoperability.</a:t>
            </a:r>
          </a:p>
          <a:p>
            <a:pPr marL="342900" indent="-342900" algn="just">
              <a:lnSpc>
                <a:spcPct val="100000"/>
              </a:lnSpc>
              <a:spcBef>
                <a:spcPts val="600"/>
              </a:spcBef>
              <a:spcAft>
                <a:spcPts val="600"/>
              </a:spcAft>
              <a:buFont typeface="+mj-lt"/>
              <a:buAutoNum type="arabicPeriod"/>
            </a:pPr>
            <a:r>
              <a:rPr lang="en-US" sz="1400" dirty="0">
                <a:latin typeface="Arial" panose="020B0604020202020204" pitchFamily="34" charset="0"/>
                <a:ea typeface="Times New Roman" panose="02020603050405020304" pitchFamily="18" charset="0"/>
              </a:rPr>
              <a:t>Create a completely new standard gauge system, especially for standalone green fields rail projects, In line with the AU resolution of 2007.</a:t>
            </a:r>
          </a:p>
          <a:p>
            <a:pPr marL="342900" indent="-342900" algn="just">
              <a:lnSpc>
                <a:spcPct val="100000"/>
              </a:lnSpc>
              <a:spcBef>
                <a:spcPts val="600"/>
              </a:spcBef>
              <a:spcAft>
                <a:spcPts val="600"/>
              </a:spcAft>
              <a:buFont typeface="+mj-lt"/>
              <a:buAutoNum type="arabicPeriod"/>
            </a:pPr>
            <a:r>
              <a:rPr lang="en-US" sz="1400" dirty="0">
                <a:latin typeface="Arial" panose="020B0604020202020204" pitchFamily="34" charset="0"/>
                <a:ea typeface="Times New Roman" panose="02020603050405020304" pitchFamily="18" charset="0"/>
              </a:rPr>
              <a:t>Re-gauge the Cape gauge network to standard gauge where route rationalization is justified.</a:t>
            </a:r>
          </a:p>
          <a:p>
            <a:pPr marL="0" indent="0">
              <a:lnSpc>
                <a:spcPct val="120000"/>
              </a:lnSpc>
              <a:buNone/>
            </a:pPr>
            <a:endParaRPr lang="en-ZA" sz="2000" b="1" dirty="0">
              <a:solidFill>
                <a:schemeClr val="accent2"/>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34625062-6905-48D5-B937-C50074C51E7F}"/>
              </a:ext>
            </a:extLst>
          </p:cNvPr>
          <p:cNvSpPr>
            <a:spLocks noGrp="1"/>
          </p:cNvSpPr>
          <p:nvPr>
            <p:ph type="sldNum" sz="quarter" idx="12"/>
          </p:nvPr>
        </p:nvSpPr>
        <p:spPr/>
        <p:txBody>
          <a:bodyPr/>
          <a:lstStyle/>
          <a:p>
            <a:fld id="{354FA632-30EF-4BBE-9569-2992832EE6C6}" type="slidenum">
              <a:rPr lang="en-ZA" smtClean="0"/>
              <a:pPr/>
              <a:t>10</a:t>
            </a:fld>
            <a:endParaRPr lang="en-ZA" dirty="0"/>
          </a:p>
        </p:txBody>
      </p:sp>
      <p:pic>
        <p:nvPicPr>
          <p:cNvPr id="10" name="Picture 9" descr="transport logo">
            <a:extLst>
              <a:ext uri="{FF2B5EF4-FFF2-40B4-BE49-F238E27FC236}">
                <a16:creationId xmlns:a16="http://schemas.microsoft.com/office/drawing/2014/main" xmlns="" id="{0E64E2DC-FC5F-4A9D-9DAB-02387842B62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360712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1"/>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98D2A5EE-B66C-43FC-9139-D6B14D3F6601}"/>
              </a:ext>
            </a:extLst>
          </p:cNvPr>
          <p:cNvSpPr>
            <a:spLocks noGrp="1"/>
          </p:cNvSpPr>
          <p:nvPr>
            <p:ph idx="1"/>
          </p:nvPr>
        </p:nvSpPr>
        <p:spPr>
          <a:xfrm>
            <a:off x="277091" y="700239"/>
            <a:ext cx="8519575" cy="5499100"/>
          </a:xfrm>
        </p:spPr>
        <p:txBody>
          <a:bodyPr>
            <a:noAutofit/>
          </a:bodyPr>
          <a:lstStyle/>
          <a:p>
            <a:pPr marL="0" indent="0">
              <a:lnSpc>
                <a:spcPct val="120000"/>
              </a:lnSpc>
              <a:buNone/>
            </a:pPr>
            <a:r>
              <a:rPr lang="en-ZA" sz="2000" b="1" dirty="0">
                <a:solidFill>
                  <a:schemeClr val="accent2"/>
                </a:solidFill>
                <a:latin typeface="Arial" panose="020B0604020202020204" pitchFamily="34" charset="0"/>
                <a:cs typeface="Arial" panose="020B0604020202020204" pitchFamily="34" charset="0"/>
              </a:rPr>
              <a:t>Policy Statement: Track Gauge </a:t>
            </a:r>
          </a:p>
          <a:p>
            <a:pPr marL="0" indent="0" algn="just">
              <a:lnSpc>
                <a:spcPct val="150000"/>
              </a:lnSpc>
              <a:spcBef>
                <a:spcPts val="600"/>
              </a:spcBef>
              <a:spcAft>
                <a:spcPts val="600"/>
              </a:spcAft>
              <a:buNone/>
            </a:pPr>
            <a:r>
              <a:rPr lang="en-ZA" sz="1400" dirty="0">
                <a:latin typeface="Arial" panose="020B0604020202020204" pitchFamily="34" charset="0"/>
                <a:ea typeface="Times New Roman" panose="02020603050405020304" pitchFamily="18" charset="0"/>
                <a:cs typeface="Arial" panose="020B0604020202020204" pitchFamily="34" charset="0"/>
              </a:rPr>
              <a:t>The DoT shall:</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257175" marR="190500" indent="-257175" algn="just">
              <a:lnSpc>
                <a:spcPct val="150000"/>
              </a:lnSpc>
              <a:spcBef>
                <a:spcPts val="600"/>
              </a:spcBef>
              <a:spcAft>
                <a:spcPts val="600"/>
              </a:spcAft>
              <a:buFont typeface="+mj-lt"/>
              <a:buAutoNum type="alphaLcParenR"/>
            </a:pPr>
            <a:r>
              <a:rPr lang="en-ZA" sz="1400" dirty="0">
                <a:latin typeface="Arial" panose="020B0604020202020204" pitchFamily="34" charset="0"/>
                <a:ea typeface="Times New Roman" panose="02020603050405020304" pitchFamily="18" charset="0"/>
              </a:rPr>
              <a:t>Coordinate and lead a rail sector development programme on railway engineering research, technology development, test and homologation; on skills development with the Department of Higher Education and Training, universities, technical vocational education and training (TVET) colleges, SOE, private and government-owned research institutes; and alignment with international railway standards and specification bodies.; and</a:t>
            </a:r>
            <a:endParaRPr lang="en-US" sz="1400" dirty="0">
              <a:latin typeface="Arial" panose="020B0604020202020204" pitchFamily="34" charset="0"/>
              <a:ea typeface="Times New Roman" panose="02020603050405020304" pitchFamily="18" charset="0"/>
            </a:endParaRPr>
          </a:p>
          <a:p>
            <a:pPr marL="257175" marR="190500" indent="-257175" algn="just">
              <a:lnSpc>
                <a:spcPct val="150000"/>
              </a:lnSpc>
              <a:spcBef>
                <a:spcPts val="600"/>
              </a:spcBef>
              <a:spcAft>
                <a:spcPts val="600"/>
              </a:spcAft>
              <a:buFont typeface="+mj-lt"/>
              <a:buAutoNum type="alphaLcParenR"/>
            </a:pPr>
            <a:r>
              <a:rPr lang="en-ZA" sz="1400" dirty="0">
                <a:latin typeface="Arial" panose="020B0604020202020204" pitchFamily="34" charset="0"/>
                <a:ea typeface="Times New Roman" panose="02020603050405020304" pitchFamily="18" charset="0"/>
              </a:rPr>
              <a:t>Agree a suite of specifications for narrow and standard-gauge high-performance national rail networks inclusive of rolling stock and systems n consultation with the Railway Safety Regulator, rail sector and its suppliers, in a forum within which stakeholders can negotiate objectively.</a:t>
            </a:r>
            <a:endParaRPr lang="en-US" sz="1400" dirty="0">
              <a:latin typeface="Arial" panose="020B0604020202020204" pitchFamily="34" charset="0"/>
              <a:ea typeface="Times New Roman" panose="02020603050405020304" pitchFamily="18" charset="0"/>
            </a:endParaRPr>
          </a:p>
          <a:p>
            <a:pPr marL="0" indent="0" algn="just">
              <a:lnSpc>
                <a:spcPct val="150000"/>
              </a:lnSpc>
              <a:spcBef>
                <a:spcPts val="600"/>
              </a:spcBef>
              <a:spcAft>
                <a:spcPts val="600"/>
              </a:spcAft>
              <a:buNone/>
            </a:pPr>
            <a:r>
              <a:rPr lang="en-ZA" sz="1400" dirty="0">
                <a:latin typeface="Arial" panose="020B0604020202020204" pitchFamily="34" charset="0"/>
                <a:ea typeface="Times New Roman" panose="02020603050405020304" pitchFamily="18" charset="0"/>
                <a:cs typeface="Arial" panose="020B0604020202020204" pitchFamily="34" charset="0"/>
              </a:rPr>
              <a:t>DoT and the stakeholder forum must therefore maximise use of specifications created by others to acquire suitable and compliant equipment at minimal or no price premium.</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600"/>
              </a:spcBef>
              <a:spcAft>
                <a:spcPts val="600"/>
              </a:spcAft>
              <a:buNone/>
            </a:pPr>
            <a:r>
              <a:rPr lang="en-ZA" sz="1400" dirty="0">
                <a:latin typeface="Arial" panose="020B0604020202020204" pitchFamily="34" charset="0"/>
                <a:ea typeface="Times New Roman" panose="02020603050405020304" pitchFamily="18" charset="0"/>
                <a:cs typeface="Arial" panose="020B0604020202020204" pitchFamily="34" charset="0"/>
              </a:rPr>
              <a:t>The specifications must address at least maximum axle loads, track forms, speeds and train lengths; vehicle profile; train authorisation and protection systems; energy consumption; and electrification where that is indicated.</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buNone/>
            </a:pPr>
            <a:endParaRPr lang="en-ZA" sz="2000" b="1" dirty="0">
              <a:solidFill>
                <a:schemeClr val="accent2"/>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34625062-6905-48D5-B937-C50074C51E7F}"/>
              </a:ext>
            </a:extLst>
          </p:cNvPr>
          <p:cNvSpPr>
            <a:spLocks noGrp="1"/>
          </p:cNvSpPr>
          <p:nvPr>
            <p:ph type="sldNum" sz="quarter" idx="12"/>
          </p:nvPr>
        </p:nvSpPr>
        <p:spPr/>
        <p:txBody>
          <a:bodyPr/>
          <a:lstStyle/>
          <a:p>
            <a:fld id="{354FA632-30EF-4BBE-9569-2992832EE6C6}" type="slidenum">
              <a:rPr lang="en-ZA" smtClean="0"/>
              <a:pPr/>
              <a:t>11</a:t>
            </a:fld>
            <a:endParaRPr lang="en-ZA" dirty="0"/>
          </a:p>
        </p:txBody>
      </p:sp>
      <p:pic>
        <p:nvPicPr>
          <p:cNvPr id="10" name="Picture 9" descr="transport logo">
            <a:extLst>
              <a:ext uri="{FF2B5EF4-FFF2-40B4-BE49-F238E27FC236}">
                <a16:creationId xmlns:a16="http://schemas.microsoft.com/office/drawing/2014/main" xmlns="" id="{0E64E2DC-FC5F-4A9D-9DAB-02387842B62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2393987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1"/>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98D2A5EE-B66C-43FC-9139-D6B14D3F6601}"/>
              </a:ext>
            </a:extLst>
          </p:cNvPr>
          <p:cNvSpPr>
            <a:spLocks noGrp="1"/>
          </p:cNvSpPr>
          <p:nvPr>
            <p:ph idx="1"/>
          </p:nvPr>
        </p:nvSpPr>
        <p:spPr>
          <a:xfrm>
            <a:off x="277091" y="709475"/>
            <a:ext cx="8719127" cy="5499100"/>
          </a:xfrm>
        </p:spPr>
        <p:txBody>
          <a:bodyPr>
            <a:noAutofit/>
          </a:bodyPr>
          <a:lstStyle/>
          <a:p>
            <a:pPr marL="0" indent="0" algn="just">
              <a:lnSpc>
                <a:spcPct val="120000"/>
              </a:lnSpc>
              <a:buNone/>
            </a:pPr>
            <a:r>
              <a:rPr lang="en-ZA" sz="2000" b="1" kern="0" dirty="0">
                <a:solidFill>
                  <a:srgbClr val="F68100"/>
                </a:solidFill>
                <a:latin typeface="Arial" panose="020B0604020202020204" pitchFamily="34" charset="0"/>
                <a:ea typeface="ＭＳ Ｐゴシック" charset="0"/>
                <a:cs typeface="Arial" pitchFamily="34" charset="0"/>
              </a:rPr>
              <a:t>Policy Statement: Branch lines</a:t>
            </a: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The central Planning Component shall Include branch lines in the National Rail Masterplan. </a:t>
            </a: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Branch lines will be categorised as Strategic and, by default, non-strategic. The criteria that qualify a branch line as Strategic will be determined by the DoT's central Planning Component in line with the DoT's Rail Branch Line Strategy.</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Private Sector investment in branch lines will be included in the Private Sector Participation Programme policy statement contained in this document. Specifically, where branch lines are strategic and Government cannot afford to investment, they must be put out for </a:t>
            </a:r>
            <a:r>
              <a:rPr lang="en-ZA" sz="1400" dirty="0" err="1">
                <a:latin typeface="Arial" panose="020B0604020202020204" pitchFamily="34" charset="0"/>
                <a:ea typeface="Times New Roman" panose="02020603050405020304" pitchFamily="18" charset="0"/>
                <a:cs typeface="Times New Roman" panose="02020603050405020304" pitchFamily="18" charset="0"/>
              </a:rPr>
              <a:t>concessioning</a:t>
            </a:r>
            <a:r>
              <a:rPr lang="en-ZA" sz="1400" dirty="0">
                <a:latin typeface="Arial" panose="020B0604020202020204" pitchFamily="34" charset="0"/>
                <a:ea typeface="Times New Roman" panose="02020603050405020304" pitchFamily="18" charset="0"/>
                <a:cs typeface="Times New Roman" panose="02020603050405020304" pitchFamily="18" charset="0"/>
              </a:rPr>
              <a:t>.</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Branch line operators shall have access to the core network, non-core network, as well as other branch lines according the Third Party Access policy statement contained in this document.</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Any Government entity, or other stakeholder that wishes to introduce a freight and or passenger service on a state-owned Strategic branch line, shall fund the actual costs of carrying and maintaining the branch line by the Infrastructure Manager, as well as the actual costs of operating trains. </a:t>
            </a:r>
          </a:p>
          <a:p>
            <a:pPr marL="0" indent="0" algn="just">
              <a:lnSpc>
                <a:spcPct val="120000"/>
              </a:lnSpc>
              <a:buNone/>
            </a:pPr>
            <a:endParaRPr lang="en-ZA" sz="2000" b="1" kern="0" dirty="0">
              <a:solidFill>
                <a:srgbClr val="F68100"/>
              </a:solidFill>
              <a:latin typeface="Arial" panose="020B0604020202020204" pitchFamily="34" charset="0"/>
              <a:ea typeface="ＭＳ Ｐゴシック" charset="0"/>
              <a:cs typeface="Arial" pitchFamily="34" charset="0"/>
            </a:endParaRPr>
          </a:p>
        </p:txBody>
      </p:sp>
      <p:sp>
        <p:nvSpPr>
          <p:cNvPr id="5" name="Slide Number Placeholder 4">
            <a:extLst>
              <a:ext uri="{FF2B5EF4-FFF2-40B4-BE49-F238E27FC236}">
                <a16:creationId xmlns:a16="http://schemas.microsoft.com/office/drawing/2014/main" xmlns="" id="{34625062-6905-48D5-B937-C50074C51E7F}"/>
              </a:ext>
            </a:extLst>
          </p:cNvPr>
          <p:cNvSpPr>
            <a:spLocks noGrp="1"/>
          </p:cNvSpPr>
          <p:nvPr>
            <p:ph type="sldNum" sz="quarter" idx="12"/>
          </p:nvPr>
        </p:nvSpPr>
        <p:spPr/>
        <p:txBody>
          <a:bodyPr/>
          <a:lstStyle/>
          <a:p>
            <a:fld id="{354FA632-30EF-4BBE-9569-2992832EE6C6}" type="slidenum">
              <a:rPr lang="en-ZA" smtClean="0"/>
              <a:pPr/>
              <a:t>12</a:t>
            </a:fld>
            <a:endParaRPr lang="en-ZA" dirty="0"/>
          </a:p>
        </p:txBody>
      </p:sp>
      <p:pic>
        <p:nvPicPr>
          <p:cNvPr id="10" name="Picture 9" descr="transport logo">
            <a:extLst>
              <a:ext uri="{FF2B5EF4-FFF2-40B4-BE49-F238E27FC236}">
                <a16:creationId xmlns:a16="http://schemas.microsoft.com/office/drawing/2014/main" xmlns="" id="{0E64E2DC-FC5F-4A9D-9DAB-02387842B62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1225985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1"/>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98D2A5EE-B66C-43FC-9139-D6B14D3F6601}"/>
              </a:ext>
            </a:extLst>
          </p:cNvPr>
          <p:cNvSpPr>
            <a:spLocks noGrp="1"/>
          </p:cNvSpPr>
          <p:nvPr>
            <p:ph idx="1"/>
          </p:nvPr>
        </p:nvSpPr>
        <p:spPr>
          <a:xfrm>
            <a:off x="277091" y="709475"/>
            <a:ext cx="8719127" cy="5499100"/>
          </a:xfrm>
        </p:spPr>
        <p:txBody>
          <a:bodyPr>
            <a:noAutofit/>
          </a:bodyPr>
          <a:lstStyle/>
          <a:p>
            <a:pPr marL="0" indent="0" algn="just">
              <a:lnSpc>
                <a:spcPct val="120000"/>
              </a:lnSpc>
              <a:buNone/>
            </a:pPr>
            <a:r>
              <a:rPr lang="en-ZA" sz="2000" b="1" kern="0" dirty="0">
                <a:solidFill>
                  <a:srgbClr val="F68100"/>
                </a:solidFill>
                <a:latin typeface="Arial" panose="020B0604020202020204" pitchFamily="34" charset="0"/>
                <a:ea typeface="ＭＳ Ｐゴシック" charset="0"/>
                <a:cs typeface="Arial" pitchFamily="34" charset="0"/>
              </a:rPr>
              <a:t>Policy Statement: Branch lines</a:t>
            </a: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Where a branch line is inactive, and requires rehabilitation to restore it to minimum safe standards, the Government entity or stakeholder shall also fund that investment. </a:t>
            </a: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All such rehabilitation and operation shall be subject to the oversight of the Railway Safety Regulator (RSR), and ruling access arrangements, which access arrangements would eventually be superseded by the TER. </a:t>
            </a: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The Government entity or stakeholder shall also procure a train operator under the ruling access arrangements, which access arrangements would eventually be superseded by the Transport Economic Regulator (TER)’s dispensation.</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450"/>
              </a:spcBef>
              <a:spcAft>
                <a:spcPts val="450"/>
              </a:spcAft>
              <a:buFont typeface="Wingdings" panose="05000000000000000000" pitchFamily="2" charset="2"/>
              <a:buChar char="§"/>
            </a:pPr>
            <a:r>
              <a:rPr lang="en-ZA" sz="1400" dirty="0">
                <a:latin typeface="Arial" panose="020B0604020202020204" pitchFamily="34" charset="0"/>
                <a:ea typeface="Times New Roman" panose="02020603050405020304" pitchFamily="18" charset="0"/>
                <a:cs typeface="Times New Roman" panose="02020603050405020304" pitchFamily="18" charset="0"/>
              </a:rPr>
              <a:t>Municipalities or any Government entity is responsible to maintain and upgrade municipal sidings and associated rail infrastructure under their control</a:t>
            </a:r>
            <a:r>
              <a:rPr lang="en-ZA" sz="1200" dirty="0">
                <a:latin typeface="Arial" panose="020B0604020202020204" pitchFamily="34" charset="0"/>
                <a:ea typeface="Times New Roman" panose="02020603050405020304" pitchFamily="18" charset="0"/>
                <a:cs typeface="Times New Roman" panose="02020603050405020304" pitchFamily="18" charset="0"/>
              </a:rPr>
              <a:t>.</a:t>
            </a:r>
            <a:endParaRPr lang="en-US" sz="1200" dirty="0">
              <a:latin typeface="Arial" panose="020B0604020202020204" pitchFamily="34" charset="0"/>
              <a:ea typeface="Times New Roman" panose="02020603050405020304" pitchFamily="18" charset="0"/>
            </a:endParaRPr>
          </a:p>
          <a:p>
            <a:pPr marL="0" indent="0" algn="just">
              <a:lnSpc>
                <a:spcPct val="120000"/>
              </a:lnSpc>
              <a:buNone/>
            </a:pPr>
            <a:endParaRPr lang="en-ZA" sz="2000" b="1" kern="0" dirty="0">
              <a:solidFill>
                <a:srgbClr val="F68100"/>
              </a:solidFill>
              <a:latin typeface="Arial" panose="020B0604020202020204" pitchFamily="34" charset="0"/>
              <a:ea typeface="ＭＳ Ｐゴシック" charset="0"/>
              <a:cs typeface="Arial" pitchFamily="34" charset="0"/>
            </a:endParaRPr>
          </a:p>
        </p:txBody>
      </p:sp>
      <p:sp>
        <p:nvSpPr>
          <p:cNvPr id="5" name="Slide Number Placeholder 4">
            <a:extLst>
              <a:ext uri="{FF2B5EF4-FFF2-40B4-BE49-F238E27FC236}">
                <a16:creationId xmlns:a16="http://schemas.microsoft.com/office/drawing/2014/main" xmlns="" id="{34625062-6905-48D5-B937-C50074C51E7F}"/>
              </a:ext>
            </a:extLst>
          </p:cNvPr>
          <p:cNvSpPr>
            <a:spLocks noGrp="1"/>
          </p:cNvSpPr>
          <p:nvPr>
            <p:ph type="sldNum" sz="quarter" idx="12"/>
          </p:nvPr>
        </p:nvSpPr>
        <p:spPr/>
        <p:txBody>
          <a:bodyPr/>
          <a:lstStyle/>
          <a:p>
            <a:fld id="{354FA632-30EF-4BBE-9569-2992832EE6C6}" type="slidenum">
              <a:rPr lang="en-ZA" smtClean="0"/>
              <a:pPr/>
              <a:t>13</a:t>
            </a:fld>
            <a:endParaRPr lang="en-ZA" dirty="0"/>
          </a:p>
        </p:txBody>
      </p:sp>
      <p:pic>
        <p:nvPicPr>
          <p:cNvPr id="10" name="Picture 9" descr="transport logo">
            <a:extLst>
              <a:ext uri="{FF2B5EF4-FFF2-40B4-BE49-F238E27FC236}">
                <a16:creationId xmlns:a16="http://schemas.microsoft.com/office/drawing/2014/main" xmlns="" id="{0E64E2DC-FC5F-4A9D-9DAB-02387842B62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250706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2"/>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 - </a:t>
            </a:r>
            <a:r>
              <a:rPr lang="en-US" altLang="en-US" sz="2400" b="1" dirty="0" err="1">
                <a:latin typeface="Arial" panose="020B0604020202020204" pitchFamily="34" charset="0"/>
                <a:cs typeface="Arial" panose="020B0604020202020204" pitchFamily="34" charset="0"/>
              </a:rPr>
              <a:t>cont</a:t>
            </a:r>
            <a:r>
              <a:rPr lang="en-US" altLang="en-US" sz="2400" b="1" dirty="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68A502AD-FA4B-4255-9F8F-4438A3699477}"/>
              </a:ext>
            </a:extLst>
          </p:cNvPr>
          <p:cNvSpPr>
            <a:spLocks noGrp="1"/>
          </p:cNvSpPr>
          <p:nvPr>
            <p:ph idx="1"/>
          </p:nvPr>
        </p:nvSpPr>
        <p:spPr>
          <a:xfrm>
            <a:off x="314037" y="748146"/>
            <a:ext cx="8544738" cy="3980872"/>
          </a:xfrm>
        </p:spPr>
        <p:txBody>
          <a:bodyPr>
            <a:normAutofit fontScale="92500" lnSpcReduction="20000"/>
          </a:bodyPr>
          <a:lstStyle/>
          <a:p>
            <a:pPr marL="0" indent="0">
              <a:buNone/>
            </a:pPr>
            <a:r>
              <a:rPr lang="en-US" sz="2000" b="1" dirty="0">
                <a:solidFill>
                  <a:schemeClr val="accent2"/>
                </a:solidFill>
                <a:latin typeface="Arial" panose="020B0604020202020204" pitchFamily="34" charset="0"/>
                <a:ea typeface="Times New Roman" panose="02020603050405020304" pitchFamily="18" charset="0"/>
              </a:rPr>
              <a:t>Policy Statement: Rolling Stock</a:t>
            </a:r>
          </a:p>
          <a:p>
            <a:pPr algn="just"/>
            <a:endParaRPr lang="en-US" sz="2000" dirty="0">
              <a:solidFill>
                <a:prstClr val="black"/>
              </a:solidFill>
              <a:latin typeface="Arial" panose="020B0604020202020204" pitchFamily="34" charset="0"/>
              <a:ea typeface="Times New Roman" panose="02020603050405020304" pitchFamily="18" charset="0"/>
            </a:endParaRPr>
          </a:p>
          <a:p>
            <a:pPr algn="just"/>
            <a:r>
              <a:rPr lang="en-US" sz="2000" dirty="0">
                <a:latin typeface="Arial" panose="020B0604020202020204" pitchFamily="34" charset="0"/>
                <a:ea typeface="Times New Roman" panose="02020603050405020304" pitchFamily="18" charset="0"/>
              </a:rPr>
              <a:t>The rail National policy provides an important opportunity to build and strengthen local manufacturing capacity in South Africa</a:t>
            </a:r>
            <a:r>
              <a:rPr lang="en-ZA" sz="2000" dirty="0">
                <a:latin typeface="Arial" panose="020B0604020202020204" pitchFamily="34" charset="0"/>
                <a:ea typeface="Times New Roman" panose="02020603050405020304" pitchFamily="18" charset="0"/>
                <a:cs typeface="Arial" panose="020B0604020202020204" pitchFamily="34"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n-US" sz="2000" dirty="0">
                <a:solidFill>
                  <a:prstClr val="black"/>
                </a:solidFill>
                <a:latin typeface="Arial" panose="020B0604020202020204" pitchFamily="34" charset="0"/>
                <a:ea typeface="Times New Roman" panose="02020603050405020304" pitchFamily="18" charset="0"/>
              </a:rPr>
              <a:t>The DOT will engage with the DTIC and other Govt stakeholders to exploit its rolling stock manufacturing capacity and strive to become a supplier of rolling stock in Africa</a:t>
            </a:r>
          </a:p>
          <a:p>
            <a:pPr algn="just"/>
            <a:r>
              <a:rPr lang="en-US" sz="2000" dirty="0">
                <a:solidFill>
                  <a:prstClr val="black"/>
                </a:solidFill>
                <a:latin typeface="Arial" panose="020B0604020202020204" pitchFamily="34" charset="0"/>
                <a:ea typeface="Times New Roman" panose="02020603050405020304" pitchFamily="18" charset="0"/>
              </a:rPr>
              <a:t>Train operators shall fund, procure and maintain their own rolling stock </a:t>
            </a:r>
          </a:p>
          <a:p>
            <a:pPr algn="just"/>
            <a:r>
              <a:rPr lang="en-US" sz="2000" dirty="0">
                <a:solidFill>
                  <a:prstClr val="black"/>
                </a:solidFill>
                <a:latin typeface="Arial" panose="020B0604020202020204" pitchFamily="34" charset="0"/>
                <a:ea typeface="Times New Roman" panose="02020603050405020304" pitchFamily="18" charset="0"/>
              </a:rPr>
              <a:t>Govt supports this initiative to as an additional funding source to overall funding requirements for railways</a:t>
            </a:r>
          </a:p>
          <a:p>
            <a:pPr algn="just"/>
            <a:r>
              <a:rPr lang="en-US" sz="2000" dirty="0">
                <a:solidFill>
                  <a:prstClr val="black"/>
                </a:solidFill>
                <a:latin typeface="Arial" panose="020B0604020202020204" pitchFamily="34" charset="0"/>
                <a:ea typeface="Times New Roman" panose="02020603050405020304" pitchFamily="18" charset="0"/>
              </a:rPr>
              <a:t>Establishment of Rolling stock leasing companies (ROSCOs) by the Private sector to create extra capacity</a:t>
            </a:r>
          </a:p>
          <a:p>
            <a:pPr algn="just"/>
            <a:r>
              <a:rPr lang="en-US" sz="2000" dirty="0">
                <a:solidFill>
                  <a:prstClr val="black"/>
                </a:solidFill>
                <a:latin typeface="Arial" panose="020B0604020202020204" pitchFamily="34" charset="0"/>
                <a:ea typeface="Times New Roman" panose="02020603050405020304" pitchFamily="18" charset="0"/>
              </a:rPr>
              <a:t>Train Operators and SOCs can lease their own rolling stock to any party to encourage new entrants in the market</a:t>
            </a:r>
            <a:endParaRPr lang="en-ZA" sz="1500" dirty="0"/>
          </a:p>
        </p:txBody>
      </p:sp>
      <p:sp>
        <p:nvSpPr>
          <p:cNvPr id="5" name="Slide Number Placeholder 4">
            <a:extLst>
              <a:ext uri="{FF2B5EF4-FFF2-40B4-BE49-F238E27FC236}">
                <a16:creationId xmlns:a16="http://schemas.microsoft.com/office/drawing/2014/main" xmlns="" id="{69F172D3-8B42-4EA9-884E-93F0D38D9145}"/>
              </a:ext>
            </a:extLst>
          </p:cNvPr>
          <p:cNvSpPr>
            <a:spLocks noGrp="1"/>
          </p:cNvSpPr>
          <p:nvPr>
            <p:ph type="sldNum" sz="quarter" idx="12"/>
          </p:nvPr>
        </p:nvSpPr>
        <p:spPr/>
        <p:txBody>
          <a:bodyPr/>
          <a:lstStyle/>
          <a:p>
            <a:fld id="{354FA632-30EF-4BBE-9569-2992832EE6C6}" type="slidenum">
              <a:rPr lang="en-ZA" smtClean="0"/>
              <a:pPr/>
              <a:t>14</a:t>
            </a:fld>
            <a:endParaRPr lang="en-ZA"/>
          </a:p>
        </p:txBody>
      </p:sp>
      <p:pic>
        <p:nvPicPr>
          <p:cNvPr id="10" name="Picture 9" descr="transport logo">
            <a:extLst>
              <a:ext uri="{FF2B5EF4-FFF2-40B4-BE49-F238E27FC236}">
                <a16:creationId xmlns:a16="http://schemas.microsoft.com/office/drawing/2014/main" xmlns="" id="{7BE091A7-F3E0-4307-B284-A91CCADEA101}"/>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398485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22"/>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 - </a:t>
            </a:r>
            <a:r>
              <a:rPr lang="en-US" altLang="en-US" sz="2400" b="1" dirty="0" err="1">
                <a:latin typeface="Arial" panose="020B0604020202020204" pitchFamily="34" charset="0"/>
                <a:cs typeface="Arial" panose="020B0604020202020204" pitchFamily="34" charset="0"/>
              </a:rPr>
              <a:t>cont</a:t>
            </a:r>
            <a:r>
              <a:rPr lang="en-US" altLang="en-US" sz="2400" b="1" dirty="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68A502AD-FA4B-4255-9F8F-4438A3699477}"/>
              </a:ext>
            </a:extLst>
          </p:cNvPr>
          <p:cNvSpPr>
            <a:spLocks noGrp="1"/>
          </p:cNvSpPr>
          <p:nvPr>
            <p:ph idx="1"/>
          </p:nvPr>
        </p:nvSpPr>
        <p:spPr>
          <a:xfrm>
            <a:off x="304800" y="769592"/>
            <a:ext cx="8507793" cy="5437244"/>
          </a:xfrm>
        </p:spPr>
        <p:txBody>
          <a:bodyPr>
            <a:normAutofit fontScale="92500" lnSpcReduction="20000"/>
          </a:bodyPr>
          <a:lstStyle/>
          <a:p>
            <a:pPr marL="0" indent="0" algn="just">
              <a:buNone/>
            </a:pPr>
            <a:r>
              <a:rPr lang="en-ZA" sz="2200" b="1" dirty="0">
                <a:solidFill>
                  <a:schemeClr val="accent2"/>
                </a:solidFill>
                <a:latin typeface="Arial" panose="020B0604020202020204" pitchFamily="34" charset="0"/>
                <a:ea typeface="Times New Roman" panose="02020603050405020304" pitchFamily="18" charset="0"/>
                <a:cs typeface="Arial" panose="020B0604020202020204" pitchFamily="34" charset="0"/>
              </a:rPr>
              <a:t>Policy Statement: Economic Regulation</a:t>
            </a:r>
          </a:p>
          <a:p>
            <a:pPr algn="just">
              <a:lnSpc>
                <a:spcPct val="120000"/>
              </a:lnSpc>
            </a:pPr>
            <a:r>
              <a:rPr lang="en-ZA" sz="2200" dirty="0">
                <a:solidFill>
                  <a:prstClr val="black"/>
                </a:solidFill>
                <a:latin typeface="Arial" panose="020B0604020202020204" pitchFamily="34" charset="0"/>
                <a:ea typeface="Times New Roman" panose="02020603050405020304" pitchFamily="18" charset="0"/>
                <a:cs typeface="Arial" panose="020B0604020202020204" pitchFamily="34" charset="0"/>
              </a:rPr>
              <a:t>Economic regulation of Infrastructure Managers as an intervention will play a vital role in providing regulatory certainty to multiple rail sector actors, which is fundamental to successful rail revitalisation</a:t>
            </a:r>
          </a:p>
          <a:p>
            <a:pPr algn="just">
              <a:lnSpc>
                <a:spcPct val="120000"/>
              </a:lnSpc>
            </a:pPr>
            <a:r>
              <a:rPr lang="en-ZA" sz="2200" dirty="0">
                <a:solidFill>
                  <a:prstClr val="black"/>
                </a:solidFill>
                <a:latin typeface="Arial" panose="020B0604020202020204" pitchFamily="34" charset="0"/>
                <a:ea typeface="Times New Roman" panose="02020603050405020304" pitchFamily="18" charset="0"/>
                <a:cs typeface="Arial" panose="020B0604020202020204" pitchFamily="34" charset="0"/>
              </a:rPr>
              <a:t>An Interim Rail Economic Regulatory Capacity (IRERC) has been established to ensure strategic management of Economic Regulation </a:t>
            </a:r>
          </a:p>
          <a:p>
            <a:pPr algn="just">
              <a:lnSpc>
                <a:spcPct val="120000"/>
              </a:lnSpc>
            </a:pPr>
            <a:r>
              <a:rPr lang="en-ZA" sz="2200" dirty="0">
                <a:solidFill>
                  <a:prstClr val="black"/>
                </a:solidFill>
                <a:latin typeface="Arial" panose="020B0604020202020204" pitchFamily="34" charset="0"/>
                <a:ea typeface="Times New Roman" panose="02020603050405020304" pitchFamily="18" charset="0"/>
              </a:rPr>
              <a:t>The IRERC model will be utilised as an interim arrangement for economic regulation until the TER is established</a:t>
            </a:r>
          </a:p>
          <a:p>
            <a:pPr marL="0" indent="0" algn="just">
              <a:lnSpc>
                <a:spcPct val="120000"/>
              </a:lnSpc>
              <a:buNone/>
            </a:pPr>
            <a:r>
              <a:rPr lang="en-ZA" sz="2200" b="1" dirty="0">
                <a:solidFill>
                  <a:schemeClr val="accent2"/>
                </a:solidFill>
                <a:latin typeface="Arial" panose="020B0604020202020204" pitchFamily="34" charset="0"/>
                <a:ea typeface="Times New Roman" panose="02020603050405020304" pitchFamily="18" charset="0"/>
                <a:cs typeface="Arial" panose="020B0604020202020204" pitchFamily="34" charset="0"/>
              </a:rPr>
              <a:t>Policy Statement: Safety Regulation</a:t>
            </a:r>
          </a:p>
          <a:p>
            <a:pPr algn="just">
              <a:lnSpc>
                <a:spcPct val="120000"/>
              </a:lnSpc>
              <a:spcBef>
                <a:spcPts val="338"/>
              </a:spcBef>
              <a:spcAft>
                <a:spcPts val="338"/>
              </a:spcAft>
            </a:pPr>
            <a:r>
              <a:rPr lang="en-ZA" sz="2200" dirty="0">
                <a:latin typeface="Arial" panose="020B0604020202020204" pitchFamily="34" charset="0"/>
                <a:ea typeface="Times New Roman" panose="02020603050405020304" pitchFamily="18" charset="0"/>
              </a:rPr>
              <a:t>The RSR shall, complementary to its current statutory responsibilities, after consultation with relevant stakeholders develop a railway risk matrix </a:t>
            </a:r>
          </a:p>
          <a:p>
            <a:pPr algn="just">
              <a:lnSpc>
                <a:spcPct val="120000"/>
              </a:lnSpc>
              <a:spcBef>
                <a:spcPts val="338"/>
              </a:spcBef>
              <a:spcAft>
                <a:spcPts val="338"/>
              </a:spcAft>
            </a:pPr>
            <a:r>
              <a:rPr lang="en-ZA" sz="2200" dirty="0">
                <a:latin typeface="Arial" panose="020B0604020202020204" pitchFamily="34" charset="0"/>
                <a:ea typeface="Times New Roman" panose="02020603050405020304" pitchFamily="18" charset="0"/>
              </a:rPr>
              <a:t>The RSR will ensure its permit cost methodology reflects measurable direct and indirect cost of risk whilst incentivising improved railway safety</a:t>
            </a:r>
          </a:p>
          <a:p>
            <a:pPr marL="0" indent="0" algn="just">
              <a:lnSpc>
                <a:spcPct val="120000"/>
              </a:lnSpc>
              <a:spcBef>
                <a:spcPts val="338"/>
              </a:spcBef>
              <a:spcAft>
                <a:spcPts val="338"/>
              </a:spcAft>
              <a:buNone/>
            </a:pPr>
            <a:endParaRPr lang="en-ZA" sz="1350" dirty="0">
              <a:latin typeface="Arial" panose="020B0604020202020204" pitchFamily="34" charset="0"/>
              <a:ea typeface="Times New Roman" panose="02020603050405020304" pitchFamily="18" charset="0"/>
            </a:endParaRPr>
          </a:p>
          <a:p>
            <a:pPr algn="just">
              <a:lnSpc>
                <a:spcPct val="150000"/>
              </a:lnSpc>
              <a:spcBef>
                <a:spcPts val="338"/>
              </a:spcBef>
              <a:spcAft>
                <a:spcPts val="338"/>
              </a:spcAft>
            </a:pPr>
            <a:endParaRPr lang="en-US" sz="1350" dirty="0">
              <a:latin typeface="Arial" panose="020B0604020202020204" pitchFamily="34" charset="0"/>
              <a:ea typeface="Times New Roman" panose="02020603050405020304" pitchFamily="18" charset="0"/>
            </a:endParaRPr>
          </a:p>
          <a:p>
            <a:pPr marL="0" indent="0">
              <a:buNone/>
            </a:pPr>
            <a:endParaRPr lang="en-ZA" sz="135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endParaRPr lang="en-ZA" sz="1500" dirty="0"/>
          </a:p>
        </p:txBody>
      </p:sp>
      <p:sp>
        <p:nvSpPr>
          <p:cNvPr id="5" name="Slide Number Placeholder 4">
            <a:extLst>
              <a:ext uri="{FF2B5EF4-FFF2-40B4-BE49-F238E27FC236}">
                <a16:creationId xmlns:a16="http://schemas.microsoft.com/office/drawing/2014/main" xmlns="" id="{69F172D3-8B42-4EA9-884E-93F0D38D9145}"/>
              </a:ext>
            </a:extLst>
          </p:cNvPr>
          <p:cNvSpPr>
            <a:spLocks noGrp="1"/>
          </p:cNvSpPr>
          <p:nvPr>
            <p:ph type="sldNum" sz="quarter" idx="12"/>
          </p:nvPr>
        </p:nvSpPr>
        <p:spPr/>
        <p:txBody>
          <a:bodyPr/>
          <a:lstStyle/>
          <a:p>
            <a:fld id="{354FA632-30EF-4BBE-9569-2992832EE6C6}" type="slidenum">
              <a:rPr lang="en-ZA" smtClean="0"/>
              <a:pPr/>
              <a:t>15</a:t>
            </a:fld>
            <a:endParaRPr lang="en-ZA"/>
          </a:p>
        </p:txBody>
      </p:sp>
      <p:pic>
        <p:nvPicPr>
          <p:cNvPr id="10" name="Picture 9" descr="transport logo">
            <a:extLst>
              <a:ext uri="{FF2B5EF4-FFF2-40B4-BE49-F238E27FC236}">
                <a16:creationId xmlns:a16="http://schemas.microsoft.com/office/drawing/2014/main" xmlns="" id="{7BE091A7-F3E0-4307-B284-A91CCADEA101}"/>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6262" y="6286570"/>
            <a:ext cx="904775" cy="369962"/>
          </a:xfrm>
          <a:prstGeom prst="rect">
            <a:avLst/>
          </a:prstGeom>
          <a:noFill/>
        </p:spPr>
      </p:pic>
    </p:spTree>
    <p:extLst>
      <p:ext uri="{BB962C8B-B14F-4D97-AF65-F5344CB8AC3E}">
        <p14:creationId xmlns:p14="http://schemas.microsoft.com/office/powerpoint/2010/main" xmlns="" val="1859016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20"/>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 - </a:t>
            </a:r>
            <a:r>
              <a:rPr lang="en-US" altLang="en-US" sz="2400" b="1" dirty="0" err="1">
                <a:latin typeface="Arial" panose="020B0604020202020204" pitchFamily="34" charset="0"/>
                <a:cs typeface="Arial" panose="020B0604020202020204" pitchFamily="34" charset="0"/>
              </a:rPr>
              <a:t>cont</a:t>
            </a:r>
            <a:r>
              <a:rPr lang="en-US" altLang="en-US" sz="2400" b="1" dirty="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xmlns="" id="{43558389-090A-4A1F-B102-AB44F0B3F93D}"/>
              </a:ext>
            </a:extLst>
          </p:cNvPr>
          <p:cNvSpPr>
            <a:spLocks noGrp="1"/>
          </p:cNvSpPr>
          <p:nvPr>
            <p:ph idx="1"/>
          </p:nvPr>
        </p:nvSpPr>
        <p:spPr>
          <a:xfrm>
            <a:off x="249382" y="660671"/>
            <a:ext cx="8590517" cy="4928569"/>
          </a:xfrm>
          <a:noFill/>
          <a:ln w="9525">
            <a:noFill/>
            <a:miter lim="800000"/>
            <a:headEnd/>
            <a:tailEnd/>
          </a:ln>
        </p:spPr>
        <p:txBody>
          <a:bodyPr vert="horz" wrap="square" lIns="68580" tIns="34290" rIns="68580" bIns="34290" numCol="1" rtlCol="0" anchor="t" anchorCtr="0" compatLnSpc="1">
            <a:prstTxWarp prst="textNoShape">
              <a:avLst/>
            </a:prstTxWarp>
            <a:noAutofit/>
          </a:bodyPr>
          <a:lstStyle/>
          <a:p>
            <a:pPr marL="0" indent="0" algn="just">
              <a:lnSpc>
                <a:spcPct val="110000"/>
              </a:lnSpc>
              <a:buNone/>
            </a:pPr>
            <a:r>
              <a:rPr lang="en-ZA" sz="2000" b="1" dirty="0">
                <a:solidFill>
                  <a:schemeClr val="accent2"/>
                </a:solidFill>
                <a:latin typeface="Arial" panose="020B0604020202020204" pitchFamily="34" charset="0"/>
                <a:ea typeface="Times New Roman" panose="02020603050405020304" pitchFamily="18" charset="0"/>
              </a:rPr>
              <a:t>Policy Statement: Security Management</a:t>
            </a:r>
          </a:p>
          <a:p>
            <a:pPr algn="just">
              <a:lnSpc>
                <a:spcPct val="110000"/>
              </a:lnSpc>
            </a:pPr>
            <a:r>
              <a:rPr lang="en-ZA" sz="2000" dirty="0">
                <a:latin typeface="Arial" panose="020B0604020202020204" pitchFamily="34" charset="0"/>
                <a:ea typeface="Times New Roman" panose="02020603050405020304" pitchFamily="18" charset="0"/>
              </a:rPr>
              <a:t>DoT shall engage the Minister responsible for the Critical Infrastructure Act No 8 of 2019 to obtain a departmental seat on the Critical Infrastructure Council ("CIC").</a:t>
            </a:r>
          </a:p>
          <a:p>
            <a:pPr algn="just">
              <a:lnSpc>
                <a:spcPct val="110000"/>
              </a:lnSpc>
            </a:pPr>
            <a:r>
              <a:rPr lang="en-ZA" sz="2000" dirty="0">
                <a:latin typeface="Arial" panose="020B0604020202020204" pitchFamily="34" charset="0"/>
                <a:cs typeface="Arial" panose="020B0604020202020204" pitchFamily="34" charset="0"/>
              </a:rPr>
              <a:t>The DoT in consultation with DPE and Operating entities will develop an overarching rail sector security strategy and plan. </a:t>
            </a:r>
          </a:p>
          <a:p>
            <a:pPr algn="just">
              <a:lnSpc>
                <a:spcPct val="110000"/>
              </a:lnSpc>
            </a:pPr>
            <a:r>
              <a:rPr lang="en-ZA" sz="2000" dirty="0">
                <a:latin typeface="Arial" panose="020B0604020202020204" pitchFamily="34" charset="0"/>
                <a:cs typeface="Arial" panose="020B0604020202020204" pitchFamily="34" charset="0"/>
              </a:rPr>
              <a:t>RSR will develop and maintain a central security risk register to help ensure sectoral resilience and threat awareness.</a:t>
            </a:r>
          </a:p>
          <a:p>
            <a:pPr algn="just">
              <a:lnSpc>
                <a:spcPct val="110000"/>
              </a:lnSpc>
            </a:pPr>
            <a:r>
              <a:rPr lang="en-ZA" sz="2000" dirty="0">
                <a:latin typeface="Arial" panose="020B0604020202020204" pitchFamily="34" charset="0"/>
                <a:cs typeface="Arial" panose="020B0604020202020204" pitchFamily="34" charset="0"/>
              </a:rPr>
              <a:t>The Department of Transport will engage the Minister of Police to strengthen the South African Police Service (Railway Police) as a dedicated pro-active law enforcement division within the rail setting.</a:t>
            </a:r>
          </a:p>
        </p:txBody>
      </p:sp>
      <p:sp>
        <p:nvSpPr>
          <p:cNvPr id="9" name="Slide Number Placeholder 8">
            <a:extLst>
              <a:ext uri="{FF2B5EF4-FFF2-40B4-BE49-F238E27FC236}">
                <a16:creationId xmlns:a16="http://schemas.microsoft.com/office/drawing/2014/main" xmlns="" id="{64AC4C3D-C46D-43A1-9B21-6AEB91733822}"/>
              </a:ext>
            </a:extLst>
          </p:cNvPr>
          <p:cNvSpPr>
            <a:spLocks noGrp="1"/>
          </p:cNvSpPr>
          <p:nvPr>
            <p:ph type="sldNum" sz="quarter" idx="12"/>
          </p:nvPr>
        </p:nvSpPr>
        <p:spPr/>
        <p:txBody>
          <a:bodyPr/>
          <a:lstStyle/>
          <a:p>
            <a:fld id="{354FA632-30EF-4BBE-9569-2992832EE6C6}" type="slidenum">
              <a:rPr lang="en-ZA" smtClean="0"/>
              <a:pPr/>
              <a:t>16</a:t>
            </a:fld>
            <a:endParaRPr lang="en-ZA"/>
          </a:p>
        </p:txBody>
      </p:sp>
      <p:pic>
        <p:nvPicPr>
          <p:cNvPr id="10" name="Picture 9" descr="transport logo">
            <a:extLst>
              <a:ext uri="{FF2B5EF4-FFF2-40B4-BE49-F238E27FC236}">
                <a16:creationId xmlns:a16="http://schemas.microsoft.com/office/drawing/2014/main" xmlns="" id="{3FED6A8D-D738-450E-A3CD-9B27ACDA42D0}"/>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463" y="6348128"/>
            <a:ext cx="904775" cy="369962"/>
          </a:xfrm>
          <a:prstGeom prst="rect">
            <a:avLst/>
          </a:prstGeom>
          <a:noFill/>
        </p:spPr>
      </p:pic>
    </p:spTree>
    <p:extLst>
      <p:ext uri="{BB962C8B-B14F-4D97-AF65-F5344CB8AC3E}">
        <p14:creationId xmlns:p14="http://schemas.microsoft.com/office/powerpoint/2010/main" xmlns="" val="186777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4" y="7220"/>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 - </a:t>
            </a:r>
            <a:r>
              <a:rPr lang="en-US" altLang="en-US" sz="2400" b="1" dirty="0" err="1">
                <a:latin typeface="Arial" panose="020B0604020202020204" pitchFamily="34" charset="0"/>
                <a:cs typeface="Arial" panose="020B0604020202020204" pitchFamily="34" charset="0"/>
              </a:rPr>
              <a:t>cont</a:t>
            </a:r>
            <a:r>
              <a:rPr lang="en-US" altLang="en-US" sz="2400" b="1" dirty="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xmlns="" id="{6159AF28-0107-433E-A03C-C91A6E90B484}"/>
              </a:ext>
            </a:extLst>
          </p:cNvPr>
          <p:cNvSpPr>
            <a:spLocks noGrp="1"/>
          </p:cNvSpPr>
          <p:nvPr>
            <p:ph idx="1"/>
          </p:nvPr>
        </p:nvSpPr>
        <p:spPr>
          <a:xfrm>
            <a:off x="230909" y="748145"/>
            <a:ext cx="8715949" cy="5603369"/>
          </a:xfrm>
        </p:spPr>
        <p:txBody>
          <a:bodyPr>
            <a:noAutofit/>
          </a:bodyPr>
          <a:lstStyle/>
          <a:p>
            <a:pPr marL="0" indent="0" algn="just">
              <a:lnSpc>
                <a:spcPct val="100000"/>
              </a:lnSpc>
              <a:spcBef>
                <a:spcPts val="338"/>
              </a:spcBef>
              <a:spcAft>
                <a:spcPts val="338"/>
              </a:spcAft>
              <a:buNone/>
            </a:pPr>
            <a:r>
              <a:rPr lang="en-US"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Policy Statement: Market and </a:t>
            </a:r>
            <a:r>
              <a:rPr lang="en-US" sz="2000" b="1" dirty="0" err="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Organisation</a:t>
            </a:r>
            <a:r>
              <a:rPr lang="en-US"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 Structure</a:t>
            </a:r>
            <a:endParaRPr lang="en-ZA"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600"/>
              </a:spcBef>
              <a:spcAft>
                <a:spcPts val="338"/>
              </a:spcAft>
            </a:pPr>
            <a:r>
              <a:rPr lang="en-ZA" sz="2000" dirty="0">
                <a:latin typeface="Arial" panose="020B0604020202020204" pitchFamily="34" charset="0"/>
                <a:ea typeface="Times New Roman" panose="02020603050405020304" pitchFamily="18" charset="0"/>
                <a:cs typeface="Times New Roman" panose="02020603050405020304" pitchFamily="18" charset="0"/>
              </a:rPr>
              <a:t>The market structure will be split between three distinct functions: Infrastructure Owners, Infrastructure Managers and Train Operators. These functions could be provided by any combination of vertically integrated entity on condition of clear accounting separation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600"/>
              </a:spcBef>
            </a:pPr>
            <a:r>
              <a:rPr lang="en-ZA" sz="2000" dirty="0">
                <a:latin typeface="Arial" panose="020B0604020202020204" pitchFamily="34" charset="0"/>
                <a:ea typeface="Times New Roman" panose="02020603050405020304" pitchFamily="18" charset="0"/>
                <a:cs typeface="Times New Roman" panose="02020603050405020304" pitchFamily="18" charset="0"/>
              </a:rPr>
              <a:t>Infrastructure owners will be ultimately responsible for ensuring that safe operations can be conducted on their track assets, and will be the primary </a:t>
            </a:r>
            <a:r>
              <a:rPr lang="en-ZA" sz="2000" dirty="0" err="1">
                <a:latin typeface="Arial" panose="020B0604020202020204" pitchFamily="34" charset="0"/>
                <a:ea typeface="Times New Roman" panose="02020603050405020304" pitchFamily="18" charset="0"/>
                <a:cs typeface="Times New Roman" panose="02020603050405020304" pitchFamily="18" charset="0"/>
              </a:rPr>
              <a:t>concessionning</a:t>
            </a:r>
            <a:r>
              <a:rPr lang="en-ZA" sz="2000" dirty="0">
                <a:latin typeface="Arial" panose="020B0604020202020204" pitchFamily="34" charset="0"/>
                <a:ea typeface="Times New Roman" panose="02020603050405020304" pitchFamily="18" charset="0"/>
                <a:cs typeface="Times New Roman" panose="02020603050405020304" pitchFamily="18" charset="0"/>
              </a:rPr>
              <a:t> authorities, although the right to concession facilities could be devolved through agreement with another party</a:t>
            </a:r>
          </a:p>
          <a:p>
            <a:pPr algn="just">
              <a:lnSpc>
                <a:spcPct val="100000"/>
              </a:lnSpc>
              <a:spcBef>
                <a:spcPts val="600"/>
              </a:spcBef>
            </a:pPr>
            <a:r>
              <a:rPr lang="en-ZA" sz="2000" dirty="0">
                <a:latin typeface="Arial" panose="020B0604020202020204" pitchFamily="34" charset="0"/>
                <a:ea typeface="Times New Roman" panose="02020603050405020304" pitchFamily="18" charset="0"/>
                <a:cs typeface="Times New Roman" panose="02020603050405020304" pitchFamily="18" charset="0"/>
              </a:rPr>
              <a:t>Every open line whether classified as core, non-core, branch line, or shared freight and  commuter line, shall be subject to third party access managed by an Infrastructure Manager (IM) appointed by the Infrastructure Owner of that open line. No IM may refuse or prefer access for an train operator</a:t>
            </a:r>
          </a:p>
          <a:p>
            <a:pPr algn="just">
              <a:lnSpc>
                <a:spcPct val="100000"/>
              </a:lnSpc>
              <a:spcBef>
                <a:spcPts val="600"/>
              </a:spcBef>
              <a:spcAft>
                <a:spcPts val="338"/>
              </a:spcAft>
            </a:pPr>
            <a:r>
              <a:rPr lang="en-ZA" sz="2000" dirty="0">
                <a:latin typeface="Arial" panose="020B0604020202020204" pitchFamily="34" charset="0"/>
                <a:ea typeface="Times New Roman" panose="02020603050405020304" pitchFamily="18" charset="0"/>
                <a:cs typeface="Times New Roman" panose="02020603050405020304" pitchFamily="18" charset="0"/>
              </a:rPr>
              <a:t>IMs must periodically publish a network statement that details Access Conditions, Capacity Allocation, Services and Charges</a:t>
            </a:r>
          </a:p>
        </p:txBody>
      </p:sp>
      <p:sp>
        <p:nvSpPr>
          <p:cNvPr id="7" name="Slide Number Placeholder 6">
            <a:extLst>
              <a:ext uri="{FF2B5EF4-FFF2-40B4-BE49-F238E27FC236}">
                <a16:creationId xmlns:a16="http://schemas.microsoft.com/office/drawing/2014/main" xmlns="" id="{F48B3E8F-8388-406F-A70A-6117E07A3414}"/>
              </a:ext>
            </a:extLst>
          </p:cNvPr>
          <p:cNvSpPr>
            <a:spLocks noGrp="1"/>
          </p:cNvSpPr>
          <p:nvPr>
            <p:ph type="sldNum" sz="quarter" idx="12"/>
          </p:nvPr>
        </p:nvSpPr>
        <p:spPr/>
        <p:txBody>
          <a:bodyPr/>
          <a:lstStyle/>
          <a:p>
            <a:fld id="{354FA632-30EF-4BBE-9569-2992832EE6C6}" type="slidenum">
              <a:rPr lang="en-ZA" smtClean="0"/>
              <a:pPr/>
              <a:t>17</a:t>
            </a:fld>
            <a:endParaRPr lang="en-ZA"/>
          </a:p>
        </p:txBody>
      </p:sp>
      <p:pic>
        <p:nvPicPr>
          <p:cNvPr id="11" name="Picture 10" descr="transport logo">
            <a:extLst>
              <a:ext uri="{FF2B5EF4-FFF2-40B4-BE49-F238E27FC236}">
                <a16:creationId xmlns:a16="http://schemas.microsoft.com/office/drawing/2014/main" xmlns="" id="{98D09061-73F3-4010-8165-19F5CE225F73}"/>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463" y="6351514"/>
            <a:ext cx="904775" cy="369962"/>
          </a:xfrm>
          <a:prstGeom prst="rect">
            <a:avLst/>
          </a:prstGeom>
          <a:noFill/>
        </p:spPr>
      </p:pic>
    </p:spTree>
    <p:extLst>
      <p:ext uri="{BB962C8B-B14F-4D97-AF65-F5344CB8AC3E}">
        <p14:creationId xmlns:p14="http://schemas.microsoft.com/office/powerpoint/2010/main" xmlns="" val="2790673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4" y="7220"/>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 - </a:t>
            </a:r>
            <a:r>
              <a:rPr lang="en-US" altLang="en-US" sz="2400" b="1" dirty="0" err="1">
                <a:latin typeface="Arial" panose="020B0604020202020204" pitchFamily="34" charset="0"/>
                <a:cs typeface="Arial" panose="020B0604020202020204" pitchFamily="34" charset="0"/>
              </a:rPr>
              <a:t>cont</a:t>
            </a:r>
            <a:r>
              <a:rPr lang="en-US" altLang="en-US" sz="2400" b="1" dirty="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xmlns="" id="{6159AF28-0107-433E-A03C-C91A6E90B484}"/>
              </a:ext>
            </a:extLst>
          </p:cNvPr>
          <p:cNvSpPr>
            <a:spLocks noGrp="1"/>
          </p:cNvSpPr>
          <p:nvPr>
            <p:ph idx="1"/>
          </p:nvPr>
        </p:nvSpPr>
        <p:spPr>
          <a:xfrm>
            <a:off x="220599" y="831272"/>
            <a:ext cx="8715949" cy="5320146"/>
          </a:xfrm>
        </p:spPr>
        <p:txBody>
          <a:bodyPr>
            <a:noAutofit/>
          </a:bodyPr>
          <a:lstStyle/>
          <a:p>
            <a:pPr marL="0" indent="0" algn="just">
              <a:lnSpc>
                <a:spcPct val="100000"/>
              </a:lnSpc>
              <a:spcBef>
                <a:spcPts val="338"/>
              </a:spcBef>
              <a:spcAft>
                <a:spcPts val="338"/>
              </a:spcAft>
              <a:buNone/>
            </a:pPr>
            <a:r>
              <a:rPr lang="en-ZA"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Private Sector participation</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The DoT will spearhead the development of a PSP Framework for the rail industry</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This Framework will aim to guide the collaboration between the major SOCs and private sector companies to deliver new economic infrastructure projects to augment the current level on infrastructure projects.</a:t>
            </a:r>
          </a:p>
          <a:p>
            <a:pPr marL="0" indent="0" algn="just">
              <a:lnSpc>
                <a:spcPct val="100000"/>
              </a:lnSpc>
              <a:spcBef>
                <a:spcPts val="338"/>
              </a:spcBef>
              <a:spcAft>
                <a:spcPts val="338"/>
              </a:spcAft>
              <a:buNone/>
            </a:pPr>
            <a:r>
              <a:rPr lang="en-US"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Policy Statement: Passenger Rail </a:t>
            </a:r>
            <a:r>
              <a:rPr lang="en-US" sz="2000" b="1" dirty="0" err="1">
                <a:solidFill>
                  <a:schemeClr val="accent2"/>
                </a:solidFill>
                <a:latin typeface="Arial" panose="020B0604020202020204" pitchFamily="34" charset="0"/>
                <a:ea typeface="Times New Roman" panose="02020603050405020304" pitchFamily="18" charset="0"/>
                <a:cs typeface="Times New Roman" panose="02020603050405020304" pitchFamily="18" charset="0"/>
              </a:rPr>
              <a:t>Concessioning</a:t>
            </a:r>
            <a:endParaRPr lang="en-US"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Private sector must be considered where PRASA or state owned entities cannot run commuter services or extend the rail service</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Government commits to introduce </a:t>
            </a:r>
            <a:r>
              <a:rPr lang="en-US" sz="2000" dirty="0" err="1">
                <a:latin typeface="Arial" panose="020B0604020202020204" pitchFamily="34" charset="0"/>
                <a:ea typeface="Times New Roman" panose="02020603050405020304" pitchFamily="18" charset="0"/>
                <a:cs typeface="Times New Roman" panose="02020603050405020304" pitchFamily="18" charset="0"/>
              </a:rPr>
              <a:t>concessioning</a:t>
            </a:r>
            <a:r>
              <a:rPr lang="en-US" sz="2000" dirty="0">
                <a:latin typeface="Arial" panose="020B0604020202020204" pitchFamily="34" charset="0"/>
                <a:ea typeface="Times New Roman" panose="02020603050405020304" pitchFamily="18" charset="0"/>
                <a:cs typeface="Times New Roman" panose="02020603050405020304" pitchFamily="18" charset="0"/>
              </a:rPr>
              <a:t> of passenger rail lines</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The policy position will support government objectives and moving passengers from road to rail</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Implemented in consultation with state owned entities that owns rail infrastructure </a:t>
            </a:r>
          </a:p>
          <a:p>
            <a:pPr marL="0" indent="0" algn="just">
              <a:lnSpc>
                <a:spcPct val="100000"/>
              </a:lnSpc>
              <a:spcBef>
                <a:spcPts val="338"/>
              </a:spcBef>
              <a:spcAft>
                <a:spcPts val="338"/>
              </a:spcAft>
              <a:buNone/>
            </a:pP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00000"/>
              </a:lnSpc>
              <a:spcBef>
                <a:spcPts val="338"/>
              </a:spcBef>
              <a:spcAft>
                <a:spcPts val="338"/>
              </a:spcAft>
              <a:buNone/>
            </a:pPr>
            <a:endParaRPr lang="en-US"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xmlns="" id="{F48B3E8F-8388-406F-A70A-6117E07A3414}"/>
              </a:ext>
            </a:extLst>
          </p:cNvPr>
          <p:cNvSpPr>
            <a:spLocks noGrp="1"/>
          </p:cNvSpPr>
          <p:nvPr>
            <p:ph type="sldNum" sz="quarter" idx="12"/>
          </p:nvPr>
        </p:nvSpPr>
        <p:spPr/>
        <p:txBody>
          <a:bodyPr/>
          <a:lstStyle/>
          <a:p>
            <a:fld id="{354FA632-30EF-4BBE-9569-2992832EE6C6}" type="slidenum">
              <a:rPr lang="en-ZA" smtClean="0"/>
              <a:pPr/>
              <a:t>18</a:t>
            </a:fld>
            <a:endParaRPr lang="en-ZA"/>
          </a:p>
        </p:txBody>
      </p:sp>
      <p:pic>
        <p:nvPicPr>
          <p:cNvPr id="11" name="Picture 10" descr="transport logo">
            <a:extLst>
              <a:ext uri="{FF2B5EF4-FFF2-40B4-BE49-F238E27FC236}">
                <a16:creationId xmlns:a16="http://schemas.microsoft.com/office/drawing/2014/main" xmlns="" id="{98D09061-73F3-4010-8165-19F5CE225F73}"/>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463" y="6351514"/>
            <a:ext cx="904775" cy="369962"/>
          </a:xfrm>
          <a:prstGeom prst="rect">
            <a:avLst/>
          </a:prstGeom>
          <a:noFill/>
        </p:spPr>
      </p:pic>
    </p:spTree>
    <p:extLst>
      <p:ext uri="{BB962C8B-B14F-4D97-AF65-F5344CB8AC3E}">
        <p14:creationId xmlns:p14="http://schemas.microsoft.com/office/powerpoint/2010/main" xmlns="" val="574784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 - </a:t>
            </a:r>
            <a:r>
              <a:rPr lang="en-US" altLang="en-US" sz="2400" b="1" dirty="0" err="1">
                <a:latin typeface="Arial" panose="020B0604020202020204" pitchFamily="34" charset="0"/>
                <a:cs typeface="Arial" panose="020B0604020202020204" pitchFamily="34" charset="0"/>
              </a:rPr>
              <a:t>cont</a:t>
            </a:r>
            <a:r>
              <a:rPr lang="en-US" altLang="en-US" sz="2400" b="1" dirty="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xmlns="" id="{6159AF28-0107-433E-A03C-C91A6E90B484}"/>
              </a:ext>
            </a:extLst>
          </p:cNvPr>
          <p:cNvSpPr>
            <a:spLocks noGrp="1"/>
          </p:cNvSpPr>
          <p:nvPr>
            <p:ph idx="1"/>
          </p:nvPr>
        </p:nvSpPr>
        <p:spPr>
          <a:xfrm>
            <a:off x="227880" y="723411"/>
            <a:ext cx="8688240" cy="3502746"/>
          </a:xfrm>
        </p:spPr>
        <p:txBody>
          <a:bodyPr>
            <a:noAutofit/>
          </a:bodyPr>
          <a:lstStyle/>
          <a:p>
            <a:pPr marL="0" indent="0" algn="just">
              <a:lnSpc>
                <a:spcPct val="100000"/>
              </a:lnSpc>
              <a:spcBef>
                <a:spcPts val="338"/>
              </a:spcBef>
              <a:spcAft>
                <a:spcPts val="338"/>
              </a:spcAft>
              <a:buNone/>
            </a:pPr>
            <a:r>
              <a:rPr lang="en-ZA" sz="20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Future of Urban Rail</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The DoT will develop a devolution strategy inline with the urban development framework</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Capacitate Municipalities as part of preparation of planning for rail as part of their integrated transport plans</a:t>
            </a:r>
          </a:p>
          <a:p>
            <a:pPr algn="just">
              <a:lnSpc>
                <a:spcPct val="100000"/>
              </a:lnSpc>
              <a:spcBef>
                <a:spcPts val="338"/>
              </a:spcBef>
              <a:spcAft>
                <a:spcPts val="338"/>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The next phase of urban rail positioning, shall be initiated once the strategy for devolution for rail is concluded and approved</a:t>
            </a:r>
          </a:p>
          <a:p>
            <a:pPr marL="0" indent="0" algn="just">
              <a:lnSpc>
                <a:spcPct val="100000"/>
              </a:lnSpc>
              <a:spcBef>
                <a:spcPts val="338"/>
              </a:spcBef>
              <a:spcAft>
                <a:spcPts val="338"/>
              </a:spcAft>
              <a:buNone/>
            </a:pP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00000"/>
              </a:lnSpc>
              <a:spcBef>
                <a:spcPts val="338"/>
              </a:spcBef>
              <a:spcAft>
                <a:spcPts val="338"/>
              </a:spcAft>
              <a:buNone/>
            </a:pPr>
            <a:endParaRPr lang="en-US"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xmlns="" id="{F48B3E8F-8388-406F-A70A-6117E07A3414}"/>
              </a:ext>
            </a:extLst>
          </p:cNvPr>
          <p:cNvSpPr>
            <a:spLocks noGrp="1"/>
          </p:cNvSpPr>
          <p:nvPr>
            <p:ph type="sldNum" sz="quarter" idx="12"/>
          </p:nvPr>
        </p:nvSpPr>
        <p:spPr/>
        <p:txBody>
          <a:bodyPr/>
          <a:lstStyle/>
          <a:p>
            <a:fld id="{354FA632-30EF-4BBE-9569-2992832EE6C6}" type="slidenum">
              <a:rPr lang="en-ZA" smtClean="0"/>
              <a:pPr/>
              <a:t>19</a:t>
            </a:fld>
            <a:endParaRPr lang="en-ZA"/>
          </a:p>
        </p:txBody>
      </p:sp>
      <p:pic>
        <p:nvPicPr>
          <p:cNvPr id="11" name="Picture 10" descr="transport logo">
            <a:extLst>
              <a:ext uri="{FF2B5EF4-FFF2-40B4-BE49-F238E27FC236}">
                <a16:creationId xmlns:a16="http://schemas.microsoft.com/office/drawing/2014/main" xmlns="" id="{98D09061-73F3-4010-8165-19F5CE225F73}"/>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754" y="5630788"/>
            <a:ext cx="904775" cy="369962"/>
          </a:xfrm>
          <a:prstGeom prst="rect">
            <a:avLst/>
          </a:prstGeom>
          <a:noFill/>
        </p:spPr>
      </p:pic>
    </p:spTree>
    <p:extLst>
      <p:ext uri="{BB962C8B-B14F-4D97-AF65-F5344CB8AC3E}">
        <p14:creationId xmlns:p14="http://schemas.microsoft.com/office/powerpoint/2010/main" xmlns="" val="997052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4"/>
          <p:cNvSpPr txBox="1"/>
          <p:nvPr/>
        </p:nvSpPr>
        <p:spPr>
          <a:xfrm>
            <a:off x="0" y="6830"/>
            <a:ext cx="9144000" cy="689313"/>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1435" tIns="51435" rIns="51435" bIns="51435" numCol="1" spcCol="1270" anchor="ctr" anchorCtr="0">
            <a:noAutofit/>
          </a:bodyPr>
          <a:lstStyle/>
          <a:p>
            <a:pPr algn="ctr" defTabSz="600075">
              <a:lnSpc>
                <a:spcPct val="90000"/>
              </a:lnSpc>
              <a:spcBef>
                <a:spcPct val="0"/>
              </a:spcBef>
              <a:spcAft>
                <a:spcPct val="35000"/>
              </a:spcAft>
              <a:defRPr/>
            </a:pPr>
            <a:r>
              <a:rPr lang="en-GB" sz="2100" b="1" dirty="0">
                <a:solidFill>
                  <a:prstClr val="black">
                    <a:hueOff val="0"/>
                    <a:satOff val="0"/>
                    <a:lumOff val="0"/>
                    <a:alphaOff val="0"/>
                  </a:prstClr>
                </a:solidFill>
                <a:cs typeface="Arial"/>
              </a:rPr>
              <a:t>	</a:t>
            </a:r>
            <a:r>
              <a:rPr lang="en-US" altLang="en-US" sz="2400" b="1" dirty="0">
                <a:solidFill>
                  <a:schemeClr val="tx1"/>
                </a:solidFill>
                <a:latin typeface="Arial" panose="020B0604020202020204" pitchFamily="34" charset="0"/>
                <a:cs typeface="Arial" panose="020B0604020202020204" pitchFamily="34" charset="0"/>
              </a:rPr>
              <a:t> INTRODUCTION</a:t>
            </a:r>
            <a:endParaRPr lang="en-ZA" sz="24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3113838" y="5535234"/>
            <a:ext cx="30087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2" name="Rectangle 1">
            <a:extLst>
              <a:ext uri="{FF2B5EF4-FFF2-40B4-BE49-F238E27FC236}">
                <a16:creationId xmlns:a16="http://schemas.microsoft.com/office/drawing/2014/main" xmlns="" id="{0807D58A-8559-46C1-80A0-B5E66203AC3B}"/>
              </a:ext>
            </a:extLst>
          </p:cNvPr>
          <p:cNvSpPr/>
          <p:nvPr/>
        </p:nvSpPr>
        <p:spPr>
          <a:xfrm>
            <a:off x="261257" y="849759"/>
            <a:ext cx="8403772" cy="5324535"/>
          </a:xfrm>
          <a:prstGeom prst="rect">
            <a:avLst/>
          </a:prstGeom>
        </p:spPr>
        <p:txBody>
          <a:bodyPr wrap="square">
            <a:spAutoFit/>
          </a:bodyPr>
          <a:lstStyle/>
          <a:p>
            <a:pPr marL="257175" indent="-257175" algn="just">
              <a:buFont typeface="Arial" panose="020B0604020202020204" pitchFamily="34" charset="0"/>
              <a:buChar char="•"/>
            </a:pPr>
            <a:r>
              <a:rPr lang="en-ZA" sz="2000" dirty="0">
                <a:latin typeface="Arial" panose="020B0604020202020204" pitchFamily="34" charset="0"/>
                <a:cs typeface="Arial" panose="020B0604020202020204" pitchFamily="34" charset="0"/>
              </a:rPr>
              <a:t>The Development of the National Rail Policy started in 2009 with a discussion paper</a:t>
            </a:r>
          </a:p>
          <a:p>
            <a:pPr marL="257175" indent="-257175"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Green</a:t>
            </a:r>
            <a:r>
              <a:rPr lang="en-ZA" sz="2000" dirty="0">
                <a:latin typeface="Arial" panose="020B0604020202020204" pitchFamily="34" charset="0"/>
                <a:cs typeface="Arial" panose="020B0604020202020204" pitchFamily="34" charset="0"/>
              </a:rPr>
              <a:t> Paper on National Rail Policy was approved by Cabinet for public consultation on 2015</a:t>
            </a:r>
          </a:p>
          <a:p>
            <a:pPr marL="257175" indent="-257175" algn="jus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en-ZA" sz="2000" dirty="0">
                <a:latin typeface="Arial" panose="020B0604020202020204" pitchFamily="34" charset="0"/>
                <a:cs typeface="Arial" panose="020B0604020202020204" pitchFamily="34" charset="0"/>
              </a:rPr>
              <a:t>Provided the basis for the development of a Draft White Paper on National Rail Policy 2017 and stakeholder engagement</a:t>
            </a:r>
          </a:p>
          <a:p>
            <a:pPr algn="just"/>
            <a:endParaRPr lang="en-ZA" sz="2000" dirty="0">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en-ZA" sz="2000" dirty="0">
                <a:latin typeface="Arial" panose="020B0604020202020204" pitchFamily="34" charset="0"/>
                <a:cs typeface="Arial" panose="020B0604020202020204" pitchFamily="34" charset="0"/>
              </a:rPr>
              <a:t>23 March 2022 Cabinet approved the White Paper on National Rail Policy</a:t>
            </a:r>
          </a:p>
          <a:p>
            <a:pPr algn="just"/>
            <a:endParaRPr lang="en-ZA" sz="2000" dirty="0">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en-ZA" sz="2000" dirty="0">
                <a:latin typeface="Arial" panose="020B0604020202020204" pitchFamily="34" charset="0"/>
                <a:cs typeface="Arial" panose="020B0604020202020204" pitchFamily="34" charset="0"/>
              </a:rPr>
              <a:t>An overarching National Rail Policy to guide the vision for the future railways in South Africa</a:t>
            </a:r>
          </a:p>
          <a:p>
            <a:pPr algn="just"/>
            <a:endParaRPr lang="en-ZA" sz="2000" dirty="0">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en-ZA" sz="2000" dirty="0">
                <a:latin typeface="Arial" panose="020B0604020202020204" pitchFamily="34" charset="0"/>
                <a:cs typeface="Arial" panose="020B0604020202020204" pitchFamily="34" charset="0"/>
              </a:rPr>
              <a:t>The National Rail Policy describes a conceptual framework for a multi-generational mission to a desired railway future</a:t>
            </a:r>
          </a:p>
        </p:txBody>
      </p:sp>
      <p:sp>
        <p:nvSpPr>
          <p:cNvPr id="7" name="Slide Number Placeholder 6">
            <a:extLst>
              <a:ext uri="{FF2B5EF4-FFF2-40B4-BE49-F238E27FC236}">
                <a16:creationId xmlns:a16="http://schemas.microsoft.com/office/drawing/2014/main" xmlns="" id="{E6C426C7-C0F6-4BAC-9982-861895EB2442}"/>
              </a:ext>
            </a:extLst>
          </p:cNvPr>
          <p:cNvSpPr>
            <a:spLocks noGrp="1"/>
          </p:cNvSpPr>
          <p:nvPr>
            <p:ph type="sldNum" sz="quarter" idx="12"/>
          </p:nvPr>
        </p:nvSpPr>
        <p:spPr/>
        <p:txBody>
          <a:bodyPr/>
          <a:lstStyle/>
          <a:p>
            <a:fld id="{354FA632-30EF-4BBE-9569-2992832EE6C6}" type="slidenum">
              <a:rPr lang="en-ZA" smtClean="0"/>
              <a:pPr/>
              <a:t>2</a:t>
            </a:fld>
            <a:endParaRPr lang="en-ZA"/>
          </a:p>
        </p:txBody>
      </p:sp>
      <p:pic>
        <p:nvPicPr>
          <p:cNvPr id="12" name="Picture 11" descr="transport logo">
            <a:extLst>
              <a:ext uri="{FF2B5EF4-FFF2-40B4-BE49-F238E27FC236}">
                <a16:creationId xmlns:a16="http://schemas.microsoft.com/office/drawing/2014/main" xmlns="" id="{7949FABE-21BF-4716-B680-C658F8ECBBD2}"/>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400182"/>
            <a:ext cx="904775" cy="369962"/>
          </a:xfrm>
          <a:prstGeom prst="rect">
            <a:avLst/>
          </a:prstGeom>
          <a:noFill/>
        </p:spPr>
      </p:pic>
    </p:spTree>
    <p:extLst>
      <p:ext uri="{BB962C8B-B14F-4D97-AF65-F5344CB8AC3E}">
        <p14:creationId xmlns:p14="http://schemas.microsoft.com/office/powerpoint/2010/main" xmlns="" val="3624449920"/>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B07117-012F-41E2-9C73-4F30C6AB48EC}"/>
              </a:ext>
            </a:extLst>
          </p:cNvPr>
          <p:cNvSpPr>
            <a:spLocks noGrp="1"/>
          </p:cNvSpPr>
          <p:nvPr>
            <p:ph type="title"/>
          </p:nvPr>
        </p:nvSpPr>
        <p:spPr>
          <a:xfrm>
            <a:off x="0" y="0"/>
            <a:ext cx="9144000" cy="504645"/>
          </a:xfrm>
          <a:solidFill>
            <a:schemeClr val="accent2">
              <a:lumMod val="20000"/>
              <a:lumOff val="80000"/>
            </a:schemeClr>
          </a:solidFill>
        </p:spPr>
        <p:txBody>
          <a:bodyPr>
            <a:normAutofit/>
          </a:bodyPr>
          <a:lstStyle/>
          <a:p>
            <a:pPr algn="ctr"/>
            <a:r>
              <a:rPr lang="en-US" sz="2400" b="1" dirty="0">
                <a:latin typeface="Arial" panose="020B0604020202020204" pitchFamily="34" charset="0"/>
                <a:cs typeface="Arial" panose="020B0604020202020204" pitchFamily="34" charset="0"/>
              </a:rPr>
              <a:t>TIMELINE FOR IMPLEMENTATION</a:t>
            </a:r>
            <a:endParaRPr lang="en-US" sz="2400" dirty="0"/>
          </a:p>
        </p:txBody>
      </p:sp>
      <p:sp>
        <p:nvSpPr>
          <p:cNvPr id="3" name="Content Placeholder 2">
            <a:extLst>
              <a:ext uri="{FF2B5EF4-FFF2-40B4-BE49-F238E27FC236}">
                <a16:creationId xmlns:a16="http://schemas.microsoft.com/office/drawing/2014/main" xmlns="" id="{6319B57C-70FC-4F7C-BF15-DA3380A3C798}"/>
              </a:ext>
            </a:extLst>
          </p:cNvPr>
          <p:cNvSpPr>
            <a:spLocks noGrp="1"/>
          </p:cNvSpPr>
          <p:nvPr>
            <p:ph idx="1"/>
          </p:nvPr>
        </p:nvSpPr>
        <p:spPr>
          <a:xfrm>
            <a:off x="331038" y="504645"/>
            <a:ext cx="8563579" cy="5720663"/>
          </a:xfrm>
        </p:spPr>
        <p:txBody>
          <a:bodyPr>
            <a:normAutofit/>
          </a:bodyPr>
          <a:lstStyle/>
          <a:p>
            <a:pPr marL="0" indent="0">
              <a:lnSpc>
                <a:spcPct val="120000"/>
              </a:lnSpc>
              <a:spcBef>
                <a:spcPts val="450"/>
              </a:spcBef>
              <a:buNone/>
            </a:pPr>
            <a:r>
              <a:rPr lang="en-US" sz="2000" b="1" dirty="0">
                <a:latin typeface="Arial" panose="020B0604020202020204" pitchFamily="34" charset="0"/>
                <a:cs typeface="Arial" panose="020B0604020202020204" pitchFamily="34" charset="0"/>
              </a:rPr>
              <a:t>National White Paper Implementation timelines </a:t>
            </a:r>
            <a:endParaRPr lang="en-US" sz="2000" dirty="0">
              <a:latin typeface="Arial" panose="020B0604020202020204" pitchFamily="34" charset="0"/>
              <a:cs typeface="Arial" panose="020B0604020202020204" pitchFamily="34" charset="0"/>
            </a:endParaRPr>
          </a:p>
          <a:p>
            <a:pPr marL="0" indent="0">
              <a:lnSpc>
                <a:spcPct val="120000"/>
              </a:lnSpc>
              <a:spcBef>
                <a:spcPts val="450"/>
              </a:spcBef>
              <a:buNone/>
            </a:pPr>
            <a:r>
              <a:rPr lang="en-ZA" sz="2000" b="1" dirty="0">
                <a:latin typeface="Arial" panose="020B0604020202020204" pitchFamily="34" charset="0"/>
                <a:cs typeface="Arial" panose="020B0604020202020204" pitchFamily="34" charset="0"/>
              </a:rPr>
              <a:t>Short-term objectives (by 2024</a:t>
            </a:r>
            <a:r>
              <a:rPr lang="en-ZA" sz="2000" dirty="0">
                <a:latin typeface="Arial" panose="020B0604020202020204" pitchFamily="34" charset="0"/>
                <a:cs typeface="Arial" panose="020B0604020202020204" pitchFamily="34" charset="0"/>
              </a:rPr>
              <a:t>):</a:t>
            </a:r>
          </a:p>
          <a:p>
            <a:pPr marL="0" indent="0">
              <a:lnSpc>
                <a:spcPct val="120000"/>
              </a:lnSpc>
              <a:spcBef>
                <a:spcPts val="450"/>
              </a:spcBef>
              <a:buNone/>
            </a:pP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Accounting separation of Transnet Freight Rail's Infrastructure Manager and Train Operator completed;</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National Rail Bill enacted;</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Third party access commences;</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Recovery of commuter rail networks;</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Branch Line Concessions commences;</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SOEs publish their baseline Network Statements;</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National Rail Master Plan completed;</a:t>
            </a:r>
            <a:endParaRPr lang="en-US" sz="2000"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000" dirty="0">
                <a:latin typeface="Arial" panose="020B0604020202020204" pitchFamily="34" charset="0"/>
                <a:cs typeface="Arial" panose="020B0604020202020204" pitchFamily="34" charset="0"/>
              </a:rPr>
              <a:t>Devolution of Commuter Rail Strategy completed</a:t>
            </a:r>
            <a:r>
              <a:rPr lang="en-ZA" sz="2625" dirty="0">
                <a:latin typeface="Arial" panose="020B0604020202020204" pitchFamily="34" charset="0"/>
                <a:cs typeface="Arial" panose="020B0604020202020204" pitchFamily="34" charset="0"/>
              </a:rPr>
              <a:t>.</a:t>
            </a:r>
            <a:endParaRPr lang="en-US" sz="2625"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4161BD13-2D44-4DBE-BB45-1E655DE6BAE7}"/>
              </a:ext>
            </a:extLst>
          </p:cNvPr>
          <p:cNvSpPr>
            <a:spLocks noGrp="1"/>
          </p:cNvSpPr>
          <p:nvPr>
            <p:ph type="sldNum" sz="quarter" idx="12"/>
          </p:nvPr>
        </p:nvSpPr>
        <p:spPr/>
        <p:txBody>
          <a:bodyPr/>
          <a:lstStyle/>
          <a:p>
            <a:pPr defTabSz="685800">
              <a:defRPr/>
            </a:pPr>
            <a:fld id="{354FA632-30EF-4BBE-9569-2992832EE6C6}" type="slidenum">
              <a:rPr lang="en-ZA">
                <a:solidFill>
                  <a:prstClr val="black">
                    <a:tint val="75000"/>
                  </a:prstClr>
                </a:solidFill>
                <a:latin typeface="Calibri" panose="020F0502020204030204"/>
              </a:rPr>
              <a:pPr defTabSz="685800">
                <a:defRPr/>
              </a:pPr>
              <a:t>20</a:t>
            </a:fld>
            <a:endParaRPr lang="en-ZA">
              <a:solidFill>
                <a:prstClr val="black">
                  <a:tint val="75000"/>
                </a:prstClr>
              </a:solidFill>
              <a:latin typeface="Calibri" panose="020F0502020204030204"/>
            </a:endParaRPr>
          </a:p>
        </p:txBody>
      </p:sp>
      <p:pic>
        <p:nvPicPr>
          <p:cNvPr id="5" name="Picture 4" descr="transport logo">
            <a:extLst>
              <a:ext uri="{FF2B5EF4-FFF2-40B4-BE49-F238E27FC236}">
                <a16:creationId xmlns:a16="http://schemas.microsoft.com/office/drawing/2014/main" xmlns="" id="{43981888-447F-4CBE-B349-231BC0C1A552}"/>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699" y="6353932"/>
            <a:ext cx="904775" cy="369962"/>
          </a:xfrm>
          <a:prstGeom prst="rect">
            <a:avLst/>
          </a:prstGeom>
          <a:noFill/>
        </p:spPr>
      </p:pic>
    </p:spTree>
    <p:extLst>
      <p:ext uri="{BB962C8B-B14F-4D97-AF65-F5344CB8AC3E}">
        <p14:creationId xmlns:p14="http://schemas.microsoft.com/office/powerpoint/2010/main" xmlns="" val="2557831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B07117-012F-41E2-9C73-4F30C6AB48EC}"/>
              </a:ext>
            </a:extLst>
          </p:cNvPr>
          <p:cNvSpPr>
            <a:spLocks noGrp="1"/>
          </p:cNvSpPr>
          <p:nvPr>
            <p:ph type="title"/>
          </p:nvPr>
        </p:nvSpPr>
        <p:spPr>
          <a:xfrm>
            <a:off x="0" y="0"/>
            <a:ext cx="9144000" cy="504645"/>
          </a:xfrm>
          <a:solidFill>
            <a:schemeClr val="accent2">
              <a:lumMod val="20000"/>
              <a:lumOff val="80000"/>
            </a:schemeClr>
          </a:solidFill>
        </p:spPr>
        <p:txBody>
          <a:bodyPr>
            <a:normAutofit/>
          </a:bodyPr>
          <a:lstStyle/>
          <a:p>
            <a:pPr algn="ctr"/>
            <a:r>
              <a:rPr lang="en-US" sz="2400" b="1" dirty="0">
                <a:latin typeface="Arial" panose="020B0604020202020204" pitchFamily="34" charset="0"/>
                <a:cs typeface="Arial" panose="020B0604020202020204" pitchFamily="34" charset="0"/>
              </a:rPr>
              <a:t>TIMELINE FOR IMPLEMENTATION</a:t>
            </a:r>
            <a:endParaRPr lang="en-US" sz="2400" dirty="0"/>
          </a:p>
        </p:txBody>
      </p:sp>
      <p:sp>
        <p:nvSpPr>
          <p:cNvPr id="3" name="Content Placeholder 2">
            <a:extLst>
              <a:ext uri="{FF2B5EF4-FFF2-40B4-BE49-F238E27FC236}">
                <a16:creationId xmlns:a16="http://schemas.microsoft.com/office/drawing/2014/main" xmlns="" id="{6319B57C-70FC-4F7C-BF15-DA3380A3C798}"/>
              </a:ext>
            </a:extLst>
          </p:cNvPr>
          <p:cNvSpPr>
            <a:spLocks noGrp="1"/>
          </p:cNvSpPr>
          <p:nvPr>
            <p:ph idx="1"/>
          </p:nvPr>
        </p:nvSpPr>
        <p:spPr>
          <a:xfrm>
            <a:off x="331038" y="504645"/>
            <a:ext cx="8563579" cy="5720663"/>
          </a:xfrm>
        </p:spPr>
        <p:txBody>
          <a:bodyPr>
            <a:normAutofit fontScale="77500" lnSpcReduction="20000"/>
          </a:bodyPr>
          <a:lstStyle/>
          <a:p>
            <a:pPr marL="0" indent="0">
              <a:lnSpc>
                <a:spcPct val="120000"/>
              </a:lnSpc>
              <a:spcBef>
                <a:spcPts val="450"/>
              </a:spcBef>
              <a:buNone/>
            </a:pPr>
            <a:r>
              <a:rPr lang="en-US" sz="2625" b="1" dirty="0">
                <a:latin typeface="Arial" panose="020B0604020202020204" pitchFamily="34" charset="0"/>
                <a:cs typeface="Arial" panose="020B0604020202020204" pitchFamily="34" charset="0"/>
              </a:rPr>
              <a:t>National White Paper Implementation timelines </a:t>
            </a:r>
            <a:endParaRPr lang="en-US" sz="2625" dirty="0">
              <a:latin typeface="Arial" panose="020B0604020202020204" pitchFamily="34" charset="0"/>
              <a:cs typeface="Arial" panose="020B0604020202020204" pitchFamily="34" charset="0"/>
            </a:endParaRPr>
          </a:p>
          <a:p>
            <a:pPr marL="0" indent="0">
              <a:lnSpc>
                <a:spcPct val="120000"/>
              </a:lnSpc>
              <a:spcBef>
                <a:spcPts val="450"/>
              </a:spcBef>
              <a:buNone/>
            </a:pPr>
            <a:r>
              <a:rPr lang="en-ZA" sz="2625" b="1" dirty="0">
                <a:latin typeface="Arial" panose="020B0604020202020204" pitchFamily="34" charset="0"/>
                <a:cs typeface="Arial" panose="020B0604020202020204" pitchFamily="34" charset="0"/>
              </a:rPr>
              <a:t>Medium-term objectives (up to 2030):</a:t>
            </a:r>
            <a:endParaRPr lang="en-US" sz="2625"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625" dirty="0">
                <a:latin typeface="Arial" panose="020B0604020202020204" pitchFamily="34" charset="0"/>
                <a:cs typeface="Arial" panose="020B0604020202020204" pitchFamily="34" charset="0"/>
              </a:rPr>
              <a:t>Local authorities complete planning for additional urban guided transit corridors</a:t>
            </a:r>
            <a:endParaRPr lang="en-US" sz="2625"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625" dirty="0">
                <a:latin typeface="Arial" panose="020B0604020202020204" pitchFamily="34" charset="0"/>
                <a:cs typeface="Arial" panose="020B0604020202020204" pitchFamily="34" charset="0"/>
              </a:rPr>
              <a:t>Commencement of the National Rail Master Plan implementation on priority corridors</a:t>
            </a:r>
            <a:endParaRPr lang="en-US" sz="2625"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625" dirty="0">
                <a:latin typeface="Arial" panose="020B0604020202020204" pitchFamily="34" charset="0"/>
                <a:cs typeface="Arial" panose="020B0604020202020204" pitchFamily="34" charset="0"/>
              </a:rPr>
              <a:t>Conclude the business case for the first Standard Gauge Pilot Project [selected from freight, higher-speed or high-speed passenger options]</a:t>
            </a:r>
          </a:p>
          <a:p>
            <a:pPr marL="0" indent="0">
              <a:lnSpc>
                <a:spcPct val="120000"/>
              </a:lnSpc>
              <a:spcBef>
                <a:spcPts val="450"/>
              </a:spcBef>
              <a:buNone/>
            </a:pPr>
            <a:endParaRPr lang="en-US" sz="2625" dirty="0">
              <a:latin typeface="Arial" panose="020B0604020202020204" pitchFamily="34" charset="0"/>
              <a:cs typeface="Arial" panose="020B0604020202020204" pitchFamily="34" charset="0"/>
            </a:endParaRPr>
          </a:p>
          <a:p>
            <a:pPr marL="0" indent="0">
              <a:lnSpc>
                <a:spcPct val="120000"/>
              </a:lnSpc>
              <a:spcBef>
                <a:spcPts val="450"/>
              </a:spcBef>
              <a:buNone/>
            </a:pPr>
            <a:r>
              <a:rPr lang="en-ZA" sz="2625" b="1" dirty="0">
                <a:latin typeface="Arial" panose="020B0604020202020204" pitchFamily="34" charset="0"/>
                <a:cs typeface="Arial" panose="020B0604020202020204" pitchFamily="34" charset="0"/>
              </a:rPr>
              <a:t>Long-Term Objectives (up to 2050):</a:t>
            </a:r>
            <a:endParaRPr lang="en-US" sz="2625"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625" dirty="0">
                <a:latin typeface="Arial" panose="020B0604020202020204" pitchFamily="34" charset="0"/>
                <a:cs typeface="Arial" panose="020B0604020202020204" pitchFamily="34" charset="0"/>
              </a:rPr>
              <a:t>Conclude implementation of approved priority corridor projects for freight and passenger rail</a:t>
            </a:r>
            <a:endParaRPr lang="en-US" sz="2625"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625" dirty="0">
                <a:latin typeface="Arial" panose="020B0604020202020204" pitchFamily="34" charset="0"/>
                <a:cs typeface="Arial" panose="020B0604020202020204" pitchFamily="34" charset="0"/>
              </a:rPr>
              <a:t>The rail mode achieving its rightful position in an integrated national transport system</a:t>
            </a:r>
            <a:endParaRPr lang="en-US" sz="2625" dirty="0">
              <a:latin typeface="Arial" panose="020B0604020202020204" pitchFamily="34" charset="0"/>
              <a:cs typeface="Arial" panose="020B0604020202020204" pitchFamily="34" charset="0"/>
            </a:endParaRPr>
          </a:p>
          <a:p>
            <a:pPr marL="213122" indent="-213122">
              <a:lnSpc>
                <a:spcPct val="120000"/>
              </a:lnSpc>
              <a:spcBef>
                <a:spcPts val="450"/>
              </a:spcBef>
            </a:pPr>
            <a:r>
              <a:rPr lang="en-ZA" sz="2625" dirty="0">
                <a:latin typeface="Arial" panose="020B0604020202020204" pitchFamily="34" charset="0"/>
                <a:cs typeface="Arial" panose="020B0604020202020204" pitchFamily="34" charset="0"/>
              </a:rPr>
              <a:t>Rail achieved movement of rail friendly cargo and passengers from road-to-rail</a:t>
            </a:r>
            <a:endParaRPr lang="en-US" sz="2625"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xmlns="" id="{4161BD13-2D44-4DBE-BB45-1E655DE6BAE7}"/>
              </a:ext>
            </a:extLst>
          </p:cNvPr>
          <p:cNvSpPr>
            <a:spLocks noGrp="1"/>
          </p:cNvSpPr>
          <p:nvPr>
            <p:ph type="sldNum" sz="quarter" idx="12"/>
          </p:nvPr>
        </p:nvSpPr>
        <p:spPr/>
        <p:txBody>
          <a:bodyPr/>
          <a:lstStyle/>
          <a:p>
            <a:pPr defTabSz="685800">
              <a:defRPr/>
            </a:pPr>
            <a:fld id="{354FA632-30EF-4BBE-9569-2992832EE6C6}" type="slidenum">
              <a:rPr lang="en-ZA">
                <a:solidFill>
                  <a:prstClr val="black">
                    <a:tint val="75000"/>
                  </a:prstClr>
                </a:solidFill>
                <a:latin typeface="Calibri" panose="020F0502020204030204"/>
              </a:rPr>
              <a:pPr defTabSz="685800">
                <a:defRPr/>
              </a:pPr>
              <a:t>21</a:t>
            </a:fld>
            <a:endParaRPr lang="en-ZA">
              <a:solidFill>
                <a:prstClr val="black">
                  <a:tint val="75000"/>
                </a:prstClr>
              </a:solidFill>
              <a:latin typeface="Calibri" panose="020F0502020204030204"/>
            </a:endParaRPr>
          </a:p>
        </p:txBody>
      </p:sp>
      <p:pic>
        <p:nvPicPr>
          <p:cNvPr id="5" name="Picture 4" descr="transport logo">
            <a:extLst>
              <a:ext uri="{FF2B5EF4-FFF2-40B4-BE49-F238E27FC236}">
                <a16:creationId xmlns:a16="http://schemas.microsoft.com/office/drawing/2014/main" xmlns="" id="{43981888-447F-4CBE-B349-231BC0C1A552}"/>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699" y="6353932"/>
            <a:ext cx="904775" cy="369962"/>
          </a:xfrm>
          <a:prstGeom prst="rect">
            <a:avLst/>
          </a:prstGeom>
          <a:noFill/>
        </p:spPr>
      </p:pic>
    </p:spTree>
    <p:extLst>
      <p:ext uri="{BB962C8B-B14F-4D97-AF65-F5344CB8AC3E}">
        <p14:creationId xmlns:p14="http://schemas.microsoft.com/office/powerpoint/2010/main" xmlns="" val="3406881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
            </a:r>
            <a:br>
              <a:rPr lang="en-US" dirty="0"/>
            </a:br>
            <a:r>
              <a:rPr lang="en-US" b="1" dirty="0">
                <a:solidFill>
                  <a:srgbClr val="F68100"/>
                </a:solidFill>
              </a:rPr>
              <a:t>Thank you </a:t>
            </a:r>
          </a:p>
        </p:txBody>
      </p:sp>
    </p:spTree>
    <p:extLst>
      <p:ext uri="{BB962C8B-B14F-4D97-AF65-F5344CB8AC3E}">
        <p14:creationId xmlns:p14="http://schemas.microsoft.com/office/powerpoint/2010/main" xmlns="" val="63379116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idx="1"/>
          </p:nvPr>
        </p:nvSpPr>
        <p:spPr>
          <a:xfrm>
            <a:off x="52754" y="1579978"/>
            <a:ext cx="9017921" cy="3955256"/>
          </a:xfrm>
        </p:spPr>
        <p:txBody>
          <a:bodyPr>
            <a:normAutofit/>
          </a:bodyPr>
          <a:lstStyle/>
          <a:p>
            <a:pPr marL="300038" indent="-289322" algn="just">
              <a:lnSpc>
                <a:spcPct val="100000"/>
              </a:lnSpc>
              <a:spcBef>
                <a:spcPts val="338"/>
              </a:spcBef>
              <a:buClr>
                <a:srgbClr val="000000"/>
              </a:buClr>
              <a:buFont typeface="Arial" charset="0"/>
              <a:buChar char="•"/>
            </a:pPr>
            <a:endParaRPr lang="en-US" altLang="en-US" sz="900" dirty="0">
              <a:latin typeface="Arial" charset="0"/>
              <a:ea typeface="Arial" charset="0"/>
              <a:cs typeface="Arial" charset="0"/>
              <a:sym typeface="Arial" charset="0"/>
            </a:endParaRPr>
          </a:p>
          <a:p>
            <a:pPr marL="10715" indent="0" algn="just">
              <a:lnSpc>
                <a:spcPct val="100000"/>
              </a:lnSpc>
              <a:spcBef>
                <a:spcPts val="338"/>
              </a:spcBef>
              <a:spcAft>
                <a:spcPts val="338"/>
              </a:spcAft>
              <a:buClr>
                <a:srgbClr val="000000"/>
              </a:buClr>
              <a:buNone/>
            </a:pPr>
            <a:endParaRPr lang="en-US" altLang="en-US" sz="900" dirty="0">
              <a:latin typeface="Arial" charset="0"/>
              <a:ea typeface="Arial" charset="0"/>
              <a:cs typeface="Arial" charset="0"/>
              <a:sym typeface="Arial" charset="0"/>
            </a:endParaRPr>
          </a:p>
          <a:p>
            <a:pPr marL="10715" indent="0" algn="just">
              <a:lnSpc>
                <a:spcPct val="100000"/>
              </a:lnSpc>
              <a:spcBef>
                <a:spcPts val="338"/>
              </a:spcBef>
              <a:spcAft>
                <a:spcPts val="338"/>
              </a:spcAft>
              <a:buClr>
                <a:srgbClr val="000000"/>
              </a:buClr>
              <a:buNone/>
            </a:pPr>
            <a:endParaRPr lang="en-US" altLang="en-US" sz="900" dirty="0">
              <a:latin typeface="Arial" charset="0"/>
              <a:ea typeface="Arial" charset="0"/>
              <a:cs typeface="Arial" charset="0"/>
              <a:sym typeface="Arial" charset="0"/>
            </a:endParaRPr>
          </a:p>
        </p:txBody>
      </p:sp>
      <p:sp>
        <p:nvSpPr>
          <p:cNvPr id="7" name="Slide Number Placeholder 6">
            <a:extLst>
              <a:ext uri="{FF2B5EF4-FFF2-40B4-BE49-F238E27FC236}">
                <a16:creationId xmlns:a16="http://schemas.microsoft.com/office/drawing/2014/main" xmlns="" id="{7F8BEC9B-BFCE-45EF-A0D8-9FD49255DD27}"/>
              </a:ext>
            </a:extLst>
          </p:cNvPr>
          <p:cNvSpPr>
            <a:spLocks noGrp="1"/>
          </p:cNvSpPr>
          <p:nvPr>
            <p:ph type="sldNum" sz="quarter" idx="12"/>
          </p:nvPr>
        </p:nvSpPr>
        <p:spPr/>
        <p:txBody>
          <a:bodyPr/>
          <a:lstStyle/>
          <a:p>
            <a:fld id="{354FA632-30EF-4BBE-9569-2992832EE6C6}" type="slidenum">
              <a:rPr lang="en-ZA" smtClean="0"/>
              <a:pPr/>
              <a:t>3</a:t>
            </a:fld>
            <a:endParaRPr lang="en-ZA"/>
          </a:p>
        </p:txBody>
      </p:sp>
      <p:sp>
        <p:nvSpPr>
          <p:cNvPr id="9" name="Rounded Rectangle 4"/>
          <p:cNvSpPr txBox="1"/>
          <p:nvPr/>
        </p:nvSpPr>
        <p:spPr>
          <a:xfrm>
            <a:off x="0" y="8982"/>
            <a:ext cx="9144000" cy="689313"/>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1435" tIns="51435" rIns="51435" bIns="51435" numCol="1" spcCol="1270" anchor="ctr" anchorCtr="0">
            <a:noAutofit/>
          </a:bodyPr>
          <a:lstStyle/>
          <a:p>
            <a:pPr algn="ctr" defTabSz="600075">
              <a:lnSpc>
                <a:spcPct val="90000"/>
              </a:lnSpc>
              <a:spcBef>
                <a:spcPct val="0"/>
              </a:spcBef>
              <a:spcAft>
                <a:spcPct val="35000"/>
              </a:spcAft>
              <a:defRPr/>
            </a:pPr>
            <a:r>
              <a:rPr lang="en-US" sz="2400" b="1" dirty="0">
                <a:solidFill>
                  <a:schemeClr val="tx1"/>
                </a:solidFill>
                <a:latin typeface="Arial" panose="020B0604020202020204" pitchFamily="34" charset="0"/>
                <a:cs typeface="Arial" panose="020B0604020202020204" pitchFamily="34" charset="0"/>
              </a:rPr>
              <a:t>Vision and Mission</a:t>
            </a:r>
            <a:endParaRPr lang="en-ZA" sz="24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3113838" y="5535234"/>
            <a:ext cx="30087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2" name="Rectangle 1">
            <a:extLst>
              <a:ext uri="{FF2B5EF4-FFF2-40B4-BE49-F238E27FC236}">
                <a16:creationId xmlns:a16="http://schemas.microsoft.com/office/drawing/2014/main" xmlns="" id="{F5617F40-59A5-4252-8AB5-30416A0DE455}"/>
              </a:ext>
            </a:extLst>
          </p:cNvPr>
          <p:cNvSpPr/>
          <p:nvPr/>
        </p:nvSpPr>
        <p:spPr>
          <a:xfrm>
            <a:off x="185057" y="890718"/>
            <a:ext cx="8552543" cy="4401205"/>
          </a:xfrm>
          <a:prstGeom prst="rect">
            <a:avLst/>
          </a:prstGeom>
        </p:spPr>
        <p:txBody>
          <a:bodyPr wrap="square">
            <a:spAutoFit/>
          </a:bodyPr>
          <a:lstStyle/>
          <a:p>
            <a:pPr marL="342900" indent="-342900" algn="just">
              <a:buFont typeface="Arial" panose="020B0604020202020204" pitchFamily="34" charset="0"/>
              <a:buChar char="•"/>
            </a:pPr>
            <a:r>
              <a:rPr lang="en-ZA" sz="2000" dirty="0">
                <a:latin typeface="Arial" panose="020B0604020202020204" pitchFamily="34" charset="0"/>
                <a:cs typeface="Arial" panose="020B0604020202020204" pitchFamily="34" charset="0"/>
              </a:rPr>
              <a:t>The National Rail Policy a multi-decade vision of how South Africa railways must evolve over time.</a:t>
            </a:r>
          </a:p>
          <a:p>
            <a:pPr algn="just"/>
            <a:endParaRPr lang="en-ZA"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b="1" dirty="0">
                <a:latin typeface="Arial" panose="020B0604020202020204" pitchFamily="34" charset="0"/>
                <a:cs typeface="Arial" panose="020B0604020202020204" pitchFamily="34" charset="0"/>
              </a:rPr>
              <a:t>Vision:</a:t>
            </a:r>
            <a:r>
              <a:rPr lang="en-ZA" sz="2000" dirty="0">
                <a:latin typeface="Arial" panose="020B0604020202020204" pitchFamily="34" charset="0"/>
                <a:cs typeface="Arial" panose="020B0604020202020204" pitchFamily="34" charset="0"/>
              </a:rPr>
              <a:t> Rail is an affordable, competitive, effective, integrated, reliable, safe, sustainable and valued transport mode that provides the backbone of South Africa’s freight logistics and passenger mobility systems and strengthens its economic growth and social development by 2050</a:t>
            </a:r>
          </a:p>
          <a:p>
            <a:pPr algn="just"/>
            <a:endParaRPr lang="en-ZA"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b="1" dirty="0">
                <a:latin typeface="Arial" panose="020B0604020202020204" pitchFamily="34" charset="0"/>
                <a:cs typeface="Arial" panose="020B0604020202020204" pitchFamily="34" charset="0"/>
              </a:rPr>
              <a:t>Mission:</a:t>
            </a:r>
            <a:r>
              <a:rPr lang="en-ZA" sz="2000" dirty="0">
                <a:latin typeface="Arial" panose="020B0604020202020204" pitchFamily="34" charset="0"/>
                <a:cs typeface="Arial" panose="020B0604020202020204" pitchFamily="34" charset="0"/>
              </a:rPr>
              <a:t> To recognise and understand rail's heritage of missed opportunities, strategic missteps, structural impediments, and hence to identify and mobilise multi-generational funding and resources to leverage rail's inherent competitiveness to reposition it as backbone of South Africa's land transport task</a:t>
            </a:r>
            <a:endParaRPr lang="en-GB" sz="1500" dirty="0"/>
          </a:p>
        </p:txBody>
      </p:sp>
      <p:pic>
        <p:nvPicPr>
          <p:cNvPr id="12" name="Picture 11" descr="transport logo">
            <a:extLst>
              <a:ext uri="{FF2B5EF4-FFF2-40B4-BE49-F238E27FC236}">
                <a16:creationId xmlns:a16="http://schemas.microsoft.com/office/drawing/2014/main" xmlns="" id="{EEE24136-008E-43B4-93D8-18C1001251C3}"/>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754" y="6296401"/>
            <a:ext cx="904775" cy="369962"/>
          </a:xfrm>
          <a:prstGeom prst="rect">
            <a:avLst/>
          </a:prstGeom>
          <a:noFill/>
        </p:spPr>
      </p:pic>
    </p:spTree>
    <p:extLst>
      <p:ext uri="{BB962C8B-B14F-4D97-AF65-F5344CB8AC3E}">
        <p14:creationId xmlns:p14="http://schemas.microsoft.com/office/powerpoint/2010/main" xmlns="" val="4076329782"/>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2100" b="1" dirty="0">
                <a:solidFill>
                  <a:srgbClr val="F68100"/>
                </a:solidFill>
                <a:latin typeface="Arial" pitchFamily="34" charset="0"/>
                <a:cs typeface="Arial" pitchFamily="34" charset="0"/>
              </a:rPr>
              <a:t>POLICY INTERVENTIONS</a:t>
            </a:r>
          </a:p>
        </p:txBody>
      </p:sp>
      <p:cxnSp>
        <p:nvCxnSpPr>
          <p:cNvPr id="3" name="Straight Connector 2"/>
          <p:cNvCxnSpPr/>
          <p:nvPr>
            <p:custDataLst>
              <p:tags r:id="rId1"/>
            </p:custDataLst>
          </p:nvPr>
        </p:nvCxnSpPr>
        <p:spPr>
          <a:xfrm>
            <a:off x="1656160" y="4185047"/>
            <a:ext cx="5832872"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11037050"/>
      </p:ext>
    </p:extLst>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idx="1"/>
          </p:nvPr>
        </p:nvSpPr>
        <p:spPr>
          <a:xfrm>
            <a:off x="52754" y="1579978"/>
            <a:ext cx="7377077" cy="3955256"/>
          </a:xfrm>
        </p:spPr>
        <p:txBody>
          <a:bodyPr>
            <a:normAutofit/>
          </a:bodyPr>
          <a:lstStyle/>
          <a:p>
            <a:pPr marL="300038" indent="-289322" algn="just">
              <a:lnSpc>
                <a:spcPct val="100000"/>
              </a:lnSpc>
              <a:spcBef>
                <a:spcPts val="338"/>
              </a:spcBef>
              <a:buClr>
                <a:srgbClr val="000000"/>
              </a:buClr>
              <a:buFont typeface="Arial" charset="0"/>
              <a:buChar char="•"/>
            </a:pPr>
            <a:endParaRPr lang="en-US" altLang="en-US" sz="900" dirty="0">
              <a:latin typeface="Arial" charset="0"/>
              <a:ea typeface="Arial" charset="0"/>
              <a:cs typeface="Arial" charset="0"/>
              <a:sym typeface="Arial" charset="0"/>
            </a:endParaRPr>
          </a:p>
          <a:p>
            <a:pPr marL="10715" indent="0" algn="just">
              <a:lnSpc>
                <a:spcPct val="100000"/>
              </a:lnSpc>
              <a:spcBef>
                <a:spcPts val="338"/>
              </a:spcBef>
              <a:spcAft>
                <a:spcPts val="338"/>
              </a:spcAft>
              <a:buClr>
                <a:srgbClr val="000000"/>
              </a:buClr>
              <a:buNone/>
            </a:pPr>
            <a:endParaRPr lang="en-US" altLang="en-US" sz="900" dirty="0">
              <a:latin typeface="Arial" charset="0"/>
              <a:ea typeface="Arial" charset="0"/>
              <a:cs typeface="Arial" charset="0"/>
              <a:sym typeface="Arial" charset="0"/>
            </a:endParaRPr>
          </a:p>
        </p:txBody>
      </p:sp>
      <p:sp>
        <p:nvSpPr>
          <p:cNvPr id="7" name="Slide Number Placeholder 6">
            <a:extLst>
              <a:ext uri="{FF2B5EF4-FFF2-40B4-BE49-F238E27FC236}">
                <a16:creationId xmlns:a16="http://schemas.microsoft.com/office/drawing/2014/main" xmlns="" id="{5197C367-5E03-4146-B360-44A72E361D1C}"/>
              </a:ext>
            </a:extLst>
          </p:cNvPr>
          <p:cNvSpPr>
            <a:spLocks noGrp="1"/>
          </p:cNvSpPr>
          <p:nvPr>
            <p:ph type="sldNum" sz="quarter" idx="12"/>
          </p:nvPr>
        </p:nvSpPr>
        <p:spPr/>
        <p:txBody>
          <a:bodyPr/>
          <a:lstStyle/>
          <a:p>
            <a:fld id="{354FA632-30EF-4BBE-9569-2992832EE6C6}" type="slidenum">
              <a:rPr lang="en-ZA" smtClean="0"/>
              <a:pPr/>
              <a:t>5</a:t>
            </a:fld>
            <a:endParaRPr lang="en-ZA" dirty="0"/>
          </a:p>
        </p:txBody>
      </p:sp>
      <p:sp>
        <p:nvSpPr>
          <p:cNvPr id="9" name="Rounded Rectangle 4"/>
          <p:cNvSpPr txBox="1"/>
          <p:nvPr/>
        </p:nvSpPr>
        <p:spPr>
          <a:xfrm>
            <a:off x="0" y="4626"/>
            <a:ext cx="9144000" cy="689313"/>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1435" tIns="51435" rIns="51435" bIns="51435" numCol="1" spcCol="1270" anchor="ctr" anchorCtr="0">
            <a:noAutofit/>
          </a:bodyPr>
          <a:lstStyle/>
          <a:p>
            <a:pPr algn="ctr" defTabSz="600075">
              <a:lnSpc>
                <a:spcPct val="90000"/>
              </a:lnSpc>
              <a:spcBef>
                <a:spcPct val="0"/>
              </a:spcBef>
              <a:spcAft>
                <a:spcPct val="35000"/>
              </a:spcAft>
              <a:defRPr/>
            </a:pPr>
            <a:r>
              <a:rPr lang="en-US" sz="2400" b="1" dirty="0">
                <a:solidFill>
                  <a:schemeClr val="tx1"/>
                </a:solidFill>
                <a:latin typeface="Arial" panose="020B0604020202020204" pitchFamily="34" charset="0"/>
                <a:cs typeface="Arial" panose="020B0604020202020204" pitchFamily="34" charset="0"/>
              </a:rPr>
              <a:t>PRIMARY INTERVENTION: RAIL SECTOR INVESTMENT</a:t>
            </a:r>
            <a:r>
              <a:rPr lang="en-GB" sz="2100" b="1" dirty="0">
                <a:solidFill>
                  <a:prstClr val="black">
                    <a:hueOff val="0"/>
                    <a:satOff val="0"/>
                    <a:lumOff val="0"/>
                    <a:alphaOff val="0"/>
                  </a:prstClr>
                </a:solidFill>
                <a:cs typeface="Arial"/>
              </a:rPr>
              <a:t>	</a:t>
            </a:r>
            <a:endParaRPr lang="en-ZA" sz="2400" b="1" dirty="0">
              <a:solidFill>
                <a:prstClr val="black">
                  <a:hueOff val="0"/>
                  <a:satOff val="0"/>
                  <a:lumOff val="0"/>
                  <a:alphaOff val="0"/>
                </a:prstClr>
              </a:solidFill>
              <a:latin typeface="Arial" panose="020B0604020202020204" pitchFamily="34" charset="0"/>
              <a:cs typeface="Arial" panose="020B0604020202020204" pitchFamily="34" charset="0"/>
            </a:endParaRPr>
          </a:p>
        </p:txBody>
      </p:sp>
      <p:sp>
        <p:nvSpPr>
          <p:cNvPr id="3" name="Rectangle 2"/>
          <p:cNvSpPr/>
          <p:nvPr/>
        </p:nvSpPr>
        <p:spPr>
          <a:xfrm>
            <a:off x="3113838" y="5535234"/>
            <a:ext cx="30087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2" name="Rectangle 1">
            <a:extLst>
              <a:ext uri="{FF2B5EF4-FFF2-40B4-BE49-F238E27FC236}">
                <a16:creationId xmlns:a16="http://schemas.microsoft.com/office/drawing/2014/main" xmlns="" id="{EBBDAC4E-66DA-4329-ACCA-9F2F0FED8965}"/>
              </a:ext>
            </a:extLst>
          </p:cNvPr>
          <p:cNvSpPr/>
          <p:nvPr/>
        </p:nvSpPr>
        <p:spPr>
          <a:xfrm>
            <a:off x="494907" y="890718"/>
            <a:ext cx="8095268" cy="5093702"/>
          </a:xfrm>
          <a:prstGeom prst="rect">
            <a:avLst/>
          </a:prstGeom>
        </p:spPr>
        <p:txBody>
          <a:bodyPr wrap="square">
            <a:spAutoFit/>
          </a:bodyPr>
          <a:lstStyle/>
          <a:p>
            <a:pPr marL="214313" marR="190500" indent="-214313" algn="just">
              <a:spcBef>
                <a:spcPts val="450"/>
              </a:spcBef>
              <a:spcAft>
                <a:spcPts val="450"/>
              </a:spcAft>
              <a:buFont typeface="Arial" panose="020B0604020202020204" pitchFamily="34" charset="0"/>
              <a:buChar char="•"/>
            </a:pPr>
            <a:r>
              <a:rPr lang="en-ZA" sz="2000" dirty="0">
                <a:latin typeface="Arial" panose="020B0604020202020204" pitchFamily="34" charset="0"/>
                <a:cs typeface="Arial" panose="020B0604020202020204" pitchFamily="34" charset="0"/>
              </a:rPr>
              <a:t>This Policy sets out to revitalise the country's railway sector by investing substantially to establish a high-performance rail sector that will recapture rail's proper contribution to the national transport task</a:t>
            </a:r>
          </a:p>
          <a:p>
            <a:pPr marL="214313" marR="190500" indent="-214313" algn="just">
              <a:spcBef>
                <a:spcPts val="450"/>
              </a:spcBef>
              <a:spcAft>
                <a:spcPts val="450"/>
              </a:spcAft>
              <a:buFont typeface="Arial" panose="020B0604020202020204" pitchFamily="34" charset="0"/>
              <a:buChar char="•"/>
            </a:pPr>
            <a:r>
              <a:rPr lang="en-ZA" sz="2000" dirty="0">
                <a:latin typeface="Arial" panose="020B0604020202020204" pitchFamily="34" charset="0"/>
                <a:cs typeface="Arial" panose="020B0604020202020204" pitchFamily="34" charset="0"/>
              </a:rPr>
              <a:t>This intervention shall initiate railway renaissance in the country by deploying high speed, heavy haul, heavy intermodal as well as contemporary urban- and regional rapid transit, in situations where rail offers the most economically, environmentally, financially and socially viable logistics and or mobility solution. </a:t>
            </a:r>
          </a:p>
          <a:p>
            <a:pPr marL="214313" marR="190500" indent="-214313" algn="just">
              <a:spcBef>
                <a:spcPts val="450"/>
              </a:spcBef>
              <a:spcAft>
                <a:spcPts val="450"/>
              </a:spcAft>
              <a:buFont typeface="Arial" panose="020B0604020202020204" pitchFamily="34" charset="0"/>
              <a:buChar char="•"/>
            </a:pPr>
            <a:r>
              <a:rPr lang="en-ZA" sz="2000" dirty="0">
                <a:latin typeface="Arial" panose="020B0604020202020204" pitchFamily="34" charset="0"/>
                <a:cs typeface="Arial" panose="020B0604020202020204" pitchFamily="34" charset="0"/>
              </a:rPr>
              <a:t>Where appropriate and feasible, Government will direct investment to standard-gauging existing infrastructure, to complement the </a:t>
            </a:r>
            <a:r>
              <a:rPr lang="en-ZA" sz="2000" dirty="0" err="1">
                <a:latin typeface="Arial" panose="020B0604020202020204" pitchFamily="34" charset="0"/>
                <a:cs typeface="Arial" panose="020B0604020202020204" pitchFamily="34" charset="0"/>
              </a:rPr>
              <a:t>greenfields</a:t>
            </a:r>
            <a:r>
              <a:rPr lang="en-ZA" sz="2000" dirty="0">
                <a:latin typeface="Arial" panose="020B0604020202020204" pitchFamily="34" charset="0"/>
                <a:cs typeface="Arial" panose="020B0604020202020204" pitchFamily="34" charset="0"/>
              </a:rPr>
              <a:t> projects that will also be necessary. </a:t>
            </a:r>
          </a:p>
          <a:p>
            <a:pPr marL="214313" marR="190500" indent="-214313" algn="just">
              <a:spcBef>
                <a:spcPts val="450"/>
              </a:spcBef>
              <a:spcAft>
                <a:spcPts val="450"/>
              </a:spcAft>
              <a:buFont typeface="Arial" panose="020B0604020202020204" pitchFamily="34" charset="0"/>
              <a:buChar char="•"/>
            </a:pPr>
            <a:r>
              <a:rPr lang="en-ZA" sz="2000" dirty="0">
                <a:latin typeface="Arial" panose="020B0604020202020204" pitchFamily="34" charset="0"/>
                <a:cs typeface="Arial" panose="020B0604020202020204" pitchFamily="34" charset="0"/>
              </a:rPr>
              <a:t>The Rail Sector investment must be aligned to the country’s strategic objective of developing the Rail Sector by establishing the local factories.</a:t>
            </a:r>
          </a:p>
        </p:txBody>
      </p:sp>
      <p:pic>
        <p:nvPicPr>
          <p:cNvPr id="13" name="Picture 12" descr="transport logo">
            <a:extLst>
              <a:ext uri="{FF2B5EF4-FFF2-40B4-BE49-F238E27FC236}">
                <a16:creationId xmlns:a16="http://schemas.microsoft.com/office/drawing/2014/main" xmlns="" id="{44BA2FE3-99FC-4645-AE39-6E89346A778E}"/>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520" y="6351514"/>
            <a:ext cx="904775" cy="369962"/>
          </a:xfrm>
          <a:prstGeom prst="rect">
            <a:avLst/>
          </a:prstGeom>
          <a:noFill/>
        </p:spPr>
      </p:pic>
    </p:spTree>
    <p:extLst>
      <p:ext uri="{BB962C8B-B14F-4D97-AF65-F5344CB8AC3E}">
        <p14:creationId xmlns:p14="http://schemas.microsoft.com/office/powerpoint/2010/main" xmlns="" val="3536100623"/>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ontent Placeholder 2"/>
          <p:cNvSpPr>
            <a:spLocks noGrp="1"/>
          </p:cNvSpPr>
          <p:nvPr>
            <p:ph idx="1"/>
          </p:nvPr>
        </p:nvSpPr>
        <p:spPr>
          <a:xfrm>
            <a:off x="52754" y="1579978"/>
            <a:ext cx="7377077" cy="3955256"/>
          </a:xfrm>
        </p:spPr>
        <p:txBody>
          <a:bodyPr>
            <a:normAutofit/>
          </a:bodyPr>
          <a:lstStyle/>
          <a:p>
            <a:pPr marL="300038" indent="-289322" algn="just">
              <a:lnSpc>
                <a:spcPct val="100000"/>
              </a:lnSpc>
              <a:spcBef>
                <a:spcPts val="338"/>
              </a:spcBef>
              <a:buClr>
                <a:srgbClr val="000000"/>
              </a:buClr>
              <a:buFont typeface="Arial" charset="0"/>
              <a:buChar char="•"/>
            </a:pPr>
            <a:endParaRPr lang="en-US" altLang="en-US" sz="900" dirty="0">
              <a:latin typeface="Arial" charset="0"/>
              <a:ea typeface="Arial" charset="0"/>
              <a:cs typeface="Arial" charset="0"/>
              <a:sym typeface="Arial" charset="0"/>
            </a:endParaRPr>
          </a:p>
          <a:p>
            <a:pPr marL="10715" indent="0" algn="just">
              <a:lnSpc>
                <a:spcPct val="100000"/>
              </a:lnSpc>
              <a:spcBef>
                <a:spcPts val="338"/>
              </a:spcBef>
              <a:spcAft>
                <a:spcPts val="338"/>
              </a:spcAft>
              <a:buClr>
                <a:srgbClr val="000000"/>
              </a:buClr>
              <a:buNone/>
            </a:pPr>
            <a:endParaRPr lang="en-US" altLang="en-US" sz="900" dirty="0">
              <a:latin typeface="Arial" charset="0"/>
              <a:ea typeface="Arial" charset="0"/>
              <a:cs typeface="Arial" charset="0"/>
              <a:sym typeface="Arial" charset="0"/>
            </a:endParaRPr>
          </a:p>
        </p:txBody>
      </p:sp>
      <p:sp>
        <p:nvSpPr>
          <p:cNvPr id="7" name="Slide Number Placeholder 6">
            <a:extLst>
              <a:ext uri="{FF2B5EF4-FFF2-40B4-BE49-F238E27FC236}">
                <a16:creationId xmlns:a16="http://schemas.microsoft.com/office/drawing/2014/main" xmlns="" id="{5D3B5C96-E585-4114-8B45-D29F1644C739}"/>
              </a:ext>
            </a:extLst>
          </p:cNvPr>
          <p:cNvSpPr>
            <a:spLocks noGrp="1"/>
          </p:cNvSpPr>
          <p:nvPr>
            <p:ph type="sldNum" sz="quarter" idx="12"/>
          </p:nvPr>
        </p:nvSpPr>
        <p:spPr/>
        <p:txBody>
          <a:bodyPr/>
          <a:lstStyle/>
          <a:p>
            <a:fld id="{354FA632-30EF-4BBE-9569-2992832EE6C6}" type="slidenum">
              <a:rPr lang="en-ZA" smtClean="0"/>
              <a:pPr/>
              <a:t>6</a:t>
            </a:fld>
            <a:endParaRPr lang="en-ZA"/>
          </a:p>
        </p:txBody>
      </p:sp>
      <p:sp>
        <p:nvSpPr>
          <p:cNvPr id="9" name="Rounded Rectangle 4"/>
          <p:cNvSpPr txBox="1"/>
          <p:nvPr/>
        </p:nvSpPr>
        <p:spPr>
          <a:xfrm>
            <a:off x="0" y="18228"/>
            <a:ext cx="9144000" cy="689313"/>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1435" tIns="51435" rIns="51435" bIns="51435" numCol="1" spcCol="1270" anchor="ctr" anchorCtr="0">
            <a:noAutofit/>
          </a:bodyPr>
          <a:lstStyle/>
          <a:p>
            <a:pPr algn="ctr" defTabSz="600075">
              <a:lnSpc>
                <a:spcPct val="90000"/>
              </a:lnSpc>
              <a:spcBef>
                <a:spcPct val="0"/>
              </a:spcBef>
              <a:spcAft>
                <a:spcPct val="35000"/>
              </a:spcAft>
              <a:defRPr/>
            </a:pPr>
            <a:r>
              <a:rPr lang="en-ZA" sz="2400" b="1" kern="0" dirty="0">
                <a:solidFill>
                  <a:schemeClr val="tx1"/>
                </a:solidFill>
                <a:latin typeface="Arial" pitchFamily="34" charset="0"/>
                <a:ea typeface="ＭＳ Ｐゴシック" charset="0"/>
                <a:cs typeface="Arial" pitchFamily="34" charset="0"/>
              </a:rPr>
              <a:t>SECONDARY INTERVENTION</a:t>
            </a:r>
            <a:endParaRPr lang="en-ZA" sz="2400"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3113838" y="5535234"/>
            <a:ext cx="30087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12" name="Content Placeholder 2">
            <a:extLst>
              <a:ext uri="{FF2B5EF4-FFF2-40B4-BE49-F238E27FC236}">
                <a16:creationId xmlns:a16="http://schemas.microsoft.com/office/drawing/2014/main" xmlns="" id="{D07C8789-F8BE-4A23-B29C-FB5526DBAFD0}"/>
              </a:ext>
            </a:extLst>
          </p:cNvPr>
          <p:cNvSpPr txBox="1">
            <a:spLocks/>
          </p:cNvSpPr>
          <p:nvPr/>
        </p:nvSpPr>
        <p:spPr>
          <a:xfrm>
            <a:off x="415636" y="951345"/>
            <a:ext cx="8312727" cy="540500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ZA" sz="1800" b="1" dirty="0">
                <a:solidFill>
                  <a:schemeClr val="accent2"/>
                </a:solidFill>
                <a:latin typeface="Arial" panose="020B0604020202020204" pitchFamily="34" charset="0"/>
                <a:cs typeface="Arial" panose="020B0604020202020204" pitchFamily="34" charset="0"/>
              </a:rPr>
              <a:t>Institutional repositioning - Freight rail</a:t>
            </a:r>
          </a:p>
          <a:p>
            <a:r>
              <a:rPr lang="en-ZA" sz="1800" dirty="0">
                <a:latin typeface="Arial" panose="020B0604020202020204" pitchFamily="34" charset="0"/>
                <a:cs typeface="Arial" panose="020B0604020202020204" pitchFamily="34" charset="0"/>
              </a:rPr>
              <a:t>TFR addresses a fraction of the freight rail addressable market - for planning purposes, its true size is unknown, but it is larger than what TFR reports. The classic remedy is to allow third party access </a:t>
            </a:r>
          </a:p>
          <a:p>
            <a:r>
              <a:rPr lang="en-ZA" sz="1800" dirty="0">
                <a:latin typeface="Arial" panose="020B0604020202020204" pitchFamily="34" charset="0"/>
                <a:cs typeface="Arial" panose="020B0604020202020204" pitchFamily="34" charset="0"/>
              </a:rPr>
              <a:t>Third party train operators must admitted to the national rail network to access infrastructure in conjunction with investment-led intervention </a:t>
            </a:r>
          </a:p>
          <a:p>
            <a:r>
              <a:rPr lang="en-ZA" sz="1800" dirty="0">
                <a:latin typeface="Arial" panose="020B0604020202020204" pitchFamily="34" charset="0"/>
                <a:cs typeface="Arial" panose="020B0604020202020204" pitchFamily="34" charset="0"/>
              </a:rPr>
              <a:t>Introducing other players will lead to better service quality, quantity, pricing, as well as operational efficiency</a:t>
            </a:r>
          </a:p>
          <a:p>
            <a:pPr marL="0" indent="0">
              <a:buNone/>
            </a:pPr>
            <a:r>
              <a:rPr lang="en-ZA" sz="1800" b="1" kern="0" dirty="0">
                <a:solidFill>
                  <a:srgbClr val="F68100"/>
                </a:solidFill>
                <a:latin typeface="Arial" pitchFamily="34" charset="0"/>
                <a:ea typeface="ＭＳ Ｐゴシック" charset="0"/>
                <a:cs typeface="Arial" pitchFamily="34" charset="0"/>
              </a:rPr>
              <a:t>Institutional repositioning - Passenger rail</a:t>
            </a:r>
          </a:p>
          <a:p>
            <a:r>
              <a:rPr lang="en-ZA" sz="1800" dirty="0">
                <a:latin typeface="Arial" panose="020B0604020202020204" pitchFamily="34" charset="0"/>
                <a:cs typeface="Arial" panose="020B0604020202020204" pitchFamily="34" charset="0"/>
              </a:rPr>
              <a:t>PRASA provides passenger rail services from a monopoly position. It is largely funded by the fiscus and therefore has no basis for monopolistic market behaviour, however, as the only service provider it may be insensitive to users’ perceptions of service quality and quantity </a:t>
            </a:r>
          </a:p>
          <a:p>
            <a:r>
              <a:rPr lang="en-ZA" sz="1800" dirty="0">
                <a:latin typeface="Arial" panose="020B0604020202020204" pitchFamily="34" charset="0"/>
                <a:cs typeface="Arial" panose="020B0604020202020204" pitchFamily="34" charset="0"/>
              </a:rPr>
              <a:t>There is currently no assurance that PRASA maximises the value of services delivered to passengers and minimises the economic resources that it uses to do so  </a:t>
            </a:r>
          </a:p>
          <a:p>
            <a:r>
              <a:rPr lang="en-US" sz="1800" dirty="0">
                <a:latin typeface="Arial" panose="020B0604020202020204" pitchFamily="34" charset="0"/>
                <a:cs typeface="Arial" panose="020B0604020202020204" pitchFamily="34" charset="0"/>
              </a:rPr>
              <a:t>Passenger</a:t>
            </a:r>
            <a:r>
              <a:rPr lang="en-ZA" sz="1800" dirty="0">
                <a:latin typeface="Arial" panose="020B0604020202020204" pitchFamily="34" charset="0"/>
                <a:cs typeface="Arial" panose="020B0604020202020204" pitchFamily="34" charset="0"/>
              </a:rPr>
              <a:t> rail </a:t>
            </a:r>
            <a:r>
              <a:rPr lang="en-ZA" sz="1800" dirty="0" err="1">
                <a:latin typeface="Arial" panose="020B0604020202020204" pitchFamily="34" charset="0"/>
                <a:cs typeface="Arial" panose="020B0604020202020204" pitchFamily="34" charset="0"/>
              </a:rPr>
              <a:t>concessioning</a:t>
            </a:r>
            <a:r>
              <a:rPr lang="en-ZA" sz="1800" dirty="0">
                <a:latin typeface="Arial" panose="020B0604020202020204" pitchFamily="34" charset="0"/>
                <a:cs typeface="Arial" panose="020B0604020202020204" pitchFamily="34" charset="0"/>
              </a:rPr>
              <a:t> will be introduced within commuter rail network where feasible or where Prasa is unable to offer services</a:t>
            </a:r>
            <a:endParaRPr lang="en-ZA" sz="1800" dirty="0"/>
          </a:p>
        </p:txBody>
      </p:sp>
      <p:pic>
        <p:nvPicPr>
          <p:cNvPr id="13" name="Picture 12" descr="transport logo">
            <a:extLst>
              <a:ext uri="{FF2B5EF4-FFF2-40B4-BE49-F238E27FC236}">
                <a16:creationId xmlns:a16="http://schemas.microsoft.com/office/drawing/2014/main" xmlns="" id="{B0544018-AA6B-402A-8A37-5735CB7ECF8B}"/>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19925"/>
            <a:ext cx="904775" cy="369962"/>
          </a:xfrm>
          <a:prstGeom prst="rect">
            <a:avLst/>
          </a:prstGeom>
          <a:noFill/>
        </p:spPr>
      </p:pic>
    </p:spTree>
    <p:extLst>
      <p:ext uri="{BB962C8B-B14F-4D97-AF65-F5344CB8AC3E}">
        <p14:creationId xmlns:p14="http://schemas.microsoft.com/office/powerpoint/2010/main" xmlns="" val="1304050849"/>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2100" b="1" dirty="0">
                <a:solidFill>
                  <a:srgbClr val="F68100"/>
                </a:solidFill>
                <a:latin typeface="Arial" pitchFamily="34" charset="0"/>
                <a:cs typeface="Arial" pitchFamily="34" charset="0"/>
              </a:rPr>
              <a:t>KEY POLICY STATEMENTS</a:t>
            </a:r>
          </a:p>
        </p:txBody>
      </p:sp>
      <p:cxnSp>
        <p:nvCxnSpPr>
          <p:cNvPr id="3" name="Straight Connector 2"/>
          <p:cNvCxnSpPr/>
          <p:nvPr>
            <p:custDataLst>
              <p:tags r:id="rId1"/>
            </p:custDataLst>
          </p:nvPr>
        </p:nvCxnSpPr>
        <p:spPr>
          <a:xfrm>
            <a:off x="1656160" y="4185047"/>
            <a:ext cx="5832872"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1"/>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98D2A5EE-B66C-43FC-9139-D6B14D3F6601}"/>
              </a:ext>
            </a:extLst>
          </p:cNvPr>
          <p:cNvSpPr>
            <a:spLocks noGrp="1"/>
          </p:cNvSpPr>
          <p:nvPr>
            <p:ph idx="1"/>
          </p:nvPr>
        </p:nvSpPr>
        <p:spPr>
          <a:xfrm>
            <a:off x="277091" y="700239"/>
            <a:ext cx="8519575" cy="5499100"/>
          </a:xfrm>
        </p:spPr>
        <p:txBody>
          <a:bodyPr>
            <a:noAutofit/>
          </a:bodyPr>
          <a:lstStyle/>
          <a:p>
            <a:pPr marL="0" indent="0">
              <a:lnSpc>
                <a:spcPct val="120000"/>
              </a:lnSpc>
              <a:buNone/>
            </a:pPr>
            <a:r>
              <a:rPr lang="en-ZA" sz="2000" b="1" dirty="0">
                <a:solidFill>
                  <a:schemeClr val="accent2"/>
                </a:solidFill>
                <a:latin typeface="Arial" panose="020B0604020202020204" pitchFamily="34" charset="0"/>
                <a:cs typeface="Arial" panose="020B0604020202020204" pitchFamily="34" charset="0"/>
              </a:rPr>
              <a:t>Policy Statement: Rail Infrastructure Planning</a:t>
            </a:r>
          </a:p>
          <a:p>
            <a:pPr algn="just">
              <a:buFont typeface="Wingdings" panose="05000000000000000000" pitchFamily="2" charset="2"/>
              <a:buChar char="§"/>
            </a:pPr>
            <a:r>
              <a:rPr lang="en-ZA" sz="1600" dirty="0">
                <a:latin typeface="Arial" panose="020B0604020202020204" pitchFamily="34" charset="0"/>
                <a:ea typeface="Times New Roman" panose="02020603050405020304" pitchFamily="18" charset="0"/>
                <a:cs typeface="Times New Roman" panose="02020603050405020304" pitchFamily="18" charset="0"/>
              </a:rPr>
              <a:t>Strategic rail network planning and oversight is a centralised strategic function that DoT will undertake. DoT shall, as a first priority, establish a Government Component, to be known as the Rail Planning Component, to undertake centralised strategic rail network planning. Mandate includes:</a:t>
            </a: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Develop and maintain a high-level strategic vision and plan for the development of strategic rail  network  in consultation with relevant stakeholders. </a:t>
            </a: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Publish a National Rail Master Plan, anchored in the NATMAP 2050 Synopsis Update, which will be updated at least every 5 years.</a:t>
            </a:r>
            <a:endParaRPr lang="en-US" sz="1600" dirty="0">
              <a:latin typeface="Arial" panose="020B0604020202020204" pitchFamily="34" charset="0"/>
              <a:ea typeface="Times New Roman" panose="02020603050405020304" pitchFamily="18" charset="0"/>
            </a:endParaRP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Establishment and maintenance of a current and detailed knowledge base of passenger and freight flows, network capacity, asset condition, rolling stock fleets, local content, and available train slots in South Africa.</a:t>
            </a:r>
            <a:endParaRPr lang="en-US" sz="1600" dirty="0">
              <a:latin typeface="Arial" panose="020B0604020202020204" pitchFamily="34" charset="0"/>
              <a:ea typeface="Times New Roman" panose="02020603050405020304" pitchFamily="18" charset="0"/>
            </a:endParaRP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Undertake the detailed feasibility assessments and analyses.</a:t>
            </a:r>
            <a:endParaRPr lang="en-US" sz="1600" dirty="0">
              <a:latin typeface="Arial" panose="020B0604020202020204" pitchFamily="34" charset="0"/>
              <a:ea typeface="Times New Roman" panose="02020603050405020304" pitchFamily="18" charset="0"/>
            </a:endParaRP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Pursue and support investments in rail infrastructure and sectoral reforms.</a:t>
            </a:r>
            <a:endParaRPr lang="en-US" sz="1600" dirty="0">
              <a:latin typeface="Arial" panose="020B0604020202020204" pitchFamily="34" charset="0"/>
              <a:ea typeface="Times New Roman" panose="02020603050405020304" pitchFamily="18" charset="0"/>
            </a:endParaRP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Develop funding strategies, including private investment, in consultation with relevant stakeholders.</a:t>
            </a:r>
            <a:endParaRPr lang="en-US" sz="1600" dirty="0">
              <a:latin typeface="Arial" panose="020B0604020202020204" pitchFamily="34" charset="0"/>
              <a:ea typeface="Times New Roman" panose="02020603050405020304" pitchFamily="18" charset="0"/>
            </a:endParaRPr>
          </a:p>
          <a:p>
            <a:pPr marL="257175" marR="190500" indent="-257175" algn="just">
              <a:lnSpc>
                <a:spcPct val="100000"/>
              </a:lnSpc>
              <a:spcBef>
                <a:spcPts val="450"/>
              </a:spcBef>
              <a:spcAft>
                <a:spcPts val="450"/>
              </a:spcAft>
              <a:buFont typeface="+mj-lt"/>
              <a:buAutoNum type="alphaLcParenR"/>
            </a:pPr>
            <a:r>
              <a:rPr lang="en-ZA" sz="1600" dirty="0">
                <a:latin typeface="Arial" panose="020B0604020202020204" pitchFamily="34" charset="0"/>
                <a:ea typeface="Times New Roman" panose="02020603050405020304" pitchFamily="18" charset="0"/>
              </a:rPr>
              <a:t>Secure a qualified mandate from incumbent freight and passenger infrastructure owners to concession non-core and branch lines identified as strategic in the Rail Master Plan.</a:t>
            </a:r>
            <a:endParaRPr lang="en-US" sz="1600" dirty="0">
              <a:latin typeface="Arial" panose="020B0604020202020204" pitchFamily="34" charset="0"/>
              <a:ea typeface="Times New Roman" panose="02020603050405020304" pitchFamily="18" charset="0"/>
            </a:endParaRPr>
          </a:p>
          <a:p>
            <a:pPr marL="0" indent="0">
              <a:lnSpc>
                <a:spcPct val="120000"/>
              </a:lnSpc>
              <a:buNone/>
            </a:pPr>
            <a:endParaRPr lang="en-ZA" sz="2000" b="1" dirty="0">
              <a:solidFill>
                <a:schemeClr val="accent2"/>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34625062-6905-48D5-B937-C50074C51E7F}"/>
              </a:ext>
            </a:extLst>
          </p:cNvPr>
          <p:cNvSpPr>
            <a:spLocks noGrp="1"/>
          </p:cNvSpPr>
          <p:nvPr>
            <p:ph type="sldNum" sz="quarter" idx="12"/>
          </p:nvPr>
        </p:nvSpPr>
        <p:spPr/>
        <p:txBody>
          <a:bodyPr/>
          <a:lstStyle/>
          <a:p>
            <a:fld id="{354FA632-30EF-4BBE-9569-2992832EE6C6}" type="slidenum">
              <a:rPr lang="en-ZA" smtClean="0"/>
              <a:pPr/>
              <a:t>8</a:t>
            </a:fld>
            <a:endParaRPr lang="en-ZA" dirty="0"/>
          </a:p>
        </p:txBody>
      </p:sp>
      <p:pic>
        <p:nvPicPr>
          <p:cNvPr id="10" name="Picture 9" descr="transport logo">
            <a:extLst>
              <a:ext uri="{FF2B5EF4-FFF2-40B4-BE49-F238E27FC236}">
                <a16:creationId xmlns:a16="http://schemas.microsoft.com/office/drawing/2014/main" xmlns="" id="{0E64E2DC-FC5F-4A9D-9DAB-02387842B62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34590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11"/>
            <a:ext cx="9144000" cy="653451"/>
          </a:xfrm>
          <a:solidFill>
            <a:schemeClr val="accent2">
              <a:lumMod val="20000"/>
              <a:lumOff val="80000"/>
            </a:schemeClr>
          </a:solidFill>
        </p:spPr>
        <p:txBody>
          <a:bodyPr>
            <a:normAutofit/>
          </a:bodyPr>
          <a:lstStyle/>
          <a:p>
            <a:pPr algn="ctr"/>
            <a:r>
              <a:rPr lang="en-US" altLang="en-US" sz="2400" b="1" dirty="0">
                <a:latin typeface="Arial" panose="020B0604020202020204" pitchFamily="34" charset="0"/>
                <a:cs typeface="Arial" panose="020B0604020202020204" pitchFamily="34" charset="0"/>
              </a:rPr>
              <a:t>KEY POLICY STATEMENT</a:t>
            </a:r>
            <a:endParaRPr lang="en-ZA" sz="2400" b="1"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98D2A5EE-B66C-43FC-9139-D6B14D3F6601}"/>
              </a:ext>
            </a:extLst>
          </p:cNvPr>
          <p:cNvSpPr>
            <a:spLocks noGrp="1"/>
          </p:cNvSpPr>
          <p:nvPr>
            <p:ph idx="1"/>
          </p:nvPr>
        </p:nvSpPr>
        <p:spPr>
          <a:xfrm>
            <a:off x="277091" y="700239"/>
            <a:ext cx="8519575" cy="5499100"/>
          </a:xfrm>
        </p:spPr>
        <p:txBody>
          <a:bodyPr>
            <a:noAutofit/>
          </a:bodyPr>
          <a:lstStyle/>
          <a:p>
            <a:pPr marL="0" indent="0">
              <a:lnSpc>
                <a:spcPct val="120000"/>
              </a:lnSpc>
              <a:buNone/>
            </a:pPr>
            <a:r>
              <a:rPr lang="en-ZA" sz="2000" b="1" dirty="0">
                <a:solidFill>
                  <a:schemeClr val="accent2"/>
                </a:solidFill>
                <a:latin typeface="Arial" panose="020B0604020202020204" pitchFamily="34" charset="0"/>
                <a:cs typeface="Arial" panose="020B0604020202020204" pitchFamily="34" charset="0"/>
              </a:rPr>
              <a:t>Policy Statement: Rail Infrastructure Planning</a:t>
            </a:r>
          </a:p>
          <a:p>
            <a:pPr>
              <a:lnSpc>
                <a:spcPct val="120000"/>
              </a:lnSpc>
            </a:pPr>
            <a:r>
              <a:rPr lang="en-ZA" sz="1600" dirty="0">
                <a:latin typeface="Arial" panose="020B0604020202020204" pitchFamily="34" charset="0"/>
                <a:ea typeface="Times New Roman" panose="02020603050405020304" pitchFamily="18" charset="0"/>
                <a:cs typeface="Times New Roman" panose="02020603050405020304" pitchFamily="18" charset="0"/>
              </a:rPr>
              <a:t>State Owned Entities (SOE’s)/ operating entities will undertake their own planning with regard to business operations, inclusive of investment business decisions, and will consult with the DoT Rail Planning Component to ensure planned investments and initiatives are aligned to the National Rail Master Plan and the National Land Transport Strategic Framework</a:t>
            </a:r>
            <a:endParaRPr lang="en-ZA" sz="1600" b="1" dirty="0">
              <a:solidFill>
                <a:schemeClr val="accent2"/>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34625062-6905-48D5-B937-C50074C51E7F}"/>
              </a:ext>
            </a:extLst>
          </p:cNvPr>
          <p:cNvSpPr>
            <a:spLocks noGrp="1"/>
          </p:cNvSpPr>
          <p:nvPr>
            <p:ph type="sldNum" sz="quarter" idx="12"/>
          </p:nvPr>
        </p:nvSpPr>
        <p:spPr/>
        <p:txBody>
          <a:bodyPr/>
          <a:lstStyle/>
          <a:p>
            <a:fld id="{354FA632-30EF-4BBE-9569-2992832EE6C6}" type="slidenum">
              <a:rPr lang="en-ZA" smtClean="0"/>
              <a:pPr/>
              <a:t>9</a:t>
            </a:fld>
            <a:endParaRPr lang="en-ZA" dirty="0"/>
          </a:p>
        </p:txBody>
      </p:sp>
      <p:pic>
        <p:nvPicPr>
          <p:cNvPr id="10" name="Picture 9" descr="transport logo">
            <a:extLst>
              <a:ext uri="{FF2B5EF4-FFF2-40B4-BE49-F238E27FC236}">
                <a16:creationId xmlns:a16="http://schemas.microsoft.com/office/drawing/2014/main" xmlns="" id="{0E64E2DC-FC5F-4A9D-9DAB-02387842B62A}"/>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1" y="6356351"/>
            <a:ext cx="904775" cy="369962"/>
          </a:xfrm>
          <a:prstGeom prst="rect">
            <a:avLst/>
          </a:prstGeom>
          <a:noFill/>
        </p:spPr>
      </p:pic>
    </p:spTree>
    <p:extLst>
      <p:ext uri="{BB962C8B-B14F-4D97-AF65-F5344CB8AC3E}">
        <p14:creationId xmlns:p14="http://schemas.microsoft.com/office/powerpoint/2010/main" xmlns="" val="3016478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HqZW2YLaJYAIYtyCsiW4AK"/>
</p:tagLst>
</file>

<file path=ppt/tags/tag10.xml><?xml version="1.0" encoding="utf-8"?>
<p:tagLst xmlns:a="http://schemas.openxmlformats.org/drawingml/2006/main" xmlns:r="http://schemas.openxmlformats.org/officeDocument/2006/relationships" xmlns:p="http://schemas.openxmlformats.org/presentationml/2006/main">
  <p:tag name="DVSHAPEID" val="HuhV9daIox4TtQI5nZ15qk"/>
</p:tagLst>
</file>

<file path=ppt/tags/tag11.xml><?xml version="1.0" encoding="utf-8"?>
<p:tagLst xmlns:a="http://schemas.openxmlformats.org/drawingml/2006/main" xmlns:r="http://schemas.openxmlformats.org/officeDocument/2006/relationships" xmlns:p="http://schemas.openxmlformats.org/presentationml/2006/main">
  <p:tag name="DVSHAPEID" val="a8IYZ0DuA22uM1U40vIcPr"/>
</p:tagLst>
</file>

<file path=ppt/tags/tag12.xml><?xml version="1.0" encoding="utf-8"?>
<p:tagLst xmlns:a="http://schemas.openxmlformats.org/drawingml/2006/main" xmlns:r="http://schemas.openxmlformats.org/officeDocument/2006/relationships" xmlns:p="http://schemas.openxmlformats.org/presentationml/2006/main">
  <p:tag name="DVSHAPEID" val="7FwHsjcCvAmnk9dae94UW2"/>
</p:tagLst>
</file>

<file path=ppt/tags/tag13.xml><?xml version="1.0" encoding="utf-8"?>
<p:tagLst xmlns:a="http://schemas.openxmlformats.org/drawingml/2006/main" xmlns:r="http://schemas.openxmlformats.org/officeDocument/2006/relationships" xmlns:p="http://schemas.openxmlformats.org/presentationml/2006/main">
  <p:tag name="DVSHAPEID" val="QY3HbiYwmduJ12shyjhXws"/>
</p:tagLst>
</file>

<file path=ppt/tags/tag14.xml><?xml version="1.0" encoding="utf-8"?>
<p:tagLst xmlns:a="http://schemas.openxmlformats.org/drawingml/2006/main" xmlns:r="http://schemas.openxmlformats.org/officeDocument/2006/relationships" xmlns:p="http://schemas.openxmlformats.org/presentationml/2006/main">
  <p:tag name="DVSHAPEID" val="7pHKRPgz7Vu4PxDL8TDZd8"/>
</p:tagLst>
</file>

<file path=ppt/tags/tag15.xml><?xml version="1.0" encoding="utf-8"?>
<p:tagLst xmlns:a="http://schemas.openxmlformats.org/drawingml/2006/main" xmlns:r="http://schemas.openxmlformats.org/officeDocument/2006/relationships" xmlns:p="http://schemas.openxmlformats.org/presentationml/2006/main">
  <p:tag name="DVSHAPEID" val="yqHYLHsvKq2klaYNhOzfFY"/>
</p:tagLst>
</file>

<file path=ppt/tags/tag16.xml><?xml version="1.0" encoding="utf-8"?>
<p:tagLst xmlns:a="http://schemas.openxmlformats.org/drawingml/2006/main" xmlns:r="http://schemas.openxmlformats.org/officeDocument/2006/relationships" xmlns:p="http://schemas.openxmlformats.org/presentationml/2006/main">
  <p:tag name="DVSHAPEID" val="aR8SNL1VQJgJoMdG1tUOMN"/>
</p:tagLst>
</file>

<file path=ppt/tags/tag17.xml><?xml version="1.0" encoding="utf-8"?>
<p:tagLst xmlns:a="http://schemas.openxmlformats.org/drawingml/2006/main" xmlns:r="http://schemas.openxmlformats.org/officeDocument/2006/relationships" xmlns:p="http://schemas.openxmlformats.org/presentationml/2006/main">
  <p:tag name="DVSHAPEID" val="WbLtHj28M2QzgPPSUHtPAj"/>
</p:tagLst>
</file>

<file path=ppt/tags/tag18.xml><?xml version="1.0" encoding="utf-8"?>
<p:tagLst xmlns:a="http://schemas.openxmlformats.org/drawingml/2006/main" xmlns:r="http://schemas.openxmlformats.org/officeDocument/2006/relationships" xmlns:p="http://schemas.openxmlformats.org/presentationml/2006/main">
  <p:tag name="DVSHAPEID" val="3BLbABN5lQcnVX7j3ISHWd"/>
</p:tagLst>
</file>

<file path=ppt/tags/tag19.xml><?xml version="1.0" encoding="utf-8"?>
<p:tagLst xmlns:a="http://schemas.openxmlformats.org/drawingml/2006/main" xmlns:r="http://schemas.openxmlformats.org/officeDocument/2006/relationships" xmlns:p="http://schemas.openxmlformats.org/presentationml/2006/main">
  <p:tag name="DVSHAPEID" val="SOwoQ9zdlXcD79IwJqkHH0"/>
</p:tagLst>
</file>

<file path=ppt/tags/tag2.xml><?xml version="1.0" encoding="utf-8"?>
<p:tagLst xmlns:a="http://schemas.openxmlformats.org/drawingml/2006/main" xmlns:r="http://schemas.openxmlformats.org/officeDocument/2006/relationships" xmlns:p="http://schemas.openxmlformats.org/presentationml/2006/main">
  <p:tag name="DVSHAPEID" val="DHMuwm5C2Jx7btU0G5Cjjl"/>
</p:tagLst>
</file>

<file path=ppt/tags/tag20.xml><?xml version="1.0" encoding="utf-8"?>
<p:tagLst xmlns:a="http://schemas.openxmlformats.org/drawingml/2006/main" xmlns:r="http://schemas.openxmlformats.org/officeDocument/2006/relationships" xmlns:p="http://schemas.openxmlformats.org/presentationml/2006/main">
  <p:tag name="DVSHAPEID" val="nSUSLADLWSmPIWFcKEw7ue"/>
</p:tagLst>
</file>

<file path=ppt/tags/tag21.xml><?xml version="1.0" encoding="utf-8"?>
<p:tagLst xmlns:a="http://schemas.openxmlformats.org/drawingml/2006/main" xmlns:r="http://schemas.openxmlformats.org/officeDocument/2006/relationships" xmlns:p="http://schemas.openxmlformats.org/presentationml/2006/main">
  <p:tag name="DVSHAPEID" val="hiqLQwFGaAv8IC2OZ5Mtw6"/>
</p:tagLst>
</file>

<file path=ppt/tags/tag22.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23.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24.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25.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26.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27.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28.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29.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0.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31.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2.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3.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34.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5.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6.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37.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38.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39.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0.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41.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2.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3.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44.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5.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6.xml><?xml version="1.0" encoding="utf-8"?>
<p:tagLst xmlns:a="http://schemas.openxmlformats.org/drawingml/2006/main" xmlns:r="http://schemas.openxmlformats.org/officeDocument/2006/relationships" xmlns:p="http://schemas.openxmlformats.org/presentationml/2006/main">
  <p:tag name="DVSHAPEID" val="cgOcVw0PmjtWNiaxsp57VR"/>
</p:tagLst>
</file>

<file path=ppt/tags/tag47.xml><?xml version="1.0" encoding="utf-8"?>
<p:tagLst xmlns:a="http://schemas.openxmlformats.org/drawingml/2006/main" xmlns:r="http://schemas.openxmlformats.org/officeDocument/2006/relationships" xmlns:p="http://schemas.openxmlformats.org/presentationml/2006/main">
  <p:tag name="DVSHAPEID" val="aQi5IrBRrhrhvwGjryBcmd"/>
</p:tagLst>
</file>

<file path=ppt/tags/tag48.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49.xml><?xml version="1.0" encoding="utf-8"?>
<p:tagLst xmlns:a="http://schemas.openxmlformats.org/drawingml/2006/main" xmlns:r="http://schemas.openxmlformats.org/officeDocument/2006/relationships" xmlns:p="http://schemas.openxmlformats.org/presentationml/2006/main">
  <p:tag name="DVSHAPEID" val="mVHPH8Pq8wMmiir9HiDF6c"/>
</p:tagLst>
</file>

<file path=ppt/tags/tag5.xml><?xml version="1.0" encoding="utf-8"?>
<p:tagLst xmlns:a="http://schemas.openxmlformats.org/drawingml/2006/main" xmlns:r="http://schemas.openxmlformats.org/officeDocument/2006/relationships" xmlns:p="http://schemas.openxmlformats.org/presentationml/2006/main">
  <p:tag name="DVSHAPEID" val="EeFBQ9Cddcqk5XUPNzevSc"/>
</p:tagLst>
</file>

<file path=ppt/tags/tag50.xml><?xml version="1.0" encoding="utf-8"?>
<p:tagLst xmlns:a="http://schemas.openxmlformats.org/drawingml/2006/main" xmlns:r="http://schemas.openxmlformats.org/officeDocument/2006/relationships" xmlns:p="http://schemas.openxmlformats.org/presentationml/2006/main">
  <p:tag name="DVSHAPEID" val="mVHPH8Pq8wMmiir9HiDF6c"/>
</p:tagLst>
</file>

<file path=ppt/tags/tag6.xml><?xml version="1.0" encoding="utf-8"?>
<p:tagLst xmlns:a="http://schemas.openxmlformats.org/drawingml/2006/main" xmlns:r="http://schemas.openxmlformats.org/officeDocument/2006/relationships" xmlns:p="http://schemas.openxmlformats.org/presentationml/2006/main">
  <p:tag name="DVSHAPEID" val="vvNDQ9XwvIuWc3p6Bsee3f"/>
</p:tagLst>
</file>

<file path=ppt/tags/tag7.xml><?xml version="1.0" encoding="utf-8"?>
<p:tagLst xmlns:a="http://schemas.openxmlformats.org/drawingml/2006/main" xmlns:r="http://schemas.openxmlformats.org/officeDocument/2006/relationships" xmlns:p="http://schemas.openxmlformats.org/presentationml/2006/main">
  <p:tag name="DVSHAPEID" val="RaqJoBK2YQlrJaOditfHHI"/>
</p:tagLst>
</file>

<file path=ppt/tags/tag8.xml><?xml version="1.0" encoding="utf-8"?>
<p:tagLst xmlns:a="http://schemas.openxmlformats.org/drawingml/2006/main" xmlns:r="http://schemas.openxmlformats.org/officeDocument/2006/relationships" xmlns:p="http://schemas.openxmlformats.org/presentationml/2006/main">
  <p:tag name="DVSHAPEID" val="ALjfhn9KYly9khYwb34czH"/>
</p:tagLst>
</file>

<file path=ppt/tags/tag9.xml><?xml version="1.0" encoding="utf-8"?>
<p:tagLst xmlns:a="http://schemas.openxmlformats.org/drawingml/2006/main" xmlns:r="http://schemas.openxmlformats.org/officeDocument/2006/relationships" xmlns:p="http://schemas.openxmlformats.org/presentationml/2006/main">
  <p:tag name="DVSHAPEID" val="itwc0aJTVeYbyZxbpACxFN"/>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7437</TotalTime>
  <Words>2451</Words>
  <Application>Microsoft Office PowerPoint</Application>
  <PresentationFormat>On-screen Show (4:3)</PresentationFormat>
  <Paragraphs>195</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1_Office Theme</vt:lpstr>
      <vt:lpstr>Office Theme</vt:lpstr>
      <vt:lpstr>Slide 1</vt:lpstr>
      <vt:lpstr>Slide 2</vt:lpstr>
      <vt:lpstr>Slide 3</vt:lpstr>
      <vt:lpstr>POLICY INTERVENTIONS</vt:lpstr>
      <vt:lpstr>Slide 5</vt:lpstr>
      <vt:lpstr>Slide 6</vt:lpstr>
      <vt:lpstr>KEY POLICY STATEMENTS</vt:lpstr>
      <vt:lpstr>KEY POLICY STATEMENT</vt:lpstr>
      <vt:lpstr>KEY POLICY STATEMENT</vt:lpstr>
      <vt:lpstr>KEY POLICY STATEMENT</vt:lpstr>
      <vt:lpstr>KEY POLICY STATEMENT</vt:lpstr>
      <vt:lpstr>KEY POLICY STATEMENT</vt:lpstr>
      <vt:lpstr>KEY POLICY STATEMENT</vt:lpstr>
      <vt:lpstr>KEY POLICY STATEMENT - cont </vt:lpstr>
      <vt:lpstr>KEY POLICY STATEMENT - cont </vt:lpstr>
      <vt:lpstr>KEY POLICY STATEMENT - cont </vt:lpstr>
      <vt:lpstr>KEY POLICY STATEMENT - cont </vt:lpstr>
      <vt:lpstr>KEY POLICY STATEMENT - cont </vt:lpstr>
      <vt:lpstr>KEY POLICY STATEMENT - cont </vt:lpstr>
      <vt:lpstr>TIMELINE FOR IMPLEMENTATION</vt:lpstr>
      <vt:lpstr>TIMELINE FOR IMPLEMENTATION</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ALec</dc:creator>
  <cp:lastModifiedBy>USER</cp:lastModifiedBy>
  <cp:revision>178</cp:revision>
  <cp:lastPrinted>2022-08-01T15:34:08Z</cp:lastPrinted>
  <dcterms:created xsi:type="dcterms:W3CDTF">2020-06-12T09:35:06Z</dcterms:created>
  <dcterms:modified xsi:type="dcterms:W3CDTF">2022-08-31T12:21:54Z</dcterms:modified>
</cp:coreProperties>
</file>