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579" r:id="rId3"/>
    <p:sldId id="269" r:id="rId4"/>
    <p:sldId id="580" r:id="rId5"/>
    <p:sldId id="581" r:id="rId6"/>
    <p:sldId id="582" r:id="rId7"/>
    <p:sldId id="583" r:id="rId8"/>
    <p:sldId id="584" r:id="rId9"/>
    <p:sldId id="585" r:id="rId10"/>
    <p:sldId id="275" r:id="rId11"/>
    <p:sldId id="52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9" d="100"/>
          <a:sy n="69" d="100"/>
        </p:scale>
        <p:origin x="1368"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8/29/2022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a:t>
            </a:fld>
            <a:endParaRPr lang="en-US"/>
          </a:p>
        </p:txBody>
      </p:sp>
    </p:spTree>
    <p:extLst>
      <p:ext uri="{BB962C8B-B14F-4D97-AF65-F5344CB8AC3E}">
        <p14:creationId xmlns:p14="http://schemas.microsoft.com/office/powerpoint/2010/main" val="297599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3</a:t>
            </a:fld>
            <a:endParaRPr lang="en-US"/>
          </a:p>
        </p:txBody>
      </p:sp>
    </p:spTree>
    <p:extLst>
      <p:ext uri="{BB962C8B-B14F-4D97-AF65-F5344CB8AC3E}">
        <p14:creationId xmlns:p14="http://schemas.microsoft.com/office/powerpoint/2010/main" val="17863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4</a:t>
            </a:fld>
            <a:endParaRPr lang="en-US"/>
          </a:p>
        </p:txBody>
      </p:sp>
    </p:spTree>
    <p:extLst>
      <p:ext uri="{BB962C8B-B14F-4D97-AF65-F5344CB8AC3E}">
        <p14:creationId xmlns:p14="http://schemas.microsoft.com/office/powerpoint/2010/main" val="20506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5</a:t>
            </a:fld>
            <a:endParaRPr lang="en-US"/>
          </a:p>
        </p:txBody>
      </p:sp>
    </p:spTree>
    <p:extLst>
      <p:ext uri="{BB962C8B-B14F-4D97-AF65-F5344CB8AC3E}">
        <p14:creationId xmlns:p14="http://schemas.microsoft.com/office/powerpoint/2010/main" val="257039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6</a:t>
            </a:fld>
            <a:endParaRPr lang="en-US"/>
          </a:p>
        </p:txBody>
      </p:sp>
    </p:spTree>
    <p:extLst>
      <p:ext uri="{BB962C8B-B14F-4D97-AF65-F5344CB8AC3E}">
        <p14:creationId xmlns:p14="http://schemas.microsoft.com/office/powerpoint/2010/main" val="16008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7</a:t>
            </a:fld>
            <a:endParaRPr lang="en-US"/>
          </a:p>
        </p:txBody>
      </p:sp>
    </p:spTree>
    <p:extLst>
      <p:ext uri="{BB962C8B-B14F-4D97-AF65-F5344CB8AC3E}">
        <p14:creationId xmlns:p14="http://schemas.microsoft.com/office/powerpoint/2010/main" val="168730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8</a:t>
            </a:fld>
            <a:endParaRPr lang="en-US"/>
          </a:p>
        </p:txBody>
      </p:sp>
    </p:spTree>
    <p:extLst>
      <p:ext uri="{BB962C8B-B14F-4D97-AF65-F5344CB8AC3E}">
        <p14:creationId xmlns:p14="http://schemas.microsoft.com/office/powerpoint/2010/main" val="189954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9</a:t>
            </a:fld>
            <a:endParaRPr lang="en-US"/>
          </a:p>
        </p:txBody>
      </p:sp>
    </p:spTree>
    <p:extLst>
      <p:ext uri="{BB962C8B-B14F-4D97-AF65-F5344CB8AC3E}">
        <p14:creationId xmlns:p14="http://schemas.microsoft.com/office/powerpoint/2010/main" val="158736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10</a:t>
            </a:fld>
            <a:endParaRPr lang="en-US"/>
          </a:p>
        </p:txBody>
      </p:sp>
    </p:spTree>
    <p:extLst>
      <p:ext uri="{BB962C8B-B14F-4D97-AF65-F5344CB8AC3E}">
        <p14:creationId xmlns:p14="http://schemas.microsoft.com/office/powerpoint/2010/main" val="81875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8/29/2022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750364" y="840346"/>
            <a:ext cx="4707835" cy="2564089"/>
          </a:xfrm>
        </p:spPr>
        <p:txBody>
          <a:bodyPr>
            <a:noAutofit/>
          </a:bodyPr>
          <a:lstStyle/>
          <a:p>
            <a:pPr algn="ctr"/>
            <a:r>
              <a:rPr lang="en-US" sz="3600" dirty="0" err="1">
                <a:latin typeface="Times New Roman" panose="02020603050405020304" pitchFamily="18" charset="0"/>
                <a:cs typeface="Times New Roman" panose="02020603050405020304" pitchFamily="18" charset="0"/>
              </a:rPr>
              <a:t>DoJCD</a:t>
            </a:r>
            <a:r>
              <a:rPr lang="en-US" sz="3600" dirty="0">
                <a:latin typeface="Times New Roman" panose="02020603050405020304" pitchFamily="18" charset="0"/>
                <a:cs typeface="Times New Roman" panose="02020603050405020304" pitchFamily="18" charset="0"/>
              </a:rPr>
              <a:t> Presentation on </a:t>
            </a:r>
            <a:r>
              <a:rPr lang="en-US" sz="3600" dirty="0" err="1">
                <a:latin typeface="Times New Roman" panose="02020603050405020304" pitchFamily="18" charset="0"/>
                <a:cs typeface="Times New Roman" panose="02020603050405020304" pitchFamily="18" charset="0"/>
              </a:rPr>
              <a:t>on</a:t>
            </a:r>
            <a:r>
              <a:rPr lang="en-US" sz="3600" dirty="0">
                <a:latin typeface="Times New Roman" panose="02020603050405020304" pitchFamily="18" charset="0"/>
                <a:cs typeface="Times New Roman" panose="02020603050405020304" pitchFamily="18" charset="0"/>
              </a:rPr>
              <a:t> legislative </a:t>
            </a:r>
            <a:r>
              <a:rPr lang="en-US" sz="3600" dirty="0" err="1">
                <a:latin typeface="Times New Roman" panose="02020603050405020304" pitchFamily="18" charset="0"/>
                <a:cs typeface="Times New Roman" panose="02020603050405020304" pitchFamily="18" charset="0"/>
              </a:rPr>
              <a:t>programme</a:t>
            </a:r>
            <a:r>
              <a:rPr lang="en-US" sz="3600" dirty="0">
                <a:latin typeface="Times New Roman" panose="02020603050405020304" pitchFamily="18" charset="0"/>
                <a:cs typeface="Times New Roman" panose="02020603050405020304" pitchFamily="18" charset="0"/>
              </a:rPr>
              <a:t> (bills with</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Constitutional Court </a:t>
            </a:r>
            <a:r>
              <a:rPr lang="en-US" sz="4000" dirty="0">
                <a:latin typeface="Times New Roman" panose="02020603050405020304" pitchFamily="18" charset="0"/>
                <a:cs typeface="Times New Roman" panose="02020603050405020304" pitchFamily="18" charset="0"/>
              </a:rPr>
              <a:t>deadlines)</a:t>
            </a: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50364" y="3337089"/>
            <a:ext cx="5261661" cy="3365369"/>
          </a:xfrm>
        </p:spPr>
        <p:txBody>
          <a:bodyPr>
            <a:normAutofit/>
          </a:bodyPr>
          <a:lstStyle/>
          <a:p>
            <a:pPr marL="0" indent="0" algn="ctr">
              <a:buNone/>
            </a:pPr>
            <a:endParaRPr lang="en-US" sz="3600" dirty="0">
              <a:latin typeface="Times New Roman" panose="02020603050405020304" pitchFamily="18" charset="0"/>
              <a:cs typeface="Times New Roman" panose="02020603050405020304" pitchFamily="18" charset="0"/>
            </a:endParaRPr>
          </a:p>
          <a:p>
            <a:pPr marL="0" indent="0" algn="ctr">
              <a:buNone/>
            </a:pPr>
            <a:r>
              <a:rPr lang="en-US" sz="3600" dirty="0">
                <a:latin typeface="Times New Roman" panose="02020603050405020304" pitchFamily="18" charset="0"/>
                <a:cs typeface="Times New Roman" panose="02020603050405020304" pitchFamily="18" charset="0"/>
              </a:rPr>
              <a:t>DOJCD</a:t>
            </a:r>
          </a:p>
          <a:p>
            <a:pPr marL="0" indent="0" algn="ctr">
              <a:buNone/>
            </a:pPr>
            <a:r>
              <a:rPr lang="en-US" sz="3600" dirty="0">
                <a:latin typeface="Times New Roman" panose="02020603050405020304" pitchFamily="18" charset="0"/>
                <a:cs typeface="Times New Roman" panose="02020603050405020304" pitchFamily="18" charset="0"/>
              </a:rPr>
              <a:t>August 2022</a:t>
            </a:r>
          </a:p>
          <a:p>
            <a:pPr marL="0" indent="0" algn="ctr">
              <a:buNone/>
            </a:pPr>
            <a:r>
              <a:rPr lang="en-GB"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0" indent="0" algn="ctr">
              <a:buNone/>
            </a:pP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179131" y="899010"/>
            <a:ext cx="8256526" cy="2031325"/>
          </a:xfrm>
          <a:prstGeom prst="rect">
            <a:avLst/>
          </a:prstGeom>
          <a:noFill/>
        </p:spPr>
        <p:txBody>
          <a:bodyPr wrap="square" rtlCol="0">
            <a:spAutoFit/>
          </a:bodyPr>
          <a:lstStyle/>
          <a:p>
            <a:pPr marL="342900" indent="-342900" algn="just">
              <a:buFont typeface="+mj-lt"/>
              <a:buAutoNum type="arabicPeriod"/>
            </a:pPr>
            <a:endParaRPr lang="en-GB"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sz="1200" dirty="0">
              <a:latin typeface="Times New Roman" panose="02020603050405020304" pitchFamily="18" charset="0"/>
              <a:cs typeface="Times New Roman" panose="02020603050405020304" pitchFamily="18" charset="0"/>
            </a:endParaRPr>
          </a:p>
          <a:p>
            <a:pPr algn="just"/>
            <a:r>
              <a:rPr lang="en-GB" sz="1600" dirty="0">
                <a:latin typeface="Arial" panose="020B0604020202020204" pitchFamily="34" charset="0"/>
                <a:cs typeface="Arial" panose="020B0604020202020204" pitchFamily="34" charset="0"/>
              </a:rPr>
              <a:t>It is recommended that Parliament notes the presentation</a:t>
            </a:r>
            <a:endParaRPr lang="en-GB"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Q&amp;A</a:t>
            </a:r>
          </a:p>
          <a:p>
            <a:pPr marL="342900" indent="-342900" algn="just">
              <a:buFont typeface="+mj-lt"/>
              <a:buAutoNum type="arabicPeriod"/>
            </a:pPr>
            <a:endParaRPr lang="en-GB" sz="1600" b="1"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Recommendation</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3348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2415914"/>
            <a:ext cx="9144000" cy="348403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Thank You</a:t>
            </a: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r>
              <a:rPr lang="en-US" sz="2520" dirty="0">
                <a:latin typeface="Times New Roman" panose="02020603050405020304" pitchFamily="18" charset="0"/>
                <a:cs typeface="Times New Roman" panose="02020603050405020304" pitchFamily="18" charset="0"/>
              </a:rPr>
              <a:t>The Department of Justice and Constitutional Development</a:t>
            </a:r>
          </a:p>
          <a:p>
            <a:pPr algn="ctr"/>
            <a:r>
              <a:rPr lang="en-US" sz="2520"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230927" y="4895251"/>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611300" y="4860594"/>
            <a:ext cx="201826" cy="238521"/>
          </a:xfrm>
          <a:prstGeom prst="rect">
            <a:avLst/>
          </a:prstGeom>
        </p:spPr>
      </p:pic>
    </p:spTree>
    <p:extLst>
      <p:ext uri="{BB962C8B-B14F-4D97-AF65-F5344CB8AC3E}">
        <p14:creationId xmlns:p14="http://schemas.microsoft.com/office/powerpoint/2010/main" val="40189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5170646"/>
          </a:xfrm>
          <a:prstGeom prst="rect">
            <a:avLst/>
          </a:prstGeom>
          <a:noFill/>
        </p:spPr>
        <p:txBody>
          <a:bodyPr wrap="square" rtlCol="0">
            <a:spAutoFit/>
          </a:bodyPr>
          <a:lstStyle/>
          <a:p>
            <a:pPr algn="just"/>
            <a:r>
              <a:rPr lang="en-US" sz="1600" b="1" i="1" dirty="0">
                <a:latin typeface="Arial" panose="020B0604020202020204" pitchFamily="34" charset="0"/>
                <a:cs typeface="Arial" panose="020B0604020202020204" pitchFamily="34" charset="0"/>
              </a:rPr>
              <a:t>Minister of Justice and Constitutional Development and Others v Prince; National Director of Public Prosecutions and Others v Rubin; National Director of Public Prosecutions and Others v Acton and Others [2018] ZACC 30 (18 September 2018)</a:t>
            </a:r>
          </a:p>
          <a:p>
            <a:pPr algn="just"/>
            <a:endParaRPr lang="en-US" sz="1600" b="1" i="1" dirty="0">
              <a:latin typeface="Arial" panose="020B0604020202020204" pitchFamily="34" charset="0"/>
              <a:cs typeface="Arial" panose="020B0604020202020204" pitchFamily="34" charset="0"/>
            </a:endParaRPr>
          </a:p>
          <a:p>
            <a:pPr marL="342900" indent="-342900" algn="just">
              <a:buFont typeface="+mj-lt"/>
              <a:buAutoNum type="arabicPeriod"/>
            </a:pPr>
            <a:r>
              <a:rPr lang="en-US" sz="1600" dirty="0">
                <a:latin typeface="Arial" panose="020B0604020202020204" pitchFamily="34" charset="0"/>
                <a:cs typeface="Arial" panose="020B0604020202020204" pitchFamily="34" charset="0"/>
              </a:rPr>
              <a:t>Drugs and Drug Trafficking Act, 1992 (Act No. 140 of 1992), ss 4(b) and 5(b) read with Part III of Schedule 2</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Suspension of the order lapsed 17 September 2020.</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A read in provision is provided in the interim and will continue to apply should the defect not be corrected by the above date – no gap in the law</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Progress:</a:t>
            </a:r>
          </a:p>
          <a:p>
            <a:pPr algn="just"/>
            <a:r>
              <a:rPr lang="en-US" sz="1600" dirty="0">
                <a:latin typeface="Arial" panose="020B0604020202020204" pitchFamily="34" charset="0"/>
                <a:cs typeface="Arial" panose="020B0604020202020204" pitchFamily="34" charset="0"/>
              </a:rPr>
              <a:t>The Cannabis for Private Purposes Bill [B19-2020] was introduced on 2020.09.01 and is being considered by the Portfolio Committee on Justice and Correctional Services which is deliberating on proposed amendments to the Bill. </a:t>
            </a:r>
          </a:p>
          <a:p>
            <a:pPr marL="342900" indent="-342900" algn="just">
              <a:buFont typeface="+mj-lt"/>
              <a:buAutoNum type="arabicPeriod"/>
            </a:pPr>
            <a:endParaRPr lang="en-US" sz="1600" dirty="0">
              <a:latin typeface="Arial" panose="020B0604020202020204" pitchFamily="34" charset="0"/>
              <a:cs typeface="Arial" panose="020B0604020202020204" pitchFamily="34" charset="0"/>
            </a:endParaRPr>
          </a:p>
          <a:p>
            <a:pPr algn="just"/>
            <a:endParaRPr lang="en-GB"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304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5909310"/>
          </a:xfrm>
          <a:prstGeom prst="rect">
            <a:avLst/>
          </a:prstGeom>
          <a:noFill/>
        </p:spPr>
        <p:txBody>
          <a:bodyPr wrap="square" rtlCol="0">
            <a:spAutoFit/>
          </a:bodyPr>
          <a:lstStyle/>
          <a:p>
            <a:pPr algn="just"/>
            <a:endParaRPr lang="en-US" sz="1600" dirty="0">
              <a:latin typeface="Arial" panose="020B0604020202020204" pitchFamily="34" charset="0"/>
              <a:cs typeface="Arial" panose="020B0604020202020204" pitchFamily="34" charset="0"/>
            </a:endParaRPr>
          </a:p>
          <a:p>
            <a:pPr algn="just"/>
            <a:r>
              <a:rPr lang="en-US" sz="1600" b="1" i="1" dirty="0">
                <a:latin typeface="Arial" panose="020B0604020202020204" pitchFamily="34" charset="0"/>
                <a:cs typeface="Arial" panose="020B0604020202020204" pitchFamily="34" charset="0"/>
              </a:rPr>
              <a:t>Economic Freedom Fighters and Another v Minister of Justice and Correctional Services and Another [2020] ZACC 25 (27 November 2020)</a:t>
            </a:r>
          </a:p>
          <a:p>
            <a:pPr algn="just"/>
            <a:endParaRPr lang="en-US" sz="1600" dirty="0">
              <a:latin typeface="Arial" panose="020B0604020202020204" pitchFamily="34" charset="0"/>
              <a:cs typeface="Arial" panose="020B0604020202020204" pitchFamily="34" charset="0"/>
            </a:endParaRPr>
          </a:p>
          <a:p>
            <a:pPr marL="342900" indent="-342900" algn="just">
              <a:buFont typeface="+mj-lt"/>
              <a:buAutoNum type="arabicPeriod"/>
            </a:pPr>
            <a:r>
              <a:rPr lang="en-US" sz="1600" dirty="0">
                <a:latin typeface="Arial" panose="020B0604020202020204" pitchFamily="34" charset="0"/>
                <a:cs typeface="Arial" panose="020B0604020202020204" pitchFamily="34" charset="0"/>
              </a:rPr>
              <a:t>Riotous Assemblies Act, 1956 (Act No. 17 of 1956)</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Suspension of the order lapses 26 November 2022 - A read in provision was provided, and will apply during the suspension period as well as after the suspension has lapsed. There is thus no gap in the law.</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Progress: </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A draft Bill (Conspiracy and Inducement to Commit Serious Offence Bill), which will address the issues in the EFF judgment has been </a:t>
            </a:r>
            <a:r>
              <a:rPr lang="en-US" sz="1600" dirty="0" err="1">
                <a:latin typeface="Arial" panose="020B0604020202020204" pitchFamily="34" charset="0"/>
                <a:cs typeface="Arial" panose="020B0604020202020204" pitchFamily="34" charset="0"/>
              </a:rPr>
              <a:t>finalised</a:t>
            </a:r>
            <a:r>
              <a:rPr lang="en-US" sz="1600" dirty="0">
                <a:latin typeface="Arial" panose="020B0604020202020204" pitchFamily="34" charset="0"/>
                <a:cs typeface="Arial" panose="020B0604020202020204" pitchFamily="34" charset="0"/>
              </a:rPr>
              <a:t>, with inputs from the National Prosecution Authority and the South African Police Services. </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Department is engaged in processing the Bill through to Cabinet to obtain approval to introduce the Bill into Parliament. </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Bill is on the Legislative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for the Department for 2022.</a:t>
            </a:r>
          </a:p>
          <a:p>
            <a:pPr algn="just"/>
            <a:endParaRPr lang="en-GB"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9530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5416868"/>
          </a:xfrm>
          <a:prstGeom prst="rect">
            <a:avLst/>
          </a:prstGeom>
          <a:noFill/>
        </p:spPr>
        <p:txBody>
          <a:bodyPr wrap="square" rtlCol="0">
            <a:spAutoFit/>
          </a:bodyPr>
          <a:lstStyle/>
          <a:p>
            <a:pPr algn="just"/>
            <a:endParaRPr lang="en-US" sz="1600" dirty="0">
              <a:latin typeface="Arial" panose="020B0604020202020204" pitchFamily="34" charset="0"/>
              <a:cs typeface="Arial" panose="020B0604020202020204" pitchFamily="34" charset="0"/>
            </a:endParaRPr>
          </a:p>
          <a:p>
            <a:pPr algn="just"/>
            <a:r>
              <a:rPr lang="en-US" sz="1600" b="1" i="1" dirty="0">
                <a:latin typeface="Arial" panose="020B0604020202020204" pitchFamily="34" charset="0"/>
                <a:cs typeface="Arial" panose="020B0604020202020204" pitchFamily="34" charset="0"/>
              </a:rPr>
              <a:t>Smit v Minister of Justice and Correctional Services and Others [2020] ZACC 29 (18 Dec 2020)</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Drugs and Drug Trafficking Act 140 of 1992 —section 63 + amendments to Schedules 1 and 2.</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Suspension of the order lapses 17 December 2022 - No read in provision, nor measure to apply during the suspension or thereafter was provided.</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Progress:  </a:t>
            </a:r>
          </a:p>
          <a:p>
            <a:pPr marL="342900" indent="-34290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Drug and Drug Trafficking Amendment Bill has been introduced in Parliament</a:t>
            </a:r>
          </a:p>
          <a:p>
            <a:pPr marL="342900" indent="-34290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A draft Extradition Bill have been finalized and is being subjected to a short consultation period.</a:t>
            </a:r>
          </a:p>
          <a:p>
            <a:pPr marL="342900" indent="-34290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Department will process the Extradition Bill through the established structures in order to obtain Cabinet approval for the introduction of the Bill into Parliament. </a:t>
            </a:r>
          </a:p>
          <a:p>
            <a:pPr marL="342900" indent="-34290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Bills are on the draft Legislative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for the Department for 2022.</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gn="just"/>
            <a:endParaRPr lang="en-GB"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77449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5755422"/>
          </a:xfrm>
          <a:prstGeom prst="rect">
            <a:avLst/>
          </a:prstGeom>
          <a:noFill/>
        </p:spPr>
        <p:txBody>
          <a:bodyPr wrap="square" rtlCol="0">
            <a:spAutoFit/>
          </a:bodyPr>
          <a:lstStyle/>
          <a:p>
            <a:pPr algn="just"/>
            <a:r>
              <a:rPr lang="en-US" sz="1600" b="1" i="1" dirty="0" err="1">
                <a:latin typeface="Arial" panose="020B0604020202020204" pitchFamily="34" charset="0"/>
                <a:cs typeface="Arial" panose="020B0604020202020204" pitchFamily="34" charset="0"/>
              </a:rPr>
              <a:t>Bwanya</a:t>
            </a:r>
            <a:r>
              <a:rPr lang="en-US" sz="1600" b="1" i="1" dirty="0">
                <a:latin typeface="Arial" panose="020B0604020202020204" pitchFamily="34" charset="0"/>
                <a:cs typeface="Arial" panose="020B0604020202020204" pitchFamily="34" charset="0"/>
              </a:rPr>
              <a:t> v Master of the High Court, Cape Town and Others [2021] ZACC 51 (31 December 2021)</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Maintenance of Surviving Spouses Act 27 of 1990 and Intestate Succession Act 81 of 1987.</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Suspension of the order lapses 29 June 2023 </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Read in provisions will come into operation if the defect is not corrected by 29 June 2023 – No gap in the law.</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Progress:</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Department has incorporated the amendments to section 1 of the Maintenance of Surviving Spouses Act, 1990 and section 1(1) of the Intestate Succession Act, 1987 into the Judicial Matters Amendment Bill, which the Department has prepared and which is awaiting internal processing.</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Department is targeting September 2022 for introduction. </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Bill is on placed on the Legislative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for the Department for 2022.</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gn="just"/>
            <a:r>
              <a:rPr lang="en-US" sz="1600" b="1" i="1" dirty="0">
                <a:latin typeface="Arial" panose="020B0604020202020204" pitchFamily="34" charset="0"/>
                <a:cs typeface="Arial" panose="020B0604020202020204" pitchFamily="34" charset="0"/>
              </a:rPr>
              <a:t>Sithole and Another v Sithole and Another [2021] ZACC W]</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Matrimonial Property Act 1984 (Act No. 88 of 1984): section 21(2)(a)</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Reading in applied immediately</a:t>
            </a:r>
          </a:p>
          <a:p>
            <a:pPr algn="just"/>
            <a:r>
              <a:rPr lang="en-US" sz="1600" b="1" dirty="0">
                <a:latin typeface="Arial" panose="020B0604020202020204" pitchFamily="34" charset="0"/>
                <a:cs typeface="Arial" panose="020B0604020202020204" pitchFamily="34" charset="0"/>
              </a:rPr>
              <a:t>Progress:</a:t>
            </a:r>
          </a:p>
          <a:p>
            <a:pPr marL="342900" indent="-34290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Inclusion in JMA for certainty.</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302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5016758"/>
          </a:xfrm>
          <a:prstGeom prst="rect">
            <a:avLst/>
          </a:prstGeom>
          <a:noFill/>
        </p:spPr>
        <p:txBody>
          <a:bodyPr wrap="square" rtlCol="0">
            <a:spAutoFit/>
          </a:bodyPr>
          <a:lstStyle/>
          <a:p>
            <a:pPr algn="just"/>
            <a:r>
              <a:rPr lang="en-US" sz="1600" b="1" i="1" dirty="0" err="1">
                <a:latin typeface="Arial" panose="020B0604020202020204" pitchFamily="34" charset="0"/>
                <a:cs typeface="Arial" panose="020B0604020202020204" pitchFamily="34" charset="0"/>
              </a:rPr>
              <a:t>Qwelane</a:t>
            </a:r>
            <a:r>
              <a:rPr lang="en-US" sz="1600" b="1" i="1" dirty="0">
                <a:latin typeface="Arial" panose="020B0604020202020204" pitchFamily="34" charset="0"/>
                <a:cs typeface="Arial" panose="020B0604020202020204" pitchFamily="34" charset="0"/>
              </a:rPr>
              <a:t> v South African Human Rights Commission and Another [2021] ZACC 22 (30 July 2021)</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Promotion of Equality and Prevention of Unfair Discrimination Act 4 of 2000.</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Suspension of the order lapses 29 July 2023 - A read in provision was provided, and will apply during the suspension period as well as after the suspension had lapsed. </a:t>
            </a:r>
          </a:p>
          <a:p>
            <a:pPr marL="342900" indent="-342900" algn="just">
              <a:buFont typeface="+mj-lt"/>
              <a:buAutoNum type="arabicPeriod"/>
            </a:pPr>
            <a:r>
              <a:rPr lang="en-US" sz="1600" dirty="0">
                <a:latin typeface="Arial" panose="020B0604020202020204" pitchFamily="34" charset="0"/>
                <a:cs typeface="Arial" panose="020B0604020202020204" pitchFamily="34" charset="0"/>
              </a:rPr>
              <a:t>There is thus no gap in the law.</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Progress</a:t>
            </a: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Short amendment in JMA.</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Promotion of Equality and Prevention of Unfair Discrimination Amendment Bill has also been developed by the Department and will be amended to incorporate the required amendments to section 10 as per the </a:t>
            </a:r>
            <a:r>
              <a:rPr lang="en-US" sz="1600" dirty="0" err="1">
                <a:latin typeface="Arial" panose="020B0604020202020204" pitchFamily="34" charset="0"/>
                <a:cs typeface="Arial" panose="020B0604020202020204" pitchFamily="34" charset="0"/>
              </a:rPr>
              <a:t>Qwelane</a:t>
            </a:r>
            <a:r>
              <a:rPr lang="en-US" sz="1600" dirty="0">
                <a:latin typeface="Arial" panose="020B0604020202020204" pitchFamily="34" charset="0"/>
                <a:cs typeface="Arial" panose="020B0604020202020204" pitchFamily="34" charset="0"/>
              </a:rPr>
              <a:t> judgment. The Bill was subjected to a public consultation process which yielded a massive amount of comments. (93 415 comments of which 100 were substantive comments. The majority of the comments were petition-like comments.) </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 Department is currently processing the comments received from the public and has scheduled a meeting with stakeholders who made substantive comments. </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We are awaiting a date for the hosting of the workshop from key role-players. </a:t>
            </a: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Thereafter, the Bill will be processed for Cabinet approval to introduce the Bill in Parliament. The Bill is on the draft Legislative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for the Department for 2022. </a:t>
            </a: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0482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4031873"/>
          </a:xfrm>
          <a:prstGeom prst="rect">
            <a:avLst/>
          </a:prstGeom>
          <a:noFill/>
        </p:spPr>
        <p:txBody>
          <a:bodyPr wrap="square" rtlCol="0">
            <a:spAutoFit/>
          </a:bodyPr>
          <a:lstStyle/>
          <a:p>
            <a:pPr algn="just"/>
            <a:r>
              <a:rPr lang="en-ZA" sz="1600" b="1" i="1" dirty="0" err="1"/>
              <a:t>AmaBhungane</a:t>
            </a:r>
            <a:r>
              <a:rPr lang="en-ZA" sz="1600" b="1" i="1" dirty="0"/>
              <a:t> Centre for Investigative Journalism NPC and Another v Minister of Justice and Correctional Services and Others; Minister of Police v </a:t>
            </a:r>
            <a:r>
              <a:rPr lang="en-ZA" sz="1600" b="1" i="1" dirty="0" err="1"/>
              <a:t>AmaBhungane</a:t>
            </a:r>
            <a:r>
              <a:rPr lang="en-ZA" sz="1600" b="1" i="1" dirty="0"/>
              <a:t> Centre for Investigative Journalism NPC and Others [2021] ZACC 3</a:t>
            </a:r>
          </a:p>
          <a:p>
            <a:pPr marL="342900" indent="-342900" algn="just">
              <a:buFont typeface="+mj-lt"/>
              <a:buAutoNum type="arabicPeriod"/>
            </a:pPr>
            <a:r>
              <a:rPr lang="en-ZA" sz="1600" dirty="0"/>
              <a:t>Regulation of Interception of Communications and Provision of Communication Related Information Act 70 of 2002.</a:t>
            </a:r>
          </a:p>
          <a:p>
            <a:pPr marL="342900" indent="-342900" algn="just">
              <a:buFont typeface="+mj-lt"/>
              <a:buAutoNum type="arabicPeriod"/>
            </a:pPr>
            <a:r>
              <a:rPr lang="en-ZA" sz="1600" dirty="0"/>
              <a:t>Suspension of the order lapses </a:t>
            </a:r>
            <a:r>
              <a:rPr lang="en-ZA" sz="1600" dirty="0">
                <a:solidFill>
                  <a:srgbClr val="0070C0"/>
                </a:solidFill>
              </a:rPr>
              <a:t>3 February 2024 </a:t>
            </a:r>
          </a:p>
          <a:p>
            <a:pPr marL="342900" indent="-342900" algn="just">
              <a:buFont typeface="+mj-lt"/>
              <a:buAutoNum type="arabicPeriod"/>
            </a:pPr>
            <a:r>
              <a:rPr lang="en-ZA" sz="1600" dirty="0"/>
              <a:t>A read in is provided, but only during the period of suspension.</a:t>
            </a:r>
          </a:p>
          <a:p>
            <a:pPr algn="just"/>
            <a:endParaRPr lang="en-ZA" sz="1600" dirty="0"/>
          </a:p>
          <a:p>
            <a:pPr algn="just"/>
            <a:r>
              <a:rPr lang="en-ZA" sz="1600" b="1" dirty="0"/>
              <a:t>Progress: </a:t>
            </a:r>
          </a:p>
          <a:p>
            <a:pPr marL="285750" indent="-285750" algn="just">
              <a:buFont typeface="Arial" panose="020B0604020202020204" pitchFamily="34" charset="0"/>
              <a:buChar char="•"/>
            </a:pPr>
            <a:r>
              <a:rPr lang="en-ZA" sz="1600" dirty="0"/>
              <a:t>A draft Bill to address the issues raised in the judgment, is being drafted and will soon be consulted on with key stakeholders. </a:t>
            </a:r>
          </a:p>
          <a:p>
            <a:pPr marL="285750" indent="-285750" algn="just">
              <a:buFont typeface="Arial" panose="020B0604020202020204" pitchFamily="34" charset="0"/>
              <a:buChar char="•"/>
            </a:pPr>
            <a:r>
              <a:rPr lang="en-ZA" sz="1600" dirty="0"/>
              <a:t>A question has arisen as to whether a shorter Bill addressing the constitutional defects and certain other urgent amendments OR a full review of the Act will be done. The Bill is of a highly technical nature and its development is time-consuming. A discussion will be held with the Ministers in this regard.</a:t>
            </a:r>
          </a:p>
          <a:p>
            <a:pPr marL="285750" indent="-285750" algn="just">
              <a:buFont typeface="Arial" panose="020B0604020202020204" pitchFamily="34" charset="0"/>
              <a:buChar char="•"/>
            </a:pPr>
            <a:r>
              <a:rPr lang="en-ZA" sz="1600" dirty="0"/>
              <a:t>The Bill has been placed on the draft Legislative Programme for the Department for 2022. </a:t>
            </a:r>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80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1193775"/>
            <a:ext cx="8442979" cy="3046988"/>
          </a:xfrm>
          <a:prstGeom prst="rect">
            <a:avLst/>
          </a:prstGeom>
          <a:noFill/>
        </p:spPr>
        <p:txBody>
          <a:bodyPr wrap="square" rtlCol="0">
            <a:spAutoFit/>
          </a:bodyPr>
          <a:lstStyle/>
          <a:p>
            <a:pPr algn="just"/>
            <a:r>
              <a:rPr lang="en-US" sz="1600" b="1" i="1" dirty="0"/>
              <a:t>Women’s Legal Centre Trust v President of the Republic of SA and Others [2022] ZACC 23 (28 June 2022)</a:t>
            </a:r>
          </a:p>
          <a:p>
            <a:pPr marL="342900" indent="-342900" algn="just">
              <a:buFont typeface="+mj-lt"/>
              <a:buAutoNum type="arabicPeriod"/>
            </a:pPr>
            <a:r>
              <a:rPr lang="en-US" sz="1600" dirty="0"/>
              <a:t>Divorce Act 70 of 1979.</a:t>
            </a:r>
          </a:p>
          <a:p>
            <a:pPr marL="342900" indent="-342900" algn="just">
              <a:buFont typeface="+mj-lt"/>
              <a:buAutoNum type="arabicPeriod"/>
            </a:pPr>
            <a:r>
              <a:rPr lang="en-US" sz="1600" dirty="0"/>
              <a:t>Suspension of the order lapses 27 June 2024 - A measure to apply during the period of suspension was provided.</a:t>
            </a:r>
          </a:p>
          <a:p>
            <a:pPr algn="just"/>
            <a:endParaRPr lang="en-US" sz="1600" dirty="0"/>
          </a:p>
          <a:p>
            <a:pPr algn="just"/>
            <a:r>
              <a:rPr lang="en-US" sz="1600" b="1" dirty="0"/>
              <a:t>Progress: </a:t>
            </a:r>
          </a:p>
          <a:p>
            <a:pPr marL="285750" indent="-285750" algn="just">
              <a:buFont typeface="Wingdings" panose="05000000000000000000" pitchFamily="2" charset="2"/>
              <a:buChar char="§"/>
            </a:pPr>
            <a:r>
              <a:rPr lang="en-US" sz="1600" dirty="0"/>
              <a:t>Discussions are underway with the DHA and the SALRC on their plans with regard to the implementation of the judgment.</a:t>
            </a:r>
          </a:p>
          <a:p>
            <a:pPr marL="285750" indent="-285750" algn="just">
              <a:buFont typeface="Wingdings" panose="05000000000000000000" pitchFamily="2" charset="2"/>
              <a:buChar char="§"/>
            </a:pPr>
            <a:r>
              <a:rPr lang="en-US" sz="1600" dirty="0"/>
              <a:t>The DHA has prepared a policy on a Single Marriage Statute for SA.</a:t>
            </a:r>
          </a:p>
          <a:p>
            <a:pPr marL="285750" indent="-285750" algn="just">
              <a:buFont typeface="Wingdings" panose="05000000000000000000" pitchFamily="2" charset="2"/>
              <a:buChar char="§"/>
            </a:pPr>
            <a:r>
              <a:rPr lang="en-US" sz="1600" dirty="0"/>
              <a:t>The matter has been allocated 2 officials to ensure that the deadline to submit to Parliament  within ½ the time allowed (i.e. targeting introduction June 2023) is met.</a:t>
            </a:r>
            <a:endParaRPr lang="en-US" sz="1600" b="1" dirty="0"/>
          </a:p>
        </p:txBody>
      </p:sp>
      <p:sp>
        <p:nvSpPr>
          <p:cNvPr id="3" name="TextBox 2">
            <a:extLst>
              <a:ext uri="{FF2B5EF4-FFF2-40B4-BE49-F238E27FC236}">
                <a16:creationId xmlns:a16="http://schemas.microsoft.com/office/drawing/2014/main"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Progress on suspended Constitutional Court Orders</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5311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531339" y="743122"/>
            <a:ext cx="8442979" cy="6032421"/>
          </a:xfrm>
          <a:prstGeom prst="rect">
            <a:avLst/>
          </a:prstGeom>
          <a:noFill/>
        </p:spPr>
        <p:txBody>
          <a:bodyPr wrap="square" rtlCol="0">
            <a:spAutoFit/>
          </a:bodyPr>
          <a:lstStyle/>
          <a:p>
            <a:pPr algn="just"/>
            <a:r>
              <a:rPr lang="en-US" sz="1600" b="1" dirty="0"/>
              <a:t>REGULATIONS:</a:t>
            </a:r>
          </a:p>
          <a:p>
            <a:pPr marL="400050" indent="-400050" algn="just">
              <a:buFont typeface="+mj-lt"/>
              <a:buAutoNum type="romanLcPeriod"/>
            </a:pPr>
            <a:r>
              <a:rPr lang="en-US" sz="1600" dirty="0"/>
              <a:t>Implementation of the 3 GBV Acts</a:t>
            </a:r>
          </a:p>
          <a:p>
            <a:pPr marL="400050" indent="-400050" algn="just">
              <a:buFont typeface="+mj-lt"/>
              <a:buAutoNum type="romanLcPeriod"/>
            </a:pPr>
            <a:r>
              <a:rPr lang="en-US" sz="1600" dirty="0"/>
              <a:t>Implementation of Cybercrimes Act</a:t>
            </a:r>
          </a:p>
          <a:p>
            <a:pPr marL="400050" indent="-400050" algn="just">
              <a:buFont typeface="+mj-lt"/>
              <a:buAutoNum type="romanLcPeriod"/>
            </a:pPr>
            <a:r>
              <a:rPr lang="en-US" sz="1600" dirty="0"/>
              <a:t>Implementation of Child Justice Act</a:t>
            </a:r>
          </a:p>
          <a:p>
            <a:pPr marL="400050" indent="-400050" algn="just">
              <a:buFont typeface="+mj-lt"/>
              <a:buAutoNum type="romanLcPeriod"/>
            </a:pPr>
            <a:r>
              <a:rPr lang="en-US" sz="1600" dirty="0"/>
              <a:t>Implementation of the Legal Practice Act (Community service; Voting procedures to appoint the Council and Legal Services Practice Ombud)</a:t>
            </a:r>
          </a:p>
          <a:p>
            <a:pPr algn="just"/>
            <a:r>
              <a:rPr lang="en-US" b="1" dirty="0"/>
              <a:t>DRAFTING AND PROCESSING OF BILLS:</a:t>
            </a:r>
          </a:p>
          <a:p>
            <a:pPr marL="400050" indent="-400050" algn="just">
              <a:buFont typeface="+mj-lt"/>
              <a:buAutoNum type="romanLcPeriod"/>
            </a:pPr>
            <a:r>
              <a:rPr lang="en-US" sz="1600" dirty="0"/>
              <a:t>International Cooperation in Criminal Matters Act;</a:t>
            </a:r>
          </a:p>
          <a:p>
            <a:pPr marL="400050" indent="-400050" algn="just">
              <a:buFont typeface="+mj-lt"/>
              <a:buAutoNum type="romanLcPeriod"/>
            </a:pPr>
            <a:r>
              <a:rPr lang="en-US" sz="1600" dirty="0"/>
              <a:t>Judicial Matters Amendment Bill;</a:t>
            </a:r>
          </a:p>
          <a:p>
            <a:pPr marL="400050" indent="-400050" algn="just">
              <a:buFont typeface="+mj-lt"/>
              <a:buAutoNum type="romanLcPeriod"/>
            </a:pPr>
            <a:r>
              <a:rPr lang="en-US" sz="1600" dirty="0"/>
              <a:t>Lower Courts Bill;</a:t>
            </a:r>
          </a:p>
          <a:p>
            <a:pPr marL="400050" indent="-400050" algn="just">
              <a:buFont typeface="+mj-lt"/>
              <a:buAutoNum type="romanLcPeriod"/>
            </a:pPr>
            <a:r>
              <a:rPr lang="en-US" sz="1600" dirty="0"/>
              <a:t>Magistrate’s Bill;</a:t>
            </a:r>
          </a:p>
          <a:p>
            <a:pPr marL="400050" indent="-400050" algn="just">
              <a:buFont typeface="+mj-lt"/>
              <a:buAutoNum type="romanLcPeriod"/>
            </a:pPr>
            <a:r>
              <a:rPr lang="en-US" sz="1600" dirty="0"/>
              <a:t>Unlawful Entry into Premises Bill;</a:t>
            </a:r>
          </a:p>
          <a:p>
            <a:pPr marL="400050" indent="-400050" algn="just">
              <a:buFont typeface="+mj-lt"/>
              <a:buAutoNum type="romanLcPeriod"/>
            </a:pPr>
            <a:r>
              <a:rPr lang="en-US" sz="1600" dirty="0"/>
              <a:t>Constitution 18</a:t>
            </a:r>
            <a:r>
              <a:rPr lang="en-US" sz="1600" baseline="30000" dirty="0"/>
              <a:t>th</a:t>
            </a:r>
            <a:r>
              <a:rPr lang="en-US" sz="1600" dirty="0"/>
              <a:t> amendment Bill;</a:t>
            </a:r>
          </a:p>
          <a:p>
            <a:pPr marL="400050" indent="-400050" algn="just">
              <a:buFont typeface="+mj-lt"/>
              <a:buAutoNum type="romanLcPeriod"/>
            </a:pPr>
            <a:r>
              <a:rPr lang="en-US" sz="1600" dirty="0"/>
              <a:t>Executive Members Ethics Act, 1998 and the Code of Ethics Prevention of </a:t>
            </a:r>
            <a:r>
              <a:rPr lang="en-US" sz="1600" dirty="0" err="1"/>
              <a:t>Organised</a:t>
            </a:r>
            <a:r>
              <a:rPr lang="en-US" sz="1600" dirty="0"/>
              <a:t> Crime Amendment Bill;</a:t>
            </a:r>
          </a:p>
          <a:p>
            <a:pPr marL="400050" indent="-400050" algn="just">
              <a:buFont typeface="+mj-lt"/>
              <a:buAutoNum type="romanLcPeriod"/>
            </a:pPr>
            <a:r>
              <a:rPr lang="en-US" sz="1600" dirty="0"/>
              <a:t>Prevention and Combating of Corrupt Activities Act, 2004SIU Amendment Bill;</a:t>
            </a:r>
          </a:p>
          <a:p>
            <a:pPr marL="400050" indent="-400050" algn="just">
              <a:buFont typeface="+mj-lt"/>
              <a:buAutoNum type="romanLcPeriod"/>
            </a:pPr>
            <a:r>
              <a:rPr lang="en-US" sz="1600" dirty="0"/>
              <a:t>Commissions Bill;</a:t>
            </a:r>
          </a:p>
          <a:p>
            <a:pPr marL="400050" indent="-400050" algn="just">
              <a:buFont typeface="+mj-lt"/>
              <a:buAutoNum type="romanLcPeriod"/>
            </a:pPr>
            <a:r>
              <a:rPr lang="en-US" sz="1600" dirty="0"/>
              <a:t>Regulation of Trusts Bill;</a:t>
            </a:r>
          </a:p>
          <a:p>
            <a:pPr marL="400050" indent="-400050" algn="just">
              <a:buFont typeface="+mj-lt"/>
              <a:buAutoNum type="romanLcPeriod"/>
            </a:pPr>
            <a:r>
              <a:rPr lang="en-US" sz="1600" dirty="0"/>
              <a:t>Repeal of the </a:t>
            </a:r>
            <a:r>
              <a:rPr lang="en-US" sz="1600" dirty="0" err="1"/>
              <a:t>Transkeian</a:t>
            </a:r>
            <a:r>
              <a:rPr lang="en-US" sz="1600" dirty="0"/>
              <a:t> Penal Code;</a:t>
            </a:r>
          </a:p>
          <a:p>
            <a:pPr marL="400050" indent="-400050" algn="just">
              <a:buFont typeface="+mj-lt"/>
              <a:buAutoNum type="romanLcPeriod"/>
            </a:pPr>
            <a:r>
              <a:rPr lang="en-US" sz="1600" dirty="0"/>
              <a:t>Consideration of review of whistleblower legislation; </a:t>
            </a:r>
          </a:p>
          <a:p>
            <a:pPr marL="400050" indent="-400050" algn="just">
              <a:buFont typeface="+mj-lt"/>
              <a:buAutoNum type="romanLcPeriod"/>
            </a:pPr>
            <a:r>
              <a:rPr lang="en-US" sz="1600" dirty="0"/>
              <a:t>Decriminalization of Sex-work;</a:t>
            </a:r>
          </a:p>
          <a:p>
            <a:pPr marL="400050" indent="-400050" algn="just">
              <a:buFont typeface="+mj-lt"/>
              <a:buAutoNum type="romanLcPeriod"/>
            </a:pPr>
            <a:r>
              <a:rPr lang="en-US" sz="1600" dirty="0"/>
              <a:t>Policy consideration for regulation of community based advice offices/paralegals;</a:t>
            </a:r>
          </a:p>
          <a:p>
            <a:pPr marL="400050" indent="-400050" algn="just">
              <a:buFont typeface="+mj-lt"/>
              <a:buAutoNum type="romanLcPeriod"/>
            </a:pPr>
            <a:r>
              <a:rPr lang="en-US" sz="1600" dirty="0"/>
              <a:t>Legal Practice Amendment Bill</a:t>
            </a:r>
          </a:p>
          <a:p>
            <a:pPr algn="just"/>
            <a:endParaRPr lang="en-US" sz="1600" b="1" dirty="0"/>
          </a:p>
        </p:txBody>
      </p:sp>
      <p:sp>
        <p:nvSpPr>
          <p:cNvPr id="3" name="TextBox 2">
            <a:extLst>
              <a:ext uri="{FF2B5EF4-FFF2-40B4-BE49-F238E27FC236}">
                <a16:creationId xmlns:a16="http://schemas.microsoft.com/office/drawing/2014/main" id="{BB82CC36-31B5-6845-B4BF-AC56D99B1E23}"/>
              </a:ext>
            </a:extLst>
          </p:cNvPr>
          <p:cNvSpPr txBox="1"/>
          <p:nvPr/>
        </p:nvSpPr>
        <p:spPr>
          <a:xfrm>
            <a:off x="871151" y="346788"/>
            <a:ext cx="740169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OTHER WORK UNDERTAKEN SINCE JANUARY 2022</a:t>
            </a: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673443" y="75075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374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1250</TotalTime>
  <Words>1373</Words>
  <Application>Microsoft Office PowerPoint</Application>
  <PresentationFormat>On-screen Show (4:3)</PresentationFormat>
  <Paragraphs>142</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DoJCD Presentation on on legislative programme (bills with Constitutional Court deadlines)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Vhonani Ramaano</cp:lastModifiedBy>
  <cp:revision>131</cp:revision>
  <dcterms:created xsi:type="dcterms:W3CDTF">2021-06-03T14:19:43Z</dcterms:created>
  <dcterms:modified xsi:type="dcterms:W3CDTF">2022-08-29T16:33:24Z</dcterms:modified>
</cp:coreProperties>
</file>