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60" r:id="rId3"/>
    <p:sldId id="261" r:id="rId4"/>
    <p:sldId id="272" r:id="rId5"/>
    <p:sldId id="273" r:id="rId6"/>
    <p:sldId id="274" r:id="rId7"/>
    <p:sldId id="276" r:id="rId8"/>
    <p:sldId id="275" r:id="rId9"/>
    <p:sldId id="278" r:id="rId10"/>
    <p:sldId id="286" r:id="rId11"/>
    <p:sldId id="287" r:id="rId12"/>
    <p:sldId id="288" r:id="rId13"/>
    <p:sldId id="289" r:id="rId14"/>
    <p:sldId id="290" r:id="rId15"/>
    <p:sldId id="291" r:id="rId16"/>
    <p:sldId id="292" r:id="rId17"/>
    <p:sldId id="293" r:id="rId18"/>
    <p:sldId id="294" r:id="rId19"/>
    <p:sldId id="295" r:id="rId20"/>
    <p:sldId id="296" r:id="rId21"/>
    <p:sldId id="277" r:id="rId22"/>
    <p:sldId id="279" r:id="rId23"/>
    <p:sldId id="280" r:id="rId24"/>
    <p:sldId id="281" r:id="rId25"/>
    <p:sldId id="282" r:id="rId26"/>
    <p:sldId id="298" r:id="rId27"/>
    <p:sldId id="284" r:id="rId28"/>
    <p:sldId id="285" r:id="rId29"/>
    <p:sldId id="283" r:id="rId30"/>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13316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941" autoAdjust="0"/>
    <p:restoredTop sz="94610" autoAdjust="0"/>
  </p:normalViewPr>
  <p:slideViewPr>
    <p:cSldViewPr>
      <p:cViewPr varScale="1">
        <p:scale>
          <a:sx n="84" d="100"/>
          <a:sy n="84" d="100"/>
        </p:scale>
        <p:origin x="1704" y="48"/>
      </p:cViewPr>
      <p:guideLst>
        <p:guide orient="horz" pos="2160"/>
        <p:guide pos="2880"/>
      </p:guideLst>
    </p:cSldViewPr>
  </p:slideViewPr>
  <p:outlineViewPr>
    <p:cViewPr>
      <p:scale>
        <a:sx n="33" d="100"/>
        <a:sy n="33" d="100"/>
      </p:scale>
      <p:origin x="0" y="582"/>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cs typeface="Arial" charset="0"/>
              </a:defRPr>
            </a:lvl1pPr>
          </a:lstStyle>
          <a:p>
            <a:pPr>
              <a:defRPr/>
            </a:pPr>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cs typeface="Arial" charset="0"/>
              </a:defRPr>
            </a:lvl1pPr>
          </a:lstStyle>
          <a:p>
            <a:pPr>
              <a:defRPr/>
            </a:pPr>
            <a:fld id="{72F2892B-574A-4743-AB25-DD0A8D4B3B50}" type="datetimeFigureOut">
              <a:rPr lang="en-ZA"/>
              <a:pPr>
                <a:defRPr/>
              </a:pPr>
              <a:t>2022/08/26</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3113D9C-0534-469F-94F6-88486A72A820}" type="slidenum">
              <a:rPr lang="en-ZA" altLang="en-US"/>
              <a:pPr>
                <a:defRPr/>
              </a:pPr>
              <a:t>‹#›</a:t>
            </a:fld>
            <a:endParaRPr lang="en-ZA" altLang="en-US"/>
          </a:p>
        </p:txBody>
      </p:sp>
    </p:spTree>
    <p:extLst>
      <p:ext uri="{BB962C8B-B14F-4D97-AF65-F5344CB8AC3E}">
        <p14:creationId xmlns:p14="http://schemas.microsoft.com/office/powerpoint/2010/main" xmlns="" val="2461672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4296305-C361-4DC5-B4DC-08BCB3D803C9}" type="datetimeFigureOut">
              <a:rPr lang="en-ZA"/>
              <a:pPr>
                <a:defRPr/>
              </a:pPr>
              <a:t>2022/08/26</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8EA6672-65AF-48C1-9C97-93EF30BB5BD4}" type="slidenum">
              <a:rPr lang="en-ZA" altLang="en-US"/>
              <a:pPr>
                <a:defRPr/>
              </a:pPr>
              <a:t>‹#›</a:t>
            </a:fld>
            <a:endParaRPr lang="en-ZA" altLang="en-US"/>
          </a:p>
        </p:txBody>
      </p:sp>
    </p:spTree>
    <p:extLst>
      <p:ext uri="{BB962C8B-B14F-4D97-AF65-F5344CB8AC3E}">
        <p14:creationId xmlns:p14="http://schemas.microsoft.com/office/powerpoint/2010/main" xmlns="" val="3406592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 xmlns:a16="http://schemas.microsoft.com/office/drawing/2014/main" id="{2A8CE844-866A-3469-6811-A56074697B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a:extLst>
              <a:ext uri="{FF2B5EF4-FFF2-40B4-BE49-F238E27FC236}">
                <a16:creationId xmlns="" xmlns:a16="http://schemas.microsoft.com/office/drawing/2014/main" id="{CD6709CA-EAE1-61E8-4455-D7245995A64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latin typeface="Times New Roman" panose="02020603050405020304" pitchFamily="18" charset="0"/>
            </a:endParaRPr>
          </a:p>
        </p:txBody>
      </p:sp>
      <p:sp>
        <p:nvSpPr>
          <p:cNvPr id="37892" name="Slide Number Placeholder 3">
            <a:extLst>
              <a:ext uri="{FF2B5EF4-FFF2-40B4-BE49-F238E27FC236}">
                <a16:creationId xmlns="" xmlns:a16="http://schemas.microsoft.com/office/drawing/2014/main" id="{6A35F2E3-4473-D1F0-F4E6-CC651611EB2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defRPr>
                <a:solidFill>
                  <a:schemeClr val="tx1"/>
                </a:solidFill>
                <a:latin typeface="Arial" panose="020B0604020202020204" pitchFamily="34" charset="0"/>
                <a:cs typeface="Arial" panose="020B0604020202020204" pitchFamily="34" charset="0"/>
              </a:defRPr>
            </a:lvl1pPr>
            <a:lvl2pPr marL="742950" indent="-285750" defTabSz="928688" eaLnBrk="0" hangingPunct="0">
              <a:defRPr>
                <a:solidFill>
                  <a:schemeClr val="tx1"/>
                </a:solidFill>
                <a:latin typeface="Arial" panose="020B0604020202020204" pitchFamily="34" charset="0"/>
                <a:cs typeface="Arial" panose="020B0604020202020204" pitchFamily="34" charset="0"/>
              </a:defRPr>
            </a:lvl2pPr>
            <a:lvl3pPr marL="1143000" indent="-228600" defTabSz="928688" eaLnBrk="0" hangingPunct="0">
              <a:defRPr>
                <a:solidFill>
                  <a:schemeClr val="tx1"/>
                </a:solidFill>
                <a:latin typeface="Arial" panose="020B0604020202020204" pitchFamily="34" charset="0"/>
                <a:cs typeface="Arial" panose="020B0604020202020204" pitchFamily="34" charset="0"/>
              </a:defRPr>
            </a:lvl3pPr>
            <a:lvl4pPr marL="1600200" indent="-228600" defTabSz="928688" eaLnBrk="0" hangingPunct="0">
              <a:defRPr>
                <a:solidFill>
                  <a:schemeClr val="tx1"/>
                </a:solidFill>
                <a:latin typeface="Arial" panose="020B0604020202020204" pitchFamily="34" charset="0"/>
                <a:cs typeface="Arial" panose="020B0604020202020204" pitchFamily="34" charset="0"/>
              </a:defRPr>
            </a:lvl4pPr>
            <a:lvl5pPr marL="2057400" indent="-228600" defTabSz="928688" eaLnBrk="0" hangingPunct="0">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24F355-C679-404E-9FA6-451FF0BCC9C3}" type="slidenum">
              <a:rPr lang="en-US" altLang="en-US">
                <a:solidFill>
                  <a:srgbClr val="000000"/>
                </a:solidFill>
              </a:rPr>
              <a:pPr eaLnBrk="1" hangingPunct="1"/>
              <a:t>10</a:t>
            </a:fld>
            <a:endParaRPr lang="en-US" altLang="en-US">
              <a:solidFill>
                <a:srgbClr val="000000"/>
              </a:solidFill>
            </a:endParaRPr>
          </a:p>
        </p:txBody>
      </p:sp>
    </p:spTree>
    <p:extLst>
      <p:ext uri="{BB962C8B-B14F-4D97-AF65-F5344CB8AC3E}">
        <p14:creationId xmlns:p14="http://schemas.microsoft.com/office/powerpoint/2010/main" xmlns="" val="3691026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 xmlns:a16="http://schemas.microsoft.com/office/drawing/2014/main" id="{968DEA38-D3C5-13B4-D77C-0C74C2D3B5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a:extLst>
              <a:ext uri="{FF2B5EF4-FFF2-40B4-BE49-F238E27FC236}">
                <a16:creationId xmlns="" xmlns:a16="http://schemas.microsoft.com/office/drawing/2014/main" id="{BEF23369-91F4-B3D1-3F40-C2A8965AF5A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latin typeface="Times New Roman" panose="02020603050405020304" pitchFamily="18" charset="0"/>
            </a:endParaRPr>
          </a:p>
        </p:txBody>
      </p:sp>
      <p:sp>
        <p:nvSpPr>
          <p:cNvPr id="47108" name="Slide Number Placeholder 3">
            <a:extLst>
              <a:ext uri="{FF2B5EF4-FFF2-40B4-BE49-F238E27FC236}">
                <a16:creationId xmlns="" xmlns:a16="http://schemas.microsoft.com/office/drawing/2014/main" id="{2FD9B1F9-6625-26F9-AC82-CBAE929496E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defRPr>
                <a:solidFill>
                  <a:schemeClr val="tx1"/>
                </a:solidFill>
                <a:latin typeface="Arial" panose="020B0604020202020204" pitchFamily="34" charset="0"/>
                <a:cs typeface="Arial" panose="020B0604020202020204" pitchFamily="34" charset="0"/>
              </a:defRPr>
            </a:lvl1pPr>
            <a:lvl2pPr marL="742950" indent="-285750" defTabSz="928688" eaLnBrk="0" hangingPunct="0">
              <a:defRPr>
                <a:solidFill>
                  <a:schemeClr val="tx1"/>
                </a:solidFill>
                <a:latin typeface="Arial" panose="020B0604020202020204" pitchFamily="34" charset="0"/>
                <a:cs typeface="Arial" panose="020B0604020202020204" pitchFamily="34" charset="0"/>
              </a:defRPr>
            </a:lvl2pPr>
            <a:lvl3pPr marL="1143000" indent="-228600" defTabSz="928688" eaLnBrk="0" hangingPunct="0">
              <a:defRPr>
                <a:solidFill>
                  <a:schemeClr val="tx1"/>
                </a:solidFill>
                <a:latin typeface="Arial" panose="020B0604020202020204" pitchFamily="34" charset="0"/>
                <a:cs typeface="Arial" panose="020B0604020202020204" pitchFamily="34" charset="0"/>
              </a:defRPr>
            </a:lvl3pPr>
            <a:lvl4pPr marL="1600200" indent="-228600" defTabSz="928688" eaLnBrk="0" hangingPunct="0">
              <a:defRPr>
                <a:solidFill>
                  <a:schemeClr val="tx1"/>
                </a:solidFill>
                <a:latin typeface="Arial" panose="020B0604020202020204" pitchFamily="34" charset="0"/>
                <a:cs typeface="Arial" panose="020B0604020202020204" pitchFamily="34" charset="0"/>
              </a:defRPr>
            </a:lvl4pPr>
            <a:lvl5pPr marL="2057400" indent="-228600" defTabSz="928688" eaLnBrk="0" hangingPunct="0">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C704CF-F7B9-4E86-8E5F-ABCCB8BDFC25}" type="slidenum">
              <a:rPr lang="en-US" altLang="en-US">
                <a:solidFill>
                  <a:srgbClr val="000000"/>
                </a:solidFill>
              </a:rPr>
              <a:pPr eaLnBrk="1" hangingPunct="1"/>
              <a:t>19</a:t>
            </a:fld>
            <a:endParaRPr lang="en-US" altLang="en-US">
              <a:solidFill>
                <a:srgbClr val="000000"/>
              </a:solidFill>
            </a:endParaRPr>
          </a:p>
        </p:txBody>
      </p:sp>
    </p:spTree>
    <p:extLst>
      <p:ext uri="{BB962C8B-B14F-4D97-AF65-F5344CB8AC3E}">
        <p14:creationId xmlns:p14="http://schemas.microsoft.com/office/powerpoint/2010/main" xmlns="" val="3549508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 xmlns:a16="http://schemas.microsoft.com/office/drawing/2014/main" id="{EE752A9A-AA61-4F5D-8015-ACF082E132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a:extLst>
              <a:ext uri="{FF2B5EF4-FFF2-40B4-BE49-F238E27FC236}">
                <a16:creationId xmlns="" xmlns:a16="http://schemas.microsoft.com/office/drawing/2014/main" id="{D9388DEF-FA7A-7CD4-E424-93E8B1071C3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latin typeface="Times New Roman" panose="02020603050405020304" pitchFamily="18" charset="0"/>
            </a:endParaRPr>
          </a:p>
        </p:txBody>
      </p:sp>
      <p:sp>
        <p:nvSpPr>
          <p:cNvPr id="48132" name="Slide Number Placeholder 3">
            <a:extLst>
              <a:ext uri="{FF2B5EF4-FFF2-40B4-BE49-F238E27FC236}">
                <a16:creationId xmlns="" xmlns:a16="http://schemas.microsoft.com/office/drawing/2014/main" id="{9AB56A17-910C-3DC2-379F-49A3C283A8B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defRPr>
                <a:solidFill>
                  <a:schemeClr val="tx1"/>
                </a:solidFill>
                <a:latin typeface="Arial" panose="020B0604020202020204" pitchFamily="34" charset="0"/>
                <a:cs typeface="Arial" panose="020B0604020202020204" pitchFamily="34" charset="0"/>
              </a:defRPr>
            </a:lvl1pPr>
            <a:lvl2pPr marL="742950" indent="-285750" defTabSz="928688" eaLnBrk="0" hangingPunct="0">
              <a:defRPr>
                <a:solidFill>
                  <a:schemeClr val="tx1"/>
                </a:solidFill>
                <a:latin typeface="Arial" panose="020B0604020202020204" pitchFamily="34" charset="0"/>
                <a:cs typeface="Arial" panose="020B0604020202020204" pitchFamily="34" charset="0"/>
              </a:defRPr>
            </a:lvl2pPr>
            <a:lvl3pPr marL="1143000" indent="-228600" defTabSz="928688" eaLnBrk="0" hangingPunct="0">
              <a:defRPr>
                <a:solidFill>
                  <a:schemeClr val="tx1"/>
                </a:solidFill>
                <a:latin typeface="Arial" panose="020B0604020202020204" pitchFamily="34" charset="0"/>
                <a:cs typeface="Arial" panose="020B0604020202020204" pitchFamily="34" charset="0"/>
              </a:defRPr>
            </a:lvl3pPr>
            <a:lvl4pPr marL="1600200" indent="-228600" defTabSz="928688" eaLnBrk="0" hangingPunct="0">
              <a:defRPr>
                <a:solidFill>
                  <a:schemeClr val="tx1"/>
                </a:solidFill>
                <a:latin typeface="Arial" panose="020B0604020202020204" pitchFamily="34" charset="0"/>
                <a:cs typeface="Arial" panose="020B0604020202020204" pitchFamily="34" charset="0"/>
              </a:defRPr>
            </a:lvl4pPr>
            <a:lvl5pPr marL="2057400" indent="-228600" defTabSz="928688" eaLnBrk="0" hangingPunct="0">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5EA083-5B02-4B93-BE86-53268816D7AE}" type="slidenum">
              <a:rPr lang="en-US" altLang="en-US">
                <a:solidFill>
                  <a:srgbClr val="000000"/>
                </a:solidFill>
              </a:rPr>
              <a:pPr eaLnBrk="1" hangingPunct="1"/>
              <a:t>20</a:t>
            </a:fld>
            <a:endParaRPr lang="en-US" altLang="en-US">
              <a:solidFill>
                <a:srgbClr val="000000"/>
              </a:solidFill>
            </a:endParaRPr>
          </a:p>
        </p:txBody>
      </p:sp>
    </p:spTree>
    <p:extLst>
      <p:ext uri="{BB962C8B-B14F-4D97-AF65-F5344CB8AC3E}">
        <p14:creationId xmlns:p14="http://schemas.microsoft.com/office/powerpoint/2010/main" xmlns="" val="311638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 xmlns:a16="http://schemas.microsoft.com/office/drawing/2014/main" id="{11EA026B-1DB8-55C2-96E4-A79AE4F0D9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a:extLst>
              <a:ext uri="{FF2B5EF4-FFF2-40B4-BE49-F238E27FC236}">
                <a16:creationId xmlns="" xmlns:a16="http://schemas.microsoft.com/office/drawing/2014/main" id="{0163A489-0F9E-9F24-8EDD-F362E230C12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latin typeface="Times New Roman" panose="02020603050405020304" pitchFamily="18" charset="0"/>
            </a:endParaRPr>
          </a:p>
        </p:txBody>
      </p:sp>
      <p:sp>
        <p:nvSpPr>
          <p:cNvPr id="38916" name="Slide Number Placeholder 3">
            <a:extLst>
              <a:ext uri="{FF2B5EF4-FFF2-40B4-BE49-F238E27FC236}">
                <a16:creationId xmlns="" xmlns:a16="http://schemas.microsoft.com/office/drawing/2014/main" id="{54A0D0DD-AF27-491A-CEB3-9362DC7B36B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defRPr>
                <a:solidFill>
                  <a:schemeClr val="tx1"/>
                </a:solidFill>
                <a:latin typeface="Arial" panose="020B0604020202020204" pitchFamily="34" charset="0"/>
                <a:cs typeface="Arial" panose="020B0604020202020204" pitchFamily="34" charset="0"/>
              </a:defRPr>
            </a:lvl1pPr>
            <a:lvl2pPr marL="742950" indent="-285750" defTabSz="928688" eaLnBrk="0" hangingPunct="0">
              <a:defRPr>
                <a:solidFill>
                  <a:schemeClr val="tx1"/>
                </a:solidFill>
                <a:latin typeface="Arial" panose="020B0604020202020204" pitchFamily="34" charset="0"/>
                <a:cs typeface="Arial" panose="020B0604020202020204" pitchFamily="34" charset="0"/>
              </a:defRPr>
            </a:lvl2pPr>
            <a:lvl3pPr marL="1143000" indent="-228600" defTabSz="928688" eaLnBrk="0" hangingPunct="0">
              <a:defRPr>
                <a:solidFill>
                  <a:schemeClr val="tx1"/>
                </a:solidFill>
                <a:latin typeface="Arial" panose="020B0604020202020204" pitchFamily="34" charset="0"/>
                <a:cs typeface="Arial" panose="020B0604020202020204" pitchFamily="34" charset="0"/>
              </a:defRPr>
            </a:lvl3pPr>
            <a:lvl4pPr marL="1600200" indent="-228600" defTabSz="928688" eaLnBrk="0" hangingPunct="0">
              <a:defRPr>
                <a:solidFill>
                  <a:schemeClr val="tx1"/>
                </a:solidFill>
                <a:latin typeface="Arial" panose="020B0604020202020204" pitchFamily="34" charset="0"/>
                <a:cs typeface="Arial" panose="020B0604020202020204" pitchFamily="34" charset="0"/>
              </a:defRPr>
            </a:lvl4pPr>
            <a:lvl5pPr marL="2057400" indent="-228600" defTabSz="928688" eaLnBrk="0" hangingPunct="0">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D0A810-8C83-4EA3-808B-07512F41A50B}" type="slidenum">
              <a:rPr lang="en-US" altLang="en-US">
                <a:solidFill>
                  <a:srgbClr val="000000"/>
                </a:solidFill>
              </a:rPr>
              <a:pPr eaLnBrk="1" hangingPunct="1"/>
              <a:t>11</a:t>
            </a:fld>
            <a:endParaRPr lang="en-US" altLang="en-US">
              <a:solidFill>
                <a:srgbClr val="000000"/>
              </a:solidFill>
            </a:endParaRPr>
          </a:p>
        </p:txBody>
      </p:sp>
    </p:spTree>
    <p:extLst>
      <p:ext uri="{BB962C8B-B14F-4D97-AF65-F5344CB8AC3E}">
        <p14:creationId xmlns:p14="http://schemas.microsoft.com/office/powerpoint/2010/main" xmlns="" val="2858700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 xmlns:a16="http://schemas.microsoft.com/office/drawing/2014/main" id="{892C519B-B1EC-3539-F741-04F06DFEB5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a:extLst>
              <a:ext uri="{FF2B5EF4-FFF2-40B4-BE49-F238E27FC236}">
                <a16:creationId xmlns="" xmlns:a16="http://schemas.microsoft.com/office/drawing/2014/main" id="{37895E58-854E-AD71-7E33-5EEF2B34A1C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latin typeface="Times New Roman" panose="02020603050405020304" pitchFamily="18" charset="0"/>
            </a:endParaRPr>
          </a:p>
        </p:txBody>
      </p:sp>
      <p:sp>
        <p:nvSpPr>
          <p:cNvPr id="39940" name="Slide Number Placeholder 3">
            <a:extLst>
              <a:ext uri="{FF2B5EF4-FFF2-40B4-BE49-F238E27FC236}">
                <a16:creationId xmlns="" xmlns:a16="http://schemas.microsoft.com/office/drawing/2014/main" id="{EEE47957-C3C0-7511-78BE-11D7BDF33FE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defRPr>
                <a:solidFill>
                  <a:schemeClr val="tx1"/>
                </a:solidFill>
                <a:latin typeface="Arial" panose="020B0604020202020204" pitchFamily="34" charset="0"/>
                <a:cs typeface="Arial" panose="020B0604020202020204" pitchFamily="34" charset="0"/>
              </a:defRPr>
            </a:lvl1pPr>
            <a:lvl2pPr marL="742950" indent="-285750" defTabSz="928688" eaLnBrk="0" hangingPunct="0">
              <a:defRPr>
                <a:solidFill>
                  <a:schemeClr val="tx1"/>
                </a:solidFill>
                <a:latin typeface="Arial" panose="020B0604020202020204" pitchFamily="34" charset="0"/>
                <a:cs typeface="Arial" panose="020B0604020202020204" pitchFamily="34" charset="0"/>
              </a:defRPr>
            </a:lvl2pPr>
            <a:lvl3pPr marL="1143000" indent="-228600" defTabSz="928688" eaLnBrk="0" hangingPunct="0">
              <a:defRPr>
                <a:solidFill>
                  <a:schemeClr val="tx1"/>
                </a:solidFill>
                <a:latin typeface="Arial" panose="020B0604020202020204" pitchFamily="34" charset="0"/>
                <a:cs typeface="Arial" panose="020B0604020202020204" pitchFamily="34" charset="0"/>
              </a:defRPr>
            </a:lvl3pPr>
            <a:lvl4pPr marL="1600200" indent="-228600" defTabSz="928688" eaLnBrk="0" hangingPunct="0">
              <a:defRPr>
                <a:solidFill>
                  <a:schemeClr val="tx1"/>
                </a:solidFill>
                <a:latin typeface="Arial" panose="020B0604020202020204" pitchFamily="34" charset="0"/>
                <a:cs typeface="Arial" panose="020B0604020202020204" pitchFamily="34" charset="0"/>
              </a:defRPr>
            </a:lvl4pPr>
            <a:lvl5pPr marL="2057400" indent="-228600" defTabSz="928688" eaLnBrk="0" hangingPunct="0">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CE2744-6AB4-4464-BF0F-844E08CB6288}" type="slidenum">
              <a:rPr lang="en-US" altLang="en-US">
                <a:solidFill>
                  <a:srgbClr val="000000"/>
                </a:solidFill>
              </a:rPr>
              <a:pPr eaLnBrk="1" hangingPunct="1"/>
              <a:t>12</a:t>
            </a:fld>
            <a:endParaRPr lang="en-US" altLang="en-US">
              <a:solidFill>
                <a:srgbClr val="000000"/>
              </a:solidFill>
            </a:endParaRPr>
          </a:p>
        </p:txBody>
      </p:sp>
    </p:spTree>
    <p:extLst>
      <p:ext uri="{BB962C8B-B14F-4D97-AF65-F5344CB8AC3E}">
        <p14:creationId xmlns:p14="http://schemas.microsoft.com/office/powerpoint/2010/main" xmlns="" val="198004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 xmlns:a16="http://schemas.microsoft.com/office/drawing/2014/main" id="{0A44A4E9-F067-351D-9B40-8FB2ACCC31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a:extLst>
              <a:ext uri="{FF2B5EF4-FFF2-40B4-BE49-F238E27FC236}">
                <a16:creationId xmlns="" xmlns:a16="http://schemas.microsoft.com/office/drawing/2014/main" id="{7943B434-C1DA-DE6C-664E-EF23EF4EDE8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latin typeface="Times New Roman" panose="02020603050405020304" pitchFamily="18" charset="0"/>
            </a:endParaRPr>
          </a:p>
        </p:txBody>
      </p:sp>
      <p:sp>
        <p:nvSpPr>
          <p:cNvPr id="40964" name="Slide Number Placeholder 3">
            <a:extLst>
              <a:ext uri="{FF2B5EF4-FFF2-40B4-BE49-F238E27FC236}">
                <a16:creationId xmlns="" xmlns:a16="http://schemas.microsoft.com/office/drawing/2014/main" id="{EF0138D9-DC93-DEBC-F10B-E6D4D4F60E6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defRPr>
                <a:solidFill>
                  <a:schemeClr val="tx1"/>
                </a:solidFill>
                <a:latin typeface="Arial" panose="020B0604020202020204" pitchFamily="34" charset="0"/>
                <a:cs typeface="Arial" panose="020B0604020202020204" pitchFamily="34" charset="0"/>
              </a:defRPr>
            </a:lvl1pPr>
            <a:lvl2pPr marL="742950" indent="-285750" defTabSz="928688" eaLnBrk="0" hangingPunct="0">
              <a:defRPr>
                <a:solidFill>
                  <a:schemeClr val="tx1"/>
                </a:solidFill>
                <a:latin typeface="Arial" panose="020B0604020202020204" pitchFamily="34" charset="0"/>
                <a:cs typeface="Arial" panose="020B0604020202020204" pitchFamily="34" charset="0"/>
              </a:defRPr>
            </a:lvl2pPr>
            <a:lvl3pPr marL="1143000" indent="-228600" defTabSz="928688" eaLnBrk="0" hangingPunct="0">
              <a:defRPr>
                <a:solidFill>
                  <a:schemeClr val="tx1"/>
                </a:solidFill>
                <a:latin typeface="Arial" panose="020B0604020202020204" pitchFamily="34" charset="0"/>
                <a:cs typeface="Arial" panose="020B0604020202020204" pitchFamily="34" charset="0"/>
              </a:defRPr>
            </a:lvl3pPr>
            <a:lvl4pPr marL="1600200" indent="-228600" defTabSz="928688" eaLnBrk="0" hangingPunct="0">
              <a:defRPr>
                <a:solidFill>
                  <a:schemeClr val="tx1"/>
                </a:solidFill>
                <a:latin typeface="Arial" panose="020B0604020202020204" pitchFamily="34" charset="0"/>
                <a:cs typeface="Arial" panose="020B0604020202020204" pitchFamily="34" charset="0"/>
              </a:defRPr>
            </a:lvl4pPr>
            <a:lvl5pPr marL="2057400" indent="-228600" defTabSz="928688" eaLnBrk="0" hangingPunct="0">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2B1859-97D5-49C9-A760-B9DBE3F516B7}" type="slidenum">
              <a:rPr lang="en-US" altLang="en-US">
                <a:solidFill>
                  <a:srgbClr val="000000"/>
                </a:solidFill>
              </a:rPr>
              <a:pPr eaLnBrk="1" hangingPunct="1"/>
              <a:t>13</a:t>
            </a:fld>
            <a:endParaRPr lang="en-US" altLang="en-US">
              <a:solidFill>
                <a:srgbClr val="000000"/>
              </a:solidFill>
            </a:endParaRPr>
          </a:p>
        </p:txBody>
      </p:sp>
    </p:spTree>
    <p:extLst>
      <p:ext uri="{BB962C8B-B14F-4D97-AF65-F5344CB8AC3E}">
        <p14:creationId xmlns:p14="http://schemas.microsoft.com/office/powerpoint/2010/main" xmlns="" val="211952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B71C329C-D9C5-AD24-5DFF-7A4D7ED326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a:extLst>
              <a:ext uri="{FF2B5EF4-FFF2-40B4-BE49-F238E27FC236}">
                <a16:creationId xmlns="" xmlns:a16="http://schemas.microsoft.com/office/drawing/2014/main" id="{63EB657B-F91C-1C9B-67A3-292615473057}"/>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latin typeface="Times New Roman" panose="02020603050405020304" pitchFamily="18" charset="0"/>
            </a:endParaRPr>
          </a:p>
        </p:txBody>
      </p:sp>
      <p:sp>
        <p:nvSpPr>
          <p:cNvPr id="41988" name="Slide Number Placeholder 3">
            <a:extLst>
              <a:ext uri="{FF2B5EF4-FFF2-40B4-BE49-F238E27FC236}">
                <a16:creationId xmlns="" xmlns:a16="http://schemas.microsoft.com/office/drawing/2014/main" id="{1F6571BE-0E81-DB6B-A0AF-4825561FBB94}"/>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defRPr>
                <a:solidFill>
                  <a:schemeClr val="tx1"/>
                </a:solidFill>
                <a:latin typeface="Arial" panose="020B0604020202020204" pitchFamily="34" charset="0"/>
                <a:cs typeface="Arial" panose="020B0604020202020204" pitchFamily="34" charset="0"/>
              </a:defRPr>
            </a:lvl1pPr>
            <a:lvl2pPr marL="742950" indent="-285750" defTabSz="928688" eaLnBrk="0" hangingPunct="0">
              <a:defRPr>
                <a:solidFill>
                  <a:schemeClr val="tx1"/>
                </a:solidFill>
                <a:latin typeface="Arial" panose="020B0604020202020204" pitchFamily="34" charset="0"/>
                <a:cs typeface="Arial" panose="020B0604020202020204" pitchFamily="34" charset="0"/>
              </a:defRPr>
            </a:lvl2pPr>
            <a:lvl3pPr marL="1143000" indent="-228600" defTabSz="928688" eaLnBrk="0" hangingPunct="0">
              <a:defRPr>
                <a:solidFill>
                  <a:schemeClr val="tx1"/>
                </a:solidFill>
                <a:latin typeface="Arial" panose="020B0604020202020204" pitchFamily="34" charset="0"/>
                <a:cs typeface="Arial" panose="020B0604020202020204" pitchFamily="34" charset="0"/>
              </a:defRPr>
            </a:lvl3pPr>
            <a:lvl4pPr marL="1600200" indent="-228600" defTabSz="928688" eaLnBrk="0" hangingPunct="0">
              <a:defRPr>
                <a:solidFill>
                  <a:schemeClr val="tx1"/>
                </a:solidFill>
                <a:latin typeface="Arial" panose="020B0604020202020204" pitchFamily="34" charset="0"/>
                <a:cs typeface="Arial" panose="020B0604020202020204" pitchFamily="34" charset="0"/>
              </a:defRPr>
            </a:lvl4pPr>
            <a:lvl5pPr marL="2057400" indent="-228600" defTabSz="928688" eaLnBrk="0" hangingPunct="0">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08A368-6284-4AA1-B7D5-47BDC8161403}" type="slidenum">
              <a:rPr lang="en-US" altLang="en-US">
                <a:solidFill>
                  <a:srgbClr val="000000"/>
                </a:solidFill>
              </a:rPr>
              <a:pPr eaLnBrk="1" hangingPunct="1"/>
              <a:t>14</a:t>
            </a:fld>
            <a:endParaRPr lang="en-US" altLang="en-US">
              <a:solidFill>
                <a:srgbClr val="000000"/>
              </a:solidFill>
            </a:endParaRPr>
          </a:p>
        </p:txBody>
      </p:sp>
    </p:spTree>
    <p:extLst>
      <p:ext uri="{BB962C8B-B14F-4D97-AF65-F5344CB8AC3E}">
        <p14:creationId xmlns:p14="http://schemas.microsoft.com/office/powerpoint/2010/main" xmlns="" val="561776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 xmlns:a16="http://schemas.microsoft.com/office/drawing/2014/main" id="{5092A358-24D9-0E2C-1141-5B0ED301AE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a:extLst>
              <a:ext uri="{FF2B5EF4-FFF2-40B4-BE49-F238E27FC236}">
                <a16:creationId xmlns="" xmlns:a16="http://schemas.microsoft.com/office/drawing/2014/main" id="{BC5B0E97-1C6B-8AF0-B18D-83F89664638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latin typeface="Times New Roman" panose="02020603050405020304" pitchFamily="18" charset="0"/>
            </a:endParaRPr>
          </a:p>
        </p:txBody>
      </p:sp>
      <p:sp>
        <p:nvSpPr>
          <p:cNvPr id="43012" name="Slide Number Placeholder 3">
            <a:extLst>
              <a:ext uri="{FF2B5EF4-FFF2-40B4-BE49-F238E27FC236}">
                <a16:creationId xmlns="" xmlns:a16="http://schemas.microsoft.com/office/drawing/2014/main" id="{BAF9ECAA-9640-C796-539E-5B8F01E209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defRPr>
                <a:solidFill>
                  <a:schemeClr val="tx1"/>
                </a:solidFill>
                <a:latin typeface="Arial" panose="020B0604020202020204" pitchFamily="34" charset="0"/>
                <a:cs typeface="Arial" panose="020B0604020202020204" pitchFamily="34" charset="0"/>
              </a:defRPr>
            </a:lvl1pPr>
            <a:lvl2pPr marL="742950" indent="-285750" defTabSz="928688" eaLnBrk="0" hangingPunct="0">
              <a:defRPr>
                <a:solidFill>
                  <a:schemeClr val="tx1"/>
                </a:solidFill>
                <a:latin typeface="Arial" panose="020B0604020202020204" pitchFamily="34" charset="0"/>
                <a:cs typeface="Arial" panose="020B0604020202020204" pitchFamily="34" charset="0"/>
              </a:defRPr>
            </a:lvl2pPr>
            <a:lvl3pPr marL="1143000" indent="-228600" defTabSz="928688" eaLnBrk="0" hangingPunct="0">
              <a:defRPr>
                <a:solidFill>
                  <a:schemeClr val="tx1"/>
                </a:solidFill>
                <a:latin typeface="Arial" panose="020B0604020202020204" pitchFamily="34" charset="0"/>
                <a:cs typeface="Arial" panose="020B0604020202020204" pitchFamily="34" charset="0"/>
              </a:defRPr>
            </a:lvl3pPr>
            <a:lvl4pPr marL="1600200" indent="-228600" defTabSz="928688" eaLnBrk="0" hangingPunct="0">
              <a:defRPr>
                <a:solidFill>
                  <a:schemeClr val="tx1"/>
                </a:solidFill>
                <a:latin typeface="Arial" panose="020B0604020202020204" pitchFamily="34" charset="0"/>
                <a:cs typeface="Arial" panose="020B0604020202020204" pitchFamily="34" charset="0"/>
              </a:defRPr>
            </a:lvl4pPr>
            <a:lvl5pPr marL="2057400" indent="-228600" defTabSz="928688" eaLnBrk="0" hangingPunct="0">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BC94AF-8C1F-4256-8C1D-15C022FAE718}" type="slidenum">
              <a:rPr lang="en-US" altLang="en-US">
                <a:solidFill>
                  <a:srgbClr val="000000"/>
                </a:solidFill>
              </a:rPr>
              <a:pPr eaLnBrk="1" hangingPunct="1"/>
              <a:t>15</a:t>
            </a:fld>
            <a:endParaRPr lang="en-US" altLang="en-US">
              <a:solidFill>
                <a:srgbClr val="000000"/>
              </a:solidFill>
            </a:endParaRPr>
          </a:p>
        </p:txBody>
      </p:sp>
    </p:spTree>
    <p:extLst>
      <p:ext uri="{BB962C8B-B14F-4D97-AF65-F5344CB8AC3E}">
        <p14:creationId xmlns:p14="http://schemas.microsoft.com/office/powerpoint/2010/main" xmlns="" val="373859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 xmlns:a16="http://schemas.microsoft.com/office/drawing/2014/main" id="{2EFB8E57-CF3A-E265-1C31-4A353658DB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a:extLst>
              <a:ext uri="{FF2B5EF4-FFF2-40B4-BE49-F238E27FC236}">
                <a16:creationId xmlns="" xmlns:a16="http://schemas.microsoft.com/office/drawing/2014/main" id="{EB1F93DD-FBD1-4F14-E39B-BB9F0C109EE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latin typeface="Times New Roman" panose="02020603050405020304" pitchFamily="18" charset="0"/>
            </a:endParaRPr>
          </a:p>
        </p:txBody>
      </p:sp>
      <p:sp>
        <p:nvSpPr>
          <p:cNvPr id="44036" name="Slide Number Placeholder 3">
            <a:extLst>
              <a:ext uri="{FF2B5EF4-FFF2-40B4-BE49-F238E27FC236}">
                <a16:creationId xmlns="" xmlns:a16="http://schemas.microsoft.com/office/drawing/2014/main" id="{CD1AE348-5F4C-5316-ED7E-197BD8D8DC0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defRPr>
                <a:solidFill>
                  <a:schemeClr val="tx1"/>
                </a:solidFill>
                <a:latin typeface="Arial" panose="020B0604020202020204" pitchFamily="34" charset="0"/>
                <a:cs typeface="Arial" panose="020B0604020202020204" pitchFamily="34" charset="0"/>
              </a:defRPr>
            </a:lvl1pPr>
            <a:lvl2pPr marL="742950" indent="-285750" defTabSz="928688" eaLnBrk="0" hangingPunct="0">
              <a:defRPr>
                <a:solidFill>
                  <a:schemeClr val="tx1"/>
                </a:solidFill>
                <a:latin typeface="Arial" panose="020B0604020202020204" pitchFamily="34" charset="0"/>
                <a:cs typeface="Arial" panose="020B0604020202020204" pitchFamily="34" charset="0"/>
              </a:defRPr>
            </a:lvl2pPr>
            <a:lvl3pPr marL="1143000" indent="-228600" defTabSz="928688" eaLnBrk="0" hangingPunct="0">
              <a:defRPr>
                <a:solidFill>
                  <a:schemeClr val="tx1"/>
                </a:solidFill>
                <a:latin typeface="Arial" panose="020B0604020202020204" pitchFamily="34" charset="0"/>
                <a:cs typeface="Arial" panose="020B0604020202020204" pitchFamily="34" charset="0"/>
              </a:defRPr>
            </a:lvl3pPr>
            <a:lvl4pPr marL="1600200" indent="-228600" defTabSz="928688" eaLnBrk="0" hangingPunct="0">
              <a:defRPr>
                <a:solidFill>
                  <a:schemeClr val="tx1"/>
                </a:solidFill>
                <a:latin typeface="Arial" panose="020B0604020202020204" pitchFamily="34" charset="0"/>
                <a:cs typeface="Arial" panose="020B0604020202020204" pitchFamily="34" charset="0"/>
              </a:defRPr>
            </a:lvl4pPr>
            <a:lvl5pPr marL="2057400" indent="-228600" defTabSz="928688" eaLnBrk="0" hangingPunct="0">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05E902-3AAF-4637-9CC8-B7D10ECFE239}" type="slidenum">
              <a:rPr lang="en-US" altLang="en-US">
                <a:solidFill>
                  <a:srgbClr val="000000"/>
                </a:solidFill>
              </a:rPr>
              <a:pPr eaLnBrk="1" hangingPunct="1"/>
              <a:t>16</a:t>
            </a:fld>
            <a:endParaRPr lang="en-US" altLang="en-US">
              <a:solidFill>
                <a:srgbClr val="000000"/>
              </a:solidFill>
            </a:endParaRPr>
          </a:p>
        </p:txBody>
      </p:sp>
    </p:spTree>
    <p:extLst>
      <p:ext uri="{BB962C8B-B14F-4D97-AF65-F5344CB8AC3E}">
        <p14:creationId xmlns:p14="http://schemas.microsoft.com/office/powerpoint/2010/main" xmlns="" val="3741636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 xmlns:a16="http://schemas.microsoft.com/office/drawing/2014/main" id="{FCF25EC7-7A7D-81E3-BA74-07AA449C46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a:extLst>
              <a:ext uri="{FF2B5EF4-FFF2-40B4-BE49-F238E27FC236}">
                <a16:creationId xmlns="" xmlns:a16="http://schemas.microsoft.com/office/drawing/2014/main" id="{B0891C9B-36FE-A66D-A273-96A17033D55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latin typeface="Times New Roman" panose="02020603050405020304" pitchFamily="18" charset="0"/>
            </a:endParaRPr>
          </a:p>
        </p:txBody>
      </p:sp>
      <p:sp>
        <p:nvSpPr>
          <p:cNvPr id="45060" name="Slide Number Placeholder 3">
            <a:extLst>
              <a:ext uri="{FF2B5EF4-FFF2-40B4-BE49-F238E27FC236}">
                <a16:creationId xmlns="" xmlns:a16="http://schemas.microsoft.com/office/drawing/2014/main" id="{AC0B7779-31BA-76C8-504A-0B62FDA5A32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defRPr>
                <a:solidFill>
                  <a:schemeClr val="tx1"/>
                </a:solidFill>
                <a:latin typeface="Arial" panose="020B0604020202020204" pitchFamily="34" charset="0"/>
                <a:cs typeface="Arial" panose="020B0604020202020204" pitchFamily="34" charset="0"/>
              </a:defRPr>
            </a:lvl1pPr>
            <a:lvl2pPr marL="742950" indent="-285750" defTabSz="928688" eaLnBrk="0" hangingPunct="0">
              <a:defRPr>
                <a:solidFill>
                  <a:schemeClr val="tx1"/>
                </a:solidFill>
                <a:latin typeface="Arial" panose="020B0604020202020204" pitchFamily="34" charset="0"/>
                <a:cs typeface="Arial" panose="020B0604020202020204" pitchFamily="34" charset="0"/>
              </a:defRPr>
            </a:lvl2pPr>
            <a:lvl3pPr marL="1143000" indent="-228600" defTabSz="928688" eaLnBrk="0" hangingPunct="0">
              <a:defRPr>
                <a:solidFill>
                  <a:schemeClr val="tx1"/>
                </a:solidFill>
                <a:latin typeface="Arial" panose="020B0604020202020204" pitchFamily="34" charset="0"/>
                <a:cs typeface="Arial" panose="020B0604020202020204" pitchFamily="34" charset="0"/>
              </a:defRPr>
            </a:lvl3pPr>
            <a:lvl4pPr marL="1600200" indent="-228600" defTabSz="928688" eaLnBrk="0" hangingPunct="0">
              <a:defRPr>
                <a:solidFill>
                  <a:schemeClr val="tx1"/>
                </a:solidFill>
                <a:latin typeface="Arial" panose="020B0604020202020204" pitchFamily="34" charset="0"/>
                <a:cs typeface="Arial" panose="020B0604020202020204" pitchFamily="34" charset="0"/>
              </a:defRPr>
            </a:lvl4pPr>
            <a:lvl5pPr marL="2057400" indent="-228600" defTabSz="928688" eaLnBrk="0" hangingPunct="0">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810369-64AD-473B-9ED1-0CEF7E3C87B0}" type="slidenum">
              <a:rPr lang="en-US" altLang="en-US">
                <a:solidFill>
                  <a:srgbClr val="000000"/>
                </a:solidFill>
              </a:rPr>
              <a:pPr eaLnBrk="1" hangingPunct="1"/>
              <a:t>17</a:t>
            </a:fld>
            <a:endParaRPr lang="en-US" altLang="en-US">
              <a:solidFill>
                <a:srgbClr val="000000"/>
              </a:solidFill>
            </a:endParaRPr>
          </a:p>
        </p:txBody>
      </p:sp>
    </p:spTree>
    <p:extLst>
      <p:ext uri="{BB962C8B-B14F-4D97-AF65-F5344CB8AC3E}">
        <p14:creationId xmlns:p14="http://schemas.microsoft.com/office/powerpoint/2010/main" xmlns="" val="223899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 xmlns:a16="http://schemas.microsoft.com/office/drawing/2014/main" id="{55D88FCE-6F76-8F3E-C755-5975987703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a:extLst>
              <a:ext uri="{FF2B5EF4-FFF2-40B4-BE49-F238E27FC236}">
                <a16:creationId xmlns="" xmlns:a16="http://schemas.microsoft.com/office/drawing/2014/main" id="{4212B356-F640-251E-2C50-5A16837E9CE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latin typeface="Times New Roman" panose="02020603050405020304" pitchFamily="18" charset="0"/>
            </a:endParaRPr>
          </a:p>
        </p:txBody>
      </p:sp>
      <p:sp>
        <p:nvSpPr>
          <p:cNvPr id="46084" name="Slide Number Placeholder 3">
            <a:extLst>
              <a:ext uri="{FF2B5EF4-FFF2-40B4-BE49-F238E27FC236}">
                <a16:creationId xmlns="" xmlns:a16="http://schemas.microsoft.com/office/drawing/2014/main" id="{7D598A6D-3B43-883A-78CB-AA55697FBD4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defRPr>
                <a:solidFill>
                  <a:schemeClr val="tx1"/>
                </a:solidFill>
                <a:latin typeface="Arial" panose="020B0604020202020204" pitchFamily="34" charset="0"/>
                <a:cs typeface="Arial" panose="020B0604020202020204" pitchFamily="34" charset="0"/>
              </a:defRPr>
            </a:lvl1pPr>
            <a:lvl2pPr marL="742950" indent="-285750" defTabSz="928688" eaLnBrk="0" hangingPunct="0">
              <a:defRPr>
                <a:solidFill>
                  <a:schemeClr val="tx1"/>
                </a:solidFill>
                <a:latin typeface="Arial" panose="020B0604020202020204" pitchFamily="34" charset="0"/>
                <a:cs typeface="Arial" panose="020B0604020202020204" pitchFamily="34" charset="0"/>
              </a:defRPr>
            </a:lvl2pPr>
            <a:lvl3pPr marL="1143000" indent="-228600" defTabSz="928688" eaLnBrk="0" hangingPunct="0">
              <a:defRPr>
                <a:solidFill>
                  <a:schemeClr val="tx1"/>
                </a:solidFill>
                <a:latin typeface="Arial" panose="020B0604020202020204" pitchFamily="34" charset="0"/>
                <a:cs typeface="Arial" panose="020B0604020202020204" pitchFamily="34" charset="0"/>
              </a:defRPr>
            </a:lvl3pPr>
            <a:lvl4pPr marL="1600200" indent="-228600" defTabSz="928688" eaLnBrk="0" hangingPunct="0">
              <a:defRPr>
                <a:solidFill>
                  <a:schemeClr val="tx1"/>
                </a:solidFill>
                <a:latin typeface="Arial" panose="020B0604020202020204" pitchFamily="34" charset="0"/>
                <a:cs typeface="Arial" panose="020B0604020202020204" pitchFamily="34" charset="0"/>
              </a:defRPr>
            </a:lvl4pPr>
            <a:lvl5pPr marL="2057400" indent="-228600" defTabSz="928688" eaLnBrk="0" hangingPunct="0">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7F2EF7-D742-432F-A946-F9451239BA0C}" type="slidenum">
              <a:rPr lang="en-US" altLang="en-US">
                <a:solidFill>
                  <a:srgbClr val="000000"/>
                </a:solidFill>
              </a:rPr>
              <a:pPr eaLnBrk="1" hangingPunct="1"/>
              <a:t>18</a:t>
            </a:fld>
            <a:endParaRPr lang="en-US" altLang="en-US">
              <a:solidFill>
                <a:srgbClr val="000000"/>
              </a:solidFill>
            </a:endParaRPr>
          </a:p>
        </p:txBody>
      </p:sp>
    </p:spTree>
    <p:extLst>
      <p:ext uri="{BB962C8B-B14F-4D97-AF65-F5344CB8AC3E}">
        <p14:creationId xmlns:p14="http://schemas.microsoft.com/office/powerpoint/2010/main" xmlns="" val="360619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42097210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US"/>
              <a:t>2 JUNE 2014</a:t>
            </a:r>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ZA"/>
              <a:t>CONFIDENTIAL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F3D91E0-8E98-4F25-9FF1-D702B7A464A7}" type="slidenum">
              <a:rPr lang="en-ZA" altLang="en-US"/>
              <a:pPr>
                <a:defRPr/>
              </a:pPr>
              <a:t>‹#›</a:t>
            </a:fld>
            <a:endParaRPr lang="en-ZA" altLang="en-US"/>
          </a:p>
        </p:txBody>
      </p:sp>
    </p:spTree>
    <p:extLst>
      <p:ext uri="{BB962C8B-B14F-4D97-AF65-F5344CB8AC3E}">
        <p14:creationId xmlns:p14="http://schemas.microsoft.com/office/powerpoint/2010/main" xmlns="" val="11424027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US"/>
              <a:t>2 JUNE 2014</a:t>
            </a:r>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ZA"/>
              <a:t>CONFIDENTIAL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4AA922F-4E2E-4702-90A3-C4071B854871}" type="slidenum">
              <a:rPr lang="en-ZA" altLang="en-US"/>
              <a:pPr>
                <a:defRPr/>
              </a:pPr>
              <a:t>‹#›</a:t>
            </a:fld>
            <a:endParaRPr lang="en-ZA" altLang="en-US"/>
          </a:p>
        </p:txBody>
      </p:sp>
    </p:spTree>
    <p:extLst>
      <p:ext uri="{BB962C8B-B14F-4D97-AF65-F5344CB8AC3E}">
        <p14:creationId xmlns:p14="http://schemas.microsoft.com/office/powerpoint/2010/main" xmlns="" val="1536586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1632" y="764704"/>
            <a:ext cx="8229600" cy="1143000"/>
          </a:xfrm>
        </p:spPr>
        <p:txBody>
          <a:body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4944078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US"/>
              <a:t>2 JUNE 2014</a:t>
            </a:r>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ZA"/>
              <a:t>CONFIDENTIAL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ZA"/>
          </a:p>
        </p:txBody>
      </p:sp>
    </p:spTree>
    <p:extLst>
      <p:ext uri="{BB962C8B-B14F-4D97-AF65-F5344CB8AC3E}">
        <p14:creationId xmlns:p14="http://schemas.microsoft.com/office/powerpoint/2010/main" xmlns="" val="39909279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39552" y="1417638"/>
            <a:ext cx="1584176" cy="4708525"/>
          </a:xfrm>
          <a:ln w="19050">
            <a:solidFill>
              <a:srgbClr val="006600"/>
            </a:solidFill>
          </a:ln>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2195736" y="1417638"/>
            <a:ext cx="6408712" cy="4708525"/>
          </a:xfrm>
          <a:ln w="19050">
            <a:solidFill>
              <a:srgbClr val="006600"/>
            </a:solidFill>
          </a:ln>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xmlns="" val="423078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US"/>
              <a:t>2 JUNE 2014</a:t>
            </a:r>
            <a:endParaRPr lang="en-Z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ZA"/>
              <a:t>CONFIDENTIAL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9BDA944-E245-47E3-A349-9A00D2BA7E4B}" type="slidenum">
              <a:rPr lang="en-ZA" altLang="en-US"/>
              <a:pPr>
                <a:defRPr/>
              </a:pPr>
              <a:t>‹#›</a:t>
            </a:fld>
            <a:endParaRPr lang="en-ZA" altLang="en-US"/>
          </a:p>
        </p:txBody>
      </p:sp>
    </p:spTree>
    <p:extLst>
      <p:ext uri="{BB962C8B-B14F-4D97-AF65-F5344CB8AC3E}">
        <p14:creationId xmlns:p14="http://schemas.microsoft.com/office/powerpoint/2010/main" xmlns="" val="35187347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US"/>
              <a:t>2 JUNE 2014</a:t>
            </a:r>
            <a:endParaRPr lang="en-Z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ZA"/>
              <a:t>CONFIDENTIAL</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8C0D8EF-FDF5-4E5A-9C97-3464D79F930E}" type="slidenum">
              <a:rPr lang="en-ZA" altLang="en-US"/>
              <a:pPr>
                <a:defRPr/>
              </a:pPr>
              <a:t>‹#›</a:t>
            </a:fld>
            <a:endParaRPr lang="en-ZA" altLang="en-US"/>
          </a:p>
        </p:txBody>
      </p:sp>
    </p:spTree>
    <p:extLst>
      <p:ext uri="{BB962C8B-B14F-4D97-AF65-F5344CB8AC3E}">
        <p14:creationId xmlns:p14="http://schemas.microsoft.com/office/powerpoint/2010/main" xmlns="" val="115188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US"/>
              <a:t>2 JUNE 2014</a:t>
            </a:r>
            <a:endParaRPr lang="en-Z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ZA"/>
              <a:t>CONFIDENTIAL</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CDD27517-06CA-4955-B317-ECB2DC47172A}" type="slidenum">
              <a:rPr lang="en-ZA" altLang="en-US"/>
              <a:pPr>
                <a:defRPr/>
              </a:pPr>
              <a:t>‹#›</a:t>
            </a:fld>
            <a:endParaRPr lang="en-ZA" altLang="en-US"/>
          </a:p>
        </p:txBody>
      </p:sp>
    </p:spTree>
    <p:extLst>
      <p:ext uri="{BB962C8B-B14F-4D97-AF65-F5344CB8AC3E}">
        <p14:creationId xmlns:p14="http://schemas.microsoft.com/office/powerpoint/2010/main" xmlns="" val="46908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US"/>
              <a:t>2 JUNE 2014</a:t>
            </a:r>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ZA"/>
              <a:t>CONFIDENTIAL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0054621-B67C-4790-AF48-37764E95DA82}" type="slidenum">
              <a:rPr lang="en-ZA" altLang="en-US"/>
              <a:pPr>
                <a:defRPr/>
              </a:pPr>
              <a:t>‹#›</a:t>
            </a:fld>
            <a:endParaRPr lang="en-ZA" altLang="en-US"/>
          </a:p>
        </p:txBody>
      </p:sp>
    </p:spTree>
    <p:extLst>
      <p:ext uri="{BB962C8B-B14F-4D97-AF65-F5344CB8AC3E}">
        <p14:creationId xmlns:p14="http://schemas.microsoft.com/office/powerpoint/2010/main" xmlns="" val="112960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US"/>
              <a:t>2 JUNE 2014</a:t>
            </a:r>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en-ZA"/>
              <a:t>CONFIDENTIAL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7C69274-0F9C-4DE4-82DB-7DBBB3BE1E12}" type="slidenum">
              <a:rPr lang="en-ZA" altLang="en-US"/>
              <a:pPr>
                <a:defRPr/>
              </a:pPr>
              <a:t>‹#›</a:t>
            </a:fld>
            <a:endParaRPr lang="en-ZA" altLang="en-US"/>
          </a:p>
        </p:txBody>
      </p:sp>
    </p:spTree>
    <p:extLst>
      <p:ext uri="{BB962C8B-B14F-4D97-AF65-F5344CB8AC3E}">
        <p14:creationId xmlns:p14="http://schemas.microsoft.com/office/powerpoint/2010/main" xmlns="" val="43479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ZA" altLang="en-US" dirty="0"/>
          </a:p>
        </p:txBody>
      </p:sp>
      <p:sp>
        <p:nvSpPr>
          <p:cNvPr id="1027" name="Text Placeholder 2"/>
          <p:cNvSpPr>
            <a:spLocks noGrp="1"/>
          </p:cNvSpPr>
          <p:nvPr>
            <p:ph type="body" idx="1"/>
          </p:nvPr>
        </p:nvSpPr>
        <p:spPr bwMode="auto">
          <a:xfrm>
            <a:off x="457200" y="165981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dirty="0"/>
          </a:p>
        </p:txBody>
      </p:sp>
      <p:sp>
        <p:nvSpPr>
          <p:cNvPr id="1028" name="TextBox 6"/>
          <p:cNvSpPr txBox="1">
            <a:spLocks noChangeArrowheads="1"/>
          </p:cNvSpPr>
          <p:nvPr userDrawn="1"/>
        </p:nvSpPr>
        <p:spPr bwMode="auto">
          <a:xfrm>
            <a:off x="6804025" y="6481541"/>
            <a:ext cx="1871663" cy="261610"/>
          </a:xfrm>
          <a:prstGeom prst="rect">
            <a:avLst/>
          </a:prstGeom>
          <a:noFill/>
          <a:ln>
            <a:noFill/>
          </a:ln>
        </p:spPr>
        <p:txBody>
          <a:bodyPr anchor="ct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defRPr/>
            </a:pPr>
            <a:fld id="{2EAA5C37-0358-4550-B857-72A175769F33}" type="slidenum">
              <a:rPr lang="en-ZA" altLang="en-US" sz="1100" b="1" smtClean="0">
                <a:solidFill>
                  <a:srgbClr val="7F7F7F"/>
                </a:solidFill>
                <a:latin typeface="Arial" panose="020B0604020202020204" pitchFamily="34" charset="0"/>
                <a:cs typeface="Arial" panose="020B0604020202020204" pitchFamily="34" charset="0"/>
              </a:rPr>
              <a:pPr algn="r" eaLnBrk="1" hangingPunct="1">
                <a:defRPr/>
              </a:pPr>
              <a:t>‹#›</a:t>
            </a:fld>
            <a:endParaRPr lang="en-ZA" altLang="en-US" sz="1100" b="1" dirty="0">
              <a:solidFill>
                <a:srgbClr val="7F7F7F"/>
              </a:solidFill>
              <a:latin typeface="Arial" panose="020B0604020202020204" pitchFamily="34" charset="0"/>
              <a:cs typeface="Arial" panose="020B0604020202020204" pitchFamily="34" charset="0"/>
            </a:endParaRPr>
          </a:p>
        </p:txBody>
      </p:sp>
      <p:sp>
        <p:nvSpPr>
          <p:cNvPr id="8" name="Rectangle 7"/>
          <p:cNvSpPr/>
          <p:nvPr userDrawn="1"/>
        </p:nvSpPr>
        <p:spPr>
          <a:xfrm>
            <a:off x="468313" y="492715"/>
            <a:ext cx="8207375" cy="575945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10" name="Footer Placeholder 4"/>
          <p:cNvSpPr txBox="1">
            <a:spLocks/>
          </p:cNvSpPr>
          <p:nvPr userDrawn="1"/>
        </p:nvSpPr>
        <p:spPr>
          <a:xfrm>
            <a:off x="3128963" y="6429784"/>
            <a:ext cx="2895600" cy="365125"/>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ZA" sz="1100" b="1" dirty="0">
                <a:solidFill>
                  <a:schemeClr val="bg1">
                    <a:lumMod val="50000"/>
                  </a:schemeClr>
                </a:solidFill>
                <a:latin typeface="Arial" panose="020B0604020202020204" pitchFamily="34" charset="0"/>
                <a:cs typeface="Arial" panose="020B0604020202020204" pitchFamily="34" charset="0"/>
              </a:rPr>
              <a:t>RESTRICTED</a:t>
            </a:r>
          </a:p>
        </p:txBody>
      </p:sp>
      <p:sp>
        <p:nvSpPr>
          <p:cNvPr id="12" name="Footer Placeholder 4"/>
          <p:cNvSpPr txBox="1">
            <a:spLocks/>
          </p:cNvSpPr>
          <p:nvPr userDrawn="1"/>
        </p:nvSpPr>
        <p:spPr>
          <a:xfrm>
            <a:off x="3132138" y="115888"/>
            <a:ext cx="2895600" cy="365125"/>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ZA" sz="1100" b="1" dirty="0">
                <a:solidFill>
                  <a:schemeClr val="bg1">
                    <a:lumMod val="50000"/>
                  </a:schemeClr>
                </a:solidFill>
                <a:latin typeface="Arial" panose="020B0604020202020204" pitchFamily="34" charset="0"/>
                <a:cs typeface="Arial" panose="020B0604020202020204" pitchFamily="34" charset="0"/>
              </a:rPr>
              <a:t>RESTRICTED</a:t>
            </a:r>
          </a:p>
        </p:txBody>
      </p:sp>
      <p:pic>
        <p:nvPicPr>
          <p:cNvPr id="3" name="Picture 2" descr="A picture containing food, room&#10;&#10;Description automatically generated">
            <a:extLst>
              <a:ext uri="{FF2B5EF4-FFF2-40B4-BE49-F238E27FC236}">
                <a16:creationId xmlns:a16="http://schemas.microsoft.com/office/drawing/2014/main" xmlns="" id="{3EC0F47A-4ADB-4647-B327-673CA0A1A366}"/>
              </a:ext>
            </a:extLst>
          </p:cNvPr>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11620"/>
            <a:ext cx="611560" cy="603720"/>
          </a:xfrm>
          <a:prstGeom prst="rect">
            <a:avLst/>
          </a:prstGeom>
        </p:spPr>
      </p:pic>
      <p:pic>
        <p:nvPicPr>
          <p:cNvPr id="5" name="Picture 4" descr="A picture containing shirt, drawing&#10;&#10;Description automatically generated">
            <a:extLst>
              <a:ext uri="{FF2B5EF4-FFF2-40B4-BE49-F238E27FC236}">
                <a16:creationId xmlns:a16="http://schemas.microsoft.com/office/drawing/2014/main" xmlns="" id="{003526B6-2B29-4340-938B-ED3C8FE46158}"/>
              </a:ext>
            </a:extLst>
          </p:cNvPr>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8548316" y="8572"/>
            <a:ext cx="560051" cy="563688"/>
          </a:xfrm>
          <a:prstGeom prst="rect">
            <a:avLst/>
          </a:prstGeom>
        </p:spPr>
      </p:pic>
      <p:pic>
        <p:nvPicPr>
          <p:cNvPr id="11" name="Picture 24" descr="SA Army"/>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2532063" y="6224468"/>
            <a:ext cx="596900" cy="574675"/>
          </a:xfrm>
          <a:prstGeom prst="rect">
            <a:avLst/>
          </a:prstGeom>
          <a:ln>
            <a:noFill/>
          </a:ln>
          <a:effectLst>
            <a:outerShdw blurRad="190500" algn="tl" rotWithShape="0">
              <a:srgbClr val="000000">
                <a:alpha val="70000"/>
              </a:srgbClr>
            </a:outerShdw>
          </a:effectLst>
        </p:spPr>
      </p:pic>
      <p:grpSp>
        <p:nvGrpSpPr>
          <p:cNvPr id="13" name="Group 25"/>
          <p:cNvGrpSpPr>
            <a:grpSpLocks/>
          </p:cNvGrpSpPr>
          <p:nvPr userDrawn="1"/>
        </p:nvGrpSpPr>
        <p:grpSpPr bwMode="auto">
          <a:xfrm>
            <a:off x="5292080" y="6241679"/>
            <a:ext cx="632760" cy="545287"/>
            <a:chOff x="3923" y="2704"/>
            <a:chExt cx="679" cy="677"/>
          </a:xfrm>
          <a:effectLst>
            <a:innerShdw blurRad="63500" dist="50800" dir="5400000">
              <a:prstClr val="black">
                <a:alpha val="50000"/>
              </a:prstClr>
            </a:innerShdw>
          </a:effectLst>
        </p:grpSpPr>
        <p:sp>
          <p:nvSpPr>
            <p:cNvPr id="14" name="Oval 13"/>
            <p:cNvSpPr>
              <a:spLocks noChangeArrowheads="1"/>
            </p:cNvSpPr>
            <p:nvPr/>
          </p:nvSpPr>
          <p:spPr bwMode="auto">
            <a:xfrm>
              <a:off x="4014" y="2795"/>
              <a:ext cx="499" cy="499"/>
            </a:xfrm>
            <a:prstGeom prst="ellipse">
              <a:avLst/>
            </a:prstGeom>
            <a:solidFill>
              <a:schemeClr val="bg1"/>
            </a:solidFill>
            <a:ln w="9525">
              <a:solidFill>
                <a:srgbClr val="FFFFFF"/>
              </a:solidFill>
              <a:round/>
              <a:headEnd/>
              <a:tailEnd/>
            </a:ln>
          </p:spPr>
          <p:txBody>
            <a:bodyPr wrap="none" anchor="ctr"/>
            <a:lstStyle/>
            <a:p>
              <a:pPr algn="ctr" eaLnBrk="1" hangingPunct="1">
                <a:spcBef>
                  <a:spcPct val="50000"/>
                </a:spcBef>
                <a:defRPr/>
              </a:pPr>
              <a:endParaRPr lang="en-ZA" altLang="en-US" dirty="0"/>
            </a:p>
          </p:txBody>
        </p:sp>
        <p:pic>
          <p:nvPicPr>
            <p:cNvPr id="15" name="Picture 14" descr="SA Navy"/>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923" y="2704"/>
              <a:ext cx="679" cy="677"/>
            </a:xfrm>
            <a:prstGeom prst="rect">
              <a:avLst/>
            </a:prstGeom>
            <a:ln>
              <a:noFill/>
            </a:ln>
            <a:effectLst>
              <a:outerShdw blurRad="190500" algn="tl" rotWithShape="0">
                <a:srgbClr val="000000">
                  <a:alpha val="70000"/>
                </a:srgbClr>
              </a:outerShdw>
            </a:effectLst>
          </p:spPr>
        </p:pic>
      </p:grpSp>
      <p:grpSp>
        <p:nvGrpSpPr>
          <p:cNvPr id="16" name="Group 15"/>
          <p:cNvGrpSpPr>
            <a:grpSpLocks/>
          </p:cNvGrpSpPr>
          <p:nvPr userDrawn="1"/>
        </p:nvGrpSpPr>
        <p:grpSpPr bwMode="auto">
          <a:xfrm>
            <a:off x="3302053" y="6266644"/>
            <a:ext cx="528217" cy="511471"/>
            <a:chOff x="3197" y="2704"/>
            <a:chExt cx="681" cy="681"/>
          </a:xfrm>
          <a:effectLst>
            <a:innerShdw blurRad="63500" dist="50800" dir="5400000">
              <a:prstClr val="black">
                <a:alpha val="50000"/>
              </a:prstClr>
            </a:innerShdw>
          </a:effectLst>
        </p:grpSpPr>
        <p:sp>
          <p:nvSpPr>
            <p:cNvPr id="17" name="Oval 29"/>
            <p:cNvSpPr>
              <a:spLocks noChangeArrowheads="1"/>
            </p:cNvSpPr>
            <p:nvPr/>
          </p:nvSpPr>
          <p:spPr bwMode="auto">
            <a:xfrm>
              <a:off x="3198" y="2704"/>
              <a:ext cx="680" cy="681"/>
            </a:xfrm>
            <a:prstGeom prst="ellipse">
              <a:avLst/>
            </a:prstGeom>
            <a:solidFill>
              <a:schemeClr val="bg1"/>
            </a:solidFill>
            <a:ln w="9525">
              <a:solidFill>
                <a:srgbClr val="FFFFFF"/>
              </a:solidFill>
              <a:round/>
              <a:headEnd/>
              <a:tailEnd/>
            </a:ln>
          </p:spPr>
          <p:txBody>
            <a:bodyPr wrap="none" anchor="ctr"/>
            <a:lstStyle/>
            <a:p>
              <a:pPr algn="ctr" eaLnBrk="1" hangingPunct="1">
                <a:spcBef>
                  <a:spcPct val="50000"/>
                </a:spcBef>
                <a:defRPr/>
              </a:pPr>
              <a:endParaRPr lang="en-ZA" altLang="en-US" dirty="0"/>
            </a:p>
          </p:txBody>
        </p:sp>
        <p:pic>
          <p:nvPicPr>
            <p:cNvPr id="18" name="Picture 30" descr="SA AirForce"/>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197" y="2704"/>
              <a:ext cx="680" cy="680"/>
            </a:xfrm>
            <a:prstGeom prst="rect">
              <a:avLst/>
            </a:prstGeom>
            <a:ln>
              <a:noFill/>
            </a:ln>
            <a:effectLst>
              <a:outerShdw blurRad="190500" algn="tl" rotWithShape="0">
                <a:srgbClr val="000000">
                  <a:alpha val="70000"/>
                </a:srgbClr>
              </a:outerShdw>
            </a:effectLst>
          </p:spPr>
        </p:pic>
      </p:grpSp>
      <p:pic>
        <p:nvPicPr>
          <p:cNvPr id="19" name="Picture 31" descr="SAMHS"/>
          <p:cNvPicPr>
            <a:picLocks noChangeAspect="1" noChangeArrowheads="1"/>
          </p:cNvPicPr>
          <p:nvPr userDrawn="1"/>
        </p:nvPicPr>
        <p:blipFill>
          <a:blip r:embed="rId18" cstate="print">
            <a:clrChange>
              <a:clrFrom>
                <a:srgbClr val="FFFFFF"/>
              </a:clrFrom>
              <a:clrTo>
                <a:srgbClr val="FFFFFF">
                  <a:alpha val="0"/>
                </a:srgbClr>
              </a:clrTo>
            </a:clrChange>
          </a:blip>
          <a:srcRect/>
          <a:stretch>
            <a:fillRect/>
          </a:stretch>
        </p:blipFill>
        <p:spPr bwMode="auto">
          <a:xfrm>
            <a:off x="6067433" y="6251249"/>
            <a:ext cx="615628" cy="529352"/>
          </a:xfrm>
          <a:prstGeom prst="rect">
            <a:avLst/>
          </a:prstGeom>
          <a:ln>
            <a:noFill/>
          </a:ln>
          <a:effectLst>
            <a:outerShdw blurRad="190500" algn="tl" rotWithShape="0">
              <a:srgbClr val="000000">
                <a:alpha val="70000"/>
              </a:srgbClr>
            </a:outerShdw>
          </a:effectLst>
        </p:spPr>
      </p:pic>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4400" b="1" kern="1200">
          <a:solidFill>
            <a:srgbClr val="006600"/>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95536" y="1556792"/>
            <a:ext cx="8352928" cy="4733764"/>
          </a:xfrm>
          <a:prstGeom prst="rect">
            <a:avLst/>
          </a:prstGeom>
          <a:ln>
            <a:noFill/>
          </a:ln>
          <a:effectLst>
            <a:softEdge rad="112500"/>
          </a:effectLst>
        </p:spPr>
      </p:pic>
      <p:sp>
        <p:nvSpPr>
          <p:cNvPr id="13314" name="Title 1"/>
          <p:cNvSpPr txBox="1">
            <a:spLocks/>
          </p:cNvSpPr>
          <p:nvPr/>
        </p:nvSpPr>
        <p:spPr bwMode="auto">
          <a:xfrm>
            <a:off x="537518" y="489038"/>
            <a:ext cx="8064500" cy="2088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2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lgn="ctr" eaLnBrk="1" hangingPunct="1">
              <a:spcBef>
                <a:spcPct val="0"/>
              </a:spcBef>
              <a:buNone/>
              <a:defRPr/>
            </a:pPr>
            <a:r>
              <a:rPr lang="en-ZA" sz="4000" b="1" dirty="0" smtClean="0">
                <a:solidFill>
                  <a:srgbClr val="006600"/>
                </a:solidFill>
                <a:latin typeface="Arial" panose="020B0604020202020204" pitchFamily="34" charset="0"/>
                <a:cs typeface="Arial" panose="020B0604020202020204" pitchFamily="34" charset="0"/>
              </a:rPr>
              <a:t>Brief to the JSC DMV – Presidential Authority Extension</a:t>
            </a:r>
          </a:p>
          <a:p>
            <a:pPr algn="ctr" eaLnBrk="1" hangingPunct="1">
              <a:spcBef>
                <a:spcPct val="0"/>
              </a:spcBef>
              <a:buNone/>
              <a:defRPr/>
            </a:pPr>
            <a:r>
              <a:rPr lang="en-ZA" sz="4000" b="1" dirty="0" smtClean="0">
                <a:solidFill>
                  <a:srgbClr val="006600"/>
                </a:solidFill>
                <a:latin typeface="Arial" panose="020B0604020202020204" pitchFamily="34" charset="0"/>
                <a:cs typeface="Arial" panose="020B0604020202020204" pitchFamily="34" charset="0"/>
              </a:rPr>
              <a:t>Op CHARIOT</a:t>
            </a:r>
            <a:endParaRPr lang="en-ZA" sz="4000" b="1" dirty="0">
              <a:solidFill>
                <a:srgbClr val="006600"/>
              </a:solidFill>
              <a:latin typeface="Arial" panose="020B0604020202020204" pitchFamily="34" charset="0"/>
              <a:cs typeface="Arial" panose="020B0604020202020204" pitchFamily="34" charset="0"/>
            </a:endParaRPr>
          </a:p>
        </p:txBody>
      </p:sp>
      <p:sp>
        <p:nvSpPr>
          <p:cNvPr id="11267" name="Title 1"/>
          <p:cNvSpPr txBox="1">
            <a:spLocks/>
          </p:cNvSpPr>
          <p:nvPr/>
        </p:nvSpPr>
        <p:spPr bwMode="auto">
          <a:xfrm>
            <a:off x="683568" y="5445224"/>
            <a:ext cx="7772400" cy="932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2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lgn="ctr" eaLnBrk="1" hangingPunct="1">
              <a:spcBef>
                <a:spcPct val="0"/>
              </a:spcBef>
              <a:buFontTx/>
              <a:buNone/>
            </a:pPr>
            <a:r>
              <a:rPr lang="en-ZA" altLang="en-US" sz="2800" b="1" dirty="0" smtClean="0">
                <a:latin typeface="Arial" panose="020B0604020202020204" pitchFamily="34" charset="0"/>
                <a:cs typeface="Arial" panose="020B0604020202020204" pitchFamily="34" charset="0"/>
              </a:rPr>
              <a:t>J Ops Div </a:t>
            </a:r>
            <a:r>
              <a:rPr lang="en-ZA" altLang="en-US" sz="2800" b="1" dirty="0">
                <a:latin typeface="Arial" panose="020B0604020202020204" pitchFamily="34" charset="0"/>
                <a:cs typeface="Arial" panose="020B0604020202020204" pitchFamily="34" charset="0"/>
              </a:rPr>
              <a:t>– </a:t>
            </a:r>
            <a:r>
              <a:rPr lang="en-ZA" altLang="en-US" sz="2800" b="1" dirty="0" smtClean="0">
                <a:latin typeface="Arial" panose="020B0604020202020204" pitchFamily="34" charset="0"/>
                <a:cs typeface="Arial" panose="020B0604020202020204" pitchFamily="34" charset="0"/>
              </a:rPr>
              <a:t>Maj Gen K. Nompetsheni</a:t>
            </a:r>
            <a:endParaRPr lang="en-ZA" altLang="en-US"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 xmlns:a16="http://schemas.microsoft.com/office/drawing/2014/main" id="{390D543C-B57D-BF35-9C6D-A934C179F7FF}"/>
              </a:ext>
            </a:extLst>
          </p:cNvPr>
          <p:cNvSpPr>
            <a:spLocks noGrp="1"/>
          </p:cNvSpPr>
          <p:nvPr>
            <p:ph type="sldNum" sz="quarter" idx="4294967295"/>
          </p:nvPr>
        </p:nvSpPr>
        <p:spPr bwMode="auto">
          <a:xfrm>
            <a:off x="6553200" y="65579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9565F3-124B-4385-A52E-9A742829BDE9}" type="slidenum">
              <a:rPr lang="en-US" altLang="en-US" sz="1400">
                <a:solidFill>
                  <a:srgbClr val="000000"/>
                </a:solidFill>
                <a:latin typeface="Times New Roman" panose="02020603050405020304" pitchFamily="18" charset="0"/>
              </a:rPr>
              <a:pPr eaLnBrk="1" hangingPunct="1"/>
              <a:t>10</a:t>
            </a:fld>
            <a:endParaRPr lang="en-US" altLang="en-US" sz="1400">
              <a:solidFill>
                <a:srgbClr val="000000"/>
              </a:solidFill>
              <a:latin typeface="Times New Roman" panose="02020603050405020304" pitchFamily="18" charset="0"/>
            </a:endParaRPr>
          </a:p>
        </p:txBody>
      </p:sp>
      <p:sp>
        <p:nvSpPr>
          <p:cNvPr id="19" name="Title 1" descr="Sand Flip">
            <a:extLst>
              <a:ext uri="{FF2B5EF4-FFF2-40B4-BE49-F238E27FC236}">
                <a16:creationId xmlns="" xmlns:a16="http://schemas.microsoft.com/office/drawing/2014/main" id="{C7673DDB-FB4B-D76C-BDF8-C453E16F568C}"/>
              </a:ext>
            </a:extLst>
          </p:cNvPr>
          <p:cNvSpPr txBox="1"/>
          <p:nvPr/>
        </p:nvSpPr>
        <p:spPr>
          <a:xfrm>
            <a:off x="341313" y="438466"/>
            <a:ext cx="8345487" cy="57785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ZA" altLang="en-US" sz="3200" b="1" dirty="0" smtClean="0">
                <a:solidFill>
                  <a:prstClr val="black"/>
                </a:solidFill>
                <a:uFill>
                  <a:solidFill>
                    <a:srgbClr val="FF0000"/>
                  </a:solidFill>
                </a:uFill>
                <a:latin typeface="Arial" panose="020B0604020202020204" pitchFamily="34" charset="0"/>
                <a:cs typeface="Arial" panose="020B0604020202020204" pitchFamily="34" charset="0"/>
              </a:rPr>
              <a:t>CONTRIBUTION BY THE SANDF     </a:t>
            </a:r>
            <a:endParaRPr lang="en-ZA" altLang="en-US" sz="3200" b="1" dirty="0">
              <a:solidFill>
                <a:prstClr val="black"/>
              </a:solidFill>
              <a:uFill>
                <a:solidFill>
                  <a:srgbClr val="FF0000"/>
                </a:solidFill>
              </a:uFill>
              <a:latin typeface="Arial" panose="020B0604020202020204" pitchFamily="34" charset="0"/>
              <a:cs typeface="Arial" panose="020B0604020202020204" pitchFamily="34" charset="0"/>
            </a:endParaRPr>
          </a:p>
        </p:txBody>
      </p:sp>
      <p:grpSp>
        <p:nvGrpSpPr>
          <p:cNvPr id="2" name="Group 1"/>
          <p:cNvGrpSpPr/>
          <p:nvPr/>
        </p:nvGrpSpPr>
        <p:grpSpPr>
          <a:xfrm>
            <a:off x="463563" y="1024816"/>
            <a:ext cx="8223237" cy="5212496"/>
            <a:chOff x="463563" y="1024816"/>
            <a:chExt cx="8223237" cy="5212496"/>
          </a:xfrm>
        </p:grpSpPr>
        <p:sp>
          <p:nvSpPr>
            <p:cNvPr id="21510" name="Rectangle 2">
              <a:extLst>
                <a:ext uri="{FF2B5EF4-FFF2-40B4-BE49-F238E27FC236}">
                  <a16:creationId xmlns="" xmlns:a16="http://schemas.microsoft.com/office/drawing/2014/main" id="{AE4559F0-253E-D4FB-5492-5C4BBD0A31A4}"/>
                </a:ext>
              </a:extLst>
            </p:cNvPr>
            <p:cNvSpPr>
              <a:spLocks noChangeArrowheads="1"/>
            </p:cNvSpPr>
            <p:nvPr/>
          </p:nvSpPr>
          <p:spPr bwMode="auto">
            <a:xfrm>
              <a:off x="463563" y="1024816"/>
              <a:ext cx="814088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n-ZA" altLang="en-US" dirty="0">
                  <a:solidFill>
                    <a:srgbClr val="000000"/>
                  </a:solidFill>
                </a:rPr>
                <a:t>The unit assisted the community of Intake to recover a bus that was washed </a:t>
              </a:r>
              <a:r>
                <a:rPr lang="en-ZA" altLang="en-US" dirty="0" smtClean="0">
                  <a:solidFill>
                    <a:srgbClr val="000000"/>
                  </a:solidFill>
                </a:rPr>
                <a:t>away.       </a:t>
              </a:r>
              <a:endParaRPr lang="en-ZA" altLang="en-US" dirty="0">
                <a:solidFill>
                  <a:srgbClr val="000000"/>
                </a:solidFill>
              </a:endParaRPr>
            </a:p>
          </p:txBody>
        </p:sp>
        <p:pic>
          <p:nvPicPr>
            <p:cNvPr id="21511" name="Picture 9" descr="C:\Users\COE\Pictures\IMG-20220427-WA0021.jpg">
              <a:extLst>
                <a:ext uri="{FF2B5EF4-FFF2-40B4-BE49-F238E27FC236}">
                  <a16:creationId xmlns="" xmlns:a16="http://schemas.microsoft.com/office/drawing/2014/main" id="{4B06539A-F8E5-88D1-9EC4-A3391BE3003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563" y="1671147"/>
              <a:ext cx="4409347" cy="4566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2" name="Picture 10" descr="C:\Users\COE\Pictures\IMG-20220427-WA0022.jpg">
              <a:extLst>
                <a:ext uri="{FF2B5EF4-FFF2-40B4-BE49-F238E27FC236}">
                  <a16:creationId xmlns="" xmlns:a16="http://schemas.microsoft.com/office/drawing/2014/main" id="{37B1AD10-CF3D-55B3-8D33-921FB3AB9F3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1671146"/>
              <a:ext cx="3970784" cy="4566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490527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 xmlns:a16="http://schemas.microsoft.com/office/drawing/2014/main" id="{D9ADC6D1-03DC-2C51-C0ED-3141ECB0963C}"/>
              </a:ext>
            </a:extLst>
          </p:cNvPr>
          <p:cNvSpPr>
            <a:spLocks noGrp="1"/>
          </p:cNvSpPr>
          <p:nvPr>
            <p:ph type="sldNum" sz="quarter" idx="4294967295"/>
          </p:nvPr>
        </p:nvSpPr>
        <p:spPr bwMode="auto">
          <a:xfrm>
            <a:off x="6553200" y="65579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0E78D2-36AA-4984-826C-1C8CC221327E}" type="slidenum">
              <a:rPr lang="en-US" altLang="en-US" sz="1400">
                <a:solidFill>
                  <a:srgbClr val="000000"/>
                </a:solidFill>
                <a:latin typeface="Times New Roman" panose="02020603050405020304" pitchFamily="18" charset="0"/>
              </a:rPr>
              <a:pPr eaLnBrk="1" hangingPunct="1"/>
              <a:t>11</a:t>
            </a:fld>
            <a:endParaRPr lang="en-US" altLang="en-US" sz="1400">
              <a:solidFill>
                <a:srgbClr val="000000"/>
              </a:solidFill>
              <a:latin typeface="Times New Roman" panose="02020603050405020304" pitchFamily="18" charset="0"/>
            </a:endParaRPr>
          </a:p>
        </p:txBody>
      </p:sp>
      <p:sp>
        <p:nvSpPr>
          <p:cNvPr id="19" name="Title 1" descr="Sand Flip">
            <a:extLst>
              <a:ext uri="{FF2B5EF4-FFF2-40B4-BE49-F238E27FC236}">
                <a16:creationId xmlns="" xmlns:a16="http://schemas.microsoft.com/office/drawing/2014/main" id="{897A6467-3A13-D303-54FB-D10D16F3B69C}"/>
              </a:ext>
            </a:extLst>
          </p:cNvPr>
          <p:cNvSpPr txBox="1"/>
          <p:nvPr/>
        </p:nvSpPr>
        <p:spPr>
          <a:xfrm>
            <a:off x="341313" y="908720"/>
            <a:ext cx="8345487" cy="7731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ZA" altLang="en-US" sz="2400" b="1" dirty="0" smtClean="0">
                <a:solidFill>
                  <a:prstClr val="black"/>
                </a:solidFill>
                <a:uFill>
                  <a:solidFill>
                    <a:srgbClr val="FF0000"/>
                  </a:solidFill>
                </a:uFill>
                <a:latin typeface="Arial" panose="020B0604020202020204" pitchFamily="34" charset="0"/>
                <a:cs typeface="Arial" panose="020B0604020202020204" pitchFamily="34" charset="0"/>
              </a:rPr>
              <a:t> </a:t>
            </a:r>
            <a:r>
              <a:rPr lang="en-ZA" altLang="en-US" sz="2400" b="1" dirty="0">
                <a:solidFill>
                  <a:prstClr val="black"/>
                </a:solidFill>
                <a:uFill>
                  <a:solidFill>
                    <a:srgbClr val="FF0000"/>
                  </a:solidFill>
                </a:uFill>
                <a:latin typeface="Arial" panose="020B0604020202020204" pitchFamily="34" charset="0"/>
                <a:cs typeface="Arial" panose="020B0604020202020204" pitchFamily="34" charset="0"/>
              </a:rPr>
              <a:t>WATER DELIVERY TO LOCAL </a:t>
            </a:r>
            <a:r>
              <a:rPr lang="en-ZA" altLang="en-US" sz="2400" b="1" dirty="0" smtClean="0">
                <a:solidFill>
                  <a:prstClr val="black"/>
                </a:solidFill>
                <a:uFill>
                  <a:solidFill>
                    <a:srgbClr val="FF0000"/>
                  </a:solidFill>
                </a:uFill>
                <a:latin typeface="Arial" panose="020B0604020202020204" pitchFamily="34" charset="0"/>
                <a:cs typeface="Arial" panose="020B0604020202020204" pitchFamily="34" charset="0"/>
              </a:rPr>
              <a:t>COMMUNITIES 1/2 </a:t>
            </a:r>
            <a:endParaRPr lang="en-ZA" altLang="en-US" sz="2400" b="1" dirty="0">
              <a:solidFill>
                <a:prstClr val="black"/>
              </a:solidFill>
              <a:uFill>
                <a:solidFill>
                  <a:srgbClr val="FF0000"/>
                </a:solidFill>
              </a:uFill>
              <a:latin typeface="Arial" panose="020B0604020202020204" pitchFamily="34" charset="0"/>
              <a:cs typeface="Arial" panose="020B0604020202020204" pitchFamily="34" charset="0"/>
            </a:endParaRPr>
          </a:p>
        </p:txBody>
      </p:sp>
      <p:pic>
        <p:nvPicPr>
          <p:cNvPr id="22535" name="Picture 2" descr="C:\Users\COE\Pictures\20220509_083613.jpg">
            <a:extLst>
              <a:ext uri="{FF2B5EF4-FFF2-40B4-BE49-F238E27FC236}">
                <a16:creationId xmlns="" xmlns:a16="http://schemas.microsoft.com/office/drawing/2014/main" id="{83A8AFF3-5BE8-F3A7-A938-DE6B09BCD0B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47950" y="19965988"/>
            <a:ext cx="28460700" cy="5059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467544" y="1124744"/>
            <a:ext cx="8219256" cy="5112568"/>
            <a:chOff x="464654" y="506652"/>
            <a:chExt cx="7995778" cy="5730660"/>
          </a:xfrm>
        </p:grpSpPr>
        <p:sp>
          <p:nvSpPr>
            <p:cNvPr id="22534" name="Rectangle 2">
              <a:extLst>
                <a:ext uri="{FF2B5EF4-FFF2-40B4-BE49-F238E27FC236}">
                  <a16:creationId xmlns="" xmlns:a16="http://schemas.microsoft.com/office/drawing/2014/main" id="{9172237B-CFBA-8067-24EA-2B2F1295545B}"/>
                </a:ext>
              </a:extLst>
            </p:cNvPr>
            <p:cNvSpPr>
              <a:spLocks noChangeArrowheads="1"/>
            </p:cNvSpPr>
            <p:nvPr/>
          </p:nvSpPr>
          <p:spPr bwMode="auto">
            <a:xfrm>
              <a:off x="4438650" y="577850"/>
              <a:ext cx="4021782" cy="5381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n-ZA" altLang="en-US" dirty="0">
                  <a:solidFill>
                    <a:srgbClr val="000000"/>
                  </a:solidFill>
                </a:rPr>
                <a:t>The </a:t>
              </a:r>
              <a:r>
                <a:rPr lang="en-ZA" altLang="en-US" dirty="0" smtClean="0">
                  <a:solidFill>
                    <a:srgbClr val="000000"/>
                  </a:solidFill>
                </a:rPr>
                <a:t>SANDF has </a:t>
              </a:r>
              <a:r>
                <a:rPr lang="en-ZA" altLang="en-US" dirty="0">
                  <a:solidFill>
                    <a:srgbClr val="000000"/>
                  </a:solidFill>
                </a:rPr>
                <a:t>delivered water to the following areas 20 000lt daily: </a:t>
              </a:r>
            </a:p>
            <a:p>
              <a:pPr lvl="1" algn="just" eaLnBrk="1" hangingPunct="1">
                <a:buFont typeface="Arial" panose="020B0604020202020204" pitchFamily="34" charset="0"/>
                <a:buChar char="•"/>
              </a:pPr>
              <a:r>
                <a:rPr lang="en-ZA" altLang="en-US" dirty="0">
                  <a:solidFill>
                    <a:srgbClr val="000000"/>
                  </a:solidFill>
                </a:rPr>
                <a:t>Intake  </a:t>
              </a:r>
            </a:p>
            <a:p>
              <a:pPr lvl="1" algn="just" eaLnBrk="1" hangingPunct="1">
                <a:buFont typeface="Arial" panose="020B0604020202020204" pitchFamily="34" charset="0"/>
                <a:buChar char="•"/>
              </a:pPr>
              <a:r>
                <a:rPr lang="en-ZA" altLang="en-US" dirty="0" err="1">
                  <a:solidFill>
                    <a:srgbClr val="000000"/>
                  </a:solidFill>
                </a:rPr>
                <a:t>Kwamashu</a:t>
              </a:r>
              <a:endParaRPr lang="en-ZA" altLang="en-US" dirty="0">
                <a:solidFill>
                  <a:srgbClr val="000000"/>
                </a:solidFill>
              </a:endParaRPr>
            </a:p>
            <a:p>
              <a:pPr lvl="1" algn="just" eaLnBrk="1" hangingPunct="1">
                <a:buFont typeface="Arial" panose="020B0604020202020204" pitchFamily="34" charset="0"/>
                <a:buChar char="•"/>
              </a:pPr>
              <a:r>
                <a:rPr lang="en-ZA" altLang="en-US" dirty="0" err="1">
                  <a:solidFill>
                    <a:srgbClr val="000000"/>
                  </a:solidFill>
                </a:rPr>
                <a:t>Sizela</a:t>
              </a:r>
              <a:endParaRPr lang="en-ZA" altLang="en-US" dirty="0">
                <a:solidFill>
                  <a:srgbClr val="000000"/>
                </a:solidFill>
              </a:endParaRPr>
            </a:p>
            <a:p>
              <a:pPr lvl="1" algn="just" eaLnBrk="1" hangingPunct="1">
                <a:buFont typeface="Arial" panose="020B0604020202020204" pitchFamily="34" charset="0"/>
                <a:buChar char="•"/>
              </a:pPr>
              <a:r>
                <a:rPr lang="en-ZA" altLang="en-US" dirty="0" err="1">
                  <a:solidFill>
                    <a:srgbClr val="000000"/>
                  </a:solidFill>
                </a:rPr>
                <a:t>Tongaat</a:t>
              </a:r>
              <a:r>
                <a:rPr lang="en-ZA" altLang="en-US" dirty="0">
                  <a:solidFill>
                    <a:srgbClr val="000000"/>
                  </a:solidFill>
                </a:rPr>
                <a:t> </a:t>
              </a:r>
            </a:p>
            <a:p>
              <a:pPr lvl="1" algn="just" eaLnBrk="1" hangingPunct="1">
                <a:buFont typeface="Arial" panose="020B0604020202020204" pitchFamily="34" charset="0"/>
                <a:buChar char="•"/>
              </a:pPr>
              <a:r>
                <a:rPr lang="en-ZA" altLang="en-US" dirty="0" err="1">
                  <a:solidFill>
                    <a:srgbClr val="000000"/>
                  </a:solidFill>
                </a:rPr>
                <a:t>Kwamadikazi</a:t>
              </a:r>
              <a:endParaRPr lang="en-ZA" altLang="en-US" dirty="0">
                <a:solidFill>
                  <a:srgbClr val="000000"/>
                </a:solidFill>
              </a:endParaRPr>
            </a:p>
            <a:p>
              <a:pPr lvl="1" algn="just" eaLnBrk="1" hangingPunct="1">
                <a:buFont typeface="Arial" panose="020B0604020202020204" pitchFamily="34" charset="0"/>
                <a:buChar char="•"/>
              </a:pPr>
              <a:r>
                <a:rPr lang="en-ZA" altLang="en-US" dirty="0" err="1">
                  <a:solidFill>
                    <a:srgbClr val="000000"/>
                  </a:solidFill>
                </a:rPr>
                <a:t>Dududu</a:t>
              </a:r>
              <a:endParaRPr lang="en-ZA" altLang="en-US" dirty="0">
                <a:solidFill>
                  <a:srgbClr val="000000"/>
                </a:solidFill>
              </a:endParaRPr>
            </a:p>
            <a:p>
              <a:pPr lvl="1" algn="just" eaLnBrk="1" hangingPunct="1">
                <a:buFont typeface="Arial" panose="020B0604020202020204" pitchFamily="34" charset="0"/>
                <a:buChar char="•"/>
              </a:pPr>
              <a:r>
                <a:rPr lang="en-ZA" altLang="en-US" dirty="0" err="1">
                  <a:solidFill>
                    <a:srgbClr val="000000"/>
                  </a:solidFill>
                </a:rPr>
                <a:t>Ndengezi</a:t>
              </a:r>
              <a:endParaRPr lang="en-ZA" altLang="en-US" dirty="0">
                <a:solidFill>
                  <a:srgbClr val="000000"/>
                </a:solidFill>
              </a:endParaRPr>
            </a:p>
            <a:p>
              <a:pPr lvl="1" algn="just" eaLnBrk="1" hangingPunct="1">
                <a:buFont typeface="Arial" panose="020B0604020202020204" pitchFamily="34" charset="0"/>
                <a:buChar char="•"/>
              </a:pPr>
              <a:r>
                <a:rPr lang="en-ZA" altLang="en-US" dirty="0">
                  <a:solidFill>
                    <a:srgbClr val="000000"/>
                  </a:solidFill>
                </a:rPr>
                <a:t>Nanda</a:t>
              </a:r>
            </a:p>
            <a:p>
              <a:pPr lvl="1" algn="just" eaLnBrk="1" hangingPunct="1">
                <a:buFont typeface="Arial" panose="020B0604020202020204" pitchFamily="34" charset="0"/>
                <a:buChar char="•"/>
              </a:pPr>
              <a:r>
                <a:rPr lang="en-ZA" altLang="en-US" dirty="0" err="1">
                  <a:solidFill>
                    <a:srgbClr val="000000"/>
                  </a:solidFill>
                </a:rPr>
                <a:t>Senzeleni</a:t>
              </a:r>
              <a:endParaRPr lang="en-ZA" altLang="en-US" dirty="0">
                <a:solidFill>
                  <a:srgbClr val="000000"/>
                </a:solidFill>
              </a:endParaRPr>
            </a:p>
            <a:p>
              <a:pPr lvl="1" algn="just" eaLnBrk="1" hangingPunct="1">
                <a:buFont typeface="Arial" panose="020B0604020202020204" pitchFamily="34" charset="0"/>
                <a:buChar char="•"/>
              </a:pPr>
              <a:r>
                <a:rPr lang="en-ZA" altLang="en-US" dirty="0" err="1">
                  <a:solidFill>
                    <a:srgbClr val="000000"/>
                  </a:solidFill>
                </a:rPr>
                <a:t>Imbilo</a:t>
              </a:r>
              <a:endParaRPr lang="en-ZA" altLang="en-US" dirty="0">
                <a:solidFill>
                  <a:srgbClr val="000000"/>
                </a:solidFill>
              </a:endParaRPr>
            </a:p>
            <a:p>
              <a:pPr lvl="1" algn="just" eaLnBrk="1" hangingPunct="1">
                <a:buFont typeface="Arial" panose="020B0604020202020204" pitchFamily="34" charset="0"/>
                <a:buChar char="•"/>
              </a:pPr>
              <a:r>
                <a:rPr lang="en-ZA" altLang="en-US" dirty="0">
                  <a:solidFill>
                    <a:srgbClr val="000000"/>
                  </a:solidFill>
                </a:rPr>
                <a:t>Pinetown</a:t>
              </a:r>
            </a:p>
            <a:p>
              <a:pPr lvl="1" algn="just" eaLnBrk="1" hangingPunct="1">
                <a:buFont typeface="Arial" panose="020B0604020202020204" pitchFamily="34" charset="0"/>
                <a:buChar char="•"/>
              </a:pPr>
              <a:r>
                <a:rPr lang="en-ZA" altLang="en-US" dirty="0" smtClean="0">
                  <a:solidFill>
                    <a:srgbClr val="000000"/>
                  </a:solidFill>
                </a:rPr>
                <a:t>La Mercy</a:t>
              </a:r>
              <a:endParaRPr lang="en-ZA" altLang="en-US" dirty="0">
                <a:solidFill>
                  <a:srgbClr val="000000"/>
                </a:solidFill>
              </a:endParaRPr>
            </a:p>
            <a:p>
              <a:pPr lvl="1" algn="just" eaLnBrk="1" hangingPunct="1">
                <a:buFont typeface="Arial" panose="020B0604020202020204" pitchFamily="34" charset="0"/>
                <a:buChar char="•"/>
              </a:pPr>
              <a:r>
                <a:rPr lang="en-ZA" altLang="en-US" dirty="0">
                  <a:solidFill>
                    <a:srgbClr val="000000"/>
                  </a:solidFill>
                </a:rPr>
                <a:t>We are still delivering water at </a:t>
              </a:r>
              <a:r>
                <a:rPr lang="en-ZA" altLang="en-US" dirty="0" err="1">
                  <a:solidFill>
                    <a:srgbClr val="000000"/>
                  </a:solidFill>
                </a:rPr>
                <a:t>Kwamashu</a:t>
              </a:r>
              <a:r>
                <a:rPr lang="en-ZA" altLang="en-US" dirty="0">
                  <a:solidFill>
                    <a:srgbClr val="000000"/>
                  </a:solidFill>
                </a:rPr>
                <a:t>, </a:t>
              </a:r>
              <a:r>
                <a:rPr lang="en-ZA" altLang="en-US" dirty="0" err="1">
                  <a:solidFill>
                    <a:srgbClr val="000000"/>
                  </a:solidFill>
                </a:rPr>
                <a:t>Tongaat</a:t>
              </a:r>
              <a:r>
                <a:rPr lang="en-ZA" altLang="en-US" dirty="0">
                  <a:solidFill>
                    <a:srgbClr val="000000"/>
                  </a:solidFill>
                </a:rPr>
                <a:t>, </a:t>
              </a:r>
              <a:r>
                <a:rPr lang="en-ZA" altLang="en-US" dirty="0" err="1">
                  <a:solidFill>
                    <a:srgbClr val="000000"/>
                  </a:solidFill>
                </a:rPr>
                <a:t>Sizela</a:t>
              </a:r>
              <a:r>
                <a:rPr lang="en-ZA" altLang="en-US" dirty="0">
                  <a:solidFill>
                    <a:srgbClr val="000000"/>
                  </a:solidFill>
                </a:rPr>
                <a:t> and Intake.        </a:t>
              </a:r>
            </a:p>
          </p:txBody>
        </p:sp>
        <p:pic>
          <p:nvPicPr>
            <p:cNvPr id="22536" name="Picture 10" descr="C:\Users\COE\Pictures\IMG-20220722-WA0019.jpg">
              <a:extLst>
                <a:ext uri="{FF2B5EF4-FFF2-40B4-BE49-F238E27FC236}">
                  <a16:creationId xmlns="" xmlns:a16="http://schemas.microsoft.com/office/drawing/2014/main" id="{7A2178EC-0935-7C3F-0841-135E95E301D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506652"/>
              <a:ext cx="4270660" cy="2879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11" descr="C:\Users\COE\Pictures\IMG-20220819-WA0012.jpg">
              <a:extLst>
                <a:ext uri="{FF2B5EF4-FFF2-40B4-BE49-F238E27FC236}">
                  <a16:creationId xmlns="" xmlns:a16="http://schemas.microsoft.com/office/drawing/2014/main" id="{40A9D6A0-C51B-86AF-E8C4-56DB92D1BE56}"/>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654" y="3411912"/>
              <a:ext cx="4273550" cy="282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118882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 xmlns:a16="http://schemas.microsoft.com/office/drawing/2014/main" id="{8EBCCD5D-0FB9-974C-B615-820B778EC519}"/>
              </a:ext>
            </a:extLst>
          </p:cNvPr>
          <p:cNvSpPr>
            <a:spLocks noGrp="1"/>
          </p:cNvSpPr>
          <p:nvPr>
            <p:ph type="sldNum" sz="quarter" idx="4294967295"/>
          </p:nvPr>
        </p:nvSpPr>
        <p:spPr bwMode="auto">
          <a:xfrm>
            <a:off x="6553200" y="65579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58BEEC-54B9-44D4-8A91-FE0EA1D9435E}" type="slidenum">
              <a:rPr lang="en-US" altLang="en-US" sz="1400">
                <a:solidFill>
                  <a:srgbClr val="000000"/>
                </a:solidFill>
                <a:latin typeface="Times New Roman" panose="02020603050405020304" pitchFamily="18" charset="0"/>
              </a:rPr>
              <a:pPr eaLnBrk="1" hangingPunct="1"/>
              <a:t>12</a:t>
            </a:fld>
            <a:endParaRPr lang="en-US" altLang="en-US" sz="1400">
              <a:solidFill>
                <a:srgbClr val="000000"/>
              </a:solidFill>
              <a:latin typeface="Times New Roman" panose="02020603050405020304" pitchFamily="18" charset="0"/>
            </a:endParaRPr>
          </a:p>
        </p:txBody>
      </p:sp>
      <p:sp>
        <p:nvSpPr>
          <p:cNvPr id="19" name="Title 1" descr="Sand Flip">
            <a:extLst>
              <a:ext uri="{FF2B5EF4-FFF2-40B4-BE49-F238E27FC236}">
                <a16:creationId xmlns="" xmlns:a16="http://schemas.microsoft.com/office/drawing/2014/main" id="{E31EDDE7-298B-9FFC-E9A5-C2C015C786E9}"/>
              </a:ext>
            </a:extLst>
          </p:cNvPr>
          <p:cNvSpPr txBox="1"/>
          <p:nvPr/>
        </p:nvSpPr>
        <p:spPr>
          <a:xfrm>
            <a:off x="341313" y="332656"/>
            <a:ext cx="8345487" cy="57785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ZA" altLang="en-US" sz="2400" b="1" dirty="0">
                <a:solidFill>
                  <a:prstClr val="black"/>
                </a:solidFill>
                <a:uFill>
                  <a:solidFill>
                    <a:srgbClr val="FF0000"/>
                  </a:solidFill>
                </a:uFill>
                <a:latin typeface="Arial" panose="020B0604020202020204" pitchFamily="34" charset="0"/>
                <a:cs typeface="Arial" panose="020B0604020202020204" pitchFamily="34" charset="0"/>
              </a:rPr>
              <a:t>BULK WATER DELIVERY TO LOCAL SCHOOLS </a:t>
            </a:r>
            <a:r>
              <a:rPr lang="en-ZA" altLang="en-US" sz="2400" b="1" dirty="0" smtClean="0">
                <a:solidFill>
                  <a:prstClr val="black"/>
                </a:solidFill>
                <a:uFill>
                  <a:solidFill>
                    <a:srgbClr val="FF0000"/>
                  </a:solidFill>
                </a:uFill>
                <a:latin typeface="Arial" panose="020B0604020202020204" pitchFamily="34" charset="0"/>
                <a:cs typeface="Arial" panose="020B0604020202020204" pitchFamily="34" charset="0"/>
              </a:rPr>
              <a:t>1/3     </a:t>
            </a:r>
            <a:endParaRPr lang="en-ZA" altLang="en-US" sz="2400" b="1" dirty="0">
              <a:solidFill>
                <a:prstClr val="black"/>
              </a:solidFill>
              <a:uFill>
                <a:solidFill>
                  <a:srgbClr val="FF0000"/>
                </a:solidFill>
              </a:uFill>
              <a:latin typeface="Arial" panose="020B0604020202020204" pitchFamily="34" charset="0"/>
              <a:cs typeface="Arial" panose="020B0604020202020204" pitchFamily="34" charset="0"/>
            </a:endParaRPr>
          </a:p>
        </p:txBody>
      </p:sp>
      <p:pic>
        <p:nvPicPr>
          <p:cNvPr id="23559" name="Picture 2" descr="C:\Users\COE\Pictures\20220509_083613.jpg">
            <a:extLst>
              <a:ext uri="{FF2B5EF4-FFF2-40B4-BE49-F238E27FC236}">
                <a16:creationId xmlns="" xmlns:a16="http://schemas.microsoft.com/office/drawing/2014/main" id="{7E89EC19-E213-D3D8-A62F-970D08DA53E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47950" y="19965988"/>
            <a:ext cx="28460700" cy="5059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467544" y="1112068"/>
            <a:ext cx="8219256" cy="5125244"/>
            <a:chOff x="533264" y="1112068"/>
            <a:chExt cx="7975241" cy="5083994"/>
          </a:xfrm>
        </p:grpSpPr>
        <p:sp>
          <p:nvSpPr>
            <p:cNvPr id="23558" name="Rectangle 2">
              <a:extLst>
                <a:ext uri="{FF2B5EF4-FFF2-40B4-BE49-F238E27FC236}">
                  <a16:creationId xmlns="" xmlns:a16="http://schemas.microsoft.com/office/drawing/2014/main" id="{2972D877-E14D-C56C-7519-158BB752ED7E}"/>
                </a:ext>
              </a:extLst>
            </p:cNvPr>
            <p:cNvSpPr>
              <a:spLocks noChangeArrowheads="1"/>
            </p:cNvSpPr>
            <p:nvPr/>
          </p:nvSpPr>
          <p:spPr bwMode="auto">
            <a:xfrm>
              <a:off x="4274815" y="1112068"/>
              <a:ext cx="4233690" cy="393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n-ZA" altLang="en-US" dirty="0">
                  <a:solidFill>
                    <a:srgbClr val="000000"/>
                  </a:solidFill>
                </a:rPr>
                <a:t>The </a:t>
              </a:r>
              <a:r>
                <a:rPr lang="en-ZA" altLang="en-US" dirty="0" smtClean="0">
                  <a:solidFill>
                    <a:srgbClr val="000000"/>
                  </a:solidFill>
                </a:rPr>
                <a:t>SANDF </a:t>
              </a:r>
              <a:r>
                <a:rPr lang="en-ZA" altLang="en-US" dirty="0">
                  <a:solidFill>
                    <a:srgbClr val="000000"/>
                  </a:solidFill>
                </a:rPr>
                <a:t>delivered water to affected local schools 5000lt twice in week: </a:t>
              </a:r>
            </a:p>
            <a:p>
              <a:pPr algn="just" eaLnBrk="1" hangingPunct="1"/>
              <a:endParaRPr lang="en-ZA" altLang="en-US" dirty="0">
                <a:solidFill>
                  <a:srgbClr val="000000"/>
                </a:solidFill>
              </a:endParaRPr>
            </a:p>
            <a:p>
              <a:pPr lvl="1" algn="just" eaLnBrk="1" hangingPunct="1">
                <a:buFont typeface="Arial" panose="020B0604020202020204" pitchFamily="34" charset="0"/>
                <a:buChar char="•"/>
              </a:pPr>
              <a:r>
                <a:rPr lang="en-ZA" altLang="en-US" dirty="0" err="1">
                  <a:solidFill>
                    <a:srgbClr val="000000"/>
                  </a:solidFill>
                </a:rPr>
                <a:t>Sinenhlanhla</a:t>
              </a:r>
              <a:r>
                <a:rPr lang="en-ZA" altLang="en-US" dirty="0">
                  <a:solidFill>
                    <a:srgbClr val="000000"/>
                  </a:solidFill>
                </a:rPr>
                <a:t> Primary School</a:t>
              </a:r>
            </a:p>
            <a:p>
              <a:pPr lvl="1" algn="just" eaLnBrk="1" hangingPunct="1">
                <a:buFont typeface="Arial" panose="020B0604020202020204" pitchFamily="34" charset="0"/>
                <a:buChar char="•"/>
              </a:pPr>
              <a:r>
                <a:rPr lang="en-ZA" altLang="en-US" dirty="0" err="1">
                  <a:solidFill>
                    <a:srgbClr val="000000"/>
                  </a:solidFill>
                </a:rPr>
                <a:t>Vusukukhanya</a:t>
              </a:r>
              <a:r>
                <a:rPr lang="en-ZA" altLang="en-US" dirty="0">
                  <a:solidFill>
                    <a:srgbClr val="000000"/>
                  </a:solidFill>
                </a:rPr>
                <a:t> Primary School</a:t>
              </a:r>
            </a:p>
            <a:p>
              <a:pPr lvl="1" algn="just" eaLnBrk="1" hangingPunct="1">
                <a:buFont typeface="Arial" panose="020B0604020202020204" pitchFamily="34" charset="0"/>
                <a:buChar char="•"/>
              </a:pPr>
              <a:r>
                <a:rPr lang="en-ZA" altLang="en-US" dirty="0" err="1">
                  <a:solidFill>
                    <a:srgbClr val="000000"/>
                  </a:solidFill>
                </a:rPr>
                <a:t>Sarasvati</a:t>
              </a:r>
              <a:r>
                <a:rPr lang="en-ZA" altLang="en-US" dirty="0">
                  <a:solidFill>
                    <a:srgbClr val="000000"/>
                  </a:solidFill>
                </a:rPr>
                <a:t> Primary School</a:t>
              </a:r>
            </a:p>
            <a:p>
              <a:pPr lvl="1" algn="just" eaLnBrk="1" hangingPunct="1">
                <a:buFont typeface="Arial" panose="020B0604020202020204" pitchFamily="34" charset="0"/>
                <a:buChar char="•"/>
              </a:pPr>
              <a:r>
                <a:rPr lang="en-ZA" altLang="en-US" dirty="0" err="1">
                  <a:solidFill>
                    <a:srgbClr val="000000"/>
                  </a:solidFill>
                </a:rPr>
                <a:t>Umthala</a:t>
              </a:r>
              <a:r>
                <a:rPr lang="en-ZA" altLang="en-US" dirty="0">
                  <a:solidFill>
                    <a:srgbClr val="000000"/>
                  </a:solidFill>
                </a:rPr>
                <a:t> Primary School </a:t>
              </a:r>
            </a:p>
            <a:p>
              <a:pPr lvl="1" algn="just" eaLnBrk="1" hangingPunct="1">
                <a:buFont typeface="Arial" panose="020B0604020202020204" pitchFamily="34" charset="0"/>
                <a:buChar char="•"/>
              </a:pPr>
              <a:r>
                <a:rPr lang="en-ZA" altLang="en-US" dirty="0" err="1">
                  <a:solidFill>
                    <a:srgbClr val="000000"/>
                  </a:solidFill>
                </a:rPr>
                <a:t>Kwandengezi</a:t>
              </a:r>
              <a:r>
                <a:rPr lang="en-ZA" altLang="en-US" dirty="0">
                  <a:solidFill>
                    <a:srgbClr val="000000"/>
                  </a:solidFill>
                </a:rPr>
                <a:t> High School</a:t>
              </a:r>
            </a:p>
            <a:p>
              <a:pPr lvl="1" algn="just" eaLnBrk="1" hangingPunct="1">
                <a:buFont typeface="Arial" panose="020B0604020202020204" pitchFamily="34" charset="0"/>
                <a:buChar char="•"/>
              </a:pPr>
              <a:r>
                <a:rPr lang="en-ZA" altLang="en-US" dirty="0" err="1">
                  <a:solidFill>
                    <a:srgbClr val="000000"/>
                  </a:solidFill>
                </a:rPr>
                <a:t>Gezingane</a:t>
              </a:r>
              <a:r>
                <a:rPr lang="en-ZA" altLang="en-US" dirty="0">
                  <a:solidFill>
                    <a:srgbClr val="000000"/>
                  </a:solidFill>
                </a:rPr>
                <a:t> Primary School</a:t>
              </a:r>
            </a:p>
            <a:p>
              <a:pPr lvl="1" algn="just" eaLnBrk="1" hangingPunct="1">
                <a:buFont typeface="Arial" panose="020B0604020202020204" pitchFamily="34" charset="0"/>
                <a:buChar char="•"/>
              </a:pPr>
              <a:r>
                <a:rPr lang="en-ZA" altLang="en-US" dirty="0" err="1">
                  <a:solidFill>
                    <a:srgbClr val="000000"/>
                  </a:solidFill>
                </a:rPr>
                <a:t>Phakathi</a:t>
              </a:r>
              <a:r>
                <a:rPr lang="en-ZA" altLang="en-US" dirty="0">
                  <a:solidFill>
                    <a:srgbClr val="000000"/>
                  </a:solidFill>
                </a:rPr>
                <a:t> Secondary School</a:t>
              </a:r>
            </a:p>
            <a:p>
              <a:pPr lvl="1" algn="just" eaLnBrk="1" hangingPunct="1"/>
              <a:endParaRPr lang="en-ZA" altLang="en-US" dirty="0">
                <a:solidFill>
                  <a:srgbClr val="000000"/>
                </a:solidFill>
              </a:endParaRPr>
            </a:p>
            <a:p>
              <a:pPr algn="just" eaLnBrk="1" hangingPunct="1">
                <a:buFont typeface="Arial" panose="020B0604020202020204" pitchFamily="34" charset="0"/>
                <a:buChar char="•"/>
              </a:pPr>
              <a:r>
                <a:rPr lang="en-ZA" altLang="en-US" dirty="0">
                  <a:solidFill>
                    <a:srgbClr val="000000"/>
                  </a:solidFill>
                </a:rPr>
                <a:t>We are still delivering water to the local school on daily bases.        </a:t>
              </a:r>
            </a:p>
          </p:txBody>
        </p:sp>
        <p:pic>
          <p:nvPicPr>
            <p:cNvPr id="23560" name="Picture 2" descr="C:\Users\COE\Pictures\IMG-20220726-WA0054.jpg">
              <a:extLst>
                <a:ext uri="{FF2B5EF4-FFF2-40B4-BE49-F238E27FC236}">
                  <a16:creationId xmlns="" xmlns:a16="http://schemas.microsoft.com/office/drawing/2014/main" id="{F7B37E05-CF23-3082-003B-68B55CA73744}"/>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264" y="1112068"/>
              <a:ext cx="3722687" cy="279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1" name="Picture 3" descr="C:\Users\COE\Pictures\IMG-20220822-WA0008.jpg">
              <a:extLst>
                <a:ext uri="{FF2B5EF4-FFF2-40B4-BE49-F238E27FC236}">
                  <a16:creationId xmlns="" xmlns:a16="http://schemas.microsoft.com/office/drawing/2014/main" id="{DEBEC7C5-295E-0810-3961-603B94F6A54A}"/>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264" y="3902893"/>
              <a:ext cx="3722687" cy="2293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31050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 xmlns:a16="http://schemas.microsoft.com/office/drawing/2014/main" id="{680EE264-E7D2-F78B-3C40-CD134D7602E9}"/>
              </a:ext>
            </a:extLst>
          </p:cNvPr>
          <p:cNvSpPr>
            <a:spLocks noGrp="1"/>
          </p:cNvSpPr>
          <p:nvPr>
            <p:ph type="sldNum" sz="quarter" idx="4294967295"/>
          </p:nvPr>
        </p:nvSpPr>
        <p:spPr bwMode="auto">
          <a:xfrm>
            <a:off x="6553200" y="65579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BE8C06-9F13-487E-A012-6273F44B569B}" type="slidenum">
              <a:rPr lang="en-US" altLang="en-US" sz="1400">
                <a:solidFill>
                  <a:srgbClr val="000000"/>
                </a:solidFill>
                <a:latin typeface="Times New Roman" panose="02020603050405020304" pitchFamily="18" charset="0"/>
              </a:rPr>
              <a:pPr eaLnBrk="1" hangingPunct="1"/>
              <a:t>13</a:t>
            </a:fld>
            <a:endParaRPr lang="en-US" altLang="en-US" sz="1400">
              <a:solidFill>
                <a:srgbClr val="000000"/>
              </a:solidFill>
              <a:latin typeface="Times New Roman" panose="02020603050405020304" pitchFamily="18" charset="0"/>
            </a:endParaRPr>
          </a:p>
        </p:txBody>
      </p:sp>
      <p:sp>
        <p:nvSpPr>
          <p:cNvPr id="19" name="Title 1" descr="Sand Flip">
            <a:extLst>
              <a:ext uri="{FF2B5EF4-FFF2-40B4-BE49-F238E27FC236}">
                <a16:creationId xmlns="" xmlns:a16="http://schemas.microsoft.com/office/drawing/2014/main" id="{AD27EEC9-AC88-4E81-4B0C-59C5DAD43793}"/>
              </a:ext>
            </a:extLst>
          </p:cNvPr>
          <p:cNvSpPr txBox="1"/>
          <p:nvPr/>
        </p:nvSpPr>
        <p:spPr>
          <a:xfrm>
            <a:off x="310974" y="377835"/>
            <a:ext cx="8345487" cy="57785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ZA" altLang="en-US" sz="2400" b="1" dirty="0">
                <a:solidFill>
                  <a:prstClr val="black"/>
                </a:solidFill>
                <a:uFill>
                  <a:solidFill>
                    <a:srgbClr val="FF0000"/>
                  </a:solidFill>
                </a:uFill>
                <a:latin typeface="Arial" panose="020B0604020202020204" pitchFamily="34" charset="0"/>
                <a:cs typeface="Arial" panose="020B0604020202020204" pitchFamily="34" charset="0"/>
              </a:rPr>
              <a:t>MOP UP OPERATION 1/4     </a:t>
            </a:r>
          </a:p>
        </p:txBody>
      </p:sp>
      <p:pic>
        <p:nvPicPr>
          <p:cNvPr id="24583" name="Picture 2" descr="C:\Users\COE\Pictures\20220509_083613.jpg">
            <a:extLst>
              <a:ext uri="{FF2B5EF4-FFF2-40B4-BE49-F238E27FC236}">
                <a16:creationId xmlns="" xmlns:a16="http://schemas.microsoft.com/office/drawing/2014/main" id="{8B767CC9-869A-2631-56E6-AEFD06EED84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47950" y="19965988"/>
            <a:ext cx="28460700" cy="5059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493712" y="1116011"/>
            <a:ext cx="8193088" cy="5121300"/>
            <a:chOff x="493712" y="1116011"/>
            <a:chExt cx="8193088" cy="5121300"/>
          </a:xfrm>
        </p:grpSpPr>
        <p:sp>
          <p:nvSpPr>
            <p:cNvPr id="24582" name="Rectangle 2">
              <a:extLst>
                <a:ext uri="{FF2B5EF4-FFF2-40B4-BE49-F238E27FC236}">
                  <a16:creationId xmlns="" xmlns:a16="http://schemas.microsoft.com/office/drawing/2014/main" id="{524520D0-C342-F06B-EE02-BBEA88FD17A2}"/>
                </a:ext>
              </a:extLst>
            </p:cNvPr>
            <p:cNvSpPr>
              <a:spLocks noChangeArrowheads="1"/>
            </p:cNvSpPr>
            <p:nvPr/>
          </p:nvSpPr>
          <p:spPr bwMode="auto">
            <a:xfrm>
              <a:off x="493713" y="1116011"/>
              <a:ext cx="81343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n-ZA" altLang="en-US" dirty="0">
                  <a:solidFill>
                    <a:srgbClr val="000000"/>
                  </a:solidFill>
                </a:rPr>
                <a:t>The </a:t>
              </a:r>
              <a:r>
                <a:rPr lang="en-ZA" altLang="en-US" dirty="0" smtClean="0">
                  <a:solidFill>
                    <a:srgbClr val="000000"/>
                  </a:solidFill>
                </a:rPr>
                <a:t>SANDF </a:t>
              </a:r>
              <a:r>
                <a:rPr lang="en-ZA" altLang="en-US" dirty="0">
                  <a:solidFill>
                    <a:srgbClr val="000000"/>
                  </a:solidFill>
                </a:rPr>
                <a:t>deployed members at Pinetown to clean and clear the roads that were closed by mud and sand.       </a:t>
              </a:r>
            </a:p>
          </p:txBody>
        </p:sp>
        <p:pic>
          <p:nvPicPr>
            <p:cNvPr id="24584" name="Picture 2">
              <a:extLst>
                <a:ext uri="{FF2B5EF4-FFF2-40B4-BE49-F238E27FC236}">
                  <a16:creationId xmlns="" xmlns:a16="http://schemas.microsoft.com/office/drawing/2014/main" id="{2FF42CE9-6F81-3FD6-3F2E-700E6D818BA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712" y="1762124"/>
              <a:ext cx="4067175" cy="447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5" name="Picture 3">
              <a:extLst>
                <a:ext uri="{FF2B5EF4-FFF2-40B4-BE49-F238E27FC236}">
                  <a16:creationId xmlns="" xmlns:a16="http://schemas.microsoft.com/office/drawing/2014/main" id="{E14E1743-9E29-807F-B336-55F4CDB3EDAC}"/>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60887" y="1762124"/>
              <a:ext cx="4125913" cy="447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243540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 xmlns:a16="http://schemas.microsoft.com/office/drawing/2014/main" id="{3317F8B4-893F-9A6B-1EB5-8D5BD6FC37E0}"/>
              </a:ext>
            </a:extLst>
          </p:cNvPr>
          <p:cNvSpPr>
            <a:spLocks noGrp="1"/>
          </p:cNvSpPr>
          <p:nvPr>
            <p:ph type="sldNum" sz="quarter" idx="4294967295"/>
          </p:nvPr>
        </p:nvSpPr>
        <p:spPr bwMode="auto">
          <a:xfrm>
            <a:off x="6553200" y="65579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3C94DF3-68C4-41E3-96F0-279DF978A0DD}" type="slidenum">
              <a:rPr lang="en-US" altLang="en-US" sz="1400">
                <a:solidFill>
                  <a:srgbClr val="000000"/>
                </a:solidFill>
                <a:latin typeface="Times New Roman" panose="02020603050405020304" pitchFamily="18" charset="0"/>
              </a:rPr>
              <a:pPr eaLnBrk="1" hangingPunct="1"/>
              <a:t>14</a:t>
            </a:fld>
            <a:endParaRPr lang="en-US" altLang="en-US" sz="1400">
              <a:solidFill>
                <a:srgbClr val="000000"/>
              </a:solidFill>
              <a:latin typeface="Times New Roman" panose="02020603050405020304" pitchFamily="18" charset="0"/>
            </a:endParaRPr>
          </a:p>
        </p:txBody>
      </p:sp>
      <p:sp>
        <p:nvSpPr>
          <p:cNvPr id="19" name="Title 1" descr="Sand Flip">
            <a:extLst>
              <a:ext uri="{FF2B5EF4-FFF2-40B4-BE49-F238E27FC236}">
                <a16:creationId xmlns="" xmlns:a16="http://schemas.microsoft.com/office/drawing/2014/main" id="{02B6622C-DEEF-13F0-AF93-82720BDF76E3}"/>
              </a:ext>
            </a:extLst>
          </p:cNvPr>
          <p:cNvSpPr txBox="1"/>
          <p:nvPr/>
        </p:nvSpPr>
        <p:spPr>
          <a:xfrm>
            <a:off x="332185" y="385051"/>
            <a:ext cx="8345487" cy="57785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ZA" altLang="en-US" sz="2400" b="1" dirty="0">
                <a:solidFill>
                  <a:prstClr val="black"/>
                </a:solidFill>
                <a:uFill>
                  <a:solidFill>
                    <a:srgbClr val="FF0000"/>
                  </a:solidFill>
                </a:uFill>
                <a:latin typeface="Arial" panose="020B0604020202020204" pitchFamily="34" charset="0"/>
                <a:cs typeface="Arial" panose="020B0604020202020204" pitchFamily="34" charset="0"/>
              </a:rPr>
              <a:t>MOP UP OPERATION </a:t>
            </a:r>
            <a:r>
              <a:rPr lang="en-ZA" altLang="en-US" sz="2400" b="1" dirty="0" smtClean="0">
                <a:solidFill>
                  <a:prstClr val="black"/>
                </a:solidFill>
                <a:uFill>
                  <a:solidFill>
                    <a:srgbClr val="FF0000"/>
                  </a:solidFill>
                </a:uFill>
                <a:latin typeface="Arial" panose="020B0604020202020204" pitchFamily="34" charset="0"/>
                <a:cs typeface="Arial" panose="020B0604020202020204" pitchFamily="34" charset="0"/>
              </a:rPr>
              <a:t>1/5     </a:t>
            </a:r>
            <a:endParaRPr lang="en-ZA" altLang="en-US" sz="2400" b="1" dirty="0">
              <a:solidFill>
                <a:prstClr val="black"/>
              </a:solidFill>
              <a:uFill>
                <a:solidFill>
                  <a:srgbClr val="FF0000"/>
                </a:solidFill>
              </a:uFill>
              <a:latin typeface="Arial" panose="020B0604020202020204" pitchFamily="34" charset="0"/>
              <a:cs typeface="Arial" panose="020B0604020202020204" pitchFamily="34" charset="0"/>
            </a:endParaRPr>
          </a:p>
        </p:txBody>
      </p:sp>
      <p:pic>
        <p:nvPicPr>
          <p:cNvPr id="25607" name="Picture 2" descr="C:\Users\COE\Pictures\20220509_083613.jpg">
            <a:extLst>
              <a:ext uri="{FF2B5EF4-FFF2-40B4-BE49-F238E27FC236}">
                <a16:creationId xmlns="" xmlns:a16="http://schemas.microsoft.com/office/drawing/2014/main" id="{CAD0A5A0-C3FD-D7CC-FFB2-95C026EDB91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47950" y="19965988"/>
            <a:ext cx="28460700" cy="5059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467544" y="1123226"/>
            <a:ext cx="8219256" cy="5114086"/>
            <a:chOff x="467544" y="1123226"/>
            <a:chExt cx="8219256" cy="5114086"/>
          </a:xfrm>
        </p:grpSpPr>
        <p:sp>
          <p:nvSpPr>
            <p:cNvPr id="25606" name="Rectangle 2">
              <a:extLst>
                <a:ext uri="{FF2B5EF4-FFF2-40B4-BE49-F238E27FC236}">
                  <a16:creationId xmlns="" xmlns:a16="http://schemas.microsoft.com/office/drawing/2014/main" id="{FBAC019C-DC7E-8ADC-DFA0-8F14AB5B3A6C}"/>
                </a:ext>
              </a:extLst>
            </p:cNvPr>
            <p:cNvSpPr>
              <a:spLocks noChangeArrowheads="1"/>
            </p:cNvSpPr>
            <p:nvPr/>
          </p:nvSpPr>
          <p:spPr bwMode="auto">
            <a:xfrm>
              <a:off x="467544" y="1123226"/>
              <a:ext cx="8219256"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n-ZA" altLang="en-US" dirty="0">
                  <a:solidFill>
                    <a:srgbClr val="000000"/>
                  </a:solidFill>
                </a:rPr>
                <a:t>The </a:t>
              </a:r>
              <a:r>
                <a:rPr lang="en-ZA" altLang="en-US" dirty="0" smtClean="0">
                  <a:solidFill>
                    <a:srgbClr val="000000"/>
                  </a:solidFill>
                </a:rPr>
                <a:t>SANDF </a:t>
              </a:r>
              <a:r>
                <a:rPr lang="en-ZA" altLang="en-US" dirty="0">
                  <a:solidFill>
                    <a:srgbClr val="000000"/>
                  </a:solidFill>
                </a:rPr>
                <a:t>conducted mop up operations at </a:t>
              </a:r>
              <a:r>
                <a:rPr lang="en-ZA" altLang="en-US" dirty="0" err="1">
                  <a:solidFill>
                    <a:srgbClr val="000000"/>
                  </a:solidFill>
                </a:rPr>
                <a:t>Kwamadikazi</a:t>
              </a:r>
              <a:r>
                <a:rPr lang="en-ZA" altLang="en-US" dirty="0">
                  <a:solidFill>
                    <a:srgbClr val="000000"/>
                  </a:solidFill>
                </a:rPr>
                <a:t> at a house that was affected by floods.       </a:t>
              </a:r>
            </a:p>
          </p:txBody>
        </p:sp>
        <p:pic>
          <p:nvPicPr>
            <p:cNvPr id="25608" name="Picture 2" descr="C:\Users\COE\Documents\SITREP  ASF OP CHARIOT 2022\AAR OP CHARIOT 2022\IMG-20220506-WA0016.jpg">
              <a:extLst>
                <a:ext uri="{FF2B5EF4-FFF2-40B4-BE49-F238E27FC236}">
                  <a16:creationId xmlns="" xmlns:a16="http://schemas.microsoft.com/office/drawing/2014/main" id="{F97EFFEA-F3C7-2939-89D9-A891A094414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1784350"/>
              <a:ext cx="4252094" cy="445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9" name="Picture 3" descr="C:\Users\COE\Documents\SITREP  ASF OP CHARIOT 2022\AAR OP CHARIOT 2022\IMG-20220506-WA0024.jpg">
              <a:extLst>
                <a:ext uri="{FF2B5EF4-FFF2-40B4-BE49-F238E27FC236}">
                  <a16:creationId xmlns="" xmlns:a16="http://schemas.microsoft.com/office/drawing/2014/main" id="{B7B61A82-F8E1-EA55-2389-59DD7BB9051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9638" y="1784350"/>
              <a:ext cx="3967162" cy="445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068396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 xmlns:a16="http://schemas.microsoft.com/office/drawing/2014/main" id="{D3E502B7-380D-8F30-6F8A-1B81A29407AC}"/>
              </a:ext>
            </a:extLst>
          </p:cNvPr>
          <p:cNvSpPr>
            <a:spLocks noGrp="1"/>
          </p:cNvSpPr>
          <p:nvPr>
            <p:ph type="sldNum" sz="quarter" idx="4294967295"/>
          </p:nvPr>
        </p:nvSpPr>
        <p:spPr bwMode="auto">
          <a:xfrm>
            <a:off x="6553200" y="65579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C879E4-8B67-4C6F-948C-89E308272178}" type="slidenum">
              <a:rPr lang="en-US" altLang="en-US" sz="1400">
                <a:solidFill>
                  <a:srgbClr val="000000"/>
                </a:solidFill>
                <a:latin typeface="Times New Roman" panose="02020603050405020304" pitchFamily="18" charset="0"/>
              </a:rPr>
              <a:pPr eaLnBrk="1" hangingPunct="1"/>
              <a:t>15</a:t>
            </a:fld>
            <a:endParaRPr lang="en-US" altLang="en-US" sz="1400">
              <a:solidFill>
                <a:srgbClr val="000000"/>
              </a:solidFill>
              <a:latin typeface="Times New Roman" panose="02020603050405020304" pitchFamily="18" charset="0"/>
            </a:endParaRPr>
          </a:p>
        </p:txBody>
      </p:sp>
      <p:sp>
        <p:nvSpPr>
          <p:cNvPr id="19" name="Title 1" descr="Sand Flip">
            <a:extLst>
              <a:ext uri="{FF2B5EF4-FFF2-40B4-BE49-F238E27FC236}">
                <a16:creationId xmlns="" xmlns:a16="http://schemas.microsoft.com/office/drawing/2014/main" id="{102FFDBD-5ED9-9A31-F17B-7E83DE5174BE}"/>
              </a:ext>
            </a:extLst>
          </p:cNvPr>
          <p:cNvSpPr txBox="1"/>
          <p:nvPr/>
        </p:nvSpPr>
        <p:spPr>
          <a:xfrm>
            <a:off x="309466" y="404664"/>
            <a:ext cx="8345487" cy="57785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ZA" altLang="en-US" sz="2400" b="1" dirty="0">
                <a:solidFill>
                  <a:prstClr val="black"/>
                </a:solidFill>
                <a:uFill>
                  <a:solidFill>
                    <a:srgbClr val="FF0000"/>
                  </a:solidFill>
                </a:uFill>
                <a:latin typeface="Arial" panose="020B0604020202020204" pitchFamily="34" charset="0"/>
                <a:cs typeface="Arial" panose="020B0604020202020204" pitchFamily="34" charset="0"/>
              </a:rPr>
              <a:t>MOP UP OPERATION </a:t>
            </a:r>
            <a:r>
              <a:rPr lang="en-ZA" altLang="en-US" sz="2400" b="1" dirty="0" smtClean="0">
                <a:solidFill>
                  <a:prstClr val="black"/>
                </a:solidFill>
                <a:uFill>
                  <a:solidFill>
                    <a:srgbClr val="FF0000"/>
                  </a:solidFill>
                </a:uFill>
                <a:latin typeface="Arial" panose="020B0604020202020204" pitchFamily="34" charset="0"/>
                <a:cs typeface="Arial" panose="020B0604020202020204" pitchFamily="34" charset="0"/>
              </a:rPr>
              <a:t>1/6     </a:t>
            </a:r>
            <a:endParaRPr lang="en-ZA" altLang="en-US" sz="2400" b="1" dirty="0">
              <a:solidFill>
                <a:prstClr val="black"/>
              </a:solidFill>
              <a:uFill>
                <a:solidFill>
                  <a:srgbClr val="FF0000"/>
                </a:solidFill>
              </a:uFill>
              <a:latin typeface="Arial" panose="020B0604020202020204" pitchFamily="34" charset="0"/>
              <a:cs typeface="Arial" panose="020B0604020202020204" pitchFamily="34" charset="0"/>
            </a:endParaRPr>
          </a:p>
        </p:txBody>
      </p:sp>
      <p:pic>
        <p:nvPicPr>
          <p:cNvPr id="26631" name="Picture 2" descr="C:\Users\COE\Pictures\20220509_083613.jpg">
            <a:extLst>
              <a:ext uri="{FF2B5EF4-FFF2-40B4-BE49-F238E27FC236}">
                <a16:creationId xmlns="" xmlns:a16="http://schemas.microsoft.com/office/drawing/2014/main" id="{D82AFD83-467C-03E4-FF7E-9E5F161BA93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47950" y="19965988"/>
            <a:ext cx="28460700" cy="5059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435698" y="982514"/>
            <a:ext cx="8251101" cy="5254798"/>
            <a:chOff x="435698" y="982514"/>
            <a:chExt cx="8251101" cy="5254798"/>
          </a:xfrm>
        </p:grpSpPr>
        <p:sp>
          <p:nvSpPr>
            <p:cNvPr id="26630" name="Rectangle 2">
              <a:extLst>
                <a:ext uri="{FF2B5EF4-FFF2-40B4-BE49-F238E27FC236}">
                  <a16:creationId xmlns="" xmlns:a16="http://schemas.microsoft.com/office/drawing/2014/main" id="{BA69713B-D558-8EBD-A343-36A5D4041959}"/>
                </a:ext>
              </a:extLst>
            </p:cNvPr>
            <p:cNvSpPr>
              <a:spLocks noChangeArrowheads="1"/>
            </p:cNvSpPr>
            <p:nvPr/>
          </p:nvSpPr>
          <p:spPr bwMode="auto">
            <a:xfrm>
              <a:off x="435698" y="982514"/>
              <a:ext cx="821925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n-ZA" altLang="en-US" dirty="0" smtClean="0">
                  <a:solidFill>
                    <a:srgbClr val="000000"/>
                  </a:solidFill>
                </a:rPr>
                <a:t>SANDF deployed </a:t>
              </a:r>
              <a:r>
                <a:rPr lang="en-ZA" altLang="en-US" dirty="0">
                  <a:solidFill>
                    <a:srgbClr val="000000"/>
                  </a:solidFill>
                </a:rPr>
                <a:t>at Bluff next to Toyota dealership to clean and clear the roads that was blocked by send and dirt due to floods .       </a:t>
              </a:r>
            </a:p>
          </p:txBody>
        </p:sp>
        <p:pic>
          <p:nvPicPr>
            <p:cNvPr id="26632" name="Picture 2" descr="C:\Users\COE\Documents\SITREP  ASF OP CHARIOT 2022\AAR OP CHARIOT 2022\IMG-20220505-WA0022.jpg">
              <a:extLst>
                <a:ext uri="{FF2B5EF4-FFF2-40B4-BE49-F238E27FC236}">
                  <a16:creationId xmlns="" xmlns:a16="http://schemas.microsoft.com/office/drawing/2014/main" id="{0066F236-3535-B76A-0CBE-0DF7A4885D0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1628627"/>
              <a:ext cx="4176712" cy="4608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3" name="Picture 3" descr="C:\Users\COE\Documents\SITREP  ASF OP CHARIOT 2022\AAR OP CHARIOT 2022\IMG-20220505-WA0021.jpg">
              <a:extLst>
                <a:ext uri="{FF2B5EF4-FFF2-40B4-BE49-F238E27FC236}">
                  <a16:creationId xmlns="" xmlns:a16="http://schemas.microsoft.com/office/drawing/2014/main" id="{C29F2F48-1834-6512-600C-71109D4B706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1628626"/>
              <a:ext cx="4114799" cy="4608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719597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 xmlns:a16="http://schemas.microsoft.com/office/drawing/2014/main" id="{6E977404-DED1-BC76-4189-27E9D62D36C5}"/>
              </a:ext>
            </a:extLst>
          </p:cNvPr>
          <p:cNvSpPr>
            <a:spLocks noGrp="1"/>
          </p:cNvSpPr>
          <p:nvPr>
            <p:ph type="sldNum" sz="quarter" idx="4294967295"/>
          </p:nvPr>
        </p:nvSpPr>
        <p:spPr bwMode="auto">
          <a:xfrm>
            <a:off x="6553200" y="65579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BFC017-B2C9-46A6-A52D-2D46923F1B02}" type="slidenum">
              <a:rPr lang="en-US" altLang="en-US" sz="1400">
                <a:solidFill>
                  <a:srgbClr val="000000"/>
                </a:solidFill>
                <a:latin typeface="Times New Roman" panose="02020603050405020304" pitchFamily="18" charset="0"/>
              </a:rPr>
              <a:pPr eaLnBrk="1" hangingPunct="1"/>
              <a:t>16</a:t>
            </a:fld>
            <a:endParaRPr lang="en-US" altLang="en-US" sz="1400">
              <a:solidFill>
                <a:srgbClr val="000000"/>
              </a:solidFill>
              <a:latin typeface="Times New Roman" panose="02020603050405020304" pitchFamily="18" charset="0"/>
            </a:endParaRPr>
          </a:p>
        </p:txBody>
      </p:sp>
      <p:sp>
        <p:nvSpPr>
          <p:cNvPr id="19" name="Title 1" descr="Sand Flip">
            <a:extLst>
              <a:ext uri="{FF2B5EF4-FFF2-40B4-BE49-F238E27FC236}">
                <a16:creationId xmlns="" xmlns:a16="http://schemas.microsoft.com/office/drawing/2014/main" id="{D7EDD2AE-C8D2-8204-1C17-94D45FE63A8C}"/>
              </a:ext>
            </a:extLst>
          </p:cNvPr>
          <p:cNvSpPr txBox="1"/>
          <p:nvPr/>
        </p:nvSpPr>
        <p:spPr>
          <a:xfrm>
            <a:off x="341313" y="353845"/>
            <a:ext cx="8345487" cy="57785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ZA" altLang="en-US" sz="2400" b="1" dirty="0">
                <a:solidFill>
                  <a:prstClr val="black"/>
                </a:solidFill>
                <a:uFill>
                  <a:solidFill>
                    <a:srgbClr val="FF0000"/>
                  </a:solidFill>
                </a:uFill>
                <a:latin typeface="Arial" panose="020B0604020202020204" pitchFamily="34" charset="0"/>
                <a:cs typeface="Arial" panose="020B0604020202020204" pitchFamily="34" charset="0"/>
              </a:rPr>
              <a:t>MOP UP OPERATION </a:t>
            </a:r>
            <a:r>
              <a:rPr lang="en-ZA" altLang="en-US" sz="2400" b="1" dirty="0" smtClean="0">
                <a:solidFill>
                  <a:prstClr val="black"/>
                </a:solidFill>
                <a:uFill>
                  <a:solidFill>
                    <a:srgbClr val="FF0000"/>
                  </a:solidFill>
                </a:uFill>
                <a:latin typeface="Arial" panose="020B0604020202020204" pitchFamily="34" charset="0"/>
                <a:cs typeface="Arial" panose="020B0604020202020204" pitchFamily="34" charset="0"/>
              </a:rPr>
              <a:t>1/7     </a:t>
            </a:r>
            <a:endParaRPr lang="en-ZA" altLang="en-US" sz="2400" b="1" dirty="0">
              <a:solidFill>
                <a:prstClr val="black"/>
              </a:solidFill>
              <a:uFill>
                <a:solidFill>
                  <a:srgbClr val="FF0000"/>
                </a:solidFill>
              </a:uFill>
              <a:latin typeface="Arial" panose="020B0604020202020204" pitchFamily="34" charset="0"/>
              <a:cs typeface="Arial" panose="020B0604020202020204" pitchFamily="34" charset="0"/>
            </a:endParaRPr>
          </a:p>
        </p:txBody>
      </p:sp>
      <p:pic>
        <p:nvPicPr>
          <p:cNvPr id="27655" name="Picture 2" descr="C:\Users\COE\Pictures\20220509_083613.jpg">
            <a:extLst>
              <a:ext uri="{FF2B5EF4-FFF2-40B4-BE49-F238E27FC236}">
                <a16:creationId xmlns="" xmlns:a16="http://schemas.microsoft.com/office/drawing/2014/main" id="{7A250D58-0D8C-F94F-316D-F03D1267738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47950" y="19965988"/>
            <a:ext cx="28460700" cy="5059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404428" y="998839"/>
            <a:ext cx="8282372" cy="5240291"/>
            <a:chOff x="404428" y="998839"/>
            <a:chExt cx="8282372" cy="5240291"/>
          </a:xfrm>
        </p:grpSpPr>
        <p:sp>
          <p:nvSpPr>
            <p:cNvPr id="27654" name="Rectangle 2">
              <a:extLst>
                <a:ext uri="{FF2B5EF4-FFF2-40B4-BE49-F238E27FC236}">
                  <a16:creationId xmlns="" xmlns:a16="http://schemas.microsoft.com/office/drawing/2014/main" id="{3109A870-1E56-9B73-C039-5B0646BAD117}"/>
                </a:ext>
              </a:extLst>
            </p:cNvPr>
            <p:cNvSpPr>
              <a:spLocks noChangeArrowheads="1"/>
            </p:cNvSpPr>
            <p:nvPr/>
          </p:nvSpPr>
          <p:spPr bwMode="auto">
            <a:xfrm>
              <a:off x="404428" y="998839"/>
              <a:ext cx="8219256"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n-ZA" altLang="en-US" dirty="0" smtClean="0">
                  <a:solidFill>
                    <a:srgbClr val="000000"/>
                  </a:solidFill>
                </a:rPr>
                <a:t>SANDF </a:t>
              </a:r>
              <a:r>
                <a:rPr lang="en-ZA" altLang="en-US" dirty="0">
                  <a:solidFill>
                    <a:srgbClr val="000000"/>
                  </a:solidFill>
                </a:rPr>
                <a:t>deployed at Bluff military at the shooting range to clean and clear the beach area that was affected by floods .       </a:t>
              </a:r>
            </a:p>
          </p:txBody>
        </p:sp>
        <p:pic>
          <p:nvPicPr>
            <p:cNvPr id="27656" name="Picture 2" descr="C:\Users\COE\Pictures\IMG-20220621-WA0026.jpg">
              <a:extLst>
                <a:ext uri="{FF2B5EF4-FFF2-40B4-BE49-F238E27FC236}">
                  <a16:creationId xmlns="" xmlns:a16="http://schemas.microsoft.com/office/drawing/2014/main" id="{3527FF81-6FBC-1627-DAC3-421C61E81DF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1712096"/>
              <a:ext cx="4292600" cy="4525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7" name="Picture 3" descr="C:\Users\COE\Pictures\IMG-20220621-WA0031.jpg">
              <a:extLst>
                <a:ext uri="{FF2B5EF4-FFF2-40B4-BE49-F238E27FC236}">
                  <a16:creationId xmlns="" xmlns:a16="http://schemas.microsoft.com/office/drawing/2014/main" id="{6169DD6C-F487-8C6C-1BA6-5E50F4D8EB1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60144" y="1712096"/>
              <a:ext cx="3926656" cy="4527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558386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 xmlns:a16="http://schemas.microsoft.com/office/drawing/2014/main" id="{54F2D354-4442-0098-831E-4342AC72B89D}"/>
              </a:ext>
            </a:extLst>
          </p:cNvPr>
          <p:cNvSpPr>
            <a:spLocks noGrp="1"/>
          </p:cNvSpPr>
          <p:nvPr>
            <p:ph type="sldNum" sz="quarter" idx="4294967295"/>
          </p:nvPr>
        </p:nvSpPr>
        <p:spPr bwMode="auto">
          <a:xfrm>
            <a:off x="6553200" y="65579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A955B1-45B2-403D-A092-50286040376A}" type="slidenum">
              <a:rPr lang="en-US" altLang="en-US" sz="1400">
                <a:solidFill>
                  <a:srgbClr val="000000"/>
                </a:solidFill>
                <a:latin typeface="Times New Roman" panose="02020603050405020304" pitchFamily="18" charset="0"/>
              </a:rPr>
              <a:pPr eaLnBrk="1" hangingPunct="1"/>
              <a:t>17</a:t>
            </a:fld>
            <a:endParaRPr lang="en-US" altLang="en-US" sz="1400">
              <a:solidFill>
                <a:srgbClr val="000000"/>
              </a:solidFill>
              <a:latin typeface="Times New Roman" panose="02020603050405020304" pitchFamily="18" charset="0"/>
            </a:endParaRPr>
          </a:p>
        </p:txBody>
      </p:sp>
      <p:sp>
        <p:nvSpPr>
          <p:cNvPr id="19" name="Title 1" descr="Sand Flip">
            <a:extLst>
              <a:ext uri="{FF2B5EF4-FFF2-40B4-BE49-F238E27FC236}">
                <a16:creationId xmlns="" xmlns:a16="http://schemas.microsoft.com/office/drawing/2014/main" id="{E1F3005B-ED00-A269-D51A-F8158CC9728C}"/>
              </a:ext>
            </a:extLst>
          </p:cNvPr>
          <p:cNvSpPr txBox="1"/>
          <p:nvPr/>
        </p:nvSpPr>
        <p:spPr>
          <a:xfrm>
            <a:off x="364816" y="436308"/>
            <a:ext cx="8345487" cy="8667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ZA" altLang="en-US" sz="2400" b="1" u="sng" dirty="0">
                <a:solidFill>
                  <a:prstClr val="black"/>
                </a:solidFill>
                <a:uFill>
                  <a:solidFill>
                    <a:srgbClr val="FF0000"/>
                  </a:solidFill>
                </a:uFill>
                <a:latin typeface="Arial" panose="020B0604020202020204" pitchFamily="34" charset="0"/>
                <a:cs typeface="Arial" panose="020B0604020202020204" pitchFamily="34" charset="0"/>
              </a:rPr>
              <a:t>DISTRIBUTION OF DONATED ITEMS TO AFFECTED AREAS </a:t>
            </a:r>
            <a:r>
              <a:rPr lang="en-ZA" altLang="en-US" sz="2400" b="1" u="sng" dirty="0" smtClean="0">
                <a:solidFill>
                  <a:prstClr val="black"/>
                </a:solidFill>
                <a:uFill>
                  <a:solidFill>
                    <a:srgbClr val="FF0000"/>
                  </a:solidFill>
                </a:uFill>
                <a:latin typeface="Arial" panose="020B0604020202020204" pitchFamily="34" charset="0"/>
                <a:cs typeface="Arial" panose="020B0604020202020204" pitchFamily="34" charset="0"/>
              </a:rPr>
              <a:t>1/8    </a:t>
            </a:r>
            <a:endParaRPr lang="en-ZA" altLang="en-US" sz="2400" b="1" u="sng" dirty="0">
              <a:solidFill>
                <a:prstClr val="black"/>
              </a:solidFill>
              <a:uFill>
                <a:solidFill>
                  <a:srgbClr val="FF0000"/>
                </a:solidFill>
              </a:uFill>
              <a:latin typeface="Arial" panose="020B0604020202020204" pitchFamily="34" charset="0"/>
              <a:cs typeface="Arial" panose="020B0604020202020204" pitchFamily="34" charset="0"/>
            </a:endParaRPr>
          </a:p>
        </p:txBody>
      </p:sp>
      <p:pic>
        <p:nvPicPr>
          <p:cNvPr id="28679" name="Picture 2" descr="C:\Users\COE\Pictures\20220509_083613.jpg">
            <a:extLst>
              <a:ext uri="{FF2B5EF4-FFF2-40B4-BE49-F238E27FC236}">
                <a16:creationId xmlns="" xmlns:a16="http://schemas.microsoft.com/office/drawing/2014/main" id="{22035351-6E35-A512-3E9C-A82495F284F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47950" y="19965988"/>
            <a:ext cx="28460700" cy="5059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484673" y="1352916"/>
            <a:ext cx="8202127" cy="4884396"/>
            <a:chOff x="484673" y="1352916"/>
            <a:chExt cx="8202127" cy="4884396"/>
          </a:xfrm>
        </p:grpSpPr>
        <p:sp>
          <p:nvSpPr>
            <p:cNvPr id="28678" name="Rectangle 2">
              <a:extLst>
                <a:ext uri="{FF2B5EF4-FFF2-40B4-BE49-F238E27FC236}">
                  <a16:creationId xmlns="" xmlns:a16="http://schemas.microsoft.com/office/drawing/2014/main" id="{F359ACB6-A534-8A65-C9C7-F6BC421CD180}"/>
                </a:ext>
              </a:extLst>
            </p:cNvPr>
            <p:cNvSpPr>
              <a:spLocks noChangeArrowheads="1"/>
            </p:cNvSpPr>
            <p:nvPr/>
          </p:nvSpPr>
          <p:spPr bwMode="auto">
            <a:xfrm>
              <a:off x="484673" y="1352916"/>
              <a:ext cx="804776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n-ZA" altLang="en-US">
                  <a:solidFill>
                    <a:srgbClr val="000000"/>
                  </a:solidFill>
                </a:rPr>
                <a:t>The </a:t>
              </a:r>
              <a:r>
                <a:rPr lang="en-ZA" altLang="en-US" smtClean="0">
                  <a:solidFill>
                    <a:srgbClr val="000000"/>
                  </a:solidFill>
                </a:rPr>
                <a:t>SANDF </a:t>
              </a:r>
              <a:r>
                <a:rPr lang="en-ZA" altLang="en-US" dirty="0">
                  <a:solidFill>
                    <a:srgbClr val="000000"/>
                  </a:solidFill>
                </a:rPr>
                <a:t>visited </a:t>
              </a:r>
              <a:r>
                <a:rPr lang="en-ZA" altLang="en-US" dirty="0" err="1">
                  <a:solidFill>
                    <a:srgbClr val="000000"/>
                  </a:solidFill>
                </a:rPr>
                <a:t>Inanda</a:t>
              </a:r>
              <a:r>
                <a:rPr lang="en-ZA" altLang="en-US" dirty="0">
                  <a:solidFill>
                    <a:srgbClr val="000000"/>
                  </a:solidFill>
                </a:rPr>
                <a:t> to deliver food items, sanitary pads and blankets.        </a:t>
              </a:r>
            </a:p>
          </p:txBody>
        </p:sp>
        <p:pic>
          <p:nvPicPr>
            <p:cNvPr id="28680" name="Picture 2">
              <a:extLst>
                <a:ext uri="{FF2B5EF4-FFF2-40B4-BE49-F238E27FC236}">
                  <a16:creationId xmlns="" xmlns:a16="http://schemas.microsoft.com/office/drawing/2014/main" id="{98B70016-E4B7-1451-B837-75609AA6DFC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37560" y="1772726"/>
              <a:ext cx="4149240" cy="4464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1" name="Picture 3" descr="C:\Users\COE\Pictures\IMG-20220515-WA0004.jpg">
              <a:extLst>
                <a:ext uri="{FF2B5EF4-FFF2-40B4-BE49-F238E27FC236}">
                  <a16:creationId xmlns="" xmlns:a16="http://schemas.microsoft.com/office/drawing/2014/main" id="{D2EFA289-13C0-69E9-7071-B7F4776E1EA6}"/>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4673" y="1772815"/>
              <a:ext cx="4052887" cy="446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612224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 xmlns:a16="http://schemas.microsoft.com/office/drawing/2014/main" id="{3B1577DF-7173-887D-99D2-D82832F7BF45}"/>
              </a:ext>
            </a:extLst>
          </p:cNvPr>
          <p:cNvSpPr>
            <a:spLocks noGrp="1"/>
          </p:cNvSpPr>
          <p:nvPr>
            <p:ph type="sldNum" sz="quarter" idx="4294967295"/>
          </p:nvPr>
        </p:nvSpPr>
        <p:spPr bwMode="auto">
          <a:xfrm>
            <a:off x="6553200" y="65579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8A1CDA-1D80-43A6-BBF8-C4C0FD31AC12}" type="slidenum">
              <a:rPr lang="en-US" altLang="en-US" sz="1400">
                <a:solidFill>
                  <a:srgbClr val="000000"/>
                </a:solidFill>
                <a:latin typeface="Times New Roman" panose="02020603050405020304" pitchFamily="18" charset="0"/>
              </a:rPr>
              <a:pPr eaLnBrk="1" hangingPunct="1"/>
              <a:t>18</a:t>
            </a:fld>
            <a:endParaRPr lang="en-US" altLang="en-US" sz="1400">
              <a:solidFill>
                <a:srgbClr val="000000"/>
              </a:solidFill>
              <a:latin typeface="Times New Roman" panose="02020603050405020304" pitchFamily="18" charset="0"/>
            </a:endParaRPr>
          </a:p>
        </p:txBody>
      </p:sp>
      <p:sp>
        <p:nvSpPr>
          <p:cNvPr id="19" name="Title 1" descr="Sand Flip">
            <a:extLst>
              <a:ext uri="{FF2B5EF4-FFF2-40B4-BE49-F238E27FC236}">
                <a16:creationId xmlns="" xmlns:a16="http://schemas.microsoft.com/office/drawing/2014/main" id="{30C130AC-4C4E-77DC-5DC4-6C40A4E3AED2}"/>
              </a:ext>
            </a:extLst>
          </p:cNvPr>
          <p:cNvSpPr txBox="1"/>
          <p:nvPr/>
        </p:nvSpPr>
        <p:spPr>
          <a:xfrm>
            <a:off x="366042" y="436164"/>
            <a:ext cx="8345487" cy="8667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ZA" altLang="en-US" sz="2400" b="1" u="sng" dirty="0">
                <a:solidFill>
                  <a:prstClr val="black"/>
                </a:solidFill>
                <a:uFill>
                  <a:solidFill>
                    <a:srgbClr val="FF0000"/>
                  </a:solidFill>
                </a:uFill>
                <a:latin typeface="Arial" panose="020B0604020202020204" pitchFamily="34" charset="0"/>
                <a:cs typeface="Arial" panose="020B0604020202020204" pitchFamily="34" charset="0"/>
              </a:rPr>
              <a:t>DISTRIBUTION OF DONATED ITEMS TO AFFECTED AREAS </a:t>
            </a:r>
            <a:r>
              <a:rPr lang="en-ZA" altLang="en-US" sz="2400" b="1" u="sng" dirty="0" smtClean="0">
                <a:solidFill>
                  <a:prstClr val="black"/>
                </a:solidFill>
                <a:uFill>
                  <a:solidFill>
                    <a:srgbClr val="FF0000"/>
                  </a:solidFill>
                </a:uFill>
                <a:latin typeface="Arial" panose="020B0604020202020204" pitchFamily="34" charset="0"/>
                <a:cs typeface="Arial" panose="020B0604020202020204" pitchFamily="34" charset="0"/>
              </a:rPr>
              <a:t>1/9     </a:t>
            </a:r>
            <a:endParaRPr lang="en-ZA" altLang="en-US" sz="2400" b="1" u="sng" dirty="0">
              <a:solidFill>
                <a:prstClr val="black"/>
              </a:solidFill>
              <a:uFill>
                <a:solidFill>
                  <a:srgbClr val="FF0000"/>
                </a:solidFill>
              </a:uFill>
              <a:latin typeface="Arial" panose="020B0604020202020204" pitchFamily="34" charset="0"/>
              <a:cs typeface="Arial" panose="020B0604020202020204" pitchFamily="34" charset="0"/>
            </a:endParaRPr>
          </a:p>
        </p:txBody>
      </p:sp>
      <p:pic>
        <p:nvPicPr>
          <p:cNvPr id="29703" name="Picture 2" descr="C:\Users\COE\Pictures\20220509_083613.jpg">
            <a:extLst>
              <a:ext uri="{FF2B5EF4-FFF2-40B4-BE49-F238E27FC236}">
                <a16:creationId xmlns="" xmlns:a16="http://schemas.microsoft.com/office/drawing/2014/main" id="{2D931F81-1C57-A9C2-2E5B-3A81A8FBBDF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47950" y="19965988"/>
            <a:ext cx="28460700" cy="5059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473125" y="1322834"/>
            <a:ext cx="8213676" cy="4914478"/>
            <a:chOff x="473125" y="1322834"/>
            <a:chExt cx="8213676" cy="4892180"/>
          </a:xfrm>
        </p:grpSpPr>
        <p:sp>
          <p:nvSpPr>
            <p:cNvPr id="29702" name="Rectangle 2">
              <a:extLst>
                <a:ext uri="{FF2B5EF4-FFF2-40B4-BE49-F238E27FC236}">
                  <a16:creationId xmlns="" xmlns:a16="http://schemas.microsoft.com/office/drawing/2014/main" id="{380C7E48-A9FE-222B-2C2A-496FA7BF06EB}"/>
                </a:ext>
              </a:extLst>
            </p:cNvPr>
            <p:cNvSpPr>
              <a:spLocks noChangeArrowheads="1"/>
            </p:cNvSpPr>
            <p:nvPr/>
          </p:nvSpPr>
          <p:spPr bwMode="auto">
            <a:xfrm>
              <a:off x="473125" y="1322834"/>
              <a:ext cx="813132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n-ZA" altLang="en-US" dirty="0">
                  <a:solidFill>
                    <a:srgbClr val="000000"/>
                  </a:solidFill>
                </a:rPr>
                <a:t>The unit visited </a:t>
              </a:r>
              <a:r>
                <a:rPr lang="en-ZA" altLang="en-US" dirty="0" err="1">
                  <a:solidFill>
                    <a:srgbClr val="000000"/>
                  </a:solidFill>
                </a:rPr>
                <a:t>Hammardale</a:t>
              </a:r>
              <a:r>
                <a:rPr lang="en-ZA" altLang="en-US" dirty="0">
                  <a:solidFill>
                    <a:srgbClr val="000000"/>
                  </a:solidFill>
                </a:rPr>
                <a:t> and </a:t>
              </a:r>
              <a:r>
                <a:rPr lang="en-ZA" altLang="en-US" dirty="0" err="1">
                  <a:solidFill>
                    <a:srgbClr val="000000"/>
                  </a:solidFill>
                </a:rPr>
                <a:t>Kwangqolosi</a:t>
              </a:r>
              <a:r>
                <a:rPr lang="en-ZA" altLang="en-US" dirty="0">
                  <a:solidFill>
                    <a:srgbClr val="000000"/>
                  </a:solidFill>
                </a:rPr>
                <a:t> to deliver food items, mattresses and blankets.        </a:t>
              </a:r>
            </a:p>
          </p:txBody>
        </p:sp>
        <p:pic>
          <p:nvPicPr>
            <p:cNvPr id="29704" name="Picture 2" descr="C:\Users\COE\Documents\SITREP  ASF OP CHARIOT 2022\AAR OP CHARIOT 2022\FB_IMG_1654147109169.jpg">
              <a:extLst>
                <a:ext uri="{FF2B5EF4-FFF2-40B4-BE49-F238E27FC236}">
                  <a16:creationId xmlns="" xmlns:a16="http://schemas.microsoft.com/office/drawing/2014/main" id="{11EF84B8-F17D-48BD-AAD9-C0B8235785A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3125" y="1988842"/>
              <a:ext cx="4170883" cy="4226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5" name="Picture 3" descr="C:\Users\COE\Documents\SITREP  ASF OP CHARIOT 2022\AAR OP CHARIOT 2022\FB_IMG_1654147082758.jpg">
              <a:extLst>
                <a:ext uri="{FF2B5EF4-FFF2-40B4-BE49-F238E27FC236}">
                  <a16:creationId xmlns="" xmlns:a16="http://schemas.microsoft.com/office/drawing/2014/main" id="{9DF02712-6AE7-0D04-1FAE-4CBB64AAA054}"/>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4009" y="1988841"/>
              <a:ext cx="4042792" cy="4226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4216552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 xmlns:a16="http://schemas.microsoft.com/office/drawing/2014/main" id="{7CF965C0-D7DD-DEFF-13A9-85431D1B84F1}"/>
              </a:ext>
            </a:extLst>
          </p:cNvPr>
          <p:cNvSpPr>
            <a:spLocks noGrp="1"/>
          </p:cNvSpPr>
          <p:nvPr>
            <p:ph type="sldNum" sz="quarter" idx="4294967295"/>
          </p:nvPr>
        </p:nvSpPr>
        <p:spPr bwMode="auto">
          <a:xfrm>
            <a:off x="6553200" y="65579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0AA4E5-FE5F-4F5D-A6FB-45D16D4E5C70}" type="slidenum">
              <a:rPr lang="en-US" altLang="en-US" sz="1400">
                <a:solidFill>
                  <a:srgbClr val="000000"/>
                </a:solidFill>
                <a:latin typeface="Times New Roman" panose="02020603050405020304" pitchFamily="18" charset="0"/>
              </a:rPr>
              <a:pPr eaLnBrk="1" hangingPunct="1"/>
              <a:t>19</a:t>
            </a:fld>
            <a:endParaRPr lang="en-US" altLang="en-US" sz="1400">
              <a:solidFill>
                <a:srgbClr val="000000"/>
              </a:solidFill>
              <a:latin typeface="Times New Roman" panose="02020603050405020304" pitchFamily="18" charset="0"/>
            </a:endParaRPr>
          </a:p>
        </p:txBody>
      </p:sp>
      <p:sp>
        <p:nvSpPr>
          <p:cNvPr id="19" name="Title 1" descr="Sand Flip">
            <a:extLst>
              <a:ext uri="{FF2B5EF4-FFF2-40B4-BE49-F238E27FC236}">
                <a16:creationId xmlns="" xmlns:a16="http://schemas.microsoft.com/office/drawing/2014/main" id="{D37D78F8-8483-6FED-1BBE-7D04524A766C}"/>
              </a:ext>
            </a:extLst>
          </p:cNvPr>
          <p:cNvSpPr txBox="1"/>
          <p:nvPr/>
        </p:nvSpPr>
        <p:spPr>
          <a:xfrm>
            <a:off x="341312" y="377160"/>
            <a:ext cx="8345487" cy="8667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ZA" altLang="en-US" sz="2400" b="1" dirty="0">
                <a:solidFill>
                  <a:prstClr val="black"/>
                </a:solidFill>
                <a:uFill>
                  <a:solidFill>
                    <a:srgbClr val="FF0000"/>
                  </a:solidFill>
                </a:uFill>
                <a:latin typeface="Arial" panose="020B0604020202020204" pitchFamily="34" charset="0"/>
                <a:cs typeface="Arial" panose="020B0604020202020204" pitchFamily="34" charset="0"/>
              </a:rPr>
              <a:t>DISTRIBUTION OF DONATED ITEMS TO AFFECTED AREAS </a:t>
            </a:r>
            <a:r>
              <a:rPr lang="en-ZA" altLang="en-US" sz="2400" b="1" dirty="0" smtClean="0">
                <a:solidFill>
                  <a:prstClr val="black"/>
                </a:solidFill>
                <a:uFill>
                  <a:solidFill>
                    <a:srgbClr val="FF0000"/>
                  </a:solidFill>
                </a:uFill>
                <a:latin typeface="Arial" panose="020B0604020202020204" pitchFamily="34" charset="0"/>
                <a:cs typeface="Arial" panose="020B0604020202020204" pitchFamily="34" charset="0"/>
              </a:rPr>
              <a:t>1/10    </a:t>
            </a:r>
            <a:endParaRPr lang="en-ZA" altLang="en-US" sz="2400" b="1" dirty="0">
              <a:solidFill>
                <a:prstClr val="black"/>
              </a:solidFill>
              <a:uFill>
                <a:solidFill>
                  <a:srgbClr val="FF0000"/>
                </a:solidFill>
              </a:uFill>
              <a:latin typeface="Arial" panose="020B0604020202020204" pitchFamily="34" charset="0"/>
              <a:cs typeface="Arial" panose="020B0604020202020204" pitchFamily="34" charset="0"/>
            </a:endParaRPr>
          </a:p>
        </p:txBody>
      </p:sp>
      <p:pic>
        <p:nvPicPr>
          <p:cNvPr id="30727" name="Picture 2" descr="C:\Users\COE\Pictures\20220509_083613.jpg">
            <a:extLst>
              <a:ext uri="{FF2B5EF4-FFF2-40B4-BE49-F238E27FC236}">
                <a16:creationId xmlns="" xmlns:a16="http://schemas.microsoft.com/office/drawing/2014/main" id="{1DD8A9FE-DFEC-4BBA-63E3-5AF77F147B4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47950" y="19965988"/>
            <a:ext cx="28460700" cy="5059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467544" y="1243935"/>
            <a:ext cx="8219255" cy="4998511"/>
            <a:chOff x="467544" y="1243935"/>
            <a:chExt cx="8219255" cy="4998511"/>
          </a:xfrm>
        </p:grpSpPr>
        <p:sp>
          <p:nvSpPr>
            <p:cNvPr id="30726" name="Rectangle 2">
              <a:extLst>
                <a:ext uri="{FF2B5EF4-FFF2-40B4-BE49-F238E27FC236}">
                  <a16:creationId xmlns="" xmlns:a16="http://schemas.microsoft.com/office/drawing/2014/main" id="{F40D1FE3-F0D8-B567-5CAF-6EFFAD09555E}"/>
                </a:ext>
              </a:extLst>
            </p:cNvPr>
            <p:cNvSpPr>
              <a:spLocks noChangeArrowheads="1"/>
            </p:cNvSpPr>
            <p:nvPr/>
          </p:nvSpPr>
          <p:spPr bwMode="auto">
            <a:xfrm>
              <a:off x="467544" y="1243935"/>
              <a:ext cx="821925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n-ZA" altLang="en-US" dirty="0">
                  <a:solidFill>
                    <a:srgbClr val="000000"/>
                  </a:solidFill>
                </a:rPr>
                <a:t>The unit assisted the Chaplain Division of the SA National Defence Force when they were distributing humanitarian aid to </a:t>
              </a:r>
              <a:r>
                <a:rPr lang="en-ZA" altLang="en-US" dirty="0" err="1">
                  <a:solidFill>
                    <a:srgbClr val="000000"/>
                  </a:solidFill>
                </a:rPr>
                <a:t>Kwamashu</a:t>
              </a:r>
              <a:r>
                <a:rPr lang="en-ZA" altLang="en-US" dirty="0">
                  <a:solidFill>
                    <a:srgbClr val="000000"/>
                  </a:solidFill>
                </a:rPr>
                <a:t> and Faith life Ministries .        </a:t>
              </a:r>
            </a:p>
          </p:txBody>
        </p:sp>
        <p:pic>
          <p:nvPicPr>
            <p:cNvPr id="30728" name="Picture 2" descr="C:\Users\COE\Pictures\FB_IMG_1661336487252.jpg">
              <a:extLst>
                <a:ext uri="{FF2B5EF4-FFF2-40B4-BE49-F238E27FC236}">
                  <a16:creationId xmlns="" xmlns:a16="http://schemas.microsoft.com/office/drawing/2014/main" id="{02902AB0-BAA1-39FE-3AB2-7772156A132A}"/>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1348"/>
            <a:stretch/>
          </p:blipFill>
          <p:spPr bwMode="auto">
            <a:xfrm>
              <a:off x="467544" y="2204864"/>
              <a:ext cx="3937769" cy="4037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9" name="Picture 3" descr="C:\Users\COE\Pictures\FB_IMG_1661336474314.jpg">
              <a:extLst>
                <a:ext uri="{FF2B5EF4-FFF2-40B4-BE49-F238E27FC236}">
                  <a16:creationId xmlns="" xmlns:a16="http://schemas.microsoft.com/office/drawing/2014/main" id="{A7113837-BB85-D94A-B2F2-3FDEE91201CF}"/>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05312" y="2204864"/>
              <a:ext cx="4281487" cy="4037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909424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8E727D-B8DE-42C8-AD9A-A76068D43518}"/>
              </a:ext>
            </a:extLst>
          </p:cNvPr>
          <p:cNvSpPr>
            <a:spLocks noGrp="1"/>
          </p:cNvSpPr>
          <p:nvPr>
            <p:ph type="title"/>
          </p:nvPr>
        </p:nvSpPr>
        <p:spPr>
          <a:xfrm>
            <a:off x="457200" y="516816"/>
            <a:ext cx="8229600" cy="1143000"/>
          </a:xfrm>
        </p:spPr>
        <p:txBody>
          <a:bodyPr/>
          <a:lstStyle/>
          <a:p>
            <a:r>
              <a:rPr lang="en-GB" dirty="0" smtClean="0"/>
              <a:t>AIM</a:t>
            </a:r>
            <a:endParaRPr lang="en-ZA" dirty="0"/>
          </a:p>
        </p:txBody>
      </p:sp>
      <p:sp>
        <p:nvSpPr>
          <p:cNvPr id="3" name="Content Placeholder 2">
            <a:extLst>
              <a:ext uri="{FF2B5EF4-FFF2-40B4-BE49-F238E27FC236}">
                <a16:creationId xmlns:a16="http://schemas.microsoft.com/office/drawing/2014/main" xmlns="" id="{2EDDBEA7-9051-4486-BC21-5C2A76FF1CC9}"/>
              </a:ext>
            </a:extLst>
          </p:cNvPr>
          <p:cNvSpPr>
            <a:spLocks noGrp="1"/>
          </p:cNvSpPr>
          <p:nvPr>
            <p:ph idx="1"/>
          </p:nvPr>
        </p:nvSpPr>
        <p:spPr>
          <a:xfrm>
            <a:off x="457200" y="1659816"/>
            <a:ext cx="8229600" cy="4176464"/>
          </a:xfrm>
        </p:spPr>
        <p:txBody>
          <a:bodyPr/>
          <a:lstStyle/>
          <a:p>
            <a:pPr marL="0" indent="0" algn="just">
              <a:buNone/>
            </a:pPr>
            <a:r>
              <a:rPr lang="en-GB" dirty="0"/>
              <a:t>To </a:t>
            </a:r>
            <a:r>
              <a:rPr lang="en-GB" dirty="0" smtClean="0"/>
              <a:t>brief the Joint Standing Committee on Defence and Military Veterans on the Presidential Authority for the extension of Op CHARIOT in KZN</a:t>
            </a:r>
            <a:endParaRPr lang="en-ZA" dirty="0"/>
          </a:p>
        </p:txBody>
      </p:sp>
    </p:spTree>
    <p:extLst>
      <p:ext uri="{BB962C8B-B14F-4D97-AF65-F5344CB8AC3E}">
        <p14:creationId xmlns:p14="http://schemas.microsoft.com/office/powerpoint/2010/main" xmlns="" val="745417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 xmlns:a16="http://schemas.microsoft.com/office/drawing/2014/main" id="{065916D9-1953-1CD4-C9AA-EEDA9EF035A1}"/>
              </a:ext>
            </a:extLst>
          </p:cNvPr>
          <p:cNvSpPr>
            <a:spLocks noGrp="1"/>
          </p:cNvSpPr>
          <p:nvPr>
            <p:ph type="sldNum" sz="quarter" idx="4294967295"/>
          </p:nvPr>
        </p:nvSpPr>
        <p:spPr bwMode="auto">
          <a:xfrm>
            <a:off x="6553200" y="65579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624179-12A2-4F91-AC7B-AE258653DD64}" type="slidenum">
              <a:rPr lang="en-US" altLang="en-US" sz="1400">
                <a:solidFill>
                  <a:srgbClr val="000000"/>
                </a:solidFill>
                <a:latin typeface="Times New Roman" panose="02020603050405020304" pitchFamily="18" charset="0"/>
              </a:rPr>
              <a:pPr eaLnBrk="1" hangingPunct="1"/>
              <a:t>20</a:t>
            </a:fld>
            <a:endParaRPr lang="en-US" altLang="en-US" sz="1400">
              <a:solidFill>
                <a:srgbClr val="000000"/>
              </a:solidFill>
              <a:latin typeface="Times New Roman" panose="02020603050405020304" pitchFamily="18" charset="0"/>
            </a:endParaRPr>
          </a:p>
        </p:txBody>
      </p:sp>
      <p:sp>
        <p:nvSpPr>
          <p:cNvPr id="19" name="Title 1" descr="Sand Flip">
            <a:extLst>
              <a:ext uri="{FF2B5EF4-FFF2-40B4-BE49-F238E27FC236}">
                <a16:creationId xmlns="" xmlns:a16="http://schemas.microsoft.com/office/drawing/2014/main" id="{EFA1DA16-8789-4984-C8AD-F86665B1FEB6}"/>
              </a:ext>
            </a:extLst>
          </p:cNvPr>
          <p:cNvSpPr txBox="1"/>
          <p:nvPr/>
        </p:nvSpPr>
        <p:spPr>
          <a:xfrm>
            <a:off x="341313" y="433792"/>
            <a:ext cx="8345487" cy="8667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ZA" altLang="en-US" sz="2400" b="1" dirty="0">
                <a:solidFill>
                  <a:prstClr val="black"/>
                </a:solidFill>
                <a:uFill>
                  <a:solidFill>
                    <a:srgbClr val="FF0000"/>
                  </a:solidFill>
                </a:uFill>
                <a:latin typeface="Arial" panose="020B0604020202020204" pitchFamily="34" charset="0"/>
                <a:cs typeface="Arial" panose="020B0604020202020204" pitchFamily="34" charset="0"/>
              </a:rPr>
              <a:t>ISSUING OF BOTTLED WATER TO THE LOCAL PRIMARY SCHOOL </a:t>
            </a:r>
            <a:r>
              <a:rPr lang="en-ZA" altLang="en-US" sz="2400" b="1" dirty="0" smtClean="0">
                <a:solidFill>
                  <a:prstClr val="black"/>
                </a:solidFill>
                <a:uFill>
                  <a:solidFill>
                    <a:srgbClr val="FF0000"/>
                  </a:solidFill>
                </a:uFill>
                <a:latin typeface="Arial" panose="020B0604020202020204" pitchFamily="34" charset="0"/>
                <a:cs typeface="Arial" panose="020B0604020202020204" pitchFamily="34" charset="0"/>
              </a:rPr>
              <a:t>1/11    </a:t>
            </a:r>
            <a:endParaRPr lang="en-ZA" altLang="en-US" sz="2400" b="1" dirty="0">
              <a:solidFill>
                <a:prstClr val="black"/>
              </a:solidFill>
              <a:uFill>
                <a:solidFill>
                  <a:srgbClr val="FF0000"/>
                </a:solidFill>
              </a:uFill>
              <a:latin typeface="Arial" panose="020B0604020202020204" pitchFamily="34" charset="0"/>
              <a:cs typeface="Arial" panose="020B0604020202020204" pitchFamily="34" charset="0"/>
            </a:endParaRPr>
          </a:p>
        </p:txBody>
      </p:sp>
      <p:pic>
        <p:nvPicPr>
          <p:cNvPr id="31751" name="Picture 2" descr="C:\Users\COE\Pictures\20220509_083613.jpg">
            <a:extLst>
              <a:ext uri="{FF2B5EF4-FFF2-40B4-BE49-F238E27FC236}">
                <a16:creationId xmlns="" xmlns:a16="http://schemas.microsoft.com/office/drawing/2014/main" id="{F735BE4B-2837-EFBC-8B05-57938B98A5C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47950" y="19965988"/>
            <a:ext cx="28460700" cy="5059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436916" y="1468218"/>
            <a:ext cx="8212508" cy="4788864"/>
            <a:chOff x="436916" y="1468218"/>
            <a:chExt cx="8212508" cy="4788864"/>
          </a:xfrm>
        </p:grpSpPr>
        <p:sp>
          <p:nvSpPr>
            <p:cNvPr id="31750" name="Rectangle 2">
              <a:extLst>
                <a:ext uri="{FF2B5EF4-FFF2-40B4-BE49-F238E27FC236}">
                  <a16:creationId xmlns="" xmlns:a16="http://schemas.microsoft.com/office/drawing/2014/main" id="{EFC92885-A8D4-ABC5-CDCD-3315FAFB9FC9}"/>
                </a:ext>
              </a:extLst>
            </p:cNvPr>
            <p:cNvSpPr>
              <a:spLocks noChangeArrowheads="1"/>
            </p:cNvSpPr>
            <p:nvPr/>
          </p:nvSpPr>
          <p:spPr bwMode="auto">
            <a:xfrm>
              <a:off x="436916" y="1468218"/>
              <a:ext cx="821250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n-ZA" altLang="en-US" dirty="0">
                  <a:solidFill>
                    <a:srgbClr val="000000"/>
                  </a:solidFill>
                </a:rPr>
                <a:t>The unit delivered 3000 x bottled water to </a:t>
              </a:r>
              <a:r>
                <a:rPr lang="en-ZA" altLang="en-US" dirty="0" err="1">
                  <a:solidFill>
                    <a:srgbClr val="000000"/>
                  </a:solidFill>
                </a:rPr>
                <a:t>Phakathi</a:t>
              </a:r>
              <a:r>
                <a:rPr lang="en-ZA" altLang="en-US" dirty="0">
                  <a:solidFill>
                    <a:srgbClr val="000000"/>
                  </a:solidFill>
                </a:rPr>
                <a:t> Secondary School.        </a:t>
              </a:r>
            </a:p>
          </p:txBody>
        </p:sp>
        <p:pic>
          <p:nvPicPr>
            <p:cNvPr id="31752" name="Picture 2" descr="C:\Users\COE\Documents\SITREP  ASF OP CHARIOT 2022\AAR OP CHARIOT 2022\FB_IMG_1654146875492.jpg">
              <a:extLst>
                <a:ext uri="{FF2B5EF4-FFF2-40B4-BE49-F238E27FC236}">
                  <a16:creationId xmlns="" xmlns:a16="http://schemas.microsoft.com/office/drawing/2014/main" id="{17DBF9A0-8A80-5192-7113-E6BBE5B1C57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1987502"/>
              <a:ext cx="3960440" cy="4251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3" name="Picture 3" descr="C:\Users\COE\Documents\SITREP  ASF OP CHARIOT 2022\AAR OP CHARIOT 2022\FB_IMG_1654146893554.jpg">
              <a:extLst>
                <a:ext uri="{FF2B5EF4-FFF2-40B4-BE49-F238E27FC236}">
                  <a16:creationId xmlns="" xmlns:a16="http://schemas.microsoft.com/office/drawing/2014/main" id="{67BE2D3B-5184-B677-5FB2-0E8DFD747A1F}"/>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5" y="2005758"/>
              <a:ext cx="4221438" cy="4251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860799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26EC6-D6D5-40ED-98A1-C0342F312A95}"/>
              </a:ext>
            </a:extLst>
          </p:cNvPr>
          <p:cNvSpPr>
            <a:spLocks noGrp="1"/>
          </p:cNvSpPr>
          <p:nvPr>
            <p:ph type="title"/>
          </p:nvPr>
        </p:nvSpPr>
        <p:spPr>
          <a:xfrm>
            <a:off x="446856" y="332656"/>
            <a:ext cx="8229600" cy="1143000"/>
          </a:xfrm>
        </p:spPr>
        <p:txBody>
          <a:bodyPr/>
          <a:lstStyle/>
          <a:p>
            <a:r>
              <a:rPr lang="en-GB" dirty="0" smtClean="0"/>
              <a:t>PHOTO EVIDENCE</a:t>
            </a:r>
            <a:endParaRPr lang="en-ZA" dirty="0"/>
          </a:p>
        </p:txBody>
      </p:sp>
      <p:grpSp>
        <p:nvGrpSpPr>
          <p:cNvPr id="3" name="Group 2"/>
          <p:cNvGrpSpPr/>
          <p:nvPr/>
        </p:nvGrpSpPr>
        <p:grpSpPr>
          <a:xfrm>
            <a:off x="467544" y="1348780"/>
            <a:ext cx="8208912" cy="4888532"/>
            <a:chOff x="467544" y="1348780"/>
            <a:chExt cx="8208912" cy="4888532"/>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0" y="1348780"/>
              <a:ext cx="4104456" cy="488853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1348780"/>
              <a:ext cx="4104456" cy="4888532"/>
            </a:xfrm>
            <a:prstGeom prst="rect">
              <a:avLst/>
            </a:prstGeom>
          </p:spPr>
        </p:pic>
      </p:grpSp>
    </p:spTree>
    <p:extLst>
      <p:ext uri="{BB962C8B-B14F-4D97-AF65-F5344CB8AC3E}">
        <p14:creationId xmlns:p14="http://schemas.microsoft.com/office/powerpoint/2010/main" xmlns="" val="2777686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26EC6-D6D5-40ED-98A1-C0342F312A95}"/>
              </a:ext>
            </a:extLst>
          </p:cNvPr>
          <p:cNvSpPr>
            <a:spLocks noGrp="1"/>
          </p:cNvSpPr>
          <p:nvPr>
            <p:ph type="title"/>
          </p:nvPr>
        </p:nvSpPr>
        <p:spPr>
          <a:xfrm>
            <a:off x="418168" y="548680"/>
            <a:ext cx="8229600" cy="1143000"/>
          </a:xfrm>
        </p:spPr>
        <p:txBody>
          <a:bodyPr/>
          <a:lstStyle/>
          <a:p>
            <a:r>
              <a:rPr lang="en-GB" dirty="0" smtClean="0"/>
              <a:t>PHOTO EVIDENCE</a:t>
            </a:r>
            <a:endParaRPr lang="en-ZA" dirty="0"/>
          </a:p>
        </p:txBody>
      </p:sp>
      <p:grpSp>
        <p:nvGrpSpPr>
          <p:cNvPr id="4" name="Group 3"/>
          <p:cNvGrpSpPr/>
          <p:nvPr/>
        </p:nvGrpSpPr>
        <p:grpSpPr>
          <a:xfrm>
            <a:off x="467544" y="1628800"/>
            <a:ext cx="8180224" cy="4599080"/>
            <a:chOff x="467544" y="1628800"/>
            <a:chExt cx="8180224" cy="459908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09589" y="1628800"/>
              <a:ext cx="3438179" cy="459908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1628800"/>
              <a:ext cx="4742045" cy="4599080"/>
            </a:xfrm>
            <a:prstGeom prst="rect">
              <a:avLst/>
            </a:prstGeom>
          </p:spPr>
        </p:pic>
      </p:grpSp>
    </p:spTree>
    <p:extLst>
      <p:ext uri="{BB962C8B-B14F-4D97-AF65-F5344CB8AC3E}">
        <p14:creationId xmlns:p14="http://schemas.microsoft.com/office/powerpoint/2010/main" xmlns="" val="1560865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26EC6-D6D5-40ED-98A1-C0342F312A95}"/>
              </a:ext>
            </a:extLst>
          </p:cNvPr>
          <p:cNvSpPr>
            <a:spLocks noGrp="1"/>
          </p:cNvSpPr>
          <p:nvPr>
            <p:ph type="title"/>
          </p:nvPr>
        </p:nvSpPr>
        <p:spPr>
          <a:xfrm>
            <a:off x="405616" y="332656"/>
            <a:ext cx="8229600" cy="1143000"/>
          </a:xfrm>
        </p:spPr>
        <p:txBody>
          <a:bodyPr/>
          <a:lstStyle/>
          <a:p>
            <a:r>
              <a:rPr lang="en-GB" dirty="0" smtClean="0"/>
              <a:t>PHOTO EVIDENCE</a:t>
            </a:r>
            <a:endParaRPr lang="en-ZA" dirty="0"/>
          </a:p>
        </p:txBody>
      </p:sp>
      <p:grpSp>
        <p:nvGrpSpPr>
          <p:cNvPr id="3" name="Group 2"/>
          <p:cNvGrpSpPr/>
          <p:nvPr/>
        </p:nvGrpSpPr>
        <p:grpSpPr>
          <a:xfrm>
            <a:off x="476640" y="1340768"/>
            <a:ext cx="8183688" cy="4896545"/>
            <a:chOff x="451528" y="1340768"/>
            <a:chExt cx="8183688" cy="4896545"/>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1528" y="1340769"/>
              <a:ext cx="4320480" cy="489654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72008" y="1340768"/>
              <a:ext cx="3863208" cy="4896544"/>
            </a:xfrm>
            <a:prstGeom prst="rect">
              <a:avLst/>
            </a:prstGeom>
          </p:spPr>
        </p:pic>
      </p:grpSp>
    </p:spTree>
    <p:extLst>
      <p:ext uri="{BB962C8B-B14F-4D97-AF65-F5344CB8AC3E}">
        <p14:creationId xmlns:p14="http://schemas.microsoft.com/office/powerpoint/2010/main" xmlns="" val="3382860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26EC6-D6D5-40ED-98A1-C0342F312A95}"/>
              </a:ext>
            </a:extLst>
          </p:cNvPr>
          <p:cNvSpPr>
            <a:spLocks noGrp="1"/>
          </p:cNvSpPr>
          <p:nvPr>
            <p:ph type="title"/>
          </p:nvPr>
        </p:nvSpPr>
        <p:spPr>
          <a:xfrm>
            <a:off x="421632" y="404664"/>
            <a:ext cx="8229600" cy="1143000"/>
          </a:xfrm>
        </p:spPr>
        <p:txBody>
          <a:bodyPr/>
          <a:lstStyle/>
          <a:p>
            <a:r>
              <a:rPr lang="en-GB" dirty="0" smtClean="0"/>
              <a:t>PHOTO EVIDENCE</a:t>
            </a:r>
            <a:endParaRPr lang="en-ZA" dirty="0"/>
          </a:p>
        </p:txBody>
      </p:sp>
      <p:grpSp>
        <p:nvGrpSpPr>
          <p:cNvPr id="5" name="Group 4"/>
          <p:cNvGrpSpPr/>
          <p:nvPr/>
        </p:nvGrpSpPr>
        <p:grpSpPr>
          <a:xfrm>
            <a:off x="467544" y="1340768"/>
            <a:ext cx="8183688" cy="4898696"/>
            <a:chOff x="467544" y="1340768"/>
            <a:chExt cx="8183688" cy="4898696"/>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1340768"/>
              <a:ext cx="4248472" cy="489869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6016" y="1340768"/>
              <a:ext cx="3935216" cy="4898696"/>
            </a:xfrm>
            <a:prstGeom prst="rect">
              <a:avLst/>
            </a:prstGeom>
          </p:spPr>
        </p:pic>
      </p:grpSp>
    </p:spTree>
    <p:extLst>
      <p:ext uri="{BB962C8B-B14F-4D97-AF65-F5344CB8AC3E}">
        <p14:creationId xmlns:p14="http://schemas.microsoft.com/office/powerpoint/2010/main" xmlns="" val="1041333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26EC6-D6D5-40ED-98A1-C0342F312A95}"/>
              </a:ext>
            </a:extLst>
          </p:cNvPr>
          <p:cNvSpPr>
            <a:spLocks noGrp="1"/>
          </p:cNvSpPr>
          <p:nvPr>
            <p:ph type="title"/>
          </p:nvPr>
        </p:nvSpPr>
        <p:spPr>
          <a:xfrm>
            <a:off x="421632" y="260648"/>
            <a:ext cx="8229600" cy="1143000"/>
          </a:xfrm>
        </p:spPr>
        <p:txBody>
          <a:bodyPr/>
          <a:lstStyle/>
          <a:p>
            <a:r>
              <a:rPr lang="en-GB" dirty="0" smtClean="0"/>
              <a:t>PHOTO EVIDENCE</a:t>
            </a:r>
            <a:endParaRPr lang="en-ZA" dirty="0"/>
          </a:p>
        </p:txBody>
      </p:sp>
      <p:grpSp>
        <p:nvGrpSpPr>
          <p:cNvPr id="3" name="Group 2"/>
          <p:cNvGrpSpPr/>
          <p:nvPr/>
        </p:nvGrpSpPr>
        <p:grpSpPr>
          <a:xfrm>
            <a:off x="511992" y="1340768"/>
            <a:ext cx="8139240" cy="4886954"/>
            <a:chOff x="511992" y="1556792"/>
            <a:chExt cx="8139240" cy="467093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44440" y="1556792"/>
              <a:ext cx="4106792" cy="467093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1992" y="1556792"/>
              <a:ext cx="4032448" cy="4670930"/>
            </a:xfrm>
            <a:prstGeom prst="rect">
              <a:avLst/>
            </a:prstGeom>
          </p:spPr>
        </p:pic>
      </p:grpSp>
    </p:spTree>
    <p:extLst>
      <p:ext uri="{BB962C8B-B14F-4D97-AF65-F5344CB8AC3E}">
        <p14:creationId xmlns:p14="http://schemas.microsoft.com/office/powerpoint/2010/main" xmlns="" val="4086658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26EC6-D6D5-40ED-98A1-C0342F312A95}"/>
              </a:ext>
            </a:extLst>
          </p:cNvPr>
          <p:cNvSpPr>
            <a:spLocks noGrp="1"/>
          </p:cNvSpPr>
          <p:nvPr>
            <p:ph type="title"/>
          </p:nvPr>
        </p:nvSpPr>
        <p:spPr>
          <a:xfrm>
            <a:off x="418400" y="227512"/>
            <a:ext cx="8229600" cy="1143000"/>
          </a:xfrm>
        </p:spPr>
        <p:txBody>
          <a:bodyPr/>
          <a:lstStyle/>
          <a:p>
            <a:r>
              <a:rPr lang="en-GB" smtClean="0"/>
              <a:t>PHOTO EVIDENCE</a:t>
            </a:r>
            <a:endParaRPr lang="en-Z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1196752"/>
            <a:ext cx="3816424" cy="5040560"/>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83968" y="1179600"/>
            <a:ext cx="4413176" cy="5057712"/>
          </a:xfrm>
          <a:prstGeom prst="rect">
            <a:avLst/>
          </a:prstGeom>
        </p:spPr>
      </p:pic>
    </p:spTree>
    <p:extLst>
      <p:ext uri="{BB962C8B-B14F-4D97-AF65-F5344CB8AC3E}">
        <p14:creationId xmlns:p14="http://schemas.microsoft.com/office/powerpoint/2010/main" xmlns="" val="1486799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26EC6-D6D5-40ED-98A1-C0342F312A95}"/>
              </a:ext>
            </a:extLst>
          </p:cNvPr>
          <p:cNvSpPr>
            <a:spLocks noGrp="1"/>
          </p:cNvSpPr>
          <p:nvPr>
            <p:ph type="title"/>
          </p:nvPr>
        </p:nvSpPr>
        <p:spPr>
          <a:xfrm>
            <a:off x="457200" y="404664"/>
            <a:ext cx="8229600" cy="994122"/>
          </a:xfrm>
        </p:spPr>
        <p:txBody>
          <a:bodyPr/>
          <a:lstStyle/>
          <a:p>
            <a:r>
              <a:rPr lang="en-GB" dirty="0" smtClean="0"/>
              <a:t>PRESIDENTIAL MINUTES</a:t>
            </a:r>
            <a:endParaRPr lang="en-ZA"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xmlns="" val="1971397225"/>
              </p:ext>
            </p:extLst>
          </p:nvPr>
        </p:nvGraphicFramePr>
        <p:xfrm>
          <a:off x="539552" y="1293904"/>
          <a:ext cx="8147248" cy="4943408"/>
        </p:xfrm>
        <a:graphic>
          <a:graphicData uri="http://schemas.openxmlformats.org/presentationml/2006/ole">
            <p:oleObj spid="_x0000_s1056" name="Acrobat Document" r:id="rId3" imgW="3818160" imgH="5416560" progId="AcroExch.Document.DC">
              <p:embed/>
            </p:oleObj>
          </a:graphicData>
        </a:graphic>
      </p:graphicFrame>
    </p:spTree>
    <p:extLst>
      <p:ext uri="{BB962C8B-B14F-4D97-AF65-F5344CB8AC3E}">
        <p14:creationId xmlns:p14="http://schemas.microsoft.com/office/powerpoint/2010/main" xmlns="" val="559805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26EC6-D6D5-40ED-98A1-C0342F312A95}"/>
              </a:ext>
            </a:extLst>
          </p:cNvPr>
          <p:cNvSpPr>
            <a:spLocks noGrp="1"/>
          </p:cNvSpPr>
          <p:nvPr>
            <p:ph type="title"/>
          </p:nvPr>
        </p:nvSpPr>
        <p:spPr>
          <a:xfrm>
            <a:off x="421632" y="332656"/>
            <a:ext cx="8229600" cy="1143000"/>
          </a:xfrm>
        </p:spPr>
        <p:txBody>
          <a:bodyPr/>
          <a:lstStyle/>
          <a:p>
            <a:r>
              <a:rPr lang="en-GB" dirty="0" smtClean="0"/>
              <a:t>	PRESIDENTIAL MINUTES</a:t>
            </a:r>
            <a:endParaRPr lang="en-ZA"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xmlns="" val="504804726"/>
              </p:ext>
            </p:extLst>
          </p:nvPr>
        </p:nvGraphicFramePr>
        <p:xfrm>
          <a:off x="539552" y="1412776"/>
          <a:ext cx="8111680" cy="4752528"/>
        </p:xfrm>
        <a:graphic>
          <a:graphicData uri="http://schemas.openxmlformats.org/presentationml/2006/ole">
            <p:oleObj spid="_x0000_s2078" name="Acrobat Document" r:id="rId3" imgW="3805200" imgH="5416560" progId="AcroExch.Document.DC">
              <p:embed/>
            </p:oleObj>
          </a:graphicData>
        </a:graphic>
      </p:graphicFrame>
    </p:spTree>
    <p:extLst>
      <p:ext uri="{BB962C8B-B14F-4D97-AF65-F5344CB8AC3E}">
        <p14:creationId xmlns:p14="http://schemas.microsoft.com/office/powerpoint/2010/main" xmlns="" val="864334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26EC6-D6D5-40ED-98A1-C0342F312A95}"/>
              </a:ext>
            </a:extLst>
          </p:cNvPr>
          <p:cNvSpPr>
            <a:spLocks noGrp="1"/>
          </p:cNvSpPr>
          <p:nvPr>
            <p:ph type="title"/>
          </p:nvPr>
        </p:nvSpPr>
        <p:spPr>
          <a:xfrm>
            <a:off x="395536" y="1988840"/>
            <a:ext cx="8229600" cy="1143000"/>
          </a:xfrm>
        </p:spPr>
        <p:txBody>
          <a:bodyPr/>
          <a:lstStyle/>
          <a:p>
            <a:r>
              <a:rPr lang="en-GB" dirty="0" smtClean="0"/>
              <a:t>DISCUSSION</a:t>
            </a:r>
            <a:endParaRPr lang="en-ZA" dirty="0"/>
          </a:p>
        </p:txBody>
      </p:sp>
    </p:spTree>
    <p:extLst>
      <p:ext uri="{BB962C8B-B14F-4D97-AF65-F5344CB8AC3E}">
        <p14:creationId xmlns:p14="http://schemas.microsoft.com/office/powerpoint/2010/main" xmlns="" val="2769657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26EC6-D6D5-40ED-98A1-C0342F312A95}"/>
              </a:ext>
            </a:extLst>
          </p:cNvPr>
          <p:cNvSpPr>
            <a:spLocks noGrp="1"/>
          </p:cNvSpPr>
          <p:nvPr>
            <p:ph type="title"/>
          </p:nvPr>
        </p:nvSpPr>
        <p:spPr>
          <a:xfrm>
            <a:off x="462928" y="513424"/>
            <a:ext cx="8229600" cy="1143000"/>
          </a:xfrm>
        </p:spPr>
        <p:txBody>
          <a:bodyPr/>
          <a:lstStyle/>
          <a:p>
            <a:r>
              <a:rPr lang="en-GB" dirty="0" smtClean="0"/>
              <a:t>SCOPE</a:t>
            </a:r>
            <a:endParaRPr lang="en-ZA" dirty="0"/>
          </a:p>
        </p:txBody>
      </p:sp>
      <p:sp>
        <p:nvSpPr>
          <p:cNvPr id="3" name="Content Placeholder 2">
            <a:extLst>
              <a:ext uri="{FF2B5EF4-FFF2-40B4-BE49-F238E27FC236}">
                <a16:creationId xmlns:a16="http://schemas.microsoft.com/office/drawing/2014/main" xmlns="" id="{85D66CB9-E225-45BF-B89B-9AFD8DC11914}"/>
              </a:ext>
            </a:extLst>
          </p:cNvPr>
          <p:cNvSpPr>
            <a:spLocks noGrp="1"/>
          </p:cNvSpPr>
          <p:nvPr>
            <p:ph idx="1"/>
          </p:nvPr>
        </p:nvSpPr>
        <p:spPr/>
        <p:txBody>
          <a:bodyPr/>
          <a:lstStyle/>
          <a:p>
            <a:r>
              <a:rPr lang="en-GB" dirty="0"/>
              <a:t>Background</a:t>
            </a:r>
          </a:p>
          <a:p>
            <a:r>
              <a:rPr lang="en-GB" dirty="0" smtClean="0"/>
              <a:t>Current Force Levels</a:t>
            </a:r>
          </a:p>
          <a:p>
            <a:r>
              <a:rPr lang="en-GB" dirty="0" smtClean="0"/>
              <a:t>Roles of the SANDF</a:t>
            </a:r>
          </a:p>
          <a:p>
            <a:r>
              <a:rPr lang="en-GB" dirty="0" smtClean="0"/>
              <a:t>Reason for Extension</a:t>
            </a:r>
          </a:p>
          <a:p>
            <a:r>
              <a:rPr lang="en-GB" dirty="0" smtClean="0"/>
              <a:t>Contribution by the SANDF</a:t>
            </a:r>
          </a:p>
          <a:p>
            <a:r>
              <a:rPr lang="en-GB" dirty="0" smtClean="0"/>
              <a:t>Photo Evidence</a:t>
            </a:r>
          </a:p>
          <a:p>
            <a:r>
              <a:rPr lang="en-GB" dirty="0" smtClean="0"/>
              <a:t>Presidential Minutes</a:t>
            </a:r>
          </a:p>
          <a:p>
            <a:r>
              <a:rPr lang="en-GB" dirty="0" smtClean="0"/>
              <a:t>Discussion</a:t>
            </a:r>
          </a:p>
          <a:p>
            <a:endParaRPr lang="en-GB" dirty="0" smtClean="0"/>
          </a:p>
        </p:txBody>
      </p:sp>
    </p:spTree>
    <p:extLst>
      <p:ext uri="{BB962C8B-B14F-4D97-AF65-F5344CB8AC3E}">
        <p14:creationId xmlns:p14="http://schemas.microsoft.com/office/powerpoint/2010/main" xmlns="" val="1184980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26EC6-D6D5-40ED-98A1-C0342F312A95}"/>
              </a:ext>
            </a:extLst>
          </p:cNvPr>
          <p:cNvSpPr>
            <a:spLocks noGrp="1"/>
          </p:cNvSpPr>
          <p:nvPr>
            <p:ph type="title"/>
          </p:nvPr>
        </p:nvSpPr>
        <p:spPr>
          <a:xfrm>
            <a:off x="457200" y="260648"/>
            <a:ext cx="8229600" cy="1143000"/>
          </a:xfrm>
        </p:spPr>
        <p:txBody>
          <a:bodyPr/>
          <a:lstStyle/>
          <a:p>
            <a:r>
              <a:rPr lang="en-GB" dirty="0" smtClean="0"/>
              <a:t>BACKGROUND (1/3)</a:t>
            </a:r>
            <a:endParaRPr lang="en-ZA" dirty="0"/>
          </a:p>
        </p:txBody>
      </p:sp>
      <p:sp>
        <p:nvSpPr>
          <p:cNvPr id="3" name="Content Placeholder 2">
            <a:extLst>
              <a:ext uri="{FF2B5EF4-FFF2-40B4-BE49-F238E27FC236}">
                <a16:creationId xmlns:a16="http://schemas.microsoft.com/office/drawing/2014/main" xmlns="" id="{85D66CB9-E225-45BF-B89B-9AFD8DC11914}"/>
              </a:ext>
            </a:extLst>
          </p:cNvPr>
          <p:cNvSpPr>
            <a:spLocks noGrp="1"/>
          </p:cNvSpPr>
          <p:nvPr>
            <p:ph idx="1"/>
          </p:nvPr>
        </p:nvSpPr>
        <p:spPr>
          <a:xfrm>
            <a:off x="457200" y="1268760"/>
            <a:ext cx="8075240" cy="4917019"/>
          </a:xfrm>
        </p:spPr>
        <p:txBody>
          <a:bodyPr/>
          <a:lstStyle/>
          <a:p>
            <a:pPr lvl="1" algn="just"/>
            <a:r>
              <a:rPr lang="en-US" sz="2000" dirty="0"/>
              <a:t>During April 2022, the province of Kwa-Zulu Natal, and to a lesser extent the North West and Eastern Cape provinces, were hit by torrential rains and downpours that caused a humanitarian disaster</a:t>
            </a:r>
            <a:r>
              <a:rPr lang="en-US" sz="2000" dirty="0" smtClean="0"/>
              <a:t>.</a:t>
            </a:r>
          </a:p>
          <a:p>
            <a:pPr lvl="1" algn="just"/>
            <a:r>
              <a:rPr lang="en-US" sz="2000" dirty="0" smtClean="0"/>
              <a:t> </a:t>
            </a:r>
            <a:r>
              <a:rPr lang="en-US" sz="2000" dirty="0"/>
              <a:t>The floods caused serious damage to critical infrastructure (roads and bridges), infrastructure for essential services (water and electricity supply) as well as destroyed industrial and commercial business facilities</a:t>
            </a:r>
            <a:r>
              <a:rPr lang="en-US" sz="2000" dirty="0" smtClean="0"/>
              <a:t>.</a:t>
            </a:r>
          </a:p>
          <a:p>
            <a:pPr lvl="1" algn="just"/>
            <a:r>
              <a:rPr lang="en-US" sz="2000" dirty="0" smtClean="0"/>
              <a:t> </a:t>
            </a:r>
            <a:r>
              <a:rPr lang="en-US" sz="2000" dirty="0"/>
              <a:t>More than 30 000 people were seriously affected by the disaster which also caused the loss of lives and considerable disruption of </a:t>
            </a:r>
            <a:r>
              <a:rPr lang="en-US" sz="2000" dirty="0" smtClean="0"/>
              <a:t>livelihood</a:t>
            </a:r>
            <a:r>
              <a:rPr lang="en-US" sz="2000" dirty="0"/>
              <a:t>. Several hundred people have lost their homes and belongings.  </a:t>
            </a:r>
            <a:endParaRPr lang="en-ZA" sz="2000" dirty="0"/>
          </a:p>
          <a:p>
            <a:pPr lvl="1" algn="just"/>
            <a:r>
              <a:rPr lang="en-US" sz="2000" dirty="0"/>
              <a:t>This situation led to the President of the country declaring a National State of Disaster for Kwa-Zulu Natal as well as the Eastern Cape and North West Provinces. </a:t>
            </a:r>
            <a:endParaRPr lang="en-ZA" sz="2000" dirty="0"/>
          </a:p>
        </p:txBody>
      </p:sp>
    </p:spTree>
    <p:extLst>
      <p:ext uri="{BB962C8B-B14F-4D97-AF65-F5344CB8AC3E}">
        <p14:creationId xmlns:p14="http://schemas.microsoft.com/office/powerpoint/2010/main" xmlns="" val="2716710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26EC6-D6D5-40ED-98A1-C0342F312A95}"/>
              </a:ext>
            </a:extLst>
          </p:cNvPr>
          <p:cNvSpPr>
            <a:spLocks noGrp="1"/>
          </p:cNvSpPr>
          <p:nvPr>
            <p:ph type="title"/>
          </p:nvPr>
        </p:nvSpPr>
        <p:spPr>
          <a:xfrm>
            <a:off x="457200" y="260648"/>
            <a:ext cx="8229600" cy="1143000"/>
          </a:xfrm>
        </p:spPr>
        <p:txBody>
          <a:bodyPr/>
          <a:lstStyle/>
          <a:p>
            <a:r>
              <a:rPr lang="en-GB" dirty="0"/>
              <a:t>BACKGROUND </a:t>
            </a:r>
            <a:r>
              <a:rPr lang="en-GB" dirty="0" smtClean="0"/>
              <a:t>(2/3</a:t>
            </a:r>
            <a:r>
              <a:rPr lang="en-GB" dirty="0"/>
              <a:t>)</a:t>
            </a:r>
            <a:endParaRPr lang="en-ZA" dirty="0"/>
          </a:p>
        </p:txBody>
      </p:sp>
      <p:sp>
        <p:nvSpPr>
          <p:cNvPr id="3" name="Content Placeholder 2">
            <a:extLst>
              <a:ext uri="{FF2B5EF4-FFF2-40B4-BE49-F238E27FC236}">
                <a16:creationId xmlns:a16="http://schemas.microsoft.com/office/drawing/2014/main" xmlns="" id="{85D66CB9-E225-45BF-B89B-9AFD8DC11914}"/>
              </a:ext>
            </a:extLst>
          </p:cNvPr>
          <p:cNvSpPr>
            <a:spLocks noGrp="1"/>
          </p:cNvSpPr>
          <p:nvPr>
            <p:ph idx="1"/>
          </p:nvPr>
        </p:nvSpPr>
        <p:spPr>
          <a:xfrm>
            <a:off x="457200" y="1268760"/>
            <a:ext cx="8147248" cy="4917019"/>
          </a:xfrm>
        </p:spPr>
        <p:txBody>
          <a:bodyPr/>
          <a:lstStyle/>
          <a:p>
            <a:pPr lvl="1" algn="just"/>
            <a:r>
              <a:rPr lang="en-US" sz="2000" dirty="0"/>
              <a:t>The DOD was requested to support the whole of government response effort aimed at bringing the situation under control. This disaster management government effort was, and is, led by the Cooperative Governance and Traditional Affairs Department (COGTA) to effect appropriate relief, response and recovery</a:t>
            </a:r>
            <a:r>
              <a:rPr lang="en-US" sz="2000" dirty="0" smtClean="0"/>
              <a:t>.</a:t>
            </a:r>
          </a:p>
          <a:p>
            <a:pPr lvl="1" algn="just"/>
            <a:r>
              <a:rPr lang="en-US" sz="2000" dirty="0" smtClean="0"/>
              <a:t>Consequently </a:t>
            </a:r>
            <a:r>
              <a:rPr lang="en-US" sz="2000" dirty="0"/>
              <a:t>the DOD/SANDF, as per Presidential Authority, contributed to this whole of government effort by deploying force elements to KZN and North West with the </a:t>
            </a:r>
            <a:r>
              <a:rPr lang="en-US" sz="2000" dirty="0" smtClean="0"/>
              <a:t>appropriate </a:t>
            </a:r>
            <a:r>
              <a:rPr lang="en-US" sz="2000" dirty="0"/>
              <a:t>capabilities (personnel and equipment) under Op CHARIOT (Disaster Management and Humanitarian </a:t>
            </a:r>
            <a:r>
              <a:rPr lang="en-US" sz="2000" dirty="0" smtClean="0"/>
              <a:t>Relief) </a:t>
            </a:r>
            <a:r>
              <a:rPr lang="en-US" sz="2000" dirty="0"/>
              <a:t>for an initial period of two (2) </a:t>
            </a:r>
            <a:r>
              <a:rPr lang="en-US" sz="2000" dirty="0" smtClean="0"/>
              <a:t>months over the period 14 April to14 June 2022  </a:t>
            </a:r>
            <a:r>
              <a:rPr lang="en-US" sz="2000" dirty="0"/>
              <a:t>(Presidential Minute No. 121/2022</a:t>
            </a:r>
            <a:r>
              <a:rPr lang="en-US" sz="2000" dirty="0" smtClean="0"/>
              <a:t>).</a:t>
            </a:r>
          </a:p>
          <a:p>
            <a:pPr lvl="1" algn="just"/>
            <a:r>
              <a:rPr lang="en-US" sz="2000" dirty="0" smtClean="0"/>
              <a:t>The deployment was </a:t>
            </a:r>
            <a:r>
              <a:rPr lang="en-US" sz="2000" dirty="0"/>
              <a:t>further extended </a:t>
            </a:r>
            <a:r>
              <a:rPr lang="en-US" sz="2000" dirty="0" smtClean="0"/>
              <a:t>for a period of three </a:t>
            </a:r>
            <a:r>
              <a:rPr lang="en-US" sz="2000" dirty="0"/>
              <a:t>(3) </a:t>
            </a:r>
            <a:r>
              <a:rPr lang="en-US" sz="2000" dirty="0" smtClean="0"/>
              <a:t>months from 15 June to 15 September 2022 dates (Presidential </a:t>
            </a:r>
            <a:r>
              <a:rPr lang="en-US" sz="2000" dirty="0"/>
              <a:t>Minute No. </a:t>
            </a:r>
            <a:r>
              <a:rPr lang="en-US" sz="2000" dirty="0" smtClean="0"/>
              <a:t>63/2022</a:t>
            </a:r>
            <a:r>
              <a:rPr lang="en-US" sz="3600" dirty="0" smtClean="0"/>
              <a:t>. </a:t>
            </a:r>
            <a:endParaRPr lang="en-ZA" sz="3600" dirty="0"/>
          </a:p>
        </p:txBody>
      </p:sp>
    </p:spTree>
    <p:extLst>
      <p:ext uri="{BB962C8B-B14F-4D97-AF65-F5344CB8AC3E}">
        <p14:creationId xmlns:p14="http://schemas.microsoft.com/office/powerpoint/2010/main" xmlns="" val="4257300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26EC6-D6D5-40ED-98A1-C0342F312A95}"/>
              </a:ext>
            </a:extLst>
          </p:cNvPr>
          <p:cNvSpPr>
            <a:spLocks noGrp="1"/>
          </p:cNvSpPr>
          <p:nvPr>
            <p:ph type="title"/>
          </p:nvPr>
        </p:nvSpPr>
        <p:spPr>
          <a:xfrm>
            <a:off x="418400" y="227512"/>
            <a:ext cx="8229600" cy="1143000"/>
          </a:xfrm>
        </p:spPr>
        <p:txBody>
          <a:bodyPr/>
          <a:lstStyle/>
          <a:p>
            <a:r>
              <a:rPr lang="en-GB" dirty="0"/>
              <a:t>BACKGROUND </a:t>
            </a:r>
            <a:r>
              <a:rPr lang="en-GB" dirty="0" smtClean="0"/>
              <a:t>(3/3</a:t>
            </a:r>
            <a:r>
              <a:rPr lang="en-GB" dirty="0"/>
              <a:t>)</a:t>
            </a:r>
            <a:endParaRPr lang="en-ZA" dirty="0"/>
          </a:p>
        </p:txBody>
      </p:sp>
      <p:sp>
        <p:nvSpPr>
          <p:cNvPr id="3" name="Content Placeholder 2">
            <a:extLst>
              <a:ext uri="{FF2B5EF4-FFF2-40B4-BE49-F238E27FC236}">
                <a16:creationId xmlns:a16="http://schemas.microsoft.com/office/drawing/2014/main" xmlns="" id="{85D66CB9-E225-45BF-B89B-9AFD8DC11914}"/>
              </a:ext>
            </a:extLst>
          </p:cNvPr>
          <p:cNvSpPr>
            <a:spLocks noGrp="1"/>
          </p:cNvSpPr>
          <p:nvPr>
            <p:ph idx="1"/>
          </p:nvPr>
        </p:nvSpPr>
        <p:spPr>
          <a:xfrm>
            <a:off x="422992" y="1340768"/>
            <a:ext cx="8037440" cy="4917019"/>
          </a:xfrm>
        </p:spPr>
        <p:txBody>
          <a:bodyPr/>
          <a:lstStyle/>
          <a:p>
            <a:pPr lvl="1" algn="just"/>
            <a:r>
              <a:rPr lang="en-US" sz="2000" dirty="0"/>
              <a:t>In support of these objectives, the DOD has deployed capabilities (personnel and equipment) as its contribution to the government effort in the affected areas</a:t>
            </a:r>
            <a:r>
              <a:rPr lang="en-US" sz="2000" dirty="0" smtClean="0"/>
              <a:t>.</a:t>
            </a:r>
          </a:p>
          <a:p>
            <a:pPr lvl="1" algn="just"/>
            <a:r>
              <a:rPr lang="en-US" sz="2000" dirty="0" smtClean="0"/>
              <a:t>The </a:t>
            </a:r>
            <a:r>
              <a:rPr lang="en-US" sz="2000" dirty="0"/>
              <a:t>deployment of the SANDF was initially for a period of two (2) months, subject to extension for further period depending on the evolution of the operational situation on the ground which was extended for a further 3 months ending in September 2022 due to the </a:t>
            </a:r>
            <a:r>
              <a:rPr lang="en-US" sz="2000" b="1" dirty="0"/>
              <a:t>high load </a:t>
            </a:r>
            <a:r>
              <a:rPr lang="en-US" sz="2000" dirty="0"/>
              <a:t>of work that needed to be done to ensure the provision of essential services to the communities in the affected </a:t>
            </a:r>
            <a:r>
              <a:rPr lang="en-US" sz="2000" dirty="0" smtClean="0"/>
              <a:t>areas.</a:t>
            </a:r>
          </a:p>
          <a:p>
            <a:pPr lvl="1"/>
            <a:endParaRPr lang="en-ZA" sz="2000" dirty="0"/>
          </a:p>
        </p:txBody>
      </p:sp>
    </p:spTree>
    <p:extLst>
      <p:ext uri="{BB962C8B-B14F-4D97-AF65-F5344CB8AC3E}">
        <p14:creationId xmlns:p14="http://schemas.microsoft.com/office/powerpoint/2010/main" xmlns="" val="2276638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26EC6-D6D5-40ED-98A1-C0342F312A95}"/>
              </a:ext>
            </a:extLst>
          </p:cNvPr>
          <p:cNvSpPr>
            <a:spLocks noGrp="1"/>
          </p:cNvSpPr>
          <p:nvPr>
            <p:ph type="title"/>
          </p:nvPr>
        </p:nvSpPr>
        <p:spPr>
          <a:xfrm>
            <a:off x="395536" y="332656"/>
            <a:ext cx="8229600" cy="1143000"/>
          </a:xfrm>
        </p:spPr>
        <p:txBody>
          <a:bodyPr/>
          <a:lstStyle/>
          <a:p>
            <a:r>
              <a:rPr lang="en-GB" dirty="0" smtClean="0"/>
              <a:t>ROLES OF THE SANDF</a:t>
            </a:r>
            <a:endParaRPr lang="en-ZA" dirty="0"/>
          </a:p>
        </p:txBody>
      </p:sp>
      <p:sp>
        <p:nvSpPr>
          <p:cNvPr id="3" name="Content Placeholder 2">
            <a:extLst>
              <a:ext uri="{FF2B5EF4-FFF2-40B4-BE49-F238E27FC236}">
                <a16:creationId xmlns:a16="http://schemas.microsoft.com/office/drawing/2014/main" xmlns="" id="{85D66CB9-E225-45BF-B89B-9AFD8DC11914}"/>
              </a:ext>
            </a:extLst>
          </p:cNvPr>
          <p:cNvSpPr>
            <a:spLocks noGrp="1"/>
          </p:cNvSpPr>
          <p:nvPr>
            <p:ph idx="1"/>
          </p:nvPr>
        </p:nvSpPr>
        <p:spPr>
          <a:xfrm>
            <a:off x="425280" y="1412776"/>
            <a:ext cx="8229600" cy="4917019"/>
          </a:xfrm>
        </p:spPr>
        <p:txBody>
          <a:bodyPr/>
          <a:lstStyle/>
          <a:p>
            <a:pPr lvl="1"/>
            <a:r>
              <a:rPr lang="en-GB" sz="2800" dirty="0" smtClean="0"/>
              <a:t>Primary focus of the SANDF during the Disaster:</a:t>
            </a:r>
          </a:p>
          <a:p>
            <a:pPr marL="457200" lvl="1" indent="0">
              <a:buNone/>
            </a:pPr>
            <a:endParaRPr lang="en-GB" sz="1200" dirty="0" smtClean="0"/>
          </a:p>
          <a:p>
            <a:pPr lvl="2"/>
            <a:r>
              <a:rPr lang="en-GB" sz="2400" dirty="0" smtClean="0"/>
              <a:t>Repair and rehabilitation of roads, bridges and essential </a:t>
            </a:r>
            <a:r>
              <a:rPr lang="en-GB" sz="2400" dirty="0"/>
              <a:t>i</a:t>
            </a:r>
            <a:r>
              <a:rPr lang="en-GB" sz="2400" dirty="0" smtClean="0"/>
              <a:t>nfrastructure</a:t>
            </a:r>
          </a:p>
          <a:p>
            <a:pPr lvl="2"/>
            <a:r>
              <a:rPr lang="en-GB" sz="2400" dirty="0" smtClean="0"/>
              <a:t>Provision and distribution of water to affected communities</a:t>
            </a:r>
          </a:p>
          <a:p>
            <a:pPr lvl="2"/>
            <a:r>
              <a:rPr lang="en-GB" sz="2400" dirty="0" smtClean="0"/>
              <a:t>Force protection</a:t>
            </a:r>
          </a:p>
          <a:p>
            <a:pPr lvl="2"/>
            <a:r>
              <a:rPr lang="en-GB" sz="2400" dirty="0" smtClean="0"/>
              <a:t>Protection of shelters</a:t>
            </a:r>
          </a:p>
          <a:p>
            <a:pPr lvl="2"/>
            <a:r>
              <a:rPr lang="en-GB" sz="2400" dirty="0" smtClean="0"/>
              <a:t>Mobile and visible patrols</a:t>
            </a:r>
          </a:p>
          <a:p>
            <a:pPr lvl="2"/>
            <a:r>
              <a:rPr lang="en-GB" sz="2400" dirty="0" smtClean="0"/>
              <a:t>Search and Recovery </a:t>
            </a:r>
          </a:p>
        </p:txBody>
      </p:sp>
    </p:spTree>
    <p:extLst>
      <p:ext uri="{BB962C8B-B14F-4D97-AF65-F5344CB8AC3E}">
        <p14:creationId xmlns:p14="http://schemas.microsoft.com/office/powerpoint/2010/main" xmlns="" val="2703327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26EC6-D6D5-40ED-98A1-C0342F312A95}"/>
              </a:ext>
            </a:extLst>
          </p:cNvPr>
          <p:cNvSpPr>
            <a:spLocks noGrp="1"/>
          </p:cNvSpPr>
          <p:nvPr>
            <p:ph type="title"/>
          </p:nvPr>
        </p:nvSpPr>
        <p:spPr>
          <a:xfrm>
            <a:off x="457200" y="260648"/>
            <a:ext cx="8229600" cy="1143000"/>
          </a:xfrm>
        </p:spPr>
        <p:txBody>
          <a:bodyPr/>
          <a:lstStyle/>
          <a:p>
            <a:r>
              <a:rPr lang="en-GB" dirty="0" smtClean="0"/>
              <a:t>CURRENT FORCE LEVELS</a:t>
            </a:r>
            <a:endParaRPr lang="en-ZA" dirty="0"/>
          </a:p>
        </p:txBody>
      </p:sp>
      <p:sp>
        <p:nvSpPr>
          <p:cNvPr id="3" name="Content Placeholder 2">
            <a:extLst>
              <a:ext uri="{FF2B5EF4-FFF2-40B4-BE49-F238E27FC236}">
                <a16:creationId xmlns:a16="http://schemas.microsoft.com/office/drawing/2014/main" xmlns="" id="{85D66CB9-E225-45BF-B89B-9AFD8DC11914}"/>
              </a:ext>
            </a:extLst>
          </p:cNvPr>
          <p:cNvSpPr>
            <a:spLocks noGrp="1"/>
          </p:cNvSpPr>
          <p:nvPr>
            <p:ph idx="1"/>
          </p:nvPr>
        </p:nvSpPr>
        <p:spPr>
          <a:xfrm>
            <a:off x="457200" y="1370528"/>
            <a:ext cx="8229600" cy="4917019"/>
          </a:xfrm>
        </p:spPr>
        <p:txBody>
          <a:bodyPr/>
          <a:lstStyle/>
          <a:p>
            <a:pPr lvl="1" algn="just"/>
            <a:r>
              <a:rPr lang="en-US" sz="2400" dirty="0" smtClean="0"/>
              <a:t>Engineer Element</a:t>
            </a:r>
          </a:p>
          <a:p>
            <a:pPr lvl="1" algn="just"/>
            <a:r>
              <a:rPr lang="en-US" sz="2400" dirty="0" smtClean="0"/>
              <a:t>Regional Works Unit KZN Element.</a:t>
            </a:r>
            <a:endParaRPr lang="en-US" sz="2400" strike="sngStrike" dirty="0" smtClean="0"/>
          </a:p>
          <a:p>
            <a:pPr lvl="1" algn="just"/>
            <a:r>
              <a:rPr lang="en-US" sz="2400" dirty="0" smtClean="0"/>
              <a:t>Logistic Supply Support Element .</a:t>
            </a:r>
          </a:p>
          <a:p>
            <a:pPr lvl="2" algn="just"/>
            <a:r>
              <a:rPr lang="en-US" sz="2400" dirty="0" smtClean="0"/>
              <a:t>Water  distribution Elements (For water delivery)</a:t>
            </a:r>
          </a:p>
          <a:p>
            <a:pPr lvl="2" algn="just"/>
            <a:r>
              <a:rPr lang="en-US" sz="2400" dirty="0" smtClean="0"/>
              <a:t>Cargo Transport Elements.</a:t>
            </a:r>
          </a:p>
          <a:p>
            <a:pPr lvl="1" algn="just"/>
            <a:r>
              <a:rPr lang="en-GB" sz="2400" dirty="0" smtClean="0"/>
              <a:t>Area Military Health Unit (AMHU) KZN Element </a:t>
            </a:r>
          </a:p>
          <a:p>
            <a:pPr lvl="1" algn="just"/>
            <a:r>
              <a:rPr lang="en-GB" sz="2400" dirty="0" smtClean="0"/>
              <a:t>One (1)  SA Army Sub-Unit .</a:t>
            </a:r>
          </a:p>
          <a:p>
            <a:pPr lvl="1" algn="just"/>
            <a:r>
              <a:rPr lang="en-GB" sz="2400" dirty="0" smtClean="0"/>
              <a:t>One (1) Light Utility Helicopter (A109).</a:t>
            </a:r>
          </a:p>
          <a:p>
            <a:pPr lvl="1" algn="just"/>
            <a:r>
              <a:rPr lang="en-GB" sz="2400" dirty="0" smtClean="0"/>
              <a:t>One (1) Operational Communication Team (OPCOMM)</a:t>
            </a:r>
          </a:p>
          <a:p>
            <a:pPr lvl="1" algn="just"/>
            <a:r>
              <a:rPr lang="en-GB" sz="2400" dirty="0" smtClean="0"/>
              <a:t>Current Total Strength 409</a:t>
            </a:r>
          </a:p>
          <a:p>
            <a:pPr lvl="1"/>
            <a:endParaRPr lang="en-ZA" sz="2400" dirty="0"/>
          </a:p>
        </p:txBody>
      </p:sp>
    </p:spTree>
    <p:extLst>
      <p:ext uri="{BB962C8B-B14F-4D97-AF65-F5344CB8AC3E}">
        <p14:creationId xmlns:p14="http://schemas.microsoft.com/office/powerpoint/2010/main" xmlns="" val="691080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26EC6-D6D5-40ED-98A1-C0342F312A95}"/>
              </a:ext>
            </a:extLst>
          </p:cNvPr>
          <p:cNvSpPr>
            <a:spLocks noGrp="1"/>
          </p:cNvSpPr>
          <p:nvPr>
            <p:ph type="title"/>
          </p:nvPr>
        </p:nvSpPr>
        <p:spPr>
          <a:xfrm>
            <a:off x="457200" y="404664"/>
            <a:ext cx="8229600" cy="778098"/>
          </a:xfrm>
        </p:spPr>
        <p:txBody>
          <a:bodyPr/>
          <a:lstStyle/>
          <a:p>
            <a:r>
              <a:rPr lang="en-GB" dirty="0" smtClean="0"/>
              <a:t>REASON FOR EXTENSION </a:t>
            </a:r>
            <a:endParaRPr lang="en-ZA" dirty="0"/>
          </a:p>
        </p:txBody>
      </p:sp>
      <p:sp>
        <p:nvSpPr>
          <p:cNvPr id="3" name="Content Placeholder 2">
            <a:extLst>
              <a:ext uri="{FF2B5EF4-FFF2-40B4-BE49-F238E27FC236}">
                <a16:creationId xmlns:a16="http://schemas.microsoft.com/office/drawing/2014/main" xmlns="" id="{85D66CB9-E225-45BF-B89B-9AFD8DC11914}"/>
              </a:ext>
            </a:extLst>
          </p:cNvPr>
          <p:cNvSpPr>
            <a:spLocks noGrp="1"/>
          </p:cNvSpPr>
          <p:nvPr>
            <p:ph idx="1"/>
          </p:nvPr>
        </p:nvSpPr>
        <p:spPr>
          <a:xfrm>
            <a:off x="457200" y="1073344"/>
            <a:ext cx="8229600" cy="5877272"/>
          </a:xfrm>
        </p:spPr>
        <p:txBody>
          <a:bodyPr/>
          <a:lstStyle/>
          <a:p>
            <a:pPr lvl="1"/>
            <a:r>
              <a:rPr lang="en-GB" sz="2000" b="1" dirty="0" smtClean="0"/>
              <a:t>Interim Interventions undertaken – Not Completed</a:t>
            </a:r>
          </a:p>
          <a:p>
            <a:pPr lvl="1"/>
            <a:r>
              <a:rPr lang="en-GB" sz="2000" b="1" dirty="0" smtClean="0"/>
              <a:t>Not in Isolation but in conjunction with Local Government</a:t>
            </a:r>
          </a:p>
          <a:p>
            <a:pPr lvl="1"/>
            <a:r>
              <a:rPr lang="en-GB" sz="2000" dirty="0" smtClean="0"/>
              <a:t>Road repair at Izwelibomvu and LaMercy </a:t>
            </a:r>
          </a:p>
          <a:p>
            <a:pPr lvl="1"/>
            <a:r>
              <a:rPr lang="en-GB" sz="2000" dirty="0" smtClean="0"/>
              <a:t>Backfilling and compacting of sand </a:t>
            </a:r>
            <a:r>
              <a:rPr lang="en-GB" sz="2000" dirty="0"/>
              <a:t>w</a:t>
            </a:r>
            <a:r>
              <a:rPr lang="en-GB" sz="2000" dirty="0" smtClean="0"/>
              <a:t>ashed away on important beaches</a:t>
            </a:r>
          </a:p>
          <a:p>
            <a:pPr lvl="1"/>
            <a:r>
              <a:rPr lang="en-GB" sz="2000" dirty="0" smtClean="0"/>
              <a:t>Water purification plant at Inanda </a:t>
            </a:r>
            <a:r>
              <a:rPr lang="en-GB" sz="2000" dirty="0" smtClean="0">
                <a:solidFill>
                  <a:srgbClr val="FF0000"/>
                </a:solidFill>
              </a:rPr>
              <a:t> </a:t>
            </a:r>
            <a:r>
              <a:rPr lang="en-GB" sz="2000" dirty="0" smtClean="0"/>
              <a:t>Dam and bottling plant Hazemere</a:t>
            </a:r>
          </a:p>
          <a:p>
            <a:pPr lvl="2"/>
            <a:r>
              <a:rPr lang="en-GB" sz="1800" dirty="0" smtClean="0"/>
              <a:t>Provision of bottled and sachet water for the community.</a:t>
            </a:r>
          </a:p>
          <a:p>
            <a:pPr lvl="2"/>
            <a:r>
              <a:rPr lang="en-GB" sz="1800" dirty="0" smtClean="0"/>
              <a:t>Provision of purified water to affected communities and schools bmo water bunkers (tankers) </a:t>
            </a:r>
          </a:p>
          <a:p>
            <a:pPr lvl="1"/>
            <a:r>
              <a:rPr lang="en-GB" dirty="0" smtClean="0"/>
              <a:t>Refurbishment of damaged bridges Izingolweni, Umbilo Park, Queensburgh, Westwood Westville,Umziwabantu </a:t>
            </a:r>
          </a:p>
          <a:p>
            <a:pPr lvl="2"/>
            <a:r>
              <a:rPr lang="en-GB" sz="1800" dirty="0" smtClean="0"/>
              <a:t>Repair of On-ramps</a:t>
            </a:r>
          </a:p>
          <a:p>
            <a:pPr lvl="2"/>
            <a:r>
              <a:rPr lang="en-GB" sz="1800" dirty="0" smtClean="0"/>
              <a:t>Repacking of </a:t>
            </a:r>
            <a:r>
              <a:rPr lang="en-GB" sz="1800" dirty="0"/>
              <a:t>g</a:t>
            </a:r>
            <a:r>
              <a:rPr lang="en-GB" sz="1800" dirty="0" smtClean="0"/>
              <a:t>abions to prevent further erosion.</a:t>
            </a:r>
          </a:p>
          <a:p>
            <a:pPr lvl="2"/>
            <a:r>
              <a:rPr lang="en-GB" sz="1800" dirty="0" smtClean="0"/>
              <a:t>Bridge clean-up</a:t>
            </a:r>
          </a:p>
        </p:txBody>
      </p:sp>
    </p:spTree>
    <p:extLst>
      <p:ext uri="{BB962C8B-B14F-4D97-AF65-F5344CB8AC3E}">
        <p14:creationId xmlns:p14="http://schemas.microsoft.com/office/powerpoint/2010/main" xmlns="" val="2245443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1" id="{1F75D19F-E8CF-41C0-A53F-4E6CA6F3B2A3}" vid="{7F3622A0-866E-41A8-BB71-A253890794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 Ops Decision Brief</Template>
  <TotalTime>2738</TotalTime>
  <Words>966</Words>
  <Application>Microsoft Office PowerPoint</Application>
  <PresentationFormat>On-screen Show (4:3)</PresentationFormat>
  <Paragraphs>134</Paragraphs>
  <Slides>29</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Acrobat Document</vt:lpstr>
      <vt:lpstr>Slide 1</vt:lpstr>
      <vt:lpstr>AIM</vt:lpstr>
      <vt:lpstr>SCOPE</vt:lpstr>
      <vt:lpstr>BACKGROUND (1/3)</vt:lpstr>
      <vt:lpstr>BACKGROUND (2/3)</vt:lpstr>
      <vt:lpstr>BACKGROUND (3/3)</vt:lpstr>
      <vt:lpstr>ROLES OF THE SANDF</vt:lpstr>
      <vt:lpstr>CURRENT FORCE LEVELS</vt:lpstr>
      <vt:lpstr>REASON FOR EXTENSION </vt:lpstr>
      <vt:lpstr>Slide 10</vt:lpstr>
      <vt:lpstr>Slide 11</vt:lpstr>
      <vt:lpstr>Slide 12</vt:lpstr>
      <vt:lpstr>Slide 13</vt:lpstr>
      <vt:lpstr>Slide 14</vt:lpstr>
      <vt:lpstr>Slide 15</vt:lpstr>
      <vt:lpstr>Slide 16</vt:lpstr>
      <vt:lpstr>Slide 17</vt:lpstr>
      <vt:lpstr>Slide 18</vt:lpstr>
      <vt:lpstr>Slide 19</vt:lpstr>
      <vt:lpstr>Slide 20</vt:lpstr>
      <vt:lpstr>PHOTO EVIDENCE</vt:lpstr>
      <vt:lpstr>PHOTO EVIDENCE</vt:lpstr>
      <vt:lpstr>PHOTO EVIDENCE</vt:lpstr>
      <vt:lpstr>PHOTO EVIDENCE</vt:lpstr>
      <vt:lpstr>PHOTO EVIDENCE</vt:lpstr>
      <vt:lpstr>PHOTO EVIDENCE</vt:lpstr>
      <vt:lpstr>PRESIDENTIAL MINUTES</vt:lpstr>
      <vt:lpstr> PRESIDENTIAL MINUTES</vt:lpstr>
      <vt:lpstr>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VILLIERS EP</dc:creator>
  <cp:lastModifiedBy>USER</cp:lastModifiedBy>
  <cp:revision>142</cp:revision>
  <cp:lastPrinted>2017-08-14T07:43:59Z</cp:lastPrinted>
  <dcterms:created xsi:type="dcterms:W3CDTF">2021-07-16T04:59:43Z</dcterms:created>
  <dcterms:modified xsi:type="dcterms:W3CDTF">2022-08-26T12:05:29Z</dcterms:modified>
</cp:coreProperties>
</file>