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0"/>
  </p:notesMasterIdLst>
  <p:sldIdLst>
    <p:sldId id="256" r:id="rId2"/>
    <p:sldId id="259" r:id="rId3"/>
    <p:sldId id="261" r:id="rId4"/>
    <p:sldId id="367" r:id="rId5"/>
    <p:sldId id="387" r:id="rId6"/>
    <p:sldId id="386" r:id="rId7"/>
    <p:sldId id="388" r:id="rId8"/>
    <p:sldId id="389" r:id="rId9"/>
    <p:sldId id="368" r:id="rId10"/>
    <p:sldId id="372" r:id="rId11"/>
    <p:sldId id="373" r:id="rId12"/>
    <p:sldId id="371" r:id="rId13"/>
    <p:sldId id="390" r:id="rId14"/>
    <p:sldId id="374" r:id="rId15"/>
    <p:sldId id="375" r:id="rId16"/>
    <p:sldId id="376" r:id="rId17"/>
    <p:sldId id="369" r:id="rId18"/>
    <p:sldId id="377" r:id="rId19"/>
    <p:sldId id="378" r:id="rId20"/>
    <p:sldId id="370" r:id="rId21"/>
    <p:sldId id="379" r:id="rId22"/>
    <p:sldId id="380" r:id="rId23"/>
    <p:sldId id="381" r:id="rId24"/>
    <p:sldId id="382" r:id="rId25"/>
    <p:sldId id="384" r:id="rId26"/>
    <p:sldId id="385" r:id="rId27"/>
    <p:sldId id="391" r:id="rId28"/>
    <p:sldId id="310" r:id="rId29"/>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7" d="100"/>
          <a:sy n="57" d="100"/>
        </p:scale>
        <p:origin x="566" y="38"/>
      </p:cViewPr>
      <p:guideLst/>
    </p:cSldViewPr>
  </p:slideViewPr>
  <p:notesTextViewPr>
    <p:cViewPr>
      <p:scale>
        <a:sx n="1" d="1"/>
        <a:sy n="1" d="1"/>
      </p:scale>
      <p:origin x="0" y="0"/>
    </p:cViewPr>
  </p:notesTextViewPr>
  <p:sorterViewPr>
    <p:cViewPr>
      <p:scale>
        <a:sx n="100" d="100"/>
        <a:sy n="100" d="100"/>
      </p:scale>
      <p:origin x="0" y="-1094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61F9EA5C-3369-4E06-8666-BC1A8BB0DC96}" type="datetimeFigureOut">
              <a:rPr lang="en-ZA" smtClean="0"/>
              <a:t>2022/08/19</a:t>
            </a:fld>
            <a:endParaRPr lang="en-ZA"/>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E212E0B0-6EED-4682-B5F7-DDD462CA567A}" type="slidenum">
              <a:rPr lang="en-ZA" smtClean="0"/>
              <a:t>‹#›</a:t>
            </a:fld>
            <a:endParaRPr lang="en-ZA"/>
          </a:p>
        </p:txBody>
      </p:sp>
    </p:spTree>
    <p:extLst>
      <p:ext uri="{BB962C8B-B14F-4D97-AF65-F5344CB8AC3E}">
        <p14:creationId xmlns:p14="http://schemas.microsoft.com/office/powerpoint/2010/main" val="865203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E212E0B0-6EED-4682-B5F7-DDD462CA567A}" type="slidenum">
              <a:rPr lang="en-ZA" smtClean="0"/>
              <a:t>1</a:t>
            </a:fld>
            <a:endParaRPr lang="en-ZA"/>
          </a:p>
        </p:txBody>
      </p:sp>
    </p:spTree>
    <p:extLst>
      <p:ext uri="{BB962C8B-B14F-4D97-AF65-F5344CB8AC3E}">
        <p14:creationId xmlns:p14="http://schemas.microsoft.com/office/powerpoint/2010/main" val="27295426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E212E0B0-6EED-4682-B5F7-DDD462CA567A}" type="slidenum">
              <a:rPr lang="en-ZA" smtClean="0"/>
              <a:t>10</a:t>
            </a:fld>
            <a:endParaRPr lang="en-ZA"/>
          </a:p>
        </p:txBody>
      </p:sp>
    </p:spTree>
    <p:extLst>
      <p:ext uri="{BB962C8B-B14F-4D97-AF65-F5344CB8AC3E}">
        <p14:creationId xmlns:p14="http://schemas.microsoft.com/office/powerpoint/2010/main" val="31239990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E212E0B0-6EED-4682-B5F7-DDD462CA567A}" type="slidenum">
              <a:rPr lang="en-ZA" smtClean="0"/>
              <a:t>11</a:t>
            </a:fld>
            <a:endParaRPr lang="en-ZA"/>
          </a:p>
        </p:txBody>
      </p:sp>
    </p:spTree>
    <p:extLst>
      <p:ext uri="{BB962C8B-B14F-4D97-AF65-F5344CB8AC3E}">
        <p14:creationId xmlns:p14="http://schemas.microsoft.com/office/powerpoint/2010/main" val="27610144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E212E0B0-6EED-4682-B5F7-DDD462CA567A}" type="slidenum">
              <a:rPr lang="en-ZA" smtClean="0"/>
              <a:t>12</a:t>
            </a:fld>
            <a:endParaRPr lang="en-ZA"/>
          </a:p>
        </p:txBody>
      </p:sp>
    </p:spTree>
    <p:extLst>
      <p:ext uri="{BB962C8B-B14F-4D97-AF65-F5344CB8AC3E}">
        <p14:creationId xmlns:p14="http://schemas.microsoft.com/office/powerpoint/2010/main" val="41875360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E212E0B0-6EED-4682-B5F7-DDD462CA567A}" type="slidenum">
              <a:rPr lang="en-ZA" smtClean="0"/>
              <a:t>13</a:t>
            </a:fld>
            <a:endParaRPr lang="en-ZA"/>
          </a:p>
        </p:txBody>
      </p:sp>
    </p:spTree>
    <p:extLst>
      <p:ext uri="{BB962C8B-B14F-4D97-AF65-F5344CB8AC3E}">
        <p14:creationId xmlns:p14="http://schemas.microsoft.com/office/powerpoint/2010/main" val="11724836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E212E0B0-6EED-4682-B5F7-DDD462CA567A}" type="slidenum">
              <a:rPr lang="en-ZA" smtClean="0"/>
              <a:t>14</a:t>
            </a:fld>
            <a:endParaRPr lang="en-ZA"/>
          </a:p>
        </p:txBody>
      </p:sp>
    </p:spTree>
    <p:extLst>
      <p:ext uri="{BB962C8B-B14F-4D97-AF65-F5344CB8AC3E}">
        <p14:creationId xmlns:p14="http://schemas.microsoft.com/office/powerpoint/2010/main" val="2949504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E212E0B0-6EED-4682-B5F7-DDD462CA567A}" type="slidenum">
              <a:rPr lang="en-ZA" smtClean="0"/>
              <a:t>15</a:t>
            </a:fld>
            <a:endParaRPr lang="en-ZA"/>
          </a:p>
        </p:txBody>
      </p:sp>
    </p:spTree>
    <p:extLst>
      <p:ext uri="{BB962C8B-B14F-4D97-AF65-F5344CB8AC3E}">
        <p14:creationId xmlns:p14="http://schemas.microsoft.com/office/powerpoint/2010/main" val="4969356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E212E0B0-6EED-4682-B5F7-DDD462CA567A}" type="slidenum">
              <a:rPr lang="en-ZA" smtClean="0"/>
              <a:t>16</a:t>
            </a:fld>
            <a:endParaRPr lang="en-ZA"/>
          </a:p>
        </p:txBody>
      </p:sp>
    </p:spTree>
    <p:extLst>
      <p:ext uri="{BB962C8B-B14F-4D97-AF65-F5344CB8AC3E}">
        <p14:creationId xmlns:p14="http://schemas.microsoft.com/office/powerpoint/2010/main" val="340212007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E212E0B0-6EED-4682-B5F7-DDD462CA567A}" type="slidenum">
              <a:rPr lang="en-ZA" smtClean="0"/>
              <a:t>17</a:t>
            </a:fld>
            <a:endParaRPr lang="en-ZA"/>
          </a:p>
        </p:txBody>
      </p:sp>
    </p:spTree>
    <p:extLst>
      <p:ext uri="{BB962C8B-B14F-4D97-AF65-F5344CB8AC3E}">
        <p14:creationId xmlns:p14="http://schemas.microsoft.com/office/powerpoint/2010/main" val="38167718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E212E0B0-6EED-4682-B5F7-DDD462CA567A}" type="slidenum">
              <a:rPr lang="en-ZA" smtClean="0"/>
              <a:t>18</a:t>
            </a:fld>
            <a:endParaRPr lang="en-ZA"/>
          </a:p>
        </p:txBody>
      </p:sp>
    </p:spTree>
    <p:extLst>
      <p:ext uri="{BB962C8B-B14F-4D97-AF65-F5344CB8AC3E}">
        <p14:creationId xmlns:p14="http://schemas.microsoft.com/office/powerpoint/2010/main" val="6866129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E212E0B0-6EED-4682-B5F7-DDD462CA567A}" type="slidenum">
              <a:rPr lang="en-ZA" smtClean="0"/>
              <a:t>19</a:t>
            </a:fld>
            <a:endParaRPr lang="en-ZA"/>
          </a:p>
        </p:txBody>
      </p:sp>
    </p:spTree>
    <p:extLst>
      <p:ext uri="{BB962C8B-B14F-4D97-AF65-F5344CB8AC3E}">
        <p14:creationId xmlns:p14="http://schemas.microsoft.com/office/powerpoint/2010/main" val="24211229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E212E0B0-6EED-4682-B5F7-DDD462CA567A}" type="slidenum">
              <a:rPr lang="en-ZA" smtClean="0"/>
              <a:t>2</a:t>
            </a:fld>
            <a:endParaRPr lang="en-ZA"/>
          </a:p>
        </p:txBody>
      </p:sp>
    </p:spTree>
    <p:extLst>
      <p:ext uri="{BB962C8B-B14F-4D97-AF65-F5344CB8AC3E}">
        <p14:creationId xmlns:p14="http://schemas.microsoft.com/office/powerpoint/2010/main" val="179233185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E212E0B0-6EED-4682-B5F7-DDD462CA567A}" type="slidenum">
              <a:rPr lang="en-ZA" smtClean="0"/>
              <a:t>20</a:t>
            </a:fld>
            <a:endParaRPr lang="en-ZA"/>
          </a:p>
        </p:txBody>
      </p:sp>
    </p:spTree>
    <p:extLst>
      <p:ext uri="{BB962C8B-B14F-4D97-AF65-F5344CB8AC3E}">
        <p14:creationId xmlns:p14="http://schemas.microsoft.com/office/powerpoint/2010/main" val="68477890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E212E0B0-6EED-4682-B5F7-DDD462CA567A}" type="slidenum">
              <a:rPr lang="en-ZA" smtClean="0"/>
              <a:t>21</a:t>
            </a:fld>
            <a:endParaRPr lang="en-ZA"/>
          </a:p>
        </p:txBody>
      </p:sp>
    </p:spTree>
    <p:extLst>
      <p:ext uri="{BB962C8B-B14F-4D97-AF65-F5344CB8AC3E}">
        <p14:creationId xmlns:p14="http://schemas.microsoft.com/office/powerpoint/2010/main" val="319792857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E212E0B0-6EED-4682-B5F7-DDD462CA567A}" type="slidenum">
              <a:rPr lang="en-ZA" smtClean="0"/>
              <a:t>22</a:t>
            </a:fld>
            <a:endParaRPr lang="en-ZA"/>
          </a:p>
        </p:txBody>
      </p:sp>
    </p:spTree>
    <p:extLst>
      <p:ext uri="{BB962C8B-B14F-4D97-AF65-F5344CB8AC3E}">
        <p14:creationId xmlns:p14="http://schemas.microsoft.com/office/powerpoint/2010/main" val="418155979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E212E0B0-6EED-4682-B5F7-DDD462CA567A}" type="slidenum">
              <a:rPr lang="en-ZA" smtClean="0"/>
              <a:t>23</a:t>
            </a:fld>
            <a:endParaRPr lang="en-ZA"/>
          </a:p>
        </p:txBody>
      </p:sp>
    </p:spTree>
    <p:extLst>
      <p:ext uri="{BB962C8B-B14F-4D97-AF65-F5344CB8AC3E}">
        <p14:creationId xmlns:p14="http://schemas.microsoft.com/office/powerpoint/2010/main" val="332383762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E212E0B0-6EED-4682-B5F7-DDD462CA567A}" type="slidenum">
              <a:rPr lang="en-ZA" smtClean="0"/>
              <a:t>24</a:t>
            </a:fld>
            <a:endParaRPr lang="en-ZA"/>
          </a:p>
        </p:txBody>
      </p:sp>
    </p:spTree>
    <p:extLst>
      <p:ext uri="{BB962C8B-B14F-4D97-AF65-F5344CB8AC3E}">
        <p14:creationId xmlns:p14="http://schemas.microsoft.com/office/powerpoint/2010/main" val="333091708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E212E0B0-6EED-4682-B5F7-DDD462CA567A}" type="slidenum">
              <a:rPr lang="en-ZA" smtClean="0"/>
              <a:t>25</a:t>
            </a:fld>
            <a:endParaRPr lang="en-ZA"/>
          </a:p>
        </p:txBody>
      </p:sp>
    </p:spTree>
    <p:extLst>
      <p:ext uri="{BB962C8B-B14F-4D97-AF65-F5344CB8AC3E}">
        <p14:creationId xmlns:p14="http://schemas.microsoft.com/office/powerpoint/2010/main" val="301213650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E212E0B0-6EED-4682-B5F7-DDD462CA567A}" type="slidenum">
              <a:rPr lang="en-ZA" smtClean="0"/>
              <a:t>26</a:t>
            </a:fld>
            <a:endParaRPr lang="en-ZA"/>
          </a:p>
        </p:txBody>
      </p:sp>
    </p:spTree>
    <p:extLst>
      <p:ext uri="{BB962C8B-B14F-4D97-AF65-F5344CB8AC3E}">
        <p14:creationId xmlns:p14="http://schemas.microsoft.com/office/powerpoint/2010/main" val="326450701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E212E0B0-6EED-4682-B5F7-DDD462CA567A}" type="slidenum">
              <a:rPr lang="en-ZA" smtClean="0"/>
              <a:t>27</a:t>
            </a:fld>
            <a:endParaRPr lang="en-ZA"/>
          </a:p>
        </p:txBody>
      </p:sp>
    </p:spTree>
    <p:extLst>
      <p:ext uri="{BB962C8B-B14F-4D97-AF65-F5344CB8AC3E}">
        <p14:creationId xmlns:p14="http://schemas.microsoft.com/office/powerpoint/2010/main" val="244849955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E212E0B0-6EED-4682-B5F7-DDD462CA567A}" type="slidenum">
              <a:rPr lang="en-ZA" smtClean="0"/>
              <a:t>28</a:t>
            </a:fld>
            <a:endParaRPr lang="en-ZA"/>
          </a:p>
        </p:txBody>
      </p:sp>
    </p:spTree>
    <p:extLst>
      <p:ext uri="{BB962C8B-B14F-4D97-AF65-F5344CB8AC3E}">
        <p14:creationId xmlns:p14="http://schemas.microsoft.com/office/powerpoint/2010/main" val="33936257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E212E0B0-6EED-4682-B5F7-DDD462CA567A}" type="slidenum">
              <a:rPr lang="en-ZA" smtClean="0"/>
              <a:t>3</a:t>
            </a:fld>
            <a:endParaRPr lang="en-ZA"/>
          </a:p>
        </p:txBody>
      </p:sp>
    </p:spTree>
    <p:extLst>
      <p:ext uri="{BB962C8B-B14F-4D97-AF65-F5344CB8AC3E}">
        <p14:creationId xmlns:p14="http://schemas.microsoft.com/office/powerpoint/2010/main" val="38997865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E212E0B0-6EED-4682-B5F7-DDD462CA567A}" type="slidenum">
              <a:rPr lang="en-ZA" smtClean="0"/>
              <a:t>4</a:t>
            </a:fld>
            <a:endParaRPr lang="en-ZA"/>
          </a:p>
        </p:txBody>
      </p:sp>
    </p:spTree>
    <p:extLst>
      <p:ext uri="{BB962C8B-B14F-4D97-AF65-F5344CB8AC3E}">
        <p14:creationId xmlns:p14="http://schemas.microsoft.com/office/powerpoint/2010/main" val="40930146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E212E0B0-6EED-4682-B5F7-DDD462CA567A}" type="slidenum">
              <a:rPr lang="en-ZA" smtClean="0"/>
              <a:t>5</a:t>
            </a:fld>
            <a:endParaRPr lang="en-ZA"/>
          </a:p>
        </p:txBody>
      </p:sp>
    </p:spTree>
    <p:extLst>
      <p:ext uri="{BB962C8B-B14F-4D97-AF65-F5344CB8AC3E}">
        <p14:creationId xmlns:p14="http://schemas.microsoft.com/office/powerpoint/2010/main" val="7155258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E212E0B0-6EED-4682-B5F7-DDD462CA567A}" type="slidenum">
              <a:rPr lang="en-ZA" smtClean="0"/>
              <a:t>6</a:t>
            </a:fld>
            <a:endParaRPr lang="en-ZA"/>
          </a:p>
        </p:txBody>
      </p:sp>
    </p:spTree>
    <p:extLst>
      <p:ext uri="{BB962C8B-B14F-4D97-AF65-F5344CB8AC3E}">
        <p14:creationId xmlns:p14="http://schemas.microsoft.com/office/powerpoint/2010/main" val="29465300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E212E0B0-6EED-4682-B5F7-DDD462CA567A}" type="slidenum">
              <a:rPr lang="en-ZA" smtClean="0"/>
              <a:t>7</a:t>
            </a:fld>
            <a:endParaRPr lang="en-ZA"/>
          </a:p>
        </p:txBody>
      </p:sp>
    </p:spTree>
    <p:extLst>
      <p:ext uri="{BB962C8B-B14F-4D97-AF65-F5344CB8AC3E}">
        <p14:creationId xmlns:p14="http://schemas.microsoft.com/office/powerpoint/2010/main" val="14540569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E212E0B0-6EED-4682-B5F7-DDD462CA567A}" type="slidenum">
              <a:rPr lang="en-ZA" smtClean="0"/>
              <a:t>8</a:t>
            </a:fld>
            <a:endParaRPr lang="en-ZA"/>
          </a:p>
        </p:txBody>
      </p:sp>
    </p:spTree>
    <p:extLst>
      <p:ext uri="{BB962C8B-B14F-4D97-AF65-F5344CB8AC3E}">
        <p14:creationId xmlns:p14="http://schemas.microsoft.com/office/powerpoint/2010/main" val="36766537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E212E0B0-6EED-4682-B5F7-DDD462CA567A}" type="slidenum">
              <a:rPr lang="en-ZA" smtClean="0"/>
              <a:t>9</a:t>
            </a:fld>
            <a:endParaRPr lang="en-ZA"/>
          </a:p>
        </p:txBody>
      </p:sp>
    </p:spTree>
    <p:extLst>
      <p:ext uri="{BB962C8B-B14F-4D97-AF65-F5344CB8AC3E}">
        <p14:creationId xmlns:p14="http://schemas.microsoft.com/office/powerpoint/2010/main" val="30492938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Z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F9825DBF-5DFA-4A29-A94E-9457223D6E95}" type="datetime1">
              <a:rPr lang="en-ZA" smtClean="0"/>
              <a:t>2022/08/19</a:t>
            </a:fld>
            <a:endParaRPr lang="en-ZA"/>
          </a:p>
        </p:txBody>
      </p:sp>
      <p:sp>
        <p:nvSpPr>
          <p:cNvPr id="5" name="Footer Placeholder 4"/>
          <p:cNvSpPr>
            <a:spLocks noGrp="1"/>
          </p:cNvSpPr>
          <p:nvPr>
            <p:ph type="ftr" sz="quarter" idx="11"/>
          </p:nvPr>
        </p:nvSpPr>
        <p:spPr/>
        <p:txBody>
          <a:bodyPr/>
          <a:lstStyle/>
          <a:p>
            <a:r>
              <a:rPr lang="en-ZA" smtClean="0"/>
              <a:t>Defence Force Service Commision</a:t>
            </a:r>
            <a:endParaRPr lang="en-ZA"/>
          </a:p>
        </p:txBody>
      </p:sp>
      <p:sp>
        <p:nvSpPr>
          <p:cNvPr id="6" name="Slide Number Placeholder 5"/>
          <p:cNvSpPr>
            <a:spLocks noGrp="1"/>
          </p:cNvSpPr>
          <p:nvPr>
            <p:ph type="sldNum" sz="quarter" idx="12"/>
          </p:nvPr>
        </p:nvSpPr>
        <p:spPr/>
        <p:txBody>
          <a:bodyPr/>
          <a:lstStyle/>
          <a:p>
            <a:fld id="{C17A5886-F1EC-4A37-9934-51C959F0825D}" type="slidenum">
              <a:rPr lang="en-ZA" smtClean="0"/>
              <a:t>‹#›</a:t>
            </a:fld>
            <a:endParaRPr lang="en-ZA"/>
          </a:p>
        </p:txBody>
      </p:sp>
    </p:spTree>
    <p:extLst>
      <p:ext uri="{BB962C8B-B14F-4D97-AF65-F5344CB8AC3E}">
        <p14:creationId xmlns:p14="http://schemas.microsoft.com/office/powerpoint/2010/main" val="1941893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513A15BA-2967-4657-B806-BF963783EB72}" type="datetime1">
              <a:rPr lang="en-ZA" smtClean="0"/>
              <a:t>2022/08/19</a:t>
            </a:fld>
            <a:endParaRPr lang="en-ZA"/>
          </a:p>
        </p:txBody>
      </p:sp>
      <p:sp>
        <p:nvSpPr>
          <p:cNvPr id="5" name="Footer Placeholder 4"/>
          <p:cNvSpPr>
            <a:spLocks noGrp="1"/>
          </p:cNvSpPr>
          <p:nvPr>
            <p:ph type="ftr" sz="quarter" idx="11"/>
          </p:nvPr>
        </p:nvSpPr>
        <p:spPr/>
        <p:txBody>
          <a:bodyPr/>
          <a:lstStyle/>
          <a:p>
            <a:r>
              <a:rPr lang="en-ZA" smtClean="0"/>
              <a:t>Defence Force Service Commision</a:t>
            </a:r>
            <a:endParaRPr lang="en-ZA"/>
          </a:p>
        </p:txBody>
      </p:sp>
      <p:sp>
        <p:nvSpPr>
          <p:cNvPr id="6" name="Slide Number Placeholder 5"/>
          <p:cNvSpPr>
            <a:spLocks noGrp="1"/>
          </p:cNvSpPr>
          <p:nvPr>
            <p:ph type="sldNum" sz="quarter" idx="12"/>
          </p:nvPr>
        </p:nvSpPr>
        <p:spPr/>
        <p:txBody>
          <a:bodyPr/>
          <a:lstStyle/>
          <a:p>
            <a:fld id="{C17A5886-F1EC-4A37-9934-51C959F0825D}" type="slidenum">
              <a:rPr lang="en-ZA" smtClean="0"/>
              <a:t>‹#›</a:t>
            </a:fld>
            <a:endParaRPr lang="en-ZA"/>
          </a:p>
        </p:txBody>
      </p:sp>
    </p:spTree>
    <p:extLst>
      <p:ext uri="{BB962C8B-B14F-4D97-AF65-F5344CB8AC3E}">
        <p14:creationId xmlns:p14="http://schemas.microsoft.com/office/powerpoint/2010/main" val="11746262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B14F9F92-D1A9-446C-9EC2-9183A6D5355D}" type="datetime1">
              <a:rPr lang="en-ZA" smtClean="0"/>
              <a:t>2022/08/19</a:t>
            </a:fld>
            <a:endParaRPr lang="en-ZA"/>
          </a:p>
        </p:txBody>
      </p:sp>
      <p:sp>
        <p:nvSpPr>
          <p:cNvPr id="5" name="Footer Placeholder 4"/>
          <p:cNvSpPr>
            <a:spLocks noGrp="1"/>
          </p:cNvSpPr>
          <p:nvPr>
            <p:ph type="ftr" sz="quarter" idx="11"/>
          </p:nvPr>
        </p:nvSpPr>
        <p:spPr/>
        <p:txBody>
          <a:bodyPr/>
          <a:lstStyle/>
          <a:p>
            <a:r>
              <a:rPr lang="en-ZA" smtClean="0"/>
              <a:t>Defence Force Service Commision</a:t>
            </a:r>
            <a:endParaRPr lang="en-ZA"/>
          </a:p>
        </p:txBody>
      </p:sp>
      <p:sp>
        <p:nvSpPr>
          <p:cNvPr id="6" name="Slide Number Placeholder 5"/>
          <p:cNvSpPr>
            <a:spLocks noGrp="1"/>
          </p:cNvSpPr>
          <p:nvPr>
            <p:ph type="sldNum" sz="quarter" idx="12"/>
          </p:nvPr>
        </p:nvSpPr>
        <p:spPr/>
        <p:txBody>
          <a:bodyPr/>
          <a:lstStyle/>
          <a:p>
            <a:fld id="{C17A5886-F1EC-4A37-9934-51C959F0825D}" type="slidenum">
              <a:rPr lang="en-ZA" smtClean="0"/>
              <a:t>‹#›</a:t>
            </a:fld>
            <a:endParaRPr lang="en-ZA"/>
          </a:p>
        </p:txBody>
      </p:sp>
    </p:spTree>
    <p:extLst>
      <p:ext uri="{BB962C8B-B14F-4D97-AF65-F5344CB8AC3E}">
        <p14:creationId xmlns:p14="http://schemas.microsoft.com/office/powerpoint/2010/main" val="21177573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D9B2E025-1DC9-46B6-AA08-B8E4443674F7}" type="datetime1">
              <a:rPr lang="en-ZA" smtClean="0"/>
              <a:t>2022/08/19</a:t>
            </a:fld>
            <a:endParaRPr lang="en-ZA"/>
          </a:p>
        </p:txBody>
      </p:sp>
      <p:sp>
        <p:nvSpPr>
          <p:cNvPr id="5" name="Footer Placeholder 4"/>
          <p:cNvSpPr>
            <a:spLocks noGrp="1"/>
          </p:cNvSpPr>
          <p:nvPr>
            <p:ph type="ftr" sz="quarter" idx="11"/>
          </p:nvPr>
        </p:nvSpPr>
        <p:spPr/>
        <p:txBody>
          <a:bodyPr/>
          <a:lstStyle/>
          <a:p>
            <a:r>
              <a:rPr lang="en-ZA" smtClean="0"/>
              <a:t>Defence Force Service Commision</a:t>
            </a:r>
            <a:endParaRPr lang="en-ZA"/>
          </a:p>
        </p:txBody>
      </p:sp>
      <p:sp>
        <p:nvSpPr>
          <p:cNvPr id="6" name="Slide Number Placeholder 5"/>
          <p:cNvSpPr>
            <a:spLocks noGrp="1"/>
          </p:cNvSpPr>
          <p:nvPr>
            <p:ph type="sldNum" sz="quarter" idx="12"/>
          </p:nvPr>
        </p:nvSpPr>
        <p:spPr/>
        <p:txBody>
          <a:bodyPr/>
          <a:lstStyle/>
          <a:p>
            <a:fld id="{C17A5886-F1EC-4A37-9934-51C959F0825D}" type="slidenum">
              <a:rPr lang="en-ZA" smtClean="0"/>
              <a:t>‹#›</a:t>
            </a:fld>
            <a:endParaRPr lang="en-ZA"/>
          </a:p>
        </p:txBody>
      </p:sp>
    </p:spTree>
    <p:extLst>
      <p:ext uri="{BB962C8B-B14F-4D97-AF65-F5344CB8AC3E}">
        <p14:creationId xmlns:p14="http://schemas.microsoft.com/office/powerpoint/2010/main" val="4656044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Z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DF8C73-437F-4CA1-B9FE-68640DB7B4AE}" type="datetime1">
              <a:rPr lang="en-ZA" smtClean="0"/>
              <a:t>2022/08/19</a:t>
            </a:fld>
            <a:endParaRPr lang="en-ZA"/>
          </a:p>
        </p:txBody>
      </p:sp>
      <p:sp>
        <p:nvSpPr>
          <p:cNvPr id="5" name="Footer Placeholder 4"/>
          <p:cNvSpPr>
            <a:spLocks noGrp="1"/>
          </p:cNvSpPr>
          <p:nvPr>
            <p:ph type="ftr" sz="quarter" idx="11"/>
          </p:nvPr>
        </p:nvSpPr>
        <p:spPr/>
        <p:txBody>
          <a:bodyPr/>
          <a:lstStyle/>
          <a:p>
            <a:r>
              <a:rPr lang="en-ZA" smtClean="0"/>
              <a:t>Defence Force Service Commision</a:t>
            </a:r>
            <a:endParaRPr lang="en-ZA"/>
          </a:p>
        </p:txBody>
      </p:sp>
      <p:sp>
        <p:nvSpPr>
          <p:cNvPr id="6" name="Slide Number Placeholder 5"/>
          <p:cNvSpPr>
            <a:spLocks noGrp="1"/>
          </p:cNvSpPr>
          <p:nvPr>
            <p:ph type="sldNum" sz="quarter" idx="12"/>
          </p:nvPr>
        </p:nvSpPr>
        <p:spPr/>
        <p:txBody>
          <a:bodyPr/>
          <a:lstStyle/>
          <a:p>
            <a:fld id="{C17A5886-F1EC-4A37-9934-51C959F0825D}" type="slidenum">
              <a:rPr lang="en-ZA" smtClean="0"/>
              <a:t>‹#›</a:t>
            </a:fld>
            <a:endParaRPr lang="en-ZA"/>
          </a:p>
        </p:txBody>
      </p:sp>
    </p:spTree>
    <p:extLst>
      <p:ext uri="{BB962C8B-B14F-4D97-AF65-F5344CB8AC3E}">
        <p14:creationId xmlns:p14="http://schemas.microsoft.com/office/powerpoint/2010/main" val="12950251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7DF846F9-DDDB-4BFA-8932-16F93BB71A24}" type="datetime1">
              <a:rPr lang="en-ZA" smtClean="0"/>
              <a:t>2022/08/19</a:t>
            </a:fld>
            <a:endParaRPr lang="en-ZA"/>
          </a:p>
        </p:txBody>
      </p:sp>
      <p:sp>
        <p:nvSpPr>
          <p:cNvPr id="6" name="Footer Placeholder 5"/>
          <p:cNvSpPr>
            <a:spLocks noGrp="1"/>
          </p:cNvSpPr>
          <p:nvPr>
            <p:ph type="ftr" sz="quarter" idx="11"/>
          </p:nvPr>
        </p:nvSpPr>
        <p:spPr/>
        <p:txBody>
          <a:bodyPr/>
          <a:lstStyle/>
          <a:p>
            <a:r>
              <a:rPr lang="en-ZA" smtClean="0"/>
              <a:t>Defence Force Service Commision</a:t>
            </a:r>
            <a:endParaRPr lang="en-ZA"/>
          </a:p>
        </p:txBody>
      </p:sp>
      <p:sp>
        <p:nvSpPr>
          <p:cNvPr id="7" name="Slide Number Placeholder 6"/>
          <p:cNvSpPr>
            <a:spLocks noGrp="1"/>
          </p:cNvSpPr>
          <p:nvPr>
            <p:ph type="sldNum" sz="quarter" idx="12"/>
          </p:nvPr>
        </p:nvSpPr>
        <p:spPr/>
        <p:txBody>
          <a:bodyPr/>
          <a:lstStyle/>
          <a:p>
            <a:fld id="{C17A5886-F1EC-4A37-9934-51C959F0825D}" type="slidenum">
              <a:rPr lang="en-ZA" smtClean="0"/>
              <a:t>‹#›</a:t>
            </a:fld>
            <a:endParaRPr lang="en-ZA"/>
          </a:p>
        </p:txBody>
      </p:sp>
    </p:spTree>
    <p:extLst>
      <p:ext uri="{BB962C8B-B14F-4D97-AF65-F5344CB8AC3E}">
        <p14:creationId xmlns:p14="http://schemas.microsoft.com/office/powerpoint/2010/main" val="9404323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Z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8897E518-C4D4-465C-8F32-97404E53CBD9}" type="datetime1">
              <a:rPr lang="en-ZA" smtClean="0"/>
              <a:t>2022/08/19</a:t>
            </a:fld>
            <a:endParaRPr lang="en-ZA"/>
          </a:p>
        </p:txBody>
      </p:sp>
      <p:sp>
        <p:nvSpPr>
          <p:cNvPr id="8" name="Footer Placeholder 7"/>
          <p:cNvSpPr>
            <a:spLocks noGrp="1"/>
          </p:cNvSpPr>
          <p:nvPr>
            <p:ph type="ftr" sz="quarter" idx="11"/>
          </p:nvPr>
        </p:nvSpPr>
        <p:spPr/>
        <p:txBody>
          <a:bodyPr/>
          <a:lstStyle/>
          <a:p>
            <a:r>
              <a:rPr lang="en-ZA" smtClean="0"/>
              <a:t>Defence Force Service Commision</a:t>
            </a:r>
            <a:endParaRPr lang="en-ZA"/>
          </a:p>
        </p:txBody>
      </p:sp>
      <p:sp>
        <p:nvSpPr>
          <p:cNvPr id="9" name="Slide Number Placeholder 8"/>
          <p:cNvSpPr>
            <a:spLocks noGrp="1"/>
          </p:cNvSpPr>
          <p:nvPr>
            <p:ph type="sldNum" sz="quarter" idx="12"/>
          </p:nvPr>
        </p:nvSpPr>
        <p:spPr/>
        <p:txBody>
          <a:bodyPr/>
          <a:lstStyle/>
          <a:p>
            <a:fld id="{C17A5886-F1EC-4A37-9934-51C959F0825D}" type="slidenum">
              <a:rPr lang="en-ZA" smtClean="0"/>
              <a:t>‹#›</a:t>
            </a:fld>
            <a:endParaRPr lang="en-ZA"/>
          </a:p>
        </p:txBody>
      </p:sp>
    </p:spTree>
    <p:extLst>
      <p:ext uri="{BB962C8B-B14F-4D97-AF65-F5344CB8AC3E}">
        <p14:creationId xmlns:p14="http://schemas.microsoft.com/office/powerpoint/2010/main" val="11840502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6C29E2B7-B9FB-4BC6-8F8B-1CB4DC378020}" type="datetime1">
              <a:rPr lang="en-ZA" smtClean="0"/>
              <a:t>2022/08/19</a:t>
            </a:fld>
            <a:endParaRPr lang="en-ZA"/>
          </a:p>
        </p:txBody>
      </p:sp>
      <p:sp>
        <p:nvSpPr>
          <p:cNvPr id="4" name="Footer Placeholder 3"/>
          <p:cNvSpPr>
            <a:spLocks noGrp="1"/>
          </p:cNvSpPr>
          <p:nvPr>
            <p:ph type="ftr" sz="quarter" idx="11"/>
          </p:nvPr>
        </p:nvSpPr>
        <p:spPr/>
        <p:txBody>
          <a:bodyPr/>
          <a:lstStyle/>
          <a:p>
            <a:r>
              <a:rPr lang="en-ZA" smtClean="0"/>
              <a:t>Defence Force Service Commision</a:t>
            </a:r>
            <a:endParaRPr lang="en-ZA"/>
          </a:p>
        </p:txBody>
      </p:sp>
      <p:sp>
        <p:nvSpPr>
          <p:cNvPr id="5" name="Slide Number Placeholder 4"/>
          <p:cNvSpPr>
            <a:spLocks noGrp="1"/>
          </p:cNvSpPr>
          <p:nvPr>
            <p:ph type="sldNum" sz="quarter" idx="12"/>
          </p:nvPr>
        </p:nvSpPr>
        <p:spPr/>
        <p:txBody>
          <a:bodyPr/>
          <a:lstStyle/>
          <a:p>
            <a:fld id="{C17A5886-F1EC-4A37-9934-51C959F0825D}" type="slidenum">
              <a:rPr lang="en-ZA" smtClean="0"/>
              <a:t>‹#›</a:t>
            </a:fld>
            <a:endParaRPr lang="en-ZA"/>
          </a:p>
        </p:txBody>
      </p:sp>
    </p:spTree>
    <p:extLst>
      <p:ext uri="{BB962C8B-B14F-4D97-AF65-F5344CB8AC3E}">
        <p14:creationId xmlns:p14="http://schemas.microsoft.com/office/powerpoint/2010/main" val="40165207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39D7AA-76F5-40FF-9192-AD388DF4B438}" type="datetime1">
              <a:rPr lang="en-ZA" smtClean="0"/>
              <a:t>2022/08/19</a:t>
            </a:fld>
            <a:endParaRPr lang="en-ZA"/>
          </a:p>
        </p:txBody>
      </p:sp>
      <p:sp>
        <p:nvSpPr>
          <p:cNvPr id="3" name="Footer Placeholder 2"/>
          <p:cNvSpPr>
            <a:spLocks noGrp="1"/>
          </p:cNvSpPr>
          <p:nvPr>
            <p:ph type="ftr" sz="quarter" idx="11"/>
          </p:nvPr>
        </p:nvSpPr>
        <p:spPr/>
        <p:txBody>
          <a:bodyPr/>
          <a:lstStyle/>
          <a:p>
            <a:r>
              <a:rPr lang="en-ZA" smtClean="0"/>
              <a:t>Defence Force Service Commision</a:t>
            </a:r>
            <a:endParaRPr lang="en-ZA"/>
          </a:p>
        </p:txBody>
      </p:sp>
      <p:sp>
        <p:nvSpPr>
          <p:cNvPr id="4" name="Slide Number Placeholder 3"/>
          <p:cNvSpPr>
            <a:spLocks noGrp="1"/>
          </p:cNvSpPr>
          <p:nvPr>
            <p:ph type="sldNum" sz="quarter" idx="12"/>
          </p:nvPr>
        </p:nvSpPr>
        <p:spPr/>
        <p:txBody>
          <a:bodyPr/>
          <a:lstStyle/>
          <a:p>
            <a:fld id="{C17A5886-F1EC-4A37-9934-51C959F0825D}" type="slidenum">
              <a:rPr lang="en-ZA" smtClean="0"/>
              <a:t>‹#›</a:t>
            </a:fld>
            <a:endParaRPr lang="en-ZA"/>
          </a:p>
        </p:txBody>
      </p:sp>
    </p:spTree>
    <p:extLst>
      <p:ext uri="{BB962C8B-B14F-4D97-AF65-F5344CB8AC3E}">
        <p14:creationId xmlns:p14="http://schemas.microsoft.com/office/powerpoint/2010/main" val="1915093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Z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2AAFD7-1260-405A-8630-3AB1B8B870FA}" type="datetime1">
              <a:rPr lang="en-ZA" smtClean="0"/>
              <a:t>2022/08/19</a:t>
            </a:fld>
            <a:endParaRPr lang="en-ZA"/>
          </a:p>
        </p:txBody>
      </p:sp>
      <p:sp>
        <p:nvSpPr>
          <p:cNvPr id="6" name="Footer Placeholder 5"/>
          <p:cNvSpPr>
            <a:spLocks noGrp="1"/>
          </p:cNvSpPr>
          <p:nvPr>
            <p:ph type="ftr" sz="quarter" idx="11"/>
          </p:nvPr>
        </p:nvSpPr>
        <p:spPr/>
        <p:txBody>
          <a:bodyPr/>
          <a:lstStyle/>
          <a:p>
            <a:r>
              <a:rPr lang="en-ZA" smtClean="0"/>
              <a:t>Defence Force Service Commision</a:t>
            </a:r>
            <a:endParaRPr lang="en-ZA"/>
          </a:p>
        </p:txBody>
      </p:sp>
      <p:sp>
        <p:nvSpPr>
          <p:cNvPr id="7" name="Slide Number Placeholder 6"/>
          <p:cNvSpPr>
            <a:spLocks noGrp="1"/>
          </p:cNvSpPr>
          <p:nvPr>
            <p:ph type="sldNum" sz="quarter" idx="12"/>
          </p:nvPr>
        </p:nvSpPr>
        <p:spPr/>
        <p:txBody>
          <a:bodyPr/>
          <a:lstStyle/>
          <a:p>
            <a:fld id="{C17A5886-F1EC-4A37-9934-51C959F0825D}" type="slidenum">
              <a:rPr lang="en-ZA" smtClean="0"/>
              <a:t>‹#›</a:t>
            </a:fld>
            <a:endParaRPr lang="en-ZA"/>
          </a:p>
        </p:txBody>
      </p:sp>
    </p:spTree>
    <p:extLst>
      <p:ext uri="{BB962C8B-B14F-4D97-AF65-F5344CB8AC3E}">
        <p14:creationId xmlns:p14="http://schemas.microsoft.com/office/powerpoint/2010/main" val="12425918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Z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C3A242-D253-43B2-AC36-274292FC980F}" type="datetime1">
              <a:rPr lang="en-ZA" smtClean="0"/>
              <a:t>2022/08/19</a:t>
            </a:fld>
            <a:endParaRPr lang="en-ZA"/>
          </a:p>
        </p:txBody>
      </p:sp>
      <p:sp>
        <p:nvSpPr>
          <p:cNvPr id="6" name="Footer Placeholder 5"/>
          <p:cNvSpPr>
            <a:spLocks noGrp="1"/>
          </p:cNvSpPr>
          <p:nvPr>
            <p:ph type="ftr" sz="quarter" idx="11"/>
          </p:nvPr>
        </p:nvSpPr>
        <p:spPr/>
        <p:txBody>
          <a:bodyPr/>
          <a:lstStyle/>
          <a:p>
            <a:r>
              <a:rPr lang="en-ZA" smtClean="0"/>
              <a:t>Defence Force Service Commision</a:t>
            </a:r>
            <a:endParaRPr lang="en-ZA"/>
          </a:p>
        </p:txBody>
      </p:sp>
      <p:sp>
        <p:nvSpPr>
          <p:cNvPr id="7" name="Slide Number Placeholder 6"/>
          <p:cNvSpPr>
            <a:spLocks noGrp="1"/>
          </p:cNvSpPr>
          <p:nvPr>
            <p:ph type="sldNum" sz="quarter" idx="12"/>
          </p:nvPr>
        </p:nvSpPr>
        <p:spPr/>
        <p:txBody>
          <a:bodyPr/>
          <a:lstStyle/>
          <a:p>
            <a:fld id="{C17A5886-F1EC-4A37-9934-51C959F0825D}" type="slidenum">
              <a:rPr lang="en-ZA" smtClean="0"/>
              <a:t>‹#›</a:t>
            </a:fld>
            <a:endParaRPr lang="en-ZA"/>
          </a:p>
        </p:txBody>
      </p:sp>
    </p:spTree>
    <p:extLst>
      <p:ext uri="{BB962C8B-B14F-4D97-AF65-F5344CB8AC3E}">
        <p14:creationId xmlns:p14="http://schemas.microsoft.com/office/powerpoint/2010/main" val="32355186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9F917A-9107-4D2B-ADC1-B3177737F8AA}" type="datetime1">
              <a:rPr lang="en-ZA" smtClean="0"/>
              <a:t>2022/08/19</a:t>
            </a:fld>
            <a:endParaRPr lang="en-Z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ZA" smtClean="0"/>
              <a:t>Defence Force Service Commision</a:t>
            </a:r>
            <a:endParaRPr lang="en-Z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7A5886-F1EC-4A37-9934-51C959F0825D}" type="slidenum">
              <a:rPr lang="en-ZA" smtClean="0"/>
              <a:t>‹#›</a:t>
            </a:fld>
            <a:endParaRPr lang="en-ZA"/>
          </a:p>
        </p:txBody>
      </p:sp>
    </p:spTree>
    <p:extLst>
      <p:ext uri="{BB962C8B-B14F-4D97-AF65-F5344CB8AC3E}">
        <p14:creationId xmlns:p14="http://schemas.microsoft.com/office/powerpoint/2010/main" val="30473592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10490" y="138546"/>
            <a:ext cx="10758055" cy="1413164"/>
          </a:xfrm>
          <a:solidFill>
            <a:schemeClr val="accent1">
              <a:lumMod val="20000"/>
              <a:lumOff val="80000"/>
            </a:schemeClr>
          </a:solidFill>
        </p:spPr>
        <p:txBody>
          <a:bodyPr>
            <a:normAutofit/>
          </a:bodyPr>
          <a:lstStyle/>
          <a:p>
            <a:pPr algn="ctr"/>
            <a:r>
              <a:rPr lang="en-ZA" sz="36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    Defence Force Service Commission </a:t>
            </a:r>
            <a:endParaRPr lang="en-ZA" sz="36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a:xfrm>
            <a:off x="838200" y="1699022"/>
            <a:ext cx="10515600" cy="4341559"/>
          </a:xfrm>
        </p:spPr>
        <p:txBody>
          <a:bodyPr>
            <a:normAutofit/>
          </a:bodyPr>
          <a:lstStyle/>
          <a:p>
            <a:pPr marL="0" indent="0" algn="ctr">
              <a:buNone/>
            </a:pPr>
            <a:endParaRPr lang="en-US" b="1" dirty="0" smtClean="0">
              <a:latin typeface="Arial" panose="020B0604020202020204" pitchFamily="34" charset="0"/>
              <a:cs typeface="Arial" panose="020B0604020202020204" pitchFamily="34" charset="0"/>
            </a:endParaRPr>
          </a:p>
          <a:p>
            <a:pPr marL="0" indent="0" algn="ctr">
              <a:lnSpc>
                <a:spcPct val="150000"/>
              </a:lnSpc>
              <a:buNone/>
            </a:pPr>
            <a:r>
              <a:rPr lang="en-US" b="1" dirty="0" smtClean="0">
                <a:latin typeface="Arial" panose="020B0604020202020204" pitchFamily="34" charset="0"/>
                <a:cs typeface="Arial" panose="020B0604020202020204" pitchFamily="34" charset="0"/>
              </a:rPr>
              <a:t>Presentation by the </a:t>
            </a:r>
            <a:r>
              <a:rPr lang="en-US" b="1" dirty="0" err="1" smtClean="0">
                <a:latin typeface="Arial" panose="020B0604020202020204" pitchFamily="34" charset="0"/>
                <a:cs typeface="Arial" panose="020B0604020202020204" pitchFamily="34" charset="0"/>
              </a:rPr>
              <a:t>Defence</a:t>
            </a:r>
            <a:r>
              <a:rPr lang="en-US" b="1" dirty="0" smtClean="0">
                <a:latin typeface="Arial" panose="020B0604020202020204" pitchFamily="34" charset="0"/>
                <a:cs typeface="Arial" panose="020B0604020202020204" pitchFamily="34" charset="0"/>
              </a:rPr>
              <a:t> Force Service Commission to the Joint Standing Committee on </a:t>
            </a:r>
            <a:r>
              <a:rPr lang="en-US" b="1" dirty="0" err="1" smtClean="0">
                <a:latin typeface="Arial" panose="020B0604020202020204" pitchFamily="34" charset="0"/>
                <a:cs typeface="Arial" panose="020B0604020202020204" pitchFamily="34" charset="0"/>
              </a:rPr>
              <a:t>Defence</a:t>
            </a:r>
            <a:r>
              <a:rPr lang="en-US" b="1" dirty="0" smtClean="0">
                <a:latin typeface="Arial" panose="020B0604020202020204" pitchFamily="34" charset="0"/>
                <a:cs typeface="Arial" panose="020B0604020202020204" pitchFamily="34" charset="0"/>
              </a:rPr>
              <a:t> on its </a:t>
            </a:r>
            <a:r>
              <a:rPr lang="en-US" b="1" dirty="0">
                <a:latin typeface="Arial" panose="020B0604020202020204" pitchFamily="34" charset="0"/>
                <a:cs typeface="Arial" panose="020B0604020202020204" pitchFamily="34" charset="0"/>
              </a:rPr>
              <a:t>Annual Activity Report </a:t>
            </a:r>
            <a:r>
              <a:rPr lang="en-US" b="1" dirty="0" smtClean="0">
                <a:latin typeface="Arial" panose="020B0604020202020204" pitchFamily="34" charset="0"/>
                <a:cs typeface="Arial" panose="020B0604020202020204" pitchFamily="34" charset="0"/>
              </a:rPr>
              <a:t>for </a:t>
            </a:r>
            <a:r>
              <a:rPr lang="en-US" b="1" dirty="0">
                <a:latin typeface="Arial" panose="020B0604020202020204" pitchFamily="34" charset="0"/>
                <a:cs typeface="Arial" panose="020B0604020202020204" pitchFamily="34" charset="0"/>
              </a:rPr>
              <a:t>Financial Year 2021/22</a:t>
            </a:r>
            <a:endParaRPr lang="en-ZA" b="1" dirty="0" smtClean="0">
              <a:latin typeface="Arial" panose="020B0604020202020204" pitchFamily="34" charset="0"/>
              <a:cs typeface="Arial" panose="020B0604020202020204" pitchFamily="34" charset="0"/>
            </a:endParaRPr>
          </a:p>
          <a:p>
            <a:pPr marL="0" indent="0" algn="ctr">
              <a:buNone/>
            </a:pPr>
            <a:r>
              <a:rPr lang="en-ZA" b="1" dirty="0" smtClean="0">
                <a:latin typeface="Arial" panose="020B0604020202020204" pitchFamily="34" charset="0"/>
                <a:cs typeface="Arial" panose="020B0604020202020204" pitchFamily="34" charset="0"/>
              </a:rPr>
              <a:t> </a:t>
            </a:r>
          </a:p>
          <a:p>
            <a:pPr marL="0" indent="0" algn="ctr">
              <a:buNone/>
            </a:pPr>
            <a:r>
              <a:rPr lang="en-ZA" b="1" dirty="0" smtClean="0">
                <a:latin typeface="Arial" panose="020B0604020202020204" pitchFamily="34" charset="0"/>
                <a:cs typeface="Arial" panose="020B0604020202020204" pitchFamily="34" charset="0"/>
              </a:rPr>
              <a:t>25 August 2022</a:t>
            </a:r>
          </a:p>
          <a:p>
            <a:pPr marL="0" indent="0">
              <a:buNone/>
            </a:pPr>
            <a:r>
              <a:rPr lang="en-US" dirty="0" smtClean="0"/>
              <a:t> </a:t>
            </a:r>
            <a:endParaRPr lang="en-ZA" dirty="0"/>
          </a:p>
        </p:txBody>
      </p:sp>
      <p:sp>
        <p:nvSpPr>
          <p:cNvPr id="7" name="Footer Placeholder 6"/>
          <p:cNvSpPr>
            <a:spLocks noGrp="1"/>
          </p:cNvSpPr>
          <p:nvPr>
            <p:ph type="ftr" sz="quarter" idx="11"/>
          </p:nvPr>
        </p:nvSpPr>
        <p:spPr/>
        <p:txBody>
          <a:bodyPr/>
          <a:lstStyle/>
          <a:p>
            <a:r>
              <a:rPr lang="en-ZA" dirty="0" smtClean="0"/>
              <a:t>In Support of SANDF Soldiers</a:t>
            </a:r>
            <a:endParaRPr lang="en-ZA" dirty="0"/>
          </a:p>
        </p:txBody>
      </p:sp>
      <p:sp>
        <p:nvSpPr>
          <p:cNvPr id="8" name="Slide Number Placeholder 7"/>
          <p:cNvSpPr>
            <a:spLocks noGrp="1"/>
          </p:cNvSpPr>
          <p:nvPr>
            <p:ph type="sldNum" sz="quarter" idx="12"/>
          </p:nvPr>
        </p:nvSpPr>
        <p:spPr/>
        <p:txBody>
          <a:bodyPr/>
          <a:lstStyle/>
          <a:p>
            <a:fld id="{C17A5886-F1EC-4A37-9934-51C959F0825D}" type="slidenum">
              <a:rPr lang="en-ZA" smtClean="0"/>
              <a:t>1</a:t>
            </a:fld>
            <a:endParaRPr lang="en-ZA"/>
          </a:p>
        </p:txBody>
      </p:sp>
      <p:pic>
        <p:nvPicPr>
          <p:cNvPr id="9" name="Picture 8" descr="F:\March 2016\March Plenary\Def Service Commision Logo - Heraldry.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83611" y="359908"/>
            <a:ext cx="894080" cy="948055"/>
          </a:xfrm>
          <a:prstGeom prst="rect">
            <a:avLst/>
          </a:prstGeom>
          <a:noFill/>
          <a:ln>
            <a:noFill/>
          </a:ln>
        </p:spPr>
      </p:pic>
      <p:pic>
        <p:nvPicPr>
          <p:cNvPr id="10" name="Picture 9" descr="F:\March 2016\March Plenary\Def Service Commision Logo - Heraldry.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82415" y="373459"/>
            <a:ext cx="894080" cy="948055"/>
          </a:xfrm>
          <a:prstGeom prst="rect">
            <a:avLst/>
          </a:prstGeom>
          <a:noFill/>
          <a:ln>
            <a:noFill/>
          </a:ln>
        </p:spPr>
      </p:pic>
    </p:spTree>
    <p:extLst>
      <p:ext uri="{BB962C8B-B14F-4D97-AF65-F5344CB8AC3E}">
        <p14:creationId xmlns:p14="http://schemas.microsoft.com/office/powerpoint/2010/main" val="31398595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10490" y="138545"/>
            <a:ext cx="10758055" cy="1420431"/>
          </a:xfrm>
          <a:solidFill>
            <a:schemeClr val="accent1">
              <a:lumMod val="20000"/>
              <a:lumOff val="80000"/>
            </a:schemeClr>
          </a:solidFill>
        </p:spPr>
        <p:txBody>
          <a:bodyPr>
            <a:normAutofit/>
          </a:bodyPr>
          <a:lstStyle/>
          <a:p>
            <a:pPr algn="ctr"/>
            <a:r>
              <a:rPr lang="en-ZA"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Governance</a:t>
            </a:r>
          </a:p>
        </p:txBody>
      </p:sp>
      <p:sp>
        <p:nvSpPr>
          <p:cNvPr id="5" name="Content Placeholder 4"/>
          <p:cNvSpPr>
            <a:spLocks noGrp="1"/>
          </p:cNvSpPr>
          <p:nvPr>
            <p:ph idx="1"/>
          </p:nvPr>
        </p:nvSpPr>
        <p:spPr>
          <a:xfrm>
            <a:off x="838200" y="1879136"/>
            <a:ext cx="10515600" cy="4299996"/>
          </a:xfrm>
        </p:spPr>
        <p:txBody>
          <a:bodyPr>
            <a:normAutofit lnSpcReduction="10000"/>
          </a:bodyPr>
          <a:lstStyle/>
          <a:p>
            <a:pPr marL="0" indent="0" algn="just">
              <a:lnSpc>
                <a:spcPct val="150000"/>
              </a:lnSpc>
              <a:buNone/>
            </a:pPr>
            <a:r>
              <a:rPr lang="en-GB" sz="1900" b="1" dirty="0" smtClean="0">
                <a:latin typeface="Arial" panose="020B0604020202020204" pitchFamily="34" charset="0"/>
                <a:cs typeface="Arial" panose="020B0604020202020204" pitchFamily="34" charset="0"/>
              </a:rPr>
              <a:t>Strategic Risks</a:t>
            </a:r>
          </a:p>
          <a:p>
            <a:pPr algn="just">
              <a:lnSpc>
                <a:spcPct val="150000"/>
              </a:lnSpc>
              <a:buFont typeface="Wingdings" panose="05000000000000000000" pitchFamily="2" charset="2"/>
              <a:buChar char="Ø"/>
            </a:pPr>
            <a:r>
              <a:rPr lang="en-GB" sz="1900" dirty="0" smtClean="0">
                <a:latin typeface="Arial" panose="020B0604020202020204" pitchFamily="34" charset="0"/>
                <a:cs typeface="Arial" panose="020B0604020202020204" pitchFamily="34" charset="0"/>
              </a:rPr>
              <a:t>The </a:t>
            </a:r>
            <a:r>
              <a:rPr lang="en-GB" sz="1900" dirty="0">
                <a:latin typeface="Arial" panose="020B0604020202020204" pitchFamily="34" charset="0"/>
                <a:cs typeface="Arial" panose="020B0604020202020204" pitchFamily="34" charset="0"/>
              </a:rPr>
              <a:t>DFSC was unable to execute some of its planned strategic activities during the period </a:t>
            </a:r>
            <a:r>
              <a:rPr lang="en-GB" sz="1900" dirty="0" smtClean="0">
                <a:latin typeface="Arial" panose="020B0604020202020204" pitchFamily="34" charset="0"/>
                <a:cs typeface="Arial" panose="020B0604020202020204" pitchFamily="34" charset="0"/>
              </a:rPr>
              <a:t>under </a:t>
            </a:r>
            <a:r>
              <a:rPr lang="en-GB" sz="1900" dirty="0">
                <a:latin typeface="Arial" panose="020B0604020202020204" pitchFamily="34" charset="0"/>
                <a:cs typeface="Arial" panose="020B0604020202020204" pitchFamily="34" charset="0"/>
              </a:rPr>
              <a:t>review, due to lack of support and cooperation from the DOD. Part of the strategic </a:t>
            </a:r>
            <a:r>
              <a:rPr lang="en-GB" sz="1900" dirty="0" smtClean="0">
                <a:latin typeface="Arial" panose="020B0604020202020204" pitchFamily="34" charset="0"/>
                <a:cs typeface="Arial" panose="020B0604020202020204" pitchFamily="34" charset="0"/>
              </a:rPr>
              <a:t>objectives </a:t>
            </a:r>
            <a:r>
              <a:rPr lang="en-GB" sz="1900" dirty="0">
                <a:latin typeface="Arial" panose="020B0604020202020204" pitchFamily="34" charset="0"/>
                <a:cs typeface="Arial" panose="020B0604020202020204" pitchFamily="34" charset="0"/>
              </a:rPr>
              <a:t>include the inability to conduct consultative and follow-up visits to the following </a:t>
            </a:r>
            <a:r>
              <a:rPr lang="en-GB" sz="1900" dirty="0" smtClean="0">
                <a:latin typeface="Arial" panose="020B0604020202020204" pitchFamily="34" charset="0"/>
                <a:cs typeface="Arial" panose="020B0604020202020204" pitchFamily="34" charset="0"/>
              </a:rPr>
              <a:t>Military </a:t>
            </a:r>
            <a:r>
              <a:rPr lang="en-GB" sz="1900" dirty="0">
                <a:latin typeface="Arial" panose="020B0604020202020204" pitchFamily="34" charset="0"/>
                <a:cs typeface="Arial" panose="020B0604020202020204" pitchFamily="34" charset="0"/>
              </a:rPr>
              <a:t>Bases and Units:</a:t>
            </a:r>
          </a:p>
          <a:p>
            <a:pPr lvl="1" algn="just">
              <a:lnSpc>
                <a:spcPct val="150000"/>
              </a:lnSpc>
              <a:buFont typeface="Wingdings" panose="05000000000000000000" pitchFamily="2" charset="2"/>
              <a:buChar char="Ø"/>
            </a:pPr>
            <a:r>
              <a:rPr lang="en-GB" sz="1500" dirty="0" smtClean="0">
                <a:latin typeface="Arial" panose="020B0604020202020204" pitchFamily="34" charset="0"/>
                <a:cs typeface="Arial" panose="020B0604020202020204" pitchFamily="34" charset="0"/>
              </a:rPr>
              <a:t>Internal </a:t>
            </a:r>
            <a:r>
              <a:rPr lang="en-GB" sz="1500" dirty="0">
                <a:latin typeface="Arial" panose="020B0604020202020204" pitchFamily="34" charset="0"/>
                <a:cs typeface="Arial" panose="020B0604020202020204" pitchFamily="34" charset="0"/>
              </a:rPr>
              <a:t>deployment areas i.e. the Naval Base in Durban.</a:t>
            </a:r>
          </a:p>
          <a:p>
            <a:pPr lvl="1" algn="just">
              <a:lnSpc>
                <a:spcPct val="150000"/>
              </a:lnSpc>
              <a:buFont typeface="Wingdings" panose="05000000000000000000" pitchFamily="2" charset="2"/>
              <a:buChar char="Ø"/>
            </a:pPr>
            <a:r>
              <a:rPr lang="en-GB" sz="1500" dirty="0" smtClean="0">
                <a:latin typeface="Arial" panose="020B0604020202020204" pitchFamily="34" charset="0"/>
                <a:cs typeface="Arial" panose="020B0604020202020204" pitchFamily="34" charset="0"/>
              </a:rPr>
              <a:t>The </a:t>
            </a:r>
            <a:r>
              <a:rPr lang="en-GB" sz="1500" dirty="0">
                <a:latin typeface="Arial" panose="020B0604020202020204" pitchFamily="34" charset="0"/>
                <a:cs typeface="Arial" panose="020B0604020202020204" pitchFamily="34" charset="0"/>
              </a:rPr>
              <a:t>SA Infantry School in </a:t>
            </a:r>
            <a:r>
              <a:rPr lang="en-GB" sz="1500" dirty="0" err="1">
                <a:latin typeface="Arial" panose="020B0604020202020204" pitchFamily="34" charset="0"/>
                <a:cs typeface="Arial" panose="020B0604020202020204" pitchFamily="34" charset="0"/>
              </a:rPr>
              <a:t>Oudtshoorn</a:t>
            </a:r>
            <a:r>
              <a:rPr lang="en-GB" sz="1500" dirty="0">
                <a:latin typeface="Arial" panose="020B0604020202020204" pitchFamily="34" charset="0"/>
                <a:cs typeface="Arial" panose="020B0604020202020204" pitchFamily="34" charset="0"/>
              </a:rPr>
              <a:t>.</a:t>
            </a:r>
          </a:p>
          <a:p>
            <a:pPr lvl="1" algn="just">
              <a:lnSpc>
                <a:spcPct val="150000"/>
              </a:lnSpc>
              <a:buFont typeface="Wingdings" panose="05000000000000000000" pitchFamily="2" charset="2"/>
              <a:buChar char="Ø"/>
            </a:pPr>
            <a:r>
              <a:rPr lang="en-GB" sz="1500" dirty="0" smtClean="0">
                <a:latin typeface="Arial" panose="020B0604020202020204" pitchFamily="34" charset="0"/>
                <a:cs typeface="Arial" panose="020B0604020202020204" pitchFamily="34" charset="0"/>
              </a:rPr>
              <a:t>The </a:t>
            </a:r>
            <a:r>
              <a:rPr lang="en-GB" sz="1500" dirty="0">
                <a:latin typeface="Arial" panose="020B0604020202020204" pitchFamily="34" charset="0"/>
                <a:cs typeface="Arial" panose="020B0604020202020204" pitchFamily="34" charset="0"/>
              </a:rPr>
              <a:t>South African Army Combat Training Centre (</a:t>
            </a:r>
            <a:r>
              <a:rPr lang="en-GB" sz="1500" dirty="0" err="1">
                <a:latin typeface="Arial" panose="020B0604020202020204" pitchFamily="34" charset="0"/>
                <a:cs typeface="Arial" panose="020B0604020202020204" pitchFamily="34" charset="0"/>
              </a:rPr>
              <a:t>Lohatla</a:t>
            </a:r>
            <a:r>
              <a:rPr lang="en-GB" sz="1500" dirty="0">
                <a:latin typeface="Arial" panose="020B0604020202020204" pitchFamily="34" charset="0"/>
                <a:cs typeface="Arial" panose="020B0604020202020204" pitchFamily="34" charset="0"/>
              </a:rPr>
              <a:t>).</a:t>
            </a:r>
          </a:p>
          <a:p>
            <a:pPr lvl="1" algn="just">
              <a:lnSpc>
                <a:spcPct val="150000"/>
              </a:lnSpc>
              <a:buFont typeface="Wingdings" panose="05000000000000000000" pitchFamily="2" charset="2"/>
              <a:buChar char="Ø"/>
            </a:pPr>
            <a:r>
              <a:rPr lang="en-GB" sz="1500" dirty="0" smtClean="0">
                <a:latin typeface="Arial" panose="020B0604020202020204" pitchFamily="34" charset="0"/>
                <a:cs typeface="Arial" panose="020B0604020202020204" pitchFamily="34" charset="0"/>
              </a:rPr>
              <a:t>The </a:t>
            </a:r>
            <a:r>
              <a:rPr lang="en-GB" sz="1500" dirty="0">
                <a:latin typeface="Arial" panose="020B0604020202020204" pitchFamily="34" charset="0"/>
                <a:cs typeface="Arial" panose="020B0604020202020204" pitchFamily="34" charset="0"/>
              </a:rPr>
              <a:t>Warrant Officer’s Academy. </a:t>
            </a:r>
          </a:p>
          <a:p>
            <a:pPr lvl="1" algn="just">
              <a:lnSpc>
                <a:spcPct val="150000"/>
              </a:lnSpc>
              <a:buFont typeface="Wingdings" panose="05000000000000000000" pitchFamily="2" charset="2"/>
              <a:buChar char="Ø"/>
            </a:pPr>
            <a:r>
              <a:rPr lang="en-GB" sz="1500" dirty="0" smtClean="0">
                <a:latin typeface="Arial" panose="020B0604020202020204" pitchFamily="34" charset="0"/>
                <a:cs typeface="Arial" panose="020B0604020202020204" pitchFamily="34" charset="0"/>
              </a:rPr>
              <a:t>Fort </a:t>
            </a:r>
            <a:r>
              <a:rPr lang="en-GB" sz="1500" dirty="0" err="1">
                <a:latin typeface="Arial" panose="020B0604020202020204" pitchFamily="34" charset="0"/>
                <a:cs typeface="Arial" panose="020B0604020202020204" pitchFamily="34" charset="0"/>
              </a:rPr>
              <a:t>Ikapa</a:t>
            </a:r>
            <a:r>
              <a:rPr lang="en-GB" sz="1500" dirty="0">
                <a:latin typeface="Arial" panose="020B0604020202020204" pitchFamily="34" charset="0"/>
                <a:cs typeface="Arial" panose="020B0604020202020204" pitchFamily="34" charset="0"/>
              </a:rPr>
              <a:t> in Cape Town</a:t>
            </a:r>
            <a:r>
              <a:rPr lang="en-GB" sz="1500" dirty="0" smtClean="0">
                <a:latin typeface="Arial" panose="020B0604020202020204" pitchFamily="34" charset="0"/>
                <a:cs typeface="Arial" panose="020B0604020202020204" pitchFamily="34" charset="0"/>
              </a:rPr>
              <a:t>.</a:t>
            </a:r>
            <a:endParaRPr lang="en-GB" sz="1500" dirty="0">
              <a:latin typeface="Arial" panose="020B0604020202020204" pitchFamily="34" charset="0"/>
              <a:cs typeface="Arial" panose="020B0604020202020204" pitchFamily="34" charset="0"/>
            </a:endParaRPr>
          </a:p>
        </p:txBody>
      </p:sp>
      <p:sp>
        <p:nvSpPr>
          <p:cNvPr id="7" name="Footer Placeholder 6"/>
          <p:cNvSpPr>
            <a:spLocks noGrp="1"/>
          </p:cNvSpPr>
          <p:nvPr>
            <p:ph type="ftr" sz="quarter" idx="11"/>
          </p:nvPr>
        </p:nvSpPr>
        <p:spPr/>
        <p:txBody>
          <a:bodyPr/>
          <a:lstStyle/>
          <a:p>
            <a:r>
              <a:rPr lang="en-ZA" dirty="0"/>
              <a:t>In Support of SANDF Soldiers</a:t>
            </a:r>
          </a:p>
        </p:txBody>
      </p:sp>
      <p:sp>
        <p:nvSpPr>
          <p:cNvPr id="8" name="Slide Number Placeholder 7"/>
          <p:cNvSpPr>
            <a:spLocks noGrp="1"/>
          </p:cNvSpPr>
          <p:nvPr>
            <p:ph type="sldNum" sz="quarter" idx="12"/>
          </p:nvPr>
        </p:nvSpPr>
        <p:spPr/>
        <p:txBody>
          <a:bodyPr/>
          <a:lstStyle/>
          <a:p>
            <a:fld id="{C17A5886-F1EC-4A37-9934-51C959F0825D}" type="slidenum">
              <a:rPr lang="en-ZA" smtClean="0"/>
              <a:t>10</a:t>
            </a:fld>
            <a:endParaRPr lang="en-ZA" dirty="0"/>
          </a:p>
        </p:txBody>
      </p:sp>
      <p:pic>
        <p:nvPicPr>
          <p:cNvPr id="9" name="Picture 8" descr="F:\March 2016\March Plenary\Def Service Commision Logo - Heraldry.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83611" y="359908"/>
            <a:ext cx="894080" cy="948055"/>
          </a:xfrm>
          <a:prstGeom prst="rect">
            <a:avLst/>
          </a:prstGeom>
          <a:noFill/>
          <a:ln>
            <a:noFill/>
          </a:ln>
        </p:spPr>
      </p:pic>
      <p:pic>
        <p:nvPicPr>
          <p:cNvPr id="10" name="Picture 9" descr="F:\March 2016\March Plenary\Def Service Commision Logo - Heraldry.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82415" y="373459"/>
            <a:ext cx="894080" cy="948055"/>
          </a:xfrm>
          <a:prstGeom prst="rect">
            <a:avLst/>
          </a:prstGeom>
          <a:noFill/>
          <a:ln>
            <a:noFill/>
          </a:ln>
        </p:spPr>
      </p:pic>
    </p:spTree>
    <p:extLst>
      <p:ext uri="{BB962C8B-B14F-4D97-AF65-F5344CB8AC3E}">
        <p14:creationId xmlns:p14="http://schemas.microsoft.com/office/powerpoint/2010/main" val="17553247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10490" y="138545"/>
            <a:ext cx="10758055" cy="1420431"/>
          </a:xfrm>
          <a:solidFill>
            <a:schemeClr val="accent1">
              <a:lumMod val="20000"/>
              <a:lumOff val="80000"/>
            </a:schemeClr>
          </a:solidFill>
        </p:spPr>
        <p:txBody>
          <a:bodyPr>
            <a:normAutofit/>
          </a:bodyPr>
          <a:lstStyle/>
          <a:p>
            <a:pPr algn="ctr"/>
            <a:r>
              <a:rPr lang="en-ZA"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Governance</a:t>
            </a:r>
          </a:p>
        </p:txBody>
      </p:sp>
      <p:sp>
        <p:nvSpPr>
          <p:cNvPr id="5" name="Content Placeholder 4"/>
          <p:cNvSpPr>
            <a:spLocks noGrp="1"/>
          </p:cNvSpPr>
          <p:nvPr>
            <p:ph idx="1"/>
          </p:nvPr>
        </p:nvSpPr>
        <p:spPr>
          <a:xfrm>
            <a:off x="838200" y="1879136"/>
            <a:ext cx="10515600" cy="4299996"/>
          </a:xfrm>
        </p:spPr>
        <p:txBody>
          <a:bodyPr>
            <a:normAutofit/>
          </a:bodyPr>
          <a:lstStyle/>
          <a:p>
            <a:pPr marL="0" indent="0" algn="just">
              <a:lnSpc>
                <a:spcPct val="150000"/>
              </a:lnSpc>
              <a:buNone/>
            </a:pPr>
            <a:r>
              <a:rPr lang="en-GB" sz="1900" b="1" dirty="0" smtClean="0">
                <a:latin typeface="Arial" panose="020B0604020202020204" pitchFamily="34" charset="0"/>
                <a:cs typeface="Arial" panose="020B0604020202020204" pitchFamily="34" charset="0"/>
              </a:rPr>
              <a:t>Mitigating </a:t>
            </a:r>
            <a:r>
              <a:rPr lang="en-GB" sz="1900" b="1" dirty="0">
                <a:latin typeface="Arial" panose="020B0604020202020204" pitchFamily="34" charset="0"/>
                <a:cs typeface="Arial" panose="020B0604020202020204" pitchFamily="34" charset="0"/>
              </a:rPr>
              <a:t>Strategy</a:t>
            </a:r>
          </a:p>
          <a:p>
            <a:pPr algn="just">
              <a:lnSpc>
                <a:spcPct val="150000"/>
              </a:lnSpc>
              <a:buFont typeface="Wingdings" panose="05000000000000000000" pitchFamily="2" charset="2"/>
              <a:buChar char="Ø"/>
            </a:pPr>
            <a:r>
              <a:rPr lang="en-GB" sz="1900" dirty="0">
                <a:latin typeface="Arial" panose="020B0604020202020204" pitchFamily="34" charset="0"/>
                <a:cs typeface="Arial" panose="020B0604020202020204" pitchFamily="34" charset="0"/>
              </a:rPr>
              <a:t>The envisaged ministerial workshop (Retreat) was aimed at unpacking the role </a:t>
            </a:r>
            <a:r>
              <a:rPr lang="en-GB" sz="1900" dirty="0" smtClean="0">
                <a:latin typeface="Arial" panose="020B0604020202020204" pitchFamily="34" charset="0"/>
                <a:cs typeface="Arial" panose="020B0604020202020204" pitchFamily="34" charset="0"/>
              </a:rPr>
              <a:t>and functions </a:t>
            </a:r>
            <a:r>
              <a:rPr lang="en-GB" sz="1900" dirty="0">
                <a:latin typeface="Arial" panose="020B0604020202020204" pitchFamily="34" charset="0"/>
                <a:cs typeface="Arial" panose="020B0604020202020204" pitchFamily="34" charset="0"/>
              </a:rPr>
              <a:t>of the DFSC, including the visits to Military Units and Bases</a:t>
            </a:r>
            <a:r>
              <a:rPr lang="en-GB" sz="1900" dirty="0" smtClean="0">
                <a:latin typeface="Arial" panose="020B0604020202020204" pitchFamily="34" charset="0"/>
                <a:cs typeface="Arial" panose="020B0604020202020204" pitchFamily="34" charset="0"/>
              </a:rPr>
              <a:t>.</a:t>
            </a:r>
            <a:endParaRPr lang="en-GB" sz="1900" dirty="0">
              <a:latin typeface="Arial" panose="020B0604020202020204" pitchFamily="34" charset="0"/>
              <a:cs typeface="Arial" panose="020B0604020202020204" pitchFamily="34" charset="0"/>
            </a:endParaRPr>
          </a:p>
        </p:txBody>
      </p:sp>
      <p:sp>
        <p:nvSpPr>
          <p:cNvPr id="7" name="Footer Placeholder 6"/>
          <p:cNvSpPr>
            <a:spLocks noGrp="1"/>
          </p:cNvSpPr>
          <p:nvPr>
            <p:ph type="ftr" sz="quarter" idx="11"/>
          </p:nvPr>
        </p:nvSpPr>
        <p:spPr/>
        <p:txBody>
          <a:bodyPr/>
          <a:lstStyle/>
          <a:p>
            <a:r>
              <a:rPr lang="en-ZA" dirty="0"/>
              <a:t>In Support of SANDF Soldiers</a:t>
            </a:r>
          </a:p>
        </p:txBody>
      </p:sp>
      <p:sp>
        <p:nvSpPr>
          <p:cNvPr id="8" name="Slide Number Placeholder 7"/>
          <p:cNvSpPr>
            <a:spLocks noGrp="1"/>
          </p:cNvSpPr>
          <p:nvPr>
            <p:ph type="sldNum" sz="quarter" idx="12"/>
          </p:nvPr>
        </p:nvSpPr>
        <p:spPr/>
        <p:txBody>
          <a:bodyPr/>
          <a:lstStyle/>
          <a:p>
            <a:fld id="{C17A5886-F1EC-4A37-9934-51C959F0825D}" type="slidenum">
              <a:rPr lang="en-ZA" smtClean="0"/>
              <a:t>11</a:t>
            </a:fld>
            <a:endParaRPr lang="en-ZA" dirty="0"/>
          </a:p>
        </p:txBody>
      </p:sp>
      <p:pic>
        <p:nvPicPr>
          <p:cNvPr id="9" name="Picture 8" descr="F:\March 2016\March Plenary\Def Service Commision Logo - Heraldry.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83611" y="359908"/>
            <a:ext cx="894080" cy="948055"/>
          </a:xfrm>
          <a:prstGeom prst="rect">
            <a:avLst/>
          </a:prstGeom>
          <a:noFill/>
          <a:ln>
            <a:noFill/>
          </a:ln>
        </p:spPr>
      </p:pic>
      <p:pic>
        <p:nvPicPr>
          <p:cNvPr id="10" name="Picture 9" descr="F:\March 2016\March Plenary\Def Service Commision Logo - Heraldry.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82415" y="373459"/>
            <a:ext cx="894080" cy="948055"/>
          </a:xfrm>
          <a:prstGeom prst="rect">
            <a:avLst/>
          </a:prstGeom>
          <a:noFill/>
          <a:ln>
            <a:noFill/>
          </a:ln>
        </p:spPr>
      </p:pic>
    </p:spTree>
    <p:extLst>
      <p:ext uri="{BB962C8B-B14F-4D97-AF65-F5344CB8AC3E}">
        <p14:creationId xmlns:p14="http://schemas.microsoft.com/office/powerpoint/2010/main" val="26511413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10490" y="138545"/>
            <a:ext cx="10758055" cy="1420431"/>
          </a:xfrm>
          <a:solidFill>
            <a:schemeClr val="accent1">
              <a:lumMod val="20000"/>
              <a:lumOff val="80000"/>
            </a:schemeClr>
          </a:solidFill>
        </p:spPr>
        <p:txBody>
          <a:bodyPr>
            <a:normAutofit/>
          </a:bodyPr>
          <a:lstStyle/>
          <a:p>
            <a:pPr algn="ctr"/>
            <a:r>
              <a:rPr lang="en-ZA"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Governance</a:t>
            </a:r>
          </a:p>
        </p:txBody>
      </p:sp>
      <p:sp>
        <p:nvSpPr>
          <p:cNvPr id="5" name="Content Placeholder 4"/>
          <p:cNvSpPr>
            <a:spLocks noGrp="1"/>
          </p:cNvSpPr>
          <p:nvPr>
            <p:ph idx="1"/>
          </p:nvPr>
        </p:nvSpPr>
        <p:spPr>
          <a:xfrm>
            <a:off x="838200" y="1879136"/>
            <a:ext cx="10515600" cy="4299996"/>
          </a:xfrm>
        </p:spPr>
        <p:txBody>
          <a:bodyPr>
            <a:normAutofit/>
          </a:bodyPr>
          <a:lstStyle/>
          <a:p>
            <a:pPr marL="0" indent="0" algn="just">
              <a:lnSpc>
                <a:spcPct val="150000"/>
              </a:lnSpc>
              <a:buNone/>
            </a:pPr>
            <a:r>
              <a:rPr lang="en-GB" sz="1900" b="1" dirty="0" smtClean="0">
                <a:latin typeface="Arial" panose="020B0604020202020204" pitchFamily="34" charset="0"/>
                <a:cs typeface="Arial" panose="020B0604020202020204" pitchFamily="34" charset="0"/>
              </a:rPr>
              <a:t>Operational Risks</a:t>
            </a:r>
          </a:p>
          <a:p>
            <a:pPr algn="just">
              <a:lnSpc>
                <a:spcPct val="150000"/>
              </a:lnSpc>
              <a:buFont typeface="Wingdings" panose="05000000000000000000" pitchFamily="2" charset="2"/>
              <a:buChar char="Ø"/>
            </a:pPr>
            <a:r>
              <a:rPr lang="en-GB" sz="1900" dirty="0" smtClean="0">
                <a:latin typeface="Arial" panose="020B0604020202020204" pitchFamily="34" charset="0"/>
                <a:cs typeface="Arial" panose="020B0604020202020204" pitchFamily="34" charset="0"/>
              </a:rPr>
              <a:t>Operational </a:t>
            </a:r>
            <a:r>
              <a:rPr lang="en-GB" sz="1900" dirty="0">
                <a:latin typeface="Arial" panose="020B0604020202020204" pitchFamily="34" charset="0"/>
                <a:cs typeface="Arial" panose="020B0604020202020204" pitchFamily="34" charset="0"/>
              </a:rPr>
              <a:t>risks that had an impact on the overall achievement of the objectives are </a:t>
            </a:r>
            <a:r>
              <a:rPr lang="en-GB" sz="1900" dirty="0" smtClean="0">
                <a:latin typeface="Arial" panose="020B0604020202020204" pitchFamily="34" charset="0"/>
                <a:cs typeface="Arial" panose="020B0604020202020204" pitchFamily="34" charset="0"/>
              </a:rPr>
              <a:t>indicated </a:t>
            </a:r>
            <a:r>
              <a:rPr lang="en-GB" sz="1900" dirty="0">
                <a:latin typeface="Arial" panose="020B0604020202020204" pitchFamily="34" charset="0"/>
                <a:cs typeface="Arial" panose="020B0604020202020204" pitchFamily="34" charset="0"/>
              </a:rPr>
              <a:t>as HR risks in the DFSC Risk </a:t>
            </a:r>
            <a:r>
              <a:rPr lang="en-GB" sz="1900" dirty="0" smtClean="0">
                <a:latin typeface="Arial" panose="020B0604020202020204" pitchFamily="34" charset="0"/>
                <a:cs typeface="Arial" panose="020B0604020202020204" pitchFamily="34" charset="0"/>
              </a:rPr>
              <a:t>Register. The challenges </a:t>
            </a:r>
            <a:r>
              <a:rPr lang="en-GB" sz="1900" dirty="0">
                <a:latin typeface="Arial" panose="020B0604020202020204" pitchFamily="34" charset="0"/>
                <a:cs typeface="Arial" panose="020B0604020202020204" pitchFamily="34" charset="0"/>
              </a:rPr>
              <a:t>of the DFSC to effectively execute its legislated mandate due an </a:t>
            </a:r>
            <a:r>
              <a:rPr lang="en-GB" sz="1900" dirty="0" smtClean="0">
                <a:latin typeface="Arial" panose="020B0604020202020204" pitchFamily="34" charset="0"/>
                <a:cs typeface="Arial" panose="020B0604020202020204" pitchFamily="34" charset="0"/>
              </a:rPr>
              <a:t>inadequate </a:t>
            </a:r>
            <a:r>
              <a:rPr lang="en-GB" sz="1900" dirty="0">
                <a:latin typeface="Arial" panose="020B0604020202020204" pitchFamily="34" charset="0"/>
                <a:cs typeface="Arial" panose="020B0604020202020204" pitchFamily="34" charset="0"/>
              </a:rPr>
              <a:t>core function structure (researchers) and the cost containment </a:t>
            </a:r>
            <a:r>
              <a:rPr lang="en-GB" sz="1900" dirty="0" smtClean="0">
                <a:latin typeface="Arial" panose="020B0604020202020204" pitchFamily="34" charset="0"/>
                <a:cs typeface="Arial" panose="020B0604020202020204" pitchFamily="34" charset="0"/>
              </a:rPr>
              <a:t>measures </a:t>
            </a:r>
            <a:r>
              <a:rPr lang="en-GB" sz="1900" dirty="0">
                <a:latin typeface="Arial" panose="020B0604020202020204" pitchFamily="34" charset="0"/>
                <a:cs typeface="Arial" panose="020B0604020202020204" pitchFamily="34" charset="0"/>
              </a:rPr>
              <a:t>on the expansion and upgrading of posts by NT. </a:t>
            </a:r>
            <a:r>
              <a:rPr lang="en-GB" sz="1900" dirty="0" smtClean="0">
                <a:latin typeface="Arial" panose="020B0604020202020204" pitchFamily="34" charset="0"/>
                <a:cs typeface="Arial" panose="020B0604020202020204" pitchFamily="34" charset="0"/>
              </a:rPr>
              <a:t>The </a:t>
            </a:r>
            <a:r>
              <a:rPr lang="en-GB" sz="1900" dirty="0">
                <a:latin typeface="Arial" panose="020B0604020202020204" pitchFamily="34" charset="0"/>
                <a:cs typeface="Arial" panose="020B0604020202020204" pitchFamily="34" charset="0"/>
              </a:rPr>
              <a:t>structure remains challenged to render </a:t>
            </a:r>
            <a:r>
              <a:rPr lang="en-GB" sz="1900" dirty="0" smtClean="0">
                <a:latin typeface="Arial" panose="020B0604020202020204" pitchFamily="34" charset="0"/>
                <a:cs typeface="Arial" panose="020B0604020202020204" pitchFamily="34" charset="0"/>
              </a:rPr>
              <a:t>effective</a:t>
            </a:r>
            <a:r>
              <a:rPr lang="en-GB" sz="1900" dirty="0">
                <a:latin typeface="Arial" panose="020B0604020202020204" pitchFamily="34" charset="0"/>
                <a:cs typeface="Arial" panose="020B0604020202020204" pitchFamily="34" charset="0"/>
              </a:rPr>
              <a:t>, efficient and economical administrative support to the DFSC and as </a:t>
            </a:r>
            <a:r>
              <a:rPr lang="en-GB" sz="1900" dirty="0" smtClean="0">
                <a:latin typeface="Arial" panose="020B0604020202020204" pitchFamily="34" charset="0"/>
                <a:cs typeface="Arial" panose="020B0604020202020204" pitchFamily="34" charset="0"/>
              </a:rPr>
              <a:t>such </a:t>
            </a:r>
            <a:r>
              <a:rPr lang="en-GB" sz="1900" dirty="0">
                <a:latin typeface="Arial" panose="020B0604020202020204" pitchFamily="34" charset="0"/>
                <a:cs typeface="Arial" panose="020B0604020202020204" pitchFamily="34" charset="0"/>
              </a:rPr>
              <a:t>impacts negatively on the achievement of its legislated and strategic </a:t>
            </a:r>
            <a:r>
              <a:rPr lang="en-GB" sz="1900" dirty="0" smtClean="0">
                <a:latin typeface="Arial" panose="020B0604020202020204" pitchFamily="34" charset="0"/>
                <a:cs typeface="Arial" panose="020B0604020202020204" pitchFamily="34" charset="0"/>
              </a:rPr>
              <a:t>objectives.</a:t>
            </a:r>
            <a:endParaRPr lang="en-GB" sz="1900" dirty="0">
              <a:latin typeface="Arial" panose="020B0604020202020204" pitchFamily="34" charset="0"/>
              <a:cs typeface="Arial" panose="020B0604020202020204" pitchFamily="34" charset="0"/>
            </a:endParaRPr>
          </a:p>
        </p:txBody>
      </p:sp>
      <p:sp>
        <p:nvSpPr>
          <p:cNvPr id="7" name="Footer Placeholder 6"/>
          <p:cNvSpPr>
            <a:spLocks noGrp="1"/>
          </p:cNvSpPr>
          <p:nvPr>
            <p:ph type="ftr" sz="quarter" idx="11"/>
          </p:nvPr>
        </p:nvSpPr>
        <p:spPr/>
        <p:txBody>
          <a:bodyPr/>
          <a:lstStyle/>
          <a:p>
            <a:r>
              <a:rPr lang="en-ZA" dirty="0"/>
              <a:t>In Support of SANDF Soldiers</a:t>
            </a:r>
          </a:p>
        </p:txBody>
      </p:sp>
      <p:sp>
        <p:nvSpPr>
          <p:cNvPr id="8" name="Slide Number Placeholder 7"/>
          <p:cNvSpPr>
            <a:spLocks noGrp="1"/>
          </p:cNvSpPr>
          <p:nvPr>
            <p:ph type="sldNum" sz="quarter" idx="12"/>
          </p:nvPr>
        </p:nvSpPr>
        <p:spPr/>
        <p:txBody>
          <a:bodyPr/>
          <a:lstStyle/>
          <a:p>
            <a:fld id="{C17A5886-F1EC-4A37-9934-51C959F0825D}" type="slidenum">
              <a:rPr lang="en-ZA" smtClean="0"/>
              <a:t>12</a:t>
            </a:fld>
            <a:endParaRPr lang="en-ZA" dirty="0"/>
          </a:p>
        </p:txBody>
      </p:sp>
      <p:pic>
        <p:nvPicPr>
          <p:cNvPr id="9" name="Picture 8" descr="F:\March 2016\March Plenary\Def Service Commision Logo - Heraldry.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83611" y="359908"/>
            <a:ext cx="894080" cy="948055"/>
          </a:xfrm>
          <a:prstGeom prst="rect">
            <a:avLst/>
          </a:prstGeom>
          <a:noFill/>
          <a:ln>
            <a:noFill/>
          </a:ln>
        </p:spPr>
      </p:pic>
      <p:pic>
        <p:nvPicPr>
          <p:cNvPr id="10" name="Picture 9" descr="F:\March 2016\March Plenary\Def Service Commision Logo - Heraldry.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82415" y="373459"/>
            <a:ext cx="894080" cy="948055"/>
          </a:xfrm>
          <a:prstGeom prst="rect">
            <a:avLst/>
          </a:prstGeom>
          <a:noFill/>
          <a:ln>
            <a:noFill/>
          </a:ln>
        </p:spPr>
      </p:pic>
    </p:spTree>
    <p:extLst>
      <p:ext uri="{BB962C8B-B14F-4D97-AF65-F5344CB8AC3E}">
        <p14:creationId xmlns:p14="http://schemas.microsoft.com/office/powerpoint/2010/main" val="32690212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10490" y="138545"/>
            <a:ext cx="10758055" cy="1420431"/>
          </a:xfrm>
          <a:solidFill>
            <a:schemeClr val="accent1">
              <a:lumMod val="20000"/>
              <a:lumOff val="80000"/>
            </a:schemeClr>
          </a:solidFill>
        </p:spPr>
        <p:txBody>
          <a:bodyPr>
            <a:normAutofit/>
          </a:bodyPr>
          <a:lstStyle/>
          <a:p>
            <a:pPr algn="ctr"/>
            <a:r>
              <a:rPr lang="en-ZA"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Governance</a:t>
            </a:r>
          </a:p>
        </p:txBody>
      </p:sp>
      <p:sp>
        <p:nvSpPr>
          <p:cNvPr id="5" name="Content Placeholder 4"/>
          <p:cNvSpPr>
            <a:spLocks noGrp="1"/>
          </p:cNvSpPr>
          <p:nvPr>
            <p:ph idx="1"/>
          </p:nvPr>
        </p:nvSpPr>
        <p:spPr>
          <a:xfrm>
            <a:off x="838200" y="1879136"/>
            <a:ext cx="10515600" cy="4299996"/>
          </a:xfrm>
        </p:spPr>
        <p:txBody>
          <a:bodyPr>
            <a:normAutofit/>
          </a:bodyPr>
          <a:lstStyle/>
          <a:p>
            <a:pPr marL="0" indent="0" algn="just">
              <a:lnSpc>
                <a:spcPct val="150000"/>
              </a:lnSpc>
              <a:buNone/>
            </a:pPr>
            <a:r>
              <a:rPr lang="en-GB" sz="1900" b="1" dirty="0" smtClean="0">
                <a:latin typeface="Arial" panose="020B0604020202020204" pitchFamily="34" charset="0"/>
                <a:cs typeface="Arial" panose="020B0604020202020204" pitchFamily="34" charset="0"/>
              </a:rPr>
              <a:t>Mitigating </a:t>
            </a:r>
            <a:r>
              <a:rPr lang="en-GB" sz="1900" b="1" dirty="0">
                <a:latin typeface="Arial" panose="020B0604020202020204" pitchFamily="34" charset="0"/>
                <a:cs typeface="Arial" panose="020B0604020202020204" pitchFamily="34" charset="0"/>
              </a:rPr>
              <a:t>strategies</a:t>
            </a:r>
          </a:p>
          <a:p>
            <a:pPr algn="just">
              <a:lnSpc>
                <a:spcPct val="150000"/>
              </a:lnSpc>
              <a:buFont typeface="Wingdings" panose="05000000000000000000" pitchFamily="2" charset="2"/>
              <a:buChar char="Ø"/>
            </a:pPr>
            <a:r>
              <a:rPr lang="en-GB" sz="1900" dirty="0">
                <a:latin typeface="Arial" panose="020B0604020202020204" pitchFamily="34" charset="0"/>
                <a:cs typeface="Arial" panose="020B0604020202020204" pitchFamily="34" charset="0"/>
              </a:rPr>
              <a:t>The DFSC has considered the possible restructuring of the DFSC Secretariat in order to </a:t>
            </a:r>
            <a:r>
              <a:rPr lang="en-GB" sz="1900" dirty="0" smtClean="0">
                <a:latin typeface="Arial" panose="020B0604020202020204" pitchFamily="34" charset="0"/>
                <a:cs typeface="Arial" panose="020B0604020202020204" pitchFamily="34" charset="0"/>
              </a:rPr>
              <a:t>address </a:t>
            </a:r>
            <a:r>
              <a:rPr lang="en-GB" sz="1900" dirty="0">
                <a:latin typeface="Arial" panose="020B0604020202020204" pitchFamily="34" charset="0"/>
                <a:cs typeface="Arial" panose="020B0604020202020204" pitchFamily="34" charset="0"/>
              </a:rPr>
              <a:t>the capacity challenges. </a:t>
            </a:r>
            <a:r>
              <a:rPr lang="en-GB" sz="1900" dirty="0" smtClean="0">
                <a:latin typeface="Arial" panose="020B0604020202020204" pitchFamily="34" charset="0"/>
                <a:cs typeface="Arial" panose="020B0604020202020204" pitchFamily="34" charset="0"/>
              </a:rPr>
              <a:t>The </a:t>
            </a:r>
            <a:r>
              <a:rPr lang="en-GB" sz="1900" dirty="0">
                <a:latin typeface="Arial" panose="020B0604020202020204" pitchFamily="34" charset="0"/>
                <a:cs typeface="Arial" panose="020B0604020202020204" pitchFamily="34" charset="0"/>
              </a:rPr>
              <a:t>Commission further </a:t>
            </a:r>
            <a:r>
              <a:rPr lang="en-GB" sz="1900" dirty="0" smtClean="0">
                <a:latin typeface="Arial" panose="020B0604020202020204" pitchFamily="34" charset="0"/>
                <a:cs typeface="Arial" panose="020B0604020202020204" pitchFamily="34" charset="0"/>
              </a:rPr>
              <a:t>requests </a:t>
            </a:r>
            <a:r>
              <a:rPr lang="en-GB" sz="1900" dirty="0">
                <a:latin typeface="Arial" panose="020B0604020202020204" pitchFamily="34" charset="0"/>
                <a:cs typeface="Arial" panose="020B0604020202020204" pitchFamily="34" charset="0"/>
              </a:rPr>
              <a:t>the assistance of detachment of </a:t>
            </a:r>
            <a:r>
              <a:rPr lang="en-GB" sz="1900" dirty="0" err="1">
                <a:latin typeface="Arial" panose="020B0604020202020204" pitchFamily="34" charset="0"/>
                <a:cs typeface="Arial" panose="020B0604020202020204" pitchFamily="34" charset="0"/>
              </a:rPr>
              <a:t>SANDF</a:t>
            </a:r>
            <a:r>
              <a:rPr lang="en-GB" sz="1900" dirty="0">
                <a:latin typeface="Arial" panose="020B0604020202020204" pitchFamily="34" charset="0"/>
                <a:cs typeface="Arial" panose="020B0604020202020204" pitchFamily="34" charset="0"/>
              </a:rPr>
              <a:t> members with </a:t>
            </a:r>
            <a:r>
              <a:rPr lang="en-GB" sz="1900" dirty="0" smtClean="0">
                <a:latin typeface="Arial" panose="020B0604020202020204" pitchFamily="34" charset="0"/>
                <a:cs typeface="Arial" panose="020B0604020202020204" pitchFamily="34" charset="0"/>
              </a:rPr>
              <a:t>specific </a:t>
            </a:r>
            <a:r>
              <a:rPr lang="en-GB" sz="1900" dirty="0">
                <a:latin typeface="Arial" panose="020B0604020202020204" pitchFamily="34" charset="0"/>
                <a:cs typeface="Arial" panose="020B0604020202020204" pitchFamily="34" charset="0"/>
              </a:rPr>
              <a:t>skills </a:t>
            </a:r>
            <a:r>
              <a:rPr lang="en-GB" sz="1900" dirty="0" smtClean="0">
                <a:latin typeface="Arial" panose="020B0604020202020204" pitchFamily="34" charset="0"/>
                <a:cs typeface="Arial" panose="020B0604020202020204" pitchFamily="34" charset="0"/>
              </a:rPr>
              <a:t>set which enables the </a:t>
            </a:r>
            <a:r>
              <a:rPr lang="en-GB" sz="1900" dirty="0">
                <a:latin typeface="Arial" panose="020B0604020202020204" pitchFamily="34" charset="0"/>
                <a:cs typeface="Arial" panose="020B0604020202020204" pitchFamily="34" charset="0"/>
              </a:rPr>
              <a:t>Secretariat to augment some functions, such as the management of its DFSC Office </a:t>
            </a:r>
            <a:r>
              <a:rPr lang="en-GB" sz="1900" dirty="0" smtClean="0">
                <a:latin typeface="Arial" panose="020B0604020202020204" pitchFamily="34" charset="0"/>
                <a:cs typeface="Arial" panose="020B0604020202020204" pitchFamily="34" charset="0"/>
              </a:rPr>
              <a:t>Wingfield </a:t>
            </a:r>
            <a:r>
              <a:rPr lang="en-GB" sz="1900" dirty="0">
                <a:latin typeface="Arial" panose="020B0604020202020204" pitchFamily="34" charset="0"/>
                <a:cs typeface="Arial" panose="020B0604020202020204" pitchFamily="34" charset="0"/>
              </a:rPr>
              <a:t>in Cape </a:t>
            </a:r>
            <a:r>
              <a:rPr lang="en-GB" sz="1900" dirty="0" smtClean="0">
                <a:latin typeface="Arial" panose="020B0604020202020204" pitchFamily="34" charset="0"/>
                <a:cs typeface="Arial" panose="020B0604020202020204" pitchFamily="34" charset="0"/>
              </a:rPr>
              <a:t>Town. However, DFSC </a:t>
            </a:r>
            <a:r>
              <a:rPr lang="en-GB" sz="1900" dirty="0">
                <a:latin typeface="Arial" panose="020B0604020202020204" pitchFamily="34" charset="0"/>
                <a:cs typeface="Arial" panose="020B0604020202020204" pitchFamily="34" charset="0"/>
              </a:rPr>
              <a:t>initiated the process of reviewing the Secretariat </a:t>
            </a:r>
            <a:r>
              <a:rPr lang="en-GB" sz="1900" dirty="0" smtClean="0">
                <a:latin typeface="Arial" panose="020B0604020202020204" pitchFamily="34" charset="0"/>
                <a:cs typeface="Arial" panose="020B0604020202020204" pitchFamily="34" charset="0"/>
              </a:rPr>
              <a:t>structure.</a:t>
            </a:r>
          </a:p>
        </p:txBody>
      </p:sp>
      <p:sp>
        <p:nvSpPr>
          <p:cNvPr id="7" name="Footer Placeholder 6"/>
          <p:cNvSpPr>
            <a:spLocks noGrp="1"/>
          </p:cNvSpPr>
          <p:nvPr>
            <p:ph type="ftr" sz="quarter" idx="11"/>
          </p:nvPr>
        </p:nvSpPr>
        <p:spPr/>
        <p:txBody>
          <a:bodyPr/>
          <a:lstStyle/>
          <a:p>
            <a:r>
              <a:rPr lang="en-ZA" dirty="0"/>
              <a:t>In Support of SANDF Soldiers</a:t>
            </a:r>
          </a:p>
        </p:txBody>
      </p:sp>
      <p:sp>
        <p:nvSpPr>
          <p:cNvPr id="8" name="Slide Number Placeholder 7"/>
          <p:cNvSpPr>
            <a:spLocks noGrp="1"/>
          </p:cNvSpPr>
          <p:nvPr>
            <p:ph type="sldNum" sz="quarter" idx="12"/>
          </p:nvPr>
        </p:nvSpPr>
        <p:spPr/>
        <p:txBody>
          <a:bodyPr/>
          <a:lstStyle/>
          <a:p>
            <a:fld id="{C17A5886-F1EC-4A37-9934-51C959F0825D}" type="slidenum">
              <a:rPr lang="en-ZA" smtClean="0"/>
              <a:t>13</a:t>
            </a:fld>
            <a:endParaRPr lang="en-ZA" dirty="0"/>
          </a:p>
        </p:txBody>
      </p:sp>
      <p:pic>
        <p:nvPicPr>
          <p:cNvPr id="9" name="Picture 8" descr="F:\March 2016\March Plenary\Def Service Commision Logo - Heraldry.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83611" y="359908"/>
            <a:ext cx="894080" cy="948055"/>
          </a:xfrm>
          <a:prstGeom prst="rect">
            <a:avLst/>
          </a:prstGeom>
          <a:noFill/>
          <a:ln>
            <a:noFill/>
          </a:ln>
        </p:spPr>
      </p:pic>
      <p:pic>
        <p:nvPicPr>
          <p:cNvPr id="10" name="Picture 9" descr="F:\March 2016\March Plenary\Def Service Commision Logo - Heraldry.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82415" y="373459"/>
            <a:ext cx="894080" cy="948055"/>
          </a:xfrm>
          <a:prstGeom prst="rect">
            <a:avLst/>
          </a:prstGeom>
          <a:noFill/>
          <a:ln>
            <a:noFill/>
          </a:ln>
        </p:spPr>
      </p:pic>
    </p:spTree>
    <p:extLst>
      <p:ext uri="{BB962C8B-B14F-4D97-AF65-F5344CB8AC3E}">
        <p14:creationId xmlns:p14="http://schemas.microsoft.com/office/powerpoint/2010/main" val="39136078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10490" y="138545"/>
            <a:ext cx="10758055" cy="1420431"/>
          </a:xfrm>
          <a:solidFill>
            <a:schemeClr val="accent1">
              <a:lumMod val="20000"/>
              <a:lumOff val="80000"/>
            </a:schemeClr>
          </a:solidFill>
        </p:spPr>
        <p:txBody>
          <a:bodyPr>
            <a:normAutofit/>
          </a:bodyPr>
          <a:lstStyle/>
          <a:p>
            <a:pPr algn="ctr"/>
            <a:r>
              <a:rPr lang="en-ZA"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Governance</a:t>
            </a:r>
          </a:p>
        </p:txBody>
      </p:sp>
      <p:sp>
        <p:nvSpPr>
          <p:cNvPr id="5" name="Content Placeholder 4"/>
          <p:cNvSpPr>
            <a:spLocks noGrp="1"/>
          </p:cNvSpPr>
          <p:nvPr>
            <p:ph idx="1"/>
          </p:nvPr>
        </p:nvSpPr>
        <p:spPr>
          <a:xfrm>
            <a:off x="838200" y="1879136"/>
            <a:ext cx="10515600" cy="4299996"/>
          </a:xfrm>
        </p:spPr>
        <p:txBody>
          <a:bodyPr>
            <a:normAutofit/>
          </a:bodyPr>
          <a:lstStyle/>
          <a:p>
            <a:pPr marL="0" indent="0" algn="just">
              <a:lnSpc>
                <a:spcPct val="150000"/>
              </a:lnSpc>
              <a:buNone/>
            </a:pPr>
            <a:r>
              <a:rPr lang="en-GB" sz="1900" b="1" dirty="0" smtClean="0">
                <a:latin typeface="Arial" panose="020B0604020202020204" pitchFamily="34" charset="0"/>
                <a:cs typeface="Arial" panose="020B0604020202020204" pitchFamily="34" charset="0"/>
              </a:rPr>
              <a:t>Ethics &amp; Code of Conduct</a:t>
            </a:r>
          </a:p>
          <a:p>
            <a:pPr algn="just">
              <a:lnSpc>
                <a:spcPct val="150000"/>
              </a:lnSpc>
              <a:buFont typeface="Wingdings" panose="05000000000000000000" pitchFamily="2" charset="2"/>
              <a:buChar char="Ø"/>
            </a:pPr>
            <a:r>
              <a:rPr lang="en-GB" sz="1900" dirty="0" smtClean="0">
                <a:latin typeface="Arial" panose="020B0604020202020204" pitchFamily="34" charset="0"/>
                <a:cs typeface="Arial" panose="020B0604020202020204" pitchFamily="34" charset="0"/>
              </a:rPr>
              <a:t>The </a:t>
            </a:r>
            <a:r>
              <a:rPr lang="en-GB" sz="1900" dirty="0">
                <a:latin typeface="Arial" panose="020B0604020202020204" pitchFamily="34" charset="0"/>
                <a:cs typeface="Arial" panose="020B0604020202020204" pitchFamily="34" charset="0"/>
              </a:rPr>
              <a:t>DFSC Ethics Committee was established in January 2022 as was envisaged </a:t>
            </a:r>
            <a:r>
              <a:rPr lang="en-GB" sz="1900" dirty="0" smtClean="0">
                <a:latin typeface="Arial" panose="020B0604020202020204" pitchFamily="34" charset="0"/>
                <a:cs typeface="Arial" panose="020B0604020202020204" pitchFamily="34" charset="0"/>
              </a:rPr>
              <a:t>during March </a:t>
            </a:r>
            <a:r>
              <a:rPr lang="en-GB" sz="1900" dirty="0">
                <a:latin typeface="Arial" panose="020B0604020202020204" pitchFamily="34" charset="0"/>
                <a:cs typeface="Arial" panose="020B0604020202020204" pitchFamily="34" charset="0"/>
              </a:rPr>
              <a:t>2021. The role of the Committee is to provide strategic direction and oversight </a:t>
            </a:r>
            <a:r>
              <a:rPr lang="en-GB" sz="1900" dirty="0" smtClean="0">
                <a:latin typeface="Arial" panose="020B0604020202020204" pitchFamily="34" charset="0"/>
                <a:cs typeface="Arial" panose="020B0604020202020204" pitchFamily="34" charset="0"/>
              </a:rPr>
              <a:t>on the </a:t>
            </a:r>
            <a:r>
              <a:rPr lang="en-GB" sz="1900" dirty="0">
                <a:latin typeface="Arial" panose="020B0604020202020204" pitchFamily="34" charset="0"/>
                <a:cs typeface="Arial" panose="020B0604020202020204" pitchFamily="34" charset="0"/>
              </a:rPr>
              <a:t>ethics management on issues related to conditions of service as outlined in the Defence </a:t>
            </a:r>
            <a:r>
              <a:rPr lang="en-GB" sz="1900" dirty="0" smtClean="0">
                <a:latin typeface="Arial" panose="020B0604020202020204" pitchFamily="34" charset="0"/>
                <a:cs typeface="Arial" panose="020B0604020202020204" pitchFamily="34" charset="0"/>
              </a:rPr>
              <a:t>Amendment </a:t>
            </a:r>
            <a:r>
              <a:rPr lang="en-GB" sz="1900" dirty="0">
                <a:latin typeface="Arial" panose="020B0604020202020204" pitchFamily="34" charset="0"/>
                <a:cs typeface="Arial" panose="020B0604020202020204" pitchFamily="34" charset="0"/>
              </a:rPr>
              <a:t>Act of </a:t>
            </a:r>
            <a:r>
              <a:rPr lang="en-GB" sz="1900" dirty="0" smtClean="0">
                <a:latin typeface="Arial" panose="020B0604020202020204" pitchFamily="34" charset="0"/>
                <a:cs typeface="Arial" panose="020B0604020202020204" pitchFamily="34" charset="0"/>
              </a:rPr>
              <a:t>2010.</a:t>
            </a:r>
          </a:p>
          <a:p>
            <a:pPr algn="just">
              <a:lnSpc>
                <a:spcPct val="150000"/>
              </a:lnSpc>
              <a:buFont typeface="Wingdings" panose="05000000000000000000" pitchFamily="2" charset="2"/>
              <a:buChar char="Ø"/>
            </a:pPr>
            <a:r>
              <a:rPr lang="en-GB" sz="1900" dirty="0" smtClean="0">
                <a:latin typeface="Arial" panose="020B0604020202020204" pitchFamily="34" charset="0"/>
                <a:cs typeface="Arial" panose="020B0604020202020204" pitchFamily="34" charset="0"/>
              </a:rPr>
              <a:t>The </a:t>
            </a:r>
            <a:r>
              <a:rPr lang="en-GB" sz="1900" dirty="0">
                <a:latin typeface="Arial" panose="020B0604020202020204" pitchFamily="34" charset="0"/>
                <a:cs typeface="Arial" panose="020B0604020202020204" pitchFamily="34" charset="0"/>
              </a:rPr>
              <a:t>Code of Conduct for Public Service Act Personnel employees </a:t>
            </a:r>
            <a:r>
              <a:rPr lang="en-GB" sz="1900" dirty="0" smtClean="0">
                <a:latin typeface="Arial" panose="020B0604020202020204" pitchFamily="34" charset="0"/>
                <a:cs typeface="Arial" panose="020B0604020202020204" pitchFamily="34" charset="0"/>
              </a:rPr>
              <a:t>is applicable </a:t>
            </a:r>
            <a:r>
              <a:rPr lang="en-GB" sz="1900" dirty="0">
                <a:latin typeface="Arial" panose="020B0604020202020204" pitchFamily="34" charset="0"/>
                <a:cs typeface="Arial" panose="020B0604020202020204" pitchFamily="34" charset="0"/>
              </a:rPr>
              <a:t>to the employees of the </a:t>
            </a:r>
            <a:r>
              <a:rPr lang="en-GB" sz="1900" dirty="0" smtClean="0">
                <a:latin typeface="Arial" panose="020B0604020202020204" pitchFamily="34" charset="0"/>
                <a:cs typeface="Arial" panose="020B0604020202020204" pitchFamily="34" charset="0"/>
              </a:rPr>
              <a:t>Secretariat, while members </a:t>
            </a:r>
            <a:r>
              <a:rPr lang="en-GB" sz="1900" dirty="0">
                <a:latin typeface="Arial" panose="020B0604020202020204" pitchFamily="34" charset="0"/>
                <a:cs typeface="Arial" panose="020B0604020202020204" pitchFamily="34" charset="0"/>
              </a:rPr>
              <a:t>on detached duty and members </a:t>
            </a:r>
            <a:r>
              <a:rPr lang="en-GB" sz="1900" dirty="0" smtClean="0">
                <a:latin typeface="Arial" panose="020B0604020202020204" pitchFamily="34" charset="0"/>
                <a:cs typeface="Arial" panose="020B0604020202020204" pitchFamily="34" charset="0"/>
              </a:rPr>
              <a:t>on </a:t>
            </a:r>
            <a:r>
              <a:rPr lang="en-GB" sz="1900" dirty="0">
                <a:latin typeface="Arial" panose="020B0604020202020204" pitchFamily="34" charset="0"/>
                <a:cs typeface="Arial" panose="020B0604020202020204" pitchFamily="34" charset="0"/>
              </a:rPr>
              <a:t>call up from respective </a:t>
            </a:r>
            <a:r>
              <a:rPr lang="en-GB" sz="1900" dirty="0" err="1">
                <a:latin typeface="Arial" panose="020B0604020202020204" pitchFamily="34" charset="0"/>
                <a:cs typeface="Arial" panose="020B0604020202020204" pitchFamily="34" charset="0"/>
              </a:rPr>
              <a:t>ResF</a:t>
            </a:r>
            <a:r>
              <a:rPr lang="en-GB" sz="1900" dirty="0">
                <a:latin typeface="Arial" panose="020B0604020202020204" pitchFamily="34" charset="0"/>
                <a:cs typeface="Arial" panose="020B0604020202020204" pitchFamily="34" charset="0"/>
              </a:rPr>
              <a:t> are obliged to conform to </a:t>
            </a:r>
            <a:r>
              <a:rPr lang="en-GB" sz="1900" dirty="0" smtClean="0">
                <a:latin typeface="Arial" panose="020B0604020202020204" pitchFamily="34" charset="0"/>
                <a:cs typeface="Arial" panose="020B0604020202020204" pitchFamily="34" charset="0"/>
              </a:rPr>
              <a:t>the Code </a:t>
            </a:r>
            <a:r>
              <a:rPr lang="en-GB" sz="1900" dirty="0">
                <a:latin typeface="Arial" panose="020B0604020202020204" pitchFamily="34" charset="0"/>
                <a:cs typeface="Arial" panose="020B0604020202020204" pitchFamily="34" charset="0"/>
              </a:rPr>
              <a:t>of </a:t>
            </a:r>
            <a:r>
              <a:rPr lang="en-GB" sz="1900" dirty="0" smtClean="0">
                <a:latin typeface="Arial" panose="020B0604020202020204" pitchFamily="34" charset="0"/>
                <a:cs typeface="Arial" panose="020B0604020202020204" pitchFamily="34" charset="0"/>
              </a:rPr>
              <a:t>Conduct </a:t>
            </a:r>
            <a:r>
              <a:rPr lang="en-GB" sz="1900" dirty="0">
                <a:latin typeface="Arial" panose="020B0604020202020204" pitchFamily="34" charset="0"/>
                <a:cs typeface="Arial" panose="020B0604020202020204" pitchFamily="34" charset="0"/>
              </a:rPr>
              <a:t>for Uniformed Members of the South African National Defence Force. </a:t>
            </a:r>
            <a:endParaRPr lang="en-GB" sz="1900" dirty="0" smtClean="0">
              <a:latin typeface="Arial" panose="020B0604020202020204" pitchFamily="34" charset="0"/>
              <a:cs typeface="Arial" panose="020B0604020202020204" pitchFamily="34" charset="0"/>
            </a:endParaRPr>
          </a:p>
        </p:txBody>
      </p:sp>
      <p:sp>
        <p:nvSpPr>
          <p:cNvPr id="7" name="Footer Placeholder 6"/>
          <p:cNvSpPr>
            <a:spLocks noGrp="1"/>
          </p:cNvSpPr>
          <p:nvPr>
            <p:ph type="ftr" sz="quarter" idx="11"/>
          </p:nvPr>
        </p:nvSpPr>
        <p:spPr/>
        <p:txBody>
          <a:bodyPr/>
          <a:lstStyle/>
          <a:p>
            <a:r>
              <a:rPr lang="en-ZA" dirty="0"/>
              <a:t>In Support of SANDF Soldiers</a:t>
            </a:r>
          </a:p>
        </p:txBody>
      </p:sp>
      <p:sp>
        <p:nvSpPr>
          <p:cNvPr id="8" name="Slide Number Placeholder 7"/>
          <p:cNvSpPr>
            <a:spLocks noGrp="1"/>
          </p:cNvSpPr>
          <p:nvPr>
            <p:ph type="sldNum" sz="quarter" idx="12"/>
          </p:nvPr>
        </p:nvSpPr>
        <p:spPr/>
        <p:txBody>
          <a:bodyPr/>
          <a:lstStyle/>
          <a:p>
            <a:fld id="{C17A5886-F1EC-4A37-9934-51C959F0825D}" type="slidenum">
              <a:rPr lang="en-ZA" smtClean="0"/>
              <a:t>14</a:t>
            </a:fld>
            <a:endParaRPr lang="en-ZA" dirty="0"/>
          </a:p>
        </p:txBody>
      </p:sp>
      <p:pic>
        <p:nvPicPr>
          <p:cNvPr id="9" name="Picture 8" descr="F:\March 2016\March Plenary\Def Service Commision Logo - Heraldry.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83611" y="359908"/>
            <a:ext cx="894080" cy="948055"/>
          </a:xfrm>
          <a:prstGeom prst="rect">
            <a:avLst/>
          </a:prstGeom>
          <a:noFill/>
          <a:ln>
            <a:noFill/>
          </a:ln>
        </p:spPr>
      </p:pic>
      <p:pic>
        <p:nvPicPr>
          <p:cNvPr id="10" name="Picture 9" descr="F:\March 2016\March Plenary\Def Service Commision Logo - Heraldry.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82415" y="373459"/>
            <a:ext cx="894080" cy="948055"/>
          </a:xfrm>
          <a:prstGeom prst="rect">
            <a:avLst/>
          </a:prstGeom>
          <a:noFill/>
          <a:ln>
            <a:noFill/>
          </a:ln>
        </p:spPr>
      </p:pic>
    </p:spTree>
    <p:extLst>
      <p:ext uri="{BB962C8B-B14F-4D97-AF65-F5344CB8AC3E}">
        <p14:creationId xmlns:p14="http://schemas.microsoft.com/office/powerpoint/2010/main" val="18348134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10490" y="138545"/>
            <a:ext cx="10758055" cy="1420431"/>
          </a:xfrm>
          <a:solidFill>
            <a:schemeClr val="accent1">
              <a:lumMod val="20000"/>
              <a:lumOff val="80000"/>
            </a:schemeClr>
          </a:solidFill>
        </p:spPr>
        <p:txBody>
          <a:bodyPr>
            <a:normAutofit/>
          </a:bodyPr>
          <a:lstStyle/>
          <a:p>
            <a:pPr algn="ctr"/>
            <a:r>
              <a:rPr lang="en-ZA"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Governance</a:t>
            </a:r>
          </a:p>
        </p:txBody>
      </p:sp>
      <p:sp>
        <p:nvSpPr>
          <p:cNvPr id="5" name="Content Placeholder 4"/>
          <p:cNvSpPr>
            <a:spLocks noGrp="1"/>
          </p:cNvSpPr>
          <p:nvPr>
            <p:ph idx="1"/>
          </p:nvPr>
        </p:nvSpPr>
        <p:spPr>
          <a:xfrm>
            <a:off x="838200" y="1879136"/>
            <a:ext cx="10515600" cy="4299996"/>
          </a:xfrm>
        </p:spPr>
        <p:txBody>
          <a:bodyPr>
            <a:normAutofit lnSpcReduction="10000"/>
          </a:bodyPr>
          <a:lstStyle/>
          <a:p>
            <a:pPr marL="0" indent="0" algn="just">
              <a:lnSpc>
                <a:spcPct val="150000"/>
              </a:lnSpc>
              <a:buNone/>
            </a:pPr>
            <a:r>
              <a:rPr lang="en-GB" sz="1900" b="1" dirty="0" smtClean="0">
                <a:latin typeface="Arial" panose="020B0604020202020204" pitchFamily="34" charset="0"/>
                <a:cs typeface="Arial" panose="020B0604020202020204" pitchFamily="34" charset="0"/>
              </a:rPr>
              <a:t>Fraud and Corruption Prevention</a:t>
            </a:r>
          </a:p>
          <a:p>
            <a:pPr algn="just">
              <a:lnSpc>
                <a:spcPct val="150000"/>
              </a:lnSpc>
              <a:buFont typeface="Wingdings" panose="05000000000000000000" pitchFamily="2" charset="2"/>
              <a:buChar char="Ø"/>
            </a:pPr>
            <a:r>
              <a:rPr lang="en-GB" sz="1900" dirty="0" smtClean="0">
                <a:latin typeface="Arial" panose="020B0604020202020204" pitchFamily="34" charset="0"/>
                <a:cs typeface="Arial" panose="020B0604020202020204" pitchFamily="34" charset="0"/>
              </a:rPr>
              <a:t>The </a:t>
            </a:r>
            <a:r>
              <a:rPr lang="en-GB" sz="1900" dirty="0">
                <a:latin typeface="Arial" panose="020B0604020202020204" pitchFamily="34" charset="0"/>
                <a:cs typeface="Arial" panose="020B0604020202020204" pitchFamily="34" charset="0"/>
              </a:rPr>
              <a:t>Commission can report that there were no incidences of fraud and corruption reported </a:t>
            </a:r>
            <a:r>
              <a:rPr lang="en-GB" sz="1900" dirty="0" smtClean="0">
                <a:latin typeface="Arial" panose="020B0604020202020204" pitchFamily="34" charset="0"/>
                <a:cs typeface="Arial" panose="020B0604020202020204" pitchFamily="34" charset="0"/>
              </a:rPr>
              <a:t>or </a:t>
            </a:r>
            <a:r>
              <a:rPr lang="en-GB" sz="1900" dirty="0">
                <a:latin typeface="Arial" panose="020B0604020202020204" pitchFamily="34" charset="0"/>
                <a:cs typeface="Arial" panose="020B0604020202020204" pitchFamily="34" charset="0"/>
              </a:rPr>
              <a:t>investigated during the reporting period. </a:t>
            </a:r>
          </a:p>
          <a:p>
            <a:pPr marL="0" indent="0" algn="just">
              <a:lnSpc>
                <a:spcPct val="150000"/>
              </a:lnSpc>
              <a:buNone/>
            </a:pPr>
            <a:r>
              <a:rPr lang="en-GB" sz="1900" b="1" dirty="0" smtClean="0">
                <a:latin typeface="Arial" panose="020B0604020202020204" pitchFamily="34" charset="0"/>
                <a:cs typeface="Arial" panose="020B0604020202020204" pitchFamily="34" charset="0"/>
              </a:rPr>
              <a:t>Health and Safety Issues</a:t>
            </a:r>
          </a:p>
          <a:p>
            <a:pPr algn="just">
              <a:lnSpc>
                <a:spcPct val="150000"/>
              </a:lnSpc>
              <a:buFont typeface="Wingdings" panose="05000000000000000000" pitchFamily="2" charset="2"/>
              <a:buChar char="Ø"/>
            </a:pPr>
            <a:r>
              <a:rPr lang="en-GB" sz="1900" dirty="0" smtClean="0">
                <a:latin typeface="Arial" panose="020B0604020202020204" pitchFamily="34" charset="0"/>
                <a:cs typeface="Arial" panose="020B0604020202020204" pitchFamily="34" charset="0"/>
              </a:rPr>
              <a:t>The </a:t>
            </a:r>
            <a:r>
              <a:rPr lang="en-GB" sz="1900" dirty="0">
                <a:latin typeface="Arial" panose="020B0604020202020204" pitchFamily="34" charset="0"/>
                <a:cs typeface="Arial" panose="020B0604020202020204" pitchFamily="34" charset="0"/>
              </a:rPr>
              <a:t>DFSC nominated a member of the Secretariat as the </a:t>
            </a:r>
            <a:r>
              <a:rPr lang="en-GB" sz="1900" dirty="0" err="1">
                <a:latin typeface="Arial" panose="020B0604020202020204" pitchFamily="34" charset="0"/>
                <a:cs typeface="Arial" panose="020B0604020202020204" pitchFamily="34" charset="0"/>
              </a:rPr>
              <a:t>OHS</a:t>
            </a:r>
            <a:r>
              <a:rPr lang="en-GB" sz="1900" dirty="0">
                <a:latin typeface="Arial" panose="020B0604020202020204" pitchFamily="34" charset="0"/>
                <a:cs typeface="Arial" panose="020B0604020202020204" pitchFamily="34" charset="0"/>
              </a:rPr>
              <a:t> representative for the DFSC. </a:t>
            </a:r>
            <a:r>
              <a:rPr lang="en-GB" sz="1900" dirty="0" smtClean="0">
                <a:latin typeface="Arial" panose="020B0604020202020204" pitchFamily="34" charset="0"/>
                <a:cs typeface="Arial" panose="020B0604020202020204" pitchFamily="34" charset="0"/>
              </a:rPr>
              <a:t>The </a:t>
            </a:r>
            <a:r>
              <a:rPr lang="en-GB" sz="1900" dirty="0">
                <a:latin typeface="Arial" panose="020B0604020202020204" pitchFamily="34" charset="0"/>
                <a:cs typeface="Arial" panose="020B0604020202020204" pitchFamily="34" charset="0"/>
              </a:rPr>
              <a:t>member reports all work related hazards, risks and dangers directly to the Officer </a:t>
            </a:r>
            <a:r>
              <a:rPr lang="en-GB" sz="1900" dirty="0" smtClean="0">
                <a:latin typeface="Arial" panose="020B0604020202020204" pitchFamily="34" charset="0"/>
                <a:cs typeface="Arial" panose="020B0604020202020204" pitchFamily="34" charset="0"/>
              </a:rPr>
              <a:t>Commanding </a:t>
            </a:r>
            <a:r>
              <a:rPr lang="en-GB" sz="1900" dirty="0">
                <a:latin typeface="Arial" panose="020B0604020202020204" pitchFamily="34" charset="0"/>
                <a:cs typeface="Arial" panose="020B0604020202020204" pitchFamily="34" charset="0"/>
              </a:rPr>
              <a:t>of the </a:t>
            </a:r>
            <a:r>
              <a:rPr lang="en-GB" sz="1900" dirty="0" err="1">
                <a:latin typeface="Arial" panose="020B0604020202020204" pitchFamily="34" charset="0"/>
                <a:cs typeface="Arial" panose="020B0604020202020204" pitchFamily="34" charset="0"/>
              </a:rPr>
              <a:t>SAMHS</a:t>
            </a:r>
            <a:r>
              <a:rPr lang="en-GB" sz="1900" dirty="0">
                <a:latin typeface="Arial" panose="020B0604020202020204" pitchFamily="34" charset="0"/>
                <a:cs typeface="Arial" panose="020B0604020202020204" pitchFamily="34" charset="0"/>
              </a:rPr>
              <a:t> HQ Unit. </a:t>
            </a:r>
            <a:r>
              <a:rPr lang="en-GB" sz="1900" dirty="0" smtClean="0">
                <a:latin typeface="Arial" panose="020B0604020202020204" pitchFamily="34" charset="0"/>
                <a:cs typeface="Arial" panose="020B0604020202020204" pitchFamily="34" charset="0"/>
              </a:rPr>
              <a:t>The </a:t>
            </a:r>
            <a:r>
              <a:rPr lang="en-GB" sz="1900" dirty="0">
                <a:latin typeface="Arial" panose="020B0604020202020204" pitchFamily="34" charset="0"/>
                <a:cs typeface="Arial" panose="020B0604020202020204" pitchFamily="34" charset="0"/>
              </a:rPr>
              <a:t>DFSC continued to observe all COVID-19 Regulations during working hours and </a:t>
            </a:r>
            <a:r>
              <a:rPr lang="en-GB" sz="1900" dirty="0" smtClean="0">
                <a:latin typeface="Arial" panose="020B0604020202020204" pitchFamily="34" charset="0"/>
                <a:cs typeface="Arial" panose="020B0604020202020204" pitchFamily="34" charset="0"/>
              </a:rPr>
              <a:t>meetings. The </a:t>
            </a:r>
            <a:r>
              <a:rPr lang="en-GB" sz="1900" dirty="0">
                <a:latin typeface="Arial" panose="020B0604020202020204" pitchFamily="34" charset="0"/>
                <a:cs typeface="Arial" panose="020B0604020202020204" pitchFamily="34" charset="0"/>
              </a:rPr>
              <a:t>HR Division assisted the DFSC to obtain the necessary Personal Protective Equipment </a:t>
            </a:r>
            <a:r>
              <a:rPr lang="en-GB" sz="1900" dirty="0" smtClean="0">
                <a:latin typeface="Arial" panose="020B0604020202020204" pitchFamily="34" charset="0"/>
                <a:cs typeface="Arial" panose="020B0604020202020204" pitchFamily="34" charset="0"/>
              </a:rPr>
              <a:t>such </a:t>
            </a:r>
            <a:r>
              <a:rPr lang="en-GB" sz="1900" dirty="0">
                <a:latin typeface="Arial" panose="020B0604020202020204" pitchFamily="34" charset="0"/>
                <a:cs typeface="Arial" panose="020B0604020202020204" pitchFamily="34" charset="0"/>
              </a:rPr>
              <a:t>as hand sanitisers and </a:t>
            </a:r>
            <a:r>
              <a:rPr lang="en-GB" sz="1900" dirty="0" smtClean="0">
                <a:latin typeface="Arial" panose="020B0604020202020204" pitchFamily="34" charset="0"/>
                <a:cs typeface="Arial" panose="020B0604020202020204" pitchFamily="34" charset="0"/>
              </a:rPr>
              <a:t>masks.</a:t>
            </a:r>
          </a:p>
        </p:txBody>
      </p:sp>
      <p:sp>
        <p:nvSpPr>
          <p:cNvPr id="7" name="Footer Placeholder 6"/>
          <p:cNvSpPr>
            <a:spLocks noGrp="1"/>
          </p:cNvSpPr>
          <p:nvPr>
            <p:ph type="ftr" sz="quarter" idx="11"/>
          </p:nvPr>
        </p:nvSpPr>
        <p:spPr/>
        <p:txBody>
          <a:bodyPr/>
          <a:lstStyle/>
          <a:p>
            <a:r>
              <a:rPr lang="en-ZA" dirty="0"/>
              <a:t>In Support of SANDF Soldiers</a:t>
            </a:r>
          </a:p>
        </p:txBody>
      </p:sp>
      <p:sp>
        <p:nvSpPr>
          <p:cNvPr id="8" name="Slide Number Placeholder 7"/>
          <p:cNvSpPr>
            <a:spLocks noGrp="1"/>
          </p:cNvSpPr>
          <p:nvPr>
            <p:ph type="sldNum" sz="quarter" idx="12"/>
          </p:nvPr>
        </p:nvSpPr>
        <p:spPr/>
        <p:txBody>
          <a:bodyPr/>
          <a:lstStyle/>
          <a:p>
            <a:fld id="{C17A5886-F1EC-4A37-9934-51C959F0825D}" type="slidenum">
              <a:rPr lang="en-ZA" smtClean="0"/>
              <a:t>15</a:t>
            </a:fld>
            <a:endParaRPr lang="en-ZA" dirty="0"/>
          </a:p>
        </p:txBody>
      </p:sp>
      <p:pic>
        <p:nvPicPr>
          <p:cNvPr id="9" name="Picture 8" descr="F:\March 2016\March Plenary\Def Service Commision Logo - Heraldry.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83611" y="359908"/>
            <a:ext cx="894080" cy="948055"/>
          </a:xfrm>
          <a:prstGeom prst="rect">
            <a:avLst/>
          </a:prstGeom>
          <a:noFill/>
          <a:ln>
            <a:noFill/>
          </a:ln>
        </p:spPr>
      </p:pic>
      <p:pic>
        <p:nvPicPr>
          <p:cNvPr id="10" name="Picture 9" descr="F:\March 2016\March Plenary\Def Service Commision Logo - Heraldry.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82415" y="373459"/>
            <a:ext cx="894080" cy="948055"/>
          </a:xfrm>
          <a:prstGeom prst="rect">
            <a:avLst/>
          </a:prstGeom>
          <a:noFill/>
          <a:ln>
            <a:noFill/>
          </a:ln>
        </p:spPr>
      </p:pic>
    </p:spTree>
    <p:extLst>
      <p:ext uri="{BB962C8B-B14F-4D97-AF65-F5344CB8AC3E}">
        <p14:creationId xmlns:p14="http://schemas.microsoft.com/office/powerpoint/2010/main" val="12623564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10490" y="138545"/>
            <a:ext cx="10758055" cy="1420431"/>
          </a:xfrm>
          <a:solidFill>
            <a:schemeClr val="accent1">
              <a:lumMod val="20000"/>
              <a:lumOff val="80000"/>
            </a:schemeClr>
          </a:solidFill>
        </p:spPr>
        <p:txBody>
          <a:bodyPr>
            <a:normAutofit/>
          </a:bodyPr>
          <a:lstStyle/>
          <a:p>
            <a:pPr algn="ctr"/>
            <a:r>
              <a:rPr lang="en-ZA"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Governance</a:t>
            </a:r>
          </a:p>
        </p:txBody>
      </p:sp>
      <p:sp>
        <p:nvSpPr>
          <p:cNvPr id="5" name="Content Placeholder 4"/>
          <p:cNvSpPr>
            <a:spLocks noGrp="1"/>
          </p:cNvSpPr>
          <p:nvPr>
            <p:ph idx="1"/>
          </p:nvPr>
        </p:nvSpPr>
        <p:spPr>
          <a:xfrm>
            <a:off x="838200" y="1879136"/>
            <a:ext cx="10515600" cy="4299996"/>
          </a:xfrm>
        </p:spPr>
        <p:txBody>
          <a:bodyPr>
            <a:normAutofit fontScale="92500" lnSpcReduction="10000"/>
          </a:bodyPr>
          <a:lstStyle/>
          <a:p>
            <a:pPr marL="0" indent="0" algn="just">
              <a:lnSpc>
                <a:spcPct val="150000"/>
              </a:lnSpc>
              <a:buNone/>
            </a:pPr>
            <a:r>
              <a:rPr lang="en-GB" sz="1900" b="1" dirty="0" smtClean="0">
                <a:latin typeface="Arial" panose="020B0604020202020204" pitchFamily="34" charset="0"/>
                <a:cs typeface="Arial" panose="020B0604020202020204" pitchFamily="34" charset="0"/>
              </a:rPr>
              <a:t>Portfolio Committee on Defence and Military Veterans</a:t>
            </a:r>
          </a:p>
          <a:p>
            <a:pPr algn="just">
              <a:lnSpc>
                <a:spcPct val="150000"/>
              </a:lnSpc>
              <a:buFont typeface="Wingdings" panose="05000000000000000000" pitchFamily="2" charset="2"/>
              <a:buChar char="Ø"/>
            </a:pPr>
            <a:r>
              <a:rPr lang="en-GB" sz="1900" dirty="0" smtClean="0">
                <a:latin typeface="Arial" panose="020B0604020202020204" pitchFamily="34" charset="0"/>
                <a:cs typeface="Arial" panose="020B0604020202020204" pitchFamily="34" charset="0"/>
              </a:rPr>
              <a:t>The </a:t>
            </a:r>
            <a:r>
              <a:rPr lang="en-GB" sz="1900" dirty="0">
                <a:latin typeface="Arial" panose="020B0604020202020204" pitchFamily="34" charset="0"/>
                <a:cs typeface="Arial" panose="020B0604020202020204" pitchFamily="34" charset="0"/>
              </a:rPr>
              <a:t>Commission did not appear before the Portfolio Committee on Defence and Military </a:t>
            </a:r>
            <a:r>
              <a:rPr lang="en-GB" sz="1900" dirty="0" smtClean="0">
                <a:latin typeface="Arial" panose="020B0604020202020204" pitchFamily="34" charset="0"/>
                <a:cs typeface="Arial" panose="020B0604020202020204" pitchFamily="34" charset="0"/>
              </a:rPr>
              <a:t>Veterans </a:t>
            </a:r>
            <a:r>
              <a:rPr lang="en-GB" sz="1900" dirty="0">
                <a:latin typeface="Arial" panose="020B0604020202020204" pitchFamily="34" charset="0"/>
                <a:cs typeface="Arial" panose="020B0604020202020204" pitchFamily="34" charset="0"/>
              </a:rPr>
              <a:t>(</a:t>
            </a:r>
            <a:r>
              <a:rPr lang="en-GB" sz="1900" dirty="0" err="1">
                <a:latin typeface="Arial" panose="020B0604020202020204" pitchFamily="34" charset="0"/>
                <a:cs typeface="Arial" panose="020B0604020202020204" pitchFamily="34" charset="0"/>
              </a:rPr>
              <a:t>PCDMV</a:t>
            </a:r>
            <a:r>
              <a:rPr lang="en-GB" sz="1900" dirty="0">
                <a:latin typeface="Arial" panose="020B0604020202020204" pitchFamily="34" charset="0"/>
                <a:cs typeface="Arial" panose="020B0604020202020204" pitchFamily="34" charset="0"/>
              </a:rPr>
              <a:t>) during the reporting period.</a:t>
            </a:r>
          </a:p>
          <a:p>
            <a:pPr marL="0" indent="0" algn="just">
              <a:lnSpc>
                <a:spcPct val="150000"/>
              </a:lnSpc>
              <a:buNone/>
            </a:pPr>
            <a:r>
              <a:rPr lang="en-GB" sz="1900" b="1" dirty="0" smtClean="0">
                <a:latin typeface="Arial" panose="020B0604020202020204" pitchFamily="34" charset="0"/>
                <a:cs typeface="Arial" panose="020B0604020202020204" pitchFamily="34" charset="0"/>
              </a:rPr>
              <a:t>Joint Standing Committee on Defence</a:t>
            </a:r>
          </a:p>
          <a:p>
            <a:pPr algn="just">
              <a:lnSpc>
                <a:spcPct val="150000"/>
              </a:lnSpc>
              <a:buFont typeface="Wingdings" panose="05000000000000000000" pitchFamily="2" charset="2"/>
              <a:buChar char="Ø"/>
            </a:pPr>
            <a:r>
              <a:rPr lang="en-GB" sz="1900" dirty="0" smtClean="0">
                <a:latin typeface="Arial" panose="020B0604020202020204" pitchFamily="34" charset="0"/>
                <a:cs typeface="Arial" panose="020B0604020202020204" pitchFamily="34" charset="0"/>
              </a:rPr>
              <a:t>The </a:t>
            </a:r>
            <a:r>
              <a:rPr lang="en-GB" sz="1900" dirty="0">
                <a:latin typeface="Arial" panose="020B0604020202020204" pitchFamily="34" charset="0"/>
                <a:cs typeface="Arial" panose="020B0604020202020204" pitchFamily="34" charset="0"/>
              </a:rPr>
              <a:t>DFSC appeared before the </a:t>
            </a:r>
            <a:r>
              <a:rPr lang="en-GB" sz="1900" dirty="0" err="1">
                <a:latin typeface="Arial" panose="020B0604020202020204" pitchFamily="34" charset="0"/>
                <a:cs typeface="Arial" panose="020B0604020202020204" pitchFamily="34" charset="0"/>
              </a:rPr>
              <a:t>JSCD</a:t>
            </a:r>
            <a:r>
              <a:rPr lang="en-GB" sz="1900" dirty="0">
                <a:latin typeface="Arial" panose="020B0604020202020204" pitchFamily="34" charset="0"/>
                <a:cs typeface="Arial" panose="020B0604020202020204" pitchFamily="34" charset="0"/>
              </a:rPr>
              <a:t> on 27 May 2021 to provide feedback on the </a:t>
            </a:r>
            <a:r>
              <a:rPr lang="en-GB" sz="1900" dirty="0" smtClean="0">
                <a:latin typeface="Arial" panose="020B0604020202020204" pitchFamily="34" charset="0"/>
                <a:cs typeface="Arial" panose="020B0604020202020204" pitchFamily="34" charset="0"/>
              </a:rPr>
              <a:t>implementation </a:t>
            </a:r>
            <a:r>
              <a:rPr lang="en-GB" sz="1900" dirty="0">
                <a:latin typeface="Arial" panose="020B0604020202020204" pitchFamily="34" charset="0"/>
                <a:cs typeface="Arial" panose="020B0604020202020204" pitchFamily="34" charset="0"/>
              </a:rPr>
              <a:t>of its recommendations.</a:t>
            </a:r>
          </a:p>
          <a:p>
            <a:pPr algn="just">
              <a:lnSpc>
                <a:spcPct val="150000"/>
              </a:lnSpc>
              <a:buFont typeface="Wingdings" panose="05000000000000000000" pitchFamily="2" charset="2"/>
              <a:buChar char="Ø"/>
            </a:pPr>
            <a:r>
              <a:rPr lang="en-GB" sz="1900" dirty="0">
                <a:latin typeface="Arial" panose="020B0604020202020204" pitchFamily="34" charset="0"/>
                <a:cs typeface="Arial" panose="020B0604020202020204" pitchFamily="34" charset="0"/>
              </a:rPr>
              <a:t>DFSC presented the Annual Activity Report FY2020/21 to the </a:t>
            </a:r>
            <a:r>
              <a:rPr lang="en-GB" sz="1900" dirty="0" err="1">
                <a:latin typeface="Arial" panose="020B0604020202020204" pitchFamily="34" charset="0"/>
                <a:cs typeface="Arial" panose="020B0604020202020204" pitchFamily="34" charset="0"/>
              </a:rPr>
              <a:t>JSCD</a:t>
            </a:r>
            <a:r>
              <a:rPr lang="en-GB" sz="1900" dirty="0">
                <a:latin typeface="Arial" panose="020B0604020202020204" pitchFamily="34" charset="0"/>
                <a:cs typeface="Arial" panose="020B0604020202020204" pitchFamily="34" charset="0"/>
              </a:rPr>
              <a:t> on 08 November </a:t>
            </a:r>
            <a:r>
              <a:rPr lang="en-GB" sz="1900" dirty="0" smtClean="0">
                <a:latin typeface="Arial" panose="020B0604020202020204" pitchFamily="34" charset="0"/>
                <a:cs typeface="Arial" panose="020B0604020202020204" pitchFamily="34" charset="0"/>
              </a:rPr>
              <a:t>2021.</a:t>
            </a:r>
            <a:endParaRPr lang="en-GB" sz="1900" dirty="0">
              <a:latin typeface="Arial" panose="020B0604020202020204" pitchFamily="34" charset="0"/>
              <a:cs typeface="Arial" panose="020B0604020202020204" pitchFamily="34" charset="0"/>
            </a:endParaRPr>
          </a:p>
          <a:p>
            <a:pPr algn="just">
              <a:lnSpc>
                <a:spcPct val="150000"/>
              </a:lnSpc>
              <a:buFont typeface="Wingdings" panose="05000000000000000000" pitchFamily="2" charset="2"/>
              <a:buChar char="Ø"/>
            </a:pPr>
            <a:r>
              <a:rPr lang="en-GB" sz="1900" dirty="0">
                <a:latin typeface="Arial" panose="020B0604020202020204" pitchFamily="34" charset="0"/>
                <a:cs typeface="Arial" panose="020B0604020202020204" pitchFamily="34" charset="0"/>
              </a:rPr>
              <a:t>DFSC briefed the </a:t>
            </a:r>
            <a:r>
              <a:rPr lang="en-GB" sz="1900" dirty="0" err="1">
                <a:latin typeface="Arial" panose="020B0604020202020204" pitchFamily="34" charset="0"/>
                <a:cs typeface="Arial" panose="020B0604020202020204" pitchFamily="34" charset="0"/>
              </a:rPr>
              <a:t>JSCD</a:t>
            </a:r>
            <a:r>
              <a:rPr lang="en-GB" sz="1900" dirty="0">
                <a:latin typeface="Arial" panose="020B0604020202020204" pitchFamily="34" charset="0"/>
                <a:cs typeface="Arial" panose="020B0604020202020204" pitchFamily="34" charset="0"/>
              </a:rPr>
              <a:t> on 17 March 2022 with regard to the outcomes of the </a:t>
            </a:r>
            <a:r>
              <a:rPr lang="en-GB" sz="1900" dirty="0" smtClean="0">
                <a:latin typeface="Arial" panose="020B0604020202020204" pitchFamily="34" charset="0"/>
                <a:cs typeface="Arial" panose="020B0604020202020204" pitchFamily="34" charset="0"/>
              </a:rPr>
              <a:t>planning meeting </a:t>
            </a:r>
            <a:r>
              <a:rPr lang="en-GB" sz="1900" dirty="0">
                <a:latin typeface="Arial" panose="020B0604020202020204" pitchFamily="34" charset="0"/>
                <a:cs typeface="Arial" panose="020B0604020202020204" pitchFamily="34" charset="0"/>
              </a:rPr>
              <a:t>in preparation for the Ministerial Workshop (Retreat), which hasn’t taken place in </a:t>
            </a:r>
            <a:r>
              <a:rPr lang="en-GB" sz="1900" dirty="0" smtClean="0">
                <a:latin typeface="Arial" panose="020B0604020202020204" pitchFamily="34" charset="0"/>
                <a:cs typeface="Arial" panose="020B0604020202020204" pitchFamily="34" charset="0"/>
              </a:rPr>
              <a:t>the </a:t>
            </a:r>
            <a:r>
              <a:rPr lang="en-GB" sz="1900" dirty="0">
                <a:latin typeface="Arial" panose="020B0604020202020204" pitchFamily="34" charset="0"/>
                <a:cs typeface="Arial" panose="020B0604020202020204" pitchFamily="34" charset="0"/>
              </a:rPr>
              <a:t>reporting period.</a:t>
            </a:r>
            <a:endParaRPr lang="en-GB" sz="1900" dirty="0" smtClean="0">
              <a:latin typeface="Arial" panose="020B0604020202020204" pitchFamily="34" charset="0"/>
              <a:cs typeface="Arial" panose="020B0604020202020204" pitchFamily="34" charset="0"/>
            </a:endParaRPr>
          </a:p>
        </p:txBody>
      </p:sp>
      <p:sp>
        <p:nvSpPr>
          <p:cNvPr id="7" name="Footer Placeholder 6"/>
          <p:cNvSpPr>
            <a:spLocks noGrp="1"/>
          </p:cNvSpPr>
          <p:nvPr>
            <p:ph type="ftr" sz="quarter" idx="11"/>
          </p:nvPr>
        </p:nvSpPr>
        <p:spPr/>
        <p:txBody>
          <a:bodyPr/>
          <a:lstStyle/>
          <a:p>
            <a:r>
              <a:rPr lang="en-ZA" dirty="0"/>
              <a:t>In Support of SANDF Soldiers</a:t>
            </a:r>
          </a:p>
        </p:txBody>
      </p:sp>
      <p:sp>
        <p:nvSpPr>
          <p:cNvPr id="8" name="Slide Number Placeholder 7"/>
          <p:cNvSpPr>
            <a:spLocks noGrp="1"/>
          </p:cNvSpPr>
          <p:nvPr>
            <p:ph type="sldNum" sz="quarter" idx="12"/>
          </p:nvPr>
        </p:nvSpPr>
        <p:spPr/>
        <p:txBody>
          <a:bodyPr/>
          <a:lstStyle/>
          <a:p>
            <a:fld id="{C17A5886-F1EC-4A37-9934-51C959F0825D}" type="slidenum">
              <a:rPr lang="en-ZA" smtClean="0"/>
              <a:t>16</a:t>
            </a:fld>
            <a:endParaRPr lang="en-ZA" dirty="0"/>
          </a:p>
        </p:txBody>
      </p:sp>
      <p:pic>
        <p:nvPicPr>
          <p:cNvPr id="9" name="Picture 8" descr="F:\March 2016\March Plenary\Def Service Commision Logo - Heraldry.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83611" y="359908"/>
            <a:ext cx="894080" cy="948055"/>
          </a:xfrm>
          <a:prstGeom prst="rect">
            <a:avLst/>
          </a:prstGeom>
          <a:noFill/>
          <a:ln>
            <a:noFill/>
          </a:ln>
        </p:spPr>
      </p:pic>
      <p:pic>
        <p:nvPicPr>
          <p:cNvPr id="10" name="Picture 9" descr="F:\March 2016\March Plenary\Def Service Commision Logo - Heraldry.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82415" y="373459"/>
            <a:ext cx="894080" cy="948055"/>
          </a:xfrm>
          <a:prstGeom prst="rect">
            <a:avLst/>
          </a:prstGeom>
          <a:noFill/>
          <a:ln>
            <a:noFill/>
          </a:ln>
        </p:spPr>
      </p:pic>
    </p:spTree>
    <p:extLst>
      <p:ext uri="{BB962C8B-B14F-4D97-AF65-F5344CB8AC3E}">
        <p14:creationId xmlns:p14="http://schemas.microsoft.com/office/powerpoint/2010/main" val="37025621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10490" y="138545"/>
            <a:ext cx="10758055" cy="1420431"/>
          </a:xfrm>
          <a:solidFill>
            <a:schemeClr val="accent1">
              <a:lumMod val="20000"/>
              <a:lumOff val="80000"/>
            </a:schemeClr>
          </a:solidFill>
        </p:spPr>
        <p:txBody>
          <a:bodyPr>
            <a:normAutofit/>
          </a:bodyPr>
          <a:lstStyle/>
          <a:p>
            <a:pPr algn="ctr"/>
            <a:r>
              <a:rPr lang="en-ZA"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Human Resources </a:t>
            </a:r>
            <a:r>
              <a:rPr lang="en-ZA" sz="28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Management</a:t>
            </a:r>
            <a:endParaRPr lang="en-ZA"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a:xfrm>
            <a:off x="838200" y="1879136"/>
            <a:ext cx="10515600" cy="4299996"/>
          </a:xfrm>
        </p:spPr>
        <p:txBody>
          <a:bodyPr>
            <a:normAutofit lnSpcReduction="10000"/>
          </a:bodyPr>
          <a:lstStyle/>
          <a:p>
            <a:pPr marL="0" indent="0" algn="just">
              <a:lnSpc>
                <a:spcPct val="150000"/>
              </a:lnSpc>
              <a:buNone/>
            </a:pPr>
            <a:r>
              <a:rPr lang="en-GB" sz="1900" b="1" u="sng" dirty="0" smtClean="0">
                <a:latin typeface="Arial" panose="020B0604020202020204" pitchFamily="34" charset="0"/>
                <a:cs typeface="Arial" panose="020B0604020202020204" pitchFamily="34" charset="0"/>
              </a:rPr>
              <a:t>HUMAN RESOURCE MANAGEMENT</a:t>
            </a:r>
          </a:p>
          <a:p>
            <a:pPr algn="just">
              <a:lnSpc>
                <a:spcPct val="150000"/>
              </a:lnSpc>
              <a:buFont typeface="Wingdings" panose="05000000000000000000" pitchFamily="2" charset="2"/>
              <a:buChar char="Ø"/>
            </a:pPr>
            <a:r>
              <a:rPr lang="en-GB" sz="1900" dirty="0" smtClean="0">
                <a:latin typeface="Arial" panose="020B0604020202020204" pitchFamily="34" charset="0"/>
                <a:cs typeface="Arial" panose="020B0604020202020204" pitchFamily="34" charset="0"/>
              </a:rPr>
              <a:t>The </a:t>
            </a:r>
            <a:r>
              <a:rPr lang="en-GB" sz="1900" dirty="0">
                <a:latin typeface="Arial" panose="020B0604020202020204" pitchFamily="34" charset="0"/>
                <a:cs typeface="Arial" panose="020B0604020202020204" pitchFamily="34" charset="0"/>
              </a:rPr>
              <a:t>HR component </a:t>
            </a:r>
            <a:r>
              <a:rPr lang="en-GB" sz="1900" dirty="0" smtClean="0">
                <a:latin typeface="Arial" panose="020B0604020202020204" pitchFamily="34" charset="0"/>
                <a:cs typeface="Arial" panose="020B0604020202020204" pitchFamily="34" charset="0"/>
              </a:rPr>
              <a:t>of the </a:t>
            </a:r>
            <a:r>
              <a:rPr lang="en-GB" sz="1900" dirty="0">
                <a:latin typeface="Arial" panose="020B0604020202020204" pitchFamily="34" charset="0"/>
                <a:cs typeface="Arial" panose="020B0604020202020204" pitchFamily="34" charset="0"/>
              </a:rPr>
              <a:t>Secretariat of the DFSC has been and continues to be a </a:t>
            </a:r>
            <a:r>
              <a:rPr lang="en-GB" sz="1900" dirty="0" smtClean="0">
                <a:latin typeface="Arial" panose="020B0604020202020204" pitchFamily="34" charset="0"/>
                <a:cs typeface="Arial" panose="020B0604020202020204" pitchFamily="34" charset="0"/>
              </a:rPr>
              <a:t>challenge for the Commission.</a:t>
            </a:r>
          </a:p>
          <a:p>
            <a:pPr algn="just">
              <a:lnSpc>
                <a:spcPct val="150000"/>
              </a:lnSpc>
              <a:buFont typeface="Wingdings" panose="05000000000000000000" pitchFamily="2" charset="2"/>
              <a:buChar char="Ø"/>
            </a:pPr>
            <a:r>
              <a:rPr lang="en-GB" sz="1900" dirty="0" smtClean="0">
                <a:latin typeface="Arial" panose="020B0604020202020204" pitchFamily="34" charset="0"/>
                <a:cs typeface="Arial" panose="020B0604020202020204" pitchFamily="34" charset="0"/>
              </a:rPr>
              <a:t>Only 13 members </a:t>
            </a:r>
            <a:r>
              <a:rPr lang="en-GB" sz="1900" dirty="0">
                <a:latin typeface="Arial" panose="020B0604020202020204" pitchFamily="34" charset="0"/>
                <a:cs typeface="Arial" panose="020B0604020202020204" pitchFamily="34" charset="0"/>
              </a:rPr>
              <a:t>(68.42%) are staffed from a structure of 19 posts. </a:t>
            </a:r>
            <a:r>
              <a:rPr lang="en-GB" sz="1900" dirty="0" smtClean="0">
                <a:latin typeface="Arial" panose="020B0604020202020204" pitchFamily="34" charset="0"/>
                <a:cs typeface="Arial" panose="020B0604020202020204" pitchFamily="34" charset="0"/>
              </a:rPr>
              <a:t>The current structure is not commensurate to the </a:t>
            </a:r>
            <a:r>
              <a:rPr lang="en-GB" sz="1900" dirty="0">
                <a:latin typeface="Arial" panose="020B0604020202020204" pitchFamily="34" charset="0"/>
                <a:cs typeface="Arial" panose="020B0604020202020204" pitchFamily="34" charset="0"/>
              </a:rPr>
              <a:t>level of research support required by the </a:t>
            </a:r>
            <a:r>
              <a:rPr lang="en-GB" sz="1900" dirty="0" smtClean="0">
                <a:latin typeface="Arial" panose="020B0604020202020204" pitchFamily="34" charset="0"/>
                <a:cs typeface="Arial" panose="020B0604020202020204" pitchFamily="34" charset="0"/>
              </a:rPr>
              <a:t>Commission.</a:t>
            </a:r>
          </a:p>
          <a:p>
            <a:pPr algn="just">
              <a:lnSpc>
                <a:spcPct val="150000"/>
              </a:lnSpc>
              <a:buFont typeface="Wingdings" panose="05000000000000000000" pitchFamily="2" charset="2"/>
              <a:buChar char="Ø"/>
            </a:pPr>
            <a:r>
              <a:rPr lang="en-GB" sz="1900" dirty="0">
                <a:latin typeface="Arial" panose="020B0604020202020204" pitchFamily="34" charset="0"/>
                <a:cs typeface="Arial" panose="020B0604020202020204" pitchFamily="34" charset="0"/>
              </a:rPr>
              <a:t>The reallocation of funds within Item 10, by means of an approved Change to Plan, allowed </a:t>
            </a:r>
            <a:r>
              <a:rPr lang="en-GB" sz="1900" dirty="0" smtClean="0">
                <a:latin typeface="Arial" panose="020B0604020202020204" pitchFamily="34" charset="0"/>
                <a:cs typeface="Arial" panose="020B0604020202020204" pitchFamily="34" charset="0"/>
              </a:rPr>
              <a:t>the </a:t>
            </a:r>
            <a:r>
              <a:rPr lang="en-GB" sz="1900" dirty="0">
                <a:latin typeface="Arial" panose="020B0604020202020204" pitchFamily="34" charset="0"/>
                <a:cs typeface="Arial" panose="020B0604020202020204" pitchFamily="34" charset="0"/>
              </a:rPr>
              <a:t>DFSC to call up a </a:t>
            </a:r>
            <a:r>
              <a:rPr lang="en-GB" sz="1900" dirty="0" err="1">
                <a:latin typeface="Arial" panose="020B0604020202020204" pitchFamily="34" charset="0"/>
                <a:cs typeface="Arial" panose="020B0604020202020204" pitchFamily="34" charset="0"/>
              </a:rPr>
              <a:t>ResF</a:t>
            </a:r>
            <a:r>
              <a:rPr lang="en-GB" sz="1900" dirty="0">
                <a:latin typeface="Arial" panose="020B0604020202020204" pitchFamily="34" charset="0"/>
                <a:cs typeface="Arial" panose="020B0604020202020204" pitchFamily="34" charset="0"/>
              </a:rPr>
              <a:t> member on a continuous basis for 12 </a:t>
            </a:r>
            <a:r>
              <a:rPr lang="en-GB" sz="1900" dirty="0" smtClean="0">
                <a:latin typeface="Arial" panose="020B0604020202020204" pitchFamily="34" charset="0"/>
                <a:cs typeface="Arial" panose="020B0604020202020204" pitchFamily="34" charset="0"/>
              </a:rPr>
              <a:t>months.</a:t>
            </a:r>
          </a:p>
          <a:p>
            <a:pPr algn="just">
              <a:lnSpc>
                <a:spcPct val="150000"/>
              </a:lnSpc>
              <a:buFont typeface="Wingdings" panose="05000000000000000000" pitchFamily="2" charset="2"/>
              <a:buChar char="Ø"/>
            </a:pPr>
            <a:r>
              <a:rPr lang="en-GB" sz="1900" dirty="0">
                <a:latin typeface="Arial" panose="020B0604020202020204" pitchFamily="34" charset="0"/>
                <a:cs typeface="Arial" panose="020B0604020202020204" pitchFamily="34" charset="0"/>
              </a:rPr>
              <a:t>The Commission is currently reviewing the </a:t>
            </a:r>
            <a:r>
              <a:rPr lang="en-GB" sz="1900" dirty="0" smtClean="0">
                <a:latin typeface="Arial" panose="020B0604020202020204" pitchFamily="34" charset="0"/>
                <a:cs typeface="Arial" panose="020B0604020202020204" pitchFamily="34" charset="0"/>
              </a:rPr>
              <a:t>Secretariat structure in </a:t>
            </a:r>
            <a:r>
              <a:rPr lang="en-GB" sz="1900" dirty="0">
                <a:latin typeface="Arial" panose="020B0604020202020204" pitchFamily="34" charset="0"/>
                <a:cs typeface="Arial" panose="020B0604020202020204" pitchFamily="34" charset="0"/>
              </a:rPr>
              <a:t>order to </a:t>
            </a:r>
            <a:r>
              <a:rPr lang="en-GB" sz="1900" dirty="0" smtClean="0">
                <a:latin typeface="Arial" panose="020B0604020202020204" pitchFamily="34" charset="0"/>
                <a:cs typeface="Arial" panose="020B0604020202020204" pitchFamily="34" charset="0"/>
              </a:rPr>
              <a:t>meet the personnel requirements for the execution </a:t>
            </a:r>
            <a:r>
              <a:rPr lang="en-GB" sz="1900" dirty="0">
                <a:latin typeface="Arial" panose="020B0604020202020204" pitchFamily="34" charset="0"/>
                <a:cs typeface="Arial" panose="020B0604020202020204" pitchFamily="34" charset="0"/>
              </a:rPr>
              <a:t>of the </a:t>
            </a:r>
            <a:r>
              <a:rPr lang="en-GB" sz="1900" dirty="0" smtClean="0">
                <a:latin typeface="Arial" panose="020B0604020202020204" pitchFamily="34" charset="0"/>
                <a:cs typeface="Arial" panose="020B0604020202020204" pitchFamily="34" charset="0"/>
              </a:rPr>
              <a:t>DFSC mandate</a:t>
            </a:r>
            <a:r>
              <a:rPr lang="en-GB" sz="1900" dirty="0">
                <a:latin typeface="Arial" panose="020B0604020202020204" pitchFamily="34" charset="0"/>
                <a:cs typeface="Arial" panose="020B0604020202020204" pitchFamily="34" charset="0"/>
              </a:rPr>
              <a:t>.</a:t>
            </a:r>
            <a:endParaRPr lang="en-GB" sz="1900" dirty="0" smtClean="0">
              <a:latin typeface="Arial" panose="020B0604020202020204" pitchFamily="34" charset="0"/>
              <a:cs typeface="Arial" panose="020B0604020202020204" pitchFamily="34" charset="0"/>
            </a:endParaRPr>
          </a:p>
          <a:p>
            <a:pPr algn="just">
              <a:lnSpc>
                <a:spcPct val="150000"/>
              </a:lnSpc>
              <a:buFont typeface="Wingdings" panose="05000000000000000000" pitchFamily="2" charset="2"/>
              <a:buChar char="Ø"/>
            </a:pPr>
            <a:endParaRPr lang="en-GB" sz="1900" dirty="0">
              <a:latin typeface="Arial" panose="020B0604020202020204" pitchFamily="34" charset="0"/>
              <a:cs typeface="Arial" panose="020B0604020202020204" pitchFamily="34" charset="0"/>
            </a:endParaRPr>
          </a:p>
          <a:p>
            <a:pPr algn="just">
              <a:lnSpc>
                <a:spcPct val="150000"/>
              </a:lnSpc>
              <a:buFont typeface="Wingdings" panose="05000000000000000000" pitchFamily="2" charset="2"/>
              <a:buChar char="Ø"/>
            </a:pPr>
            <a:endParaRPr lang="en-GB" sz="1900" dirty="0" smtClean="0">
              <a:latin typeface="Arial" panose="020B0604020202020204" pitchFamily="34" charset="0"/>
              <a:cs typeface="Arial" panose="020B0604020202020204" pitchFamily="34" charset="0"/>
            </a:endParaRPr>
          </a:p>
        </p:txBody>
      </p:sp>
      <p:sp>
        <p:nvSpPr>
          <p:cNvPr id="7" name="Footer Placeholder 6"/>
          <p:cNvSpPr>
            <a:spLocks noGrp="1"/>
          </p:cNvSpPr>
          <p:nvPr>
            <p:ph type="ftr" sz="quarter" idx="11"/>
          </p:nvPr>
        </p:nvSpPr>
        <p:spPr/>
        <p:txBody>
          <a:bodyPr/>
          <a:lstStyle/>
          <a:p>
            <a:r>
              <a:rPr lang="en-ZA" dirty="0"/>
              <a:t>In Support of SANDF Soldiers</a:t>
            </a:r>
          </a:p>
        </p:txBody>
      </p:sp>
      <p:sp>
        <p:nvSpPr>
          <p:cNvPr id="8" name="Slide Number Placeholder 7"/>
          <p:cNvSpPr>
            <a:spLocks noGrp="1"/>
          </p:cNvSpPr>
          <p:nvPr>
            <p:ph type="sldNum" sz="quarter" idx="12"/>
          </p:nvPr>
        </p:nvSpPr>
        <p:spPr/>
        <p:txBody>
          <a:bodyPr/>
          <a:lstStyle/>
          <a:p>
            <a:fld id="{C17A5886-F1EC-4A37-9934-51C959F0825D}" type="slidenum">
              <a:rPr lang="en-ZA" smtClean="0"/>
              <a:t>17</a:t>
            </a:fld>
            <a:endParaRPr lang="en-ZA" dirty="0"/>
          </a:p>
        </p:txBody>
      </p:sp>
      <p:pic>
        <p:nvPicPr>
          <p:cNvPr id="9" name="Picture 8" descr="F:\March 2016\March Plenary\Def Service Commision Logo - Heraldry.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83611" y="359908"/>
            <a:ext cx="894080" cy="948055"/>
          </a:xfrm>
          <a:prstGeom prst="rect">
            <a:avLst/>
          </a:prstGeom>
          <a:noFill/>
          <a:ln>
            <a:noFill/>
          </a:ln>
        </p:spPr>
      </p:pic>
      <p:pic>
        <p:nvPicPr>
          <p:cNvPr id="10" name="Picture 9" descr="F:\March 2016\March Plenary\Def Service Commision Logo - Heraldry.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82415" y="373459"/>
            <a:ext cx="894080" cy="948055"/>
          </a:xfrm>
          <a:prstGeom prst="rect">
            <a:avLst/>
          </a:prstGeom>
          <a:noFill/>
          <a:ln>
            <a:noFill/>
          </a:ln>
        </p:spPr>
      </p:pic>
    </p:spTree>
    <p:extLst>
      <p:ext uri="{BB962C8B-B14F-4D97-AF65-F5344CB8AC3E}">
        <p14:creationId xmlns:p14="http://schemas.microsoft.com/office/powerpoint/2010/main" val="30747189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10490" y="138545"/>
            <a:ext cx="10758055" cy="1420431"/>
          </a:xfrm>
          <a:solidFill>
            <a:schemeClr val="accent1">
              <a:lumMod val="20000"/>
              <a:lumOff val="80000"/>
            </a:schemeClr>
          </a:solidFill>
        </p:spPr>
        <p:txBody>
          <a:bodyPr>
            <a:normAutofit/>
          </a:bodyPr>
          <a:lstStyle/>
          <a:p>
            <a:pPr algn="ctr"/>
            <a:r>
              <a:rPr lang="en-ZA"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Human Resources </a:t>
            </a:r>
            <a:r>
              <a:rPr lang="en-ZA" sz="28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Management</a:t>
            </a:r>
            <a:endParaRPr lang="en-ZA"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a:xfrm>
            <a:off x="838200" y="1879136"/>
            <a:ext cx="10515600" cy="4299996"/>
          </a:xfrm>
        </p:spPr>
        <p:txBody>
          <a:bodyPr>
            <a:normAutofit/>
          </a:bodyPr>
          <a:lstStyle/>
          <a:p>
            <a:pPr algn="just">
              <a:lnSpc>
                <a:spcPct val="170000"/>
              </a:lnSpc>
              <a:buFont typeface="Wingdings" panose="05000000000000000000" pitchFamily="2" charset="2"/>
              <a:buChar char="Ø"/>
            </a:pPr>
            <a:r>
              <a:rPr lang="en-GB" sz="1900" dirty="0" smtClean="0">
                <a:latin typeface="Arial" panose="020B0604020202020204" pitchFamily="34" charset="0"/>
                <a:cs typeface="Arial" panose="020B0604020202020204" pitchFamily="34" charset="0"/>
              </a:rPr>
              <a:t>Of the 19 posts of the DFSC Secretariat, three are vacant and unfunded (Commission </a:t>
            </a:r>
            <a:r>
              <a:rPr lang="en-GB" sz="1900" dirty="0">
                <a:latin typeface="Arial" panose="020B0604020202020204" pitchFamily="34" charset="0"/>
                <a:cs typeface="Arial" panose="020B0604020202020204" pitchFamily="34" charset="0"/>
              </a:rPr>
              <a:t>Secretary (Level 7</a:t>
            </a:r>
            <a:r>
              <a:rPr lang="en-GB" sz="1900" dirty="0" smtClean="0">
                <a:latin typeface="Arial" panose="020B0604020202020204" pitchFamily="34" charset="0"/>
                <a:cs typeface="Arial" panose="020B0604020202020204" pitchFamily="34" charset="0"/>
              </a:rPr>
              <a:t>), Media </a:t>
            </a:r>
            <a:r>
              <a:rPr lang="en-GB" sz="1900" dirty="0">
                <a:latin typeface="Arial" panose="020B0604020202020204" pitchFamily="34" charset="0"/>
                <a:cs typeface="Arial" panose="020B0604020202020204" pitchFamily="34" charset="0"/>
              </a:rPr>
              <a:t>Clerk (Level </a:t>
            </a:r>
            <a:r>
              <a:rPr lang="en-GB" sz="1900" dirty="0" smtClean="0">
                <a:latin typeface="Arial" panose="020B0604020202020204" pitchFamily="34" charset="0"/>
                <a:cs typeface="Arial" panose="020B0604020202020204" pitchFamily="34" charset="0"/>
              </a:rPr>
              <a:t>6), Case </a:t>
            </a:r>
            <a:r>
              <a:rPr lang="en-GB" sz="1900" dirty="0">
                <a:latin typeface="Arial" panose="020B0604020202020204" pitchFamily="34" charset="0"/>
                <a:cs typeface="Arial" panose="020B0604020202020204" pitchFamily="34" charset="0"/>
              </a:rPr>
              <a:t>Management Clerk (Level 8</a:t>
            </a:r>
            <a:r>
              <a:rPr lang="en-GB" sz="1900" dirty="0" smtClean="0">
                <a:latin typeface="Arial" panose="020B0604020202020204" pitchFamily="34" charset="0"/>
                <a:cs typeface="Arial" panose="020B0604020202020204" pitchFamily="34" charset="0"/>
              </a:rPr>
              <a:t>)). </a:t>
            </a:r>
          </a:p>
          <a:p>
            <a:pPr algn="just">
              <a:lnSpc>
                <a:spcPct val="170000"/>
              </a:lnSpc>
              <a:buFont typeface="Wingdings" panose="05000000000000000000" pitchFamily="2" charset="2"/>
              <a:buChar char="Ø"/>
            </a:pPr>
            <a:r>
              <a:rPr lang="en-GB" sz="1900" dirty="0" smtClean="0">
                <a:latin typeface="Arial" panose="020B0604020202020204" pitchFamily="34" charset="0"/>
                <a:cs typeface="Arial" panose="020B0604020202020204" pitchFamily="34" charset="0"/>
              </a:rPr>
              <a:t>Of the 16 funded posts, three are vacant which are:</a:t>
            </a:r>
          </a:p>
          <a:p>
            <a:pPr lvl="1" algn="just">
              <a:lnSpc>
                <a:spcPct val="170000"/>
              </a:lnSpc>
              <a:buFont typeface="Wingdings" panose="05000000000000000000" pitchFamily="2" charset="2"/>
              <a:buChar char="Ø"/>
            </a:pPr>
            <a:r>
              <a:rPr lang="en-GB" sz="1700" dirty="0" smtClean="0">
                <a:latin typeface="Arial" panose="020B0604020202020204" pitchFamily="34" charset="0"/>
                <a:cs typeface="Arial" panose="020B0604020202020204" pitchFamily="34" charset="0"/>
              </a:rPr>
              <a:t>Assistant Director: Policy Review (researcher)(Level 9). The post could not be staffed because of the pending Labour Court case. </a:t>
            </a:r>
          </a:p>
          <a:p>
            <a:pPr lvl="1" algn="just">
              <a:lnSpc>
                <a:spcPct val="170000"/>
              </a:lnSpc>
              <a:buFont typeface="Wingdings" panose="05000000000000000000" pitchFamily="2" charset="2"/>
              <a:buChar char="Ø"/>
            </a:pPr>
            <a:r>
              <a:rPr lang="en-GB" sz="1700" dirty="0" smtClean="0">
                <a:latin typeface="Arial" panose="020B0604020202020204" pitchFamily="34" charset="0"/>
                <a:cs typeface="Arial" panose="020B0604020202020204" pitchFamily="34" charset="0"/>
              </a:rPr>
              <a:t>HR Clerk and Procurement Clerk (both Level5). The staffing of the posts was put on hold pending the contemplated restructuring of the Secretariat structure. </a:t>
            </a:r>
          </a:p>
          <a:p>
            <a:pPr algn="just">
              <a:lnSpc>
                <a:spcPct val="150000"/>
              </a:lnSpc>
              <a:buFont typeface="Wingdings" panose="05000000000000000000" pitchFamily="2" charset="2"/>
              <a:buChar char="Ø"/>
            </a:pPr>
            <a:endParaRPr lang="en-GB" sz="1900" dirty="0" smtClean="0">
              <a:latin typeface="Arial" panose="020B0604020202020204" pitchFamily="34" charset="0"/>
              <a:cs typeface="Arial" panose="020B0604020202020204" pitchFamily="34" charset="0"/>
            </a:endParaRPr>
          </a:p>
        </p:txBody>
      </p:sp>
      <p:sp>
        <p:nvSpPr>
          <p:cNvPr id="7" name="Footer Placeholder 6"/>
          <p:cNvSpPr>
            <a:spLocks noGrp="1"/>
          </p:cNvSpPr>
          <p:nvPr>
            <p:ph type="ftr" sz="quarter" idx="11"/>
          </p:nvPr>
        </p:nvSpPr>
        <p:spPr/>
        <p:txBody>
          <a:bodyPr/>
          <a:lstStyle/>
          <a:p>
            <a:r>
              <a:rPr lang="en-ZA" dirty="0"/>
              <a:t>In Support of SANDF Soldiers</a:t>
            </a:r>
          </a:p>
        </p:txBody>
      </p:sp>
      <p:sp>
        <p:nvSpPr>
          <p:cNvPr id="8" name="Slide Number Placeholder 7"/>
          <p:cNvSpPr>
            <a:spLocks noGrp="1"/>
          </p:cNvSpPr>
          <p:nvPr>
            <p:ph type="sldNum" sz="quarter" idx="12"/>
          </p:nvPr>
        </p:nvSpPr>
        <p:spPr/>
        <p:txBody>
          <a:bodyPr/>
          <a:lstStyle/>
          <a:p>
            <a:fld id="{C17A5886-F1EC-4A37-9934-51C959F0825D}" type="slidenum">
              <a:rPr lang="en-ZA" smtClean="0"/>
              <a:t>18</a:t>
            </a:fld>
            <a:endParaRPr lang="en-ZA" dirty="0"/>
          </a:p>
        </p:txBody>
      </p:sp>
      <p:pic>
        <p:nvPicPr>
          <p:cNvPr id="9" name="Picture 8" descr="F:\March 2016\March Plenary\Def Service Commision Logo - Heraldry.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83611" y="359908"/>
            <a:ext cx="894080" cy="948055"/>
          </a:xfrm>
          <a:prstGeom prst="rect">
            <a:avLst/>
          </a:prstGeom>
          <a:noFill/>
          <a:ln>
            <a:noFill/>
          </a:ln>
        </p:spPr>
      </p:pic>
      <p:pic>
        <p:nvPicPr>
          <p:cNvPr id="10" name="Picture 9" descr="F:\March 2016\March Plenary\Def Service Commision Logo - Heraldry.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82415" y="373459"/>
            <a:ext cx="894080" cy="948055"/>
          </a:xfrm>
          <a:prstGeom prst="rect">
            <a:avLst/>
          </a:prstGeom>
          <a:noFill/>
          <a:ln>
            <a:noFill/>
          </a:ln>
        </p:spPr>
      </p:pic>
    </p:spTree>
    <p:extLst>
      <p:ext uri="{BB962C8B-B14F-4D97-AF65-F5344CB8AC3E}">
        <p14:creationId xmlns:p14="http://schemas.microsoft.com/office/powerpoint/2010/main" val="28518776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10490" y="138545"/>
            <a:ext cx="10758055" cy="1420431"/>
          </a:xfrm>
          <a:solidFill>
            <a:schemeClr val="accent1">
              <a:lumMod val="20000"/>
              <a:lumOff val="80000"/>
            </a:schemeClr>
          </a:solidFill>
        </p:spPr>
        <p:txBody>
          <a:bodyPr>
            <a:normAutofit/>
          </a:bodyPr>
          <a:lstStyle/>
          <a:p>
            <a:pPr algn="ctr"/>
            <a:r>
              <a:rPr lang="en-ZA"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Human Resources </a:t>
            </a:r>
            <a:r>
              <a:rPr lang="en-ZA" sz="28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Management</a:t>
            </a:r>
            <a:endParaRPr lang="en-ZA"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a:xfrm>
            <a:off x="838200" y="1879136"/>
            <a:ext cx="10515600" cy="4299996"/>
          </a:xfrm>
        </p:spPr>
        <p:txBody>
          <a:bodyPr>
            <a:normAutofit/>
          </a:bodyPr>
          <a:lstStyle/>
          <a:p>
            <a:pPr marL="0" indent="0" algn="just">
              <a:lnSpc>
                <a:spcPct val="150000"/>
              </a:lnSpc>
              <a:buNone/>
            </a:pPr>
            <a:r>
              <a:rPr lang="en-GB" sz="1900" b="1" dirty="0" smtClean="0">
                <a:latin typeface="Arial" panose="020B0604020202020204" pitchFamily="34" charset="0"/>
                <a:cs typeface="Arial" panose="020B0604020202020204" pitchFamily="34" charset="0"/>
              </a:rPr>
              <a:t>Employee Wellness Programmes </a:t>
            </a:r>
          </a:p>
          <a:p>
            <a:pPr algn="just">
              <a:lnSpc>
                <a:spcPct val="150000"/>
              </a:lnSpc>
              <a:buFont typeface="Wingdings" panose="05000000000000000000" pitchFamily="2" charset="2"/>
              <a:buChar char="Ø"/>
            </a:pPr>
            <a:r>
              <a:rPr lang="en-GB" sz="1900" dirty="0" smtClean="0">
                <a:latin typeface="Arial" panose="020B0604020202020204" pitchFamily="34" charset="0"/>
                <a:cs typeface="Arial" panose="020B0604020202020204" pitchFamily="34" charset="0"/>
              </a:rPr>
              <a:t>Employees </a:t>
            </a:r>
            <a:r>
              <a:rPr lang="en-GB" sz="1900" dirty="0">
                <a:latin typeface="Arial" panose="020B0604020202020204" pitchFamily="34" charset="0"/>
                <a:cs typeface="Arial" panose="020B0604020202020204" pitchFamily="34" charset="0"/>
              </a:rPr>
              <a:t>were allowed to work from home through a scheduled rotational work plan in line with COVID-19 Regulations. </a:t>
            </a:r>
          </a:p>
          <a:p>
            <a:pPr algn="just">
              <a:lnSpc>
                <a:spcPct val="150000"/>
              </a:lnSpc>
              <a:buFont typeface="Wingdings" panose="05000000000000000000" pitchFamily="2" charset="2"/>
              <a:buChar char="Ø"/>
            </a:pPr>
            <a:r>
              <a:rPr lang="en-GB" sz="1900" dirty="0">
                <a:latin typeface="Arial" panose="020B0604020202020204" pitchFamily="34" charset="0"/>
                <a:cs typeface="Arial" panose="020B0604020202020204" pitchFamily="34" charset="0"/>
              </a:rPr>
              <a:t>Personal protective equipment were issued to DFSC members.</a:t>
            </a:r>
          </a:p>
          <a:p>
            <a:pPr algn="just">
              <a:lnSpc>
                <a:spcPct val="150000"/>
              </a:lnSpc>
              <a:buFont typeface="Wingdings" panose="05000000000000000000" pitchFamily="2" charset="2"/>
              <a:buChar char="Ø"/>
            </a:pPr>
            <a:r>
              <a:rPr lang="en-GB" sz="1900" dirty="0">
                <a:latin typeface="Arial" panose="020B0604020202020204" pitchFamily="34" charset="0"/>
                <a:cs typeface="Arial" panose="020B0604020202020204" pitchFamily="34" charset="0"/>
              </a:rPr>
              <a:t>Posters and other infographics were displayed to raise awareness about COVID-19.</a:t>
            </a:r>
          </a:p>
        </p:txBody>
      </p:sp>
      <p:sp>
        <p:nvSpPr>
          <p:cNvPr id="7" name="Footer Placeholder 6"/>
          <p:cNvSpPr>
            <a:spLocks noGrp="1"/>
          </p:cNvSpPr>
          <p:nvPr>
            <p:ph type="ftr" sz="quarter" idx="11"/>
          </p:nvPr>
        </p:nvSpPr>
        <p:spPr/>
        <p:txBody>
          <a:bodyPr/>
          <a:lstStyle/>
          <a:p>
            <a:r>
              <a:rPr lang="en-ZA" dirty="0"/>
              <a:t>In Support of SANDF Soldiers</a:t>
            </a:r>
          </a:p>
        </p:txBody>
      </p:sp>
      <p:sp>
        <p:nvSpPr>
          <p:cNvPr id="8" name="Slide Number Placeholder 7"/>
          <p:cNvSpPr>
            <a:spLocks noGrp="1"/>
          </p:cNvSpPr>
          <p:nvPr>
            <p:ph type="sldNum" sz="quarter" idx="12"/>
          </p:nvPr>
        </p:nvSpPr>
        <p:spPr/>
        <p:txBody>
          <a:bodyPr/>
          <a:lstStyle/>
          <a:p>
            <a:fld id="{C17A5886-F1EC-4A37-9934-51C959F0825D}" type="slidenum">
              <a:rPr lang="en-ZA" smtClean="0"/>
              <a:t>19</a:t>
            </a:fld>
            <a:endParaRPr lang="en-ZA" dirty="0"/>
          </a:p>
        </p:txBody>
      </p:sp>
      <p:pic>
        <p:nvPicPr>
          <p:cNvPr id="9" name="Picture 8" descr="F:\March 2016\March Plenary\Def Service Commision Logo - Heraldry.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83611" y="359908"/>
            <a:ext cx="894080" cy="948055"/>
          </a:xfrm>
          <a:prstGeom prst="rect">
            <a:avLst/>
          </a:prstGeom>
          <a:noFill/>
          <a:ln>
            <a:noFill/>
          </a:ln>
        </p:spPr>
      </p:pic>
      <p:pic>
        <p:nvPicPr>
          <p:cNvPr id="10" name="Picture 9" descr="F:\March 2016\March Plenary\Def Service Commision Logo - Heraldry.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82415" y="373459"/>
            <a:ext cx="894080" cy="948055"/>
          </a:xfrm>
          <a:prstGeom prst="rect">
            <a:avLst/>
          </a:prstGeom>
          <a:noFill/>
          <a:ln>
            <a:noFill/>
          </a:ln>
        </p:spPr>
      </p:pic>
    </p:spTree>
    <p:extLst>
      <p:ext uri="{BB962C8B-B14F-4D97-AF65-F5344CB8AC3E}">
        <p14:creationId xmlns:p14="http://schemas.microsoft.com/office/powerpoint/2010/main" val="19985260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10490" y="138545"/>
            <a:ext cx="10758055" cy="1420431"/>
          </a:xfrm>
          <a:solidFill>
            <a:schemeClr val="accent1">
              <a:lumMod val="20000"/>
              <a:lumOff val="80000"/>
            </a:schemeClr>
          </a:solidFill>
        </p:spPr>
        <p:txBody>
          <a:bodyPr>
            <a:normAutofit/>
          </a:bodyPr>
          <a:lstStyle/>
          <a:p>
            <a:pPr algn="ctr"/>
            <a:r>
              <a:rPr lang="en-ZA" sz="28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Introduction</a:t>
            </a:r>
            <a:endParaRPr lang="en-ZA"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a:xfrm>
            <a:off x="838200" y="1879136"/>
            <a:ext cx="10515600" cy="4299996"/>
          </a:xfrm>
        </p:spPr>
        <p:txBody>
          <a:bodyPr>
            <a:normAutofit/>
          </a:bodyPr>
          <a:lstStyle/>
          <a:p>
            <a:pPr algn="just">
              <a:lnSpc>
                <a:spcPct val="150000"/>
              </a:lnSpc>
              <a:buFont typeface="Wingdings" panose="05000000000000000000" pitchFamily="2" charset="2"/>
              <a:buChar char="Ø"/>
            </a:pPr>
            <a:r>
              <a:rPr lang="en-GB" sz="1900" dirty="0" smtClean="0">
                <a:latin typeface="Arial" panose="020B0604020202020204" pitchFamily="34" charset="0"/>
                <a:cs typeface="Arial" panose="020B0604020202020204" pitchFamily="34" charset="0"/>
              </a:rPr>
              <a:t>In terms of Section 62H(1)(b) of the Defence Amendment Act, the Commission must within two months after the end of each financial year submit a report on its activities and findings to the Minister.</a:t>
            </a:r>
          </a:p>
          <a:p>
            <a:pPr algn="just">
              <a:lnSpc>
                <a:spcPct val="150000"/>
              </a:lnSpc>
              <a:buFont typeface="Wingdings" panose="05000000000000000000" pitchFamily="2" charset="2"/>
              <a:buChar char="Ø"/>
            </a:pPr>
            <a:r>
              <a:rPr lang="en-GB" sz="1900" dirty="0" smtClean="0">
                <a:latin typeface="Arial" panose="020B0604020202020204" pitchFamily="34" charset="0"/>
                <a:cs typeface="Arial" panose="020B0604020202020204" pitchFamily="34" charset="0"/>
              </a:rPr>
              <a:t>Furthermore, Section 62H(2) states that the Minister must than cause a copy of the report to be lodged with the Cabinet and tabled in Parliament.</a:t>
            </a:r>
          </a:p>
          <a:p>
            <a:pPr algn="just">
              <a:lnSpc>
                <a:spcPct val="150000"/>
              </a:lnSpc>
              <a:buFont typeface="Wingdings" panose="05000000000000000000" pitchFamily="2" charset="2"/>
              <a:buChar char="Ø"/>
            </a:pPr>
            <a:r>
              <a:rPr lang="en-GB" sz="1900" dirty="0" smtClean="0">
                <a:latin typeface="Arial" panose="020B0604020202020204" pitchFamily="34" charset="0"/>
                <a:cs typeface="Arial" panose="020B0604020202020204" pitchFamily="34" charset="0"/>
              </a:rPr>
              <a:t>The aim of this presentation is to brief the Joint Standing Committee on Defence on the DFSC’s Annual Activity Report for FY 2021/22.</a:t>
            </a:r>
          </a:p>
        </p:txBody>
      </p:sp>
      <p:sp>
        <p:nvSpPr>
          <p:cNvPr id="7" name="Footer Placeholder 6"/>
          <p:cNvSpPr>
            <a:spLocks noGrp="1"/>
          </p:cNvSpPr>
          <p:nvPr>
            <p:ph type="ftr" sz="quarter" idx="11"/>
          </p:nvPr>
        </p:nvSpPr>
        <p:spPr/>
        <p:txBody>
          <a:bodyPr/>
          <a:lstStyle/>
          <a:p>
            <a:r>
              <a:rPr lang="en-ZA" dirty="0"/>
              <a:t>In Support of SANDF Soldiers</a:t>
            </a:r>
          </a:p>
        </p:txBody>
      </p:sp>
      <p:sp>
        <p:nvSpPr>
          <p:cNvPr id="8" name="Slide Number Placeholder 7"/>
          <p:cNvSpPr>
            <a:spLocks noGrp="1"/>
          </p:cNvSpPr>
          <p:nvPr>
            <p:ph type="sldNum" sz="quarter" idx="12"/>
          </p:nvPr>
        </p:nvSpPr>
        <p:spPr/>
        <p:txBody>
          <a:bodyPr/>
          <a:lstStyle/>
          <a:p>
            <a:fld id="{C17A5886-F1EC-4A37-9934-51C959F0825D}" type="slidenum">
              <a:rPr lang="en-ZA" smtClean="0"/>
              <a:t>2</a:t>
            </a:fld>
            <a:endParaRPr lang="en-ZA" dirty="0"/>
          </a:p>
        </p:txBody>
      </p:sp>
      <p:pic>
        <p:nvPicPr>
          <p:cNvPr id="9" name="Picture 8" descr="F:\March 2016\March Plenary\Def Service Commision Logo - Heraldry.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83611" y="359908"/>
            <a:ext cx="894080" cy="948055"/>
          </a:xfrm>
          <a:prstGeom prst="rect">
            <a:avLst/>
          </a:prstGeom>
          <a:noFill/>
          <a:ln>
            <a:noFill/>
          </a:ln>
        </p:spPr>
      </p:pic>
      <p:pic>
        <p:nvPicPr>
          <p:cNvPr id="10" name="Picture 9" descr="F:\March 2016\March Plenary\Def Service Commision Logo - Heraldry.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82415" y="373459"/>
            <a:ext cx="894080" cy="948055"/>
          </a:xfrm>
          <a:prstGeom prst="rect">
            <a:avLst/>
          </a:prstGeom>
          <a:noFill/>
          <a:ln>
            <a:noFill/>
          </a:ln>
        </p:spPr>
      </p:pic>
    </p:spTree>
    <p:extLst>
      <p:ext uri="{BB962C8B-B14F-4D97-AF65-F5344CB8AC3E}">
        <p14:creationId xmlns:p14="http://schemas.microsoft.com/office/powerpoint/2010/main" val="362844809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10490" y="138545"/>
            <a:ext cx="10758055" cy="1420431"/>
          </a:xfrm>
          <a:solidFill>
            <a:schemeClr val="accent1">
              <a:lumMod val="20000"/>
              <a:lumOff val="80000"/>
            </a:schemeClr>
          </a:solidFill>
        </p:spPr>
        <p:txBody>
          <a:bodyPr>
            <a:normAutofit/>
          </a:bodyPr>
          <a:lstStyle/>
          <a:p>
            <a:pPr algn="ctr"/>
            <a:r>
              <a:rPr lang="en-ZA" sz="28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Financial Information</a:t>
            </a:r>
            <a:endParaRPr lang="en-ZA"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a:xfrm>
            <a:off x="838200" y="1879136"/>
            <a:ext cx="10515600" cy="4299996"/>
          </a:xfrm>
        </p:spPr>
        <p:txBody>
          <a:bodyPr>
            <a:noAutofit/>
          </a:bodyPr>
          <a:lstStyle/>
          <a:p>
            <a:pPr marL="0" indent="0" algn="just">
              <a:lnSpc>
                <a:spcPct val="170000"/>
              </a:lnSpc>
              <a:buNone/>
            </a:pPr>
            <a:r>
              <a:rPr lang="en-GB" sz="1900" b="1" u="sng" dirty="0" smtClean="0">
                <a:latin typeface="Arial" panose="020B0604020202020204" pitchFamily="34" charset="0"/>
                <a:cs typeface="Arial" panose="020B0604020202020204" pitchFamily="34" charset="0"/>
              </a:rPr>
              <a:t>FINANCIAL INFORMATION</a:t>
            </a:r>
          </a:p>
          <a:p>
            <a:pPr algn="just">
              <a:lnSpc>
                <a:spcPct val="170000"/>
              </a:lnSpc>
              <a:buFont typeface="Wingdings" panose="05000000000000000000" pitchFamily="2" charset="2"/>
              <a:buChar char="Ø"/>
            </a:pPr>
            <a:r>
              <a:rPr lang="en-GB" sz="1900" dirty="0" smtClean="0">
                <a:latin typeface="Arial" panose="020B0604020202020204" pitchFamily="34" charset="0"/>
                <a:cs typeface="Arial" panose="020B0604020202020204" pitchFamily="34" charset="0"/>
              </a:rPr>
              <a:t>The </a:t>
            </a:r>
            <a:r>
              <a:rPr lang="en-GB" sz="1900" dirty="0">
                <a:latin typeface="Arial" panose="020B0604020202020204" pitchFamily="34" charset="0"/>
                <a:cs typeface="Arial" panose="020B0604020202020204" pitchFamily="34" charset="0"/>
              </a:rPr>
              <a:t>Department of Defence (DOD) requested all Services, Divisions and Organs of State, to adhere to an instruction from National Treasury (NT) dated 22 May 2020, to reprioritise the DOD Adjustment Budget 2021. The DFSC adhered to this request and surrendered Rm2.7 from its Operational Budget to enable the DOD to address some of its budgetary challenges. </a:t>
            </a:r>
          </a:p>
          <a:p>
            <a:pPr algn="just">
              <a:lnSpc>
                <a:spcPct val="170000"/>
              </a:lnSpc>
              <a:buFont typeface="Wingdings" panose="05000000000000000000" pitchFamily="2" charset="2"/>
              <a:buChar char="Ø"/>
            </a:pPr>
            <a:r>
              <a:rPr lang="en-GB" sz="1900" dirty="0">
                <a:latin typeface="Arial" panose="020B0604020202020204" pitchFamily="34" charset="0"/>
                <a:cs typeface="Arial" panose="020B0604020202020204" pitchFamily="34" charset="0"/>
              </a:rPr>
              <a:t>The total expenditure against the </a:t>
            </a:r>
            <a:r>
              <a:rPr lang="en-GB" sz="1900" dirty="0" smtClean="0">
                <a:latin typeface="Arial" panose="020B0604020202020204" pitchFamily="34" charset="0"/>
                <a:cs typeface="Arial" panose="020B0604020202020204" pitchFamily="34" charset="0"/>
              </a:rPr>
              <a:t>allocation </a:t>
            </a:r>
            <a:r>
              <a:rPr lang="en-GB" sz="1900" dirty="0">
                <a:latin typeface="Arial" panose="020B0604020202020204" pitchFamily="34" charset="0"/>
                <a:cs typeface="Arial" panose="020B0604020202020204" pitchFamily="34" charset="0"/>
              </a:rPr>
              <a:t>for the DFSC, subsequent to the </a:t>
            </a:r>
            <a:r>
              <a:rPr lang="en-GB" sz="1900" dirty="0" smtClean="0">
                <a:latin typeface="Arial" panose="020B0604020202020204" pitchFamily="34" charset="0"/>
                <a:cs typeface="Arial" panose="020B0604020202020204" pitchFamily="34" charset="0"/>
              </a:rPr>
              <a:t>surrendering </a:t>
            </a:r>
            <a:r>
              <a:rPr lang="en-GB" sz="1900" dirty="0">
                <a:latin typeface="Arial" panose="020B0604020202020204" pitchFamily="34" charset="0"/>
                <a:cs typeface="Arial" panose="020B0604020202020204" pitchFamily="34" charset="0"/>
              </a:rPr>
              <a:t>of Rm2.7 in February 2022, for the DFSC was 63, 72%. </a:t>
            </a:r>
          </a:p>
        </p:txBody>
      </p:sp>
      <p:sp>
        <p:nvSpPr>
          <p:cNvPr id="7" name="Footer Placeholder 6"/>
          <p:cNvSpPr>
            <a:spLocks noGrp="1"/>
          </p:cNvSpPr>
          <p:nvPr>
            <p:ph type="ftr" sz="quarter" idx="11"/>
          </p:nvPr>
        </p:nvSpPr>
        <p:spPr/>
        <p:txBody>
          <a:bodyPr/>
          <a:lstStyle/>
          <a:p>
            <a:r>
              <a:rPr lang="en-ZA" dirty="0"/>
              <a:t>In Support of SANDF Soldiers</a:t>
            </a:r>
          </a:p>
        </p:txBody>
      </p:sp>
      <p:sp>
        <p:nvSpPr>
          <p:cNvPr id="8" name="Slide Number Placeholder 7"/>
          <p:cNvSpPr>
            <a:spLocks noGrp="1"/>
          </p:cNvSpPr>
          <p:nvPr>
            <p:ph type="sldNum" sz="quarter" idx="12"/>
          </p:nvPr>
        </p:nvSpPr>
        <p:spPr/>
        <p:txBody>
          <a:bodyPr/>
          <a:lstStyle/>
          <a:p>
            <a:fld id="{C17A5886-F1EC-4A37-9934-51C959F0825D}" type="slidenum">
              <a:rPr lang="en-ZA" smtClean="0"/>
              <a:t>20</a:t>
            </a:fld>
            <a:endParaRPr lang="en-ZA" dirty="0"/>
          </a:p>
        </p:txBody>
      </p:sp>
      <p:pic>
        <p:nvPicPr>
          <p:cNvPr id="9" name="Picture 8" descr="F:\March 2016\March Plenary\Def Service Commision Logo - Heraldry.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83611" y="359908"/>
            <a:ext cx="894080" cy="948055"/>
          </a:xfrm>
          <a:prstGeom prst="rect">
            <a:avLst/>
          </a:prstGeom>
          <a:noFill/>
          <a:ln>
            <a:noFill/>
          </a:ln>
        </p:spPr>
      </p:pic>
      <p:pic>
        <p:nvPicPr>
          <p:cNvPr id="10" name="Picture 9" descr="F:\March 2016\March Plenary\Def Service Commision Logo - Heraldry.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82415" y="373459"/>
            <a:ext cx="894080" cy="948055"/>
          </a:xfrm>
          <a:prstGeom prst="rect">
            <a:avLst/>
          </a:prstGeom>
          <a:noFill/>
          <a:ln>
            <a:noFill/>
          </a:ln>
        </p:spPr>
      </p:pic>
    </p:spTree>
    <p:extLst>
      <p:ext uri="{BB962C8B-B14F-4D97-AF65-F5344CB8AC3E}">
        <p14:creationId xmlns:p14="http://schemas.microsoft.com/office/powerpoint/2010/main" val="133719267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10490" y="138545"/>
            <a:ext cx="10758055" cy="1420431"/>
          </a:xfrm>
          <a:solidFill>
            <a:schemeClr val="accent1">
              <a:lumMod val="20000"/>
              <a:lumOff val="80000"/>
            </a:schemeClr>
          </a:solidFill>
        </p:spPr>
        <p:txBody>
          <a:bodyPr>
            <a:normAutofit/>
          </a:bodyPr>
          <a:lstStyle/>
          <a:p>
            <a:pPr algn="ctr"/>
            <a:r>
              <a:rPr lang="en-ZA" sz="28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Financial </a:t>
            </a:r>
            <a:r>
              <a:rPr lang="en-ZA"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Information</a:t>
            </a:r>
          </a:p>
        </p:txBody>
      </p:sp>
      <p:sp>
        <p:nvSpPr>
          <p:cNvPr id="5" name="Content Placeholder 4"/>
          <p:cNvSpPr>
            <a:spLocks noGrp="1"/>
          </p:cNvSpPr>
          <p:nvPr>
            <p:ph idx="1"/>
          </p:nvPr>
        </p:nvSpPr>
        <p:spPr>
          <a:xfrm>
            <a:off x="838200" y="1879136"/>
            <a:ext cx="10515600" cy="4299996"/>
          </a:xfrm>
        </p:spPr>
        <p:txBody>
          <a:bodyPr>
            <a:noAutofit/>
          </a:bodyPr>
          <a:lstStyle/>
          <a:p>
            <a:pPr algn="just">
              <a:lnSpc>
                <a:spcPct val="170000"/>
              </a:lnSpc>
              <a:buFont typeface="Wingdings" panose="05000000000000000000" pitchFamily="2" charset="2"/>
              <a:buChar char="Ø"/>
            </a:pPr>
            <a:r>
              <a:rPr lang="en-GB" sz="1900" dirty="0" smtClean="0">
                <a:latin typeface="Arial" panose="020B0604020202020204" pitchFamily="34" charset="0"/>
                <a:cs typeface="Arial" panose="020B0604020202020204" pitchFamily="34" charset="0"/>
              </a:rPr>
              <a:t>The </a:t>
            </a:r>
            <a:r>
              <a:rPr lang="en-GB" sz="1900" dirty="0">
                <a:latin typeface="Arial" panose="020B0604020202020204" pitchFamily="34" charset="0"/>
                <a:cs typeface="Arial" panose="020B0604020202020204" pitchFamily="34" charset="0"/>
              </a:rPr>
              <a:t>expenditure against </a:t>
            </a:r>
            <a:r>
              <a:rPr lang="en-GB" sz="1900" dirty="0" smtClean="0">
                <a:latin typeface="Arial" panose="020B0604020202020204" pitchFamily="34" charset="0"/>
                <a:cs typeface="Arial" panose="020B0604020202020204" pitchFamily="34" charset="0"/>
              </a:rPr>
              <a:t>allocation </a:t>
            </a:r>
            <a:r>
              <a:rPr lang="en-GB" sz="1900" dirty="0">
                <a:latin typeface="Arial" panose="020B0604020202020204" pitchFamily="34" charset="0"/>
                <a:cs typeface="Arial" panose="020B0604020202020204" pitchFamily="34" charset="0"/>
              </a:rPr>
              <a:t>of the Human Resource (HR) Budget </a:t>
            </a:r>
            <a:r>
              <a:rPr lang="en-GB" sz="1900" dirty="0" smtClean="0">
                <a:latin typeface="Arial" panose="020B0604020202020204" pitchFamily="34" charset="0"/>
                <a:cs typeface="Arial" panose="020B0604020202020204" pitchFamily="34" charset="0"/>
              </a:rPr>
              <a:t>was 86,67</a:t>
            </a:r>
            <a:r>
              <a:rPr lang="en-GB" sz="1900" dirty="0">
                <a:latin typeface="Arial" panose="020B0604020202020204" pitchFamily="34" charset="0"/>
                <a:cs typeface="Arial" panose="020B0604020202020204" pitchFamily="34" charset="0"/>
              </a:rPr>
              <a:t>%. Following the surrendering of Rm2.7 during October 2021 and January 2022, the </a:t>
            </a:r>
            <a:r>
              <a:rPr lang="en-GB" sz="1900" dirty="0" smtClean="0">
                <a:latin typeface="Arial" panose="020B0604020202020204" pitchFamily="34" charset="0"/>
                <a:cs typeface="Arial" panose="020B0604020202020204" pitchFamily="34" charset="0"/>
              </a:rPr>
              <a:t>DFSC </a:t>
            </a:r>
            <a:r>
              <a:rPr lang="en-GB" sz="1900" dirty="0">
                <a:latin typeface="Arial" panose="020B0604020202020204" pitchFamily="34" charset="0"/>
                <a:cs typeface="Arial" panose="020B0604020202020204" pitchFamily="34" charset="0"/>
              </a:rPr>
              <a:t>was able to spent 45,57% of its Operational Budget. </a:t>
            </a:r>
          </a:p>
          <a:p>
            <a:pPr algn="just">
              <a:lnSpc>
                <a:spcPct val="170000"/>
              </a:lnSpc>
              <a:buFont typeface="Wingdings" panose="05000000000000000000" pitchFamily="2" charset="2"/>
              <a:buChar char="Ø"/>
            </a:pPr>
            <a:r>
              <a:rPr lang="en-GB" sz="1900" dirty="0">
                <a:latin typeface="Arial" panose="020B0604020202020204" pitchFamily="34" charset="0"/>
                <a:cs typeface="Arial" panose="020B0604020202020204" pitchFamily="34" charset="0"/>
              </a:rPr>
              <a:t>An amount of R15 198 364 was allocated to the DFSC for the 2021 </a:t>
            </a:r>
            <a:r>
              <a:rPr lang="en-GB" sz="1900" dirty="0" err="1">
                <a:latin typeface="Arial" panose="020B0604020202020204" pitchFamily="34" charset="0"/>
                <a:cs typeface="Arial" panose="020B0604020202020204" pitchFamily="34" charset="0"/>
              </a:rPr>
              <a:t>MTEF</a:t>
            </a:r>
            <a:r>
              <a:rPr lang="en-GB" sz="1900" dirty="0">
                <a:latin typeface="Arial" panose="020B0604020202020204" pitchFamily="34" charset="0"/>
                <a:cs typeface="Arial" panose="020B0604020202020204" pitchFamily="34" charset="0"/>
              </a:rPr>
              <a:t>. </a:t>
            </a:r>
            <a:endParaRPr lang="en-GB" sz="1900" dirty="0" smtClean="0">
              <a:latin typeface="Arial" panose="020B0604020202020204" pitchFamily="34" charset="0"/>
              <a:cs typeface="Arial" panose="020B0604020202020204" pitchFamily="34" charset="0"/>
            </a:endParaRPr>
          </a:p>
          <a:p>
            <a:pPr algn="just">
              <a:lnSpc>
                <a:spcPct val="170000"/>
              </a:lnSpc>
              <a:buFont typeface="Wingdings" panose="05000000000000000000" pitchFamily="2" charset="2"/>
              <a:buChar char="Ø"/>
            </a:pPr>
            <a:r>
              <a:rPr lang="en-GB" sz="1900" dirty="0">
                <a:latin typeface="Arial" panose="020B0604020202020204" pitchFamily="34" charset="0"/>
                <a:cs typeface="Arial" panose="020B0604020202020204" pitchFamily="34" charset="0"/>
              </a:rPr>
              <a:t>DFSC surrendered 48,97% (Rm2.7) of its Operational Budget during the fourth financial quarter of the reporting period. </a:t>
            </a:r>
          </a:p>
          <a:p>
            <a:pPr marL="0" indent="0" algn="just">
              <a:lnSpc>
                <a:spcPct val="170000"/>
              </a:lnSpc>
              <a:buNone/>
            </a:pPr>
            <a:endParaRPr lang="en-GB" sz="1900" dirty="0">
              <a:latin typeface="Arial" panose="020B0604020202020204" pitchFamily="34" charset="0"/>
              <a:cs typeface="Arial" panose="020B0604020202020204" pitchFamily="34" charset="0"/>
            </a:endParaRPr>
          </a:p>
        </p:txBody>
      </p:sp>
      <p:sp>
        <p:nvSpPr>
          <p:cNvPr id="7" name="Footer Placeholder 6"/>
          <p:cNvSpPr>
            <a:spLocks noGrp="1"/>
          </p:cNvSpPr>
          <p:nvPr>
            <p:ph type="ftr" sz="quarter" idx="11"/>
          </p:nvPr>
        </p:nvSpPr>
        <p:spPr/>
        <p:txBody>
          <a:bodyPr/>
          <a:lstStyle/>
          <a:p>
            <a:r>
              <a:rPr lang="en-ZA" dirty="0"/>
              <a:t>In Support of SANDF Soldiers</a:t>
            </a:r>
          </a:p>
        </p:txBody>
      </p:sp>
      <p:sp>
        <p:nvSpPr>
          <p:cNvPr id="8" name="Slide Number Placeholder 7"/>
          <p:cNvSpPr>
            <a:spLocks noGrp="1"/>
          </p:cNvSpPr>
          <p:nvPr>
            <p:ph type="sldNum" sz="quarter" idx="12"/>
          </p:nvPr>
        </p:nvSpPr>
        <p:spPr/>
        <p:txBody>
          <a:bodyPr/>
          <a:lstStyle/>
          <a:p>
            <a:fld id="{C17A5886-F1EC-4A37-9934-51C959F0825D}" type="slidenum">
              <a:rPr lang="en-ZA" smtClean="0"/>
              <a:t>21</a:t>
            </a:fld>
            <a:endParaRPr lang="en-ZA" dirty="0"/>
          </a:p>
        </p:txBody>
      </p:sp>
      <p:pic>
        <p:nvPicPr>
          <p:cNvPr id="9" name="Picture 8" descr="F:\March 2016\March Plenary\Def Service Commision Logo - Heraldry.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83611" y="359908"/>
            <a:ext cx="894080" cy="948055"/>
          </a:xfrm>
          <a:prstGeom prst="rect">
            <a:avLst/>
          </a:prstGeom>
          <a:noFill/>
          <a:ln>
            <a:noFill/>
          </a:ln>
        </p:spPr>
      </p:pic>
      <p:pic>
        <p:nvPicPr>
          <p:cNvPr id="10" name="Picture 9" descr="F:\March 2016\March Plenary\Def Service Commision Logo - Heraldry.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82415" y="373459"/>
            <a:ext cx="894080" cy="948055"/>
          </a:xfrm>
          <a:prstGeom prst="rect">
            <a:avLst/>
          </a:prstGeom>
          <a:noFill/>
          <a:ln>
            <a:noFill/>
          </a:ln>
        </p:spPr>
      </p:pic>
    </p:spTree>
    <p:extLst>
      <p:ext uri="{BB962C8B-B14F-4D97-AF65-F5344CB8AC3E}">
        <p14:creationId xmlns:p14="http://schemas.microsoft.com/office/powerpoint/2010/main" val="125209993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10490" y="138545"/>
            <a:ext cx="10758055" cy="1420431"/>
          </a:xfrm>
          <a:solidFill>
            <a:schemeClr val="accent1">
              <a:lumMod val="20000"/>
              <a:lumOff val="80000"/>
            </a:schemeClr>
          </a:solidFill>
        </p:spPr>
        <p:txBody>
          <a:bodyPr>
            <a:normAutofit/>
          </a:bodyPr>
          <a:lstStyle/>
          <a:p>
            <a:pPr algn="ctr"/>
            <a:r>
              <a:rPr lang="en-ZA" sz="28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Financial </a:t>
            </a:r>
            <a:r>
              <a:rPr lang="en-ZA"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Information</a:t>
            </a:r>
          </a:p>
        </p:txBody>
      </p:sp>
      <p:sp>
        <p:nvSpPr>
          <p:cNvPr id="5" name="Content Placeholder 4"/>
          <p:cNvSpPr>
            <a:spLocks noGrp="1"/>
          </p:cNvSpPr>
          <p:nvPr>
            <p:ph idx="1"/>
          </p:nvPr>
        </p:nvSpPr>
        <p:spPr>
          <a:xfrm>
            <a:off x="838200" y="1879136"/>
            <a:ext cx="10515600" cy="4299996"/>
          </a:xfrm>
        </p:spPr>
        <p:txBody>
          <a:bodyPr>
            <a:noAutofit/>
          </a:bodyPr>
          <a:lstStyle/>
          <a:p>
            <a:pPr algn="just">
              <a:lnSpc>
                <a:spcPct val="170000"/>
              </a:lnSpc>
              <a:buFont typeface="Wingdings" panose="05000000000000000000" pitchFamily="2" charset="2"/>
              <a:buChar char="Ø"/>
            </a:pPr>
            <a:r>
              <a:rPr lang="en-GB" sz="1900" dirty="0">
                <a:latin typeface="Arial" panose="020B0604020202020204" pitchFamily="34" charset="0"/>
                <a:cs typeface="Arial" panose="020B0604020202020204" pitchFamily="34" charset="0"/>
              </a:rPr>
              <a:t>This accounted for 17,76% of its total allocated budget. The Commission was unable to execute its planned strategic and operational activities due to lack of support and cooperation from the DOD and the </a:t>
            </a:r>
            <a:r>
              <a:rPr lang="en-GB" sz="1900" dirty="0" err="1">
                <a:latin typeface="Arial" panose="020B0604020202020204" pitchFamily="34" charset="0"/>
                <a:cs typeface="Arial" panose="020B0604020202020204" pitchFamily="34" charset="0"/>
              </a:rPr>
              <a:t>SANDF</a:t>
            </a:r>
            <a:r>
              <a:rPr lang="en-GB" sz="1900" dirty="0">
                <a:latin typeface="Arial" panose="020B0604020202020204" pitchFamily="34" charset="0"/>
                <a:cs typeface="Arial" panose="020B0604020202020204" pitchFamily="34" charset="0"/>
              </a:rPr>
              <a:t>. </a:t>
            </a:r>
            <a:endParaRPr lang="en-GB" sz="1900" dirty="0" smtClean="0">
              <a:latin typeface="Arial" panose="020B0604020202020204" pitchFamily="34" charset="0"/>
              <a:cs typeface="Arial" panose="020B0604020202020204" pitchFamily="34" charset="0"/>
            </a:endParaRPr>
          </a:p>
          <a:p>
            <a:pPr algn="just">
              <a:lnSpc>
                <a:spcPct val="170000"/>
              </a:lnSpc>
              <a:buFont typeface="Wingdings" panose="05000000000000000000" pitchFamily="2" charset="2"/>
              <a:buChar char="Ø"/>
            </a:pPr>
            <a:r>
              <a:rPr lang="en-GB" sz="1900" dirty="0" smtClean="0">
                <a:latin typeface="Arial" panose="020B0604020202020204" pitchFamily="34" charset="0"/>
                <a:cs typeface="Arial" panose="020B0604020202020204" pitchFamily="34" charset="0"/>
              </a:rPr>
              <a:t>This </a:t>
            </a:r>
            <a:r>
              <a:rPr lang="en-GB" sz="1900" dirty="0">
                <a:latin typeface="Arial" panose="020B0604020202020204" pitchFamily="34" charset="0"/>
                <a:cs typeface="Arial" panose="020B0604020202020204" pitchFamily="34" charset="0"/>
              </a:rPr>
              <a:t>was necessary due to various strategic and operational factors, including the adverse effect of the COVID-19 lockdown regulations</a:t>
            </a:r>
            <a:r>
              <a:rPr lang="en-GB" sz="1900" dirty="0" smtClean="0">
                <a:latin typeface="Arial" panose="020B0604020202020204" pitchFamily="34" charset="0"/>
                <a:cs typeface="Arial" panose="020B0604020202020204" pitchFamily="34" charset="0"/>
              </a:rPr>
              <a:t>.</a:t>
            </a:r>
          </a:p>
          <a:p>
            <a:pPr marL="0" indent="0" algn="just">
              <a:lnSpc>
                <a:spcPct val="150000"/>
              </a:lnSpc>
              <a:buNone/>
            </a:pPr>
            <a:r>
              <a:rPr lang="en-GB" sz="1900" b="1" dirty="0" err="1" smtClean="0">
                <a:latin typeface="Arial" panose="020B0604020202020204" pitchFamily="34" charset="0"/>
                <a:cs typeface="Arial" panose="020B0604020202020204" pitchFamily="34" charset="0"/>
              </a:rPr>
              <a:t>Virements</a:t>
            </a:r>
            <a:r>
              <a:rPr lang="en-GB" sz="1900" b="1" dirty="0" smtClean="0">
                <a:latin typeface="Arial" panose="020B0604020202020204" pitchFamily="34" charset="0"/>
                <a:cs typeface="Arial" panose="020B0604020202020204" pitchFamily="34" charset="0"/>
              </a:rPr>
              <a:t> and roll-overs </a:t>
            </a:r>
          </a:p>
          <a:p>
            <a:pPr algn="just">
              <a:lnSpc>
                <a:spcPct val="150000"/>
              </a:lnSpc>
              <a:buFont typeface="Wingdings" panose="05000000000000000000" pitchFamily="2" charset="2"/>
              <a:buChar char="Ø"/>
            </a:pPr>
            <a:r>
              <a:rPr lang="en-GB" sz="1900" dirty="0" smtClean="0">
                <a:latin typeface="Arial" panose="020B0604020202020204" pitchFamily="34" charset="0"/>
                <a:cs typeface="Arial" panose="020B0604020202020204" pitchFamily="34" charset="0"/>
              </a:rPr>
              <a:t>The </a:t>
            </a:r>
            <a:r>
              <a:rPr lang="en-GB" sz="1900" dirty="0">
                <a:latin typeface="Arial" panose="020B0604020202020204" pitchFamily="34" charset="0"/>
                <a:cs typeface="Arial" panose="020B0604020202020204" pitchFamily="34" charset="0"/>
              </a:rPr>
              <a:t>DFSC did not incur any </a:t>
            </a:r>
            <a:r>
              <a:rPr lang="en-GB" sz="1900" dirty="0" err="1">
                <a:latin typeface="Arial" panose="020B0604020202020204" pitchFamily="34" charset="0"/>
                <a:cs typeface="Arial" panose="020B0604020202020204" pitchFamily="34" charset="0"/>
              </a:rPr>
              <a:t>virements</a:t>
            </a:r>
            <a:r>
              <a:rPr lang="en-GB" sz="1900" dirty="0">
                <a:latin typeface="Arial" panose="020B0604020202020204" pitchFamily="34" charset="0"/>
                <a:cs typeface="Arial" panose="020B0604020202020204" pitchFamily="34" charset="0"/>
              </a:rPr>
              <a:t> and or roll overs for the period under review. </a:t>
            </a:r>
          </a:p>
        </p:txBody>
      </p:sp>
      <p:sp>
        <p:nvSpPr>
          <p:cNvPr id="7" name="Footer Placeholder 6"/>
          <p:cNvSpPr>
            <a:spLocks noGrp="1"/>
          </p:cNvSpPr>
          <p:nvPr>
            <p:ph type="ftr" sz="quarter" idx="11"/>
          </p:nvPr>
        </p:nvSpPr>
        <p:spPr/>
        <p:txBody>
          <a:bodyPr/>
          <a:lstStyle/>
          <a:p>
            <a:r>
              <a:rPr lang="en-ZA" dirty="0"/>
              <a:t>In Support of SANDF Soldiers</a:t>
            </a:r>
          </a:p>
        </p:txBody>
      </p:sp>
      <p:sp>
        <p:nvSpPr>
          <p:cNvPr id="8" name="Slide Number Placeholder 7"/>
          <p:cNvSpPr>
            <a:spLocks noGrp="1"/>
          </p:cNvSpPr>
          <p:nvPr>
            <p:ph type="sldNum" sz="quarter" idx="12"/>
          </p:nvPr>
        </p:nvSpPr>
        <p:spPr/>
        <p:txBody>
          <a:bodyPr/>
          <a:lstStyle/>
          <a:p>
            <a:fld id="{C17A5886-F1EC-4A37-9934-51C959F0825D}" type="slidenum">
              <a:rPr lang="en-ZA" smtClean="0"/>
              <a:t>22</a:t>
            </a:fld>
            <a:endParaRPr lang="en-ZA" dirty="0"/>
          </a:p>
        </p:txBody>
      </p:sp>
      <p:pic>
        <p:nvPicPr>
          <p:cNvPr id="9" name="Picture 8" descr="F:\March 2016\March Plenary\Def Service Commision Logo - Heraldry.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83611" y="359908"/>
            <a:ext cx="894080" cy="948055"/>
          </a:xfrm>
          <a:prstGeom prst="rect">
            <a:avLst/>
          </a:prstGeom>
          <a:noFill/>
          <a:ln>
            <a:noFill/>
          </a:ln>
        </p:spPr>
      </p:pic>
      <p:pic>
        <p:nvPicPr>
          <p:cNvPr id="10" name="Picture 9" descr="F:\March 2016\March Plenary\Def Service Commision Logo - Heraldry.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82415" y="373459"/>
            <a:ext cx="894080" cy="948055"/>
          </a:xfrm>
          <a:prstGeom prst="rect">
            <a:avLst/>
          </a:prstGeom>
          <a:noFill/>
          <a:ln>
            <a:noFill/>
          </a:ln>
        </p:spPr>
      </p:pic>
    </p:spTree>
    <p:extLst>
      <p:ext uri="{BB962C8B-B14F-4D97-AF65-F5344CB8AC3E}">
        <p14:creationId xmlns:p14="http://schemas.microsoft.com/office/powerpoint/2010/main" val="22523605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10490" y="138545"/>
            <a:ext cx="10758055" cy="1420431"/>
          </a:xfrm>
          <a:solidFill>
            <a:schemeClr val="accent1">
              <a:lumMod val="20000"/>
              <a:lumOff val="80000"/>
            </a:schemeClr>
          </a:solidFill>
        </p:spPr>
        <p:txBody>
          <a:bodyPr>
            <a:normAutofit/>
          </a:bodyPr>
          <a:lstStyle/>
          <a:p>
            <a:pPr algn="ctr"/>
            <a:r>
              <a:rPr lang="en-ZA" sz="28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Financial Information</a:t>
            </a:r>
            <a:endParaRPr lang="en-ZA"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a:xfrm>
            <a:off x="838200" y="1879136"/>
            <a:ext cx="10515600" cy="4299996"/>
          </a:xfrm>
        </p:spPr>
        <p:txBody>
          <a:bodyPr>
            <a:noAutofit/>
          </a:bodyPr>
          <a:lstStyle/>
          <a:p>
            <a:pPr marL="0" indent="0" algn="just">
              <a:lnSpc>
                <a:spcPct val="150000"/>
              </a:lnSpc>
              <a:buNone/>
            </a:pPr>
            <a:r>
              <a:rPr lang="en-GB" sz="1900" b="1" dirty="0" smtClean="0">
                <a:latin typeface="Arial" panose="020B0604020202020204" pitchFamily="34" charset="0"/>
                <a:cs typeface="Arial" panose="020B0604020202020204" pitchFamily="34" charset="0"/>
              </a:rPr>
              <a:t>Unauthorised, Irregular, Fruitless And Wasteful Expenditure </a:t>
            </a:r>
          </a:p>
          <a:p>
            <a:pPr algn="just">
              <a:lnSpc>
                <a:spcPct val="150000"/>
              </a:lnSpc>
              <a:buFont typeface="Wingdings" panose="05000000000000000000" pitchFamily="2" charset="2"/>
              <a:buChar char="Ø"/>
            </a:pPr>
            <a:r>
              <a:rPr lang="en-GB" sz="1900" dirty="0" smtClean="0">
                <a:latin typeface="Arial" panose="020B0604020202020204" pitchFamily="34" charset="0"/>
                <a:cs typeface="Arial" panose="020B0604020202020204" pitchFamily="34" charset="0"/>
              </a:rPr>
              <a:t>The </a:t>
            </a:r>
            <a:r>
              <a:rPr lang="en-GB" sz="1900" dirty="0">
                <a:latin typeface="Arial" panose="020B0604020202020204" pitchFamily="34" charset="0"/>
                <a:cs typeface="Arial" panose="020B0604020202020204" pitchFamily="34" charset="0"/>
              </a:rPr>
              <a:t>DFSC can report that no unauthorised, irregular, fruitless and or wasteful expenditure took place during FY2021/22. </a:t>
            </a:r>
            <a:endParaRPr lang="en-GB" sz="1900" dirty="0" smtClean="0">
              <a:latin typeface="Arial" panose="020B0604020202020204" pitchFamily="34" charset="0"/>
              <a:cs typeface="Arial" panose="020B0604020202020204" pitchFamily="34" charset="0"/>
            </a:endParaRPr>
          </a:p>
          <a:p>
            <a:pPr marL="0" indent="0" algn="just">
              <a:lnSpc>
                <a:spcPct val="170000"/>
              </a:lnSpc>
              <a:buNone/>
            </a:pPr>
            <a:r>
              <a:rPr lang="en-GB" sz="1900" b="1" dirty="0">
                <a:latin typeface="Arial" panose="020B0604020202020204" pitchFamily="34" charset="0"/>
                <a:cs typeface="Arial" panose="020B0604020202020204" pitchFamily="34" charset="0"/>
              </a:rPr>
              <a:t>Asset Management </a:t>
            </a:r>
          </a:p>
          <a:p>
            <a:pPr algn="just">
              <a:lnSpc>
                <a:spcPct val="170000"/>
              </a:lnSpc>
              <a:buFont typeface="Wingdings" panose="05000000000000000000" pitchFamily="2" charset="2"/>
              <a:buChar char="Ø"/>
            </a:pPr>
            <a:r>
              <a:rPr lang="en-GB" sz="1900" dirty="0">
                <a:latin typeface="Arial" panose="020B0604020202020204" pitchFamily="34" charset="0"/>
                <a:cs typeface="Arial" panose="020B0604020202020204" pitchFamily="34" charset="0"/>
              </a:rPr>
              <a:t>The main Asset Register for the DFSC is managed by the Logistics Section at the DOD HQ Unit. All acquired assets were captured at the Defence HQ Unit on the DFSC Asset Register before it is distributed to the offices of the DFSC. </a:t>
            </a:r>
          </a:p>
          <a:p>
            <a:pPr algn="just">
              <a:lnSpc>
                <a:spcPct val="150000"/>
              </a:lnSpc>
              <a:buFont typeface="Wingdings" panose="05000000000000000000" pitchFamily="2" charset="2"/>
              <a:buChar char="Ø"/>
            </a:pPr>
            <a:endParaRPr lang="en-GB" sz="1900" dirty="0">
              <a:latin typeface="Arial" panose="020B0604020202020204" pitchFamily="34" charset="0"/>
              <a:cs typeface="Arial" panose="020B0604020202020204" pitchFamily="34" charset="0"/>
            </a:endParaRPr>
          </a:p>
        </p:txBody>
      </p:sp>
      <p:sp>
        <p:nvSpPr>
          <p:cNvPr id="7" name="Footer Placeholder 6"/>
          <p:cNvSpPr>
            <a:spLocks noGrp="1"/>
          </p:cNvSpPr>
          <p:nvPr>
            <p:ph type="ftr" sz="quarter" idx="11"/>
          </p:nvPr>
        </p:nvSpPr>
        <p:spPr/>
        <p:txBody>
          <a:bodyPr/>
          <a:lstStyle/>
          <a:p>
            <a:r>
              <a:rPr lang="en-ZA" dirty="0"/>
              <a:t>In Support of SANDF Soldiers</a:t>
            </a:r>
          </a:p>
        </p:txBody>
      </p:sp>
      <p:sp>
        <p:nvSpPr>
          <p:cNvPr id="8" name="Slide Number Placeholder 7"/>
          <p:cNvSpPr>
            <a:spLocks noGrp="1"/>
          </p:cNvSpPr>
          <p:nvPr>
            <p:ph type="sldNum" sz="quarter" idx="12"/>
          </p:nvPr>
        </p:nvSpPr>
        <p:spPr/>
        <p:txBody>
          <a:bodyPr/>
          <a:lstStyle/>
          <a:p>
            <a:fld id="{C17A5886-F1EC-4A37-9934-51C959F0825D}" type="slidenum">
              <a:rPr lang="en-ZA" smtClean="0"/>
              <a:t>23</a:t>
            </a:fld>
            <a:endParaRPr lang="en-ZA" dirty="0"/>
          </a:p>
        </p:txBody>
      </p:sp>
      <p:pic>
        <p:nvPicPr>
          <p:cNvPr id="9" name="Picture 8" descr="F:\March 2016\March Plenary\Def Service Commision Logo - Heraldry.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83611" y="359908"/>
            <a:ext cx="894080" cy="948055"/>
          </a:xfrm>
          <a:prstGeom prst="rect">
            <a:avLst/>
          </a:prstGeom>
          <a:noFill/>
          <a:ln>
            <a:noFill/>
          </a:ln>
        </p:spPr>
      </p:pic>
      <p:pic>
        <p:nvPicPr>
          <p:cNvPr id="10" name="Picture 9" descr="F:\March 2016\March Plenary\Def Service Commision Logo - Heraldry.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82415" y="373459"/>
            <a:ext cx="894080" cy="948055"/>
          </a:xfrm>
          <a:prstGeom prst="rect">
            <a:avLst/>
          </a:prstGeom>
          <a:noFill/>
          <a:ln>
            <a:noFill/>
          </a:ln>
        </p:spPr>
      </p:pic>
    </p:spTree>
    <p:extLst>
      <p:ext uri="{BB962C8B-B14F-4D97-AF65-F5344CB8AC3E}">
        <p14:creationId xmlns:p14="http://schemas.microsoft.com/office/powerpoint/2010/main" val="238881253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10490" y="138545"/>
            <a:ext cx="10758055" cy="1420431"/>
          </a:xfrm>
          <a:solidFill>
            <a:schemeClr val="accent1">
              <a:lumMod val="20000"/>
              <a:lumOff val="80000"/>
            </a:schemeClr>
          </a:solidFill>
        </p:spPr>
        <p:txBody>
          <a:bodyPr>
            <a:normAutofit/>
          </a:bodyPr>
          <a:lstStyle/>
          <a:p>
            <a:pPr algn="ctr"/>
            <a:r>
              <a:rPr lang="en-ZA" sz="28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Financial </a:t>
            </a:r>
            <a:r>
              <a:rPr lang="en-ZA"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Information</a:t>
            </a:r>
          </a:p>
        </p:txBody>
      </p:sp>
      <p:sp>
        <p:nvSpPr>
          <p:cNvPr id="5" name="Content Placeholder 4"/>
          <p:cNvSpPr>
            <a:spLocks noGrp="1"/>
          </p:cNvSpPr>
          <p:nvPr>
            <p:ph idx="1"/>
          </p:nvPr>
        </p:nvSpPr>
        <p:spPr>
          <a:xfrm>
            <a:off x="838200" y="1879136"/>
            <a:ext cx="10515600" cy="4299996"/>
          </a:xfrm>
        </p:spPr>
        <p:txBody>
          <a:bodyPr>
            <a:noAutofit/>
          </a:bodyPr>
          <a:lstStyle/>
          <a:p>
            <a:pPr algn="just">
              <a:lnSpc>
                <a:spcPct val="170000"/>
              </a:lnSpc>
              <a:buFont typeface="Wingdings" panose="05000000000000000000" pitchFamily="2" charset="2"/>
              <a:buChar char="Ø"/>
            </a:pPr>
            <a:r>
              <a:rPr lang="en-GB" sz="1900" dirty="0" smtClean="0">
                <a:latin typeface="Arial" panose="020B0604020202020204" pitchFamily="34" charset="0"/>
                <a:cs typeface="Arial" panose="020B0604020202020204" pitchFamily="34" charset="0"/>
              </a:rPr>
              <a:t>Quarterly and annual stock verification according to DOD time schedules, processes and procedures were conducted to ensure that all assets are accounted for. </a:t>
            </a:r>
          </a:p>
          <a:p>
            <a:pPr algn="just">
              <a:lnSpc>
                <a:spcPct val="170000"/>
              </a:lnSpc>
              <a:buFont typeface="Wingdings" panose="05000000000000000000" pitchFamily="2" charset="2"/>
              <a:buChar char="Ø"/>
            </a:pPr>
            <a:r>
              <a:rPr lang="en-GB" sz="1900" dirty="0">
                <a:latin typeface="Arial" panose="020B0604020202020204" pitchFamily="34" charset="0"/>
                <a:cs typeface="Arial" panose="020B0604020202020204" pitchFamily="34" charset="0"/>
              </a:rPr>
              <a:t>The DFSC can report no findings or discrepancies on its Asset Management Register for the period under review. </a:t>
            </a:r>
          </a:p>
          <a:p>
            <a:pPr algn="just">
              <a:lnSpc>
                <a:spcPct val="170000"/>
              </a:lnSpc>
              <a:buFont typeface="Wingdings" panose="05000000000000000000" pitchFamily="2" charset="2"/>
              <a:buChar char="Ø"/>
            </a:pPr>
            <a:r>
              <a:rPr lang="en-GB" sz="1900" dirty="0">
                <a:latin typeface="Arial" panose="020B0604020202020204" pitchFamily="34" charset="0"/>
                <a:cs typeface="Arial" panose="020B0604020202020204" pitchFamily="34" charset="0"/>
              </a:rPr>
              <a:t>The DFSC does not own any public, capital or infrastructure assets exceeding the amount of R500 000 per item. </a:t>
            </a:r>
          </a:p>
        </p:txBody>
      </p:sp>
      <p:sp>
        <p:nvSpPr>
          <p:cNvPr id="7" name="Footer Placeholder 6"/>
          <p:cNvSpPr>
            <a:spLocks noGrp="1"/>
          </p:cNvSpPr>
          <p:nvPr>
            <p:ph type="ftr" sz="quarter" idx="11"/>
          </p:nvPr>
        </p:nvSpPr>
        <p:spPr/>
        <p:txBody>
          <a:bodyPr/>
          <a:lstStyle/>
          <a:p>
            <a:r>
              <a:rPr lang="en-ZA" dirty="0"/>
              <a:t>In Support of SANDF Soldiers</a:t>
            </a:r>
          </a:p>
        </p:txBody>
      </p:sp>
      <p:sp>
        <p:nvSpPr>
          <p:cNvPr id="8" name="Slide Number Placeholder 7"/>
          <p:cNvSpPr>
            <a:spLocks noGrp="1"/>
          </p:cNvSpPr>
          <p:nvPr>
            <p:ph type="sldNum" sz="quarter" idx="12"/>
          </p:nvPr>
        </p:nvSpPr>
        <p:spPr/>
        <p:txBody>
          <a:bodyPr/>
          <a:lstStyle/>
          <a:p>
            <a:fld id="{C17A5886-F1EC-4A37-9934-51C959F0825D}" type="slidenum">
              <a:rPr lang="en-ZA" smtClean="0"/>
              <a:t>24</a:t>
            </a:fld>
            <a:endParaRPr lang="en-ZA" dirty="0"/>
          </a:p>
        </p:txBody>
      </p:sp>
      <p:pic>
        <p:nvPicPr>
          <p:cNvPr id="9" name="Picture 8" descr="F:\March 2016\March Plenary\Def Service Commision Logo - Heraldry.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83611" y="359908"/>
            <a:ext cx="894080" cy="948055"/>
          </a:xfrm>
          <a:prstGeom prst="rect">
            <a:avLst/>
          </a:prstGeom>
          <a:noFill/>
          <a:ln>
            <a:noFill/>
          </a:ln>
        </p:spPr>
      </p:pic>
      <p:pic>
        <p:nvPicPr>
          <p:cNvPr id="10" name="Picture 9" descr="F:\March 2016\March Plenary\Def Service Commision Logo - Heraldry.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82415" y="373459"/>
            <a:ext cx="894080" cy="948055"/>
          </a:xfrm>
          <a:prstGeom prst="rect">
            <a:avLst/>
          </a:prstGeom>
          <a:noFill/>
          <a:ln>
            <a:noFill/>
          </a:ln>
        </p:spPr>
      </p:pic>
    </p:spTree>
    <p:extLst>
      <p:ext uri="{BB962C8B-B14F-4D97-AF65-F5344CB8AC3E}">
        <p14:creationId xmlns:p14="http://schemas.microsoft.com/office/powerpoint/2010/main" val="137450019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10490" y="138545"/>
            <a:ext cx="10758055" cy="1420431"/>
          </a:xfrm>
          <a:solidFill>
            <a:schemeClr val="accent1">
              <a:lumMod val="20000"/>
              <a:lumOff val="80000"/>
            </a:schemeClr>
          </a:solidFill>
        </p:spPr>
        <p:txBody>
          <a:bodyPr>
            <a:normAutofit/>
          </a:bodyPr>
          <a:lstStyle/>
          <a:p>
            <a:pPr algn="ctr"/>
            <a:r>
              <a:rPr lang="en-ZA" sz="28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Financial </a:t>
            </a:r>
            <a:r>
              <a:rPr lang="en-ZA"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Information</a:t>
            </a:r>
          </a:p>
        </p:txBody>
      </p:sp>
      <p:sp>
        <p:nvSpPr>
          <p:cNvPr id="5" name="Content Placeholder 4"/>
          <p:cNvSpPr>
            <a:spLocks noGrp="1"/>
          </p:cNvSpPr>
          <p:nvPr>
            <p:ph idx="1"/>
          </p:nvPr>
        </p:nvSpPr>
        <p:spPr>
          <a:xfrm>
            <a:off x="838200" y="1879136"/>
            <a:ext cx="10515600" cy="4299996"/>
          </a:xfrm>
        </p:spPr>
        <p:txBody>
          <a:bodyPr>
            <a:noAutofit/>
          </a:bodyPr>
          <a:lstStyle/>
          <a:p>
            <a:pPr marL="0" indent="0" algn="just">
              <a:lnSpc>
                <a:spcPct val="170000"/>
              </a:lnSpc>
              <a:buNone/>
            </a:pPr>
            <a:r>
              <a:rPr lang="en-GB" sz="1900" b="1" dirty="0" smtClean="0">
                <a:latin typeface="Arial" panose="020B0604020202020204" pitchFamily="34" charset="0"/>
                <a:cs typeface="Arial" panose="020B0604020202020204" pitchFamily="34" charset="0"/>
              </a:rPr>
              <a:t>Gifts and donations received in kind from non-related parties </a:t>
            </a:r>
          </a:p>
          <a:p>
            <a:pPr algn="just">
              <a:lnSpc>
                <a:spcPct val="170000"/>
              </a:lnSpc>
              <a:buFont typeface="Wingdings" panose="05000000000000000000" pitchFamily="2" charset="2"/>
              <a:buChar char="Ø"/>
            </a:pPr>
            <a:r>
              <a:rPr lang="en-GB" sz="1900" dirty="0" smtClean="0">
                <a:latin typeface="Arial" panose="020B0604020202020204" pitchFamily="34" charset="0"/>
                <a:cs typeface="Arial" panose="020B0604020202020204" pitchFamily="34" charset="0"/>
              </a:rPr>
              <a:t>The </a:t>
            </a:r>
            <a:r>
              <a:rPr lang="en-GB" sz="1900" dirty="0">
                <a:latin typeface="Arial" panose="020B0604020202020204" pitchFamily="34" charset="0"/>
                <a:cs typeface="Arial" panose="020B0604020202020204" pitchFamily="34" charset="0"/>
              </a:rPr>
              <a:t>DFSC can report that no gifts were received that require recording and inclusion in the DFSC Gift Register for the reporting period. </a:t>
            </a:r>
            <a:endParaRPr lang="en-GB" sz="1900" dirty="0" smtClean="0">
              <a:latin typeface="Arial" panose="020B0604020202020204" pitchFamily="34" charset="0"/>
              <a:cs typeface="Arial" panose="020B0604020202020204" pitchFamily="34" charset="0"/>
            </a:endParaRPr>
          </a:p>
          <a:p>
            <a:pPr marL="0" indent="0" algn="just">
              <a:lnSpc>
                <a:spcPct val="170000"/>
              </a:lnSpc>
              <a:buNone/>
            </a:pPr>
            <a:r>
              <a:rPr lang="en-GB" sz="1900" b="1" dirty="0" smtClean="0">
                <a:latin typeface="Arial" panose="020B0604020202020204" pitchFamily="34" charset="0"/>
                <a:cs typeface="Arial" panose="020B0604020202020204" pitchFamily="34" charset="0"/>
              </a:rPr>
              <a:t>Exemptions and deviations received </a:t>
            </a:r>
            <a:r>
              <a:rPr lang="en-GB" sz="1900" b="1" dirty="0">
                <a:latin typeface="Arial" panose="020B0604020202020204" pitchFamily="34" charset="0"/>
                <a:cs typeface="Arial" panose="020B0604020202020204" pitchFamily="34" charset="0"/>
              </a:rPr>
              <a:t>f</a:t>
            </a:r>
            <a:r>
              <a:rPr lang="en-GB" sz="1900" b="1" dirty="0" smtClean="0">
                <a:latin typeface="Arial" panose="020B0604020202020204" pitchFamily="34" charset="0"/>
                <a:cs typeface="Arial" panose="020B0604020202020204" pitchFamily="34" charset="0"/>
              </a:rPr>
              <a:t>rom National Treasury </a:t>
            </a:r>
          </a:p>
          <a:p>
            <a:pPr algn="just">
              <a:lnSpc>
                <a:spcPct val="170000"/>
              </a:lnSpc>
              <a:buFont typeface="Wingdings" panose="05000000000000000000" pitchFamily="2" charset="2"/>
              <a:buChar char="Ø"/>
            </a:pPr>
            <a:r>
              <a:rPr lang="en-GB" sz="1900" dirty="0" smtClean="0">
                <a:latin typeface="Arial" panose="020B0604020202020204" pitchFamily="34" charset="0"/>
                <a:cs typeface="Arial" panose="020B0604020202020204" pitchFamily="34" charset="0"/>
              </a:rPr>
              <a:t>The </a:t>
            </a:r>
            <a:r>
              <a:rPr lang="en-GB" sz="1900" dirty="0">
                <a:latin typeface="Arial" panose="020B0604020202020204" pitchFamily="34" charset="0"/>
                <a:cs typeface="Arial" panose="020B0604020202020204" pitchFamily="34" charset="0"/>
              </a:rPr>
              <a:t>Commission did not receive any exemptions and deviations, but complied with the Cost Containment measures as promulgated by the National Treasury. </a:t>
            </a:r>
          </a:p>
        </p:txBody>
      </p:sp>
      <p:sp>
        <p:nvSpPr>
          <p:cNvPr id="7" name="Footer Placeholder 6"/>
          <p:cNvSpPr>
            <a:spLocks noGrp="1"/>
          </p:cNvSpPr>
          <p:nvPr>
            <p:ph type="ftr" sz="quarter" idx="11"/>
          </p:nvPr>
        </p:nvSpPr>
        <p:spPr/>
        <p:txBody>
          <a:bodyPr/>
          <a:lstStyle/>
          <a:p>
            <a:r>
              <a:rPr lang="en-ZA" dirty="0"/>
              <a:t>In Support of SANDF Soldiers</a:t>
            </a:r>
          </a:p>
        </p:txBody>
      </p:sp>
      <p:sp>
        <p:nvSpPr>
          <p:cNvPr id="8" name="Slide Number Placeholder 7"/>
          <p:cNvSpPr>
            <a:spLocks noGrp="1"/>
          </p:cNvSpPr>
          <p:nvPr>
            <p:ph type="sldNum" sz="quarter" idx="12"/>
          </p:nvPr>
        </p:nvSpPr>
        <p:spPr/>
        <p:txBody>
          <a:bodyPr/>
          <a:lstStyle/>
          <a:p>
            <a:fld id="{C17A5886-F1EC-4A37-9934-51C959F0825D}" type="slidenum">
              <a:rPr lang="en-ZA" smtClean="0"/>
              <a:t>25</a:t>
            </a:fld>
            <a:endParaRPr lang="en-ZA" dirty="0"/>
          </a:p>
        </p:txBody>
      </p:sp>
      <p:pic>
        <p:nvPicPr>
          <p:cNvPr id="9" name="Picture 8" descr="F:\March 2016\March Plenary\Def Service Commision Logo - Heraldry.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83611" y="359908"/>
            <a:ext cx="894080" cy="948055"/>
          </a:xfrm>
          <a:prstGeom prst="rect">
            <a:avLst/>
          </a:prstGeom>
          <a:noFill/>
          <a:ln>
            <a:noFill/>
          </a:ln>
        </p:spPr>
      </p:pic>
      <p:pic>
        <p:nvPicPr>
          <p:cNvPr id="10" name="Picture 9" descr="F:\March 2016\March Plenary\Def Service Commision Logo - Heraldry.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82415" y="373459"/>
            <a:ext cx="894080" cy="948055"/>
          </a:xfrm>
          <a:prstGeom prst="rect">
            <a:avLst/>
          </a:prstGeom>
          <a:noFill/>
          <a:ln>
            <a:noFill/>
          </a:ln>
        </p:spPr>
      </p:pic>
    </p:spTree>
    <p:extLst>
      <p:ext uri="{BB962C8B-B14F-4D97-AF65-F5344CB8AC3E}">
        <p14:creationId xmlns:p14="http://schemas.microsoft.com/office/powerpoint/2010/main" val="158429105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10490" y="138545"/>
            <a:ext cx="10758055" cy="1420431"/>
          </a:xfrm>
          <a:solidFill>
            <a:schemeClr val="accent1">
              <a:lumMod val="20000"/>
              <a:lumOff val="80000"/>
            </a:schemeClr>
          </a:solidFill>
        </p:spPr>
        <p:txBody>
          <a:bodyPr>
            <a:normAutofit/>
          </a:bodyPr>
          <a:lstStyle/>
          <a:p>
            <a:pPr algn="ctr"/>
            <a:r>
              <a:rPr lang="en-ZA" sz="28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Financial Management</a:t>
            </a:r>
            <a:endParaRPr lang="en-ZA"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a:xfrm>
            <a:off x="838200" y="1879136"/>
            <a:ext cx="10515600" cy="4299996"/>
          </a:xfrm>
        </p:spPr>
        <p:txBody>
          <a:bodyPr>
            <a:noAutofit/>
          </a:bodyPr>
          <a:lstStyle/>
          <a:p>
            <a:pPr marL="0" indent="0" algn="just">
              <a:lnSpc>
                <a:spcPct val="170000"/>
              </a:lnSpc>
              <a:buNone/>
            </a:pPr>
            <a:r>
              <a:rPr lang="en-GB" sz="1900" b="1" dirty="0" smtClean="0">
                <a:latin typeface="Arial" panose="020B0604020202020204" pitchFamily="34" charset="0"/>
                <a:cs typeface="Arial" panose="020B0604020202020204" pitchFamily="34" charset="0"/>
              </a:rPr>
              <a:t>Events after the reporting date </a:t>
            </a:r>
          </a:p>
          <a:p>
            <a:pPr algn="just">
              <a:lnSpc>
                <a:spcPct val="170000"/>
              </a:lnSpc>
              <a:buFont typeface="Wingdings" panose="05000000000000000000" pitchFamily="2" charset="2"/>
              <a:buChar char="Ø"/>
            </a:pPr>
            <a:r>
              <a:rPr lang="en-GB" sz="1900" dirty="0" smtClean="0">
                <a:latin typeface="Arial" panose="020B0604020202020204" pitchFamily="34" charset="0"/>
                <a:cs typeface="Arial" panose="020B0604020202020204" pitchFamily="34" charset="0"/>
              </a:rPr>
              <a:t>No </a:t>
            </a:r>
            <a:r>
              <a:rPr lang="en-GB" sz="1900" dirty="0">
                <a:latin typeface="Arial" panose="020B0604020202020204" pitchFamily="34" charset="0"/>
                <a:cs typeface="Arial" panose="020B0604020202020204" pitchFamily="34" charset="0"/>
              </a:rPr>
              <a:t>events, favourable </a:t>
            </a:r>
            <a:r>
              <a:rPr lang="en-GB" sz="1900" dirty="0" smtClean="0">
                <a:latin typeface="Arial" panose="020B0604020202020204" pitchFamily="34" charset="0"/>
                <a:cs typeface="Arial" panose="020B0604020202020204" pitchFamily="34" charset="0"/>
              </a:rPr>
              <a:t>or unfavourable</a:t>
            </a:r>
            <a:r>
              <a:rPr lang="en-GB" sz="1900" dirty="0">
                <a:latin typeface="Arial" panose="020B0604020202020204" pitchFamily="34" charset="0"/>
                <a:cs typeface="Arial" panose="020B0604020202020204" pitchFamily="34" charset="0"/>
              </a:rPr>
              <a:t>, occurred subsequent to 31 March 2022 that had a financial effect on the DFSC. </a:t>
            </a:r>
          </a:p>
        </p:txBody>
      </p:sp>
      <p:sp>
        <p:nvSpPr>
          <p:cNvPr id="7" name="Footer Placeholder 6"/>
          <p:cNvSpPr>
            <a:spLocks noGrp="1"/>
          </p:cNvSpPr>
          <p:nvPr>
            <p:ph type="ftr" sz="quarter" idx="11"/>
          </p:nvPr>
        </p:nvSpPr>
        <p:spPr/>
        <p:txBody>
          <a:bodyPr/>
          <a:lstStyle/>
          <a:p>
            <a:r>
              <a:rPr lang="en-ZA" dirty="0"/>
              <a:t>In Support of SANDF Soldiers</a:t>
            </a:r>
          </a:p>
        </p:txBody>
      </p:sp>
      <p:sp>
        <p:nvSpPr>
          <p:cNvPr id="8" name="Slide Number Placeholder 7"/>
          <p:cNvSpPr>
            <a:spLocks noGrp="1"/>
          </p:cNvSpPr>
          <p:nvPr>
            <p:ph type="sldNum" sz="quarter" idx="12"/>
          </p:nvPr>
        </p:nvSpPr>
        <p:spPr/>
        <p:txBody>
          <a:bodyPr/>
          <a:lstStyle/>
          <a:p>
            <a:fld id="{C17A5886-F1EC-4A37-9934-51C959F0825D}" type="slidenum">
              <a:rPr lang="en-ZA" smtClean="0"/>
              <a:t>26</a:t>
            </a:fld>
            <a:endParaRPr lang="en-ZA" dirty="0"/>
          </a:p>
        </p:txBody>
      </p:sp>
      <p:pic>
        <p:nvPicPr>
          <p:cNvPr id="9" name="Picture 8" descr="F:\March 2016\March Plenary\Def Service Commision Logo - Heraldry.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83611" y="359908"/>
            <a:ext cx="894080" cy="948055"/>
          </a:xfrm>
          <a:prstGeom prst="rect">
            <a:avLst/>
          </a:prstGeom>
          <a:noFill/>
          <a:ln>
            <a:noFill/>
          </a:ln>
        </p:spPr>
      </p:pic>
      <p:pic>
        <p:nvPicPr>
          <p:cNvPr id="10" name="Picture 9" descr="F:\March 2016\March Plenary\Def Service Commision Logo - Heraldry.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82415" y="373459"/>
            <a:ext cx="894080" cy="948055"/>
          </a:xfrm>
          <a:prstGeom prst="rect">
            <a:avLst/>
          </a:prstGeom>
          <a:noFill/>
          <a:ln>
            <a:noFill/>
          </a:ln>
        </p:spPr>
      </p:pic>
    </p:spTree>
    <p:extLst>
      <p:ext uri="{BB962C8B-B14F-4D97-AF65-F5344CB8AC3E}">
        <p14:creationId xmlns:p14="http://schemas.microsoft.com/office/powerpoint/2010/main" val="392305453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10490" y="138545"/>
            <a:ext cx="10758055" cy="1420431"/>
          </a:xfrm>
          <a:solidFill>
            <a:schemeClr val="accent1">
              <a:lumMod val="20000"/>
              <a:lumOff val="80000"/>
            </a:schemeClr>
          </a:solidFill>
        </p:spPr>
        <p:txBody>
          <a:bodyPr>
            <a:normAutofit/>
          </a:bodyPr>
          <a:lstStyle/>
          <a:p>
            <a:pPr algn="ctr"/>
            <a:r>
              <a:rPr lang="en-ZA" sz="28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Conclusion</a:t>
            </a:r>
            <a:endParaRPr lang="en-ZA"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a:xfrm>
            <a:off x="838200" y="1879136"/>
            <a:ext cx="10515600" cy="4299996"/>
          </a:xfrm>
        </p:spPr>
        <p:txBody>
          <a:bodyPr>
            <a:noAutofit/>
          </a:bodyPr>
          <a:lstStyle/>
          <a:p>
            <a:pPr algn="just">
              <a:lnSpc>
                <a:spcPct val="170000"/>
              </a:lnSpc>
              <a:buFont typeface="Wingdings" panose="05000000000000000000" pitchFamily="2" charset="2"/>
              <a:buChar char="Ø"/>
            </a:pPr>
            <a:r>
              <a:rPr lang="en-GB" sz="1900" dirty="0" smtClean="0">
                <a:latin typeface="Arial" panose="020B0604020202020204" pitchFamily="34" charset="0"/>
                <a:cs typeface="Arial" panose="020B0604020202020204" pitchFamily="34" charset="0"/>
              </a:rPr>
              <a:t>The </a:t>
            </a:r>
            <a:r>
              <a:rPr lang="en-GB" sz="1900" dirty="0">
                <a:latin typeface="Arial" panose="020B0604020202020204" pitchFamily="34" charset="0"/>
                <a:cs typeface="Arial" panose="020B0604020202020204" pitchFamily="34" charset="0"/>
              </a:rPr>
              <a:t>Commission remains resolute in the execution of its </a:t>
            </a:r>
            <a:r>
              <a:rPr lang="en-GB" sz="1900" dirty="0" smtClean="0">
                <a:latin typeface="Arial" panose="020B0604020202020204" pitchFamily="34" charset="0"/>
                <a:cs typeface="Arial" panose="020B0604020202020204" pitchFamily="34" charset="0"/>
              </a:rPr>
              <a:t>mandate, despite </a:t>
            </a:r>
            <a:r>
              <a:rPr lang="en-GB" sz="1900" dirty="0">
                <a:latin typeface="Arial" panose="020B0604020202020204" pitchFamily="34" charset="0"/>
                <a:cs typeface="Arial" panose="020B0604020202020204" pitchFamily="34" charset="0"/>
              </a:rPr>
              <a:t>the </a:t>
            </a:r>
            <a:r>
              <a:rPr lang="en-GB" sz="1900" dirty="0" smtClean="0">
                <a:latin typeface="Arial" panose="020B0604020202020204" pitchFamily="34" charset="0"/>
                <a:cs typeface="Arial" panose="020B0604020202020204" pitchFamily="34" charset="0"/>
              </a:rPr>
              <a:t>experienced challenges.</a:t>
            </a:r>
          </a:p>
          <a:p>
            <a:pPr algn="just">
              <a:lnSpc>
                <a:spcPct val="170000"/>
              </a:lnSpc>
              <a:buFont typeface="Wingdings" panose="05000000000000000000" pitchFamily="2" charset="2"/>
              <a:buChar char="Ø"/>
            </a:pPr>
            <a:r>
              <a:rPr lang="en-GB" sz="1900" dirty="0" smtClean="0">
                <a:latin typeface="Arial" panose="020B0604020202020204" pitchFamily="34" charset="0"/>
                <a:cs typeface="Arial" panose="020B0604020202020204" pitchFamily="34" charset="0"/>
              </a:rPr>
              <a:t>There were possible </a:t>
            </a:r>
            <a:r>
              <a:rPr lang="en-GB" sz="1900" dirty="0">
                <a:latin typeface="Arial" panose="020B0604020202020204" pitchFamily="34" charset="0"/>
                <a:cs typeface="Arial" panose="020B0604020202020204" pitchFamily="34" charset="0"/>
              </a:rPr>
              <a:t>solutions </a:t>
            </a:r>
            <a:r>
              <a:rPr lang="en-GB" sz="1900" dirty="0" smtClean="0">
                <a:latin typeface="Arial" panose="020B0604020202020204" pitchFamily="34" charset="0"/>
                <a:cs typeface="Arial" panose="020B0604020202020204" pitchFamily="34" charset="0"/>
              </a:rPr>
              <a:t>identified during the Ministerial Retreat to </a:t>
            </a:r>
            <a:r>
              <a:rPr lang="en-GB" sz="1900" dirty="0">
                <a:latin typeface="Arial" panose="020B0604020202020204" pitchFamily="34" charset="0"/>
                <a:cs typeface="Arial" panose="020B0604020202020204" pitchFamily="34" charset="0"/>
              </a:rPr>
              <a:t>address the challenges experienced by the DFSC in the execution of </a:t>
            </a:r>
            <a:r>
              <a:rPr lang="en-GB" sz="1900" dirty="0" smtClean="0">
                <a:latin typeface="Arial" panose="020B0604020202020204" pitchFamily="34" charset="0"/>
                <a:cs typeface="Arial" panose="020B0604020202020204" pitchFamily="34" charset="0"/>
              </a:rPr>
              <a:t>its functions, </a:t>
            </a:r>
            <a:r>
              <a:rPr lang="en-GB" sz="1900" dirty="0">
                <a:latin typeface="Arial" panose="020B0604020202020204" pitchFamily="34" charset="0"/>
                <a:cs typeface="Arial" panose="020B0604020202020204" pitchFamily="34" charset="0"/>
              </a:rPr>
              <a:t>which will </a:t>
            </a:r>
            <a:r>
              <a:rPr lang="en-GB" sz="1900" smtClean="0">
                <a:latin typeface="Arial" panose="020B0604020202020204" pitchFamily="34" charset="0"/>
                <a:cs typeface="Arial" panose="020B0604020202020204" pitchFamily="34" charset="0"/>
              </a:rPr>
              <a:t>be addressed </a:t>
            </a:r>
            <a:r>
              <a:rPr lang="en-GB" sz="1900" dirty="0" smtClean="0">
                <a:latin typeface="Arial" panose="020B0604020202020204" pitchFamily="34" charset="0"/>
                <a:cs typeface="Arial" panose="020B0604020202020204" pitchFamily="34" charset="0"/>
              </a:rPr>
              <a:t>going forward.</a:t>
            </a:r>
            <a:endParaRPr lang="en-GB" sz="1900" dirty="0">
              <a:latin typeface="Arial" panose="020B0604020202020204" pitchFamily="34" charset="0"/>
              <a:cs typeface="Arial" panose="020B0604020202020204" pitchFamily="34" charset="0"/>
            </a:endParaRPr>
          </a:p>
          <a:p>
            <a:pPr algn="just">
              <a:lnSpc>
                <a:spcPct val="170000"/>
              </a:lnSpc>
              <a:buFont typeface="Wingdings" panose="05000000000000000000" pitchFamily="2" charset="2"/>
              <a:buChar char="Ø"/>
            </a:pPr>
            <a:r>
              <a:rPr lang="en-GB" sz="1900" dirty="0" smtClean="0">
                <a:latin typeface="Arial" panose="020B0604020202020204" pitchFamily="34" charset="0"/>
                <a:cs typeface="Arial" panose="020B0604020202020204" pitchFamily="34" charset="0"/>
              </a:rPr>
              <a:t>The Commission is grateful for the opportunity to brief the Committee on its AAR. </a:t>
            </a:r>
            <a:endParaRPr lang="en-GB" sz="1900" dirty="0">
              <a:latin typeface="Arial" panose="020B0604020202020204" pitchFamily="34" charset="0"/>
              <a:cs typeface="Arial" panose="020B0604020202020204" pitchFamily="34" charset="0"/>
            </a:endParaRPr>
          </a:p>
        </p:txBody>
      </p:sp>
      <p:sp>
        <p:nvSpPr>
          <p:cNvPr id="7" name="Footer Placeholder 6"/>
          <p:cNvSpPr>
            <a:spLocks noGrp="1"/>
          </p:cNvSpPr>
          <p:nvPr>
            <p:ph type="ftr" sz="quarter" idx="11"/>
          </p:nvPr>
        </p:nvSpPr>
        <p:spPr/>
        <p:txBody>
          <a:bodyPr/>
          <a:lstStyle/>
          <a:p>
            <a:r>
              <a:rPr lang="en-ZA" dirty="0"/>
              <a:t>In Support of SANDF Soldiers</a:t>
            </a:r>
          </a:p>
        </p:txBody>
      </p:sp>
      <p:sp>
        <p:nvSpPr>
          <p:cNvPr id="8" name="Slide Number Placeholder 7"/>
          <p:cNvSpPr>
            <a:spLocks noGrp="1"/>
          </p:cNvSpPr>
          <p:nvPr>
            <p:ph type="sldNum" sz="quarter" idx="12"/>
          </p:nvPr>
        </p:nvSpPr>
        <p:spPr/>
        <p:txBody>
          <a:bodyPr/>
          <a:lstStyle/>
          <a:p>
            <a:fld id="{C17A5886-F1EC-4A37-9934-51C959F0825D}" type="slidenum">
              <a:rPr lang="en-ZA" smtClean="0"/>
              <a:t>27</a:t>
            </a:fld>
            <a:endParaRPr lang="en-ZA" dirty="0"/>
          </a:p>
        </p:txBody>
      </p:sp>
      <p:pic>
        <p:nvPicPr>
          <p:cNvPr id="9" name="Picture 8" descr="F:\March 2016\March Plenary\Def Service Commision Logo - Heraldry.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83611" y="359908"/>
            <a:ext cx="894080" cy="948055"/>
          </a:xfrm>
          <a:prstGeom prst="rect">
            <a:avLst/>
          </a:prstGeom>
          <a:noFill/>
          <a:ln>
            <a:noFill/>
          </a:ln>
        </p:spPr>
      </p:pic>
      <p:pic>
        <p:nvPicPr>
          <p:cNvPr id="10" name="Picture 9" descr="F:\March 2016\March Plenary\Def Service Commision Logo - Heraldry.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82415" y="373459"/>
            <a:ext cx="894080" cy="948055"/>
          </a:xfrm>
          <a:prstGeom prst="rect">
            <a:avLst/>
          </a:prstGeom>
          <a:noFill/>
          <a:ln>
            <a:noFill/>
          </a:ln>
        </p:spPr>
      </p:pic>
    </p:spTree>
    <p:extLst>
      <p:ext uri="{BB962C8B-B14F-4D97-AF65-F5344CB8AC3E}">
        <p14:creationId xmlns:p14="http://schemas.microsoft.com/office/powerpoint/2010/main" val="397648861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10490" y="138546"/>
            <a:ext cx="10758055" cy="1360470"/>
          </a:xfrm>
          <a:solidFill>
            <a:schemeClr val="accent1">
              <a:lumMod val="20000"/>
              <a:lumOff val="80000"/>
            </a:schemeClr>
          </a:solidFill>
        </p:spPr>
        <p:txBody>
          <a:bodyPr>
            <a:normAutofit/>
          </a:bodyPr>
          <a:lstStyle/>
          <a:p>
            <a:pPr algn="ctr"/>
            <a:r>
              <a:rPr lang="en-ZA" sz="3600" b="1" dirty="0" smtClean="0">
                <a:latin typeface="Arial" panose="020B0604020202020204" pitchFamily="34" charset="0"/>
                <a:cs typeface="Arial" panose="020B0604020202020204" pitchFamily="34" charset="0"/>
              </a:rPr>
              <a:t> Defence Force Service Commission </a:t>
            </a:r>
            <a:endParaRPr lang="en-ZA" sz="3600" b="1" dirty="0">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a:xfrm>
            <a:off x="838199" y="2367587"/>
            <a:ext cx="10730345" cy="3590760"/>
          </a:xfrm>
        </p:spPr>
        <p:txBody>
          <a:bodyPr>
            <a:normAutofit/>
          </a:bodyPr>
          <a:lstStyle/>
          <a:p>
            <a:pPr marL="0" indent="0">
              <a:buNone/>
            </a:pPr>
            <a:endParaRPr lang="en-US" sz="2200" b="1" u="sng" dirty="0" smtClean="0">
              <a:solidFill>
                <a:schemeClr val="accent1">
                  <a:lumMod val="75000"/>
                </a:schemeClr>
              </a:solidFill>
              <a:latin typeface="Arial" panose="020B0604020202020204" pitchFamily="34" charset="0"/>
              <a:cs typeface="Arial" panose="020B0604020202020204" pitchFamily="34" charset="0"/>
            </a:endParaRPr>
          </a:p>
          <a:p>
            <a:pPr marL="0" indent="0" algn="just">
              <a:buNone/>
            </a:pPr>
            <a:endParaRPr lang="en-US" sz="2200" b="1" u="sng" dirty="0">
              <a:solidFill>
                <a:schemeClr val="accent1">
                  <a:lumMod val="75000"/>
                </a:schemeClr>
              </a:solidFill>
              <a:latin typeface="Arial" panose="020B0604020202020204" pitchFamily="34" charset="0"/>
              <a:cs typeface="Arial" panose="020B0604020202020204" pitchFamily="34" charset="0"/>
            </a:endParaRPr>
          </a:p>
          <a:p>
            <a:pPr marL="0" indent="0" algn="just">
              <a:buNone/>
            </a:pPr>
            <a:endParaRPr lang="en-US" sz="2200" b="1" u="sng" dirty="0" smtClean="0">
              <a:solidFill>
                <a:schemeClr val="accent1">
                  <a:lumMod val="75000"/>
                </a:schemeClr>
              </a:solidFill>
              <a:latin typeface="Arial" panose="020B0604020202020204" pitchFamily="34" charset="0"/>
              <a:cs typeface="Arial" panose="020B0604020202020204" pitchFamily="34" charset="0"/>
            </a:endParaRPr>
          </a:p>
          <a:p>
            <a:pPr marL="0" indent="0" algn="ctr">
              <a:buNone/>
            </a:pPr>
            <a:r>
              <a:rPr lang="en-US" sz="4000" b="1" dirty="0" smtClean="0">
                <a:latin typeface="Arial" panose="020B0604020202020204" pitchFamily="34" charset="0"/>
                <a:cs typeface="Arial" panose="020B0604020202020204" pitchFamily="34" charset="0"/>
              </a:rPr>
              <a:t>THANK YOU</a:t>
            </a:r>
            <a:endParaRPr lang="en-US" sz="2200" b="1" dirty="0" smtClean="0">
              <a:latin typeface="Arial" panose="020B0604020202020204" pitchFamily="34" charset="0"/>
              <a:cs typeface="Arial" panose="020B0604020202020204" pitchFamily="34" charset="0"/>
            </a:endParaRPr>
          </a:p>
        </p:txBody>
      </p:sp>
      <p:sp>
        <p:nvSpPr>
          <p:cNvPr id="7" name="Footer Placeholder 6"/>
          <p:cNvSpPr>
            <a:spLocks noGrp="1"/>
          </p:cNvSpPr>
          <p:nvPr>
            <p:ph type="ftr" sz="quarter" idx="11"/>
          </p:nvPr>
        </p:nvSpPr>
        <p:spPr/>
        <p:txBody>
          <a:bodyPr/>
          <a:lstStyle/>
          <a:p>
            <a:r>
              <a:rPr lang="en-ZA" dirty="0"/>
              <a:t>In Support of SANDF Soldiers</a:t>
            </a:r>
          </a:p>
        </p:txBody>
      </p:sp>
      <p:sp>
        <p:nvSpPr>
          <p:cNvPr id="8" name="Slide Number Placeholder 7"/>
          <p:cNvSpPr>
            <a:spLocks noGrp="1"/>
          </p:cNvSpPr>
          <p:nvPr>
            <p:ph type="sldNum" sz="quarter" idx="12"/>
          </p:nvPr>
        </p:nvSpPr>
        <p:spPr/>
        <p:txBody>
          <a:bodyPr/>
          <a:lstStyle/>
          <a:p>
            <a:fld id="{C17A5886-F1EC-4A37-9934-51C959F0825D}" type="slidenum">
              <a:rPr lang="en-ZA" smtClean="0"/>
              <a:t>28</a:t>
            </a:fld>
            <a:endParaRPr lang="en-ZA"/>
          </a:p>
        </p:txBody>
      </p:sp>
      <p:pic>
        <p:nvPicPr>
          <p:cNvPr id="9" name="Picture 8" descr="F:\March 2016\March Plenary\Def Service Commision Logo - Heraldry.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83611" y="359908"/>
            <a:ext cx="894080" cy="948055"/>
          </a:xfrm>
          <a:prstGeom prst="rect">
            <a:avLst/>
          </a:prstGeom>
          <a:noFill/>
          <a:ln>
            <a:noFill/>
          </a:ln>
        </p:spPr>
      </p:pic>
      <p:pic>
        <p:nvPicPr>
          <p:cNvPr id="10" name="Picture 9" descr="F:\March 2016\March Plenary\Def Service Commision Logo - Heraldry.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82415" y="373459"/>
            <a:ext cx="894080" cy="948055"/>
          </a:xfrm>
          <a:prstGeom prst="rect">
            <a:avLst/>
          </a:prstGeom>
          <a:noFill/>
          <a:ln>
            <a:noFill/>
          </a:ln>
        </p:spPr>
      </p:pic>
    </p:spTree>
    <p:extLst>
      <p:ext uri="{BB962C8B-B14F-4D97-AF65-F5344CB8AC3E}">
        <p14:creationId xmlns:p14="http://schemas.microsoft.com/office/powerpoint/2010/main" val="42401318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10489" y="138546"/>
            <a:ext cx="10758055" cy="1360470"/>
          </a:xfrm>
          <a:solidFill>
            <a:schemeClr val="accent1">
              <a:lumMod val="20000"/>
              <a:lumOff val="80000"/>
            </a:schemeClr>
          </a:solidFill>
        </p:spPr>
        <p:txBody>
          <a:bodyPr>
            <a:normAutofit/>
          </a:bodyPr>
          <a:lstStyle/>
          <a:p>
            <a:pPr algn="ctr"/>
            <a:r>
              <a:rPr lang="en-ZA" sz="3600" b="1" dirty="0" smtClean="0">
                <a:latin typeface="Arial" panose="020B0604020202020204" pitchFamily="34" charset="0"/>
                <a:cs typeface="Arial" panose="020B0604020202020204" pitchFamily="34" charset="0"/>
              </a:rPr>
              <a:t> </a:t>
            </a:r>
            <a:r>
              <a:rPr lang="en-ZA" sz="36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Defence Force Service Commission</a:t>
            </a:r>
          </a:p>
        </p:txBody>
      </p:sp>
      <p:sp>
        <p:nvSpPr>
          <p:cNvPr id="5" name="Content Placeholder 4"/>
          <p:cNvSpPr>
            <a:spLocks noGrp="1"/>
          </p:cNvSpPr>
          <p:nvPr>
            <p:ph idx="1"/>
          </p:nvPr>
        </p:nvSpPr>
        <p:spPr>
          <a:xfrm>
            <a:off x="838199" y="1631748"/>
            <a:ext cx="10730345" cy="4472306"/>
          </a:xfrm>
        </p:spPr>
        <p:txBody>
          <a:bodyPr>
            <a:normAutofit lnSpcReduction="10000"/>
          </a:bodyPr>
          <a:lstStyle/>
          <a:p>
            <a:pPr marL="0" indent="0" algn="ctr">
              <a:buNone/>
            </a:pPr>
            <a:r>
              <a:rPr lang="en-US" sz="4500" b="1" dirty="0" smtClean="0">
                <a:solidFill>
                  <a:srgbClr val="FF0000"/>
                </a:solidFill>
                <a:latin typeface="Arial" panose="020B0604020202020204" pitchFamily="34" charset="0"/>
                <a:cs typeface="Arial" panose="020B0604020202020204" pitchFamily="34" charset="0"/>
              </a:rPr>
              <a:t> </a:t>
            </a:r>
            <a:r>
              <a:rPr lang="en-US" sz="3400" b="1" dirty="0" smtClean="0">
                <a:latin typeface="Arial" panose="020B0604020202020204" pitchFamily="34" charset="0"/>
                <a:cs typeface="Arial" panose="020B0604020202020204" pitchFamily="34" charset="0"/>
              </a:rPr>
              <a:t>SCOPE</a:t>
            </a:r>
            <a:endParaRPr lang="en-US" sz="4500" b="1" dirty="0" smtClean="0">
              <a:latin typeface="Arial" panose="020B0604020202020204" pitchFamily="34" charset="0"/>
              <a:cs typeface="Arial" panose="020B0604020202020204" pitchFamily="34" charset="0"/>
            </a:endParaRPr>
          </a:p>
          <a:p>
            <a:pPr>
              <a:lnSpc>
                <a:spcPct val="150000"/>
              </a:lnSpc>
              <a:buFont typeface="Wingdings" panose="05000000000000000000" pitchFamily="2" charset="2"/>
              <a:buChar char="Ø"/>
            </a:pPr>
            <a:r>
              <a:rPr lang="en-US" sz="2900" b="1" dirty="0" smtClean="0">
                <a:latin typeface="Arial" panose="020B0604020202020204" pitchFamily="34" charset="0"/>
                <a:cs typeface="Arial" panose="020B0604020202020204" pitchFamily="34" charset="0"/>
              </a:rPr>
              <a:t>Performance Information</a:t>
            </a:r>
          </a:p>
          <a:p>
            <a:pPr>
              <a:lnSpc>
                <a:spcPct val="150000"/>
              </a:lnSpc>
              <a:buFont typeface="Wingdings" panose="05000000000000000000" pitchFamily="2" charset="2"/>
              <a:buChar char="Ø"/>
            </a:pPr>
            <a:r>
              <a:rPr lang="en-US" sz="2900" b="1" dirty="0" smtClean="0">
                <a:latin typeface="Arial" panose="020B0604020202020204" pitchFamily="34" charset="0"/>
                <a:cs typeface="Arial" panose="020B0604020202020204" pitchFamily="34" charset="0"/>
              </a:rPr>
              <a:t>Governance</a:t>
            </a:r>
          </a:p>
          <a:p>
            <a:pPr>
              <a:lnSpc>
                <a:spcPct val="150000"/>
              </a:lnSpc>
              <a:buFont typeface="Wingdings" panose="05000000000000000000" pitchFamily="2" charset="2"/>
              <a:buChar char="Ø"/>
            </a:pPr>
            <a:r>
              <a:rPr lang="en-US" sz="2900" b="1" dirty="0" smtClean="0">
                <a:latin typeface="Arial" panose="020B0604020202020204" pitchFamily="34" charset="0"/>
                <a:cs typeface="Arial" panose="020B0604020202020204" pitchFamily="34" charset="0"/>
              </a:rPr>
              <a:t>Human Resources Management</a:t>
            </a:r>
          </a:p>
          <a:p>
            <a:pPr>
              <a:lnSpc>
                <a:spcPct val="150000"/>
              </a:lnSpc>
              <a:buFont typeface="Wingdings" panose="05000000000000000000" pitchFamily="2" charset="2"/>
              <a:buChar char="Ø"/>
            </a:pPr>
            <a:r>
              <a:rPr lang="en-US" sz="2900" b="1" dirty="0" smtClean="0">
                <a:latin typeface="Arial" panose="020B0604020202020204" pitchFamily="34" charset="0"/>
                <a:cs typeface="Arial" panose="020B0604020202020204" pitchFamily="34" charset="0"/>
              </a:rPr>
              <a:t>Financial Information</a:t>
            </a:r>
          </a:p>
          <a:p>
            <a:pPr>
              <a:lnSpc>
                <a:spcPct val="150000"/>
              </a:lnSpc>
              <a:buFont typeface="Wingdings" panose="05000000000000000000" pitchFamily="2" charset="2"/>
              <a:buChar char="Ø"/>
            </a:pPr>
            <a:r>
              <a:rPr lang="en-US" sz="2900" b="1" dirty="0" smtClean="0">
                <a:latin typeface="Arial" panose="020B0604020202020204" pitchFamily="34" charset="0"/>
                <a:cs typeface="Arial" panose="020B0604020202020204" pitchFamily="34" charset="0"/>
              </a:rPr>
              <a:t>Conclusion</a:t>
            </a:r>
            <a:endParaRPr lang="en-US" sz="2900" b="1" dirty="0">
              <a:latin typeface="Arial" panose="020B0604020202020204" pitchFamily="34" charset="0"/>
              <a:cs typeface="Arial" panose="020B0604020202020204" pitchFamily="34" charset="0"/>
            </a:endParaRPr>
          </a:p>
        </p:txBody>
      </p:sp>
      <p:sp>
        <p:nvSpPr>
          <p:cNvPr id="7" name="Footer Placeholder 6"/>
          <p:cNvSpPr>
            <a:spLocks noGrp="1"/>
          </p:cNvSpPr>
          <p:nvPr>
            <p:ph type="ftr" sz="quarter" idx="11"/>
          </p:nvPr>
        </p:nvSpPr>
        <p:spPr/>
        <p:txBody>
          <a:bodyPr/>
          <a:lstStyle/>
          <a:p>
            <a:r>
              <a:rPr lang="en-ZA" dirty="0"/>
              <a:t>In Support of SANDF Soldiers</a:t>
            </a:r>
          </a:p>
        </p:txBody>
      </p:sp>
      <p:sp>
        <p:nvSpPr>
          <p:cNvPr id="8" name="Slide Number Placeholder 7"/>
          <p:cNvSpPr>
            <a:spLocks noGrp="1"/>
          </p:cNvSpPr>
          <p:nvPr>
            <p:ph type="sldNum" sz="quarter" idx="12"/>
          </p:nvPr>
        </p:nvSpPr>
        <p:spPr/>
        <p:txBody>
          <a:bodyPr/>
          <a:lstStyle/>
          <a:p>
            <a:fld id="{C17A5886-F1EC-4A37-9934-51C959F0825D}" type="slidenum">
              <a:rPr lang="en-ZA" smtClean="0"/>
              <a:t>3</a:t>
            </a:fld>
            <a:endParaRPr lang="en-ZA"/>
          </a:p>
        </p:txBody>
      </p:sp>
      <p:pic>
        <p:nvPicPr>
          <p:cNvPr id="9" name="Picture 8" descr="F:\March 2016\March Plenary\Def Service Commision Logo - Heraldry.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83611" y="359908"/>
            <a:ext cx="894080" cy="948055"/>
          </a:xfrm>
          <a:prstGeom prst="rect">
            <a:avLst/>
          </a:prstGeom>
          <a:noFill/>
          <a:ln>
            <a:noFill/>
          </a:ln>
        </p:spPr>
      </p:pic>
      <p:pic>
        <p:nvPicPr>
          <p:cNvPr id="10" name="Picture 9" descr="F:\March 2016\March Plenary\Def Service Commision Logo - Heraldry.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82415" y="373459"/>
            <a:ext cx="894080" cy="948055"/>
          </a:xfrm>
          <a:prstGeom prst="rect">
            <a:avLst/>
          </a:prstGeom>
          <a:noFill/>
          <a:ln>
            <a:noFill/>
          </a:ln>
        </p:spPr>
      </p:pic>
    </p:spTree>
    <p:extLst>
      <p:ext uri="{BB962C8B-B14F-4D97-AF65-F5344CB8AC3E}">
        <p14:creationId xmlns:p14="http://schemas.microsoft.com/office/powerpoint/2010/main" val="41993973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10490" y="138545"/>
            <a:ext cx="10758055" cy="1420431"/>
          </a:xfrm>
          <a:solidFill>
            <a:schemeClr val="accent1">
              <a:lumMod val="20000"/>
              <a:lumOff val="80000"/>
            </a:schemeClr>
          </a:solidFill>
        </p:spPr>
        <p:txBody>
          <a:bodyPr>
            <a:normAutofit/>
          </a:bodyPr>
          <a:lstStyle/>
          <a:p>
            <a:pPr algn="ctr"/>
            <a:r>
              <a:rPr lang="en-ZA" sz="28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Performance Information</a:t>
            </a:r>
            <a:endParaRPr lang="en-ZA"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a:xfrm>
            <a:off x="838200" y="1879136"/>
            <a:ext cx="10515600" cy="4299996"/>
          </a:xfrm>
        </p:spPr>
        <p:txBody>
          <a:bodyPr>
            <a:normAutofit fontScale="92500" lnSpcReduction="20000"/>
          </a:bodyPr>
          <a:lstStyle/>
          <a:p>
            <a:pPr marL="0" indent="0" algn="just">
              <a:lnSpc>
                <a:spcPct val="150000"/>
              </a:lnSpc>
              <a:buNone/>
            </a:pPr>
            <a:r>
              <a:rPr lang="en-ZA" sz="1900" b="1" u="sng" dirty="0" smtClean="0">
                <a:latin typeface="Arial" panose="020B0604020202020204" pitchFamily="34" charset="0"/>
                <a:cs typeface="Arial" panose="020B0604020202020204" pitchFamily="34" charset="0"/>
              </a:rPr>
              <a:t>FINANCIAL PERFORMANCE INFORMATION</a:t>
            </a:r>
            <a:endParaRPr lang="en-GB" sz="1900" b="1" u="sng" dirty="0" smtClean="0">
              <a:latin typeface="Arial" panose="020B0604020202020204" pitchFamily="34" charset="0"/>
              <a:cs typeface="Arial" panose="020B0604020202020204" pitchFamily="34" charset="0"/>
            </a:endParaRPr>
          </a:p>
          <a:p>
            <a:pPr algn="just">
              <a:lnSpc>
                <a:spcPct val="150000"/>
              </a:lnSpc>
              <a:buFont typeface="Wingdings" panose="05000000000000000000" pitchFamily="2" charset="2"/>
              <a:buChar char="Ø"/>
            </a:pPr>
            <a:r>
              <a:rPr lang="en-GB" sz="1900" dirty="0" smtClean="0">
                <a:latin typeface="Arial" panose="020B0604020202020204" pitchFamily="34" charset="0"/>
                <a:cs typeface="Arial" panose="020B0604020202020204" pitchFamily="34" charset="0"/>
              </a:rPr>
              <a:t>Within </a:t>
            </a:r>
            <a:r>
              <a:rPr lang="en-GB" sz="1900" dirty="0">
                <a:latin typeface="Arial" panose="020B0604020202020204" pitchFamily="34" charset="0"/>
                <a:cs typeface="Arial" panose="020B0604020202020204" pitchFamily="34" charset="0"/>
              </a:rPr>
              <a:t>the DFSC, the Chairperson, Commissioner </a:t>
            </a:r>
            <a:r>
              <a:rPr lang="en-GB" sz="1900" dirty="0" err="1">
                <a:latin typeface="Arial" panose="020B0604020202020204" pitchFamily="34" charset="0"/>
                <a:cs typeface="Arial" panose="020B0604020202020204" pitchFamily="34" charset="0"/>
              </a:rPr>
              <a:t>I.H</a:t>
            </a:r>
            <a:r>
              <a:rPr lang="en-GB" sz="1900" dirty="0">
                <a:latin typeface="Arial" panose="020B0604020202020204" pitchFamily="34" charset="0"/>
                <a:cs typeface="Arial" panose="020B0604020202020204" pitchFamily="34" charset="0"/>
              </a:rPr>
              <a:t>. Robertson, is the responsible person to ensure that all strategic and operational functions are executed within the limits of the allocated </a:t>
            </a:r>
            <a:r>
              <a:rPr lang="en-GB" sz="1900" dirty="0" smtClean="0">
                <a:latin typeface="Arial" panose="020B0604020202020204" pitchFamily="34" charset="0"/>
                <a:cs typeface="Arial" panose="020B0604020202020204" pitchFamily="34" charset="0"/>
              </a:rPr>
              <a:t>Vote.</a:t>
            </a:r>
          </a:p>
          <a:p>
            <a:pPr algn="just">
              <a:lnSpc>
                <a:spcPct val="150000"/>
              </a:lnSpc>
              <a:buFont typeface="Wingdings" panose="05000000000000000000" pitchFamily="2" charset="2"/>
              <a:buChar char="Ø"/>
            </a:pPr>
            <a:r>
              <a:rPr lang="en-GB" sz="1900" dirty="0">
                <a:latin typeface="Arial" panose="020B0604020202020204" pitchFamily="34" charset="0"/>
                <a:cs typeface="Arial" panose="020B0604020202020204" pitchFamily="34" charset="0"/>
              </a:rPr>
              <a:t>The DFSC manages and controls expenditure </a:t>
            </a:r>
            <a:r>
              <a:rPr lang="en-GB" sz="1900" dirty="0" smtClean="0">
                <a:latin typeface="Arial" panose="020B0604020202020204" pitchFamily="34" charset="0"/>
                <a:cs typeface="Arial" panose="020B0604020202020204" pitchFamily="34" charset="0"/>
              </a:rPr>
              <a:t>of </a:t>
            </a:r>
            <a:r>
              <a:rPr lang="en-GB" sz="1900" dirty="0">
                <a:latin typeface="Arial" panose="020B0604020202020204" pitchFamily="34" charset="0"/>
                <a:cs typeface="Arial" panose="020B0604020202020204" pitchFamily="34" charset="0"/>
              </a:rPr>
              <a:t>its Vote, or the current allocation within the adjusted budget, transparently through its </a:t>
            </a:r>
            <a:r>
              <a:rPr lang="en-GB" sz="1900" dirty="0" smtClean="0">
                <a:latin typeface="Arial" panose="020B0604020202020204" pitchFamily="34" charset="0"/>
                <a:cs typeface="Arial" panose="020B0604020202020204" pitchFamily="34" charset="0"/>
              </a:rPr>
              <a:t>Budget </a:t>
            </a:r>
            <a:r>
              <a:rPr lang="en-GB" sz="1900" dirty="0">
                <a:latin typeface="Arial" panose="020B0604020202020204" pitchFamily="34" charset="0"/>
                <a:cs typeface="Arial" panose="020B0604020202020204" pitchFamily="34" charset="0"/>
              </a:rPr>
              <a:t>Control Committee (BCC) meetings</a:t>
            </a:r>
            <a:r>
              <a:rPr lang="en-GB" sz="1900" dirty="0" smtClean="0">
                <a:latin typeface="Arial" panose="020B0604020202020204" pitchFamily="34" charset="0"/>
                <a:cs typeface="Arial" panose="020B0604020202020204" pitchFamily="34" charset="0"/>
              </a:rPr>
              <a:t>.</a:t>
            </a:r>
          </a:p>
          <a:p>
            <a:pPr marL="0" indent="0" algn="just">
              <a:lnSpc>
                <a:spcPct val="150000"/>
              </a:lnSpc>
              <a:buNone/>
            </a:pPr>
            <a:r>
              <a:rPr lang="en-GB" sz="1900" b="1" dirty="0" smtClean="0">
                <a:latin typeface="Arial" panose="020B0604020202020204" pitchFamily="34" charset="0"/>
                <a:cs typeface="Arial" panose="020B0604020202020204" pitchFamily="34" charset="0"/>
              </a:rPr>
              <a:t>Expenditure of </a:t>
            </a:r>
            <a:r>
              <a:rPr lang="en-GB" sz="1900" b="1" dirty="0">
                <a:latin typeface="Arial" panose="020B0604020202020204" pitchFamily="34" charset="0"/>
                <a:cs typeface="Arial" panose="020B0604020202020204" pitchFamily="34" charset="0"/>
              </a:rPr>
              <a:t>t</a:t>
            </a:r>
            <a:r>
              <a:rPr lang="en-GB" sz="1900" b="1" dirty="0" smtClean="0">
                <a:latin typeface="Arial" panose="020B0604020202020204" pitchFamily="34" charset="0"/>
                <a:cs typeface="Arial" panose="020B0604020202020204" pitchFamily="34" charset="0"/>
              </a:rPr>
              <a:t>he Vote</a:t>
            </a:r>
          </a:p>
          <a:p>
            <a:pPr algn="just">
              <a:lnSpc>
                <a:spcPct val="150000"/>
              </a:lnSpc>
              <a:buFont typeface="Wingdings" panose="05000000000000000000" pitchFamily="2" charset="2"/>
              <a:buChar char="Ø"/>
            </a:pPr>
            <a:r>
              <a:rPr lang="en-GB" sz="1900" dirty="0" smtClean="0">
                <a:latin typeface="Arial" panose="020B0604020202020204" pitchFamily="34" charset="0"/>
                <a:cs typeface="Arial" panose="020B0604020202020204" pitchFamily="34" charset="0"/>
              </a:rPr>
              <a:t>The </a:t>
            </a:r>
            <a:r>
              <a:rPr lang="en-GB" sz="1900" dirty="0">
                <a:latin typeface="Arial" panose="020B0604020202020204" pitchFamily="34" charset="0"/>
                <a:cs typeface="Arial" panose="020B0604020202020204" pitchFamily="34" charset="0"/>
              </a:rPr>
              <a:t>DFSC surrendered 48,97% (Rm2,7) of its Operational Budget during the </a:t>
            </a:r>
            <a:r>
              <a:rPr lang="en-GB" sz="1900" dirty="0" smtClean="0">
                <a:latin typeface="Arial" panose="020B0604020202020204" pitchFamily="34" charset="0"/>
                <a:cs typeface="Arial" panose="020B0604020202020204" pitchFamily="34" charset="0"/>
              </a:rPr>
              <a:t>reporting period</a:t>
            </a:r>
            <a:r>
              <a:rPr lang="en-GB" sz="1900" dirty="0">
                <a:latin typeface="Arial" panose="020B0604020202020204" pitchFamily="34" charset="0"/>
                <a:cs typeface="Arial" panose="020B0604020202020204" pitchFamily="34" charset="0"/>
              </a:rPr>
              <a:t>. This accounts for 17,76% of its total allocated budget. This was due to various </a:t>
            </a:r>
            <a:r>
              <a:rPr lang="en-GB" sz="1900" dirty="0" smtClean="0">
                <a:latin typeface="Arial" panose="020B0604020202020204" pitchFamily="34" charset="0"/>
                <a:cs typeface="Arial" panose="020B0604020202020204" pitchFamily="34" charset="0"/>
              </a:rPr>
              <a:t>strategic </a:t>
            </a:r>
            <a:r>
              <a:rPr lang="en-GB" sz="1900" dirty="0">
                <a:latin typeface="Arial" panose="020B0604020202020204" pitchFamily="34" charset="0"/>
                <a:cs typeface="Arial" panose="020B0604020202020204" pitchFamily="34" charset="0"/>
              </a:rPr>
              <a:t>and operational factors, including the negative impact of the </a:t>
            </a:r>
            <a:r>
              <a:rPr lang="en-GB" sz="1900" dirty="0" smtClean="0">
                <a:latin typeface="Arial" panose="020B0604020202020204" pitchFamily="34" charset="0"/>
                <a:cs typeface="Arial" panose="020B0604020202020204" pitchFamily="34" charset="0"/>
              </a:rPr>
              <a:t>COVID-19. </a:t>
            </a:r>
            <a:endParaRPr lang="en-GB" sz="1900" dirty="0">
              <a:latin typeface="Arial" panose="020B0604020202020204" pitchFamily="34" charset="0"/>
              <a:cs typeface="Arial" panose="020B0604020202020204" pitchFamily="34" charset="0"/>
            </a:endParaRPr>
          </a:p>
          <a:p>
            <a:pPr algn="just">
              <a:lnSpc>
                <a:spcPct val="150000"/>
              </a:lnSpc>
              <a:buFont typeface="Wingdings" panose="05000000000000000000" pitchFamily="2" charset="2"/>
              <a:buChar char="Ø"/>
            </a:pPr>
            <a:endParaRPr lang="en-GB" sz="1900" dirty="0" smtClean="0">
              <a:latin typeface="Arial" panose="020B0604020202020204" pitchFamily="34" charset="0"/>
              <a:cs typeface="Arial" panose="020B0604020202020204" pitchFamily="34" charset="0"/>
            </a:endParaRPr>
          </a:p>
        </p:txBody>
      </p:sp>
      <p:sp>
        <p:nvSpPr>
          <p:cNvPr id="7" name="Footer Placeholder 6"/>
          <p:cNvSpPr>
            <a:spLocks noGrp="1"/>
          </p:cNvSpPr>
          <p:nvPr>
            <p:ph type="ftr" sz="quarter" idx="11"/>
          </p:nvPr>
        </p:nvSpPr>
        <p:spPr/>
        <p:txBody>
          <a:bodyPr/>
          <a:lstStyle/>
          <a:p>
            <a:r>
              <a:rPr lang="en-ZA" dirty="0"/>
              <a:t>In Support of SANDF Soldiers</a:t>
            </a:r>
          </a:p>
        </p:txBody>
      </p:sp>
      <p:sp>
        <p:nvSpPr>
          <p:cNvPr id="8" name="Slide Number Placeholder 7"/>
          <p:cNvSpPr>
            <a:spLocks noGrp="1"/>
          </p:cNvSpPr>
          <p:nvPr>
            <p:ph type="sldNum" sz="quarter" idx="12"/>
          </p:nvPr>
        </p:nvSpPr>
        <p:spPr/>
        <p:txBody>
          <a:bodyPr/>
          <a:lstStyle/>
          <a:p>
            <a:fld id="{C17A5886-F1EC-4A37-9934-51C959F0825D}" type="slidenum">
              <a:rPr lang="en-ZA" smtClean="0"/>
              <a:t>4</a:t>
            </a:fld>
            <a:endParaRPr lang="en-ZA" dirty="0"/>
          </a:p>
        </p:txBody>
      </p:sp>
      <p:pic>
        <p:nvPicPr>
          <p:cNvPr id="9" name="Picture 8" descr="F:\March 2016\March Plenary\Def Service Commision Logo - Heraldry.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83611" y="359908"/>
            <a:ext cx="894080" cy="948055"/>
          </a:xfrm>
          <a:prstGeom prst="rect">
            <a:avLst/>
          </a:prstGeom>
          <a:noFill/>
          <a:ln>
            <a:noFill/>
          </a:ln>
        </p:spPr>
      </p:pic>
      <p:pic>
        <p:nvPicPr>
          <p:cNvPr id="10" name="Picture 9" descr="F:\March 2016\March Plenary\Def Service Commision Logo - Heraldry.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82415" y="373459"/>
            <a:ext cx="894080" cy="948055"/>
          </a:xfrm>
          <a:prstGeom prst="rect">
            <a:avLst/>
          </a:prstGeom>
          <a:noFill/>
          <a:ln>
            <a:noFill/>
          </a:ln>
        </p:spPr>
      </p:pic>
    </p:spTree>
    <p:extLst>
      <p:ext uri="{BB962C8B-B14F-4D97-AF65-F5344CB8AC3E}">
        <p14:creationId xmlns:p14="http://schemas.microsoft.com/office/powerpoint/2010/main" val="20628854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10490" y="138545"/>
            <a:ext cx="10758055" cy="1420431"/>
          </a:xfrm>
          <a:solidFill>
            <a:schemeClr val="accent1">
              <a:lumMod val="20000"/>
              <a:lumOff val="80000"/>
            </a:schemeClr>
          </a:solidFill>
        </p:spPr>
        <p:txBody>
          <a:bodyPr>
            <a:normAutofit/>
          </a:bodyPr>
          <a:lstStyle/>
          <a:p>
            <a:pPr algn="ctr"/>
            <a:r>
              <a:rPr lang="en-ZA" sz="28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Performance Information</a:t>
            </a:r>
            <a:endParaRPr lang="en-ZA"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a:xfrm>
            <a:off x="838200" y="1879136"/>
            <a:ext cx="10515600" cy="4299996"/>
          </a:xfrm>
        </p:spPr>
        <p:txBody>
          <a:bodyPr>
            <a:normAutofit/>
          </a:bodyPr>
          <a:lstStyle/>
          <a:p>
            <a:pPr marL="0" indent="0" algn="just">
              <a:lnSpc>
                <a:spcPct val="150000"/>
              </a:lnSpc>
              <a:buNone/>
            </a:pPr>
            <a:r>
              <a:rPr lang="en-GB" sz="2000" b="1" dirty="0"/>
              <a:t>Summary of actual (Human Resource and Operational) budget expenditure</a:t>
            </a:r>
            <a:endParaRPr lang="en-GB" sz="1900" b="1" dirty="0" smtClean="0">
              <a:latin typeface="Arial" panose="020B0604020202020204" pitchFamily="34" charset="0"/>
              <a:cs typeface="Arial" panose="020B0604020202020204" pitchFamily="34" charset="0"/>
            </a:endParaRPr>
          </a:p>
        </p:txBody>
      </p:sp>
      <p:sp>
        <p:nvSpPr>
          <p:cNvPr id="7" name="Footer Placeholder 6"/>
          <p:cNvSpPr>
            <a:spLocks noGrp="1"/>
          </p:cNvSpPr>
          <p:nvPr>
            <p:ph type="ftr" sz="quarter" idx="11"/>
          </p:nvPr>
        </p:nvSpPr>
        <p:spPr/>
        <p:txBody>
          <a:bodyPr/>
          <a:lstStyle/>
          <a:p>
            <a:r>
              <a:rPr lang="en-ZA" dirty="0"/>
              <a:t>In Support of SANDF Soldiers</a:t>
            </a:r>
          </a:p>
        </p:txBody>
      </p:sp>
      <p:sp>
        <p:nvSpPr>
          <p:cNvPr id="8" name="Slide Number Placeholder 7"/>
          <p:cNvSpPr>
            <a:spLocks noGrp="1"/>
          </p:cNvSpPr>
          <p:nvPr>
            <p:ph type="sldNum" sz="quarter" idx="12"/>
          </p:nvPr>
        </p:nvSpPr>
        <p:spPr/>
        <p:txBody>
          <a:bodyPr/>
          <a:lstStyle/>
          <a:p>
            <a:fld id="{C17A5886-F1EC-4A37-9934-51C959F0825D}" type="slidenum">
              <a:rPr lang="en-ZA" smtClean="0"/>
              <a:t>5</a:t>
            </a:fld>
            <a:endParaRPr lang="en-ZA" dirty="0"/>
          </a:p>
        </p:txBody>
      </p:sp>
      <p:pic>
        <p:nvPicPr>
          <p:cNvPr id="9" name="Picture 8" descr="F:\March 2016\March Plenary\Def Service Commision Logo - Heraldry.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83611" y="359908"/>
            <a:ext cx="894080" cy="948055"/>
          </a:xfrm>
          <a:prstGeom prst="rect">
            <a:avLst/>
          </a:prstGeom>
          <a:noFill/>
          <a:ln>
            <a:noFill/>
          </a:ln>
        </p:spPr>
      </p:pic>
      <p:pic>
        <p:nvPicPr>
          <p:cNvPr id="10" name="Picture 9" descr="F:\March 2016\March Plenary\Def Service Commision Logo - Heraldry.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82415" y="373459"/>
            <a:ext cx="894080" cy="948055"/>
          </a:xfrm>
          <a:prstGeom prst="rect">
            <a:avLst/>
          </a:prstGeom>
          <a:noFill/>
          <a:ln>
            <a:noFill/>
          </a:ln>
        </p:spPr>
      </p:pic>
      <p:pic>
        <p:nvPicPr>
          <p:cNvPr id="12" name="Content Placeholder 1"/>
          <p:cNvPicPr>
            <a:picLocks noChangeAspect="1"/>
          </p:cNvPicPr>
          <p:nvPr/>
        </p:nvPicPr>
        <p:blipFill>
          <a:blip r:embed="rId4"/>
          <a:stretch>
            <a:fillRect/>
          </a:stretch>
        </p:blipFill>
        <p:spPr>
          <a:xfrm>
            <a:off x="982415" y="2711990"/>
            <a:ext cx="8782050" cy="3200400"/>
          </a:xfrm>
          <a:prstGeom prst="rect">
            <a:avLst/>
          </a:prstGeom>
        </p:spPr>
      </p:pic>
    </p:spTree>
    <p:extLst>
      <p:ext uri="{BB962C8B-B14F-4D97-AF65-F5344CB8AC3E}">
        <p14:creationId xmlns:p14="http://schemas.microsoft.com/office/powerpoint/2010/main" val="5941061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solidFill>
            <a:schemeClr val="accent1">
              <a:lumMod val="20000"/>
              <a:lumOff val="80000"/>
            </a:schemeClr>
          </a:solidFill>
        </p:spPr>
        <p:txBody>
          <a:bodyPr>
            <a:normAutofit/>
          </a:bodyPr>
          <a:lstStyle/>
          <a:p>
            <a:pPr algn="ctr"/>
            <a:r>
              <a:rPr lang="en-ZA" sz="28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Performance Information</a:t>
            </a:r>
            <a:endParaRPr lang="en-ZA"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7" name="Footer Placeholder 6"/>
          <p:cNvSpPr>
            <a:spLocks noGrp="1"/>
          </p:cNvSpPr>
          <p:nvPr>
            <p:ph type="ftr" sz="quarter" idx="11"/>
          </p:nvPr>
        </p:nvSpPr>
        <p:spPr/>
        <p:txBody>
          <a:bodyPr/>
          <a:lstStyle/>
          <a:p>
            <a:r>
              <a:rPr lang="en-ZA" dirty="0"/>
              <a:t>In Support of SANDF Soldiers</a:t>
            </a:r>
          </a:p>
        </p:txBody>
      </p:sp>
      <p:sp>
        <p:nvSpPr>
          <p:cNvPr id="8" name="Slide Number Placeholder 7"/>
          <p:cNvSpPr>
            <a:spLocks noGrp="1"/>
          </p:cNvSpPr>
          <p:nvPr>
            <p:ph type="sldNum" sz="quarter" idx="12"/>
          </p:nvPr>
        </p:nvSpPr>
        <p:spPr/>
        <p:txBody>
          <a:bodyPr/>
          <a:lstStyle/>
          <a:p>
            <a:fld id="{C17A5886-F1EC-4A37-9934-51C959F0825D}" type="slidenum">
              <a:rPr lang="en-ZA" smtClean="0"/>
              <a:t>6</a:t>
            </a:fld>
            <a:endParaRPr lang="en-ZA" dirty="0"/>
          </a:p>
        </p:txBody>
      </p:sp>
      <p:pic>
        <p:nvPicPr>
          <p:cNvPr id="9" name="Picture 8" descr="F:\March 2016\March Plenary\Def Service Commision Logo - Heraldry.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83611" y="359908"/>
            <a:ext cx="894080" cy="948055"/>
          </a:xfrm>
          <a:prstGeom prst="rect">
            <a:avLst/>
          </a:prstGeom>
          <a:noFill/>
          <a:ln>
            <a:noFill/>
          </a:ln>
        </p:spPr>
      </p:pic>
      <p:pic>
        <p:nvPicPr>
          <p:cNvPr id="10" name="Picture 9" descr="F:\March 2016\March Plenary\Def Service Commision Logo - Heraldry.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82415" y="373459"/>
            <a:ext cx="894080" cy="948055"/>
          </a:xfrm>
          <a:prstGeom prst="rect">
            <a:avLst/>
          </a:prstGeom>
          <a:noFill/>
          <a:ln>
            <a:noFill/>
          </a:ln>
        </p:spPr>
      </p:pic>
      <p:sp>
        <p:nvSpPr>
          <p:cNvPr id="13" name="Content Placeholder 12"/>
          <p:cNvSpPr>
            <a:spLocks noGrp="1"/>
          </p:cNvSpPr>
          <p:nvPr>
            <p:ph idx="1"/>
          </p:nvPr>
        </p:nvSpPr>
        <p:spPr/>
        <p:txBody>
          <a:bodyPr>
            <a:normAutofit/>
          </a:bodyPr>
          <a:lstStyle/>
          <a:p>
            <a:pPr marL="0" indent="0" algn="just">
              <a:lnSpc>
                <a:spcPct val="150000"/>
              </a:lnSpc>
              <a:buNone/>
            </a:pPr>
            <a:r>
              <a:rPr lang="en-GB" sz="1900" dirty="0">
                <a:latin typeface="Arial" panose="020B0604020202020204" pitchFamily="34" charset="0"/>
                <a:cs typeface="Arial" panose="020B0604020202020204" pitchFamily="34" charset="0"/>
              </a:rPr>
              <a:t>The </a:t>
            </a:r>
            <a:r>
              <a:rPr lang="en-GB" sz="1900" dirty="0" smtClean="0">
                <a:latin typeface="Arial" panose="020B0604020202020204" pitchFamily="34" charset="0"/>
                <a:cs typeface="Arial" panose="020B0604020202020204" pitchFamily="34" charset="0"/>
              </a:rPr>
              <a:t>DFSC surrendered R2 </a:t>
            </a:r>
            <a:r>
              <a:rPr lang="en-GB" sz="1900" dirty="0">
                <a:latin typeface="Arial" panose="020B0604020202020204" pitchFamily="34" charset="0"/>
                <a:cs typeface="Arial" panose="020B0604020202020204" pitchFamily="34" charset="0"/>
              </a:rPr>
              <a:t>700 397 </a:t>
            </a:r>
            <a:r>
              <a:rPr lang="en-GB" sz="1900" dirty="0" smtClean="0">
                <a:latin typeface="Arial" panose="020B0604020202020204" pitchFamily="34" charset="0"/>
                <a:cs typeface="Arial" panose="020B0604020202020204" pitchFamily="34" charset="0"/>
              </a:rPr>
              <a:t>to the DOD partly due to the following: </a:t>
            </a:r>
            <a:endParaRPr lang="en-GB" sz="1900" dirty="0">
              <a:latin typeface="Arial" panose="020B0604020202020204" pitchFamily="34" charset="0"/>
              <a:cs typeface="Arial" panose="020B0604020202020204" pitchFamily="34" charset="0"/>
            </a:endParaRPr>
          </a:p>
          <a:p>
            <a:pPr algn="just">
              <a:lnSpc>
                <a:spcPct val="150000"/>
              </a:lnSpc>
              <a:buFont typeface="Wingdings" panose="05000000000000000000" pitchFamily="2" charset="2"/>
              <a:buChar char="Ø"/>
            </a:pPr>
            <a:r>
              <a:rPr lang="en-GB" sz="1900" dirty="0">
                <a:latin typeface="Arial" panose="020B0604020202020204" pitchFamily="34" charset="0"/>
                <a:cs typeface="Arial" panose="020B0604020202020204" pitchFamily="34" charset="0"/>
              </a:rPr>
              <a:t>The tender processes for the upgrading of the DFSC Main </a:t>
            </a:r>
            <a:r>
              <a:rPr lang="en-GB" sz="1900" dirty="0" smtClean="0">
                <a:latin typeface="Arial" panose="020B0604020202020204" pitchFamily="34" charset="0"/>
                <a:cs typeface="Arial" panose="020B0604020202020204" pitchFamily="34" charset="0"/>
              </a:rPr>
              <a:t>Boardroom conference </a:t>
            </a:r>
            <a:r>
              <a:rPr lang="en-GB" sz="1900" dirty="0">
                <a:latin typeface="Arial" panose="020B0604020202020204" pitchFamily="34" charset="0"/>
                <a:cs typeface="Arial" panose="020B0604020202020204" pitchFamily="34" charset="0"/>
              </a:rPr>
              <a:t>system is almost finalised. This costs entailed an installation </a:t>
            </a:r>
            <a:r>
              <a:rPr lang="en-GB" sz="1900" dirty="0" smtClean="0">
                <a:latin typeface="Arial" panose="020B0604020202020204" pitchFamily="34" charset="0"/>
                <a:cs typeface="Arial" panose="020B0604020202020204" pitchFamily="34" charset="0"/>
              </a:rPr>
              <a:t>of R770 </a:t>
            </a:r>
            <a:r>
              <a:rPr lang="en-GB" sz="1900" dirty="0">
                <a:latin typeface="Arial" panose="020B0604020202020204" pitchFamily="34" charset="0"/>
                <a:cs typeface="Arial" panose="020B0604020202020204" pitchFamily="34" charset="0"/>
              </a:rPr>
              <a:t>291 and a yearly maintenance fee of R181 946 for the next 3 years. </a:t>
            </a:r>
          </a:p>
          <a:p>
            <a:pPr algn="just">
              <a:lnSpc>
                <a:spcPct val="150000"/>
              </a:lnSpc>
              <a:buFont typeface="Wingdings" panose="05000000000000000000" pitchFamily="2" charset="2"/>
              <a:buChar char="Ø"/>
            </a:pPr>
            <a:r>
              <a:rPr lang="en-GB" sz="1900" dirty="0">
                <a:latin typeface="Arial" panose="020B0604020202020204" pitchFamily="34" charset="0"/>
                <a:cs typeface="Arial" panose="020B0604020202020204" pitchFamily="34" charset="0"/>
              </a:rPr>
              <a:t>The procurement process for the DFSC website, was deferred during February </a:t>
            </a:r>
            <a:r>
              <a:rPr lang="en-GB" sz="1900" dirty="0" smtClean="0">
                <a:latin typeface="Arial" panose="020B0604020202020204" pitchFamily="34" charset="0"/>
                <a:cs typeface="Arial" panose="020B0604020202020204" pitchFamily="34" charset="0"/>
              </a:rPr>
              <a:t>2021 </a:t>
            </a:r>
            <a:r>
              <a:rPr lang="en-GB" sz="1900" dirty="0">
                <a:latin typeface="Arial" panose="020B0604020202020204" pitchFamily="34" charset="0"/>
                <a:cs typeface="Arial" panose="020B0604020202020204" pitchFamily="34" charset="0"/>
              </a:rPr>
              <a:t>in order to obtain further clarity on the costing and cost effectiveness that </a:t>
            </a:r>
            <a:r>
              <a:rPr lang="en-GB" sz="1900" dirty="0" smtClean="0">
                <a:latin typeface="Arial" panose="020B0604020202020204" pitchFamily="34" charset="0"/>
                <a:cs typeface="Arial" panose="020B0604020202020204" pitchFamily="34" charset="0"/>
              </a:rPr>
              <a:t>is </a:t>
            </a:r>
            <a:r>
              <a:rPr lang="en-GB" sz="1900" dirty="0">
                <a:latin typeface="Arial" panose="020B0604020202020204" pitchFamily="34" charset="0"/>
                <a:cs typeface="Arial" panose="020B0604020202020204" pitchFamily="34" charset="0"/>
              </a:rPr>
              <a:t>less than the projected amount of Rm1.5 by the State Information Technology </a:t>
            </a:r>
            <a:r>
              <a:rPr lang="en-GB" sz="1900" dirty="0" smtClean="0">
                <a:latin typeface="Arial" panose="020B0604020202020204" pitchFamily="34" charset="0"/>
                <a:cs typeface="Arial" panose="020B0604020202020204" pitchFamily="34" charset="0"/>
              </a:rPr>
              <a:t>Agency </a:t>
            </a:r>
            <a:r>
              <a:rPr lang="en-GB" sz="1900" dirty="0">
                <a:latin typeface="Arial" panose="020B0604020202020204" pitchFamily="34" charset="0"/>
                <a:cs typeface="Arial" panose="020B0604020202020204" pitchFamily="34" charset="0"/>
              </a:rPr>
              <a:t>(</a:t>
            </a:r>
            <a:r>
              <a:rPr lang="en-GB" sz="1900" dirty="0" err="1">
                <a:latin typeface="Arial" panose="020B0604020202020204" pitchFamily="34" charset="0"/>
                <a:cs typeface="Arial" panose="020B0604020202020204" pitchFamily="34" charset="0"/>
              </a:rPr>
              <a:t>SITA</a:t>
            </a:r>
            <a:r>
              <a:rPr lang="en-GB" sz="1900" dirty="0">
                <a:latin typeface="Arial" panose="020B0604020202020204" pitchFamily="34" charset="0"/>
                <a:cs typeface="Arial" panose="020B0604020202020204" pitchFamily="34" charset="0"/>
              </a:rPr>
              <a:t>). The DFSC directed that consideration to approach other </a:t>
            </a:r>
            <a:r>
              <a:rPr lang="en-GB" sz="1900" dirty="0" smtClean="0">
                <a:latin typeface="Arial" panose="020B0604020202020204" pitchFamily="34" charset="0"/>
                <a:cs typeface="Arial" panose="020B0604020202020204" pitchFamily="34" charset="0"/>
              </a:rPr>
              <a:t>external </a:t>
            </a:r>
            <a:r>
              <a:rPr lang="en-GB" sz="1900" dirty="0">
                <a:latin typeface="Arial" panose="020B0604020202020204" pitchFamily="34" charset="0"/>
                <a:cs typeface="Arial" panose="020B0604020202020204" pitchFamily="34" charset="0"/>
              </a:rPr>
              <a:t>suppliers who </a:t>
            </a:r>
            <a:r>
              <a:rPr lang="en-GB" sz="1900" dirty="0" smtClean="0">
                <a:latin typeface="Arial" panose="020B0604020202020204" pitchFamily="34" charset="0"/>
                <a:cs typeface="Arial" panose="020B0604020202020204" pitchFamily="34" charset="0"/>
              </a:rPr>
              <a:t>could charge </a:t>
            </a:r>
            <a:r>
              <a:rPr lang="en-GB" sz="1900" dirty="0">
                <a:latin typeface="Arial" panose="020B0604020202020204" pitchFamily="34" charset="0"/>
                <a:cs typeface="Arial" panose="020B0604020202020204" pitchFamily="34" charset="0"/>
              </a:rPr>
              <a:t>less than Rm1.5 be explored. </a:t>
            </a:r>
            <a:endParaRPr lang="en-ZA" sz="1900" dirty="0"/>
          </a:p>
        </p:txBody>
      </p:sp>
    </p:spTree>
    <p:extLst>
      <p:ext uri="{BB962C8B-B14F-4D97-AF65-F5344CB8AC3E}">
        <p14:creationId xmlns:p14="http://schemas.microsoft.com/office/powerpoint/2010/main" val="39906371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10490" y="138545"/>
            <a:ext cx="10758055" cy="1420431"/>
          </a:xfrm>
          <a:solidFill>
            <a:schemeClr val="accent1">
              <a:lumMod val="20000"/>
              <a:lumOff val="80000"/>
            </a:schemeClr>
          </a:solidFill>
        </p:spPr>
        <p:txBody>
          <a:bodyPr>
            <a:normAutofit/>
          </a:bodyPr>
          <a:lstStyle/>
          <a:p>
            <a:pPr algn="ctr"/>
            <a:r>
              <a:rPr lang="en-ZA" sz="28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Performance Information</a:t>
            </a:r>
            <a:endParaRPr lang="en-ZA"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a:xfrm>
            <a:off x="838200" y="1879136"/>
            <a:ext cx="10515600" cy="4299996"/>
          </a:xfrm>
        </p:spPr>
        <p:txBody>
          <a:bodyPr>
            <a:normAutofit lnSpcReduction="10000"/>
          </a:bodyPr>
          <a:lstStyle/>
          <a:p>
            <a:pPr marL="0" indent="0" algn="just">
              <a:lnSpc>
                <a:spcPct val="150000"/>
              </a:lnSpc>
              <a:buNone/>
            </a:pPr>
            <a:r>
              <a:rPr lang="en-ZA" sz="1900" b="1" u="sng" dirty="0" smtClean="0">
                <a:latin typeface="Arial" panose="020B0604020202020204" pitchFamily="34" charset="0"/>
                <a:cs typeface="Arial" panose="020B0604020202020204" pitchFamily="34" charset="0"/>
              </a:rPr>
              <a:t>NON-FINANCIAL PERFORMANCE INFORMATION</a:t>
            </a:r>
            <a:endParaRPr lang="en-GB" sz="1900" b="1" u="sng" dirty="0" smtClean="0">
              <a:latin typeface="Arial" panose="020B0604020202020204" pitchFamily="34" charset="0"/>
              <a:cs typeface="Arial" panose="020B0604020202020204" pitchFamily="34" charset="0"/>
            </a:endParaRPr>
          </a:p>
          <a:p>
            <a:pPr marL="0" indent="0" algn="just">
              <a:lnSpc>
                <a:spcPct val="150000"/>
              </a:lnSpc>
              <a:buNone/>
            </a:pPr>
            <a:r>
              <a:rPr lang="en-GB" sz="1900" b="1" dirty="0" smtClean="0">
                <a:latin typeface="Arial" panose="020B0604020202020204" pitchFamily="34" charset="0"/>
                <a:cs typeface="Arial" panose="020B0604020202020204" pitchFamily="34" charset="0"/>
              </a:rPr>
              <a:t>Audits</a:t>
            </a:r>
            <a:endParaRPr lang="en-GB" sz="1900" b="1" dirty="0">
              <a:latin typeface="Arial" panose="020B0604020202020204" pitchFamily="34" charset="0"/>
              <a:cs typeface="Arial" panose="020B0604020202020204" pitchFamily="34" charset="0"/>
            </a:endParaRPr>
          </a:p>
          <a:p>
            <a:pPr algn="just">
              <a:lnSpc>
                <a:spcPct val="150000"/>
              </a:lnSpc>
              <a:buFont typeface="Wingdings" panose="05000000000000000000" pitchFamily="2" charset="2"/>
              <a:buChar char="Ø"/>
            </a:pPr>
            <a:r>
              <a:rPr lang="en-GB" sz="1900" dirty="0">
                <a:latin typeface="Arial" panose="020B0604020202020204" pitchFamily="34" charset="0"/>
                <a:cs typeface="Arial" panose="020B0604020202020204" pitchFamily="34" charset="0"/>
              </a:rPr>
              <a:t>The DFSC had no audits performed on the performance information provided for in the </a:t>
            </a:r>
            <a:r>
              <a:rPr lang="en-GB" sz="1900" dirty="0" smtClean="0">
                <a:latin typeface="Arial" panose="020B0604020202020204" pitchFamily="34" charset="0"/>
                <a:cs typeface="Arial" panose="020B0604020202020204" pitchFamily="34" charset="0"/>
              </a:rPr>
              <a:t>AAR FY2020/21 </a:t>
            </a:r>
            <a:r>
              <a:rPr lang="en-GB" sz="1900" dirty="0">
                <a:latin typeface="Arial" panose="020B0604020202020204" pitchFamily="34" charset="0"/>
                <a:cs typeface="Arial" panose="020B0604020202020204" pitchFamily="34" charset="0"/>
              </a:rPr>
              <a:t>by the Auditor General of South Africa (</a:t>
            </a:r>
            <a:r>
              <a:rPr lang="en-GB" sz="1900" dirty="0" err="1">
                <a:latin typeface="Arial" panose="020B0604020202020204" pitchFamily="34" charset="0"/>
                <a:cs typeface="Arial" panose="020B0604020202020204" pitchFamily="34" charset="0"/>
              </a:rPr>
              <a:t>AGSA</a:t>
            </a:r>
            <a:r>
              <a:rPr lang="en-GB" sz="1900" dirty="0">
                <a:latin typeface="Arial" panose="020B0604020202020204" pitchFamily="34" charset="0"/>
                <a:cs typeface="Arial" panose="020B0604020202020204" pitchFamily="34" charset="0"/>
              </a:rPr>
              <a:t>). </a:t>
            </a:r>
          </a:p>
          <a:p>
            <a:pPr algn="just">
              <a:lnSpc>
                <a:spcPct val="150000"/>
              </a:lnSpc>
              <a:buFont typeface="Wingdings" panose="05000000000000000000" pitchFamily="2" charset="2"/>
              <a:buChar char="Ø"/>
            </a:pPr>
            <a:r>
              <a:rPr lang="en-GB" sz="1900" dirty="0" smtClean="0">
                <a:latin typeface="Arial" panose="020B0604020202020204" pitchFamily="34" charset="0"/>
                <a:cs typeface="Arial" panose="020B0604020202020204" pitchFamily="34" charset="0"/>
              </a:rPr>
              <a:t>Furthermore, no </a:t>
            </a:r>
            <a:r>
              <a:rPr lang="en-GB" sz="1900" dirty="0">
                <a:latin typeface="Arial" panose="020B0604020202020204" pitchFamily="34" charset="0"/>
                <a:cs typeface="Arial" panose="020B0604020202020204" pitchFamily="34" charset="0"/>
              </a:rPr>
              <a:t>audits were performed throughout FY2021/22 by the Internal Audit Division (</a:t>
            </a:r>
            <a:r>
              <a:rPr lang="en-GB" sz="1900" dirty="0" err="1">
                <a:latin typeface="Arial" panose="020B0604020202020204" pitchFamily="34" charset="0"/>
                <a:cs typeface="Arial" panose="020B0604020202020204" pitchFamily="34" charset="0"/>
              </a:rPr>
              <a:t>IAD</a:t>
            </a:r>
            <a:r>
              <a:rPr lang="en-GB" sz="1900" dirty="0">
                <a:latin typeface="Arial" panose="020B0604020202020204" pitchFamily="34" charset="0"/>
                <a:cs typeface="Arial" panose="020B0604020202020204" pitchFamily="34" charset="0"/>
              </a:rPr>
              <a:t>) </a:t>
            </a:r>
            <a:r>
              <a:rPr lang="en-GB" sz="1900" dirty="0" smtClean="0">
                <a:latin typeface="Arial" panose="020B0604020202020204" pitchFamily="34" charset="0"/>
                <a:cs typeface="Arial" panose="020B0604020202020204" pitchFamily="34" charset="0"/>
              </a:rPr>
              <a:t>on quarterly </a:t>
            </a:r>
            <a:r>
              <a:rPr lang="en-GB" sz="1900" dirty="0">
                <a:latin typeface="Arial" panose="020B0604020202020204" pitchFamily="34" charset="0"/>
                <a:cs typeface="Arial" panose="020B0604020202020204" pitchFamily="34" charset="0"/>
              </a:rPr>
              <a:t>reports against the DFSC APP FY2021/22</a:t>
            </a:r>
            <a:r>
              <a:rPr lang="en-GB" sz="1900" dirty="0" smtClean="0">
                <a:latin typeface="Arial" panose="020B0604020202020204" pitchFamily="34" charset="0"/>
                <a:cs typeface="Arial" panose="020B0604020202020204" pitchFamily="34" charset="0"/>
              </a:rPr>
              <a:t>. </a:t>
            </a:r>
            <a:r>
              <a:rPr lang="en-GB" sz="1900" dirty="0">
                <a:latin typeface="Arial" panose="020B0604020202020204" pitchFamily="34" charset="0"/>
                <a:cs typeface="Arial" panose="020B0604020202020204" pitchFamily="34" charset="0"/>
              </a:rPr>
              <a:t>However, </a:t>
            </a:r>
            <a:r>
              <a:rPr lang="en-GB" sz="1900" dirty="0" smtClean="0">
                <a:latin typeface="Arial" panose="020B0604020202020204" pitchFamily="34" charset="0"/>
                <a:cs typeface="Arial" panose="020B0604020202020204" pitchFamily="34" charset="0"/>
              </a:rPr>
              <a:t>the </a:t>
            </a:r>
            <a:r>
              <a:rPr lang="en-GB" sz="1900" dirty="0">
                <a:latin typeface="Arial" panose="020B0604020202020204" pitchFamily="34" charset="0"/>
                <a:cs typeface="Arial" panose="020B0604020202020204" pitchFamily="34" charset="0"/>
              </a:rPr>
              <a:t>Internal Audit Division (</a:t>
            </a:r>
            <a:r>
              <a:rPr lang="en-GB" sz="1900" dirty="0" err="1">
                <a:latin typeface="Arial" panose="020B0604020202020204" pitchFamily="34" charset="0"/>
                <a:cs typeface="Arial" panose="020B0604020202020204" pitchFamily="34" charset="0"/>
              </a:rPr>
              <a:t>IAD</a:t>
            </a:r>
            <a:r>
              <a:rPr lang="en-GB" sz="1900" dirty="0">
                <a:latin typeface="Arial" panose="020B0604020202020204" pitchFamily="34" charset="0"/>
                <a:cs typeface="Arial" panose="020B0604020202020204" pitchFamily="34" charset="0"/>
              </a:rPr>
              <a:t>) of the DOD </a:t>
            </a:r>
            <a:r>
              <a:rPr lang="en-GB" sz="1900" dirty="0" smtClean="0">
                <a:latin typeface="Arial" panose="020B0604020202020204" pitchFamily="34" charset="0"/>
                <a:cs typeface="Arial" panose="020B0604020202020204" pitchFamily="34" charset="0"/>
              </a:rPr>
              <a:t>was requested by the DFSC to conduct </a:t>
            </a:r>
            <a:r>
              <a:rPr lang="en-GB" sz="1900" dirty="0">
                <a:latin typeface="Arial" panose="020B0604020202020204" pitchFamily="34" charset="0"/>
                <a:cs typeface="Arial" panose="020B0604020202020204" pitchFamily="34" charset="0"/>
              </a:rPr>
              <a:t>an ad-hoc audit on the management </a:t>
            </a:r>
            <a:r>
              <a:rPr lang="en-GB" sz="1900" dirty="0" smtClean="0">
                <a:latin typeface="Arial" panose="020B0604020202020204" pitchFamily="34" charset="0"/>
                <a:cs typeface="Arial" panose="020B0604020202020204" pitchFamily="34" charset="0"/>
              </a:rPr>
              <a:t>of </a:t>
            </a:r>
            <a:r>
              <a:rPr lang="en-GB" sz="1900" dirty="0">
                <a:latin typeface="Arial" panose="020B0604020202020204" pitchFamily="34" charset="0"/>
                <a:cs typeface="Arial" panose="020B0604020202020204" pitchFamily="34" charset="0"/>
              </a:rPr>
              <a:t>subsistence and travel advances and claims </a:t>
            </a:r>
            <a:r>
              <a:rPr lang="en-GB" sz="1900" dirty="0" smtClean="0">
                <a:latin typeface="Arial" panose="020B0604020202020204" pitchFamily="34" charset="0"/>
                <a:cs typeface="Arial" panose="020B0604020202020204" pitchFamily="34" charset="0"/>
              </a:rPr>
              <a:t>within the Commission in </a:t>
            </a:r>
            <a:r>
              <a:rPr lang="en-GB" sz="1900" dirty="0">
                <a:latin typeface="Arial" panose="020B0604020202020204" pitchFamily="34" charset="0"/>
                <a:cs typeface="Arial" panose="020B0604020202020204" pitchFamily="34" charset="0"/>
              </a:rPr>
              <a:t>November 2021.</a:t>
            </a:r>
            <a:endParaRPr lang="en-GB" sz="1900" dirty="0" smtClean="0">
              <a:latin typeface="Arial" panose="020B0604020202020204" pitchFamily="34" charset="0"/>
              <a:cs typeface="Arial" panose="020B0604020202020204" pitchFamily="34" charset="0"/>
            </a:endParaRPr>
          </a:p>
        </p:txBody>
      </p:sp>
      <p:sp>
        <p:nvSpPr>
          <p:cNvPr id="7" name="Footer Placeholder 6"/>
          <p:cNvSpPr>
            <a:spLocks noGrp="1"/>
          </p:cNvSpPr>
          <p:nvPr>
            <p:ph type="ftr" sz="quarter" idx="11"/>
          </p:nvPr>
        </p:nvSpPr>
        <p:spPr/>
        <p:txBody>
          <a:bodyPr/>
          <a:lstStyle/>
          <a:p>
            <a:r>
              <a:rPr lang="en-ZA" dirty="0"/>
              <a:t>In Support of SANDF Soldiers</a:t>
            </a:r>
          </a:p>
        </p:txBody>
      </p:sp>
      <p:sp>
        <p:nvSpPr>
          <p:cNvPr id="8" name="Slide Number Placeholder 7"/>
          <p:cNvSpPr>
            <a:spLocks noGrp="1"/>
          </p:cNvSpPr>
          <p:nvPr>
            <p:ph type="sldNum" sz="quarter" idx="12"/>
          </p:nvPr>
        </p:nvSpPr>
        <p:spPr/>
        <p:txBody>
          <a:bodyPr/>
          <a:lstStyle/>
          <a:p>
            <a:fld id="{C17A5886-F1EC-4A37-9934-51C959F0825D}" type="slidenum">
              <a:rPr lang="en-ZA" smtClean="0"/>
              <a:t>7</a:t>
            </a:fld>
            <a:endParaRPr lang="en-ZA" dirty="0"/>
          </a:p>
        </p:txBody>
      </p:sp>
      <p:pic>
        <p:nvPicPr>
          <p:cNvPr id="9" name="Picture 8" descr="F:\March 2016\March Plenary\Def Service Commision Logo - Heraldry.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83611" y="359908"/>
            <a:ext cx="894080" cy="948055"/>
          </a:xfrm>
          <a:prstGeom prst="rect">
            <a:avLst/>
          </a:prstGeom>
          <a:noFill/>
          <a:ln>
            <a:noFill/>
          </a:ln>
        </p:spPr>
      </p:pic>
      <p:pic>
        <p:nvPicPr>
          <p:cNvPr id="10" name="Picture 9" descr="F:\March 2016\March Plenary\Def Service Commision Logo - Heraldry.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82415" y="373459"/>
            <a:ext cx="894080" cy="948055"/>
          </a:xfrm>
          <a:prstGeom prst="rect">
            <a:avLst/>
          </a:prstGeom>
          <a:noFill/>
          <a:ln>
            <a:noFill/>
          </a:ln>
        </p:spPr>
      </p:pic>
    </p:spTree>
    <p:extLst>
      <p:ext uri="{BB962C8B-B14F-4D97-AF65-F5344CB8AC3E}">
        <p14:creationId xmlns:p14="http://schemas.microsoft.com/office/powerpoint/2010/main" val="5070317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10490" y="138545"/>
            <a:ext cx="10758055" cy="1420431"/>
          </a:xfrm>
          <a:solidFill>
            <a:schemeClr val="accent1">
              <a:lumMod val="20000"/>
              <a:lumOff val="80000"/>
            </a:schemeClr>
          </a:solidFill>
        </p:spPr>
        <p:txBody>
          <a:bodyPr>
            <a:normAutofit/>
          </a:bodyPr>
          <a:lstStyle/>
          <a:p>
            <a:pPr algn="ctr"/>
            <a:r>
              <a:rPr lang="en-ZA" sz="28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Performance Information</a:t>
            </a:r>
            <a:endParaRPr lang="en-ZA"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a:xfrm>
            <a:off x="838200" y="1879136"/>
            <a:ext cx="10515600" cy="4299996"/>
          </a:xfrm>
        </p:spPr>
        <p:txBody>
          <a:bodyPr>
            <a:normAutofit/>
          </a:bodyPr>
          <a:lstStyle/>
          <a:p>
            <a:pPr marL="0" indent="0" algn="just">
              <a:lnSpc>
                <a:spcPct val="150000"/>
              </a:lnSpc>
              <a:buNone/>
            </a:pPr>
            <a:r>
              <a:rPr lang="en-GB" sz="1900" b="1" dirty="0" smtClean="0">
                <a:latin typeface="Arial" panose="020B0604020202020204" pitchFamily="34" charset="0"/>
                <a:cs typeface="Arial" panose="020B0604020202020204" pitchFamily="34" charset="0"/>
              </a:rPr>
              <a:t>Strategic Engagements </a:t>
            </a:r>
            <a:endParaRPr lang="en-GB" sz="1900" b="1" dirty="0">
              <a:latin typeface="Arial" panose="020B0604020202020204" pitchFamily="34" charset="0"/>
              <a:cs typeface="Arial" panose="020B0604020202020204" pitchFamily="34" charset="0"/>
            </a:endParaRPr>
          </a:p>
          <a:p>
            <a:pPr algn="just">
              <a:lnSpc>
                <a:spcPct val="150000"/>
              </a:lnSpc>
              <a:buFont typeface="Wingdings" panose="05000000000000000000" pitchFamily="2" charset="2"/>
              <a:buChar char="Ø"/>
            </a:pPr>
            <a:r>
              <a:rPr lang="en-GB" sz="1900" dirty="0" smtClean="0">
                <a:latin typeface="Arial" panose="020B0604020202020204" pitchFamily="34" charset="0"/>
                <a:cs typeface="Arial" panose="020B0604020202020204" pitchFamily="34" charset="0"/>
              </a:rPr>
              <a:t>The different </a:t>
            </a:r>
            <a:r>
              <a:rPr lang="en-GB" sz="1900" dirty="0">
                <a:latin typeface="Arial" panose="020B0604020202020204" pitchFamily="34" charset="0"/>
                <a:cs typeface="Arial" panose="020B0604020202020204" pitchFamily="34" charset="0"/>
              </a:rPr>
              <a:t>working environment caused by the </a:t>
            </a:r>
            <a:r>
              <a:rPr lang="en-GB" sz="1900" dirty="0" smtClean="0">
                <a:latin typeface="Arial" panose="020B0604020202020204" pitchFamily="34" charset="0"/>
                <a:cs typeface="Arial" panose="020B0604020202020204" pitchFamily="34" charset="0"/>
              </a:rPr>
              <a:t>COVID-19 </a:t>
            </a:r>
            <a:r>
              <a:rPr lang="en-GB" sz="1900" dirty="0">
                <a:latin typeface="Arial" panose="020B0604020202020204" pitchFamily="34" charset="0"/>
                <a:cs typeface="Arial" panose="020B0604020202020204" pitchFamily="34" charset="0"/>
              </a:rPr>
              <a:t>pandemic, its associated lockdown and safety regulations from 27 March </a:t>
            </a:r>
            <a:r>
              <a:rPr lang="en-GB" sz="1900" dirty="0" smtClean="0">
                <a:latin typeface="Arial" panose="020B0604020202020204" pitchFamily="34" charset="0"/>
                <a:cs typeface="Arial" panose="020B0604020202020204" pitchFamily="34" charset="0"/>
              </a:rPr>
              <a:t>2020 resulted in the DFSC utilising virtual and hybrid platforms for </a:t>
            </a:r>
            <a:r>
              <a:rPr lang="en-GB" sz="1900" dirty="0">
                <a:latin typeface="Arial" panose="020B0604020202020204" pitchFamily="34" charset="0"/>
                <a:cs typeface="Arial" panose="020B0604020202020204" pitchFamily="34" charset="0"/>
              </a:rPr>
              <a:t>continuous interactive engagements between the </a:t>
            </a:r>
            <a:r>
              <a:rPr lang="en-GB" sz="1900" dirty="0" smtClean="0">
                <a:latin typeface="Arial" panose="020B0604020202020204" pitchFamily="34" charset="0"/>
                <a:cs typeface="Arial" panose="020B0604020202020204" pitchFamily="34" charset="0"/>
              </a:rPr>
              <a:t>Commission </a:t>
            </a:r>
            <a:r>
              <a:rPr lang="en-GB" sz="1900" dirty="0">
                <a:latin typeface="Arial" panose="020B0604020202020204" pitchFamily="34" charset="0"/>
                <a:cs typeface="Arial" panose="020B0604020202020204" pitchFamily="34" charset="0"/>
              </a:rPr>
              <a:t>and the Strategic </a:t>
            </a:r>
            <a:r>
              <a:rPr lang="en-GB" sz="1900" dirty="0" smtClean="0">
                <a:latin typeface="Arial" panose="020B0604020202020204" pitchFamily="34" charset="0"/>
                <a:cs typeface="Arial" panose="020B0604020202020204" pitchFamily="34" charset="0"/>
              </a:rPr>
              <a:t>Stakeholders such as the Minister of Defence and </a:t>
            </a:r>
            <a:r>
              <a:rPr lang="en-GB" sz="1900" dirty="0">
                <a:latin typeface="Arial" panose="020B0604020202020204" pitchFamily="34" charset="0"/>
                <a:cs typeface="Arial" panose="020B0604020202020204" pitchFamily="34" charset="0"/>
              </a:rPr>
              <a:t>Military Veterans, Joint Standing Committee on Defence, Secretary for Defence, Chief of the South African National Defence Force, Reserve Force </a:t>
            </a:r>
            <a:r>
              <a:rPr lang="en-GB" sz="1900" dirty="0" smtClean="0">
                <a:latin typeface="Arial" panose="020B0604020202020204" pitchFamily="34" charset="0"/>
                <a:cs typeface="Arial" panose="020B0604020202020204" pitchFamily="34" charset="0"/>
              </a:rPr>
              <a:t>Council and DOD Services and Divisions</a:t>
            </a:r>
            <a:endParaRPr lang="en-GB" sz="1900" dirty="0">
              <a:latin typeface="Arial" panose="020B0604020202020204" pitchFamily="34" charset="0"/>
              <a:cs typeface="Arial" panose="020B0604020202020204" pitchFamily="34" charset="0"/>
            </a:endParaRPr>
          </a:p>
        </p:txBody>
      </p:sp>
      <p:sp>
        <p:nvSpPr>
          <p:cNvPr id="7" name="Footer Placeholder 6"/>
          <p:cNvSpPr>
            <a:spLocks noGrp="1"/>
          </p:cNvSpPr>
          <p:nvPr>
            <p:ph type="ftr" sz="quarter" idx="11"/>
          </p:nvPr>
        </p:nvSpPr>
        <p:spPr/>
        <p:txBody>
          <a:bodyPr/>
          <a:lstStyle/>
          <a:p>
            <a:r>
              <a:rPr lang="en-ZA" dirty="0"/>
              <a:t>In Support of SANDF Soldiers</a:t>
            </a:r>
          </a:p>
        </p:txBody>
      </p:sp>
      <p:sp>
        <p:nvSpPr>
          <p:cNvPr id="8" name="Slide Number Placeholder 7"/>
          <p:cNvSpPr>
            <a:spLocks noGrp="1"/>
          </p:cNvSpPr>
          <p:nvPr>
            <p:ph type="sldNum" sz="quarter" idx="12"/>
          </p:nvPr>
        </p:nvSpPr>
        <p:spPr/>
        <p:txBody>
          <a:bodyPr/>
          <a:lstStyle/>
          <a:p>
            <a:fld id="{C17A5886-F1EC-4A37-9934-51C959F0825D}" type="slidenum">
              <a:rPr lang="en-ZA" smtClean="0"/>
              <a:t>8</a:t>
            </a:fld>
            <a:endParaRPr lang="en-ZA" dirty="0"/>
          </a:p>
        </p:txBody>
      </p:sp>
      <p:pic>
        <p:nvPicPr>
          <p:cNvPr id="9" name="Picture 8" descr="F:\March 2016\March Plenary\Def Service Commision Logo - Heraldry.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83611" y="359908"/>
            <a:ext cx="894080" cy="948055"/>
          </a:xfrm>
          <a:prstGeom prst="rect">
            <a:avLst/>
          </a:prstGeom>
          <a:noFill/>
          <a:ln>
            <a:noFill/>
          </a:ln>
        </p:spPr>
      </p:pic>
      <p:pic>
        <p:nvPicPr>
          <p:cNvPr id="10" name="Picture 9" descr="F:\March 2016\March Plenary\Def Service Commision Logo - Heraldry.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82415" y="373459"/>
            <a:ext cx="894080" cy="948055"/>
          </a:xfrm>
          <a:prstGeom prst="rect">
            <a:avLst/>
          </a:prstGeom>
          <a:noFill/>
          <a:ln>
            <a:noFill/>
          </a:ln>
        </p:spPr>
      </p:pic>
    </p:spTree>
    <p:extLst>
      <p:ext uri="{BB962C8B-B14F-4D97-AF65-F5344CB8AC3E}">
        <p14:creationId xmlns:p14="http://schemas.microsoft.com/office/powerpoint/2010/main" val="22827653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10490" y="138545"/>
            <a:ext cx="10758055" cy="1420431"/>
          </a:xfrm>
          <a:solidFill>
            <a:schemeClr val="accent1">
              <a:lumMod val="20000"/>
              <a:lumOff val="80000"/>
            </a:schemeClr>
          </a:solidFill>
        </p:spPr>
        <p:txBody>
          <a:bodyPr>
            <a:normAutofit/>
          </a:bodyPr>
          <a:lstStyle/>
          <a:p>
            <a:pPr algn="ctr"/>
            <a:r>
              <a:rPr lang="en-ZA"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Governance</a:t>
            </a:r>
          </a:p>
        </p:txBody>
      </p:sp>
      <p:sp>
        <p:nvSpPr>
          <p:cNvPr id="5" name="Content Placeholder 4"/>
          <p:cNvSpPr>
            <a:spLocks noGrp="1"/>
          </p:cNvSpPr>
          <p:nvPr>
            <p:ph idx="1"/>
          </p:nvPr>
        </p:nvSpPr>
        <p:spPr>
          <a:xfrm>
            <a:off x="838200" y="1879136"/>
            <a:ext cx="10515600" cy="4299996"/>
          </a:xfrm>
        </p:spPr>
        <p:txBody>
          <a:bodyPr>
            <a:normAutofit/>
          </a:bodyPr>
          <a:lstStyle/>
          <a:p>
            <a:pPr marL="0" indent="0" algn="just">
              <a:lnSpc>
                <a:spcPct val="150000"/>
              </a:lnSpc>
              <a:buNone/>
            </a:pPr>
            <a:r>
              <a:rPr lang="en-ZA" sz="2000" b="1" u="sng" dirty="0" smtClean="0">
                <a:latin typeface="Arial" panose="020B0604020202020204" pitchFamily="34" charset="0"/>
                <a:cs typeface="Arial" panose="020B0604020202020204" pitchFamily="34" charset="0"/>
              </a:rPr>
              <a:t>GOVERNANCE</a:t>
            </a:r>
            <a:endParaRPr lang="en-GB" sz="1900" u="sng" dirty="0" smtClean="0">
              <a:latin typeface="Arial" panose="020B0604020202020204" pitchFamily="34" charset="0"/>
              <a:cs typeface="Arial" panose="020B0604020202020204" pitchFamily="34" charset="0"/>
            </a:endParaRPr>
          </a:p>
          <a:p>
            <a:pPr algn="just">
              <a:lnSpc>
                <a:spcPct val="150000"/>
              </a:lnSpc>
              <a:buFont typeface="Wingdings" panose="05000000000000000000" pitchFamily="2" charset="2"/>
              <a:buChar char="Ø"/>
            </a:pPr>
            <a:r>
              <a:rPr lang="en-GB" sz="1900" dirty="0" smtClean="0">
                <a:latin typeface="Arial" panose="020B0604020202020204" pitchFamily="34" charset="0"/>
                <a:cs typeface="Arial" panose="020B0604020202020204" pitchFamily="34" charset="0"/>
              </a:rPr>
              <a:t>The </a:t>
            </a:r>
            <a:r>
              <a:rPr lang="en-GB" sz="1900" dirty="0" err="1">
                <a:latin typeface="Arial" panose="020B0604020202020204" pitchFamily="34" charset="0"/>
                <a:cs typeface="Arial" panose="020B0604020202020204" pitchFamily="34" charset="0"/>
              </a:rPr>
              <a:t>MOD&amp;MV</a:t>
            </a:r>
            <a:r>
              <a:rPr lang="en-GB" sz="1900" dirty="0">
                <a:latin typeface="Arial" panose="020B0604020202020204" pitchFamily="34" charset="0"/>
                <a:cs typeface="Arial" panose="020B0604020202020204" pitchFamily="34" charset="0"/>
              </a:rPr>
              <a:t>, as the EA, is responsible for the oversight on Organs of State within </a:t>
            </a:r>
            <a:r>
              <a:rPr lang="en-GB" sz="1900" dirty="0" smtClean="0">
                <a:latin typeface="Arial" panose="020B0604020202020204" pitchFamily="34" charset="0"/>
                <a:cs typeface="Arial" panose="020B0604020202020204" pitchFamily="34" charset="0"/>
              </a:rPr>
              <a:t>the Department</a:t>
            </a:r>
            <a:r>
              <a:rPr lang="en-GB" sz="1900" dirty="0">
                <a:latin typeface="Arial" panose="020B0604020202020204" pitchFamily="34" charset="0"/>
                <a:cs typeface="Arial" panose="020B0604020202020204" pitchFamily="34" charset="0"/>
              </a:rPr>
              <a:t>. The DFSC submits quarterly Performance Against Plan reports and an AAR </a:t>
            </a:r>
            <a:r>
              <a:rPr lang="en-GB" sz="1900" dirty="0" smtClean="0">
                <a:latin typeface="Arial" panose="020B0604020202020204" pitchFamily="34" charset="0"/>
                <a:cs typeface="Arial" panose="020B0604020202020204" pitchFamily="34" charset="0"/>
              </a:rPr>
              <a:t>according </a:t>
            </a:r>
            <a:r>
              <a:rPr lang="en-GB" sz="1900" dirty="0">
                <a:latin typeface="Arial" panose="020B0604020202020204" pitchFamily="34" charset="0"/>
                <a:cs typeface="Arial" panose="020B0604020202020204" pitchFamily="34" charset="0"/>
              </a:rPr>
              <a:t>to its legislated requirements as well as NT and DOD timelines and guidelines </a:t>
            </a:r>
            <a:r>
              <a:rPr lang="en-GB" sz="1900" dirty="0" smtClean="0">
                <a:latin typeface="Arial" panose="020B0604020202020204" pitchFamily="34" charset="0"/>
                <a:cs typeface="Arial" panose="020B0604020202020204" pitchFamily="34" charset="0"/>
              </a:rPr>
              <a:t>and </a:t>
            </a:r>
            <a:r>
              <a:rPr lang="en-GB" sz="1900" dirty="0">
                <a:latin typeface="Arial" panose="020B0604020202020204" pitchFamily="34" charset="0"/>
                <a:cs typeface="Arial" panose="020B0604020202020204" pitchFamily="34" charset="0"/>
              </a:rPr>
              <a:t>reports on findings and recommendations as per section 62B (1)(a), (b) and (c) of the </a:t>
            </a:r>
            <a:r>
              <a:rPr lang="en-GB" sz="1900" dirty="0" smtClean="0">
                <a:latin typeface="Arial" panose="020B0604020202020204" pitchFamily="34" charset="0"/>
                <a:cs typeface="Arial" panose="020B0604020202020204" pitchFamily="34" charset="0"/>
              </a:rPr>
              <a:t>Defence </a:t>
            </a:r>
            <a:r>
              <a:rPr lang="en-GB" sz="1900" dirty="0">
                <a:latin typeface="Arial" panose="020B0604020202020204" pitchFamily="34" charset="0"/>
                <a:cs typeface="Arial" panose="020B0604020202020204" pitchFamily="34" charset="0"/>
              </a:rPr>
              <a:t>Amendment Act to the Minister</a:t>
            </a:r>
            <a:r>
              <a:rPr lang="en-GB" sz="1900" dirty="0" smtClean="0">
                <a:latin typeface="Arial" panose="020B0604020202020204" pitchFamily="34" charset="0"/>
                <a:cs typeface="Arial" panose="020B0604020202020204" pitchFamily="34" charset="0"/>
              </a:rPr>
              <a:t>.</a:t>
            </a:r>
          </a:p>
          <a:p>
            <a:pPr algn="just">
              <a:lnSpc>
                <a:spcPct val="150000"/>
              </a:lnSpc>
              <a:buFont typeface="Wingdings" panose="05000000000000000000" pitchFamily="2" charset="2"/>
              <a:buChar char="Ø"/>
            </a:pPr>
            <a:r>
              <a:rPr lang="en-GB" sz="1900" dirty="0" smtClean="0">
                <a:latin typeface="Arial" panose="020B0604020202020204" pitchFamily="34" charset="0"/>
                <a:cs typeface="Arial" panose="020B0604020202020204" pitchFamily="34" charset="0"/>
              </a:rPr>
              <a:t>Even </a:t>
            </a:r>
            <a:r>
              <a:rPr lang="en-GB" sz="1900" dirty="0">
                <a:latin typeface="Arial" panose="020B0604020202020204" pitchFamily="34" charset="0"/>
                <a:cs typeface="Arial" panose="020B0604020202020204" pitchFamily="34" charset="0"/>
              </a:rPr>
              <a:t>though the DFSC does not have any registered Corporate Risks on the DOD </a:t>
            </a:r>
            <a:r>
              <a:rPr lang="en-GB" sz="1900" dirty="0" smtClean="0">
                <a:latin typeface="Arial" panose="020B0604020202020204" pitchFamily="34" charset="0"/>
                <a:cs typeface="Arial" panose="020B0604020202020204" pitchFamily="34" charset="0"/>
              </a:rPr>
              <a:t>Enterprise </a:t>
            </a:r>
            <a:r>
              <a:rPr lang="en-GB" sz="1900" dirty="0">
                <a:latin typeface="Arial" panose="020B0604020202020204" pitchFamily="34" charset="0"/>
                <a:cs typeface="Arial" panose="020B0604020202020204" pitchFamily="34" charset="0"/>
              </a:rPr>
              <a:t>Risk Management Register, managerial challenges such as the HR structure is </a:t>
            </a:r>
            <a:r>
              <a:rPr lang="en-GB" sz="1900" dirty="0" smtClean="0">
                <a:latin typeface="Arial" panose="020B0604020202020204" pitchFamily="34" charset="0"/>
                <a:cs typeface="Arial" panose="020B0604020202020204" pitchFamily="34" charset="0"/>
              </a:rPr>
              <a:t>recorded </a:t>
            </a:r>
            <a:r>
              <a:rPr lang="en-GB" sz="1900" dirty="0">
                <a:latin typeface="Arial" panose="020B0604020202020204" pitchFamily="34" charset="0"/>
                <a:cs typeface="Arial" panose="020B0604020202020204" pitchFamily="34" charset="0"/>
              </a:rPr>
              <a:t>as such within a DFSC Risk Register</a:t>
            </a:r>
            <a:r>
              <a:rPr lang="en-GB" sz="1900" dirty="0" smtClean="0">
                <a:latin typeface="Arial" panose="020B0604020202020204" pitchFamily="34" charset="0"/>
                <a:cs typeface="Arial" panose="020B0604020202020204" pitchFamily="34" charset="0"/>
              </a:rPr>
              <a:t>.</a:t>
            </a:r>
            <a:endParaRPr lang="en-GB" sz="1900" dirty="0">
              <a:latin typeface="Arial" panose="020B0604020202020204" pitchFamily="34" charset="0"/>
              <a:cs typeface="Arial" panose="020B0604020202020204" pitchFamily="34" charset="0"/>
            </a:endParaRPr>
          </a:p>
        </p:txBody>
      </p:sp>
      <p:sp>
        <p:nvSpPr>
          <p:cNvPr id="7" name="Footer Placeholder 6"/>
          <p:cNvSpPr>
            <a:spLocks noGrp="1"/>
          </p:cNvSpPr>
          <p:nvPr>
            <p:ph type="ftr" sz="quarter" idx="11"/>
          </p:nvPr>
        </p:nvSpPr>
        <p:spPr/>
        <p:txBody>
          <a:bodyPr/>
          <a:lstStyle/>
          <a:p>
            <a:r>
              <a:rPr lang="en-ZA" dirty="0"/>
              <a:t>In Support of SANDF Soldiers</a:t>
            </a:r>
          </a:p>
        </p:txBody>
      </p:sp>
      <p:sp>
        <p:nvSpPr>
          <p:cNvPr id="8" name="Slide Number Placeholder 7"/>
          <p:cNvSpPr>
            <a:spLocks noGrp="1"/>
          </p:cNvSpPr>
          <p:nvPr>
            <p:ph type="sldNum" sz="quarter" idx="12"/>
          </p:nvPr>
        </p:nvSpPr>
        <p:spPr/>
        <p:txBody>
          <a:bodyPr/>
          <a:lstStyle/>
          <a:p>
            <a:fld id="{C17A5886-F1EC-4A37-9934-51C959F0825D}" type="slidenum">
              <a:rPr lang="en-ZA" smtClean="0"/>
              <a:t>9</a:t>
            </a:fld>
            <a:endParaRPr lang="en-ZA" dirty="0"/>
          </a:p>
        </p:txBody>
      </p:sp>
      <p:pic>
        <p:nvPicPr>
          <p:cNvPr id="9" name="Picture 8" descr="F:\March 2016\March Plenary\Def Service Commision Logo - Heraldry.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83611" y="359908"/>
            <a:ext cx="894080" cy="948055"/>
          </a:xfrm>
          <a:prstGeom prst="rect">
            <a:avLst/>
          </a:prstGeom>
          <a:noFill/>
          <a:ln>
            <a:noFill/>
          </a:ln>
        </p:spPr>
      </p:pic>
      <p:pic>
        <p:nvPicPr>
          <p:cNvPr id="10" name="Picture 9" descr="F:\March 2016\March Plenary\Def Service Commision Logo - Heraldry.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82415" y="373459"/>
            <a:ext cx="894080" cy="948055"/>
          </a:xfrm>
          <a:prstGeom prst="rect">
            <a:avLst/>
          </a:prstGeom>
          <a:noFill/>
          <a:ln>
            <a:noFill/>
          </a:ln>
        </p:spPr>
      </p:pic>
    </p:spTree>
    <p:extLst>
      <p:ext uri="{BB962C8B-B14F-4D97-AF65-F5344CB8AC3E}">
        <p14:creationId xmlns:p14="http://schemas.microsoft.com/office/powerpoint/2010/main" val="34674011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7793</TotalTime>
  <Words>2309</Words>
  <Application>Microsoft Office PowerPoint</Application>
  <PresentationFormat>Widescreen</PresentationFormat>
  <Paragraphs>213</Paragraphs>
  <Slides>28</Slides>
  <Notes>28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Calibri</vt:lpstr>
      <vt:lpstr>Calibri Light</vt:lpstr>
      <vt:lpstr>Wingdings</vt:lpstr>
      <vt:lpstr>Office Theme</vt:lpstr>
      <vt:lpstr>    Defence Force Service Commission </vt:lpstr>
      <vt:lpstr>Introduction</vt:lpstr>
      <vt:lpstr> Defence Force Service Commission</vt:lpstr>
      <vt:lpstr>Performance Information</vt:lpstr>
      <vt:lpstr>Performance Information</vt:lpstr>
      <vt:lpstr>Performance Information</vt:lpstr>
      <vt:lpstr>Performance Information</vt:lpstr>
      <vt:lpstr>Performance Information</vt:lpstr>
      <vt:lpstr>Governance</vt:lpstr>
      <vt:lpstr>Governance</vt:lpstr>
      <vt:lpstr>Governance</vt:lpstr>
      <vt:lpstr>Governance</vt:lpstr>
      <vt:lpstr>Governance</vt:lpstr>
      <vt:lpstr>Governance</vt:lpstr>
      <vt:lpstr>Governance</vt:lpstr>
      <vt:lpstr>Governance</vt:lpstr>
      <vt:lpstr>Human Resources Management</vt:lpstr>
      <vt:lpstr>Human Resources Management</vt:lpstr>
      <vt:lpstr>Human Resources Management</vt:lpstr>
      <vt:lpstr>Financial Information</vt:lpstr>
      <vt:lpstr>Financial Information</vt:lpstr>
      <vt:lpstr>Financial Information</vt:lpstr>
      <vt:lpstr>Financial Information</vt:lpstr>
      <vt:lpstr>Financial Information</vt:lpstr>
      <vt:lpstr>Financial Information</vt:lpstr>
      <vt:lpstr>Financial Management</vt:lpstr>
      <vt:lpstr>Conclusion</vt:lpstr>
      <vt:lpstr> Defence Force Service Commission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Defence Force Service Commission</dc:title>
  <dc:creator>Microsoft account</dc:creator>
  <cp:lastModifiedBy>DFSC</cp:lastModifiedBy>
  <cp:revision>371</cp:revision>
  <cp:lastPrinted>2021-05-12T10:01:15Z</cp:lastPrinted>
  <dcterms:created xsi:type="dcterms:W3CDTF">2020-08-03T08:46:33Z</dcterms:created>
  <dcterms:modified xsi:type="dcterms:W3CDTF">2022-08-19T07:12:44Z</dcterms:modified>
</cp:coreProperties>
</file>