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changesInfos/changesInfo1.xml" ContentType="application/vnd.ms-powerpoint.changesinfo+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tags/tag29.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0"/>
  </p:notesMasterIdLst>
  <p:sldIdLst>
    <p:sldId id="1442" r:id="rId2"/>
    <p:sldId id="1510" r:id="rId3"/>
    <p:sldId id="1511" r:id="rId4"/>
    <p:sldId id="1512" r:id="rId5"/>
    <p:sldId id="1513" r:id="rId6"/>
    <p:sldId id="1514" r:id="rId7"/>
    <p:sldId id="1517" r:id="rId8"/>
    <p:sldId id="1518" r:id="rId9"/>
    <p:sldId id="1519" r:id="rId10"/>
    <p:sldId id="1520" r:id="rId11"/>
    <p:sldId id="1521" r:id="rId12"/>
    <p:sldId id="1522" r:id="rId13"/>
    <p:sldId id="1515" r:id="rId14"/>
    <p:sldId id="1516" r:id="rId15"/>
    <p:sldId id="1523" r:id="rId16"/>
    <p:sldId id="1524" r:id="rId17"/>
    <p:sldId id="1525" r:id="rId18"/>
    <p:sldId id="1526" r:id="rId19"/>
    <p:sldId id="1527" r:id="rId20"/>
    <p:sldId id="1528" r:id="rId21"/>
    <p:sldId id="1529" r:id="rId22"/>
    <p:sldId id="1530" r:id="rId23"/>
    <p:sldId id="1531" r:id="rId24"/>
    <p:sldId id="1532" r:id="rId25"/>
    <p:sldId id="1533" r:id="rId26"/>
    <p:sldId id="1534" r:id="rId27"/>
    <p:sldId id="1535" r:id="rId28"/>
    <p:sldId id="1536" r:id="rId29"/>
    <p:sldId id="1537" r:id="rId30"/>
    <p:sldId id="1538" r:id="rId31"/>
    <p:sldId id="1539" r:id="rId32"/>
    <p:sldId id="1540" r:id="rId33"/>
    <p:sldId id="1541" r:id="rId34"/>
    <p:sldId id="1542" r:id="rId35"/>
    <p:sldId id="1543" r:id="rId36"/>
    <p:sldId id="1544" r:id="rId37"/>
    <p:sldId id="1545" r:id="rId38"/>
    <p:sldId id="1546" r:id="rId39"/>
    <p:sldId id="1547" r:id="rId40"/>
    <p:sldId id="1548" r:id="rId41"/>
    <p:sldId id="1549" r:id="rId42"/>
    <p:sldId id="1550" r:id="rId43"/>
    <p:sldId id="1551" r:id="rId44"/>
    <p:sldId id="1552" r:id="rId45"/>
    <p:sldId id="1553" r:id="rId46"/>
    <p:sldId id="1554" r:id="rId47"/>
    <p:sldId id="1555" r:id="rId48"/>
    <p:sldId id="1489"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xmlns="" userId="S-1-5-21-1141132434-301294435-860360866-272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1484"/>
    <a:srgbClr val="003398"/>
    <a:srgbClr val="71A1A7"/>
    <a:srgbClr val="D5E3E5"/>
    <a:srgbClr val="DFF0CB"/>
    <a:srgbClr val="A6A6A6"/>
    <a:srgbClr val="CBDFEF"/>
    <a:srgbClr val="FFFF00"/>
    <a:srgbClr val="EBF2F3"/>
    <a:srgbClr val="FF5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501" autoAdjust="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onette Webb" userId="0a786a11-63ba-446e-8ab4-f29f4dacb6db" providerId="ADAL" clId="{DBFEE086-D8D8-4E1C-AF13-877C5A1088E4}"/>
    <pc:docChg chg="custSel modSld">
      <pc:chgData name="Sharonette Webb" userId="0a786a11-63ba-446e-8ab4-f29f4dacb6db" providerId="ADAL" clId="{DBFEE086-D8D8-4E1C-AF13-877C5A1088E4}" dt="2022-08-17T09:30:36.289" v="2" actId="20577"/>
      <pc:docMkLst>
        <pc:docMk/>
      </pc:docMkLst>
      <pc:sldChg chg="modSp mod">
        <pc:chgData name="Sharonette Webb" userId="0a786a11-63ba-446e-8ab4-f29f4dacb6db" providerId="ADAL" clId="{DBFEE086-D8D8-4E1C-AF13-877C5A1088E4}" dt="2022-08-17T09:30:24.493" v="1" actId="313"/>
        <pc:sldMkLst>
          <pc:docMk/>
          <pc:sldMk cId="2361783575" sldId="1520"/>
        </pc:sldMkLst>
        <pc:spChg chg="mod">
          <ac:chgData name="Sharonette Webb" userId="0a786a11-63ba-446e-8ab4-f29f4dacb6db" providerId="ADAL" clId="{DBFEE086-D8D8-4E1C-AF13-877C5A1088E4}" dt="2022-08-17T09:30:24.493" v="1" actId="313"/>
          <ac:spMkLst>
            <pc:docMk/>
            <pc:sldMk cId="2361783575" sldId="1520"/>
            <ac:spMk id="4" creationId="{00000000-0000-0000-0000-000000000000}"/>
          </ac:spMkLst>
        </pc:spChg>
      </pc:sldChg>
      <pc:sldChg chg="modSp mod">
        <pc:chgData name="Sharonette Webb" userId="0a786a11-63ba-446e-8ab4-f29f4dacb6db" providerId="ADAL" clId="{DBFEE086-D8D8-4E1C-AF13-877C5A1088E4}" dt="2022-08-17T09:30:36.289" v="2" actId="20577"/>
        <pc:sldMkLst>
          <pc:docMk/>
          <pc:sldMk cId="10184047" sldId="1521"/>
        </pc:sldMkLst>
        <pc:spChg chg="mod">
          <ac:chgData name="Sharonette Webb" userId="0a786a11-63ba-446e-8ab4-f29f4dacb6db" providerId="ADAL" clId="{DBFEE086-D8D8-4E1C-AF13-877C5A1088E4}" dt="2022-08-17T09:30:36.289" v="2" actId="20577"/>
          <ac:spMkLst>
            <pc:docMk/>
            <pc:sldMk cId="10184047" sldId="1521"/>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5E3CE-E9E3-CB47-80F0-33520EC85D2E}" type="datetimeFigureOut">
              <a:rPr lang="en-US" smtClean="0"/>
              <a:pPr/>
              <a:t>8/25/2022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5923F-580B-A047-9C0E-6EE78A396537}" type="slidenum">
              <a:rPr lang="en-US" smtClean="0"/>
              <a:pPr/>
              <a:t>‹#›</a:t>
            </a:fld>
            <a:endParaRPr lang="en-US" dirty="0"/>
          </a:p>
        </p:txBody>
      </p:sp>
    </p:spTree>
    <p:extLst>
      <p:ext uri="{BB962C8B-B14F-4D97-AF65-F5344CB8AC3E}">
        <p14:creationId xmlns:p14="http://schemas.microsoft.com/office/powerpoint/2010/main" xmlns=""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390449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424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16602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3470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27185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755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hf sldNum="0"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623392" y="3525624"/>
            <a:ext cx="10945216" cy="1873674"/>
          </a:xfrm>
        </p:spPr>
        <p:txBody>
          <a:bodyPr>
            <a:normAutofit fontScale="92500"/>
          </a:bodyPr>
          <a:lstStyle/>
          <a:p>
            <a:r>
              <a:rPr lang="en-ZA" sz="3600" b="1" dirty="0"/>
              <a:t>Railway Safety Bill</a:t>
            </a:r>
          </a:p>
          <a:p>
            <a:endParaRPr lang="en-ZA" sz="3200" b="0" dirty="0"/>
          </a:p>
          <a:p>
            <a:r>
              <a:rPr lang="en-ZA" sz="3200" b="0" dirty="0"/>
              <a:t>Comments submitted by the Western Cape Government</a:t>
            </a:r>
            <a:endParaRPr lang="en-ZA" sz="2800" b="0" dirty="0"/>
          </a:p>
        </p:txBody>
      </p:sp>
      <p:sp>
        <p:nvSpPr>
          <p:cNvPr id="12" name="TextBox 11"/>
          <p:cNvSpPr txBox="1"/>
          <p:nvPr/>
        </p:nvSpPr>
        <p:spPr>
          <a:xfrm>
            <a:off x="7740526" y="5788637"/>
            <a:ext cx="3828082" cy="369332"/>
          </a:xfrm>
          <a:prstGeom prst="rect">
            <a:avLst/>
          </a:prstGeom>
          <a:noFill/>
        </p:spPr>
        <p:txBody>
          <a:bodyPr wrap="square" rtlCol="0">
            <a:spAutoFit/>
          </a:bodyPr>
          <a:lstStyle/>
          <a:p>
            <a:pPr algn="r"/>
            <a:r>
              <a:rPr lang="en-ZA" dirty="0">
                <a:solidFill>
                  <a:schemeClr val="bg1"/>
                </a:solidFill>
              </a:rPr>
              <a:t>August 2022</a:t>
            </a:r>
          </a:p>
        </p:txBody>
      </p:sp>
      <p:sp>
        <p:nvSpPr>
          <p:cNvPr id="4" name="TextBox 3">
            <a:extLst>
              <a:ext uri="{FF2B5EF4-FFF2-40B4-BE49-F238E27FC236}">
                <a16:creationId xmlns:a16="http://schemas.microsoft.com/office/drawing/2014/main" xmlns="" id="{2E5602CD-A313-43E5-8AB4-3FEDB048D88F}"/>
              </a:ext>
            </a:extLst>
          </p:cNvPr>
          <p:cNvSpPr txBox="1"/>
          <p:nvPr/>
        </p:nvSpPr>
        <p:spPr>
          <a:xfrm>
            <a:off x="7740526" y="2675324"/>
            <a:ext cx="3828082" cy="646331"/>
          </a:xfrm>
          <a:prstGeom prst="rect">
            <a:avLst/>
          </a:prstGeom>
          <a:noFill/>
        </p:spPr>
        <p:txBody>
          <a:bodyPr wrap="square" rtlCol="0">
            <a:spAutoFit/>
          </a:bodyPr>
          <a:lstStyle/>
          <a:p>
            <a:pPr algn="r"/>
            <a:r>
              <a:rPr lang="en-ZA" dirty="0">
                <a:solidFill>
                  <a:schemeClr val="bg1"/>
                </a:solidFill>
              </a:rPr>
              <a:t>Department of Transport &amp; Public Works</a:t>
            </a:r>
          </a:p>
        </p:txBody>
      </p:sp>
    </p:spTree>
    <p:extLst>
      <p:ext uri="{BB962C8B-B14F-4D97-AF65-F5344CB8AC3E}">
        <p14:creationId xmlns:p14="http://schemas.microsoft.com/office/powerpoint/2010/main" xmlns="" val="1909661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General Comments</a:t>
            </a:r>
          </a:p>
        </p:txBody>
      </p:sp>
      <p:sp>
        <p:nvSpPr>
          <p:cNvPr id="4" name="Text Placeholder 3"/>
          <p:cNvSpPr>
            <a:spLocks noGrp="1"/>
          </p:cNvSpPr>
          <p:nvPr>
            <p:ph type="body" sz="quarter" idx="10"/>
          </p:nvPr>
        </p:nvSpPr>
        <p:spPr/>
        <p:txBody>
          <a:bodyPr/>
          <a:lstStyle/>
          <a:p>
            <a:r>
              <a:rPr lang="en-ZA" u="sng" dirty="0"/>
              <a:t>Reporting structure of the RSR and PRASA</a:t>
            </a:r>
          </a:p>
          <a:p>
            <a:endParaRPr lang="en-ZA" dirty="0"/>
          </a:p>
          <a:p>
            <a:pPr marL="285750" indent="-285750">
              <a:buFontTx/>
              <a:buChar char="-"/>
            </a:pPr>
            <a:r>
              <a:rPr lang="en-ZA" dirty="0"/>
              <a:t>C</a:t>
            </a:r>
            <a:r>
              <a:rPr lang="en-US" dirty="0" err="1"/>
              <a:t>oncerns</a:t>
            </a:r>
            <a:r>
              <a:rPr lang="en-US" dirty="0"/>
              <a:t> around the Regulator and state-owned operators such as PRASA reporting to the Minister of Transport</a:t>
            </a:r>
          </a:p>
          <a:p>
            <a:pPr marL="285750" indent="-285750">
              <a:buFontTx/>
              <a:buChar char="-"/>
            </a:pPr>
            <a:endParaRPr lang="en-US" dirty="0"/>
          </a:p>
          <a:p>
            <a:r>
              <a:rPr lang="en-US" dirty="0"/>
              <a:t>Recommend that the proposed Bill elaborate on how the Minister is expected to manage this oversight role on both parties while ensuring fairness and on the Minister’s ability to enforce the provisions in the Bill</a:t>
            </a:r>
            <a:endParaRPr lang="en-ZA" dirty="0"/>
          </a:p>
          <a:p>
            <a:pPr marL="285750" indent="-285750">
              <a:buFontTx/>
              <a:buChar char="-"/>
            </a:pPr>
            <a:endParaRPr lang="en-ZA" dirty="0"/>
          </a:p>
          <a:p>
            <a:pPr marL="285750" indent="-285750">
              <a:buFontTx/>
              <a:buChar char="-"/>
            </a:pPr>
            <a:endParaRPr lang="en-ZA" dirty="0"/>
          </a:p>
          <a:p>
            <a:endParaRPr lang="en-ZA" dirty="0"/>
          </a:p>
        </p:txBody>
      </p:sp>
    </p:spTree>
    <p:extLst>
      <p:ext uri="{BB962C8B-B14F-4D97-AF65-F5344CB8AC3E}">
        <p14:creationId xmlns:p14="http://schemas.microsoft.com/office/powerpoint/2010/main" xmlns="" val="2361783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General Comments</a:t>
            </a:r>
          </a:p>
        </p:txBody>
      </p:sp>
      <p:sp>
        <p:nvSpPr>
          <p:cNvPr id="4" name="Text Placeholder 3"/>
          <p:cNvSpPr>
            <a:spLocks noGrp="1"/>
          </p:cNvSpPr>
          <p:nvPr>
            <p:ph type="body" sz="quarter" idx="10"/>
          </p:nvPr>
        </p:nvSpPr>
        <p:spPr/>
        <p:txBody>
          <a:bodyPr/>
          <a:lstStyle/>
          <a:p>
            <a:r>
              <a:rPr lang="en-US" u="sng" dirty="0"/>
              <a:t>Discretionary powers are too broad</a:t>
            </a:r>
            <a:r>
              <a:rPr lang="en-US" dirty="0"/>
              <a:t>. Specific reference to clauses:</a:t>
            </a:r>
          </a:p>
          <a:p>
            <a:endParaRPr lang="en-US" dirty="0"/>
          </a:p>
          <a:p>
            <a:pPr marL="285750" indent="-285750">
              <a:buFontTx/>
              <a:buChar char="-"/>
            </a:pPr>
            <a:r>
              <a:rPr lang="en-US" dirty="0"/>
              <a:t>47(1) – “…. if the railway safety inspector has good reason to believe that a condition or activity is a threat or might be a threat to safe railway operations,…”</a:t>
            </a:r>
          </a:p>
          <a:p>
            <a:pPr marL="285750" indent="-285750">
              <a:buFontTx/>
              <a:buChar char="-"/>
            </a:pPr>
            <a:r>
              <a:rPr lang="en-US" dirty="0"/>
              <a:t>51(9) – “The Minister may, if he or she considers it necessary, in writing, prohibit an operator or the Regulator from conducting an internal investigation contemplated in subsection (8).”</a:t>
            </a:r>
          </a:p>
          <a:p>
            <a:pPr marL="285750" indent="-285750">
              <a:buFontTx/>
              <a:buChar char="-"/>
            </a:pPr>
            <a:r>
              <a:rPr lang="en-US" dirty="0"/>
              <a:t>52(7) – “The Minister may, in his or her discretion— …..”</a:t>
            </a:r>
          </a:p>
          <a:p>
            <a:pPr marL="285750" indent="-285750">
              <a:buFontTx/>
              <a:buChar char="-"/>
            </a:pPr>
            <a:endParaRPr lang="en-US" dirty="0"/>
          </a:p>
          <a:p>
            <a:pPr marL="285750" indent="-285750">
              <a:buFontTx/>
              <a:buChar char="-"/>
            </a:pPr>
            <a:r>
              <a:rPr lang="en-US" dirty="0"/>
              <a:t>Requirement to safeguard against abuse and arbitrary application</a:t>
            </a:r>
          </a:p>
          <a:p>
            <a:pPr marL="285750" indent="-285750">
              <a:buFontTx/>
              <a:buChar char="-"/>
            </a:pPr>
            <a:r>
              <a:rPr lang="en-US" dirty="0"/>
              <a:t>Criteria for application not present</a:t>
            </a:r>
          </a:p>
          <a:p>
            <a:pPr marL="285750" indent="-285750">
              <a:buFontTx/>
              <a:buChar char="-"/>
            </a:pPr>
            <a:endParaRPr lang="en-US" dirty="0"/>
          </a:p>
          <a:p>
            <a:r>
              <a:rPr lang="en-US" dirty="0"/>
              <a:t>Bill </a:t>
            </a:r>
            <a:r>
              <a:rPr lang="en-US"/>
              <a:t>to include </a:t>
            </a:r>
            <a:r>
              <a:rPr lang="en-US" dirty="0"/>
              <a:t>guidance for the exercise of the powers.</a:t>
            </a:r>
            <a:endParaRPr lang="en-ZA" dirty="0"/>
          </a:p>
          <a:p>
            <a:pPr marL="285750" indent="-285750">
              <a:buFontTx/>
              <a:buChar char="-"/>
            </a:pPr>
            <a:endParaRPr lang="en-ZA" dirty="0"/>
          </a:p>
          <a:p>
            <a:pPr marL="285750" indent="-285750">
              <a:buFontTx/>
              <a:buChar char="-"/>
            </a:pPr>
            <a:endParaRPr lang="en-ZA" dirty="0"/>
          </a:p>
          <a:p>
            <a:endParaRPr lang="en-ZA" dirty="0"/>
          </a:p>
        </p:txBody>
      </p:sp>
    </p:spTree>
    <p:extLst>
      <p:ext uri="{BB962C8B-B14F-4D97-AF65-F5344CB8AC3E}">
        <p14:creationId xmlns:p14="http://schemas.microsoft.com/office/powerpoint/2010/main" xmlns="" val="10184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General Comments</a:t>
            </a:r>
          </a:p>
        </p:txBody>
      </p:sp>
      <p:sp>
        <p:nvSpPr>
          <p:cNvPr id="4" name="Text Placeholder 3"/>
          <p:cNvSpPr>
            <a:spLocks noGrp="1"/>
          </p:cNvSpPr>
          <p:nvPr>
            <p:ph type="body" sz="quarter" idx="10"/>
          </p:nvPr>
        </p:nvSpPr>
        <p:spPr/>
        <p:txBody>
          <a:bodyPr/>
          <a:lstStyle/>
          <a:p>
            <a:r>
              <a:rPr lang="en-ZA" u="sng" dirty="0"/>
              <a:t>Language and drafting errors</a:t>
            </a:r>
          </a:p>
          <a:p>
            <a:endParaRPr lang="en-ZA" dirty="0"/>
          </a:p>
          <a:p>
            <a:pPr marL="285750" indent="-285750">
              <a:buFontTx/>
              <a:buChar char="-"/>
            </a:pPr>
            <a:r>
              <a:rPr lang="en-ZA" dirty="0"/>
              <a:t>Formatting</a:t>
            </a:r>
          </a:p>
          <a:p>
            <a:pPr marL="285750" indent="-285750">
              <a:buFontTx/>
              <a:buChar char="-"/>
            </a:pPr>
            <a:r>
              <a:rPr lang="en-ZA" dirty="0"/>
              <a:t>Numbering</a:t>
            </a:r>
          </a:p>
          <a:p>
            <a:pPr marL="285750" indent="-285750">
              <a:buFontTx/>
              <a:buChar char="-"/>
            </a:pPr>
            <a:r>
              <a:rPr lang="en-ZA" dirty="0"/>
              <a:t>Vagueness in language used</a:t>
            </a:r>
          </a:p>
          <a:p>
            <a:pPr marL="285750" indent="-285750">
              <a:buFontTx/>
              <a:buChar char="-"/>
            </a:pPr>
            <a:r>
              <a:rPr lang="en-ZA" dirty="0"/>
              <a:t>The use of plain language not used in instances</a:t>
            </a:r>
          </a:p>
          <a:p>
            <a:pPr marL="285750" indent="-285750">
              <a:buFontTx/>
              <a:buChar char="-"/>
            </a:pPr>
            <a:r>
              <a:rPr lang="en-ZA" dirty="0"/>
              <a:t>Punctuation errors</a:t>
            </a:r>
          </a:p>
          <a:p>
            <a:pPr marL="285750" indent="-285750">
              <a:buFontTx/>
              <a:buChar char="-"/>
            </a:pPr>
            <a:endParaRPr lang="en-ZA" dirty="0"/>
          </a:p>
          <a:p>
            <a:r>
              <a:rPr lang="en-ZA" dirty="0"/>
              <a:t>Review entire document using generally accepted Commonwealth legislative drafting practices and a language practitioner familiar with these practices</a:t>
            </a:r>
          </a:p>
          <a:p>
            <a:pPr marL="285750" indent="-285750">
              <a:buFontTx/>
              <a:buChar char="-"/>
            </a:pPr>
            <a:endParaRPr lang="en-ZA" dirty="0"/>
          </a:p>
          <a:p>
            <a:endParaRPr lang="en-ZA" dirty="0"/>
          </a:p>
        </p:txBody>
      </p:sp>
    </p:spTree>
    <p:extLst>
      <p:ext uri="{BB962C8B-B14F-4D97-AF65-F5344CB8AC3E}">
        <p14:creationId xmlns:p14="http://schemas.microsoft.com/office/powerpoint/2010/main" xmlns="" val="1821615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ZA" dirty="0"/>
              <a:t>Specific Comments</a:t>
            </a:r>
          </a:p>
        </p:txBody>
      </p:sp>
    </p:spTree>
    <p:extLst>
      <p:ext uri="{BB962C8B-B14F-4D97-AF65-F5344CB8AC3E}">
        <p14:creationId xmlns:p14="http://schemas.microsoft.com/office/powerpoint/2010/main" xmlns="" val="548236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ZA" dirty="0"/>
              <a:t>92 recommendations</a:t>
            </a:r>
          </a:p>
          <a:p>
            <a:endParaRPr lang="en-ZA" dirty="0"/>
          </a:p>
          <a:p>
            <a:r>
              <a:rPr lang="en-ZA" dirty="0"/>
              <a:t>Majority of which are self-explanatory in its recommendations</a:t>
            </a:r>
          </a:p>
          <a:p>
            <a:endParaRPr lang="en-ZA" dirty="0"/>
          </a:p>
          <a:p>
            <a:r>
              <a:rPr lang="en-ZA" dirty="0"/>
              <a:t>What follows are the most noteworthy comments</a:t>
            </a:r>
          </a:p>
        </p:txBody>
      </p:sp>
    </p:spTree>
    <p:extLst>
      <p:ext uri="{BB962C8B-B14F-4D97-AF65-F5344CB8AC3E}">
        <p14:creationId xmlns:p14="http://schemas.microsoft.com/office/powerpoint/2010/main" xmlns="" val="314029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ZA" u="sng" dirty="0"/>
              <a:t>Definitions </a:t>
            </a:r>
          </a:p>
          <a:p>
            <a:endParaRPr lang="en-ZA" dirty="0"/>
          </a:p>
          <a:p>
            <a:r>
              <a:rPr lang="en-ZA" dirty="0"/>
              <a:t>“persons with disabilities” </a:t>
            </a:r>
            <a:r>
              <a:rPr lang="en-US" dirty="0"/>
              <a:t>means people who have long-term or recurring physical or mental impairments which substantially limit their ability to use railway transport unaided</a:t>
            </a:r>
          </a:p>
          <a:p>
            <a:endParaRPr lang="en-US" dirty="0"/>
          </a:p>
          <a:p>
            <a:pPr marL="285750" indent="-285750">
              <a:buFontTx/>
              <a:buChar char="-"/>
            </a:pPr>
            <a:r>
              <a:rPr lang="en-US" dirty="0"/>
              <a:t>The definition should include short-term impairments as well.</a:t>
            </a:r>
          </a:p>
          <a:p>
            <a:pPr marL="285750" indent="-285750">
              <a:buFontTx/>
              <a:buChar char="-"/>
            </a:pPr>
            <a:r>
              <a:rPr lang="en-US" dirty="0"/>
              <a:t>The definition of those who are less mobile is more accurate and its use should be considered as it covers a broader spectrum of those who may need assistance</a:t>
            </a:r>
          </a:p>
          <a:p>
            <a:pPr marL="285750" indent="-285750">
              <a:buFontTx/>
              <a:buChar char="-"/>
            </a:pPr>
            <a:endParaRPr lang="en-US" dirty="0"/>
          </a:p>
          <a:p>
            <a:endParaRPr lang="en-US" dirty="0"/>
          </a:p>
          <a:p>
            <a:r>
              <a:rPr lang="en-ZA" dirty="0"/>
              <a:t>Numerous other recommendations related to definitions which are self-explanatory</a:t>
            </a:r>
          </a:p>
        </p:txBody>
      </p:sp>
    </p:spTree>
    <p:extLst>
      <p:ext uri="{BB962C8B-B14F-4D97-AF65-F5344CB8AC3E}">
        <p14:creationId xmlns:p14="http://schemas.microsoft.com/office/powerpoint/2010/main" xmlns="" val="3575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Objects of Act</a:t>
            </a:r>
          </a:p>
          <a:p>
            <a:endParaRPr lang="en-US" dirty="0"/>
          </a:p>
          <a:p>
            <a:r>
              <a:rPr lang="en-US" dirty="0"/>
              <a:t>No mention of need to ensure safety of commuters and goods and the safeguarding of railway infrastructure</a:t>
            </a:r>
          </a:p>
          <a:p>
            <a:endParaRPr lang="en-US" dirty="0"/>
          </a:p>
          <a:p>
            <a:r>
              <a:rPr lang="en-US" dirty="0"/>
              <a:t>- Propose to add a new clause 3 (g) worded as follows:</a:t>
            </a:r>
          </a:p>
          <a:p>
            <a:endParaRPr lang="en-US" dirty="0"/>
          </a:p>
          <a:p>
            <a:r>
              <a:rPr lang="en-US" dirty="0"/>
              <a:t>“ensure the safety of rail passengers and rail infrastructure through the deployment of security at key infrastructure to combat vandalism and theft of property, and safety from harm to the person or property of commuters and staff”</a:t>
            </a:r>
            <a:endParaRPr lang="en-ZA" dirty="0"/>
          </a:p>
        </p:txBody>
      </p:sp>
    </p:spTree>
    <p:extLst>
      <p:ext uri="{BB962C8B-B14F-4D97-AF65-F5344CB8AC3E}">
        <p14:creationId xmlns:p14="http://schemas.microsoft.com/office/powerpoint/2010/main" xmlns="" val="1650306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ZA" u="sng" dirty="0"/>
              <a:t>Exemption from Act </a:t>
            </a:r>
          </a:p>
          <a:p>
            <a:endParaRPr lang="en-ZA" dirty="0"/>
          </a:p>
          <a:p>
            <a:r>
              <a:rPr lang="en-ZA" dirty="0"/>
              <a:t>Cl.4(1)</a:t>
            </a:r>
          </a:p>
          <a:p>
            <a:r>
              <a:rPr lang="en-ZA" dirty="0"/>
              <a:t>Clause allows for exemption, upon application from compliance with the provisions of the Act but does not provide for the criteria for exemption</a:t>
            </a:r>
          </a:p>
          <a:p>
            <a:pPr marL="285750" indent="-285750">
              <a:buFontTx/>
              <a:buChar char="-"/>
            </a:pPr>
            <a:r>
              <a:rPr lang="en-ZA" dirty="0"/>
              <a:t>Provide for descriptive criteria</a:t>
            </a:r>
          </a:p>
          <a:p>
            <a:pPr marL="285750" indent="-285750">
              <a:buFontTx/>
              <a:buChar char="-"/>
            </a:pPr>
            <a:endParaRPr lang="en-ZA" dirty="0"/>
          </a:p>
          <a:p>
            <a:r>
              <a:rPr lang="en-ZA" dirty="0"/>
              <a:t>Other minor comments include:</a:t>
            </a:r>
          </a:p>
          <a:p>
            <a:endParaRPr lang="en-ZA" dirty="0"/>
          </a:p>
          <a:p>
            <a:r>
              <a:rPr lang="en-ZA" dirty="0"/>
              <a:t>Cl 4(4) ands 4(6) – reference to “reasonable time”: insert specific time </a:t>
            </a:r>
          </a:p>
          <a:p>
            <a:endParaRPr lang="en-ZA" dirty="0"/>
          </a:p>
          <a:p>
            <a:r>
              <a:rPr lang="en-ZA" dirty="0"/>
              <a:t>Cl 4(5): </a:t>
            </a:r>
            <a:r>
              <a:rPr lang="en-US" dirty="0"/>
              <a:t>It should be mandatory for the Minister to publish the application for public comment in the Government Gazette: Change the word “may” to ‘must’ (i.e. ‘the Minister must…’)</a:t>
            </a:r>
          </a:p>
          <a:p>
            <a:endParaRPr lang="en-US" dirty="0"/>
          </a:p>
          <a:p>
            <a:r>
              <a:rPr lang="en-US" dirty="0"/>
              <a:t>Cl 4(9): withdrawal of exemption - The phrase “good grounds” is vague and open to interpretation: Bill to set out factors that will guide the discretion of the Minister</a:t>
            </a:r>
            <a:endParaRPr lang="en-ZA" dirty="0"/>
          </a:p>
        </p:txBody>
      </p:sp>
    </p:spTree>
    <p:extLst>
      <p:ext uri="{BB962C8B-B14F-4D97-AF65-F5344CB8AC3E}">
        <p14:creationId xmlns:p14="http://schemas.microsoft.com/office/powerpoint/2010/main" xmlns="" val="2444565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ZA" u="sng" dirty="0"/>
              <a:t>Functions and powers of Regulator (Cl 7)</a:t>
            </a:r>
          </a:p>
          <a:p>
            <a:endParaRPr lang="en-ZA" dirty="0"/>
          </a:p>
          <a:p>
            <a:r>
              <a:rPr lang="en-ZA" dirty="0"/>
              <a:t>The Bill in its current form lacks the following:</a:t>
            </a:r>
          </a:p>
          <a:p>
            <a:pPr marL="285750" indent="-285750">
              <a:buFontTx/>
              <a:buChar char="-"/>
            </a:pPr>
            <a:r>
              <a:rPr lang="en-ZA" dirty="0"/>
              <a:t>The need for the Regulator to be represented at provincial level where rail services are provided</a:t>
            </a:r>
          </a:p>
          <a:p>
            <a:pPr marL="285750" indent="-285750">
              <a:buFontTx/>
              <a:buChar char="-"/>
            </a:pPr>
            <a:r>
              <a:rPr lang="en-ZA" dirty="0"/>
              <a:t>The requirement to have oversight on the operational capacity of both commuter and freight services: monitoring service quality and the challenges affecting it</a:t>
            </a:r>
          </a:p>
          <a:p>
            <a:pPr marL="285750" indent="-285750">
              <a:buFontTx/>
              <a:buChar char="-"/>
            </a:pPr>
            <a:r>
              <a:rPr lang="en-ZA" dirty="0"/>
              <a:t>Collation of monthly commuter operational data</a:t>
            </a:r>
          </a:p>
          <a:p>
            <a:pPr marL="285750" indent="-285750">
              <a:buFontTx/>
              <a:buChar char="-"/>
            </a:pPr>
            <a:r>
              <a:rPr lang="en-ZA" dirty="0"/>
              <a:t>Extended functions and powers to provide provisions </a:t>
            </a:r>
            <a:r>
              <a:rPr lang="en-US" dirty="0"/>
              <a:t>that directly address the interventions that are necessary to combat issues of vandalism and destruction of property.</a:t>
            </a:r>
          </a:p>
          <a:p>
            <a:pPr marL="285750" indent="-285750">
              <a:buFontTx/>
              <a:buChar char="-"/>
            </a:pPr>
            <a:endParaRPr lang="en-US" dirty="0"/>
          </a:p>
          <a:p>
            <a:endParaRPr lang="en-US" dirty="0"/>
          </a:p>
          <a:p>
            <a:r>
              <a:rPr lang="en-US" dirty="0"/>
              <a:t>Cl 7(1)(b) – Reconsider the use of the words “if necessary”</a:t>
            </a:r>
          </a:p>
          <a:p>
            <a:endParaRPr lang="en-ZA" dirty="0"/>
          </a:p>
          <a:p>
            <a:pPr marL="285750" indent="-285750">
              <a:buFontTx/>
              <a:buChar char="-"/>
            </a:pPr>
            <a:endParaRPr lang="en-ZA" dirty="0"/>
          </a:p>
        </p:txBody>
      </p:sp>
    </p:spTree>
    <p:extLst>
      <p:ext uri="{BB962C8B-B14F-4D97-AF65-F5344CB8AC3E}">
        <p14:creationId xmlns:p14="http://schemas.microsoft.com/office/powerpoint/2010/main" xmlns="" val="3153139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ZA" u="sng" dirty="0"/>
              <a:t>Board of the Regulator</a:t>
            </a:r>
          </a:p>
          <a:p>
            <a:endParaRPr lang="en-ZA" dirty="0"/>
          </a:p>
          <a:p>
            <a:r>
              <a:rPr lang="en-ZA" dirty="0"/>
              <a:t>Cl 9(2) - </a:t>
            </a:r>
            <a:r>
              <a:rPr lang="en-US" dirty="0"/>
              <a:t>The words “as far as possible” suggest that the Regulator need not achieve its objectives: Delete the words “as far as possible”</a:t>
            </a:r>
          </a:p>
          <a:p>
            <a:endParaRPr lang="en-US" dirty="0"/>
          </a:p>
          <a:p>
            <a:r>
              <a:rPr lang="en-US" dirty="0"/>
              <a:t>Cl 9(4) - The words “highest applicable standards of ethics and governance” is vague: Elaborate on the applicable standards of ethics</a:t>
            </a:r>
          </a:p>
          <a:p>
            <a:endParaRPr lang="en-US" dirty="0"/>
          </a:p>
          <a:p>
            <a:r>
              <a:rPr lang="en-US" dirty="0"/>
              <a:t>Cl 9(5)(a)(</a:t>
            </a:r>
            <a:r>
              <a:rPr lang="en-US" dirty="0" err="1"/>
              <a:t>i</a:t>
            </a:r>
            <a:r>
              <a:rPr lang="en-US" dirty="0"/>
              <a:t>) : It is recommended that the term ‘‘railway environment’’ be changed to ‘railway sector’</a:t>
            </a:r>
          </a:p>
          <a:p>
            <a:endParaRPr lang="en-ZA" dirty="0"/>
          </a:p>
          <a:p>
            <a:pPr marL="285750" indent="-285750">
              <a:buFontTx/>
              <a:buChar char="-"/>
            </a:pPr>
            <a:endParaRPr lang="en-ZA" dirty="0"/>
          </a:p>
        </p:txBody>
      </p:sp>
    </p:spTree>
    <p:extLst>
      <p:ext uri="{BB962C8B-B14F-4D97-AF65-F5344CB8AC3E}">
        <p14:creationId xmlns:p14="http://schemas.microsoft.com/office/powerpoint/2010/main" xmlns="" val="2545328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Contents</a:t>
            </a:r>
          </a:p>
        </p:txBody>
      </p:sp>
      <p:sp>
        <p:nvSpPr>
          <p:cNvPr id="7" name="Text Placeholder 6"/>
          <p:cNvSpPr>
            <a:spLocks noGrp="1"/>
          </p:cNvSpPr>
          <p:nvPr>
            <p:ph type="body" sz="quarter" idx="10"/>
          </p:nvPr>
        </p:nvSpPr>
        <p:spPr/>
        <p:txBody>
          <a:bodyPr/>
          <a:lstStyle/>
          <a:p>
            <a:pPr marL="342900" indent="-342900">
              <a:buFont typeface="+mj-lt"/>
              <a:buAutoNum type="arabicPeriod"/>
            </a:pPr>
            <a:r>
              <a:rPr lang="en-ZA" dirty="0"/>
              <a:t>Overall Summary</a:t>
            </a:r>
          </a:p>
          <a:p>
            <a:pPr marL="342900" indent="-342900">
              <a:buFont typeface="+mj-lt"/>
              <a:buAutoNum type="arabicPeriod"/>
            </a:pPr>
            <a:endParaRPr lang="en-ZA" dirty="0"/>
          </a:p>
          <a:p>
            <a:pPr marL="342900" indent="-342900">
              <a:buFont typeface="+mj-lt"/>
              <a:buAutoNum type="arabicPeriod"/>
            </a:pPr>
            <a:r>
              <a:rPr lang="en-ZA" dirty="0"/>
              <a:t>General Comments</a:t>
            </a:r>
          </a:p>
          <a:p>
            <a:pPr marL="342900" indent="-342900">
              <a:buFont typeface="+mj-lt"/>
              <a:buAutoNum type="arabicPeriod"/>
            </a:pPr>
            <a:endParaRPr lang="en-ZA" dirty="0"/>
          </a:p>
          <a:p>
            <a:pPr marL="342900" indent="-342900">
              <a:buFont typeface="+mj-lt"/>
              <a:buAutoNum type="arabicPeriod"/>
            </a:pPr>
            <a:r>
              <a:rPr lang="en-ZA" dirty="0"/>
              <a:t>Specific Comments</a:t>
            </a:r>
          </a:p>
          <a:p>
            <a:endParaRPr lang="en-ZA" dirty="0"/>
          </a:p>
          <a:p>
            <a:endParaRPr lang="en-ZA" dirty="0"/>
          </a:p>
        </p:txBody>
      </p:sp>
    </p:spTree>
    <p:extLst>
      <p:ext uri="{BB962C8B-B14F-4D97-AF65-F5344CB8AC3E}">
        <p14:creationId xmlns:p14="http://schemas.microsoft.com/office/powerpoint/2010/main" xmlns="" val="544693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ZA" u="sng" dirty="0"/>
              <a:t>Composition of the board</a:t>
            </a:r>
          </a:p>
          <a:p>
            <a:endParaRPr lang="en-ZA" dirty="0"/>
          </a:p>
          <a:p>
            <a:r>
              <a:rPr lang="en-ZA" dirty="0"/>
              <a:t>Cl 10 (1) - </a:t>
            </a:r>
            <a:r>
              <a:rPr lang="en-US" dirty="0"/>
              <a:t>The composition of the board should also include a member that has extensive experience, demonstrable knowledge, and acumen in the field of policing, security or law enforcement</a:t>
            </a:r>
            <a:endParaRPr lang="en-ZA" dirty="0"/>
          </a:p>
          <a:p>
            <a:endParaRPr lang="en-ZA" dirty="0"/>
          </a:p>
          <a:p>
            <a:r>
              <a:rPr lang="en-ZA" dirty="0"/>
              <a:t>Cl 10(1)(e) - </a:t>
            </a:r>
            <a:r>
              <a:rPr lang="en-US" dirty="0"/>
              <a:t>The use of the word “and” means that a person must have competence in all of the fields listed in clause 10(1)(e): Replace the word “and” with ‘or’ and further consider listing each field in a separate paragraph</a:t>
            </a:r>
          </a:p>
          <a:p>
            <a:endParaRPr lang="en-US" dirty="0"/>
          </a:p>
          <a:p>
            <a:r>
              <a:rPr lang="en-US" dirty="0"/>
              <a:t>Cl 10(2) - the Department of Public Enterprises is not included on the board of the Regulator, despite the department being a key stakeholder in the rail sector</a:t>
            </a:r>
          </a:p>
          <a:p>
            <a:endParaRPr lang="en-US" dirty="0"/>
          </a:p>
          <a:p>
            <a:endParaRPr lang="en-ZA" dirty="0"/>
          </a:p>
          <a:p>
            <a:pPr marL="285750" indent="-285750">
              <a:buFontTx/>
              <a:buChar char="-"/>
            </a:pPr>
            <a:endParaRPr lang="en-ZA" dirty="0"/>
          </a:p>
        </p:txBody>
      </p:sp>
    </p:spTree>
    <p:extLst>
      <p:ext uri="{BB962C8B-B14F-4D97-AF65-F5344CB8AC3E}">
        <p14:creationId xmlns:p14="http://schemas.microsoft.com/office/powerpoint/2010/main" xmlns="" val="944771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Appointment of board members</a:t>
            </a:r>
          </a:p>
          <a:p>
            <a:endParaRPr lang="en-US" dirty="0"/>
          </a:p>
          <a:p>
            <a:r>
              <a:rPr lang="en-US" dirty="0"/>
              <a:t>Cl 11(1) - In the phrase ‘‘persons who have experience of’’, the word ‘in’ instead of “of’’ is more appropriate</a:t>
            </a:r>
          </a:p>
          <a:p>
            <a:endParaRPr lang="en-US" dirty="0"/>
          </a:p>
          <a:p>
            <a:r>
              <a:rPr lang="en-US" dirty="0"/>
              <a:t>Cl 11(3) - The word “must” could potentially create the impression that the Minister is under an obligation to appoint all potential candidates for board membership. This is presumably not the intention: Amend the clause so that it is clear that the Minister has a choice to appoint potential candidates or not and is not obligated to appoint them</a:t>
            </a:r>
          </a:p>
          <a:p>
            <a:endParaRPr lang="en-US" dirty="0"/>
          </a:p>
          <a:p>
            <a:r>
              <a:rPr lang="en-US" dirty="0"/>
              <a:t>Cl 11(4) - It is unclear whether the intention is for the 30 days to apply to the appointment of individual board members, or all the board members: Revise wording to make it clear what the intention of the provision is. See also 11(5) for potential phrasing.</a:t>
            </a:r>
          </a:p>
          <a:p>
            <a:endParaRPr lang="en-US" dirty="0"/>
          </a:p>
          <a:p>
            <a:endParaRPr lang="en-US" dirty="0"/>
          </a:p>
          <a:p>
            <a:endParaRPr lang="en-US" dirty="0"/>
          </a:p>
          <a:p>
            <a:endParaRPr lang="en-ZA" dirty="0"/>
          </a:p>
          <a:p>
            <a:pPr marL="285750" indent="-285750">
              <a:buFontTx/>
              <a:buChar char="-"/>
            </a:pPr>
            <a:endParaRPr lang="en-ZA" dirty="0"/>
          </a:p>
        </p:txBody>
      </p:sp>
    </p:spTree>
    <p:extLst>
      <p:ext uri="{BB962C8B-B14F-4D97-AF65-F5344CB8AC3E}">
        <p14:creationId xmlns:p14="http://schemas.microsoft.com/office/powerpoint/2010/main" xmlns="" val="221724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Chairperson and deputy chairperson of board</a:t>
            </a:r>
          </a:p>
          <a:p>
            <a:endParaRPr lang="en-US" dirty="0"/>
          </a:p>
          <a:p>
            <a:r>
              <a:rPr lang="en-US" dirty="0"/>
              <a:t>Cl 12(1) - It is unclear whether or not the intention is to state that the chairperson and deputy chairperson may only be chosen from the non-executive board members: Clarify intention</a:t>
            </a:r>
          </a:p>
          <a:p>
            <a:endParaRPr lang="en-US" dirty="0"/>
          </a:p>
          <a:p>
            <a:r>
              <a:rPr lang="en-US" dirty="0"/>
              <a:t>Cl 12(4)(a) - It is unclear what is intended by the term “vacant”, as this implies that the person is no longer in that position: Reconsider the use of the word “vacant” in this instance</a:t>
            </a:r>
          </a:p>
          <a:p>
            <a:endParaRPr lang="en-US" dirty="0"/>
          </a:p>
          <a:p>
            <a:r>
              <a:rPr lang="en-US" dirty="0"/>
              <a:t>Cl 12(5) - A notice period for the chairperson or deputy chairperson to vacate his or her office is not included</a:t>
            </a:r>
          </a:p>
          <a:p>
            <a:endParaRPr lang="en-US" dirty="0"/>
          </a:p>
          <a:p>
            <a:endParaRPr lang="en-US" dirty="0"/>
          </a:p>
          <a:p>
            <a:endParaRPr lang="en-ZA" dirty="0"/>
          </a:p>
          <a:p>
            <a:pPr marL="285750" indent="-285750">
              <a:buFontTx/>
              <a:buChar char="-"/>
            </a:pPr>
            <a:endParaRPr lang="en-ZA" dirty="0"/>
          </a:p>
        </p:txBody>
      </p:sp>
    </p:spTree>
    <p:extLst>
      <p:ext uri="{BB962C8B-B14F-4D97-AF65-F5344CB8AC3E}">
        <p14:creationId xmlns:p14="http://schemas.microsoft.com/office/powerpoint/2010/main" xmlns="" val="1592740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Term of office and conditions of service of board members</a:t>
            </a:r>
          </a:p>
          <a:p>
            <a:endParaRPr lang="en-US" dirty="0"/>
          </a:p>
          <a:p>
            <a:r>
              <a:rPr lang="en-US" dirty="0"/>
              <a:t>Cl 13 – Review the intended meaning and use of the terms executive and non-executive board members and ensure that this is reflected throughout the Bill, where applicable</a:t>
            </a:r>
          </a:p>
          <a:p>
            <a:endParaRPr lang="en-US" dirty="0"/>
          </a:p>
          <a:p>
            <a:endParaRPr lang="en-ZA" dirty="0"/>
          </a:p>
          <a:p>
            <a:pPr marL="285750" indent="-285750">
              <a:buFontTx/>
              <a:buChar char="-"/>
            </a:pPr>
            <a:endParaRPr lang="en-ZA" dirty="0"/>
          </a:p>
        </p:txBody>
      </p:sp>
    </p:spTree>
    <p:extLst>
      <p:ext uri="{BB962C8B-B14F-4D97-AF65-F5344CB8AC3E}">
        <p14:creationId xmlns:p14="http://schemas.microsoft.com/office/powerpoint/2010/main" xmlns="" val="885430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Functions of the board (Cl 14)</a:t>
            </a:r>
          </a:p>
          <a:p>
            <a:endParaRPr lang="en-US" dirty="0"/>
          </a:p>
          <a:p>
            <a:r>
              <a:rPr lang="en-US" dirty="0"/>
              <a:t>Recommend the additional function to develop strategies and plans to secure the rail infrastructure and promote the safety of rail commuters</a:t>
            </a:r>
          </a:p>
          <a:p>
            <a:endParaRPr lang="en-US" dirty="0"/>
          </a:p>
          <a:p>
            <a:endParaRPr lang="en-ZA" dirty="0"/>
          </a:p>
          <a:p>
            <a:pPr marL="285750" indent="-285750">
              <a:buFontTx/>
              <a:buChar char="-"/>
            </a:pPr>
            <a:endParaRPr lang="en-ZA" dirty="0"/>
          </a:p>
        </p:txBody>
      </p:sp>
    </p:spTree>
    <p:extLst>
      <p:ext uri="{BB962C8B-B14F-4D97-AF65-F5344CB8AC3E}">
        <p14:creationId xmlns:p14="http://schemas.microsoft.com/office/powerpoint/2010/main" xmlns="" val="1292851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Disqualification from appointment as board member</a:t>
            </a:r>
          </a:p>
          <a:p>
            <a:endParaRPr lang="en-US" dirty="0"/>
          </a:p>
          <a:p>
            <a:r>
              <a:rPr lang="en-US" dirty="0"/>
              <a:t>Cl 15(f) - It is unclear what would constitute an “immediate family member”: Elaborate on the meaning of this term</a:t>
            </a:r>
          </a:p>
          <a:p>
            <a:endParaRPr lang="en-US" dirty="0"/>
          </a:p>
          <a:p>
            <a:r>
              <a:rPr lang="en-US" dirty="0"/>
              <a:t>Cl 15(g) - The phrase ‘‘disqualified to act’’ should be changed to ‘disqualified from acting’</a:t>
            </a:r>
          </a:p>
          <a:p>
            <a:endParaRPr lang="en-US" dirty="0"/>
          </a:p>
          <a:p>
            <a:endParaRPr lang="en-US" dirty="0"/>
          </a:p>
          <a:p>
            <a:endParaRPr lang="en-US" dirty="0"/>
          </a:p>
          <a:p>
            <a:r>
              <a:rPr lang="en-US" u="sng" dirty="0"/>
              <a:t>Termination of board membership</a:t>
            </a:r>
          </a:p>
          <a:p>
            <a:endParaRPr lang="en-US" dirty="0"/>
          </a:p>
          <a:p>
            <a:r>
              <a:rPr lang="en-US" dirty="0"/>
              <a:t>Cl 16(3) - It is recommended that the word “that” (i.e. “that termination”) be replaced with word ‘the’ (i.e. ‘the termination’)</a:t>
            </a:r>
          </a:p>
          <a:p>
            <a:endParaRPr lang="en-ZA" dirty="0"/>
          </a:p>
          <a:p>
            <a:pPr marL="285750" indent="-285750">
              <a:buFontTx/>
              <a:buChar char="-"/>
            </a:pPr>
            <a:endParaRPr lang="en-ZA" dirty="0"/>
          </a:p>
        </p:txBody>
      </p:sp>
    </p:spTree>
    <p:extLst>
      <p:ext uri="{BB962C8B-B14F-4D97-AF65-F5344CB8AC3E}">
        <p14:creationId xmlns:p14="http://schemas.microsoft.com/office/powerpoint/2010/main" xmlns="" val="563071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ZA" u="sng" dirty="0"/>
              <a:t>Meetings of board</a:t>
            </a:r>
          </a:p>
          <a:p>
            <a:endParaRPr lang="en-ZA" dirty="0"/>
          </a:p>
          <a:p>
            <a:r>
              <a:rPr lang="en-ZA" dirty="0"/>
              <a:t>Cl 17(2) - </a:t>
            </a:r>
            <a:r>
              <a:rPr lang="en-US" dirty="0"/>
              <a:t>Assigning responsibilities for determining the time and venue for board meetings to both the chairperson and deputy chairperson could cause confusion and duplication: Assign these responsibilities to the chairperson only</a:t>
            </a:r>
          </a:p>
          <a:p>
            <a:endParaRPr lang="en-US" dirty="0"/>
          </a:p>
          <a:p>
            <a:endParaRPr lang="en-US" dirty="0"/>
          </a:p>
          <a:p>
            <a:r>
              <a:rPr lang="en-ZA" u="sng" dirty="0"/>
              <a:t>Committees of board</a:t>
            </a:r>
          </a:p>
          <a:p>
            <a:endParaRPr lang="en-ZA" dirty="0"/>
          </a:p>
          <a:p>
            <a:r>
              <a:rPr lang="en-ZA" dirty="0"/>
              <a:t>Cl 18(1)(b) - </a:t>
            </a:r>
            <a:r>
              <a:rPr lang="en-US" dirty="0"/>
              <a:t>It is unclear what is meant by “appropriate persons”: It is recommended that the clause stipulates the particular criteria for skills or expertise that the persons must possess</a:t>
            </a:r>
          </a:p>
          <a:p>
            <a:endParaRPr lang="en-US" dirty="0"/>
          </a:p>
          <a:p>
            <a:endParaRPr lang="en-US" dirty="0"/>
          </a:p>
          <a:p>
            <a:r>
              <a:rPr lang="en-ZA" u="sng" dirty="0"/>
              <a:t>Dissolution of board</a:t>
            </a:r>
          </a:p>
          <a:p>
            <a:endParaRPr lang="en-ZA" dirty="0"/>
          </a:p>
          <a:p>
            <a:r>
              <a:rPr lang="en-ZA" dirty="0"/>
              <a:t>Cl 21(3)(a) - </a:t>
            </a:r>
            <a:r>
              <a:rPr lang="en-US" dirty="0"/>
              <a:t>It is unclear who may be appointed as an administrator: It is recommended that the Bill be revised to clarify this issue</a:t>
            </a:r>
            <a:endParaRPr lang="en-ZA" dirty="0"/>
          </a:p>
          <a:p>
            <a:pPr marL="285750" indent="-285750">
              <a:buFontTx/>
              <a:buChar char="-"/>
            </a:pPr>
            <a:endParaRPr lang="en-ZA" dirty="0"/>
          </a:p>
        </p:txBody>
      </p:sp>
    </p:spTree>
    <p:extLst>
      <p:ext uri="{BB962C8B-B14F-4D97-AF65-F5344CB8AC3E}">
        <p14:creationId xmlns:p14="http://schemas.microsoft.com/office/powerpoint/2010/main" xmlns="" val="3352266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ZA" u="sng" dirty="0"/>
              <a:t>Chief executive officer</a:t>
            </a:r>
          </a:p>
          <a:p>
            <a:endParaRPr lang="en-ZA" dirty="0"/>
          </a:p>
          <a:p>
            <a:r>
              <a:rPr lang="en-ZA" dirty="0"/>
              <a:t>Cl 22(2) - </a:t>
            </a:r>
            <a:r>
              <a:rPr lang="en-US" dirty="0"/>
              <a:t>Boards often have Remuneration Committees for the setting of terms and conditions of service for the CEO. Such a committee could recommend the conditions to the Minister, which would give the Minister a basis for initiating discussions with the Minister of Finance: Consider amending clause accordingly</a:t>
            </a:r>
          </a:p>
          <a:p>
            <a:endParaRPr lang="en-US" dirty="0"/>
          </a:p>
          <a:p>
            <a:r>
              <a:rPr lang="en-US" dirty="0"/>
              <a:t>Cl 22(4) - The phrase “the due process of the law” is vague: Delete the words “due process of the law” and stipulate the applicable procedure</a:t>
            </a:r>
          </a:p>
          <a:p>
            <a:endParaRPr lang="en-US" dirty="0"/>
          </a:p>
          <a:p>
            <a:endParaRPr lang="en-ZA" dirty="0"/>
          </a:p>
        </p:txBody>
      </p:sp>
    </p:spTree>
    <p:extLst>
      <p:ext uri="{BB962C8B-B14F-4D97-AF65-F5344CB8AC3E}">
        <p14:creationId xmlns:p14="http://schemas.microsoft.com/office/powerpoint/2010/main" xmlns="" val="2046907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Functions of CEO</a:t>
            </a:r>
          </a:p>
          <a:p>
            <a:endParaRPr lang="en-US" dirty="0"/>
          </a:p>
          <a:p>
            <a:r>
              <a:rPr lang="en-US" dirty="0"/>
              <a:t>Cl 23(5)(a) - It is recommended that the qualification that the acting CEO should be an employee of the Regulator be removed, as this will allow for flexibility to appoint external parties in certain cases</a:t>
            </a:r>
          </a:p>
          <a:p>
            <a:endParaRPr lang="en-US" dirty="0"/>
          </a:p>
          <a:p>
            <a:r>
              <a:rPr lang="en-US" dirty="0"/>
              <a:t>Cl 23(8) - The phrase “all strategic documents or policies” is vague: It is recommended that details of the documents be stipulated, so that there is clarity on what must be prepared and submitted to the board</a:t>
            </a:r>
          </a:p>
          <a:p>
            <a:endParaRPr lang="en-US" dirty="0"/>
          </a:p>
          <a:p>
            <a:endParaRPr lang="en-US" dirty="0"/>
          </a:p>
          <a:p>
            <a:endParaRPr lang="en-US" dirty="0"/>
          </a:p>
          <a:p>
            <a:endParaRPr lang="en-ZA" dirty="0"/>
          </a:p>
        </p:txBody>
      </p:sp>
    </p:spTree>
    <p:extLst>
      <p:ext uri="{BB962C8B-B14F-4D97-AF65-F5344CB8AC3E}">
        <p14:creationId xmlns:p14="http://schemas.microsoft.com/office/powerpoint/2010/main" xmlns="" val="435901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Limitation of liability (Cl 25)</a:t>
            </a:r>
          </a:p>
          <a:p>
            <a:endParaRPr lang="en-US" dirty="0"/>
          </a:p>
          <a:p>
            <a:r>
              <a:rPr lang="en-US" dirty="0"/>
              <a:t>No measures are in place in the Bill to hold the Regulator accountable for its actions or omissions</a:t>
            </a:r>
          </a:p>
          <a:p>
            <a:r>
              <a:rPr lang="en-US" dirty="0"/>
              <a:t>The Regulator is absolved from any liability whereas the operator not adhering to the regulations is committing an offence</a:t>
            </a:r>
          </a:p>
          <a:p>
            <a:r>
              <a:rPr lang="en-US" dirty="0"/>
              <a:t>The section defeats any intended progress as acts of maladministration, mismanagement and incompetence cannot result in any legal consequences against the State</a:t>
            </a:r>
          </a:p>
          <a:p>
            <a:r>
              <a:rPr lang="en-US" dirty="0"/>
              <a:t>The clause may result in litigation against the State</a:t>
            </a:r>
          </a:p>
          <a:p>
            <a:endParaRPr lang="en-US" dirty="0"/>
          </a:p>
          <a:p>
            <a:pPr marL="285750" indent="-285750">
              <a:buFontTx/>
              <a:buChar char="-"/>
            </a:pPr>
            <a:r>
              <a:rPr lang="en-US" dirty="0"/>
              <a:t>Government needs to commit to principles of accountability and responsiveness</a:t>
            </a:r>
          </a:p>
          <a:p>
            <a:pPr marL="285750" indent="-285750">
              <a:buFontTx/>
              <a:buChar char="-"/>
            </a:pPr>
            <a:r>
              <a:rPr lang="en-US" dirty="0"/>
              <a:t>It is recommended that clause 25 be deleted</a:t>
            </a:r>
          </a:p>
          <a:p>
            <a:pPr marL="285750" indent="-285750">
              <a:buFontTx/>
              <a:buChar char="-"/>
            </a:pPr>
            <a:r>
              <a:rPr lang="en-US" dirty="0"/>
              <a:t>It is recommended that the Bill be amended to provide for accountability of the Regulator</a:t>
            </a:r>
          </a:p>
          <a:p>
            <a:pPr marL="285750" indent="-285750">
              <a:buFontTx/>
              <a:buChar char="-"/>
            </a:pPr>
            <a:r>
              <a:rPr lang="en-US" dirty="0"/>
              <a:t>Should it be decided to retain the clause, then it is important that it be made clear that the intention is not to absolve negligence or gross negligence</a:t>
            </a:r>
          </a:p>
          <a:p>
            <a:endParaRPr lang="en-US" dirty="0"/>
          </a:p>
          <a:p>
            <a:endParaRPr lang="en-ZA" dirty="0"/>
          </a:p>
        </p:txBody>
      </p:sp>
    </p:spTree>
    <p:extLst>
      <p:ext uri="{BB962C8B-B14F-4D97-AF65-F5344CB8AC3E}">
        <p14:creationId xmlns:p14="http://schemas.microsoft.com/office/powerpoint/2010/main" xmlns="" val="4040418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ZA" dirty="0"/>
              <a:t>Overall Summary </a:t>
            </a:r>
          </a:p>
        </p:txBody>
      </p:sp>
    </p:spTree>
    <p:extLst>
      <p:ext uri="{BB962C8B-B14F-4D97-AF65-F5344CB8AC3E}">
        <p14:creationId xmlns:p14="http://schemas.microsoft.com/office/powerpoint/2010/main" xmlns="" val="3543571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Safety permits</a:t>
            </a:r>
          </a:p>
          <a:p>
            <a:endParaRPr lang="en-US" dirty="0"/>
          </a:p>
          <a:p>
            <a:r>
              <a:rPr lang="en-US" dirty="0"/>
              <a:t>Cl 30(4)(d) - It is recommended that the application be published in the Government Gazette, in two local newspapers, and any other media which the Regulator considers appropriate in the circumstances</a:t>
            </a:r>
          </a:p>
          <a:p>
            <a:endParaRPr lang="en-US" dirty="0"/>
          </a:p>
          <a:p>
            <a:r>
              <a:rPr lang="en-US" dirty="0"/>
              <a:t>Cl 30(7) - Consider whether it would be useful to cross-refer to clause 30(5) instead of repeating aspects thereof in this clause</a:t>
            </a:r>
          </a:p>
          <a:p>
            <a:endParaRPr lang="en-US" dirty="0"/>
          </a:p>
          <a:p>
            <a:endParaRPr lang="en-US" dirty="0"/>
          </a:p>
          <a:p>
            <a:endParaRPr lang="en-US" dirty="0"/>
          </a:p>
          <a:p>
            <a:r>
              <a:rPr lang="en-US" u="sng" dirty="0"/>
              <a:t>Conditions of safety permit</a:t>
            </a:r>
          </a:p>
          <a:p>
            <a:endParaRPr lang="en-US" dirty="0"/>
          </a:p>
          <a:p>
            <a:r>
              <a:rPr lang="en-US" dirty="0"/>
              <a:t>Cl 31(3)(b) - It is not clear why additional safety permit conditions must be unique to the person submitting the application: Reconsider this statement or revise it to improve its clarity</a:t>
            </a:r>
          </a:p>
          <a:p>
            <a:endParaRPr lang="en-ZA" dirty="0"/>
          </a:p>
        </p:txBody>
      </p:sp>
    </p:spTree>
    <p:extLst>
      <p:ext uri="{BB962C8B-B14F-4D97-AF65-F5344CB8AC3E}">
        <p14:creationId xmlns:p14="http://schemas.microsoft.com/office/powerpoint/2010/main" xmlns="" val="1268912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Amendment of conditions of safety permit</a:t>
            </a:r>
          </a:p>
          <a:p>
            <a:endParaRPr lang="en-US" dirty="0"/>
          </a:p>
          <a:p>
            <a:r>
              <a:rPr lang="en-US" dirty="0"/>
              <a:t>Cl 32(1) - It is unclear why both the board and the Regulator are mentioned, as it creates uncertainty as to who is required to be the initial decision maker: It is recommended that the Bill be amended to specify whether the Regulator or the board will be the initial decision maker</a:t>
            </a:r>
          </a:p>
          <a:p>
            <a:endParaRPr lang="en-US" dirty="0"/>
          </a:p>
          <a:p>
            <a:r>
              <a:rPr lang="en-US" dirty="0"/>
              <a:t>Cl 32(4) – As above, It is important to know who the initial decision maker is so that the appropriate appeal authority / body can be identified - Reconsider clauses where the initial decision-making body has not been identified and elaborate where necessary, ensuring no conflict between decision making bodies</a:t>
            </a:r>
          </a:p>
          <a:p>
            <a:endParaRPr lang="en-US" dirty="0"/>
          </a:p>
          <a:p>
            <a:r>
              <a:rPr lang="en-US" dirty="0"/>
              <a:t>Cl 32(5) - Include clauses on the process that safety permit holders should follow in applying for amendments to safety permits or reference legislation that might address this matter</a:t>
            </a:r>
            <a:endParaRPr lang="en-ZA" dirty="0"/>
          </a:p>
        </p:txBody>
      </p:sp>
    </p:spTree>
    <p:extLst>
      <p:ext uri="{BB962C8B-B14F-4D97-AF65-F5344CB8AC3E}">
        <p14:creationId xmlns:p14="http://schemas.microsoft.com/office/powerpoint/2010/main" xmlns="" val="24375507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Surrender, suspension and revocation of safety permit</a:t>
            </a:r>
          </a:p>
          <a:p>
            <a:endParaRPr lang="en-US" dirty="0"/>
          </a:p>
          <a:p>
            <a:r>
              <a:rPr lang="en-US" dirty="0"/>
              <a:t>Cl 33(2) - It is unclear when a permit should be revoked i.e. when the matter would be considered serious enough to warrant a permit being revoked, compared to when it should only be suspended. This should be clarified</a:t>
            </a:r>
          </a:p>
          <a:p>
            <a:endParaRPr lang="en-US" dirty="0"/>
          </a:p>
          <a:p>
            <a:r>
              <a:rPr lang="en-US" dirty="0"/>
              <a:t>Cl 33(6) - Delete the words “by operation of law” which is deemed unnecessary</a:t>
            </a:r>
          </a:p>
          <a:p>
            <a:endParaRPr lang="en-US" dirty="0"/>
          </a:p>
          <a:p>
            <a:endParaRPr lang="en-ZA" dirty="0"/>
          </a:p>
        </p:txBody>
      </p:sp>
    </p:spTree>
    <p:extLst>
      <p:ext uri="{BB962C8B-B14F-4D97-AF65-F5344CB8AC3E}">
        <p14:creationId xmlns:p14="http://schemas.microsoft.com/office/powerpoint/2010/main" xmlns="" val="1789510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Evaluation and registration of training institutions</a:t>
            </a:r>
          </a:p>
          <a:p>
            <a:endParaRPr lang="en-US" dirty="0"/>
          </a:p>
          <a:p>
            <a:r>
              <a:rPr lang="en-US" dirty="0"/>
              <a:t>General - Consider whether there are opportunities to use the Sector Education and Training Authority accreditation process for the registration of training institutions. Transport Education Training Authority already has rail-related training </a:t>
            </a:r>
            <a:r>
              <a:rPr lang="en-US" dirty="0" err="1"/>
              <a:t>programmes</a:t>
            </a:r>
            <a:r>
              <a:rPr lang="en-US" dirty="0"/>
              <a:t> that could be leveraged. This could save resources and reduce the Regulator’s workload</a:t>
            </a:r>
          </a:p>
          <a:p>
            <a:endParaRPr lang="en-US" dirty="0"/>
          </a:p>
          <a:p>
            <a:r>
              <a:rPr lang="en-US" dirty="0"/>
              <a:t>Cl 35(2) - It is recommended that the draft policy be published for public comment (registration of training institutions)</a:t>
            </a:r>
          </a:p>
          <a:p>
            <a:endParaRPr lang="en-US" dirty="0"/>
          </a:p>
          <a:p>
            <a:r>
              <a:rPr lang="en-US" dirty="0"/>
              <a:t>Cl 35(2)(e) - The purpose for the service providers mentioned in the clause and the services they will provide are not clear: Amend the clause so that the purpose of the service providers, and the type of services they will provide, are clear</a:t>
            </a:r>
          </a:p>
          <a:p>
            <a:endParaRPr lang="en-US" dirty="0"/>
          </a:p>
          <a:p>
            <a:endParaRPr lang="en-US" dirty="0"/>
          </a:p>
          <a:p>
            <a:endParaRPr lang="en-ZA" dirty="0"/>
          </a:p>
        </p:txBody>
      </p:sp>
    </p:spTree>
    <p:extLst>
      <p:ext uri="{BB962C8B-B14F-4D97-AF65-F5344CB8AC3E}">
        <p14:creationId xmlns:p14="http://schemas.microsoft.com/office/powerpoint/2010/main" xmlns="" val="1859306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Railway safety standards</a:t>
            </a:r>
          </a:p>
          <a:p>
            <a:endParaRPr lang="en-US" dirty="0"/>
          </a:p>
          <a:p>
            <a:r>
              <a:rPr lang="en-US" dirty="0"/>
              <a:t>Cl 36(1) - It is unclear whether the intention is for the railway safety standards to be contained in regulations, as the clause states that the Minister must prescribe same: Revise clause 36 so that it is clear what is intended</a:t>
            </a:r>
          </a:p>
          <a:p>
            <a:endParaRPr lang="en-US" dirty="0"/>
          </a:p>
          <a:p>
            <a:r>
              <a:rPr lang="en-US" dirty="0"/>
              <a:t>Cl 36(2)(a) - It is recommended that the Bill be amended to clarify the term “railway environment”</a:t>
            </a:r>
          </a:p>
          <a:p>
            <a:endParaRPr lang="en-US" dirty="0"/>
          </a:p>
          <a:p>
            <a:r>
              <a:rPr lang="en-US" dirty="0"/>
              <a:t>Cl 36(3)(a) - Explanatory memoranda normally accompany Draft Bills and Bills. They do not normally accompany subordinate legislation or instruments: Delete reference to the explanatory memorandum</a:t>
            </a:r>
          </a:p>
          <a:p>
            <a:r>
              <a:rPr lang="en-US" dirty="0"/>
              <a:t>Further, if the intention is that the standards will be in the form of Regulations, then the Regulations must be published by the Minister and not the Regulator: Clarify intention</a:t>
            </a:r>
          </a:p>
          <a:p>
            <a:endParaRPr lang="en-US" dirty="0"/>
          </a:p>
          <a:p>
            <a:r>
              <a:rPr lang="en-US" dirty="0"/>
              <a:t>Cl 36(5) - It is unclear what the difference is between a railway safety standard and a railway safety specification: Revise the clause to clarify the meanings of both terms</a:t>
            </a:r>
          </a:p>
          <a:p>
            <a:endParaRPr lang="en-US" dirty="0"/>
          </a:p>
          <a:p>
            <a:endParaRPr lang="en-ZA" dirty="0"/>
          </a:p>
        </p:txBody>
      </p:sp>
    </p:spTree>
    <p:extLst>
      <p:ext uri="{BB962C8B-B14F-4D97-AF65-F5344CB8AC3E}">
        <p14:creationId xmlns:p14="http://schemas.microsoft.com/office/powerpoint/2010/main" xmlns="" val="4228850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Safety management system</a:t>
            </a:r>
          </a:p>
          <a:p>
            <a:endParaRPr lang="en-US" dirty="0"/>
          </a:p>
          <a:p>
            <a:r>
              <a:rPr lang="en-US" dirty="0"/>
              <a:t>Cl 37(3) - It may be prudent to publish determinations in the Government Gazette as well: Revise clause</a:t>
            </a:r>
          </a:p>
          <a:p>
            <a:endParaRPr lang="en-US" dirty="0"/>
          </a:p>
          <a:p>
            <a:endParaRPr lang="en-US" dirty="0"/>
          </a:p>
          <a:p>
            <a:r>
              <a:rPr lang="en-US" u="sng" dirty="0"/>
              <a:t>Consultative forum</a:t>
            </a:r>
          </a:p>
          <a:p>
            <a:endParaRPr lang="en-US" dirty="0"/>
          </a:p>
          <a:p>
            <a:r>
              <a:rPr lang="en-US" dirty="0"/>
              <a:t>Cl 38(1) - The difference between a consultative forum and a regional consultative forum is not clear: provide clarity on the difference </a:t>
            </a:r>
          </a:p>
          <a:p>
            <a:endParaRPr lang="en-US" dirty="0"/>
          </a:p>
          <a:p>
            <a:r>
              <a:rPr lang="en-US" dirty="0"/>
              <a:t>Cl 38(3) -  It is unclear what types of matters the forum may consider; the clause only refers to “any matter placed on the agenda by the Regulator”, which is vague: Provide detail on the types of matters that the Regulator may refer to the forum for consideration</a:t>
            </a:r>
          </a:p>
          <a:p>
            <a:endParaRPr lang="en-US" dirty="0"/>
          </a:p>
          <a:p>
            <a:r>
              <a:rPr lang="en-US" dirty="0"/>
              <a:t>Cl 38(6) - Specify whether the consultative forum, the regional consultative forum, or both may establish forums at local level</a:t>
            </a:r>
          </a:p>
          <a:p>
            <a:endParaRPr lang="en-ZA" dirty="0"/>
          </a:p>
        </p:txBody>
      </p:sp>
    </p:spTree>
    <p:extLst>
      <p:ext uri="{BB962C8B-B14F-4D97-AF65-F5344CB8AC3E}">
        <p14:creationId xmlns:p14="http://schemas.microsoft.com/office/powerpoint/2010/main" xmlns="" val="3070797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ZA" u="sng" dirty="0"/>
              <a:t>Railway safety inspector</a:t>
            </a:r>
          </a:p>
          <a:p>
            <a:endParaRPr lang="en-ZA" dirty="0"/>
          </a:p>
          <a:p>
            <a:r>
              <a:rPr lang="en-ZA" dirty="0"/>
              <a:t>General - </a:t>
            </a:r>
            <a:r>
              <a:rPr lang="en-US" dirty="0"/>
              <a:t>Details are lacking as to the functional and administrative requirements of the “Office” of the railway safety inspector. There are no specifications and details as to whether the railway safety inspector will operate similar to a sub-directorate with regional offices, and be able to appoint subordinates to fulfil the role of railway safety inspector</a:t>
            </a:r>
          </a:p>
          <a:p>
            <a:endParaRPr lang="en-US" dirty="0"/>
          </a:p>
          <a:p>
            <a:r>
              <a:rPr lang="en-US" dirty="0"/>
              <a:t>Cl 41(1) - It is unclear whether the intention is also to provide for provincial officers</a:t>
            </a:r>
          </a:p>
          <a:p>
            <a:endParaRPr lang="en-US" dirty="0"/>
          </a:p>
          <a:p>
            <a:endParaRPr lang="en-US" dirty="0"/>
          </a:p>
          <a:p>
            <a:r>
              <a:rPr lang="en-US" u="sng" dirty="0"/>
              <a:t>Powers and duties of railway safety inspector</a:t>
            </a:r>
          </a:p>
          <a:p>
            <a:endParaRPr lang="en-US" dirty="0"/>
          </a:p>
          <a:p>
            <a:r>
              <a:rPr lang="en-US" dirty="0"/>
              <a:t>Cl 42(2) - It may be useful to have a general protocol, which can then be adapted into a specific protocol to be concluded with an operator: Consider a provision to this effect</a:t>
            </a:r>
            <a:endParaRPr lang="en-ZA" dirty="0"/>
          </a:p>
        </p:txBody>
      </p:sp>
    </p:spTree>
    <p:extLst>
      <p:ext uri="{BB962C8B-B14F-4D97-AF65-F5344CB8AC3E}">
        <p14:creationId xmlns:p14="http://schemas.microsoft.com/office/powerpoint/2010/main" xmlns="" val="41213270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ZA" u="sng" dirty="0"/>
              <a:t>Routine compliance inspection</a:t>
            </a:r>
          </a:p>
          <a:p>
            <a:endParaRPr lang="en-ZA" dirty="0"/>
          </a:p>
          <a:p>
            <a:r>
              <a:rPr lang="en-ZA" dirty="0"/>
              <a:t>Cl 43(1) - </a:t>
            </a:r>
            <a:r>
              <a:rPr lang="en-US" dirty="0"/>
              <a:t>The phrase “any premises of the railway safety permit holder other than a private residence” is very wide. This could potentially be interpreted as including other premises which do not relate to the railway safety permit or the railway safety environment: Revise clause to state that only regulated premises are contemplated in this clause and not any other premises.</a:t>
            </a:r>
          </a:p>
          <a:p>
            <a:endParaRPr lang="en-US" dirty="0"/>
          </a:p>
          <a:p>
            <a:endParaRPr lang="en-ZA" dirty="0"/>
          </a:p>
        </p:txBody>
      </p:sp>
    </p:spTree>
    <p:extLst>
      <p:ext uri="{BB962C8B-B14F-4D97-AF65-F5344CB8AC3E}">
        <p14:creationId xmlns:p14="http://schemas.microsoft.com/office/powerpoint/2010/main" xmlns="" val="37393366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Enforcement inspection</a:t>
            </a:r>
          </a:p>
          <a:p>
            <a:endParaRPr lang="en-US" dirty="0"/>
          </a:p>
          <a:p>
            <a:r>
              <a:rPr lang="en-US" dirty="0"/>
              <a:t>General - Clause 44 should be reconsidered to ensure that there is consistency with applicable case law on</a:t>
            </a:r>
          </a:p>
          <a:p>
            <a:r>
              <a:rPr lang="en-US" dirty="0"/>
              <a:t>searches under the authority of a warrant.</a:t>
            </a:r>
          </a:p>
          <a:p>
            <a:endParaRPr lang="en-US" dirty="0"/>
          </a:p>
          <a:p>
            <a:r>
              <a:rPr lang="en-US" dirty="0"/>
              <a:t>Cl 44(1) - The use of the phrase “in terms [of] this Act” is not correct. An offence is not committed ‘in terms of’ an Act. It is assumed that reference is being made to an offence contemplated in the Act: Reconsider clause</a:t>
            </a:r>
          </a:p>
          <a:p>
            <a:endParaRPr lang="en-US" dirty="0"/>
          </a:p>
          <a:p>
            <a:r>
              <a:rPr lang="en-US" dirty="0"/>
              <a:t>Cl 44(9) - This clause is broad and open to interpretation. It would be prudent to provide guidance to the police officer in order to ensure that constitutional rights are respected and protected: Revise clause</a:t>
            </a:r>
          </a:p>
          <a:p>
            <a:endParaRPr lang="en-US" dirty="0"/>
          </a:p>
          <a:p>
            <a:endParaRPr lang="en-US" dirty="0"/>
          </a:p>
          <a:p>
            <a:endParaRPr lang="en-ZA" dirty="0"/>
          </a:p>
        </p:txBody>
      </p:sp>
    </p:spTree>
    <p:extLst>
      <p:ext uri="{BB962C8B-B14F-4D97-AF65-F5344CB8AC3E}">
        <p14:creationId xmlns:p14="http://schemas.microsoft.com/office/powerpoint/2010/main" xmlns="" val="3095599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Formalities of inspection</a:t>
            </a:r>
          </a:p>
          <a:p>
            <a:endParaRPr lang="en-US" dirty="0"/>
          </a:p>
          <a:p>
            <a:r>
              <a:rPr lang="en-US" dirty="0"/>
              <a:t>Cl 45(3)(a) and (b) - The Bill in terms of section 41(3)(b) confers on the railway safety inspector the powers of a peace officer by the Criminal Procedure Act, 1977 (Act 51 of 1977). </a:t>
            </a:r>
          </a:p>
          <a:p>
            <a:endParaRPr lang="en-US" dirty="0"/>
          </a:p>
          <a:p>
            <a:r>
              <a:rPr lang="en-US" dirty="0"/>
              <a:t>If the railway safety inspector enjoys powers similar to a peace officer, it means as per section 45(3) (a) and (b) that there is no justification why statements obtained by the railway safety inspector are not given under oath and in confidence, in certain instances. </a:t>
            </a:r>
          </a:p>
          <a:p>
            <a:endParaRPr lang="en-US" dirty="0"/>
          </a:p>
          <a:p>
            <a:r>
              <a:rPr lang="en-US" dirty="0"/>
              <a:t>The statements obtained in terms of section 45(3) (a) and (b) are not given under oath and may be subject to evidential discrepancies and credibility problems when tested before a court of law.</a:t>
            </a:r>
          </a:p>
          <a:p>
            <a:endParaRPr lang="en-US" dirty="0"/>
          </a:p>
          <a:p>
            <a:r>
              <a:rPr lang="en-ZA" dirty="0"/>
              <a:t>- Recommend to delete clause</a:t>
            </a:r>
          </a:p>
        </p:txBody>
      </p:sp>
    </p:spTree>
    <p:extLst>
      <p:ext uri="{BB962C8B-B14F-4D97-AF65-F5344CB8AC3E}">
        <p14:creationId xmlns:p14="http://schemas.microsoft.com/office/powerpoint/2010/main" xmlns="" val="283366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Overall Summary </a:t>
            </a:r>
          </a:p>
        </p:txBody>
      </p:sp>
      <p:sp>
        <p:nvSpPr>
          <p:cNvPr id="4" name="Text Placeholder 3"/>
          <p:cNvSpPr>
            <a:spLocks noGrp="1"/>
          </p:cNvSpPr>
          <p:nvPr>
            <p:ph type="body" sz="quarter" idx="10"/>
          </p:nvPr>
        </p:nvSpPr>
        <p:spPr/>
        <p:txBody>
          <a:bodyPr/>
          <a:lstStyle/>
          <a:p>
            <a:r>
              <a:rPr lang="en-ZA" dirty="0"/>
              <a:t>Bill not supported in its current state</a:t>
            </a:r>
          </a:p>
          <a:p>
            <a:endParaRPr lang="en-ZA" dirty="0"/>
          </a:p>
          <a:p>
            <a:r>
              <a:rPr lang="en-ZA" dirty="0"/>
              <a:t>Requires significant revision</a:t>
            </a:r>
          </a:p>
          <a:p>
            <a:endParaRPr lang="en-ZA" dirty="0"/>
          </a:p>
          <a:p>
            <a:r>
              <a:rPr lang="en-ZA" dirty="0"/>
              <a:t>Part A – General comments with 16 recommendations</a:t>
            </a:r>
          </a:p>
          <a:p>
            <a:endParaRPr lang="en-ZA" dirty="0"/>
          </a:p>
          <a:p>
            <a:r>
              <a:rPr lang="en-ZA" dirty="0"/>
              <a:t>Part B – Comments on specific provisions with 92 recommendations</a:t>
            </a:r>
          </a:p>
        </p:txBody>
      </p:sp>
    </p:spTree>
    <p:extLst>
      <p:ext uri="{BB962C8B-B14F-4D97-AF65-F5344CB8AC3E}">
        <p14:creationId xmlns:p14="http://schemas.microsoft.com/office/powerpoint/2010/main" xmlns="" val="6310911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US" u="sng" dirty="0"/>
              <a:t>Powers of railway safety inspector to deal with unsafe conditions</a:t>
            </a:r>
          </a:p>
          <a:p>
            <a:endParaRPr lang="en-US" dirty="0"/>
          </a:p>
          <a:p>
            <a:r>
              <a:rPr lang="en-US" dirty="0"/>
              <a:t>Cl 47(1)</a:t>
            </a:r>
          </a:p>
          <a:p>
            <a:pPr marL="285750" indent="-285750">
              <a:buFontTx/>
              <a:buChar char="-"/>
            </a:pPr>
            <a:r>
              <a:rPr lang="en-US" dirty="0"/>
              <a:t>It is unclear what is meant by “condition”: Clarify what type of condition is envisaged</a:t>
            </a:r>
          </a:p>
          <a:p>
            <a:pPr marL="285750" indent="-285750">
              <a:buFontTx/>
              <a:buChar char="-"/>
            </a:pPr>
            <a:r>
              <a:rPr lang="en-US" dirty="0"/>
              <a:t>The meaning of the term “activity” is unclear: Clarify or insert a new definition</a:t>
            </a:r>
          </a:p>
          <a:p>
            <a:pPr marL="285750" indent="-285750">
              <a:buFontTx/>
              <a:buChar char="-"/>
            </a:pPr>
            <a:r>
              <a:rPr lang="en-US" dirty="0"/>
              <a:t>The term “reasonable” (i.e. “reasonable opportunity”) differs between circumstances. A minimum period, which can be extended by the railway </a:t>
            </a:r>
            <a:r>
              <a:rPr lang="en-US" dirty="0" err="1"/>
              <a:t>safetry</a:t>
            </a:r>
            <a:r>
              <a:rPr lang="en-US" dirty="0"/>
              <a:t> inspector, should be prescribed for greater clarity</a:t>
            </a:r>
            <a:endParaRPr lang="en-ZA" dirty="0"/>
          </a:p>
        </p:txBody>
      </p:sp>
    </p:spTree>
    <p:extLst>
      <p:ext uri="{BB962C8B-B14F-4D97-AF65-F5344CB8AC3E}">
        <p14:creationId xmlns:p14="http://schemas.microsoft.com/office/powerpoint/2010/main" xmlns="" val="33588698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lstStyle/>
          <a:p>
            <a:r>
              <a:rPr lang="en-ZA" u="sng" dirty="0"/>
              <a:t>Railway occurrence</a:t>
            </a:r>
          </a:p>
          <a:p>
            <a:endParaRPr lang="en-ZA" dirty="0"/>
          </a:p>
          <a:p>
            <a:r>
              <a:rPr lang="en-ZA" dirty="0"/>
              <a:t>Cl 48(2)(b) - </a:t>
            </a:r>
            <a:r>
              <a:rPr lang="en-US" dirty="0"/>
              <a:t>It is not clear what is meant by “infrastructure which has a direct or indirect bearing on the railway occurrence”. It is recommended that the wording be clarified, so that it is certain what is intended</a:t>
            </a:r>
            <a:endParaRPr lang="en-ZA" dirty="0"/>
          </a:p>
        </p:txBody>
      </p:sp>
    </p:spTree>
    <p:extLst>
      <p:ext uri="{BB962C8B-B14F-4D97-AF65-F5344CB8AC3E}">
        <p14:creationId xmlns:p14="http://schemas.microsoft.com/office/powerpoint/2010/main" xmlns="" val="16334156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normAutofit lnSpcReduction="10000"/>
          </a:bodyPr>
          <a:lstStyle/>
          <a:p>
            <a:r>
              <a:rPr lang="en-ZA" u="sng" dirty="0"/>
              <a:t>Major investigation</a:t>
            </a:r>
          </a:p>
          <a:p>
            <a:endParaRPr lang="en-ZA" dirty="0"/>
          </a:p>
          <a:p>
            <a:r>
              <a:rPr lang="en-ZA" dirty="0"/>
              <a:t>Cl 51(4) </a:t>
            </a:r>
          </a:p>
          <a:p>
            <a:r>
              <a:rPr lang="en-US" dirty="0"/>
              <a:t>Inclusion of the word ‘may’ provides the investigator with a discretion on whether or not to submit interim reports to the Minister.</a:t>
            </a:r>
          </a:p>
          <a:p>
            <a:r>
              <a:rPr lang="en-US" dirty="0"/>
              <a:t>The Minister is not afforded the discretion to request interim reports from the investigator where the Minister deems it necessary, considering the circumstances of the railway occurrence</a:t>
            </a:r>
          </a:p>
          <a:p>
            <a:endParaRPr lang="en-US" dirty="0"/>
          </a:p>
          <a:p>
            <a:pPr marL="285750" indent="-285750">
              <a:buFontTx/>
              <a:buChar char="-"/>
            </a:pPr>
            <a:r>
              <a:rPr lang="en-US" dirty="0"/>
              <a:t>Provision should be made for such discretion</a:t>
            </a:r>
          </a:p>
          <a:p>
            <a:pPr marL="285750" indent="-285750">
              <a:buFontTx/>
              <a:buChar char="-"/>
            </a:pPr>
            <a:endParaRPr lang="en-US" dirty="0"/>
          </a:p>
          <a:p>
            <a:r>
              <a:rPr lang="en-US" dirty="0"/>
              <a:t>Cl 51(7)(a) - In order to ensure that a wider audience is reached, the final report should be published in the Government Gazette</a:t>
            </a:r>
          </a:p>
          <a:p>
            <a:endParaRPr lang="en-US" dirty="0"/>
          </a:p>
          <a:p>
            <a:r>
              <a:rPr lang="en-US" dirty="0"/>
              <a:t>Cl 51(7)(b) - The need for the words “as far as may be practicable” is unclear. The Minister should give effect to the recommendations of the investigator: Delete the words “as far as may be practicable”</a:t>
            </a:r>
          </a:p>
          <a:p>
            <a:endParaRPr lang="en-US" dirty="0"/>
          </a:p>
          <a:p>
            <a:r>
              <a:rPr lang="en-US" dirty="0"/>
              <a:t>Cl 51(8)(c) - This clause includes records or evidence relating “indirectly to the occurrence”. This is very wide and open to interpretation: Recommend that scope be narrowed</a:t>
            </a:r>
            <a:endParaRPr lang="en-ZA" dirty="0"/>
          </a:p>
        </p:txBody>
      </p:sp>
    </p:spTree>
    <p:extLst>
      <p:ext uri="{BB962C8B-B14F-4D97-AF65-F5344CB8AC3E}">
        <p14:creationId xmlns:p14="http://schemas.microsoft.com/office/powerpoint/2010/main" xmlns="" val="3803519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normAutofit/>
          </a:bodyPr>
          <a:lstStyle/>
          <a:p>
            <a:r>
              <a:rPr lang="en-ZA" u="sng" dirty="0"/>
              <a:t>Standard investigation</a:t>
            </a:r>
          </a:p>
          <a:p>
            <a:endParaRPr lang="en-ZA" dirty="0"/>
          </a:p>
          <a:p>
            <a:r>
              <a:rPr lang="en-ZA" dirty="0"/>
              <a:t>Cl 52(4) - </a:t>
            </a:r>
            <a:r>
              <a:rPr lang="en-US" dirty="0"/>
              <a:t>The words ‘‘must conduct an individual investigation’’ could lead to confusion: Revise the wording to so that it is clear that the investigations are to be separate</a:t>
            </a:r>
          </a:p>
          <a:p>
            <a:endParaRPr lang="en-US" dirty="0"/>
          </a:p>
          <a:p>
            <a:endParaRPr lang="en-ZA" dirty="0"/>
          </a:p>
        </p:txBody>
      </p:sp>
    </p:spTree>
    <p:extLst>
      <p:ext uri="{BB962C8B-B14F-4D97-AF65-F5344CB8AC3E}">
        <p14:creationId xmlns:p14="http://schemas.microsoft.com/office/powerpoint/2010/main" xmlns="" val="41082949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normAutofit/>
          </a:bodyPr>
          <a:lstStyle/>
          <a:p>
            <a:r>
              <a:rPr lang="en-US" u="sng" dirty="0"/>
              <a:t>Appeal to board appeals committee</a:t>
            </a:r>
          </a:p>
          <a:p>
            <a:endParaRPr lang="en-US" dirty="0"/>
          </a:p>
          <a:p>
            <a:r>
              <a:rPr lang="en-US" dirty="0"/>
              <a:t>General - In certain circumstances, it is unclear whether or not the intention is to refer to the board or the board appeals committee e.g. clause 55(3): Clause 55 should be reconsidered to ensure that the correct body is referred to</a:t>
            </a:r>
          </a:p>
          <a:p>
            <a:endParaRPr lang="en-US" dirty="0"/>
          </a:p>
          <a:p>
            <a:r>
              <a:rPr lang="en-US" dirty="0"/>
              <a:t>Cl 55(3) - This subsection does not make provision for instances in clause 54(6) where the appeal was lodged directly with the board appeals committee. In such instances, there may not be any grounds of appeal, reasons for the decision of the CEO and the CEO’s reply to the grounds of appeal for the board to consider before a decision is made: Reconsider the clause and amend as may be appropriate</a:t>
            </a:r>
          </a:p>
          <a:p>
            <a:endParaRPr lang="en-US" dirty="0"/>
          </a:p>
          <a:p>
            <a:r>
              <a:rPr lang="en-US" dirty="0"/>
              <a:t>Cl 55(6) - This clause suggests that the standing board appeals committee will be chaired by a member of the board and two other persons, which does not appear correct. The intended meaning seems to be that the appeals committee is chaired by a member of the board and that there are two other persons who are members of the appeals committee, and they are not co-chairs: Amend the clause</a:t>
            </a:r>
          </a:p>
          <a:p>
            <a:endParaRPr lang="en-ZA" dirty="0"/>
          </a:p>
        </p:txBody>
      </p:sp>
    </p:spTree>
    <p:extLst>
      <p:ext uri="{BB962C8B-B14F-4D97-AF65-F5344CB8AC3E}">
        <p14:creationId xmlns:p14="http://schemas.microsoft.com/office/powerpoint/2010/main" xmlns="" val="37003420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normAutofit/>
          </a:bodyPr>
          <a:lstStyle/>
          <a:p>
            <a:r>
              <a:rPr lang="en-ZA" u="sng" dirty="0"/>
              <a:t>Regulations and notices</a:t>
            </a:r>
          </a:p>
          <a:p>
            <a:endParaRPr lang="en-ZA" dirty="0"/>
          </a:p>
          <a:p>
            <a:r>
              <a:rPr lang="en-ZA" dirty="0"/>
              <a:t>Cl 61(1)(a) - </a:t>
            </a:r>
            <a:r>
              <a:rPr lang="en-US" dirty="0"/>
              <a:t>The phrase ‘‘any other place as a station’’ is not clear.</a:t>
            </a:r>
          </a:p>
          <a:p>
            <a:r>
              <a:rPr lang="en-US" dirty="0"/>
              <a:t>It is assumed that this refers to the designation of any other place as a station. However, this should be stated: It is recommended that the clause be amended to make its meaning clear.</a:t>
            </a:r>
          </a:p>
          <a:p>
            <a:r>
              <a:rPr lang="en-US" dirty="0"/>
              <a:t>Further the word “station” should not be in bold</a:t>
            </a:r>
          </a:p>
          <a:p>
            <a:endParaRPr lang="en-US" dirty="0"/>
          </a:p>
          <a:p>
            <a:r>
              <a:rPr lang="en-US" dirty="0"/>
              <a:t>Cl 61(3) - Regulations are made by the Minister. Thus, the Department should prepare the draft regulations and not the Regulator. The Department may, however, prepare the draft regulations in consultation with the Regulator: Revise accordingly</a:t>
            </a:r>
          </a:p>
          <a:p>
            <a:endParaRPr lang="en-US" dirty="0"/>
          </a:p>
          <a:p>
            <a:r>
              <a:rPr lang="en-US" dirty="0"/>
              <a:t>Cl 61(4)(a)(ii) - In many instances, comments are submitted electronically. Thus, the reference to “address” is problematic: Consider amending the clause to provide for electronic submission also</a:t>
            </a:r>
          </a:p>
          <a:p>
            <a:endParaRPr lang="en-US" dirty="0"/>
          </a:p>
          <a:p>
            <a:r>
              <a:rPr lang="en-US" dirty="0"/>
              <a:t>Cl 61(5)(c) - ‘‘[T]</a:t>
            </a:r>
            <a:r>
              <a:rPr lang="en-US" dirty="0" err="1"/>
              <a:t>raditional</a:t>
            </a:r>
            <a:r>
              <a:rPr lang="en-US" dirty="0"/>
              <a:t> railway operations’’ and</a:t>
            </a:r>
          </a:p>
          <a:p>
            <a:r>
              <a:rPr lang="en-US" dirty="0"/>
              <a:t>‘‘rapid rail operations’’ are used for the first time in this section, but are not defined or clarified anywhere, which could result in inconsistent interpretation of the intended meaning of these: Revise the clause for the sake of clarity</a:t>
            </a:r>
            <a:endParaRPr lang="en-ZA" dirty="0"/>
          </a:p>
        </p:txBody>
      </p:sp>
    </p:spTree>
    <p:extLst>
      <p:ext uri="{BB962C8B-B14F-4D97-AF65-F5344CB8AC3E}">
        <p14:creationId xmlns:p14="http://schemas.microsoft.com/office/powerpoint/2010/main" xmlns="" val="21766144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normAutofit/>
          </a:bodyPr>
          <a:lstStyle/>
          <a:p>
            <a:r>
              <a:rPr lang="en-ZA" u="sng" dirty="0"/>
              <a:t>Regulations regarding design, construction, alteration and new operations</a:t>
            </a:r>
          </a:p>
          <a:p>
            <a:endParaRPr lang="en-ZA" dirty="0"/>
          </a:p>
          <a:p>
            <a:r>
              <a:rPr lang="en-ZA" dirty="0"/>
              <a:t>Cl 62(1) - </a:t>
            </a:r>
            <a:r>
              <a:rPr lang="en-US" dirty="0"/>
              <a:t>The phrase ‘‘new operations’’ appears misplaced and unnecessary in this clause: Exclude the phrase and leave ‘‘the design, construction, and alteration of railway or railway operations’’, noting that design and construction typically refer to new operations, while alterations typically refer to existing operations</a:t>
            </a:r>
          </a:p>
          <a:p>
            <a:endParaRPr lang="en-US" dirty="0"/>
          </a:p>
          <a:p>
            <a:endParaRPr lang="en-ZA" dirty="0"/>
          </a:p>
          <a:p>
            <a:endParaRPr lang="en-ZA" dirty="0"/>
          </a:p>
          <a:p>
            <a:endParaRPr lang="en-ZA" dirty="0"/>
          </a:p>
        </p:txBody>
      </p:sp>
    </p:spTree>
    <p:extLst>
      <p:ext uri="{BB962C8B-B14F-4D97-AF65-F5344CB8AC3E}">
        <p14:creationId xmlns:p14="http://schemas.microsoft.com/office/powerpoint/2010/main" xmlns="" val="25998606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Specific Comments</a:t>
            </a:r>
          </a:p>
        </p:txBody>
      </p:sp>
      <p:sp>
        <p:nvSpPr>
          <p:cNvPr id="4" name="Text Placeholder 3"/>
          <p:cNvSpPr>
            <a:spLocks noGrp="1"/>
          </p:cNvSpPr>
          <p:nvPr>
            <p:ph type="body" sz="quarter" idx="10"/>
          </p:nvPr>
        </p:nvSpPr>
        <p:spPr/>
        <p:txBody>
          <a:bodyPr>
            <a:normAutofit/>
          </a:bodyPr>
          <a:lstStyle/>
          <a:p>
            <a:r>
              <a:rPr lang="en-US" u="sng" dirty="0"/>
              <a:t>Notice regarding fees (Cl 66)</a:t>
            </a:r>
          </a:p>
          <a:p>
            <a:endParaRPr lang="en-US" dirty="0"/>
          </a:p>
          <a:p>
            <a:r>
              <a:rPr lang="en-US" dirty="0"/>
              <a:t>It is recommended that the proposed fees be published for public comment. This will allow for the public and railway operators to be involved in the process of determining the fees. This will then mitigate against the risk of fees being determined on an arbitrary basis.</a:t>
            </a:r>
          </a:p>
          <a:p>
            <a:endParaRPr lang="en-US" dirty="0"/>
          </a:p>
          <a:p>
            <a:r>
              <a:rPr lang="en-US" dirty="0"/>
              <a:t>- Further, a broad objective framework to determine permit fees should be included in the Bill.</a:t>
            </a:r>
          </a:p>
          <a:p>
            <a:endParaRPr lang="en-US" dirty="0"/>
          </a:p>
          <a:p>
            <a:endParaRPr lang="en-US" dirty="0"/>
          </a:p>
          <a:p>
            <a:endParaRPr lang="en-ZA" dirty="0"/>
          </a:p>
          <a:p>
            <a:endParaRPr lang="en-ZA" dirty="0"/>
          </a:p>
          <a:p>
            <a:endParaRPr lang="en-ZA" dirty="0"/>
          </a:p>
        </p:txBody>
      </p:sp>
    </p:spTree>
    <p:extLst>
      <p:ext uri="{BB962C8B-B14F-4D97-AF65-F5344CB8AC3E}">
        <p14:creationId xmlns:p14="http://schemas.microsoft.com/office/powerpoint/2010/main" xmlns="" val="37977310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935391" y="6090294"/>
            <a:ext cx="3828082" cy="369332"/>
          </a:xfrm>
          <a:prstGeom prst="rect">
            <a:avLst/>
          </a:prstGeom>
          <a:noFill/>
        </p:spPr>
        <p:txBody>
          <a:bodyPr wrap="square" rtlCol="0">
            <a:spAutoFit/>
          </a:bodyPr>
          <a:lstStyle/>
          <a:p>
            <a:pPr algn="r"/>
            <a:r>
              <a:rPr lang="en-ZA" dirty="0">
                <a:solidFill>
                  <a:schemeClr val="bg1"/>
                </a:solidFill>
              </a:rPr>
              <a:t>TMS Chase</a:t>
            </a:r>
          </a:p>
        </p:txBody>
      </p:sp>
    </p:spTree>
    <p:extLst>
      <p:ext uri="{BB962C8B-B14F-4D97-AF65-F5344CB8AC3E}">
        <p14:creationId xmlns:p14="http://schemas.microsoft.com/office/powerpoint/2010/main" xmlns="" val="2767394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ZA" dirty="0"/>
              <a:t>General Comments </a:t>
            </a:r>
          </a:p>
        </p:txBody>
      </p:sp>
    </p:spTree>
    <p:extLst>
      <p:ext uri="{BB962C8B-B14F-4D97-AF65-F5344CB8AC3E}">
        <p14:creationId xmlns:p14="http://schemas.microsoft.com/office/powerpoint/2010/main" xmlns="" val="3721802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General Comments</a:t>
            </a:r>
          </a:p>
        </p:txBody>
      </p:sp>
      <p:sp>
        <p:nvSpPr>
          <p:cNvPr id="4" name="Text Placeholder 3"/>
          <p:cNvSpPr>
            <a:spLocks noGrp="1"/>
          </p:cNvSpPr>
          <p:nvPr>
            <p:ph type="body" sz="quarter" idx="10"/>
          </p:nvPr>
        </p:nvSpPr>
        <p:spPr/>
        <p:txBody>
          <a:bodyPr/>
          <a:lstStyle/>
          <a:p>
            <a:r>
              <a:rPr lang="en-ZA" u="sng" dirty="0"/>
              <a:t>Has a Socio-Economic Impact Assessment been carried out?</a:t>
            </a:r>
          </a:p>
          <a:p>
            <a:endParaRPr lang="en-ZA" dirty="0"/>
          </a:p>
          <a:p>
            <a:pPr marL="285750" indent="-285750">
              <a:buFontTx/>
              <a:buChar char="-"/>
            </a:pPr>
            <a:r>
              <a:rPr lang="en-ZA" dirty="0"/>
              <a:t>Assess the impact of the suggested Bill</a:t>
            </a:r>
          </a:p>
          <a:p>
            <a:pPr marL="285750" indent="-285750">
              <a:buFontTx/>
              <a:buChar char="-"/>
            </a:pPr>
            <a:endParaRPr lang="en-ZA" dirty="0"/>
          </a:p>
          <a:p>
            <a:endParaRPr lang="en-ZA" dirty="0"/>
          </a:p>
          <a:p>
            <a:r>
              <a:rPr lang="en-ZA" u="sng" dirty="0"/>
              <a:t>Bill lacks proposals to combat rail infrastructure vandalism and acts of criminality</a:t>
            </a:r>
          </a:p>
          <a:p>
            <a:endParaRPr lang="en-ZA" dirty="0"/>
          </a:p>
          <a:p>
            <a:pPr marL="285750" indent="-285750">
              <a:buFontTx/>
              <a:buChar char="-"/>
            </a:pPr>
            <a:r>
              <a:rPr lang="en-ZA" dirty="0"/>
              <a:t>Destruction and vandalism of railway assets is far reaching and has affected the network across the country</a:t>
            </a:r>
          </a:p>
          <a:p>
            <a:pPr marL="285750" indent="-285750">
              <a:buFontTx/>
              <a:buChar char="-"/>
            </a:pPr>
            <a:r>
              <a:rPr lang="en-ZA" dirty="0"/>
              <a:t>The cost of damages, the withdrawal of insurance cover and the proposed future investments into rail all necessitate a more comprehensive response in terms of the proposed Bill</a:t>
            </a:r>
          </a:p>
          <a:p>
            <a:pPr marL="285750" indent="-285750">
              <a:buFontTx/>
              <a:buChar char="-"/>
            </a:pPr>
            <a:r>
              <a:rPr lang="en-ZA" dirty="0"/>
              <a:t>Crime on the rail network directly affects railway operations and railway safety – Safety and Security are intrinsically linked</a:t>
            </a:r>
          </a:p>
          <a:p>
            <a:pPr marL="285750" indent="-285750">
              <a:buFontTx/>
              <a:buChar char="-"/>
            </a:pPr>
            <a:r>
              <a:rPr lang="en-ZA" dirty="0"/>
              <a:t>Bill fails to acknowledge the current state of rail</a:t>
            </a:r>
          </a:p>
          <a:p>
            <a:endParaRPr lang="en-ZA" dirty="0"/>
          </a:p>
        </p:txBody>
      </p:sp>
    </p:spTree>
    <p:extLst>
      <p:ext uri="{BB962C8B-B14F-4D97-AF65-F5344CB8AC3E}">
        <p14:creationId xmlns:p14="http://schemas.microsoft.com/office/powerpoint/2010/main" xmlns="" val="1608427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General Comments</a:t>
            </a:r>
          </a:p>
        </p:txBody>
      </p:sp>
      <p:sp>
        <p:nvSpPr>
          <p:cNvPr id="4" name="Text Placeholder 3"/>
          <p:cNvSpPr>
            <a:spLocks noGrp="1"/>
          </p:cNvSpPr>
          <p:nvPr>
            <p:ph type="body" sz="quarter" idx="10"/>
          </p:nvPr>
        </p:nvSpPr>
        <p:spPr/>
        <p:txBody>
          <a:bodyPr/>
          <a:lstStyle/>
          <a:p>
            <a:r>
              <a:rPr lang="en-ZA" u="sng" dirty="0"/>
              <a:t>Why was a new Bill deemed necessary instead of amending the National Railway Safety Regulator Act, 2002</a:t>
            </a:r>
            <a:r>
              <a:rPr lang="en-ZA" dirty="0"/>
              <a:t>?</a:t>
            </a:r>
          </a:p>
          <a:p>
            <a:endParaRPr lang="en-ZA" dirty="0"/>
          </a:p>
          <a:p>
            <a:pPr marL="285750" indent="-285750">
              <a:buFontTx/>
              <a:buChar char="-"/>
            </a:pPr>
            <a:r>
              <a:rPr lang="en-ZA" dirty="0"/>
              <a:t>The proposed Bill does not create a new entity</a:t>
            </a:r>
          </a:p>
          <a:p>
            <a:pPr marL="285750" indent="-285750">
              <a:buFontTx/>
              <a:buChar char="-"/>
            </a:pPr>
            <a:r>
              <a:rPr lang="en-ZA" dirty="0"/>
              <a:t>The RSR continues to exist and retains many of the existing provisions</a:t>
            </a:r>
          </a:p>
          <a:p>
            <a:pPr marL="285750" indent="-285750">
              <a:buFontTx/>
              <a:buChar char="-"/>
            </a:pPr>
            <a:r>
              <a:rPr lang="en-ZA" dirty="0"/>
              <a:t>New provisions could have been incorporated into the existing Act</a:t>
            </a:r>
          </a:p>
          <a:p>
            <a:pPr marL="285750" indent="-285750">
              <a:buFontTx/>
              <a:buChar char="-"/>
            </a:pPr>
            <a:endParaRPr lang="en-ZA" dirty="0"/>
          </a:p>
          <a:p>
            <a:pPr marL="285750" indent="-285750">
              <a:buFontTx/>
              <a:buChar char="-"/>
            </a:pPr>
            <a:endParaRPr lang="en-ZA" dirty="0"/>
          </a:p>
          <a:p>
            <a:endParaRPr lang="en-ZA" dirty="0"/>
          </a:p>
        </p:txBody>
      </p:sp>
    </p:spTree>
    <p:extLst>
      <p:ext uri="{BB962C8B-B14F-4D97-AF65-F5344CB8AC3E}">
        <p14:creationId xmlns:p14="http://schemas.microsoft.com/office/powerpoint/2010/main" xmlns="" val="31215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General Comments</a:t>
            </a:r>
          </a:p>
        </p:txBody>
      </p:sp>
      <p:sp>
        <p:nvSpPr>
          <p:cNvPr id="4" name="Text Placeholder 3"/>
          <p:cNvSpPr>
            <a:spLocks noGrp="1"/>
          </p:cNvSpPr>
          <p:nvPr>
            <p:ph type="body" sz="quarter" idx="10"/>
          </p:nvPr>
        </p:nvSpPr>
        <p:spPr/>
        <p:txBody>
          <a:bodyPr/>
          <a:lstStyle/>
          <a:p>
            <a:r>
              <a:rPr lang="en-ZA" u="sng" dirty="0"/>
              <a:t>Crime in the rail environment: The Bill does not provide for the roles and responsibilities of all relevant stakeholders in the rail environment</a:t>
            </a:r>
          </a:p>
          <a:p>
            <a:endParaRPr lang="en-ZA" dirty="0"/>
          </a:p>
          <a:p>
            <a:pPr marL="285750" indent="-285750">
              <a:buFontTx/>
              <a:buChar char="-"/>
            </a:pPr>
            <a:r>
              <a:rPr lang="en-ZA" dirty="0"/>
              <a:t>PRASA – owners of fixed assets and rolling stock</a:t>
            </a:r>
          </a:p>
          <a:p>
            <a:pPr marL="285750" indent="-285750">
              <a:buFontTx/>
              <a:buChar char="-"/>
            </a:pPr>
            <a:r>
              <a:rPr lang="en-ZA" dirty="0"/>
              <a:t>Metrorail – operators of commuter rail service</a:t>
            </a:r>
          </a:p>
          <a:p>
            <a:pPr marL="285750" indent="-285750">
              <a:buFontTx/>
              <a:buChar char="-"/>
            </a:pPr>
            <a:r>
              <a:rPr lang="en-ZA" dirty="0"/>
              <a:t>SAPS – prevent, combat and investigate crime, to maintain public order, to protect and secure </a:t>
            </a:r>
            <a:r>
              <a:rPr lang="en-ZA" dirty="0" err="1"/>
              <a:t>th</a:t>
            </a:r>
            <a:r>
              <a:rPr lang="en-ZA" dirty="0"/>
              <a:t> </a:t>
            </a:r>
            <a:r>
              <a:rPr lang="en-ZA" dirty="0" err="1"/>
              <a:t>einhabitants</a:t>
            </a:r>
            <a:r>
              <a:rPr lang="en-ZA" dirty="0"/>
              <a:t> of the Republic and their property and to uphold and enforce the law</a:t>
            </a:r>
          </a:p>
          <a:p>
            <a:pPr marL="285750" indent="-285750">
              <a:buFontTx/>
              <a:buChar char="-"/>
            </a:pPr>
            <a:r>
              <a:rPr lang="en-ZA" dirty="0"/>
              <a:t>Municipal Law Enforcement – Secondary enforcement function</a:t>
            </a:r>
          </a:p>
          <a:p>
            <a:pPr marL="285750" indent="-285750">
              <a:buFontTx/>
              <a:buChar char="-"/>
            </a:pPr>
            <a:r>
              <a:rPr lang="en-ZA" dirty="0"/>
              <a:t>TFR – owners of fixed assets and rolling stock and the main operator of freight services</a:t>
            </a:r>
          </a:p>
          <a:p>
            <a:pPr marL="285750" indent="-285750">
              <a:buFontTx/>
              <a:buChar char="-"/>
            </a:pPr>
            <a:endParaRPr lang="en-ZA" dirty="0"/>
          </a:p>
          <a:p>
            <a:r>
              <a:rPr lang="en-ZA" dirty="0"/>
              <a:t>A more comprehensive description of the primary and secondary roles of the key stakeholders is required as it pertains to securing the rail environment and ensuring rail safety</a:t>
            </a:r>
          </a:p>
          <a:p>
            <a:endParaRPr lang="en-ZA" dirty="0"/>
          </a:p>
          <a:p>
            <a:pPr marL="285750" indent="-285750">
              <a:buFontTx/>
              <a:buChar char="-"/>
            </a:pPr>
            <a:endParaRPr lang="en-ZA" dirty="0"/>
          </a:p>
          <a:p>
            <a:pPr marL="285750" indent="-285750">
              <a:buFontTx/>
              <a:buChar char="-"/>
            </a:pPr>
            <a:endParaRPr lang="en-ZA" dirty="0"/>
          </a:p>
          <a:p>
            <a:pPr marL="285750" indent="-285750">
              <a:buFontTx/>
              <a:buChar char="-"/>
            </a:pPr>
            <a:endParaRPr lang="en-ZA" dirty="0"/>
          </a:p>
          <a:p>
            <a:endParaRPr lang="en-ZA" dirty="0"/>
          </a:p>
        </p:txBody>
      </p:sp>
    </p:spTree>
    <p:extLst>
      <p:ext uri="{BB962C8B-B14F-4D97-AF65-F5344CB8AC3E}">
        <p14:creationId xmlns:p14="http://schemas.microsoft.com/office/powerpoint/2010/main" xmlns="" val="2510579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General Comments</a:t>
            </a:r>
          </a:p>
        </p:txBody>
      </p:sp>
      <p:sp>
        <p:nvSpPr>
          <p:cNvPr id="4" name="Text Placeholder 3"/>
          <p:cNvSpPr>
            <a:spLocks noGrp="1"/>
          </p:cNvSpPr>
          <p:nvPr>
            <p:ph type="body" sz="quarter" idx="10"/>
          </p:nvPr>
        </p:nvSpPr>
        <p:spPr/>
        <p:txBody>
          <a:bodyPr/>
          <a:lstStyle/>
          <a:p>
            <a:r>
              <a:rPr lang="en-ZA" u="sng" dirty="0"/>
              <a:t>The proposed Bill states that the Network Operator, which in terms of commuter transport, is Metrorail, is ultimately responsible and accountable for the operation, construction and maintenance of the railway</a:t>
            </a:r>
            <a:r>
              <a:rPr lang="en-ZA" dirty="0"/>
              <a:t>. This would typically then include:</a:t>
            </a:r>
          </a:p>
          <a:p>
            <a:endParaRPr lang="en-ZA" dirty="0"/>
          </a:p>
          <a:p>
            <a:pPr marL="285750" indent="-285750">
              <a:buFontTx/>
              <a:buChar char="-"/>
            </a:pPr>
            <a:r>
              <a:rPr lang="en-ZA" dirty="0"/>
              <a:t>Safety and security</a:t>
            </a:r>
          </a:p>
          <a:p>
            <a:pPr marL="285750" indent="-285750">
              <a:buFontTx/>
              <a:buChar char="-"/>
            </a:pPr>
            <a:r>
              <a:rPr lang="en-ZA" dirty="0"/>
              <a:t>Arrangements for persons with special needs</a:t>
            </a:r>
          </a:p>
          <a:p>
            <a:pPr marL="285750" indent="-285750">
              <a:buFontTx/>
              <a:buChar char="-"/>
            </a:pPr>
            <a:r>
              <a:rPr lang="en-ZA" dirty="0"/>
              <a:t>Risk assessments</a:t>
            </a:r>
          </a:p>
          <a:p>
            <a:pPr marL="285750" indent="-285750">
              <a:buFontTx/>
              <a:buChar char="-"/>
            </a:pPr>
            <a:r>
              <a:rPr lang="en-ZA" dirty="0"/>
              <a:t>Overcrowding</a:t>
            </a:r>
          </a:p>
          <a:p>
            <a:pPr marL="285750" indent="-285750">
              <a:buFontTx/>
              <a:buChar char="-"/>
            </a:pPr>
            <a:r>
              <a:rPr lang="en-ZA" dirty="0"/>
              <a:t>Lighting</a:t>
            </a:r>
          </a:p>
          <a:p>
            <a:pPr marL="285750" indent="-285750">
              <a:buFontTx/>
              <a:buChar char="-"/>
            </a:pPr>
            <a:r>
              <a:rPr lang="en-ZA" dirty="0"/>
              <a:t>Communications capacity</a:t>
            </a:r>
          </a:p>
          <a:p>
            <a:pPr marL="285750" indent="-285750">
              <a:buFontTx/>
              <a:buChar char="-"/>
            </a:pPr>
            <a:r>
              <a:rPr lang="en-ZA" dirty="0"/>
              <a:t>Deployment of security personnel</a:t>
            </a:r>
          </a:p>
          <a:p>
            <a:pPr marL="285750" indent="-285750">
              <a:buFontTx/>
              <a:buChar char="-"/>
            </a:pPr>
            <a:r>
              <a:rPr lang="en-ZA" dirty="0"/>
              <a:t>Technology improvements </a:t>
            </a:r>
          </a:p>
          <a:p>
            <a:endParaRPr lang="en-ZA" dirty="0"/>
          </a:p>
          <a:p>
            <a:r>
              <a:rPr lang="en-ZA" dirty="0"/>
              <a:t>We know this is not accurate in the current circumstance.</a:t>
            </a:r>
          </a:p>
          <a:p>
            <a:endParaRPr lang="en-ZA" dirty="0"/>
          </a:p>
          <a:p>
            <a:r>
              <a:rPr lang="en-ZA" dirty="0"/>
              <a:t>The Bill needs to provide for a more comprehensive description of the primary and secondary roles of the key stakeholders (infrastructure owners, operators and enforcement agencies) as it pertains to our environment.</a:t>
            </a:r>
          </a:p>
          <a:p>
            <a:pPr marL="285750" indent="-285750">
              <a:buFontTx/>
              <a:buChar char="-"/>
            </a:pPr>
            <a:endParaRPr lang="en-ZA" dirty="0"/>
          </a:p>
          <a:p>
            <a:pPr marL="285750" indent="-285750">
              <a:buFontTx/>
              <a:buChar char="-"/>
            </a:pPr>
            <a:endParaRPr lang="en-ZA" dirty="0"/>
          </a:p>
          <a:p>
            <a:pPr marL="285750" indent="-285750">
              <a:buFontTx/>
              <a:buChar char="-"/>
            </a:pPr>
            <a:endParaRPr lang="en-ZA" dirty="0"/>
          </a:p>
          <a:p>
            <a:endParaRPr lang="en-ZA" dirty="0"/>
          </a:p>
        </p:txBody>
      </p:sp>
    </p:spTree>
    <p:extLst>
      <p:ext uri="{BB962C8B-B14F-4D97-AF65-F5344CB8AC3E}">
        <p14:creationId xmlns:p14="http://schemas.microsoft.com/office/powerpoint/2010/main" xmlns="" val="28146336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WCG PPT 16 x 9" id="{35DC14AC-9A86-45C2-834E-5C2022D6F8D9}" vid="{2648B886-5A09-48F7-AE6F-C726F8E7F6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WCG PPT 16 x 9</Template>
  <TotalTime>19281</TotalTime>
  <Words>4249</Words>
  <Application>Microsoft Office PowerPoint</Application>
  <PresentationFormat>Custom</PresentationFormat>
  <Paragraphs>409</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WCG-PPT Master-121022-amc</vt:lpstr>
      <vt:lpstr>Slide 1</vt:lpstr>
      <vt:lpstr>Contents</vt:lpstr>
      <vt:lpstr>Slide 3</vt:lpstr>
      <vt:lpstr>Overall Summary </vt:lpstr>
      <vt:lpstr>Slide 5</vt:lpstr>
      <vt:lpstr>General Comments</vt:lpstr>
      <vt:lpstr>General Comments</vt:lpstr>
      <vt:lpstr>General Comments</vt:lpstr>
      <vt:lpstr>General Comments</vt:lpstr>
      <vt:lpstr>General Comments</vt:lpstr>
      <vt:lpstr>General Comments</vt:lpstr>
      <vt:lpstr>General Comments</vt:lpstr>
      <vt:lpstr>Slide 13</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Specific Comments</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Faizel Williams</dc:creator>
  <cp:lastModifiedBy>USER</cp:lastModifiedBy>
  <cp:revision>13</cp:revision>
  <cp:lastPrinted>2019-01-28T07:09:01Z</cp:lastPrinted>
  <dcterms:created xsi:type="dcterms:W3CDTF">2022-08-02T09:13:59Z</dcterms:created>
  <dcterms:modified xsi:type="dcterms:W3CDTF">2022-08-25T11:08:14Z</dcterms:modified>
</cp:coreProperties>
</file>