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8" r:id="rId4"/>
  </p:sldMasterIdLst>
  <p:notesMasterIdLst>
    <p:notesMasterId r:id="rId19"/>
  </p:notesMasterIdLst>
  <p:sldIdLst>
    <p:sldId id="256" r:id="rId5"/>
    <p:sldId id="263" r:id="rId6"/>
    <p:sldId id="267" r:id="rId7"/>
    <p:sldId id="292" r:id="rId8"/>
    <p:sldId id="297" r:id="rId9"/>
    <p:sldId id="265" r:id="rId10"/>
    <p:sldId id="293" r:id="rId11"/>
    <p:sldId id="285" r:id="rId12"/>
    <p:sldId id="294" r:id="rId13"/>
    <p:sldId id="288" r:id="rId14"/>
    <p:sldId id="290" r:id="rId15"/>
    <p:sldId id="295" r:id="rId16"/>
    <p:sldId id="291" r:id="rId17"/>
    <p:sldId id="296" r:id="rId18"/>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2880" userDrawn="1">
          <p15:clr>
            <a:srgbClr val="A4A3A4"/>
          </p15:clr>
        </p15:guide>
        <p15:guide id="3" orient="horz" pos="777" userDrawn="1">
          <p15:clr>
            <a:srgbClr val="A4A3A4"/>
          </p15:clr>
        </p15:guide>
        <p15:guide id="4" orient="horz" pos="157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1EFB2F-AE50-8723-23BB-8B3B1B245861}" name="Pieter SMIT: South Africa" initials="PSSA" userId="S::Pieter.Smit@fic.gov.za::77aac092-ec23-45a9-ab2b-c9b027c4fe51" providerId="AD"/>
  <p188:author id="{6E18075D-5353-A840-6651-6431F352700C}" name="Kamla Govender" initials="KG" userId="S::Kamla.Govender@fic.gov.za::a1bca932-6b83-4995-97c7-563593577f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74"/>
    <p:restoredTop sz="94650"/>
  </p:normalViewPr>
  <p:slideViewPr>
    <p:cSldViewPr snapToGrid="0" snapToObjects="1">
      <p:cViewPr varScale="1">
        <p:scale>
          <a:sx n="88" d="100"/>
          <a:sy n="88" d="100"/>
        </p:scale>
        <p:origin x="1402" y="62"/>
      </p:cViewPr>
      <p:guideLst>
        <p:guide orient="horz" pos="1049"/>
        <p:guide pos="2880"/>
        <p:guide orient="horz" pos="777"/>
        <p:guide orient="horz" pos="15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FC7E039C-83F2-E147-9F2D-75C6A621E4DA}" type="datetimeFigureOut">
              <a:rPr lang="en-US" smtClean="0"/>
              <a:t>8/24/2022</a:t>
            </a:fld>
            <a:endParaRPr lang="en-US"/>
          </a:p>
        </p:txBody>
      </p:sp>
      <p:sp>
        <p:nvSpPr>
          <p:cNvPr id="4" name="Slide Image Placeholder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BEE0E784-2655-D944-8273-D13A0E562E37}" type="slidenum">
              <a:rPr lang="en-US" smtClean="0"/>
              <a:t>‹#›</a:t>
            </a:fld>
            <a:endParaRPr lang="en-US"/>
          </a:p>
        </p:txBody>
      </p:sp>
    </p:spTree>
    <p:extLst>
      <p:ext uri="{BB962C8B-B14F-4D97-AF65-F5344CB8AC3E}">
        <p14:creationId xmlns:p14="http://schemas.microsoft.com/office/powerpoint/2010/main"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0E784-2655-D944-8273-D13A0E562E37}" type="slidenum">
              <a:rPr lang="en-US" smtClean="0"/>
              <a:t>1</a:t>
            </a:fld>
            <a:endParaRPr lang="en-US"/>
          </a:p>
        </p:txBody>
      </p:sp>
    </p:spTree>
    <p:extLst>
      <p:ext uri="{BB962C8B-B14F-4D97-AF65-F5344CB8AC3E}">
        <p14:creationId xmlns:p14="http://schemas.microsoft.com/office/powerpoint/2010/main" val="188026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FB59C04-44A4-CF4D-BCCF-91B0EC4D587F}" type="datetime1">
              <a:rPr lang="en-ZA" smtClean="0"/>
              <a:t>2022/08/24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31FB4-306C-B14F-9DF4-0FD9AB22B8E7}" type="datetime1">
              <a:rPr lang="en-ZA" smtClean="0"/>
              <a:t>2022/08/24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9B79-E675-C345-883A-F23F764B154F}" type="datetime1">
              <a:rPr lang="en-ZA" smtClean="0"/>
              <a:t>2022/08/24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88099" y="620038"/>
            <a:ext cx="8536487" cy="945715"/>
          </a:xfrm>
        </p:spPr>
        <p:txBody>
          <a:bodyPr>
            <a:normAutofit/>
          </a:bodyPr>
          <a:lstStyle>
            <a:lvl1pPr>
              <a:lnSpc>
                <a:spcPts val="3000"/>
              </a:lnSpc>
              <a:defRPr sz="3500" b="1"/>
            </a:lvl1pPr>
          </a:lstStyle>
          <a:p>
            <a:r>
              <a:rPr lang="en-US" dirty="0"/>
              <a:t>HEADING GOES HERE NATIONAL TREASURY NATIONAL HEADINGGOES HERE NATIONAL</a:t>
            </a:r>
          </a:p>
        </p:txBody>
      </p:sp>
      <p:sp>
        <p:nvSpPr>
          <p:cNvPr id="3" name="Content Placeholder 2"/>
          <p:cNvSpPr>
            <a:spLocks noGrp="1"/>
          </p:cNvSpPr>
          <p:nvPr>
            <p:ph idx="1"/>
          </p:nvPr>
        </p:nvSpPr>
        <p:spPr>
          <a:xfrm>
            <a:off x="288099" y="1825624"/>
            <a:ext cx="8536487" cy="4821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8321841" y="0"/>
            <a:ext cx="405063"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dirty="0">
              <a:solidFill>
                <a:schemeClr val="tx1">
                  <a:lumMod val="95000"/>
                  <a:lumOff val="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t>2022/08/24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FC8E3-AC9B-484F-A89A-11D48F91BD50}" type="datetime1">
              <a:rPr lang="en-ZA" smtClean="0"/>
              <a:t>2022/08/24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73CD7-1148-2F44-B63B-DE7490027093}" type="datetime1">
              <a:rPr lang="en-ZA" smtClean="0"/>
              <a:t>2022/08/24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0C203-3373-6B42-997B-6A5702094014}" type="datetime1">
              <a:rPr lang="en-ZA" smtClean="0"/>
              <a:t>2022/08/24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t>2022/08/24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t>2022/08/24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t>2022/08/24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1792E-29FB-8649-BB25-70B41D2B30B2}" type="datetime1">
              <a:rPr lang="en-ZA" smtClean="0"/>
              <a:t>2022/08/24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t>‹#›</a:t>
            </a:fld>
            <a:endParaRPr lang="en-US"/>
          </a:p>
        </p:txBody>
      </p:sp>
    </p:spTree>
    <p:extLst>
      <p:ext uri="{BB962C8B-B14F-4D97-AF65-F5344CB8AC3E}">
        <p14:creationId xmlns:p14="http://schemas.microsoft.com/office/powerpoint/2010/main" val="7021765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9263" y="0"/>
            <a:ext cx="9125474" cy="6858000"/>
          </a:xfrm>
          <a:prstGeom prst="rect">
            <a:avLst/>
          </a:prstGeom>
        </p:spPr>
      </p:pic>
      <p:sp>
        <p:nvSpPr>
          <p:cNvPr id="2" name="Title 1"/>
          <p:cNvSpPr>
            <a:spLocks noGrp="1"/>
          </p:cNvSpPr>
          <p:nvPr>
            <p:ph type="ctrTitle"/>
          </p:nvPr>
        </p:nvSpPr>
        <p:spPr>
          <a:xfrm>
            <a:off x="800892" y="1141629"/>
            <a:ext cx="4960460" cy="1483508"/>
          </a:xfrm>
        </p:spPr>
        <p:txBody>
          <a:bodyPr lIns="0" tIns="0" anchor="b">
            <a:normAutofit/>
          </a:bodyPr>
          <a:lstStyle/>
          <a:p>
            <a:pPr algn="r">
              <a:lnSpc>
                <a:spcPts val="3600"/>
              </a:lnSpc>
            </a:pPr>
            <a:r>
              <a:rPr lang="en-US" sz="3800" b="1" cap="all" dirty="0">
                <a:solidFill>
                  <a:schemeClr val="bg1"/>
                </a:solidFill>
                <a:latin typeface="+mn-lt"/>
              </a:rPr>
              <a:t>Amendments of Schedules to the FIC Act</a:t>
            </a:r>
          </a:p>
        </p:txBody>
      </p:sp>
      <p:sp>
        <p:nvSpPr>
          <p:cNvPr id="3" name="Subtitle 2"/>
          <p:cNvSpPr>
            <a:spLocks noGrp="1"/>
          </p:cNvSpPr>
          <p:nvPr>
            <p:ph type="subTitle" idx="1"/>
          </p:nvPr>
        </p:nvSpPr>
        <p:spPr>
          <a:xfrm>
            <a:off x="1249471" y="2842800"/>
            <a:ext cx="4503260" cy="1088648"/>
          </a:xfrm>
        </p:spPr>
        <p:txBody>
          <a:bodyPr>
            <a:normAutofit/>
          </a:bodyPr>
          <a:lstStyle/>
          <a:p>
            <a:pPr algn="r">
              <a:tabLst>
                <a:tab pos="1193800" algn="l"/>
              </a:tabLst>
            </a:pPr>
            <a:r>
              <a:rPr lang="en-US" sz="2200" dirty="0">
                <a:solidFill>
                  <a:schemeClr val="bg1"/>
                </a:solidFill>
              </a:rPr>
              <a:t>Briefing by National Treasury and the FIC: Joint Meeting of the Standing and Select Committees on Finance </a:t>
            </a:r>
          </a:p>
        </p:txBody>
      </p:sp>
      <p:sp>
        <p:nvSpPr>
          <p:cNvPr id="6" name="TextBox 5"/>
          <p:cNvSpPr txBox="1"/>
          <p:nvPr/>
        </p:nvSpPr>
        <p:spPr>
          <a:xfrm>
            <a:off x="6569901" y="1135366"/>
            <a:ext cx="1935272" cy="1829283"/>
          </a:xfrm>
          <a:prstGeom prst="rect">
            <a:avLst/>
          </a:prstGeom>
          <a:noFill/>
        </p:spPr>
        <p:txBody>
          <a:bodyPr wrap="square" rtlCol="0">
            <a:spAutoFit/>
          </a:bodyPr>
          <a:lstStyle/>
          <a:p>
            <a:pPr>
              <a:lnSpc>
                <a:spcPts val="1720"/>
              </a:lnSpc>
            </a:pPr>
            <a:r>
              <a:rPr lang="en-US" sz="1400" dirty="0">
                <a:solidFill>
                  <a:schemeClr val="bg1"/>
                </a:solidFill>
              </a:rPr>
              <a:t>PRESENTED BY:</a:t>
            </a:r>
          </a:p>
          <a:p>
            <a:pPr>
              <a:lnSpc>
                <a:spcPts val="1720"/>
              </a:lnSpc>
            </a:pPr>
            <a:endParaRPr lang="en-US" sz="1400" dirty="0">
              <a:solidFill>
                <a:schemeClr val="bg1"/>
              </a:solidFill>
            </a:endParaRPr>
          </a:p>
          <a:p>
            <a:pPr>
              <a:lnSpc>
                <a:spcPts val="1720"/>
              </a:lnSpc>
            </a:pPr>
            <a:r>
              <a:rPr lang="en-US" sz="1400" b="1" dirty="0">
                <a:solidFill>
                  <a:schemeClr val="bg1"/>
                </a:solidFill>
              </a:rPr>
              <a:t>ISMAIL MOMONIAT</a:t>
            </a:r>
          </a:p>
          <a:p>
            <a:pPr>
              <a:lnSpc>
                <a:spcPts val="1720"/>
              </a:lnSpc>
            </a:pPr>
            <a:endParaRPr lang="en-US" sz="1400" b="1" dirty="0">
              <a:solidFill>
                <a:schemeClr val="bg1"/>
              </a:solidFill>
            </a:endParaRPr>
          </a:p>
          <a:p>
            <a:pPr>
              <a:lnSpc>
                <a:spcPts val="1720"/>
              </a:lnSpc>
            </a:pPr>
            <a:r>
              <a:rPr lang="en-US" sz="1400" b="1" dirty="0">
                <a:solidFill>
                  <a:schemeClr val="bg1"/>
                </a:solidFill>
              </a:rPr>
              <a:t>Title: Acting Director-General</a:t>
            </a:r>
          </a:p>
          <a:p>
            <a:pPr>
              <a:lnSpc>
                <a:spcPts val="1720"/>
              </a:lnSpc>
            </a:pPr>
            <a:endParaRPr lang="en-US" sz="1400" b="1" dirty="0">
              <a:solidFill>
                <a:schemeClr val="bg1"/>
              </a:solidFill>
            </a:endParaRPr>
          </a:p>
          <a:p>
            <a:pPr>
              <a:lnSpc>
                <a:spcPts val="1720"/>
              </a:lnSpc>
            </a:pPr>
            <a:r>
              <a:rPr lang="en-US" sz="1400" b="1" dirty="0">
                <a:solidFill>
                  <a:schemeClr val="bg1"/>
                </a:solidFill>
              </a:rPr>
              <a:t>Date: 24 August 2022</a:t>
            </a:r>
          </a:p>
        </p:txBody>
      </p:sp>
    </p:spTree>
    <p:extLst>
      <p:ext uri="{BB962C8B-B14F-4D97-AF65-F5344CB8AC3E}">
        <p14:creationId xmlns:p14="http://schemas.microsoft.com/office/powerpoint/2010/main" val="30126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5BC9-B3AC-E294-370A-E6F3F2067ACF}"/>
              </a:ext>
            </a:extLst>
          </p:cNvPr>
          <p:cNvSpPr>
            <a:spLocks noGrp="1"/>
          </p:cNvSpPr>
          <p:nvPr>
            <p:ph type="title"/>
          </p:nvPr>
        </p:nvSpPr>
        <p:spPr/>
        <p:txBody>
          <a:bodyPr>
            <a:normAutofit fontScale="90000"/>
          </a:bodyPr>
          <a:lstStyle/>
          <a:p>
            <a:pPr marL="0" marR="0" lvl="0" indent="0" defTabSz="685800" rtl="0" eaLnBrk="1" fontAlgn="auto" latinLnBrk="0" hangingPunct="1">
              <a:lnSpc>
                <a:spcPct val="90000"/>
              </a:lnSpc>
              <a:spcBef>
                <a:spcPts val="750"/>
              </a:spcBef>
              <a:spcAft>
                <a:spcPts val="800"/>
              </a:spcAft>
              <a:buClrTx/>
              <a:buSzTx/>
              <a:buFont typeface="Arial"/>
              <a:buNone/>
              <a:tabLst/>
              <a:defRPr/>
            </a:pPr>
            <a:r>
              <a:rPr lang="en-US" sz="3600" b="1" dirty="0"/>
              <a:t/>
            </a:r>
            <a:br>
              <a:rPr lang="en-US" sz="3600" b="1" dirty="0"/>
            </a:br>
            <a:r>
              <a:rPr kumimoji="0" lang="en-GB" sz="2200" b="1" i="0" u="none" strike="noStrike" kern="12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Comments received during the Parliamentary consultation process –</a:t>
            </a:r>
            <a:br>
              <a:rPr kumimoji="0" lang="en-GB" sz="2200" b="1" i="0" u="none" strike="noStrike" kern="12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br>
            <a:endParaRPr lang="en-ZA" sz="2200" dirty="0">
              <a:latin typeface="+mn-lt"/>
            </a:endParaRPr>
          </a:p>
        </p:txBody>
      </p:sp>
      <p:sp>
        <p:nvSpPr>
          <p:cNvPr id="3" name="Content Placeholder 2">
            <a:extLst>
              <a:ext uri="{FF2B5EF4-FFF2-40B4-BE49-F238E27FC236}">
                <a16:creationId xmlns:a16="http://schemas.microsoft.com/office/drawing/2014/main" id="{A8BAAF8E-EADD-EF64-9ABA-0177B6BA424C}"/>
              </a:ext>
            </a:extLst>
          </p:cNvPr>
          <p:cNvSpPr>
            <a:spLocks noGrp="1"/>
          </p:cNvSpPr>
          <p:nvPr>
            <p:ph idx="1"/>
          </p:nvPr>
        </p:nvSpPr>
        <p:spPr>
          <a:xfrm>
            <a:off x="288099" y="1565752"/>
            <a:ext cx="8536487" cy="5050805"/>
          </a:xfrm>
        </p:spPr>
        <p:txBody>
          <a:bodyPr>
            <a:normAutofit/>
          </a:bodyPr>
          <a:lstStyle/>
          <a:p>
            <a:pPr marL="0" indent="0" algn="just">
              <a:spcAft>
                <a:spcPts val="800"/>
              </a:spcAft>
              <a:buNone/>
            </a:pPr>
            <a:r>
              <a:rPr lang="en-GB" sz="1800" b="1" dirty="0">
                <a:ea typeface="Calibri" panose="020F0502020204030204" pitchFamily="34" charset="0"/>
                <a:cs typeface="Arial" panose="020B0604020202020204" pitchFamily="34" charset="0"/>
              </a:rPr>
              <a:t>Item 11 (credit providers) </a:t>
            </a:r>
            <a:r>
              <a:rPr lang="en-GB" sz="1800" dirty="0">
                <a:ea typeface="Calibri" panose="020F0502020204030204" pitchFamily="34" charset="0"/>
                <a:cs typeface="Arial" panose="020B0604020202020204" pitchFamily="34" charset="0"/>
              </a:rPr>
              <a:t>– </a:t>
            </a:r>
          </a:p>
          <a:p>
            <a:pPr algn="just">
              <a:spcAft>
                <a:spcPts val="800"/>
              </a:spcAft>
            </a:pPr>
            <a:r>
              <a:rPr lang="en-GB" sz="1800" dirty="0">
                <a:ea typeface="Calibri" panose="020F0502020204030204" pitchFamily="34" charset="0"/>
                <a:cs typeface="Arial" panose="020B0604020202020204" pitchFamily="34" charset="0"/>
              </a:rPr>
              <a:t>Proposed wording to exclude credit providers that offer credit in terms of a credit facility; and to exclude certain </a:t>
            </a:r>
            <a:r>
              <a:rPr lang="en-US" sz="1800" dirty="0">
                <a:effectLst/>
                <a:ea typeface="Times New Roman" panose="02020603050405020304" pitchFamily="18" charset="0"/>
              </a:rPr>
              <a:t>credit transactions – would include a mortgage agreement or secured loan or a lease.  </a:t>
            </a:r>
          </a:p>
          <a:p>
            <a:pPr algn="just">
              <a:spcAft>
                <a:spcPts val="800"/>
              </a:spcAft>
            </a:pPr>
            <a:r>
              <a:rPr lang="en-US" sz="1800" dirty="0">
                <a:ea typeface="Times New Roman" panose="02020603050405020304" pitchFamily="18" charset="0"/>
              </a:rPr>
              <a:t>In the alternative: conduct an independent risk assessment on retail credit to determine level of risk in relation to money laundering / terrorist financing</a:t>
            </a:r>
            <a:r>
              <a:rPr lang="en-US" sz="1800" dirty="0">
                <a:effectLst/>
                <a:ea typeface="Times New Roman" panose="02020603050405020304" pitchFamily="18" charset="0"/>
              </a:rPr>
              <a:t> </a:t>
            </a:r>
          </a:p>
          <a:p>
            <a:pPr algn="just">
              <a:spcAft>
                <a:spcPts val="800"/>
              </a:spcAft>
            </a:pPr>
            <a:r>
              <a:rPr lang="en-US" sz="1800" dirty="0">
                <a:ea typeface="Calibri" panose="020F0502020204030204" pitchFamily="34" charset="0"/>
                <a:cs typeface="Arial" panose="020B0604020202020204" pitchFamily="34" charset="0"/>
              </a:rPr>
              <a:t>Further alternative: set monetary limits to exclude low value credit facilities</a:t>
            </a:r>
          </a:p>
          <a:p>
            <a:pPr algn="just">
              <a:spcAft>
                <a:spcPts val="800"/>
              </a:spcAft>
            </a:pPr>
            <a:r>
              <a:rPr lang="en-GB" sz="1800" b="1" dirty="0">
                <a:ea typeface="Calibri" panose="020F0502020204030204" pitchFamily="34" charset="0"/>
                <a:cs typeface="Arial" panose="020B0604020202020204" pitchFamily="34" charset="0"/>
              </a:rPr>
              <a:t>Response -</a:t>
            </a:r>
            <a:r>
              <a:rPr lang="en-GB" sz="1800" dirty="0">
                <a:ea typeface="Calibri" panose="020F0502020204030204" pitchFamily="34" charset="0"/>
                <a:cs typeface="Arial" panose="020B0604020202020204" pitchFamily="34" charset="0"/>
              </a:rPr>
              <a:t> </a:t>
            </a:r>
            <a:r>
              <a:rPr lang="en-ZA" sz="1800" dirty="0">
                <a:effectLst/>
                <a:ea typeface="Calibri" panose="020F0502020204030204" pitchFamily="34" charset="0"/>
                <a:cs typeface="Times New Roman" panose="02020603050405020304" pitchFamily="18" charset="0"/>
              </a:rPr>
              <a:t>The application of a risk-based approach that is required by the FIC Act, allows for a business to manage their own risks.</a:t>
            </a:r>
          </a:p>
          <a:p>
            <a:pPr>
              <a:lnSpc>
                <a:spcPct val="107000"/>
              </a:lnSpc>
              <a:spcAft>
                <a:spcPts val="800"/>
              </a:spcAft>
            </a:pPr>
            <a:r>
              <a:rPr lang="en-ZA" sz="1800" dirty="0">
                <a:effectLst/>
                <a:ea typeface="Calibri" panose="020F0502020204030204" pitchFamily="34" charset="0"/>
                <a:cs typeface="Times New Roman" panose="02020603050405020304" pitchFamily="18" charset="0"/>
              </a:rPr>
              <a:t>The FATF Standards require that “lending” business be included in the scope of a country’s measures against money laundering and terrorist financing.  The Standards include consumer credit and financing of commercial transactions.  The Standards envisage no exclusions for credit in particular economic sectors.</a:t>
            </a:r>
          </a:p>
          <a:p>
            <a:pPr>
              <a:lnSpc>
                <a:spcPct val="107000"/>
              </a:lnSpc>
              <a:spcAft>
                <a:spcPts val="800"/>
              </a:spcAft>
            </a:pPr>
            <a:endParaRPr lang="en-ZA" sz="16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600" dirty="0">
              <a:latin typeface="Arial" panose="020B0604020202020204" pitchFamily="34" charset="0"/>
              <a:ea typeface="Calibri" panose="020F0502020204030204" pitchFamily="34" charset="0"/>
              <a:cs typeface="Arial" panose="020B0604020202020204" pitchFamily="34" charset="0"/>
            </a:endParaRPr>
          </a:p>
          <a:p>
            <a:pPr marL="0" indent="0" algn="just">
              <a:spcAft>
                <a:spcPts val="800"/>
              </a:spcAft>
              <a:buNone/>
            </a:pPr>
            <a:endParaRPr lang="en-ZA" dirty="0"/>
          </a:p>
        </p:txBody>
      </p:sp>
    </p:spTree>
    <p:extLst>
      <p:ext uri="{BB962C8B-B14F-4D97-AF65-F5344CB8AC3E}">
        <p14:creationId xmlns:p14="http://schemas.microsoft.com/office/powerpoint/2010/main" val="3435118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5BC9-B3AC-E294-370A-E6F3F2067ACF}"/>
              </a:ext>
            </a:extLst>
          </p:cNvPr>
          <p:cNvSpPr>
            <a:spLocks noGrp="1"/>
          </p:cNvSpPr>
          <p:nvPr>
            <p:ph type="title"/>
          </p:nvPr>
        </p:nvSpPr>
        <p:spPr/>
        <p:txBody>
          <a:bodyPr>
            <a:normAutofit fontScale="90000"/>
          </a:bodyPr>
          <a:lstStyle/>
          <a:p>
            <a:pPr marL="0" marR="0" lvl="0" indent="0" defTabSz="685800" rtl="0" eaLnBrk="1" fontAlgn="auto" latinLnBrk="0" hangingPunct="1">
              <a:lnSpc>
                <a:spcPct val="90000"/>
              </a:lnSpc>
              <a:spcBef>
                <a:spcPts val="750"/>
              </a:spcBef>
              <a:spcAft>
                <a:spcPts val="800"/>
              </a:spcAft>
              <a:buClrTx/>
              <a:buSzTx/>
              <a:buFont typeface="Arial"/>
              <a:buNone/>
              <a:tabLst/>
              <a:defRPr/>
            </a:pPr>
            <a:r>
              <a:rPr lang="en-US" sz="3600" b="1" dirty="0"/>
              <a:t/>
            </a:r>
            <a:br>
              <a:rPr lang="en-US" sz="3600" b="1" dirty="0"/>
            </a:br>
            <a:r>
              <a:rPr kumimoji="0" lang="en-GB" sz="2700" b="1"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Comments received during the Parliamentary consultation process –</a:t>
            </a:r>
            <a:br>
              <a:rPr kumimoji="0" lang="en-GB" sz="2700" b="1"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br>
            <a:endParaRPr lang="en-ZA" sz="2700" dirty="0"/>
          </a:p>
        </p:txBody>
      </p:sp>
      <p:sp>
        <p:nvSpPr>
          <p:cNvPr id="3" name="Content Placeholder 2">
            <a:extLst>
              <a:ext uri="{FF2B5EF4-FFF2-40B4-BE49-F238E27FC236}">
                <a16:creationId xmlns:a16="http://schemas.microsoft.com/office/drawing/2014/main" id="{A8BAAF8E-EADD-EF64-9ABA-0177B6BA424C}"/>
              </a:ext>
            </a:extLst>
          </p:cNvPr>
          <p:cNvSpPr>
            <a:spLocks noGrp="1"/>
          </p:cNvSpPr>
          <p:nvPr>
            <p:ph idx="1"/>
          </p:nvPr>
        </p:nvSpPr>
        <p:spPr>
          <a:xfrm>
            <a:off x="288099" y="1565753"/>
            <a:ext cx="8536487" cy="5132998"/>
          </a:xfrm>
        </p:spPr>
        <p:txBody>
          <a:bodyPr>
            <a:normAutofit fontScale="85000" lnSpcReduction="20000"/>
          </a:bodyPr>
          <a:lstStyle/>
          <a:p>
            <a:pPr marL="0" indent="0" algn="just">
              <a:spcAft>
                <a:spcPts val="800"/>
              </a:spcAft>
              <a:buNone/>
            </a:pPr>
            <a:r>
              <a:rPr lang="en-GB" sz="2400" b="1" dirty="0">
                <a:ea typeface="Calibri" panose="020F0502020204030204" pitchFamily="34" charset="0"/>
                <a:cs typeface="Arial" panose="020B0604020202020204" pitchFamily="34" charset="0"/>
              </a:rPr>
              <a:t>Item 20 (High-value goods dealers) –</a:t>
            </a:r>
          </a:p>
          <a:p>
            <a:pPr marL="342900" lvl="0" indent="-342900">
              <a:lnSpc>
                <a:spcPct val="115000"/>
              </a:lnSpc>
              <a:spcAft>
                <a:spcPts val="1000"/>
              </a:spcAft>
              <a:buFont typeface="Symbol" panose="05050102010706020507" pitchFamily="18" charset="2"/>
              <a:buChar char=""/>
            </a:pPr>
            <a:r>
              <a:rPr lang="en-US" sz="1900" spc="-5" dirty="0">
                <a:ea typeface="Arial" panose="020B0604020202020204" pitchFamily="34" charset="0"/>
                <a:cs typeface="Arial" panose="020B0604020202020204" pitchFamily="34" charset="0"/>
              </a:rPr>
              <a:t>N</a:t>
            </a:r>
            <a:r>
              <a:rPr lang="en-US" sz="1900" dirty="0">
                <a:effectLst/>
                <a:ea typeface="Arial" panose="020B0604020202020204" pitchFamily="34" charset="0"/>
                <a:cs typeface="Arial" panose="020B0604020202020204" pitchFamily="34" charset="0"/>
              </a:rPr>
              <a:t>o d</a:t>
            </a:r>
            <a:r>
              <a:rPr lang="en-US" sz="1900" spc="5" dirty="0">
                <a:effectLst/>
                <a:ea typeface="Arial" panose="020B0604020202020204" pitchFamily="34" charset="0"/>
                <a:cs typeface="Arial" panose="020B0604020202020204" pitchFamily="34" charset="0"/>
              </a:rPr>
              <a:t>e</a:t>
            </a:r>
            <a:r>
              <a:rPr lang="en-US" sz="1900" dirty="0">
                <a:effectLst/>
                <a:ea typeface="Arial" panose="020B0604020202020204" pitchFamily="34" charset="0"/>
                <a:cs typeface="Arial" panose="020B0604020202020204" pitchFamily="34" charset="0"/>
              </a:rPr>
              <a:t>fin</a:t>
            </a:r>
            <a:r>
              <a:rPr lang="en-US" sz="1900" spc="5" dirty="0">
                <a:effectLst/>
                <a:ea typeface="Arial" panose="020B0604020202020204" pitchFamily="34" charset="0"/>
                <a:cs typeface="Arial" panose="020B0604020202020204" pitchFamily="34" charset="0"/>
              </a:rPr>
              <a:t>i</a:t>
            </a:r>
            <a:r>
              <a:rPr lang="en-US" sz="1900" dirty="0">
                <a:effectLst/>
                <a:ea typeface="Arial" panose="020B0604020202020204" pitchFamily="34" charset="0"/>
                <a:cs typeface="Arial" panose="020B0604020202020204" pitchFamily="34" charset="0"/>
              </a:rPr>
              <a:t>ti</a:t>
            </a:r>
            <a:r>
              <a:rPr lang="en-US" sz="1900" spc="-5" dirty="0">
                <a:effectLst/>
                <a:ea typeface="Arial" panose="020B0604020202020204" pitchFamily="34" charset="0"/>
                <a:cs typeface="Arial" panose="020B0604020202020204" pitchFamily="34" charset="0"/>
              </a:rPr>
              <a:t>o</a:t>
            </a:r>
            <a:r>
              <a:rPr lang="en-US" sz="1900" dirty="0">
                <a:effectLst/>
                <a:ea typeface="Arial" panose="020B0604020202020204" pitchFamily="34" charset="0"/>
                <a:cs typeface="Arial" panose="020B0604020202020204" pitchFamily="34" charset="0"/>
              </a:rPr>
              <a:t>ns</a:t>
            </a:r>
            <a:r>
              <a:rPr lang="en-US" sz="1900" spc="5" dirty="0">
                <a:effectLst/>
                <a:ea typeface="Arial" panose="020B0604020202020204" pitchFamily="34" charset="0"/>
                <a:cs typeface="Arial" panose="020B0604020202020204" pitchFamily="34" charset="0"/>
              </a:rPr>
              <a:t> </a:t>
            </a:r>
            <a:r>
              <a:rPr lang="en-US" sz="1900" dirty="0">
                <a:effectLst/>
                <a:ea typeface="Arial" panose="020B0604020202020204" pitchFamily="34" charset="0"/>
                <a:cs typeface="Arial" panose="020B0604020202020204" pitchFamily="34" charset="0"/>
              </a:rPr>
              <a:t>of</a:t>
            </a:r>
            <a:r>
              <a:rPr lang="en-US" sz="1900" spc="5" dirty="0">
                <a:effectLst/>
                <a:ea typeface="Arial" panose="020B0604020202020204" pitchFamily="34" charset="0"/>
                <a:cs typeface="Arial" panose="020B0604020202020204" pitchFamily="34" charset="0"/>
              </a:rPr>
              <a:t> </a:t>
            </a:r>
            <a:r>
              <a:rPr lang="en-US" sz="1900" dirty="0">
                <a:effectLst/>
                <a:ea typeface="Arial" panose="020B0604020202020204" pitchFamily="34" charset="0"/>
                <a:cs typeface="Arial" panose="020B0604020202020204" pitchFamily="34" charset="0"/>
              </a:rPr>
              <a:t>the</a:t>
            </a:r>
            <a:r>
              <a:rPr lang="en-US" sz="1900" spc="5" dirty="0">
                <a:effectLst/>
                <a:ea typeface="Arial" panose="020B0604020202020204" pitchFamily="34" charset="0"/>
                <a:cs typeface="Arial" panose="020B0604020202020204" pitchFamily="34" charset="0"/>
              </a:rPr>
              <a:t> </a:t>
            </a:r>
            <a:r>
              <a:rPr lang="en-US" sz="1900" dirty="0">
                <a:effectLst/>
                <a:ea typeface="Arial" panose="020B0604020202020204" pitchFamily="34" charset="0"/>
                <a:cs typeface="Arial" panose="020B0604020202020204" pitchFamily="34" charset="0"/>
              </a:rPr>
              <a:t>terms</a:t>
            </a:r>
            <a:r>
              <a:rPr lang="en-US" sz="1900" spc="5" dirty="0">
                <a:effectLst/>
                <a:ea typeface="Arial" panose="020B0604020202020204" pitchFamily="34" charset="0"/>
                <a:cs typeface="Arial" panose="020B0604020202020204" pitchFamily="34" charset="0"/>
              </a:rPr>
              <a:t> </a:t>
            </a:r>
            <a:r>
              <a:rPr lang="en-US" sz="1900" dirty="0">
                <a:effectLst/>
                <a:ea typeface="Arial" panose="020B0604020202020204" pitchFamily="34" charset="0"/>
                <a:cs typeface="Arial" panose="020B0604020202020204" pitchFamily="34" charset="0"/>
              </a:rPr>
              <a:t>“d</a:t>
            </a:r>
            <a:r>
              <a:rPr lang="en-US" sz="1900" spc="5" dirty="0">
                <a:effectLst/>
                <a:ea typeface="Arial" panose="020B0604020202020204" pitchFamily="34" charset="0"/>
                <a:cs typeface="Arial" panose="020B0604020202020204" pitchFamily="34" charset="0"/>
              </a:rPr>
              <a:t>e</a:t>
            </a:r>
            <a:r>
              <a:rPr lang="en-US" sz="1900" dirty="0">
                <a:effectLst/>
                <a:ea typeface="Arial" panose="020B0604020202020204" pitchFamily="34" charset="0"/>
                <a:cs typeface="Arial" panose="020B0604020202020204" pitchFamily="34" charset="0"/>
              </a:rPr>
              <a:t>aler”</a:t>
            </a:r>
            <a:r>
              <a:rPr lang="en-US" sz="1900" spc="5" dirty="0">
                <a:effectLst/>
                <a:ea typeface="Arial" panose="020B0604020202020204" pitchFamily="34" charset="0"/>
                <a:cs typeface="Arial" panose="020B0604020202020204" pitchFamily="34" charset="0"/>
              </a:rPr>
              <a:t> </a:t>
            </a:r>
            <a:r>
              <a:rPr lang="en-US" sz="1900" dirty="0">
                <a:effectLst/>
                <a:ea typeface="Arial" panose="020B0604020202020204" pitchFamily="34" charset="0"/>
                <a:cs typeface="Arial" panose="020B0604020202020204" pitchFamily="34" charset="0"/>
              </a:rPr>
              <a:t>or</a:t>
            </a:r>
            <a:r>
              <a:rPr lang="en-US" sz="1900" spc="5" dirty="0">
                <a:effectLst/>
                <a:ea typeface="Arial" panose="020B0604020202020204" pitchFamily="34" charset="0"/>
                <a:cs typeface="Arial" panose="020B0604020202020204" pitchFamily="34" charset="0"/>
              </a:rPr>
              <a:t> </a:t>
            </a:r>
            <a:r>
              <a:rPr lang="en-US" sz="1900" spc="-10" dirty="0">
                <a:effectLst/>
                <a:ea typeface="Arial" panose="020B0604020202020204" pitchFamily="34" charset="0"/>
                <a:cs typeface="Arial" panose="020B0604020202020204" pitchFamily="34" charset="0"/>
              </a:rPr>
              <a:t>“</a:t>
            </a:r>
            <a:r>
              <a:rPr lang="en-US" sz="1900" dirty="0">
                <a:effectLst/>
                <a:ea typeface="Arial" panose="020B0604020202020204" pitchFamily="34" charset="0"/>
                <a:cs typeface="Arial" panose="020B0604020202020204" pitchFamily="34" charset="0"/>
              </a:rPr>
              <a:t>h</a:t>
            </a:r>
            <a:r>
              <a:rPr lang="en-US" sz="1900" spc="5" dirty="0">
                <a:effectLst/>
                <a:ea typeface="Arial" panose="020B0604020202020204" pitchFamily="34" charset="0"/>
                <a:cs typeface="Arial" panose="020B0604020202020204" pitchFamily="34" charset="0"/>
              </a:rPr>
              <a:t>i</a:t>
            </a:r>
            <a:r>
              <a:rPr lang="en-US" sz="1900" dirty="0">
                <a:effectLst/>
                <a:ea typeface="Arial" panose="020B0604020202020204" pitchFamily="34" charset="0"/>
                <a:cs typeface="Arial" panose="020B0604020202020204" pitchFamily="34" charset="0"/>
              </a:rPr>
              <a:t>g</a:t>
            </a:r>
            <a:r>
              <a:rPr lang="en-US" sz="1900" spc="40" dirty="0">
                <a:effectLst/>
                <a:ea typeface="Arial" panose="020B0604020202020204" pitchFamily="34" charset="0"/>
                <a:cs typeface="Arial" panose="020B0604020202020204" pitchFamily="34" charset="0"/>
              </a:rPr>
              <a:t>h</a:t>
            </a:r>
            <a:r>
              <a:rPr lang="en-US" sz="1900" dirty="0">
                <a:effectLst/>
                <a:ea typeface="Arial" panose="020B0604020202020204" pitchFamily="34" charset="0"/>
                <a:cs typeface="Arial" panose="020B0604020202020204" pitchFamily="34" charset="0"/>
              </a:rPr>
              <a:t>-v</a:t>
            </a:r>
            <a:r>
              <a:rPr lang="en-US" sz="1900" spc="-5" dirty="0">
                <a:effectLst/>
                <a:ea typeface="Arial" panose="020B0604020202020204" pitchFamily="34" charset="0"/>
                <a:cs typeface="Arial" panose="020B0604020202020204" pitchFamily="34" charset="0"/>
              </a:rPr>
              <a:t>a</a:t>
            </a:r>
            <a:r>
              <a:rPr lang="en-US" sz="1900" dirty="0">
                <a:effectLst/>
                <a:ea typeface="Arial" panose="020B0604020202020204" pitchFamily="34" charset="0"/>
                <a:cs typeface="Arial" panose="020B0604020202020204" pitchFamily="34" charset="0"/>
              </a:rPr>
              <a:t>lue g</a:t>
            </a:r>
            <a:r>
              <a:rPr lang="en-US" sz="1900" spc="5" dirty="0">
                <a:effectLst/>
                <a:ea typeface="Arial" panose="020B0604020202020204" pitchFamily="34" charset="0"/>
                <a:cs typeface="Arial" panose="020B0604020202020204" pitchFamily="34" charset="0"/>
              </a:rPr>
              <a:t>o</a:t>
            </a:r>
            <a:r>
              <a:rPr lang="en-US" sz="1900" dirty="0">
                <a:effectLst/>
                <a:ea typeface="Arial" panose="020B0604020202020204" pitchFamily="34" charset="0"/>
                <a:cs typeface="Arial" panose="020B0604020202020204" pitchFamily="34" charset="0"/>
              </a:rPr>
              <a:t>o</a:t>
            </a:r>
            <a:r>
              <a:rPr lang="en-US" sz="1900" spc="5" dirty="0">
                <a:effectLst/>
                <a:ea typeface="Arial" panose="020B0604020202020204" pitchFamily="34" charset="0"/>
                <a:cs typeface="Arial" panose="020B0604020202020204" pitchFamily="34" charset="0"/>
              </a:rPr>
              <a:t>d</a:t>
            </a:r>
            <a:r>
              <a:rPr lang="en-US" sz="1900" dirty="0">
                <a:effectLst/>
                <a:ea typeface="Arial" panose="020B0604020202020204" pitchFamily="34" charset="0"/>
                <a:cs typeface="Arial" panose="020B0604020202020204" pitchFamily="34" charset="0"/>
              </a:rPr>
              <a:t>s”. These</a:t>
            </a:r>
            <a:r>
              <a:rPr lang="en-US" sz="1900" spc="5" dirty="0">
                <a:effectLst/>
                <a:ea typeface="Arial" panose="020B0604020202020204" pitchFamily="34" charset="0"/>
                <a:cs typeface="Arial" panose="020B0604020202020204" pitchFamily="34" charset="0"/>
              </a:rPr>
              <a:t> </a:t>
            </a:r>
            <a:r>
              <a:rPr lang="en-US" sz="1900" spc="-15" dirty="0">
                <a:effectLst/>
                <a:ea typeface="Arial" panose="020B0604020202020204" pitchFamily="34" charset="0"/>
                <a:cs typeface="Arial" panose="020B0604020202020204" pitchFamily="34" charset="0"/>
              </a:rPr>
              <a:t>t</a:t>
            </a:r>
            <a:r>
              <a:rPr lang="en-US" sz="1900" dirty="0">
                <a:effectLst/>
                <a:ea typeface="Arial" panose="020B0604020202020204" pitchFamily="34" charset="0"/>
                <a:cs typeface="Arial" panose="020B0604020202020204" pitchFamily="34" charset="0"/>
              </a:rPr>
              <a:t>erms</a:t>
            </a:r>
            <a:r>
              <a:rPr lang="en-US" sz="1900" spc="5" dirty="0">
                <a:effectLst/>
                <a:ea typeface="Arial" panose="020B0604020202020204" pitchFamily="34" charset="0"/>
                <a:cs typeface="Arial" panose="020B0604020202020204" pitchFamily="34" charset="0"/>
              </a:rPr>
              <a:t> </a:t>
            </a:r>
            <a:r>
              <a:rPr lang="en-US" sz="1900" dirty="0">
                <a:effectLst/>
                <a:ea typeface="Arial" panose="020B0604020202020204" pitchFamily="34" charset="0"/>
                <a:cs typeface="Arial" panose="020B0604020202020204" pitchFamily="34" charset="0"/>
              </a:rPr>
              <a:t>sh</a:t>
            </a:r>
            <a:r>
              <a:rPr lang="en-US" sz="1900" spc="5" dirty="0">
                <a:effectLst/>
                <a:ea typeface="Arial" panose="020B0604020202020204" pitchFamily="34" charset="0"/>
                <a:cs typeface="Arial" panose="020B0604020202020204" pitchFamily="34" charset="0"/>
              </a:rPr>
              <a:t>o</a:t>
            </a:r>
            <a:r>
              <a:rPr lang="en-US" sz="1900" dirty="0">
                <a:effectLst/>
                <a:ea typeface="Arial" panose="020B0604020202020204" pitchFamily="34" charset="0"/>
                <a:cs typeface="Arial" panose="020B0604020202020204" pitchFamily="34" charset="0"/>
              </a:rPr>
              <a:t>uld be</a:t>
            </a:r>
            <a:r>
              <a:rPr lang="en-US" sz="1900" spc="5" dirty="0">
                <a:effectLst/>
                <a:ea typeface="Arial" panose="020B0604020202020204" pitchFamily="34" charset="0"/>
                <a:cs typeface="Arial" panose="020B0604020202020204" pitchFamily="34" charset="0"/>
              </a:rPr>
              <a:t> </a:t>
            </a:r>
            <a:r>
              <a:rPr lang="en-US" sz="1900" dirty="0">
                <a:effectLst/>
                <a:ea typeface="Arial" panose="020B0604020202020204" pitchFamily="34" charset="0"/>
                <a:cs typeface="Arial" panose="020B0604020202020204" pitchFamily="34" charset="0"/>
              </a:rPr>
              <a:t>d</a:t>
            </a:r>
            <a:r>
              <a:rPr lang="en-US" sz="1900" spc="-5" dirty="0">
                <a:effectLst/>
                <a:ea typeface="Arial" panose="020B0604020202020204" pitchFamily="34" charset="0"/>
                <a:cs typeface="Arial" panose="020B0604020202020204" pitchFamily="34" charset="0"/>
              </a:rPr>
              <a:t>e</a:t>
            </a:r>
            <a:r>
              <a:rPr lang="en-US" sz="1900" dirty="0">
                <a:effectLst/>
                <a:ea typeface="Arial" panose="020B0604020202020204" pitchFamily="34" charset="0"/>
                <a:cs typeface="Arial" panose="020B0604020202020204" pitchFamily="34" charset="0"/>
              </a:rPr>
              <a:t>fin</a:t>
            </a:r>
            <a:r>
              <a:rPr lang="en-US" sz="1900" spc="5" dirty="0">
                <a:effectLst/>
                <a:ea typeface="Arial" panose="020B0604020202020204" pitchFamily="34" charset="0"/>
                <a:cs typeface="Arial" panose="020B0604020202020204" pitchFamily="34" charset="0"/>
              </a:rPr>
              <a:t>e</a:t>
            </a:r>
            <a:r>
              <a:rPr lang="en-US" sz="1900" dirty="0">
                <a:effectLst/>
                <a:ea typeface="Arial" panose="020B0604020202020204" pitchFamily="34" charset="0"/>
                <a:cs typeface="Arial" panose="020B0604020202020204" pitchFamily="34" charset="0"/>
              </a:rPr>
              <a:t>d</a:t>
            </a:r>
            <a:r>
              <a:rPr lang="en-US" sz="1900" spc="5" dirty="0">
                <a:effectLst/>
                <a:ea typeface="Arial" panose="020B0604020202020204" pitchFamily="34" charset="0"/>
                <a:cs typeface="Arial" panose="020B0604020202020204" pitchFamily="34" charset="0"/>
              </a:rPr>
              <a:t> </a:t>
            </a:r>
            <a:r>
              <a:rPr lang="en-US" sz="1900" dirty="0">
                <a:effectLst/>
                <a:ea typeface="Arial" panose="020B0604020202020204" pitchFamily="34" charset="0"/>
                <a:cs typeface="Arial" panose="020B0604020202020204" pitchFamily="34" charset="0"/>
              </a:rPr>
              <a:t>as</a:t>
            </a:r>
            <a:r>
              <a:rPr lang="en-US" sz="1900" spc="5" dirty="0">
                <a:effectLst/>
                <a:ea typeface="Arial" panose="020B0604020202020204" pitchFamily="34" charset="0"/>
                <a:cs typeface="Arial" panose="020B0604020202020204" pitchFamily="34" charset="0"/>
              </a:rPr>
              <a:t> </a:t>
            </a:r>
            <a:r>
              <a:rPr lang="en-US" sz="1900" dirty="0">
                <a:effectLst/>
                <a:ea typeface="Arial" panose="020B0604020202020204" pitchFamily="34" charset="0"/>
                <a:cs typeface="Arial" panose="020B0604020202020204" pitchFamily="34" charset="0"/>
              </a:rPr>
              <a:t>they</a:t>
            </a:r>
            <a:r>
              <a:rPr lang="en-US" sz="1900" spc="5" dirty="0">
                <a:effectLst/>
                <a:ea typeface="Arial" panose="020B0604020202020204" pitchFamily="34" charset="0"/>
                <a:cs typeface="Arial" panose="020B0604020202020204" pitchFamily="34" charset="0"/>
              </a:rPr>
              <a:t> </a:t>
            </a:r>
            <a:r>
              <a:rPr lang="en-US" sz="1900" dirty="0">
                <a:effectLst/>
                <a:ea typeface="Arial" panose="020B0604020202020204" pitchFamily="34" charset="0"/>
                <a:cs typeface="Arial" panose="020B0604020202020204" pitchFamily="34" charset="0"/>
              </a:rPr>
              <a:t>are</a:t>
            </a:r>
            <a:r>
              <a:rPr lang="en-US" sz="1900" spc="5" dirty="0">
                <a:effectLst/>
                <a:ea typeface="Arial" panose="020B0604020202020204" pitchFamily="34" charset="0"/>
                <a:cs typeface="Arial" panose="020B0604020202020204" pitchFamily="34" charset="0"/>
              </a:rPr>
              <a:t> </a:t>
            </a:r>
            <a:r>
              <a:rPr lang="en-US" sz="1900" spc="-10" dirty="0">
                <a:effectLst/>
                <a:ea typeface="Arial" panose="020B0604020202020204" pitchFamily="34" charset="0"/>
                <a:cs typeface="Arial" panose="020B0604020202020204" pitchFamily="34" charset="0"/>
              </a:rPr>
              <a:t>v</a:t>
            </a:r>
            <a:r>
              <a:rPr lang="en-US" sz="1900" dirty="0">
                <a:effectLst/>
                <a:ea typeface="Arial" panose="020B0604020202020204" pitchFamily="34" charset="0"/>
                <a:cs typeface="Arial" panose="020B0604020202020204" pitchFamily="34" charset="0"/>
              </a:rPr>
              <a:t>ery</a:t>
            </a:r>
            <a:r>
              <a:rPr lang="en-US" sz="1900" spc="5" dirty="0">
                <a:effectLst/>
                <a:ea typeface="Arial" panose="020B0604020202020204" pitchFamily="34" charset="0"/>
                <a:cs typeface="Arial" panose="020B0604020202020204" pitchFamily="34" charset="0"/>
              </a:rPr>
              <a:t> </a:t>
            </a:r>
            <a:r>
              <a:rPr lang="en-US" sz="1900" dirty="0">
                <a:effectLst/>
                <a:ea typeface="Arial" panose="020B0604020202020204" pitchFamily="34" charset="0"/>
                <a:cs typeface="Arial" panose="020B0604020202020204" pitchFamily="34" charset="0"/>
              </a:rPr>
              <a:t>va</a:t>
            </a:r>
            <a:r>
              <a:rPr lang="en-US" sz="1900" spc="5" dirty="0">
                <a:effectLst/>
                <a:ea typeface="Arial" panose="020B0604020202020204" pitchFamily="34" charset="0"/>
                <a:cs typeface="Arial" panose="020B0604020202020204" pitchFamily="34" charset="0"/>
              </a:rPr>
              <a:t>g</a:t>
            </a:r>
            <a:r>
              <a:rPr lang="en-US" sz="1900" dirty="0">
                <a:effectLst/>
                <a:ea typeface="Arial" panose="020B0604020202020204" pitchFamily="34" charset="0"/>
                <a:cs typeface="Arial" panose="020B0604020202020204" pitchFamily="34" charset="0"/>
              </a:rPr>
              <a:t>ue a</a:t>
            </a:r>
            <a:r>
              <a:rPr lang="en-US" sz="1900" spc="5" dirty="0">
                <a:effectLst/>
                <a:ea typeface="Arial" panose="020B0604020202020204" pitchFamily="34" charset="0"/>
                <a:cs typeface="Arial" panose="020B0604020202020204" pitchFamily="34" charset="0"/>
              </a:rPr>
              <a:t>n</a:t>
            </a:r>
            <a:r>
              <a:rPr lang="en-US" sz="1900" dirty="0">
                <a:effectLst/>
                <a:ea typeface="Arial" panose="020B0604020202020204" pitchFamily="34" charset="0"/>
                <a:cs typeface="Arial" panose="020B0604020202020204" pitchFamily="34" charset="0"/>
              </a:rPr>
              <a:t>d</a:t>
            </a:r>
            <a:r>
              <a:rPr lang="en-US" sz="1900" spc="5" dirty="0">
                <a:effectLst/>
                <a:ea typeface="Arial" panose="020B0604020202020204" pitchFamily="34" charset="0"/>
                <a:cs typeface="Arial" panose="020B0604020202020204" pitchFamily="34" charset="0"/>
              </a:rPr>
              <a:t> </a:t>
            </a:r>
            <a:r>
              <a:rPr lang="en-US" sz="1900" dirty="0">
                <a:effectLst/>
                <a:ea typeface="Arial" panose="020B0604020202020204" pitchFamily="34" charset="0"/>
                <a:cs typeface="Arial" panose="020B0604020202020204" pitchFamily="34" charset="0"/>
              </a:rPr>
              <a:t>br</a:t>
            </a:r>
            <a:r>
              <a:rPr lang="en-US" sz="1900" spc="5" dirty="0">
                <a:effectLst/>
                <a:ea typeface="Arial" panose="020B0604020202020204" pitchFamily="34" charset="0"/>
                <a:cs typeface="Arial" panose="020B0604020202020204" pitchFamily="34" charset="0"/>
              </a:rPr>
              <a:t>o</a:t>
            </a:r>
            <a:r>
              <a:rPr lang="en-US" sz="1900" dirty="0">
                <a:effectLst/>
                <a:ea typeface="Arial" panose="020B0604020202020204" pitchFamily="34" charset="0"/>
                <a:cs typeface="Arial" panose="020B0604020202020204" pitchFamily="34" charset="0"/>
              </a:rPr>
              <a:t>a</a:t>
            </a:r>
            <a:r>
              <a:rPr lang="en-US" sz="1900" spc="5" dirty="0">
                <a:effectLst/>
                <a:ea typeface="Arial" panose="020B0604020202020204" pitchFamily="34" charset="0"/>
                <a:cs typeface="Arial" panose="020B0604020202020204" pitchFamily="34" charset="0"/>
              </a:rPr>
              <a:t>d</a:t>
            </a:r>
            <a:r>
              <a:rPr lang="en-US" sz="1900" dirty="0">
                <a:effectLst/>
                <a:ea typeface="Arial" panose="020B0604020202020204" pitchFamily="34" charset="0"/>
                <a:cs typeface="Arial" panose="020B0604020202020204" pitchFamily="34" charset="0"/>
              </a:rPr>
              <a:t>.</a:t>
            </a:r>
          </a:p>
          <a:p>
            <a:pPr marL="342900" lvl="0" indent="-342900">
              <a:lnSpc>
                <a:spcPct val="115000"/>
              </a:lnSpc>
              <a:spcAft>
                <a:spcPts val="1000"/>
              </a:spcAft>
              <a:buFont typeface="Symbol" panose="05050102010706020507" pitchFamily="18" charset="2"/>
              <a:buChar char=""/>
            </a:pPr>
            <a:r>
              <a:rPr lang="en-US" sz="1900" dirty="0">
                <a:effectLst/>
                <a:ea typeface="Arial" panose="020B0604020202020204" pitchFamily="34" charset="0"/>
                <a:cs typeface="Arial" panose="020B0604020202020204" pitchFamily="34" charset="0"/>
              </a:rPr>
              <a:t>Dealer should exclude any holder of a permit under the Mineral and Petroleum Resources Development Act</a:t>
            </a:r>
          </a:p>
          <a:p>
            <a:pPr marL="342900" lvl="0" indent="-342900">
              <a:lnSpc>
                <a:spcPct val="115000"/>
              </a:lnSpc>
              <a:spcAft>
                <a:spcPts val="1000"/>
              </a:spcAft>
              <a:buFont typeface="Symbol" panose="05050102010706020507" pitchFamily="18" charset="2"/>
              <a:buChar char=""/>
            </a:pPr>
            <a:r>
              <a:rPr lang="en-US" sz="1900" dirty="0">
                <a:effectLst/>
                <a:ea typeface="Arial" panose="020B0604020202020204" pitchFamily="34" charset="0"/>
                <a:cs typeface="Arial" panose="020B0604020202020204" pitchFamily="34" charset="0"/>
              </a:rPr>
              <a:t>High-value goods dealer should exclude a vendor that carries on agricultural, pastoral or other farming activities </a:t>
            </a:r>
          </a:p>
          <a:p>
            <a:pPr marL="342900" lvl="0" indent="-342900">
              <a:lnSpc>
                <a:spcPct val="115000"/>
              </a:lnSpc>
              <a:spcAft>
                <a:spcPts val="1000"/>
              </a:spcAft>
              <a:buFont typeface="Symbol" panose="05050102010706020507" pitchFamily="18" charset="2"/>
              <a:buChar char=""/>
            </a:pPr>
            <a:r>
              <a:rPr lang="en-US" sz="1900" dirty="0">
                <a:ea typeface="Arial" panose="020B0604020202020204" pitchFamily="34" charset="0"/>
                <a:cs typeface="Arial" panose="020B0604020202020204" pitchFamily="34" charset="0"/>
              </a:rPr>
              <a:t>What does “item” mean – should be defined and should be restricted to goods posing a high risk of money laundering</a:t>
            </a:r>
          </a:p>
          <a:p>
            <a:pPr marL="342900" lvl="0" indent="-342900">
              <a:lnSpc>
                <a:spcPct val="115000"/>
              </a:lnSpc>
              <a:spcAft>
                <a:spcPts val="1000"/>
              </a:spcAft>
              <a:buFont typeface="Symbol" panose="05050102010706020507" pitchFamily="18" charset="2"/>
              <a:buChar char=""/>
            </a:pPr>
            <a:r>
              <a:rPr lang="en-US" sz="1900" dirty="0">
                <a:effectLst/>
                <a:ea typeface="Arial" panose="020B0604020202020204" pitchFamily="34" charset="0"/>
                <a:cs typeface="Arial" panose="020B0604020202020204" pitchFamily="34" charset="0"/>
              </a:rPr>
              <a:t>Dealer should be defined as dealers within the </a:t>
            </a:r>
            <a:r>
              <a:rPr lang="en-US" sz="1900" dirty="0">
                <a:ea typeface="Arial" panose="020B0604020202020204" pitchFamily="34" charset="0"/>
                <a:cs typeface="Arial" panose="020B0604020202020204" pitchFamily="34" charset="0"/>
              </a:rPr>
              <a:t>retail sector</a:t>
            </a:r>
          </a:p>
          <a:p>
            <a:pPr marL="342900" lvl="0" indent="-342900">
              <a:lnSpc>
                <a:spcPct val="115000"/>
              </a:lnSpc>
              <a:spcAft>
                <a:spcPts val="1000"/>
              </a:spcAft>
              <a:buFont typeface="Symbol" panose="05050102010706020507" pitchFamily="18" charset="2"/>
              <a:buChar char=""/>
            </a:pPr>
            <a:r>
              <a:rPr lang="en-US" sz="1900" dirty="0">
                <a:effectLst/>
                <a:ea typeface="Arial" panose="020B0604020202020204" pitchFamily="34" charset="0"/>
                <a:cs typeface="Arial" panose="020B0604020202020204" pitchFamily="34" charset="0"/>
              </a:rPr>
              <a:t>Section 29 (reporting of suspicious transactions) already applicable to all business</a:t>
            </a:r>
          </a:p>
          <a:p>
            <a:pPr marL="342900" lvl="0" indent="-342900">
              <a:lnSpc>
                <a:spcPct val="115000"/>
              </a:lnSpc>
              <a:spcAft>
                <a:spcPts val="1000"/>
              </a:spcAft>
              <a:buFont typeface="Symbol" panose="05050102010706020507" pitchFamily="18" charset="2"/>
              <a:buChar char=""/>
            </a:pPr>
            <a:r>
              <a:rPr lang="en-US" sz="1900" dirty="0">
                <a:ea typeface="Arial" panose="020B0604020202020204" pitchFamily="34" charset="0"/>
                <a:cs typeface="Arial" panose="020B0604020202020204" pitchFamily="34" charset="0"/>
              </a:rPr>
              <a:t>Transactions should be limited to cash transactions</a:t>
            </a:r>
          </a:p>
          <a:p>
            <a:pPr marL="342900" lvl="0" indent="-342900">
              <a:lnSpc>
                <a:spcPct val="115000"/>
              </a:lnSpc>
              <a:spcAft>
                <a:spcPts val="1000"/>
              </a:spcAft>
              <a:buFont typeface="Symbol" panose="05050102010706020507" pitchFamily="18" charset="2"/>
              <a:buChar char=""/>
            </a:pPr>
            <a:r>
              <a:rPr lang="en-US" sz="1900" dirty="0">
                <a:effectLst/>
                <a:ea typeface="Arial" panose="020B0604020202020204" pitchFamily="34" charset="0"/>
                <a:cs typeface="Arial" panose="020B0604020202020204" pitchFamily="34" charset="0"/>
              </a:rPr>
              <a:t>However, BASA comments that transactions should be in cash or any other electronic means</a:t>
            </a:r>
          </a:p>
          <a:p>
            <a:pPr marL="0" indent="0" algn="just">
              <a:spcAft>
                <a:spcPts val="800"/>
              </a:spcAft>
              <a:buNone/>
            </a:pPr>
            <a:endParaRPr lang="en-GB" sz="1600" dirty="0">
              <a:latin typeface="Arial" panose="020B0604020202020204" pitchFamily="34" charset="0"/>
              <a:ea typeface="Calibri" panose="020F0502020204030204" pitchFamily="34" charset="0"/>
              <a:cs typeface="Arial" panose="020B0604020202020204" pitchFamily="34" charset="0"/>
            </a:endParaRPr>
          </a:p>
          <a:p>
            <a:pPr marL="0" indent="0" algn="just">
              <a:spcAft>
                <a:spcPts val="800"/>
              </a:spcAft>
              <a:buNone/>
            </a:pPr>
            <a:endParaRPr lang="en-ZA" dirty="0"/>
          </a:p>
        </p:txBody>
      </p:sp>
    </p:spTree>
    <p:extLst>
      <p:ext uri="{BB962C8B-B14F-4D97-AF65-F5344CB8AC3E}">
        <p14:creationId xmlns:p14="http://schemas.microsoft.com/office/powerpoint/2010/main" val="864532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5BC9-B3AC-E294-370A-E6F3F2067ACF}"/>
              </a:ext>
            </a:extLst>
          </p:cNvPr>
          <p:cNvSpPr>
            <a:spLocks noGrp="1"/>
          </p:cNvSpPr>
          <p:nvPr>
            <p:ph type="title"/>
          </p:nvPr>
        </p:nvSpPr>
        <p:spPr/>
        <p:txBody>
          <a:bodyPr>
            <a:normAutofit fontScale="90000"/>
          </a:bodyPr>
          <a:lstStyle/>
          <a:p>
            <a:pPr marL="0" marR="0" lvl="0" indent="0" defTabSz="685800" rtl="0" eaLnBrk="1" fontAlgn="auto" latinLnBrk="0" hangingPunct="1">
              <a:lnSpc>
                <a:spcPct val="90000"/>
              </a:lnSpc>
              <a:spcBef>
                <a:spcPts val="750"/>
              </a:spcBef>
              <a:spcAft>
                <a:spcPts val="800"/>
              </a:spcAft>
              <a:buClrTx/>
              <a:buSzTx/>
              <a:buFont typeface="Arial"/>
              <a:buNone/>
              <a:tabLst/>
              <a:defRPr/>
            </a:pPr>
            <a:r>
              <a:rPr lang="en-US" sz="3600" b="1" dirty="0"/>
              <a:t/>
            </a:r>
            <a:br>
              <a:rPr lang="en-US" sz="3600" b="1" dirty="0"/>
            </a:br>
            <a:r>
              <a:rPr kumimoji="0" lang="en-GB" sz="2700" b="1"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Comments received during the Parliamentary consultation process –</a:t>
            </a:r>
            <a:br>
              <a:rPr kumimoji="0" lang="en-GB" sz="2700" b="1"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br>
            <a:endParaRPr lang="en-ZA" sz="2700" dirty="0"/>
          </a:p>
        </p:txBody>
      </p:sp>
      <p:sp>
        <p:nvSpPr>
          <p:cNvPr id="3" name="Content Placeholder 2">
            <a:extLst>
              <a:ext uri="{FF2B5EF4-FFF2-40B4-BE49-F238E27FC236}">
                <a16:creationId xmlns:a16="http://schemas.microsoft.com/office/drawing/2014/main" id="{A8BAAF8E-EADD-EF64-9ABA-0177B6BA424C}"/>
              </a:ext>
            </a:extLst>
          </p:cNvPr>
          <p:cNvSpPr>
            <a:spLocks noGrp="1"/>
          </p:cNvSpPr>
          <p:nvPr>
            <p:ph idx="1"/>
          </p:nvPr>
        </p:nvSpPr>
        <p:spPr>
          <a:xfrm>
            <a:off x="288099" y="1448656"/>
            <a:ext cx="8536487" cy="5044611"/>
          </a:xfrm>
        </p:spPr>
        <p:txBody>
          <a:bodyPr>
            <a:normAutofit/>
          </a:bodyPr>
          <a:lstStyle/>
          <a:p>
            <a:pPr marL="0" indent="0" algn="just">
              <a:spcAft>
                <a:spcPts val="800"/>
              </a:spcAft>
              <a:buNone/>
            </a:pPr>
            <a:endParaRPr lang="en-GB" sz="1600" b="1" dirty="0">
              <a:latin typeface="Arial" panose="020B0604020202020204" pitchFamily="34" charset="0"/>
              <a:ea typeface="Calibri" panose="020F0502020204030204" pitchFamily="34" charset="0"/>
              <a:cs typeface="Arial" panose="020B0604020202020204" pitchFamily="34" charset="0"/>
            </a:endParaRPr>
          </a:p>
          <a:p>
            <a:pPr marL="0" indent="0" algn="just">
              <a:spcAft>
                <a:spcPts val="800"/>
              </a:spcAft>
              <a:buNone/>
            </a:pPr>
            <a:r>
              <a:rPr lang="en-GB" sz="2000" b="1" dirty="0">
                <a:ea typeface="Calibri" panose="020F0502020204030204" pitchFamily="34" charset="0"/>
                <a:cs typeface="Arial" panose="020B0604020202020204" pitchFamily="34" charset="0"/>
              </a:rPr>
              <a:t>Item 20 (High-value goods dealers) –</a:t>
            </a:r>
          </a:p>
          <a:p>
            <a:pPr algn="just">
              <a:spcAft>
                <a:spcPts val="800"/>
              </a:spcAft>
            </a:pPr>
            <a:r>
              <a:rPr lang="en-GB" sz="2000" b="1" dirty="0">
                <a:ea typeface="Calibri" panose="020F0502020204030204" pitchFamily="34" charset="0"/>
                <a:cs typeface="Arial" panose="020B0604020202020204" pitchFamily="34" charset="0"/>
              </a:rPr>
              <a:t>Response – </a:t>
            </a:r>
            <a:r>
              <a:rPr lang="en-ZA" sz="2000" dirty="0">
                <a:effectLst/>
                <a:ea typeface="Calibri" panose="020F0502020204030204" pitchFamily="34" charset="0"/>
                <a:cs typeface="Times New Roman" panose="02020603050405020304" pitchFamily="18" charset="0"/>
              </a:rPr>
              <a:t>Advise against creating exemptions from the scope of the FIC Act based on product categories or transaction types, and maintaining the principle of risk-based compliance with the Act.</a:t>
            </a:r>
          </a:p>
          <a:p>
            <a:pPr>
              <a:lnSpc>
                <a:spcPct val="107000"/>
              </a:lnSpc>
              <a:spcAft>
                <a:spcPts val="800"/>
              </a:spcAft>
            </a:pPr>
            <a:r>
              <a:rPr lang="en-ZA" sz="2000" dirty="0">
                <a:effectLst/>
                <a:ea typeface="Times New Roman" panose="02020603050405020304" pitchFamily="18" charset="0"/>
                <a:cs typeface="Times New Roman" panose="02020603050405020304" pitchFamily="18" charset="0"/>
              </a:rPr>
              <a:t>The objective of the proposed inclusion of this category is to provide for an audit trail when persons can afford purchases of high-value items from their disposable income.  I.e. not aimed at capturing cash transactions.</a:t>
            </a:r>
            <a:endParaRPr lang="en-ZA" sz="2000" dirty="0">
              <a:ea typeface="Times New Roman" panose="02020603050405020304" pitchFamily="18" charset="0"/>
              <a:cs typeface="Times New Roman" panose="02020603050405020304" pitchFamily="18" charset="0"/>
            </a:endParaRPr>
          </a:p>
          <a:p>
            <a:pPr>
              <a:lnSpc>
                <a:spcPct val="107000"/>
              </a:lnSpc>
              <a:spcAft>
                <a:spcPts val="800"/>
              </a:spcAft>
            </a:pPr>
            <a:r>
              <a:rPr lang="en-ZA" sz="2000" dirty="0">
                <a:effectLst/>
                <a:ea typeface="Times New Roman" panose="02020603050405020304" pitchFamily="18" charset="0"/>
                <a:cs typeface="Times New Roman" panose="02020603050405020304" pitchFamily="18" charset="0"/>
              </a:rPr>
              <a:t>Moreover, the FATF Standards require the inclusion of dealers in precious metals and stones, which will fall under this category, in the scope of a country’s measures to combat money laundering and </a:t>
            </a:r>
            <a:r>
              <a:rPr lang="en-ZA" sz="2000">
                <a:effectLst/>
                <a:ea typeface="Times New Roman" panose="02020603050405020304" pitchFamily="18" charset="0"/>
                <a:cs typeface="Times New Roman" panose="02020603050405020304" pitchFamily="18" charset="0"/>
              </a:rPr>
              <a:t>terrorist financing.  </a:t>
            </a:r>
            <a:endParaRPr lang="en-GB" sz="1600" b="1" dirty="0">
              <a:latin typeface="Arial" panose="020B0604020202020204" pitchFamily="34" charset="0"/>
              <a:ea typeface="Calibri" panose="020F0502020204030204" pitchFamily="34" charset="0"/>
              <a:cs typeface="Arial" panose="020B0604020202020204" pitchFamily="34" charset="0"/>
            </a:endParaRPr>
          </a:p>
          <a:p>
            <a:pPr algn="just">
              <a:spcAft>
                <a:spcPts val="800"/>
              </a:spcAft>
            </a:pPr>
            <a:endParaRPr lang="en-GB" sz="1600" dirty="0">
              <a:latin typeface="Arial" panose="020B0604020202020204" pitchFamily="34" charset="0"/>
              <a:ea typeface="Calibri" panose="020F0502020204030204" pitchFamily="34" charset="0"/>
              <a:cs typeface="Arial" panose="020B0604020202020204" pitchFamily="34" charset="0"/>
            </a:endParaRPr>
          </a:p>
          <a:p>
            <a:pPr marL="0" indent="0" algn="just">
              <a:spcAft>
                <a:spcPts val="800"/>
              </a:spcAft>
              <a:buNone/>
            </a:pPr>
            <a:endParaRPr lang="en-ZA" dirty="0"/>
          </a:p>
        </p:txBody>
      </p:sp>
    </p:spTree>
    <p:extLst>
      <p:ext uri="{BB962C8B-B14F-4D97-AF65-F5344CB8AC3E}">
        <p14:creationId xmlns:p14="http://schemas.microsoft.com/office/powerpoint/2010/main" val="3334898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5BC9-B3AC-E294-370A-E6F3F2067ACF}"/>
              </a:ext>
            </a:extLst>
          </p:cNvPr>
          <p:cNvSpPr>
            <a:spLocks noGrp="1"/>
          </p:cNvSpPr>
          <p:nvPr>
            <p:ph type="title"/>
          </p:nvPr>
        </p:nvSpPr>
        <p:spPr/>
        <p:txBody>
          <a:bodyPr>
            <a:normAutofit fontScale="90000"/>
          </a:bodyPr>
          <a:lstStyle/>
          <a:p>
            <a:pPr marL="0" marR="0" lvl="0" indent="0" defTabSz="685800" rtl="0" eaLnBrk="1" fontAlgn="auto" latinLnBrk="0" hangingPunct="1">
              <a:lnSpc>
                <a:spcPct val="90000"/>
              </a:lnSpc>
              <a:spcBef>
                <a:spcPts val="750"/>
              </a:spcBef>
              <a:spcAft>
                <a:spcPts val="800"/>
              </a:spcAft>
              <a:buClrTx/>
              <a:buSzTx/>
              <a:buFont typeface="Arial"/>
              <a:buNone/>
              <a:tabLst/>
              <a:defRPr/>
            </a:pPr>
            <a:r>
              <a:rPr lang="en-US" sz="3600" b="1" dirty="0"/>
              <a:t/>
            </a:r>
            <a:br>
              <a:rPr lang="en-US" sz="3600" b="1" dirty="0"/>
            </a:br>
            <a:r>
              <a:rPr kumimoji="0" lang="en-GB" sz="2700" b="1"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Comments received during the Parliamentary consultation process –</a:t>
            </a:r>
            <a:br>
              <a:rPr kumimoji="0" lang="en-GB" sz="2700" b="1"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br>
            <a:endParaRPr lang="en-ZA" sz="2700" dirty="0"/>
          </a:p>
        </p:txBody>
      </p:sp>
      <p:sp>
        <p:nvSpPr>
          <p:cNvPr id="3" name="Content Placeholder 2">
            <a:extLst>
              <a:ext uri="{FF2B5EF4-FFF2-40B4-BE49-F238E27FC236}">
                <a16:creationId xmlns:a16="http://schemas.microsoft.com/office/drawing/2014/main" id="{A8BAAF8E-EADD-EF64-9ABA-0177B6BA424C}"/>
              </a:ext>
            </a:extLst>
          </p:cNvPr>
          <p:cNvSpPr>
            <a:spLocks noGrp="1"/>
          </p:cNvSpPr>
          <p:nvPr>
            <p:ph idx="1"/>
          </p:nvPr>
        </p:nvSpPr>
        <p:spPr>
          <a:xfrm>
            <a:off x="288099" y="1565754"/>
            <a:ext cx="8536487" cy="4578192"/>
          </a:xfrm>
        </p:spPr>
        <p:txBody>
          <a:bodyPr>
            <a:normAutofit/>
          </a:bodyPr>
          <a:lstStyle/>
          <a:p>
            <a:pPr marL="0" indent="0" algn="just">
              <a:spcAft>
                <a:spcPts val="800"/>
              </a:spcAft>
              <a:buNone/>
            </a:pPr>
            <a:r>
              <a:rPr lang="en-US" sz="2000" dirty="0">
                <a:cs typeface="Arial" panose="020B0604020202020204" pitchFamily="34" charset="0"/>
              </a:rPr>
              <a:t>One comment in respect of </a:t>
            </a:r>
            <a:r>
              <a:rPr lang="en-US" sz="2000" b="1" dirty="0">
                <a:cs typeface="Arial" panose="020B0604020202020204" pitchFamily="34" charset="0"/>
              </a:rPr>
              <a:t>Item 2 of Schedule 2 </a:t>
            </a:r>
            <a:r>
              <a:rPr lang="en-US" sz="2000" dirty="0">
                <a:cs typeface="Arial" panose="020B0604020202020204" pitchFamily="34" charset="0"/>
              </a:rPr>
              <a:t>– in respect of the sectors under the supervision of the FSCA -</a:t>
            </a:r>
          </a:p>
          <a:p>
            <a:pPr algn="just">
              <a:spcAft>
                <a:spcPts val="800"/>
              </a:spcAft>
            </a:pPr>
            <a:r>
              <a:rPr lang="en-US" sz="2000" dirty="0">
                <a:cs typeface="Arial" panose="020B0604020202020204" pitchFamily="34" charset="0"/>
              </a:rPr>
              <a:t>That is it is inappropriate to expect the FSCA to be the Primary Supervisory Body responsible for those Accountable Institutions defined as "Authorized Users [ Category 4 ] per Schedule 1" since the FSCA would be solely dependent upon the JSE Ltd for support in executing its Statutory Supervisory Role since the information which it would need to rely upon is proprietary to the JSE Ltd.</a:t>
            </a:r>
          </a:p>
          <a:p>
            <a:pPr algn="just">
              <a:spcAft>
                <a:spcPts val="800"/>
              </a:spcAft>
            </a:pPr>
            <a:r>
              <a:rPr lang="en-US" sz="2000" b="1" dirty="0">
                <a:cs typeface="Arial" panose="020B0604020202020204" pitchFamily="34" charset="0"/>
              </a:rPr>
              <a:t>Response –</a:t>
            </a:r>
            <a:r>
              <a:rPr lang="en-US" sz="2000" dirty="0">
                <a:cs typeface="Arial" panose="020B0604020202020204" pitchFamily="34" charset="0"/>
              </a:rPr>
              <a:t> the Financial Sector Regulation Act, among others, establishes the FSCA and confers powers on it to regulate and supervise financial product providers and financial services providers</a:t>
            </a:r>
          </a:p>
          <a:p>
            <a:pPr algn="just">
              <a:spcAft>
                <a:spcPts val="800"/>
              </a:spcAft>
            </a:pPr>
            <a:r>
              <a:rPr lang="en-US" sz="2000" dirty="0">
                <a:cs typeface="Arial" panose="020B0604020202020204" pitchFamily="34" charset="0"/>
              </a:rPr>
              <a:t>Further, the JSE is not the only securities exchange, and it would not be appropriate for the JSE to supervise members of other exchanges</a:t>
            </a:r>
            <a:endParaRPr lang="en-ZA" sz="2000" dirty="0">
              <a:cs typeface="Arial" panose="020B0604020202020204" pitchFamily="34" charset="0"/>
            </a:endParaRPr>
          </a:p>
        </p:txBody>
      </p:sp>
    </p:spTree>
    <p:extLst>
      <p:ext uri="{BB962C8B-B14F-4D97-AF65-F5344CB8AC3E}">
        <p14:creationId xmlns:p14="http://schemas.microsoft.com/office/powerpoint/2010/main" val="461610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5BC9-B3AC-E294-370A-E6F3F2067ACF}"/>
              </a:ext>
            </a:extLst>
          </p:cNvPr>
          <p:cNvSpPr>
            <a:spLocks noGrp="1"/>
          </p:cNvSpPr>
          <p:nvPr>
            <p:ph type="title"/>
          </p:nvPr>
        </p:nvSpPr>
        <p:spPr>
          <a:xfrm>
            <a:off x="288099" y="457200"/>
            <a:ext cx="8536487" cy="836341"/>
          </a:xfrm>
        </p:spPr>
        <p:txBody>
          <a:bodyPr>
            <a:normAutofit/>
          </a:bodyPr>
          <a:lstStyle/>
          <a:p>
            <a:pPr algn="just">
              <a:lnSpc>
                <a:spcPct val="100000"/>
              </a:lnSpc>
            </a:pPr>
            <a:r>
              <a:rPr lang="en-ZA" sz="2400" dirty="0"/>
              <a:t>Registration, Guidance &amp; Awareness, Supervision and Monitoring of new sectors – on a risk-based supervisory approach</a:t>
            </a:r>
          </a:p>
        </p:txBody>
      </p:sp>
      <p:sp>
        <p:nvSpPr>
          <p:cNvPr id="3" name="Content Placeholder 2">
            <a:extLst>
              <a:ext uri="{FF2B5EF4-FFF2-40B4-BE49-F238E27FC236}">
                <a16:creationId xmlns:a16="http://schemas.microsoft.com/office/drawing/2014/main" id="{A8BAAF8E-EADD-EF64-9ABA-0177B6BA424C}"/>
              </a:ext>
            </a:extLst>
          </p:cNvPr>
          <p:cNvSpPr>
            <a:spLocks noGrp="1"/>
          </p:cNvSpPr>
          <p:nvPr>
            <p:ph idx="1"/>
          </p:nvPr>
        </p:nvSpPr>
        <p:spPr>
          <a:xfrm>
            <a:off x="288099" y="1293541"/>
            <a:ext cx="8536487" cy="5363737"/>
          </a:xfrm>
        </p:spPr>
        <p:txBody>
          <a:bodyPr>
            <a:normAutofit fontScale="25000" lnSpcReduction="20000"/>
          </a:bodyPr>
          <a:lstStyle/>
          <a:p>
            <a:pPr algn="just">
              <a:spcAft>
                <a:spcPts val="800"/>
              </a:spcAft>
              <a:buFont typeface="Arial" panose="020B0604020202020204" pitchFamily="34" charset="0"/>
              <a:buChar char="•"/>
            </a:pPr>
            <a:r>
              <a:rPr lang="en-US" sz="7200" dirty="0"/>
              <a:t>The new (vulnerable) sectors brought into the FIC Act in response to FATF scope requirements, include in the main DNFBPs entities, Item 11 - Credit providers, Item 20 - High value goods, Item 2 - Trusts &amp; Company Service Providers, Item 22 - Crypto Assets Service Providers . These will be monitored and supervised by the FIC.</a:t>
            </a:r>
          </a:p>
          <a:p>
            <a:pPr algn="just">
              <a:spcAft>
                <a:spcPts val="800"/>
              </a:spcAft>
              <a:buFont typeface="Arial" panose="020B0604020202020204" pitchFamily="34" charset="0"/>
              <a:buChar char="•"/>
            </a:pPr>
            <a:r>
              <a:rPr lang="en-ZA" sz="7200" dirty="0"/>
              <a:t>Registration of all these new entities is required in terms of the FIC Act – section 43B;</a:t>
            </a:r>
          </a:p>
          <a:p>
            <a:pPr algn="just">
              <a:spcAft>
                <a:spcPts val="800"/>
              </a:spcAft>
              <a:buFont typeface="Arial" panose="020B0604020202020204" pitchFamily="34" charset="0"/>
              <a:buChar char="•"/>
            </a:pPr>
            <a:r>
              <a:rPr lang="en-ZA" sz="7200" dirty="0"/>
              <a:t>Guidance and Awareness will be provided for all new registrants via FIC general and sector specific webinars, email circulated awareness material, published articles, etc.</a:t>
            </a:r>
          </a:p>
          <a:p>
            <a:pPr algn="just">
              <a:spcAft>
                <a:spcPts val="800"/>
              </a:spcAft>
              <a:buFont typeface="Arial" panose="020B0604020202020204" pitchFamily="34" charset="0"/>
              <a:buChar char="•"/>
            </a:pPr>
            <a:r>
              <a:rPr lang="en-ZA" sz="7200" dirty="0"/>
              <a:t>Call Queries on registration and compliance obligations be managed by FIC Contact Centre and Registration Verification Desk. Emails queries via FIC Public Query Process.   </a:t>
            </a:r>
          </a:p>
          <a:p>
            <a:pPr algn="just">
              <a:spcAft>
                <a:spcPts val="800"/>
              </a:spcAft>
              <a:buFont typeface="Arial" panose="020B0604020202020204" pitchFamily="34" charset="0"/>
              <a:buChar char="•"/>
            </a:pPr>
            <a:r>
              <a:rPr lang="en-ZA" sz="7200" dirty="0"/>
              <a:t>FIC will conduct industry body, sector and individual engagements, and preliminary sector risk assessments to determine the ML/TF risks of the new sectors and high-risk entities to inform the FIC supervisory program.</a:t>
            </a:r>
          </a:p>
          <a:p>
            <a:pPr algn="just">
              <a:spcAft>
                <a:spcPts val="800"/>
              </a:spcAft>
              <a:buFont typeface="Arial" panose="020B0604020202020204" pitchFamily="34" charset="0"/>
              <a:buChar char="•"/>
            </a:pPr>
            <a:r>
              <a:rPr lang="en-ZA" sz="7200" dirty="0"/>
              <a:t>In line with FATF Risk Based supervision best practice and guidelines these new sectors will be placed under FIC sector and individual monitoring to determine risk sensitive trends, including regulatory reporting behaviour, and identification of higher risk entities.</a:t>
            </a:r>
          </a:p>
          <a:p>
            <a:pPr algn="just">
              <a:spcAft>
                <a:spcPts val="800"/>
              </a:spcAft>
              <a:buFont typeface="Arial" panose="020B0604020202020204" pitchFamily="34" charset="0"/>
              <a:buChar char="•"/>
            </a:pPr>
            <a:r>
              <a:rPr lang="en-ZA" sz="7200" dirty="0"/>
              <a:t>ML /TF Risk engine will drive FIC Monitoring Unit decisions on which entities to review.  </a:t>
            </a:r>
          </a:p>
          <a:p>
            <a:pPr algn="just">
              <a:spcAft>
                <a:spcPts val="800"/>
              </a:spcAft>
              <a:buFont typeface="Arial" panose="020B0604020202020204" pitchFamily="34" charset="0"/>
              <a:buChar char="•"/>
            </a:pPr>
            <a:r>
              <a:rPr lang="en-ZA" sz="7200" dirty="0"/>
              <a:t>Inspections and enforcement to start after a window period of 12 to 18 months – risk sensitive monitoring focus.</a:t>
            </a:r>
          </a:p>
          <a:p>
            <a:pPr algn="just">
              <a:spcAft>
                <a:spcPts val="800"/>
              </a:spcAft>
              <a:buFont typeface="Arial" panose="020B0604020202020204" pitchFamily="34" charset="0"/>
              <a:buChar char="•"/>
            </a:pPr>
            <a:endParaRPr lang="en-ZA" dirty="0"/>
          </a:p>
          <a:p>
            <a:pPr algn="just">
              <a:spcAft>
                <a:spcPts val="800"/>
              </a:spcAft>
              <a:buFont typeface="Courier New" panose="02070309020205020404" pitchFamily="49" charset="0"/>
              <a:buChar char="o"/>
            </a:pPr>
            <a:endParaRPr lang="en-ZA" dirty="0"/>
          </a:p>
        </p:txBody>
      </p:sp>
    </p:spTree>
    <p:extLst>
      <p:ext uri="{BB962C8B-B14F-4D97-AF65-F5344CB8AC3E}">
        <p14:creationId xmlns:p14="http://schemas.microsoft.com/office/powerpoint/2010/main" val="3267660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32875-E2C4-C56B-DD2C-D0BFBB852CD9}"/>
              </a:ext>
            </a:extLst>
          </p:cNvPr>
          <p:cNvSpPr>
            <a:spLocks noGrp="1"/>
          </p:cNvSpPr>
          <p:nvPr>
            <p:ph type="title"/>
          </p:nvPr>
        </p:nvSpPr>
        <p:spPr/>
        <p:txBody>
          <a:bodyPr>
            <a:normAutofit/>
          </a:bodyPr>
          <a:lstStyle/>
          <a:p>
            <a:r>
              <a:rPr lang="en-ZA" sz="2400" dirty="0">
                <a:latin typeface="Arial" panose="020B0604020202020204" pitchFamily="34" charset="0"/>
                <a:cs typeface="Arial" panose="020B0604020202020204" pitchFamily="34" charset="0"/>
              </a:rPr>
              <a:t>National Treasury and FIC Officials</a:t>
            </a:r>
          </a:p>
        </p:txBody>
      </p:sp>
      <p:sp>
        <p:nvSpPr>
          <p:cNvPr id="3" name="Content Placeholder 2">
            <a:extLst>
              <a:ext uri="{FF2B5EF4-FFF2-40B4-BE49-F238E27FC236}">
                <a16:creationId xmlns:a16="http://schemas.microsoft.com/office/drawing/2014/main" id="{22E6EB55-3718-D5BF-B6B8-B45F9BABB458}"/>
              </a:ext>
            </a:extLst>
          </p:cNvPr>
          <p:cNvSpPr>
            <a:spLocks noGrp="1"/>
          </p:cNvSpPr>
          <p:nvPr>
            <p:ph idx="1"/>
          </p:nvPr>
        </p:nvSpPr>
        <p:spPr>
          <a:xfrm>
            <a:off x="288099" y="1825624"/>
            <a:ext cx="8536487" cy="4770385"/>
          </a:xfrm>
        </p:spPr>
        <p:txBody>
          <a:bodyPr>
            <a:noAutofit/>
          </a:bodyPr>
          <a:lstStyle/>
          <a:p>
            <a:pPr marL="0" indent="0">
              <a:buNone/>
            </a:pPr>
            <a:r>
              <a:rPr lang="en-ZA" sz="2000" b="1" dirty="0"/>
              <a:t>National Treasury: </a:t>
            </a:r>
          </a:p>
          <a:p>
            <a:pPr marL="0" indent="0">
              <a:buNone/>
            </a:pPr>
            <a:r>
              <a:rPr lang="en-ZA" sz="2000" dirty="0"/>
              <a:t>Ismail Momoniat: Acting  Director-General</a:t>
            </a:r>
          </a:p>
          <a:p>
            <a:pPr marL="0" indent="0">
              <a:buNone/>
            </a:pPr>
            <a:r>
              <a:rPr lang="en-ZA" sz="2000" dirty="0"/>
              <a:t>Empie van Schoor: Chief Director, Legislation</a:t>
            </a:r>
          </a:p>
          <a:p>
            <a:pPr marL="0" indent="0">
              <a:buNone/>
            </a:pPr>
            <a:r>
              <a:rPr lang="en-ZA" sz="2000" dirty="0"/>
              <a:t>Jeannine Bednar-Giyose: Director, Financial Sector Regulation</a:t>
            </a:r>
          </a:p>
          <a:p>
            <a:pPr marL="0" indent="0">
              <a:buNone/>
            </a:pPr>
            <a:r>
              <a:rPr lang="en-ZA" sz="2000" dirty="0"/>
              <a:t>Vukile Davidson: Chief Director, Financial Markets and Stability</a:t>
            </a:r>
          </a:p>
          <a:p>
            <a:pPr marL="0" indent="0">
              <a:buNone/>
            </a:pPr>
            <a:r>
              <a:rPr lang="en-ZA" sz="2000" dirty="0"/>
              <a:t>Errol Makhubela: Director, Prudential Regulation</a:t>
            </a:r>
          </a:p>
          <a:p>
            <a:pPr marL="0" indent="0">
              <a:buNone/>
            </a:pPr>
            <a:r>
              <a:rPr lang="en-ZA" sz="2000" dirty="0"/>
              <a:t>Ngoni Mangoyi: Acting Director, Financial Stability </a:t>
            </a:r>
          </a:p>
          <a:p>
            <a:pPr marL="0" indent="0">
              <a:buNone/>
            </a:pPr>
            <a:endParaRPr lang="en-ZA" sz="2000" dirty="0"/>
          </a:p>
          <a:p>
            <a:pPr marL="0" indent="0">
              <a:buNone/>
            </a:pPr>
            <a:r>
              <a:rPr lang="en-ZA" sz="2000" b="1" dirty="0"/>
              <a:t>Financial Intelligence Centre:</a:t>
            </a:r>
          </a:p>
          <a:p>
            <a:pPr marL="0" indent="0">
              <a:buNone/>
            </a:pPr>
            <a:r>
              <a:rPr lang="en-ZA" sz="2000" dirty="0"/>
              <a:t>Pieter Smit: Executive Manager, Legal and Policy</a:t>
            </a:r>
          </a:p>
          <a:p>
            <a:pPr marL="0" indent="0">
              <a:buNone/>
            </a:pPr>
            <a:r>
              <a:rPr lang="en-ZA" sz="2000" dirty="0"/>
              <a:t>Christopher Malan: Executive Manager, Compliance and Prevention</a:t>
            </a:r>
          </a:p>
          <a:p>
            <a:pPr marL="0" indent="0">
              <a:buNone/>
            </a:pPr>
            <a:r>
              <a:rPr lang="en-ZA" sz="2000" dirty="0"/>
              <a:t>Kamla Govender: Legal and Policy Adviser Specialist</a:t>
            </a:r>
          </a:p>
        </p:txBody>
      </p:sp>
    </p:spTree>
    <p:extLst>
      <p:ext uri="{BB962C8B-B14F-4D97-AF65-F5344CB8AC3E}">
        <p14:creationId xmlns:p14="http://schemas.microsoft.com/office/powerpoint/2010/main" val="4227444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0A17-215F-10D9-00B7-578C949E0DC4}"/>
              </a:ext>
            </a:extLst>
          </p:cNvPr>
          <p:cNvSpPr>
            <a:spLocks noGrp="1"/>
          </p:cNvSpPr>
          <p:nvPr>
            <p:ph type="title"/>
          </p:nvPr>
        </p:nvSpPr>
        <p:spPr/>
        <p:txBody>
          <a:bodyPr/>
          <a:lstStyle/>
          <a:p>
            <a:r>
              <a:rPr lang="en-US" sz="3600" b="1" dirty="0"/>
              <a:t/>
            </a:r>
            <a:br>
              <a:rPr lang="en-US" sz="3600" b="1" dirty="0"/>
            </a:br>
            <a:endParaRPr lang="en-ZA" dirty="0"/>
          </a:p>
        </p:txBody>
      </p:sp>
      <p:sp>
        <p:nvSpPr>
          <p:cNvPr id="3" name="Content Placeholder 2">
            <a:extLst>
              <a:ext uri="{FF2B5EF4-FFF2-40B4-BE49-F238E27FC236}">
                <a16:creationId xmlns:a16="http://schemas.microsoft.com/office/drawing/2014/main" id="{D94E9B6C-D92C-437C-6483-8BCA31796057}"/>
              </a:ext>
            </a:extLst>
          </p:cNvPr>
          <p:cNvSpPr>
            <a:spLocks noGrp="1"/>
          </p:cNvSpPr>
          <p:nvPr>
            <p:ph idx="1"/>
          </p:nvPr>
        </p:nvSpPr>
        <p:spPr>
          <a:xfrm>
            <a:off x="288099" y="780586"/>
            <a:ext cx="8536487" cy="5457376"/>
          </a:xfrm>
        </p:spPr>
        <p:txBody>
          <a:bodyPr>
            <a:normAutofit/>
          </a:bodyPr>
          <a:lstStyle/>
          <a:p>
            <a:pPr marL="0" indent="0" algn="just">
              <a:spcAft>
                <a:spcPts val="800"/>
              </a:spcAft>
              <a:buNone/>
            </a:pPr>
            <a:r>
              <a:rPr lang="en-GB" sz="2000" b="1" dirty="0">
                <a:effectLst/>
                <a:ea typeface="Calibri" panose="020F0502020204030204" pitchFamily="34" charset="0"/>
                <a:cs typeface="Arial" panose="020B0604020202020204" pitchFamily="34" charset="0"/>
              </a:rPr>
              <a:t>Comments received on the Schedules to the FIC Act during the Parliamentary consultation process –</a:t>
            </a:r>
          </a:p>
          <a:p>
            <a:pPr algn="just">
              <a:spcAft>
                <a:spcPts val="800"/>
              </a:spcAft>
            </a:pPr>
            <a:r>
              <a:rPr lang="en-GB" sz="2000" dirty="0">
                <a:ea typeface="Calibri" panose="020F0502020204030204" pitchFamily="34" charset="0"/>
                <a:cs typeface="Arial" panose="020B0604020202020204" pitchFamily="34" charset="0"/>
              </a:rPr>
              <a:t>Broadly, entities suggested proposed wording on certain items, in particular, on Schedule 1</a:t>
            </a:r>
          </a:p>
          <a:p>
            <a:pPr algn="just">
              <a:spcAft>
                <a:spcPts val="800"/>
              </a:spcAft>
            </a:pPr>
            <a:r>
              <a:rPr lang="en-GB" sz="2000" dirty="0">
                <a:ea typeface="Calibri" panose="020F0502020204030204" pitchFamily="34" charset="0"/>
                <a:cs typeface="Arial" panose="020B0604020202020204" pitchFamily="34" charset="0"/>
              </a:rPr>
              <a:t>Requested exclusions of their business sectors</a:t>
            </a:r>
          </a:p>
          <a:p>
            <a:pPr algn="just">
              <a:spcAft>
                <a:spcPts val="800"/>
              </a:spcAft>
            </a:pPr>
            <a:r>
              <a:rPr lang="en-GB" sz="2000" dirty="0">
                <a:ea typeface="Calibri" panose="020F0502020204030204" pitchFamily="34" charset="0"/>
                <a:cs typeface="Arial" panose="020B0604020202020204" pitchFamily="34" charset="0"/>
              </a:rPr>
              <a:t>Requested clarity and guidance on certain aspects of the drafting</a:t>
            </a:r>
          </a:p>
          <a:p>
            <a:pPr algn="just">
              <a:spcAft>
                <a:spcPts val="800"/>
              </a:spcAft>
            </a:pPr>
            <a:r>
              <a:rPr lang="en-GB" sz="2000" dirty="0">
                <a:effectLst/>
                <a:ea typeface="Calibri" panose="020F0502020204030204" pitchFamily="34" charset="0"/>
                <a:cs typeface="Arial" panose="020B0604020202020204" pitchFamily="34" charset="0"/>
              </a:rPr>
              <a:t>11 entities commented – of which -</a:t>
            </a:r>
          </a:p>
          <a:p>
            <a:pPr lvl="1" algn="just">
              <a:spcAft>
                <a:spcPts val="800"/>
              </a:spcAft>
            </a:pPr>
            <a:r>
              <a:rPr lang="en-GB" sz="2000" dirty="0">
                <a:ea typeface="Calibri" panose="020F0502020204030204" pitchFamily="34" charset="0"/>
                <a:cs typeface="Arial" panose="020B0604020202020204" pitchFamily="34" charset="0"/>
              </a:rPr>
              <a:t>1 requested guidance in respect of certain aspects of the FIC Act in relation to crypto asset service providers</a:t>
            </a:r>
          </a:p>
          <a:p>
            <a:pPr lvl="1" algn="just">
              <a:spcAft>
                <a:spcPts val="800"/>
              </a:spcAft>
            </a:pPr>
            <a:r>
              <a:rPr lang="en-GB" sz="2000" dirty="0">
                <a:effectLst/>
                <a:ea typeface="Calibri" panose="020F0502020204030204" pitchFamily="34" charset="0"/>
                <a:cs typeface="Arial" panose="020B0604020202020204" pitchFamily="34" charset="0"/>
              </a:rPr>
              <a:t>1 recommended that the draft amendments be implemented before October 2022, taking into consideration submissions from relevant role players</a:t>
            </a:r>
          </a:p>
          <a:p>
            <a:pPr lvl="1" algn="just">
              <a:spcAft>
                <a:spcPts val="800"/>
              </a:spcAft>
            </a:pPr>
            <a:r>
              <a:rPr lang="en-GB" sz="2000" dirty="0">
                <a:ea typeface="Calibri" panose="020F0502020204030204" pitchFamily="34" charset="0"/>
                <a:cs typeface="Arial" panose="020B0604020202020204" pitchFamily="34" charset="0"/>
              </a:rPr>
              <a:t>1 commented on Item 1 of Schedule 2 – that the JSE should be the supervisory body for authorised users of an exchange</a:t>
            </a:r>
          </a:p>
          <a:p>
            <a:pPr marL="0" indent="0" algn="just">
              <a:spcAft>
                <a:spcPts val="800"/>
              </a:spcAft>
              <a:buNone/>
            </a:pPr>
            <a:endParaRPr lang="en-GB" sz="16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ZA" dirty="0"/>
          </a:p>
        </p:txBody>
      </p:sp>
    </p:spTree>
    <p:extLst>
      <p:ext uri="{BB962C8B-B14F-4D97-AF65-F5344CB8AC3E}">
        <p14:creationId xmlns:p14="http://schemas.microsoft.com/office/powerpoint/2010/main" val="295790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0A17-215F-10D9-00B7-578C949E0DC4}"/>
              </a:ext>
            </a:extLst>
          </p:cNvPr>
          <p:cNvSpPr>
            <a:spLocks noGrp="1"/>
          </p:cNvSpPr>
          <p:nvPr>
            <p:ph type="title"/>
          </p:nvPr>
        </p:nvSpPr>
        <p:spPr/>
        <p:txBody>
          <a:bodyPr/>
          <a:lstStyle/>
          <a:p>
            <a:r>
              <a:rPr lang="en-US" sz="3600" b="1" dirty="0"/>
              <a:t/>
            </a:r>
            <a:br>
              <a:rPr lang="en-US" sz="3600" b="1" dirty="0"/>
            </a:br>
            <a:endParaRPr lang="en-ZA" dirty="0"/>
          </a:p>
        </p:txBody>
      </p:sp>
      <p:sp>
        <p:nvSpPr>
          <p:cNvPr id="3" name="Content Placeholder 2">
            <a:extLst>
              <a:ext uri="{FF2B5EF4-FFF2-40B4-BE49-F238E27FC236}">
                <a16:creationId xmlns:a16="http://schemas.microsoft.com/office/drawing/2014/main" id="{D94E9B6C-D92C-437C-6483-8BCA31796057}"/>
              </a:ext>
            </a:extLst>
          </p:cNvPr>
          <p:cNvSpPr>
            <a:spLocks noGrp="1"/>
          </p:cNvSpPr>
          <p:nvPr>
            <p:ph idx="1"/>
          </p:nvPr>
        </p:nvSpPr>
        <p:spPr>
          <a:xfrm>
            <a:off x="319414" y="780586"/>
            <a:ext cx="8536487" cy="5609940"/>
          </a:xfrm>
        </p:spPr>
        <p:txBody>
          <a:bodyPr>
            <a:normAutofit lnSpcReduction="10000"/>
          </a:bodyPr>
          <a:lstStyle/>
          <a:p>
            <a:pPr marL="0" indent="0" algn="just">
              <a:spcAft>
                <a:spcPts val="800"/>
              </a:spcAft>
              <a:buNone/>
            </a:pPr>
            <a:r>
              <a:rPr lang="en-GB" sz="2000" b="1" dirty="0">
                <a:effectLst/>
                <a:ea typeface="Calibri" panose="020F0502020204030204" pitchFamily="34" charset="0"/>
                <a:cs typeface="Arial" panose="020B0604020202020204" pitchFamily="34" charset="0"/>
              </a:rPr>
              <a:t>Broadly, the </a:t>
            </a:r>
            <a:r>
              <a:rPr lang="en-GB" sz="2000" b="1" dirty="0">
                <a:ea typeface="Calibri" panose="020F0502020204030204" pitchFamily="34" charset="0"/>
                <a:cs typeface="Arial" panose="020B0604020202020204" pitchFamily="34" charset="0"/>
              </a:rPr>
              <a:t>rest of the 8 entities (four of whom have commented also during the Minister’s consultation process) raised issues in the following areas in respect of Schedule 1 (accountable institutions) - </a:t>
            </a:r>
            <a:endParaRPr lang="en-GB" sz="2000" b="1" dirty="0">
              <a:effectLst/>
              <a:ea typeface="Calibri" panose="020F0502020204030204" pitchFamily="34" charset="0"/>
              <a:cs typeface="Arial" panose="020B0604020202020204" pitchFamily="34" charset="0"/>
            </a:endParaRPr>
          </a:p>
          <a:p>
            <a:pPr algn="just">
              <a:spcAft>
                <a:spcPts val="800"/>
              </a:spcAft>
            </a:pPr>
            <a:r>
              <a:rPr lang="en-GB" sz="2000" dirty="0">
                <a:ea typeface="Calibri" panose="020F0502020204030204" pitchFamily="34" charset="0"/>
                <a:cs typeface="Arial" panose="020B0604020202020204" pitchFamily="34" charset="0"/>
              </a:rPr>
              <a:t>Item 2 (Trust and company service providers)</a:t>
            </a:r>
          </a:p>
          <a:p>
            <a:pPr algn="just">
              <a:spcAft>
                <a:spcPts val="800"/>
              </a:spcAft>
            </a:pPr>
            <a:r>
              <a:rPr lang="en-GB" sz="2000" dirty="0">
                <a:ea typeface="Calibri" panose="020F0502020204030204" pitchFamily="34" charset="0"/>
                <a:cs typeface="Arial" panose="020B0604020202020204" pitchFamily="34" charset="0"/>
              </a:rPr>
              <a:t>Item 8 (Life insurers)</a:t>
            </a:r>
          </a:p>
          <a:p>
            <a:pPr algn="just">
              <a:spcAft>
                <a:spcPts val="800"/>
              </a:spcAft>
            </a:pPr>
            <a:r>
              <a:rPr lang="en-GB" sz="2000" dirty="0">
                <a:ea typeface="Calibri" panose="020F0502020204030204" pitchFamily="34" charset="0"/>
                <a:cs typeface="Arial" panose="020B0604020202020204" pitchFamily="34" charset="0"/>
              </a:rPr>
              <a:t>Item 11 (credit providers)</a:t>
            </a:r>
          </a:p>
          <a:p>
            <a:pPr algn="just">
              <a:spcAft>
                <a:spcPts val="800"/>
              </a:spcAft>
            </a:pPr>
            <a:r>
              <a:rPr lang="en-GB" sz="2000" dirty="0">
                <a:ea typeface="Calibri" panose="020F0502020204030204" pitchFamily="34" charset="0"/>
                <a:cs typeface="Arial" panose="020B0604020202020204" pitchFamily="34" charset="0"/>
              </a:rPr>
              <a:t>Item 20 (High-value goods dealers)</a:t>
            </a:r>
          </a:p>
          <a:p>
            <a:pPr marL="0" indent="0" algn="just">
              <a:spcAft>
                <a:spcPts val="800"/>
              </a:spcAft>
              <a:buNone/>
            </a:pPr>
            <a:endParaRPr lang="en-GB" sz="2000" dirty="0">
              <a:ea typeface="Calibri" panose="020F0502020204030204" pitchFamily="34" charset="0"/>
              <a:cs typeface="Arial" panose="020B0604020202020204" pitchFamily="34" charset="0"/>
            </a:endParaRPr>
          </a:p>
          <a:p>
            <a:pPr algn="just">
              <a:spcAft>
                <a:spcPts val="800"/>
              </a:spcAft>
            </a:pPr>
            <a:r>
              <a:rPr lang="en-GB" sz="2000" dirty="0">
                <a:ea typeface="Calibri" panose="020F0502020204030204" pitchFamily="34" charset="0"/>
                <a:cs typeface="Arial" panose="020B0604020202020204" pitchFamily="34" charset="0"/>
              </a:rPr>
              <a:t>Note, all but one of the concerns expressed were raised and considered during the Minister’s consultation process and are covered in the table of comments and responses regarding that process (submitted to the Parliamentary Officer).</a:t>
            </a:r>
          </a:p>
          <a:p>
            <a:pPr algn="just">
              <a:spcAft>
                <a:spcPts val="800"/>
              </a:spcAft>
            </a:pPr>
            <a:r>
              <a:rPr lang="en-GB" sz="2000" dirty="0">
                <a:ea typeface="Calibri" panose="020F0502020204030204" pitchFamily="34" charset="0"/>
                <a:cs typeface="Arial" panose="020B0604020202020204" pitchFamily="34" charset="0"/>
              </a:rPr>
              <a:t>The table of responses to the representations that were made to the Committee contains the Departments views in respect of each issue raised in those representations.</a:t>
            </a:r>
          </a:p>
          <a:p>
            <a:pPr algn="just">
              <a:spcAft>
                <a:spcPts val="800"/>
              </a:spcAft>
            </a:pPr>
            <a:r>
              <a:rPr lang="en-GB" sz="2000" dirty="0">
                <a:ea typeface="Calibri" panose="020F0502020204030204" pitchFamily="34" charset="0"/>
                <a:cs typeface="Arial" panose="020B0604020202020204" pitchFamily="34" charset="0"/>
              </a:rPr>
              <a:t>These responses are summarised in this presentation.</a:t>
            </a:r>
          </a:p>
          <a:p>
            <a:pPr marL="0" indent="0" algn="just">
              <a:spcAft>
                <a:spcPts val="800"/>
              </a:spcAft>
              <a:buNone/>
            </a:pPr>
            <a:endParaRPr lang="en-GB" sz="2000" dirty="0">
              <a:latin typeface="Arial" panose="020B0604020202020204" pitchFamily="34" charset="0"/>
              <a:ea typeface="Calibri" panose="020F0502020204030204" pitchFamily="34" charset="0"/>
              <a:cs typeface="Arial" panose="020B0604020202020204" pitchFamily="34" charset="0"/>
            </a:endParaRPr>
          </a:p>
          <a:p>
            <a:pPr marL="0" indent="0" algn="just">
              <a:spcAft>
                <a:spcPts val="800"/>
              </a:spcAft>
              <a:buNone/>
            </a:pPr>
            <a:endParaRPr lang="en-GB" sz="2000" dirty="0">
              <a:latin typeface="Arial" panose="020B0604020202020204" pitchFamily="34" charset="0"/>
              <a:ea typeface="Calibri" panose="020F050202020403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val="712514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0A17-215F-10D9-00B7-578C949E0DC4}"/>
              </a:ext>
            </a:extLst>
          </p:cNvPr>
          <p:cNvSpPr>
            <a:spLocks noGrp="1"/>
          </p:cNvSpPr>
          <p:nvPr>
            <p:ph type="title"/>
          </p:nvPr>
        </p:nvSpPr>
        <p:spPr/>
        <p:txBody>
          <a:bodyPr/>
          <a:lstStyle/>
          <a:p>
            <a:r>
              <a:rPr lang="en-US" sz="3600" b="1" dirty="0"/>
              <a:t/>
            </a:r>
            <a:br>
              <a:rPr lang="en-US" sz="3600" b="1" dirty="0"/>
            </a:br>
            <a:endParaRPr lang="en-ZA" dirty="0"/>
          </a:p>
        </p:txBody>
      </p:sp>
      <p:sp>
        <p:nvSpPr>
          <p:cNvPr id="3" name="Content Placeholder 2">
            <a:extLst>
              <a:ext uri="{FF2B5EF4-FFF2-40B4-BE49-F238E27FC236}">
                <a16:creationId xmlns:a16="http://schemas.microsoft.com/office/drawing/2014/main" id="{D94E9B6C-D92C-437C-6483-8BCA31796057}"/>
              </a:ext>
            </a:extLst>
          </p:cNvPr>
          <p:cNvSpPr>
            <a:spLocks noGrp="1"/>
          </p:cNvSpPr>
          <p:nvPr>
            <p:ph idx="1"/>
          </p:nvPr>
        </p:nvSpPr>
        <p:spPr>
          <a:xfrm>
            <a:off x="319414" y="780586"/>
            <a:ext cx="8536487" cy="5609940"/>
          </a:xfrm>
        </p:spPr>
        <p:txBody>
          <a:bodyPr>
            <a:normAutofit/>
          </a:bodyPr>
          <a:lstStyle/>
          <a:p>
            <a:pPr algn="just">
              <a:lnSpc>
                <a:spcPct val="100000"/>
              </a:lnSpc>
              <a:spcAft>
                <a:spcPts val="800"/>
              </a:spcAft>
            </a:pPr>
            <a:r>
              <a:rPr lang="en-GB" sz="2000" dirty="0">
                <a:cs typeface="Arial" panose="020B0604020202020204" pitchFamily="34" charset="0"/>
              </a:rPr>
              <a:t>Note, inclusion as accountable institutions does not mean that the new categories will be required to conduct customer due diligence that is equivalent to that performed by institutions such as banks</a:t>
            </a:r>
          </a:p>
          <a:p>
            <a:pPr algn="just">
              <a:spcAft>
                <a:spcPts val="800"/>
              </a:spcAft>
            </a:pPr>
            <a:r>
              <a:rPr lang="en-GB" sz="2000" dirty="0">
                <a:ea typeface="Calibri" panose="020F0502020204030204" pitchFamily="34" charset="0"/>
                <a:cs typeface="Arial" panose="020B0604020202020204" pitchFamily="34" charset="0"/>
              </a:rPr>
              <a:t>The country follows a Risk-Based Approach to anti-money laundering and combating terror financing </a:t>
            </a:r>
          </a:p>
          <a:p>
            <a:pPr algn="just">
              <a:spcAft>
                <a:spcPts val="800"/>
              </a:spcAft>
            </a:pPr>
            <a:r>
              <a:rPr lang="en-ZA" sz="2000" dirty="0">
                <a:effectLst/>
                <a:ea typeface="Calibri" panose="020F0502020204030204" pitchFamily="34" charset="0"/>
                <a:cs typeface="Times New Roman" panose="02020603050405020304" pitchFamily="18" charset="0"/>
              </a:rPr>
              <a:t>The application of a risk-based approach that is required by the FIC Act, allows for a business to manage their own risks. </a:t>
            </a:r>
            <a:r>
              <a:rPr lang="en-ZA" sz="2000">
                <a:effectLst/>
                <a:ea typeface="Calibri" panose="020F0502020204030204" pitchFamily="34" charset="0"/>
                <a:cs typeface="Times New Roman" panose="02020603050405020304" pitchFamily="18" charset="0"/>
              </a:rPr>
              <a:t>The FIC Act does not contemplate a rules-based approach where a small business must deal with AML/CFT compliance in the same manner as a large business. </a:t>
            </a:r>
          </a:p>
          <a:p>
            <a:pPr algn="just">
              <a:spcAft>
                <a:spcPts val="800"/>
              </a:spcAft>
            </a:pPr>
            <a:endParaRPr lang="en-GB" sz="2000" dirty="0">
              <a:ea typeface="Calibri" panose="020F0502020204030204" pitchFamily="34" charset="0"/>
              <a:cs typeface="Arial" panose="020B0604020202020204" pitchFamily="34" charset="0"/>
            </a:endParaRPr>
          </a:p>
          <a:p>
            <a:pPr marL="0" indent="0" algn="just">
              <a:spcAft>
                <a:spcPts val="800"/>
              </a:spcAft>
              <a:buNone/>
            </a:pPr>
            <a:endParaRPr lang="en-GB" sz="2000" dirty="0">
              <a:latin typeface="Arial" panose="020B0604020202020204" pitchFamily="34" charset="0"/>
              <a:ea typeface="Calibri" panose="020F0502020204030204" pitchFamily="34" charset="0"/>
              <a:cs typeface="Arial" panose="020B0604020202020204" pitchFamily="34" charset="0"/>
            </a:endParaRPr>
          </a:p>
          <a:p>
            <a:pPr marL="0" indent="0" algn="just">
              <a:spcAft>
                <a:spcPts val="800"/>
              </a:spcAft>
              <a:buNone/>
            </a:pPr>
            <a:endParaRPr lang="en-GB" sz="2000" dirty="0">
              <a:latin typeface="Arial" panose="020B0604020202020204" pitchFamily="34" charset="0"/>
              <a:ea typeface="Calibri" panose="020F050202020403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val="2687893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5BC9-B3AC-E294-370A-E6F3F2067ACF}"/>
              </a:ext>
            </a:extLst>
          </p:cNvPr>
          <p:cNvSpPr>
            <a:spLocks noGrp="1"/>
          </p:cNvSpPr>
          <p:nvPr>
            <p:ph type="title"/>
          </p:nvPr>
        </p:nvSpPr>
        <p:spPr/>
        <p:txBody>
          <a:bodyPr>
            <a:normAutofit fontScale="90000"/>
          </a:bodyPr>
          <a:lstStyle/>
          <a:p>
            <a:pPr marL="0" marR="0" lvl="0" indent="0" defTabSz="685800" rtl="0" eaLnBrk="1" fontAlgn="auto" latinLnBrk="0" hangingPunct="1">
              <a:lnSpc>
                <a:spcPct val="90000"/>
              </a:lnSpc>
              <a:spcBef>
                <a:spcPts val="750"/>
              </a:spcBef>
              <a:spcAft>
                <a:spcPts val="800"/>
              </a:spcAft>
              <a:buClrTx/>
              <a:buSzTx/>
              <a:buFont typeface="Arial"/>
              <a:buNone/>
              <a:tabLst/>
              <a:defRPr/>
            </a:pPr>
            <a:r>
              <a:rPr lang="en-US" sz="3600" b="1" dirty="0"/>
              <a:t/>
            </a:r>
            <a:br>
              <a:rPr lang="en-US" sz="3600" b="1" dirty="0"/>
            </a:br>
            <a:r>
              <a:rPr kumimoji="0" lang="en-GB" sz="2700" b="1" i="0" u="none" strike="noStrike" kern="12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Comments received during the Parliamentary consultation process –</a:t>
            </a:r>
            <a:br>
              <a:rPr kumimoji="0" lang="en-GB" sz="2700" b="1" i="0" u="none" strike="noStrike" kern="12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br>
            <a:endParaRPr lang="en-ZA" sz="2700" dirty="0">
              <a:latin typeface="+mn-lt"/>
            </a:endParaRPr>
          </a:p>
        </p:txBody>
      </p:sp>
      <p:sp>
        <p:nvSpPr>
          <p:cNvPr id="3" name="Content Placeholder 2">
            <a:extLst>
              <a:ext uri="{FF2B5EF4-FFF2-40B4-BE49-F238E27FC236}">
                <a16:creationId xmlns:a16="http://schemas.microsoft.com/office/drawing/2014/main" id="{A8BAAF8E-EADD-EF64-9ABA-0177B6BA424C}"/>
              </a:ext>
            </a:extLst>
          </p:cNvPr>
          <p:cNvSpPr>
            <a:spLocks noGrp="1"/>
          </p:cNvSpPr>
          <p:nvPr>
            <p:ph idx="1"/>
          </p:nvPr>
        </p:nvSpPr>
        <p:spPr>
          <a:xfrm>
            <a:off x="288099" y="1565754"/>
            <a:ext cx="8536487" cy="5081536"/>
          </a:xfrm>
        </p:spPr>
        <p:txBody>
          <a:bodyPr>
            <a:normAutofit lnSpcReduction="10000"/>
          </a:bodyPr>
          <a:lstStyle/>
          <a:p>
            <a:pPr marL="0" indent="0" algn="just">
              <a:spcAft>
                <a:spcPts val="800"/>
              </a:spcAft>
              <a:buNone/>
            </a:pPr>
            <a:r>
              <a:rPr lang="en-US" sz="2000" b="1" dirty="0">
                <a:effectLst/>
                <a:ea typeface="Calibri" panose="020F0502020204030204" pitchFamily="34" charset="0"/>
                <a:cs typeface="Arial" panose="020B0604020202020204" pitchFamily="34" charset="0"/>
              </a:rPr>
              <a:t>Item 2 (Trust and company service providers) – </a:t>
            </a:r>
          </a:p>
          <a:p>
            <a:pPr algn="just">
              <a:spcAft>
                <a:spcPts val="800"/>
              </a:spcAft>
            </a:pPr>
            <a:r>
              <a:rPr lang="en-US" sz="2000" dirty="0">
                <a:ea typeface="Calibri" panose="020F0502020204030204" pitchFamily="34" charset="0"/>
                <a:cs typeface="Arial" panose="020B0604020202020204" pitchFamily="34" charset="0"/>
              </a:rPr>
              <a:t>A</a:t>
            </a:r>
            <a:r>
              <a:rPr lang="en-US" sz="2000" dirty="0">
                <a:effectLst/>
                <a:ea typeface="Calibri" panose="020F0502020204030204" pitchFamily="34" charset="0"/>
                <a:cs typeface="Arial" panose="020B0604020202020204" pitchFamily="34" charset="0"/>
              </a:rPr>
              <a:t>ppears wider in scope than that in the FATF standards</a:t>
            </a:r>
          </a:p>
          <a:p>
            <a:pPr algn="just">
              <a:spcAft>
                <a:spcPts val="800"/>
              </a:spcAft>
            </a:pPr>
            <a:r>
              <a:rPr lang="en-ZA" sz="2000" dirty="0">
                <a:effectLst/>
                <a:ea typeface="Calibri" panose="020F0502020204030204" pitchFamily="34" charset="0"/>
              </a:rPr>
              <a:t>Proposed changes increase the burden for small practitioners, but it will also increase the burden on the FIC as the protector of the integrity of South Africa’s financial system </a:t>
            </a:r>
            <a:endParaRPr lang="en-US" sz="2000" dirty="0">
              <a:effectLst/>
              <a:ea typeface="Calibri" panose="020F0502020204030204" pitchFamily="34" charset="0"/>
              <a:cs typeface="Arial" panose="020B0604020202020204" pitchFamily="34" charset="0"/>
            </a:endParaRPr>
          </a:p>
          <a:p>
            <a:pPr algn="just">
              <a:spcAft>
                <a:spcPts val="800"/>
              </a:spcAft>
            </a:pPr>
            <a:r>
              <a:rPr lang="en-ZA" sz="2000" dirty="0">
                <a:ea typeface="Calibri" panose="020F0502020204030204" pitchFamily="34" charset="0"/>
              </a:rPr>
              <a:t>F</a:t>
            </a:r>
            <a:r>
              <a:rPr lang="en-ZA" sz="2000" dirty="0">
                <a:effectLst/>
                <a:ea typeface="Calibri" panose="020F0502020204030204" pitchFamily="34" charset="0"/>
              </a:rPr>
              <a:t>undamental risk of scope creep and overlap between supervisory bodies and challenges in co-ordination and alignment to avoid duplication and wasteful cost increases for duplicate compliance process and reporting</a:t>
            </a:r>
          </a:p>
          <a:p>
            <a:pPr marL="0" indent="0" algn="just">
              <a:spcAft>
                <a:spcPts val="800"/>
              </a:spcAft>
              <a:buNone/>
            </a:pPr>
            <a:endParaRPr lang="en-US" sz="2000" b="1" dirty="0">
              <a:ea typeface="Calibri" panose="020F0502020204030204" pitchFamily="34" charset="0"/>
              <a:cs typeface="Arial" panose="020B0604020202020204" pitchFamily="34" charset="0"/>
            </a:endParaRPr>
          </a:p>
          <a:p>
            <a:pPr marL="0" indent="0" algn="just">
              <a:spcAft>
                <a:spcPts val="800"/>
              </a:spcAft>
              <a:buNone/>
            </a:pPr>
            <a:r>
              <a:rPr lang="en-US" sz="2000" b="1" dirty="0">
                <a:ea typeface="Calibri" panose="020F0502020204030204" pitchFamily="34" charset="0"/>
                <a:cs typeface="Arial" panose="020B0604020202020204" pitchFamily="34" charset="0"/>
              </a:rPr>
              <a:t>Response -</a:t>
            </a:r>
            <a:endParaRPr lang="en-US" sz="2000" b="1" dirty="0">
              <a:effectLst/>
              <a:ea typeface="Calibri" panose="020F0502020204030204" pitchFamily="34" charset="0"/>
              <a:cs typeface="Arial" panose="020B0604020202020204" pitchFamily="34" charset="0"/>
            </a:endParaRPr>
          </a:p>
          <a:p>
            <a:pPr>
              <a:lnSpc>
                <a:spcPct val="107000"/>
              </a:lnSpc>
              <a:spcAft>
                <a:spcPts val="800"/>
              </a:spcAft>
            </a:pPr>
            <a:r>
              <a:rPr lang="en-ZA" sz="2000" dirty="0">
                <a:effectLst/>
                <a:ea typeface="Calibri" panose="020F0502020204030204" pitchFamily="34" charset="0"/>
                <a:cs typeface="Times New Roman" panose="02020603050405020304" pitchFamily="18" charset="0"/>
              </a:rPr>
              <a:t>The proposed item 2 is aligned with the FATF Standards.  The terminology used in the proposed item is adapted from the FATF Standards to fit in with the South African legislation on companies and trusts.  </a:t>
            </a:r>
          </a:p>
          <a:p>
            <a:pPr>
              <a:lnSpc>
                <a:spcPct val="107000"/>
              </a:lnSpc>
              <a:spcAft>
                <a:spcPts val="800"/>
              </a:spcAft>
            </a:pPr>
            <a:endParaRPr lang="en-ZA" sz="2000" dirty="0">
              <a:effectLst/>
              <a:ea typeface="Calibri" panose="020F0502020204030204" pitchFamily="34" charset="0"/>
              <a:cs typeface="Times New Roman" panose="02020603050405020304" pitchFamily="18" charset="0"/>
            </a:endParaRPr>
          </a:p>
          <a:p>
            <a:pPr marL="0" lvl="0" indent="0">
              <a:lnSpc>
                <a:spcPct val="115000"/>
              </a:lnSpc>
              <a:buNone/>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15000"/>
              </a:lnSpc>
              <a:buNone/>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15000"/>
              </a:lnSpc>
              <a:buNone/>
            </a:pP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indent="-342900" algn="just">
              <a:spcAft>
                <a:spcPts val="800"/>
              </a:spcAft>
              <a:buFont typeface="Symbol" panose="05050102010706020507" pitchFamily="18" charset="2"/>
              <a:buChar char=""/>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Aft>
                <a:spcPts val="800"/>
              </a:spcAft>
              <a:buFont typeface="Symbol" panose="05050102010706020507" pitchFamily="18" charset="2"/>
              <a:buChar char=""/>
            </a:pPr>
            <a:endParaRPr lang="en-ZA" dirty="0"/>
          </a:p>
        </p:txBody>
      </p:sp>
    </p:spTree>
    <p:extLst>
      <p:ext uri="{BB962C8B-B14F-4D97-AF65-F5344CB8AC3E}">
        <p14:creationId xmlns:p14="http://schemas.microsoft.com/office/powerpoint/2010/main" val="1060740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5BC9-B3AC-E294-370A-E6F3F2067ACF}"/>
              </a:ext>
            </a:extLst>
          </p:cNvPr>
          <p:cNvSpPr>
            <a:spLocks noGrp="1"/>
          </p:cNvSpPr>
          <p:nvPr>
            <p:ph type="title"/>
          </p:nvPr>
        </p:nvSpPr>
        <p:spPr/>
        <p:txBody>
          <a:bodyPr>
            <a:normAutofit fontScale="90000"/>
          </a:bodyPr>
          <a:lstStyle/>
          <a:p>
            <a:pPr marL="0" marR="0" lvl="0" indent="0" defTabSz="685800" rtl="0" eaLnBrk="1" fontAlgn="auto" latinLnBrk="0" hangingPunct="1">
              <a:lnSpc>
                <a:spcPct val="90000"/>
              </a:lnSpc>
              <a:spcBef>
                <a:spcPts val="750"/>
              </a:spcBef>
              <a:spcAft>
                <a:spcPts val="800"/>
              </a:spcAft>
              <a:buClrTx/>
              <a:buSzTx/>
              <a:buFont typeface="Arial"/>
              <a:buNone/>
              <a:tabLst/>
              <a:defRPr/>
            </a:pPr>
            <a:r>
              <a:rPr lang="en-US" sz="3600" b="1" dirty="0"/>
              <a:t/>
            </a:r>
            <a:br>
              <a:rPr lang="en-US" sz="3600" b="1" dirty="0"/>
            </a:br>
            <a:r>
              <a:rPr kumimoji="0" lang="en-GB" sz="2700" b="1" i="0" u="none" strike="noStrike" kern="12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Comments received during the Parliamentary consultation process –</a:t>
            </a:r>
            <a:br>
              <a:rPr kumimoji="0" lang="en-GB" sz="2700" b="1" i="0" u="none" strike="noStrike" kern="12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br>
            <a:endParaRPr lang="en-ZA" sz="2700" dirty="0">
              <a:latin typeface="+mn-lt"/>
            </a:endParaRPr>
          </a:p>
        </p:txBody>
      </p:sp>
      <p:sp>
        <p:nvSpPr>
          <p:cNvPr id="3" name="Content Placeholder 2">
            <a:extLst>
              <a:ext uri="{FF2B5EF4-FFF2-40B4-BE49-F238E27FC236}">
                <a16:creationId xmlns:a16="http://schemas.microsoft.com/office/drawing/2014/main" id="{A8BAAF8E-EADD-EF64-9ABA-0177B6BA424C}"/>
              </a:ext>
            </a:extLst>
          </p:cNvPr>
          <p:cNvSpPr>
            <a:spLocks noGrp="1"/>
          </p:cNvSpPr>
          <p:nvPr>
            <p:ph idx="1"/>
          </p:nvPr>
        </p:nvSpPr>
        <p:spPr>
          <a:xfrm>
            <a:off x="288099" y="1565754"/>
            <a:ext cx="8536487" cy="5081536"/>
          </a:xfrm>
        </p:spPr>
        <p:txBody>
          <a:bodyPr>
            <a:normAutofit/>
          </a:bodyPr>
          <a:lstStyle/>
          <a:p>
            <a:pPr marL="0" indent="0" algn="just">
              <a:spcAft>
                <a:spcPts val="800"/>
              </a:spcAft>
              <a:buNone/>
            </a:pPr>
            <a:r>
              <a:rPr lang="en-US" sz="2000" b="1" dirty="0">
                <a:effectLst/>
                <a:ea typeface="Calibri" panose="020F0502020204030204" pitchFamily="34" charset="0"/>
                <a:cs typeface="Arial" panose="020B0604020202020204" pitchFamily="34" charset="0"/>
              </a:rPr>
              <a:t>Item 2 (TCSPs) – response continued</a:t>
            </a:r>
          </a:p>
          <a:p>
            <a:pPr algn="just">
              <a:lnSpc>
                <a:spcPct val="107000"/>
              </a:lnSpc>
              <a:spcAft>
                <a:spcPts val="800"/>
              </a:spcAft>
            </a:pPr>
            <a:r>
              <a:rPr lang="en-ZA" sz="2000" dirty="0">
                <a:effectLst/>
                <a:ea typeface="Calibri" panose="020F0502020204030204" pitchFamily="34" charset="0"/>
                <a:cs typeface="Times New Roman" panose="02020603050405020304" pitchFamily="18" charset="0"/>
              </a:rPr>
              <a:t>Prevalence of the misuse of trust and company service providers in cases of money laundering underscores the need to include this category in measures to combat money laundering. </a:t>
            </a:r>
            <a:endParaRPr lang="en-ZA" sz="2000" dirty="0">
              <a:ea typeface="Calibri" panose="020F0502020204030204" pitchFamily="34" charset="0"/>
              <a:cs typeface="Times New Roman" panose="02020603050405020304" pitchFamily="18" charset="0"/>
            </a:endParaRPr>
          </a:p>
          <a:p>
            <a:pPr marL="166688" indent="-166688" algn="just">
              <a:lnSpc>
                <a:spcPct val="107000"/>
              </a:lnSpc>
              <a:spcAft>
                <a:spcPts val="800"/>
              </a:spcAft>
            </a:pPr>
            <a:r>
              <a:rPr lang="en-US" sz="2000" dirty="0">
                <a:effectLst/>
                <a:ea typeface="Calibri" panose="020F0502020204030204" pitchFamily="34" charset="0"/>
                <a:cs typeface="Times New Roman" panose="02020603050405020304" pitchFamily="18" charset="0"/>
              </a:rPr>
              <a:t>There is no potential overlap of supervision regarding amended item 2, which are classified as </a:t>
            </a:r>
            <a:r>
              <a:rPr lang="en-US" sz="2000" b="1" dirty="0">
                <a:effectLst/>
                <a:ea typeface="Calibri" panose="020F0502020204030204" pitchFamily="34" charset="0"/>
                <a:cs typeface="Times New Roman" panose="02020603050405020304" pitchFamily="18" charset="0"/>
              </a:rPr>
              <a:t>Designated Non-Financial Businesses and Professions </a:t>
            </a:r>
            <a:r>
              <a:rPr lang="en-US" sz="2000" dirty="0">
                <a:effectLst/>
                <a:ea typeface="Calibri" panose="020F0502020204030204" pitchFamily="34" charset="0"/>
                <a:cs typeface="Times New Roman" panose="02020603050405020304" pitchFamily="18" charset="0"/>
              </a:rPr>
              <a:t>and are not subject to PA or FSCA supervision. Currently the FIC exercises supervision over current Item 2 (Trust service providers) and will supervise new Item 2 entities. New Schedule 2 does not designate the PA or FSCA as new item 2 supervisors.</a:t>
            </a:r>
          </a:p>
          <a:p>
            <a:pPr algn="just">
              <a:lnSpc>
                <a:spcPct val="107000"/>
              </a:lnSpc>
              <a:spcAft>
                <a:spcPts val="800"/>
              </a:spcAft>
            </a:pPr>
            <a:r>
              <a:rPr lang="en-US" sz="2000" dirty="0">
                <a:effectLst/>
                <a:ea typeface="Calibri" panose="020F0502020204030204" pitchFamily="34" charset="0"/>
                <a:cs typeface="Times New Roman" panose="02020603050405020304" pitchFamily="18" charset="0"/>
              </a:rPr>
              <a:t>In any event, existing MOUs in place between FIC, PA and FSCA avoid overlaps and conflicting mandates regarding the supervision of accountable institutions in all categories.</a:t>
            </a:r>
            <a:endParaRPr lang="en-ZA" sz="2000"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buNone/>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15000"/>
              </a:lnSpc>
              <a:buNone/>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15000"/>
              </a:lnSpc>
              <a:buNone/>
            </a:pP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indent="-342900" algn="just">
              <a:spcAft>
                <a:spcPts val="800"/>
              </a:spcAft>
              <a:buFont typeface="Symbol" panose="05050102010706020507" pitchFamily="18" charset="2"/>
              <a:buChar char=""/>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Aft>
                <a:spcPts val="800"/>
              </a:spcAft>
              <a:buFont typeface="Symbol" panose="05050102010706020507" pitchFamily="18" charset="2"/>
              <a:buChar char=""/>
            </a:pPr>
            <a:endParaRPr lang="en-ZA" dirty="0"/>
          </a:p>
        </p:txBody>
      </p:sp>
    </p:spTree>
    <p:extLst>
      <p:ext uri="{BB962C8B-B14F-4D97-AF65-F5344CB8AC3E}">
        <p14:creationId xmlns:p14="http://schemas.microsoft.com/office/powerpoint/2010/main" val="571804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5BC9-B3AC-E294-370A-E6F3F2067ACF}"/>
              </a:ext>
            </a:extLst>
          </p:cNvPr>
          <p:cNvSpPr>
            <a:spLocks noGrp="1"/>
          </p:cNvSpPr>
          <p:nvPr>
            <p:ph type="title"/>
          </p:nvPr>
        </p:nvSpPr>
        <p:spPr/>
        <p:txBody>
          <a:bodyPr>
            <a:normAutofit fontScale="90000"/>
          </a:bodyPr>
          <a:lstStyle/>
          <a:p>
            <a:pPr marL="0" marR="0" lvl="0" indent="0" defTabSz="685800" rtl="0" eaLnBrk="1" fontAlgn="auto" latinLnBrk="0" hangingPunct="1">
              <a:lnSpc>
                <a:spcPct val="90000"/>
              </a:lnSpc>
              <a:spcBef>
                <a:spcPts val="750"/>
              </a:spcBef>
              <a:spcAft>
                <a:spcPts val="800"/>
              </a:spcAft>
              <a:buClrTx/>
              <a:buSzTx/>
              <a:buFont typeface="Arial"/>
              <a:buNone/>
              <a:tabLst/>
              <a:defRPr/>
            </a:pPr>
            <a:r>
              <a:rPr lang="en-US" sz="3600" b="1" dirty="0"/>
              <a:t/>
            </a:r>
            <a:br>
              <a:rPr lang="en-US" sz="3600" b="1" dirty="0"/>
            </a:br>
            <a:r>
              <a:rPr kumimoji="0" lang="en-GB" sz="2700" b="1" i="0" u="none" strike="noStrike" kern="12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Comments received during the Parliamentary consultation process –</a:t>
            </a:r>
            <a:br>
              <a:rPr kumimoji="0" lang="en-GB" sz="2700" b="1" i="0" u="none" strike="noStrike" kern="12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br>
            <a:endParaRPr lang="en-ZA" sz="2700" dirty="0">
              <a:latin typeface="+mn-lt"/>
            </a:endParaRPr>
          </a:p>
        </p:txBody>
      </p:sp>
      <p:sp>
        <p:nvSpPr>
          <p:cNvPr id="3" name="Content Placeholder 2">
            <a:extLst>
              <a:ext uri="{FF2B5EF4-FFF2-40B4-BE49-F238E27FC236}">
                <a16:creationId xmlns:a16="http://schemas.microsoft.com/office/drawing/2014/main" id="{A8BAAF8E-EADD-EF64-9ABA-0177B6BA424C}"/>
              </a:ext>
            </a:extLst>
          </p:cNvPr>
          <p:cNvSpPr>
            <a:spLocks noGrp="1"/>
          </p:cNvSpPr>
          <p:nvPr>
            <p:ph idx="1"/>
          </p:nvPr>
        </p:nvSpPr>
        <p:spPr>
          <a:xfrm>
            <a:off x="288099" y="1565754"/>
            <a:ext cx="8536487" cy="5081536"/>
          </a:xfrm>
        </p:spPr>
        <p:txBody>
          <a:bodyPr>
            <a:normAutofit/>
          </a:bodyPr>
          <a:lstStyle/>
          <a:p>
            <a:pPr marL="0" indent="0" algn="just">
              <a:spcAft>
                <a:spcPts val="800"/>
              </a:spcAft>
              <a:buNone/>
            </a:pPr>
            <a:r>
              <a:rPr lang="en-GB" sz="2000" b="1" dirty="0">
                <a:ea typeface="Calibri" panose="020F0502020204030204" pitchFamily="34" charset="0"/>
                <a:cs typeface="Arial" panose="020B0604020202020204" pitchFamily="34" charset="0"/>
              </a:rPr>
              <a:t>Item 8 (Life insurers) </a:t>
            </a:r>
            <a:r>
              <a:rPr lang="en-GB" sz="2000" dirty="0">
                <a:ea typeface="Calibri" panose="020F0502020204030204" pitchFamily="34" charset="0"/>
                <a:cs typeface="Arial" panose="020B0604020202020204" pitchFamily="34" charset="0"/>
              </a:rPr>
              <a:t>– (2 commentators)</a:t>
            </a:r>
          </a:p>
          <a:p>
            <a:pPr algn="just">
              <a:spcAft>
                <a:spcPts val="800"/>
              </a:spcAft>
            </a:pPr>
            <a:r>
              <a:rPr lang="en-ZA" sz="2000" dirty="0">
                <a:effectLst/>
                <a:ea typeface="Calibri" panose="020F0502020204030204" pitchFamily="34" charset="0"/>
              </a:rPr>
              <a:t>Giv</a:t>
            </a:r>
            <a:r>
              <a:rPr lang="en-ZA" sz="2000" spc="5" dirty="0">
                <a:effectLst/>
                <a:ea typeface="Calibri" panose="020F0502020204030204" pitchFamily="34" charset="0"/>
              </a:rPr>
              <a:t>e</a:t>
            </a:r>
            <a:r>
              <a:rPr lang="en-ZA" sz="2000" dirty="0">
                <a:effectLst/>
                <a:ea typeface="Calibri" panose="020F0502020204030204" pitchFamily="34" charset="0"/>
              </a:rPr>
              <a:t>n</a:t>
            </a:r>
            <a:r>
              <a:rPr lang="en-ZA" sz="2000" spc="10" dirty="0">
                <a:effectLst/>
                <a:ea typeface="Calibri" panose="020F0502020204030204" pitchFamily="34" charset="0"/>
              </a:rPr>
              <a:t> </a:t>
            </a:r>
            <a:r>
              <a:rPr lang="en-ZA" sz="2000" dirty="0">
                <a:effectLst/>
                <a:ea typeface="Calibri" panose="020F0502020204030204" pitchFamily="34" charset="0"/>
              </a:rPr>
              <a:t>t</a:t>
            </a:r>
            <a:r>
              <a:rPr lang="en-ZA" sz="2000" spc="-15" dirty="0">
                <a:effectLst/>
                <a:ea typeface="Calibri" panose="020F0502020204030204" pitchFamily="34" charset="0"/>
              </a:rPr>
              <a:t>h</a:t>
            </a:r>
            <a:r>
              <a:rPr lang="en-ZA" sz="2000" dirty="0">
                <a:effectLst/>
                <a:ea typeface="Calibri" panose="020F0502020204030204" pitchFamily="34" charset="0"/>
              </a:rPr>
              <a:t>e</a:t>
            </a:r>
            <a:r>
              <a:rPr lang="en-ZA" sz="2000" spc="15" dirty="0">
                <a:effectLst/>
                <a:ea typeface="Calibri" panose="020F0502020204030204" pitchFamily="34" charset="0"/>
              </a:rPr>
              <a:t> </a:t>
            </a:r>
            <a:r>
              <a:rPr lang="en-ZA" sz="2000" spc="-10" dirty="0">
                <a:effectLst/>
                <a:ea typeface="Calibri" panose="020F0502020204030204" pitchFamily="34" charset="0"/>
              </a:rPr>
              <a:t>c</a:t>
            </a:r>
            <a:r>
              <a:rPr lang="en-ZA" sz="2000" spc="5" dirty="0">
                <a:effectLst/>
                <a:ea typeface="Calibri" panose="020F0502020204030204" pitchFamily="34" charset="0"/>
              </a:rPr>
              <a:t>o</a:t>
            </a:r>
            <a:r>
              <a:rPr lang="en-ZA" sz="2000" spc="-5" dirty="0">
                <a:effectLst/>
                <a:ea typeface="Calibri" panose="020F0502020204030204" pitchFamily="34" charset="0"/>
              </a:rPr>
              <a:t>n</a:t>
            </a:r>
            <a:r>
              <a:rPr lang="en-ZA" sz="2000" dirty="0">
                <a:effectLst/>
                <a:ea typeface="Calibri" panose="020F0502020204030204" pitchFamily="34" charset="0"/>
              </a:rPr>
              <a:t>struct</a:t>
            </a:r>
            <a:r>
              <a:rPr lang="en-ZA" sz="2000" spc="5" dirty="0">
                <a:effectLst/>
                <a:ea typeface="Calibri" panose="020F0502020204030204" pitchFamily="34" charset="0"/>
              </a:rPr>
              <a:t> o</a:t>
            </a:r>
            <a:r>
              <a:rPr lang="en-ZA" sz="2000" dirty="0">
                <a:effectLst/>
                <a:ea typeface="Calibri" panose="020F0502020204030204" pitchFamily="34" charset="0"/>
              </a:rPr>
              <a:t>f the</a:t>
            </a:r>
            <a:r>
              <a:rPr lang="en-ZA" sz="2000" spc="5" dirty="0">
                <a:effectLst/>
                <a:ea typeface="Calibri" panose="020F0502020204030204" pitchFamily="34" charset="0"/>
              </a:rPr>
              <a:t> </a:t>
            </a:r>
            <a:r>
              <a:rPr lang="en-ZA" sz="2000" spc="-5" dirty="0">
                <a:effectLst/>
                <a:ea typeface="Calibri" panose="020F0502020204030204" pitchFamily="34" charset="0"/>
              </a:rPr>
              <a:t>pu</a:t>
            </a:r>
            <a:r>
              <a:rPr lang="en-ZA" sz="2000" dirty="0">
                <a:effectLst/>
                <a:ea typeface="Calibri" panose="020F0502020204030204" pitchFamily="34" charset="0"/>
              </a:rPr>
              <a:t>re</a:t>
            </a:r>
            <a:r>
              <a:rPr lang="en-ZA" sz="2000" spc="15" dirty="0">
                <a:effectLst/>
                <a:ea typeface="Calibri" panose="020F0502020204030204" pitchFamily="34" charset="0"/>
              </a:rPr>
              <a:t> </a:t>
            </a:r>
            <a:r>
              <a:rPr lang="en-ZA" sz="2000" dirty="0">
                <a:effectLst/>
                <a:ea typeface="Calibri" panose="020F0502020204030204" pitchFamily="34" charset="0"/>
              </a:rPr>
              <a:t>risk e</a:t>
            </a:r>
            <a:r>
              <a:rPr lang="en-ZA" sz="2000" spc="5" dirty="0">
                <a:effectLst/>
                <a:ea typeface="Calibri" panose="020F0502020204030204" pitchFamily="34" charset="0"/>
              </a:rPr>
              <a:t>v</a:t>
            </a:r>
            <a:r>
              <a:rPr lang="en-ZA" sz="2000" dirty="0">
                <a:effectLst/>
                <a:ea typeface="Calibri" panose="020F0502020204030204" pitchFamily="34" charset="0"/>
              </a:rPr>
              <a:t>ent li</a:t>
            </a:r>
            <a:r>
              <a:rPr lang="en-ZA" sz="2000" spc="-15" dirty="0">
                <a:effectLst/>
                <a:ea typeface="Calibri" panose="020F0502020204030204" pitchFamily="34" charset="0"/>
              </a:rPr>
              <a:t>f</a:t>
            </a:r>
            <a:r>
              <a:rPr lang="en-ZA" sz="2000" dirty="0">
                <a:effectLst/>
                <a:ea typeface="Calibri" panose="020F0502020204030204" pitchFamily="34" charset="0"/>
              </a:rPr>
              <a:t>e</a:t>
            </a:r>
            <a:r>
              <a:rPr lang="en-ZA" sz="2000" spc="5" dirty="0">
                <a:effectLst/>
                <a:ea typeface="Calibri" panose="020F0502020204030204" pitchFamily="34" charset="0"/>
              </a:rPr>
              <a:t> </a:t>
            </a:r>
            <a:r>
              <a:rPr lang="en-ZA" sz="2000" dirty="0">
                <a:effectLst/>
                <a:ea typeface="Calibri" panose="020F0502020204030204" pitchFamily="34" charset="0"/>
              </a:rPr>
              <a:t>i</a:t>
            </a:r>
            <a:r>
              <a:rPr lang="en-ZA" sz="2000" spc="-5" dirty="0">
                <a:effectLst/>
                <a:ea typeface="Calibri" panose="020F0502020204030204" pitchFamily="34" charset="0"/>
              </a:rPr>
              <a:t>n</a:t>
            </a:r>
            <a:r>
              <a:rPr lang="en-ZA" sz="2000" dirty="0">
                <a:effectLst/>
                <a:ea typeface="Calibri" panose="020F0502020204030204" pitchFamily="34" charset="0"/>
              </a:rPr>
              <a:t>su</a:t>
            </a:r>
            <a:r>
              <a:rPr lang="en-ZA" sz="2000" spc="-5" dirty="0">
                <a:effectLst/>
                <a:ea typeface="Calibri" panose="020F0502020204030204" pitchFamily="34" charset="0"/>
              </a:rPr>
              <a:t>r</a:t>
            </a:r>
            <a:r>
              <a:rPr lang="en-ZA" sz="2000" dirty="0">
                <a:effectLst/>
                <a:ea typeface="Calibri" panose="020F0502020204030204" pitchFamily="34" charset="0"/>
              </a:rPr>
              <a:t>a</a:t>
            </a:r>
            <a:r>
              <a:rPr lang="en-ZA" sz="2000" spc="-5" dirty="0">
                <a:effectLst/>
                <a:ea typeface="Calibri" panose="020F0502020204030204" pitchFamily="34" charset="0"/>
              </a:rPr>
              <a:t>n</a:t>
            </a:r>
            <a:r>
              <a:rPr lang="en-ZA" sz="2000" dirty="0">
                <a:effectLst/>
                <a:ea typeface="Calibri" panose="020F0502020204030204" pitchFamily="34" charset="0"/>
              </a:rPr>
              <a:t>ce</a:t>
            </a:r>
            <a:r>
              <a:rPr lang="en-ZA" sz="2000" spc="10" dirty="0">
                <a:effectLst/>
                <a:ea typeface="Calibri" panose="020F0502020204030204" pitchFamily="34" charset="0"/>
              </a:rPr>
              <a:t> </a:t>
            </a:r>
            <a:r>
              <a:rPr lang="en-ZA" sz="2000" spc="-5" dirty="0">
                <a:effectLst/>
                <a:ea typeface="Calibri" panose="020F0502020204030204" pitchFamily="34" charset="0"/>
              </a:rPr>
              <a:t>p</a:t>
            </a:r>
            <a:r>
              <a:rPr lang="en-ZA" sz="2000" dirty="0">
                <a:effectLst/>
                <a:ea typeface="Calibri" panose="020F0502020204030204" pitchFamily="34" charset="0"/>
              </a:rPr>
              <a:t>r</a:t>
            </a:r>
            <a:r>
              <a:rPr lang="en-ZA" sz="2000" spc="5" dirty="0">
                <a:effectLst/>
                <a:ea typeface="Calibri" panose="020F0502020204030204" pitchFamily="34" charset="0"/>
              </a:rPr>
              <a:t>o</a:t>
            </a:r>
            <a:r>
              <a:rPr lang="en-ZA" sz="2000" spc="-5" dirty="0">
                <a:effectLst/>
                <a:ea typeface="Calibri" panose="020F0502020204030204" pitchFamily="34" charset="0"/>
              </a:rPr>
              <a:t>d</a:t>
            </a:r>
            <a:r>
              <a:rPr lang="en-ZA" sz="2000" spc="-15" dirty="0">
                <a:effectLst/>
                <a:ea typeface="Calibri" panose="020F0502020204030204" pitchFamily="34" charset="0"/>
              </a:rPr>
              <a:t>u</a:t>
            </a:r>
            <a:r>
              <a:rPr lang="en-ZA" sz="2000" dirty="0">
                <a:effectLst/>
                <a:ea typeface="Calibri" panose="020F0502020204030204" pitchFamily="34" charset="0"/>
              </a:rPr>
              <a:t>cts, the</a:t>
            </a:r>
            <a:r>
              <a:rPr lang="en-ZA" sz="2000" spc="-10" dirty="0">
                <a:effectLst/>
                <a:ea typeface="Calibri" panose="020F0502020204030204" pitchFamily="34" charset="0"/>
              </a:rPr>
              <a:t>r</a:t>
            </a:r>
            <a:r>
              <a:rPr lang="en-ZA" sz="2000" dirty="0">
                <a:effectLst/>
                <a:ea typeface="Calibri" panose="020F0502020204030204" pitchFamily="34" charset="0"/>
              </a:rPr>
              <a:t>e </a:t>
            </a:r>
            <a:r>
              <a:rPr lang="en-ZA" sz="2000" dirty="0">
                <a:ea typeface="Calibri" panose="020F0502020204030204" pitchFamily="34" charset="0"/>
              </a:rPr>
              <a:t>is</a:t>
            </a:r>
            <a:r>
              <a:rPr lang="en-ZA" sz="2000" spc="10" dirty="0">
                <a:effectLst/>
                <a:ea typeface="Calibri" panose="020F0502020204030204" pitchFamily="34" charset="0"/>
              </a:rPr>
              <a:t> </a:t>
            </a:r>
            <a:r>
              <a:rPr lang="en-ZA" sz="2000" spc="5" dirty="0">
                <a:effectLst/>
                <a:ea typeface="Calibri" panose="020F0502020204030204" pitchFamily="34" charset="0"/>
              </a:rPr>
              <a:t>v</a:t>
            </a:r>
            <a:r>
              <a:rPr lang="en-ZA" sz="2000" dirty="0">
                <a:effectLst/>
                <a:ea typeface="Calibri" panose="020F0502020204030204" pitchFamily="34" charset="0"/>
              </a:rPr>
              <a:t>e</a:t>
            </a:r>
            <a:r>
              <a:rPr lang="en-ZA" sz="2000" spc="-10" dirty="0">
                <a:effectLst/>
                <a:ea typeface="Calibri" panose="020F0502020204030204" pitchFamily="34" charset="0"/>
              </a:rPr>
              <a:t>r</a:t>
            </a:r>
            <a:r>
              <a:rPr lang="en-ZA" sz="2000" dirty="0">
                <a:effectLst/>
                <a:ea typeface="Calibri" panose="020F0502020204030204" pitchFamily="34" charset="0"/>
              </a:rPr>
              <a:t>y</a:t>
            </a:r>
            <a:r>
              <a:rPr lang="en-ZA" sz="2000" spc="15" dirty="0">
                <a:effectLst/>
                <a:ea typeface="Calibri" panose="020F0502020204030204" pitchFamily="34" charset="0"/>
              </a:rPr>
              <a:t> </a:t>
            </a:r>
            <a:r>
              <a:rPr lang="en-ZA" sz="2000" dirty="0">
                <a:effectLst/>
                <a:ea typeface="Calibri" panose="020F0502020204030204" pitchFamily="34" charset="0"/>
              </a:rPr>
              <a:t>lit</a:t>
            </a:r>
            <a:r>
              <a:rPr lang="en-ZA" sz="2000" spc="5" dirty="0">
                <a:effectLst/>
                <a:ea typeface="Calibri" panose="020F0502020204030204" pitchFamily="34" charset="0"/>
              </a:rPr>
              <a:t>t</a:t>
            </a:r>
            <a:r>
              <a:rPr lang="en-ZA" sz="2000" spc="-15" dirty="0">
                <a:effectLst/>
                <a:ea typeface="Calibri" panose="020F0502020204030204" pitchFamily="34" charset="0"/>
              </a:rPr>
              <a:t>l</a:t>
            </a:r>
            <a:r>
              <a:rPr lang="en-ZA" sz="2000" dirty="0">
                <a:effectLst/>
                <a:ea typeface="Calibri" panose="020F0502020204030204" pitchFamily="34" charset="0"/>
              </a:rPr>
              <a:t>e,</a:t>
            </a:r>
            <a:r>
              <a:rPr lang="en-ZA" sz="2000" spc="15" dirty="0">
                <a:effectLst/>
                <a:ea typeface="Calibri" panose="020F0502020204030204" pitchFamily="34" charset="0"/>
              </a:rPr>
              <a:t> </a:t>
            </a:r>
            <a:r>
              <a:rPr lang="en-ZA" sz="2000" dirty="0">
                <a:effectLst/>
                <a:ea typeface="Calibri" panose="020F0502020204030204" pitchFamily="34" charset="0"/>
              </a:rPr>
              <a:t>if</a:t>
            </a:r>
            <a:r>
              <a:rPr lang="en-ZA" sz="2000" spc="10" dirty="0">
                <a:effectLst/>
                <a:ea typeface="Calibri" panose="020F0502020204030204" pitchFamily="34" charset="0"/>
              </a:rPr>
              <a:t> </a:t>
            </a:r>
            <a:r>
              <a:rPr lang="en-ZA" sz="2000" dirty="0">
                <a:effectLst/>
                <a:ea typeface="Calibri" panose="020F0502020204030204" pitchFamily="34" charset="0"/>
              </a:rPr>
              <a:t>a</a:t>
            </a:r>
            <a:r>
              <a:rPr lang="en-ZA" sz="2000" spc="-5" dirty="0">
                <a:effectLst/>
                <a:ea typeface="Calibri" panose="020F0502020204030204" pitchFamily="34" charset="0"/>
              </a:rPr>
              <a:t>n</a:t>
            </a:r>
            <a:r>
              <a:rPr lang="en-ZA" sz="2000" spc="5" dirty="0">
                <a:effectLst/>
                <a:ea typeface="Calibri" panose="020F0502020204030204" pitchFamily="34" charset="0"/>
              </a:rPr>
              <a:t>y</a:t>
            </a:r>
            <a:r>
              <a:rPr lang="en-ZA" sz="2000" dirty="0">
                <a:effectLst/>
                <a:ea typeface="Calibri" panose="020F0502020204030204" pitchFamily="34" charset="0"/>
              </a:rPr>
              <a:t>, risk</a:t>
            </a:r>
            <a:r>
              <a:rPr lang="en-ZA" sz="2000" spc="10" dirty="0">
                <a:effectLst/>
                <a:ea typeface="Calibri" panose="020F0502020204030204" pitchFamily="34" charset="0"/>
              </a:rPr>
              <a:t> </a:t>
            </a:r>
            <a:r>
              <a:rPr lang="en-ZA" sz="2000" spc="5" dirty="0">
                <a:effectLst/>
                <a:ea typeface="Calibri" panose="020F0502020204030204" pitchFamily="34" charset="0"/>
              </a:rPr>
              <a:t>o</a:t>
            </a:r>
            <a:r>
              <a:rPr lang="en-ZA" sz="2000" dirty="0">
                <a:effectLst/>
                <a:ea typeface="Calibri" panose="020F0502020204030204" pitchFamily="34" charset="0"/>
              </a:rPr>
              <a:t>f AM</a:t>
            </a:r>
            <a:r>
              <a:rPr lang="en-ZA" sz="2000" spc="-5" dirty="0">
                <a:effectLst/>
                <a:ea typeface="Calibri" panose="020F0502020204030204" pitchFamily="34" charset="0"/>
              </a:rPr>
              <a:t>L</a:t>
            </a:r>
            <a:r>
              <a:rPr lang="en-ZA" sz="2000" spc="5" dirty="0">
                <a:effectLst/>
                <a:ea typeface="Calibri" panose="020F0502020204030204" pitchFamily="34" charset="0"/>
              </a:rPr>
              <a:t>/</a:t>
            </a:r>
            <a:r>
              <a:rPr lang="en-ZA" sz="2000" dirty="0">
                <a:effectLst/>
                <a:ea typeface="Calibri" panose="020F0502020204030204" pitchFamily="34" charset="0"/>
              </a:rPr>
              <a:t>CT</a:t>
            </a:r>
            <a:r>
              <a:rPr lang="en-ZA" sz="2000" spc="-15" dirty="0">
                <a:effectLst/>
                <a:ea typeface="Calibri" panose="020F0502020204030204" pitchFamily="34" charset="0"/>
              </a:rPr>
              <a:t>F</a:t>
            </a:r>
            <a:r>
              <a:rPr lang="en-ZA" sz="2000" spc="5" dirty="0">
                <a:effectLst/>
                <a:ea typeface="Calibri" panose="020F0502020204030204" pitchFamily="34" charset="0"/>
              </a:rPr>
              <a:t>/</a:t>
            </a:r>
            <a:r>
              <a:rPr lang="en-ZA" sz="2000" dirty="0">
                <a:effectLst/>
                <a:ea typeface="Calibri" panose="020F0502020204030204" pitchFamily="34" charset="0"/>
              </a:rPr>
              <a:t>C</a:t>
            </a:r>
            <a:r>
              <a:rPr lang="en-ZA" sz="2000" spc="5" dirty="0">
                <a:effectLst/>
                <a:ea typeface="Calibri" panose="020F0502020204030204" pitchFamily="34" charset="0"/>
              </a:rPr>
              <a:t>P</a:t>
            </a:r>
            <a:r>
              <a:rPr lang="en-ZA" sz="2000" dirty="0">
                <a:effectLst/>
                <a:ea typeface="Calibri" panose="020F0502020204030204" pitchFamily="34" charset="0"/>
              </a:rPr>
              <a:t>F</a:t>
            </a:r>
            <a:r>
              <a:rPr lang="en-ZA" sz="2000" spc="60" dirty="0">
                <a:effectLst/>
                <a:ea typeface="Calibri" panose="020F0502020204030204" pitchFamily="34" charset="0"/>
              </a:rPr>
              <a:t> </a:t>
            </a:r>
            <a:r>
              <a:rPr lang="en-ZA" sz="2000" dirty="0">
                <a:effectLst/>
                <a:ea typeface="Calibri" panose="020F0502020204030204" pitchFamily="34" charset="0"/>
              </a:rPr>
              <a:t>a</a:t>
            </a:r>
            <a:r>
              <a:rPr lang="en-ZA" sz="2000" spc="-5" dirty="0">
                <a:effectLst/>
                <a:ea typeface="Calibri" panose="020F0502020204030204" pitchFamily="34" charset="0"/>
              </a:rPr>
              <a:t>bu</a:t>
            </a:r>
            <a:r>
              <a:rPr lang="en-ZA" sz="2000" dirty="0">
                <a:effectLst/>
                <a:ea typeface="Calibri" panose="020F0502020204030204" pitchFamily="34" charset="0"/>
              </a:rPr>
              <a:t>se</a:t>
            </a:r>
            <a:r>
              <a:rPr lang="en-ZA" sz="2000" spc="65" dirty="0">
                <a:effectLst/>
                <a:ea typeface="Calibri" panose="020F0502020204030204" pitchFamily="34" charset="0"/>
              </a:rPr>
              <a:t> </a:t>
            </a:r>
            <a:r>
              <a:rPr lang="en-ZA" sz="2000" dirty="0">
                <a:effectLst/>
                <a:ea typeface="Calibri" panose="020F0502020204030204" pitchFamily="34" charset="0"/>
              </a:rPr>
              <a:t>thro</a:t>
            </a:r>
            <a:r>
              <a:rPr lang="en-ZA" sz="2000" spc="-15" dirty="0">
                <a:effectLst/>
                <a:ea typeface="Calibri" panose="020F0502020204030204" pitchFamily="34" charset="0"/>
              </a:rPr>
              <a:t>u</a:t>
            </a:r>
            <a:r>
              <a:rPr lang="en-ZA" sz="2000" spc="-5" dirty="0">
                <a:effectLst/>
                <a:ea typeface="Calibri" panose="020F0502020204030204" pitchFamily="34" charset="0"/>
              </a:rPr>
              <a:t>g</a:t>
            </a:r>
            <a:r>
              <a:rPr lang="en-ZA" sz="2000" dirty="0">
                <a:effectLst/>
                <a:ea typeface="Calibri" panose="020F0502020204030204" pitchFamily="34" charset="0"/>
              </a:rPr>
              <a:t>h</a:t>
            </a:r>
            <a:r>
              <a:rPr lang="en-ZA" sz="2000" spc="70" dirty="0">
                <a:effectLst/>
                <a:ea typeface="Calibri" panose="020F0502020204030204" pitchFamily="34" charset="0"/>
              </a:rPr>
              <a:t> </a:t>
            </a:r>
            <a:r>
              <a:rPr lang="en-ZA" sz="2000" dirty="0">
                <a:effectLst/>
                <a:ea typeface="Calibri" panose="020F0502020204030204" pitchFamily="34" charset="0"/>
              </a:rPr>
              <a:t>it – recommends that it be worded more restrictively.</a:t>
            </a:r>
          </a:p>
          <a:p>
            <a:pPr>
              <a:lnSpc>
                <a:spcPct val="107000"/>
              </a:lnSpc>
              <a:spcAft>
                <a:spcPts val="800"/>
              </a:spcAft>
            </a:pPr>
            <a:r>
              <a:rPr lang="en-GB" sz="2000" b="1" dirty="0">
                <a:ea typeface="Calibri" panose="020F0502020204030204" pitchFamily="34" charset="0"/>
                <a:cs typeface="Arial" panose="020B0604020202020204" pitchFamily="34" charset="0"/>
              </a:rPr>
              <a:t>Response </a:t>
            </a:r>
            <a:r>
              <a:rPr lang="en-GB" sz="2000" dirty="0">
                <a:ea typeface="Calibri" panose="020F0502020204030204" pitchFamily="34" charset="0"/>
                <a:cs typeface="Arial" panose="020B0604020202020204" pitchFamily="34" charset="0"/>
              </a:rPr>
              <a:t>– </a:t>
            </a:r>
            <a:r>
              <a:rPr lang="en-ZA" sz="2000" dirty="0">
                <a:effectLst/>
                <a:ea typeface="Calibri" panose="020F0502020204030204" pitchFamily="34" charset="0"/>
                <a:cs typeface="Times New Roman" panose="02020603050405020304" pitchFamily="18" charset="0"/>
              </a:rPr>
              <a:t>The current scope of the FIC Act relating to life insurers envisages no exclusions for certain types of long-term insurance business.  The proposed exclusions will therefore reduce the current scope of the FIC Act.</a:t>
            </a:r>
          </a:p>
          <a:p>
            <a:pPr>
              <a:lnSpc>
                <a:spcPct val="107000"/>
              </a:lnSpc>
              <a:spcAft>
                <a:spcPts val="800"/>
              </a:spcAft>
            </a:pPr>
            <a:r>
              <a:rPr lang="en-ZA" sz="2000" dirty="0">
                <a:effectLst/>
                <a:ea typeface="Calibri" panose="020F0502020204030204" pitchFamily="34" charset="0"/>
                <a:cs typeface="Times New Roman" panose="02020603050405020304" pitchFamily="18" charset="0"/>
              </a:rPr>
              <a:t>Comments received during and after the Minister’s consultation  process (including from a life insurer) advised that the amended item 8 should not introduce exclusions for specific product types, and should reinforce the principle that life insurers should apply a risk-based approach and demonstrate the requisite rationale for the assessment of risk in relation to product types they offer.</a:t>
            </a:r>
          </a:p>
          <a:p>
            <a:pPr marL="0" indent="0" algn="just">
              <a:spcAft>
                <a:spcPts val="800"/>
              </a:spcAft>
              <a:buNone/>
            </a:pPr>
            <a:endParaRPr lang="en-ZA" dirty="0"/>
          </a:p>
        </p:txBody>
      </p:sp>
    </p:spTree>
    <p:extLst>
      <p:ext uri="{BB962C8B-B14F-4D97-AF65-F5344CB8AC3E}">
        <p14:creationId xmlns:p14="http://schemas.microsoft.com/office/powerpoint/2010/main" val="547673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5BC9-B3AC-E294-370A-E6F3F2067ACF}"/>
              </a:ext>
            </a:extLst>
          </p:cNvPr>
          <p:cNvSpPr>
            <a:spLocks noGrp="1"/>
          </p:cNvSpPr>
          <p:nvPr>
            <p:ph type="title"/>
          </p:nvPr>
        </p:nvSpPr>
        <p:spPr/>
        <p:txBody>
          <a:bodyPr>
            <a:noAutofit/>
          </a:bodyPr>
          <a:lstStyle/>
          <a:p>
            <a:pPr marL="0" marR="0" lvl="0" indent="0" defTabSz="685800" rtl="0" eaLnBrk="1" fontAlgn="auto" latinLnBrk="0" hangingPunct="1">
              <a:lnSpc>
                <a:spcPct val="90000"/>
              </a:lnSpc>
              <a:spcBef>
                <a:spcPts val="750"/>
              </a:spcBef>
              <a:spcAft>
                <a:spcPts val="800"/>
              </a:spcAft>
              <a:buClrTx/>
              <a:buSzTx/>
              <a:buFont typeface="Arial"/>
              <a:buNone/>
              <a:tabLst/>
              <a:defRPr/>
            </a:pPr>
            <a:r>
              <a:rPr lang="en-US" sz="2400" b="1" dirty="0"/>
              <a:t/>
            </a:r>
            <a:br>
              <a:rPr lang="en-US" sz="2400" b="1" dirty="0"/>
            </a:br>
            <a:r>
              <a:rPr kumimoji="0" lang="en-GB" sz="2400" b="1" i="0" u="none" strike="noStrike" kern="12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Comments received during the Parliamentary consultation process –</a:t>
            </a:r>
            <a:br>
              <a:rPr kumimoji="0" lang="en-GB" sz="2400" b="1" i="0" u="none" strike="noStrike" kern="12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br>
            <a:endParaRPr lang="en-ZA" sz="2400" dirty="0">
              <a:latin typeface="+mn-lt"/>
            </a:endParaRPr>
          </a:p>
        </p:txBody>
      </p:sp>
      <p:sp>
        <p:nvSpPr>
          <p:cNvPr id="3" name="Content Placeholder 2">
            <a:extLst>
              <a:ext uri="{FF2B5EF4-FFF2-40B4-BE49-F238E27FC236}">
                <a16:creationId xmlns:a16="http://schemas.microsoft.com/office/drawing/2014/main" id="{A8BAAF8E-EADD-EF64-9ABA-0177B6BA424C}"/>
              </a:ext>
            </a:extLst>
          </p:cNvPr>
          <p:cNvSpPr>
            <a:spLocks noGrp="1"/>
          </p:cNvSpPr>
          <p:nvPr>
            <p:ph idx="1"/>
          </p:nvPr>
        </p:nvSpPr>
        <p:spPr>
          <a:xfrm>
            <a:off x="288099" y="1565754"/>
            <a:ext cx="8536487" cy="4876143"/>
          </a:xfrm>
        </p:spPr>
        <p:txBody>
          <a:bodyPr>
            <a:normAutofit/>
          </a:bodyPr>
          <a:lstStyle/>
          <a:p>
            <a:pPr marL="0" indent="0">
              <a:lnSpc>
                <a:spcPct val="107000"/>
              </a:lnSpc>
              <a:spcAft>
                <a:spcPts val="800"/>
              </a:spcAft>
              <a:buNone/>
            </a:pPr>
            <a:r>
              <a:rPr lang="en-GB" sz="2000" b="1" dirty="0">
                <a:ea typeface="Calibri" panose="020F0502020204030204" pitchFamily="34" charset="0"/>
                <a:cs typeface="Arial" panose="020B0604020202020204" pitchFamily="34" charset="0"/>
              </a:rPr>
              <a:t>Item 8 (Life insurers) – response continued</a:t>
            </a:r>
            <a:endParaRPr lang="en-ZA" sz="2000" b="1" dirty="0">
              <a:ea typeface="Calibri" panose="020F0502020204030204" pitchFamily="34" charset="0"/>
              <a:cs typeface="Times New Roman" panose="02020603050405020304" pitchFamily="18" charset="0"/>
            </a:endParaRPr>
          </a:p>
          <a:p>
            <a:pPr>
              <a:lnSpc>
                <a:spcPct val="107000"/>
              </a:lnSpc>
              <a:spcAft>
                <a:spcPts val="800"/>
              </a:spcAft>
            </a:pPr>
            <a:r>
              <a:rPr lang="en-ZA" sz="2000" dirty="0">
                <a:ea typeface="Calibri" panose="020F0502020204030204" pitchFamily="34" charset="0"/>
                <a:cs typeface="Times New Roman" panose="02020603050405020304" pitchFamily="18" charset="0"/>
              </a:rPr>
              <a:t>P</a:t>
            </a:r>
            <a:r>
              <a:rPr lang="en-ZA" sz="2000" dirty="0">
                <a:effectLst/>
                <a:ea typeface="Calibri" panose="020F0502020204030204" pitchFamily="34" charset="0"/>
                <a:cs typeface="Times New Roman" panose="02020603050405020304" pitchFamily="18" charset="0"/>
              </a:rPr>
              <a:t>rovides the basis for a risk-sensitive approach at an industry level by requiring life insurers to apply enhanced measures in cases where they assess money laundering or terrorist financing risk to be high and allowing them to apply simplified measures where they assess the risk to be low.</a:t>
            </a:r>
          </a:p>
          <a:p>
            <a:pPr algn="just">
              <a:spcAft>
                <a:spcPts val="800"/>
              </a:spcAft>
            </a:pPr>
            <a:r>
              <a:rPr lang="en-ZA" sz="2000" dirty="0">
                <a:ea typeface="Calibri" panose="020F0502020204030204" pitchFamily="34" charset="0"/>
                <a:cs typeface="Times New Roman" panose="02020603050405020304" pitchFamily="18" charset="0"/>
              </a:rPr>
              <a:t>No exemptions - t</a:t>
            </a:r>
            <a:r>
              <a:rPr lang="en-ZA" sz="2000" dirty="0">
                <a:effectLst/>
                <a:ea typeface="Calibri" panose="020F0502020204030204" pitchFamily="34" charset="0"/>
              </a:rPr>
              <a:t>he only exception to this approach in respect of life insurance business is with regard to reinsurance business, which involves business between two accountable institutions </a:t>
            </a:r>
          </a:p>
          <a:p>
            <a:pPr marL="0" indent="0" algn="just">
              <a:spcAft>
                <a:spcPts val="800"/>
              </a:spcAft>
              <a:buNone/>
            </a:pPr>
            <a:endParaRPr lang="en-ZA" dirty="0"/>
          </a:p>
        </p:txBody>
      </p:sp>
    </p:spTree>
    <p:extLst>
      <p:ext uri="{BB962C8B-B14F-4D97-AF65-F5344CB8AC3E}">
        <p14:creationId xmlns:p14="http://schemas.microsoft.com/office/powerpoint/2010/main" val="4068621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08FFC00AA84044D9133115AB46DEBFA" ma:contentTypeVersion="10" ma:contentTypeDescription="Create a new document." ma:contentTypeScope="" ma:versionID="9f7ba0fe4fb4033f9759eb0d8d290617">
  <xsd:schema xmlns:xsd="http://www.w3.org/2001/XMLSchema" xmlns:xs="http://www.w3.org/2001/XMLSchema" xmlns:p="http://schemas.microsoft.com/office/2006/metadata/properties" xmlns:ns3="45987a19-0b2c-4d42-ad64-d9749832b1e7" xmlns:ns4="f083da49-451a-4629-8875-846b923e2ce9" targetNamespace="http://schemas.microsoft.com/office/2006/metadata/properties" ma:root="true" ma:fieldsID="31bcb4c6e23f9617ad1c70eef249ea00" ns3:_="" ns4:_="">
    <xsd:import namespace="45987a19-0b2c-4d42-ad64-d9749832b1e7"/>
    <xsd:import namespace="f083da49-451a-4629-8875-846b923e2ce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87a19-0b2c-4d42-ad64-d9749832b1e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83da49-451a-4629-8875-846b923e2ce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FD80542-455C-4476-9A88-D556A2798560}">
  <ds:schemaRefs>
    <ds:schemaRef ds:uri="http://schemas.microsoft.com/sharepoint/v3/contenttype/forms"/>
  </ds:schemaRefs>
</ds:datastoreItem>
</file>

<file path=customXml/itemProps2.xml><?xml version="1.0" encoding="utf-8"?>
<ds:datastoreItem xmlns:ds="http://schemas.openxmlformats.org/officeDocument/2006/customXml" ds:itemID="{E705B457-1D95-4D23-B552-5B0FBD16FB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987a19-0b2c-4d42-ad64-d9749832b1e7"/>
    <ds:schemaRef ds:uri="f083da49-451a-4629-8875-846b923e2c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9F70F3-50C4-4E1E-9FC8-B0BEEFC71FA7}">
  <ds:schemaRefs>
    <ds:schemaRef ds:uri="45987a19-0b2c-4d42-ad64-d9749832b1e7"/>
    <ds:schemaRef ds:uri="http://purl.org/dc/elements/1.1/"/>
    <ds:schemaRef ds:uri="f083da49-451a-4629-8875-846b923e2ce9"/>
    <ds:schemaRef ds:uri="http://schemas.microsoft.com/office/infopath/2007/PartnerControls"/>
    <ds:schemaRef ds:uri="http://purl.org/dc/term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741</TotalTime>
  <Words>1780</Words>
  <Application>Microsoft Office PowerPoint</Application>
  <PresentationFormat>On-screen Show (4:3)</PresentationFormat>
  <Paragraphs>119</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Courier New</vt:lpstr>
      <vt:lpstr>Symbol</vt:lpstr>
      <vt:lpstr>Times New Roman</vt:lpstr>
      <vt:lpstr>Office Theme</vt:lpstr>
      <vt:lpstr>Amendments of Schedules to the FIC Act</vt:lpstr>
      <vt:lpstr>National Treasury and FIC Officials</vt:lpstr>
      <vt:lpstr> </vt:lpstr>
      <vt:lpstr> </vt:lpstr>
      <vt:lpstr> </vt:lpstr>
      <vt:lpstr> Comments received during the Parliamentary consultation process – </vt:lpstr>
      <vt:lpstr> Comments received during the Parliamentary consultation process – </vt:lpstr>
      <vt:lpstr> Comments received during the Parliamentary consultation process – </vt:lpstr>
      <vt:lpstr> Comments received during the Parliamentary consultation process – </vt:lpstr>
      <vt:lpstr> Comments received during the Parliamentary consultation process – </vt:lpstr>
      <vt:lpstr> Comments received during the Parliamentary consultation process – </vt:lpstr>
      <vt:lpstr> Comments received during the Parliamentary consultation process – </vt:lpstr>
      <vt:lpstr> Comments received during the Parliamentary consultation process – </vt:lpstr>
      <vt:lpstr>Registration, Guidance &amp; Awareness, Supervision and Monitoring of new sectors – on a risk-based supervisory approach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Teboho Sepanya</cp:lastModifiedBy>
  <cp:revision>68</cp:revision>
  <cp:lastPrinted>2022-08-15T13:28:20Z</cp:lastPrinted>
  <dcterms:created xsi:type="dcterms:W3CDTF">2017-06-12T08:43:34Z</dcterms:created>
  <dcterms:modified xsi:type="dcterms:W3CDTF">2022-08-24T08:07:32Z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0x010100C08FFC00AA84044D9133115AB46DEBFA</vt:lpwstr>
  </property>
  <property fmtid="{D5CDD505-2E9C-101B-9397-08002B2CF9AE}" pid="3" name="MSIP_Label_af75612e-792a-4e01-a282-15cf1e626282_Enabled">
    <vt:lpwstr>true</vt:lpwstr>
  </property>
  <property fmtid="{D5CDD505-2E9C-101B-9397-08002B2CF9AE}" pid="4" name="MSIP_Label_af75612e-792a-4e01-a282-15cf1e626282_SetDate">
    <vt:lpwstr>2022-06-15T13:25:51Z</vt:lpwstr>
  </property>
  <property fmtid="{D5CDD505-2E9C-101B-9397-08002B2CF9AE}" pid="5" name="MSIP_Label_af75612e-792a-4e01-a282-15cf1e626282_Method">
    <vt:lpwstr>Standard</vt:lpwstr>
  </property>
  <property fmtid="{D5CDD505-2E9C-101B-9397-08002B2CF9AE}" pid="6" name="MSIP_Label_af75612e-792a-4e01-a282-15cf1e626282_Name">
    <vt:lpwstr>Public</vt:lpwstr>
  </property>
  <property fmtid="{D5CDD505-2E9C-101B-9397-08002B2CF9AE}" pid="7" name="MSIP_Label_af75612e-792a-4e01-a282-15cf1e626282_SiteId">
    <vt:lpwstr>1c5235b3-a463-4a01-96a7-dc2634b2aa74</vt:lpwstr>
  </property>
  <property fmtid="{D5CDD505-2E9C-101B-9397-08002B2CF9AE}" pid="8" name="MSIP_Label_af75612e-792a-4e01-a282-15cf1e626282_ActionId">
    <vt:lpwstr>71f19ea6-66dc-44f7-96af-a3af1adf126a</vt:lpwstr>
  </property>
  <property fmtid="{D5CDD505-2E9C-101B-9397-08002B2CF9AE}" pid="9" name="MSIP_Label_af75612e-792a-4e01-a282-15cf1e626282_ContentBits">
    <vt:lpwstr>0</vt:lpwstr>
  </property>
</Properties>
</file>