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9" r:id="rId2"/>
  </p:sldMasterIdLst>
  <p:notesMasterIdLst>
    <p:notesMasterId r:id="rId13"/>
  </p:notesMasterIdLst>
  <p:sldIdLst>
    <p:sldId id="319" r:id="rId3"/>
    <p:sldId id="290" r:id="rId4"/>
    <p:sldId id="311" r:id="rId5"/>
    <p:sldId id="312" r:id="rId6"/>
    <p:sldId id="314" r:id="rId7"/>
    <p:sldId id="315" r:id="rId8"/>
    <p:sldId id="316" r:id="rId9"/>
    <p:sldId id="317" r:id="rId10"/>
    <p:sldId id="318" r:id="rId11"/>
    <p:sldId id="313" r:id="rId12"/>
  </p:sldIdLst>
  <p:sldSz cx="12192000" cy="6858000"/>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thapo. Matsobane" initials="MM" lastIdx="1" clrIdx="0">
    <p:extLst>
      <p:ext uri="{19B8F6BF-5375-455C-9EA6-DF929625EA0E}">
        <p15:presenceInfo xmlns:p15="http://schemas.microsoft.com/office/powerpoint/2012/main" userId="S-1-5-21-1035630543-1431987748-622671684-31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4660"/>
  </p:normalViewPr>
  <p:slideViewPr>
    <p:cSldViewPr snapToGrid="0">
      <p:cViewPr varScale="1">
        <p:scale>
          <a:sx n="54" d="100"/>
          <a:sy n="54" d="100"/>
        </p:scale>
        <p:origin x="82" y="221"/>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EF250-180C-44D9-8508-7A2E675D1EE0}" type="datetimeFigureOut">
              <a:rPr lang="en-ZA" smtClean="0"/>
              <a:t>2022/08/18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FCE8E-E8FF-4151-94AE-9351418B9323}" type="slidenum">
              <a:rPr lang="en-ZA" smtClean="0"/>
              <a:t>‹#›</a:t>
            </a:fld>
            <a:endParaRPr lang="en-ZA"/>
          </a:p>
        </p:txBody>
      </p:sp>
    </p:spTree>
    <p:extLst>
      <p:ext uri="{BB962C8B-B14F-4D97-AF65-F5344CB8AC3E}">
        <p14:creationId xmlns:p14="http://schemas.microsoft.com/office/powerpoint/2010/main" val="1304806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57301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val="185819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5BC44CD-8A0B-4865-A9FD-8CD81DD4DF86}" type="datetimeFigureOut">
              <a:rPr lang="en-ZA" smtClean="0"/>
              <a:t>2022/08/18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B8FD4B1-75C2-404C-A1BE-4D5444833154}" type="slidenum">
              <a:rPr lang="en-ZA" smtClean="0"/>
              <a:t>‹#›</a:t>
            </a:fld>
            <a:endParaRPr lang="en-ZA"/>
          </a:p>
        </p:txBody>
      </p:sp>
    </p:spTree>
    <p:extLst>
      <p:ext uri="{BB962C8B-B14F-4D97-AF65-F5344CB8AC3E}">
        <p14:creationId xmlns:p14="http://schemas.microsoft.com/office/powerpoint/2010/main" val="180700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5BC44CD-8A0B-4865-A9FD-8CD81DD4DF86}" type="datetimeFigureOut">
              <a:rPr lang="en-ZA" smtClean="0"/>
              <a:t>2022/08/18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B8FD4B1-75C2-404C-A1BE-4D5444833154}" type="slidenum">
              <a:rPr lang="en-ZA" smtClean="0"/>
              <a:t>‹#›</a:t>
            </a:fld>
            <a:endParaRPr lang="en-ZA"/>
          </a:p>
        </p:txBody>
      </p:sp>
    </p:spTree>
    <p:extLst>
      <p:ext uri="{BB962C8B-B14F-4D97-AF65-F5344CB8AC3E}">
        <p14:creationId xmlns:p14="http://schemas.microsoft.com/office/powerpoint/2010/main" val="158241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459645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2091337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3663942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82080" y="3573017"/>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8" name="Title 7"/>
          <p:cNvSpPr>
            <a:spLocks noGrp="1"/>
          </p:cNvSpPr>
          <p:nvPr>
            <p:ph type="title"/>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a:t>Click to edit Master title style</a:t>
            </a:r>
            <a:endParaRPr lang="en-ZA" dirty="0"/>
          </a:p>
        </p:txBody>
      </p:sp>
    </p:spTree>
    <p:extLst>
      <p:ext uri="{BB962C8B-B14F-4D97-AF65-F5344CB8AC3E}">
        <p14:creationId xmlns:p14="http://schemas.microsoft.com/office/powerpoint/2010/main" val="189949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82080" y="3573016"/>
            <a:ext cx="85344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a:solidFill>
                  <a:srgbClr val="DB6D29"/>
                </a:solidFill>
                <a:latin typeface="Arial" panose="020B0604020202020204" pitchFamily="34" charset="0"/>
                <a:cs typeface="Arial" panose="020B0604020202020204" pitchFamily="34" charset="0"/>
              </a:rPr>
              <a:t>CLICK TO ADD SUBTITLE OF THE PRESENTATION</a:t>
            </a:r>
          </a:p>
        </p:txBody>
      </p:sp>
      <p:sp>
        <p:nvSpPr>
          <p:cNvPr id="8" name="Title 7"/>
          <p:cNvSpPr>
            <a:spLocks noGrp="1"/>
          </p:cNvSpPr>
          <p:nvPr>
            <p:ph type="title" hasCustomPrompt="1"/>
          </p:nvPr>
        </p:nvSpPr>
        <p:spPr>
          <a:xfrm>
            <a:off x="431371" y="1916832"/>
            <a:ext cx="109728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a:t>CLICK TO ADD TITLE OF PRESENTATION</a:t>
            </a:r>
            <a:endParaRPr lang="en-ZA" dirty="0"/>
          </a:p>
        </p:txBody>
      </p:sp>
    </p:spTree>
    <p:extLst>
      <p:ext uri="{BB962C8B-B14F-4D97-AF65-F5344CB8AC3E}">
        <p14:creationId xmlns:p14="http://schemas.microsoft.com/office/powerpoint/2010/main" val="3583546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7" name="Rectangle 6"/>
          <p:cNvSpPr/>
          <p:nvPr/>
        </p:nvSpPr>
        <p:spPr>
          <a:xfrm>
            <a:off x="812800" y="838203"/>
            <a:ext cx="113792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pic>
        <p:nvPicPr>
          <p:cNvPr id="8"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585" t="18717" r="12842" b="24479"/>
          <a:stretch/>
        </p:blipFill>
        <p:spPr bwMode="auto">
          <a:xfrm>
            <a:off x="11393312" y="6268990"/>
            <a:ext cx="719403" cy="58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623392" y="44624"/>
            <a:ext cx="109728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a:t>Title of slide</a:t>
            </a:r>
            <a:endParaRPr lang="en-ZA" dirty="0"/>
          </a:p>
        </p:txBody>
      </p:sp>
    </p:spTree>
    <p:extLst>
      <p:ext uri="{BB962C8B-B14F-4D97-AF65-F5344CB8AC3E}">
        <p14:creationId xmlns:p14="http://schemas.microsoft.com/office/powerpoint/2010/main" val="3291237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2" name="TextBox 1"/>
          <p:cNvSpPr txBox="1"/>
          <p:nvPr/>
        </p:nvSpPr>
        <p:spPr>
          <a:xfrm>
            <a:off x="1487488" y="5470192"/>
            <a:ext cx="96010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Website: www.education.gov.za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Call Centre: 0800 202 933 | callcentre@dbe.gov.za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Twitter: @DBE_SA | Facebook: DBE SA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Title 5"/>
          <p:cNvSpPr>
            <a:spLocks noGrp="1"/>
          </p:cNvSpPr>
          <p:nvPr>
            <p:ph type="title" hasCustomPrompt="1"/>
          </p:nvPr>
        </p:nvSpPr>
        <p:spPr>
          <a:xfrm>
            <a:off x="609600" y="2502024"/>
            <a:ext cx="109728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val="1531235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660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pic>
        <p:nvPicPr>
          <p:cNvPr id="5"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9363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4191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6879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1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6018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0925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5273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6282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5896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5244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79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31133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5404F2-BE9A-4460-8815-8F645183555F}"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E69268-9C8B-4EBF-A9EE-DC5DC2D48DC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412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95687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014247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5BC44CD-8A0B-4865-A9FD-8CD81DD4DF86}" type="datetimeFigureOut">
              <a:rPr lang="en-ZA" smtClean="0"/>
              <a:t>2022/08/18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B8FD4B1-75C2-404C-A1BE-4D5444833154}" type="slidenum">
              <a:rPr lang="en-ZA" smtClean="0"/>
              <a:t>‹#›</a:t>
            </a:fld>
            <a:endParaRPr lang="en-ZA"/>
          </a:p>
        </p:txBody>
      </p:sp>
      <p:pic>
        <p:nvPicPr>
          <p:cNvPr id="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8"/>
          <a:stretch/>
        </p:blipFill>
        <p:spPr bwMode="auto">
          <a:xfrm>
            <a:off x="47328" y="6237313"/>
            <a:ext cx="1961952" cy="59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953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C44CD-8A0B-4865-A9FD-8CD81DD4DF86}" type="datetimeFigureOut">
              <a:rPr lang="en-ZA" smtClean="0"/>
              <a:t>2022/08/18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B8FD4B1-75C2-404C-A1BE-4D5444833154}" type="slidenum">
              <a:rPr lang="en-ZA" smtClean="0"/>
              <a:t>‹#›</a:t>
            </a:fld>
            <a:endParaRPr lang="en-ZA"/>
          </a:p>
        </p:txBody>
      </p:sp>
    </p:spTree>
    <p:extLst>
      <p:ext uri="{BB962C8B-B14F-4D97-AF65-F5344CB8AC3E}">
        <p14:creationId xmlns:p14="http://schemas.microsoft.com/office/powerpoint/2010/main" val="23484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C44CD-8A0B-4865-A9FD-8CD81DD4DF86}" type="datetimeFigureOut">
              <a:rPr lang="en-ZA" smtClean="0"/>
              <a:t>2022/08/18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B8FD4B1-75C2-404C-A1BE-4D5444833154}" type="slidenum">
              <a:rPr lang="en-ZA" smtClean="0"/>
              <a:t>‹#›</a:t>
            </a:fld>
            <a:endParaRPr lang="en-ZA"/>
          </a:p>
        </p:txBody>
      </p:sp>
    </p:spTree>
    <p:extLst>
      <p:ext uri="{BB962C8B-B14F-4D97-AF65-F5344CB8AC3E}">
        <p14:creationId xmlns:p14="http://schemas.microsoft.com/office/powerpoint/2010/main" val="131444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ZA"/>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C44CD-8A0B-4865-A9FD-8CD81DD4DF86}" type="datetimeFigureOut">
              <a:rPr lang="en-ZA" smtClean="0"/>
              <a:t>2022/08/18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B8FD4B1-75C2-404C-A1BE-4D5444833154}" type="slidenum">
              <a:rPr lang="en-ZA" smtClean="0"/>
              <a:t>‹#›</a:t>
            </a:fld>
            <a:endParaRPr lang="en-ZA"/>
          </a:p>
        </p:txBody>
      </p:sp>
    </p:spTree>
    <p:extLst>
      <p:ext uri="{BB962C8B-B14F-4D97-AF65-F5344CB8AC3E}">
        <p14:creationId xmlns:p14="http://schemas.microsoft.com/office/powerpoint/2010/main" val="321490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tile tx="0" ty="0" sx="100000" sy="100000" flip="x"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C44CD-8A0B-4865-A9FD-8CD81DD4DF86}" type="datetimeFigureOut">
              <a:rPr lang="en-ZA" smtClean="0"/>
              <a:t>2022/08/18</a:t>
            </a:fld>
            <a:endParaRPr lang="en-ZA"/>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FD4B1-75C2-404C-A1BE-4D5444833154}" type="slidenum">
              <a:rPr lang="en-ZA" smtClean="0"/>
              <a:t>‹#›</a:t>
            </a:fld>
            <a:endParaRPr lang="en-ZA"/>
          </a:p>
        </p:txBody>
      </p:sp>
    </p:spTree>
    <p:extLst>
      <p:ext uri="{BB962C8B-B14F-4D97-AF65-F5344CB8AC3E}">
        <p14:creationId xmlns:p14="http://schemas.microsoft.com/office/powerpoint/2010/main" val="377151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tile tx="0" ty="0" sx="100000" sy="100000" flip="x"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40A1095-4561-41D9-9587-2C60EB4DE67C}"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EF1C6E-F5DE-46BD-AA1D-9703FAEFCAB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345624"/>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1504" y="836712"/>
            <a:ext cx="8928992" cy="3240360"/>
          </a:xfrm>
        </p:spPr>
        <p:txBody>
          <a:bodyPr>
            <a:noAutofit/>
          </a:bodyPr>
          <a:lstStyle/>
          <a:p>
            <a:r>
              <a:rPr lang="en-GB" sz="5400" b="1" dirty="0">
                <a:latin typeface="Century Gothic" panose="020B0502020202020204" pitchFamily="34" charset="0"/>
              </a:rPr>
              <a:t>PRESENTATION TO </a:t>
            </a:r>
            <a:r>
              <a:rPr lang="en-GB" sz="5400" b="1" dirty="0" smtClean="0">
                <a:latin typeface="Century Gothic" panose="020B0502020202020204" pitchFamily="34" charset="0"/>
              </a:rPr>
              <a:t>SELECT COMMITTEE ON APPROPRIATIONS</a:t>
            </a:r>
            <a:endParaRPr lang="en-ZA" sz="5400" b="1" dirty="0">
              <a:latin typeface="Century Gothic" panose="020B0502020202020204" pitchFamily="34" charset="0"/>
            </a:endParaRPr>
          </a:p>
        </p:txBody>
      </p:sp>
      <p:sp>
        <p:nvSpPr>
          <p:cNvPr id="3" name="Subtitle 2"/>
          <p:cNvSpPr>
            <a:spLocks noGrp="1"/>
          </p:cNvSpPr>
          <p:nvPr>
            <p:ph type="subTitle" idx="1"/>
          </p:nvPr>
        </p:nvSpPr>
        <p:spPr>
          <a:xfrm>
            <a:off x="2859596" y="4365104"/>
            <a:ext cx="6400800" cy="1224136"/>
          </a:xfrm>
        </p:spPr>
        <p:txBody>
          <a:bodyPr>
            <a:normAutofit/>
          </a:bodyPr>
          <a:lstStyle/>
          <a:p>
            <a:r>
              <a:rPr lang="en-ZA" sz="2800" dirty="0" smtClean="0">
                <a:latin typeface="Century Gothic" panose="020B0502020202020204" pitchFamily="34" charset="0"/>
              </a:rPr>
              <a:t>MPUMALANGA </a:t>
            </a:r>
            <a:endParaRPr lang="en-ZA" sz="2800" dirty="0">
              <a:latin typeface="Century Gothic" panose="020B0502020202020204" pitchFamily="34" charset="0"/>
            </a:endParaRPr>
          </a:p>
        </p:txBody>
      </p:sp>
    </p:spTree>
    <p:extLst>
      <p:ext uri="{BB962C8B-B14F-4D97-AF65-F5344CB8AC3E}">
        <p14:creationId xmlns:p14="http://schemas.microsoft.com/office/powerpoint/2010/main" val="3176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25084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673" y="60482"/>
            <a:ext cx="11347767" cy="790083"/>
          </a:xfrm>
        </p:spPr>
        <p:txBody>
          <a:bodyPr>
            <a:noAutofit/>
          </a:bodyPr>
          <a:lstStyle/>
          <a:p>
            <a:r>
              <a:rPr lang="en-GB" sz="2800" b="1" dirty="0">
                <a:effectLst>
                  <a:outerShdw blurRad="38100" dist="38100" dir="2700000" algn="tl">
                    <a:srgbClr val="000000">
                      <a:alpha val="43137"/>
                    </a:srgbClr>
                  </a:outerShdw>
                </a:effectLst>
                <a:latin typeface="Arial Black" panose="020B0A04020102020204" pitchFamily="34" charset="0"/>
              </a:rPr>
              <a:t>MATHEMATIC,SCIENCE AND TECHNOLOGY CONDITIONAL GRANT</a:t>
            </a:r>
            <a:endParaRPr lang="en-ZA" sz="2800" dirty="0">
              <a:effectLst>
                <a:outerShdw blurRad="38100" dist="38100" dir="2700000" algn="tl">
                  <a:srgbClr val="000000">
                    <a:alpha val="43137"/>
                  </a:srgbClr>
                </a:outerShdw>
              </a:effectLst>
              <a:latin typeface="Arial Black" panose="020B0A04020102020204" pitchFamily="34" charset="0"/>
            </a:endParaRPr>
          </a:p>
        </p:txBody>
      </p:sp>
      <p:sp>
        <p:nvSpPr>
          <p:cNvPr id="3" name="Title 1"/>
          <p:cNvSpPr txBox="1">
            <a:spLocks/>
          </p:cNvSpPr>
          <p:nvPr/>
        </p:nvSpPr>
        <p:spPr>
          <a:xfrm>
            <a:off x="216805" y="915125"/>
            <a:ext cx="11847091" cy="1797976"/>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ZA" sz="2400" dirty="0">
              <a:solidFill>
                <a:schemeClr val="accent6">
                  <a:lumMod val="75000"/>
                </a:schemeClr>
              </a:solidFill>
              <a:latin typeface="Arial Black" panose="020B0A04020102020204" pitchFamily="34" charset="0"/>
            </a:endParaRPr>
          </a:p>
          <a:p>
            <a:pPr algn="l"/>
            <a:r>
              <a:rPr lang="en-ZA" sz="2000" dirty="0">
                <a:latin typeface="Arial Black" panose="020B0A04020102020204" pitchFamily="34" charset="0"/>
              </a:rPr>
              <a:t>Division of Revenue Act 2021,Schedule 5, Part A : </a:t>
            </a:r>
          </a:p>
          <a:p>
            <a:pPr algn="l"/>
            <a:r>
              <a:rPr lang="en-ZA" sz="2000" dirty="0">
                <a:latin typeface="Arial Black" panose="020B0A04020102020204" pitchFamily="34" charset="0"/>
              </a:rPr>
              <a:t>Specific purpose conditional allocation    to the province  </a:t>
            </a:r>
          </a:p>
          <a:p>
            <a:pPr algn="l"/>
            <a:r>
              <a:rPr lang="en-ZA" sz="2000" b="1" dirty="0">
                <a:latin typeface="Arial Black" panose="020B0A04020102020204" pitchFamily="34" charset="0"/>
              </a:rPr>
              <a:t>Grant purpose: </a:t>
            </a:r>
          </a:p>
          <a:p>
            <a:pPr algn="l"/>
            <a:r>
              <a:rPr lang="en-ZA" sz="2000" b="1" dirty="0">
                <a:latin typeface="Arial Black" panose="020B0A04020102020204" pitchFamily="34" charset="0"/>
              </a:rPr>
              <a:t>To provide schools, learners and teachers with resources to increase learners participation and success rate in MST subject in whole country</a:t>
            </a:r>
          </a:p>
          <a:p>
            <a:pPr algn="l"/>
            <a:endParaRPr lang="en-ZA" sz="3600" dirty="0">
              <a:solidFill>
                <a:schemeClr val="accent6">
                  <a:lumMod val="75000"/>
                </a:schemeClr>
              </a:solidFill>
              <a:latin typeface="Arial Black" panose="020B0A04020102020204" pitchFamily="34" charset="0"/>
            </a:endParaRPr>
          </a:p>
        </p:txBody>
      </p:sp>
      <p:sp>
        <p:nvSpPr>
          <p:cNvPr id="4" name="Title 1"/>
          <p:cNvSpPr txBox="1">
            <a:spLocks/>
          </p:cNvSpPr>
          <p:nvPr/>
        </p:nvSpPr>
        <p:spPr>
          <a:xfrm>
            <a:off x="268188" y="2678594"/>
            <a:ext cx="11606299" cy="3744928"/>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sz="2400" dirty="0">
                <a:latin typeface="Arial Black" panose="020B0A04020102020204" pitchFamily="34" charset="0"/>
              </a:rPr>
              <a:t>Outputs: </a:t>
            </a:r>
          </a:p>
          <a:p>
            <a:pPr marL="342900" indent="-342900" algn="l">
              <a:buFont typeface="Wingdings" panose="05000000000000000000" pitchFamily="2" charset="2"/>
              <a:buChar char="q"/>
            </a:pPr>
            <a:r>
              <a:rPr lang="en-ZA" sz="2400" b="1" dirty="0">
                <a:latin typeface="Arial Black" panose="020B0A04020102020204" pitchFamily="34" charset="0"/>
              </a:rPr>
              <a:t>Information, Communication and Technology (ICT) resources including ICT integration;</a:t>
            </a:r>
          </a:p>
          <a:p>
            <a:pPr marL="342900" indent="-342900" algn="l">
              <a:buFont typeface="Wingdings" panose="05000000000000000000" pitchFamily="2" charset="2"/>
              <a:buChar char="q"/>
            </a:pPr>
            <a:r>
              <a:rPr lang="en-ZA" sz="2400" b="1" dirty="0">
                <a:latin typeface="Arial Black" panose="020B0A04020102020204" pitchFamily="34" charset="0"/>
              </a:rPr>
              <a:t>Workshop (Technical) machinery, equipment and tools;</a:t>
            </a:r>
          </a:p>
          <a:p>
            <a:pPr marL="342900" indent="-342900" algn="l">
              <a:buFont typeface="Wingdings" panose="05000000000000000000" pitchFamily="2" charset="2"/>
              <a:buChar char="q"/>
            </a:pPr>
            <a:r>
              <a:rPr lang="en-ZA" sz="2400" b="1" dirty="0">
                <a:latin typeface="Arial Black" panose="020B0A04020102020204" pitchFamily="34" charset="0"/>
              </a:rPr>
              <a:t>Laboratory(Science) equipment, manipulatives, apparatus and consumables;</a:t>
            </a:r>
          </a:p>
          <a:p>
            <a:pPr marL="342900" indent="-342900" algn="l">
              <a:buFont typeface="Wingdings" panose="05000000000000000000" pitchFamily="2" charset="2"/>
              <a:buChar char="q"/>
            </a:pPr>
            <a:r>
              <a:rPr lang="en-ZA" sz="2400" b="1" dirty="0">
                <a:latin typeface="Arial Black" panose="020B0A04020102020204" pitchFamily="34" charset="0"/>
              </a:rPr>
              <a:t>Learner supports, MST subjects competitions, camps etc.</a:t>
            </a:r>
          </a:p>
          <a:p>
            <a:pPr marL="342900" indent="-342900" algn="l">
              <a:buFont typeface="Wingdings" panose="05000000000000000000" pitchFamily="2" charset="2"/>
              <a:buChar char="q"/>
            </a:pPr>
            <a:r>
              <a:rPr lang="en-ZA" sz="2400" b="1" dirty="0">
                <a:latin typeface="Arial Black" panose="020B0A04020102020204" pitchFamily="34" charset="0"/>
              </a:rPr>
              <a:t>Teacher support(training of teachers and subject advisors)</a:t>
            </a:r>
          </a:p>
          <a:p>
            <a:pPr marL="342900" indent="-342900" algn="l">
              <a:buFont typeface="Wingdings" panose="05000000000000000000" pitchFamily="2" charset="2"/>
              <a:buChar char="q"/>
            </a:pPr>
            <a:r>
              <a:rPr lang="en-ZA" sz="2400" b="1" dirty="0">
                <a:latin typeface="Arial Black" panose="020B0A04020102020204" pitchFamily="34" charset="0"/>
              </a:rPr>
              <a:t>DBE-Cuba support programme for Eastern Cape, Gauteng, Limpopo and Kwa-Zulu Natal</a:t>
            </a:r>
          </a:p>
        </p:txBody>
      </p:sp>
    </p:spTree>
    <p:extLst>
      <p:ext uri="{BB962C8B-B14F-4D97-AF65-F5344CB8AC3E}">
        <p14:creationId xmlns:p14="http://schemas.microsoft.com/office/powerpoint/2010/main" val="90216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0" y="99392"/>
            <a:ext cx="12191999" cy="566414"/>
          </a:xfrm>
          <a:prstGeom prst="rect">
            <a:avLst/>
          </a:prstGeom>
          <a:solidFill>
            <a:schemeClr val="bg1">
              <a:lumMod val="95000"/>
            </a:schemeClr>
          </a:solidFill>
          <a:ln>
            <a:solidFill>
              <a:schemeClr val="bg1">
                <a:lumMod val="85000"/>
              </a:schemeClr>
            </a:solidFill>
          </a:ln>
          <a:effectLst>
            <a:innerShdw blurRad="63500" dist="50800" dir="135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i="1" dirty="0">
                <a:ln>
                  <a:solidFill>
                    <a:schemeClr val="bg1"/>
                  </a:solidFill>
                </a:ln>
                <a:effectLst>
                  <a:outerShdw blurRad="38100" dist="38100" dir="2700000" algn="tl">
                    <a:srgbClr val="000000">
                      <a:alpha val="43137"/>
                    </a:srgbClr>
                  </a:outerShdw>
                </a:effectLst>
                <a:latin typeface="Arial Black" panose="020B0A04020102020204" pitchFamily="34" charset="0"/>
              </a:rPr>
              <a:t>2021/22 Fourth Quarter MST Conditional Grant Expenditure</a:t>
            </a:r>
          </a:p>
        </p:txBody>
      </p:sp>
      <p:graphicFrame>
        <p:nvGraphicFramePr>
          <p:cNvPr id="2" name="Table 1">
            <a:extLst>
              <a:ext uri="{FF2B5EF4-FFF2-40B4-BE49-F238E27FC236}">
                <a16:creationId xmlns:a16="http://schemas.microsoft.com/office/drawing/2014/main" id="{0D5A24C5-DF91-47A6-BB28-5800A51492BD}"/>
              </a:ext>
            </a:extLst>
          </p:cNvPr>
          <p:cNvGraphicFramePr>
            <a:graphicFrameLocks noGrp="1"/>
          </p:cNvGraphicFramePr>
          <p:nvPr>
            <p:extLst>
              <p:ext uri="{D42A27DB-BD31-4B8C-83A1-F6EECF244321}">
                <p14:modId xmlns:p14="http://schemas.microsoft.com/office/powerpoint/2010/main" val="1667436297"/>
              </p:ext>
            </p:extLst>
          </p:nvPr>
        </p:nvGraphicFramePr>
        <p:xfrm>
          <a:off x="1" y="674655"/>
          <a:ext cx="12191999" cy="5480184"/>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2346796">
                  <a:extLst>
                    <a:ext uri="{9D8B030D-6E8A-4147-A177-3AD203B41FA5}">
                      <a16:colId xmlns:a16="http://schemas.microsoft.com/office/drawing/2014/main" val="3215398455"/>
                    </a:ext>
                  </a:extLst>
                </a:gridCol>
                <a:gridCol w="1338148">
                  <a:extLst>
                    <a:ext uri="{9D8B030D-6E8A-4147-A177-3AD203B41FA5}">
                      <a16:colId xmlns:a16="http://schemas.microsoft.com/office/drawing/2014/main" val="3505107878"/>
                    </a:ext>
                  </a:extLst>
                </a:gridCol>
                <a:gridCol w="1148293">
                  <a:extLst>
                    <a:ext uri="{9D8B030D-6E8A-4147-A177-3AD203B41FA5}">
                      <a16:colId xmlns:a16="http://schemas.microsoft.com/office/drawing/2014/main" val="499359971"/>
                    </a:ext>
                  </a:extLst>
                </a:gridCol>
                <a:gridCol w="1334390">
                  <a:extLst>
                    <a:ext uri="{9D8B030D-6E8A-4147-A177-3AD203B41FA5}">
                      <a16:colId xmlns:a16="http://schemas.microsoft.com/office/drawing/2014/main" val="1533957641"/>
                    </a:ext>
                  </a:extLst>
                </a:gridCol>
                <a:gridCol w="1479208">
                  <a:extLst>
                    <a:ext uri="{9D8B030D-6E8A-4147-A177-3AD203B41FA5}">
                      <a16:colId xmlns:a16="http://schemas.microsoft.com/office/drawing/2014/main" val="556068463"/>
                    </a:ext>
                  </a:extLst>
                </a:gridCol>
                <a:gridCol w="1621386">
                  <a:extLst>
                    <a:ext uri="{9D8B030D-6E8A-4147-A177-3AD203B41FA5}">
                      <a16:colId xmlns:a16="http://schemas.microsoft.com/office/drawing/2014/main" val="4203771308"/>
                    </a:ext>
                  </a:extLst>
                </a:gridCol>
                <a:gridCol w="1461889">
                  <a:extLst>
                    <a:ext uri="{9D8B030D-6E8A-4147-A177-3AD203B41FA5}">
                      <a16:colId xmlns:a16="http://schemas.microsoft.com/office/drawing/2014/main" val="784353365"/>
                    </a:ext>
                  </a:extLst>
                </a:gridCol>
                <a:gridCol w="1461889">
                  <a:extLst>
                    <a:ext uri="{9D8B030D-6E8A-4147-A177-3AD203B41FA5}">
                      <a16:colId xmlns:a16="http://schemas.microsoft.com/office/drawing/2014/main" val="3029367765"/>
                    </a:ext>
                  </a:extLst>
                </a:gridCol>
              </a:tblGrid>
              <a:tr h="537457">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OUTPUTS</a:t>
                      </a:r>
                      <a:endParaRPr lang="en-US" sz="1400" i="1" dirty="0">
                        <a:solidFill>
                          <a:sysClr val="windowText" lastClr="00000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2021/22 </a:t>
                      </a:r>
                      <a:r>
                        <a:rPr lang="en-US" sz="1400" i="1" dirty="0">
                          <a:solidFill>
                            <a:sysClr val="windowText" lastClr="000000"/>
                          </a:solidFill>
                          <a:effectLst>
                            <a:outerShdw blurRad="38100" dist="38100" dir="2700000" algn="tl">
                              <a:srgbClr val="000000">
                                <a:alpha val="43137"/>
                              </a:srgbClr>
                            </a:outerShdw>
                          </a:effectLst>
                        </a:rPr>
                        <a:t>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Adjustment</a:t>
                      </a:r>
                      <a:endParaRPr lang="en-US" sz="1400" i="1" dirty="0">
                        <a:solidFill>
                          <a:sysClr val="windowText" lastClr="00000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Total </a:t>
                      </a:r>
                      <a:r>
                        <a:rPr lang="en-US" sz="1400" i="1" dirty="0">
                          <a:solidFill>
                            <a:sysClr val="windowText" lastClr="000000"/>
                          </a:solidFill>
                          <a:effectLst>
                            <a:outerShdw blurRad="38100" dist="38100" dir="2700000" algn="tl">
                              <a:srgbClr val="000000">
                                <a:alpha val="43137"/>
                              </a:srgbClr>
                            </a:outerShdw>
                          </a:effectLst>
                        </a:rPr>
                        <a:t>Adjusted  Budget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Actual </a:t>
                      </a:r>
                      <a:r>
                        <a:rPr lang="en-US" sz="1400" i="1" dirty="0">
                          <a:solidFill>
                            <a:sysClr val="windowText" lastClr="000000"/>
                          </a:solidFill>
                          <a:effectLst>
                            <a:outerShdw blurRad="38100" dist="38100" dir="2700000" algn="tl">
                              <a:srgbClr val="000000">
                                <a:alpha val="43137"/>
                              </a:srgbClr>
                            </a:outerShdw>
                          </a:effectLst>
                        </a:rPr>
                        <a:t>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smtClean="0">
                          <a:solidFill>
                            <a:sysClr val="windowText" lastClr="000000"/>
                          </a:solidFill>
                          <a:effectLst>
                            <a:outerShdw blurRad="38100" dist="38100" dir="2700000" algn="tl">
                              <a:srgbClr val="000000">
                                <a:alpha val="43137"/>
                              </a:srgbClr>
                            </a:outerShdw>
                          </a:effectLst>
                        </a:rPr>
                        <a:t>Under </a:t>
                      </a:r>
                      <a:r>
                        <a:rPr lang="en-US" sz="1400" i="1" dirty="0">
                          <a:solidFill>
                            <a:sysClr val="windowText" lastClr="000000"/>
                          </a:solidFill>
                          <a:effectLst>
                            <a:outerShdw blurRad="38100" dist="38100" dir="2700000" algn="tl">
                              <a:srgbClr val="000000">
                                <a:alpha val="43137"/>
                              </a:srgbClr>
                            </a:outerShdw>
                          </a:effectLst>
                        </a:rPr>
                        <a:t>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400" i="1" dirty="0">
                          <a:solidFill>
                            <a:sysClr val="windowText" lastClr="000000"/>
                          </a:solidFill>
                          <a:effectLst>
                            <a:outerShdw blurRad="38100" dist="38100" dir="2700000" algn="tl">
                              <a:srgbClr val="000000">
                                <a:alpha val="43137"/>
                              </a:srgbClr>
                            </a:outerShdw>
                          </a:effectLst>
                        </a:rPr>
                        <a:t>Funds Committed end of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 Spent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57325"/>
                  </a:ext>
                </a:extLst>
              </a:tr>
              <a:tr h="773499">
                <a:tc>
                  <a:txBody>
                    <a:bodyPr/>
                    <a:lstStyle/>
                    <a:p>
                      <a:pPr algn="l"/>
                      <a:r>
                        <a:rPr lang="en-US" sz="1400" b="1" i="1" dirty="0">
                          <a:effectLst>
                            <a:outerShdw blurRad="38100" dist="38100" dir="2700000" algn="tl">
                              <a:srgbClr val="000000">
                                <a:alpha val="43137"/>
                              </a:srgbClr>
                            </a:outerShdw>
                          </a:effectLst>
                        </a:rPr>
                        <a:t>Information, Communication and Technology( 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8517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b="1" i="1" dirty="0" smtClean="0"/>
                    </a:p>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8517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7000"/>
                        </a:lnSpc>
                        <a:spcAft>
                          <a:spcPts val="0"/>
                        </a:spcAft>
                      </a:pPr>
                      <a:r>
                        <a:rPr lang="en-ZA" sz="16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5224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3293</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3293</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b="1" i="1" dirty="0" smtClean="0"/>
                    </a:p>
                    <a:p>
                      <a:pPr algn="ctr"/>
                      <a:r>
                        <a:rPr lang="en-US" sz="1400" b="1" i="1" smtClean="0"/>
                        <a:t>63</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1871349"/>
                  </a:ext>
                </a:extLst>
              </a:tr>
              <a:tr h="549401">
                <a:tc>
                  <a:txBody>
                    <a:bodyPr/>
                    <a:lstStyle/>
                    <a:p>
                      <a:pPr algn="l"/>
                      <a:r>
                        <a:rPr lang="en-US" sz="1400" b="1" i="1" dirty="0">
                          <a:effectLst>
                            <a:outerShdw blurRad="38100" dist="38100" dir="2700000" algn="tl">
                              <a:srgbClr val="000000">
                                <a:alpha val="43137"/>
                              </a:srgbClr>
                            </a:outerShdw>
                          </a:effectLst>
                        </a:rPr>
                        <a:t>Workshops machinery, Equipment and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8517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8517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8517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100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8040740"/>
                  </a:ext>
                </a:extLst>
              </a:tr>
              <a:tr h="1028611">
                <a:tc>
                  <a:txBody>
                    <a:bodyPr/>
                    <a:lstStyle/>
                    <a:p>
                      <a:pPr algn="l"/>
                      <a:r>
                        <a:rPr lang="en-US" sz="1400" b="1" i="1" dirty="0">
                          <a:effectLst>
                            <a:outerShdw blurRad="38100" dist="38100" dir="2700000" algn="tl">
                              <a:srgbClr val="000000">
                                <a:alpha val="43137"/>
                              </a:srgbClr>
                            </a:outerShdw>
                          </a:effectLst>
                        </a:rPr>
                        <a:t>Laboratory Equipment/apparatus, Manipulatives and Consumables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10646</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b="1" i="1" dirty="0" smtClean="0"/>
                    </a:p>
                    <a:p>
                      <a:pPr algn="ctr"/>
                      <a:endParaRPr lang="en-US" sz="1400" b="1" i="1" dirty="0" smtClean="0"/>
                    </a:p>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4460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6187</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b="1" i="1" dirty="0" smtClean="0"/>
                    </a:p>
                    <a:p>
                      <a:pPr algn="ctr"/>
                      <a:r>
                        <a:rPr lang="en-US" sz="1400" b="1" i="1" dirty="0" smtClean="0"/>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6449870"/>
                  </a:ext>
                </a:extLst>
              </a:tr>
              <a:tr h="420378">
                <a:tc>
                  <a:txBody>
                    <a:bodyPr/>
                    <a:lstStyle/>
                    <a:p>
                      <a:pPr algn="l"/>
                      <a:r>
                        <a:rPr lang="en-US" sz="1400" b="1" i="1" dirty="0">
                          <a:effectLst>
                            <a:outerShdw blurRad="38100" dist="38100" dir="2700000" algn="tl">
                              <a:srgbClr val="000000">
                                <a:alpha val="43137"/>
                              </a:srgbClr>
                            </a:outerShdw>
                          </a:effectLst>
                        </a:rPr>
                        <a:t>Teachers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8091</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smtClean="0">
                          <a:solidFill>
                            <a:schemeClr val="dk1"/>
                          </a:solidFill>
                          <a:latin typeface="Arial" panose="020B0604020202020204" pitchFamily="34" charset="0"/>
                          <a:ea typeface="+mn-ea"/>
                          <a:cs typeface="Arial" panose="020B0604020202020204" pitchFamily="34" charset="0"/>
                        </a:rPr>
                        <a:t>8091</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8091</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100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3093264"/>
                  </a:ext>
                </a:extLst>
              </a:tr>
              <a:tr h="420378">
                <a:tc>
                  <a:txBody>
                    <a:bodyPr/>
                    <a:lstStyle/>
                    <a:p>
                      <a:pPr algn="l"/>
                      <a:r>
                        <a:rPr lang="en-US" sz="1400" b="1" i="1" dirty="0">
                          <a:effectLst>
                            <a:outerShdw blurRad="38100" dist="38100" dir="2700000" algn="tl">
                              <a:srgbClr val="000000">
                                <a:alpha val="43137"/>
                              </a:srgbClr>
                            </a:outerShdw>
                          </a:effectLst>
                        </a:rPr>
                        <a:t>Leaner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1" kern="1200" dirty="0" smtClean="0">
                          <a:solidFill>
                            <a:schemeClr val="dk1"/>
                          </a:solidFill>
                          <a:latin typeface="Arial" panose="020B0604020202020204" pitchFamily="34" charset="0"/>
                          <a:ea typeface="+mn-ea"/>
                          <a:cs typeface="Arial" panose="020B0604020202020204" pitchFamily="34" charset="0"/>
                        </a:rPr>
                        <a:t>6387</a:t>
                      </a:r>
                    </a:p>
                    <a:p>
                      <a:pPr>
                        <a:lnSpc>
                          <a:spcPct val="100000"/>
                        </a:lnSpc>
                        <a:spcAft>
                          <a:spcPts val="0"/>
                        </a:spcAft>
                      </a:pP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1" kern="1200" smtClean="0">
                          <a:solidFill>
                            <a:schemeClr val="dk1"/>
                          </a:solidFill>
                          <a:latin typeface="Arial" panose="020B0604020202020204" pitchFamily="34" charset="0"/>
                          <a:ea typeface="+mn-ea"/>
                          <a:cs typeface="Arial" panose="020B0604020202020204" pitchFamily="34" charset="0"/>
                        </a:rPr>
                        <a:t>6387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500" b="1" kern="1200" smtClean="0">
                          <a:solidFill>
                            <a:schemeClr val="dk1"/>
                          </a:solidFill>
                          <a:latin typeface="Arial" panose="020B0604020202020204" pitchFamily="34" charset="0"/>
                          <a:ea typeface="+mn-ea"/>
                          <a:cs typeface="Arial" panose="020B0604020202020204" pitchFamily="34" charset="0"/>
                        </a:rPr>
                        <a:t>6387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smtClean="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100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6850146"/>
                  </a:ext>
                </a:extLst>
              </a:tr>
              <a:tr h="587379">
                <a:tc>
                  <a:txBody>
                    <a:bodyPr/>
                    <a:lstStyle/>
                    <a:p>
                      <a:pPr algn="l"/>
                      <a:r>
                        <a:rPr lang="en-US" sz="1400" b="1" i="1" dirty="0">
                          <a:effectLst>
                            <a:outerShdw blurRad="38100" dist="38100" dir="2700000" algn="tl">
                              <a:srgbClr val="000000">
                                <a:alpha val="43137"/>
                              </a:srgbClr>
                            </a:outerShdw>
                          </a:effectLst>
                        </a:rPr>
                        <a:t>DBE-Cuba MST support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ZA"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100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4442807"/>
                  </a:ext>
                </a:extLst>
              </a:tr>
              <a:tr h="420378">
                <a:tc>
                  <a:txBody>
                    <a:bodyPr/>
                    <a:lstStyle/>
                    <a:p>
                      <a:pPr algn="l"/>
                      <a:r>
                        <a:rPr lang="en-US" sz="1400" b="1" i="1" dirty="0">
                          <a:effectLst>
                            <a:outerShdw blurRad="38100" dist="38100" dir="2700000" algn="tl">
                              <a:srgbClr val="000000">
                                <a:alpha val="43137"/>
                              </a:srgbClr>
                            </a:outerShdw>
                          </a:effectLst>
                        </a:rPr>
                        <a:t>Grant Administration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500" b="1" kern="1200" dirty="0" smtClean="0">
                          <a:solidFill>
                            <a:schemeClr val="dk1"/>
                          </a:solidFill>
                          <a:latin typeface="Arial" panose="020B0604020202020204" pitchFamily="34" charset="0"/>
                          <a:ea typeface="+mn-ea"/>
                          <a:cs typeface="Arial" panose="020B0604020202020204" pitchFamily="34" charset="0"/>
                        </a:rPr>
                        <a:t>426</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500" b="1" kern="1200" dirty="0" smtClean="0">
                          <a:solidFill>
                            <a:schemeClr val="dk1"/>
                          </a:solidFill>
                          <a:latin typeface="Arial" panose="020B0604020202020204" pitchFamily="34" charset="0"/>
                          <a:ea typeface="+mn-ea"/>
                          <a:cs typeface="Arial" panose="020B0604020202020204" pitchFamily="34" charset="0"/>
                        </a:rPr>
                        <a:t>426</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500" b="1" kern="1200" dirty="0" smtClean="0">
                          <a:solidFill>
                            <a:schemeClr val="dk1"/>
                          </a:solidFill>
                          <a:latin typeface="Arial" panose="020B0604020202020204" pitchFamily="34" charset="0"/>
                          <a:ea typeface="+mn-ea"/>
                          <a:cs typeface="Arial" panose="020B0604020202020204" pitchFamily="34" charset="0"/>
                        </a:rPr>
                        <a:t>426</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US" sz="1500" b="1" kern="1200" dirty="0" smtClean="0">
                          <a:solidFill>
                            <a:schemeClr val="dk1"/>
                          </a:solidFill>
                          <a:latin typeface="Arial" panose="020B0604020202020204" pitchFamily="34" charset="0"/>
                          <a:ea typeface="+mn-ea"/>
                          <a:cs typeface="Arial" panose="020B0604020202020204" pitchFamily="34" charset="0"/>
                        </a:rPr>
                        <a:t>0</a:t>
                      </a:r>
                      <a:endParaRPr lang="en-ZA" sz="1500" b="1" kern="1200" dirty="0">
                        <a:solidFill>
                          <a:schemeClr val="dk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7000"/>
                        </a:lnSpc>
                        <a:spcAft>
                          <a:spcPts val="800"/>
                        </a:spcAft>
                      </a:pPr>
                      <a:r>
                        <a:rPr lang="en-US" sz="1500" b="1" kern="1200" dirty="0" smtClean="0">
                          <a:solidFill>
                            <a:schemeClr val="dk1"/>
                          </a:solidFill>
                          <a:effectLst/>
                          <a:latin typeface="Arial" panose="020B0604020202020204" pitchFamily="34" charset="0"/>
                          <a:ea typeface="+mn-ea"/>
                          <a:cs typeface="Arial" panose="020B0604020202020204" pitchFamily="34" charset="0"/>
                        </a:rPr>
                        <a:t>0</a:t>
                      </a:r>
                      <a:endParaRPr lang="en-ZA" sz="1500" b="1" kern="1200" dirty="0">
                        <a:solidFill>
                          <a:schemeClr val="dk1"/>
                        </a:solidFill>
                        <a:effectLst/>
                        <a:latin typeface="Arial" panose="020B0604020202020204" pitchFamily="34" charset="0"/>
                        <a:ea typeface="+mn-ea"/>
                        <a:cs typeface="Arial" panose="020B0604020202020204" pitchFamily="34" charset="0"/>
                      </a:endParaRPr>
                    </a:p>
                  </a:txBody>
                  <a:tcPr marL="70538" marR="70538" marT="35269" marB="3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400" b="1" i="1" dirty="0" smtClean="0"/>
                        <a:t>100</a:t>
                      </a:r>
                      <a:endParaRPr lang="en-US" sz="1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9507464"/>
                  </a:ext>
                </a:extLst>
              </a:tr>
              <a:tr h="420378">
                <a:tc>
                  <a:txBody>
                    <a:bodyPr/>
                    <a:lstStyle/>
                    <a:p>
                      <a:pPr algn="l"/>
                      <a:r>
                        <a:rPr lang="en-US" sz="1400" b="1" i="1" dirty="0">
                          <a:effectLst>
                            <a:outerShdw blurRad="38100" dist="38100" dir="2700000" algn="tl">
                              <a:srgbClr val="000000">
                                <a:alpha val="43137"/>
                              </a:srgbClr>
                            </a:outerShdw>
                          </a:effectLs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kern="1200" dirty="0" smtClean="0">
                          <a:solidFill>
                            <a:schemeClr val="tx1"/>
                          </a:solidFill>
                          <a:latin typeface="Arial" panose="020B0604020202020204" pitchFamily="34" charset="0"/>
                          <a:ea typeface="+mn-ea"/>
                          <a:cs typeface="Arial" panose="020B0604020202020204" pitchFamily="34" charset="0"/>
                        </a:rPr>
                        <a:t>42584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2000" b="1" dirty="0" smtClean="0">
                          <a:solidFill>
                            <a:schemeClr val="tx1"/>
                          </a:solidFill>
                        </a:rPr>
                        <a:t>0</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0"/>
                        </a:spcAft>
                      </a:pPr>
                      <a:r>
                        <a:rPr lang="en-ZA"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42584</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0"/>
                        </a:spcAft>
                      </a:pPr>
                      <a:r>
                        <a:rPr lang="en-ZA" sz="2000" b="1" kern="1200" dirty="0" smtClean="0">
                          <a:solidFill>
                            <a:schemeClr val="tx1"/>
                          </a:solidFill>
                          <a:effectLst/>
                          <a:latin typeface="+mn-lt"/>
                          <a:ea typeface="+mn-ea"/>
                          <a:cs typeface="+mn-cs"/>
                        </a:rPr>
                        <a:t>33103</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0"/>
                        </a:spcAft>
                      </a:pPr>
                      <a:r>
                        <a:rPr lang="en-US" sz="20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3293</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0"/>
                        </a:spcAft>
                      </a:pPr>
                      <a:r>
                        <a:rPr lang="en-ZA" sz="20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3293</a:t>
                      </a:r>
                      <a:endParaRPr lang="en-ZA"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lnSpc>
                          <a:spcPct val="107000"/>
                        </a:lnSpc>
                        <a:spcAft>
                          <a:spcPts val="0"/>
                        </a:spcAft>
                      </a:pPr>
                      <a:r>
                        <a:rPr lang="en-US" sz="2000" b="1" dirty="0" smtClean="0">
                          <a:effectLst/>
                          <a:latin typeface="Calibri" panose="020F0502020204030204" pitchFamily="34" charset="0"/>
                          <a:ea typeface="Calibri" panose="020F0502020204030204" pitchFamily="34" charset="0"/>
                          <a:cs typeface="Times New Roman" panose="02020603050405020304" pitchFamily="18" charset="0"/>
                        </a:rPr>
                        <a:t>              78%</a:t>
                      </a:r>
                      <a:endParaRPr lang="en-ZA"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11817060"/>
                  </a:ext>
                </a:extLst>
              </a:tr>
            </a:tbl>
          </a:graphicData>
        </a:graphic>
      </p:graphicFrame>
    </p:spTree>
    <p:extLst>
      <p:ext uri="{BB962C8B-B14F-4D97-AF65-F5344CB8AC3E}">
        <p14:creationId xmlns:p14="http://schemas.microsoft.com/office/powerpoint/2010/main" val="290608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165" y="199932"/>
            <a:ext cx="11662913" cy="533314"/>
          </a:xfrm>
          <a:solidFill>
            <a:schemeClr val="bg1">
              <a:lumMod val="75000"/>
            </a:schemeClr>
          </a:solidFill>
          <a:ln>
            <a:solidFill>
              <a:schemeClr val="tx1"/>
            </a:solidFill>
          </a:ln>
        </p:spPr>
        <p:txBody>
          <a:bodyPr>
            <a:normAutofit fontScale="90000"/>
          </a:bodyPr>
          <a:lstStyle/>
          <a:p>
            <a:pPr algn="l"/>
            <a:r>
              <a:rPr lang="en-US" b="1" i="1" dirty="0"/>
              <a:t>Reasons for under-expending </a:t>
            </a:r>
          </a:p>
        </p:txBody>
      </p:sp>
      <p:sp>
        <p:nvSpPr>
          <p:cNvPr id="4" name="Content Placeholder 3"/>
          <p:cNvSpPr>
            <a:spLocks noGrp="1"/>
          </p:cNvSpPr>
          <p:nvPr>
            <p:ph sz="half" idx="2"/>
          </p:nvPr>
        </p:nvSpPr>
        <p:spPr>
          <a:xfrm>
            <a:off x="258792" y="857117"/>
            <a:ext cx="11637034" cy="5129615"/>
          </a:xfrm>
          <a:solidFill>
            <a:schemeClr val="bg1">
              <a:lumMod val="95000"/>
            </a:schemeClr>
          </a:solidFill>
          <a:ln>
            <a:solidFill>
              <a:schemeClr val="tx1"/>
            </a:solidFill>
          </a:ln>
        </p:spPr>
        <p:txBody>
          <a:bodyPr>
            <a:normAutofit/>
          </a:bodyPr>
          <a:lstStyle/>
          <a:p>
            <a:pPr marL="1073150" indent="-536575">
              <a:buFont typeface="Wingdings" panose="05000000000000000000" pitchFamily="2" charset="2"/>
              <a:buChar char="q"/>
            </a:pPr>
            <a:r>
              <a:rPr lang="en-US" sz="2400" b="1" dirty="0" smtClean="0"/>
              <a:t>The laptops have been delivered and paid for from the current budget pending approval roll over.</a:t>
            </a:r>
          </a:p>
          <a:p>
            <a:pPr marL="1073150" indent="-536575">
              <a:buFont typeface="Wingdings" panose="05000000000000000000" pitchFamily="2" charset="2"/>
              <a:buChar char="q"/>
            </a:pPr>
            <a:r>
              <a:rPr lang="en-US" sz="2400" b="1" dirty="0" smtClean="0"/>
              <a:t>The amount of R6 187 861 has not yet been paid due to late identification of the actual invoices that could not be paid and the LTSM contract PMU could also not identify that the invoices were not paid.</a:t>
            </a:r>
          </a:p>
          <a:p>
            <a:pPr marL="1073150" indent="-536575">
              <a:buFont typeface="Wingdings" panose="05000000000000000000" pitchFamily="2" charset="2"/>
              <a:buChar char="q"/>
            </a:pPr>
            <a:r>
              <a:rPr lang="en-US" sz="2400" b="1" dirty="0" smtClean="0"/>
              <a:t>The invoices have since been received from the PMU and will be paid by 31 August 2022.</a:t>
            </a:r>
          </a:p>
          <a:p>
            <a:pPr marL="1073150" indent="-536575">
              <a:buFont typeface="Wingdings" panose="05000000000000000000" pitchFamily="2" charset="2"/>
              <a:buChar char="q"/>
            </a:pPr>
            <a:endParaRPr lang="en-US" sz="2400" b="1" dirty="0" smtClean="0"/>
          </a:p>
          <a:p>
            <a:pPr marL="1073150" indent="-536575">
              <a:buFont typeface="Wingdings" panose="05000000000000000000" pitchFamily="2" charset="2"/>
              <a:buChar char="q"/>
            </a:pPr>
            <a:endParaRPr lang="en-US" sz="2400" b="1" dirty="0"/>
          </a:p>
        </p:txBody>
      </p:sp>
    </p:spTree>
    <p:extLst>
      <p:ext uri="{BB962C8B-B14F-4D97-AF65-F5344CB8AC3E}">
        <p14:creationId xmlns:p14="http://schemas.microsoft.com/office/powerpoint/2010/main" val="528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165" y="199932"/>
            <a:ext cx="11662913" cy="533314"/>
          </a:xfrm>
          <a:solidFill>
            <a:schemeClr val="bg1">
              <a:lumMod val="75000"/>
            </a:schemeClr>
          </a:solidFill>
          <a:ln>
            <a:solidFill>
              <a:schemeClr val="tx1"/>
            </a:solidFill>
          </a:ln>
        </p:spPr>
        <p:txBody>
          <a:bodyPr>
            <a:normAutofit fontScale="90000"/>
          </a:bodyPr>
          <a:lstStyle/>
          <a:p>
            <a:pPr algn="l"/>
            <a:r>
              <a:rPr lang="en-US" b="1" i="1" dirty="0"/>
              <a:t>Non- Financial Performance 2021/22</a:t>
            </a:r>
          </a:p>
        </p:txBody>
      </p:sp>
      <p:sp>
        <p:nvSpPr>
          <p:cNvPr id="4" name="Content Placeholder 3"/>
          <p:cNvSpPr>
            <a:spLocks noGrp="1"/>
          </p:cNvSpPr>
          <p:nvPr>
            <p:ph sz="half" idx="2"/>
          </p:nvPr>
        </p:nvSpPr>
        <p:spPr>
          <a:xfrm>
            <a:off x="258792" y="857117"/>
            <a:ext cx="11637034" cy="5129615"/>
          </a:xfrm>
          <a:solidFill>
            <a:schemeClr val="bg1">
              <a:lumMod val="95000"/>
            </a:schemeClr>
          </a:solidFill>
          <a:ln>
            <a:solidFill>
              <a:schemeClr val="tx1"/>
            </a:solidFill>
          </a:ln>
        </p:spPr>
        <p:txBody>
          <a:bodyPr>
            <a:normAutofit fontScale="70000" lnSpcReduction="20000"/>
          </a:bodyPr>
          <a:lstStyle/>
          <a:p>
            <a:pPr marL="514350" indent="-514350">
              <a:buFont typeface="+mj-lt"/>
              <a:buAutoNum type="arabicPeriod"/>
            </a:pPr>
            <a:r>
              <a:rPr lang="en-ZA" b="1" dirty="0">
                <a:latin typeface="Arial Black" panose="020B0A04020102020204" pitchFamily="34" charset="0"/>
              </a:rPr>
              <a:t>Information, Communication and Technology (ICT) resources including ICT integration(Achieved</a:t>
            </a:r>
            <a:r>
              <a:rPr lang="en-ZA" b="1" dirty="0" smtClean="0">
                <a:latin typeface="Arial Black" panose="020B0A04020102020204" pitchFamily="34" charset="0"/>
              </a:rPr>
              <a:t>)</a:t>
            </a:r>
          </a:p>
          <a:p>
            <a:pPr marL="0" indent="0">
              <a:buNone/>
            </a:pPr>
            <a:r>
              <a:rPr lang="en-US" b="1" dirty="0">
                <a:latin typeface="Arial Black" panose="020B0A04020102020204" pitchFamily="34" charset="0"/>
              </a:rPr>
              <a:t> </a:t>
            </a:r>
            <a:r>
              <a:rPr lang="en-US" b="1" dirty="0" smtClean="0">
                <a:latin typeface="Arial Black" panose="020B0A04020102020204" pitchFamily="34" charset="0"/>
              </a:rPr>
              <a:t>     196 Schools supported as follows:</a:t>
            </a:r>
            <a:endParaRPr lang="en-ZA" b="1" dirty="0">
              <a:latin typeface="Arial Black" panose="020B0A04020102020204" pitchFamily="34" charset="0"/>
            </a:endParaRPr>
          </a:p>
          <a:p>
            <a:pPr marL="1073150" indent="-536575">
              <a:buFont typeface="Wingdings" panose="05000000000000000000" pitchFamily="2" charset="2"/>
              <a:buChar char="q"/>
            </a:pPr>
            <a:r>
              <a:rPr lang="en-ZA" dirty="0" smtClean="0">
                <a:latin typeface="Arial" panose="020B0604020202020204" pitchFamily="34" charset="0"/>
                <a:cs typeface="Arial" panose="020B0604020202020204" pitchFamily="34" charset="0"/>
              </a:rPr>
              <a:t>5 </a:t>
            </a:r>
            <a:r>
              <a:rPr lang="en-ZA" dirty="0">
                <a:latin typeface="Arial" panose="020B0604020202020204" pitchFamily="34" charset="0"/>
                <a:cs typeface="Arial" panose="020B0604020202020204" pitchFamily="34" charset="0"/>
              </a:rPr>
              <a:t>schools for CAT and It received laptop </a:t>
            </a:r>
            <a:r>
              <a:rPr lang="en-ZA" dirty="0" smtClean="0">
                <a:latin typeface="Arial" panose="020B0604020202020204" pitchFamily="34" charset="0"/>
                <a:cs typeface="Arial" panose="020B0604020202020204" pitchFamily="34" charset="0"/>
              </a:rPr>
              <a:t>trolleys </a:t>
            </a:r>
          </a:p>
          <a:p>
            <a:pPr marL="1073150" indent="-536575">
              <a:buFont typeface="Wingdings" panose="05000000000000000000" pitchFamily="2" charset="2"/>
              <a:buChar char="q"/>
            </a:pPr>
            <a:r>
              <a:rPr lang="en-ZA" dirty="0" smtClean="0">
                <a:latin typeface="Arial" panose="020B0604020202020204" pitchFamily="34" charset="0"/>
                <a:cs typeface="Arial" panose="020B0604020202020204" pitchFamily="34" charset="0"/>
              </a:rPr>
              <a:t>128 </a:t>
            </a:r>
            <a:r>
              <a:rPr lang="en-ZA" dirty="0">
                <a:latin typeface="Arial" panose="020B0604020202020204" pitchFamily="34" charset="0"/>
                <a:cs typeface="Arial" panose="020B0604020202020204" pitchFamily="34" charset="0"/>
              </a:rPr>
              <a:t>primary </a:t>
            </a:r>
            <a:r>
              <a:rPr lang="en-ZA" dirty="0">
                <a:solidFill>
                  <a:schemeClr val="dk1"/>
                </a:solidFill>
                <a:latin typeface="Arial" panose="020B0604020202020204" pitchFamily="34" charset="0"/>
                <a:cs typeface="Arial" panose="020B0604020202020204" pitchFamily="34" charset="0"/>
              </a:rPr>
              <a:t>schools received  coding and robotics kits and </a:t>
            </a:r>
            <a:endParaRPr lang="en-ZA" dirty="0" smtClean="0">
              <a:solidFill>
                <a:schemeClr val="dk1"/>
              </a:solidFill>
              <a:latin typeface="Arial" panose="020B0604020202020204" pitchFamily="34" charset="0"/>
              <a:cs typeface="Arial" panose="020B0604020202020204" pitchFamily="34" charset="0"/>
            </a:endParaRPr>
          </a:p>
          <a:p>
            <a:pPr marL="1073150" indent="-536575">
              <a:buFont typeface="Wingdings" panose="05000000000000000000" pitchFamily="2" charset="2"/>
              <a:buChar char="q"/>
            </a:pPr>
            <a:r>
              <a:rPr lang="en-ZA" dirty="0" smtClean="0">
                <a:solidFill>
                  <a:schemeClr val="dk1"/>
                </a:solidFill>
                <a:latin typeface="Arial" panose="020B0604020202020204" pitchFamily="34" charset="0"/>
                <a:cs typeface="Arial" panose="020B0604020202020204" pitchFamily="34" charset="0"/>
              </a:rPr>
              <a:t>68 </a:t>
            </a:r>
            <a:r>
              <a:rPr lang="en-ZA" dirty="0">
                <a:solidFill>
                  <a:schemeClr val="dk1"/>
                </a:solidFill>
                <a:latin typeface="Arial" panose="020B0604020202020204" pitchFamily="34" charset="0"/>
                <a:cs typeface="Arial" panose="020B0604020202020204" pitchFamily="34" charset="0"/>
              </a:rPr>
              <a:t>secondary schools </a:t>
            </a:r>
            <a:r>
              <a:rPr lang="en-ZA" dirty="0" smtClean="0">
                <a:solidFill>
                  <a:schemeClr val="dk1"/>
                </a:solidFill>
                <a:latin typeface="Arial" panose="020B0604020202020204" pitchFamily="34" charset="0"/>
                <a:cs typeface="Arial" panose="020B0604020202020204" pitchFamily="34" charset="0"/>
              </a:rPr>
              <a:t>received  laptops</a:t>
            </a:r>
            <a:endParaRPr lang="en-ZA" dirty="0">
              <a:solidFill>
                <a:schemeClr val="dk1"/>
              </a:solidFill>
              <a:latin typeface="Arial" panose="020B0604020202020204" pitchFamily="34" charset="0"/>
              <a:cs typeface="Arial" panose="020B0604020202020204" pitchFamily="34" charset="0"/>
            </a:endParaRPr>
          </a:p>
          <a:p>
            <a:pPr marL="536575" indent="0">
              <a:buNone/>
            </a:pPr>
            <a:endParaRPr lang="en-ZA" b="1" dirty="0">
              <a:latin typeface="Arial Black" panose="020B0A04020102020204" pitchFamily="34" charset="0"/>
            </a:endParaRPr>
          </a:p>
          <a:p>
            <a:pPr marL="514350" indent="-514350">
              <a:buFont typeface="+mj-lt"/>
              <a:buAutoNum type="arabicPeriod" startAt="2"/>
            </a:pPr>
            <a:r>
              <a:rPr lang="en-ZA" b="1" dirty="0">
                <a:latin typeface="Arial Black" panose="020B0A04020102020204" pitchFamily="34" charset="0"/>
              </a:rPr>
              <a:t>Workshop (Technical) machinery, equipment and tools</a:t>
            </a:r>
            <a:r>
              <a:rPr lang="en-ZA" b="1" dirty="0" smtClean="0">
                <a:latin typeface="Arial Black" panose="020B0A04020102020204" pitchFamily="34" charset="0"/>
              </a:rPr>
              <a:t>;</a:t>
            </a:r>
          </a:p>
          <a:p>
            <a:pPr marL="0" indent="0">
              <a:buNone/>
            </a:pPr>
            <a:r>
              <a:rPr lang="en-US" b="1" dirty="0">
                <a:latin typeface="Arial Black" panose="020B0A04020102020204" pitchFamily="34" charset="0"/>
              </a:rPr>
              <a:t> </a:t>
            </a:r>
            <a:r>
              <a:rPr lang="en-US" b="1" dirty="0" smtClean="0">
                <a:latin typeface="Arial Black" panose="020B0A04020102020204" pitchFamily="34" charset="0"/>
              </a:rPr>
              <a:t>     40 and 24 schools supported as follows:</a:t>
            </a:r>
            <a:endParaRPr lang="en-ZA" b="1" dirty="0">
              <a:latin typeface="Arial Black" panose="020B0A04020102020204" pitchFamily="34" charset="0"/>
            </a:endParaRPr>
          </a:p>
          <a:p>
            <a:pPr marL="1073150" indent="-536575">
              <a:buFont typeface="Wingdings" panose="05000000000000000000" pitchFamily="2" charset="2"/>
              <a:buChar char="q"/>
              <a:tabLst>
                <a:tab pos="893763" algn="l"/>
              </a:tabLst>
            </a:pPr>
            <a:r>
              <a:rPr lang="en-ZA" dirty="0" smtClean="0">
                <a:latin typeface="Arial" panose="020B0604020202020204" pitchFamily="34" charset="0"/>
                <a:cs typeface="Arial" panose="020B0604020202020204" pitchFamily="34" charset="0"/>
              </a:rPr>
              <a:t>44 </a:t>
            </a:r>
            <a:r>
              <a:rPr lang="en-ZA" dirty="0">
                <a:latin typeface="Arial" panose="020B0604020202020204" pitchFamily="34" charset="0"/>
                <a:cs typeface="Arial" panose="020B0604020202020204" pitchFamily="34" charset="0"/>
              </a:rPr>
              <a:t>schools offering specialisations got PAT material and </a:t>
            </a:r>
            <a:endParaRPr lang="en-ZA" dirty="0" smtClean="0">
              <a:latin typeface="Arial" panose="020B0604020202020204" pitchFamily="34" charset="0"/>
              <a:cs typeface="Arial" panose="020B0604020202020204" pitchFamily="34" charset="0"/>
            </a:endParaRPr>
          </a:p>
          <a:p>
            <a:pPr marL="1073150" indent="-536575">
              <a:buFont typeface="Wingdings" panose="05000000000000000000" pitchFamily="2" charset="2"/>
              <a:buChar char="q"/>
              <a:tabLst>
                <a:tab pos="893763" algn="l"/>
              </a:tabLst>
            </a:pPr>
            <a:r>
              <a:rPr lang="en-ZA" dirty="0" smtClean="0">
                <a:latin typeface="Arial" panose="020B0604020202020204" pitchFamily="34" charset="0"/>
                <a:cs typeface="Arial" panose="020B0604020202020204" pitchFamily="34" charset="0"/>
              </a:rPr>
              <a:t>24 schools received </a:t>
            </a:r>
            <a:r>
              <a:rPr lang="en-ZA" dirty="0">
                <a:latin typeface="Arial" panose="020B0604020202020204" pitchFamily="34" charset="0"/>
                <a:cs typeface="Arial" panose="020B0604020202020204" pitchFamily="34" charset="0"/>
              </a:rPr>
              <a:t>EGD </a:t>
            </a:r>
            <a:r>
              <a:rPr lang="en-ZA" dirty="0" smtClean="0">
                <a:latin typeface="Arial" panose="020B0604020202020204" pitchFamily="34" charset="0"/>
                <a:cs typeface="Arial" panose="020B0604020202020204" pitchFamily="34" charset="0"/>
              </a:rPr>
              <a:t>workbooks</a:t>
            </a:r>
          </a:p>
          <a:p>
            <a:pPr marL="1073150" indent="-536575">
              <a:buFont typeface="Wingdings" panose="05000000000000000000" pitchFamily="2" charset="2"/>
              <a:buChar char="q"/>
              <a:tabLst>
                <a:tab pos="893763" algn="l"/>
              </a:tabLst>
            </a:pPr>
            <a:r>
              <a:rPr lang="en-ZA" dirty="0" smtClean="0">
                <a:latin typeface="Arial" panose="020B0604020202020204" pitchFamily="34" charset="0"/>
                <a:cs typeface="Arial" panose="020B0604020202020204" pitchFamily="34" charset="0"/>
              </a:rPr>
              <a:t>10 schools received Agricultural Management Practice tools and equipment</a:t>
            </a:r>
          </a:p>
          <a:p>
            <a:pPr marL="536575" indent="0">
              <a:buNone/>
              <a:tabLst>
                <a:tab pos="893763" algn="l"/>
              </a:tabLst>
            </a:pPr>
            <a:endParaRPr lang="en-ZA" b="1" dirty="0" smtClean="0">
              <a:latin typeface="Arial Black" panose="020B0A04020102020204" pitchFamily="34" charset="0"/>
            </a:endParaRPr>
          </a:p>
          <a:p>
            <a:pPr marL="514350" indent="-514350">
              <a:buFont typeface="+mj-lt"/>
              <a:buAutoNum type="arabicPeriod" startAt="3"/>
            </a:pPr>
            <a:r>
              <a:rPr lang="en-ZA" b="1" dirty="0" smtClean="0">
                <a:latin typeface="Arial Black" panose="020B0A04020102020204" pitchFamily="34" charset="0"/>
              </a:rPr>
              <a:t>Laboratory(Science</a:t>
            </a:r>
            <a:r>
              <a:rPr lang="en-ZA" b="1" dirty="0">
                <a:latin typeface="Arial Black" panose="020B0A04020102020204" pitchFamily="34" charset="0"/>
              </a:rPr>
              <a:t>) equipment, manipulatives, apparatus and consumables;</a:t>
            </a:r>
          </a:p>
          <a:p>
            <a:pPr marL="1073150" indent="-536575">
              <a:buFont typeface="Wingdings" panose="05000000000000000000" pitchFamily="2" charset="2"/>
              <a:buChar char="q"/>
            </a:pPr>
            <a:r>
              <a:rPr lang="en-ZA" dirty="0" smtClean="0">
                <a:latin typeface="Arial" panose="020B0604020202020204" pitchFamily="34" charset="0"/>
                <a:cs typeface="Arial" panose="020B0604020202020204" pitchFamily="34" charset="0"/>
              </a:rPr>
              <a:t>17 Foundation phase </a:t>
            </a:r>
            <a:r>
              <a:rPr lang="en-ZA" dirty="0">
                <a:latin typeface="Arial" panose="020B0604020202020204" pitchFamily="34" charset="0"/>
                <a:cs typeface="Arial" panose="020B0604020202020204" pitchFamily="34" charset="0"/>
              </a:rPr>
              <a:t>schools were provided with mathematics kits </a:t>
            </a:r>
            <a:endParaRPr lang="en-ZA" dirty="0" smtClean="0">
              <a:latin typeface="Arial" panose="020B0604020202020204" pitchFamily="34" charset="0"/>
              <a:cs typeface="Arial" panose="020B0604020202020204" pitchFamily="34" charset="0"/>
            </a:endParaRPr>
          </a:p>
          <a:p>
            <a:pPr marL="1073150" indent="-536575">
              <a:buFont typeface="Wingdings" panose="05000000000000000000" pitchFamily="2" charset="2"/>
              <a:buChar char="q"/>
            </a:pPr>
            <a:r>
              <a:rPr lang="en-ZA" dirty="0" smtClean="0">
                <a:latin typeface="Arial" panose="020B0604020202020204" pitchFamily="34" charset="0"/>
                <a:cs typeface="Arial" panose="020B0604020202020204" pitchFamily="34" charset="0"/>
              </a:rPr>
              <a:t>68 </a:t>
            </a:r>
            <a:r>
              <a:rPr lang="en-ZA" dirty="0">
                <a:latin typeface="Arial" panose="020B0604020202020204" pitchFamily="34" charset="0"/>
                <a:cs typeface="Arial" panose="020B0604020202020204" pitchFamily="34" charset="0"/>
              </a:rPr>
              <a:t>Secondary schools </a:t>
            </a:r>
            <a:r>
              <a:rPr lang="en-ZA" dirty="0" smtClean="0">
                <a:latin typeface="Arial" panose="020B0604020202020204" pitchFamily="34" charset="0"/>
                <a:cs typeface="Arial" panose="020B0604020202020204" pitchFamily="34" charset="0"/>
              </a:rPr>
              <a:t>provided with physical sciences equipment and consumables</a:t>
            </a:r>
            <a:endParaRPr lang="en-ZA" dirty="0">
              <a:latin typeface="Arial" panose="020B0604020202020204" pitchFamily="34" charset="0"/>
              <a:cs typeface="Arial" panose="020B0604020202020204" pitchFamily="34" charset="0"/>
            </a:endParaRPr>
          </a:p>
          <a:p>
            <a:pPr marL="1073150" indent="-536575">
              <a:buFont typeface="Wingdings" panose="05000000000000000000" pitchFamily="2" charset="2"/>
              <a:buChar char="q"/>
            </a:pPr>
            <a:endParaRPr lang="en-ZA" b="1" dirty="0">
              <a:latin typeface="Arial Black" panose="020B0A04020102020204" pitchFamily="34" charset="0"/>
            </a:endParaRPr>
          </a:p>
          <a:p>
            <a:pPr marL="536575" indent="0">
              <a:buNone/>
            </a:pPr>
            <a:endParaRPr lang="en-ZA" b="1" dirty="0">
              <a:latin typeface="Arial Black" panose="020B0A04020102020204" pitchFamily="34" charset="0"/>
            </a:endParaRPr>
          </a:p>
          <a:p>
            <a:pPr marL="0" indent="0">
              <a:buNone/>
            </a:pPr>
            <a:endParaRPr lang="en-ZA" b="1" dirty="0">
              <a:latin typeface="Arial Black" panose="020B0A04020102020204" pitchFamily="34" charset="0"/>
            </a:endParaRPr>
          </a:p>
        </p:txBody>
      </p:sp>
    </p:spTree>
    <p:extLst>
      <p:ext uri="{BB962C8B-B14F-4D97-AF65-F5344CB8AC3E}">
        <p14:creationId xmlns:p14="http://schemas.microsoft.com/office/powerpoint/2010/main" val="212617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0773" y="70723"/>
            <a:ext cx="11662913" cy="533314"/>
          </a:xfrm>
          <a:solidFill>
            <a:schemeClr val="bg1">
              <a:lumMod val="75000"/>
            </a:schemeClr>
          </a:solidFill>
          <a:ln>
            <a:solidFill>
              <a:schemeClr val="tx1"/>
            </a:solidFill>
          </a:ln>
        </p:spPr>
        <p:txBody>
          <a:bodyPr>
            <a:normAutofit fontScale="90000"/>
          </a:bodyPr>
          <a:lstStyle/>
          <a:p>
            <a:pPr algn="l"/>
            <a:r>
              <a:rPr lang="en-US" b="1" i="1" dirty="0"/>
              <a:t>Non- Financial Performance …</a:t>
            </a:r>
            <a:r>
              <a:rPr lang="en-US" b="1" i="1" dirty="0" err="1"/>
              <a:t>Cont</a:t>
            </a:r>
            <a:r>
              <a:rPr lang="en-US" b="1" i="1" dirty="0"/>
              <a:t>…</a:t>
            </a:r>
          </a:p>
        </p:txBody>
      </p:sp>
      <p:sp>
        <p:nvSpPr>
          <p:cNvPr id="4" name="Content Placeholder 3"/>
          <p:cNvSpPr>
            <a:spLocks noGrp="1"/>
          </p:cNvSpPr>
          <p:nvPr>
            <p:ph sz="half" idx="2"/>
          </p:nvPr>
        </p:nvSpPr>
        <p:spPr>
          <a:xfrm>
            <a:off x="189218" y="668274"/>
            <a:ext cx="11637034" cy="5354839"/>
          </a:xfrm>
          <a:solidFill>
            <a:schemeClr val="bg1">
              <a:lumMod val="95000"/>
            </a:schemeClr>
          </a:solidFill>
          <a:ln>
            <a:solidFill>
              <a:schemeClr val="tx1"/>
            </a:solidFill>
          </a:ln>
        </p:spPr>
        <p:txBody>
          <a:bodyPr>
            <a:normAutofit fontScale="70000" lnSpcReduction="20000"/>
          </a:bodyPr>
          <a:lstStyle/>
          <a:p>
            <a:pPr marL="514350" indent="-514350">
              <a:buFont typeface="+mj-lt"/>
              <a:buAutoNum type="arabicPeriod" startAt="4"/>
            </a:pPr>
            <a:r>
              <a:rPr lang="en-ZA" dirty="0">
                <a:latin typeface="Arial Black" panose="020B0A04020102020204" pitchFamily="34" charset="0"/>
              </a:rPr>
              <a:t>Learner supports, MST subjects competitions, camps </a:t>
            </a:r>
            <a:r>
              <a:rPr lang="en-ZA" dirty="0" err="1">
                <a:latin typeface="Arial Black" panose="020B0A04020102020204" pitchFamily="34" charset="0"/>
              </a:rPr>
              <a:t>etc</a:t>
            </a:r>
            <a:r>
              <a:rPr lang="en-ZA" dirty="0" smtClean="0">
                <a:latin typeface="Arial Black" panose="020B0A04020102020204" pitchFamily="34" charset="0"/>
              </a:rPr>
              <a:t>:</a:t>
            </a:r>
          </a:p>
          <a:p>
            <a:pPr marL="685800" lvl="1">
              <a:buFont typeface="Wingdings" panose="05000000000000000000" pitchFamily="2" charset="2"/>
              <a:buChar char="q"/>
            </a:pPr>
            <a:r>
              <a:rPr lang="en-GB" sz="3100" dirty="0">
                <a:solidFill>
                  <a:srgbClr val="000000"/>
                </a:solidFill>
                <a:latin typeface="Arial" panose="020B0604020202020204" pitchFamily="34" charset="0"/>
                <a:cs typeface="Arial" panose="020B0604020202020204" pitchFamily="34" charset="0"/>
              </a:rPr>
              <a:t>Conducted Grade 12 learner camp for 1281 learners</a:t>
            </a:r>
          </a:p>
          <a:p>
            <a:pPr marL="685800" lvl="1">
              <a:buFont typeface="Wingdings" panose="05000000000000000000" pitchFamily="2" charset="2"/>
              <a:buChar char="q"/>
            </a:pPr>
            <a:r>
              <a:rPr lang="en-GB" sz="3100" dirty="0">
                <a:solidFill>
                  <a:srgbClr val="000000"/>
                </a:solidFill>
                <a:latin typeface="Arial" panose="020B0604020202020204" pitchFamily="34" charset="0"/>
                <a:cs typeface="Arial" panose="020B0604020202020204" pitchFamily="34" charset="0"/>
              </a:rPr>
              <a:t>Learners provided with 3 000 Physical Sciences Study Guides</a:t>
            </a:r>
          </a:p>
          <a:p>
            <a:pPr marL="685800" lvl="1">
              <a:buFont typeface="Wingdings" panose="05000000000000000000" pitchFamily="2" charset="2"/>
              <a:buChar char="q"/>
            </a:pPr>
            <a:r>
              <a:rPr lang="en-GB" sz="3100" dirty="0">
                <a:solidFill>
                  <a:srgbClr val="000000"/>
                </a:solidFill>
                <a:latin typeface="Arial" panose="020B0604020202020204" pitchFamily="34" charset="0"/>
                <a:cs typeface="Arial" panose="020B0604020202020204" pitchFamily="34" charset="0"/>
              </a:rPr>
              <a:t>Supported 302 learners who participated in the oil and Gas career guidance and exhibitions</a:t>
            </a:r>
          </a:p>
          <a:p>
            <a:pPr marL="685800" lvl="1">
              <a:buFont typeface="Wingdings" panose="05000000000000000000" pitchFamily="2" charset="2"/>
              <a:buChar char="q"/>
            </a:pPr>
            <a:r>
              <a:rPr lang="en-GB" sz="3100" dirty="0">
                <a:solidFill>
                  <a:srgbClr val="000000"/>
                </a:solidFill>
                <a:latin typeface="Arial" panose="020B0604020202020204" pitchFamily="34" charset="0"/>
                <a:cs typeface="Arial" panose="020B0604020202020204" pitchFamily="34" charset="0"/>
              </a:rPr>
              <a:t>625 learners participate in mining and energy career exhibitions and guidance.</a:t>
            </a:r>
          </a:p>
          <a:p>
            <a:pPr marL="685800" lvl="1">
              <a:buFont typeface="Wingdings" panose="05000000000000000000" pitchFamily="2" charset="2"/>
              <a:buChar char="q"/>
            </a:pPr>
            <a:r>
              <a:rPr lang="en-GB" sz="3100" dirty="0">
                <a:solidFill>
                  <a:srgbClr val="000000"/>
                </a:solidFill>
                <a:latin typeface="Arial" panose="020B0604020202020204" pitchFamily="34" charset="0"/>
                <a:cs typeface="Arial" panose="020B0604020202020204" pitchFamily="34" charset="0"/>
              </a:rPr>
              <a:t>Supported 3 997 learners in the Maths, Science and Technology Advancement Competitions (MAC/SAC/TAC). </a:t>
            </a:r>
            <a:endParaRPr lang="en-ZA" sz="3100" dirty="0">
              <a:solidFill>
                <a:srgbClr val="000000"/>
              </a:solidFill>
              <a:latin typeface="Arial" panose="020B0604020202020204" pitchFamily="34" charset="0"/>
              <a:cs typeface="Arial" panose="020B0604020202020204" pitchFamily="34" charset="0"/>
            </a:endParaRPr>
          </a:p>
          <a:p>
            <a:pPr marL="0" indent="0">
              <a:buNone/>
            </a:pPr>
            <a:endParaRPr lang="en-ZA" dirty="0">
              <a:latin typeface="Arial Black" panose="020B0A04020102020204" pitchFamily="34" charset="0"/>
            </a:endParaRPr>
          </a:p>
          <a:p>
            <a:pPr marL="514350" indent="-514350">
              <a:buFont typeface="+mj-lt"/>
              <a:buAutoNum type="arabicPeriod" startAt="5"/>
            </a:pPr>
            <a:r>
              <a:rPr lang="en-ZA" dirty="0" smtClean="0">
                <a:latin typeface="Arial Black" panose="020B0A04020102020204" pitchFamily="34" charset="0"/>
              </a:rPr>
              <a:t>Teacher </a:t>
            </a:r>
            <a:r>
              <a:rPr lang="en-ZA" dirty="0">
                <a:latin typeface="Arial Black" panose="020B0A04020102020204" pitchFamily="34" charset="0"/>
              </a:rPr>
              <a:t>support(training of teachers and subject advisors)</a:t>
            </a:r>
          </a:p>
          <a:p>
            <a:pPr marL="685800" lvl="1" fontAlgn="t">
              <a:buFont typeface="Wingdings" panose="05000000000000000000" pitchFamily="2" charset="2"/>
              <a:buChar char="q"/>
            </a:pPr>
            <a:r>
              <a:rPr lang="en-ZA" sz="3200" dirty="0">
                <a:latin typeface="Arial Black" panose="020B0A04020102020204" pitchFamily="34" charset="0"/>
              </a:rPr>
              <a:t> </a:t>
            </a:r>
            <a:r>
              <a:rPr lang="en-GB" sz="3200" dirty="0">
                <a:solidFill>
                  <a:srgbClr val="000000"/>
                </a:solidFill>
                <a:latin typeface="Arial" panose="020B0604020202020204" pitchFamily="34" charset="0"/>
                <a:cs typeface="Arial" panose="020B0604020202020204" pitchFamily="34" charset="0"/>
              </a:rPr>
              <a:t>Conducted </a:t>
            </a:r>
            <a:r>
              <a:rPr lang="en-GB" sz="3200" dirty="0" smtClean="0">
                <a:solidFill>
                  <a:srgbClr val="000000"/>
                </a:solidFill>
                <a:latin typeface="Arial" panose="020B0604020202020204" pitchFamily="34" charset="0"/>
                <a:cs typeface="Arial" panose="020B0604020202020204" pitchFamily="34" charset="0"/>
              </a:rPr>
              <a:t>quarterly workshops </a:t>
            </a:r>
            <a:r>
              <a:rPr lang="en-GB" sz="3200" dirty="0">
                <a:solidFill>
                  <a:srgbClr val="000000"/>
                </a:solidFill>
                <a:latin typeface="Arial" panose="020B0604020202020204" pitchFamily="34" charset="0"/>
                <a:cs typeface="Arial" panose="020B0604020202020204" pitchFamily="34" charset="0"/>
              </a:rPr>
              <a:t>for 112 Subject Advisors and</a:t>
            </a:r>
          </a:p>
          <a:p>
            <a:pPr marL="685800" lvl="1" fontAlgn="t">
              <a:buFont typeface="Wingdings" panose="05000000000000000000" pitchFamily="2" charset="2"/>
              <a:buChar char="q"/>
            </a:pPr>
            <a:r>
              <a:rPr lang="en-GB" sz="3200" dirty="0">
                <a:solidFill>
                  <a:srgbClr val="000000"/>
                </a:solidFill>
                <a:latin typeface="Arial" panose="020B0604020202020204" pitchFamily="34" charset="0"/>
                <a:cs typeface="Arial" panose="020B0604020202020204" pitchFamily="34" charset="0"/>
              </a:rPr>
              <a:t> </a:t>
            </a:r>
            <a:r>
              <a:rPr lang="en-GB" sz="3200" dirty="0" smtClean="0">
                <a:solidFill>
                  <a:srgbClr val="000000"/>
                </a:solidFill>
                <a:latin typeface="Arial" panose="020B0604020202020204" pitchFamily="34" charset="0"/>
                <a:cs typeface="Arial" panose="020B0604020202020204" pitchFamily="34" charset="0"/>
              </a:rPr>
              <a:t>1 507 teachers </a:t>
            </a:r>
            <a:r>
              <a:rPr lang="en-GB" sz="3200" dirty="0">
                <a:solidFill>
                  <a:srgbClr val="000000"/>
                </a:solidFill>
                <a:latin typeface="Arial" panose="020B0604020202020204" pitchFamily="34" charset="0"/>
                <a:cs typeface="Arial" panose="020B0604020202020204" pitchFamily="34" charset="0"/>
              </a:rPr>
              <a:t>on pedagogical and subject content </a:t>
            </a:r>
            <a:r>
              <a:rPr lang="en-GB" sz="3200" dirty="0" smtClean="0">
                <a:solidFill>
                  <a:srgbClr val="000000"/>
                </a:solidFill>
                <a:latin typeface="Arial" panose="020B0604020202020204" pitchFamily="34" charset="0"/>
                <a:cs typeface="Arial" panose="020B0604020202020204" pitchFamily="34" charset="0"/>
              </a:rPr>
              <a:t>knowledge </a:t>
            </a:r>
          </a:p>
          <a:p>
            <a:pPr marL="400050" lvl="1" indent="0" fontAlgn="t">
              <a:buNone/>
            </a:pPr>
            <a:endParaRPr lang="en-GB" sz="3200" dirty="0">
              <a:solidFill>
                <a:srgbClr val="000000"/>
              </a:solidFill>
              <a:latin typeface="Arial" panose="020B0604020202020204" pitchFamily="34" charset="0"/>
              <a:cs typeface="Arial" panose="020B0604020202020204" pitchFamily="34" charset="0"/>
            </a:endParaRPr>
          </a:p>
          <a:p>
            <a:pPr marL="514350" indent="-514350">
              <a:buFont typeface="+mj-lt"/>
              <a:buAutoNum type="arabicPeriod" startAt="5"/>
            </a:pPr>
            <a:r>
              <a:rPr lang="en-ZA" dirty="0" smtClean="0">
                <a:latin typeface="Arial Black" panose="020B0A04020102020204" pitchFamily="34" charset="0"/>
              </a:rPr>
              <a:t>DBE-Cuba </a:t>
            </a:r>
            <a:r>
              <a:rPr lang="en-ZA" dirty="0">
                <a:latin typeface="Arial Black" panose="020B0A04020102020204" pitchFamily="34" charset="0"/>
              </a:rPr>
              <a:t>support programme for Eastern Cape, Gauteng, Limpopo and Kwa-Zulu Natal</a:t>
            </a:r>
          </a:p>
          <a:p>
            <a:pPr marL="984250" indent="-447675">
              <a:buFont typeface="Wingdings" panose="05000000000000000000" pitchFamily="2" charset="2"/>
              <a:buChar char="q"/>
            </a:pPr>
            <a:r>
              <a:rPr lang="en-ZA" dirty="0">
                <a:latin typeface="Arial Black" panose="020B0A04020102020204" pitchFamily="34" charset="0"/>
              </a:rPr>
              <a:t> </a:t>
            </a:r>
            <a:r>
              <a:rPr lang="en-ZA" b="1" dirty="0" smtClean="0">
                <a:latin typeface="Arial Black" panose="020B0A04020102020204" pitchFamily="34" charset="0"/>
              </a:rPr>
              <a:t>N/A</a:t>
            </a:r>
            <a:endParaRPr lang="en-ZA" b="1" dirty="0">
              <a:latin typeface="Arial Black" panose="020B0A04020102020204" pitchFamily="34" charset="0"/>
            </a:endParaRPr>
          </a:p>
          <a:p>
            <a:pPr>
              <a:buFont typeface="Wingdings" panose="05000000000000000000" pitchFamily="2" charset="2"/>
              <a:buChar char="q"/>
            </a:pPr>
            <a:endParaRPr lang="en-ZA" b="1" dirty="0">
              <a:latin typeface="Arial Black" panose="020B0A04020102020204" pitchFamily="34" charset="0"/>
            </a:endParaRPr>
          </a:p>
        </p:txBody>
      </p:sp>
    </p:spTree>
    <p:extLst>
      <p:ext uri="{BB962C8B-B14F-4D97-AF65-F5344CB8AC3E}">
        <p14:creationId xmlns:p14="http://schemas.microsoft.com/office/powerpoint/2010/main" val="1201135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129397" y="198783"/>
            <a:ext cx="11489448" cy="576469"/>
          </a:xfrm>
          <a:prstGeom prst="rect">
            <a:avLst/>
          </a:prstGeom>
          <a:solidFill>
            <a:schemeClr val="bg1">
              <a:lumMod val="95000"/>
            </a:schemeClr>
          </a:solidFill>
          <a:ln>
            <a:solidFill>
              <a:schemeClr val="bg1">
                <a:lumMod val="85000"/>
              </a:schemeClr>
            </a:solidFill>
          </a:ln>
          <a:effectLst>
            <a:innerShdw blurRad="63500" dist="50800" dir="135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i="1" dirty="0">
                <a:ln>
                  <a:solidFill>
                    <a:schemeClr val="bg1"/>
                  </a:solidFill>
                </a:ln>
                <a:effectLst>
                  <a:outerShdw blurRad="38100" dist="38100" dir="2700000" algn="tl">
                    <a:srgbClr val="000000">
                      <a:alpha val="43137"/>
                    </a:srgbClr>
                  </a:outerShdw>
                </a:effectLst>
                <a:latin typeface="Arial Black" panose="020B0A04020102020204" pitchFamily="34" charset="0"/>
              </a:rPr>
              <a:t>2022/23 MST Conditional Grant Expenditure First Quarter  </a:t>
            </a:r>
          </a:p>
        </p:txBody>
      </p:sp>
      <p:graphicFrame>
        <p:nvGraphicFramePr>
          <p:cNvPr id="2" name="Table 1">
            <a:extLst>
              <a:ext uri="{FF2B5EF4-FFF2-40B4-BE49-F238E27FC236}">
                <a16:creationId xmlns:a16="http://schemas.microsoft.com/office/drawing/2014/main" id="{0D5A24C5-DF91-47A6-BB28-5800A51492BD}"/>
              </a:ext>
            </a:extLst>
          </p:cNvPr>
          <p:cNvGraphicFramePr>
            <a:graphicFrameLocks noGrp="1"/>
          </p:cNvGraphicFramePr>
          <p:nvPr>
            <p:extLst>
              <p:ext uri="{D42A27DB-BD31-4B8C-83A1-F6EECF244321}">
                <p14:modId xmlns:p14="http://schemas.microsoft.com/office/powerpoint/2010/main" val="2461622043"/>
              </p:ext>
            </p:extLst>
          </p:nvPr>
        </p:nvGraphicFramePr>
        <p:xfrm>
          <a:off x="126770" y="823742"/>
          <a:ext cx="11521889" cy="5480797"/>
        </p:xfrm>
        <a:graphic>
          <a:graphicData uri="http://schemas.openxmlformats.org/drawingml/2006/table">
            <a:tbl>
              <a:tblPr firstRow="1" bandRow="1">
                <a:effectLst>
                  <a:innerShdw blurRad="63500" dist="50800" dir="13500000">
                    <a:prstClr val="black">
                      <a:alpha val="50000"/>
                    </a:prstClr>
                  </a:innerShdw>
                </a:effectLst>
                <a:tableStyleId>{5C22544A-7EE6-4342-B048-85BDC9FD1C3A}</a:tableStyleId>
              </a:tblPr>
              <a:tblGrid>
                <a:gridCol w="1893416">
                  <a:extLst>
                    <a:ext uri="{9D8B030D-6E8A-4147-A177-3AD203B41FA5}">
                      <a16:colId xmlns:a16="http://schemas.microsoft.com/office/drawing/2014/main" val="3215398455"/>
                    </a:ext>
                  </a:extLst>
                </a:gridCol>
                <a:gridCol w="1711842">
                  <a:extLst>
                    <a:ext uri="{9D8B030D-6E8A-4147-A177-3AD203B41FA5}">
                      <a16:colId xmlns:a16="http://schemas.microsoft.com/office/drawing/2014/main" val="3505107878"/>
                    </a:ext>
                  </a:extLst>
                </a:gridCol>
                <a:gridCol w="962330">
                  <a:extLst>
                    <a:ext uri="{9D8B030D-6E8A-4147-A177-3AD203B41FA5}">
                      <a16:colId xmlns:a16="http://schemas.microsoft.com/office/drawing/2014/main" val="499359971"/>
                    </a:ext>
                  </a:extLst>
                </a:gridCol>
                <a:gridCol w="1261048">
                  <a:extLst>
                    <a:ext uri="{9D8B030D-6E8A-4147-A177-3AD203B41FA5}">
                      <a16:colId xmlns:a16="http://schemas.microsoft.com/office/drawing/2014/main" val="1533957641"/>
                    </a:ext>
                  </a:extLst>
                </a:gridCol>
                <a:gridCol w="1397906">
                  <a:extLst>
                    <a:ext uri="{9D8B030D-6E8A-4147-A177-3AD203B41FA5}">
                      <a16:colId xmlns:a16="http://schemas.microsoft.com/office/drawing/2014/main" val="556068463"/>
                    </a:ext>
                  </a:extLst>
                </a:gridCol>
                <a:gridCol w="1532269">
                  <a:extLst>
                    <a:ext uri="{9D8B030D-6E8A-4147-A177-3AD203B41FA5}">
                      <a16:colId xmlns:a16="http://schemas.microsoft.com/office/drawing/2014/main" val="4203771308"/>
                    </a:ext>
                  </a:extLst>
                </a:gridCol>
                <a:gridCol w="1381539">
                  <a:extLst>
                    <a:ext uri="{9D8B030D-6E8A-4147-A177-3AD203B41FA5}">
                      <a16:colId xmlns:a16="http://schemas.microsoft.com/office/drawing/2014/main" val="784353365"/>
                    </a:ext>
                  </a:extLst>
                </a:gridCol>
                <a:gridCol w="1381539">
                  <a:extLst>
                    <a:ext uri="{9D8B030D-6E8A-4147-A177-3AD203B41FA5}">
                      <a16:colId xmlns:a16="http://schemas.microsoft.com/office/drawing/2014/main" val="3029367765"/>
                    </a:ext>
                  </a:extLst>
                </a:gridCol>
              </a:tblGrid>
              <a:tr h="750593">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OUTPUTS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2022/23 Allocation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Transfers to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dirty="0">
                        <a:solidFill>
                          <a:sysClr val="windowText" lastClr="000000"/>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solidFill>
                            <a:sysClr val="windowText" lastClr="000000"/>
                          </a:solidFill>
                          <a:effectLst>
                            <a:outerShdw blurRad="38100" dist="38100" dir="2700000" algn="tl">
                              <a:srgbClr val="000000">
                                <a:alpha val="43137"/>
                              </a:srgbClr>
                            </a:outerShdw>
                          </a:effectLst>
                        </a:rPr>
                        <a:t>Actual 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Commitments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Available Budget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solidFill>
                            <a:sysClr val="windowText" lastClr="000000"/>
                          </a:solidFill>
                          <a:effectLst>
                            <a:outerShdw blurRad="38100" dist="38100" dir="2700000" algn="tl">
                              <a:srgbClr val="000000">
                                <a:alpha val="43137"/>
                              </a:srgbClr>
                            </a:outerShdw>
                          </a:effectLst>
                        </a:rPr>
                        <a:t>% Spent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endParaRPr lang="en-US" sz="1400" i="1" dirty="0">
                        <a:solidFill>
                          <a:sysClr val="windowText" lastClr="000000"/>
                        </a:solidFill>
                        <a:effectLst>
                          <a:outerShdw blurRad="38100" dist="38100" dir="2700000" algn="tl">
                            <a:srgbClr val="000000">
                              <a:alpha val="43137"/>
                            </a:srgbClr>
                          </a:outerShdw>
                        </a:effectLst>
                      </a:endParaRPr>
                    </a:p>
                    <a:p>
                      <a:pPr algn="l"/>
                      <a:r>
                        <a:rPr lang="en-US" sz="1400" i="1" dirty="0">
                          <a:solidFill>
                            <a:sysClr val="windowText" lastClr="000000"/>
                          </a:solidFill>
                          <a:effectLst>
                            <a:outerShdw blurRad="38100" dist="38100" dir="2700000" algn="tl">
                              <a:srgbClr val="000000">
                                <a:alpha val="43137"/>
                              </a:srgbClr>
                            </a:outerShdw>
                          </a:effectLst>
                        </a:rPr>
                        <a:t>%  Transfers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57325"/>
                  </a:ext>
                </a:extLst>
              </a:tr>
              <a:tr h="750593">
                <a:tc>
                  <a:txBody>
                    <a:bodyPr/>
                    <a:lstStyle/>
                    <a:p>
                      <a:pPr algn="l"/>
                      <a:r>
                        <a:rPr lang="en-US" sz="1400" b="1" i="1" dirty="0">
                          <a:effectLst>
                            <a:outerShdw blurRad="38100" dist="38100" dir="2700000" algn="tl">
                              <a:srgbClr val="000000">
                                <a:alpha val="43137"/>
                              </a:srgbClr>
                            </a:outerShdw>
                          </a:effectLst>
                        </a:rPr>
                        <a:t>Information, Communication and Technology( 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R17</a:t>
                      </a:r>
                      <a:r>
                        <a:rPr lang="en-US" sz="1600" b="1" baseline="0" dirty="0" smtClean="0">
                          <a:solidFill>
                            <a:schemeClr val="tx1"/>
                          </a:solidFill>
                          <a:latin typeface="Arial" panose="020B0604020202020204" pitchFamily="34" charset="0"/>
                          <a:cs typeface="Arial" panose="020B0604020202020204" pitchFamily="34" charset="0"/>
                        </a:rPr>
                        <a:t> 533 200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R3</a:t>
                      </a:r>
                      <a:r>
                        <a:rPr lang="en-US" sz="1600" b="1" baseline="0" dirty="0" smtClean="0">
                          <a:solidFill>
                            <a:schemeClr val="tx1"/>
                          </a:solidFill>
                          <a:latin typeface="Arial" panose="020B0604020202020204" pitchFamily="34" charset="0"/>
                          <a:cs typeface="Arial" panose="020B0604020202020204" pitchFamily="34" charset="0"/>
                        </a:rPr>
                        <a:t> 293 426</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0"/>
                        </a:spcAft>
                      </a:pPr>
                      <a:endParaRPr lang="en-ZA" sz="1800" b="1" dirty="0" smtClean="0">
                        <a:effectLst/>
                      </a:endParaRPr>
                    </a:p>
                    <a:p>
                      <a:pPr algn="l">
                        <a:lnSpc>
                          <a:spcPct val="100000"/>
                        </a:lnSpc>
                        <a:spcAft>
                          <a:spcPts val="0"/>
                        </a:spcAft>
                      </a:pPr>
                      <a:r>
                        <a:rPr lang="en-ZA" sz="1800" b="1" dirty="0" smtClean="0">
                          <a:effectLst/>
                        </a:rPr>
                        <a:t>R541 139 </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18.8</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R14 </a:t>
                      </a: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239 774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1871349"/>
                  </a:ext>
                </a:extLst>
              </a:tr>
              <a:tr h="531670">
                <a:tc>
                  <a:txBody>
                    <a:bodyPr/>
                    <a:lstStyle/>
                    <a:p>
                      <a:pPr algn="l"/>
                      <a:r>
                        <a:rPr lang="en-US" sz="1400" b="1" i="1" dirty="0">
                          <a:effectLst>
                            <a:outerShdw blurRad="38100" dist="38100" dir="2700000" algn="tl">
                              <a:srgbClr val="000000">
                                <a:alpha val="43137"/>
                              </a:srgbClr>
                            </a:outerShdw>
                          </a:effectLst>
                        </a:rPr>
                        <a:t>Workshops machinery, Equipment and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R6 574 950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800" b="1" u="none" strike="noStrike" kern="1200" dirty="0" smtClean="0">
                          <a:effectLst/>
                        </a:rPr>
                        <a:t>R199 </a:t>
                      </a:r>
                      <a:r>
                        <a:rPr lang="en-ZA" sz="1800" b="1" u="none" strike="noStrike" kern="1200" dirty="0">
                          <a:effectLst/>
                        </a:rPr>
                        <a:t>890 </a:t>
                      </a:r>
                      <a:endParaRPr lang="en-ZA" sz="1800" b="1" i="0" u="none" strike="noStrike" kern="1200" dirty="0">
                        <a:solidFill>
                          <a:srgbClr val="000000"/>
                        </a:solidFill>
                        <a:effectLst/>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0</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R6 </a:t>
                      </a: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574 950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8040740"/>
                  </a:ext>
                </a:extLst>
              </a:tr>
              <a:tr h="995414">
                <a:tc>
                  <a:txBody>
                    <a:bodyPr/>
                    <a:lstStyle/>
                    <a:p>
                      <a:pPr algn="l"/>
                      <a:r>
                        <a:rPr lang="en-US" sz="1400" b="1" i="1" dirty="0">
                          <a:effectLst>
                            <a:outerShdw blurRad="38100" dist="38100" dir="2700000" algn="tl">
                              <a:srgbClr val="000000">
                                <a:alpha val="43137"/>
                              </a:srgbClr>
                            </a:outerShdw>
                          </a:effectLst>
                        </a:rPr>
                        <a:t>Laboratory Equipment/apparatus, Manipulatives and Consumables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panose="020B0604020202020204" pitchFamily="34" charset="0"/>
                          <a:cs typeface="Arial" panose="020B0604020202020204" pitchFamily="34" charset="0"/>
                        </a:rPr>
                        <a:t>R6 574 950</a:t>
                      </a:r>
                      <a:endParaRPr lang="en-ZA"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0"/>
                        </a:spcAft>
                      </a:pPr>
                      <a:endParaRPr lang="en-ZA" sz="1800" b="1" kern="1200" dirty="0" smtClean="0"/>
                    </a:p>
                    <a:p>
                      <a:pPr algn="l">
                        <a:lnSpc>
                          <a:spcPct val="100000"/>
                        </a:lnSpc>
                        <a:spcAft>
                          <a:spcPts val="0"/>
                        </a:spcAft>
                      </a:pPr>
                      <a:r>
                        <a:rPr lang="en-ZA" sz="1800" b="1" kern="1200" dirty="0" smtClean="0"/>
                        <a:t>R 5 </a:t>
                      </a:r>
                      <a:r>
                        <a:rPr lang="en-ZA" sz="1800" b="1" kern="1200" dirty="0"/>
                        <a:t>478 342 </a:t>
                      </a:r>
                      <a:endParaRPr lang="en-ZA" sz="18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0</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R6 </a:t>
                      </a: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574 950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6449870"/>
                  </a:ext>
                </a:extLst>
              </a:tr>
              <a:tr h="406811">
                <a:tc>
                  <a:txBody>
                    <a:bodyPr/>
                    <a:lstStyle/>
                    <a:p>
                      <a:pPr algn="l"/>
                      <a:r>
                        <a:rPr lang="en-US" sz="1400" b="1" i="1" dirty="0">
                          <a:effectLst>
                            <a:outerShdw blurRad="38100" dist="38100" dir="2700000" algn="tl">
                              <a:srgbClr val="000000">
                                <a:alpha val="43137"/>
                              </a:srgbClr>
                            </a:outerShdw>
                          </a:effectLst>
                        </a:rPr>
                        <a:t>Teachers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Arial" panose="020B0604020202020204" pitchFamily="34" charset="0"/>
                          <a:cs typeface="Arial" panose="020B0604020202020204" pitchFamily="34" charset="0"/>
                        </a:rPr>
                        <a:t>R6 574 950</a:t>
                      </a:r>
                      <a:endParaRPr lang="en-ZA"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R884 720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lnSpc>
                          <a:spcPct val="100000"/>
                        </a:lnSpc>
                        <a:spcAft>
                          <a:spcPts val="0"/>
                        </a:spcAft>
                      </a:pPr>
                      <a:r>
                        <a:rPr lang="en-ZA" sz="1800" b="1" u="none" strike="noStrike" kern="1200" dirty="0" smtClean="0">
                          <a:effectLst/>
                        </a:rPr>
                        <a:t>R1 </a:t>
                      </a:r>
                      <a:r>
                        <a:rPr lang="en-ZA" sz="1800" b="1" u="none" strike="noStrike" kern="1200" dirty="0">
                          <a:effectLst/>
                        </a:rPr>
                        <a:t>118 751 </a:t>
                      </a:r>
                      <a:endParaRPr lang="en-ZA" sz="1800" b="1" i="0" u="none" strike="noStrike" kern="1200" dirty="0">
                        <a:solidFill>
                          <a:srgbClr val="000000"/>
                        </a:solidFill>
                        <a:effectLst/>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13.5</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r>
                        <a:rPr lang="en-ZA" sz="1600" b="1">
                          <a:effectLst/>
                          <a:latin typeface="Arial" panose="020B0604020202020204" pitchFamily="34" charset="0"/>
                          <a:ea typeface="Times New Roman" panose="02020603050405020304" pitchFamily="18" charset="0"/>
                          <a:cs typeface="Times New Roman" panose="02020603050405020304" pitchFamily="18" charset="0"/>
                        </a:rPr>
                        <a:t>R5 690 230</a:t>
                      </a:r>
                      <a:endParaRPr lang="en-ZA"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3093264"/>
                  </a:ext>
                </a:extLst>
              </a:tr>
              <a:tr h="406811">
                <a:tc>
                  <a:txBody>
                    <a:bodyPr/>
                    <a:lstStyle/>
                    <a:p>
                      <a:pPr algn="l"/>
                      <a:r>
                        <a:rPr lang="en-US" sz="1400" b="1" i="1" dirty="0">
                          <a:effectLst>
                            <a:outerShdw blurRad="38100" dist="38100" dir="2700000" algn="tl">
                              <a:srgbClr val="000000">
                                <a:alpha val="43137"/>
                              </a:srgbClr>
                            </a:outerShdw>
                          </a:effectLst>
                        </a:rPr>
                        <a:t>Leaner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R6</a:t>
                      </a:r>
                      <a:r>
                        <a:rPr lang="en-US" sz="1600" b="1" baseline="0" dirty="0" smtClean="0">
                          <a:solidFill>
                            <a:schemeClr val="tx1"/>
                          </a:solidFill>
                          <a:latin typeface="Arial" panose="020B0604020202020204" pitchFamily="34" charset="0"/>
                          <a:cs typeface="Arial" panose="020B0604020202020204" pitchFamily="34" charset="0"/>
                        </a:rPr>
                        <a:t> 136 620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R671 767</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r>
                        <a:rPr lang="en-ZA" sz="1800" b="1" u="none" strike="noStrike" kern="1200" dirty="0" smtClean="0">
                          <a:effectLst/>
                        </a:rPr>
                        <a:t>R 349 </a:t>
                      </a:r>
                      <a:r>
                        <a:rPr lang="en-ZA" sz="1800" b="1" u="none" strike="noStrike" kern="1200" dirty="0">
                          <a:effectLst/>
                        </a:rPr>
                        <a:t>945 </a:t>
                      </a:r>
                      <a:endParaRPr lang="en-ZA" sz="1800" b="1" i="0" u="none" strike="noStrike" kern="1200" dirty="0">
                        <a:solidFill>
                          <a:srgbClr val="000000"/>
                        </a:solidFill>
                        <a:effectLst/>
                        <a:latin typeface="Arial" panose="020B0604020202020204" pitchFamily="34" charset="0"/>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10.9</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r>
                        <a:rPr lang="en-ZA" sz="1600" b="1">
                          <a:effectLst/>
                          <a:latin typeface="Arial" panose="020B0604020202020204" pitchFamily="34" charset="0"/>
                          <a:ea typeface="Times New Roman" panose="02020603050405020304" pitchFamily="18" charset="0"/>
                          <a:cs typeface="Times New Roman" panose="02020603050405020304" pitchFamily="18" charset="0"/>
                        </a:rPr>
                        <a:t>R5 464 853</a:t>
                      </a:r>
                      <a:endParaRPr lang="en-ZA"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6850146"/>
                  </a:ext>
                </a:extLst>
              </a:tr>
              <a:tr h="568422">
                <a:tc>
                  <a:txBody>
                    <a:bodyPr/>
                    <a:lstStyle/>
                    <a:p>
                      <a:pPr algn="l"/>
                      <a:r>
                        <a:rPr lang="en-US" sz="1400" b="1" i="1" dirty="0">
                          <a:effectLst>
                            <a:outerShdw blurRad="38100" dist="38100" dir="2700000" algn="tl">
                              <a:srgbClr val="000000">
                                <a:alpha val="43137"/>
                              </a:srgbClr>
                            </a:outerShdw>
                          </a:effectLst>
                        </a:rPr>
                        <a:t>DBE-Cuba MST support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0</a:t>
                      </a:r>
                      <a:endParaRPr lang="en-Z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0</a:t>
                      </a:r>
                      <a:endParaRPr lang="en-Z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smtClean="0"/>
                    </a:p>
                    <a:p>
                      <a:r>
                        <a:rPr lang="en-US" dirty="0" smtClean="0"/>
                        <a:t>0</a:t>
                      </a:r>
                      <a:endParaRPr lang="en-ZA"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t>0</a:t>
                      </a:r>
                      <a:endParaRPr lang="en-ZA"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84442807"/>
                  </a:ext>
                </a:extLst>
              </a:tr>
              <a:tr h="406811">
                <a:tc>
                  <a:txBody>
                    <a:bodyPr/>
                    <a:lstStyle/>
                    <a:p>
                      <a:pPr algn="l"/>
                      <a:r>
                        <a:rPr lang="en-US" sz="1400" b="1" i="1" dirty="0">
                          <a:effectLst>
                            <a:outerShdw blurRad="38100" dist="38100" dir="2700000" algn="tl">
                              <a:srgbClr val="000000">
                                <a:alpha val="43137"/>
                              </a:srgbClr>
                            </a:outerShdw>
                          </a:effectLst>
                        </a:rPr>
                        <a:t>Grant Administration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R458 330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R27 306</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ct val="100000"/>
                        </a:lnSpc>
                        <a:spcAft>
                          <a:spcPts val="0"/>
                        </a:spcAft>
                      </a:pPr>
                      <a:endParaRPr lang="en-US" sz="1800" b="1" u="none" strike="noStrike" kern="1200" dirty="0" smtClean="0">
                        <a:effectLst/>
                      </a:endParaRPr>
                    </a:p>
                    <a:p>
                      <a:pPr>
                        <a:lnSpc>
                          <a:spcPct val="100000"/>
                        </a:lnSpc>
                        <a:spcAft>
                          <a:spcPts val="0"/>
                        </a:spcAft>
                      </a:pPr>
                      <a:r>
                        <a:rPr lang="en-US" sz="1800" b="1" u="none" strike="noStrike" kern="1200" dirty="0" smtClean="0">
                          <a:effectLst/>
                        </a:rPr>
                        <a:t>R7 399 200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6.0</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R431 </a:t>
                      </a: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024</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9507464"/>
                  </a:ext>
                </a:extLst>
              </a:tr>
              <a:tr h="406811">
                <a:tc>
                  <a:txBody>
                    <a:bodyPr/>
                    <a:lstStyle/>
                    <a:p>
                      <a:pPr algn="l"/>
                      <a:r>
                        <a:rPr lang="en-US" sz="1400" b="1" i="1" dirty="0">
                          <a:effectLst>
                            <a:outerShdw blurRad="38100" dist="38100" dir="2700000" algn="tl">
                              <a:srgbClr val="000000">
                                <a:alpha val="43137"/>
                              </a:srgbClr>
                            </a:outerShdw>
                          </a:effectLs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R43</a:t>
                      </a:r>
                      <a:r>
                        <a:rPr lang="en-US" sz="1600" b="1" baseline="0" dirty="0" smtClean="0">
                          <a:solidFill>
                            <a:schemeClr val="tx1"/>
                          </a:solidFill>
                          <a:latin typeface="Arial" panose="020B0604020202020204" pitchFamily="34" charset="0"/>
                          <a:cs typeface="Arial" panose="020B0604020202020204" pitchFamily="34" charset="0"/>
                        </a:rPr>
                        <a:t> 833 000</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b="1" dirty="0" smtClean="0">
                          <a:solidFill>
                            <a:schemeClr val="tx1"/>
                          </a:solidFill>
                          <a:latin typeface="Arial" panose="020B0604020202020204" pitchFamily="34" charset="0"/>
                          <a:cs typeface="Arial" panose="020B0604020202020204" pitchFamily="34" charset="0"/>
                        </a:rPr>
                        <a:t>R4 877 219</a:t>
                      </a:r>
                      <a:endParaRPr lang="en-ZA"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nSpc>
                          <a:spcPct val="100000"/>
                        </a:lnSpc>
                        <a:spcAft>
                          <a:spcPts val="0"/>
                        </a:spcAft>
                      </a:pPr>
                      <a:r>
                        <a:rPr lang="en-US" sz="1800" b="1" u="none" strike="noStrike" kern="1200" dirty="0" smtClean="0">
                          <a:solidFill>
                            <a:schemeClr val="dk1"/>
                          </a:solidFill>
                          <a:effectLst/>
                          <a:latin typeface="+mn-lt"/>
                          <a:ea typeface="+mn-ea"/>
                          <a:cs typeface="+mn-cs"/>
                        </a:rPr>
                        <a:t>R12 276 419</a:t>
                      </a:r>
                      <a:endParaRPr lang="en-ZA" sz="1800" b="1" u="none" strike="noStrike"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kumimoji="0" lang="en-US" sz="1600" b="1" i="0" u="none" strike="noStrike" kern="1200" cap="none" spc="0" normalizeH="0" baseline="0" dirty="0" smtClean="0">
                          <a:ln>
                            <a:noFill/>
                          </a:ln>
                          <a:solidFill>
                            <a:schemeClr val="tx1"/>
                          </a:solidFill>
                          <a:effectLst/>
                          <a:uLnTx/>
                          <a:uFillTx/>
                          <a:latin typeface="Arial" panose="020B0604020202020204" pitchFamily="34" charset="0"/>
                          <a:ea typeface="+mn-ea"/>
                          <a:cs typeface="Arial" panose="020B0604020202020204" pitchFamily="34" charset="0"/>
                        </a:rPr>
                        <a:t>11.1</a:t>
                      </a:r>
                      <a:endParaRPr kumimoji="0" lang="en-ZA" sz="1600" b="1" i="0" u="none" strike="noStrike" kern="1200" cap="none" spc="0" normalizeH="0" baseline="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7000"/>
                        </a:lnSpc>
                        <a:spcAft>
                          <a:spcPts val="0"/>
                        </a:spcAft>
                      </a:pPr>
                      <a:endPar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ZA" sz="1600" b="1" dirty="0" smtClean="0">
                          <a:effectLst/>
                          <a:latin typeface="Arial" panose="020B0604020202020204" pitchFamily="34" charset="0"/>
                          <a:ea typeface="Times New Roman" panose="02020603050405020304" pitchFamily="18" charset="0"/>
                          <a:cs typeface="Times New Roman" panose="02020603050405020304" pitchFamily="18" charset="0"/>
                        </a:rPr>
                        <a:t>R38 </a:t>
                      </a: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955 781</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611817060"/>
                  </a:ext>
                </a:extLst>
              </a:tr>
            </a:tbl>
          </a:graphicData>
        </a:graphic>
      </p:graphicFrame>
    </p:spTree>
    <p:extLst>
      <p:ext uri="{BB962C8B-B14F-4D97-AF65-F5344CB8AC3E}">
        <p14:creationId xmlns:p14="http://schemas.microsoft.com/office/powerpoint/2010/main" val="203871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165" y="199932"/>
            <a:ext cx="11662913" cy="533314"/>
          </a:xfrm>
          <a:solidFill>
            <a:schemeClr val="bg1">
              <a:lumMod val="75000"/>
            </a:schemeClr>
          </a:solidFill>
          <a:ln>
            <a:solidFill>
              <a:schemeClr val="tx1"/>
            </a:solidFill>
          </a:ln>
        </p:spPr>
        <p:txBody>
          <a:bodyPr>
            <a:normAutofit fontScale="90000"/>
          </a:bodyPr>
          <a:lstStyle/>
          <a:p>
            <a:pPr algn="l"/>
            <a:r>
              <a:rPr lang="en-US" b="1" i="1" dirty="0"/>
              <a:t>Reasons for under-expending (Norm 25%):</a:t>
            </a:r>
          </a:p>
        </p:txBody>
      </p:sp>
      <p:sp>
        <p:nvSpPr>
          <p:cNvPr id="4" name="Content Placeholder 3"/>
          <p:cNvSpPr>
            <a:spLocks noGrp="1"/>
          </p:cNvSpPr>
          <p:nvPr>
            <p:ph sz="half" idx="2"/>
          </p:nvPr>
        </p:nvSpPr>
        <p:spPr>
          <a:xfrm>
            <a:off x="258792" y="857117"/>
            <a:ext cx="11637034" cy="5129615"/>
          </a:xfrm>
          <a:solidFill>
            <a:schemeClr val="bg1">
              <a:lumMod val="95000"/>
            </a:schemeClr>
          </a:solidFill>
          <a:ln>
            <a:solidFill>
              <a:schemeClr val="tx1"/>
            </a:solidFill>
          </a:ln>
        </p:spPr>
        <p:txBody>
          <a:bodyPr>
            <a:normAutofit/>
          </a:bodyPr>
          <a:lstStyle/>
          <a:p>
            <a:pPr marL="514350" indent="-514350">
              <a:buFont typeface="+mj-lt"/>
              <a:buAutoNum type="arabicPeriod"/>
            </a:pPr>
            <a:r>
              <a:rPr lang="en-US" b="1" dirty="0"/>
              <a:t>Under expending: </a:t>
            </a:r>
          </a:p>
          <a:p>
            <a:pPr marL="534988" indent="361950">
              <a:buFont typeface="Wingdings" panose="05000000000000000000" pitchFamily="2" charset="2"/>
              <a:buChar char="q"/>
            </a:pPr>
            <a:r>
              <a:rPr lang="en-US" dirty="0" smtClean="0"/>
              <a:t>Plan to FastTrack deliveries are in place to ensure that 50% expenditure is achieved at the end of the 2</a:t>
            </a:r>
            <a:r>
              <a:rPr lang="en-US" baseline="30000" dirty="0" smtClean="0"/>
              <a:t>nd</a:t>
            </a:r>
            <a:r>
              <a:rPr lang="en-US" dirty="0" smtClean="0"/>
              <a:t> quarter (30 September 2022). </a:t>
            </a:r>
            <a:endParaRPr lang="en-US" dirty="0"/>
          </a:p>
        </p:txBody>
      </p:sp>
    </p:spTree>
    <p:extLst>
      <p:ext uri="{BB962C8B-B14F-4D97-AF65-F5344CB8AC3E}">
        <p14:creationId xmlns:p14="http://schemas.microsoft.com/office/powerpoint/2010/main" val="419903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165" y="199932"/>
            <a:ext cx="11662913" cy="533314"/>
          </a:xfrm>
          <a:solidFill>
            <a:schemeClr val="bg1">
              <a:lumMod val="75000"/>
            </a:schemeClr>
          </a:solidFill>
          <a:ln>
            <a:solidFill>
              <a:schemeClr val="tx1"/>
            </a:solidFill>
          </a:ln>
        </p:spPr>
        <p:txBody>
          <a:bodyPr>
            <a:normAutofit fontScale="90000"/>
          </a:bodyPr>
          <a:lstStyle/>
          <a:p>
            <a:pPr algn="l"/>
            <a:r>
              <a:rPr lang="en-US" b="1" i="1" dirty="0"/>
              <a:t>Challenges/ Plans to Improve Spending</a:t>
            </a:r>
          </a:p>
        </p:txBody>
      </p:sp>
      <p:sp>
        <p:nvSpPr>
          <p:cNvPr id="4" name="Content Placeholder 3"/>
          <p:cNvSpPr>
            <a:spLocks noGrp="1"/>
          </p:cNvSpPr>
          <p:nvPr>
            <p:ph sz="half" idx="2"/>
          </p:nvPr>
        </p:nvSpPr>
        <p:spPr>
          <a:xfrm>
            <a:off x="258792" y="857117"/>
            <a:ext cx="11637034" cy="5129615"/>
          </a:xfrm>
          <a:solidFill>
            <a:schemeClr val="bg1">
              <a:lumMod val="95000"/>
            </a:schemeClr>
          </a:solidFill>
          <a:ln>
            <a:solidFill>
              <a:schemeClr val="tx1"/>
            </a:solidFill>
          </a:ln>
        </p:spPr>
        <p:txBody>
          <a:bodyPr>
            <a:normAutofit lnSpcReduction="10000"/>
          </a:bodyPr>
          <a:lstStyle/>
          <a:p>
            <a:pPr marL="514350" indent="-514350">
              <a:buFont typeface="+mj-lt"/>
              <a:buAutoNum type="arabicPeriod"/>
            </a:pPr>
            <a:r>
              <a:rPr lang="en-US" sz="2400" b="1" dirty="0"/>
              <a:t>MST CG Activities (Procurement Process) : </a:t>
            </a:r>
          </a:p>
          <a:p>
            <a:pPr marL="534988" indent="361950">
              <a:buFont typeface="Wingdings" panose="05000000000000000000" pitchFamily="2" charset="2"/>
              <a:buChar char="q"/>
            </a:pPr>
            <a:r>
              <a:rPr lang="en-US" sz="2400" dirty="0"/>
              <a:t> </a:t>
            </a:r>
            <a:r>
              <a:rPr lang="en-US" sz="2400" dirty="0" smtClean="0"/>
              <a:t>80% of the requests for quotations have been submitted </a:t>
            </a:r>
          </a:p>
          <a:p>
            <a:pPr marL="534988" indent="361950">
              <a:buFont typeface="Wingdings" panose="05000000000000000000" pitchFamily="2" charset="2"/>
              <a:buChar char="q"/>
            </a:pPr>
            <a:r>
              <a:rPr lang="en-US" sz="2400" dirty="0" smtClean="0"/>
              <a:t>50% of the quotations have been received and processed for orders, as a results 50% of the budget is spent including commitments as at 31 July 2022 though 18% has been actually spent.</a:t>
            </a:r>
          </a:p>
          <a:p>
            <a:pPr marL="534988" indent="361950">
              <a:buFont typeface="Wingdings" panose="05000000000000000000" pitchFamily="2" charset="2"/>
              <a:buChar char="q"/>
            </a:pPr>
            <a:r>
              <a:rPr lang="en-US" sz="2400" dirty="0" smtClean="0"/>
              <a:t>30% of the budget will be committed by 30 September 2022.</a:t>
            </a:r>
          </a:p>
          <a:p>
            <a:pPr marL="534988" indent="361950">
              <a:buFont typeface="Wingdings" panose="05000000000000000000" pitchFamily="2" charset="2"/>
              <a:buChar char="q"/>
            </a:pPr>
            <a:r>
              <a:rPr lang="en-US" sz="2400" dirty="0" smtClean="0"/>
              <a:t>Follow ups with suppliers to deliver resources already with order will be made to ensure that the expenditure is at 50% or more by September 2022.</a:t>
            </a:r>
          </a:p>
          <a:p>
            <a:pPr marL="534988" indent="361950">
              <a:buFont typeface="Wingdings" panose="05000000000000000000" pitchFamily="2" charset="2"/>
              <a:buChar char="q"/>
            </a:pPr>
            <a:r>
              <a:rPr lang="en-US" sz="2400" dirty="0" smtClean="0"/>
              <a:t>Further follow up will also be done on 80% commitments by September to ensure 75% spending by 31 December 2022.</a:t>
            </a:r>
          </a:p>
          <a:p>
            <a:pPr marL="534988" indent="361950">
              <a:buFont typeface="Wingdings" panose="05000000000000000000" pitchFamily="2" charset="2"/>
              <a:buChar char="q"/>
            </a:pPr>
            <a:r>
              <a:rPr lang="en-US" sz="2400" dirty="0" smtClean="0"/>
              <a:t>Activities for January to March 2023 which are teacher training in the mains, will also be procured and committed by 31 January 2023 to ensure that 100% of the MST grant budget is spent by the end of the financial year 2022/23.</a:t>
            </a:r>
            <a:endParaRPr lang="en-US" sz="2400" dirty="0"/>
          </a:p>
        </p:txBody>
      </p:sp>
    </p:spTree>
    <p:extLst>
      <p:ext uri="{BB962C8B-B14F-4D97-AF65-F5344CB8AC3E}">
        <p14:creationId xmlns:p14="http://schemas.microsoft.com/office/powerpoint/2010/main" val="380075074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1ED4432-49CF-45C3-9A42-4B5F7E0E139A}" vid="{FF77757A-9AB4-4E27-9B5F-A0CA94A90EFA}"/>
    </a:ext>
  </a:extLst>
</a:theme>
</file>

<file path=ppt/theme/theme2.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6355</TotalTime>
  <Words>896</Words>
  <Application>Microsoft Office PowerPoint</Application>
  <PresentationFormat>Widescreen</PresentationFormat>
  <Paragraphs>217</Paragraphs>
  <Slides>10</Slides>
  <Notes>0</Notes>
  <HiddenSlides>0</HiddenSlides>
  <MMClips>0</MMClips>
  <ScaleCrop>false</ScaleCrop>
  <HeadingPairs>
    <vt:vector size="8" baseType="variant">
      <vt:variant>
        <vt:lpstr>Fonts Used</vt:lpstr>
      </vt:variant>
      <vt:variant>
        <vt:i4>8</vt:i4>
      </vt:variant>
      <vt:variant>
        <vt:lpstr>Theme</vt:lpstr>
      </vt:variant>
      <vt:variant>
        <vt:i4>2</vt:i4>
      </vt:variant>
      <vt:variant>
        <vt:lpstr>Slide Titles</vt:lpstr>
      </vt:variant>
      <vt:variant>
        <vt:i4>10</vt:i4>
      </vt:variant>
      <vt:variant>
        <vt:lpstr>Custom Shows</vt:lpstr>
      </vt:variant>
      <vt:variant>
        <vt:i4>1</vt:i4>
      </vt:variant>
    </vt:vector>
  </HeadingPairs>
  <TitlesOfParts>
    <vt:vector size="21" baseType="lpstr">
      <vt:lpstr>Arial</vt:lpstr>
      <vt:lpstr>Arial Black</vt:lpstr>
      <vt:lpstr>Calibri</vt:lpstr>
      <vt:lpstr>Calibri Light</vt:lpstr>
      <vt:lpstr>Century Gothic</vt:lpstr>
      <vt:lpstr>Open Sans</vt:lpstr>
      <vt:lpstr>Times New Roman</vt:lpstr>
      <vt:lpstr>Wingdings</vt:lpstr>
      <vt:lpstr>Theme1</vt:lpstr>
      <vt:lpstr>Office Theme</vt:lpstr>
      <vt:lpstr>PRESENTATION TO SELECT COMMITTEE ON APPROPRIATIONS</vt:lpstr>
      <vt:lpstr>MATHEMATIC,SCIENCE AND TECHNOLOGY CONDITIONAL GRANT</vt:lpstr>
      <vt:lpstr>PowerPoint Presentation</vt:lpstr>
      <vt:lpstr>Reasons for under-expending </vt:lpstr>
      <vt:lpstr>Non- Financial Performance 2021/22</vt:lpstr>
      <vt:lpstr>Non- Financial Performance …Cont…</vt:lpstr>
      <vt:lpstr>PowerPoint Presentation</vt:lpstr>
      <vt:lpstr>Reasons for under-expending (Norm 25%):</vt:lpstr>
      <vt:lpstr>Challenges/ Plans to Improve Spending</vt:lpstr>
      <vt:lpstr>Thank You</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CLASSROOM</dc:title>
  <dc:creator>Motene, Rannosi</dc:creator>
  <cp:lastModifiedBy>Mahada.L</cp:lastModifiedBy>
  <cp:revision>274</cp:revision>
  <dcterms:created xsi:type="dcterms:W3CDTF">2020-05-27T02:53:58Z</dcterms:created>
  <dcterms:modified xsi:type="dcterms:W3CDTF">2022-08-18T16:42:06Z</dcterms:modified>
</cp:coreProperties>
</file>