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6" r:id="rId3"/>
  </p:sldMasterIdLst>
  <p:notesMasterIdLst>
    <p:notesMasterId r:id="rId20"/>
  </p:notesMasterIdLst>
  <p:handoutMasterIdLst>
    <p:handoutMasterId r:id="rId21"/>
  </p:handoutMasterIdLst>
  <p:sldIdLst>
    <p:sldId id="1568" r:id="rId4"/>
    <p:sldId id="1569" r:id="rId5"/>
    <p:sldId id="1570" r:id="rId6"/>
    <p:sldId id="1552" r:id="rId7"/>
    <p:sldId id="1556" r:id="rId8"/>
    <p:sldId id="1558" r:id="rId9"/>
    <p:sldId id="1561" r:id="rId10"/>
    <p:sldId id="1567" r:id="rId11"/>
    <p:sldId id="1560" r:id="rId12"/>
    <p:sldId id="1563" r:id="rId13"/>
    <p:sldId id="1564" r:id="rId14"/>
    <p:sldId id="1565" r:id="rId15"/>
    <p:sldId id="1566" r:id="rId16"/>
    <p:sldId id="1554" r:id="rId17"/>
    <p:sldId id="1555" r:id="rId18"/>
    <p:sldId id="1202" r:id="rId19"/>
  </p:sldIdLst>
  <p:sldSz cx="9144000" cy="6858000" type="screen4x3"/>
  <p:notesSz cx="6797675" cy="9872663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lhabane, Thapelo" initials="TT" lastIdx="5" clrIdx="0"/>
  <p:cmAuthor id="1" name="Jeena, Prashil" initials="P" lastIdx="28" clrIdx="1"/>
  <p:cmAuthor id="2" name="Goqa, Obakhe" initials="GO" lastIdx="1" clrIdx="2"/>
  <p:cmAuthor id="3" name="Mokuena. Mosa" initials="MM" lastIdx="35" clrIdx="3"/>
  <p:cmAuthor id="4" name="Montsho. Nthabeleng" initials="N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5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DCB03-9197-458E-A766-B590F4025617}" v="5" dt="2022-08-17T11:38:3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19" autoAdjust="0"/>
    <p:restoredTop sz="92178" autoAdjust="0"/>
  </p:normalViewPr>
  <p:slideViewPr>
    <p:cSldViewPr>
      <p:cViewPr varScale="1">
        <p:scale>
          <a:sx n="42" d="100"/>
          <a:sy n="42" d="100"/>
        </p:scale>
        <p:origin x="68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0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6401" cy="493715"/>
          </a:xfrm>
          <a:prstGeom prst="rect">
            <a:avLst/>
          </a:prstGeom>
        </p:spPr>
        <p:txBody>
          <a:bodyPr vert="horz" lIns="89539" tIns="44769" rIns="89539" bIns="4476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1" cy="493715"/>
          </a:xfrm>
          <a:prstGeom prst="rect">
            <a:avLst/>
          </a:prstGeom>
        </p:spPr>
        <p:txBody>
          <a:bodyPr vert="horz" lIns="89539" tIns="44769" rIns="89539" bIns="44769" rtlCol="0"/>
          <a:lstStyle>
            <a:lvl1pPr algn="r">
              <a:defRPr sz="1200"/>
            </a:lvl1pPr>
          </a:lstStyle>
          <a:p>
            <a:fld id="{2991A988-9BCE-47F0-A483-F2D73BEA87EE}" type="datetimeFigureOut">
              <a:rPr lang="en-ZA" smtClean="0"/>
              <a:pPr/>
              <a:t>2022/08/18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377365"/>
            <a:ext cx="2946401" cy="493713"/>
          </a:xfrm>
          <a:prstGeom prst="rect">
            <a:avLst/>
          </a:prstGeom>
        </p:spPr>
        <p:txBody>
          <a:bodyPr vert="horz" lIns="89539" tIns="44769" rIns="89539" bIns="4476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377365"/>
            <a:ext cx="2946401" cy="493713"/>
          </a:xfrm>
          <a:prstGeom prst="rect">
            <a:avLst/>
          </a:prstGeom>
        </p:spPr>
        <p:txBody>
          <a:bodyPr vert="horz" lIns="89539" tIns="44769" rIns="89539" bIns="44769" rtlCol="0" anchor="b"/>
          <a:lstStyle>
            <a:lvl1pPr algn="r">
              <a:defRPr sz="1200"/>
            </a:lvl1pPr>
          </a:lstStyle>
          <a:p>
            <a:fld id="{39F3AB6F-AFE8-4643-9ABE-F9955B3C5CD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8172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5659" cy="493633"/>
          </a:xfrm>
          <a:prstGeom prst="rect">
            <a:avLst/>
          </a:prstGeom>
        </p:spPr>
        <p:txBody>
          <a:bodyPr vert="horz" lIns="89539" tIns="44769" rIns="89539" bIns="4476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0" y="4"/>
            <a:ext cx="2945659" cy="493633"/>
          </a:xfrm>
          <a:prstGeom prst="rect">
            <a:avLst/>
          </a:prstGeom>
        </p:spPr>
        <p:txBody>
          <a:bodyPr vert="horz" lIns="89539" tIns="44769" rIns="89539" bIns="44769" rtlCol="0"/>
          <a:lstStyle>
            <a:lvl1pPr algn="r">
              <a:defRPr sz="1200"/>
            </a:lvl1pPr>
          </a:lstStyle>
          <a:p>
            <a:fld id="{FAF7147F-69E8-4D4B-B19A-E6BD79102F9C}" type="datetimeFigureOut">
              <a:rPr lang="en-ZA" smtClean="0"/>
              <a:pPr/>
              <a:t>2022/08/18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39" tIns="44769" rIns="89539" bIns="4476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9"/>
            <a:ext cx="5438140" cy="4442698"/>
          </a:xfrm>
          <a:prstGeom prst="rect">
            <a:avLst/>
          </a:prstGeom>
        </p:spPr>
        <p:txBody>
          <a:bodyPr vert="horz" lIns="89539" tIns="44769" rIns="89539" bIns="447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377321"/>
            <a:ext cx="2945659" cy="493633"/>
          </a:xfrm>
          <a:prstGeom prst="rect">
            <a:avLst/>
          </a:prstGeom>
        </p:spPr>
        <p:txBody>
          <a:bodyPr vert="horz" lIns="89539" tIns="44769" rIns="89539" bIns="4476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0" y="9377321"/>
            <a:ext cx="2945659" cy="493633"/>
          </a:xfrm>
          <a:prstGeom prst="rect">
            <a:avLst/>
          </a:prstGeom>
        </p:spPr>
        <p:txBody>
          <a:bodyPr vert="horz" lIns="89539" tIns="44769" rIns="89539" bIns="44769" rtlCol="0" anchor="b"/>
          <a:lstStyle>
            <a:lvl1pPr algn="r">
              <a:defRPr sz="1200"/>
            </a:lvl1pPr>
          </a:lstStyle>
          <a:p>
            <a:fld id="{30B74157-DD55-4E80-8665-737AFE1DF31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265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1886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6011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882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037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059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747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6686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5680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8009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5291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217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1227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42950"/>
            <a:ext cx="493395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74157-DD55-4E80-8665-737AFE1DF314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966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2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20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34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564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662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80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1031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0062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097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4847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60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028384" cy="90872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908720"/>
            <a:ext cx="8712968" cy="5217444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96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880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93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523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938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7997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03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3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01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129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110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318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2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69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35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6473974" cy="1470025"/>
          </a:xfrm>
        </p:spPr>
        <p:txBody>
          <a:bodyPr/>
          <a:lstStyle/>
          <a:p>
            <a:r>
              <a:rPr lang="en-ZA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SELECT COMMITTEE ON APPROPRIATIONS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677" y="2500570"/>
            <a:ext cx="6400800" cy="1752600"/>
          </a:xfrm>
        </p:spPr>
        <p:txBody>
          <a:bodyPr>
            <a:normAutofit/>
          </a:bodyPr>
          <a:lstStyle/>
          <a:p>
            <a:r>
              <a:rPr lang="en-ZA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Conditional Grant on Learners with Severe to Profound Disability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9640" y="407707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24 August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Hon MEC Dr PHI Makgoe</a:t>
            </a:r>
          </a:p>
        </p:txBody>
      </p:sp>
    </p:spTree>
    <p:extLst>
      <p:ext uri="{BB962C8B-B14F-4D97-AF65-F5344CB8AC3E}">
        <p14:creationId xmlns:p14="http://schemas.microsoft.com/office/powerpoint/2010/main" val="209301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5" y="31403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386454"/>
              </p:ext>
            </p:extLst>
          </p:nvPr>
        </p:nvGraphicFramePr>
        <p:xfrm>
          <a:off x="467544" y="1052737"/>
          <a:ext cx="8064896" cy="4896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2889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2722889">
                  <a:extLst>
                    <a:ext uri="{9D8B030D-6E8A-4147-A177-3AD203B41FA5}">
                      <a16:colId xmlns:a16="http://schemas.microsoft.com/office/drawing/2014/main" val="4216452580"/>
                    </a:ext>
                  </a:extLst>
                </a:gridCol>
                <a:gridCol w="2619118">
                  <a:extLst>
                    <a:ext uri="{9D8B030D-6E8A-4147-A177-3AD203B41FA5}">
                      <a16:colId xmlns:a16="http://schemas.microsoft.com/office/drawing/2014/main" val="2527973066"/>
                    </a:ext>
                  </a:extLst>
                </a:gridCol>
              </a:tblGrid>
              <a:tr h="947651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THERAPEUTIC SERVICES PROVIDED </a:t>
                      </a:r>
                      <a:endParaRPr lang="en-ZA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886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ANNUAL TARGET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TYPES OF THERAPY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6124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OT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6124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281925"/>
                  </a:ext>
                </a:extLst>
              </a:tr>
              <a:tr h="6124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881692"/>
                  </a:ext>
                </a:extLst>
              </a:tr>
              <a:tr h="6124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893919"/>
                  </a:ext>
                </a:extLst>
              </a:tr>
              <a:tr h="6124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ZA" sz="16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996088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17641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5517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99201"/>
              </p:ext>
            </p:extLst>
          </p:nvPr>
        </p:nvGraphicFramePr>
        <p:xfrm>
          <a:off x="467544" y="934236"/>
          <a:ext cx="8219256" cy="5015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026612890"/>
                    </a:ext>
                  </a:extLst>
                </a:gridCol>
                <a:gridCol w="2059986">
                  <a:extLst>
                    <a:ext uri="{9D8B030D-6E8A-4147-A177-3AD203B41FA5}">
                      <a16:colId xmlns:a16="http://schemas.microsoft.com/office/drawing/2014/main" val="1470278634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1419233732"/>
                    </a:ext>
                  </a:extLst>
                </a:gridCol>
              </a:tblGrid>
              <a:tr h="91379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FACILITATING THE USE OF THE LEARNING PROGRAMME </a:t>
                      </a:r>
                      <a:endParaRPr lang="en-ZA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1857616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n-ZA" sz="1800" b="1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SITES 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OF LEARNERS WHO USED THE LEARNING PROGRAMME FOR LPID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OF REPORT CARDS ISSUED 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OF MARK SCHEDULES COMPLETED 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11218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 Care Centres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1121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79517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61885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9" y="5760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593555"/>
              </p:ext>
            </p:extLst>
          </p:nvPr>
        </p:nvGraphicFramePr>
        <p:xfrm>
          <a:off x="467544" y="914478"/>
          <a:ext cx="7848872" cy="25191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8977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3649895">
                  <a:extLst>
                    <a:ext uri="{9D8B030D-6E8A-4147-A177-3AD203B41FA5}">
                      <a16:colId xmlns:a16="http://schemas.microsoft.com/office/drawing/2014/main" val="4026612890"/>
                    </a:ext>
                  </a:extLst>
                </a:gridCol>
              </a:tblGrid>
              <a:tr h="748923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FACILITATING PARTICIPATION IN BASIC SKILLS PROGRAMMES</a:t>
                      </a:r>
                      <a:endParaRPr lang="en-ZA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1141359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NO OF LEARNERS PARTICIPATING IN BASIC SKILLS PROGRAMMES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TYPES OF BASIC SKILLS PROGRAMME 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62890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Learners participate in the basic skills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828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934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054704"/>
              </p:ext>
            </p:extLst>
          </p:nvPr>
        </p:nvGraphicFramePr>
        <p:xfrm>
          <a:off x="683567" y="907788"/>
          <a:ext cx="8003232" cy="51135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6265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743639">
                  <a:extLst>
                    <a:ext uri="{9D8B030D-6E8A-4147-A177-3AD203B41FA5}">
                      <a16:colId xmlns:a16="http://schemas.microsoft.com/office/drawing/2014/main" val="3817045831"/>
                    </a:ext>
                  </a:extLst>
                </a:gridCol>
                <a:gridCol w="1153008">
                  <a:extLst>
                    <a:ext uri="{9D8B030D-6E8A-4147-A177-3AD203B41FA5}">
                      <a16:colId xmlns:a16="http://schemas.microsoft.com/office/drawing/2014/main" val="102229852"/>
                    </a:ext>
                  </a:extLst>
                </a:gridCol>
                <a:gridCol w="3730320">
                  <a:extLst>
                    <a:ext uri="{9D8B030D-6E8A-4147-A177-3AD203B41FA5}">
                      <a16:colId xmlns:a16="http://schemas.microsoft.com/office/drawing/2014/main" val="4027838974"/>
                    </a:ext>
                  </a:extLst>
                </a:gridCol>
              </a:tblGrid>
              <a:tr h="1002643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TO COVID-19</a:t>
                      </a:r>
                      <a:endParaRPr lang="en-ZA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112233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RESPONSE TO COVID-19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TYPES OF RESOURCES PROCURED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1215227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Thermometers and consumables 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Masks, wipes, aprons, sanitizer, sanitizer stands, face shields, disposable scrubs and gloves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1773301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ICT for remote support 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Laptops and printers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79517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98982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93813" y="136520"/>
            <a:ext cx="7362563" cy="974754"/>
          </a:xfrm>
        </p:spPr>
        <p:txBody>
          <a:bodyPr>
            <a:noAutofit/>
          </a:bodyPr>
          <a:lstStyle/>
          <a:p>
            <a:r>
              <a:rPr lang="en-ZA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2022/23</a:t>
            </a:r>
            <a:r>
              <a:rPr lang="en-ZA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ZA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QUARTER 1</a:t>
            </a:r>
            <a:r>
              <a:rPr lang="en-ZA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ZA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EXPENDITURE</a:t>
            </a:r>
            <a:r>
              <a:rPr lang="en-ZA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ZA" sz="24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 AT 30 JUNE 2022</a:t>
            </a:r>
            <a:endParaRPr lang="en-ZA" sz="3600" dirty="0"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437" name="Content Placeholder 4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779697"/>
              </p:ext>
            </p:extLst>
          </p:nvPr>
        </p:nvGraphicFramePr>
        <p:xfrm>
          <a:off x="593812" y="1484784"/>
          <a:ext cx="8010636" cy="238363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57908">
                  <a:extLst>
                    <a:ext uri="{9D8B030D-6E8A-4147-A177-3AD203B41FA5}">
                      <a16:colId xmlns:a16="http://schemas.microsoft.com/office/drawing/2014/main" val="415165992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5073403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662364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87189032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63642677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 PER DORA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AMOUNT RECEIVED FROM THE DBE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 EXPENDITURE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COMMITMENT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EXPENDITURE INCLUDING </a:t>
                      </a:r>
                      <a:r>
                        <a:rPr lang="en-ZA" sz="16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COMMITTMENTS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862822"/>
                  </a:ext>
                </a:extLst>
              </a:tr>
              <a:tr h="6764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27,125,000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R1,540,000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R7,973,000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R676,000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R8,649,000</a:t>
                      </a:r>
                      <a:endParaRPr kumimoji="0" lang="en-Z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3634214"/>
                  </a:ext>
                </a:extLst>
              </a:tr>
              <a:tr h="6764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247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89913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46" y="116632"/>
            <a:ext cx="7680421" cy="136815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CHALLENGES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THAT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CONTRIBUTED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UNDER-EXPENDITURE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AND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MITIGATION MEASURES</a:t>
            </a:r>
            <a:endParaRPr lang="en-ZA" sz="3600" dirty="0"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196031"/>
              </p:ext>
            </p:extLst>
          </p:nvPr>
        </p:nvGraphicFramePr>
        <p:xfrm>
          <a:off x="519467" y="1923700"/>
          <a:ext cx="8193858" cy="27038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36509">
                  <a:extLst>
                    <a:ext uri="{9D8B030D-6E8A-4147-A177-3AD203B41FA5}">
                      <a16:colId xmlns:a16="http://schemas.microsoft.com/office/drawing/2014/main" val="2281299986"/>
                    </a:ext>
                  </a:extLst>
                </a:gridCol>
                <a:gridCol w="4357349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</a:tblGrid>
              <a:tr h="6007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CHALLENGES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MITIGATION MEASURES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570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Underdeveloped infrastructure at the SCC results in lack of safety and high risk of theft. Therefore,  teams are reluctant to order therapy equipment. </a:t>
                      </a:r>
                    </a:p>
                    <a:p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Bilateral meeting with the Department of Social Development , as the custodian of SCC. </a:t>
                      </a:r>
                      <a:endParaRPr lang="en-ZA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98039"/>
                  </a:ext>
                </a:extLst>
              </a:tr>
              <a:tr h="1878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Limitation of administrative officer for each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3  Administrative Interns were allocated to the grant.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31683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41332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568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929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EXPENDITURE: </a:t>
            </a:r>
            <a:r>
              <a:rPr lang="en-ZA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2021/22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14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14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</a:p>
          <a:p>
            <a:pPr marL="0" indent="0">
              <a:buNone/>
            </a:pPr>
            <a:r>
              <a:rPr lang="en-ZA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2022/23</a:t>
            </a:r>
            <a:r>
              <a:rPr lang="en-ZA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ZA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QUARTER 1</a:t>
            </a:r>
            <a:r>
              <a:rPr lang="en-ZA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ZA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EXPENDITURE</a:t>
            </a:r>
            <a:r>
              <a:rPr lang="en-ZA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ZA" sz="1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 AT 30 JUNE 2022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CHALLENGES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THAT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CONTRIBUTED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UNDER-EXPENDITURE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AND</a:t>
            </a:r>
            <a:r>
              <a:rPr lang="en-US" sz="16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MITIGATION MEASURES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4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PURPOSE OF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2060848"/>
            <a:ext cx="8229600" cy="259228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To present Free State Department of Education, LSPID Grant Financial and Service Delivery Performance, 2021/22 Fourth Quarter and 2022/23 First Quarter. </a:t>
            </a:r>
          </a:p>
        </p:txBody>
      </p:sp>
    </p:spTree>
    <p:extLst>
      <p:ext uri="{BB962C8B-B14F-4D97-AF65-F5344CB8AC3E}">
        <p14:creationId xmlns:p14="http://schemas.microsoft.com/office/powerpoint/2010/main" val="18784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36520"/>
            <a:ext cx="8748465" cy="974754"/>
          </a:xfrm>
        </p:spPr>
        <p:txBody>
          <a:bodyPr>
            <a:noAutofit/>
          </a:bodyPr>
          <a:lstStyle/>
          <a:p>
            <a:r>
              <a:rPr lang="en-ZA" sz="40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EXPENDITURE: </a:t>
            </a:r>
            <a:r>
              <a:rPr lang="en-ZA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2021/22</a:t>
            </a:r>
          </a:p>
        </p:txBody>
      </p:sp>
      <p:graphicFrame>
        <p:nvGraphicFramePr>
          <p:cNvPr id="437" name="Content Placeholder 4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46472"/>
              </p:ext>
            </p:extLst>
          </p:nvPr>
        </p:nvGraphicFramePr>
        <p:xfrm>
          <a:off x="144016" y="1196754"/>
          <a:ext cx="8542783" cy="504055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44463">
                  <a:extLst>
                    <a:ext uri="{9D8B030D-6E8A-4147-A177-3AD203B41FA5}">
                      <a16:colId xmlns:a16="http://schemas.microsoft.com/office/drawing/2014/main" val="4151659926"/>
                    </a:ext>
                  </a:extLst>
                </a:gridCol>
                <a:gridCol w="1348295">
                  <a:extLst>
                    <a:ext uri="{9D8B030D-6E8A-4147-A177-3AD203B41FA5}">
                      <a16:colId xmlns:a16="http://schemas.microsoft.com/office/drawing/2014/main" val="150734033"/>
                    </a:ext>
                  </a:extLst>
                </a:gridCol>
                <a:gridCol w="1812105">
                  <a:extLst>
                    <a:ext uri="{9D8B030D-6E8A-4147-A177-3AD203B41FA5}">
                      <a16:colId xmlns:a16="http://schemas.microsoft.com/office/drawing/2014/main" val="206623644"/>
                    </a:ext>
                  </a:extLst>
                </a:gridCol>
                <a:gridCol w="1725815">
                  <a:extLst>
                    <a:ext uri="{9D8B030D-6E8A-4147-A177-3AD203B41FA5}">
                      <a16:colId xmlns:a16="http://schemas.microsoft.com/office/drawing/2014/main" val="1871890325"/>
                    </a:ext>
                  </a:extLst>
                </a:gridCol>
                <a:gridCol w="1812105">
                  <a:extLst>
                    <a:ext uri="{9D8B030D-6E8A-4147-A177-3AD203B41FA5}">
                      <a16:colId xmlns:a16="http://schemas.microsoft.com/office/drawing/2014/main" val="863642677"/>
                    </a:ext>
                  </a:extLst>
                </a:gridCol>
              </a:tblGrid>
              <a:tr h="1968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ALLOCATION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AS PER DORA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AMOUNT RECEIVED FROM THE DBE 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TOTAL SPENT ON THE ALLOCATED  AMOUNT AS AT 31 MARCH 2022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BALANCE REMAINING AS 31 MARCH 2022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AMOUNT REQUESTED</a:t>
                      </a:r>
                      <a:r>
                        <a:rPr lang="en-ZA" sz="16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 FOR ROLL-OVER</a:t>
                      </a:r>
                      <a:endParaRPr lang="en-ZA" sz="16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5862822"/>
                  </a:ext>
                </a:extLst>
              </a:tr>
              <a:tr h="8567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R29,354</a:t>
                      </a:r>
                      <a:endParaRPr lang="en-ZA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R29,354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R21,190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R8,163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R7,090</a:t>
                      </a:r>
                      <a:endParaRPr kumimoji="0" lang="en-Z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634214"/>
                  </a:ext>
                </a:extLst>
              </a:tr>
              <a:tr h="2215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REASONS FOR NOT SPENDING 100% OF THE ALLOCATION</a:t>
                      </a:r>
                      <a:endParaRPr kumimoji="0" lang="en-Z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342900" indent="-34290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alt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Payments to the amount of R4,146m were not disbursed, if disbursed then expenditure would be 86%</a:t>
                      </a:r>
                    </a:p>
                    <a:p>
                      <a:pPr marL="342900" indent="-342900" eaLnBrk="1" hangingPunct="1">
                        <a:buFont typeface="Arial" panose="020B0604020202020204" pitchFamily="34" charset="0"/>
                        <a:buChar char="•"/>
                      </a:pPr>
                      <a:endParaRPr lang="en-ZA" alt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alt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Procurement to the amount of R2,944m was stopped because of National directive on preferential procurement</a:t>
                      </a:r>
                    </a:p>
                    <a:p>
                      <a:pPr marL="342900" indent="-342900" eaLnBrk="1" hangingPunct="1">
                        <a:buFont typeface="Arial" panose="020B0604020202020204" pitchFamily="34" charset="0"/>
                        <a:buChar char="•"/>
                      </a:pPr>
                      <a:endParaRPr lang="en-ZA" alt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alt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 expenditure on staff due to posts not filled. (R1,070)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247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0869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56" y="188640"/>
            <a:ext cx="8028384" cy="90872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4000" dirty="0"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652961"/>
              </p:ext>
            </p:extLst>
          </p:nvPr>
        </p:nvGraphicFramePr>
        <p:xfrm>
          <a:off x="468313" y="1341438"/>
          <a:ext cx="7704087" cy="50123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1399">
                  <a:extLst>
                    <a:ext uri="{9D8B030D-6E8A-4147-A177-3AD203B41FA5}">
                      <a16:colId xmlns:a16="http://schemas.microsoft.com/office/drawing/2014/main" val="228129998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52797306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45470782"/>
                    </a:ext>
                  </a:extLst>
                </a:gridCol>
              </a:tblGrid>
              <a:tr h="42271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HUMAN RESOURCES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TARGETED NUMBER</a:t>
                      </a:r>
                      <a:endParaRPr lang="en-ZA" sz="16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DESIGNATION</a:t>
                      </a:r>
                      <a:endParaRPr lang="en-ZA" sz="16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ZA" sz="16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VACANT POSTS</a:t>
                      </a:r>
                      <a:endParaRPr lang="en-ZA" sz="16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Educational Psychologists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Chief Educational Therapists (SP)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795175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Chief Educational Therapists (OT)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679103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Chief Educational Therapists (Physio)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809775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Senior Education Specialist</a:t>
                      </a:r>
                    </a:p>
                    <a:p>
                      <a:endParaRPr lang="en-ZA" sz="16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851458"/>
                  </a:ext>
                </a:extLst>
              </a:tr>
              <a:tr h="359725"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Provincial Grant Manager</a:t>
                      </a:r>
                    </a:p>
                    <a:p>
                      <a:endParaRPr lang="en-ZA" sz="16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71523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33537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028384" cy="10801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320607"/>
              </p:ext>
            </p:extLst>
          </p:nvPr>
        </p:nvGraphicFramePr>
        <p:xfrm>
          <a:off x="814476" y="1080118"/>
          <a:ext cx="7876580" cy="5039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3708">
                  <a:extLst>
                    <a:ext uri="{9D8B030D-6E8A-4147-A177-3AD203B41FA5}">
                      <a16:colId xmlns:a16="http://schemas.microsoft.com/office/drawing/2014/main" val="2281299986"/>
                    </a:ext>
                  </a:extLst>
                </a:gridCol>
                <a:gridCol w="4762872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</a:tblGrid>
              <a:tr h="87052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b="1" kern="12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OF TOOLS OF TRADE - 2021/22</a:t>
                      </a:r>
                      <a:endParaRPr lang="en-ZA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896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ZA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QUANTITY</a:t>
                      </a:r>
                      <a:endParaRPr lang="en-ZA" sz="20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Psychometric test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Psychologists in 5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Laptops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for new appointments and to replace broken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253204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Bobath</a:t>
                      </a: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rolls (Physio)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723157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Tilting tables (Physio)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25081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Bedscreens</a:t>
                      </a:r>
                      <a:endParaRPr lang="en-US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790978"/>
                  </a:ext>
                </a:extLst>
              </a:tr>
              <a:tr h="52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Rollers (Physio)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7488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8577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8094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174490"/>
              </p:ext>
            </p:extLst>
          </p:nvPr>
        </p:nvGraphicFramePr>
        <p:xfrm>
          <a:off x="468312" y="946815"/>
          <a:ext cx="8064129" cy="50024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043">
                  <a:extLst>
                    <a:ext uri="{9D8B030D-6E8A-4147-A177-3AD203B41FA5}">
                      <a16:colId xmlns:a16="http://schemas.microsoft.com/office/drawing/2014/main" val="2527973066"/>
                    </a:ext>
                  </a:extLst>
                </a:gridCol>
                <a:gridCol w="2688043">
                  <a:extLst>
                    <a:ext uri="{9D8B030D-6E8A-4147-A177-3AD203B41FA5}">
                      <a16:colId xmlns:a16="http://schemas.microsoft.com/office/drawing/2014/main" val="3364849647"/>
                    </a:ext>
                  </a:extLst>
                </a:gridCol>
                <a:gridCol w="2688043">
                  <a:extLst>
                    <a:ext uri="{9D8B030D-6E8A-4147-A177-3AD203B41FA5}">
                      <a16:colId xmlns:a16="http://schemas.microsoft.com/office/drawing/2014/main" val="386788971"/>
                    </a:ext>
                  </a:extLst>
                </a:gridCol>
              </a:tblGrid>
              <a:tr h="1001264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LEARNING SITES AND LEARNERS SUPPORTED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10003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TYPE OF LEARNING SITE 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 OF SITES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LEARNERS </a:t>
                      </a:r>
                      <a:endParaRPr lang="en-ZA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10003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Special Care Centre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10003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Schools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795175"/>
                  </a:ext>
                </a:extLst>
              </a:tr>
              <a:tr h="10003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Home/s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63348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8189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56" y="188640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61298"/>
              </p:ext>
            </p:extLst>
          </p:nvPr>
        </p:nvGraphicFramePr>
        <p:xfrm>
          <a:off x="468312" y="1097358"/>
          <a:ext cx="7848104" cy="49741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7384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2797306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64849647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386788971"/>
                    </a:ext>
                  </a:extLst>
                </a:gridCol>
              </a:tblGrid>
              <a:tr h="779217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LEARNING AND TEACHING SUPPORT MATERIALS 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LTSM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 STORAGE CONTAINERS AND ASSISTIVE DEVICES FOR INDIVIDUAL USE</a:t>
                      </a:r>
                      <a:endParaRPr lang="en-ZA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828942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ITEM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TARGET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ITEMS BOUGHT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82894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LTSM for Special Care Centres 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ZA" sz="16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Household items, musical instruments, gardening equipment and consumables for all Care Centres</a:t>
                      </a:r>
                      <a:endParaRPr lang="en-ZA" sz="16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82894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LTSM for Schools </a:t>
                      </a:r>
                      <a:endParaRPr lang="en-ZA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Items for fine and gross motor skills development such as paint, brushes, shoelaces, blocks, ropes and balls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795175"/>
                  </a:ext>
                </a:extLst>
              </a:tr>
              <a:tr h="82894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Storage containers </a:t>
                      </a:r>
                      <a:endParaRPr lang="en-ZA" sz="1600" b="1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633481"/>
                  </a:ext>
                </a:extLst>
              </a:tr>
              <a:tr h="828942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Assistive devices  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Modular buggies- 20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Walking frames – 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Tri-standers - 20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028975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93205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56" y="188640"/>
            <a:ext cx="8028384" cy="908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SERVICE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DELIVERY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latin typeface="Century Gothic" panose="020B0502020202020204" pitchFamily="34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PERFORMANCE</a:t>
            </a:r>
            <a:endParaRPr lang="en-ZA" sz="2000" dirty="0">
              <a:solidFill>
                <a:srgbClr val="C0504D">
                  <a:lumMod val="75000"/>
                </a:srgbClr>
              </a:solidFill>
              <a:latin typeface="Century Gothic" panose="020B050202020202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447307"/>
              </p:ext>
            </p:extLst>
          </p:nvPr>
        </p:nvGraphicFramePr>
        <p:xfrm>
          <a:off x="467544" y="1097361"/>
          <a:ext cx="8064897" cy="4972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2373">
                  <a:extLst>
                    <a:ext uri="{9D8B030D-6E8A-4147-A177-3AD203B41FA5}">
                      <a16:colId xmlns:a16="http://schemas.microsoft.com/office/drawing/2014/main" val="2281299986"/>
                    </a:ext>
                  </a:extLst>
                </a:gridCol>
                <a:gridCol w="1879552">
                  <a:extLst>
                    <a:ext uri="{9D8B030D-6E8A-4147-A177-3AD203B41FA5}">
                      <a16:colId xmlns:a16="http://schemas.microsoft.com/office/drawing/2014/main" val="1769941809"/>
                    </a:ext>
                  </a:extLst>
                </a:gridCol>
                <a:gridCol w="2082972">
                  <a:extLst>
                    <a:ext uri="{9D8B030D-6E8A-4147-A177-3AD203B41FA5}">
                      <a16:colId xmlns:a16="http://schemas.microsoft.com/office/drawing/2014/main" val="2527973066"/>
                    </a:ext>
                  </a:extLst>
                </a:gridCol>
              </a:tblGrid>
              <a:tr h="817242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TRAINING OF TRANSVERSAL OUTREACH TEAMS, CAREGIVERS, TEACHERS, THERAPISTS AND DISTRICT OFFICIALS</a:t>
                      </a:r>
                      <a:endParaRPr lang="en-ZA"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4255"/>
                  </a:ext>
                </a:extLst>
              </a:tr>
              <a:tr h="5661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TARGETED GROUP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702739"/>
                  </a:ext>
                </a:extLst>
              </a:tr>
              <a:tr h="644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Transversal itinerant outreach team members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8079152"/>
                  </a:ext>
                </a:extLst>
              </a:tr>
              <a:tr h="6601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Caregivers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6795175"/>
                  </a:ext>
                </a:extLst>
              </a:tr>
              <a:tr h="573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Teachers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4997244"/>
                  </a:ext>
                </a:extLst>
              </a:tr>
              <a:tr h="855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Therapists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4498502"/>
                  </a:ext>
                </a:extLst>
              </a:tr>
              <a:tr h="855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Officials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40456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41665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d6eb5f42-a96d-4122-87f6-f561758b3557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[Read-Only]" id="{07CE9761-4985-4B6E-9890-0CA3EE6003FA}" vid="{B1E49462-9034-4406-AEC0-5460CE5CA2CE}"/>
    </a:ext>
  </a:extLst>
</a:theme>
</file>

<file path=ppt/theme/theme3.xml><?xml version="1.0" encoding="utf-8"?>
<a:theme xmlns:a="http://schemas.openxmlformats.org/drawingml/2006/main" name="2_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[Read-Only]" id="{07CE9761-4985-4B6E-9890-0CA3EE6003FA}" vid="{B1E49462-9034-4406-AEC0-5460CE5CA2C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38021</TotalTime>
  <Words>693</Words>
  <Application>Microsoft Office PowerPoint</Application>
  <PresentationFormat>On-screen Show (4:3)</PresentationFormat>
  <Paragraphs>227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New DBE Presentation template</vt:lpstr>
      <vt:lpstr>1_New DBE Presentation template</vt:lpstr>
      <vt:lpstr>2_New DBE Presentation template</vt:lpstr>
      <vt:lpstr>SELECT COMMITTEE ON APPROPRIATIONS</vt:lpstr>
      <vt:lpstr>PRESENTATION OUTLINE</vt:lpstr>
      <vt:lpstr>PURPOSE OF PRESENTATION</vt:lpstr>
      <vt:lpstr>EXPENDITURE: 2021/22</vt:lpstr>
      <vt:lpstr>SERVICE DELIVERY PERFORMANCE</vt:lpstr>
      <vt:lpstr>SERVICE DELIVERY PERFORMANCE</vt:lpstr>
      <vt:lpstr>SERVICE DELIVERY PERFORMANCE</vt:lpstr>
      <vt:lpstr>SERVICE DELIVERY PERFORMANCE</vt:lpstr>
      <vt:lpstr>SERVICE DELIVERY PERFORMANCE</vt:lpstr>
      <vt:lpstr>SERVICE DELIVERY PERFORMANCE</vt:lpstr>
      <vt:lpstr>SERVICE DELIVERY PERFORMANCE</vt:lpstr>
      <vt:lpstr>SERVICE DELIVERY PERFORMANCE</vt:lpstr>
      <vt:lpstr>SERVICE DELIVERY PERFORMANCE </vt:lpstr>
      <vt:lpstr>2022/23 QUARTER 1 EXPENDITURE AS AT 30 JUNE 2022</vt:lpstr>
      <vt:lpstr>CHALLENGES THAT CONTRIBUTED TO UNDER-EXPENDITURE AND MITIGATION MEASURES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4</dc:title>
  <dc:creator>Jabulani Ngcobo</dc:creator>
  <cp:lastModifiedBy>Ngcobo, Jabulani</cp:lastModifiedBy>
  <cp:revision>2439</cp:revision>
  <cp:lastPrinted>2022-08-17T06:29:28Z</cp:lastPrinted>
  <dcterms:created xsi:type="dcterms:W3CDTF">2016-10-31T13:44:57Z</dcterms:created>
  <dcterms:modified xsi:type="dcterms:W3CDTF">2022-08-18T03:20:32Z</dcterms:modified>
</cp:coreProperties>
</file>