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handoutMasterIdLst>
    <p:handoutMasterId r:id="rId53"/>
  </p:handoutMasterIdLst>
  <p:sldIdLst>
    <p:sldId id="263" r:id="rId2"/>
    <p:sldId id="618" r:id="rId3"/>
    <p:sldId id="273" r:id="rId4"/>
    <p:sldId id="274" r:id="rId5"/>
    <p:sldId id="1018" r:id="rId6"/>
    <p:sldId id="1085" r:id="rId7"/>
    <p:sldId id="1087" r:id="rId8"/>
    <p:sldId id="1088" r:id="rId9"/>
    <p:sldId id="1099" r:id="rId10"/>
    <p:sldId id="1114" r:id="rId11"/>
    <p:sldId id="1131" r:id="rId12"/>
    <p:sldId id="1100" r:id="rId13"/>
    <p:sldId id="1101" r:id="rId14"/>
    <p:sldId id="1103" r:id="rId15"/>
    <p:sldId id="1104" r:id="rId16"/>
    <p:sldId id="1071" r:id="rId17"/>
    <p:sldId id="1072" r:id="rId18"/>
    <p:sldId id="1073" r:id="rId19"/>
    <p:sldId id="1105" r:id="rId20"/>
    <p:sldId id="1106" r:id="rId21"/>
    <p:sldId id="1107" r:id="rId22"/>
    <p:sldId id="1065" r:id="rId23"/>
    <p:sldId id="1066" r:id="rId24"/>
    <p:sldId id="1067" r:id="rId25"/>
    <p:sldId id="1068" r:id="rId26"/>
    <p:sldId id="1069" r:id="rId27"/>
    <p:sldId id="1070" r:id="rId28"/>
    <p:sldId id="1074" r:id="rId29"/>
    <p:sldId id="1075" r:id="rId30"/>
    <p:sldId id="1076" r:id="rId31"/>
    <p:sldId id="1078" r:id="rId32"/>
    <p:sldId id="1127" r:id="rId33"/>
    <p:sldId id="1129" r:id="rId34"/>
    <p:sldId id="1130" r:id="rId35"/>
    <p:sldId id="1079" r:id="rId36"/>
    <p:sldId id="1083" r:id="rId37"/>
    <p:sldId id="1084" r:id="rId38"/>
    <p:sldId id="1026" r:id="rId39"/>
    <p:sldId id="1126" r:id="rId40"/>
    <p:sldId id="311" r:id="rId41"/>
    <p:sldId id="1122" r:id="rId42"/>
    <p:sldId id="1123" r:id="rId43"/>
    <p:sldId id="1125" r:id="rId44"/>
    <p:sldId id="1116" r:id="rId45"/>
    <p:sldId id="1117" r:id="rId46"/>
    <p:sldId id="1118" r:id="rId47"/>
    <p:sldId id="1119" r:id="rId48"/>
    <p:sldId id="1120" r:id="rId49"/>
    <p:sldId id="1121" r:id="rId50"/>
    <p:sldId id="771"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7150"/>
    <a:srgbClr val="425222"/>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38197A-8F9B-E34B-BDCA-49BB9C66FFE2}" v="2" dt="2022-08-18T09:13:16.8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10" autoAdjust="0"/>
    <p:restoredTop sz="94857" autoAdjust="0"/>
  </p:normalViewPr>
  <p:slideViewPr>
    <p:cSldViewPr snapToGrid="0">
      <p:cViewPr varScale="1">
        <p:scale>
          <a:sx n="84" d="100"/>
          <a:sy n="84" d="100"/>
        </p:scale>
        <p:origin x="1648" y="1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W. Tseng" userId="95ade056-1cac-4c1a-b9e1-be8795826bc7" providerId="ADAL" clId="{8E38197A-8F9B-E34B-BDCA-49BB9C66FFE2}"/>
    <pc:docChg chg="modSld">
      <pc:chgData name="Chen W. Tseng" userId="95ade056-1cac-4c1a-b9e1-be8795826bc7" providerId="ADAL" clId="{8E38197A-8F9B-E34B-BDCA-49BB9C66FFE2}" dt="2022-08-18T09:13:30.410" v="3" actId="20577"/>
      <pc:docMkLst>
        <pc:docMk/>
      </pc:docMkLst>
      <pc:sldChg chg="modSp mod">
        <pc:chgData name="Chen W. Tseng" userId="95ade056-1cac-4c1a-b9e1-be8795826bc7" providerId="ADAL" clId="{8E38197A-8F9B-E34B-BDCA-49BB9C66FFE2}" dt="2022-08-18T09:13:30.410" v="3" actId="20577"/>
        <pc:sldMkLst>
          <pc:docMk/>
          <pc:sldMk cId="2507443205" sldId="263"/>
        </pc:sldMkLst>
        <pc:spChg chg="mod">
          <ac:chgData name="Chen W. Tseng" userId="95ade056-1cac-4c1a-b9e1-be8795826bc7" providerId="ADAL" clId="{8E38197A-8F9B-E34B-BDCA-49BB9C66FFE2}" dt="2022-08-18T09:13:30.410" v="3" actId="20577"/>
          <ac:spMkLst>
            <pc:docMk/>
            <pc:sldMk cId="2507443205" sldId="263"/>
            <ac:spMk id="3" creationId="{71825A96-48FD-4B5B-ABEE-B7AC092E46FA}"/>
          </ac:spMkLst>
        </pc:spChg>
      </pc:sldChg>
    </pc:docChg>
  </pc:docChgLst>
  <pc:docChgLst>
    <pc:chgData name="Chen W. Tseng" userId="95ade056-1cac-4c1a-b9e1-be8795826bc7" providerId="ADAL" clId="{F039FF30-AA40-479C-8B4F-2575B9795151}"/>
    <pc:docChg chg="addSld delSld modSld">
      <pc:chgData name="Chen W. Tseng" userId="95ade056-1cac-4c1a-b9e1-be8795826bc7" providerId="ADAL" clId="{F039FF30-AA40-479C-8B4F-2575B9795151}" dt="2021-08-16T14:56:11.059" v="2"/>
      <pc:docMkLst>
        <pc:docMk/>
      </pc:docMkLst>
      <pc:sldChg chg="add del">
        <pc:chgData name="Chen W. Tseng" userId="95ade056-1cac-4c1a-b9e1-be8795826bc7" providerId="ADAL" clId="{F039FF30-AA40-479C-8B4F-2575B9795151}" dt="2021-08-16T14:56:11.059" v="2"/>
        <pc:sldMkLst>
          <pc:docMk/>
          <pc:sldMk cId="3388238739" sldId="319"/>
        </pc:sldMkLst>
      </pc:sldChg>
      <pc:sldChg chg="add del">
        <pc:chgData name="Chen W. Tseng" userId="95ade056-1cac-4c1a-b9e1-be8795826bc7" providerId="ADAL" clId="{F039FF30-AA40-479C-8B4F-2575B9795151}" dt="2021-08-16T14:56:11.059" v="2"/>
        <pc:sldMkLst>
          <pc:docMk/>
          <pc:sldMk cId="4201572416" sldId="320"/>
        </pc:sldMkLst>
      </pc:sldChg>
      <pc:sldChg chg="add del">
        <pc:chgData name="Chen W. Tseng" userId="95ade056-1cac-4c1a-b9e1-be8795826bc7" providerId="ADAL" clId="{F039FF30-AA40-479C-8B4F-2575B9795151}" dt="2021-08-16T14:56:11.059" v="2"/>
        <pc:sldMkLst>
          <pc:docMk/>
          <pc:sldMk cId="2511923664" sldId="321"/>
        </pc:sldMkLst>
      </pc:sldChg>
      <pc:sldChg chg="add del">
        <pc:chgData name="Chen W. Tseng" userId="95ade056-1cac-4c1a-b9e1-be8795826bc7" providerId="ADAL" clId="{F039FF30-AA40-479C-8B4F-2575B9795151}" dt="2021-08-16T14:56:11.059" v="2"/>
        <pc:sldMkLst>
          <pc:docMk/>
          <pc:sldMk cId="4288258894" sldId="322"/>
        </pc:sldMkLst>
      </pc:sldChg>
      <pc:sldChg chg="add del">
        <pc:chgData name="Chen W. Tseng" userId="95ade056-1cac-4c1a-b9e1-be8795826bc7" providerId="ADAL" clId="{F039FF30-AA40-479C-8B4F-2575B9795151}" dt="2021-08-16T14:56:11.059" v="2"/>
        <pc:sldMkLst>
          <pc:docMk/>
          <pc:sldMk cId="2114402191" sldId="323"/>
        </pc:sldMkLst>
      </pc:sldChg>
      <pc:sldChg chg="add">
        <pc:chgData name="Chen W. Tseng" userId="95ade056-1cac-4c1a-b9e1-be8795826bc7" providerId="ADAL" clId="{F039FF30-AA40-479C-8B4F-2575B9795151}" dt="2021-08-10T15:39:34.220" v="0"/>
        <pc:sldMkLst>
          <pc:docMk/>
          <pc:sldMk cId="2250918073" sldId="1043"/>
        </pc:sldMkLst>
      </pc:sldChg>
    </pc:docChg>
  </pc:docChgLst>
  <pc:docChgLst>
    <pc:chgData name="Chen W. Tseng" userId="95ade056-1cac-4c1a-b9e1-be8795826bc7" providerId="ADAL" clId="{A21C623B-EB40-49E3-ADDD-E3D7AC00F701}"/>
    <pc:docChg chg="addSld delSld modSld">
      <pc:chgData name="Chen W. Tseng" userId="95ade056-1cac-4c1a-b9e1-be8795826bc7" providerId="ADAL" clId="{A21C623B-EB40-49E3-ADDD-E3D7AC00F701}" dt="2021-09-07T12:47:35.912" v="17"/>
      <pc:docMkLst>
        <pc:docMk/>
      </pc:docMkLst>
      <pc:sldChg chg="modSp mod">
        <pc:chgData name="Chen W. Tseng" userId="95ade056-1cac-4c1a-b9e1-be8795826bc7" providerId="ADAL" clId="{A21C623B-EB40-49E3-ADDD-E3D7AC00F701}" dt="2021-09-07T12:47:16.796" v="15" actId="20577"/>
        <pc:sldMkLst>
          <pc:docMk/>
          <pc:sldMk cId="2507443205" sldId="263"/>
        </pc:sldMkLst>
        <pc:spChg chg="mod">
          <ac:chgData name="Chen W. Tseng" userId="95ade056-1cac-4c1a-b9e1-be8795826bc7" providerId="ADAL" clId="{A21C623B-EB40-49E3-ADDD-E3D7AC00F701}" dt="2021-09-07T12:47:16.796" v="15" actId="20577"/>
          <ac:spMkLst>
            <pc:docMk/>
            <pc:sldMk cId="2507443205" sldId="263"/>
            <ac:spMk id="3" creationId="{71825A96-48FD-4B5B-ABEE-B7AC092E46FA}"/>
          </ac:spMkLst>
        </pc:spChg>
      </pc:sldChg>
      <pc:sldChg chg="add">
        <pc:chgData name="Chen W. Tseng" userId="95ade056-1cac-4c1a-b9e1-be8795826bc7" providerId="ADAL" clId="{A21C623B-EB40-49E3-ADDD-E3D7AC00F701}" dt="2021-09-07T12:47:35.912" v="17"/>
        <pc:sldMkLst>
          <pc:docMk/>
          <pc:sldMk cId="3138004779" sldId="1041"/>
        </pc:sldMkLst>
      </pc:sldChg>
      <pc:sldChg chg="del">
        <pc:chgData name="Chen W. Tseng" userId="95ade056-1cac-4c1a-b9e1-be8795826bc7" providerId="ADAL" clId="{A21C623B-EB40-49E3-ADDD-E3D7AC00F701}" dt="2021-09-07T12:47:21.873" v="16" actId="47"/>
        <pc:sldMkLst>
          <pc:docMk/>
          <pc:sldMk cId="3884943444" sldId="1046"/>
        </pc:sldMkLst>
      </pc:sldChg>
    </pc:docChg>
  </pc:docChgLst>
  <pc:docChgLst>
    <pc:chgData name="Chen W. Tseng" userId="95ade056-1cac-4c1a-b9e1-be8795826bc7" providerId="ADAL" clId="{AC8C6CDC-7F0A-42F8-9010-92F8379540A9}"/>
    <pc:docChg chg="undo custSel addSld delSld modSld">
      <pc:chgData name="Chen W. Tseng" userId="95ade056-1cac-4c1a-b9e1-be8795826bc7" providerId="ADAL" clId="{AC8C6CDC-7F0A-42F8-9010-92F8379540A9}" dt="2021-08-22T14:08:30.234" v="36" actId="47"/>
      <pc:docMkLst>
        <pc:docMk/>
      </pc:docMkLst>
      <pc:sldChg chg="modSp mod">
        <pc:chgData name="Chen W. Tseng" userId="95ade056-1cac-4c1a-b9e1-be8795826bc7" providerId="ADAL" clId="{AC8C6CDC-7F0A-42F8-9010-92F8379540A9}" dt="2021-08-22T14:07:42.093" v="34" actId="20577"/>
        <pc:sldMkLst>
          <pc:docMk/>
          <pc:sldMk cId="2507443205" sldId="263"/>
        </pc:sldMkLst>
        <pc:spChg chg="mod">
          <ac:chgData name="Chen W. Tseng" userId="95ade056-1cac-4c1a-b9e1-be8795826bc7" providerId="ADAL" clId="{AC8C6CDC-7F0A-42F8-9010-92F8379540A9}" dt="2021-08-22T14:07:42.093" v="34" actId="20577"/>
          <ac:spMkLst>
            <pc:docMk/>
            <pc:sldMk cId="2507443205" sldId="263"/>
            <ac:spMk id="3" creationId="{71825A96-48FD-4B5B-ABEE-B7AC092E46FA}"/>
          </ac:spMkLst>
        </pc:spChg>
      </pc:sldChg>
      <pc:sldChg chg="del">
        <pc:chgData name="Chen W. Tseng" userId="95ade056-1cac-4c1a-b9e1-be8795826bc7" providerId="ADAL" clId="{AC8C6CDC-7F0A-42F8-9010-92F8379540A9}" dt="2021-08-22T14:08:30.234" v="36" actId="47"/>
        <pc:sldMkLst>
          <pc:docMk/>
          <pc:sldMk cId="2250918073" sldId="1043"/>
        </pc:sldMkLst>
      </pc:sldChg>
      <pc:sldChg chg="add">
        <pc:chgData name="Chen W. Tseng" userId="95ade056-1cac-4c1a-b9e1-be8795826bc7" providerId="ADAL" clId="{AC8C6CDC-7F0A-42F8-9010-92F8379540A9}" dt="2021-08-22T14:08:27.913" v="35"/>
        <pc:sldMkLst>
          <pc:docMk/>
          <pc:sldMk cId="3884943444" sldId="1046"/>
        </pc:sldMkLst>
      </pc:sldChg>
    </pc:docChg>
  </pc:docChgLst>
  <pc:docChgLst>
    <pc:chgData name="Chen W. Tseng" userId="95ade056-1cac-4c1a-b9e1-be8795826bc7" providerId="ADAL" clId="{5B826A14-665D-1245-B875-A42F8900633D}"/>
    <pc:docChg chg="custSel modSld">
      <pc:chgData name="Chen W. Tseng" userId="95ade056-1cac-4c1a-b9e1-be8795826bc7" providerId="ADAL" clId="{5B826A14-665D-1245-B875-A42F8900633D}" dt="2022-08-12T09:47:37.839" v="27" actId="20577"/>
      <pc:docMkLst>
        <pc:docMk/>
      </pc:docMkLst>
      <pc:sldChg chg="modSp mod">
        <pc:chgData name="Chen W. Tseng" userId="95ade056-1cac-4c1a-b9e1-be8795826bc7" providerId="ADAL" clId="{5B826A14-665D-1245-B875-A42F8900633D}" dt="2022-08-12T09:47:06.281" v="26" actId="27636"/>
        <pc:sldMkLst>
          <pc:docMk/>
          <pc:sldMk cId="2507443205" sldId="263"/>
        </pc:sldMkLst>
        <pc:spChg chg="mod">
          <ac:chgData name="Chen W. Tseng" userId="95ade056-1cac-4c1a-b9e1-be8795826bc7" providerId="ADAL" clId="{5B826A14-665D-1245-B875-A42F8900633D}" dt="2022-08-12T09:47:06.281" v="26" actId="27636"/>
          <ac:spMkLst>
            <pc:docMk/>
            <pc:sldMk cId="2507443205" sldId="263"/>
            <ac:spMk id="3" creationId="{71825A96-48FD-4B5B-ABEE-B7AC092E46FA}"/>
          </ac:spMkLst>
        </pc:spChg>
      </pc:sldChg>
      <pc:sldChg chg="modSp mod">
        <pc:chgData name="Chen W. Tseng" userId="95ade056-1cac-4c1a-b9e1-be8795826bc7" providerId="ADAL" clId="{5B826A14-665D-1245-B875-A42F8900633D}" dt="2022-08-12T09:47:37.839" v="27" actId="20577"/>
        <pc:sldMkLst>
          <pc:docMk/>
          <pc:sldMk cId="157056414" sldId="1129"/>
        </pc:sldMkLst>
        <pc:spChg chg="mod">
          <ac:chgData name="Chen W. Tseng" userId="95ade056-1cac-4c1a-b9e1-be8795826bc7" providerId="ADAL" clId="{5B826A14-665D-1245-B875-A42F8900633D}" dt="2022-08-12T09:47:37.839" v="27" actId="20577"/>
          <ac:spMkLst>
            <pc:docMk/>
            <pc:sldMk cId="157056414" sldId="1129"/>
            <ac:spMk id="2" creationId="{BA7536FB-5CF1-47D9-8086-CA7C9DFE6074}"/>
          </ac:spMkLst>
        </pc:spChg>
      </pc:sldChg>
    </pc:docChg>
  </pc:docChgLst>
  <pc:docChgLst>
    <pc:chgData name="Chen W. Tseng" userId="95ade056-1cac-4c1a-b9e1-be8795826bc7" providerId="ADAL" clId="{B916E9BF-9B8F-E542-9004-BAC683C7F2C4}"/>
    <pc:docChg chg="custSel modSld">
      <pc:chgData name="Chen W. Tseng" userId="95ade056-1cac-4c1a-b9e1-be8795826bc7" providerId="ADAL" clId="{B916E9BF-9B8F-E542-9004-BAC683C7F2C4}" dt="2022-07-26T17:28:11.811" v="67" actId="14100"/>
      <pc:docMkLst>
        <pc:docMk/>
      </pc:docMkLst>
      <pc:sldChg chg="modSp mod">
        <pc:chgData name="Chen W. Tseng" userId="95ade056-1cac-4c1a-b9e1-be8795826bc7" providerId="ADAL" clId="{B916E9BF-9B8F-E542-9004-BAC683C7F2C4}" dt="2022-07-26T17:27:38.831" v="63" actId="20577"/>
        <pc:sldMkLst>
          <pc:docMk/>
          <pc:sldMk cId="2507443205" sldId="263"/>
        </pc:sldMkLst>
        <pc:spChg chg="mod">
          <ac:chgData name="Chen W. Tseng" userId="95ade056-1cac-4c1a-b9e1-be8795826bc7" providerId="ADAL" clId="{B916E9BF-9B8F-E542-9004-BAC683C7F2C4}" dt="2022-07-26T17:27:38.831" v="63" actId="20577"/>
          <ac:spMkLst>
            <pc:docMk/>
            <pc:sldMk cId="2507443205" sldId="263"/>
            <ac:spMk id="3" creationId="{71825A96-48FD-4B5B-ABEE-B7AC092E46FA}"/>
          </ac:spMkLst>
        </pc:spChg>
      </pc:sldChg>
      <pc:sldChg chg="modSp mod">
        <pc:chgData name="Chen W. Tseng" userId="95ade056-1cac-4c1a-b9e1-be8795826bc7" providerId="ADAL" clId="{B916E9BF-9B8F-E542-9004-BAC683C7F2C4}" dt="2022-07-26T17:28:05.632" v="65" actId="14100"/>
        <pc:sldMkLst>
          <pc:docMk/>
          <pc:sldMk cId="627182844" sldId="1068"/>
        </pc:sldMkLst>
        <pc:spChg chg="mod">
          <ac:chgData name="Chen W. Tseng" userId="95ade056-1cac-4c1a-b9e1-be8795826bc7" providerId="ADAL" clId="{B916E9BF-9B8F-E542-9004-BAC683C7F2C4}" dt="2022-07-26T17:28:05.632" v="65" actId="14100"/>
          <ac:spMkLst>
            <pc:docMk/>
            <pc:sldMk cId="627182844" sldId="1068"/>
            <ac:spMk id="5" creationId="{D81D5F88-2E3D-4ED6-9E61-DE01C99AB061}"/>
          </ac:spMkLst>
        </pc:spChg>
      </pc:sldChg>
      <pc:sldChg chg="modSp mod">
        <pc:chgData name="Chen W. Tseng" userId="95ade056-1cac-4c1a-b9e1-be8795826bc7" providerId="ADAL" clId="{B916E9BF-9B8F-E542-9004-BAC683C7F2C4}" dt="2022-07-26T17:28:11.811" v="67" actId="14100"/>
        <pc:sldMkLst>
          <pc:docMk/>
          <pc:sldMk cId="45214552" sldId="1069"/>
        </pc:sldMkLst>
        <pc:spChg chg="mod">
          <ac:chgData name="Chen W. Tseng" userId="95ade056-1cac-4c1a-b9e1-be8795826bc7" providerId="ADAL" clId="{B916E9BF-9B8F-E542-9004-BAC683C7F2C4}" dt="2022-07-26T17:28:11.811" v="67" actId="14100"/>
          <ac:spMkLst>
            <pc:docMk/>
            <pc:sldMk cId="45214552" sldId="1069"/>
            <ac:spMk id="3" creationId="{A742549D-8CFB-4EC3-999C-5EAD7154544E}"/>
          </ac:spMkLst>
        </pc:spChg>
      </pc:sldChg>
    </pc:docChg>
  </pc:docChgLst>
  <pc:docChgLst>
    <pc:chgData name="Chen W. Tseng" userId="95ade056-1cac-4c1a-b9e1-be8795826bc7" providerId="ADAL" clId="{5036A34E-7286-314B-AFC0-E95ACF479653}"/>
    <pc:docChg chg="custSel modSld">
      <pc:chgData name="Chen W. Tseng" userId="95ade056-1cac-4c1a-b9e1-be8795826bc7" providerId="ADAL" clId="{5036A34E-7286-314B-AFC0-E95ACF479653}" dt="2022-08-01T20:05:26.781" v="59" actId="20577"/>
      <pc:docMkLst>
        <pc:docMk/>
      </pc:docMkLst>
      <pc:sldChg chg="modSp mod">
        <pc:chgData name="Chen W. Tseng" userId="95ade056-1cac-4c1a-b9e1-be8795826bc7" providerId="ADAL" clId="{5036A34E-7286-314B-AFC0-E95ACF479653}" dt="2022-08-01T19:52:30.060" v="16" actId="20577"/>
        <pc:sldMkLst>
          <pc:docMk/>
          <pc:sldMk cId="2507443205" sldId="263"/>
        </pc:sldMkLst>
        <pc:spChg chg="mod">
          <ac:chgData name="Chen W. Tseng" userId="95ade056-1cac-4c1a-b9e1-be8795826bc7" providerId="ADAL" clId="{5036A34E-7286-314B-AFC0-E95ACF479653}" dt="2022-08-01T19:52:30.060" v="16" actId="20577"/>
          <ac:spMkLst>
            <pc:docMk/>
            <pc:sldMk cId="2507443205" sldId="263"/>
            <ac:spMk id="3" creationId="{71825A96-48FD-4B5B-ABEE-B7AC092E46FA}"/>
          </ac:spMkLst>
        </pc:spChg>
      </pc:sldChg>
      <pc:sldChg chg="addSp modSp mod">
        <pc:chgData name="Chen W. Tseng" userId="95ade056-1cac-4c1a-b9e1-be8795826bc7" providerId="ADAL" clId="{5036A34E-7286-314B-AFC0-E95ACF479653}" dt="2022-08-01T20:03:41.495" v="55" actId="1076"/>
        <pc:sldMkLst>
          <pc:docMk/>
          <pc:sldMk cId="1192620472" sldId="771"/>
        </pc:sldMkLst>
        <pc:spChg chg="mod">
          <ac:chgData name="Chen W. Tseng" userId="95ade056-1cac-4c1a-b9e1-be8795826bc7" providerId="ADAL" clId="{5036A34E-7286-314B-AFC0-E95ACF479653}" dt="2022-08-01T20:01:59.793" v="53" actId="1076"/>
          <ac:spMkLst>
            <pc:docMk/>
            <pc:sldMk cId="1192620472" sldId="771"/>
            <ac:spMk id="2" creationId="{00000000-0000-0000-0000-000000000000}"/>
          </ac:spMkLst>
        </pc:spChg>
        <pc:spChg chg="mod">
          <ac:chgData name="Chen W. Tseng" userId="95ade056-1cac-4c1a-b9e1-be8795826bc7" providerId="ADAL" clId="{5036A34E-7286-314B-AFC0-E95ACF479653}" dt="2022-08-01T19:59:28.401" v="39" actId="1076"/>
          <ac:spMkLst>
            <pc:docMk/>
            <pc:sldMk cId="1192620472" sldId="771"/>
            <ac:spMk id="6" creationId="{00000000-0000-0000-0000-000000000000}"/>
          </ac:spMkLst>
        </pc:spChg>
        <pc:picChg chg="add mod">
          <ac:chgData name="Chen W. Tseng" userId="95ade056-1cac-4c1a-b9e1-be8795826bc7" providerId="ADAL" clId="{5036A34E-7286-314B-AFC0-E95ACF479653}" dt="2022-08-01T20:03:41.495" v="55" actId="1076"/>
          <ac:picMkLst>
            <pc:docMk/>
            <pc:sldMk cId="1192620472" sldId="771"/>
            <ac:picMk id="3" creationId="{84596339-422D-F080-7F85-BAE195BFBA5C}"/>
          </ac:picMkLst>
        </pc:picChg>
      </pc:sldChg>
      <pc:sldChg chg="addSp modSp mod">
        <pc:chgData name="Chen W. Tseng" userId="95ade056-1cac-4c1a-b9e1-be8795826bc7" providerId="ADAL" clId="{5036A34E-7286-314B-AFC0-E95ACF479653}" dt="2022-08-01T19:59:10.191" v="38" actId="1076"/>
        <pc:sldMkLst>
          <pc:docMk/>
          <pc:sldMk cId="3918042894" sldId="1018"/>
        </pc:sldMkLst>
        <pc:spChg chg="mod">
          <ac:chgData name="Chen W. Tseng" userId="95ade056-1cac-4c1a-b9e1-be8795826bc7" providerId="ADAL" clId="{5036A34E-7286-314B-AFC0-E95ACF479653}" dt="2022-08-01T19:59:07.330" v="37" actId="1076"/>
          <ac:spMkLst>
            <pc:docMk/>
            <pc:sldMk cId="3918042894" sldId="1018"/>
            <ac:spMk id="5" creationId="{4295D925-2DE5-4926-AC29-3532BC0F191D}"/>
          </ac:spMkLst>
        </pc:spChg>
        <pc:picChg chg="add mod">
          <ac:chgData name="Chen W. Tseng" userId="95ade056-1cac-4c1a-b9e1-be8795826bc7" providerId="ADAL" clId="{5036A34E-7286-314B-AFC0-E95ACF479653}" dt="2022-08-01T19:59:10.191" v="38" actId="1076"/>
          <ac:picMkLst>
            <pc:docMk/>
            <pc:sldMk cId="3918042894" sldId="1018"/>
            <ac:picMk id="2" creationId="{1D5DE211-742F-6F37-6FFB-E6655EAED072}"/>
          </ac:picMkLst>
        </pc:picChg>
      </pc:sldChg>
      <pc:sldChg chg="modSp mod">
        <pc:chgData name="Chen W. Tseng" userId="95ade056-1cac-4c1a-b9e1-be8795826bc7" providerId="ADAL" clId="{5036A34E-7286-314B-AFC0-E95ACF479653}" dt="2022-08-01T20:05:26.781" v="59" actId="20577"/>
        <pc:sldMkLst>
          <pc:docMk/>
          <pc:sldMk cId="45214552" sldId="1069"/>
        </pc:sldMkLst>
        <pc:spChg chg="mod">
          <ac:chgData name="Chen W. Tseng" userId="95ade056-1cac-4c1a-b9e1-be8795826bc7" providerId="ADAL" clId="{5036A34E-7286-314B-AFC0-E95ACF479653}" dt="2022-08-01T20:05:26.781" v="59" actId="20577"/>
          <ac:spMkLst>
            <pc:docMk/>
            <pc:sldMk cId="45214552" sldId="1069"/>
            <ac:spMk id="3" creationId="{A742549D-8CFB-4EC3-999C-5EAD7154544E}"/>
          </ac:spMkLst>
        </pc:spChg>
      </pc:sldChg>
      <pc:sldChg chg="modSp mod">
        <pc:chgData name="Chen W. Tseng" userId="95ade056-1cac-4c1a-b9e1-be8795826bc7" providerId="ADAL" clId="{5036A34E-7286-314B-AFC0-E95ACF479653}" dt="2022-08-01T20:03:25.681" v="54" actId="14100"/>
        <pc:sldMkLst>
          <pc:docMk/>
          <pc:sldMk cId="2032986555" sldId="1085"/>
        </pc:sldMkLst>
        <pc:spChg chg="mod">
          <ac:chgData name="Chen W. Tseng" userId="95ade056-1cac-4c1a-b9e1-be8795826bc7" providerId="ADAL" clId="{5036A34E-7286-314B-AFC0-E95ACF479653}" dt="2022-08-01T20:03:25.681" v="54" actId="14100"/>
          <ac:spMkLst>
            <pc:docMk/>
            <pc:sldMk cId="2032986555" sldId="1085"/>
            <ac:spMk id="26" creationId="{7EB92866-0C60-4C92-99D2-385CF17227EF}"/>
          </ac:spMkLst>
        </pc:spChg>
      </pc:sldChg>
    </pc:docChg>
  </pc:docChgLst>
  <pc:docChgLst>
    <pc:chgData name="Chen W. Tseng" userId="95ade056-1cac-4c1a-b9e1-be8795826bc7" providerId="ADAL" clId="{CC58C825-9F8E-40E2-BAA2-56C8960AF670}"/>
    <pc:docChg chg="undo custSel modSld">
      <pc:chgData name="Chen W. Tseng" userId="95ade056-1cac-4c1a-b9e1-be8795826bc7" providerId="ADAL" clId="{CC58C825-9F8E-40E2-BAA2-56C8960AF670}" dt="2022-06-06T15:29:44.140" v="21" actId="20577"/>
      <pc:docMkLst>
        <pc:docMk/>
      </pc:docMkLst>
      <pc:sldChg chg="modSp mod">
        <pc:chgData name="Chen W. Tseng" userId="95ade056-1cac-4c1a-b9e1-be8795826bc7" providerId="ADAL" clId="{CC58C825-9F8E-40E2-BAA2-56C8960AF670}" dt="2022-06-06T15:28:15.468" v="14" actId="20577"/>
        <pc:sldMkLst>
          <pc:docMk/>
          <pc:sldMk cId="2507443205" sldId="263"/>
        </pc:sldMkLst>
        <pc:spChg chg="mod">
          <ac:chgData name="Chen W. Tseng" userId="95ade056-1cac-4c1a-b9e1-be8795826bc7" providerId="ADAL" clId="{CC58C825-9F8E-40E2-BAA2-56C8960AF670}" dt="2022-06-06T15:27:55.729" v="3" actId="20577"/>
          <ac:spMkLst>
            <pc:docMk/>
            <pc:sldMk cId="2507443205" sldId="263"/>
            <ac:spMk id="2" creationId="{81123FCF-A18E-4FC3-9DE5-F5A888F01347}"/>
          </ac:spMkLst>
        </pc:spChg>
        <pc:spChg chg="mod">
          <ac:chgData name="Chen W. Tseng" userId="95ade056-1cac-4c1a-b9e1-be8795826bc7" providerId="ADAL" clId="{CC58C825-9F8E-40E2-BAA2-56C8960AF670}" dt="2022-06-06T15:28:15.468" v="14" actId="20577"/>
          <ac:spMkLst>
            <pc:docMk/>
            <pc:sldMk cId="2507443205" sldId="263"/>
            <ac:spMk id="3" creationId="{71825A96-48FD-4B5B-ABEE-B7AC092E46FA}"/>
          </ac:spMkLst>
        </pc:spChg>
      </pc:sldChg>
      <pc:sldChg chg="modSp mod">
        <pc:chgData name="Chen W. Tseng" userId="95ade056-1cac-4c1a-b9e1-be8795826bc7" providerId="ADAL" clId="{CC58C825-9F8E-40E2-BAA2-56C8960AF670}" dt="2022-06-06T15:29:44.140" v="21" actId="20577"/>
        <pc:sldMkLst>
          <pc:docMk/>
          <pc:sldMk cId="4237904518" sldId="273"/>
        </pc:sldMkLst>
        <pc:spChg chg="mod">
          <ac:chgData name="Chen W. Tseng" userId="95ade056-1cac-4c1a-b9e1-be8795826bc7" providerId="ADAL" clId="{CC58C825-9F8E-40E2-BAA2-56C8960AF670}" dt="2022-06-06T15:29:44.140" v="21" actId="20577"/>
          <ac:spMkLst>
            <pc:docMk/>
            <pc:sldMk cId="4237904518" sldId="273"/>
            <ac:spMk id="3" creationId="{92B8DC8C-CD56-40CC-8097-2F568A342FBC}"/>
          </ac:spMkLst>
        </pc:spChg>
      </pc:sldChg>
    </pc:docChg>
  </pc:docChgLst>
  <pc:docChgLst>
    <pc:chgData name="Chen W. Tseng" userId="95ade056-1cac-4c1a-b9e1-be8795826bc7" providerId="ADAL" clId="{D1B9B7A6-D88B-4BEB-8E77-DC807E9BD74F}"/>
    <pc:docChg chg="undo custSel addSld delSld modSld">
      <pc:chgData name="Chen W. Tseng" userId="95ade056-1cac-4c1a-b9e1-be8795826bc7" providerId="ADAL" clId="{D1B9B7A6-D88B-4BEB-8E77-DC807E9BD74F}" dt="2021-08-10T10:51:58.219" v="1058" actId="20577"/>
      <pc:docMkLst>
        <pc:docMk/>
      </pc:docMkLst>
      <pc:sldChg chg="modSp mod">
        <pc:chgData name="Chen W. Tseng" userId="95ade056-1cac-4c1a-b9e1-be8795826bc7" providerId="ADAL" clId="{D1B9B7A6-D88B-4BEB-8E77-DC807E9BD74F}" dt="2021-08-10T08:56:58.162" v="16" actId="20577"/>
        <pc:sldMkLst>
          <pc:docMk/>
          <pc:sldMk cId="2507443205" sldId="263"/>
        </pc:sldMkLst>
        <pc:spChg chg="mod">
          <ac:chgData name="Chen W. Tseng" userId="95ade056-1cac-4c1a-b9e1-be8795826bc7" providerId="ADAL" clId="{D1B9B7A6-D88B-4BEB-8E77-DC807E9BD74F}" dt="2021-08-10T08:56:58.162" v="16" actId="20577"/>
          <ac:spMkLst>
            <pc:docMk/>
            <pc:sldMk cId="2507443205" sldId="263"/>
            <ac:spMk id="3" creationId="{71825A96-48FD-4B5B-ABEE-B7AC092E46FA}"/>
          </ac:spMkLst>
        </pc:spChg>
      </pc:sldChg>
      <pc:sldChg chg="modSp">
        <pc:chgData name="Chen W. Tseng" userId="95ade056-1cac-4c1a-b9e1-be8795826bc7" providerId="ADAL" clId="{D1B9B7A6-D88B-4BEB-8E77-DC807E9BD74F}" dt="2021-08-10T09:22:47.649" v="972"/>
        <pc:sldMkLst>
          <pc:docMk/>
          <pc:sldMk cId="3587929909" sldId="1029"/>
        </pc:sldMkLst>
        <pc:graphicFrameChg chg="mod">
          <ac:chgData name="Chen W. Tseng" userId="95ade056-1cac-4c1a-b9e1-be8795826bc7" providerId="ADAL" clId="{D1B9B7A6-D88B-4BEB-8E77-DC807E9BD74F}" dt="2021-08-10T09:22:47.649" v="972"/>
          <ac:graphicFrameMkLst>
            <pc:docMk/>
            <pc:sldMk cId="3587929909" sldId="1029"/>
            <ac:graphicFrameMk id="6" creationId="{4D5DCDC7-8A1B-4A3B-A039-BDC71BC1FC08}"/>
          </ac:graphicFrameMkLst>
        </pc:graphicFrameChg>
      </pc:sldChg>
      <pc:sldChg chg="addSp delSp modSp mod">
        <pc:chgData name="Chen W. Tseng" userId="95ade056-1cac-4c1a-b9e1-be8795826bc7" providerId="ADAL" clId="{D1B9B7A6-D88B-4BEB-8E77-DC807E9BD74F}" dt="2021-08-10T09:22:29.997" v="971" actId="20577"/>
        <pc:sldMkLst>
          <pc:docMk/>
          <pc:sldMk cId="4117358084" sldId="1030"/>
        </pc:sldMkLst>
        <pc:spChg chg="mod">
          <ac:chgData name="Chen W. Tseng" userId="95ade056-1cac-4c1a-b9e1-be8795826bc7" providerId="ADAL" clId="{D1B9B7A6-D88B-4BEB-8E77-DC807E9BD74F}" dt="2021-08-10T09:21:19.344" v="959" actId="20577"/>
          <ac:spMkLst>
            <pc:docMk/>
            <pc:sldMk cId="4117358084" sldId="1030"/>
            <ac:spMk id="6" creationId="{67B76A2A-50AE-40EF-858E-AA9CB2E4AED4}"/>
          </ac:spMkLst>
        </pc:spChg>
        <pc:spChg chg="add del mod">
          <ac:chgData name="Chen W. Tseng" userId="95ade056-1cac-4c1a-b9e1-be8795826bc7" providerId="ADAL" clId="{D1B9B7A6-D88B-4BEB-8E77-DC807E9BD74F}" dt="2021-08-10T09:21:46.472" v="963"/>
          <ac:spMkLst>
            <pc:docMk/>
            <pc:sldMk cId="4117358084" sldId="1030"/>
            <ac:spMk id="7" creationId="{F81B92EB-8C19-4B3B-9A35-46C0AC34CDDE}"/>
          </ac:spMkLst>
        </pc:spChg>
        <pc:graphicFrameChg chg="del">
          <ac:chgData name="Chen W. Tseng" userId="95ade056-1cac-4c1a-b9e1-be8795826bc7" providerId="ADAL" clId="{D1B9B7A6-D88B-4BEB-8E77-DC807E9BD74F}" dt="2021-08-10T09:21:42.409" v="960" actId="478"/>
          <ac:graphicFrameMkLst>
            <pc:docMk/>
            <pc:sldMk cId="4117358084" sldId="1030"/>
            <ac:graphicFrameMk id="5" creationId="{182B024B-D4B3-4FC8-95D8-F4BA63ED3BCC}"/>
          </ac:graphicFrameMkLst>
        </pc:graphicFrameChg>
        <pc:graphicFrameChg chg="add del mod">
          <ac:chgData name="Chen W. Tseng" userId="95ade056-1cac-4c1a-b9e1-be8795826bc7" providerId="ADAL" clId="{D1B9B7A6-D88B-4BEB-8E77-DC807E9BD74F}" dt="2021-08-10T09:21:44.500" v="962"/>
          <ac:graphicFrameMkLst>
            <pc:docMk/>
            <pc:sldMk cId="4117358084" sldId="1030"/>
            <ac:graphicFrameMk id="8" creationId="{209DE552-72BA-4556-BDDA-A76B43DDB375}"/>
          </ac:graphicFrameMkLst>
        </pc:graphicFrameChg>
        <pc:graphicFrameChg chg="add mod modGraphic">
          <ac:chgData name="Chen W. Tseng" userId="95ade056-1cac-4c1a-b9e1-be8795826bc7" providerId="ADAL" clId="{D1B9B7A6-D88B-4BEB-8E77-DC807E9BD74F}" dt="2021-08-10T09:22:29.997" v="971" actId="20577"/>
          <ac:graphicFrameMkLst>
            <pc:docMk/>
            <pc:sldMk cId="4117358084" sldId="1030"/>
            <ac:graphicFrameMk id="9" creationId="{3B54EE5F-F204-4B72-A98A-7E759172A769}"/>
          </ac:graphicFrameMkLst>
        </pc:graphicFrameChg>
      </pc:sldChg>
      <pc:sldChg chg="modSp mod">
        <pc:chgData name="Chen W. Tseng" userId="95ade056-1cac-4c1a-b9e1-be8795826bc7" providerId="ADAL" clId="{D1B9B7A6-D88B-4BEB-8E77-DC807E9BD74F}" dt="2021-08-10T09:20:47.453" v="947" actId="20577"/>
        <pc:sldMkLst>
          <pc:docMk/>
          <pc:sldMk cId="2771625661" sldId="1031"/>
        </pc:sldMkLst>
        <pc:spChg chg="mod">
          <ac:chgData name="Chen W. Tseng" userId="95ade056-1cac-4c1a-b9e1-be8795826bc7" providerId="ADAL" clId="{D1B9B7A6-D88B-4BEB-8E77-DC807E9BD74F}" dt="2021-08-10T09:20:47.453" v="947" actId="20577"/>
          <ac:spMkLst>
            <pc:docMk/>
            <pc:sldMk cId="2771625661" sldId="1031"/>
            <ac:spMk id="6" creationId="{AF020C64-CC0A-4D29-968E-85FEC8B7A45C}"/>
          </ac:spMkLst>
        </pc:spChg>
      </pc:sldChg>
      <pc:sldChg chg="addSp delSp modSp mod">
        <pc:chgData name="Chen W. Tseng" userId="95ade056-1cac-4c1a-b9e1-be8795826bc7" providerId="ADAL" clId="{D1B9B7A6-D88B-4BEB-8E77-DC807E9BD74F}" dt="2021-08-10T10:51:58.219" v="1058" actId="20577"/>
        <pc:sldMkLst>
          <pc:docMk/>
          <pc:sldMk cId="3303274001" sldId="1033"/>
        </pc:sldMkLst>
        <pc:spChg chg="del mod">
          <ac:chgData name="Chen W. Tseng" userId="95ade056-1cac-4c1a-b9e1-be8795826bc7" providerId="ADAL" clId="{D1B9B7A6-D88B-4BEB-8E77-DC807E9BD74F}" dt="2021-08-10T09:20:08.138" v="938"/>
          <ac:spMkLst>
            <pc:docMk/>
            <pc:sldMk cId="3303274001" sldId="1033"/>
            <ac:spMk id="6" creationId="{5EC3DEBC-27AE-48F5-A432-48B546749120}"/>
          </ac:spMkLst>
        </pc:spChg>
        <pc:spChg chg="add mod">
          <ac:chgData name="Chen W. Tseng" userId="95ade056-1cac-4c1a-b9e1-be8795826bc7" providerId="ADAL" clId="{D1B9B7A6-D88B-4BEB-8E77-DC807E9BD74F}" dt="2021-08-10T10:51:58.219" v="1058" actId="20577"/>
          <ac:spMkLst>
            <pc:docMk/>
            <pc:sldMk cId="3303274001" sldId="1033"/>
            <ac:spMk id="9" creationId="{33233FF0-F9D2-4581-9257-7EC44DBCDE62}"/>
          </ac:spMkLst>
        </pc:spChg>
        <pc:graphicFrameChg chg="mod">
          <ac:chgData name="Chen W. Tseng" userId="95ade056-1cac-4c1a-b9e1-be8795826bc7" providerId="ADAL" clId="{D1B9B7A6-D88B-4BEB-8E77-DC807E9BD74F}" dt="2021-08-10T09:20:22.188" v="939" actId="13822"/>
          <ac:graphicFrameMkLst>
            <pc:docMk/>
            <pc:sldMk cId="3303274001" sldId="1033"/>
            <ac:graphicFrameMk id="7" creationId="{F42B39FF-26C0-42F7-98AB-13762D1200F6}"/>
          </ac:graphicFrameMkLst>
        </pc:graphicFrameChg>
        <pc:graphicFrameChg chg="mod">
          <ac:chgData name="Chen W. Tseng" userId="95ade056-1cac-4c1a-b9e1-be8795826bc7" providerId="ADAL" clId="{D1B9B7A6-D88B-4BEB-8E77-DC807E9BD74F}" dt="2021-08-10T09:04:44.429" v="559"/>
          <ac:graphicFrameMkLst>
            <pc:docMk/>
            <pc:sldMk cId="3303274001" sldId="1033"/>
            <ac:graphicFrameMk id="10" creationId="{9ED472CD-CF8A-4983-A24D-0B4A1DEB5A01}"/>
          </ac:graphicFrameMkLst>
        </pc:graphicFrameChg>
      </pc:sldChg>
      <pc:sldChg chg="add del mod modShow">
        <pc:chgData name="Chen W. Tseng" userId="95ade056-1cac-4c1a-b9e1-be8795826bc7" providerId="ADAL" clId="{D1B9B7A6-D88B-4BEB-8E77-DC807E9BD74F}" dt="2021-08-10T09:04:35.356" v="558" actId="2696"/>
        <pc:sldMkLst>
          <pc:docMk/>
          <pc:sldMk cId="2294799984" sldId="1034"/>
        </pc:sldMkLst>
      </pc:sldChg>
      <pc:sldChg chg="add del">
        <pc:chgData name="Chen W. Tseng" userId="95ade056-1cac-4c1a-b9e1-be8795826bc7" providerId="ADAL" clId="{D1B9B7A6-D88B-4BEB-8E77-DC807E9BD74F}" dt="2021-08-10T09:04:33.306" v="557" actId="2696"/>
        <pc:sldMkLst>
          <pc:docMk/>
          <pc:sldMk cId="2874273148" sldId="1035"/>
        </pc:sldMkLst>
      </pc:sldChg>
      <pc:sldChg chg="add del">
        <pc:chgData name="Chen W. Tseng" userId="95ade056-1cac-4c1a-b9e1-be8795826bc7" providerId="ADAL" clId="{D1B9B7A6-D88B-4BEB-8E77-DC807E9BD74F}" dt="2021-08-10T09:04:31.042" v="556" actId="2696"/>
        <pc:sldMkLst>
          <pc:docMk/>
          <pc:sldMk cId="2368465754" sldId="1036"/>
        </pc:sldMkLst>
      </pc:sldChg>
      <pc:sldChg chg="addSp delSp modSp mod">
        <pc:chgData name="Chen W. Tseng" userId="95ade056-1cac-4c1a-b9e1-be8795826bc7" providerId="ADAL" clId="{D1B9B7A6-D88B-4BEB-8E77-DC807E9BD74F}" dt="2021-08-10T09:04:27.723" v="555" actId="20577"/>
        <pc:sldMkLst>
          <pc:docMk/>
          <pc:sldMk cId="2519987566" sldId="1037"/>
        </pc:sldMkLst>
        <pc:spChg chg="add del mod">
          <ac:chgData name="Chen W. Tseng" userId="95ade056-1cac-4c1a-b9e1-be8795826bc7" providerId="ADAL" clId="{D1B9B7A6-D88B-4BEB-8E77-DC807E9BD74F}" dt="2021-08-10T09:04:27.723" v="555" actId="20577"/>
          <ac:spMkLst>
            <pc:docMk/>
            <pc:sldMk cId="2519987566" sldId="1037"/>
            <ac:spMk id="6" creationId="{28287EDE-006E-425E-8B8E-4297B8926621}"/>
          </ac:spMkLst>
        </pc:spChg>
        <pc:graphicFrameChg chg="mod">
          <ac:chgData name="Chen W. Tseng" userId="95ade056-1cac-4c1a-b9e1-be8795826bc7" providerId="ADAL" clId="{D1B9B7A6-D88B-4BEB-8E77-DC807E9BD74F}" dt="2021-08-10T09:00:50.149" v="30" actId="14100"/>
          <ac:graphicFrameMkLst>
            <pc:docMk/>
            <pc:sldMk cId="2519987566" sldId="1037"/>
            <ac:graphicFrameMk id="5" creationId="{3ECE01DC-EF20-406B-9F83-57AE12553187}"/>
          </ac:graphicFrameMkLst>
        </pc:graphicFrameChg>
      </pc:sldChg>
      <pc:sldChg chg="modSp mod">
        <pc:chgData name="Chen W. Tseng" userId="95ade056-1cac-4c1a-b9e1-be8795826bc7" providerId="ADAL" clId="{D1B9B7A6-D88B-4BEB-8E77-DC807E9BD74F}" dt="2021-08-10T09:23:01.406" v="974" actId="14100"/>
        <pc:sldMkLst>
          <pc:docMk/>
          <pc:sldMk cId="1958172804" sldId="1038"/>
        </pc:sldMkLst>
        <pc:spChg chg="mod">
          <ac:chgData name="Chen W. Tseng" userId="95ade056-1cac-4c1a-b9e1-be8795826bc7" providerId="ADAL" clId="{D1B9B7A6-D88B-4BEB-8E77-DC807E9BD74F}" dt="2021-08-10T08:55:58.729" v="0" actId="6549"/>
          <ac:spMkLst>
            <pc:docMk/>
            <pc:sldMk cId="1958172804" sldId="1038"/>
            <ac:spMk id="2" creationId="{505DB88B-3A5C-4F7B-80DB-EB37682EF89E}"/>
          </ac:spMkLst>
        </pc:spChg>
        <pc:picChg chg="mod">
          <ac:chgData name="Chen W. Tseng" userId="95ade056-1cac-4c1a-b9e1-be8795826bc7" providerId="ADAL" clId="{D1B9B7A6-D88B-4BEB-8E77-DC807E9BD74F}" dt="2021-08-10T09:23:01.406" v="974" actId="14100"/>
          <ac:picMkLst>
            <pc:docMk/>
            <pc:sldMk cId="1958172804" sldId="1038"/>
            <ac:picMk id="6" creationId="{D1F6904C-65FC-429B-8437-1909AACB4426}"/>
          </ac:picMkLst>
        </pc:picChg>
      </pc:sldChg>
    </pc:docChg>
  </pc:docChgLst>
  <pc:docChgLst>
    <pc:chgData name="Chen W. Tseng" userId="95ade056-1cac-4c1a-b9e1-be8795826bc7" providerId="ADAL" clId="{28EB62BE-3657-41B0-8672-75261B90C53A}"/>
    <pc:docChg chg="addSld delSld modSld">
      <pc:chgData name="Chen W. Tseng" userId="95ade056-1cac-4c1a-b9e1-be8795826bc7" providerId="ADAL" clId="{28EB62BE-3657-41B0-8672-75261B90C53A}" dt="2021-09-09T17:45:03.494" v="13" actId="20577"/>
      <pc:docMkLst>
        <pc:docMk/>
      </pc:docMkLst>
      <pc:sldChg chg="modSp mod">
        <pc:chgData name="Chen W. Tseng" userId="95ade056-1cac-4c1a-b9e1-be8795826bc7" providerId="ADAL" clId="{28EB62BE-3657-41B0-8672-75261B90C53A}" dt="2021-09-09T17:45:03.494" v="13" actId="20577"/>
        <pc:sldMkLst>
          <pc:docMk/>
          <pc:sldMk cId="2507443205" sldId="263"/>
        </pc:sldMkLst>
        <pc:spChg chg="mod">
          <ac:chgData name="Chen W. Tseng" userId="95ade056-1cac-4c1a-b9e1-be8795826bc7" providerId="ADAL" clId="{28EB62BE-3657-41B0-8672-75261B90C53A}" dt="2021-09-09T17:45:03.494" v="13" actId="20577"/>
          <ac:spMkLst>
            <pc:docMk/>
            <pc:sldMk cId="2507443205" sldId="263"/>
            <ac:spMk id="3" creationId="{71825A96-48FD-4B5B-ABEE-B7AC092E46FA}"/>
          </ac:spMkLst>
        </pc:spChg>
      </pc:sldChg>
      <pc:sldChg chg="del">
        <pc:chgData name="Chen W. Tseng" userId="95ade056-1cac-4c1a-b9e1-be8795826bc7" providerId="ADAL" clId="{28EB62BE-3657-41B0-8672-75261B90C53A}" dt="2021-09-09T17:44:38.600" v="0" actId="47"/>
        <pc:sldMkLst>
          <pc:docMk/>
          <pc:sldMk cId="3138004779" sldId="1041"/>
        </pc:sldMkLst>
      </pc:sldChg>
      <pc:sldChg chg="add">
        <pc:chgData name="Chen W. Tseng" userId="95ade056-1cac-4c1a-b9e1-be8795826bc7" providerId="ADAL" clId="{28EB62BE-3657-41B0-8672-75261B90C53A}" dt="2021-09-09T17:44:51.350" v="1"/>
        <pc:sldMkLst>
          <pc:docMk/>
          <pc:sldMk cId="3781713904" sldId="1045"/>
        </pc:sldMkLst>
      </pc:sldChg>
    </pc:docChg>
  </pc:docChgLst>
  <pc:docChgLst>
    <pc:chgData name="Chen W. Tseng" userId="95ade056-1cac-4c1a-b9e1-be8795826bc7" providerId="ADAL" clId="{0F6DAF07-44C9-4353-B533-B7F3DEA5417D}"/>
    <pc:docChg chg="addSld modSld">
      <pc:chgData name="Chen W. Tseng" userId="95ade056-1cac-4c1a-b9e1-be8795826bc7" providerId="ADAL" clId="{0F6DAF07-44C9-4353-B533-B7F3DEA5417D}" dt="2021-12-02T07:16:05.145" v="2"/>
      <pc:docMkLst>
        <pc:docMk/>
      </pc:docMkLst>
      <pc:sldChg chg="modSp mod">
        <pc:chgData name="Chen W. Tseng" userId="95ade056-1cac-4c1a-b9e1-be8795826bc7" providerId="ADAL" clId="{0F6DAF07-44C9-4353-B533-B7F3DEA5417D}" dt="2021-12-02T07:07:20.788" v="1" actId="20577"/>
        <pc:sldMkLst>
          <pc:docMk/>
          <pc:sldMk cId="2507443205" sldId="263"/>
        </pc:sldMkLst>
        <pc:spChg chg="mod">
          <ac:chgData name="Chen W. Tseng" userId="95ade056-1cac-4c1a-b9e1-be8795826bc7" providerId="ADAL" clId="{0F6DAF07-44C9-4353-B533-B7F3DEA5417D}" dt="2021-12-02T07:07:20.788" v="1" actId="20577"/>
          <ac:spMkLst>
            <pc:docMk/>
            <pc:sldMk cId="2507443205" sldId="263"/>
            <ac:spMk id="3" creationId="{71825A96-48FD-4B5B-ABEE-B7AC092E46FA}"/>
          </ac:spMkLst>
        </pc:spChg>
      </pc:sldChg>
      <pc:sldChg chg="add">
        <pc:chgData name="Chen W. Tseng" userId="95ade056-1cac-4c1a-b9e1-be8795826bc7" providerId="ADAL" clId="{0F6DAF07-44C9-4353-B533-B7F3DEA5417D}" dt="2021-12-02T07:16:05.145" v="2"/>
        <pc:sldMkLst>
          <pc:docMk/>
          <pc:sldMk cId="2371061273" sldId="61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ffcsouthafrica-my.sharepoint.com/personal/boitumelot_ffc_co_za/Documents/Intern%20RESEARCH/2023_24%20DOR%20Presentations/2023_24%20DoR%20Presentation%20-%20National%20and%20Provincial%20Context%20(00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khululi\Documents\Copy%20of%20Copy%20of%20Powers%20and%20Functions%20of%20District%20Municipalities%202%20(002)%20(1)%20(003)%20ronewa.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https://ffcsouthafrica-my.sharepoint.com/personal/boitumelot_ffc_co_za/Documents/Intern%20RESEARCH/2023_24%20DOR%20Presentations/2023_24%20DoR%20Presentation%20-%20National%20and%20Provincial%20Context%20(0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ffcsouthafrica-my.sharepoint.com/personal/boitumelot_ffc_co_za/Documents/Intern%20RESEARCH/2023_24%20DOR%20Presentations/2023_24%20DoR%20Presentation%20-%20National%20and%20Provincial%20Context%20(0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ffcsouthafrica-my.sharepoint.com/personal/boitumelot_ffc_co_za/Documents/Intern%20RESEARCH/2023_24%20DOR%20Presentations/2023_24%20DoR%20Presentation%20-%20National%20and%20Provincial%20Context%20(00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ffcsouthafrica-my.sharepoint.com/personal/boitumelot_ffc_co_za/Documents/Intern%20RESEARCH/2023_24%20DOR%20Presentations/2023_24%20DoR%20Presentation%20-%20National%20and%20Provincial%20Context%20(002).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https://ffcsouthafrica-my.sharepoint.com/personal/boitumelot_ffc_co_za/Documents/Intern%20RESEARCH/2023_24%20DOR%20Presentations/2023_24%20DoR%20Presentation%20-%20National%20and%20Provincial%20Context%20(00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2beb0f7921010fd0/Documents/Debt%20Sustainability/Data/Excel%20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ffcsouthafrica-my.sharepoint.com/personal/ronewas_ffc_co_za/Documents/Book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onewas\Documents\RESEARCH%20WORK\DISTRICT%20DEVELOPMENT%20MODEL\DATA_EQ&amp;RSC%20LEVY\Copy%20of%20RSC%20data%202006-2024.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451278577501299E-2"/>
          <c:y val="4.6240792389103197E-2"/>
          <c:w val="0.88759243891595763"/>
          <c:h val="0.79127859597463479"/>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National!$T$24:$T$29</c:f>
              <c:strCache>
                <c:ptCount val="6"/>
                <c:pt idx="0">
                  <c:v>Household</c:v>
                </c:pt>
                <c:pt idx="1">
                  <c:v>General government</c:v>
                </c:pt>
                <c:pt idx="2">
                  <c:v>Gross fixed capital formation</c:v>
                </c:pt>
                <c:pt idx="3">
                  <c:v>Change in inventories</c:v>
                </c:pt>
                <c:pt idx="4">
                  <c:v>Exports of goods and services</c:v>
                </c:pt>
                <c:pt idx="5">
                  <c:v>Imports of goods and services</c:v>
                </c:pt>
              </c:strCache>
            </c:strRef>
          </c:cat>
          <c:val>
            <c:numRef>
              <c:f>National!$U$24:$U$29</c:f>
              <c:numCache>
                <c:formatCode>General</c:formatCode>
                <c:ptCount val="6"/>
              </c:numCache>
            </c:numRef>
          </c:val>
          <c:extLst>
            <c:ext xmlns:c16="http://schemas.microsoft.com/office/drawing/2014/chart" uri="{C3380CC4-5D6E-409C-BE32-E72D297353CC}">
              <c16:uniqueId val="{00000000-053A-604E-8A8F-77BBDE27C7AD}"/>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National!$T$24:$T$29</c:f>
              <c:strCache>
                <c:ptCount val="6"/>
                <c:pt idx="0">
                  <c:v>Household</c:v>
                </c:pt>
                <c:pt idx="1">
                  <c:v>General government</c:v>
                </c:pt>
                <c:pt idx="2">
                  <c:v>Gross fixed capital formation</c:v>
                </c:pt>
                <c:pt idx="3">
                  <c:v>Change in inventories</c:v>
                </c:pt>
                <c:pt idx="4">
                  <c:v>Exports of goods and services</c:v>
                </c:pt>
                <c:pt idx="5">
                  <c:v>Imports of goods and services</c:v>
                </c:pt>
              </c:strCache>
            </c:strRef>
          </c:cat>
          <c:val>
            <c:numRef>
              <c:f>National!$V$24:$V$29</c:f>
              <c:numCache>
                <c:formatCode>General</c:formatCode>
                <c:ptCount val="6"/>
              </c:numCache>
            </c:numRef>
          </c:val>
          <c:extLst>
            <c:ext xmlns:c16="http://schemas.microsoft.com/office/drawing/2014/chart" uri="{C3380CC4-5D6E-409C-BE32-E72D297353CC}">
              <c16:uniqueId val="{00000001-053A-604E-8A8F-77BBDE27C7AD}"/>
            </c:ext>
          </c:extLst>
        </c:ser>
        <c:ser>
          <c:idx val="2"/>
          <c:order val="2"/>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National!$T$24:$T$29</c:f>
              <c:strCache>
                <c:ptCount val="6"/>
                <c:pt idx="0">
                  <c:v>Household</c:v>
                </c:pt>
                <c:pt idx="1">
                  <c:v>General government</c:v>
                </c:pt>
                <c:pt idx="2">
                  <c:v>Gross fixed capital formation</c:v>
                </c:pt>
                <c:pt idx="3">
                  <c:v>Change in inventories</c:v>
                </c:pt>
                <c:pt idx="4">
                  <c:v>Exports of goods and services</c:v>
                </c:pt>
                <c:pt idx="5">
                  <c:v>Imports of goods and services</c:v>
                </c:pt>
              </c:strCache>
            </c:strRef>
          </c:cat>
          <c:val>
            <c:numRef>
              <c:f>National!$W$24:$W$29</c:f>
              <c:numCache>
                <c:formatCode>General</c:formatCode>
                <c:ptCount val="6"/>
              </c:numCache>
            </c:numRef>
          </c:val>
          <c:extLst>
            <c:ext xmlns:c16="http://schemas.microsoft.com/office/drawing/2014/chart" uri="{C3380CC4-5D6E-409C-BE32-E72D297353CC}">
              <c16:uniqueId val="{00000002-053A-604E-8A8F-77BBDE27C7AD}"/>
            </c:ext>
          </c:extLst>
        </c:ser>
        <c:ser>
          <c:idx val="3"/>
          <c:order val="3"/>
          <c:spPr>
            <a:solidFill>
              <a:srgbClr val="3B7150"/>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National!$T$24:$T$29</c:f>
              <c:strCache>
                <c:ptCount val="6"/>
                <c:pt idx="0">
                  <c:v>Household</c:v>
                </c:pt>
                <c:pt idx="1">
                  <c:v>General government</c:v>
                </c:pt>
                <c:pt idx="2">
                  <c:v>Gross fixed capital formation</c:v>
                </c:pt>
                <c:pt idx="3">
                  <c:v>Change in inventories</c:v>
                </c:pt>
                <c:pt idx="4">
                  <c:v>Exports of goods and services</c:v>
                </c:pt>
                <c:pt idx="5">
                  <c:v>Imports of goods and services</c:v>
                </c:pt>
              </c:strCache>
            </c:strRef>
          </c:cat>
          <c:val>
            <c:numRef>
              <c:f>National!$X$24:$X$29</c:f>
              <c:numCache>
                <c:formatCode>0.0</c:formatCode>
                <c:ptCount val="6"/>
                <c:pt idx="0">
                  <c:v>0.95764528003217508</c:v>
                </c:pt>
                <c:pt idx="1">
                  <c:v>0.20804222025933378</c:v>
                </c:pt>
                <c:pt idx="2">
                  <c:v>0.51220332404616642</c:v>
                </c:pt>
                <c:pt idx="3">
                  <c:v>0.47143249847178698</c:v>
                </c:pt>
                <c:pt idx="4">
                  <c:v>1.0629193943290751</c:v>
                </c:pt>
                <c:pt idx="5">
                  <c:v>-1.3405302904689227</c:v>
                </c:pt>
              </c:numCache>
            </c:numRef>
          </c:val>
          <c:extLst>
            <c:ext xmlns:c16="http://schemas.microsoft.com/office/drawing/2014/chart" uri="{C3380CC4-5D6E-409C-BE32-E72D297353CC}">
              <c16:uniqueId val="{00000003-053A-604E-8A8F-77BBDE27C7AD}"/>
            </c:ext>
          </c:extLst>
        </c:ser>
        <c:dLbls>
          <c:dLblPos val="outEnd"/>
          <c:showLegendKey val="0"/>
          <c:showVal val="1"/>
          <c:showCatName val="0"/>
          <c:showSerName val="0"/>
          <c:showPercent val="0"/>
          <c:showBubbleSize val="0"/>
        </c:dLbls>
        <c:gapWidth val="0"/>
        <c:overlap val="68"/>
        <c:axId val="302627688"/>
        <c:axId val="302630432"/>
      </c:barChart>
      <c:catAx>
        <c:axId val="30262768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2630432"/>
        <c:crosses val="autoZero"/>
        <c:auto val="1"/>
        <c:lblAlgn val="ctr"/>
        <c:lblOffset val="100"/>
        <c:tickMarkSkip val="2"/>
        <c:noMultiLvlLbl val="0"/>
      </c:catAx>
      <c:valAx>
        <c:axId val="302630432"/>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2627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sz="10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Sheet4!$N$2</c:f>
              <c:strCache>
                <c:ptCount val="1"/>
                <c:pt idx="0">
                  <c:v>Fraction of Services </c:v>
                </c:pt>
              </c:strCache>
            </c:strRef>
          </c:tx>
          <c:spPr>
            <a:ln w="28575" cap="rnd">
              <a:noFill/>
              <a:round/>
            </a:ln>
            <a:effectLst/>
          </c:spPr>
          <c:marker>
            <c:symbol val="circle"/>
            <c:size val="5"/>
            <c:spPr>
              <a:solidFill>
                <a:schemeClr val="accent6"/>
              </a:solidFill>
              <a:ln w="9525">
                <a:solidFill>
                  <a:schemeClr val="accent6"/>
                </a:solidFill>
              </a:ln>
              <a:effectLst/>
            </c:spPr>
          </c:marker>
          <c:trendline>
            <c:spPr>
              <a:ln w="9525" cap="flat" cmpd="sng" algn="ctr">
                <a:solidFill>
                  <a:srgbClr val="FF0000"/>
                </a:solidFill>
                <a:prstDash val="lgDash"/>
              </a:ln>
              <a:effectLst/>
            </c:spPr>
            <c:trendlineType val="linear"/>
            <c:dispRSqr val="0"/>
            <c:dispEq val="0"/>
          </c:trendline>
          <c:xVal>
            <c:numRef>
              <c:f>Sheet4!$M$3:$M$41</c:f>
              <c:numCache>
                <c:formatCode>0</c:formatCode>
                <c:ptCount val="39"/>
                <c:pt idx="0">
                  <c:v>259092</c:v>
                </c:pt>
                <c:pt idx="1">
                  <c:v>234743</c:v>
                </c:pt>
                <c:pt idx="2">
                  <c:v>68490</c:v>
                </c:pt>
                <c:pt idx="3">
                  <c:v>172078</c:v>
                </c:pt>
                <c:pt idx="4">
                  <c:v>259280</c:v>
                </c:pt>
                <c:pt idx="5">
                  <c:v>91165</c:v>
                </c:pt>
                <c:pt idx="6">
                  <c:v>112621</c:v>
                </c:pt>
                <c:pt idx="7">
                  <c:v>144502</c:v>
                </c:pt>
                <c:pt idx="8">
                  <c:v>93902</c:v>
                </c:pt>
                <c:pt idx="9">
                  <c:v>271906</c:v>
                </c:pt>
                <c:pt idx="10">
                  <c:v>99558</c:v>
                </c:pt>
                <c:pt idx="11">
                  <c:v>73191</c:v>
                </c:pt>
                <c:pt idx="12">
                  <c:v>319462</c:v>
                </c:pt>
                <c:pt idx="13">
                  <c:v>109887</c:v>
                </c:pt>
                <c:pt idx="14">
                  <c:v>52141</c:v>
                </c:pt>
                <c:pt idx="15">
                  <c:v>99558</c:v>
                </c:pt>
                <c:pt idx="16">
                  <c:v>73191</c:v>
                </c:pt>
                <c:pt idx="17">
                  <c:v>109887</c:v>
                </c:pt>
                <c:pt idx="18">
                  <c:v>57719</c:v>
                </c:pt>
                <c:pt idx="19">
                  <c:v>56761</c:v>
                </c:pt>
                <c:pt idx="20">
                  <c:v>52141</c:v>
                </c:pt>
                <c:pt idx="21">
                  <c:v>72380</c:v>
                </c:pt>
                <c:pt idx="22">
                  <c:v>294552</c:v>
                </c:pt>
                <c:pt idx="23">
                  <c:v>351052</c:v>
                </c:pt>
                <c:pt idx="24">
                  <c:v>178855</c:v>
                </c:pt>
                <c:pt idx="25">
                  <c:v>69647</c:v>
                </c:pt>
                <c:pt idx="26">
                  <c:v>438275</c:v>
                </c:pt>
                <c:pt idx="27">
                  <c:v>101291</c:v>
                </c:pt>
                <c:pt idx="28">
                  <c:v>44099</c:v>
                </c:pt>
                <c:pt idx="29">
                  <c:v>114695</c:v>
                </c:pt>
                <c:pt idx="30">
                  <c:v>70096</c:v>
                </c:pt>
                <c:pt idx="31">
                  <c:v>22652</c:v>
                </c:pt>
                <c:pt idx="32">
                  <c:v>95057</c:v>
                </c:pt>
                <c:pt idx="33">
                  <c:v>63752</c:v>
                </c:pt>
                <c:pt idx="34">
                  <c:v>259280</c:v>
                </c:pt>
                <c:pt idx="35">
                  <c:v>96440</c:v>
                </c:pt>
                <c:pt idx="36">
                  <c:v>311659</c:v>
                </c:pt>
                <c:pt idx="37">
                  <c:v>72380</c:v>
                </c:pt>
                <c:pt idx="38">
                  <c:v>56761</c:v>
                </c:pt>
              </c:numCache>
            </c:numRef>
          </c:xVal>
          <c:yVal>
            <c:numRef>
              <c:f>Sheet4!$N$3:$N$41</c:f>
              <c:numCache>
                <c:formatCode>0%</c:formatCode>
                <c:ptCount val="39"/>
                <c:pt idx="0">
                  <c:v>0.3125</c:v>
                </c:pt>
                <c:pt idx="1">
                  <c:v>0.1875</c:v>
                </c:pt>
                <c:pt idx="2">
                  <c:v>0.6875</c:v>
                </c:pt>
                <c:pt idx="3">
                  <c:v>0.5</c:v>
                </c:pt>
                <c:pt idx="4">
                  <c:v>0.8125</c:v>
                </c:pt>
                <c:pt idx="5">
                  <c:v>0.5625</c:v>
                </c:pt>
                <c:pt idx="6">
                  <c:v>0.1875</c:v>
                </c:pt>
                <c:pt idx="7">
                  <c:v>0.8125</c:v>
                </c:pt>
                <c:pt idx="8">
                  <c:v>0.6875</c:v>
                </c:pt>
                <c:pt idx="9">
                  <c:v>0.75</c:v>
                </c:pt>
                <c:pt idx="10">
                  <c:v>0.375</c:v>
                </c:pt>
                <c:pt idx="11">
                  <c:v>0.5625</c:v>
                </c:pt>
                <c:pt idx="12">
                  <c:v>0.4375</c:v>
                </c:pt>
                <c:pt idx="13">
                  <c:v>0.75</c:v>
                </c:pt>
                <c:pt idx="14">
                  <c:v>0.75</c:v>
                </c:pt>
                <c:pt idx="15">
                  <c:v>0.75</c:v>
                </c:pt>
                <c:pt idx="16">
                  <c:v>0.75</c:v>
                </c:pt>
                <c:pt idx="17">
                  <c:v>0.5</c:v>
                </c:pt>
                <c:pt idx="18">
                  <c:v>0.4375</c:v>
                </c:pt>
                <c:pt idx="19">
                  <c:v>0.5625</c:v>
                </c:pt>
                <c:pt idx="20">
                  <c:v>0.625</c:v>
                </c:pt>
                <c:pt idx="21">
                  <c:v>0.5625</c:v>
                </c:pt>
                <c:pt idx="22">
                  <c:v>0.625</c:v>
                </c:pt>
                <c:pt idx="23">
                  <c:v>0.5</c:v>
                </c:pt>
                <c:pt idx="24">
                  <c:v>0.6875</c:v>
                </c:pt>
                <c:pt idx="25">
                  <c:v>0.375</c:v>
                </c:pt>
                <c:pt idx="26">
                  <c:v>0.75</c:v>
                </c:pt>
                <c:pt idx="27">
                  <c:v>0.75</c:v>
                </c:pt>
                <c:pt idx="28">
                  <c:v>0.5625</c:v>
                </c:pt>
                <c:pt idx="29">
                  <c:v>0.8125</c:v>
                </c:pt>
                <c:pt idx="30">
                  <c:v>0.625</c:v>
                </c:pt>
                <c:pt idx="31">
                  <c:v>0.625</c:v>
                </c:pt>
                <c:pt idx="32">
                  <c:v>0.5</c:v>
                </c:pt>
                <c:pt idx="33">
                  <c:v>0.5625</c:v>
                </c:pt>
                <c:pt idx="34">
                  <c:v>0.625</c:v>
                </c:pt>
                <c:pt idx="35">
                  <c:v>0.5</c:v>
                </c:pt>
                <c:pt idx="36">
                  <c:v>0.3125</c:v>
                </c:pt>
                <c:pt idx="37">
                  <c:v>0.75</c:v>
                </c:pt>
                <c:pt idx="38">
                  <c:v>0.75</c:v>
                </c:pt>
              </c:numCache>
            </c:numRef>
          </c:yVal>
          <c:smooth val="0"/>
          <c:extLst>
            <c:ext xmlns:c16="http://schemas.microsoft.com/office/drawing/2014/chart" uri="{C3380CC4-5D6E-409C-BE32-E72D297353CC}">
              <c16:uniqueId val="{00000001-2C5C-EC4C-802A-067A51A5BF7E}"/>
            </c:ext>
          </c:extLst>
        </c:ser>
        <c:dLbls>
          <c:showLegendKey val="0"/>
          <c:showVal val="0"/>
          <c:showCatName val="0"/>
          <c:showSerName val="0"/>
          <c:showPercent val="0"/>
          <c:showBubbleSize val="0"/>
        </c:dLbls>
        <c:axId val="551071128"/>
        <c:axId val="551071520"/>
      </c:scatterChart>
      <c:valAx>
        <c:axId val="551071128"/>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ZA"/>
                  <a:t>RSC Levy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51071520"/>
        <c:crosses val="autoZero"/>
        <c:crossBetween val="midCat"/>
      </c:valAx>
      <c:valAx>
        <c:axId val="55107152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ZA"/>
                  <a:t>Proportion of  Functions perfromed by each DM</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5107112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National!$B$16</c:f>
              <c:strCache>
                <c:ptCount val="1"/>
                <c:pt idx="0">
                  <c:v>GDP at market prices</c:v>
                </c:pt>
              </c:strCache>
            </c:strRef>
          </c:tx>
          <c:spPr>
            <a:ln w="28575" cap="rnd">
              <a:solidFill>
                <a:srgbClr val="002060"/>
              </a:solidFill>
              <a:round/>
            </a:ln>
            <a:effectLst/>
          </c:spPr>
          <c:marker>
            <c:symbol val="none"/>
          </c:marker>
          <c:dLbls>
            <c:dLbl>
              <c:idx val="5"/>
              <c:layout>
                <c:manualLayout>
                  <c:x val="-3.7891419486542767E-2"/>
                  <c:y val="4.43459915611814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0D2-E645-8C11-CDC268C89842}"/>
                </c:ext>
              </c:extLst>
            </c:dLbl>
            <c:dLbl>
              <c:idx val="7"/>
              <c:layout>
                <c:manualLayout>
                  <c:x val="-2.0608157736602122E-2"/>
                  <c:y val="-9.87584581850555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35-1D41-8987-1714F6B41524}"/>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National!$A$17:$A$29</c:f>
              <c:strCache>
                <c:ptCount val="13"/>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pt idx="12">
                  <c:v>2022-Q1</c:v>
                </c:pt>
              </c:strCache>
            </c:strRef>
          </c:cat>
          <c:val>
            <c:numRef>
              <c:f>National!$B$17:$B$29</c:f>
              <c:numCache>
                <c:formatCode>#\ ##0.0</c:formatCode>
                <c:ptCount val="13"/>
                <c:pt idx="0">
                  <c:v>-0.90590344864070005</c:v>
                </c:pt>
                <c:pt idx="1">
                  <c:v>0.40827474534457053</c:v>
                </c:pt>
                <c:pt idx="2">
                  <c:v>0.13845392822433666</c:v>
                </c:pt>
                <c:pt idx="3">
                  <c:v>-3.4665951797663297E-2</c:v>
                </c:pt>
                <c:pt idx="4">
                  <c:v>7.9486935140948844E-4</c:v>
                </c:pt>
                <c:pt idx="5">
                  <c:v>-17.094183375239808</c:v>
                </c:pt>
                <c:pt idx="6">
                  <c:v>13.76496734629815</c:v>
                </c:pt>
                <c:pt idx="7">
                  <c:v>2.6969503978032634</c:v>
                </c:pt>
                <c:pt idx="8">
                  <c:v>0.82292431063895322</c:v>
                </c:pt>
                <c:pt idx="9">
                  <c:v>1.3879124843211912</c:v>
                </c:pt>
                <c:pt idx="10">
                  <c:v>-1.8016765742868159</c:v>
                </c:pt>
                <c:pt idx="11">
                  <c:v>1.3694035506086806</c:v>
                </c:pt>
                <c:pt idx="12">
                  <c:v>1.9395188844495266</c:v>
                </c:pt>
              </c:numCache>
            </c:numRef>
          </c:val>
          <c:smooth val="0"/>
          <c:extLst>
            <c:ext xmlns:c16="http://schemas.microsoft.com/office/drawing/2014/chart" uri="{C3380CC4-5D6E-409C-BE32-E72D297353CC}">
              <c16:uniqueId val="{00000001-60D2-E645-8C11-CDC268C89842}"/>
            </c:ext>
          </c:extLst>
        </c:ser>
        <c:dLbls>
          <c:showLegendKey val="0"/>
          <c:showVal val="0"/>
          <c:showCatName val="0"/>
          <c:showSerName val="0"/>
          <c:showPercent val="0"/>
          <c:showBubbleSize val="0"/>
        </c:dLbls>
        <c:smooth val="0"/>
        <c:axId val="302628472"/>
        <c:axId val="302630824"/>
      </c:lineChart>
      <c:catAx>
        <c:axId val="302628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02630824"/>
        <c:crossesAt val="0"/>
        <c:auto val="1"/>
        <c:lblAlgn val="ctr"/>
        <c:lblOffset val="100"/>
        <c:noMultiLvlLbl val="0"/>
      </c:catAx>
      <c:valAx>
        <c:axId val="302630824"/>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02628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sz="11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dirty="0">
                <a:effectLst/>
              </a:rPr>
              <a:t>Deficit as a % of GDP</a:t>
            </a:r>
            <a:endParaRPr lang="en-ZA" sz="14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B7150"/>
            </a:solidFill>
            <a:ln>
              <a:noFill/>
            </a:ln>
            <a:effectLst/>
          </c:spPr>
          <c:invertIfNegative val="0"/>
          <c:dPt>
            <c:idx val="4"/>
            <c:invertIfNegative val="0"/>
            <c:bubble3D val="0"/>
            <c:spPr>
              <a:solidFill>
                <a:schemeClr val="bg1">
                  <a:lumMod val="65000"/>
                </a:schemeClr>
              </a:solidFill>
              <a:ln>
                <a:noFill/>
              </a:ln>
              <a:effectLst/>
            </c:spPr>
            <c:extLst>
              <c:ext xmlns:c16="http://schemas.microsoft.com/office/drawing/2014/chart" uri="{C3380CC4-5D6E-409C-BE32-E72D297353CC}">
                <c16:uniqueId val="{00000003-75D7-114C-B709-63D1BCDD7AC5}"/>
              </c:ext>
            </c:extLst>
          </c:dPt>
          <c:dPt>
            <c:idx val="5"/>
            <c:invertIfNegative val="0"/>
            <c:bubble3D val="0"/>
            <c:spPr>
              <a:solidFill>
                <a:schemeClr val="bg1">
                  <a:lumMod val="65000"/>
                </a:schemeClr>
              </a:solidFill>
              <a:ln>
                <a:noFill/>
              </a:ln>
              <a:effectLst/>
            </c:spPr>
            <c:extLst>
              <c:ext xmlns:c16="http://schemas.microsoft.com/office/drawing/2014/chart" uri="{C3380CC4-5D6E-409C-BE32-E72D297353CC}">
                <c16:uniqueId val="{00000002-75D7-114C-B709-63D1BCDD7AC5}"/>
              </c:ext>
            </c:extLst>
          </c:dPt>
          <c:dPt>
            <c:idx val="6"/>
            <c:invertIfNegative val="0"/>
            <c:bubble3D val="0"/>
            <c:spPr>
              <a:solidFill>
                <a:schemeClr val="bg1">
                  <a:lumMod val="65000"/>
                </a:schemeClr>
              </a:solidFill>
              <a:ln>
                <a:noFill/>
              </a:ln>
              <a:effectLst/>
            </c:spPr>
            <c:extLst>
              <c:ext xmlns:c16="http://schemas.microsoft.com/office/drawing/2014/chart" uri="{C3380CC4-5D6E-409C-BE32-E72D297353CC}">
                <c16:uniqueId val="{00000001-75D7-114C-B709-63D1BCDD7AC5}"/>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National!$Q$105:$W$105</c:f>
              <c:strCache>
                <c:ptCount val="7"/>
                <c:pt idx="0">
                  <c:v>2018/19</c:v>
                </c:pt>
                <c:pt idx="1">
                  <c:v>2019/20</c:v>
                </c:pt>
                <c:pt idx="2">
                  <c:v>2020/21</c:v>
                </c:pt>
                <c:pt idx="3">
                  <c:v>2021/22</c:v>
                </c:pt>
                <c:pt idx="4">
                  <c:v>2022/23</c:v>
                </c:pt>
                <c:pt idx="5">
                  <c:v>2023/24</c:v>
                </c:pt>
                <c:pt idx="6">
                  <c:v>2024/25</c:v>
                </c:pt>
              </c:strCache>
            </c:strRef>
          </c:cat>
          <c:val>
            <c:numRef>
              <c:f>National!$Q$108:$W$108</c:f>
              <c:numCache>
                <c:formatCode>0.0%__;\-0.0%__</c:formatCode>
                <c:ptCount val="7"/>
                <c:pt idx="0">
                  <c:v>-3.5999999999999997E-2</c:v>
                </c:pt>
                <c:pt idx="1">
                  <c:v>-5.0999999999999997E-2</c:v>
                </c:pt>
                <c:pt idx="2">
                  <c:v>-0.1</c:v>
                </c:pt>
                <c:pt idx="3">
                  <c:v>-5.7000000000000002E-2</c:v>
                </c:pt>
                <c:pt idx="4">
                  <c:v>-0.06</c:v>
                </c:pt>
                <c:pt idx="5">
                  <c:v>-4.8000000000000001E-2</c:v>
                </c:pt>
                <c:pt idx="6">
                  <c:v>-4.2000000000000003E-2</c:v>
                </c:pt>
              </c:numCache>
            </c:numRef>
          </c:val>
          <c:extLst>
            <c:ext xmlns:c16="http://schemas.microsoft.com/office/drawing/2014/chart" uri="{C3380CC4-5D6E-409C-BE32-E72D297353CC}">
              <c16:uniqueId val="{00000000-75D7-114C-B709-63D1BCDD7AC5}"/>
            </c:ext>
          </c:extLst>
        </c:ser>
        <c:dLbls>
          <c:showLegendKey val="0"/>
          <c:showVal val="0"/>
          <c:showCatName val="0"/>
          <c:showSerName val="0"/>
          <c:showPercent val="0"/>
          <c:showBubbleSize val="0"/>
        </c:dLbls>
        <c:gapWidth val="90"/>
        <c:axId val="302625728"/>
        <c:axId val="302626120"/>
      </c:barChart>
      <c:catAx>
        <c:axId val="302625728"/>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2626120"/>
        <c:crosses val="autoZero"/>
        <c:auto val="1"/>
        <c:lblAlgn val="ctr"/>
        <c:lblOffset val="100"/>
        <c:noMultiLvlLbl val="0"/>
      </c:catAx>
      <c:valAx>
        <c:axId val="302626120"/>
        <c:scaling>
          <c:orientation val="minMax"/>
        </c:scaling>
        <c:delete val="0"/>
        <c:axPos val="l"/>
        <c:majorGridlines>
          <c:spPr>
            <a:ln w="9525" cap="flat" cmpd="sng" algn="ctr">
              <a:solidFill>
                <a:schemeClr val="tx1">
                  <a:lumMod val="15000"/>
                  <a:lumOff val="85000"/>
                </a:schemeClr>
              </a:solidFill>
              <a:round/>
            </a:ln>
            <a:effectLst/>
          </c:spPr>
        </c:majorGridlines>
        <c:numFmt formatCode="0.0%__;\-0.0%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2625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dk1"/>
      </a:solidFill>
    </a:ln>
    <a:effectLst/>
  </c:spPr>
  <c:txPr>
    <a:bodyPr/>
    <a:lstStyle/>
    <a:p>
      <a:pPr>
        <a:defRPr sz="1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dirty="0">
                <a:effectLst/>
              </a:rPr>
              <a:t>Gross Debt-to-GDP</a:t>
            </a:r>
            <a:endParaRPr lang="en-ZA" sz="14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B7150"/>
            </a:solidFill>
            <a:ln>
              <a:noFill/>
            </a:ln>
            <a:effectLst/>
          </c:spPr>
          <c:invertIfNegative val="0"/>
          <c:dPt>
            <c:idx val="4"/>
            <c:invertIfNegative val="0"/>
            <c:bubble3D val="0"/>
            <c:spPr>
              <a:solidFill>
                <a:schemeClr val="bg1">
                  <a:lumMod val="65000"/>
                </a:schemeClr>
              </a:solidFill>
              <a:ln>
                <a:noFill/>
              </a:ln>
              <a:effectLst/>
            </c:spPr>
            <c:extLst>
              <c:ext xmlns:c16="http://schemas.microsoft.com/office/drawing/2014/chart" uri="{C3380CC4-5D6E-409C-BE32-E72D297353CC}">
                <c16:uniqueId val="{00000001-9180-1B4C-837D-4F22AE4CFD37}"/>
              </c:ext>
            </c:extLst>
          </c:dPt>
          <c:dPt>
            <c:idx val="5"/>
            <c:invertIfNegative val="0"/>
            <c:bubble3D val="0"/>
            <c:spPr>
              <a:solidFill>
                <a:schemeClr val="bg1">
                  <a:lumMod val="65000"/>
                </a:schemeClr>
              </a:solidFill>
              <a:ln>
                <a:noFill/>
              </a:ln>
              <a:effectLst/>
            </c:spPr>
            <c:extLst>
              <c:ext xmlns:c16="http://schemas.microsoft.com/office/drawing/2014/chart" uri="{C3380CC4-5D6E-409C-BE32-E72D297353CC}">
                <c16:uniqueId val="{00000002-9180-1B4C-837D-4F22AE4CFD37}"/>
              </c:ext>
            </c:extLst>
          </c:dPt>
          <c:dPt>
            <c:idx val="6"/>
            <c:invertIfNegative val="0"/>
            <c:bubble3D val="0"/>
            <c:spPr>
              <a:solidFill>
                <a:schemeClr val="bg1">
                  <a:lumMod val="65000"/>
                </a:schemeClr>
              </a:solidFill>
              <a:ln>
                <a:noFill/>
              </a:ln>
              <a:effectLst/>
            </c:spPr>
            <c:extLst>
              <c:ext xmlns:c16="http://schemas.microsoft.com/office/drawing/2014/chart" uri="{C3380CC4-5D6E-409C-BE32-E72D297353CC}">
                <c16:uniqueId val="{00000003-9180-1B4C-837D-4F22AE4CFD37}"/>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National!$Q$112:$W$112</c:f>
              <c:strCache>
                <c:ptCount val="7"/>
                <c:pt idx="0">
                  <c:v>2018/19</c:v>
                </c:pt>
                <c:pt idx="1">
                  <c:v>2019/20</c:v>
                </c:pt>
                <c:pt idx="2">
                  <c:v>2020/21</c:v>
                </c:pt>
                <c:pt idx="3">
                  <c:v>2021/22</c:v>
                </c:pt>
                <c:pt idx="4">
                  <c:v>2022/23</c:v>
                </c:pt>
                <c:pt idx="5">
                  <c:v>2023/24</c:v>
                </c:pt>
                <c:pt idx="6">
                  <c:v>2024/25</c:v>
                </c:pt>
              </c:strCache>
            </c:strRef>
          </c:cat>
          <c:val>
            <c:numRef>
              <c:f>National!$Q$113:$W$113</c:f>
              <c:numCache>
                <c:formatCode>0.0%</c:formatCode>
                <c:ptCount val="7"/>
                <c:pt idx="0">
                  <c:v>0.51500000000000001</c:v>
                </c:pt>
                <c:pt idx="1">
                  <c:v>0.57399999999999995</c:v>
                </c:pt>
                <c:pt idx="2">
                  <c:v>0.70699999999999996</c:v>
                </c:pt>
                <c:pt idx="3">
                  <c:v>0.69499999999999995</c:v>
                </c:pt>
                <c:pt idx="4">
                  <c:v>0.72799999999999998</c:v>
                </c:pt>
                <c:pt idx="5">
                  <c:v>0.74399999999999999</c:v>
                </c:pt>
                <c:pt idx="6">
                  <c:v>0.751</c:v>
                </c:pt>
              </c:numCache>
            </c:numRef>
          </c:val>
          <c:extLst>
            <c:ext xmlns:c16="http://schemas.microsoft.com/office/drawing/2014/chart" uri="{C3380CC4-5D6E-409C-BE32-E72D297353CC}">
              <c16:uniqueId val="{00000000-9180-1B4C-837D-4F22AE4CFD37}"/>
            </c:ext>
          </c:extLst>
        </c:ser>
        <c:dLbls>
          <c:showLegendKey val="0"/>
          <c:showVal val="0"/>
          <c:showCatName val="0"/>
          <c:showSerName val="0"/>
          <c:showPercent val="0"/>
          <c:showBubbleSize val="0"/>
        </c:dLbls>
        <c:gapWidth val="90"/>
        <c:axId val="302631216"/>
        <c:axId val="302631608"/>
      </c:barChart>
      <c:catAx>
        <c:axId val="30263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02631608"/>
        <c:crosses val="autoZero"/>
        <c:auto val="1"/>
        <c:lblAlgn val="ctr"/>
        <c:lblOffset val="100"/>
        <c:noMultiLvlLbl val="0"/>
      </c:catAx>
      <c:valAx>
        <c:axId val="3026316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02631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dk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National!$A$70:$D$70</c:f>
              <c:strCache>
                <c:ptCount val="4"/>
                <c:pt idx="0">
                  <c:v>Unemployment rate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3-A1C2-B94D-A06C-DF2F6AE37DF2}"/>
                </c:ext>
              </c:extLst>
            </c:dLbl>
            <c:dLbl>
              <c:idx val="1"/>
              <c:delete val="1"/>
              <c:extLst>
                <c:ext xmlns:c15="http://schemas.microsoft.com/office/drawing/2012/chart" uri="{CE6537A1-D6FC-4f65-9D91-7224C49458BB}"/>
                <c:ext xmlns:c16="http://schemas.microsoft.com/office/drawing/2014/chart" uri="{C3380CC4-5D6E-409C-BE32-E72D297353CC}">
                  <c16:uniqueId val="{0000000A-A75D-5049-8F08-CB33C883E4F3}"/>
                </c:ext>
              </c:extLst>
            </c:dLbl>
            <c:dLbl>
              <c:idx val="2"/>
              <c:delete val="1"/>
              <c:extLst>
                <c:ext xmlns:c15="http://schemas.microsoft.com/office/drawing/2012/chart" uri="{CE6537A1-D6FC-4f65-9D91-7224C49458BB}"/>
                <c:ext xmlns:c16="http://schemas.microsoft.com/office/drawing/2014/chart" uri="{C3380CC4-5D6E-409C-BE32-E72D297353CC}">
                  <c16:uniqueId val="{0000000B-A75D-5049-8F08-CB33C883E4F3}"/>
                </c:ext>
              </c:extLst>
            </c:dLbl>
            <c:dLbl>
              <c:idx val="3"/>
              <c:delete val="1"/>
              <c:extLst>
                <c:ext xmlns:c15="http://schemas.microsoft.com/office/drawing/2012/chart" uri="{CE6537A1-D6FC-4f65-9D91-7224C49458BB}"/>
                <c:ext xmlns:c16="http://schemas.microsoft.com/office/drawing/2014/chart" uri="{C3380CC4-5D6E-409C-BE32-E72D297353CC}">
                  <c16:uniqueId val="{0000000C-A75D-5049-8F08-CB33C883E4F3}"/>
                </c:ext>
              </c:extLst>
            </c:dLbl>
            <c:dLbl>
              <c:idx val="4"/>
              <c:delete val="1"/>
              <c:extLst>
                <c:ext xmlns:c15="http://schemas.microsoft.com/office/drawing/2012/chart" uri="{CE6537A1-D6FC-4f65-9D91-7224C49458BB}"/>
                <c:ext xmlns:c16="http://schemas.microsoft.com/office/drawing/2014/chart" uri="{C3380CC4-5D6E-409C-BE32-E72D297353CC}">
                  <c16:uniqueId val="{0000000D-A75D-5049-8F08-CB33C883E4F3}"/>
                </c:ext>
              </c:extLst>
            </c:dLbl>
            <c:dLbl>
              <c:idx val="5"/>
              <c:delete val="1"/>
              <c:extLst>
                <c:ext xmlns:c15="http://schemas.microsoft.com/office/drawing/2012/chart" uri="{CE6537A1-D6FC-4f65-9D91-7224C49458BB}"/>
                <c:ext xmlns:c16="http://schemas.microsoft.com/office/drawing/2014/chart" uri="{C3380CC4-5D6E-409C-BE32-E72D297353CC}">
                  <c16:uniqueId val="{0000000E-A75D-5049-8F08-CB33C883E4F3}"/>
                </c:ext>
              </c:extLst>
            </c:dLbl>
            <c:dLbl>
              <c:idx val="6"/>
              <c:delete val="1"/>
              <c:extLst>
                <c:ext xmlns:c15="http://schemas.microsoft.com/office/drawing/2012/chart" uri="{CE6537A1-D6FC-4f65-9D91-7224C49458BB}"/>
                <c:ext xmlns:c16="http://schemas.microsoft.com/office/drawing/2014/chart" uri="{C3380CC4-5D6E-409C-BE32-E72D297353CC}">
                  <c16:uniqueId val="{0000000F-A75D-5049-8F08-CB33C883E4F3}"/>
                </c:ext>
              </c:extLst>
            </c:dLbl>
            <c:dLbl>
              <c:idx val="7"/>
              <c:delete val="1"/>
              <c:extLst>
                <c:ext xmlns:c15="http://schemas.microsoft.com/office/drawing/2012/chart" uri="{CE6537A1-D6FC-4f65-9D91-7224C49458BB}"/>
                <c:ext xmlns:c16="http://schemas.microsoft.com/office/drawing/2014/chart" uri="{C3380CC4-5D6E-409C-BE32-E72D297353CC}">
                  <c16:uniqueId val="{00000010-A75D-5049-8F08-CB33C883E4F3}"/>
                </c:ext>
              </c:extLst>
            </c:dLbl>
            <c:dLbl>
              <c:idx val="8"/>
              <c:delete val="1"/>
              <c:extLst>
                <c:ext xmlns:c15="http://schemas.microsoft.com/office/drawing/2012/chart" uri="{CE6537A1-D6FC-4f65-9D91-7224C49458BB}"/>
                <c:ext xmlns:c16="http://schemas.microsoft.com/office/drawing/2014/chart" uri="{C3380CC4-5D6E-409C-BE32-E72D297353CC}">
                  <c16:uniqueId val="{00000011-A75D-5049-8F08-CB33C883E4F3}"/>
                </c:ext>
              </c:extLst>
            </c:dLbl>
            <c:dLbl>
              <c:idx val="9"/>
              <c:delete val="1"/>
              <c:extLst>
                <c:ext xmlns:c15="http://schemas.microsoft.com/office/drawing/2012/chart" uri="{CE6537A1-D6FC-4f65-9D91-7224C49458BB}"/>
                <c:ext xmlns:c16="http://schemas.microsoft.com/office/drawing/2014/chart" uri="{C3380CC4-5D6E-409C-BE32-E72D297353CC}">
                  <c16:uniqueId val="{00000012-A75D-5049-8F08-CB33C883E4F3}"/>
                </c:ext>
              </c:extLst>
            </c:dLbl>
            <c:dLbl>
              <c:idx val="10"/>
              <c:delete val="1"/>
              <c:extLst>
                <c:ext xmlns:c15="http://schemas.microsoft.com/office/drawing/2012/chart" uri="{CE6537A1-D6FC-4f65-9D91-7224C49458BB}"/>
                <c:ext xmlns:c16="http://schemas.microsoft.com/office/drawing/2014/chart" uri="{C3380CC4-5D6E-409C-BE32-E72D297353CC}">
                  <c16:uniqueId val="{00000013-A75D-5049-8F08-CB33C883E4F3}"/>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National!$E$69:$Q$69</c:f>
              <c:strCache>
                <c:ptCount val="13"/>
                <c:pt idx="0">
                  <c:v>2019 Q1</c:v>
                </c:pt>
                <c:pt idx="1">
                  <c:v>2019 Q2</c:v>
                </c:pt>
                <c:pt idx="2">
                  <c:v>2019 Q3</c:v>
                </c:pt>
                <c:pt idx="3">
                  <c:v>2019 Q4</c:v>
                </c:pt>
                <c:pt idx="4">
                  <c:v>2020 Q1</c:v>
                </c:pt>
                <c:pt idx="5">
                  <c:v>2020 Q2 </c:v>
                </c:pt>
                <c:pt idx="6">
                  <c:v>2020 Q3</c:v>
                </c:pt>
                <c:pt idx="7">
                  <c:v>2020 Q4</c:v>
                </c:pt>
                <c:pt idx="8">
                  <c:v>2021 Q1</c:v>
                </c:pt>
                <c:pt idx="9">
                  <c:v>2021 Q2 </c:v>
                </c:pt>
                <c:pt idx="10">
                  <c:v>2021 Q3</c:v>
                </c:pt>
                <c:pt idx="11">
                  <c:v>2021 Q4</c:v>
                </c:pt>
                <c:pt idx="12">
                  <c:v>2022 Q1</c:v>
                </c:pt>
              </c:strCache>
            </c:strRef>
          </c:cat>
          <c:val>
            <c:numRef>
              <c:f>National!$E$70:$Q$70</c:f>
              <c:numCache>
                <c:formatCode>#\ ##0.0</c:formatCode>
                <c:ptCount val="13"/>
                <c:pt idx="0">
                  <c:v>27.6</c:v>
                </c:pt>
                <c:pt idx="1">
                  <c:v>29</c:v>
                </c:pt>
                <c:pt idx="2">
                  <c:v>29.1</c:v>
                </c:pt>
                <c:pt idx="3">
                  <c:v>29.1</c:v>
                </c:pt>
                <c:pt idx="4">
                  <c:v>30.1</c:v>
                </c:pt>
                <c:pt idx="5">
                  <c:v>23.3</c:v>
                </c:pt>
                <c:pt idx="6">
                  <c:v>30.8</c:v>
                </c:pt>
                <c:pt idx="7">
                  <c:v>32.5</c:v>
                </c:pt>
                <c:pt idx="8">
                  <c:v>32.6</c:v>
                </c:pt>
                <c:pt idx="9">
                  <c:v>34.4</c:v>
                </c:pt>
                <c:pt idx="10">
                  <c:v>34.9</c:v>
                </c:pt>
                <c:pt idx="11">
                  <c:v>35.299999999999997</c:v>
                </c:pt>
                <c:pt idx="12">
                  <c:v>34.5</c:v>
                </c:pt>
              </c:numCache>
            </c:numRef>
          </c:val>
          <c:smooth val="0"/>
          <c:extLst>
            <c:ext xmlns:c16="http://schemas.microsoft.com/office/drawing/2014/chart" uri="{C3380CC4-5D6E-409C-BE32-E72D297353CC}">
              <c16:uniqueId val="{00000000-A1C2-B94D-A06C-DF2F6AE37DF2}"/>
            </c:ext>
          </c:extLst>
        </c:ser>
        <c:ser>
          <c:idx val="1"/>
          <c:order val="1"/>
          <c:tx>
            <c:strRef>
              <c:f>National!$A$71:$D$71</c:f>
              <c:strCache>
                <c:ptCount val="4"/>
                <c:pt idx="0">
                  <c:v>Expanded unemployment rate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2-A1C2-B94D-A06C-DF2F6AE37DF2}"/>
                </c:ext>
              </c:extLst>
            </c:dLbl>
            <c:dLbl>
              <c:idx val="1"/>
              <c:delete val="1"/>
              <c:extLst>
                <c:ext xmlns:c15="http://schemas.microsoft.com/office/drawing/2012/chart" uri="{CE6537A1-D6FC-4f65-9D91-7224C49458BB}"/>
                <c:ext xmlns:c16="http://schemas.microsoft.com/office/drawing/2014/chart" uri="{C3380CC4-5D6E-409C-BE32-E72D297353CC}">
                  <c16:uniqueId val="{00000000-A75D-5049-8F08-CB33C883E4F3}"/>
                </c:ext>
              </c:extLst>
            </c:dLbl>
            <c:dLbl>
              <c:idx val="2"/>
              <c:delete val="1"/>
              <c:extLst>
                <c:ext xmlns:c15="http://schemas.microsoft.com/office/drawing/2012/chart" uri="{CE6537A1-D6FC-4f65-9D91-7224C49458BB}"/>
                <c:ext xmlns:c16="http://schemas.microsoft.com/office/drawing/2014/chart" uri="{C3380CC4-5D6E-409C-BE32-E72D297353CC}">
                  <c16:uniqueId val="{00000001-A75D-5049-8F08-CB33C883E4F3}"/>
                </c:ext>
              </c:extLst>
            </c:dLbl>
            <c:dLbl>
              <c:idx val="3"/>
              <c:delete val="1"/>
              <c:extLst>
                <c:ext xmlns:c15="http://schemas.microsoft.com/office/drawing/2012/chart" uri="{CE6537A1-D6FC-4f65-9D91-7224C49458BB}"/>
                <c:ext xmlns:c16="http://schemas.microsoft.com/office/drawing/2014/chart" uri="{C3380CC4-5D6E-409C-BE32-E72D297353CC}">
                  <c16:uniqueId val="{00000002-A75D-5049-8F08-CB33C883E4F3}"/>
                </c:ext>
              </c:extLst>
            </c:dLbl>
            <c:dLbl>
              <c:idx val="4"/>
              <c:delete val="1"/>
              <c:extLst>
                <c:ext xmlns:c15="http://schemas.microsoft.com/office/drawing/2012/chart" uri="{CE6537A1-D6FC-4f65-9D91-7224C49458BB}"/>
                <c:ext xmlns:c16="http://schemas.microsoft.com/office/drawing/2014/chart" uri="{C3380CC4-5D6E-409C-BE32-E72D297353CC}">
                  <c16:uniqueId val="{00000003-A75D-5049-8F08-CB33C883E4F3}"/>
                </c:ext>
              </c:extLst>
            </c:dLbl>
            <c:dLbl>
              <c:idx val="5"/>
              <c:delete val="1"/>
              <c:extLst>
                <c:ext xmlns:c15="http://schemas.microsoft.com/office/drawing/2012/chart" uri="{CE6537A1-D6FC-4f65-9D91-7224C49458BB}"/>
                <c:ext xmlns:c16="http://schemas.microsoft.com/office/drawing/2014/chart" uri="{C3380CC4-5D6E-409C-BE32-E72D297353CC}">
                  <c16:uniqueId val="{00000004-A75D-5049-8F08-CB33C883E4F3}"/>
                </c:ext>
              </c:extLst>
            </c:dLbl>
            <c:dLbl>
              <c:idx val="6"/>
              <c:delete val="1"/>
              <c:extLst>
                <c:ext xmlns:c15="http://schemas.microsoft.com/office/drawing/2012/chart" uri="{CE6537A1-D6FC-4f65-9D91-7224C49458BB}"/>
                <c:ext xmlns:c16="http://schemas.microsoft.com/office/drawing/2014/chart" uri="{C3380CC4-5D6E-409C-BE32-E72D297353CC}">
                  <c16:uniqueId val="{00000005-A75D-5049-8F08-CB33C883E4F3}"/>
                </c:ext>
              </c:extLst>
            </c:dLbl>
            <c:dLbl>
              <c:idx val="7"/>
              <c:delete val="1"/>
              <c:extLst>
                <c:ext xmlns:c15="http://schemas.microsoft.com/office/drawing/2012/chart" uri="{CE6537A1-D6FC-4f65-9D91-7224C49458BB}"/>
                <c:ext xmlns:c16="http://schemas.microsoft.com/office/drawing/2014/chart" uri="{C3380CC4-5D6E-409C-BE32-E72D297353CC}">
                  <c16:uniqueId val="{00000006-A75D-5049-8F08-CB33C883E4F3}"/>
                </c:ext>
              </c:extLst>
            </c:dLbl>
            <c:dLbl>
              <c:idx val="8"/>
              <c:delete val="1"/>
              <c:extLst>
                <c:ext xmlns:c15="http://schemas.microsoft.com/office/drawing/2012/chart" uri="{CE6537A1-D6FC-4f65-9D91-7224C49458BB}"/>
                <c:ext xmlns:c16="http://schemas.microsoft.com/office/drawing/2014/chart" uri="{C3380CC4-5D6E-409C-BE32-E72D297353CC}">
                  <c16:uniqueId val="{00000007-A75D-5049-8F08-CB33C883E4F3}"/>
                </c:ext>
              </c:extLst>
            </c:dLbl>
            <c:dLbl>
              <c:idx val="9"/>
              <c:delete val="1"/>
              <c:extLst>
                <c:ext xmlns:c15="http://schemas.microsoft.com/office/drawing/2012/chart" uri="{CE6537A1-D6FC-4f65-9D91-7224C49458BB}"/>
                <c:ext xmlns:c16="http://schemas.microsoft.com/office/drawing/2014/chart" uri="{C3380CC4-5D6E-409C-BE32-E72D297353CC}">
                  <c16:uniqueId val="{00000008-A75D-5049-8F08-CB33C883E4F3}"/>
                </c:ext>
              </c:extLst>
            </c:dLbl>
            <c:dLbl>
              <c:idx val="10"/>
              <c:delete val="1"/>
              <c:extLst>
                <c:ext xmlns:c15="http://schemas.microsoft.com/office/drawing/2012/chart" uri="{CE6537A1-D6FC-4f65-9D91-7224C49458BB}"/>
                <c:ext xmlns:c16="http://schemas.microsoft.com/office/drawing/2014/chart" uri="{C3380CC4-5D6E-409C-BE32-E72D297353CC}">
                  <c16:uniqueId val="{00000009-A75D-5049-8F08-CB33C883E4F3}"/>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National!$E$69:$Q$69</c:f>
              <c:strCache>
                <c:ptCount val="13"/>
                <c:pt idx="0">
                  <c:v>2019 Q1</c:v>
                </c:pt>
                <c:pt idx="1">
                  <c:v>2019 Q2</c:v>
                </c:pt>
                <c:pt idx="2">
                  <c:v>2019 Q3</c:v>
                </c:pt>
                <c:pt idx="3">
                  <c:v>2019 Q4</c:v>
                </c:pt>
                <c:pt idx="4">
                  <c:v>2020 Q1</c:v>
                </c:pt>
                <c:pt idx="5">
                  <c:v>2020 Q2 </c:v>
                </c:pt>
                <c:pt idx="6">
                  <c:v>2020 Q3</c:v>
                </c:pt>
                <c:pt idx="7">
                  <c:v>2020 Q4</c:v>
                </c:pt>
                <c:pt idx="8">
                  <c:v>2021 Q1</c:v>
                </c:pt>
                <c:pt idx="9">
                  <c:v>2021 Q2 </c:v>
                </c:pt>
                <c:pt idx="10">
                  <c:v>2021 Q3</c:v>
                </c:pt>
                <c:pt idx="11">
                  <c:v>2021 Q4</c:v>
                </c:pt>
                <c:pt idx="12">
                  <c:v>2022 Q1</c:v>
                </c:pt>
              </c:strCache>
            </c:strRef>
          </c:cat>
          <c:val>
            <c:numRef>
              <c:f>National!$E$71:$Q$71</c:f>
              <c:numCache>
                <c:formatCode>#\ ##0.0</c:formatCode>
                <c:ptCount val="13"/>
                <c:pt idx="0">
                  <c:v>38</c:v>
                </c:pt>
                <c:pt idx="1">
                  <c:v>38.5</c:v>
                </c:pt>
                <c:pt idx="2">
                  <c:v>38.5</c:v>
                </c:pt>
                <c:pt idx="3">
                  <c:v>38.700000000000003</c:v>
                </c:pt>
                <c:pt idx="4">
                  <c:v>39.700000000000003</c:v>
                </c:pt>
                <c:pt idx="5">
                  <c:v>42</c:v>
                </c:pt>
                <c:pt idx="6">
                  <c:v>43.1</c:v>
                </c:pt>
                <c:pt idx="7">
                  <c:v>42.6</c:v>
                </c:pt>
                <c:pt idx="8">
                  <c:v>43.2</c:v>
                </c:pt>
                <c:pt idx="9">
                  <c:v>44.4</c:v>
                </c:pt>
                <c:pt idx="10">
                  <c:v>46.6</c:v>
                </c:pt>
                <c:pt idx="11">
                  <c:v>46.2</c:v>
                </c:pt>
                <c:pt idx="12">
                  <c:v>45.5</c:v>
                </c:pt>
              </c:numCache>
            </c:numRef>
          </c:val>
          <c:smooth val="0"/>
          <c:extLst>
            <c:ext xmlns:c16="http://schemas.microsoft.com/office/drawing/2014/chart" uri="{C3380CC4-5D6E-409C-BE32-E72D297353CC}">
              <c16:uniqueId val="{00000001-A1C2-B94D-A06C-DF2F6AE37DF2}"/>
            </c:ext>
          </c:extLst>
        </c:ser>
        <c:dLbls>
          <c:showLegendKey val="0"/>
          <c:showVal val="0"/>
          <c:showCatName val="0"/>
          <c:showSerName val="0"/>
          <c:showPercent val="0"/>
          <c:showBubbleSize val="0"/>
        </c:dLbls>
        <c:marker val="1"/>
        <c:smooth val="0"/>
        <c:axId val="264545560"/>
        <c:axId val="264544384"/>
      </c:lineChart>
      <c:catAx>
        <c:axId val="264545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64544384"/>
        <c:crosses val="autoZero"/>
        <c:auto val="1"/>
        <c:lblAlgn val="ctr"/>
        <c:lblOffset val="100"/>
        <c:noMultiLvlLbl val="0"/>
      </c:catAx>
      <c:valAx>
        <c:axId val="264544384"/>
        <c:scaling>
          <c:orientation val="minMax"/>
          <c:max val="55"/>
          <c:min val="1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64545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dk1"/>
      </a:solidFill>
    </a:ln>
    <a:effectLst/>
  </c:spPr>
  <c:txPr>
    <a:bodyPr/>
    <a:lstStyle/>
    <a:p>
      <a:pPr>
        <a:defRPr sz="1100"/>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69728783902016E-2"/>
          <c:y val="2.5416666666666667E-2"/>
          <c:w val="0.93644138232720897"/>
          <c:h val="0.77771934301065049"/>
        </c:manualLayout>
      </c:layout>
      <c:barChart>
        <c:barDir val="col"/>
        <c:grouping val="clustered"/>
        <c:varyColors val="0"/>
        <c:ser>
          <c:idx val="0"/>
          <c:order val="0"/>
          <c:tx>
            <c:strRef>
              <c:f>'Provicial Unemp &amp; Growth'!$D$4</c:f>
              <c:strCache>
                <c:ptCount val="1"/>
                <c:pt idx="0">
                  <c:v>2021 Q4</c:v>
                </c:pt>
              </c:strCache>
            </c:strRef>
          </c:tx>
          <c:spPr>
            <a:solidFill>
              <a:srgbClr val="3B715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'Provicial Unemp &amp; Growth'!$C$5:$C$13</c:f>
              <c:strCache>
                <c:ptCount val="9"/>
                <c:pt idx="0">
                  <c:v>WC</c:v>
                </c:pt>
                <c:pt idx="1">
                  <c:v>EC</c:v>
                </c:pt>
                <c:pt idx="2">
                  <c:v>NC</c:v>
                </c:pt>
                <c:pt idx="3">
                  <c:v>FS</c:v>
                </c:pt>
                <c:pt idx="4">
                  <c:v>KZN</c:v>
                </c:pt>
                <c:pt idx="5">
                  <c:v>NW</c:v>
                </c:pt>
                <c:pt idx="6">
                  <c:v>GP</c:v>
                </c:pt>
                <c:pt idx="7">
                  <c:v>MP</c:v>
                </c:pt>
                <c:pt idx="8">
                  <c:v>LP</c:v>
                </c:pt>
              </c:strCache>
            </c:strRef>
          </c:cat>
          <c:val>
            <c:numRef>
              <c:f>'Provicial Unemp &amp; Growth'!$D$5:$D$13</c:f>
              <c:numCache>
                <c:formatCode>0.0</c:formatCode>
                <c:ptCount val="9"/>
                <c:pt idx="0">
                  <c:v>28</c:v>
                </c:pt>
                <c:pt idx="1">
                  <c:v>45</c:v>
                </c:pt>
                <c:pt idx="2">
                  <c:v>25</c:v>
                </c:pt>
                <c:pt idx="3" formatCode="General">
                  <c:v>36.700000000000003</c:v>
                </c:pt>
                <c:pt idx="4" formatCode="General">
                  <c:v>32.4</c:v>
                </c:pt>
                <c:pt idx="5" formatCode="General">
                  <c:v>33.799999999999997</c:v>
                </c:pt>
                <c:pt idx="6" formatCode="General">
                  <c:v>36.6</c:v>
                </c:pt>
                <c:pt idx="7" formatCode="General">
                  <c:v>39.700000000000003</c:v>
                </c:pt>
                <c:pt idx="8" formatCode="General">
                  <c:v>33.9</c:v>
                </c:pt>
              </c:numCache>
            </c:numRef>
          </c:val>
          <c:extLst>
            <c:ext xmlns:c16="http://schemas.microsoft.com/office/drawing/2014/chart" uri="{C3380CC4-5D6E-409C-BE32-E72D297353CC}">
              <c16:uniqueId val="{00000000-9386-7D48-90C9-05D7ECCD0E6D}"/>
            </c:ext>
          </c:extLst>
        </c:ser>
        <c:ser>
          <c:idx val="1"/>
          <c:order val="1"/>
          <c:tx>
            <c:strRef>
              <c:f>'Provicial Unemp &amp; Growth'!$E$4</c:f>
              <c:strCache>
                <c:ptCount val="1"/>
                <c:pt idx="0">
                  <c:v>2022 Q1</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'Provicial Unemp &amp; Growth'!$C$5:$C$13</c:f>
              <c:strCache>
                <c:ptCount val="9"/>
                <c:pt idx="0">
                  <c:v>WC</c:v>
                </c:pt>
                <c:pt idx="1">
                  <c:v>EC</c:v>
                </c:pt>
                <c:pt idx="2">
                  <c:v>NC</c:v>
                </c:pt>
                <c:pt idx="3">
                  <c:v>FS</c:v>
                </c:pt>
                <c:pt idx="4">
                  <c:v>KZN</c:v>
                </c:pt>
                <c:pt idx="5">
                  <c:v>NW</c:v>
                </c:pt>
                <c:pt idx="6">
                  <c:v>GP</c:v>
                </c:pt>
                <c:pt idx="7">
                  <c:v>MP</c:v>
                </c:pt>
                <c:pt idx="8">
                  <c:v>LP</c:v>
                </c:pt>
              </c:strCache>
            </c:strRef>
          </c:cat>
          <c:val>
            <c:numRef>
              <c:f>'Provicial Unemp &amp; Growth'!$E$5:$E$13</c:f>
              <c:numCache>
                <c:formatCode>0.0</c:formatCode>
                <c:ptCount val="9"/>
                <c:pt idx="0" formatCode="General">
                  <c:v>25.2</c:v>
                </c:pt>
                <c:pt idx="1">
                  <c:v>44</c:v>
                </c:pt>
                <c:pt idx="2" formatCode="General">
                  <c:v>24.9</c:v>
                </c:pt>
                <c:pt idx="3" formatCode="General">
                  <c:v>31.1</c:v>
                </c:pt>
                <c:pt idx="4" formatCode="General">
                  <c:v>33.200000000000003</c:v>
                </c:pt>
                <c:pt idx="5" formatCode="General">
                  <c:v>30.1</c:v>
                </c:pt>
                <c:pt idx="6" formatCode="General">
                  <c:v>36.700000000000003</c:v>
                </c:pt>
                <c:pt idx="7" formatCode="General">
                  <c:v>38.6</c:v>
                </c:pt>
                <c:pt idx="8" formatCode="General">
                  <c:v>35.6</c:v>
                </c:pt>
              </c:numCache>
            </c:numRef>
          </c:val>
          <c:extLst>
            <c:ext xmlns:c16="http://schemas.microsoft.com/office/drawing/2014/chart" uri="{C3380CC4-5D6E-409C-BE32-E72D297353CC}">
              <c16:uniqueId val="{00000001-9386-7D48-90C9-05D7ECCD0E6D}"/>
            </c:ext>
          </c:extLst>
        </c:ser>
        <c:dLbls>
          <c:dLblPos val="outEnd"/>
          <c:showLegendKey val="0"/>
          <c:showVal val="1"/>
          <c:showCatName val="0"/>
          <c:showSerName val="0"/>
          <c:showPercent val="0"/>
          <c:showBubbleSize val="0"/>
        </c:dLbls>
        <c:gapWidth val="91"/>
        <c:overlap val="-8"/>
        <c:axId val="304288264"/>
        <c:axId val="304291792"/>
      </c:barChart>
      <c:catAx>
        <c:axId val="304288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04291792"/>
        <c:crosses val="autoZero"/>
        <c:auto val="1"/>
        <c:lblAlgn val="ctr"/>
        <c:lblOffset val="100"/>
        <c:noMultiLvlLbl val="0"/>
      </c:catAx>
      <c:valAx>
        <c:axId val="304291792"/>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04288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sz="11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b="1" dirty="0">
                <a:effectLst/>
              </a:rPr>
              <a:t>Real GDP Growth Rate vs Real Interest Rate</a:t>
            </a:r>
            <a:endParaRPr lang="en-ZA" sz="1200" dirty="0">
              <a:effectLst/>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'[Excel Data.xlsx]World Bank Post Rebasing'!$B$1</c:f>
              <c:strCache>
                <c:ptCount val="1"/>
                <c:pt idx="0">
                  <c:v>GDP Growth Rate (%)</c:v>
                </c:pt>
              </c:strCache>
            </c:strRef>
          </c:tx>
          <c:spPr>
            <a:ln w="28575" cap="rnd">
              <a:solidFill>
                <a:schemeClr val="accent1"/>
              </a:solidFill>
              <a:round/>
            </a:ln>
            <a:effectLst/>
          </c:spPr>
          <c:marker>
            <c:symbol val="none"/>
          </c:marker>
          <c:cat>
            <c:numRef>
              <c:f>'[Excel Data.xlsx]World Bank Post Rebasing'!$A$3:$A$62</c:f>
              <c:numCache>
                <c:formatCode>General</c:formatCode>
                <c:ptCount val="60"/>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pt idx="54">
                  <c:v>2015</c:v>
                </c:pt>
                <c:pt idx="55">
                  <c:v>2016</c:v>
                </c:pt>
                <c:pt idx="56">
                  <c:v>2017</c:v>
                </c:pt>
                <c:pt idx="57">
                  <c:v>2018</c:v>
                </c:pt>
                <c:pt idx="58">
                  <c:v>2019</c:v>
                </c:pt>
                <c:pt idx="59">
                  <c:v>2020</c:v>
                </c:pt>
              </c:numCache>
            </c:numRef>
          </c:cat>
          <c:val>
            <c:numRef>
              <c:f>'[Excel Data.xlsx]World Bank Post Rebasing'!$B$3:$B$62</c:f>
              <c:numCache>
                <c:formatCode>General</c:formatCode>
                <c:ptCount val="60"/>
                <c:pt idx="0">
                  <c:v>3.8447514623672419</c:v>
                </c:pt>
                <c:pt idx="1">
                  <c:v>6.1778830953148116</c:v>
                </c:pt>
                <c:pt idx="2">
                  <c:v>7.3736127850246902</c:v>
                </c:pt>
                <c:pt idx="3">
                  <c:v>7.939781669140487</c:v>
                </c:pt>
                <c:pt idx="4">
                  <c:v>6.1227608272042175</c:v>
                </c:pt>
                <c:pt idx="5">
                  <c:v>4.4383082668925482</c:v>
                </c:pt>
                <c:pt idx="6">
                  <c:v>7.1965759408113144</c:v>
                </c:pt>
                <c:pt idx="7">
                  <c:v>4.1534448142259919</c:v>
                </c:pt>
                <c:pt idx="8">
                  <c:v>4.7158306086409851</c:v>
                </c:pt>
                <c:pt idx="9">
                  <c:v>5.2486741345091303</c:v>
                </c:pt>
                <c:pt idx="10">
                  <c:v>4.2789704294436746</c:v>
                </c:pt>
                <c:pt idx="11">
                  <c:v>1.6547620405978876</c:v>
                </c:pt>
                <c:pt idx="12">
                  <c:v>4.5719978112325208</c:v>
                </c:pt>
                <c:pt idx="13">
                  <c:v>6.1110544610158115</c:v>
                </c:pt>
                <c:pt idx="14">
                  <c:v>1.6954481772647654</c:v>
                </c:pt>
                <c:pt idx="15">
                  <c:v>2.2499040539387209</c:v>
                </c:pt>
                <c:pt idx="16">
                  <c:v>-9.4037533947073371E-2</c:v>
                </c:pt>
                <c:pt idx="17">
                  <c:v>3.0145489658308691</c:v>
                </c:pt>
                <c:pt idx="18">
                  <c:v>3.7905038120073442</c:v>
                </c:pt>
                <c:pt idx="19">
                  <c:v>6.6205850813146014</c:v>
                </c:pt>
                <c:pt idx="20">
                  <c:v>5.3607374190333985</c:v>
                </c:pt>
                <c:pt idx="21">
                  <c:v>-0.38339076876084732</c:v>
                </c:pt>
                <c:pt idx="22">
                  <c:v>-1.8465444769824018</c:v>
                </c:pt>
                <c:pt idx="23">
                  <c:v>5.0991149097298489</c:v>
                </c:pt>
                <c:pt idx="24">
                  <c:v>-1.2114837191260222</c:v>
                </c:pt>
                <c:pt idx="25">
                  <c:v>1.783477808297107E-2</c:v>
                </c:pt>
                <c:pt idx="26">
                  <c:v>2.1007352207326875</c:v>
                </c:pt>
                <c:pt idx="27">
                  <c:v>4.2001325493328068</c:v>
                </c:pt>
                <c:pt idx="28">
                  <c:v>2.3947841586015954</c:v>
                </c:pt>
                <c:pt idx="29">
                  <c:v>-0.31778567576348848</c:v>
                </c:pt>
                <c:pt idx="30">
                  <c:v>-1.0182198732136669</c:v>
                </c:pt>
                <c:pt idx="31">
                  <c:v>-2.137056888773472</c:v>
                </c:pt>
                <c:pt idx="32">
                  <c:v>1.2335199133290757</c:v>
                </c:pt>
                <c:pt idx="33">
                  <c:v>3.2000000029717199</c:v>
                </c:pt>
                <c:pt idx="34">
                  <c:v>3.1000000005441137</c:v>
                </c:pt>
                <c:pt idx="35">
                  <c:v>4.2999999972679177</c:v>
                </c:pt>
                <c:pt idx="36">
                  <c:v>2.6000000014634708</c:v>
                </c:pt>
                <c:pt idx="37">
                  <c:v>0.50000000034143</c:v>
                </c:pt>
                <c:pt idx="38">
                  <c:v>2.3999999974633823</c:v>
                </c:pt>
                <c:pt idx="39">
                  <c:v>4.2000000006782585</c:v>
                </c:pt>
                <c:pt idx="40">
                  <c:v>2.7000000001910394</c:v>
                </c:pt>
                <c:pt idx="41">
                  <c:v>3.7003744040666788</c:v>
                </c:pt>
                <c:pt idx="42">
                  <c:v>2.94907546754213</c:v>
                </c:pt>
                <c:pt idx="43">
                  <c:v>4.5545599072177367</c:v>
                </c:pt>
                <c:pt idx="44">
                  <c:v>5.2770519729546663</c:v>
                </c:pt>
                <c:pt idx="45">
                  <c:v>5.6038064589588856</c:v>
                </c:pt>
                <c:pt idx="46">
                  <c:v>5.3604740539416156</c:v>
                </c:pt>
                <c:pt idx="47">
                  <c:v>3.1910438863287993</c:v>
                </c:pt>
                <c:pt idx="48">
                  <c:v>-1.5380891352558308</c:v>
                </c:pt>
                <c:pt idx="49">
                  <c:v>3.0397328812795621</c:v>
                </c:pt>
                <c:pt idx="50">
                  <c:v>3.1685562785881842</c:v>
                </c:pt>
                <c:pt idx="51">
                  <c:v>2.396232384657452</c:v>
                </c:pt>
                <c:pt idx="52">
                  <c:v>2.4854680082658831</c:v>
                </c:pt>
                <c:pt idx="53">
                  <c:v>1.4138264522379274</c:v>
                </c:pt>
                <c:pt idx="54">
                  <c:v>1.3218622367822945</c:v>
                </c:pt>
                <c:pt idx="55">
                  <c:v>0.66455230785811636</c:v>
                </c:pt>
                <c:pt idx="56">
                  <c:v>1.1579469518173511</c:v>
                </c:pt>
                <c:pt idx="57">
                  <c:v>1.4876173727156754</c:v>
                </c:pt>
                <c:pt idx="58">
                  <c:v>0.11305369674219889</c:v>
                </c:pt>
                <c:pt idx="59">
                  <c:v>-6.4319748260548266</c:v>
                </c:pt>
              </c:numCache>
            </c:numRef>
          </c:val>
          <c:smooth val="0"/>
          <c:extLst>
            <c:ext xmlns:c16="http://schemas.microsoft.com/office/drawing/2014/chart" uri="{C3380CC4-5D6E-409C-BE32-E72D297353CC}">
              <c16:uniqueId val="{00000000-FA8B-DA41-9162-2BE035C7B3C9}"/>
            </c:ext>
          </c:extLst>
        </c:ser>
        <c:ser>
          <c:idx val="1"/>
          <c:order val="1"/>
          <c:tx>
            <c:strRef>
              <c:f>'[Excel Data.xlsx]World Bank Post Rebasing'!$C$1</c:f>
              <c:strCache>
                <c:ptCount val="1"/>
                <c:pt idx="0">
                  <c:v>Real Interest Rate</c:v>
                </c:pt>
              </c:strCache>
            </c:strRef>
          </c:tx>
          <c:spPr>
            <a:ln w="28575" cap="rnd">
              <a:solidFill>
                <a:schemeClr val="accent2"/>
              </a:solidFill>
              <a:round/>
            </a:ln>
            <a:effectLst/>
          </c:spPr>
          <c:marker>
            <c:symbol val="none"/>
          </c:marker>
          <c:cat>
            <c:numRef>
              <c:f>'[Excel Data.xlsx]World Bank Post Rebasing'!$A$3:$A$62</c:f>
              <c:numCache>
                <c:formatCode>General</c:formatCode>
                <c:ptCount val="60"/>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pt idx="54">
                  <c:v>2015</c:v>
                </c:pt>
                <c:pt idx="55">
                  <c:v>2016</c:v>
                </c:pt>
                <c:pt idx="56">
                  <c:v>2017</c:v>
                </c:pt>
                <c:pt idx="57">
                  <c:v>2018</c:v>
                </c:pt>
                <c:pt idx="58">
                  <c:v>2019</c:v>
                </c:pt>
                <c:pt idx="59">
                  <c:v>2020</c:v>
                </c:pt>
              </c:numCache>
            </c:numRef>
          </c:cat>
          <c:val>
            <c:numRef>
              <c:f>'[Excel Data.xlsx]World Bank Post Rebasing'!$C$3:$C$62</c:f>
              <c:numCache>
                <c:formatCode>General</c:formatCode>
                <c:ptCount val="60"/>
                <c:pt idx="0">
                  <c:v>5.4083792959903647</c:v>
                </c:pt>
                <c:pt idx="1">
                  <c:v>5.8029296908778072</c:v>
                </c:pt>
                <c:pt idx="2">
                  <c:v>2.1548819244362361</c:v>
                </c:pt>
                <c:pt idx="3">
                  <c:v>3.7276113463588731</c:v>
                </c:pt>
                <c:pt idx="4">
                  <c:v>3.8488421099983081</c:v>
                </c:pt>
                <c:pt idx="5">
                  <c:v>2.996882097271317</c:v>
                </c:pt>
                <c:pt idx="6">
                  <c:v>4.0601148001795169</c:v>
                </c:pt>
                <c:pt idx="7">
                  <c:v>4.3696357381518736</c:v>
                </c:pt>
                <c:pt idx="8">
                  <c:v>0.38356913006490229</c:v>
                </c:pt>
                <c:pt idx="9">
                  <c:v>3.7195176733519486</c:v>
                </c:pt>
                <c:pt idx="10">
                  <c:v>2.666445499009138</c:v>
                </c:pt>
                <c:pt idx="11">
                  <c:v>-2.0381200365807923</c:v>
                </c:pt>
                <c:pt idx="12">
                  <c:v>-8.7942889881947455</c:v>
                </c:pt>
                <c:pt idx="13">
                  <c:v>-4.975733421017539</c:v>
                </c:pt>
                <c:pt idx="14">
                  <c:v>0.87677504441671794</c:v>
                </c:pt>
                <c:pt idx="15">
                  <c:v>1.6388428990290578</c:v>
                </c:pt>
                <c:pt idx="16">
                  <c:v>1.2021624161503526</c:v>
                </c:pt>
                <c:pt idx="17">
                  <c:v>0.45982021441763543</c:v>
                </c:pt>
                <c:pt idx="18">
                  <c:v>-4.4027855729504974</c:v>
                </c:pt>
                <c:pt idx="19">
                  <c:v>-12.315003492421051</c:v>
                </c:pt>
                <c:pt idx="20">
                  <c:v>3.5103177793355784</c:v>
                </c:pt>
                <c:pt idx="21">
                  <c:v>4.692193997316088</c:v>
                </c:pt>
                <c:pt idx="22">
                  <c:v>0.12394904860291797</c:v>
                </c:pt>
                <c:pt idx="23">
                  <c:v>9.7380818664990425</c:v>
                </c:pt>
                <c:pt idx="24">
                  <c:v>4.0104522234963449</c:v>
                </c:pt>
                <c:pt idx="25">
                  <c:v>-2.4062569723500218</c:v>
                </c:pt>
                <c:pt idx="26">
                  <c:v>-1.7287005110897735</c:v>
                </c:pt>
                <c:pt idx="27">
                  <c:v>0.15984622062761394</c:v>
                </c:pt>
                <c:pt idx="28">
                  <c:v>2.2254830330494393</c:v>
                </c:pt>
                <c:pt idx="29">
                  <c:v>4.7826577998125153</c:v>
                </c:pt>
                <c:pt idx="30">
                  <c:v>4.0298478403619518</c:v>
                </c:pt>
                <c:pt idx="31">
                  <c:v>3.7864636465511929</c:v>
                </c:pt>
                <c:pt idx="32">
                  <c:v>-6.1892803320015348</c:v>
                </c:pt>
                <c:pt idx="33">
                  <c:v>5.2554697266723576</c:v>
                </c:pt>
                <c:pt idx="34">
                  <c:v>6.3673952403895466</c:v>
                </c:pt>
                <c:pt idx="35">
                  <c:v>10.644809366874814</c:v>
                </c:pt>
                <c:pt idx="36">
                  <c:v>10.969898915902133</c:v>
                </c:pt>
                <c:pt idx="37">
                  <c:v>12.691033621385127</c:v>
                </c:pt>
                <c:pt idx="38">
                  <c:v>10.395066979821218</c:v>
                </c:pt>
                <c:pt idx="39">
                  <c:v>4.8705823865365732</c:v>
                </c:pt>
                <c:pt idx="40">
                  <c:v>5.5383414333936134</c:v>
                </c:pt>
                <c:pt idx="41">
                  <c:v>2.8541855157597866</c:v>
                </c:pt>
                <c:pt idx="42">
                  <c:v>8.04784838936569</c:v>
                </c:pt>
                <c:pt idx="43">
                  <c:v>4.9503843588622081</c:v>
                </c:pt>
                <c:pt idx="44">
                  <c:v>4.7614892029654472</c:v>
                </c:pt>
                <c:pt idx="45">
                  <c:v>4.8103022796051951</c:v>
                </c:pt>
                <c:pt idx="46">
                  <c:v>4.5460456685602475</c:v>
                </c:pt>
                <c:pt idx="47">
                  <c:v>6.7451515029169169</c:v>
                </c:pt>
                <c:pt idx="48">
                  <c:v>2.8025089767470512</c:v>
                </c:pt>
                <c:pt idx="49">
                  <c:v>3.4909597897967219</c:v>
                </c:pt>
                <c:pt idx="50">
                  <c:v>3.2793012231763545</c:v>
                </c:pt>
                <c:pt idx="51">
                  <c:v>3.8828729981093715</c:v>
                </c:pt>
                <c:pt idx="52">
                  <c:v>2.5092454971563325</c:v>
                </c:pt>
                <c:pt idx="53">
                  <c:v>3.5670276301250867</c:v>
                </c:pt>
                <c:pt idx="54">
                  <c:v>3.667742832971566</c:v>
                </c:pt>
                <c:pt idx="55">
                  <c:v>3.2782516784519289</c:v>
                </c:pt>
                <c:pt idx="56">
                  <c:v>4.6473154854795204</c:v>
                </c:pt>
                <c:pt idx="57">
                  <c:v>5.8936778231469535</c:v>
                </c:pt>
                <c:pt idx="58">
                  <c:v>5.3833310395914751</c:v>
                </c:pt>
                <c:pt idx="59">
                  <c:v>2.313127161194791</c:v>
                </c:pt>
              </c:numCache>
            </c:numRef>
          </c:val>
          <c:smooth val="0"/>
          <c:extLst>
            <c:ext xmlns:c16="http://schemas.microsoft.com/office/drawing/2014/chart" uri="{C3380CC4-5D6E-409C-BE32-E72D297353CC}">
              <c16:uniqueId val="{00000001-FA8B-DA41-9162-2BE035C7B3C9}"/>
            </c:ext>
          </c:extLst>
        </c:ser>
        <c:dLbls>
          <c:showLegendKey val="0"/>
          <c:showVal val="0"/>
          <c:showCatName val="0"/>
          <c:showSerName val="0"/>
          <c:showPercent val="0"/>
          <c:showBubbleSize val="0"/>
        </c:dLbls>
        <c:smooth val="0"/>
        <c:axId val="414547136"/>
        <c:axId val="414547528"/>
      </c:lineChart>
      <c:catAx>
        <c:axId val="414547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14547528"/>
        <c:crosses val="autoZero"/>
        <c:auto val="1"/>
        <c:lblAlgn val="ctr"/>
        <c:lblOffset val="100"/>
        <c:noMultiLvlLbl val="0"/>
      </c:catAx>
      <c:valAx>
        <c:axId val="414547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14547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1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GB" b="1"/>
              <a:t>LGES Allocations 2021/22</a:t>
            </a:r>
            <a:endParaRPr lang="en-ZA" b="1"/>
          </a:p>
        </c:rich>
      </c:tx>
      <c:layout>
        <c:manualLayout>
          <c:xMode val="edge"/>
          <c:yMode val="edge"/>
          <c:x val="0.38229968311453144"/>
          <c:y val="5.8997050147492625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rgbClr val="00B050"/>
            </a:solidFill>
            <a:ln>
              <a:noFill/>
            </a:ln>
            <a:effectLst/>
          </c:spPr>
          <c:invertIfNegative val="0"/>
          <c:cat>
            <c:strRef>
              <c:f>'2021 All'!$A$1:$A$44</c:f>
              <c:strCache>
                <c:ptCount val="44"/>
                <c:pt idx="0">
                  <c:v>Cape Winelands DM</c:v>
                </c:pt>
                <c:pt idx="1">
                  <c:v>Namakwa</c:v>
                </c:pt>
                <c:pt idx="2">
                  <c:v>John Taolo Gaetsewe</c:v>
                </c:pt>
                <c:pt idx="3">
                  <c:v>Fezile Dabi</c:v>
                </c:pt>
                <c:pt idx="4">
                  <c:v>Gert Sibande</c:v>
                </c:pt>
                <c:pt idx="5">
                  <c:v>Central Karoo</c:v>
                </c:pt>
                <c:pt idx="6">
                  <c:v>Z F Mgcawu</c:v>
                </c:pt>
                <c:pt idx="7">
                  <c:v>Garden Route</c:v>
                </c:pt>
                <c:pt idx="8">
                  <c:v>West Coast</c:v>
                </c:pt>
                <c:pt idx="9">
                  <c:v>Xhariep</c:v>
                </c:pt>
                <c:pt idx="10">
                  <c:v>Pixley Ka Seme (NC)</c:v>
                </c:pt>
                <c:pt idx="11">
                  <c:v>Overberg</c:v>
                </c:pt>
                <c:pt idx="12">
                  <c:v>Sedibeng</c:v>
                </c:pt>
                <c:pt idx="13">
                  <c:v>Nkangala</c:v>
                </c:pt>
                <c:pt idx="14">
                  <c:v>Dr Kenneth Kaunda</c:v>
                </c:pt>
                <c:pt idx="15">
                  <c:v>Sarah Baartman</c:v>
                </c:pt>
                <c:pt idx="16">
                  <c:v>Frances Baard</c:v>
                </c:pt>
                <c:pt idx="17">
                  <c:v>Waterberg</c:v>
                </c:pt>
                <c:pt idx="18">
                  <c:v>Lejweleputswa</c:v>
                </c:pt>
                <c:pt idx="19">
                  <c:v>West Rand</c:v>
                </c:pt>
                <c:pt idx="20">
                  <c:v>Thabo Mofutsanyana</c:v>
                </c:pt>
                <c:pt idx="21">
                  <c:v>Amajuba</c:v>
                </c:pt>
                <c:pt idx="22">
                  <c:v>Bojanala Platinum</c:v>
                </c:pt>
                <c:pt idx="23">
                  <c:v>Ehlanzeni</c:v>
                </c:pt>
                <c:pt idx="24">
                  <c:v>Joe Gqabi</c:v>
                </c:pt>
                <c:pt idx="25">
                  <c:v>King Cetshwayo</c:v>
                </c:pt>
                <c:pt idx="26">
                  <c:v>uMgungundlovu</c:v>
                </c:pt>
                <c:pt idx="27">
                  <c:v>Dr Ruth Segomotsi Mompati</c:v>
                </c:pt>
                <c:pt idx="28">
                  <c:v>Harry Gwala</c:v>
                </c:pt>
                <c:pt idx="29">
                  <c:v>Umzinyathi</c:v>
                </c:pt>
                <c:pt idx="30">
                  <c:v>Capricorn</c:v>
                </c:pt>
                <c:pt idx="31">
                  <c:v>Uthukela</c:v>
                </c:pt>
                <c:pt idx="32">
                  <c:v>Umkhanyakude</c:v>
                </c:pt>
                <c:pt idx="33">
                  <c:v>Ugu</c:v>
                </c:pt>
                <c:pt idx="34">
                  <c:v>Zululand</c:v>
                </c:pt>
                <c:pt idx="35">
                  <c:v>iLembe</c:v>
                </c:pt>
                <c:pt idx="36">
                  <c:v>Chris Hani</c:v>
                </c:pt>
                <c:pt idx="37">
                  <c:v>Amathole</c:v>
                </c:pt>
                <c:pt idx="38">
                  <c:v>Alfred Nzo</c:v>
                </c:pt>
                <c:pt idx="39">
                  <c:v>Ngaka Modiri Molema</c:v>
                </c:pt>
                <c:pt idx="40">
                  <c:v>Sekhukhune</c:v>
                </c:pt>
                <c:pt idx="41">
                  <c:v>O R Tambo</c:v>
                </c:pt>
                <c:pt idx="42">
                  <c:v>Mopani</c:v>
                </c:pt>
                <c:pt idx="43">
                  <c:v>Vhembe</c:v>
                </c:pt>
              </c:strCache>
            </c:strRef>
          </c:cat>
          <c:val>
            <c:numRef>
              <c:f>'2021 All'!$B$1:$B$44</c:f>
              <c:numCache>
                <c:formatCode>#\ ###\ ###\ ##0_)\ ;\(#\ ###\ ###\ ##0\)\ ;_ * "-"_)\ ;_ @_ </c:formatCode>
                <c:ptCount val="44"/>
                <c:pt idx="0">
                  <c:v>2662</c:v>
                </c:pt>
                <c:pt idx="1">
                  <c:v>7814</c:v>
                </c:pt>
                <c:pt idx="2">
                  <c:v>11538</c:v>
                </c:pt>
                <c:pt idx="3">
                  <c:v>11809</c:v>
                </c:pt>
                <c:pt idx="4">
                  <c:v>14856</c:v>
                </c:pt>
                <c:pt idx="5">
                  <c:v>15798</c:v>
                </c:pt>
                <c:pt idx="6">
                  <c:v>18244</c:v>
                </c:pt>
                <c:pt idx="7">
                  <c:v>20652</c:v>
                </c:pt>
                <c:pt idx="8">
                  <c:v>21002</c:v>
                </c:pt>
                <c:pt idx="9">
                  <c:v>21465</c:v>
                </c:pt>
                <c:pt idx="10">
                  <c:v>21508</c:v>
                </c:pt>
                <c:pt idx="11">
                  <c:v>23056</c:v>
                </c:pt>
                <c:pt idx="12">
                  <c:v>26265</c:v>
                </c:pt>
                <c:pt idx="13">
                  <c:v>27495</c:v>
                </c:pt>
                <c:pt idx="14">
                  <c:v>28052</c:v>
                </c:pt>
                <c:pt idx="15">
                  <c:v>31062</c:v>
                </c:pt>
                <c:pt idx="16">
                  <c:v>38073</c:v>
                </c:pt>
                <c:pt idx="17">
                  <c:v>42326</c:v>
                </c:pt>
                <c:pt idx="18">
                  <c:v>43160</c:v>
                </c:pt>
                <c:pt idx="19">
                  <c:v>45139</c:v>
                </c:pt>
                <c:pt idx="20">
                  <c:v>62354</c:v>
                </c:pt>
                <c:pt idx="21">
                  <c:v>84459</c:v>
                </c:pt>
                <c:pt idx="22">
                  <c:v>94185</c:v>
                </c:pt>
                <c:pt idx="23">
                  <c:v>95843</c:v>
                </c:pt>
                <c:pt idx="24">
                  <c:v>258893</c:v>
                </c:pt>
                <c:pt idx="25">
                  <c:v>271387</c:v>
                </c:pt>
                <c:pt idx="26">
                  <c:v>296893</c:v>
                </c:pt>
                <c:pt idx="27">
                  <c:v>329543</c:v>
                </c:pt>
                <c:pt idx="28">
                  <c:v>334872</c:v>
                </c:pt>
                <c:pt idx="29">
                  <c:v>345360</c:v>
                </c:pt>
                <c:pt idx="30">
                  <c:v>394363</c:v>
                </c:pt>
                <c:pt idx="31">
                  <c:v>406627</c:v>
                </c:pt>
                <c:pt idx="32">
                  <c:v>415503</c:v>
                </c:pt>
                <c:pt idx="33">
                  <c:v>427924</c:v>
                </c:pt>
                <c:pt idx="34">
                  <c:v>451454</c:v>
                </c:pt>
                <c:pt idx="35">
                  <c:v>490373</c:v>
                </c:pt>
                <c:pt idx="36">
                  <c:v>499330</c:v>
                </c:pt>
                <c:pt idx="37">
                  <c:v>500987</c:v>
                </c:pt>
                <c:pt idx="38">
                  <c:v>548391</c:v>
                </c:pt>
                <c:pt idx="39">
                  <c:v>638830</c:v>
                </c:pt>
                <c:pt idx="40">
                  <c:v>766211</c:v>
                </c:pt>
                <c:pt idx="41">
                  <c:v>835761</c:v>
                </c:pt>
                <c:pt idx="42">
                  <c:v>899903</c:v>
                </c:pt>
                <c:pt idx="43">
                  <c:v>1040534</c:v>
                </c:pt>
              </c:numCache>
            </c:numRef>
          </c:val>
          <c:extLst>
            <c:ext xmlns:c16="http://schemas.microsoft.com/office/drawing/2014/chart" uri="{C3380CC4-5D6E-409C-BE32-E72D297353CC}">
              <c16:uniqueId val="{00000000-316C-9C41-96D1-ADBB80D4FEF7}"/>
            </c:ext>
          </c:extLst>
        </c:ser>
        <c:dLbls>
          <c:showLegendKey val="0"/>
          <c:showVal val="0"/>
          <c:showCatName val="0"/>
          <c:showSerName val="0"/>
          <c:showPercent val="0"/>
          <c:showBubbleSize val="0"/>
        </c:dLbls>
        <c:gapWidth val="219"/>
        <c:overlap val="-27"/>
        <c:axId val="551067600"/>
        <c:axId val="551073872"/>
      </c:barChart>
      <c:catAx>
        <c:axId val="55106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1073872"/>
        <c:crosses val="autoZero"/>
        <c:auto val="1"/>
        <c:lblAlgn val="ctr"/>
        <c:lblOffset val="100"/>
        <c:noMultiLvlLbl val="0"/>
      </c:catAx>
      <c:valAx>
        <c:axId val="551073872"/>
        <c:scaling>
          <c:orientation val="minMax"/>
        </c:scaling>
        <c:delete val="0"/>
        <c:axPos val="l"/>
        <c:majorGridlines>
          <c:spPr>
            <a:ln w="9525" cap="flat" cmpd="sng" algn="ctr">
              <a:noFill/>
              <a:round/>
            </a:ln>
            <a:effectLst/>
          </c:spPr>
        </c:majorGridlines>
        <c:numFmt formatCode="#\ ###\ ###\ ##0_)\ ;\(#\ ###\ ###\ ##0\)\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10676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sz="10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ZA" b="1"/>
              <a:t>RSC Replacement Grant Allocations </a:t>
            </a:r>
            <a:r>
              <a:rPr lang="en-GB" b="1"/>
              <a:t>2021/22</a:t>
            </a:r>
            <a:endParaRPr lang="en-ZA" b="1"/>
          </a:p>
        </c:rich>
      </c:tx>
      <c:layout>
        <c:manualLayout>
          <c:xMode val="edge"/>
          <c:yMode val="edge"/>
          <c:x val="0.30658336148860665"/>
          <c:y val="5.6749298923185934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6.8600000712903175E-2"/>
          <c:y val="0.25294131811505211"/>
          <c:w val="0.90650185533055538"/>
          <c:h val="0.36853885236822459"/>
        </c:manualLayout>
      </c:layout>
      <c:barChart>
        <c:barDir val="col"/>
        <c:grouping val="clustered"/>
        <c:varyColors val="0"/>
        <c:ser>
          <c:idx val="0"/>
          <c:order val="0"/>
          <c:spPr>
            <a:solidFill>
              <a:srgbClr val="00B050"/>
            </a:solidFill>
            <a:ln>
              <a:noFill/>
            </a:ln>
            <a:effectLst/>
          </c:spPr>
          <c:invertIfNegative val="0"/>
          <c:cat>
            <c:strRef>
              <c:f>'2021 allocation '!$A$1:$A$44</c:f>
              <c:strCache>
                <c:ptCount val="44"/>
                <c:pt idx="0">
                  <c:v>Central Karoo</c:v>
                </c:pt>
                <c:pt idx="1">
                  <c:v>Xhariep</c:v>
                </c:pt>
                <c:pt idx="2">
                  <c:v>Pixley Ka Seme (NC)</c:v>
                </c:pt>
                <c:pt idx="3">
                  <c:v>Namakwa</c:v>
                </c:pt>
                <c:pt idx="4">
                  <c:v>Joe Gqabi</c:v>
                </c:pt>
                <c:pt idx="5">
                  <c:v>Harry Gwala</c:v>
                </c:pt>
                <c:pt idx="6">
                  <c:v>Z F Mgcawu</c:v>
                </c:pt>
                <c:pt idx="7">
                  <c:v>John Taolo Gaetsewe</c:v>
                </c:pt>
                <c:pt idx="8">
                  <c:v>Overberg</c:v>
                </c:pt>
                <c:pt idx="9">
                  <c:v>Umzinyathi</c:v>
                </c:pt>
                <c:pt idx="10">
                  <c:v>Umkhanyakude</c:v>
                </c:pt>
                <c:pt idx="11">
                  <c:v>Thabo Mofutsanyana</c:v>
                </c:pt>
                <c:pt idx="12">
                  <c:v>Dr Ruth Segomotsi Mompati</c:v>
                </c:pt>
                <c:pt idx="13">
                  <c:v>Sarah Baartman</c:v>
                </c:pt>
                <c:pt idx="14">
                  <c:v>Alfred Nzo</c:v>
                </c:pt>
                <c:pt idx="15">
                  <c:v>Uthukela</c:v>
                </c:pt>
                <c:pt idx="16">
                  <c:v>Zululand</c:v>
                </c:pt>
                <c:pt idx="17">
                  <c:v>West Coast</c:v>
                </c:pt>
                <c:pt idx="18">
                  <c:v>Waterberg</c:v>
                </c:pt>
                <c:pt idx="19">
                  <c:v>Vhembe</c:v>
                </c:pt>
                <c:pt idx="20">
                  <c:v>Lejweleputswa</c:v>
                </c:pt>
                <c:pt idx="21">
                  <c:v>Ugu</c:v>
                </c:pt>
                <c:pt idx="22">
                  <c:v>Amajuba</c:v>
                </c:pt>
                <c:pt idx="23">
                  <c:v>Chris Hani</c:v>
                </c:pt>
                <c:pt idx="24">
                  <c:v>iLembe</c:v>
                </c:pt>
                <c:pt idx="25">
                  <c:v>Sekhukhune</c:v>
                </c:pt>
                <c:pt idx="26">
                  <c:v>O R Tambo</c:v>
                </c:pt>
                <c:pt idx="27">
                  <c:v>Frances Baard</c:v>
                </c:pt>
                <c:pt idx="28">
                  <c:v>Mopani</c:v>
                </c:pt>
                <c:pt idx="29">
                  <c:v>Garden Route</c:v>
                </c:pt>
                <c:pt idx="30">
                  <c:v>Fezile Dabi</c:v>
                </c:pt>
                <c:pt idx="31">
                  <c:v>Dr Kenneth Kaunda</c:v>
                </c:pt>
                <c:pt idx="32">
                  <c:v>West Rand</c:v>
                </c:pt>
                <c:pt idx="33">
                  <c:v>Ehlanzeni</c:v>
                </c:pt>
                <c:pt idx="34">
                  <c:v>Ngaka Modiri Molema</c:v>
                </c:pt>
                <c:pt idx="35">
                  <c:v>Cape Winelands DM</c:v>
                </c:pt>
                <c:pt idx="36">
                  <c:v>Bojanala Platinum</c:v>
                </c:pt>
                <c:pt idx="37">
                  <c:v>Sedibeng</c:v>
                </c:pt>
                <c:pt idx="38">
                  <c:v>Capricorn</c:v>
                </c:pt>
                <c:pt idx="39">
                  <c:v>Gert Sibande</c:v>
                </c:pt>
                <c:pt idx="40">
                  <c:v>uMgungundlovu</c:v>
                </c:pt>
                <c:pt idx="41">
                  <c:v>King Cetshwayo</c:v>
                </c:pt>
                <c:pt idx="42">
                  <c:v>Nkangala</c:v>
                </c:pt>
                <c:pt idx="43">
                  <c:v>Amathole</c:v>
                </c:pt>
              </c:strCache>
            </c:strRef>
          </c:cat>
          <c:val>
            <c:numRef>
              <c:f>'2021 allocation '!$B$1:$B$44</c:f>
              <c:numCache>
                <c:formatCode>General</c:formatCode>
                <c:ptCount val="44"/>
                <c:pt idx="0">
                  <c:v>14972</c:v>
                </c:pt>
                <c:pt idx="1">
                  <c:v>22652</c:v>
                </c:pt>
                <c:pt idx="2">
                  <c:v>30016</c:v>
                </c:pt>
                <c:pt idx="3">
                  <c:v>41688</c:v>
                </c:pt>
                <c:pt idx="4">
                  <c:v>44099</c:v>
                </c:pt>
                <c:pt idx="5">
                  <c:v>52141</c:v>
                </c:pt>
                <c:pt idx="6">
                  <c:v>52418</c:v>
                </c:pt>
                <c:pt idx="7">
                  <c:v>53867</c:v>
                </c:pt>
                <c:pt idx="8">
                  <c:v>54319</c:v>
                </c:pt>
                <c:pt idx="9">
                  <c:v>56761</c:v>
                </c:pt>
                <c:pt idx="10">
                  <c:v>57719</c:v>
                </c:pt>
                <c:pt idx="11">
                  <c:v>63752</c:v>
                </c:pt>
                <c:pt idx="12">
                  <c:v>68490</c:v>
                </c:pt>
                <c:pt idx="13">
                  <c:v>69647</c:v>
                </c:pt>
                <c:pt idx="14">
                  <c:v>70096</c:v>
                </c:pt>
                <c:pt idx="15">
                  <c:v>72380</c:v>
                </c:pt>
                <c:pt idx="16">
                  <c:v>73191</c:v>
                </c:pt>
                <c:pt idx="17">
                  <c:v>78470</c:v>
                </c:pt>
                <c:pt idx="18">
                  <c:v>91165</c:v>
                </c:pt>
                <c:pt idx="19">
                  <c:v>93902</c:v>
                </c:pt>
                <c:pt idx="20">
                  <c:v>95057</c:v>
                </c:pt>
                <c:pt idx="21">
                  <c:v>96440</c:v>
                </c:pt>
                <c:pt idx="22">
                  <c:v>99558</c:v>
                </c:pt>
                <c:pt idx="23">
                  <c:v>101291</c:v>
                </c:pt>
                <c:pt idx="24">
                  <c:v>109887</c:v>
                </c:pt>
                <c:pt idx="25">
                  <c:v>112621</c:v>
                </c:pt>
                <c:pt idx="26">
                  <c:v>114695</c:v>
                </c:pt>
                <c:pt idx="27">
                  <c:v>116538</c:v>
                </c:pt>
                <c:pt idx="28">
                  <c:v>144502</c:v>
                </c:pt>
                <c:pt idx="29">
                  <c:v>147001</c:v>
                </c:pt>
                <c:pt idx="30">
                  <c:v>152226</c:v>
                </c:pt>
                <c:pt idx="31">
                  <c:v>172078</c:v>
                </c:pt>
                <c:pt idx="32">
                  <c:v>177450</c:v>
                </c:pt>
                <c:pt idx="33">
                  <c:v>178855</c:v>
                </c:pt>
                <c:pt idx="34">
                  <c:v>234743</c:v>
                </c:pt>
                <c:pt idx="35">
                  <c:v>242546</c:v>
                </c:pt>
                <c:pt idx="36">
                  <c:v>259092</c:v>
                </c:pt>
                <c:pt idx="37">
                  <c:v>259280</c:v>
                </c:pt>
                <c:pt idx="38">
                  <c:v>271906</c:v>
                </c:pt>
                <c:pt idx="39">
                  <c:v>294552</c:v>
                </c:pt>
                <c:pt idx="40">
                  <c:v>311659</c:v>
                </c:pt>
                <c:pt idx="41">
                  <c:v>319462</c:v>
                </c:pt>
                <c:pt idx="42">
                  <c:v>351052</c:v>
                </c:pt>
                <c:pt idx="43">
                  <c:v>438275</c:v>
                </c:pt>
              </c:numCache>
            </c:numRef>
          </c:val>
          <c:extLst>
            <c:ext xmlns:c16="http://schemas.microsoft.com/office/drawing/2014/chart" uri="{C3380CC4-5D6E-409C-BE32-E72D297353CC}">
              <c16:uniqueId val="{00000000-EC4F-0246-8BF7-75DAFF725CA5}"/>
            </c:ext>
          </c:extLst>
        </c:ser>
        <c:dLbls>
          <c:showLegendKey val="0"/>
          <c:showVal val="0"/>
          <c:showCatName val="0"/>
          <c:showSerName val="0"/>
          <c:showPercent val="0"/>
          <c:showBubbleSize val="0"/>
        </c:dLbls>
        <c:gapWidth val="150"/>
        <c:axId val="551064464"/>
        <c:axId val="551069560"/>
      </c:barChart>
      <c:catAx>
        <c:axId val="55106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1069560"/>
        <c:crosses val="autoZero"/>
        <c:auto val="1"/>
        <c:lblAlgn val="ctr"/>
        <c:lblOffset val="100"/>
        <c:noMultiLvlLbl val="0"/>
      </c:catAx>
      <c:valAx>
        <c:axId val="5510695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1064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sz="1000" baseline="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70E438-57EE-4023-9A76-BBDD92B39EE8}"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ZA"/>
        </a:p>
      </dgm:t>
    </dgm:pt>
    <dgm:pt modelId="{5F7585AB-69AA-4C74-81D1-9DAC0EE97AAB}">
      <dgm:prSet phldrT="[Text]" custT="1"/>
      <dgm:spPr/>
      <dgm:t>
        <a:bodyPr/>
        <a:lstStyle/>
        <a:p>
          <a:pPr>
            <a:lnSpc>
              <a:spcPct val="100000"/>
            </a:lnSpc>
          </a:pPr>
          <a:r>
            <a:rPr lang="en-ZA" sz="1400" b="1" dirty="0">
              <a:latin typeface="Times New Roman" panose="02020603050405020304" pitchFamily="18" charset="0"/>
              <a:cs typeface="Times New Roman" panose="02020603050405020304" pitchFamily="18" charset="0"/>
            </a:rPr>
            <a:t>Part 1: Combating Corruption and Unemployment</a:t>
          </a:r>
        </a:p>
      </dgm:t>
    </dgm:pt>
    <dgm:pt modelId="{F38B1C3D-9B73-4DE5-921B-1E76E8FC136B}" type="parTrans" cxnId="{87387B7E-5D66-4426-AEE6-80DF69340BEA}">
      <dgm:prSet/>
      <dgm:spPr/>
      <dgm:t>
        <a:bodyPr/>
        <a:lstStyle/>
        <a:p>
          <a:pPr>
            <a:lnSpc>
              <a:spcPct val="100000"/>
            </a:lnSpc>
          </a:pPr>
          <a:endParaRPr lang="en-ZA" sz="1400"/>
        </a:p>
      </dgm:t>
    </dgm:pt>
    <dgm:pt modelId="{3052A7BB-3D66-4E18-A7F8-B3F1519BC7F4}" type="sibTrans" cxnId="{87387B7E-5D66-4426-AEE6-80DF69340BEA}">
      <dgm:prSet/>
      <dgm:spPr/>
      <dgm:t>
        <a:bodyPr/>
        <a:lstStyle/>
        <a:p>
          <a:pPr>
            <a:lnSpc>
              <a:spcPct val="100000"/>
            </a:lnSpc>
          </a:pPr>
          <a:endParaRPr lang="en-ZA" sz="1400"/>
        </a:p>
      </dgm:t>
    </dgm:pt>
    <dgm:pt modelId="{58AAD14F-9202-4DDC-8A01-4DA20D7DFA1B}">
      <dgm:prSet phldrT="[Text]" custT="1"/>
      <dgm:spPr/>
      <dgm:t>
        <a:bodyPr/>
        <a:lstStyle/>
        <a:p>
          <a:pPr>
            <a:lnSpc>
              <a:spcPct val="100000"/>
            </a:lnSpc>
            <a:buFont typeface="+mj-lt"/>
            <a:buAutoNum type="arabicPeriod"/>
          </a:pPr>
          <a:r>
            <a:rPr lang="en-GB" sz="1400" dirty="0">
              <a:latin typeface="Times New Roman" panose="02020603050405020304" pitchFamily="18" charset="0"/>
              <a:cs typeface="Times New Roman" panose="02020603050405020304" pitchFamily="18" charset="0"/>
            </a:rPr>
            <a:t> Youth Unemployment and Intergovernmental Fiscal Relations: The Case of South Africa</a:t>
          </a:r>
          <a:endParaRPr lang="en-ZA" sz="1400" dirty="0">
            <a:latin typeface="Times New Roman" panose="02020603050405020304" pitchFamily="18" charset="0"/>
            <a:cs typeface="Times New Roman" panose="02020603050405020304" pitchFamily="18" charset="0"/>
          </a:endParaRPr>
        </a:p>
      </dgm:t>
    </dgm:pt>
    <dgm:pt modelId="{07926F60-536C-48E2-B012-F3D0C375F5E5}" type="parTrans" cxnId="{13B0AB02-B188-47FA-BA38-73BE13C659A5}">
      <dgm:prSet/>
      <dgm:spPr/>
      <dgm:t>
        <a:bodyPr/>
        <a:lstStyle/>
        <a:p>
          <a:pPr>
            <a:lnSpc>
              <a:spcPct val="100000"/>
            </a:lnSpc>
          </a:pPr>
          <a:endParaRPr lang="en-ZA" sz="1400"/>
        </a:p>
      </dgm:t>
    </dgm:pt>
    <dgm:pt modelId="{C161F85B-495B-46A8-A943-1E551AD37203}" type="sibTrans" cxnId="{13B0AB02-B188-47FA-BA38-73BE13C659A5}">
      <dgm:prSet/>
      <dgm:spPr/>
      <dgm:t>
        <a:bodyPr/>
        <a:lstStyle/>
        <a:p>
          <a:pPr>
            <a:lnSpc>
              <a:spcPct val="100000"/>
            </a:lnSpc>
          </a:pPr>
          <a:endParaRPr lang="en-ZA" sz="1400"/>
        </a:p>
      </dgm:t>
    </dgm:pt>
    <dgm:pt modelId="{C274B9E8-A888-4D31-83F9-4300084222F5}">
      <dgm:prSet phldrT="[Text]" custT="1"/>
      <dgm:spPr/>
      <dgm:t>
        <a:bodyPr/>
        <a:lstStyle/>
        <a:p>
          <a:pPr>
            <a:lnSpc>
              <a:spcPct val="100000"/>
            </a:lnSpc>
          </a:pPr>
          <a:r>
            <a:rPr lang="en-GB" sz="1400" b="1" dirty="0">
              <a:latin typeface="Times New Roman" panose="02020603050405020304" pitchFamily="18" charset="0"/>
              <a:cs typeface="Times New Roman" panose="02020603050405020304" pitchFamily="18" charset="0"/>
            </a:rPr>
            <a:t>Part 2: Economic and Fiscal Monitor</a:t>
          </a:r>
          <a:endParaRPr lang="en-ZA" sz="1400" b="1" dirty="0">
            <a:latin typeface="Times New Roman" panose="02020603050405020304" pitchFamily="18" charset="0"/>
            <a:cs typeface="Times New Roman" panose="02020603050405020304" pitchFamily="18" charset="0"/>
          </a:endParaRPr>
        </a:p>
      </dgm:t>
    </dgm:pt>
    <dgm:pt modelId="{63871DD9-4BFB-44A3-8876-606626879FBE}" type="parTrans" cxnId="{AF6C2D54-D816-4ABA-9D70-FBB5C47A3777}">
      <dgm:prSet/>
      <dgm:spPr/>
      <dgm:t>
        <a:bodyPr/>
        <a:lstStyle/>
        <a:p>
          <a:pPr>
            <a:lnSpc>
              <a:spcPct val="100000"/>
            </a:lnSpc>
          </a:pPr>
          <a:endParaRPr lang="en-ZA" sz="1400"/>
        </a:p>
      </dgm:t>
    </dgm:pt>
    <dgm:pt modelId="{9160ACCB-67E3-4B04-AC91-F2FACFB11566}" type="sibTrans" cxnId="{AF6C2D54-D816-4ABA-9D70-FBB5C47A3777}">
      <dgm:prSet/>
      <dgm:spPr/>
      <dgm:t>
        <a:bodyPr/>
        <a:lstStyle/>
        <a:p>
          <a:pPr>
            <a:lnSpc>
              <a:spcPct val="100000"/>
            </a:lnSpc>
          </a:pPr>
          <a:endParaRPr lang="en-ZA" sz="1400"/>
        </a:p>
      </dgm:t>
    </dgm:pt>
    <dgm:pt modelId="{A216E7B5-B359-407D-9BD6-778878CCC492}">
      <dgm:prSet phldrT="[Text]" custT="1"/>
      <dgm:spPr/>
      <dgm:t>
        <a:bodyPr/>
        <a:lstStyle/>
        <a:p>
          <a:pPr>
            <a:lnSpc>
              <a:spcPct val="100000"/>
            </a:lnSpc>
            <a:buFont typeface="+mj-lt"/>
            <a:buAutoNum type="arabicPeriod" startAt="3"/>
          </a:pPr>
          <a:r>
            <a:rPr lang="en-GB" sz="1400" dirty="0">
              <a:latin typeface="Times New Roman" panose="02020603050405020304" pitchFamily="18" charset="0"/>
              <a:cs typeface="Times New Roman" panose="02020603050405020304" pitchFamily="18" charset="0"/>
            </a:rPr>
            <a:t> Assessing Debt Sustainability in South Africa</a:t>
          </a:r>
          <a:endParaRPr lang="en-ZA" sz="1400" dirty="0">
            <a:latin typeface="Times New Roman" panose="02020603050405020304" pitchFamily="18" charset="0"/>
            <a:cs typeface="Times New Roman" panose="02020603050405020304" pitchFamily="18" charset="0"/>
          </a:endParaRPr>
        </a:p>
      </dgm:t>
    </dgm:pt>
    <dgm:pt modelId="{2321A726-9ECB-4D56-8ABF-986DA6A909CE}" type="parTrans" cxnId="{20ABF849-1794-4B9D-A6D2-D1BFBAB7D343}">
      <dgm:prSet/>
      <dgm:spPr/>
      <dgm:t>
        <a:bodyPr/>
        <a:lstStyle/>
        <a:p>
          <a:pPr>
            <a:lnSpc>
              <a:spcPct val="100000"/>
            </a:lnSpc>
          </a:pPr>
          <a:endParaRPr lang="en-ZA" sz="1400"/>
        </a:p>
      </dgm:t>
    </dgm:pt>
    <dgm:pt modelId="{F7BDD200-10B7-44B4-912C-84AD9A3C68E9}" type="sibTrans" cxnId="{20ABF849-1794-4B9D-A6D2-D1BFBAB7D343}">
      <dgm:prSet/>
      <dgm:spPr/>
      <dgm:t>
        <a:bodyPr/>
        <a:lstStyle/>
        <a:p>
          <a:pPr>
            <a:lnSpc>
              <a:spcPct val="100000"/>
            </a:lnSpc>
          </a:pPr>
          <a:endParaRPr lang="en-ZA" sz="1400"/>
        </a:p>
      </dgm:t>
    </dgm:pt>
    <dgm:pt modelId="{FF21062A-1D49-4DCD-BA49-EB73C4858241}">
      <dgm:prSet phldrT="[Text]" custT="1"/>
      <dgm:spPr/>
      <dgm:t>
        <a:bodyPr/>
        <a:lstStyle/>
        <a:p>
          <a:pPr>
            <a:lnSpc>
              <a:spcPct val="100000"/>
            </a:lnSpc>
          </a:pPr>
          <a:r>
            <a:rPr lang="en-ZA" sz="1400" b="1" dirty="0">
              <a:latin typeface="Times New Roman" panose="02020603050405020304" pitchFamily="18" charset="0"/>
              <a:cs typeface="Times New Roman" panose="02020603050405020304" pitchFamily="18" charset="0"/>
            </a:rPr>
            <a:t>Part 3: </a:t>
          </a:r>
          <a:r>
            <a:rPr lang="en-GB" sz="1400" b="1" dirty="0">
              <a:latin typeface="Times New Roman" panose="02020603050405020304" pitchFamily="18" charset="0"/>
              <a:cs typeface="Times New Roman" panose="02020603050405020304" pitchFamily="18" charset="0"/>
            </a:rPr>
            <a:t>Reviewing and Refining Division of Revenue Instruments</a:t>
          </a:r>
          <a:endParaRPr lang="en-ZA" sz="1400" b="1" dirty="0">
            <a:latin typeface="Times New Roman" panose="02020603050405020304" pitchFamily="18" charset="0"/>
            <a:cs typeface="Times New Roman" panose="02020603050405020304" pitchFamily="18" charset="0"/>
          </a:endParaRPr>
        </a:p>
      </dgm:t>
    </dgm:pt>
    <dgm:pt modelId="{B38A4A29-C8C7-4B90-8D33-764453BFD159}" type="parTrans" cxnId="{FB9D8F2D-C189-44FB-99D4-8EAFAAE8CCEE}">
      <dgm:prSet/>
      <dgm:spPr/>
      <dgm:t>
        <a:bodyPr/>
        <a:lstStyle/>
        <a:p>
          <a:pPr>
            <a:lnSpc>
              <a:spcPct val="100000"/>
            </a:lnSpc>
          </a:pPr>
          <a:endParaRPr lang="en-ZA" sz="1400"/>
        </a:p>
      </dgm:t>
    </dgm:pt>
    <dgm:pt modelId="{3F920CB7-23A8-482C-99A8-27649F9E3AC1}" type="sibTrans" cxnId="{FB9D8F2D-C189-44FB-99D4-8EAFAAE8CCEE}">
      <dgm:prSet/>
      <dgm:spPr/>
      <dgm:t>
        <a:bodyPr/>
        <a:lstStyle/>
        <a:p>
          <a:pPr>
            <a:lnSpc>
              <a:spcPct val="100000"/>
            </a:lnSpc>
          </a:pPr>
          <a:endParaRPr lang="en-ZA" sz="1400"/>
        </a:p>
      </dgm:t>
    </dgm:pt>
    <dgm:pt modelId="{790A55F7-5D65-4AC8-B8D8-8AAE21A3A574}">
      <dgm:prSet phldrT="[Text]" custT="1"/>
      <dgm:spPr/>
      <dgm:t>
        <a:bodyPr/>
        <a:lstStyle/>
        <a:p>
          <a:pPr>
            <a:lnSpc>
              <a:spcPct val="100000"/>
            </a:lnSpc>
            <a:buFont typeface="+mj-lt"/>
            <a:buAutoNum type="arabicPeriod" startAt="7"/>
          </a:pPr>
          <a:r>
            <a:rPr lang="en-GB" sz="1400" dirty="0">
              <a:latin typeface="Times New Roman" panose="02020603050405020304" pitchFamily="18" charset="0"/>
              <a:cs typeface="Times New Roman" panose="02020603050405020304" pitchFamily="18" charset="0"/>
            </a:rPr>
            <a:t> Repurposing and Realigning the System of Provincial Conditional Grants</a:t>
          </a:r>
          <a:endParaRPr lang="en-ZA" sz="1400" dirty="0">
            <a:latin typeface="Times New Roman" panose="02020603050405020304" pitchFamily="18" charset="0"/>
            <a:cs typeface="Times New Roman" panose="02020603050405020304" pitchFamily="18" charset="0"/>
          </a:endParaRPr>
        </a:p>
      </dgm:t>
    </dgm:pt>
    <dgm:pt modelId="{89678B11-A703-4E37-B1EF-FA43CE44F963}" type="parTrans" cxnId="{8BE9D25C-AFD1-4191-A892-46FC4E556F95}">
      <dgm:prSet/>
      <dgm:spPr/>
      <dgm:t>
        <a:bodyPr/>
        <a:lstStyle/>
        <a:p>
          <a:pPr>
            <a:lnSpc>
              <a:spcPct val="100000"/>
            </a:lnSpc>
          </a:pPr>
          <a:endParaRPr lang="en-ZA" sz="1400"/>
        </a:p>
      </dgm:t>
    </dgm:pt>
    <dgm:pt modelId="{88B8D63B-2B46-4B29-B933-478FA4A6031B}" type="sibTrans" cxnId="{8BE9D25C-AFD1-4191-A892-46FC4E556F95}">
      <dgm:prSet/>
      <dgm:spPr/>
      <dgm:t>
        <a:bodyPr/>
        <a:lstStyle/>
        <a:p>
          <a:pPr>
            <a:lnSpc>
              <a:spcPct val="100000"/>
            </a:lnSpc>
          </a:pPr>
          <a:endParaRPr lang="en-ZA" sz="1400"/>
        </a:p>
      </dgm:t>
    </dgm:pt>
    <dgm:pt modelId="{6E03DA16-06B9-4013-8F1F-31AD28336EAE}">
      <dgm:prSet phldrT="[Text]" custT="1"/>
      <dgm:spPr/>
      <dgm:t>
        <a:bodyPr/>
        <a:lstStyle/>
        <a:p>
          <a:pPr>
            <a:lnSpc>
              <a:spcPct val="100000"/>
            </a:lnSpc>
            <a:buFont typeface="+mj-lt"/>
            <a:buAutoNum type="arabicPeriod" startAt="7"/>
          </a:pPr>
          <a:r>
            <a:rPr lang="en-ZA" sz="1400" dirty="0">
              <a:latin typeface="Times New Roman" panose="02020603050405020304" pitchFamily="18" charset="0"/>
              <a:cs typeface="Times New Roman" panose="02020603050405020304" pitchFamily="18" charset="0"/>
            </a:rPr>
            <a:t> Budgets, Performance and the Constitutional Right to Basic Education</a:t>
          </a:r>
        </a:p>
      </dgm:t>
    </dgm:pt>
    <dgm:pt modelId="{ABFFB620-3C98-47BD-88B7-927470F7CB32}" type="sibTrans" cxnId="{4B72AEC7-09DD-4AD6-99F4-E3B36083B79C}">
      <dgm:prSet/>
      <dgm:spPr/>
      <dgm:t>
        <a:bodyPr/>
        <a:lstStyle/>
        <a:p>
          <a:pPr>
            <a:lnSpc>
              <a:spcPct val="100000"/>
            </a:lnSpc>
          </a:pPr>
          <a:endParaRPr lang="en-ZA" sz="1400"/>
        </a:p>
      </dgm:t>
    </dgm:pt>
    <dgm:pt modelId="{722A1DE6-CBAE-4904-8BE2-922D8AF4E7CA}" type="parTrans" cxnId="{4B72AEC7-09DD-4AD6-99F4-E3B36083B79C}">
      <dgm:prSet/>
      <dgm:spPr/>
      <dgm:t>
        <a:bodyPr/>
        <a:lstStyle/>
        <a:p>
          <a:pPr>
            <a:lnSpc>
              <a:spcPct val="100000"/>
            </a:lnSpc>
          </a:pPr>
          <a:endParaRPr lang="en-ZA" sz="1400"/>
        </a:p>
      </dgm:t>
    </dgm:pt>
    <dgm:pt modelId="{F5698E50-777E-424D-B846-67A43648BD4B}">
      <dgm:prSet phldrT="[Text]" custT="1"/>
      <dgm:spPr/>
      <dgm:t>
        <a:bodyPr/>
        <a:lstStyle/>
        <a:p>
          <a:pPr>
            <a:lnSpc>
              <a:spcPct val="100000"/>
            </a:lnSpc>
            <a:buFont typeface="+mj-lt"/>
            <a:buAutoNum type="arabicPeriod" startAt="7"/>
          </a:pPr>
          <a:r>
            <a:rPr lang="en-GB" sz="1400" dirty="0">
              <a:latin typeface="Times New Roman" panose="02020603050405020304" pitchFamily="18" charset="0"/>
              <a:cs typeface="Times New Roman" panose="02020603050405020304" pitchFamily="18" charset="0"/>
            </a:rPr>
            <a:t> Independent Fiscal Institutions and their Effectiveness: Cross-country Evidence, Common Features and Policy Lessons for South Africa</a:t>
          </a:r>
          <a:endParaRPr lang="en-ZA" sz="1400" dirty="0">
            <a:latin typeface="Times New Roman" panose="02020603050405020304" pitchFamily="18" charset="0"/>
            <a:cs typeface="Times New Roman" panose="02020603050405020304" pitchFamily="18" charset="0"/>
          </a:endParaRPr>
        </a:p>
      </dgm:t>
    </dgm:pt>
    <dgm:pt modelId="{45A37DF5-5013-454A-AB63-A734420E2713}" type="sibTrans" cxnId="{5DA33949-BFC0-43B6-B6CF-4660F2E22542}">
      <dgm:prSet/>
      <dgm:spPr/>
      <dgm:t>
        <a:bodyPr/>
        <a:lstStyle/>
        <a:p>
          <a:pPr>
            <a:lnSpc>
              <a:spcPct val="100000"/>
            </a:lnSpc>
          </a:pPr>
          <a:endParaRPr lang="en-ZA" sz="1400"/>
        </a:p>
      </dgm:t>
    </dgm:pt>
    <dgm:pt modelId="{A588F30F-42C6-4CC3-AC6D-46372D32FDDA}" type="parTrans" cxnId="{5DA33949-BFC0-43B6-B6CF-4660F2E22542}">
      <dgm:prSet/>
      <dgm:spPr/>
      <dgm:t>
        <a:bodyPr/>
        <a:lstStyle/>
        <a:p>
          <a:pPr>
            <a:lnSpc>
              <a:spcPct val="100000"/>
            </a:lnSpc>
          </a:pPr>
          <a:endParaRPr lang="en-ZA" sz="1400"/>
        </a:p>
      </dgm:t>
    </dgm:pt>
    <dgm:pt modelId="{1FE81E05-A21F-4BA3-9304-0C72403E0054}">
      <dgm:prSet custT="1"/>
      <dgm:spPr/>
      <dgm:t>
        <a:bodyPr/>
        <a:lstStyle/>
        <a:p>
          <a:pPr>
            <a:lnSpc>
              <a:spcPct val="100000"/>
            </a:lnSpc>
            <a:buFont typeface="+mj-lt"/>
            <a:buAutoNum type="arabicPeriod"/>
          </a:pPr>
          <a:r>
            <a:rPr lang="en-ZA" sz="1400" dirty="0">
              <a:latin typeface="Times New Roman" panose="02020603050405020304" pitchFamily="18" charset="0"/>
              <a:cs typeface="Times New Roman" panose="02020603050405020304" pitchFamily="18" charset="0"/>
            </a:rPr>
            <a:t> Strategies for Preventing Corruption in Public Services and Funding for Anti-Corruption Agencies</a:t>
          </a:r>
        </a:p>
      </dgm:t>
    </dgm:pt>
    <dgm:pt modelId="{15E82426-383C-4881-B4A9-612D68D02383}" type="parTrans" cxnId="{10134AE7-CB30-4654-BFD6-B37D48C33612}">
      <dgm:prSet/>
      <dgm:spPr/>
      <dgm:t>
        <a:bodyPr/>
        <a:lstStyle/>
        <a:p>
          <a:pPr>
            <a:lnSpc>
              <a:spcPct val="100000"/>
            </a:lnSpc>
          </a:pPr>
          <a:endParaRPr lang="en-ZA" sz="1400"/>
        </a:p>
      </dgm:t>
    </dgm:pt>
    <dgm:pt modelId="{DF228E2E-EF06-4E4A-956F-DE64072F4600}" type="sibTrans" cxnId="{10134AE7-CB30-4654-BFD6-B37D48C33612}">
      <dgm:prSet/>
      <dgm:spPr/>
      <dgm:t>
        <a:bodyPr/>
        <a:lstStyle/>
        <a:p>
          <a:pPr>
            <a:lnSpc>
              <a:spcPct val="100000"/>
            </a:lnSpc>
          </a:pPr>
          <a:endParaRPr lang="en-ZA" sz="1400"/>
        </a:p>
      </dgm:t>
    </dgm:pt>
    <dgm:pt modelId="{D0823291-0024-493A-BC70-79392095AC8D}">
      <dgm:prSet custT="1"/>
      <dgm:spPr/>
      <dgm:t>
        <a:bodyPr/>
        <a:lstStyle/>
        <a:p>
          <a:pPr>
            <a:lnSpc>
              <a:spcPct val="100000"/>
            </a:lnSpc>
            <a:buFont typeface="+mj-lt"/>
            <a:buAutoNum type="arabicPeriod" startAt="7"/>
          </a:pPr>
          <a:r>
            <a:rPr lang="en-GB" sz="1400" dirty="0">
              <a:latin typeface="Times New Roman" panose="02020603050405020304" pitchFamily="18" charset="0"/>
              <a:cs typeface="Times New Roman" panose="02020603050405020304" pitchFamily="18" charset="0"/>
            </a:rPr>
            <a:t> A Review of the Provincial Equitable Share Formula: Responsiveness to the Changing Social Structure</a:t>
          </a:r>
          <a:endParaRPr lang="en-ZA" sz="1400" dirty="0">
            <a:latin typeface="Times New Roman" panose="02020603050405020304" pitchFamily="18" charset="0"/>
            <a:cs typeface="Times New Roman" panose="02020603050405020304" pitchFamily="18" charset="0"/>
          </a:endParaRPr>
        </a:p>
      </dgm:t>
    </dgm:pt>
    <dgm:pt modelId="{06B6AB8A-BB14-452B-BDC0-4ADA5A4FED19}" type="parTrans" cxnId="{A797C693-DF6E-446B-A03A-FF98991F1B26}">
      <dgm:prSet/>
      <dgm:spPr/>
      <dgm:t>
        <a:bodyPr/>
        <a:lstStyle/>
        <a:p>
          <a:pPr>
            <a:lnSpc>
              <a:spcPct val="100000"/>
            </a:lnSpc>
          </a:pPr>
          <a:endParaRPr lang="en-ZA" sz="1400"/>
        </a:p>
      </dgm:t>
    </dgm:pt>
    <dgm:pt modelId="{742A9AA6-C499-494A-8573-106BA9A840E7}" type="sibTrans" cxnId="{A797C693-DF6E-446B-A03A-FF98991F1B26}">
      <dgm:prSet/>
      <dgm:spPr/>
      <dgm:t>
        <a:bodyPr/>
        <a:lstStyle/>
        <a:p>
          <a:pPr>
            <a:lnSpc>
              <a:spcPct val="100000"/>
            </a:lnSpc>
          </a:pPr>
          <a:endParaRPr lang="en-ZA" sz="1400"/>
        </a:p>
      </dgm:t>
    </dgm:pt>
    <dgm:pt modelId="{57E766B9-3284-4A49-AFD9-A9597C1FDA2A}">
      <dgm:prSet phldrT="[Text]" custT="1"/>
      <dgm:spPr/>
      <dgm:t>
        <a:bodyPr/>
        <a:lstStyle/>
        <a:p>
          <a:pPr>
            <a:lnSpc>
              <a:spcPct val="100000"/>
            </a:lnSpc>
            <a:buFont typeface="+mj-lt"/>
            <a:buAutoNum type="arabicPeriod" startAt="3"/>
          </a:pPr>
          <a:r>
            <a:rPr lang="en-ZA" sz="1400" dirty="0">
              <a:latin typeface="Times New Roman" panose="02020603050405020304" pitchFamily="18" charset="0"/>
              <a:cs typeface="Times New Roman" panose="02020603050405020304" pitchFamily="18" charset="0"/>
            </a:rPr>
            <a:t> Affluence and Inequality in South Africa’s Labour Market</a:t>
          </a:r>
        </a:p>
      </dgm:t>
    </dgm:pt>
    <dgm:pt modelId="{48395215-1343-4717-9B22-0DB1F45FF0C5}" type="parTrans" cxnId="{6C088E70-23E5-43CE-8065-95A3BF0C1F63}">
      <dgm:prSet/>
      <dgm:spPr/>
      <dgm:t>
        <a:bodyPr/>
        <a:lstStyle/>
        <a:p>
          <a:endParaRPr lang="en-US"/>
        </a:p>
      </dgm:t>
    </dgm:pt>
    <dgm:pt modelId="{E54461FF-4684-4767-B621-FF333CFEAF47}" type="sibTrans" cxnId="{6C088E70-23E5-43CE-8065-95A3BF0C1F63}">
      <dgm:prSet/>
      <dgm:spPr/>
      <dgm:t>
        <a:bodyPr/>
        <a:lstStyle/>
        <a:p>
          <a:endParaRPr lang="en-US"/>
        </a:p>
      </dgm:t>
    </dgm:pt>
    <dgm:pt modelId="{F72301D2-B8C3-4132-97C1-EEE742C30BA4}">
      <dgm:prSet phldrT="[Text]" custT="1"/>
      <dgm:spPr/>
      <dgm:t>
        <a:bodyPr/>
        <a:lstStyle/>
        <a:p>
          <a:pPr>
            <a:lnSpc>
              <a:spcPct val="100000"/>
            </a:lnSpc>
            <a:buFont typeface="+mj-lt"/>
            <a:buAutoNum type="arabicPeriod" startAt="3"/>
          </a:pPr>
          <a:r>
            <a:rPr lang="en-ZA" sz="1400" dirty="0">
              <a:latin typeface="Times New Roman" panose="02020603050405020304" pitchFamily="18" charset="0"/>
              <a:cs typeface="Times New Roman" panose="02020603050405020304" pitchFamily="18" charset="0"/>
            </a:rPr>
            <a:t> The Effects of Social Grants on Household Behaviour and Expenditure Patterns</a:t>
          </a:r>
        </a:p>
      </dgm:t>
    </dgm:pt>
    <dgm:pt modelId="{A6546368-B326-4F4C-990D-2769B047019A}" type="parTrans" cxnId="{47681E5B-6F25-4AF5-97F8-C9A9B0E064ED}">
      <dgm:prSet/>
      <dgm:spPr/>
      <dgm:t>
        <a:bodyPr/>
        <a:lstStyle/>
        <a:p>
          <a:endParaRPr lang="en-US"/>
        </a:p>
      </dgm:t>
    </dgm:pt>
    <dgm:pt modelId="{101C30B4-29BB-422C-B776-F465C9C6D7D8}" type="sibTrans" cxnId="{47681E5B-6F25-4AF5-97F8-C9A9B0E064ED}">
      <dgm:prSet/>
      <dgm:spPr/>
      <dgm:t>
        <a:bodyPr/>
        <a:lstStyle/>
        <a:p>
          <a:endParaRPr lang="en-US"/>
        </a:p>
      </dgm:t>
    </dgm:pt>
    <dgm:pt modelId="{6F98E290-1E32-442A-A17B-6AA523C5F527}">
      <dgm:prSet phldrT="[Text]" custT="1"/>
      <dgm:spPr/>
      <dgm:t>
        <a:bodyPr/>
        <a:lstStyle/>
        <a:p>
          <a:pPr>
            <a:lnSpc>
              <a:spcPct val="100000"/>
            </a:lnSpc>
            <a:buFont typeface="+mj-lt"/>
            <a:buAutoNum type="arabicPeriod" startAt="3"/>
          </a:pPr>
          <a:r>
            <a:rPr lang="en-ZA" sz="1400" dirty="0">
              <a:latin typeface="Times New Roman" panose="02020603050405020304" pitchFamily="18" charset="0"/>
              <a:cs typeface="Times New Roman" panose="02020603050405020304" pitchFamily="18" charset="0"/>
            </a:rPr>
            <a:t> Investigating Wage Trends in South Africa: An Assessment of the Public Sector Wage Bill</a:t>
          </a:r>
        </a:p>
      </dgm:t>
    </dgm:pt>
    <dgm:pt modelId="{09615FE4-3885-46D0-A9AD-2BEA8525E7FC}" type="parTrans" cxnId="{FB5440F1-5C4A-4C70-845A-C9DDED2F2601}">
      <dgm:prSet/>
      <dgm:spPr/>
      <dgm:t>
        <a:bodyPr/>
        <a:lstStyle/>
        <a:p>
          <a:endParaRPr lang="en-US"/>
        </a:p>
      </dgm:t>
    </dgm:pt>
    <dgm:pt modelId="{0FA9EA1F-CCDF-4450-B235-A8487785DB2F}" type="sibTrans" cxnId="{FB5440F1-5C4A-4C70-845A-C9DDED2F2601}">
      <dgm:prSet/>
      <dgm:spPr/>
      <dgm:t>
        <a:bodyPr/>
        <a:lstStyle/>
        <a:p>
          <a:endParaRPr lang="en-US"/>
        </a:p>
      </dgm:t>
    </dgm:pt>
    <dgm:pt modelId="{268C8234-2DEC-443E-9F48-AE52E09F398F}">
      <dgm:prSet phldrT="[Text]" custT="1"/>
      <dgm:spPr/>
      <dgm:t>
        <a:bodyPr/>
        <a:lstStyle/>
        <a:p>
          <a:pPr>
            <a:lnSpc>
              <a:spcPct val="100000"/>
            </a:lnSpc>
            <a:buFont typeface="+mj-lt"/>
            <a:buAutoNum type="arabicPeriod" startAt="7"/>
          </a:pPr>
          <a:r>
            <a:rPr lang="en-ZA" sz="1400" dirty="0">
              <a:latin typeface="Times New Roman" panose="02020603050405020304" pitchFamily="18" charset="0"/>
              <a:cs typeface="Times New Roman" panose="02020603050405020304" pitchFamily="18" charset="0"/>
            </a:rPr>
            <a:t> District Municipalities: Powers, Functions and Funding Framework</a:t>
          </a:r>
        </a:p>
      </dgm:t>
    </dgm:pt>
    <dgm:pt modelId="{0FA17503-6A6B-4754-BD9E-5A9F3DE191D5}" type="parTrans" cxnId="{AAEDF474-9DEE-450E-9C18-01D2DE2D4329}">
      <dgm:prSet/>
      <dgm:spPr/>
      <dgm:t>
        <a:bodyPr/>
        <a:lstStyle/>
        <a:p>
          <a:endParaRPr lang="en-US"/>
        </a:p>
      </dgm:t>
    </dgm:pt>
    <dgm:pt modelId="{9498B6D5-6435-4C3F-853D-F312EED4B186}" type="sibTrans" cxnId="{AAEDF474-9DEE-450E-9C18-01D2DE2D4329}">
      <dgm:prSet/>
      <dgm:spPr/>
      <dgm:t>
        <a:bodyPr/>
        <a:lstStyle/>
        <a:p>
          <a:endParaRPr lang="en-US"/>
        </a:p>
      </dgm:t>
    </dgm:pt>
    <dgm:pt modelId="{D95F58A3-A088-4026-B3D4-00B37FBD5486}" type="pres">
      <dgm:prSet presAssocID="{E770E438-57EE-4023-9A76-BBDD92B39EE8}" presName="linear" presStyleCnt="0">
        <dgm:presLayoutVars>
          <dgm:dir/>
          <dgm:animLvl val="lvl"/>
          <dgm:resizeHandles val="exact"/>
        </dgm:presLayoutVars>
      </dgm:prSet>
      <dgm:spPr/>
    </dgm:pt>
    <dgm:pt modelId="{B46A54F7-A25B-4AE1-9FEA-D9A05BA33D4D}" type="pres">
      <dgm:prSet presAssocID="{5F7585AB-69AA-4C74-81D1-9DAC0EE97AAB}" presName="parentLin" presStyleCnt="0"/>
      <dgm:spPr/>
    </dgm:pt>
    <dgm:pt modelId="{C6D4E3CA-5031-4690-A5D4-0E7CB7E4C16A}" type="pres">
      <dgm:prSet presAssocID="{5F7585AB-69AA-4C74-81D1-9DAC0EE97AAB}" presName="parentLeftMargin" presStyleLbl="node1" presStyleIdx="0" presStyleCnt="3"/>
      <dgm:spPr/>
    </dgm:pt>
    <dgm:pt modelId="{062CCAF5-9D3A-4CB5-A2F7-60353BBDC9D2}" type="pres">
      <dgm:prSet presAssocID="{5F7585AB-69AA-4C74-81D1-9DAC0EE97AAB}" presName="parentText" presStyleLbl="node1" presStyleIdx="0" presStyleCnt="3">
        <dgm:presLayoutVars>
          <dgm:chMax val="0"/>
          <dgm:bulletEnabled val="1"/>
        </dgm:presLayoutVars>
      </dgm:prSet>
      <dgm:spPr/>
    </dgm:pt>
    <dgm:pt modelId="{55D93CC9-CAAA-476B-9390-123C504E79E4}" type="pres">
      <dgm:prSet presAssocID="{5F7585AB-69AA-4C74-81D1-9DAC0EE97AAB}" presName="negativeSpace" presStyleCnt="0"/>
      <dgm:spPr/>
    </dgm:pt>
    <dgm:pt modelId="{617F89EE-EEC4-40D7-AF3F-3E49D88A3307}" type="pres">
      <dgm:prSet presAssocID="{5F7585AB-69AA-4C74-81D1-9DAC0EE97AAB}" presName="childText" presStyleLbl="conFgAcc1" presStyleIdx="0" presStyleCnt="3">
        <dgm:presLayoutVars>
          <dgm:bulletEnabled val="1"/>
        </dgm:presLayoutVars>
      </dgm:prSet>
      <dgm:spPr/>
    </dgm:pt>
    <dgm:pt modelId="{A14DA4B6-ECF4-42C8-A696-961B194DB958}" type="pres">
      <dgm:prSet presAssocID="{3052A7BB-3D66-4E18-A7F8-B3F1519BC7F4}" presName="spaceBetweenRectangles" presStyleCnt="0"/>
      <dgm:spPr/>
    </dgm:pt>
    <dgm:pt modelId="{5E735BC2-3363-4393-ABAD-232C6EB2DF55}" type="pres">
      <dgm:prSet presAssocID="{C274B9E8-A888-4D31-83F9-4300084222F5}" presName="parentLin" presStyleCnt="0"/>
      <dgm:spPr/>
    </dgm:pt>
    <dgm:pt modelId="{05292CDF-637E-4226-AE7A-6308DFA7845C}" type="pres">
      <dgm:prSet presAssocID="{C274B9E8-A888-4D31-83F9-4300084222F5}" presName="parentLeftMargin" presStyleLbl="node1" presStyleIdx="0" presStyleCnt="3"/>
      <dgm:spPr/>
    </dgm:pt>
    <dgm:pt modelId="{447748F1-3729-4F73-BF91-9D08D7378B31}" type="pres">
      <dgm:prSet presAssocID="{C274B9E8-A888-4D31-83F9-4300084222F5}" presName="parentText" presStyleLbl="node1" presStyleIdx="1" presStyleCnt="3">
        <dgm:presLayoutVars>
          <dgm:chMax val="0"/>
          <dgm:bulletEnabled val="1"/>
        </dgm:presLayoutVars>
      </dgm:prSet>
      <dgm:spPr/>
    </dgm:pt>
    <dgm:pt modelId="{94A6DEDA-0ADC-4D21-A716-0F7D3C9E5FDE}" type="pres">
      <dgm:prSet presAssocID="{C274B9E8-A888-4D31-83F9-4300084222F5}" presName="negativeSpace" presStyleCnt="0"/>
      <dgm:spPr/>
    </dgm:pt>
    <dgm:pt modelId="{0065408C-5E10-4A9C-B869-D52BB19E8083}" type="pres">
      <dgm:prSet presAssocID="{C274B9E8-A888-4D31-83F9-4300084222F5}" presName="childText" presStyleLbl="conFgAcc1" presStyleIdx="1" presStyleCnt="3">
        <dgm:presLayoutVars>
          <dgm:bulletEnabled val="1"/>
        </dgm:presLayoutVars>
      </dgm:prSet>
      <dgm:spPr/>
    </dgm:pt>
    <dgm:pt modelId="{F622783A-0ADB-43AE-8F54-9C780ED71523}" type="pres">
      <dgm:prSet presAssocID="{9160ACCB-67E3-4B04-AC91-F2FACFB11566}" presName="spaceBetweenRectangles" presStyleCnt="0"/>
      <dgm:spPr/>
    </dgm:pt>
    <dgm:pt modelId="{C5464A32-4831-4F39-9DFE-54BA5B4EBF29}" type="pres">
      <dgm:prSet presAssocID="{FF21062A-1D49-4DCD-BA49-EB73C4858241}" presName="parentLin" presStyleCnt="0"/>
      <dgm:spPr/>
    </dgm:pt>
    <dgm:pt modelId="{FBB73601-23AE-4B68-91F0-B0FA4F49681E}" type="pres">
      <dgm:prSet presAssocID="{FF21062A-1D49-4DCD-BA49-EB73C4858241}" presName="parentLeftMargin" presStyleLbl="node1" presStyleIdx="1" presStyleCnt="3"/>
      <dgm:spPr/>
    </dgm:pt>
    <dgm:pt modelId="{671B36C3-B1C4-4063-94A2-DAE09AE64D2C}" type="pres">
      <dgm:prSet presAssocID="{FF21062A-1D49-4DCD-BA49-EB73C4858241}" presName="parentText" presStyleLbl="node1" presStyleIdx="2" presStyleCnt="3">
        <dgm:presLayoutVars>
          <dgm:chMax val="0"/>
          <dgm:bulletEnabled val="1"/>
        </dgm:presLayoutVars>
      </dgm:prSet>
      <dgm:spPr/>
    </dgm:pt>
    <dgm:pt modelId="{1341EB2E-2E1A-4327-9B5A-E77D6FD9F585}" type="pres">
      <dgm:prSet presAssocID="{FF21062A-1D49-4DCD-BA49-EB73C4858241}" presName="negativeSpace" presStyleCnt="0"/>
      <dgm:spPr/>
    </dgm:pt>
    <dgm:pt modelId="{AA3CE568-1163-4B26-9E48-A8E5CE25EAB2}" type="pres">
      <dgm:prSet presAssocID="{FF21062A-1D49-4DCD-BA49-EB73C4858241}" presName="childText" presStyleLbl="conFgAcc1" presStyleIdx="2" presStyleCnt="3">
        <dgm:presLayoutVars>
          <dgm:bulletEnabled val="1"/>
        </dgm:presLayoutVars>
      </dgm:prSet>
      <dgm:spPr/>
    </dgm:pt>
  </dgm:ptLst>
  <dgm:cxnLst>
    <dgm:cxn modelId="{13B0AB02-B188-47FA-BA38-73BE13C659A5}" srcId="{5F7585AB-69AA-4C74-81D1-9DAC0EE97AAB}" destId="{58AAD14F-9202-4DDC-8A01-4DA20D7DFA1B}" srcOrd="1" destOrd="0" parTransId="{07926F60-536C-48E2-B012-F3D0C375F5E5}" sibTransId="{C161F85B-495B-46A8-A943-1E551AD37203}"/>
    <dgm:cxn modelId="{AA3BA913-1618-485D-A34A-FE2B017C9797}" type="presOf" srcId="{5F7585AB-69AA-4C74-81D1-9DAC0EE97AAB}" destId="{062CCAF5-9D3A-4CB5-A2F7-60353BBDC9D2}" srcOrd="1" destOrd="0" presId="urn:microsoft.com/office/officeart/2005/8/layout/list1"/>
    <dgm:cxn modelId="{206EF015-F7AD-4183-B3EB-83966E732714}" type="presOf" srcId="{6E03DA16-06B9-4013-8F1F-31AD28336EAE}" destId="{AA3CE568-1163-4B26-9E48-A8E5CE25EAB2}" srcOrd="0" destOrd="2" presId="urn:microsoft.com/office/officeart/2005/8/layout/list1"/>
    <dgm:cxn modelId="{FB9D8F2D-C189-44FB-99D4-8EAFAAE8CCEE}" srcId="{E770E438-57EE-4023-9A76-BBDD92B39EE8}" destId="{FF21062A-1D49-4DCD-BA49-EB73C4858241}" srcOrd="2" destOrd="0" parTransId="{B38A4A29-C8C7-4B90-8D33-764453BFD159}" sibTransId="{3F920CB7-23A8-482C-99A8-27649F9E3AC1}"/>
    <dgm:cxn modelId="{F4BCAF2D-A2B7-4C4B-9B6E-A791E6C9EDF0}" type="presOf" srcId="{268C8234-2DEC-443E-9F48-AE52E09F398F}" destId="{AA3CE568-1163-4B26-9E48-A8E5CE25EAB2}" srcOrd="0" destOrd="4" presId="urn:microsoft.com/office/officeart/2005/8/layout/list1"/>
    <dgm:cxn modelId="{CAF7CE36-E7A6-49A4-BDE2-3EC240940444}" type="presOf" srcId="{F5698E50-777E-424D-B846-67A43648BD4B}" destId="{AA3CE568-1163-4B26-9E48-A8E5CE25EAB2}" srcOrd="0" destOrd="3" presId="urn:microsoft.com/office/officeart/2005/8/layout/list1"/>
    <dgm:cxn modelId="{972D893D-11C3-4F7E-9F5E-C68DF6BC1D9E}" type="presOf" srcId="{C274B9E8-A888-4D31-83F9-4300084222F5}" destId="{447748F1-3729-4F73-BF91-9D08D7378B31}" srcOrd="1" destOrd="0" presId="urn:microsoft.com/office/officeart/2005/8/layout/list1"/>
    <dgm:cxn modelId="{6AE79641-4AAE-41B3-A1F9-30722E8ED12C}" type="presOf" srcId="{790A55F7-5D65-4AC8-B8D8-8AAE21A3A574}" destId="{AA3CE568-1163-4B26-9E48-A8E5CE25EAB2}" srcOrd="0" destOrd="1" presId="urn:microsoft.com/office/officeart/2005/8/layout/list1"/>
    <dgm:cxn modelId="{5DA33949-BFC0-43B6-B6CF-4660F2E22542}" srcId="{FF21062A-1D49-4DCD-BA49-EB73C4858241}" destId="{F5698E50-777E-424D-B846-67A43648BD4B}" srcOrd="3" destOrd="0" parTransId="{A588F30F-42C6-4CC3-AC6D-46372D32FDDA}" sibTransId="{45A37DF5-5013-454A-AB63-A734420E2713}"/>
    <dgm:cxn modelId="{20ABF849-1794-4B9D-A6D2-D1BFBAB7D343}" srcId="{C274B9E8-A888-4D31-83F9-4300084222F5}" destId="{A216E7B5-B359-407D-9BD6-778878CCC492}" srcOrd="0" destOrd="0" parTransId="{2321A726-9ECB-4D56-8ABF-986DA6A909CE}" sibTransId="{F7BDD200-10B7-44B4-912C-84AD9A3C68E9}"/>
    <dgm:cxn modelId="{AA503E4F-A4E0-4DFE-A0A6-0271BAEA4C05}" type="presOf" srcId="{FF21062A-1D49-4DCD-BA49-EB73C4858241}" destId="{671B36C3-B1C4-4063-94A2-DAE09AE64D2C}" srcOrd="1" destOrd="0" presId="urn:microsoft.com/office/officeart/2005/8/layout/list1"/>
    <dgm:cxn modelId="{AF6C2D54-D816-4ABA-9D70-FBB5C47A3777}" srcId="{E770E438-57EE-4023-9A76-BBDD92B39EE8}" destId="{C274B9E8-A888-4D31-83F9-4300084222F5}" srcOrd="1" destOrd="0" parTransId="{63871DD9-4BFB-44A3-8876-606626879FBE}" sibTransId="{9160ACCB-67E3-4B04-AC91-F2FACFB11566}"/>
    <dgm:cxn modelId="{47681E5B-6F25-4AF5-97F8-C9A9B0E064ED}" srcId="{C274B9E8-A888-4D31-83F9-4300084222F5}" destId="{F72301D2-B8C3-4132-97C1-EEE742C30BA4}" srcOrd="2" destOrd="0" parTransId="{A6546368-B326-4F4C-990D-2769B047019A}" sibTransId="{101C30B4-29BB-422C-B776-F465C9C6D7D8}"/>
    <dgm:cxn modelId="{8BE9D25C-AFD1-4191-A892-46FC4E556F95}" srcId="{FF21062A-1D49-4DCD-BA49-EB73C4858241}" destId="{790A55F7-5D65-4AC8-B8D8-8AAE21A3A574}" srcOrd="1" destOrd="0" parTransId="{89678B11-A703-4E37-B1EF-FA43CE44F963}" sibTransId="{88B8D63B-2B46-4B29-B933-478FA4A6031B}"/>
    <dgm:cxn modelId="{6C088E70-23E5-43CE-8065-95A3BF0C1F63}" srcId="{C274B9E8-A888-4D31-83F9-4300084222F5}" destId="{57E766B9-3284-4A49-AFD9-A9597C1FDA2A}" srcOrd="1" destOrd="0" parTransId="{48395215-1343-4717-9B22-0DB1F45FF0C5}" sibTransId="{E54461FF-4684-4767-B621-FF333CFEAF47}"/>
    <dgm:cxn modelId="{A88A2173-555E-4B05-A5B2-F650F2335FCD}" type="presOf" srcId="{58AAD14F-9202-4DDC-8A01-4DA20D7DFA1B}" destId="{617F89EE-EEC4-40D7-AF3F-3E49D88A3307}" srcOrd="0" destOrd="1" presId="urn:microsoft.com/office/officeart/2005/8/layout/list1"/>
    <dgm:cxn modelId="{AAEDF474-9DEE-450E-9C18-01D2DE2D4329}" srcId="{FF21062A-1D49-4DCD-BA49-EB73C4858241}" destId="{268C8234-2DEC-443E-9F48-AE52E09F398F}" srcOrd="4" destOrd="0" parTransId="{0FA17503-6A6B-4754-BD9E-5A9F3DE191D5}" sibTransId="{9498B6D5-6435-4C3F-853D-F312EED4B186}"/>
    <dgm:cxn modelId="{CF88EF7C-9458-49A6-B756-FDB305547DE7}" type="presOf" srcId="{57E766B9-3284-4A49-AFD9-A9597C1FDA2A}" destId="{0065408C-5E10-4A9C-B869-D52BB19E8083}" srcOrd="0" destOrd="1" presId="urn:microsoft.com/office/officeart/2005/8/layout/list1"/>
    <dgm:cxn modelId="{87387B7E-5D66-4426-AEE6-80DF69340BEA}" srcId="{E770E438-57EE-4023-9A76-BBDD92B39EE8}" destId="{5F7585AB-69AA-4C74-81D1-9DAC0EE97AAB}" srcOrd="0" destOrd="0" parTransId="{F38B1C3D-9B73-4DE5-921B-1E76E8FC136B}" sibTransId="{3052A7BB-3D66-4E18-A7F8-B3F1519BC7F4}"/>
    <dgm:cxn modelId="{A797C693-DF6E-446B-A03A-FF98991F1B26}" srcId="{FF21062A-1D49-4DCD-BA49-EB73C4858241}" destId="{D0823291-0024-493A-BC70-79392095AC8D}" srcOrd="0" destOrd="0" parTransId="{06B6AB8A-BB14-452B-BDC0-4ADA5A4FED19}" sibTransId="{742A9AA6-C499-494A-8573-106BA9A840E7}"/>
    <dgm:cxn modelId="{6695AC96-5C7D-4A3E-9A17-BC9196411AF4}" type="presOf" srcId="{D0823291-0024-493A-BC70-79392095AC8D}" destId="{AA3CE568-1163-4B26-9E48-A8E5CE25EAB2}" srcOrd="0" destOrd="0" presId="urn:microsoft.com/office/officeart/2005/8/layout/list1"/>
    <dgm:cxn modelId="{C1A403AB-19CF-4C3F-8F88-86319A0B4698}" type="presOf" srcId="{1FE81E05-A21F-4BA3-9304-0C72403E0054}" destId="{617F89EE-EEC4-40D7-AF3F-3E49D88A3307}" srcOrd="0" destOrd="0" presId="urn:microsoft.com/office/officeart/2005/8/layout/list1"/>
    <dgm:cxn modelId="{DC468DB2-66E4-40F1-958F-D8DD4AE077B5}" type="presOf" srcId="{C274B9E8-A888-4D31-83F9-4300084222F5}" destId="{05292CDF-637E-4226-AE7A-6308DFA7845C}" srcOrd="0" destOrd="0" presId="urn:microsoft.com/office/officeart/2005/8/layout/list1"/>
    <dgm:cxn modelId="{D1A1DDB4-458C-42BA-859B-5C3ED9252589}" type="presOf" srcId="{6F98E290-1E32-442A-A17B-6AA523C5F527}" destId="{0065408C-5E10-4A9C-B869-D52BB19E8083}" srcOrd="0" destOrd="3" presId="urn:microsoft.com/office/officeart/2005/8/layout/list1"/>
    <dgm:cxn modelId="{4B72AEC7-09DD-4AD6-99F4-E3B36083B79C}" srcId="{FF21062A-1D49-4DCD-BA49-EB73C4858241}" destId="{6E03DA16-06B9-4013-8F1F-31AD28336EAE}" srcOrd="2" destOrd="0" parTransId="{722A1DE6-CBAE-4904-8BE2-922D8AF4E7CA}" sibTransId="{ABFFB620-3C98-47BD-88B7-927470F7CB32}"/>
    <dgm:cxn modelId="{B0F2F4D4-FA35-4AC6-B494-5330ED48778C}" type="presOf" srcId="{FF21062A-1D49-4DCD-BA49-EB73C4858241}" destId="{FBB73601-23AE-4B68-91F0-B0FA4F49681E}" srcOrd="0" destOrd="0" presId="urn:microsoft.com/office/officeart/2005/8/layout/list1"/>
    <dgm:cxn modelId="{F09860E3-EE8C-4D7D-8835-DD182071CF37}" type="presOf" srcId="{E770E438-57EE-4023-9A76-BBDD92B39EE8}" destId="{D95F58A3-A088-4026-B3D4-00B37FBD5486}" srcOrd="0" destOrd="0" presId="urn:microsoft.com/office/officeart/2005/8/layout/list1"/>
    <dgm:cxn modelId="{10134AE7-CB30-4654-BFD6-B37D48C33612}" srcId="{5F7585AB-69AA-4C74-81D1-9DAC0EE97AAB}" destId="{1FE81E05-A21F-4BA3-9304-0C72403E0054}" srcOrd="0" destOrd="0" parTransId="{15E82426-383C-4881-B4A9-612D68D02383}" sibTransId="{DF228E2E-EF06-4E4A-956F-DE64072F4600}"/>
    <dgm:cxn modelId="{774EE8EC-75E2-497A-9C2A-8CEE8B3D8EF4}" type="presOf" srcId="{A216E7B5-B359-407D-9BD6-778878CCC492}" destId="{0065408C-5E10-4A9C-B869-D52BB19E8083}" srcOrd="0" destOrd="0" presId="urn:microsoft.com/office/officeart/2005/8/layout/list1"/>
    <dgm:cxn modelId="{298922EE-1205-448F-AF92-4AEF07504117}" type="presOf" srcId="{F72301D2-B8C3-4132-97C1-EEE742C30BA4}" destId="{0065408C-5E10-4A9C-B869-D52BB19E8083}" srcOrd="0" destOrd="2" presId="urn:microsoft.com/office/officeart/2005/8/layout/list1"/>
    <dgm:cxn modelId="{FB5440F1-5C4A-4C70-845A-C9DDED2F2601}" srcId="{C274B9E8-A888-4D31-83F9-4300084222F5}" destId="{6F98E290-1E32-442A-A17B-6AA523C5F527}" srcOrd="3" destOrd="0" parTransId="{09615FE4-3885-46D0-A9AD-2BEA8525E7FC}" sibTransId="{0FA9EA1F-CCDF-4450-B235-A8487785DB2F}"/>
    <dgm:cxn modelId="{8E3F02F3-3DC9-4997-AFA5-244D75CB7A4C}" type="presOf" srcId="{5F7585AB-69AA-4C74-81D1-9DAC0EE97AAB}" destId="{C6D4E3CA-5031-4690-A5D4-0E7CB7E4C16A}" srcOrd="0" destOrd="0" presId="urn:microsoft.com/office/officeart/2005/8/layout/list1"/>
    <dgm:cxn modelId="{5B781805-F186-4293-8697-005C22F3E5C6}" type="presParOf" srcId="{D95F58A3-A088-4026-B3D4-00B37FBD5486}" destId="{B46A54F7-A25B-4AE1-9FEA-D9A05BA33D4D}" srcOrd="0" destOrd="0" presId="urn:microsoft.com/office/officeart/2005/8/layout/list1"/>
    <dgm:cxn modelId="{8367579F-4F9E-4973-ADF5-EEC98A27FF85}" type="presParOf" srcId="{B46A54F7-A25B-4AE1-9FEA-D9A05BA33D4D}" destId="{C6D4E3CA-5031-4690-A5D4-0E7CB7E4C16A}" srcOrd="0" destOrd="0" presId="urn:microsoft.com/office/officeart/2005/8/layout/list1"/>
    <dgm:cxn modelId="{9D97EC27-9489-44C3-B29E-C394ECE8C448}" type="presParOf" srcId="{B46A54F7-A25B-4AE1-9FEA-D9A05BA33D4D}" destId="{062CCAF5-9D3A-4CB5-A2F7-60353BBDC9D2}" srcOrd="1" destOrd="0" presId="urn:microsoft.com/office/officeart/2005/8/layout/list1"/>
    <dgm:cxn modelId="{6B504425-E8F9-418F-BC39-DBB94660A5FA}" type="presParOf" srcId="{D95F58A3-A088-4026-B3D4-00B37FBD5486}" destId="{55D93CC9-CAAA-476B-9390-123C504E79E4}" srcOrd="1" destOrd="0" presId="urn:microsoft.com/office/officeart/2005/8/layout/list1"/>
    <dgm:cxn modelId="{AD0BB4C4-4706-4BAA-B666-3F617EDD81DE}" type="presParOf" srcId="{D95F58A3-A088-4026-B3D4-00B37FBD5486}" destId="{617F89EE-EEC4-40D7-AF3F-3E49D88A3307}" srcOrd="2" destOrd="0" presId="urn:microsoft.com/office/officeart/2005/8/layout/list1"/>
    <dgm:cxn modelId="{617FC6CE-CE35-4E0E-945A-03DC9FF22BE8}" type="presParOf" srcId="{D95F58A3-A088-4026-B3D4-00B37FBD5486}" destId="{A14DA4B6-ECF4-42C8-A696-961B194DB958}" srcOrd="3" destOrd="0" presId="urn:microsoft.com/office/officeart/2005/8/layout/list1"/>
    <dgm:cxn modelId="{2E755AE9-BA4A-4C18-8CBD-78495B590CB4}" type="presParOf" srcId="{D95F58A3-A088-4026-B3D4-00B37FBD5486}" destId="{5E735BC2-3363-4393-ABAD-232C6EB2DF55}" srcOrd="4" destOrd="0" presId="urn:microsoft.com/office/officeart/2005/8/layout/list1"/>
    <dgm:cxn modelId="{C8873864-F686-4A96-873C-F3C4D1C6DC76}" type="presParOf" srcId="{5E735BC2-3363-4393-ABAD-232C6EB2DF55}" destId="{05292CDF-637E-4226-AE7A-6308DFA7845C}" srcOrd="0" destOrd="0" presId="urn:microsoft.com/office/officeart/2005/8/layout/list1"/>
    <dgm:cxn modelId="{71DBC487-585D-4876-9D77-004AD393822A}" type="presParOf" srcId="{5E735BC2-3363-4393-ABAD-232C6EB2DF55}" destId="{447748F1-3729-4F73-BF91-9D08D7378B31}" srcOrd="1" destOrd="0" presId="urn:microsoft.com/office/officeart/2005/8/layout/list1"/>
    <dgm:cxn modelId="{09F00362-6B70-40D1-959E-ECD791230BB8}" type="presParOf" srcId="{D95F58A3-A088-4026-B3D4-00B37FBD5486}" destId="{94A6DEDA-0ADC-4D21-A716-0F7D3C9E5FDE}" srcOrd="5" destOrd="0" presId="urn:microsoft.com/office/officeart/2005/8/layout/list1"/>
    <dgm:cxn modelId="{81F7DB51-83AD-43BF-85BB-FB43DA92F900}" type="presParOf" srcId="{D95F58A3-A088-4026-B3D4-00B37FBD5486}" destId="{0065408C-5E10-4A9C-B869-D52BB19E8083}" srcOrd="6" destOrd="0" presId="urn:microsoft.com/office/officeart/2005/8/layout/list1"/>
    <dgm:cxn modelId="{5DAC60D6-4A97-4AA7-B4B2-EC8CE2873007}" type="presParOf" srcId="{D95F58A3-A088-4026-B3D4-00B37FBD5486}" destId="{F622783A-0ADB-43AE-8F54-9C780ED71523}" srcOrd="7" destOrd="0" presId="urn:microsoft.com/office/officeart/2005/8/layout/list1"/>
    <dgm:cxn modelId="{660028E1-CD4D-406C-9A6A-3FC70104860C}" type="presParOf" srcId="{D95F58A3-A088-4026-B3D4-00B37FBD5486}" destId="{C5464A32-4831-4F39-9DFE-54BA5B4EBF29}" srcOrd="8" destOrd="0" presId="urn:microsoft.com/office/officeart/2005/8/layout/list1"/>
    <dgm:cxn modelId="{1990ECB0-F7B3-4D5A-AE59-4AFA11FC1109}" type="presParOf" srcId="{C5464A32-4831-4F39-9DFE-54BA5B4EBF29}" destId="{FBB73601-23AE-4B68-91F0-B0FA4F49681E}" srcOrd="0" destOrd="0" presId="urn:microsoft.com/office/officeart/2005/8/layout/list1"/>
    <dgm:cxn modelId="{CE5CA5BE-0BAD-49AD-9C95-DEA280F67C54}" type="presParOf" srcId="{C5464A32-4831-4F39-9DFE-54BA5B4EBF29}" destId="{671B36C3-B1C4-4063-94A2-DAE09AE64D2C}" srcOrd="1" destOrd="0" presId="urn:microsoft.com/office/officeart/2005/8/layout/list1"/>
    <dgm:cxn modelId="{E873BFA0-7F1C-4C08-9B01-606D73A7A738}" type="presParOf" srcId="{D95F58A3-A088-4026-B3D4-00B37FBD5486}" destId="{1341EB2E-2E1A-4327-9B5A-E77D6FD9F585}" srcOrd="9" destOrd="0" presId="urn:microsoft.com/office/officeart/2005/8/layout/list1"/>
    <dgm:cxn modelId="{9958C866-B859-43C3-95DA-0620F3DDFF68}" type="presParOf" srcId="{D95F58A3-A088-4026-B3D4-00B37FBD5486}" destId="{AA3CE568-1163-4B26-9E48-A8E5CE25EAB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F89EE-EEC4-40D7-AF3F-3E49D88A3307}">
      <dsp:nvSpPr>
        <dsp:cNvPr id="0" name=""/>
        <dsp:cNvSpPr/>
      </dsp:nvSpPr>
      <dsp:spPr>
        <a:xfrm>
          <a:off x="0" y="178610"/>
          <a:ext cx="8229600" cy="952875"/>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29108" rIns="638708" bIns="99568" numCol="1" spcCol="1270" anchor="t" anchorCtr="0">
          <a:noAutofit/>
        </a:bodyPr>
        <a:lstStyle/>
        <a:p>
          <a:pPr marL="114300" lvl="1" indent="-114300" algn="l" defTabSz="622300">
            <a:lnSpc>
              <a:spcPct val="100000"/>
            </a:lnSpc>
            <a:spcBef>
              <a:spcPct val="0"/>
            </a:spcBef>
            <a:spcAft>
              <a:spcPct val="15000"/>
            </a:spcAft>
            <a:buFont typeface="+mj-lt"/>
            <a:buAutoNum type="arabicPeriod"/>
          </a:pPr>
          <a:r>
            <a:rPr lang="en-ZA" sz="1400" kern="1200" dirty="0">
              <a:latin typeface="Times New Roman" panose="02020603050405020304" pitchFamily="18" charset="0"/>
              <a:cs typeface="Times New Roman" panose="02020603050405020304" pitchFamily="18" charset="0"/>
            </a:rPr>
            <a:t> Strategies for Preventing Corruption in Public Services and Funding for Anti-Corruption Agencies</a:t>
          </a:r>
        </a:p>
        <a:p>
          <a:pPr marL="114300" lvl="1" indent="-114300" algn="l" defTabSz="622300">
            <a:lnSpc>
              <a:spcPct val="100000"/>
            </a:lnSpc>
            <a:spcBef>
              <a:spcPct val="0"/>
            </a:spcBef>
            <a:spcAft>
              <a:spcPct val="15000"/>
            </a:spcAft>
            <a:buFont typeface="+mj-lt"/>
            <a:buAutoNum type="arabicPeriod"/>
          </a:pPr>
          <a:r>
            <a:rPr lang="en-GB" sz="1400" kern="1200" dirty="0">
              <a:latin typeface="Times New Roman" panose="02020603050405020304" pitchFamily="18" charset="0"/>
              <a:cs typeface="Times New Roman" panose="02020603050405020304" pitchFamily="18" charset="0"/>
            </a:rPr>
            <a:t> Youth Unemployment and Intergovernmental Fiscal Relations: The Case of South Africa</a:t>
          </a:r>
          <a:endParaRPr lang="en-ZA" sz="1400" kern="1200" dirty="0">
            <a:latin typeface="Times New Roman" panose="02020603050405020304" pitchFamily="18" charset="0"/>
            <a:cs typeface="Times New Roman" panose="02020603050405020304" pitchFamily="18" charset="0"/>
          </a:endParaRPr>
        </a:p>
      </dsp:txBody>
      <dsp:txXfrm>
        <a:off x="0" y="178610"/>
        <a:ext cx="8229600" cy="952875"/>
      </dsp:txXfrm>
    </dsp:sp>
    <dsp:sp modelId="{062CCAF5-9D3A-4CB5-A2F7-60353BBDC9D2}">
      <dsp:nvSpPr>
        <dsp:cNvPr id="0" name=""/>
        <dsp:cNvSpPr/>
      </dsp:nvSpPr>
      <dsp:spPr>
        <a:xfrm>
          <a:off x="411480" y="16250"/>
          <a:ext cx="5760720" cy="3247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100000"/>
            </a:lnSpc>
            <a:spcBef>
              <a:spcPct val="0"/>
            </a:spcBef>
            <a:spcAft>
              <a:spcPct val="35000"/>
            </a:spcAft>
            <a:buNone/>
          </a:pPr>
          <a:r>
            <a:rPr lang="en-ZA" sz="1400" b="1" kern="1200" dirty="0">
              <a:latin typeface="Times New Roman" panose="02020603050405020304" pitchFamily="18" charset="0"/>
              <a:cs typeface="Times New Roman" panose="02020603050405020304" pitchFamily="18" charset="0"/>
            </a:rPr>
            <a:t>Part 1: Combating Corruption and Unemployment</a:t>
          </a:r>
        </a:p>
      </dsp:txBody>
      <dsp:txXfrm>
        <a:off x="427332" y="32102"/>
        <a:ext cx="5729016" cy="293016"/>
      </dsp:txXfrm>
    </dsp:sp>
    <dsp:sp modelId="{0065408C-5E10-4A9C-B869-D52BB19E8083}">
      <dsp:nvSpPr>
        <dsp:cNvPr id="0" name=""/>
        <dsp:cNvSpPr/>
      </dsp:nvSpPr>
      <dsp:spPr>
        <a:xfrm>
          <a:off x="0" y="1353245"/>
          <a:ext cx="8229600" cy="121275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29108" rIns="638708" bIns="99568" numCol="1" spcCol="1270" anchor="t" anchorCtr="0">
          <a:noAutofit/>
        </a:bodyPr>
        <a:lstStyle/>
        <a:p>
          <a:pPr marL="114300" lvl="1" indent="-114300" algn="l" defTabSz="622300">
            <a:lnSpc>
              <a:spcPct val="100000"/>
            </a:lnSpc>
            <a:spcBef>
              <a:spcPct val="0"/>
            </a:spcBef>
            <a:spcAft>
              <a:spcPct val="15000"/>
            </a:spcAft>
            <a:buFont typeface="+mj-lt"/>
            <a:buAutoNum type="arabicPeriod" startAt="3"/>
          </a:pPr>
          <a:r>
            <a:rPr lang="en-GB" sz="1400" kern="1200" dirty="0">
              <a:latin typeface="Times New Roman" panose="02020603050405020304" pitchFamily="18" charset="0"/>
              <a:cs typeface="Times New Roman" panose="02020603050405020304" pitchFamily="18" charset="0"/>
            </a:rPr>
            <a:t> Assessing Debt Sustainability in South Africa</a:t>
          </a:r>
          <a:endParaRPr lang="en-ZA" sz="1400" kern="1200" dirty="0">
            <a:latin typeface="Times New Roman" panose="02020603050405020304" pitchFamily="18" charset="0"/>
            <a:cs typeface="Times New Roman" panose="02020603050405020304" pitchFamily="18" charset="0"/>
          </a:endParaRPr>
        </a:p>
        <a:p>
          <a:pPr marL="114300" lvl="1" indent="-114300" algn="l" defTabSz="622300">
            <a:lnSpc>
              <a:spcPct val="100000"/>
            </a:lnSpc>
            <a:spcBef>
              <a:spcPct val="0"/>
            </a:spcBef>
            <a:spcAft>
              <a:spcPct val="15000"/>
            </a:spcAft>
            <a:buFont typeface="+mj-lt"/>
            <a:buAutoNum type="arabicPeriod" startAt="3"/>
          </a:pPr>
          <a:r>
            <a:rPr lang="en-ZA" sz="1400" kern="1200" dirty="0">
              <a:latin typeface="Times New Roman" panose="02020603050405020304" pitchFamily="18" charset="0"/>
              <a:cs typeface="Times New Roman" panose="02020603050405020304" pitchFamily="18" charset="0"/>
            </a:rPr>
            <a:t> Affluence and Inequality in South Africa’s Labour Market</a:t>
          </a:r>
        </a:p>
        <a:p>
          <a:pPr marL="114300" lvl="1" indent="-114300" algn="l" defTabSz="622300">
            <a:lnSpc>
              <a:spcPct val="100000"/>
            </a:lnSpc>
            <a:spcBef>
              <a:spcPct val="0"/>
            </a:spcBef>
            <a:spcAft>
              <a:spcPct val="15000"/>
            </a:spcAft>
            <a:buFont typeface="+mj-lt"/>
            <a:buAutoNum type="arabicPeriod" startAt="3"/>
          </a:pPr>
          <a:r>
            <a:rPr lang="en-ZA" sz="1400" kern="1200" dirty="0">
              <a:latin typeface="Times New Roman" panose="02020603050405020304" pitchFamily="18" charset="0"/>
              <a:cs typeface="Times New Roman" panose="02020603050405020304" pitchFamily="18" charset="0"/>
            </a:rPr>
            <a:t> The Effects of Social Grants on Household Behaviour and Expenditure Patterns</a:t>
          </a:r>
        </a:p>
        <a:p>
          <a:pPr marL="114300" lvl="1" indent="-114300" algn="l" defTabSz="622300">
            <a:lnSpc>
              <a:spcPct val="100000"/>
            </a:lnSpc>
            <a:spcBef>
              <a:spcPct val="0"/>
            </a:spcBef>
            <a:spcAft>
              <a:spcPct val="15000"/>
            </a:spcAft>
            <a:buFont typeface="+mj-lt"/>
            <a:buAutoNum type="arabicPeriod" startAt="3"/>
          </a:pPr>
          <a:r>
            <a:rPr lang="en-ZA" sz="1400" kern="1200" dirty="0">
              <a:latin typeface="Times New Roman" panose="02020603050405020304" pitchFamily="18" charset="0"/>
              <a:cs typeface="Times New Roman" panose="02020603050405020304" pitchFamily="18" charset="0"/>
            </a:rPr>
            <a:t> Investigating Wage Trends in South Africa: An Assessment of the Public Sector Wage Bill</a:t>
          </a:r>
        </a:p>
      </dsp:txBody>
      <dsp:txXfrm>
        <a:off x="0" y="1353245"/>
        <a:ext cx="8229600" cy="1212750"/>
      </dsp:txXfrm>
    </dsp:sp>
    <dsp:sp modelId="{447748F1-3729-4F73-BF91-9D08D7378B31}">
      <dsp:nvSpPr>
        <dsp:cNvPr id="0" name=""/>
        <dsp:cNvSpPr/>
      </dsp:nvSpPr>
      <dsp:spPr>
        <a:xfrm>
          <a:off x="411480" y="1190885"/>
          <a:ext cx="5760720" cy="3247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100000"/>
            </a:lnSpc>
            <a:spcBef>
              <a:spcPct val="0"/>
            </a:spcBef>
            <a:spcAft>
              <a:spcPct val="35000"/>
            </a:spcAft>
            <a:buNone/>
          </a:pPr>
          <a:r>
            <a:rPr lang="en-GB" sz="1400" b="1" kern="1200" dirty="0">
              <a:latin typeface="Times New Roman" panose="02020603050405020304" pitchFamily="18" charset="0"/>
              <a:cs typeface="Times New Roman" panose="02020603050405020304" pitchFamily="18" charset="0"/>
            </a:rPr>
            <a:t>Part 2: Economic and Fiscal Monitor</a:t>
          </a:r>
          <a:endParaRPr lang="en-ZA" sz="1400" b="1" kern="1200" dirty="0">
            <a:latin typeface="Times New Roman" panose="02020603050405020304" pitchFamily="18" charset="0"/>
            <a:cs typeface="Times New Roman" panose="02020603050405020304" pitchFamily="18" charset="0"/>
          </a:endParaRPr>
        </a:p>
      </dsp:txBody>
      <dsp:txXfrm>
        <a:off x="427332" y="1206737"/>
        <a:ext cx="5729016" cy="293016"/>
      </dsp:txXfrm>
    </dsp:sp>
    <dsp:sp modelId="{AA3CE568-1163-4B26-9E48-A8E5CE25EAB2}">
      <dsp:nvSpPr>
        <dsp:cNvPr id="0" name=""/>
        <dsp:cNvSpPr/>
      </dsp:nvSpPr>
      <dsp:spPr>
        <a:xfrm>
          <a:off x="0" y="2787755"/>
          <a:ext cx="8229600" cy="183645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29108" rIns="638708" bIns="99568" numCol="1" spcCol="1270" anchor="t" anchorCtr="0">
          <a:noAutofit/>
        </a:bodyPr>
        <a:lstStyle/>
        <a:p>
          <a:pPr marL="114300" lvl="1" indent="-114300" algn="l" defTabSz="622300">
            <a:lnSpc>
              <a:spcPct val="100000"/>
            </a:lnSpc>
            <a:spcBef>
              <a:spcPct val="0"/>
            </a:spcBef>
            <a:spcAft>
              <a:spcPct val="15000"/>
            </a:spcAft>
            <a:buFont typeface="+mj-lt"/>
            <a:buAutoNum type="arabicPeriod" startAt="7"/>
          </a:pPr>
          <a:r>
            <a:rPr lang="en-GB" sz="1400" kern="1200" dirty="0">
              <a:latin typeface="Times New Roman" panose="02020603050405020304" pitchFamily="18" charset="0"/>
              <a:cs typeface="Times New Roman" panose="02020603050405020304" pitchFamily="18" charset="0"/>
            </a:rPr>
            <a:t> A Review of the Provincial Equitable Share Formula: Responsiveness to the Changing Social Structure</a:t>
          </a:r>
          <a:endParaRPr lang="en-ZA" sz="1400" kern="1200" dirty="0">
            <a:latin typeface="Times New Roman" panose="02020603050405020304" pitchFamily="18" charset="0"/>
            <a:cs typeface="Times New Roman" panose="02020603050405020304" pitchFamily="18" charset="0"/>
          </a:endParaRPr>
        </a:p>
        <a:p>
          <a:pPr marL="114300" lvl="1" indent="-114300" algn="l" defTabSz="622300">
            <a:lnSpc>
              <a:spcPct val="100000"/>
            </a:lnSpc>
            <a:spcBef>
              <a:spcPct val="0"/>
            </a:spcBef>
            <a:spcAft>
              <a:spcPct val="15000"/>
            </a:spcAft>
            <a:buFont typeface="+mj-lt"/>
            <a:buAutoNum type="arabicPeriod" startAt="7"/>
          </a:pPr>
          <a:r>
            <a:rPr lang="en-GB" sz="1400" kern="1200" dirty="0">
              <a:latin typeface="Times New Roman" panose="02020603050405020304" pitchFamily="18" charset="0"/>
              <a:cs typeface="Times New Roman" panose="02020603050405020304" pitchFamily="18" charset="0"/>
            </a:rPr>
            <a:t> Repurposing and Realigning the System of Provincial Conditional Grants</a:t>
          </a:r>
          <a:endParaRPr lang="en-ZA" sz="1400" kern="1200" dirty="0">
            <a:latin typeface="Times New Roman" panose="02020603050405020304" pitchFamily="18" charset="0"/>
            <a:cs typeface="Times New Roman" panose="02020603050405020304" pitchFamily="18" charset="0"/>
          </a:endParaRPr>
        </a:p>
        <a:p>
          <a:pPr marL="114300" lvl="1" indent="-114300" algn="l" defTabSz="622300">
            <a:lnSpc>
              <a:spcPct val="100000"/>
            </a:lnSpc>
            <a:spcBef>
              <a:spcPct val="0"/>
            </a:spcBef>
            <a:spcAft>
              <a:spcPct val="15000"/>
            </a:spcAft>
            <a:buFont typeface="+mj-lt"/>
            <a:buAutoNum type="arabicPeriod" startAt="7"/>
          </a:pPr>
          <a:r>
            <a:rPr lang="en-ZA" sz="1400" kern="1200" dirty="0">
              <a:latin typeface="Times New Roman" panose="02020603050405020304" pitchFamily="18" charset="0"/>
              <a:cs typeface="Times New Roman" panose="02020603050405020304" pitchFamily="18" charset="0"/>
            </a:rPr>
            <a:t> Budgets, Performance and the Constitutional Right to Basic Education</a:t>
          </a:r>
        </a:p>
        <a:p>
          <a:pPr marL="114300" lvl="1" indent="-114300" algn="l" defTabSz="622300">
            <a:lnSpc>
              <a:spcPct val="100000"/>
            </a:lnSpc>
            <a:spcBef>
              <a:spcPct val="0"/>
            </a:spcBef>
            <a:spcAft>
              <a:spcPct val="15000"/>
            </a:spcAft>
            <a:buFont typeface="+mj-lt"/>
            <a:buAutoNum type="arabicPeriod" startAt="7"/>
          </a:pPr>
          <a:r>
            <a:rPr lang="en-GB" sz="1400" kern="1200" dirty="0">
              <a:latin typeface="Times New Roman" panose="02020603050405020304" pitchFamily="18" charset="0"/>
              <a:cs typeface="Times New Roman" panose="02020603050405020304" pitchFamily="18" charset="0"/>
            </a:rPr>
            <a:t> Independent Fiscal Institutions and their Effectiveness: Cross-country Evidence, Common Features and Policy Lessons for South Africa</a:t>
          </a:r>
          <a:endParaRPr lang="en-ZA" sz="1400" kern="1200" dirty="0">
            <a:latin typeface="Times New Roman" panose="02020603050405020304" pitchFamily="18" charset="0"/>
            <a:cs typeface="Times New Roman" panose="02020603050405020304" pitchFamily="18" charset="0"/>
          </a:endParaRPr>
        </a:p>
        <a:p>
          <a:pPr marL="114300" lvl="1" indent="-114300" algn="l" defTabSz="622300">
            <a:lnSpc>
              <a:spcPct val="100000"/>
            </a:lnSpc>
            <a:spcBef>
              <a:spcPct val="0"/>
            </a:spcBef>
            <a:spcAft>
              <a:spcPct val="15000"/>
            </a:spcAft>
            <a:buFont typeface="+mj-lt"/>
            <a:buAutoNum type="arabicPeriod" startAt="7"/>
          </a:pPr>
          <a:r>
            <a:rPr lang="en-ZA" sz="1400" kern="1200" dirty="0">
              <a:latin typeface="Times New Roman" panose="02020603050405020304" pitchFamily="18" charset="0"/>
              <a:cs typeface="Times New Roman" panose="02020603050405020304" pitchFamily="18" charset="0"/>
            </a:rPr>
            <a:t> District Municipalities: Powers, Functions and Funding Framework</a:t>
          </a:r>
        </a:p>
      </dsp:txBody>
      <dsp:txXfrm>
        <a:off x="0" y="2787755"/>
        <a:ext cx="8229600" cy="1836450"/>
      </dsp:txXfrm>
    </dsp:sp>
    <dsp:sp modelId="{671B36C3-B1C4-4063-94A2-DAE09AE64D2C}">
      <dsp:nvSpPr>
        <dsp:cNvPr id="0" name=""/>
        <dsp:cNvSpPr/>
      </dsp:nvSpPr>
      <dsp:spPr>
        <a:xfrm>
          <a:off x="411480" y="2625395"/>
          <a:ext cx="5760720" cy="3247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100000"/>
            </a:lnSpc>
            <a:spcBef>
              <a:spcPct val="0"/>
            </a:spcBef>
            <a:spcAft>
              <a:spcPct val="35000"/>
            </a:spcAft>
            <a:buNone/>
          </a:pPr>
          <a:r>
            <a:rPr lang="en-ZA" sz="1400" b="1" kern="1200" dirty="0">
              <a:latin typeface="Times New Roman" panose="02020603050405020304" pitchFamily="18" charset="0"/>
              <a:cs typeface="Times New Roman" panose="02020603050405020304" pitchFamily="18" charset="0"/>
            </a:rPr>
            <a:t>Part 3: </a:t>
          </a:r>
          <a:r>
            <a:rPr lang="en-GB" sz="1400" b="1" kern="1200" dirty="0">
              <a:latin typeface="Times New Roman" panose="02020603050405020304" pitchFamily="18" charset="0"/>
              <a:cs typeface="Times New Roman" panose="02020603050405020304" pitchFamily="18" charset="0"/>
            </a:rPr>
            <a:t>Reviewing and Refining Division of Revenue Instruments</a:t>
          </a:r>
          <a:endParaRPr lang="en-ZA" sz="1400" b="1" kern="1200" dirty="0">
            <a:latin typeface="Times New Roman" panose="02020603050405020304" pitchFamily="18" charset="0"/>
            <a:cs typeface="Times New Roman" panose="02020603050405020304" pitchFamily="18" charset="0"/>
          </a:endParaRPr>
        </a:p>
      </dsp:txBody>
      <dsp:txXfrm>
        <a:off x="427332" y="2641247"/>
        <a:ext cx="5729016"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0.44294</cdr:x>
      <cdr:y>0</cdr:y>
    </cdr:from>
    <cdr:to>
      <cdr:x>0.8018</cdr:x>
      <cdr:y>0.81744</cdr:y>
    </cdr:to>
    <cdr:sp macro="" textlink="">
      <cdr:nvSpPr>
        <cdr:cNvPr id="2" name="Rectangle 1">
          <a:extLst xmlns:a="http://schemas.openxmlformats.org/drawingml/2006/main">
            <a:ext uri="{FF2B5EF4-FFF2-40B4-BE49-F238E27FC236}">
              <a16:creationId xmlns:a16="http://schemas.microsoft.com/office/drawing/2014/main" id="{026E14DD-D4D9-4B71-CB26-23831CB4FA17}"/>
            </a:ext>
          </a:extLst>
        </cdr:cNvPr>
        <cdr:cNvSpPr/>
      </cdr:nvSpPr>
      <cdr:spPr>
        <a:xfrm xmlns:a="http://schemas.openxmlformats.org/drawingml/2006/main">
          <a:off x="3645243" y="0"/>
          <a:ext cx="2953265" cy="2910016"/>
        </a:xfrm>
        <a:prstGeom xmlns:a="http://schemas.openxmlformats.org/drawingml/2006/main" prst="rect">
          <a:avLst/>
        </a:prstGeom>
        <a:solidFill xmlns:a="http://schemas.openxmlformats.org/drawingml/2006/main">
          <a:schemeClr val="accent6">
            <a:lumMod val="20000"/>
            <a:lumOff val="80000"/>
            <a:alpha val="41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endParaRPr lang="en-US" dirty="0">
            <a:solidFill>
              <a:schemeClr val="tx1"/>
            </a:solidFill>
          </a:endParaRPr>
        </a:p>
        <a:p xmlns:a="http://schemas.openxmlformats.org/drawingml/2006/main">
          <a:pPr algn="ctr"/>
          <a:r>
            <a:rPr lang="en-US" dirty="0">
              <a:solidFill>
                <a:schemeClr val="tx1"/>
              </a:solidFill>
            </a:rPr>
            <a:t>COVID-19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B48B89-20BD-4C65-9F2C-BCB26BCF4F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9686E864-E5A6-4D2C-A909-AB9682F66A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E564BA-84A3-4DB6-8B73-398DE5298CD0}" type="datetimeFigureOut">
              <a:rPr lang="en-ZA" smtClean="0"/>
              <a:t>2022/08/18</a:t>
            </a:fld>
            <a:endParaRPr lang="en-ZA" dirty="0"/>
          </a:p>
        </p:txBody>
      </p:sp>
      <p:sp>
        <p:nvSpPr>
          <p:cNvPr id="4" name="Footer Placeholder 3">
            <a:extLst>
              <a:ext uri="{FF2B5EF4-FFF2-40B4-BE49-F238E27FC236}">
                <a16:creationId xmlns:a16="http://schemas.microsoft.com/office/drawing/2014/main" id="{B79B9D18-2935-41CD-A475-F0DE80992F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7AE96A9D-AB74-48D9-ADB3-9CC8B65E79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C9F16A-33DB-4477-B20B-60F2719E0511}" type="slidenum">
              <a:rPr lang="en-ZA" smtClean="0"/>
              <a:t>‹#›</a:t>
            </a:fld>
            <a:endParaRPr lang="en-ZA" dirty="0"/>
          </a:p>
        </p:txBody>
      </p:sp>
    </p:spTree>
    <p:extLst>
      <p:ext uri="{BB962C8B-B14F-4D97-AF65-F5344CB8AC3E}">
        <p14:creationId xmlns:p14="http://schemas.microsoft.com/office/powerpoint/2010/main" val="802985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40F37-B9FB-438D-BD8A-6EB526C69AA4}" type="datetimeFigureOut">
              <a:rPr lang="en-ZA" smtClean="0"/>
              <a:t>2022/08/18</a:t>
            </a:fld>
            <a:endParaRPr lang="en-Z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8A7E58-BF57-4722-88F8-2DF8FCA7F314}" type="slidenum">
              <a:rPr lang="en-ZA" smtClean="0"/>
              <a:t>‹#›</a:t>
            </a:fld>
            <a:endParaRPr lang="en-ZA" dirty="0"/>
          </a:p>
        </p:txBody>
      </p:sp>
    </p:spTree>
    <p:extLst>
      <p:ext uri="{BB962C8B-B14F-4D97-AF65-F5344CB8AC3E}">
        <p14:creationId xmlns:p14="http://schemas.microsoft.com/office/powerpoint/2010/main" val="25522382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GDP increased by 1,9% in the first quarter of 2022, thus returning to pre-pandemic levels.</a:t>
            </a:r>
            <a:r>
              <a:rPr lang="en-ZA" dirty="0">
                <a:latin typeface="Times New Roman" panose="02020603050405020304" pitchFamily="18" charset="0"/>
                <a:cs typeface="Times New Roman" panose="02020603050405020304"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2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b="1" i="0" u="none" strike="noStrike" kern="1200" dirty="0">
                <a:solidFill>
                  <a:schemeClr val="tx1"/>
                </a:solidFill>
                <a:effectLst/>
                <a:latin typeface="+mn-lt"/>
                <a:ea typeface="+mn-ea"/>
                <a:cs typeface="+mn-cs"/>
              </a:rPr>
              <a:t>Expenditure on real gross domestic product increased by 1,9% in the first quarter of 2022</a:t>
            </a:r>
            <a:r>
              <a:rPr lang="en-ZA" sz="1200" b="0" i="0" u="none" strike="noStrike" kern="1200" dirty="0">
                <a:solidFill>
                  <a:schemeClr val="tx1"/>
                </a:solidFill>
                <a:effectLst/>
                <a:latin typeface="+mn-lt"/>
                <a:ea typeface="+mn-ea"/>
                <a:cs typeface="+mn-cs"/>
              </a:rPr>
              <a:t>.</a:t>
            </a:r>
            <a:r>
              <a:rPr lang="en-ZA" dirty="0"/>
              <a:t> </a:t>
            </a:r>
            <a:r>
              <a:rPr lang="en-ZA" sz="1200" b="0" i="0" u="none" strike="noStrike" kern="1200" dirty="0">
                <a:solidFill>
                  <a:schemeClr val="tx1"/>
                </a:solidFill>
                <a:effectLst/>
                <a:latin typeface="+mn-lt"/>
                <a:ea typeface="+mn-ea"/>
                <a:cs typeface="+mn-cs"/>
              </a:rPr>
              <a:t>Household final consumption expenditure increased by 1,4% in the first quarter, contributing 1,0 percentage point to total growth</a:t>
            </a:r>
            <a:r>
              <a:rPr lang="en-ZA" dirty="0"/>
              <a:t> </a:t>
            </a:r>
            <a:r>
              <a:rPr lang="en-ZA" sz="1200" b="0" i="0" u="none" strike="noStrike" kern="1200" dirty="0">
                <a:solidFill>
                  <a:schemeClr val="tx1"/>
                </a:solidFill>
                <a:effectLst/>
                <a:latin typeface="+mn-lt"/>
                <a:ea typeface="+mn-ea"/>
                <a:cs typeface="+mn-cs"/>
              </a:rPr>
              <a:t>Final consumption expenditure by general government increased by 1,0% in the first quarter. Increases in employment numbers and spending on goods and services were reported. </a:t>
            </a:r>
            <a:r>
              <a:rPr lang="en-ZA" dirty="0"/>
              <a:t> </a:t>
            </a:r>
            <a:r>
              <a:rPr lang="en-ZA" sz="1200" b="0" i="0" u="none" strike="noStrike" kern="1200" dirty="0">
                <a:solidFill>
                  <a:schemeClr val="tx1"/>
                </a:solidFill>
                <a:effectLst/>
                <a:latin typeface="+mn-lt"/>
                <a:ea typeface="+mn-ea"/>
                <a:cs typeface="+mn-cs"/>
              </a:rPr>
              <a:t>Total gross fixed capital formation increased by 3,6%. The main contributors to the increase were machinery and equipment (5,4% and contributing 2,2 percentage points), transport equipment (13,5% and contributing 1,2 percentage points) and ‘other’ assets (3,6% and contributing 0,4 of a percentage point).</a:t>
            </a:r>
            <a:r>
              <a:rPr lang="en-ZA" dirty="0"/>
              <a:t> </a:t>
            </a:r>
            <a:r>
              <a:rPr lang="en-ZA" sz="1200" b="0" i="0" u="none" strike="noStrike" kern="1200" dirty="0">
                <a:solidFill>
                  <a:schemeClr val="tx1"/>
                </a:solidFill>
                <a:effectLst/>
                <a:latin typeface="+mn-lt"/>
                <a:ea typeface="+mn-ea"/>
                <a:cs typeface="+mn-cs"/>
              </a:rPr>
              <a:t>Net exports contributed negatively to growth in expenditure on GDP in the first quarter. Exports of goods and services increased by 3,9%, largely influenced by increased trade in vehicles and other transport equipment; mineral products; machinery and electrical equipment; and vegetable products. </a:t>
            </a:r>
            <a:r>
              <a:rPr lang="en-ZA" dirty="0"/>
              <a:t> </a:t>
            </a:r>
            <a:r>
              <a:rPr lang="en-ZA" sz="1200" b="0" i="0" u="none" strike="noStrike" kern="1200" dirty="0">
                <a:solidFill>
                  <a:schemeClr val="tx1"/>
                </a:solidFill>
                <a:effectLst/>
                <a:latin typeface="+mn-lt"/>
                <a:ea typeface="+mn-ea"/>
                <a:cs typeface="+mn-cs"/>
              </a:rPr>
              <a:t>Imports of goods and services increased by 4,9%, driven largely by increases in vehicles and other transport equipment; mineral products; animal and vegetable fats and oils; and paper and articles of paper.</a:t>
            </a:r>
            <a:r>
              <a:rPr lang="en-ZA" dirty="0"/>
              <a:t> </a:t>
            </a: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endParaRPr lang="en-GB" dirty="0"/>
          </a:p>
          <a:p>
            <a:endParaRPr lang="en-ZA" dirty="0"/>
          </a:p>
        </p:txBody>
      </p:sp>
      <p:sp>
        <p:nvSpPr>
          <p:cNvPr id="4" name="Slide Number Placeholder 3"/>
          <p:cNvSpPr>
            <a:spLocks noGrp="1"/>
          </p:cNvSpPr>
          <p:nvPr>
            <p:ph type="sldNum" sz="quarter" idx="5"/>
          </p:nvPr>
        </p:nvSpPr>
        <p:spPr/>
        <p:txBody>
          <a:bodyPr/>
          <a:lstStyle/>
          <a:p>
            <a:fld id="{1F8A7E58-BF57-4722-88F8-2DF8FCA7F314}" type="slidenum">
              <a:rPr lang="en-ZA" smtClean="0"/>
              <a:t>6</a:t>
            </a:fld>
            <a:endParaRPr lang="en-ZA" dirty="0"/>
          </a:p>
        </p:txBody>
      </p:sp>
    </p:spTree>
    <p:extLst>
      <p:ext uri="{BB962C8B-B14F-4D97-AF65-F5344CB8AC3E}">
        <p14:creationId xmlns:p14="http://schemas.microsoft.com/office/powerpoint/2010/main" val="1180863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A7E58-BF57-4722-88F8-2DF8FCA7F314}" type="slidenum">
              <a:rPr lang="en-ZA" smtClean="0"/>
              <a:t>8</a:t>
            </a:fld>
            <a:endParaRPr lang="en-ZA" dirty="0"/>
          </a:p>
        </p:txBody>
      </p:sp>
    </p:spTree>
    <p:extLst>
      <p:ext uri="{BB962C8B-B14F-4D97-AF65-F5344CB8AC3E}">
        <p14:creationId xmlns:p14="http://schemas.microsoft.com/office/powerpoint/2010/main" val="1961925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A7E58-BF57-4722-88F8-2DF8FCA7F314}" type="slidenum">
              <a:rPr lang="en-ZA" smtClean="0"/>
              <a:t>17</a:t>
            </a:fld>
            <a:endParaRPr lang="en-ZA" dirty="0"/>
          </a:p>
        </p:txBody>
      </p:sp>
    </p:spTree>
    <p:extLst>
      <p:ext uri="{BB962C8B-B14F-4D97-AF65-F5344CB8AC3E}">
        <p14:creationId xmlns:p14="http://schemas.microsoft.com/office/powerpoint/2010/main" val="2148615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A7E58-BF57-4722-88F8-2DF8FCA7F314}" type="slidenum">
              <a:rPr lang="en-ZA" smtClean="0"/>
              <a:t>32</a:t>
            </a:fld>
            <a:endParaRPr lang="en-ZA" dirty="0"/>
          </a:p>
        </p:txBody>
      </p:sp>
    </p:spTree>
    <p:extLst>
      <p:ext uri="{BB962C8B-B14F-4D97-AF65-F5344CB8AC3E}">
        <p14:creationId xmlns:p14="http://schemas.microsoft.com/office/powerpoint/2010/main" val="3291733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A7E58-BF57-4722-88F8-2DF8FCA7F314}" type="slidenum">
              <a:rPr lang="en-ZA" smtClean="0"/>
              <a:t>33</a:t>
            </a:fld>
            <a:endParaRPr lang="en-ZA" dirty="0"/>
          </a:p>
        </p:txBody>
      </p:sp>
    </p:spTree>
    <p:extLst>
      <p:ext uri="{BB962C8B-B14F-4D97-AF65-F5344CB8AC3E}">
        <p14:creationId xmlns:p14="http://schemas.microsoft.com/office/powerpoint/2010/main" val="595516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6914"/>
            <a:ext cx="7772400" cy="1758057"/>
          </a:xfrm>
        </p:spPr>
        <p:txBody>
          <a:bodyPr>
            <a:normAutofit/>
          </a:bodyPr>
          <a:lstStyle>
            <a:lvl1pPr>
              <a:defRPr sz="3600" b="1" cap="small" baseline="0">
                <a:solidFill>
                  <a:srgbClr val="366C5B"/>
                </a:solidFill>
                <a:effectLst/>
                <a:latin typeface="Times New Roman" pitchFamily="18" charset="0"/>
                <a:cs typeface="Times New Roman" pitchFamily="18" charset="0"/>
              </a:defRPr>
            </a:lvl1pPr>
          </a:lstStyle>
          <a:p>
            <a:r>
              <a:rPr lang="en-US"/>
              <a:t>Click to edit Master title style</a:t>
            </a:r>
            <a:endParaRPr lang="en-ZA" dirty="0"/>
          </a:p>
        </p:txBody>
      </p:sp>
      <p:sp>
        <p:nvSpPr>
          <p:cNvPr id="3" name="Subtitle 2"/>
          <p:cNvSpPr>
            <a:spLocks noGrp="1"/>
          </p:cNvSpPr>
          <p:nvPr>
            <p:ph type="subTitle" idx="1"/>
          </p:nvPr>
        </p:nvSpPr>
        <p:spPr>
          <a:xfrm>
            <a:off x="1371600" y="4844752"/>
            <a:ext cx="6400800" cy="1104528"/>
          </a:xfrm>
        </p:spPr>
        <p:txBody>
          <a:bodyPr>
            <a:normAutofit/>
          </a:bodyPr>
          <a:lstStyle>
            <a:lvl1pPr marL="0" indent="0" algn="ctr">
              <a:buNone/>
              <a:defRPr sz="2400"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6" name="Slide Number Placeholder 5"/>
          <p:cNvSpPr>
            <a:spLocks noGrp="1"/>
          </p:cNvSpPr>
          <p:nvPr>
            <p:ph type="sldNum" sz="quarter" idx="12"/>
          </p:nvPr>
        </p:nvSpPr>
        <p:spPr>
          <a:xfrm>
            <a:off x="6553200" y="6237314"/>
            <a:ext cx="2133600" cy="365125"/>
          </a:xfrm>
        </p:spPr>
        <p:txBody>
          <a:bodyPr/>
          <a:lstStyle>
            <a:lvl1pPr>
              <a:defRPr>
                <a:solidFill>
                  <a:srgbClr val="3B7150"/>
                </a:solidFill>
                <a:latin typeface="Times New Roman" pitchFamily="18" charset="0"/>
                <a:cs typeface="Times New Roman" pitchFamily="18" charset="0"/>
              </a:defRPr>
            </a:lvl1pPr>
          </a:lstStyle>
          <a:p>
            <a:fld id="{25CCA86C-E595-4FCB-B12A-2D663C05ECA6}" type="slidenum">
              <a:rPr lang="en-ZA" smtClean="0"/>
              <a:t>‹#›</a:t>
            </a:fld>
            <a:endParaRPr lang="en-ZA" dirty="0"/>
          </a:p>
        </p:txBody>
      </p:sp>
      <p:sp>
        <p:nvSpPr>
          <p:cNvPr id="11" name="Rounded Rectangle 10"/>
          <p:cNvSpPr/>
          <p:nvPr/>
        </p:nvSpPr>
        <p:spPr>
          <a:xfrm>
            <a:off x="179513"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cxnSp>
        <p:nvCxnSpPr>
          <p:cNvPr id="14" name="Straight Connector 13"/>
          <p:cNvCxnSpPr/>
          <p:nvPr/>
        </p:nvCxnSpPr>
        <p:spPr>
          <a:xfrm>
            <a:off x="323529" y="4581128"/>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6A4A1B28-372A-45D5-8FF4-3FC3352C26C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82045" y="470843"/>
            <a:ext cx="1979910" cy="1979910"/>
          </a:xfrm>
          <a:prstGeom prst="rect">
            <a:avLst/>
          </a:prstGeom>
          <a:noFill/>
        </p:spPr>
      </p:pic>
    </p:spTree>
    <p:extLst>
      <p:ext uri="{BB962C8B-B14F-4D97-AF65-F5344CB8AC3E}">
        <p14:creationId xmlns:p14="http://schemas.microsoft.com/office/powerpoint/2010/main" val="152978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074" name="Picture 2" descr="C:\Users\Marina\Pictures\logo.png"/>
          <p:cNvPicPr>
            <a:picLocks noChangeAspect="1" noChangeArrowheads="1"/>
          </p:cNvPicPr>
          <p:nvPr/>
        </p:nvPicPr>
        <p:blipFill>
          <a:blip r:embed="rId2" cstate="print"/>
          <a:srcRect/>
          <a:stretch>
            <a:fillRect/>
          </a:stretch>
        </p:blipFill>
        <p:spPr bwMode="auto">
          <a:xfrm>
            <a:off x="274702" y="6260593"/>
            <a:ext cx="351174" cy="318565"/>
          </a:xfrm>
          <a:prstGeom prst="rect">
            <a:avLst/>
          </a:prstGeom>
          <a:noFill/>
        </p:spPr>
      </p:pic>
      <p:sp>
        <p:nvSpPr>
          <p:cNvPr id="2" name="Title 1"/>
          <p:cNvSpPr>
            <a:spLocks noGrp="1"/>
          </p:cNvSpPr>
          <p:nvPr>
            <p:ph type="title"/>
          </p:nvPr>
        </p:nvSpPr>
        <p:spPr/>
        <p:txBody>
          <a:bodyPr>
            <a:normAutofit/>
          </a:bodyPr>
          <a:lstStyle>
            <a:lvl1pPr algn="r">
              <a:defRPr sz="3200" b="0" cap="small" baseline="0">
                <a:solidFill>
                  <a:srgbClr val="3B7150"/>
                </a:solidFill>
                <a:effectLst/>
              </a:defRPr>
            </a:lvl1pPr>
          </a:lstStyle>
          <a:p>
            <a:r>
              <a:rPr lang="en-US" dirty="0"/>
              <a:t>Click to edit Master title style</a:t>
            </a:r>
            <a:endParaRPr lang="en-ZA" dirty="0"/>
          </a:p>
        </p:txBody>
      </p:sp>
      <p:sp>
        <p:nvSpPr>
          <p:cNvPr id="3" name="Content Placeholder 2"/>
          <p:cNvSpPr>
            <a:spLocks noGrp="1"/>
          </p:cNvSpPr>
          <p:nvPr>
            <p:ph idx="1"/>
          </p:nvPr>
        </p:nvSpPr>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Slide Number Placeholder 5"/>
          <p:cNvSpPr>
            <a:spLocks noGrp="1"/>
          </p:cNvSpPr>
          <p:nvPr>
            <p:ph type="sldNum" sz="quarter" idx="12"/>
          </p:nvPr>
        </p:nvSpPr>
        <p:spPr>
          <a:xfrm>
            <a:off x="6553200" y="6237314"/>
            <a:ext cx="2133600" cy="365125"/>
          </a:xfrm>
        </p:spPr>
        <p:txBody>
          <a:bodyPr/>
          <a:lstStyle>
            <a:lvl1pPr>
              <a:defRPr>
                <a:solidFill>
                  <a:srgbClr val="3B7150"/>
                </a:solidFill>
              </a:defRPr>
            </a:lvl1pPr>
          </a:lstStyle>
          <a:p>
            <a:fld id="{BEBAE927-7874-4922-83E4-16C33A40F121}" type="slidenum">
              <a:rPr lang="en-ZA" smtClean="0"/>
              <a:pPr/>
              <a:t>‹#›</a:t>
            </a:fld>
            <a:endParaRPr lang="en-ZA" dirty="0"/>
          </a:p>
        </p:txBody>
      </p:sp>
      <p:sp>
        <p:nvSpPr>
          <p:cNvPr id="7" name="Rounded Rectangle 6"/>
          <p:cNvSpPr/>
          <p:nvPr/>
        </p:nvSpPr>
        <p:spPr>
          <a:xfrm>
            <a:off x="179513"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cxnSp>
        <p:nvCxnSpPr>
          <p:cNvPr id="8" name="Straight Connector 7"/>
          <p:cNvCxnSpPr/>
          <p:nvPr/>
        </p:nvCxnSpPr>
        <p:spPr>
          <a:xfrm>
            <a:off x="323529" y="1484784"/>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140968"/>
            <a:ext cx="7772400" cy="1152128"/>
          </a:xfrm>
        </p:spPr>
        <p:txBody>
          <a:bodyPr anchor="b">
            <a:normAutofit/>
          </a:bodyPr>
          <a:lstStyle>
            <a:lvl1pPr marL="0" indent="0" algn="ctr">
              <a:spcBef>
                <a:spcPts val="0"/>
              </a:spcBef>
              <a:buNone/>
              <a:defRPr sz="3600" cap="small" baseline="0">
                <a:solidFill>
                  <a:srgbClr val="3B7150"/>
                </a:solidFill>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237314"/>
            <a:ext cx="2133600" cy="365125"/>
          </a:xfrm>
        </p:spPr>
        <p:txBody>
          <a:bodyPr/>
          <a:lstStyle>
            <a:lvl1pPr>
              <a:defRPr>
                <a:solidFill>
                  <a:srgbClr val="3B7150"/>
                </a:solidFill>
              </a:defRPr>
            </a:lvl1pPr>
          </a:lstStyle>
          <a:p>
            <a:fld id="{25CCA86C-E595-4FCB-B12A-2D663C05ECA6}" type="slidenum">
              <a:rPr lang="en-ZA" smtClean="0"/>
              <a:t>‹#›</a:t>
            </a:fld>
            <a:endParaRPr lang="en-ZA" dirty="0"/>
          </a:p>
        </p:txBody>
      </p:sp>
      <p:sp>
        <p:nvSpPr>
          <p:cNvPr id="7" name="Rounded Rectangle 6"/>
          <p:cNvSpPr/>
          <p:nvPr/>
        </p:nvSpPr>
        <p:spPr>
          <a:xfrm>
            <a:off x="179513"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9" name="Picture 8">
            <a:extLst>
              <a:ext uri="{FF2B5EF4-FFF2-40B4-BE49-F238E27FC236}">
                <a16:creationId xmlns:a16="http://schemas.microsoft.com/office/drawing/2014/main" id="{C069D016-BDBC-4718-855A-098B11C5BFA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18558" y="674849"/>
            <a:ext cx="1979910" cy="1979910"/>
          </a:xfrm>
          <a:prstGeom prst="rect">
            <a:avLst/>
          </a:prstGeom>
          <a:noFill/>
        </p:spPr>
      </p:pic>
    </p:spTree>
    <p:extLst>
      <p:ext uri="{BB962C8B-B14F-4D97-AF65-F5344CB8AC3E}">
        <p14:creationId xmlns:p14="http://schemas.microsoft.com/office/powerpoint/2010/main" val="35640129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25CCA86C-E595-4FCB-B12A-2D663C05ECA6}" type="slidenum">
              <a:rPr lang="en-ZA" smtClean="0"/>
              <a:t>‹#›</a:t>
            </a:fld>
            <a:endParaRPr lang="en-ZA" dirty="0"/>
          </a:p>
        </p:txBody>
      </p:sp>
    </p:spTree>
    <p:extLst>
      <p:ext uri="{BB962C8B-B14F-4D97-AF65-F5344CB8AC3E}">
        <p14:creationId xmlns:p14="http://schemas.microsoft.com/office/powerpoint/2010/main" val="3664388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14400" rtl="0" eaLnBrk="1" latinLnBrk="0" hangingPunct="1">
        <a:spcBef>
          <a:spcPct val="0"/>
        </a:spcBef>
        <a:buNone/>
        <a:defRPr sz="4400" kern="1200" cap="small" baseline="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3FCF-A18E-4FC3-9DE5-F5A888F01347}"/>
              </a:ext>
            </a:extLst>
          </p:cNvPr>
          <p:cNvSpPr>
            <a:spLocks noGrp="1"/>
          </p:cNvSpPr>
          <p:nvPr>
            <p:ph type="ctrTitle"/>
          </p:nvPr>
        </p:nvSpPr>
        <p:spPr/>
        <p:txBody>
          <a:bodyPr/>
          <a:lstStyle/>
          <a:p>
            <a:r>
              <a:rPr lang="en-ZA" dirty="0">
                <a:effectLst/>
              </a:rPr>
              <a:t>Submission for the 2023/24 Division of Revenue</a:t>
            </a:r>
            <a:endParaRPr lang="en-ZA" dirty="0"/>
          </a:p>
        </p:txBody>
      </p:sp>
      <p:sp>
        <p:nvSpPr>
          <p:cNvPr id="3" name="Subtitle 2">
            <a:extLst>
              <a:ext uri="{FF2B5EF4-FFF2-40B4-BE49-F238E27FC236}">
                <a16:creationId xmlns:a16="http://schemas.microsoft.com/office/drawing/2014/main" id="{71825A96-48FD-4B5B-ABEE-B7AC092E46FA}"/>
              </a:ext>
            </a:extLst>
          </p:cNvPr>
          <p:cNvSpPr>
            <a:spLocks noGrp="1"/>
          </p:cNvSpPr>
          <p:nvPr>
            <p:ph type="subTitle" idx="1"/>
          </p:nvPr>
        </p:nvSpPr>
        <p:spPr/>
        <p:txBody>
          <a:bodyPr vert="horz" lIns="91440" tIns="45720" rIns="91440" bIns="45720" rtlCol="0" anchor="t">
            <a:normAutofit/>
          </a:bodyPr>
          <a:lstStyle/>
          <a:p>
            <a:r>
              <a:rPr lang="en-ZA" dirty="0"/>
              <a:t>Standing Committee on Appropriations Date: 24 August 2022</a:t>
            </a:r>
          </a:p>
        </p:txBody>
      </p:sp>
      <p:sp>
        <p:nvSpPr>
          <p:cNvPr id="4" name="Slide Number Placeholder 3">
            <a:extLst>
              <a:ext uri="{FF2B5EF4-FFF2-40B4-BE49-F238E27FC236}">
                <a16:creationId xmlns:a16="http://schemas.microsoft.com/office/drawing/2014/main" id="{923AE372-D7CC-4501-99F5-BDC334D08BB8}"/>
              </a:ext>
            </a:extLst>
          </p:cNvPr>
          <p:cNvSpPr>
            <a:spLocks noGrp="1"/>
          </p:cNvSpPr>
          <p:nvPr>
            <p:ph type="sldNum" sz="quarter" idx="12"/>
          </p:nvPr>
        </p:nvSpPr>
        <p:spPr/>
        <p:txBody>
          <a:bodyPr/>
          <a:lstStyle/>
          <a:p>
            <a:fld id="{25CCA86C-E595-4FCB-B12A-2D663C05ECA6}" type="slidenum">
              <a:rPr lang="en-ZA" smtClean="0"/>
              <a:t>1</a:t>
            </a:fld>
            <a:endParaRPr lang="en-ZA" dirty="0"/>
          </a:p>
        </p:txBody>
      </p:sp>
    </p:spTree>
    <p:extLst>
      <p:ext uri="{BB962C8B-B14F-4D97-AF65-F5344CB8AC3E}">
        <p14:creationId xmlns:p14="http://schemas.microsoft.com/office/powerpoint/2010/main" val="250744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FE082-74C6-2BD9-98E7-1B02983F369D}"/>
              </a:ext>
            </a:extLst>
          </p:cNvPr>
          <p:cNvSpPr>
            <a:spLocks noGrp="1"/>
          </p:cNvSpPr>
          <p:nvPr>
            <p:ph type="title"/>
          </p:nvPr>
        </p:nvSpPr>
        <p:spPr/>
        <p:txBody>
          <a:bodyPr>
            <a:normAutofit/>
          </a:bodyPr>
          <a:lstStyle/>
          <a:p>
            <a:r>
              <a:rPr lang="en-ZA" sz="2800" dirty="0"/>
              <a:t>Context:  Provincial Youth (age 15-35) Unemployment Rate</a:t>
            </a:r>
            <a:endParaRPr lang="en-US" sz="2800" dirty="0"/>
          </a:p>
        </p:txBody>
      </p:sp>
      <p:sp>
        <p:nvSpPr>
          <p:cNvPr id="4" name="Slide Number Placeholder 3">
            <a:extLst>
              <a:ext uri="{FF2B5EF4-FFF2-40B4-BE49-F238E27FC236}">
                <a16:creationId xmlns:a16="http://schemas.microsoft.com/office/drawing/2014/main" id="{7931C834-2693-205E-739C-99D063D56B21}"/>
              </a:ext>
            </a:extLst>
          </p:cNvPr>
          <p:cNvSpPr>
            <a:spLocks noGrp="1"/>
          </p:cNvSpPr>
          <p:nvPr>
            <p:ph type="sldNum" sz="quarter" idx="12"/>
          </p:nvPr>
        </p:nvSpPr>
        <p:spPr/>
        <p:txBody>
          <a:bodyPr/>
          <a:lstStyle/>
          <a:p>
            <a:fld id="{BEBAE927-7874-4922-83E4-16C33A40F121}" type="slidenum">
              <a:rPr lang="en-ZA" smtClean="0"/>
              <a:pPr/>
              <a:t>10</a:t>
            </a:fld>
            <a:endParaRPr lang="en-ZA" dirty="0"/>
          </a:p>
        </p:txBody>
      </p:sp>
      <p:sp>
        <p:nvSpPr>
          <p:cNvPr id="6" name="TextBox 5">
            <a:extLst>
              <a:ext uri="{FF2B5EF4-FFF2-40B4-BE49-F238E27FC236}">
                <a16:creationId xmlns:a16="http://schemas.microsoft.com/office/drawing/2014/main" id="{2E7CEADA-372D-1141-0B45-D467A45199A1}"/>
              </a:ext>
            </a:extLst>
          </p:cNvPr>
          <p:cNvSpPr txBox="1"/>
          <p:nvPr/>
        </p:nvSpPr>
        <p:spPr>
          <a:xfrm>
            <a:off x="457199" y="5283207"/>
            <a:ext cx="8229599" cy="954107"/>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In every province, the unemployment rate among the youth is substantially higher than among adults for all the reported years.</a:t>
            </a:r>
          </a:p>
          <a:p>
            <a:pPr marL="171450" indent="-17145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trend of youth unemployment has been increasing in all provinces, above those of other working-age categories.</a:t>
            </a:r>
          </a:p>
        </p:txBody>
      </p:sp>
      <p:graphicFrame>
        <p:nvGraphicFramePr>
          <p:cNvPr id="9" name="Content Placeholder 8">
            <a:extLst>
              <a:ext uri="{FF2B5EF4-FFF2-40B4-BE49-F238E27FC236}">
                <a16:creationId xmlns:a16="http://schemas.microsoft.com/office/drawing/2014/main" id="{E2B9C12D-486B-ED64-B3EF-C5249C12AB04}"/>
              </a:ext>
            </a:extLst>
          </p:cNvPr>
          <p:cNvGraphicFramePr>
            <a:graphicFrameLocks noGrp="1"/>
          </p:cNvGraphicFramePr>
          <p:nvPr>
            <p:ph idx="1"/>
            <p:extLst>
              <p:ext uri="{D42A27DB-BD31-4B8C-83A1-F6EECF244321}">
                <p14:modId xmlns:p14="http://schemas.microsoft.com/office/powerpoint/2010/main" val="4153450764"/>
              </p:ext>
            </p:extLst>
          </p:nvPr>
        </p:nvGraphicFramePr>
        <p:xfrm>
          <a:off x="457199" y="1541475"/>
          <a:ext cx="8229600" cy="3741730"/>
        </p:xfrm>
        <a:graphic>
          <a:graphicData uri="http://schemas.openxmlformats.org/drawingml/2006/table">
            <a:tbl>
              <a:tblPr/>
              <a:tblGrid>
                <a:gridCol w="914400">
                  <a:extLst>
                    <a:ext uri="{9D8B030D-6E8A-4147-A177-3AD203B41FA5}">
                      <a16:colId xmlns:a16="http://schemas.microsoft.com/office/drawing/2014/main" val="2283221628"/>
                    </a:ext>
                  </a:extLst>
                </a:gridCol>
                <a:gridCol w="914400">
                  <a:extLst>
                    <a:ext uri="{9D8B030D-6E8A-4147-A177-3AD203B41FA5}">
                      <a16:colId xmlns:a16="http://schemas.microsoft.com/office/drawing/2014/main" val="3982241709"/>
                    </a:ext>
                  </a:extLst>
                </a:gridCol>
                <a:gridCol w="914400">
                  <a:extLst>
                    <a:ext uri="{9D8B030D-6E8A-4147-A177-3AD203B41FA5}">
                      <a16:colId xmlns:a16="http://schemas.microsoft.com/office/drawing/2014/main" val="1114988021"/>
                    </a:ext>
                  </a:extLst>
                </a:gridCol>
                <a:gridCol w="914400">
                  <a:extLst>
                    <a:ext uri="{9D8B030D-6E8A-4147-A177-3AD203B41FA5}">
                      <a16:colId xmlns:a16="http://schemas.microsoft.com/office/drawing/2014/main" val="2814489777"/>
                    </a:ext>
                  </a:extLst>
                </a:gridCol>
                <a:gridCol w="914400">
                  <a:extLst>
                    <a:ext uri="{9D8B030D-6E8A-4147-A177-3AD203B41FA5}">
                      <a16:colId xmlns:a16="http://schemas.microsoft.com/office/drawing/2014/main" val="836366084"/>
                    </a:ext>
                  </a:extLst>
                </a:gridCol>
                <a:gridCol w="914400">
                  <a:extLst>
                    <a:ext uri="{9D8B030D-6E8A-4147-A177-3AD203B41FA5}">
                      <a16:colId xmlns:a16="http://schemas.microsoft.com/office/drawing/2014/main" val="3280665657"/>
                    </a:ext>
                  </a:extLst>
                </a:gridCol>
                <a:gridCol w="914400">
                  <a:extLst>
                    <a:ext uri="{9D8B030D-6E8A-4147-A177-3AD203B41FA5}">
                      <a16:colId xmlns:a16="http://schemas.microsoft.com/office/drawing/2014/main" val="1283013657"/>
                    </a:ext>
                  </a:extLst>
                </a:gridCol>
                <a:gridCol w="914400">
                  <a:extLst>
                    <a:ext uri="{9D8B030D-6E8A-4147-A177-3AD203B41FA5}">
                      <a16:colId xmlns:a16="http://schemas.microsoft.com/office/drawing/2014/main" val="506944956"/>
                    </a:ext>
                  </a:extLst>
                </a:gridCol>
                <a:gridCol w="914400">
                  <a:extLst>
                    <a:ext uri="{9D8B030D-6E8A-4147-A177-3AD203B41FA5}">
                      <a16:colId xmlns:a16="http://schemas.microsoft.com/office/drawing/2014/main" val="1245704619"/>
                    </a:ext>
                  </a:extLst>
                </a:gridCol>
              </a:tblGrid>
              <a:tr h="374173">
                <a:tc>
                  <a:txBody>
                    <a:bodyPr/>
                    <a:lstStyle/>
                    <a:p>
                      <a:pPr algn="ctr" rtl="0" fontAlgn="b"/>
                      <a:r>
                        <a:rPr lang="en-ZA" sz="1200" b="1" i="0" u="none" strike="noStrike">
                          <a:solidFill>
                            <a:srgbClr val="000000"/>
                          </a:solidFill>
                          <a:effectLst/>
                          <a:latin typeface="Times New Roman" panose="02020603050405020304" pitchFamily="18" charset="0"/>
                        </a:rPr>
                        <a:t>Provinces</a:t>
                      </a:r>
                      <a:r>
                        <a:rPr lang="en-ZA" sz="1200" b="0" i="0" u="none" strike="noStrike">
                          <a:solidFill>
                            <a:srgbClr val="000000"/>
                          </a:solidFill>
                          <a:effectLst/>
                          <a:latin typeface="Times New Roman" panose="02020603050405020304" pitchFamily="18" charset="0"/>
                        </a:rPr>
                        <a:t> </a:t>
                      </a:r>
                      <a:endParaRPr lang="en-ZA" sz="1200" b="1" i="0" u="none" strike="noStrike">
                        <a:solidFill>
                          <a:srgbClr val="000000"/>
                        </a:solidFill>
                        <a:effectLst/>
                        <a:latin typeface="Times New Roman" panose="02020603050405020304" pitchFamily="18" charset="0"/>
                      </a:endParaRP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2008</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2009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2010</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2011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2012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2013</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2014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imes New Roman" panose="02020603050405020304" pitchFamily="18" charset="0"/>
                        </a:rPr>
                        <a:t>2015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827614950"/>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WC</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25.9%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27.4%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27.6%</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32.1%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31.6%</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33.2%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31.0%</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29.9%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4280781963"/>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EC</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37.6%</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40.3%</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37.0%</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38.1%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39.8%</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40.7%</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41.0%</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185051429"/>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NC</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33.8%</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38.4%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39.3%</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41.5%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36.2%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40.4%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42.4%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45.1%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485654306"/>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FS</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34.9%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36.1%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40.5%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39.7%</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44.4%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43.4%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48.2%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437716382"/>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KZN</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30.5%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32.1%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27.1%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29.7%</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29.8%</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30.5%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30.5%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33.4%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2488344351"/>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NW</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30.9%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38.2%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37.3%</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38.2%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41.1%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38.0%</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38.4%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39.7%</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2035774215"/>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GP</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32.4%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31.6%</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39.3%</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36.9%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37.7%</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36.4%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39.8%</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4135233210"/>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MP</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32.9%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36.0%</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41.1%</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42.9%</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42.5%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40.5%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42.8%</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38.8%</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2937652876"/>
                  </a:ext>
                </a:extLst>
              </a:tr>
              <a:tr h="374173">
                <a:tc>
                  <a:txBody>
                    <a:bodyPr/>
                    <a:lstStyle/>
                    <a:p>
                      <a:pPr algn="ctr" rtl="0" fontAlgn="b"/>
                      <a:r>
                        <a:rPr lang="en-ZA" sz="1200" b="0" i="0" u="none" strike="noStrike">
                          <a:solidFill>
                            <a:srgbClr val="000000"/>
                          </a:solidFill>
                          <a:effectLst/>
                          <a:latin typeface="Times New Roman" panose="02020603050405020304" pitchFamily="18" charset="0"/>
                        </a:rPr>
                        <a:t>LP</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43.5%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40.5%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39.2%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28.3%</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31.2%</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dirty="0">
                          <a:solidFill>
                            <a:srgbClr val="000000"/>
                          </a:solidFill>
                          <a:effectLst/>
                          <a:latin typeface="Times New Roman" panose="02020603050405020304" pitchFamily="18" charset="0"/>
                        </a:rPr>
                        <a:t>29.5%</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a:solidFill>
                            <a:srgbClr val="000000"/>
                          </a:solidFill>
                          <a:effectLst/>
                          <a:latin typeface="Times New Roman" panose="02020603050405020304" pitchFamily="18" charset="0"/>
                        </a:rPr>
                        <a:t>28.6%</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b"/>
                      <a:r>
                        <a:rPr lang="en-ZA" sz="1200" b="0" i="0" u="none" strike="noStrike" dirty="0">
                          <a:solidFill>
                            <a:srgbClr val="000000"/>
                          </a:solidFill>
                          <a:effectLst/>
                          <a:latin typeface="Times New Roman" panose="02020603050405020304" pitchFamily="18" charset="0"/>
                        </a:rPr>
                        <a:t>30.4%</a:t>
                      </a:r>
                    </a:p>
                  </a:txBody>
                  <a:tcPr marL="9525" marR="9525" marT="9525"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3118730855"/>
                  </a:ext>
                </a:extLst>
              </a:tr>
            </a:tbl>
          </a:graphicData>
        </a:graphic>
      </p:graphicFrame>
    </p:spTree>
    <p:extLst>
      <p:ext uri="{BB962C8B-B14F-4D97-AF65-F5344CB8AC3E}">
        <p14:creationId xmlns:p14="http://schemas.microsoft.com/office/powerpoint/2010/main" val="2377071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295D925-2DE5-4926-AC29-3532BC0F191D}"/>
              </a:ext>
            </a:extLst>
          </p:cNvPr>
          <p:cNvSpPr>
            <a:spLocks noGrp="1"/>
          </p:cNvSpPr>
          <p:nvPr>
            <p:ph type="body" idx="1"/>
          </p:nvPr>
        </p:nvSpPr>
        <p:spPr>
          <a:xfrm>
            <a:off x="685800" y="2852935"/>
            <a:ext cx="7772400" cy="2287475"/>
          </a:xfrm>
        </p:spPr>
        <p:txBody>
          <a:bodyPr>
            <a:normAutofit/>
          </a:bodyPr>
          <a:lstStyle/>
          <a:p>
            <a:r>
              <a:rPr lang="en-ZA" sz="3200" b="1" dirty="0"/>
              <a:t>The 2023/24 Division of Revenue Submission</a:t>
            </a:r>
            <a:endParaRPr lang="en-ZA" sz="2800" b="1" dirty="0"/>
          </a:p>
          <a:p>
            <a:endParaRPr lang="en-ZA" sz="2800" dirty="0"/>
          </a:p>
          <a:p>
            <a:r>
              <a:rPr lang="en-GB" sz="2400" i="1" dirty="0">
                <a:latin typeface="+mn-lt"/>
              </a:rPr>
              <a:t>“Addressing socio-economic vulnerabilities through fiscal transparency and strategy”</a:t>
            </a:r>
            <a:endParaRPr lang="en-GB" sz="2400" dirty="0">
              <a:latin typeface="+mn-lt"/>
            </a:endParaRPr>
          </a:p>
        </p:txBody>
      </p:sp>
      <p:sp>
        <p:nvSpPr>
          <p:cNvPr id="4" name="Slide Number Placeholder 3">
            <a:extLst>
              <a:ext uri="{FF2B5EF4-FFF2-40B4-BE49-F238E27FC236}">
                <a16:creationId xmlns:a16="http://schemas.microsoft.com/office/drawing/2014/main" id="{5112E1CA-D545-427E-8CD2-048E8D1BED71}"/>
              </a:ext>
            </a:extLst>
          </p:cNvPr>
          <p:cNvSpPr>
            <a:spLocks noGrp="1"/>
          </p:cNvSpPr>
          <p:nvPr>
            <p:ph type="sldNum" sz="quarter" idx="12"/>
          </p:nvPr>
        </p:nvSpPr>
        <p:spPr/>
        <p:txBody>
          <a:bodyPr/>
          <a:lstStyle/>
          <a:p>
            <a:fld id="{BEBAE927-7874-4922-83E4-16C33A40F121}" type="slidenum">
              <a:rPr lang="en-ZA" smtClean="0"/>
              <a:pPr/>
              <a:t>11</a:t>
            </a:fld>
            <a:endParaRPr lang="en-ZA" dirty="0"/>
          </a:p>
        </p:txBody>
      </p:sp>
    </p:spTree>
    <p:extLst>
      <p:ext uri="{BB962C8B-B14F-4D97-AF65-F5344CB8AC3E}">
        <p14:creationId xmlns:p14="http://schemas.microsoft.com/office/powerpoint/2010/main" val="1867524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28AB45-EB97-4B4F-9CF1-D35DD8334F47}"/>
              </a:ext>
            </a:extLst>
          </p:cNvPr>
          <p:cNvSpPr>
            <a:spLocks noGrp="1"/>
          </p:cNvSpPr>
          <p:nvPr>
            <p:ph type="title"/>
          </p:nvPr>
        </p:nvSpPr>
        <p:spPr/>
        <p:txBody>
          <a:bodyPr>
            <a:noAutofit/>
          </a:bodyPr>
          <a:lstStyle/>
          <a:p>
            <a:r>
              <a:rPr lang="en-GB" sz="2200" dirty="0"/>
              <a:t>Chapter 1: Strategies for Preventing Corruption in Public Services and Funding for Anti-Corruption Agencies</a:t>
            </a:r>
            <a:endParaRPr lang="en-ZA" sz="2200" dirty="0"/>
          </a:p>
        </p:txBody>
      </p:sp>
      <p:sp>
        <p:nvSpPr>
          <p:cNvPr id="5" name="Content Placeholder 4">
            <a:extLst>
              <a:ext uri="{FF2B5EF4-FFF2-40B4-BE49-F238E27FC236}">
                <a16:creationId xmlns:a16="http://schemas.microsoft.com/office/drawing/2014/main" id="{D81D5F88-2E3D-4ED6-9E61-DE01C99AB061}"/>
              </a:ext>
            </a:extLst>
          </p:cNvPr>
          <p:cNvSpPr>
            <a:spLocks noGrp="1"/>
          </p:cNvSpPr>
          <p:nvPr>
            <p:ph idx="1"/>
          </p:nvPr>
        </p:nvSpPr>
        <p:spPr>
          <a:xfrm>
            <a:off x="457200" y="1559623"/>
            <a:ext cx="8229600" cy="4915821"/>
          </a:xfrm>
        </p:spPr>
        <p:txBody>
          <a:bodyPr vert="horz" lIns="91440" tIns="45720" rIns="91440" bIns="45720" rtlCol="0" anchor="t">
            <a:noAutofit/>
          </a:bodyPr>
          <a:lstStyle/>
          <a:p>
            <a:pPr algn="just"/>
            <a:r>
              <a:rPr lang="en-ZA" sz="1800" spc="-10" dirty="0">
                <a:effectLst/>
                <a:ea typeface="Calibri" panose="020F0502020204030204" pitchFamily="34" charset="0"/>
              </a:rPr>
              <a:t>Corruption is a global problem that exists in varying degrees in different countries and South Africa is no exception</a:t>
            </a:r>
          </a:p>
          <a:p>
            <a:pPr algn="just"/>
            <a:r>
              <a:rPr lang="en-ZA" sz="1800" spc="-10" dirty="0">
                <a:effectLst/>
                <a:ea typeface="Calibri" panose="020F0502020204030204" pitchFamily="34" charset="0"/>
              </a:rPr>
              <a:t>Numerous corruption indicators and reports suggest that the challenge of corruption in South Africa is vast and deep-seated</a:t>
            </a:r>
            <a:endParaRPr lang="en-ZA" sz="1800" dirty="0">
              <a:effectLst/>
              <a:ea typeface="Calibri" panose="020F0502020204030204" pitchFamily="34" charset="0"/>
            </a:endParaRPr>
          </a:p>
          <a:p>
            <a:pPr algn="just"/>
            <a:r>
              <a:rPr lang="en-ZA" sz="1800" dirty="0">
                <a:effectLst/>
                <a:ea typeface="Calibri" panose="020F0502020204030204" pitchFamily="34" charset="0"/>
              </a:rPr>
              <a:t> Although South Africa has put together a range of laws, strategies</a:t>
            </a:r>
            <a:r>
              <a:rPr lang="en-ZA" sz="1800" dirty="0">
                <a:solidFill>
                  <a:srgbClr val="000000"/>
                </a:solidFill>
                <a:effectLst/>
                <a:ea typeface="Calibri" panose="020F0502020204030204" pitchFamily="34" charset="0"/>
              </a:rPr>
              <a:t>, and i</a:t>
            </a:r>
            <a:r>
              <a:rPr lang="en-ZA" sz="1800" dirty="0">
                <a:effectLst/>
                <a:ea typeface="Calibri" panose="020F0502020204030204" pitchFamily="34" charset="0"/>
              </a:rPr>
              <a:t>nstitutions to combat corruption, corruption levels remain on the rise</a:t>
            </a:r>
            <a:r>
              <a:rPr lang="en-GB" sz="1800" b="0" i="0" u="none" strike="noStrike" baseline="0" dirty="0"/>
              <a:t> and have contributed to, among others; income inequalities, the inequitable distribution of resources, and inefficient social welfare programmes</a:t>
            </a:r>
            <a:r>
              <a:rPr lang="en-ZA" sz="1800" dirty="0">
                <a:effectLst/>
                <a:ea typeface="Calibri" panose="020F0502020204030204" pitchFamily="34" charset="0"/>
              </a:rPr>
              <a:t> </a:t>
            </a:r>
          </a:p>
          <a:p>
            <a:pPr algn="just"/>
            <a:r>
              <a:rPr lang="en-ZA" sz="1800" dirty="0">
                <a:effectLst/>
                <a:ea typeface="Calibri" panose="020F0502020204030204" pitchFamily="34" charset="0"/>
              </a:rPr>
              <a:t>The COVID-19 pandemic created an additional opportunity for corruption in South Africa, where individuals took advantage of concessions made for emergency procurement, using irregular and corrupt practices</a:t>
            </a:r>
          </a:p>
          <a:p>
            <a:pPr algn="just"/>
            <a:r>
              <a:rPr lang="en-ZA" sz="1800" dirty="0">
                <a:effectLst/>
                <a:ea typeface="Calibri" panose="020F0502020204030204" pitchFamily="34" charset="0"/>
              </a:rPr>
              <a:t>This chapter examined strategies for preventing corruption in the public sector as well as evaluating funding models supporting anti-corruption agencies (drawing from case studies, institutional and budget analysis) and made some recommendations on steps and mechanisms that can be put in place to prevent or eradicate corruption</a:t>
            </a:r>
          </a:p>
          <a:p>
            <a:endParaRPr lang="en-ZA" sz="1800" dirty="0"/>
          </a:p>
        </p:txBody>
      </p:sp>
      <p:sp>
        <p:nvSpPr>
          <p:cNvPr id="3" name="Slide Number Placeholder 2">
            <a:extLst>
              <a:ext uri="{FF2B5EF4-FFF2-40B4-BE49-F238E27FC236}">
                <a16:creationId xmlns:a16="http://schemas.microsoft.com/office/drawing/2014/main" id="{4C82D6B4-2FA8-4F1B-9CE8-4EAE7F896071}"/>
              </a:ext>
            </a:extLst>
          </p:cNvPr>
          <p:cNvSpPr>
            <a:spLocks noGrp="1"/>
          </p:cNvSpPr>
          <p:nvPr>
            <p:ph type="sldNum" sz="quarter" idx="12"/>
          </p:nvPr>
        </p:nvSpPr>
        <p:spPr/>
        <p:txBody>
          <a:bodyPr/>
          <a:lstStyle/>
          <a:p>
            <a:fld id="{25CCA86C-E595-4FCB-B12A-2D663C05ECA6}" type="slidenum">
              <a:rPr lang="en-ZA" smtClean="0"/>
              <a:t>12</a:t>
            </a:fld>
            <a:endParaRPr lang="en-ZA"/>
          </a:p>
        </p:txBody>
      </p:sp>
    </p:spTree>
    <p:extLst>
      <p:ext uri="{BB962C8B-B14F-4D97-AF65-F5344CB8AC3E}">
        <p14:creationId xmlns:p14="http://schemas.microsoft.com/office/powerpoint/2010/main" val="915609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noAutofit/>
          </a:bodyPr>
          <a:lstStyle/>
          <a:p>
            <a:r>
              <a:rPr lang="en-ZA" sz="3200" dirty="0">
                <a:latin typeface="Times New Roman"/>
                <a:cs typeface="Times New Roman"/>
              </a:rPr>
              <a:t>Findings</a:t>
            </a:r>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457201" y="1599010"/>
            <a:ext cx="8229599" cy="4875931"/>
          </a:xfrm>
        </p:spPr>
        <p:txBody>
          <a:bodyPr vert="horz" lIns="91440" tIns="45720" rIns="91440" bIns="45720" rtlCol="0" anchor="t">
            <a:noAutofit/>
          </a:bodyPr>
          <a:lstStyle/>
          <a:p>
            <a:pPr algn="just">
              <a:lnSpc>
                <a:spcPct val="90000"/>
              </a:lnSpc>
              <a:spcBef>
                <a:spcPts val="384"/>
              </a:spcBef>
              <a:spcAft>
                <a:spcPts val="600"/>
              </a:spcAft>
            </a:pPr>
            <a:r>
              <a:rPr lang="en-GB" sz="1600" dirty="0">
                <a:solidFill>
                  <a:srgbClr val="000000"/>
                </a:solidFill>
                <a:ea typeface="Calibri" panose="020F0502020204030204" pitchFamily="34" charset="0"/>
              </a:rPr>
              <a:t>L</a:t>
            </a:r>
            <a:r>
              <a:rPr lang="en-GB" sz="1600" dirty="0">
                <a:solidFill>
                  <a:srgbClr val="000000"/>
                </a:solidFill>
                <a:effectLst/>
                <a:latin typeface="Times New Roman" panose="02020603050405020304" pitchFamily="18" charset="0"/>
                <a:ea typeface="Calibri" panose="020F0502020204030204" pitchFamily="34" charset="0"/>
              </a:rPr>
              <a:t>egislative and public finance management reforms are critical in the fight against corruption.</a:t>
            </a:r>
            <a:r>
              <a:rPr lang="en-GB" sz="1600" dirty="0">
                <a:solidFill>
                  <a:srgbClr val="000000"/>
                </a:solidFill>
                <a:ea typeface="Calibri" panose="020F0502020204030204" pitchFamily="34" charset="0"/>
              </a:rPr>
              <a:t> </a:t>
            </a:r>
            <a:r>
              <a:rPr lang="en-GB" sz="1600" dirty="0">
                <a:effectLst/>
                <a:latin typeface="Times New Roman" panose="02020603050405020304" pitchFamily="18" charset="0"/>
                <a:ea typeface="Calibri" panose="020F0502020204030204" pitchFamily="34" charset="0"/>
              </a:rPr>
              <a:t>Establishing anti-corruption agencies or reconfiguring the existing agencies is a crucial factor in addressing</a:t>
            </a:r>
            <a:r>
              <a:rPr lang="en-GB" sz="1600" dirty="0">
                <a:solidFill>
                  <a:srgbClr val="000000"/>
                </a:solidFill>
                <a:effectLst/>
                <a:latin typeface="Times New Roman" panose="02020603050405020304" pitchFamily="18" charset="0"/>
                <a:ea typeface="Calibri" panose="020F0502020204030204" pitchFamily="34" charset="0"/>
              </a:rPr>
              <a:t> corruption.</a:t>
            </a:r>
          </a:p>
          <a:p>
            <a:pPr algn="just">
              <a:lnSpc>
                <a:spcPct val="90000"/>
              </a:lnSpc>
              <a:spcBef>
                <a:spcPts val="384"/>
              </a:spcBef>
              <a:spcAft>
                <a:spcPts val="600"/>
              </a:spcAft>
            </a:pPr>
            <a:r>
              <a:rPr lang="en-GB" sz="1600" dirty="0">
                <a:effectLst/>
                <a:latin typeface="Times New Roman" panose="02020603050405020304" pitchFamily="18" charset="0"/>
                <a:ea typeface="Calibri" panose="020F0502020204030204" pitchFamily="34" charset="0"/>
              </a:rPr>
              <a:t>R</a:t>
            </a:r>
            <a:r>
              <a:rPr lang="en-GB" sz="1600" dirty="0">
                <a:solidFill>
                  <a:srgbClr val="000000"/>
                </a:solidFill>
                <a:effectLst/>
                <a:latin typeface="Times New Roman" panose="02020603050405020304" pitchFamily="18" charset="0"/>
                <a:ea typeface="Calibri" panose="020F0502020204030204" pitchFamily="34" charset="0"/>
              </a:rPr>
              <a:t>eforms in the public procurement systems and accountability mechanisms are vital to combat procurement-related corruption, which is endemic.</a:t>
            </a:r>
            <a:r>
              <a:rPr lang="en-GB" sz="1600" dirty="0">
                <a:solidFill>
                  <a:srgbClr val="000000"/>
                </a:solidFill>
                <a:ea typeface="Calibri" panose="020F0502020204030204" pitchFamily="34" charset="0"/>
              </a:rPr>
              <a:t> </a:t>
            </a:r>
            <a:r>
              <a:rPr lang="en-GB" sz="1600" dirty="0">
                <a:effectLst/>
                <a:latin typeface="Times New Roman" panose="02020603050405020304" pitchFamily="18" charset="0"/>
                <a:ea typeface="Calibri" panose="020F0502020204030204" pitchFamily="34" charset="0"/>
              </a:rPr>
              <a:t>There</a:t>
            </a:r>
            <a:r>
              <a:rPr lang="en-GB" sz="1600" kern="1200" dirty="0">
                <a:solidFill>
                  <a:srgbClr val="000000"/>
                </a:solidFill>
                <a:effectLst/>
                <a:latin typeface="Times New Roman" panose="02020603050405020304" pitchFamily="18" charset="0"/>
                <a:ea typeface="Times New Roman" panose="02020603050405020304" pitchFamily="18" charset="0"/>
              </a:rPr>
              <a:t> is no single specialised oversight body that has been given the specific mandate to</a:t>
            </a:r>
            <a:r>
              <a:rPr lang="en-GB" sz="1600" dirty="0">
                <a:effectLst/>
                <a:latin typeface="Times New Roman" panose="02020603050405020304" pitchFamily="18" charset="0"/>
                <a:ea typeface="Calibri" panose="020F0502020204030204" pitchFamily="34" charset="0"/>
              </a:rPr>
              <a:t> </a:t>
            </a:r>
            <a:r>
              <a:rPr lang="en-GB" sz="1600" kern="1200" dirty="0">
                <a:solidFill>
                  <a:srgbClr val="000000"/>
                </a:solidFill>
                <a:effectLst/>
                <a:latin typeface="Times New Roman" panose="02020603050405020304" pitchFamily="18" charset="0"/>
                <a:ea typeface="Times New Roman" panose="02020603050405020304" pitchFamily="18" charset="0"/>
              </a:rPr>
              <a:t>handle and monitor procurement processes in government, which other countries have implemented in repelling corru</a:t>
            </a:r>
            <a:r>
              <a:rPr lang="en-GB" sz="1600" dirty="0">
                <a:solidFill>
                  <a:srgbClr val="000000"/>
                </a:solidFill>
                <a:ea typeface="Times New Roman" panose="02020603050405020304" pitchFamily="18" charset="0"/>
              </a:rPr>
              <a:t>ption</a:t>
            </a:r>
          </a:p>
          <a:p>
            <a:pPr algn="just">
              <a:lnSpc>
                <a:spcPct val="90000"/>
              </a:lnSpc>
              <a:spcBef>
                <a:spcPts val="384"/>
              </a:spcBef>
              <a:spcAft>
                <a:spcPts val="600"/>
              </a:spcAft>
            </a:pPr>
            <a:r>
              <a:rPr lang="en-GB" sz="1600" dirty="0">
                <a:solidFill>
                  <a:srgbClr val="1A1A1A"/>
                </a:solidFill>
                <a:ea typeface="Calibri" panose="020F0502020204030204" pitchFamily="34" charset="0"/>
              </a:rPr>
              <a:t>In terms of institutional analysis,  there are overlaps in the mandates of anti-corruption institutions meant to combat corruption due to lack of coordination; and on </a:t>
            </a:r>
            <a:r>
              <a:rPr lang="en-GB" sz="1600" dirty="0">
                <a:ea typeface="Calibri" panose="020F0502020204030204" pitchFamily="34" charset="0"/>
              </a:rPr>
              <a:t>budget analysis, it was found that the budget allocations of these institutions vary and are within budget votes of various government departments, with a significant portion of the budget taken by </a:t>
            </a:r>
            <a:r>
              <a:rPr lang="en-GB" sz="1600" dirty="0" err="1">
                <a:ea typeface="Calibri" panose="020F0502020204030204" pitchFamily="34" charset="0"/>
              </a:rPr>
              <a:t>CoE</a:t>
            </a:r>
            <a:r>
              <a:rPr lang="en-GB" sz="1600" dirty="0">
                <a:ea typeface="Calibri" panose="020F0502020204030204" pitchFamily="34" charset="0"/>
              </a:rPr>
              <a:t>.</a:t>
            </a:r>
          </a:p>
          <a:p>
            <a:pPr algn="just">
              <a:lnSpc>
                <a:spcPct val="90000"/>
              </a:lnSpc>
              <a:spcBef>
                <a:spcPts val="384"/>
              </a:spcBef>
              <a:spcAft>
                <a:spcPts val="600"/>
              </a:spcAft>
            </a:pPr>
            <a:r>
              <a:rPr lang="en-US" sz="1600" dirty="0">
                <a:ea typeface="Calibri" panose="020F0502020204030204" pitchFamily="34" charset="0"/>
              </a:rPr>
              <a:t>Culture of non-consequence management created by political and administrative leadership to non-compliance measures;</a:t>
            </a:r>
            <a:r>
              <a:rPr lang="en-US" sz="1600" dirty="0">
                <a:solidFill>
                  <a:srgbClr val="000000"/>
                </a:solidFill>
                <a:ea typeface="Times New Roman" panose="02020603050405020304" pitchFamily="18" charset="0"/>
              </a:rPr>
              <a:t> resulted in an environment vulnerable to misappropriation, fraud and corruption, wastage, and abuse of funds.</a:t>
            </a:r>
            <a:endParaRPr lang="en-GB" sz="1600" dirty="0">
              <a:ea typeface="Calibri" panose="020F0502020204030204" pitchFamily="34" charset="0"/>
            </a:endParaRPr>
          </a:p>
          <a:p>
            <a:pPr algn="just">
              <a:lnSpc>
                <a:spcPct val="90000"/>
              </a:lnSpc>
              <a:spcBef>
                <a:spcPts val="384"/>
              </a:spcBef>
              <a:spcAft>
                <a:spcPts val="600"/>
              </a:spcAft>
            </a:pPr>
            <a:r>
              <a:rPr lang="en-GB" sz="1600" dirty="0">
                <a:ea typeface="Calibri" panose="020F0502020204030204" pitchFamily="34" charset="0"/>
              </a:rPr>
              <a:t>T</a:t>
            </a:r>
            <a:r>
              <a:rPr lang="en-GB" sz="1600" dirty="0">
                <a:solidFill>
                  <a:srgbClr val="000000"/>
                </a:solidFill>
                <a:ea typeface="Calibri" panose="020F0502020204030204" pitchFamily="34" charset="0"/>
              </a:rPr>
              <a:t>he political will, ethics, and integrity institutionalisation in government and society is a critical lever in the fight against corruption.</a:t>
            </a:r>
          </a:p>
          <a:p>
            <a:pPr algn="just">
              <a:lnSpc>
                <a:spcPct val="90000"/>
              </a:lnSpc>
              <a:spcBef>
                <a:spcPts val="384"/>
              </a:spcBef>
              <a:spcAft>
                <a:spcPts val="600"/>
              </a:spcAft>
            </a:pPr>
            <a:r>
              <a:rPr lang="en-US" sz="1600" dirty="0">
                <a:ea typeface="Calibri" panose="020F0502020204030204" pitchFamily="34" charset="0"/>
              </a:rPr>
              <a:t>Empirical evidence shows that the bottom-up (civil society) approach in tackling corruption is essential, as is the top-down approach (political will)</a:t>
            </a:r>
            <a:r>
              <a:rPr lang="en-ZA" sz="1600" dirty="0">
                <a:ea typeface="Calibri" panose="020F0502020204030204" pitchFamily="34" charset="0"/>
              </a:rPr>
              <a:t>.</a:t>
            </a:r>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fld id="{BEBAE927-7874-4922-83E4-16C33A40F121}" type="slidenum">
              <a:rPr lang="en-ZA" smtClean="0"/>
              <a:pPr/>
              <a:t>13</a:t>
            </a:fld>
            <a:endParaRPr lang="en-ZA" dirty="0"/>
          </a:p>
        </p:txBody>
      </p:sp>
    </p:spTree>
    <p:extLst>
      <p:ext uri="{BB962C8B-B14F-4D97-AF65-F5344CB8AC3E}">
        <p14:creationId xmlns:p14="http://schemas.microsoft.com/office/powerpoint/2010/main" val="1781280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noAutofit/>
          </a:bodyPr>
          <a:lstStyle/>
          <a:p>
            <a:r>
              <a:rPr lang="en-ZA" sz="3200" dirty="0"/>
              <a:t>Chapter 1: Recommendations</a:t>
            </a:r>
            <a:endParaRPr lang="en-ZA" sz="3200" dirty="0">
              <a:latin typeface="Times New Roman"/>
              <a:cs typeface="Times New Roman"/>
            </a:endParaRPr>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457201" y="1648437"/>
            <a:ext cx="8229599" cy="5060273"/>
          </a:xfrm>
        </p:spPr>
        <p:txBody>
          <a:bodyPr vert="horz" lIns="91440" tIns="45720" rIns="91440" bIns="45720" rtlCol="0" anchor="t">
            <a:noAutofit/>
          </a:bodyPr>
          <a:lstStyle/>
          <a:p>
            <a:pPr algn="just">
              <a:lnSpc>
                <a:spcPct val="107000"/>
              </a:lnSpc>
            </a:pPr>
            <a:r>
              <a:rPr lang="en-ZA" sz="1600" i="1" dirty="0">
                <a:effectLst/>
                <a:latin typeface="Times New Roman" panose="02020603050405020304" pitchFamily="18" charset="0"/>
                <a:ea typeface="Calibri" panose="020F0502020204030204" pitchFamily="34" charset="0"/>
              </a:rPr>
              <a:t>The prerequisite for any measure to fight corruption and move towards support for anti-corruption </a:t>
            </a:r>
            <a:r>
              <a:rPr lang="en-ZA" sz="1600" i="1" dirty="0">
                <a:solidFill>
                  <a:srgbClr val="000000"/>
                </a:solidFill>
                <a:effectLst/>
                <a:latin typeface="Times New Roman" panose="02020603050405020304" pitchFamily="18" charset="0"/>
                <a:ea typeface="Calibri" panose="020F0502020204030204" pitchFamily="34" charset="0"/>
              </a:rPr>
              <a:t>reforms is consistent political will for good governance and accountability. Political leadership and a commitment to fight corruption should therefore come from the highest office and the top levels of a country's political system, with the following understanding of accountability:</a:t>
            </a:r>
            <a:endParaRPr lang="en-ZA" sz="1600" i="1" dirty="0">
              <a:effectLst/>
              <a:latin typeface="Times New Roman" panose="02020603050405020304" pitchFamily="18" charset="0"/>
              <a:ea typeface="Calibri" panose="020F0502020204030204" pitchFamily="34" charset="0"/>
            </a:endParaRPr>
          </a:p>
          <a:p>
            <a:pPr marL="685800" lvl="1" algn="just">
              <a:lnSpc>
                <a:spcPct val="107000"/>
              </a:lnSpc>
            </a:pPr>
            <a:r>
              <a:rPr lang="en-ZA" sz="1400" i="1" dirty="0">
                <a:solidFill>
                  <a:srgbClr val="000000"/>
                </a:solidFill>
                <a:effectLst/>
                <a:latin typeface="Times New Roman" panose="02020603050405020304" pitchFamily="18" charset="0"/>
                <a:ea typeface="Calibri" panose="020F0502020204030204" pitchFamily="34" charset="0"/>
              </a:rPr>
              <a:t>A</a:t>
            </a:r>
            <a:r>
              <a:rPr lang="en-ZA" sz="1400" i="1" dirty="0">
                <a:effectLst/>
                <a:latin typeface="Times New Roman" panose="02020603050405020304" pitchFamily="18" charset="0"/>
                <a:ea typeface="AvenirLTStd-Book"/>
              </a:rPr>
              <a:t>ccountability should identify who needs to be accountable to whom and for what? For instance,</a:t>
            </a:r>
            <a:r>
              <a:rPr lang="en-ZA" sz="1400" i="1" dirty="0">
                <a:effectLst/>
                <a:latin typeface="Times New Roman" panose="02020603050405020304" pitchFamily="18" charset="0"/>
                <a:ea typeface="Calibri" panose="020F0502020204030204" pitchFamily="34" charset="0"/>
              </a:rPr>
              <a:t> </a:t>
            </a:r>
            <a:r>
              <a:rPr lang="en-ZA" sz="1400" i="1" dirty="0">
                <a:effectLst/>
                <a:latin typeface="Times New Roman" panose="02020603050405020304" pitchFamily="18" charset="0"/>
                <a:ea typeface="AvenirLTStd-Book"/>
              </a:rPr>
              <a:t>accountability of political leaders and public officials to organisational effectiveness and efficiency through compliance measures, rules and ethics codes, and oversight bodies taking their legislated responsibilities seriously and committing to repelling corruption by taking swift action and imposing sanctions when the need arises</a:t>
            </a:r>
          </a:p>
          <a:p>
            <a:pPr marL="685800" lvl="1" algn="just">
              <a:lnSpc>
                <a:spcPct val="107000"/>
              </a:lnSpc>
            </a:pPr>
            <a:endParaRPr lang="en-ZA" sz="1400" i="1" dirty="0">
              <a:effectLst/>
              <a:latin typeface="Times New Roman" panose="02020603050405020304" pitchFamily="18" charset="0"/>
              <a:ea typeface="AvenirLTStd-Book"/>
            </a:endParaRPr>
          </a:p>
          <a:p>
            <a:pPr algn="just">
              <a:lnSpc>
                <a:spcPct val="107000"/>
              </a:lnSpc>
            </a:pPr>
            <a:r>
              <a:rPr lang="en-ZA" sz="1600" i="1" dirty="0">
                <a:effectLst/>
                <a:latin typeface="Times New Roman" panose="02020603050405020304" pitchFamily="18" charset="0"/>
                <a:ea typeface="Calibri" panose="020F0502020204030204" pitchFamily="34" charset="0"/>
              </a:rPr>
              <a:t>The Presidency, in line with political commitment at the top, needs to renew the governance structure of the anti-corruption agencies through the National Anti-Corruption Strategy, on the need for reconfiguration and coordination </a:t>
            </a:r>
            <a:r>
              <a:rPr lang="en-ZA" sz="1600" i="1" dirty="0">
                <a:effectLst/>
                <a:latin typeface="Times New Roman" panose="02020603050405020304" pitchFamily="18" charset="0"/>
                <a:ea typeface="AvenirLTStd-Book"/>
              </a:rPr>
              <a:t>among the existing institutional arrangements </a:t>
            </a:r>
            <a:r>
              <a:rPr lang="en-ZA" sz="1600" i="1" dirty="0">
                <a:effectLst/>
                <a:latin typeface="Times New Roman" panose="02020603050405020304" pitchFamily="18" charset="0"/>
                <a:ea typeface="Calibri" panose="020F0502020204030204" pitchFamily="34" charset="0"/>
              </a:rPr>
              <a:t>to repel duplication of these anti-corruption institutions for optimum results. Including a reconfigured or dedicated funding framework for the anti-corruption agencies/institutions as a sign of </a:t>
            </a:r>
            <a:r>
              <a:rPr lang="en-ZA" sz="1600" i="1" dirty="0">
                <a:effectLst/>
                <a:latin typeface="Times New Roman" panose="02020603050405020304" pitchFamily="18" charset="0"/>
                <a:ea typeface="AvenirLTStd-Book"/>
              </a:rPr>
              <a:t>commitment toward the </a:t>
            </a:r>
            <a:r>
              <a:rPr lang="en-ZA" sz="1600" i="1" dirty="0">
                <a:effectLst/>
                <a:latin typeface="Times New Roman" panose="02020603050405020304" pitchFamily="18" charset="0"/>
                <a:ea typeface="Calibri" panose="020F0502020204030204" pitchFamily="34" charset="0"/>
              </a:rPr>
              <a:t>support of anti-corruption agencies</a:t>
            </a:r>
          </a:p>
          <a:p>
            <a:pPr algn="just">
              <a:lnSpc>
                <a:spcPct val="107000"/>
              </a:lnSpc>
            </a:pP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90000"/>
              </a:lnSpc>
              <a:spcBef>
                <a:spcPts val="384"/>
              </a:spcBef>
              <a:spcAft>
                <a:spcPts val="600"/>
              </a:spcAft>
            </a:pPr>
            <a:endParaRPr lang="en-ZA" sz="1600" dirty="0">
              <a:effectLst/>
              <a:latin typeface="Times New Roman" panose="02020603050405020304" pitchFamily="18" charset="0"/>
              <a:ea typeface="Calibri" panose="020F0502020204030204" pitchFamily="34" charset="0"/>
            </a:endParaRPr>
          </a:p>
          <a:p>
            <a:pPr algn="just">
              <a:lnSpc>
                <a:spcPct val="90000"/>
              </a:lnSpc>
              <a:spcBef>
                <a:spcPts val="384"/>
              </a:spcBef>
              <a:spcAft>
                <a:spcPts val="600"/>
              </a:spcAft>
            </a:pPr>
            <a:endParaRPr lang="en-ZA" sz="1600" dirty="0"/>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fld id="{BEBAE927-7874-4922-83E4-16C33A40F121}" type="slidenum">
              <a:rPr lang="en-ZA" smtClean="0"/>
              <a:pPr/>
              <a:t>14</a:t>
            </a:fld>
            <a:endParaRPr lang="en-ZA" dirty="0"/>
          </a:p>
        </p:txBody>
      </p:sp>
    </p:spTree>
    <p:extLst>
      <p:ext uri="{BB962C8B-B14F-4D97-AF65-F5344CB8AC3E}">
        <p14:creationId xmlns:p14="http://schemas.microsoft.com/office/powerpoint/2010/main" val="117867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noAutofit/>
          </a:bodyPr>
          <a:lstStyle/>
          <a:p>
            <a:r>
              <a:rPr lang="en-ZA" sz="3200" dirty="0"/>
              <a:t>Chapter 1: Recommendations</a:t>
            </a:r>
            <a:endParaRPr lang="en-ZA" sz="3200" dirty="0">
              <a:latin typeface="Times New Roman"/>
              <a:cs typeface="Times New Roman"/>
            </a:endParaRPr>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457201" y="1648437"/>
            <a:ext cx="8229599" cy="4171595"/>
          </a:xfrm>
        </p:spPr>
        <p:txBody>
          <a:bodyPr vert="horz" lIns="91440" tIns="45720" rIns="91440" bIns="45720" rtlCol="0" anchor="t">
            <a:noAutofit/>
          </a:bodyPr>
          <a:lstStyle/>
          <a:p>
            <a:pPr algn="just">
              <a:lnSpc>
                <a:spcPct val="107000"/>
              </a:lnSpc>
            </a:pPr>
            <a:r>
              <a:rPr lang="en-ZA" sz="1600" i="1" dirty="0">
                <a:effectLst/>
                <a:latin typeface="Times New Roman" panose="02020603050405020304" pitchFamily="18" charset="0"/>
                <a:ea typeface="Calibri" panose="020F0502020204030204" pitchFamily="34" charset="0"/>
              </a:rPr>
              <a:t>The Presidency should consider establishing</a:t>
            </a:r>
            <a:r>
              <a:rPr lang="en-ZA" sz="1600" b="1" i="1" dirty="0">
                <a:effectLst/>
                <a:latin typeface="Times New Roman" panose="02020603050405020304" pitchFamily="18" charset="0"/>
                <a:ea typeface="Calibri" panose="020F0502020204030204" pitchFamily="34" charset="0"/>
              </a:rPr>
              <a:t> </a:t>
            </a:r>
            <a:r>
              <a:rPr lang="en-ZA" sz="1600" i="1" dirty="0">
                <a:effectLst/>
                <a:latin typeface="Times New Roman" panose="02020603050405020304" pitchFamily="18" charset="0"/>
                <a:ea typeface="Calibri" panose="020F0502020204030204" pitchFamily="34" charset="0"/>
              </a:rPr>
              <a:t>a Public Procurement Authority (PPA) that is mandated to show greater transparency and standardisation of government contracts, to organise and manage the public procurement process (rules, regulations, guidelines and policies) and implement a general public procurement policy on behalf of the government, guided by the principles of transparency, fairness and equity, as contained in the Constitution</a:t>
            </a:r>
          </a:p>
          <a:p>
            <a:pPr algn="just">
              <a:lnSpc>
                <a:spcPct val="107000"/>
              </a:lnSpc>
            </a:pPr>
            <a:endParaRPr lang="en-ZA" sz="1600" i="1" dirty="0">
              <a:effectLst/>
              <a:latin typeface="Times New Roman" panose="02020603050405020304" pitchFamily="18" charset="0"/>
              <a:ea typeface="Calibri" panose="020F0502020204030204" pitchFamily="34" charset="0"/>
            </a:endParaRPr>
          </a:p>
          <a:p>
            <a:pPr algn="just">
              <a:lnSpc>
                <a:spcPct val="107000"/>
              </a:lnSpc>
            </a:pPr>
            <a:r>
              <a:rPr lang="en-ZA" sz="1600" i="1" spc="-10" dirty="0">
                <a:effectLst/>
                <a:latin typeface="Times New Roman" panose="02020603050405020304" pitchFamily="18" charset="0"/>
                <a:ea typeface="Calibri" panose="020F0502020204030204" pitchFamily="34" charset="0"/>
              </a:rPr>
              <a:t>A dedicated or joint civil society organisation should be established that educates and empowers society about the dangers and adverse effects of corruption and advocates for anti-corruption reforms as bottom support to the top-down approach (political will)</a:t>
            </a:r>
            <a:endParaRPr lang="en-ZA" sz="1200" dirty="0"/>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fld id="{BEBAE927-7874-4922-83E4-16C33A40F121}" type="slidenum">
              <a:rPr lang="en-ZA" smtClean="0"/>
              <a:pPr/>
              <a:t>15</a:t>
            </a:fld>
            <a:endParaRPr lang="en-ZA" dirty="0"/>
          </a:p>
        </p:txBody>
      </p:sp>
    </p:spTree>
    <p:extLst>
      <p:ext uri="{BB962C8B-B14F-4D97-AF65-F5344CB8AC3E}">
        <p14:creationId xmlns:p14="http://schemas.microsoft.com/office/powerpoint/2010/main" val="334260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28AB45-EB97-4B4F-9CF1-D35DD8334F47}"/>
              </a:ext>
            </a:extLst>
          </p:cNvPr>
          <p:cNvSpPr>
            <a:spLocks noGrp="1"/>
          </p:cNvSpPr>
          <p:nvPr>
            <p:ph type="title"/>
          </p:nvPr>
        </p:nvSpPr>
        <p:spPr/>
        <p:txBody>
          <a:bodyPr>
            <a:noAutofit/>
          </a:bodyPr>
          <a:lstStyle/>
          <a:p>
            <a:r>
              <a:rPr lang="en-GB" sz="2800" dirty="0"/>
              <a:t>Chapter 2: Youth Unemployment and Intergovernmental Fiscal Relations: The Case of South Africa</a:t>
            </a:r>
          </a:p>
        </p:txBody>
      </p:sp>
      <p:sp>
        <p:nvSpPr>
          <p:cNvPr id="5" name="Content Placeholder 4">
            <a:extLst>
              <a:ext uri="{FF2B5EF4-FFF2-40B4-BE49-F238E27FC236}">
                <a16:creationId xmlns:a16="http://schemas.microsoft.com/office/drawing/2014/main" id="{D81D5F88-2E3D-4ED6-9E61-DE01C99AB061}"/>
              </a:ext>
            </a:extLst>
          </p:cNvPr>
          <p:cNvSpPr>
            <a:spLocks noGrp="1"/>
          </p:cNvSpPr>
          <p:nvPr>
            <p:ph idx="1"/>
          </p:nvPr>
        </p:nvSpPr>
        <p:spPr>
          <a:xfrm>
            <a:off x="457200" y="1612499"/>
            <a:ext cx="8229600" cy="4392885"/>
          </a:xfrm>
        </p:spPr>
        <p:txBody>
          <a:bodyPr vert="horz" lIns="91440" tIns="45720" rIns="91440" bIns="45720" rtlCol="0" anchor="t">
            <a:normAutofit/>
          </a:bodyPr>
          <a:lstStyle/>
          <a:p>
            <a:pPr algn="just">
              <a:lnSpc>
                <a:spcPct val="90000"/>
              </a:lnSpc>
              <a:spcAft>
                <a:spcPts val="800"/>
              </a:spcAft>
            </a:pPr>
            <a:r>
              <a:rPr lang="en-US" sz="1800" dirty="0">
                <a:latin typeface="Times New Roman"/>
                <a:cs typeface="Times New Roman"/>
              </a:rPr>
              <a:t>The government has, over the years, committed significant resources in terms of policies, legislation and programmes to address the unemployment crisis, especially youth unemployment</a:t>
            </a:r>
          </a:p>
          <a:p>
            <a:pPr algn="just">
              <a:lnSpc>
                <a:spcPct val="90000"/>
              </a:lnSpc>
              <a:spcAft>
                <a:spcPts val="800"/>
              </a:spcAft>
            </a:pPr>
            <a:r>
              <a:rPr lang="en-US" sz="1800" dirty="0">
                <a:latin typeface="Times New Roman"/>
                <a:cs typeface="Times New Roman"/>
              </a:rPr>
              <a:t>South Africa has also set up many publicly funded institutions or agencies to address employment, focusing on youth development and employment initiatives. These institutions include the National Youth Development Agency (NYDA), Sector Education and Training Authority (SETA) and, more recently, the Presidential Youth Employment Initiative (PYEI) to promote youth development and employment</a:t>
            </a:r>
          </a:p>
          <a:p>
            <a:pPr algn="just">
              <a:lnSpc>
                <a:spcPct val="90000"/>
              </a:lnSpc>
              <a:spcAft>
                <a:spcPts val="800"/>
              </a:spcAft>
            </a:pPr>
            <a:r>
              <a:rPr lang="en-US" sz="1800" dirty="0">
                <a:latin typeface="Times New Roman"/>
                <a:cs typeface="Times New Roman"/>
              </a:rPr>
              <a:t>These interventions are funded using intergovernmental fiscal instruments such as conditional grants and equitable share allocations to boost employment creation</a:t>
            </a:r>
          </a:p>
          <a:p>
            <a:pPr algn="just">
              <a:lnSpc>
                <a:spcPct val="90000"/>
              </a:lnSpc>
              <a:spcAft>
                <a:spcPts val="800"/>
              </a:spcAft>
            </a:pPr>
            <a:r>
              <a:rPr lang="en-US" sz="1800" dirty="0">
                <a:latin typeface="Times New Roman"/>
                <a:cs typeface="Times New Roman"/>
              </a:rPr>
              <a:t>The overall aim of the chapter is to understand the effectiveness of the fiscal framework and relevant public institutions in addressing youth unemployment challenges</a:t>
            </a:r>
          </a:p>
          <a:p>
            <a:pPr marL="342000" indent="-342000" algn="just">
              <a:lnSpc>
                <a:spcPct val="90000"/>
              </a:lnSpc>
              <a:spcAft>
                <a:spcPts val="800"/>
              </a:spcAft>
              <a:buNone/>
            </a:pPr>
            <a:endParaRPr lang="en-US" sz="2000" dirty="0">
              <a:latin typeface="Times New Roman"/>
              <a:cs typeface="Times New Roman"/>
            </a:endParaRPr>
          </a:p>
        </p:txBody>
      </p:sp>
      <p:sp>
        <p:nvSpPr>
          <p:cNvPr id="3" name="Slide Number Placeholder 2">
            <a:extLst>
              <a:ext uri="{FF2B5EF4-FFF2-40B4-BE49-F238E27FC236}">
                <a16:creationId xmlns:a16="http://schemas.microsoft.com/office/drawing/2014/main" id="{4C82D6B4-2FA8-4F1B-9CE8-4EAE7F896071}"/>
              </a:ext>
            </a:extLst>
          </p:cNvPr>
          <p:cNvSpPr>
            <a:spLocks noGrp="1"/>
          </p:cNvSpPr>
          <p:nvPr>
            <p:ph type="sldNum" sz="quarter" idx="12"/>
          </p:nvPr>
        </p:nvSpPr>
        <p:spPr/>
        <p:txBody>
          <a:bodyPr/>
          <a:lstStyle/>
          <a:p>
            <a:fld id="{25CCA86C-E595-4FCB-B12A-2D663C05ECA6}" type="slidenum">
              <a:rPr lang="en-ZA" smtClean="0"/>
              <a:t>16</a:t>
            </a:fld>
            <a:endParaRPr lang="en-ZA" dirty="0"/>
          </a:p>
        </p:txBody>
      </p:sp>
    </p:spTree>
    <p:extLst>
      <p:ext uri="{BB962C8B-B14F-4D97-AF65-F5344CB8AC3E}">
        <p14:creationId xmlns:p14="http://schemas.microsoft.com/office/powerpoint/2010/main" val="3767955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normAutofit/>
          </a:bodyPr>
          <a:lstStyle/>
          <a:p>
            <a:r>
              <a:rPr lang="en-ZA" sz="3200" dirty="0">
                <a:latin typeface="Times New Roman"/>
                <a:cs typeface="Times New Roman"/>
              </a:rPr>
              <a:t>Findings</a:t>
            </a:r>
            <a:endParaRPr lang="en-ZA" sz="3200" dirty="0"/>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457200" y="1609508"/>
            <a:ext cx="8229600" cy="4810368"/>
          </a:xfrm>
        </p:spPr>
        <p:txBody>
          <a:bodyPr vert="horz" lIns="91440" tIns="45720" rIns="91440" bIns="45720" rtlCol="0" anchor="t">
            <a:normAutofit lnSpcReduction="10000"/>
          </a:bodyPr>
          <a:lstStyle/>
          <a:p>
            <a:pPr algn="just"/>
            <a:r>
              <a:rPr lang="en-ZA" sz="1800" dirty="0">
                <a:latin typeface="Times New Roman"/>
                <a:cs typeface="Times New Roman"/>
              </a:rPr>
              <a:t>The evidence shows that government </a:t>
            </a:r>
            <a:r>
              <a:rPr lang="en-ZA" sz="1800" b="1" dirty="0">
                <a:latin typeface="Times New Roman"/>
                <a:cs typeface="Times New Roman"/>
              </a:rPr>
              <a:t>spending and increases in taxes have not </a:t>
            </a:r>
            <a:r>
              <a:rPr lang="en-ZA" sz="1800" dirty="0">
                <a:latin typeface="Times New Roman"/>
                <a:cs typeface="Times New Roman"/>
              </a:rPr>
              <a:t>resulted in </a:t>
            </a:r>
            <a:r>
              <a:rPr lang="en-ZA" sz="1800" b="1" dirty="0">
                <a:latin typeface="Times New Roman"/>
                <a:cs typeface="Times New Roman"/>
              </a:rPr>
              <a:t>a reduction in unemployment</a:t>
            </a:r>
            <a:r>
              <a:rPr lang="en-ZA" sz="1800" dirty="0">
                <a:latin typeface="Times New Roman"/>
                <a:cs typeface="Times New Roman"/>
              </a:rPr>
              <a:t>. In other words, increases in government spending have been associated with increases in the unemployment rate.</a:t>
            </a:r>
          </a:p>
          <a:p>
            <a:pPr algn="just"/>
            <a:r>
              <a:rPr lang="en-ZA" sz="1800" dirty="0">
                <a:latin typeface="Times New Roman"/>
                <a:cs typeface="Times New Roman"/>
              </a:rPr>
              <a:t>The evidence also shows that government investment </a:t>
            </a:r>
            <a:r>
              <a:rPr lang="en-ZA" sz="1800" b="1" dirty="0">
                <a:latin typeface="Times New Roman"/>
                <a:cs typeface="Times New Roman"/>
              </a:rPr>
              <a:t>has increased employment</a:t>
            </a:r>
            <a:r>
              <a:rPr lang="en-ZA" sz="1800" dirty="0">
                <a:latin typeface="Times New Roman"/>
                <a:cs typeface="Times New Roman"/>
              </a:rPr>
              <a:t>. Therefore, </a:t>
            </a:r>
            <a:r>
              <a:rPr lang="en-ZA" sz="1800" b="1" dirty="0">
                <a:latin typeface="Times New Roman"/>
                <a:cs typeface="Times New Roman"/>
              </a:rPr>
              <a:t>government investment, and not consumption expenditure</a:t>
            </a:r>
            <a:r>
              <a:rPr lang="en-ZA" sz="1800" dirty="0">
                <a:latin typeface="Times New Roman"/>
                <a:cs typeface="Times New Roman"/>
              </a:rPr>
              <a:t>, reduces unemployment.</a:t>
            </a:r>
          </a:p>
          <a:p>
            <a:pPr lvl="1" algn="just"/>
            <a:r>
              <a:rPr lang="en-ZA" sz="1600" dirty="0"/>
              <a:t>The proportion of gross fixed capital formation expenditure in the composition of the budget should be progressively increased to decrease unemployment.</a:t>
            </a:r>
          </a:p>
          <a:p>
            <a:pPr algn="just"/>
            <a:r>
              <a:rPr lang="en-ZA" sz="1800" dirty="0"/>
              <a:t>Labour market interventions (e.g. EPWP, the Jobs Fund, ETI) have resulted in some economic opportunities at a </a:t>
            </a:r>
            <a:r>
              <a:rPr lang="en-ZA" sz="1800" b="1" dirty="0"/>
              <a:t>micro-level</a:t>
            </a:r>
            <a:r>
              <a:rPr lang="en-ZA" sz="1800" dirty="0"/>
              <a:t> for the youth, but they have </a:t>
            </a:r>
            <a:r>
              <a:rPr lang="en-ZA" sz="1800" b="1" dirty="0"/>
              <a:t>no significant impact on reducing the high unemployment rate</a:t>
            </a:r>
            <a:r>
              <a:rPr lang="en-ZA" sz="1800" dirty="0"/>
              <a:t>.</a:t>
            </a:r>
          </a:p>
          <a:p>
            <a:pPr lvl="1" algn="just">
              <a:lnSpc>
                <a:spcPct val="110000"/>
              </a:lnSpc>
            </a:pPr>
            <a:r>
              <a:rPr lang="en-ZA" sz="1600" dirty="0"/>
              <a:t>Conventional labour market interventions that centre on education, training and wage subsidies are necessary, but inadequate on their own to address the youth unemployment challenge. </a:t>
            </a:r>
          </a:p>
          <a:p>
            <a:pPr lvl="1" algn="just">
              <a:lnSpc>
                <a:spcPct val="110000"/>
              </a:lnSpc>
            </a:pPr>
            <a:r>
              <a:rPr lang="en-ZA" sz="1600" dirty="0"/>
              <a:t>Labour market interventions may be suitable for addressing supply-side challenges and preparing job seekers to enter the labour market. </a:t>
            </a:r>
            <a:r>
              <a:rPr lang="en-ZA" sz="1600" b="1" dirty="0"/>
              <a:t>Their effect will remain limited if there is no corresponding increase in the supply of jobs (i.e. job creation) through structural constraints and rigidities.</a:t>
            </a:r>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fld id="{BEBAE927-7874-4922-83E4-16C33A40F121}" type="slidenum">
              <a:rPr lang="en-ZA" smtClean="0"/>
              <a:pPr/>
              <a:t>17</a:t>
            </a:fld>
            <a:endParaRPr lang="en-ZA" dirty="0"/>
          </a:p>
        </p:txBody>
      </p:sp>
    </p:spTree>
    <p:extLst>
      <p:ext uri="{BB962C8B-B14F-4D97-AF65-F5344CB8AC3E}">
        <p14:creationId xmlns:p14="http://schemas.microsoft.com/office/powerpoint/2010/main" val="1639909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DBC1-AAC6-403B-84A3-501F652BBCF9}"/>
              </a:ext>
            </a:extLst>
          </p:cNvPr>
          <p:cNvSpPr>
            <a:spLocks noGrp="1"/>
          </p:cNvSpPr>
          <p:nvPr>
            <p:ph type="title"/>
          </p:nvPr>
        </p:nvSpPr>
        <p:spPr/>
        <p:txBody>
          <a:bodyPr>
            <a:normAutofit/>
          </a:bodyPr>
          <a:lstStyle/>
          <a:p>
            <a:r>
              <a:rPr lang="en-ZA" sz="3200" dirty="0"/>
              <a:t>Chapter 2: Recommendations</a:t>
            </a:r>
          </a:p>
        </p:txBody>
      </p:sp>
      <p:sp>
        <p:nvSpPr>
          <p:cNvPr id="3" name="Content Placeholder 2">
            <a:extLst>
              <a:ext uri="{FF2B5EF4-FFF2-40B4-BE49-F238E27FC236}">
                <a16:creationId xmlns:a16="http://schemas.microsoft.com/office/drawing/2014/main" id="{B487FC65-BFB0-4947-81B3-086A92A823E8}"/>
              </a:ext>
            </a:extLst>
          </p:cNvPr>
          <p:cNvSpPr>
            <a:spLocks noGrp="1"/>
          </p:cNvSpPr>
          <p:nvPr>
            <p:ph idx="1"/>
          </p:nvPr>
        </p:nvSpPr>
        <p:spPr>
          <a:xfrm>
            <a:off x="457200" y="1594384"/>
            <a:ext cx="8229600" cy="4466183"/>
          </a:xfrm>
        </p:spPr>
        <p:txBody>
          <a:bodyPr vert="horz" lIns="91440" tIns="45720" rIns="91440" bIns="45720" rtlCol="0" anchor="t">
            <a:noAutofit/>
          </a:bodyPr>
          <a:lstStyle/>
          <a:p>
            <a:pPr algn="just">
              <a:lnSpc>
                <a:spcPct val="90000"/>
              </a:lnSpc>
              <a:spcAft>
                <a:spcPts val="800"/>
              </a:spcAft>
            </a:pPr>
            <a:r>
              <a:rPr lang="en-ZA" sz="1600" i="1" dirty="0">
                <a:latin typeface="Times New Roman"/>
                <a:cs typeface="Times New Roman"/>
              </a:rPr>
              <a:t>The proportion of gross fixed capital expenditure in the composition of the budget should be systematically increased. Consumption expenditure should be reduced, and there is a need to remove structural and institutional rigidities that impact on private investment in reducing unemployment.</a:t>
            </a:r>
          </a:p>
          <a:p>
            <a:pPr algn="just">
              <a:lnSpc>
                <a:spcPct val="90000"/>
              </a:lnSpc>
              <a:spcAft>
                <a:spcPts val="800"/>
              </a:spcAft>
            </a:pPr>
            <a:r>
              <a:rPr lang="en-ZA" sz="1600" i="1" dirty="0">
                <a:latin typeface="Times New Roman"/>
                <a:cs typeface="Times New Roman"/>
              </a:rPr>
              <a:t>To better target and increase the impact of the incentive, the Commission recommends revising the employee eligibility age from 18 to 29 years old. The age group 24–34 years has a relatively high rate of individuals not in education, employment or training (NEET) compared to 15 to 24 year-olds. National Treasury can also consider deepening the ETI to encourage hiring young women whose NEET rate is relatively higher than that of their male counterparts for both youth categories.</a:t>
            </a:r>
          </a:p>
          <a:p>
            <a:pPr algn="just">
              <a:lnSpc>
                <a:spcPct val="90000"/>
              </a:lnSpc>
              <a:spcAft>
                <a:spcPts val="800"/>
              </a:spcAft>
            </a:pPr>
            <a:r>
              <a:rPr lang="en-ZA" sz="1600" i="1" dirty="0">
                <a:latin typeface="Times New Roman"/>
                <a:cs typeface="Times New Roman"/>
              </a:rPr>
              <a:t>The Department of Employment and Labour, the Department of Higher Education and Training, and the Department of Women, Youth and Persons with Disabilities should coordinate all labour markets and skills programmes. The Department of Women, Youth and Persons with Disabilities has a mandate of enabling the empowerment and socio-economic upliftment of youth and women. Well-coordinated labour market interventions could bolster the impact of existing labour market programmes through more significant integration and leveraging of initiatives.</a:t>
            </a:r>
          </a:p>
          <a:p>
            <a:pPr algn="just">
              <a:lnSpc>
                <a:spcPct val="90000"/>
              </a:lnSpc>
              <a:spcAft>
                <a:spcPts val="800"/>
              </a:spcAft>
            </a:pPr>
            <a:endParaRPr lang="en-ZA" sz="1800" i="1" dirty="0">
              <a:latin typeface="Times New Roman"/>
              <a:cs typeface="Times New Roman"/>
            </a:endParaRPr>
          </a:p>
        </p:txBody>
      </p:sp>
      <p:sp>
        <p:nvSpPr>
          <p:cNvPr id="4" name="Slide Number Placeholder 3">
            <a:extLst>
              <a:ext uri="{FF2B5EF4-FFF2-40B4-BE49-F238E27FC236}">
                <a16:creationId xmlns:a16="http://schemas.microsoft.com/office/drawing/2014/main" id="{A519330A-4C27-4C7C-8F40-838FF431AECB}"/>
              </a:ext>
            </a:extLst>
          </p:cNvPr>
          <p:cNvSpPr>
            <a:spLocks noGrp="1"/>
          </p:cNvSpPr>
          <p:nvPr>
            <p:ph type="sldNum" sz="quarter" idx="12"/>
          </p:nvPr>
        </p:nvSpPr>
        <p:spPr/>
        <p:txBody>
          <a:bodyPr/>
          <a:lstStyle/>
          <a:p>
            <a:fld id="{BEBAE927-7874-4922-83E4-16C33A40F121}" type="slidenum">
              <a:rPr lang="en-ZA" smtClean="0"/>
              <a:pPr/>
              <a:t>18</a:t>
            </a:fld>
            <a:endParaRPr lang="en-ZA" dirty="0"/>
          </a:p>
        </p:txBody>
      </p:sp>
    </p:spTree>
    <p:extLst>
      <p:ext uri="{BB962C8B-B14F-4D97-AF65-F5344CB8AC3E}">
        <p14:creationId xmlns:p14="http://schemas.microsoft.com/office/powerpoint/2010/main" val="538906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66E8F-9C76-4872-B83C-A830F2434E81}"/>
              </a:ext>
            </a:extLst>
          </p:cNvPr>
          <p:cNvSpPr>
            <a:spLocks noGrp="1"/>
          </p:cNvSpPr>
          <p:nvPr>
            <p:ph type="title"/>
          </p:nvPr>
        </p:nvSpPr>
        <p:spPr/>
        <p:txBody>
          <a:bodyPr>
            <a:normAutofit/>
          </a:bodyPr>
          <a:lstStyle/>
          <a:p>
            <a:r>
              <a:rPr lang="en-GB" sz="2800" dirty="0"/>
              <a:t>Chapter 3: Assessing Debt Sustainability in South Africa</a:t>
            </a:r>
          </a:p>
        </p:txBody>
      </p:sp>
      <p:sp>
        <p:nvSpPr>
          <p:cNvPr id="3" name="Content Placeholder 2">
            <a:extLst>
              <a:ext uri="{FF2B5EF4-FFF2-40B4-BE49-F238E27FC236}">
                <a16:creationId xmlns:a16="http://schemas.microsoft.com/office/drawing/2014/main" id="{C650A130-4933-4374-BB2A-16E3B1AF6A63}"/>
              </a:ext>
            </a:extLst>
          </p:cNvPr>
          <p:cNvSpPr>
            <a:spLocks noGrp="1"/>
          </p:cNvSpPr>
          <p:nvPr>
            <p:ph idx="1"/>
          </p:nvPr>
        </p:nvSpPr>
        <p:spPr>
          <a:xfrm>
            <a:off x="457199" y="1534685"/>
            <a:ext cx="8229601" cy="4885191"/>
          </a:xfrm>
        </p:spPr>
        <p:txBody>
          <a:bodyPr>
            <a:noAutofit/>
          </a:bodyPr>
          <a:lstStyle/>
          <a:p>
            <a:pPr algn="just">
              <a:lnSpc>
                <a:spcPct val="110000"/>
              </a:lnSpc>
              <a:spcAft>
                <a:spcPts val="800"/>
              </a:spcAft>
            </a:pPr>
            <a:r>
              <a:rPr lang="en-ZA" sz="1500" dirty="0"/>
              <a:t>South Africa faces high uncertainty with respect to its public debt levels, cost of debt and future debt path. Due to multiple waves of the COVID-19 pandemic and rapidly changing economic climate, fiscal vulnerabilities have become more apparent, creating concern for rising national debt.</a:t>
            </a:r>
          </a:p>
          <a:p>
            <a:pPr algn="just">
              <a:lnSpc>
                <a:spcPct val="110000"/>
              </a:lnSpc>
              <a:spcAft>
                <a:spcPts val="800"/>
              </a:spcAft>
            </a:pPr>
            <a:r>
              <a:rPr lang="en-ZA" sz="1500" dirty="0"/>
              <a:t>Debt-to-GDP has doubled over the last 10 years, reaching 70.7% in 2020/21. Rising debt service costs continue to crowd out expenditure on basic services. Although debt levels are below those of many advanced economies, South Africa’s interest rates (i.e., cost of debt) are substantially higher.</a:t>
            </a:r>
          </a:p>
          <a:p>
            <a:pPr algn="just">
              <a:lnSpc>
                <a:spcPct val="110000"/>
              </a:lnSpc>
              <a:spcAft>
                <a:spcPts val="800"/>
              </a:spcAft>
            </a:pPr>
            <a:r>
              <a:rPr lang="en-ZA" sz="1500" dirty="0"/>
              <a:t>Projections for economic growth are weak, averaging 1.8 per cent per annum over the following three years (National Treasury, 2022). Further unprecedented events, such as international conflicts or new Covid-19 variants, may threaten fiscal plans and economic recovery.</a:t>
            </a:r>
          </a:p>
          <a:p>
            <a:pPr algn="just">
              <a:lnSpc>
                <a:spcPct val="110000"/>
              </a:lnSpc>
              <a:spcAft>
                <a:spcPts val="800"/>
              </a:spcAft>
            </a:pPr>
            <a:r>
              <a:rPr lang="en-ZA" sz="1500" dirty="0"/>
              <a:t>The research aims to understand debt and its sustainability in South Africa, particularly amid volatile economic conditions over the last few years.</a:t>
            </a:r>
          </a:p>
          <a:p>
            <a:pPr algn="just">
              <a:lnSpc>
                <a:spcPct val="110000"/>
              </a:lnSpc>
              <a:spcAft>
                <a:spcPts val="800"/>
              </a:spcAft>
            </a:pPr>
            <a:r>
              <a:rPr lang="en-ZA" sz="1500" dirty="0"/>
              <a:t>A variety of key sustainability indicators and other quantitative tools assess what constitutes a sustainable debt path, whether debt is sustainable in South Africa, what impact high debt has on economic growth, and the future course of debt sustainability.</a:t>
            </a:r>
          </a:p>
          <a:p>
            <a:pPr indent="-216000">
              <a:lnSpc>
                <a:spcPct val="120000"/>
              </a:lnSpc>
              <a:spcBef>
                <a:spcPts val="0"/>
              </a:spcBef>
            </a:pPr>
            <a:endParaRPr lang="en-ZA" sz="1500" dirty="0"/>
          </a:p>
        </p:txBody>
      </p:sp>
      <p:sp>
        <p:nvSpPr>
          <p:cNvPr id="4" name="Slide Number Placeholder 3">
            <a:extLst>
              <a:ext uri="{FF2B5EF4-FFF2-40B4-BE49-F238E27FC236}">
                <a16:creationId xmlns:a16="http://schemas.microsoft.com/office/drawing/2014/main" id="{A16516C1-F05E-404B-941D-170189695D17}"/>
              </a:ext>
            </a:extLst>
          </p:cNvPr>
          <p:cNvSpPr>
            <a:spLocks noGrp="1"/>
          </p:cNvSpPr>
          <p:nvPr>
            <p:ph type="sldNum" sz="quarter" idx="12"/>
          </p:nvPr>
        </p:nvSpPr>
        <p:spPr/>
        <p:txBody>
          <a:bodyPr/>
          <a:lstStyle/>
          <a:p>
            <a:fld id="{BEBAE927-7874-4922-83E4-16C33A40F121}" type="slidenum">
              <a:rPr lang="en-ZA" smtClean="0"/>
              <a:pPr/>
              <a:t>19</a:t>
            </a:fld>
            <a:endParaRPr lang="en-ZA" dirty="0"/>
          </a:p>
        </p:txBody>
      </p:sp>
    </p:spTree>
    <p:extLst>
      <p:ext uri="{BB962C8B-B14F-4D97-AF65-F5344CB8AC3E}">
        <p14:creationId xmlns:p14="http://schemas.microsoft.com/office/powerpoint/2010/main" val="39672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FFC in the Constitution of the Republic of South Africa</a:t>
            </a:r>
          </a:p>
        </p:txBody>
      </p:sp>
      <p:sp>
        <p:nvSpPr>
          <p:cNvPr id="3" name="Content Placeholder 2"/>
          <p:cNvSpPr>
            <a:spLocks noGrp="1"/>
          </p:cNvSpPr>
          <p:nvPr>
            <p:ph idx="1"/>
          </p:nvPr>
        </p:nvSpPr>
        <p:spPr>
          <a:xfrm>
            <a:off x="457200" y="1600200"/>
            <a:ext cx="8229600" cy="4493096"/>
          </a:xfrm>
        </p:spPr>
        <p:txBody>
          <a:bodyPr>
            <a:noAutofit/>
          </a:bodyPr>
          <a:lstStyle/>
          <a:p>
            <a:pPr algn="just"/>
            <a:r>
              <a:rPr lang="en-ZA" sz="1800" dirty="0"/>
              <a:t>The Financial and Fiscal Commission is a constitutional institution established under </a:t>
            </a:r>
            <a:r>
              <a:rPr lang="en-ZA" sz="1800" b="1" dirty="0"/>
              <a:t>Chapter 13: Finance, Sections 220-222 of the Constitution</a:t>
            </a:r>
            <a:r>
              <a:rPr lang="en-ZA" sz="1800" dirty="0"/>
              <a:t>, which makes recommendations envisaged in the following sections of the Constitution to Parliament, provincial legislatures and any other authorities determined by national legislation: </a:t>
            </a:r>
          </a:p>
          <a:p>
            <a:pPr algn="just">
              <a:buFont typeface="Wingdings" panose="05000000000000000000" pitchFamily="2" charset="2"/>
              <a:buChar char="v"/>
            </a:pPr>
            <a:endParaRPr lang="en-ZA" sz="1800" dirty="0"/>
          </a:p>
          <a:p>
            <a:pPr lvl="1" algn="just">
              <a:buFont typeface="Times New Roman" panose="02020603050405020304" pitchFamily="18" charset="0"/>
              <a:buChar char="‾"/>
            </a:pPr>
            <a:r>
              <a:rPr lang="en-ZA" sz="1600" b="1" dirty="0"/>
              <a:t>s214(2) Equitable shares and allocations of revenue; </a:t>
            </a:r>
          </a:p>
          <a:p>
            <a:pPr lvl="1" algn="just">
              <a:buFont typeface="Times New Roman" panose="02020603050405020304" pitchFamily="18" charset="0"/>
              <a:buChar char="‾"/>
            </a:pPr>
            <a:r>
              <a:rPr lang="en-ZA" sz="1600" b="1" dirty="0"/>
              <a:t>s218(2) Government guarantees; </a:t>
            </a:r>
          </a:p>
          <a:p>
            <a:pPr lvl="1" algn="just">
              <a:buFont typeface="Times New Roman" panose="02020603050405020304" pitchFamily="18" charset="0"/>
              <a:buChar char="‾"/>
            </a:pPr>
            <a:r>
              <a:rPr lang="en-ZA" sz="1600" b="1" dirty="0"/>
              <a:t>s228(2)(b) Provincial taxes; </a:t>
            </a:r>
          </a:p>
          <a:p>
            <a:pPr lvl="1" algn="just">
              <a:buFont typeface="Times New Roman" panose="02020603050405020304" pitchFamily="18" charset="0"/>
              <a:buChar char="‾"/>
            </a:pPr>
            <a:r>
              <a:rPr lang="en-ZA" sz="1600" b="1" dirty="0"/>
              <a:t>s229(5) Municipal fiscal powers and functions;  </a:t>
            </a:r>
          </a:p>
          <a:p>
            <a:pPr lvl="1" algn="just">
              <a:buFont typeface="Times New Roman" panose="02020603050405020304" pitchFamily="18" charset="0"/>
              <a:buChar char="‾"/>
            </a:pPr>
            <a:r>
              <a:rPr lang="en-ZA" sz="1600" b="1" dirty="0"/>
              <a:t>s230(2) Provincial loans; and</a:t>
            </a:r>
          </a:p>
          <a:p>
            <a:pPr lvl="1" algn="just">
              <a:buFont typeface="Times New Roman" panose="02020603050405020304" pitchFamily="18" charset="0"/>
              <a:buChar char="‾"/>
            </a:pPr>
            <a:r>
              <a:rPr lang="en-ZA" sz="1600" b="1" dirty="0"/>
              <a:t>s230A(2) Municipal loans</a:t>
            </a:r>
          </a:p>
          <a:p>
            <a:pPr lvl="1" algn="just">
              <a:spcBef>
                <a:spcPts val="0"/>
              </a:spcBef>
              <a:buFont typeface="Wingdings" panose="05000000000000000000" pitchFamily="2" charset="2"/>
              <a:buChar char="v"/>
            </a:pPr>
            <a:endParaRPr lang="en-ZA" sz="1600" dirty="0"/>
          </a:p>
          <a:p>
            <a:pPr algn="just"/>
            <a:r>
              <a:rPr lang="en-ZA" sz="1800" b="1" dirty="0"/>
              <a:t>All legislations referred in these sections “may be enacted </a:t>
            </a:r>
            <a:r>
              <a:rPr lang="en-ZA" sz="1800" b="1" u="sng" dirty="0"/>
              <a:t>only after</a:t>
            </a:r>
            <a:r>
              <a:rPr lang="en-ZA" sz="1800" b="1" dirty="0"/>
              <a:t>” any “recommendations of the Financial and Fiscal Commission have been considered”</a:t>
            </a:r>
          </a:p>
        </p:txBody>
      </p:sp>
      <p:sp>
        <p:nvSpPr>
          <p:cNvPr id="5" name="Slide Number Placeholder 4"/>
          <p:cNvSpPr>
            <a:spLocks noGrp="1"/>
          </p:cNvSpPr>
          <p:nvPr>
            <p:ph type="sldNum" sz="quarter" idx="12"/>
          </p:nvPr>
        </p:nvSpPr>
        <p:spPr/>
        <p:txBody>
          <a:bodyPr/>
          <a:lstStyle/>
          <a:p>
            <a:fld id="{AC57FB67-5201-4263-A749-74A8A000A585}" type="slidenum">
              <a:rPr lang="en-ZA" smtClean="0"/>
              <a:pPr/>
              <a:t>2</a:t>
            </a:fld>
            <a:endParaRPr lang="en-ZA" dirty="0"/>
          </a:p>
        </p:txBody>
      </p:sp>
    </p:spTree>
    <p:extLst>
      <p:ext uri="{BB962C8B-B14F-4D97-AF65-F5344CB8AC3E}">
        <p14:creationId xmlns:p14="http://schemas.microsoft.com/office/powerpoint/2010/main" val="237106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AA61A-5F85-B34A-794D-126975AC2131}"/>
              </a:ext>
            </a:extLst>
          </p:cNvPr>
          <p:cNvSpPr>
            <a:spLocks noGrp="1"/>
          </p:cNvSpPr>
          <p:nvPr>
            <p:ph type="title"/>
          </p:nvPr>
        </p:nvSpPr>
        <p:spPr/>
        <p:txBody>
          <a:bodyPr/>
          <a:lstStyle/>
          <a:p>
            <a:r>
              <a:rPr lang="en-GB" dirty="0"/>
              <a:t>Findings</a:t>
            </a:r>
          </a:p>
        </p:txBody>
      </p:sp>
      <p:sp>
        <p:nvSpPr>
          <p:cNvPr id="4" name="Slide Number Placeholder 3">
            <a:extLst>
              <a:ext uri="{FF2B5EF4-FFF2-40B4-BE49-F238E27FC236}">
                <a16:creationId xmlns:a16="http://schemas.microsoft.com/office/drawing/2014/main" id="{A61C03F3-2BD4-8011-F44D-6891790A3586}"/>
              </a:ext>
            </a:extLst>
          </p:cNvPr>
          <p:cNvSpPr>
            <a:spLocks noGrp="1"/>
          </p:cNvSpPr>
          <p:nvPr>
            <p:ph type="sldNum" sz="quarter" idx="12"/>
          </p:nvPr>
        </p:nvSpPr>
        <p:spPr/>
        <p:txBody>
          <a:bodyPr/>
          <a:lstStyle/>
          <a:p>
            <a:fld id="{BEBAE927-7874-4922-83E4-16C33A40F121}" type="slidenum">
              <a:rPr lang="en-ZA" smtClean="0"/>
              <a:pPr/>
              <a:t>20</a:t>
            </a:fld>
            <a:endParaRPr lang="en-ZA" dirty="0"/>
          </a:p>
        </p:txBody>
      </p:sp>
      <p:sp>
        <p:nvSpPr>
          <p:cNvPr id="7" name="Content Placeholder 6">
            <a:extLst>
              <a:ext uri="{FF2B5EF4-FFF2-40B4-BE49-F238E27FC236}">
                <a16:creationId xmlns:a16="http://schemas.microsoft.com/office/drawing/2014/main" id="{E0E67444-8015-1A5E-2865-D5724EC23C7A}"/>
              </a:ext>
            </a:extLst>
          </p:cNvPr>
          <p:cNvSpPr>
            <a:spLocks noGrp="1"/>
          </p:cNvSpPr>
          <p:nvPr>
            <p:ph idx="1"/>
          </p:nvPr>
        </p:nvSpPr>
        <p:spPr>
          <a:xfrm>
            <a:off x="4797452" y="1634237"/>
            <a:ext cx="3889348" cy="4949125"/>
          </a:xfrm>
        </p:spPr>
        <p:txBody>
          <a:bodyPr>
            <a:noAutofit/>
          </a:bodyPr>
          <a:lstStyle/>
          <a:p>
            <a:pPr algn="just">
              <a:spcAft>
                <a:spcPts val="800"/>
              </a:spcAft>
            </a:pPr>
            <a:r>
              <a:rPr lang="en-US" sz="1300" dirty="0">
                <a:ea typeface="Calibri" panose="020F0502020204030204" pitchFamily="34" charset="0"/>
              </a:rPr>
              <a:t>A sustainable debt path is where the </a:t>
            </a:r>
            <a:r>
              <a:rPr lang="en-ZA" sz="1300" dirty="0">
                <a:ea typeface="Calibri" panose="020F0502020204030204" pitchFamily="34" charset="0"/>
              </a:rPr>
              <a:t>fiscus is committed to stabilising debt via mitigating debt service costs, adjusting the primary balance and seeking improved growth in the economy while protecting the needs of its population.</a:t>
            </a:r>
          </a:p>
          <a:p>
            <a:pPr algn="just">
              <a:spcAft>
                <a:spcPts val="800"/>
              </a:spcAft>
            </a:pPr>
            <a:r>
              <a:rPr lang="en-ZA" sz="1300" dirty="0">
                <a:ea typeface="Calibri" panose="020F0502020204030204" pitchFamily="34" charset="0"/>
              </a:rPr>
              <a:t>Sharp increases in debt stock and debt service costs, weak growth against high interest rates (see Figure 1), indications of unproductive debt, and vulnerabilities to macroeconomic shocks indicate unfavourable conditions. Overall, debt sustainability appears to be weak in SA.</a:t>
            </a:r>
          </a:p>
          <a:p>
            <a:pPr algn="just">
              <a:spcAft>
                <a:spcPts val="800"/>
              </a:spcAft>
            </a:pPr>
            <a:r>
              <a:rPr lang="en-ZA" sz="1300" dirty="0">
                <a:ea typeface="Calibri" panose="020F0502020204030204" pitchFamily="34" charset="0"/>
              </a:rPr>
              <a:t>Regression analysis revealed a non-linear impact of debt on economic growth. High debt levels are associated with deteriorating growth, possibly due to poor quality expenditure or debt overhangs.</a:t>
            </a:r>
          </a:p>
          <a:p>
            <a:pPr algn="just">
              <a:spcAft>
                <a:spcPts val="800"/>
              </a:spcAft>
            </a:pPr>
            <a:r>
              <a:rPr lang="en-ZA" sz="1300" dirty="0">
                <a:ea typeface="Calibri" panose="020F0502020204030204" pitchFamily="34" charset="0"/>
              </a:rPr>
              <a:t>Projections of the debt path indicate that debt levels and financing needs are vulnerable to adverse shocks to the primary balance, growth rate, and interest rate as well as to deviations from the proposed fiscal consolidation.</a:t>
            </a:r>
          </a:p>
        </p:txBody>
      </p:sp>
      <p:graphicFrame>
        <p:nvGraphicFramePr>
          <p:cNvPr id="8" name="Chart 7">
            <a:extLst>
              <a:ext uri="{FF2B5EF4-FFF2-40B4-BE49-F238E27FC236}">
                <a16:creationId xmlns:a16="http://schemas.microsoft.com/office/drawing/2014/main" id="{BAA2CBB8-3679-4D76-8D07-1192F15447C6}"/>
              </a:ext>
            </a:extLst>
          </p:cNvPr>
          <p:cNvGraphicFramePr/>
          <p:nvPr>
            <p:extLst>
              <p:ext uri="{D42A27DB-BD31-4B8C-83A1-F6EECF244321}">
                <p14:modId xmlns:p14="http://schemas.microsoft.com/office/powerpoint/2010/main" val="3795989187"/>
              </p:ext>
            </p:extLst>
          </p:nvPr>
        </p:nvGraphicFramePr>
        <p:xfrm>
          <a:off x="457200" y="1638843"/>
          <a:ext cx="4340252" cy="448264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72D16EDD-E2A6-EFA8-8920-6F7418C09466}"/>
              </a:ext>
            </a:extLst>
          </p:cNvPr>
          <p:cNvSpPr txBox="1"/>
          <p:nvPr/>
        </p:nvSpPr>
        <p:spPr>
          <a:xfrm>
            <a:off x="1530497" y="6121485"/>
            <a:ext cx="2193657" cy="246221"/>
          </a:xfrm>
          <a:prstGeom prst="rect">
            <a:avLst/>
          </a:prstGeom>
          <a:noFill/>
        </p:spPr>
        <p:txBody>
          <a:bodyPr wrap="square" rtlCol="0">
            <a:spAutoFit/>
          </a:bodyPr>
          <a:lstStyle/>
          <a:p>
            <a:r>
              <a:rPr lang="en-GB" sz="1000" dirty="0">
                <a:latin typeface="Times New Roman" panose="02020603050405020304" pitchFamily="18" charset="0"/>
                <a:cs typeface="Times New Roman" panose="02020603050405020304" pitchFamily="18" charset="0"/>
              </a:rPr>
              <a:t>Data sourced from World Bank (2022)</a:t>
            </a:r>
          </a:p>
        </p:txBody>
      </p:sp>
    </p:spTree>
    <p:extLst>
      <p:ext uri="{BB962C8B-B14F-4D97-AF65-F5344CB8AC3E}">
        <p14:creationId xmlns:p14="http://schemas.microsoft.com/office/powerpoint/2010/main" val="2085259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F59D-F994-4C85-8755-0332B38A6E53}"/>
              </a:ext>
            </a:extLst>
          </p:cNvPr>
          <p:cNvSpPr>
            <a:spLocks noGrp="1"/>
          </p:cNvSpPr>
          <p:nvPr>
            <p:ph type="title"/>
          </p:nvPr>
        </p:nvSpPr>
        <p:spPr/>
        <p:txBody>
          <a:bodyPr/>
          <a:lstStyle/>
          <a:p>
            <a:r>
              <a:rPr lang="en-GB" dirty="0"/>
              <a:t>Chapter 3 Recommendations</a:t>
            </a:r>
            <a:endParaRPr lang="en-ZA" dirty="0"/>
          </a:p>
        </p:txBody>
      </p:sp>
      <p:sp>
        <p:nvSpPr>
          <p:cNvPr id="3" name="Content Placeholder 2">
            <a:extLst>
              <a:ext uri="{FF2B5EF4-FFF2-40B4-BE49-F238E27FC236}">
                <a16:creationId xmlns:a16="http://schemas.microsoft.com/office/drawing/2014/main" id="{763D13DE-552D-4AE5-BE6A-A4D698BC266B}"/>
              </a:ext>
            </a:extLst>
          </p:cNvPr>
          <p:cNvSpPr>
            <a:spLocks noGrp="1"/>
          </p:cNvSpPr>
          <p:nvPr>
            <p:ph idx="1"/>
          </p:nvPr>
        </p:nvSpPr>
        <p:spPr>
          <a:xfrm>
            <a:off x="457200" y="1564498"/>
            <a:ext cx="8229600" cy="4043765"/>
          </a:xfrm>
        </p:spPr>
        <p:txBody>
          <a:bodyPr>
            <a:noAutofit/>
          </a:bodyPr>
          <a:lstStyle/>
          <a:p>
            <a:pPr algn="just">
              <a:spcAft>
                <a:spcPts val="800"/>
              </a:spcAft>
            </a:pPr>
            <a:r>
              <a:rPr lang="en-ZA" sz="1600" i="1" dirty="0"/>
              <a:t>The fiscus, through the Minister of Finance, must strive to rein in rising debt service costs, which</a:t>
            </a:r>
            <a:r>
              <a:rPr lang="en-ZA" sz="1600" dirty="0"/>
              <a:t> </a:t>
            </a:r>
            <a:r>
              <a:rPr lang="en-ZA" sz="1600" i="1" dirty="0"/>
              <a:t>comprise a substantial portion of the budget, detracting from allocations for the provision of essential</a:t>
            </a:r>
            <a:r>
              <a:rPr lang="en-ZA" sz="1600" dirty="0"/>
              <a:t> </a:t>
            </a:r>
            <a:r>
              <a:rPr lang="en-ZA" sz="1600" i="1" dirty="0"/>
              <a:t>services. The Commission supports pro-growth fiscal consolidation and efforts to reduce the borrowing requirement.</a:t>
            </a:r>
          </a:p>
          <a:p>
            <a:pPr algn="just">
              <a:spcAft>
                <a:spcPts val="800"/>
              </a:spcAft>
            </a:pPr>
            <a:r>
              <a:rPr lang="en-ZA" sz="1600" i="1" dirty="0"/>
              <a:t>The Minister of Finance must exercise and maintain fiscal discipline via active debt management and</a:t>
            </a:r>
            <a:r>
              <a:rPr lang="en-ZA" sz="1600" dirty="0"/>
              <a:t> </a:t>
            </a:r>
            <a:r>
              <a:rPr lang="en-ZA" sz="1600" i="1" dirty="0"/>
              <a:t>regular reporting regarding debt accumulation, costs and sustainability under the current strained</a:t>
            </a:r>
            <a:r>
              <a:rPr lang="en-ZA" sz="1600" dirty="0"/>
              <a:t> </a:t>
            </a:r>
            <a:r>
              <a:rPr lang="en-ZA" sz="1600" i="1" dirty="0"/>
              <a:t>debt conditions. Such discipline should be exercised throughout all spheres of government.</a:t>
            </a:r>
            <a:endParaRPr lang="en-ZA" sz="1600" dirty="0"/>
          </a:p>
          <a:p>
            <a:pPr algn="just">
              <a:spcAft>
                <a:spcPts val="800"/>
              </a:spcAft>
            </a:pPr>
            <a:r>
              <a:rPr lang="en-ZA" sz="1600" i="1" dirty="0"/>
              <a:t>Weak productivity in expenditure should be addressed in order to create job-enhancing, income-generating</a:t>
            </a:r>
            <a:r>
              <a:rPr lang="en-ZA" sz="1600" dirty="0"/>
              <a:t> </a:t>
            </a:r>
            <a:r>
              <a:rPr lang="en-ZA" sz="1600" i="1" dirty="0"/>
              <a:t>growth (i.e. inclusive growth) through quality expenditure and investment-enticing</a:t>
            </a:r>
            <a:r>
              <a:rPr lang="en-ZA" sz="1600" dirty="0"/>
              <a:t> </a:t>
            </a:r>
            <a:r>
              <a:rPr lang="en-ZA" sz="1600" i="1" dirty="0"/>
              <a:t>reforms.</a:t>
            </a:r>
          </a:p>
          <a:p>
            <a:pPr algn="just">
              <a:spcAft>
                <a:spcPts val="800"/>
              </a:spcAft>
            </a:pPr>
            <a:r>
              <a:rPr lang="en-ZA" sz="1600" i="1" dirty="0"/>
              <a:t>Investor confidence must be boosted and promoted through signalling that public debt is sustainable in the long run to reduce sovereign risk ratings and thereby the cost of debt, as well as to ensure the continuation of economic support.</a:t>
            </a:r>
          </a:p>
          <a:p>
            <a:pPr algn="just"/>
            <a:endParaRPr lang="en-ZA" sz="1600" i="1" dirty="0"/>
          </a:p>
        </p:txBody>
      </p:sp>
      <p:sp>
        <p:nvSpPr>
          <p:cNvPr id="4" name="Slide Number Placeholder 3">
            <a:extLst>
              <a:ext uri="{FF2B5EF4-FFF2-40B4-BE49-F238E27FC236}">
                <a16:creationId xmlns:a16="http://schemas.microsoft.com/office/drawing/2014/main" id="{FCC9F600-6FE2-4405-950C-1C2E582BB20E}"/>
              </a:ext>
            </a:extLst>
          </p:cNvPr>
          <p:cNvSpPr>
            <a:spLocks noGrp="1"/>
          </p:cNvSpPr>
          <p:nvPr>
            <p:ph type="sldNum" sz="quarter" idx="12"/>
          </p:nvPr>
        </p:nvSpPr>
        <p:spPr/>
        <p:txBody>
          <a:bodyPr/>
          <a:lstStyle/>
          <a:p>
            <a:fld id="{BEBAE927-7874-4922-83E4-16C33A40F121}" type="slidenum">
              <a:rPr lang="en-ZA" smtClean="0"/>
              <a:pPr/>
              <a:t>21</a:t>
            </a:fld>
            <a:endParaRPr lang="en-ZA" dirty="0"/>
          </a:p>
        </p:txBody>
      </p:sp>
    </p:spTree>
    <p:extLst>
      <p:ext uri="{BB962C8B-B14F-4D97-AF65-F5344CB8AC3E}">
        <p14:creationId xmlns:p14="http://schemas.microsoft.com/office/powerpoint/2010/main" val="1162285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28AB45-EB97-4B4F-9CF1-D35DD8334F47}"/>
              </a:ext>
            </a:extLst>
          </p:cNvPr>
          <p:cNvSpPr>
            <a:spLocks noGrp="1"/>
          </p:cNvSpPr>
          <p:nvPr>
            <p:ph type="title"/>
          </p:nvPr>
        </p:nvSpPr>
        <p:spPr/>
        <p:txBody>
          <a:bodyPr>
            <a:normAutofit/>
          </a:bodyPr>
          <a:lstStyle/>
          <a:p>
            <a:r>
              <a:rPr lang="en-GB" sz="2800" dirty="0"/>
              <a:t>Chapter 4: Affluence and Inequality in South Africa’s Labour Market</a:t>
            </a:r>
          </a:p>
        </p:txBody>
      </p:sp>
      <p:sp>
        <p:nvSpPr>
          <p:cNvPr id="5" name="Content Placeholder 4">
            <a:extLst>
              <a:ext uri="{FF2B5EF4-FFF2-40B4-BE49-F238E27FC236}">
                <a16:creationId xmlns:a16="http://schemas.microsoft.com/office/drawing/2014/main" id="{D81D5F88-2E3D-4ED6-9E61-DE01C99AB061}"/>
              </a:ext>
            </a:extLst>
          </p:cNvPr>
          <p:cNvSpPr>
            <a:spLocks noGrp="1"/>
          </p:cNvSpPr>
          <p:nvPr>
            <p:ph idx="1"/>
          </p:nvPr>
        </p:nvSpPr>
        <p:spPr>
          <a:xfrm>
            <a:off x="457200" y="1613140"/>
            <a:ext cx="8229600" cy="4513026"/>
          </a:xfrm>
        </p:spPr>
        <p:txBody>
          <a:bodyPr vert="horz" lIns="91440" tIns="45720" rIns="91440" bIns="45720" rtlCol="0" anchor="t">
            <a:noAutofit/>
          </a:bodyPr>
          <a:lstStyle/>
          <a:p>
            <a:pPr algn="just"/>
            <a:r>
              <a:rPr lang="en-ZA" sz="1400" dirty="0">
                <a:latin typeface="Times New Roman"/>
                <a:cs typeface="Times New Roman"/>
              </a:rPr>
              <a:t>Income inequality has remained high and persistent in post-apartheid South Africa, constraining aggregate performance of the economy and undermining the inclusive economic growth needed to put our country on a sustainable development path</a:t>
            </a:r>
            <a:endParaRPr lang="en-ZA" sz="1400" dirty="0"/>
          </a:p>
          <a:p>
            <a:pPr algn="just"/>
            <a:r>
              <a:rPr lang="en-ZA" sz="1400" dirty="0">
                <a:latin typeface="Times New Roman"/>
                <a:cs typeface="Times New Roman"/>
              </a:rPr>
              <a:t>Well-targeted government grants have played a crucial role in reducing poverty; however, it appears that slow and stagnant economic growth over the past decade – alongside suppressed and unequal growth in wages </a:t>
            </a:r>
            <a:r>
              <a:rPr lang="en-ZA" sz="1400" strike="sngStrike" dirty="0">
                <a:latin typeface="Times New Roman"/>
                <a:cs typeface="Times New Roman"/>
              </a:rPr>
              <a:t> –</a:t>
            </a:r>
            <a:r>
              <a:rPr lang="en-ZA" sz="1400" dirty="0">
                <a:latin typeface="Times New Roman"/>
                <a:cs typeface="Times New Roman"/>
              </a:rPr>
              <a:t> has limited the extent to which cash transfers can reduce income inequality</a:t>
            </a:r>
            <a:endParaRPr lang="en-ZA" sz="1400" dirty="0"/>
          </a:p>
          <a:p>
            <a:pPr algn="just"/>
            <a:r>
              <a:rPr lang="en-GB" sz="1400" dirty="0">
                <a:latin typeface="Times New Roman"/>
                <a:cs typeface="Times New Roman"/>
              </a:rPr>
              <a:t>As has been witnessed in South Africa, high levels of inequality and income polarisation can contribute to social conflict and unrest, which costs the fiscus billions of Rands. Increasing income inequality potentially also undermines long term fiscal sustainability, since the state is highly dependent on PIT as a source of revenue</a:t>
            </a:r>
          </a:p>
          <a:p>
            <a:pPr algn="just"/>
            <a:r>
              <a:rPr lang="en-ZA" sz="1400" dirty="0">
                <a:latin typeface="Times New Roman"/>
                <a:cs typeface="Times New Roman"/>
              </a:rPr>
              <a:t>Earnings inequality – that is, income inequality stemming from the labour market – is a key driver of overall inequality in South Africa. The aim of this Chapter is to investigate earnings inequality in South Africa, and  post-apartheid earnings trends across different income groups, in order to emphasise the extent of inequality as well as identify key shortfalls in the current policy environment</a:t>
            </a:r>
            <a:endParaRPr lang="en-ZA" sz="1400" dirty="0"/>
          </a:p>
          <a:p>
            <a:pPr algn="just"/>
            <a:r>
              <a:rPr lang="en-ZA" sz="1400" dirty="0">
                <a:latin typeface="Times New Roman"/>
                <a:cs typeface="Times New Roman"/>
              </a:rPr>
              <a:t>This Chapter is mostly quantitative in nature and uses the following statistical tools to measure earnings inequality: Gini coefficient, percentile share ratios, </a:t>
            </a:r>
            <a:r>
              <a:rPr lang="en-ZA" sz="1400" dirty="0" err="1">
                <a:latin typeface="Times New Roman"/>
                <a:cs typeface="Times New Roman"/>
              </a:rPr>
              <a:t>palma</a:t>
            </a:r>
            <a:r>
              <a:rPr lang="en-ZA" sz="1400" dirty="0">
                <a:latin typeface="Times New Roman"/>
                <a:cs typeface="Times New Roman"/>
              </a:rPr>
              <a:t> ratio, gender and racial composition of the poorest half of the population compared to the top 1%, wage trends across different earnings percentiles in the post-apartheid period, trends in earnings shares across percentiles in the post-apartheid period and industry trends across different income groups</a:t>
            </a:r>
          </a:p>
          <a:p>
            <a:pPr marL="0" indent="0" algn="just">
              <a:buNone/>
            </a:pPr>
            <a:endParaRPr lang="en-GB" sz="1400" dirty="0">
              <a:latin typeface="Times New Roman"/>
              <a:cs typeface="Times New Roman"/>
            </a:endParaRPr>
          </a:p>
        </p:txBody>
      </p:sp>
      <p:sp>
        <p:nvSpPr>
          <p:cNvPr id="3" name="Slide Number Placeholder 2">
            <a:extLst>
              <a:ext uri="{FF2B5EF4-FFF2-40B4-BE49-F238E27FC236}">
                <a16:creationId xmlns:a16="http://schemas.microsoft.com/office/drawing/2014/main" id="{4C82D6B4-2FA8-4F1B-9CE8-4EAE7F896071}"/>
              </a:ext>
            </a:extLst>
          </p:cNvPr>
          <p:cNvSpPr>
            <a:spLocks noGrp="1"/>
          </p:cNvSpPr>
          <p:nvPr>
            <p:ph type="sldNum" sz="quarter" idx="12"/>
          </p:nvPr>
        </p:nvSpPr>
        <p:spPr/>
        <p:txBody>
          <a:bodyPr/>
          <a:lstStyle/>
          <a:p>
            <a:fld id="{25CCA86C-E595-4FCB-B12A-2D663C05ECA6}" type="slidenum">
              <a:rPr lang="en-ZA" smtClean="0"/>
              <a:t>22</a:t>
            </a:fld>
            <a:endParaRPr lang="en-ZA" dirty="0"/>
          </a:p>
        </p:txBody>
      </p:sp>
    </p:spTree>
    <p:extLst>
      <p:ext uri="{BB962C8B-B14F-4D97-AF65-F5344CB8AC3E}">
        <p14:creationId xmlns:p14="http://schemas.microsoft.com/office/powerpoint/2010/main" val="2997475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lstStyle/>
          <a:p>
            <a:r>
              <a:rPr lang="en-ZA" dirty="0"/>
              <a:t>Findings</a:t>
            </a:r>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457200" y="1564494"/>
            <a:ext cx="8307238" cy="4525963"/>
          </a:xfrm>
        </p:spPr>
        <p:txBody>
          <a:bodyPr vert="horz" lIns="91440" tIns="45720" rIns="91440" bIns="45720" rtlCol="0" anchor="t">
            <a:noAutofit/>
          </a:bodyPr>
          <a:lstStyle/>
          <a:p>
            <a:pPr algn="just"/>
            <a:r>
              <a:rPr lang="en-GB" sz="1400" b="1" dirty="0">
                <a:latin typeface="Times New Roman"/>
                <a:cs typeface="Times New Roman"/>
              </a:rPr>
              <a:t>Income inequality </a:t>
            </a:r>
            <a:r>
              <a:rPr lang="en-GB" sz="1400" dirty="0">
                <a:latin typeface="Times New Roman"/>
                <a:cs typeface="Times New Roman"/>
              </a:rPr>
              <a:t>in South Africa remains to be amongst the </a:t>
            </a:r>
            <a:r>
              <a:rPr lang="en-GB" sz="1400" b="1" dirty="0">
                <a:latin typeface="Times New Roman"/>
                <a:cs typeface="Times New Roman"/>
              </a:rPr>
              <a:t>highest in the world</a:t>
            </a:r>
            <a:r>
              <a:rPr lang="en-GB" sz="1400" dirty="0">
                <a:latin typeface="Times New Roman"/>
                <a:cs typeface="Times New Roman"/>
              </a:rPr>
              <a:t>, across both advanced and emerging (BRICS) countries. The earnings Gini is estimated at 0.62, although this figure is largely understated due to data constraints and limitations emanating from the use of household surveys in inequality analysis.</a:t>
            </a:r>
            <a:endParaRPr lang="en-GB" sz="1400" dirty="0"/>
          </a:p>
          <a:p>
            <a:pPr algn="just"/>
            <a:r>
              <a:rPr lang="en-GB" sz="1400" dirty="0">
                <a:latin typeface="Times New Roman"/>
                <a:cs typeface="Times New Roman"/>
              </a:rPr>
              <a:t>In 2017, it appears the top 10% of earners received almost half (49%) of total monthly earnings in real terms. The bottom 50% of the population received a share of 11%, whereas the earnings share of the top 1% was about 17%. </a:t>
            </a:r>
            <a:r>
              <a:rPr lang="en-GB" sz="1400" b="1" dirty="0">
                <a:latin typeface="Times New Roman"/>
                <a:cs typeface="Times New Roman"/>
              </a:rPr>
              <a:t>Wage growth between 1995 and 2017 appears to be slow across the entire earnings distribution, with the exception of the top 1% - who have seen substantial income gains over this period.</a:t>
            </a:r>
          </a:p>
          <a:p>
            <a:pPr algn="just"/>
            <a:r>
              <a:rPr lang="en-GB" sz="1400" dirty="0">
                <a:latin typeface="Times New Roman"/>
                <a:cs typeface="Times New Roman"/>
              </a:rPr>
              <a:t>More women than men make up the poorest half of the population. Men make up a large portion of the top 10%, and an even greater portion of the top 1%. In 2017, women accounted for about one third of the richest 1% of the earnings distribution. More than 80% of the poorest half of the South Africa population is African – decades after the end of apartheid, earnings inequality is still highly segregated along racial lines.</a:t>
            </a:r>
            <a:endParaRPr lang="en-GB" sz="1400" dirty="0"/>
          </a:p>
          <a:p>
            <a:pPr algn="just"/>
            <a:r>
              <a:rPr lang="en-GB" sz="1400" dirty="0">
                <a:latin typeface="Times New Roman"/>
                <a:cs typeface="Times New Roman"/>
              </a:rPr>
              <a:t>There is evidence that the </a:t>
            </a:r>
            <a:r>
              <a:rPr lang="en-GB" sz="1400" b="1" dirty="0">
                <a:latin typeface="Times New Roman"/>
                <a:cs typeface="Times New Roman"/>
              </a:rPr>
              <a:t>poorest half of the population’s share of total income has gradually decreased </a:t>
            </a:r>
            <a:r>
              <a:rPr lang="en-GB" sz="1400" dirty="0">
                <a:latin typeface="Times New Roman"/>
                <a:cs typeface="Times New Roman"/>
              </a:rPr>
              <a:t>over the post-apartheid period from approximately 14% in 1995, to 10.8% in 2017. Over the same period the top 10%'s income share has increased from 28.4% to 31.8%, while the top 1%'s income share (from the labour market) from approximately 14% to almost 18%.</a:t>
            </a:r>
          </a:p>
          <a:p>
            <a:pPr algn="just"/>
            <a:r>
              <a:rPr lang="en-GB" sz="1400" dirty="0">
                <a:latin typeface="Times New Roman"/>
                <a:cs typeface="Times New Roman"/>
              </a:rPr>
              <a:t>The South African </a:t>
            </a:r>
            <a:r>
              <a:rPr lang="en-GB" sz="1400" b="1" dirty="0">
                <a:latin typeface="Times New Roman"/>
                <a:cs typeface="Times New Roman"/>
              </a:rPr>
              <a:t>economy is dominated by the Services industry </a:t>
            </a:r>
            <a:r>
              <a:rPr lang="en-GB" sz="1400" dirty="0">
                <a:latin typeface="Times New Roman"/>
                <a:cs typeface="Times New Roman"/>
              </a:rPr>
              <a:t>(across all earnings groups). Finance dominates amongst the most affluent (top 1%), and Trade, Domestic Services and Agriculture are more prominent amongst the bottom 50% of the population. The number of persons employed in Manufacturing appears to have declined between 2010 and 2017.</a:t>
            </a:r>
            <a:endParaRPr lang="en-GB" sz="1400" dirty="0"/>
          </a:p>
          <a:p>
            <a:pPr algn="just"/>
            <a:endParaRPr lang="en-GB" sz="1800" dirty="0"/>
          </a:p>
          <a:p>
            <a:pPr algn="just"/>
            <a:endParaRPr lang="en-GB" sz="1800" dirty="0"/>
          </a:p>
          <a:p>
            <a:pPr algn="just"/>
            <a:endParaRPr lang="en-GB" sz="1800" dirty="0"/>
          </a:p>
          <a:p>
            <a:pPr marL="0" indent="0" algn="just">
              <a:buNone/>
            </a:pPr>
            <a:endParaRPr lang="en-ZA" sz="1800" dirty="0"/>
          </a:p>
          <a:p>
            <a:pPr algn="just"/>
            <a:endParaRPr lang="en-ZA" dirty="0"/>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fld id="{BEBAE927-7874-4922-83E4-16C33A40F121}" type="slidenum">
              <a:rPr lang="en-ZA" smtClean="0"/>
              <a:pPr/>
              <a:t>23</a:t>
            </a:fld>
            <a:endParaRPr lang="en-ZA" dirty="0"/>
          </a:p>
        </p:txBody>
      </p:sp>
    </p:spTree>
    <p:extLst>
      <p:ext uri="{BB962C8B-B14F-4D97-AF65-F5344CB8AC3E}">
        <p14:creationId xmlns:p14="http://schemas.microsoft.com/office/powerpoint/2010/main" val="3073128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DBC1-AAC6-403B-84A3-501F652BBCF9}"/>
              </a:ext>
            </a:extLst>
          </p:cNvPr>
          <p:cNvSpPr>
            <a:spLocks noGrp="1"/>
          </p:cNvSpPr>
          <p:nvPr>
            <p:ph type="title"/>
          </p:nvPr>
        </p:nvSpPr>
        <p:spPr/>
        <p:txBody>
          <a:bodyPr>
            <a:normAutofit/>
          </a:bodyPr>
          <a:lstStyle/>
          <a:p>
            <a:r>
              <a:rPr lang="en-ZA" dirty="0"/>
              <a:t>Chapter 4: Recommendations</a:t>
            </a:r>
          </a:p>
        </p:txBody>
      </p:sp>
      <p:sp>
        <p:nvSpPr>
          <p:cNvPr id="3" name="Content Placeholder 2">
            <a:extLst>
              <a:ext uri="{FF2B5EF4-FFF2-40B4-BE49-F238E27FC236}">
                <a16:creationId xmlns:a16="http://schemas.microsoft.com/office/drawing/2014/main" id="{B487FC65-BFB0-4947-81B3-086A92A823E8}"/>
              </a:ext>
            </a:extLst>
          </p:cNvPr>
          <p:cNvSpPr>
            <a:spLocks noGrp="1"/>
          </p:cNvSpPr>
          <p:nvPr>
            <p:ph idx="1"/>
          </p:nvPr>
        </p:nvSpPr>
        <p:spPr/>
        <p:txBody>
          <a:bodyPr vert="horz" lIns="91440" tIns="45720" rIns="91440" bIns="45720" rtlCol="0" anchor="t">
            <a:normAutofit/>
          </a:bodyPr>
          <a:lstStyle/>
          <a:p>
            <a:pPr marL="285750" indent="-285750" algn="just"/>
            <a:r>
              <a:rPr lang="en-ZA" sz="1600" i="1" dirty="0">
                <a:latin typeface="Times New Roman"/>
                <a:cs typeface="Times New Roman"/>
              </a:rPr>
              <a:t>Policies aimed at reducing inequality should, as a point of departure, be targeted at reducing inequality in the labour-market. This requires policies that enable large-scale job creation and more equitable wage growth across different sectors of the economy which, in turn, may require greater investment into labour-intensive industries that are able to absorb low-skilled workers into the labour market</a:t>
            </a:r>
          </a:p>
          <a:p>
            <a:pPr marL="285750" indent="-285750" algn="just"/>
            <a:endParaRPr lang="en-ZA" sz="1600" dirty="0">
              <a:latin typeface="Times New Roman"/>
              <a:cs typeface="Times New Roman"/>
            </a:endParaRPr>
          </a:p>
          <a:p>
            <a:pPr algn="just"/>
            <a:r>
              <a:rPr lang="en-GB" sz="1600" i="1" dirty="0">
                <a:latin typeface="Times New Roman"/>
                <a:cs typeface="Times New Roman"/>
              </a:rPr>
              <a:t>Statistics South Africa should increase its efforts to enhance the transparency of data and harmonisation of datasets to allow for more comparable, accessible and reliable income statistics. </a:t>
            </a:r>
            <a:r>
              <a:rPr lang="en-ZA" sz="1600" i="1" dirty="0">
                <a:latin typeface="Times New Roman"/>
                <a:cs typeface="Times New Roman"/>
              </a:rPr>
              <a:t>Transparency should extend to data</a:t>
            </a:r>
            <a:r>
              <a:rPr lang="en-GB" sz="1600" i="1" dirty="0">
                <a:latin typeface="Times New Roman"/>
                <a:cs typeface="Times New Roman"/>
              </a:rPr>
              <a:t> </a:t>
            </a:r>
            <a:r>
              <a:rPr lang="en-ZA" sz="1600" i="1" dirty="0">
                <a:latin typeface="Times New Roman"/>
                <a:cs typeface="Times New Roman"/>
              </a:rPr>
              <a:t>collection, data cleaning and imputation methods applied</a:t>
            </a:r>
            <a:endParaRPr lang="en-ZA" sz="1600" dirty="0">
              <a:latin typeface="Times New Roman"/>
              <a:cs typeface="Times New Roman"/>
            </a:endParaRPr>
          </a:p>
        </p:txBody>
      </p:sp>
      <p:sp>
        <p:nvSpPr>
          <p:cNvPr id="4" name="Slide Number Placeholder 3">
            <a:extLst>
              <a:ext uri="{FF2B5EF4-FFF2-40B4-BE49-F238E27FC236}">
                <a16:creationId xmlns:a16="http://schemas.microsoft.com/office/drawing/2014/main" id="{A519330A-4C27-4C7C-8F40-838FF431AECB}"/>
              </a:ext>
            </a:extLst>
          </p:cNvPr>
          <p:cNvSpPr>
            <a:spLocks noGrp="1"/>
          </p:cNvSpPr>
          <p:nvPr>
            <p:ph type="sldNum" sz="quarter" idx="12"/>
          </p:nvPr>
        </p:nvSpPr>
        <p:spPr/>
        <p:txBody>
          <a:bodyPr/>
          <a:lstStyle/>
          <a:p>
            <a:fld id="{BEBAE927-7874-4922-83E4-16C33A40F121}" type="slidenum">
              <a:rPr lang="en-ZA" smtClean="0"/>
              <a:pPr/>
              <a:t>24</a:t>
            </a:fld>
            <a:endParaRPr lang="en-ZA" dirty="0"/>
          </a:p>
        </p:txBody>
      </p:sp>
    </p:spTree>
    <p:extLst>
      <p:ext uri="{BB962C8B-B14F-4D97-AF65-F5344CB8AC3E}">
        <p14:creationId xmlns:p14="http://schemas.microsoft.com/office/powerpoint/2010/main" val="3348551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28AB45-EB97-4B4F-9CF1-D35DD8334F47}"/>
              </a:ext>
            </a:extLst>
          </p:cNvPr>
          <p:cNvSpPr>
            <a:spLocks noGrp="1"/>
          </p:cNvSpPr>
          <p:nvPr>
            <p:ph type="title"/>
          </p:nvPr>
        </p:nvSpPr>
        <p:spPr/>
        <p:txBody>
          <a:bodyPr>
            <a:noAutofit/>
          </a:bodyPr>
          <a:lstStyle/>
          <a:p>
            <a:r>
              <a:rPr lang="en-GB" sz="2800" dirty="0"/>
              <a:t>Chapter 5: The Effects of Social Grants on Household Behaviour and Expenditure Patterns</a:t>
            </a:r>
          </a:p>
        </p:txBody>
      </p:sp>
      <p:sp>
        <p:nvSpPr>
          <p:cNvPr id="5" name="Content Placeholder 4">
            <a:extLst>
              <a:ext uri="{FF2B5EF4-FFF2-40B4-BE49-F238E27FC236}">
                <a16:creationId xmlns:a16="http://schemas.microsoft.com/office/drawing/2014/main" id="{D81D5F88-2E3D-4ED6-9E61-DE01C99AB061}"/>
              </a:ext>
            </a:extLst>
          </p:cNvPr>
          <p:cNvSpPr>
            <a:spLocks noGrp="1"/>
          </p:cNvSpPr>
          <p:nvPr>
            <p:ph idx="1"/>
          </p:nvPr>
        </p:nvSpPr>
        <p:spPr>
          <a:xfrm>
            <a:off x="457200" y="1639019"/>
            <a:ext cx="8229600" cy="4598295"/>
          </a:xfrm>
        </p:spPr>
        <p:txBody>
          <a:bodyPr vert="horz" lIns="91440" tIns="45720" rIns="91440" bIns="45720" rtlCol="0" anchor="t">
            <a:noAutofit/>
          </a:bodyPr>
          <a:lstStyle/>
          <a:p>
            <a:r>
              <a:rPr lang="en-GB" sz="2000" dirty="0"/>
              <a:t>The South African social grant system is widely successful due to its far-reaching ability to reduce poverty</a:t>
            </a:r>
          </a:p>
          <a:p>
            <a:pPr lvl="1"/>
            <a:r>
              <a:rPr lang="en-GB" sz="1600" dirty="0"/>
              <a:t>The effectiveness of grant systems is considered on poverty and inequality reduction, but rarely on applied methods such as consumption</a:t>
            </a:r>
          </a:p>
          <a:p>
            <a:pPr lvl="1"/>
            <a:r>
              <a:rPr lang="en-GB" sz="1600" dirty="0"/>
              <a:t>By observing the changes in household consumption behaviour and expenditure patterns, this research investigates the dynamic impact of social grants on recipients, while measuring the effect on the fiscus</a:t>
            </a:r>
          </a:p>
          <a:p>
            <a:r>
              <a:rPr lang="en-GB" sz="2000" dirty="0"/>
              <a:t>Over 30% of South Africans receive a social grant monthly. Regardless of the strain it poses on the fiscus, the demand for social grants is increasing rapidly due to the struggling economic conditions present in the country </a:t>
            </a:r>
            <a:endParaRPr lang="en-ZA" sz="2000" dirty="0"/>
          </a:p>
          <a:p>
            <a:endParaRPr lang="en-ZA" sz="1600" dirty="0"/>
          </a:p>
        </p:txBody>
      </p:sp>
      <p:sp>
        <p:nvSpPr>
          <p:cNvPr id="3" name="Slide Number Placeholder 2">
            <a:extLst>
              <a:ext uri="{FF2B5EF4-FFF2-40B4-BE49-F238E27FC236}">
                <a16:creationId xmlns:a16="http://schemas.microsoft.com/office/drawing/2014/main" id="{4C82D6B4-2FA8-4F1B-9CE8-4EAE7F896071}"/>
              </a:ext>
            </a:extLst>
          </p:cNvPr>
          <p:cNvSpPr>
            <a:spLocks noGrp="1"/>
          </p:cNvSpPr>
          <p:nvPr>
            <p:ph type="sldNum" sz="quarter" idx="12"/>
          </p:nvPr>
        </p:nvSpPr>
        <p:spPr/>
        <p:txBody>
          <a:bodyPr/>
          <a:lstStyle/>
          <a:p>
            <a:fld id="{25CCA86C-E595-4FCB-B12A-2D663C05ECA6}" type="slidenum">
              <a:rPr lang="en-ZA" smtClean="0"/>
              <a:t>25</a:t>
            </a:fld>
            <a:endParaRPr lang="en-ZA" dirty="0"/>
          </a:p>
        </p:txBody>
      </p:sp>
    </p:spTree>
    <p:extLst>
      <p:ext uri="{BB962C8B-B14F-4D97-AF65-F5344CB8AC3E}">
        <p14:creationId xmlns:p14="http://schemas.microsoft.com/office/powerpoint/2010/main" val="627182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normAutofit/>
          </a:bodyPr>
          <a:lstStyle/>
          <a:p>
            <a:r>
              <a:rPr lang="en-ZA" dirty="0"/>
              <a:t>Findings</a:t>
            </a:r>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457199" y="1581278"/>
            <a:ext cx="8229601" cy="5021161"/>
          </a:xfrm>
          <a:solidFill>
            <a:schemeClr val="bg1"/>
          </a:solidFill>
        </p:spPr>
        <p:txBody>
          <a:bodyPr>
            <a:noAutofit/>
          </a:bodyPr>
          <a:lstStyle/>
          <a:p>
            <a:r>
              <a:rPr lang="en-GB" sz="1600" b="1" dirty="0"/>
              <a:t>Case study on the social grant network</a:t>
            </a:r>
          </a:p>
          <a:p>
            <a:pPr lvl="1"/>
            <a:r>
              <a:rPr lang="en-GB" sz="1600" dirty="0"/>
              <a:t>The social grant system is highly efficient in reducing poverty and inequality. Consumption and savings in productive economic goods  (food, education, health) increase with social grant receipt</a:t>
            </a:r>
          </a:p>
          <a:p>
            <a:pPr lvl="1"/>
            <a:r>
              <a:rPr lang="en-GB" sz="1600" dirty="0"/>
              <a:t>It serves millions of South Africans and achieves policy intentions, although it is not readily evaluated by the Department of Social Development. The last complete investigation of the grant system was the Taylor Commission of 2002 which recommended the BIG</a:t>
            </a:r>
            <a:endParaRPr lang="en-US" sz="1600" b="1" dirty="0"/>
          </a:p>
          <a:p>
            <a:r>
              <a:rPr lang="en-US" sz="1600" b="1" dirty="0"/>
              <a:t>Financial and fiscal impacts on the national budget </a:t>
            </a:r>
          </a:p>
          <a:p>
            <a:pPr lvl="1"/>
            <a:r>
              <a:rPr lang="en-ZA" sz="1600" dirty="0"/>
              <a:t>The social grant system is undergoing immense year-on-year expansion, thus increasing the national budget demand. Still, the limited fiscal scope of the government limits the ability of policies to attain optimal </a:t>
            </a:r>
            <a:r>
              <a:rPr lang="en-ZA" sz="1600"/>
              <a:t>welfare outcomes</a:t>
            </a:r>
            <a:endParaRPr lang="en-US" sz="1600" b="1" dirty="0"/>
          </a:p>
          <a:p>
            <a:r>
              <a:rPr lang="en-US" sz="1600" b="1" dirty="0"/>
              <a:t>Consumption trends of CSG and non-CSG recipients</a:t>
            </a:r>
            <a:endParaRPr lang="en-ZA" sz="1600" dirty="0"/>
          </a:p>
          <a:p>
            <a:pPr lvl="1"/>
            <a:r>
              <a:rPr lang="en-GB" sz="1600" dirty="0"/>
              <a:t>Research findings suggest that recipient household consumption increases positively with grant receipt, especially concerning food and healthcare items. Grant recipients tend to spend less on education, but this is associated with increased reliance on publicly funded education</a:t>
            </a:r>
            <a:endParaRPr lang="en-ZA" sz="1600" dirty="0"/>
          </a:p>
          <a:p>
            <a:pPr algn="just">
              <a:lnSpc>
                <a:spcPct val="90000"/>
              </a:lnSpc>
              <a:spcAft>
                <a:spcPts val="600"/>
              </a:spcAft>
            </a:pPr>
            <a:endParaRPr lang="en-ZA" sz="1550" dirty="0"/>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fld id="{BEBAE927-7874-4922-83E4-16C33A40F121}" type="slidenum">
              <a:rPr lang="en-ZA" smtClean="0"/>
              <a:pPr/>
              <a:t>26</a:t>
            </a:fld>
            <a:endParaRPr lang="en-ZA" dirty="0"/>
          </a:p>
        </p:txBody>
      </p:sp>
      <p:sp>
        <p:nvSpPr>
          <p:cNvPr id="176" name="Rectangle 2">
            <a:extLst>
              <a:ext uri="{FF2B5EF4-FFF2-40B4-BE49-F238E27FC236}">
                <a16:creationId xmlns:a16="http://schemas.microsoft.com/office/drawing/2014/main" id="{50CF7FD8-86F6-8345-9051-9896F4042F5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5214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DBC1-AAC6-403B-84A3-501F652BBCF9}"/>
              </a:ext>
            </a:extLst>
          </p:cNvPr>
          <p:cNvSpPr>
            <a:spLocks noGrp="1"/>
          </p:cNvSpPr>
          <p:nvPr>
            <p:ph type="title"/>
          </p:nvPr>
        </p:nvSpPr>
        <p:spPr/>
        <p:txBody>
          <a:bodyPr>
            <a:normAutofit/>
          </a:bodyPr>
          <a:lstStyle/>
          <a:p>
            <a:r>
              <a:rPr lang="en-ZA" dirty="0"/>
              <a:t>Chapter 5: Recommendations</a:t>
            </a:r>
          </a:p>
        </p:txBody>
      </p:sp>
      <p:sp>
        <p:nvSpPr>
          <p:cNvPr id="4" name="Slide Number Placeholder 3">
            <a:extLst>
              <a:ext uri="{FF2B5EF4-FFF2-40B4-BE49-F238E27FC236}">
                <a16:creationId xmlns:a16="http://schemas.microsoft.com/office/drawing/2014/main" id="{A519330A-4C27-4C7C-8F40-838FF431AECB}"/>
              </a:ext>
            </a:extLst>
          </p:cNvPr>
          <p:cNvSpPr>
            <a:spLocks noGrp="1"/>
          </p:cNvSpPr>
          <p:nvPr>
            <p:ph type="sldNum" sz="quarter" idx="12"/>
          </p:nvPr>
        </p:nvSpPr>
        <p:spPr/>
        <p:txBody>
          <a:bodyPr/>
          <a:lstStyle/>
          <a:p>
            <a:fld id="{BEBAE927-7874-4922-83E4-16C33A40F121}" type="slidenum">
              <a:rPr lang="en-ZA" smtClean="0"/>
              <a:pPr/>
              <a:t>27</a:t>
            </a:fld>
            <a:endParaRPr lang="en-ZA" dirty="0"/>
          </a:p>
        </p:txBody>
      </p:sp>
      <p:sp>
        <p:nvSpPr>
          <p:cNvPr id="5" name="Content Placeholder 4"/>
          <p:cNvSpPr>
            <a:spLocks noGrp="1"/>
          </p:cNvSpPr>
          <p:nvPr>
            <p:ph idx="1"/>
          </p:nvPr>
        </p:nvSpPr>
        <p:spPr/>
        <p:txBody>
          <a:bodyPr>
            <a:normAutofit/>
          </a:bodyPr>
          <a:lstStyle/>
          <a:p>
            <a:r>
              <a:rPr lang="en-GB" sz="2000" i="1" dirty="0"/>
              <a:t>The amount of the CSG to be recalculated</a:t>
            </a:r>
          </a:p>
          <a:p>
            <a:endParaRPr lang="en-ZA" sz="2000" dirty="0"/>
          </a:p>
          <a:p>
            <a:r>
              <a:rPr lang="en-GB" sz="2000" i="1" dirty="0"/>
              <a:t>Partnering with the private sector to support child support policy intentions</a:t>
            </a:r>
          </a:p>
          <a:p>
            <a:endParaRPr lang="en-ZA" sz="2000" dirty="0"/>
          </a:p>
          <a:p>
            <a:r>
              <a:rPr lang="en-GB" sz="2000" i="1" dirty="0"/>
              <a:t>Integrating social grants with existing social development programmes </a:t>
            </a:r>
          </a:p>
          <a:p>
            <a:endParaRPr lang="en-ZA" sz="2000" dirty="0"/>
          </a:p>
          <a:p>
            <a:r>
              <a:rPr lang="en-GB" sz="2000" i="1" dirty="0"/>
              <a:t>An in-depth investigation into the current social grant network</a:t>
            </a:r>
            <a:endParaRPr lang="en-ZA" sz="2000" dirty="0"/>
          </a:p>
          <a:p>
            <a:pPr marL="457200" lvl="1" indent="0">
              <a:buNone/>
            </a:pPr>
            <a:endParaRPr lang="en-ZA" sz="2000" dirty="0"/>
          </a:p>
          <a:p>
            <a:endParaRPr lang="en-US" sz="2400" dirty="0"/>
          </a:p>
        </p:txBody>
      </p:sp>
    </p:spTree>
    <p:extLst>
      <p:ext uri="{BB962C8B-B14F-4D97-AF65-F5344CB8AC3E}">
        <p14:creationId xmlns:p14="http://schemas.microsoft.com/office/powerpoint/2010/main" val="591935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36FB-5CF1-47D9-8086-CA7C9DFE6074}"/>
              </a:ext>
            </a:extLst>
          </p:cNvPr>
          <p:cNvSpPr>
            <a:spLocks noGrp="1"/>
          </p:cNvSpPr>
          <p:nvPr>
            <p:ph type="title"/>
          </p:nvPr>
        </p:nvSpPr>
        <p:spPr/>
        <p:txBody>
          <a:bodyPr>
            <a:noAutofit/>
          </a:bodyPr>
          <a:lstStyle/>
          <a:p>
            <a:r>
              <a:rPr lang="en-GB" sz="2800" dirty="0"/>
              <a:t>Chapter 6: Investigating Wage Trends in South Africa – An Assessment of the Public Sector Wage Bill</a:t>
            </a:r>
          </a:p>
        </p:txBody>
      </p:sp>
      <p:sp>
        <p:nvSpPr>
          <p:cNvPr id="3" name="Content Placeholder 2">
            <a:extLst>
              <a:ext uri="{FF2B5EF4-FFF2-40B4-BE49-F238E27FC236}">
                <a16:creationId xmlns:a16="http://schemas.microsoft.com/office/drawing/2014/main" id="{276BD070-160B-4C3D-A8D3-66DA790B661F}"/>
              </a:ext>
            </a:extLst>
          </p:cNvPr>
          <p:cNvSpPr>
            <a:spLocks noGrp="1"/>
          </p:cNvSpPr>
          <p:nvPr>
            <p:ph idx="1"/>
          </p:nvPr>
        </p:nvSpPr>
        <p:spPr>
          <a:xfrm>
            <a:off x="457200" y="1594022"/>
            <a:ext cx="8229600" cy="4910682"/>
          </a:xfrm>
        </p:spPr>
        <p:txBody>
          <a:bodyPr>
            <a:noAutofit/>
          </a:bodyPr>
          <a:lstStyle/>
          <a:p>
            <a:pPr algn="just"/>
            <a:r>
              <a:rPr lang="en-US" sz="1800" dirty="0"/>
              <a:t>Public sector wages and employment levels have grown rapidly in relative terms over the last two decades.</a:t>
            </a:r>
          </a:p>
          <a:p>
            <a:pPr algn="just"/>
            <a:r>
              <a:rPr lang="en-US" sz="1800" dirty="0"/>
              <a:t>Recent estimates show that, by 2020, public sector employment accounts for close to 20% of total employment. Since 2004, the wage bill has grown at almost double the inflation rate.</a:t>
            </a:r>
          </a:p>
          <a:p>
            <a:pPr algn="just"/>
            <a:r>
              <a:rPr lang="en-US" sz="1800" b="0" i="0" dirty="0">
                <a:effectLst/>
                <a:latin typeface="Times New Roman" panose="02020603050405020304" pitchFamily="18" charset="0"/>
              </a:rPr>
              <a:t>Additionally, when comparing the public and private sector, the average public sector worker receives a wage premium of </a:t>
            </a:r>
            <a:r>
              <a:rPr lang="en-US" sz="1800" b="1" i="0" dirty="0">
                <a:effectLst/>
                <a:latin typeface="Times New Roman" panose="02020603050405020304" pitchFamily="18" charset="0"/>
              </a:rPr>
              <a:t>over 20%. </a:t>
            </a:r>
            <a:r>
              <a:rPr lang="en-US" sz="1800" b="0" i="0" dirty="0">
                <a:effectLst/>
                <a:latin typeface="Times New Roman" panose="02020603050405020304" pitchFamily="18" charset="0"/>
              </a:rPr>
              <a:t>The increases in both wages and employment have generated an aggregate public sector wage bill that now commands a substantial share of the budget at 35% of government’s consolidated spending in 2019 (National Treasury, 2020). </a:t>
            </a:r>
          </a:p>
          <a:p>
            <a:pPr algn="just"/>
            <a:r>
              <a:rPr lang="en-US" sz="1800" b="0" i="0" dirty="0">
                <a:effectLst/>
                <a:latin typeface="Times New Roman" panose="02020603050405020304" pitchFamily="18" charset="0"/>
              </a:rPr>
              <a:t>As such, there are concerns around the impact of the growing wage bill on the country’s finances.</a:t>
            </a:r>
            <a:endParaRPr lang="en-US" sz="1800" dirty="0"/>
          </a:p>
          <a:p>
            <a:pPr algn="just"/>
            <a:r>
              <a:rPr lang="en-US" sz="1800" dirty="0"/>
              <a:t>Understanding the changing composition of the wage bill is central to managing it.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Hence, the need to undertake a</a:t>
            </a:r>
            <a:r>
              <a:rPr lang="en-ZA" sz="1800" dirty="0">
                <a:effectLst/>
                <a:latin typeface="Times New Roman" panose="02020603050405020304" pitchFamily="18" charset="0"/>
                <a:ea typeface="Calibri" panose="020F0502020204030204" pitchFamily="34" charset="0"/>
                <a:cs typeface="Times New Roman" panose="02020603050405020304" pitchFamily="18" charset="0"/>
              </a:rPr>
              <a:t> systematic analysis of the public sector wage trend in perspective of the private sector to determine its trajectory and sustainability.</a:t>
            </a:r>
            <a:endParaRPr lang="en-ZA" sz="1800" dirty="0"/>
          </a:p>
        </p:txBody>
      </p:sp>
      <p:sp>
        <p:nvSpPr>
          <p:cNvPr id="4" name="Slide Number Placeholder 3">
            <a:extLst>
              <a:ext uri="{FF2B5EF4-FFF2-40B4-BE49-F238E27FC236}">
                <a16:creationId xmlns:a16="http://schemas.microsoft.com/office/drawing/2014/main" id="{37B5A9EE-E122-41F8-B1C8-DA179721A851}"/>
              </a:ext>
            </a:extLst>
          </p:cNvPr>
          <p:cNvSpPr>
            <a:spLocks noGrp="1"/>
          </p:cNvSpPr>
          <p:nvPr>
            <p:ph type="sldNum" sz="quarter" idx="12"/>
          </p:nvPr>
        </p:nvSpPr>
        <p:spPr/>
        <p:txBody>
          <a:bodyPr/>
          <a:lstStyle/>
          <a:p>
            <a:fld id="{BEBAE927-7874-4922-83E4-16C33A40F121}" type="slidenum">
              <a:rPr lang="en-ZA" smtClean="0"/>
              <a:pPr/>
              <a:t>28</a:t>
            </a:fld>
            <a:endParaRPr lang="en-ZA" dirty="0"/>
          </a:p>
        </p:txBody>
      </p:sp>
    </p:spTree>
    <p:extLst>
      <p:ext uri="{BB962C8B-B14F-4D97-AF65-F5344CB8AC3E}">
        <p14:creationId xmlns:p14="http://schemas.microsoft.com/office/powerpoint/2010/main" val="70141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p:txBody>
          <a:bodyPr>
            <a:normAutofit/>
          </a:bodyPr>
          <a:lstStyle/>
          <a:p>
            <a:r>
              <a:rPr lang="en-ZA" dirty="0"/>
              <a:t>Findings</a:t>
            </a:r>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29</a:t>
            </a:fld>
            <a:endParaRPr lang="en-ZA" dirty="0"/>
          </a:p>
        </p:txBody>
      </p:sp>
      <p:sp>
        <p:nvSpPr>
          <p:cNvPr id="7" name="Content Placeholder 6">
            <a:extLst>
              <a:ext uri="{FF2B5EF4-FFF2-40B4-BE49-F238E27FC236}">
                <a16:creationId xmlns:a16="http://schemas.microsoft.com/office/drawing/2014/main" id="{166833F8-8E42-4E39-8673-D472AC23B20D}"/>
              </a:ext>
            </a:extLst>
          </p:cNvPr>
          <p:cNvSpPr>
            <a:spLocks noGrp="1"/>
          </p:cNvSpPr>
          <p:nvPr>
            <p:ph idx="1"/>
          </p:nvPr>
        </p:nvSpPr>
        <p:spPr>
          <a:xfrm>
            <a:off x="457200" y="1605068"/>
            <a:ext cx="3422470" cy="4165537"/>
          </a:xfrm>
        </p:spPr>
        <p:txBody>
          <a:bodyPr>
            <a:noAutofit/>
          </a:bodyPr>
          <a:lstStyle/>
          <a:p>
            <a:pPr algn="just"/>
            <a:r>
              <a:rPr lang="en-US" sz="1600" dirty="0"/>
              <a:t>The public sector wage bill has grown at an average rate of 10.5% per year. Public sector compensation was very high in 1993 but dropped sharply in the mid-1990s to reach a level around 10% of GDP during the early- to mid-2000s.</a:t>
            </a:r>
          </a:p>
          <a:p>
            <a:pPr algn="just"/>
            <a:r>
              <a:rPr lang="en-US" sz="1600" dirty="0"/>
              <a:t>In 2008, the wage bill increased dramatically. This may have been primarily due to an administrative change in pay schedules that resulted in large wage increases for specific public sector employees. </a:t>
            </a:r>
          </a:p>
          <a:p>
            <a:pPr algn="just"/>
            <a:r>
              <a:rPr lang="en-US" sz="1600" dirty="0"/>
              <a:t>By 2020, Public sector compensation rose to a level only previously seen in 1993, at over 14%.</a:t>
            </a:r>
            <a:endParaRPr lang="en-ZA" sz="1600" dirty="0"/>
          </a:p>
          <a:p>
            <a:endParaRPr lang="en-ZA" sz="1600" dirty="0"/>
          </a:p>
        </p:txBody>
      </p:sp>
      <p:pic>
        <p:nvPicPr>
          <p:cNvPr id="5" name="Picture 4">
            <a:extLst>
              <a:ext uri="{FF2B5EF4-FFF2-40B4-BE49-F238E27FC236}">
                <a16:creationId xmlns:a16="http://schemas.microsoft.com/office/drawing/2014/main" id="{A14062A0-5283-E6D9-B4EB-03B1EA3B87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1300" y="1760810"/>
            <a:ext cx="4615500" cy="3861514"/>
          </a:xfrm>
          <a:prstGeom prst="rect">
            <a:avLst/>
          </a:prstGeom>
          <a:ln>
            <a:solidFill>
              <a:schemeClr val="tx1"/>
            </a:solidFill>
          </a:ln>
        </p:spPr>
      </p:pic>
    </p:spTree>
    <p:extLst>
      <p:ext uri="{BB962C8B-B14F-4D97-AF65-F5344CB8AC3E}">
        <p14:creationId xmlns:p14="http://schemas.microsoft.com/office/powerpoint/2010/main" val="176135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E76C-7251-4CB8-8A86-82C2A866B130}"/>
              </a:ext>
            </a:extLst>
          </p:cNvPr>
          <p:cNvSpPr>
            <a:spLocks noGrp="1"/>
          </p:cNvSpPr>
          <p:nvPr>
            <p:ph type="title"/>
          </p:nvPr>
        </p:nvSpPr>
        <p:spPr/>
        <p:txBody>
          <a:bodyPr>
            <a:normAutofit/>
          </a:bodyPr>
          <a:lstStyle/>
          <a:p>
            <a:r>
              <a:rPr lang="en-ZA" sz="3200" dirty="0"/>
              <a:t>Introduction</a:t>
            </a:r>
          </a:p>
        </p:txBody>
      </p:sp>
      <p:sp>
        <p:nvSpPr>
          <p:cNvPr id="3" name="Content Placeholder 2">
            <a:extLst>
              <a:ext uri="{FF2B5EF4-FFF2-40B4-BE49-F238E27FC236}">
                <a16:creationId xmlns:a16="http://schemas.microsoft.com/office/drawing/2014/main" id="{92B8DC8C-CD56-40CC-8097-2F568A342FBC}"/>
              </a:ext>
            </a:extLst>
          </p:cNvPr>
          <p:cNvSpPr>
            <a:spLocks noGrp="1"/>
          </p:cNvSpPr>
          <p:nvPr>
            <p:ph idx="1"/>
          </p:nvPr>
        </p:nvSpPr>
        <p:spPr>
          <a:xfrm>
            <a:off x="457200" y="1600203"/>
            <a:ext cx="8229600" cy="4397186"/>
          </a:xfrm>
        </p:spPr>
        <p:txBody>
          <a:bodyPr>
            <a:normAutofit lnSpcReduction="10000"/>
          </a:bodyPr>
          <a:lstStyle/>
          <a:p>
            <a:r>
              <a:rPr lang="en-ZA" sz="1800" dirty="0"/>
              <a:t>Submission made in terms of:</a:t>
            </a:r>
          </a:p>
          <a:p>
            <a:pPr lvl="1"/>
            <a:r>
              <a:rPr lang="en-ZA" sz="1800" dirty="0"/>
              <a:t>Section 214(1) of the Constitution (1996)</a:t>
            </a:r>
          </a:p>
          <a:p>
            <a:pPr lvl="1"/>
            <a:r>
              <a:rPr lang="en-ZA" sz="1800" dirty="0"/>
              <a:t>Section 9 of the Intergovernmental Fiscal Relations Act (1998)</a:t>
            </a:r>
          </a:p>
          <a:p>
            <a:pPr lvl="1"/>
            <a:r>
              <a:rPr lang="en-ZA" sz="1800" dirty="0"/>
              <a:t>Section 4(4c) of the Money Bills Amendment Procedure and Related Matters Act (Act 9 of 2009)</a:t>
            </a:r>
          </a:p>
          <a:p>
            <a:pPr lvl="1"/>
            <a:endParaRPr lang="en-ZA" sz="1800" dirty="0"/>
          </a:p>
          <a:p>
            <a:r>
              <a:rPr lang="en-ZA" sz="1800" dirty="0"/>
              <a:t>Theme of 2023/24 Submission: </a:t>
            </a:r>
            <a:r>
              <a:rPr lang="en-GB" sz="1800" b="1" i="1" dirty="0"/>
              <a:t>Addressing socio-economic vulnerabilities through fiscal transparency and strategy</a:t>
            </a:r>
          </a:p>
          <a:p>
            <a:pPr lvl="1"/>
            <a:r>
              <a:rPr lang="en-ZA" sz="1800" dirty="0"/>
              <a:t>Over the past two years, the government has tried to balance the maintenance of fiscal sustainability alongside the need to provide social relief interventions in the face of the pandemic, rising unemployment and widening inequality due to joblessness. </a:t>
            </a:r>
          </a:p>
          <a:p>
            <a:pPr lvl="1"/>
            <a:r>
              <a:rPr lang="en-ZA" sz="1800" dirty="0"/>
              <a:t>This effort has been marred by a myriad of delivery shortcomings, irregularities, fruitless and wasteful spending, and a deepening of corruption, exacerbating the country’s already vulnerable fiscal position. </a:t>
            </a:r>
          </a:p>
        </p:txBody>
      </p:sp>
      <p:sp>
        <p:nvSpPr>
          <p:cNvPr id="4" name="Slide Number Placeholder 3">
            <a:extLst>
              <a:ext uri="{FF2B5EF4-FFF2-40B4-BE49-F238E27FC236}">
                <a16:creationId xmlns:a16="http://schemas.microsoft.com/office/drawing/2014/main" id="{E710FA13-DE6A-4F22-8155-606D883A5347}"/>
              </a:ext>
            </a:extLst>
          </p:cNvPr>
          <p:cNvSpPr>
            <a:spLocks noGrp="1"/>
          </p:cNvSpPr>
          <p:nvPr>
            <p:ph type="sldNum" sz="quarter" idx="12"/>
          </p:nvPr>
        </p:nvSpPr>
        <p:spPr/>
        <p:txBody>
          <a:bodyPr/>
          <a:lstStyle/>
          <a:p>
            <a:fld id="{BEBAE927-7874-4922-83E4-16C33A40F121}" type="slidenum">
              <a:rPr lang="en-ZA" smtClean="0"/>
              <a:pPr/>
              <a:t>3</a:t>
            </a:fld>
            <a:endParaRPr lang="en-ZA" dirty="0"/>
          </a:p>
        </p:txBody>
      </p:sp>
    </p:spTree>
    <p:extLst>
      <p:ext uri="{BB962C8B-B14F-4D97-AF65-F5344CB8AC3E}">
        <p14:creationId xmlns:p14="http://schemas.microsoft.com/office/powerpoint/2010/main" val="4237904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7ADDC-C9A9-D743-E812-6C92FBF47BC4}"/>
              </a:ext>
            </a:extLst>
          </p:cNvPr>
          <p:cNvSpPr>
            <a:spLocks noGrp="1"/>
          </p:cNvSpPr>
          <p:nvPr>
            <p:ph type="title"/>
          </p:nvPr>
        </p:nvSpPr>
        <p:spPr/>
        <p:txBody>
          <a:bodyPr/>
          <a:lstStyle/>
          <a:p>
            <a:r>
              <a:rPr lang="en-ZA" dirty="0"/>
              <a:t>Findings [cont.]</a:t>
            </a:r>
          </a:p>
        </p:txBody>
      </p:sp>
      <p:sp>
        <p:nvSpPr>
          <p:cNvPr id="4" name="Slide Number Placeholder 3">
            <a:extLst>
              <a:ext uri="{FF2B5EF4-FFF2-40B4-BE49-F238E27FC236}">
                <a16:creationId xmlns:a16="http://schemas.microsoft.com/office/drawing/2014/main" id="{67BB2595-EEF6-6CCA-17B0-9C5808F7CB3F}"/>
              </a:ext>
            </a:extLst>
          </p:cNvPr>
          <p:cNvSpPr>
            <a:spLocks noGrp="1"/>
          </p:cNvSpPr>
          <p:nvPr>
            <p:ph type="sldNum" sz="quarter" idx="12"/>
          </p:nvPr>
        </p:nvSpPr>
        <p:spPr/>
        <p:txBody>
          <a:bodyPr/>
          <a:lstStyle/>
          <a:p>
            <a:fld id="{BEBAE927-7874-4922-83E4-16C33A40F121}" type="slidenum">
              <a:rPr lang="en-ZA" smtClean="0"/>
              <a:pPr/>
              <a:t>30</a:t>
            </a:fld>
            <a:endParaRPr lang="en-ZA" dirty="0"/>
          </a:p>
        </p:txBody>
      </p:sp>
      <p:pic>
        <p:nvPicPr>
          <p:cNvPr id="5" name="Content Placeholder 4">
            <a:extLst>
              <a:ext uri="{FF2B5EF4-FFF2-40B4-BE49-F238E27FC236}">
                <a16:creationId xmlns:a16="http://schemas.microsoft.com/office/drawing/2014/main" id="{F3BAD374-BBC3-4D83-2082-D06F3EC10E2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1" y="1548770"/>
            <a:ext cx="8229598" cy="4061407"/>
          </a:xfrm>
          <a:prstGeom prst="rect">
            <a:avLst/>
          </a:prstGeom>
          <a:solidFill>
            <a:schemeClr val="tx1"/>
          </a:solidFill>
          <a:ln>
            <a:solidFill>
              <a:schemeClr val="tx1"/>
            </a:solidFill>
          </a:ln>
        </p:spPr>
      </p:pic>
      <p:sp>
        <p:nvSpPr>
          <p:cNvPr id="7" name="TextBox 6">
            <a:extLst>
              <a:ext uri="{FF2B5EF4-FFF2-40B4-BE49-F238E27FC236}">
                <a16:creationId xmlns:a16="http://schemas.microsoft.com/office/drawing/2014/main" id="{C4175F7A-1F23-0D73-03A3-E936D4ECE0BE}"/>
              </a:ext>
            </a:extLst>
          </p:cNvPr>
          <p:cNvSpPr txBox="1"/>
          <p:nvPr/>
        </p:nvSpPr>
        <p:spPr>
          <a:xfrm>
            <a:off x="457200" y="5629255"/>
            <a:ext cx="8229599" cy="954107"/>
          </a:xfrm>
          <a:prstGeom prst="rect">
            <a:avLst/>
          </a:prstGeom>
          <a:noFill/>
        </p:spPr>
        <p:txBody>
          <a:bodyPr wrap="square">
            <a:spAutoFit/>
          </a:bodyPr>
          <a:lstStyle/>
          <a:p>
            <a:pPr marL="285750" indent="-28575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distribution of public sector wages is to the right of the private sector, confirming that wages are higher in the public sector than in the private sector</a:t>
            </a:r>
          </a:p>
          <a:p>
            <a:pPr marL="285750" indent="-28575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gap between higher and lower earners in the public sector appears to have grown, with wage gains at the top and a slightly larger concentration of lower-paid workers</a:t>
            </a:r>
            <a:endParaRPr lang="en-Z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37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p:txBody>
          <a:bodyPr>
            <a:normAutofit/>
          </a:bodyPr>
          <a:lstStyle/>
          <a:p>
            <a:r>
              <a:rPr lang="en-ZA" dirty="0"/>
              <a:t>Chapter 6 Recommendations</a:t>
            </a:r>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31</a:t>
            </a:fld>
            <a:endParaRPr lang="en-ZA" dirty="0"/>
          </a:p>
        </p:txBody>
      </p:sp>
      <p:sp>
        <p:nvSpPr>
          <p:cNvPr id="7" name="Content Placeholder 6">
            <a:extLst>
              <a:ext uri="{FF2B5EF4-FFF2-40B4-BE49-F238E27FC236}">
                <a16:creationId xmlns:a16="http://schemas.microsoft.com/office/drawing/2014/main" id="{166833F8-8E42-4E39-8673-D472AC23B20D}"/>
              </a:ext>
            </a:extLst>
          </p:cNvPr>
          <p:cNvSpPr>
            <a:spLocks noGrp="1"/>
          </p:cNvSpPr>
          <p:nvPr>
            <p:ph idx="1"/>
          </p:nvPr>
        </p:nvSpPr>
        <p:spPr>
          <a:xfrm>
            <a:off x="410497" y="1558521"/>
            <a:ext cx="8323005" cy="4537910"/>
          </a:xfrm>
        </p:spPr>
        <p:txBody>
          <a:bodyPr>
            <a:noAutofit/>
          </a:bodyPr>
          <a:lstStyle/>
          <a:p>
            <a:pPr algn="just"/>
            <a:r>
              <a:rPr lang="en-US" sz="1600" i="1" dirty="0"/>
              <a:t>The Department of Public Service and Administration, through the bargaining council, should consider </a:t>
            </a:r>
            <a:r>
              <a:rPr lang="en-US" sz="1600" b="1" i="1" dirty="0"/>
              <a:t>balancing notch progression and cost-of-living adjustments and pressures to the fiscus during wage negotiation</a:t>
            </a:r>
            <a:r>
              <a:rPr lang="en-US" sz="1600" i="1" dirty="0"/>
              <a:t>. The Commission highlights that the growth of the wage bill has largely been driven by wage increases relative to the increase in the number of employees.</a:t>
            </a:r>
          </a:p>
          <a:p>
            <a:pPr algn="just"/>
            <a:endParaRPr lang="en-US" sz="1600" i="1" dirty="0"/>
          </a:p>
          <a:p>
            <a:pPr algn="just"/>
            <a:r>
              <a:rPr lang="en-US" sz="1600" i="1" dirty="0"/>
              <a:t>Wage growth at the top end of the wage distribution in the public service has not been excessive, but after 2010, it appears that </a:t>
            </a:r>
            <a:r>
              <a:rPr lang="en-US" sz="1600" b="1" i="1" dirty="0"/>
              <a:t>wages for those in the bottom 20% of the distribution fell in real terms</a:t>
            </a:r>
            <a:r>
              <a:rPr lang="en-US" sz="1600" i="1" dirty="0"/>
              <a:t>, potentially widening the wage gap in the sector. The Commission recommends that National Treasury commissions further research to determine what is driving the decreases in real terms of wages for those at the bottom distribution of wages</a:t>
            </a:r>
          </a:p>
          <a:p>
            <a:pPr algn="just"/>
            <a:endParaRPr lang="en-US" sz="1600" i="1" dirty="0"/>
          </a:p>
          <a:p>
            <a:pPr algn="just"/>
            <a:r>
              <a:rPr lang="en-US" sz="1600" i="1" dirty="0"/>
              <a:t>The demographic composition of the public sector has changed over time, but the </a:t>
            </a:r>
            <a:r>
              <a:rPr lang="en-US" sz="1600" b="1" i="1" dirty="0"/>
              <a:t>proportion of young people has not grown</a:t>
            </a:r>
            <a:r>
              <a:rPr lang="en-US" sz="1600" i="1" dirty="0"/>
              <a:t>. The Commission recommends that the Department of Public Service and Administration, together with the Department of Women, Youth and Persons with Disabilities, develops frameworks to guide the public sector on the inclusion of youth in public service</a:t>
            </a:r>
            <a:endParaRPr lang="en-ZA" sz="1600" i="1" dirty="0"/>
          </a:p>
        </p:txBody>
      </p:sp>
    </p:spTree>
    <p:extLst>
      <p:ext uri="{BB962C8B-B14F-4D97-AF65-F5344CB8AC3E}">
        <p14:creationId xmlns:p14="http://schemas.microsoft.com/office/powerpoint/2010/main" val="3615275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36FB-5CF1-47D9-8086-CA7C9DFE6074}"/>
              </a:ext>
            </a:extLst>
          </p:cNvPr>
          <p:cNvSpPr>
            <a:spLocks noGrp="1"/>
          </p:cNvSpPr>
          <p:nvPr>
            <p:ph type="title"/>
          </p:nvPr>
        </p:nvSpPr>
        <p:spPr/>
        <p:txBody>
          <a:bodyPr>
            <a:noAutofit/>
          </a:bodyPr>
          <a:lstStyle/>
          <a:p>
            <a:r>
              <a:rPr lang="en-GB" sz="2400" dirty="0"/>
              <a:t>Chapter 7: A Review of the Provincial Equitable Share Formula – Responsiveness to the Changing Social Structure</a:t>
            </a:r>
          </a:p>
        </p:txBody>
      </p:sp>
      <p:sp>
        <p:nvSpPr>
          <p:cNvPr id="3" name="Content Placeholder 2">
            <a:extLst>
              <a:ext uri="{FF2B5EF4-FFF2-40B4-BE49-F238E27FC236}">
                <a16:creationId xmlns:a16="http://schemas.microsoft.com/office/drawing/2014/main" id="{276BD070-160B-4C3D-A8D3-66DA790B661F}"/>
              </a:ext>
            </a:extLst>
          </p:cNvPr>
          <p:cNvSpPr>
            <a:spLocks noGrp="1"/>
          </p:cNvSpPr>
          <p:nvPr>
            <p:ph idx="1"/>
          </p:nvPr>
        </p:nvSpPr>
        <p:spPr>
          <a:xfrm>
            <a:off x="457200" y="1535185"/>
            <a:ext cx="8229600" cy="5067254"/>
          </a:xfrm>
        </p:spPr>
        <p:txBody>
          <a:bodyPr>
            <a:noAutofit/>
          </a:bodyPr>
          <a:lstStyle/>
          <a:p>
            <a:pPr algn="just"/>
            <a:r>
              <a:rPr lang="en-US" sz="2000" dirty="0"/>
              <a:t>The chapter reviews how provinces allocate funding from the provincial equitable share (PES), particularly for the health and education sectors. The focus is specifically on:</a:t>
            </a:r>
          </a:p>
          <a:p>
            <a:pPr lvl="1" algn="just"/>
            <a:r>
              <a:rPr lang="en-US" sz="1800" dirty="0"/>
              <a:t>Whether provincial allocations deviate much from weighting of the PES  formula;</a:t>
            </a:r>
          </a:p>
          <a:p>
            <a:pPr lvl="1" algn="just"/>
            <a:r>
              <a:rPr lang="en-US" sz="1800" dirty="0"/>
              <a:t>How provinces adjust when faced with financial pressure; and </a:t>
            </a:r>
          </a:p>
          <a:p>
            <a:pPr lvl="1" algn="just"/>
            <a:r>
              <a:rPr lang="en-US" sz="1800" dirty="0"/>
              <a:t>Whether the PES considers the changing social structure</a:t>
            </a:r>
          </a:p>
          <a:p>
            <a:pPr algn="just"/>
            <a:r>
              <a:rPr lang="en-US" sz="2000" dirty="0"/>
              <a:t>This has been done by reviewing and analysing expenditure patterns for health and education for all provinces, analysing of social structure changes in provinces for education and how the PES and other fiscal instruments respond to such changes</a:t>
            </a:r>
          </a:p>
        </p:txBody>
      </p:sp>
      <p:sp>
        <p:nvSpPr>
          <p:cNvPr id="4" name="Slide Number Placeholder 3">
            <a:extLst>
              <a:ext uri="{FF2B5EF4-FFF2-40B4-BE49-F238E27FC236}">
                <a16:creationId xmlns:a16="http://schemas.microsoft.com/office/drawing/2014/main" id="{37B5A9EE-E122-41F8-B1C8-DA179721A851}"/>
              </a:ext>
            </a:extLst>
          </p:cNvPr>
          <p:cNvSpPr>
            <a:spLocks noGrp="1"/>
          </p:cNvSpPr>
          <p:nvPr>
            <p:ph type="sldNum" sz="quarter" idx="12"/>
          </p:nvPr>
        </p:nvSpPr>
        <p:spPr/>
        <p:txBody>
          <a:bodyPr/>
          <a:lstStyle/>
          <a:p>
            <a:fld id="{BEBAE927-7874-4922-83E4-16C33A40F121}" type="slidenum">
              <a:rPr lang="en-ZA" smtClean="0"/>
              <a:pPr/>
              <a:t>32</a:t>
            </a:fld>
            <a:endParaRPr lang="en-ZA" dirty="0"/>
          </a:p>
        </p:txBody>
      </p:sp>
    </p:spTree>
    <p:extLst>
      <p:ext uri="{BB962C8B-B14F-4D97-AF65-F5344CB8AC3E}">
        <p14:creationId xmlns:p14="http://schemas.microsoft.com/office/powerpoint/2010/main" val="1157103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36FB-5CF1-47D9-8086-CA7C9DFE6074}"/>
              </a:ext>
            </a:extLst>
          </p:cNvPr>
          <p:cNvSpPr>
            <a:spLocks noGrp="1"/>
          </p:cNvSpPr>
          <p:nvPr>
            <p:ph type="title"/>
          </p:nvPr>
        </p:nvSpPr>
        <p:spPr/>
        <p:txBody>
          <a:bodyPr>
            <a:normAutofit/>
          </a:bodyPr>
          <a:lstStyle/>
          <a:p>
            <a:r>
              <a:rPr lang="en-US">
                <a:effectLst/>
                <a:ea typeface="Times New Roman" panose="02020603050405020304" pitchFamily="18" charset="0"/>
              </a:rPr>
              <a:t>Findings</a:t>
            </a:r>
            <a:endParaRPr lang="en-ZA" dirty="0"/>
          </a:p>
        </p:txBody>
      </p:sp>
      <p:sp>
        <p:nvSpPr>
          <p:cNvPr id="3" name="Content Placeholder 2">
            <a:extLst>
              <a:ext uri="{FF2B5EF4-FFF2-40B4-BE49-F238E27FC236}">
                <a16:creationId xmlns:a16="http://schemas.microsoft.com/office/drawing/2014/main" id="{276BD070-160B-4C3D-A8D3-66DA790B661F}"/>
              </a:ext>
            </a:extLst>
          </p:cNvPr>
          <p:cNvSpPr>
            <a:spLocks noGrp="1"/>
          </p:cNvSpPr>
          <p:nvPr>
            <p:ph idx="1"/>
          </p:nvPr>
        </p:nvSpPr>
        <p:spPr>
          <a:xfrm>
            <a:off x="396815" y="1613140"/>
            <a:ext cx="8350370" cy="4970222"/>
          </a:xfrm>
        </p:spPr>
        <p:txBody>
          <a:bodyPr>
            <a:noAutofit/>
          </a:bodyPr>
          <a:lstStyle/>
          <a:p>
            <a:pPr algn="just"/>
            <a:r>
              <a:rPr lang="en-GB" sz="1800" dirty="0">
                <a:solidFill>
                  <a:srgbClr val="000000"/>
                </a:solidFill>
              </a:rPr>
              <a:t>Notable is the inconsistency in the percentage each province allocates to education and health which may be as a result of the lack of costing needs or systems to guide the smooth allocation of resources </a:t>
            </a:r>
            <a:endParaRPr lang="en-GB" sz="1800" b="0" i="0" dirty="0">
              <a:solidFill>
                <a:srgbClr val="000000"/>
              </a:solidFill>
              <a:effectLst/>
              <a:latin typeface="Times New Roman" panose="02020603050405020304" pitchFamily="18" charset="0"/>
            </a:endParaRPr>
          </a:p>
          <a:p>
            <a:pPr algn="just"/>
            <a:r>
              <a:rPr lang="en-GB" sz="1800" b="0" i="0" dirty="0">
                <a:solidFill>
                  <a:srgbClr val="000000"/>
                </a:solidFill>
                <a:effectLst/>
                <a:latin typeface="Times New Roman" panose="02020603050405020304" pitchFamily="18" charset="0"/>
              </a:rPr>
              <a:t>Provinces spend a significant percentage on compensation of employees in these two functional areas - the Eastern Cape spent over 90% of its education allocation from the PES on compensation of employees in 2020/21</a:t>
            </a:r>
          </a:p>
          <a:p>
            <a:pPr lvl="1" algn="just"/>
            <a:r>
              <a:rPr lang="en-GB" sz="1600" dirty="0">
                <a:solidFill>
                  <a:srgbClr val="000000"/>
                </a:solidFill>
              </a:rPr>
              <a:t>K</a:t>
            </a:r>
            <a:r>
              <a:rPr lang="en-GB" sz="1600" b="0" i="0" dirty="0">
                <a:solidFill>
                  <a:srgbClr val="000000"/>
                </a:solidFill>
                <a:effectLst/>
                <a:latin typeface="Times New Roman" panose="02020603050405020304" pitchFamily="18" charset="0"/>
              </a:rPr>
              <a:t>ey drivers contributing to provinces’ high spending on the compensation of employees include wage bargaining processes taking place outside PES determinations</a:t>
            </a:r>
          </a:p>
          <a:p>
            <a:pPr lvl="1" algn="just"/>
            <a:r>
              <a:rPr lang="en-GB" sz="1600" b="0" i="0" dirty="0">
                <a:solidFill>
                  <a:srgbClr val="000000"/>
                </a:solidFill>
                <a:effectLst/>
                <a:latin typeface="Times New Roman" panose="02020603050405020304" pitchFamily="18" charset="0"/>
              </a:rPr>
              <a:t>The other major factor contributing to high personnel costs in provinces identified during stakeholder engagements is teachers skills gap</a:t>
            </a:r>
          </a:p>
          <a:p>
            <a:pPr lvl="1" algn="just"/>
            <a:r>
              <a:rPr lang="en-GB" sz="1600" dirty="0">
                <a:solidFill>
                  <a:srgbClr val="000000"/>
                </a:solidFill>
              </a:rPr>
              <a:t>Since it is difficult to reduce compensation of employees provinces </a:t>
            </a:r>
            <a:r>
              <a:rPr lang="en-GB" sz="1600" b="0" i="0" dirty="0">
                <a:solidFill>
                  <a:srgbClr val="000000"/>
                </a:solidFill>
                <a:effectLst/>
                <a:latin typeface="Times New Roman" panose="02020603050405020304" pitchFamily="18" charset="0"/>
              </a:rPr>
              <a:t>reduce funding on goods and services - this compromises the quality of education as a shortage of learner support material affects education quality</a:t>
            </a:r>
          </a:p>
          <a:p>
            <a:pPr lvl="1" algn="just"/>
            <a:r>
              <a:rPr lang="en-GB" sz="1600" dirty="0">
                <a:solidFill>
                  <a:srgbClr val="000000"/>
                </a:solidFill>
              </a:rPr>
              <a:t>Provinces delay the replacement of teachers (e.g. when they retire) and freeze teachers’ posts, which compromises the quality of education outcomes</a:t>
            </a:r>
          </a:p>
          <a:p>
            <a:pPr lvl="1" algn="just"/>
            <a:r>
              <a:rPr lang="en-GB" sz="1600" dirty="0">
                <a:solidFill>
                  <a:srgbClr val="000000"/>
                </a:solidFill>
              </a:rPr>
              <a:t>Provinces also confirmed that, in an attempt to deal with funding pressure on education and health cuts are made on funding to other departments</a:t>
            </a:r>
            <a:endParaRPr lang="en-GB" sz="1200" dirty="0">
              <a:solidFill>
                <a:srgbClr val="000000"/>
              </a:solidFill>
            </a:endParaRPr>
          </a:p>
          <a:p>
            <a:pPr marL="457200" lvl="1" indent="0" algn="just">
              <a:buNone/>
            </a:pPr>
            <a:endParaRPr lang="en-GB" sz="1600" b="0" i="0"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37B5A9EE-E122-41F8-B1C8-DA179721A851}"/>
              </a:ext>
            </a:extLst>
          </p:cNvPr>
          <p:cNvSpPr>
            <a:spLocks noGrp="1"/>
          </p:cNvSpPr>
          <p:nvPr>
            <p:ph type="sldNum" sz="quarter" idx="12"/>
          </p:nvPr>
        </p:nvSpPr>
        <p:spPr/>
        <p:txBody>
          <a:bodyPr/>
          <a:lstStyle/>
          <a:p>
            <a:fld id="{BEBAE927-7874-4922-83E4-16C33A40F121}" type="slidenum">
              <a:rPr lang="en-ZA" smtClean="0"/>
              <a:pPr/>
              <a:t>33</a:t>
            </a:fld>
            <a:endParaRPr lang="en-ZA" dirty="0"/>
          </a:p>
        </p:txBody>
      </p:sp>
    </p:spTree>
    <p:extLst>
      <p:ext uri="{BB962C8B-B14F-4D97-AF65-F5344CB8AC3E}">
        <p14:creationId xmlns:p14="http://schemas.microsoft.com/office/powerpoint/2010/main" val="157056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p:txBody>
          <a:bodyPr/>
          <a:lstStyle/>
          <a:p>
            <a:r>
              <a:rPr lang="en-ZA" dirty="0"/>
              <a:t>Chapter 7: Recommendations</a:t>
            </a:r>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34</a:t>
            </a:fld>
            <a:endParaRPr lang="en-ZA" dirty="0"/>
          </a:p>
        </p:txBody>
      </p:sp>
      <p:sp>
        <p:nvSpPr>
          <p:cNvPr id="7" name="Content Placeholder 6">
            <a:extLst>
              <a:ext uri="{FF2B5EF4-FFF2-40B4-BE49-F238E27FC236}">
                <a16:creationId xmlns:a16="http://schemas.microsoft.com/office/drawing/2014/main" id="{166833F8-8E42-4E39-8673-D472AC23B20D}"/>
              </a:ext>
            </a:extLst>
          </p:cNvPr>
          <p:cNvSpPr>
            <a:spLocks noGrp="1"/>
          </p:cNvSpPr>
          <p:nvPr>
            <p:ph idx="1"/>
          </p:nvPr>
        </p:nvSpPr>
        <p:spPr>
          <a:xfrm>
            <a:off x="379562" y="1595886"/>
            <a:ext cx="8436634" cy="5073361"/>
          </a:xfrm>
        </p:spPr>
        <p:txBody>
          <a:bodyPr>
            <a:normAutofit/>
          </a:bodyPr>
          <a:lstStyle/>
          <a:p>
            <a:pPr algn="just"/>
            <a:r>
              <a:rPr lang="en-ZA" sz="1600" i="1" dirty="0"/>
              <a:t>In line with the Commission’s recommendation on a costed norms approach, full costing exercises should be undertaken by all provinces, particularly for the provision of education and health. The costing results will be used to determine allocations by provinces to these key functional areas. This will ensure consistency and fully informed resource allocation</a:t>
            </a:r>
          </a:p>
          <a:p>
            <a:pPr algn="just"/>
            <a:endParaRPr lang="en-ZA" sz="1600" i="1" dirty="0"/>
          </a:p>
          <a:p>
            <a:pPr algn="just"/>
            <a:r>
              <a:rPr lang="en-ZA" sz="1600" i="1" dirty="0"/>
              <a:t>The national Department of Basic Education, as a custodian of conditional grants (particularly indirect grants and being responsible for capital spending), and all provincial departments of Basic Education, as recipients of the PES and being responsible for school infrastructure delivery and maintenance, should improve the coordination of infrastructure delivery plans and programmes to ensure alignment</a:t>
            </a:r>
          </a:p>
          <a:p>
            <a:pPr algn="just"/>
            <a:endParaRPr lang="en-ZA" sz="1600" i="1" dirty="0"/>
          </a:p>
          <a:p>
            <a:pPr algn="just"/>
            <a:r>
              <a:rPr lang="en-ZA" sz="1600" i="1" dirty="0"/>
              <a:t>The national Department of Basic Education should undertake skills audits to identify the skills gap with respect to the old and the new curriculum, and based on the audit results: </a:t>
            </a:r>
          </a:p>
          <a:p>
            <a:pPr lvl="1" algn="just">
              <a:buFont typeface="+mj-lt"/>
              <a:buAutoNum type="alphaLcPeriod"/>
            </a:pPr>
            <a:r>
              <a:rPr lang="en-ZA" sz="1400" i="1" dirty="0"/>
              <a:t>Identify the number of teachers who need to be trained and the funding requirements </a:t>
            </a:r>
          </a:p>
          <a:p>
            <a:pPr lvl="1" algn="just">
              <a:buFont typeface="+mj-lt"/>
              <a:buAutoNum type="alphaLcPeriod"/>
            </a:pPr>
            <a:r>
              <a:rPr lang="en-ZA" sz="1400" i="1" dirty="0"/>
              <a:t>Develop and implement a training programme</a:t>
            </a:r>
          </a:p>
        </p:txBody>
      </p:sp>
    </p:spTree>
    <p:extLst>
      <p:ext uri="{BB962C8B-B14F-4D97-AF65-F5344CB8AC3E}">
        <p14:creationId xmlns:p14="http://schemas.microsoft.com/office/powerpoint/2010/main" val="1116949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p:txBody>
          <a:bodyPr>
            <a:normAutofit/>
          </a:bodyPr>
          <a:lstStyle/>
          <a:p>
            <a:r>
              <a:rPr lang="en-GB" sz="2800" dirty="0"/>
              <a:t>Chapter 8: Repurposing and Realigning the System of Provincial Conditional Grants</a:t>
            </a:r>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35</a:t>
            </a:fld>
            <a:endParaRPr lang="en-ZA" dirty="0"/>
          </a:p>
        </p:txBody>
      </p:sp>
      <p:sp>
        <p:nvSpPr>
          <p:cNvPr id="7" name="Content Placeholder 6">
            <a:extLst>
              <a:ext uri="{FF2B5EF4-FFF2-40B4-BE49-F238E27FC236}">
                <a16:creationId xmlns:a16="http://schemas.microsoft.com/office/drawing/2014/main" id="{33EA7276-BCF0-4898-AE15-3FEE87426C10}"/>
              </a:ext>
            </a:extLst>
          </p:cNvPr>
          <p:cNvSpPr>
            <a:spLocks noGrp="1"/>
          </p:cNvSpPr>
          <p:nvPr>
            <p:ph idx="1"/>
          </p:nvPr>
        </p:nvSpPr>
        <p:spPr>
          <a:xfrm>
            <a:off x="457200" y="1595886"/>
            <a:ext cx="8229600" cy="4870901"/>
          </a:xfrm>
        </p:spPr>
        <p:txBody>
          <a:bodyPr>
            <a:noAutofit/>
          </a:bodyPr>
          <a:lstStyle/>
          <a:p>
            <a:pPr algn="just"/>
            <a:r>
              <a:rPr lang="en-ZA" sz="1800" dirty="0">
                <a:effectLst/>
                <a:ea typeface="Calibri" panose="020F0502020204030204" pitchFamily="34" charset="0"/>
              </a:rPr>
              <a:t>Conditional grants are known to fund specific national priorities yet some of  the grants haves been in place for over 25 years</a:t>
            </a:r>
          </a:p>
          <a:p>
            <a:pPr lvl="1" algn="just"/>
            <a:r>
              <a:rPr lang="en-ZA" sz="1600" dirty="0">
                <a:ea typeface="Calibri" panose="020F0502020204030204" pitchFamily="34" charset="0"/>
              </a:rPr>
              <a:t>Some grants have become a permanent feature of intergovernmental fiscal transfers </a:t>
            </a:r>
          </a:p>
          <a:p>
            <a:pPr lvl="1" algn="just"/>
            <a:r>
              <a:rPr lang="en-ZA" sz="1600" dirty="0"/>
              <a:t>Conditional grant system functions sub-optimally – characterised by poor design considerations, incentives and accountability for results, protracted existence with unmet goals,  incorrect classification, fragmentation, intermittent changes and deficient (old, dated, opaque and inequitable) allocation criteria</a:t>
            </a:r>
            <a:endParaRPr lang="en-ZA" sz="1600" dirty="0">
              <a:ea typeface="Calibri" panose="020F0502020204030204" pitchFamily="34" charset="0"/>
            </a:endParaRPr>
          </a:p>
          <a:p>
            <a:pPr algn="just"/>
            <a:r>
              <a:rPr lang="en-ZA" sz="1800" dirty="0">
                <a:ea typeface="Calibri" panose="020F0502020204030204" pitchFamily="34" charset="0"/>
              </a:rPr>
              <a:t>The system is rarely subjected to regular review to assess alignment of the system to best practice principles and design imperatives</a:t>
            </a:r>
          </a:p>
          <a:p>
            <a:pPr algn="just"/>
            <a:r>
              <a:rPr lang="en-ZA" sz="1800" dirty="0">
                <a:ea typeface="Calibri" panose="020F0502020204030204" pitchFamily="34" charset="0"/>
              </a:rPr>
              <a:t>This analysis conducts a 25 year review of provincial conditional grants focusing on:</a:t>
            </a:r>
          </a:p>
          <a:p>
            <a:pPr lvl="1" algn="just"/>
            <a:r>
              <a:rPr lang="en-ZA" sz="1600" dirty="0">
                <a:ea typeface="Calibri" panose="020F0502020204030204" pitchFamily="34" charset="0"/>
              </a:rPr>
              <a:t>Number and quantum of funding</a:t>
            </a:r>
          </a:p>
          <a:p>
            <a:pPr lvl="1" algn="just"/>
            <a:r>
              <a:rPr lang="en-ZA" sz="1600" dirty="0"/>
              <a:t>Abrupt changes (number of conditional grants introduced, terminated, rationalised or reclassified and incorporated into the PES) </a:t>
            </a:r>
          </a:p>
          <a:p>
            <a:pPr lvl="1" algn="just"/>
            <a:r>
              <a:rPr lang="en-ZA" sz="1600" dirty="0"/>
              <a:t>Alignment between grant design and policy objectives </a:t>
            </a:r>
          </a:p>
          <a:p>
            <a:pPr lvl="1" algn="just"/>
            <a:r>
              <a:rPr lang="en-ZA" sz="1600" dirty="0"/>
              <a:t>Fairness of the allocation criteria on selected conditional transfers</a:t>
            </a:r>
            <a:endParaRPr lang="en-ZA" sz="1800" dirty="0"/>
          </a:p>
        </p:txBody>
      </p:sp>
    </p:spTree>
    <p:extLst>
      <p:ext uri="{BB962C8B-B14F-4D97-AF65-F5344CB8AC3E}">
        <p14:creationId xmlns:p14="http://schemas.microsoft.com/office/powerpoint/2010/main" val="2574155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Findings</a:t>
            </a:r>
          </a:p>
        </p:txBody>
      </p:sp>
      <p:sp>
        <p:nvSpPr>
          <p:cNvPr id="3" name="Content Placeholder 2"/>
          <p:cNvSpPr>
            <a:spLocks noGrp="1"/>
          </p:cNvSpPr>
          <p:nvPr>
            <p:ph idx="1"/>
          </p:nvPr>
        </p:nvSpPr>
        <p:spPr>
          <a:xfrm>
            <a:off x="457200" y="1600202"/>
            <a:ext cx="8229600" cy="4525963"/>
          </a:xfrm>
        </p:spPr>
        <p:txBody>
          <a:bodyPr>
            <a:noAutofit/>
          </a:bodyPr>
          <a:lstStyle/>
          <a:p>
            <a:r>
              <a:rPr lang="en-ZA" sz="1600" dirty="0"/>
              <a:t>Total grants as a share of total provincial transfers increased from 11% in 1998 to nearly 20% in 2021.</a:t>
            </a:r>
          </a:p>
          <a:p>
            <a:r>
              <a:rPr lang="en-ZA" sz="1600" dirty="0"/>
              <a:t>When compared to the PES, conditional grants have experienced inconsistent growth patterns and generally lagged the growth in the PES  </a:t>
            </a:r>
          </a:p>
          <a:p>
            <a:r>
              <a:rPr lang="en-ZA" sz="1600" dirty="0"/>
              <a:t>A total of 85 provincial conditional grants have been introduced – with an average lifespan of 5.6 years. At least 27 of these grants existed for one year only while four existed for more than 20 years.</a:t>
            </a:r>
          </a:p>
          <a:p>
            <a:r>
              <a:rPr lang="en-ZA" sz="1600" dirty="0"/>
              <a:t>Majority (47) of provincial conditional grants are classified as schedule 5 or non-matching grants, whereas 16 are categorised as schedule 4 or matching grants</a:t>
            </a:r>
          </a:p>
          <a:p>
            <a:pPr lvl="1"/>
            <a:r>
              <a:rPr lang="en-ZA" sz="1400" dirty="0"/>
              <a:t>No unique conditions that make various grant types differentiable </a:t>
            </a:r>
          </a:p>
          <a:p>
            <a:r>
              <a:rPr lang="en-ZA" sz="1600" dirty="0"/>
              <a:t>EIG, HIV/AIDS Grant and HSDG have a number of design flaws – no pre-introduction due diligence, non termination risks, poor classification, too many objective and ubiquitous administrative conditions</a:t>
            </a:r>
          </a:p>
          <a:p>
            <a:r>
              <a:rPr lang="en-ZA" sz="1600" dirty="0"/>
              <a:t>Some of the need indicators used in the allocation criteria, especially in relation to the EIG and HIV/AIDS are unrelated to the grant objectives </a:t>
            </a:r>
          </a:p>
          <a:p>
            <a:r>
              <a:rPr lang="en-ZA" sz="1600" dirty="0"/>
              <a:t>Reported grant outputs deviate away from original grant objectives, the longer a grant remain in existence</a:t>
            </a:r>
          </a:p>
        </p:txBody>
      </p:sp>
      <p:sp>
        <p:nvSpPr>
          <p:cNvPr id="4" name="Slide Number Placeholder 3"/>
          <p:cNvSpPr>
            <a:spLocks noGrp="1"/>
          </p:cNvSpPr>
          <p:nvPr>
            <p:ph type="sldNum" sz="quarter" idx="12"/>
          </p:nvPr>
        </p:nvSpPr>
        <p:spPr/>
        <p:txBody>
          <a:bodyPr/>
          <a:lstStyle/>
          <a:p>
            <a:fld id="{BEBAE927-7874-4922-83E4-16C33A40F121}" type="slidenum">
              <a:rPr lang="en-ZA" smtClean="0"/>
              <a:pPr/>
              <a:t>36</a:t>
            </a:fld>
            <a:endParaRPr lang="en-ZA" dirty="0"/>
          </a:p>
        </p:txBody>
      </p:sp>
    </p:spTree>
    <p:extLst>
      <p:ext uri="{BB962C8B-B14F-4D97-AF65-F5344CB8AC3E}">
        <p14:creationId xmlns:p14="http://schemas.microsoft.com/office/powerpoint/2010/main" val="16507230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Chapter 8 Recommendations</a:t>
            </a:r>
          </a:p>
        </p:txBody>
      </p:sp>
      <p:sp>
        <p:nvSpPr>
          <p:cNvPr id="3" name="Content Placeholder 2"/>
          <p:cNvSpPr>
            <a:spLocks noGrp="1"/>
          </p:cNvSpPr>
          <p:nvPr>
            <p:ph idx="1"/>
          </p:nvPr>
        </p:nvSpPr>
        <p:spPr/>
        <p:txBody>
          <a:bodyPr>
            <a:normAutofit/>
          </a:bodyPr>
          <a:lstStyle/>
          <a:p>
            <a:r>
              <a:rPr lang="en-ZA" sz="1600" i="1" dirty="0"/>
              <a:t>Revise the </a:t>
            </a:r>
            <a:r>
              <a:rPr lang="en-ZA" sz="1600" i="1" dirty="0" err="1"/>
              <a:t>DoRA</a:t>
            </a:r>
            <a:r>
              <a:rPr lang="en-ZA" sz="1600" i="1" dirty="0"/>
              <a:t> system of grant scheduling as it create no fiscal incentives for provinces to reveal their expenditure preferences or sustain expenditure previously funded by conditional grants and invest the capacity to improve overall grant design – establish clear alignment across grant objectives, conditions and grant outcomes on all grants </a:t>
            </a:r>
          </a:p>
          <a:p>
            <a:endParaRPr lang="en-ZA" sz="1600" i="1" dirty="0"/>
          </a:p>
          <a:p>
            <a:r>
              <a:rPr lang="en-ZA" sz="1600" i="1" dirty="0"/>
              <a:t>Update the allocation formula for the Education Infrastructure grant to ensure alignment of grant need indicators with grant objectives and further streamline expected and reported grant outputs to improve focus and ease of monitoring</a:t>
            </a:r>
          </a:p>
          <a:p>
            <a:endParaRPr lang="en-ZA" sz="1600" i="1" dirty="0"/>
          </a:p>
          <a:p>
            <a:r>
              <a:rPr lang="en-ZA" sz="1600" i="1" dirty="0"/>
              <a:t>Terminate all HIV/AIDS grant sub-components unrelated to grant objective and  incorporate them into the provincial equitable, then, monitor implementation process through the normal budget and accountability system instead of subdividing or itemising provincial health responsibilities to be funded by grant sub-components</a:t>
            </a:r>
          </a:p>
          <a:p>
            <a:endParaRPr lang="en-ZA" sz="1600" i="1" dirty="0"/>
          </a:p>
          <a:p>
            <a:r>
              <a:rPr lang="en-ZA" sz="1600" i="1" dirty="0"/>
              <a:t>The actual grants allocation formulae must be published in the grant framework for transparency purposes</a:t>
            </a:r>
          </a:p>
        </p:txBody>
      </p:sp>
      <p:sp>
        <p:nvSpPr>
          <p:cNvPr id="4" name="Slide Number Placeholder 3"/>
          <p:cNvSpPr>
            <a:spLocks noGrp="1"/>
          </p:cNvSpPr>
          <p:nvPr>
            <p:ph type="sldNum" sz="quarter" idx="12"/>
          </p:nvPr>
        </p:nvSpPr>
        <p:spPr/>
        <p:txBody>
          <a:bodyPr/>
          <a:lstStyle/>
          <a:p>
            <a:fld id="{BEBAE927-7874-4922-83E4-16C33A40F121}" type="slidenum">
              <a:rPr lang="en-ZA" smtClean="0"/>
              <a:pPr/>
              <a:t>37</a:t>
            </a:fld>
            <a:endParaRPr lang="en-ZA" dirty="0"/>
          </a:p>
        </p:txBody>
      </p:sp>
    </p:spTree>
    <p:extLst>
      <p:ext uri="{BB962C8B-B14F-4D97-AF65-F5344CB8AC3E}">
        <p14:creationId xmlns:p14="http://schemas.microsoft.com/office/powerpoint/2010/main" val="1196819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normAutofit/>
          </a:bodyPr>
          <a:lstStyle/>
          <a:p>
            <a:r>
              <a:rPr lang="en-GB" sz="2800" dirty="0"/>
              <a:t>Chapter 9: Budgets, Performance and the Constitutional Right to Basic Education</a:t>
            </a:r>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362309" y="1562470"/>
            <a:ext cx="8410755" cy="4924594"/>
          </a:xfrm>
        </p:spPr>
        <p:txBody>
          <a:bodyPr>
            <a:noAutofit/>
          </a:bodyPr>
          <a:lstStyle/>
          <a:p>
            <a:r>
              <a:rPr lang="en-ZA" sz="1700" dirty="0"/>
              <a:t>The Constitution entitles all to basic education as a fundamental human right</a:t>
            </a:r>
          </a:p>
          <a:p>
            <a:r>
              <a:rPr lang="en-ZA" sz="1700" dirty="0"/>
              <a:t>South Africa allocates a significant portion of its consolidated spending to basic education - however over the last few years and specifically since the onset of the COVID-19 pandemic, spending on basic education has been impacted by the need to reprioritise and cut spending across government </a:t>
            </a:r>
          </a:p>
          <a:p>
            <a:pPr lvl="1"/>
            <a:r>
              <a:rPr lang="en-ZA" sz="1500" dirty="0"/>
              <a:t>As a result, key basic education funding sources, such as the PES and basic education-related conditional grants, have been reduced or subjected to slower real growth</a:t>
            </a:r>
          </a:p>
          <a:p>
            <a:pPr lvl="1"/>
            <a:r>
              <a:rPr lang="en-ZA" sz="1500" dirty="0"/>
              <a:t>Given that this relative stagnation in spending is projected to continue over the medium term, there is a justifiable concern that the fulfilment of basic rights will be compromised due to declining allocations </a:t>
            </a:r>
          </a:p>
          <a:p>
            <a:pPr lvl="1"/>
            <a:r>
              <a:rPr lang="en-ZA" sz="1500" dirty="0"/>
              <a:t>Despite the need to protect spending on constitutionally protected socio-economic rights, we cannot view approach the issue narrowly without considering whether the current utilisation of existing scarce public resources are being used efficiently and effectively to achieve intended outputs and outcomes</a:t>
            </a:r>
          </a:p>
          <a:p>
            <a:pPr lvl="1"/>
            <a:r>
              <a:rPr lang="en-ZA" sz="1500" dirty="0"/>
              <a:t>Focus of this analysis is to assess the efficiency of current education spending and to reflect on how spending on basic education can be reprioritised to ensure that the most essential elements related to the right to basic education are protected</a:t>
            </a:r>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BAE927-7874-4922-83E4-16C33A40F121}" type="slidenum">
              <a:rPr kumimoji="0" lang="en-ZA" sz="1200" b="0" i="0" u="none" strike="noStrike" kern="1200" cap="none" spc="0" normalizeH="0" baseline="0" noProof="0" smtClean="0">
                <a:ln>
                  <a:noFill/>
                </a:ln>
                <a:solidFill>
                  <a:srgbClr val="3B7150"/>
                </a:solidFill>
                <a:effectLst/>
                <a:uLnTx/>
                <a:uFillTx/>
                <a:latin typeface="Times New Roman" pitchFamily="18" charset="0"/>
                <a:ea typeface="+mn-ea"/>
                <a:cs typeface="Times New Roman"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ZA" sz="1200" b="0" i="0" u="none" strike="noStrike" kern="1200" cap="none" spc="0" normalizeH="0" baseline="0" noProof="0" dirty="0">
              <a:ln>
                <a:noFill/>
              </a:ln>
              <a:solidFill>
                <a:srgbClr val="3B715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350992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28AB45-EB97-4B4F-9CF1-D35DD8334F47}"/>
              </a:ext>
            </a:extLst>
          </p:cNvPr>
          <p:cNvSpPr>
            <a:spLocks noGrp="1"/>
          </p:cNvSpPr>
          <p:nvPr>
            <p:ph type="title"/>
          </p:nvPr>
        </p:nvSpPr>
        <p:spPr/>
        <p:txBody>
          <a:bodyPr>
            <a:normAutofit/>
          </a:bodyPr>
          <a:lstStyle/>
          <a:p>
            <a:r>
              <a:rPr lang="en-ZA" dirty="0"/>
              <a:t>Findings</a:t>
            </a:r>
          </a:p>
        </p:txBody>
      </p:sp>
      <p:sp>
        <p:nvSpPr>
          <p:cNvPr id="5" name="Content Placeholder 4">
            <a:extLst>
              <a:ext uri="{FF2B5EF4-FFF2-40B4-BE49-F238E27FC236}">
                <a16:creationId xmlns:a16="http://schemas.microsoft.com/office/drawing/2014/main" id="{D81D5F88-2E3D-4ED6-9E61-DE01C99AB061}"/>
              </a:ext>
            </a:extLst>
          </p:cNvPr>
          <p:cNvSpPr>
            <a:spLocks noGrp="1"/>
          </p:cNvSpPr>
          <p:nvPr>
            <p:ph idx="1"/>
          </p:nvPr>
        </p:nvSpPr>
        <p:spPr>
          <a:xfrm>
            <a:off x="346435" y="1545996"/>
            <a:ext cx="8451130" cy="5056443"/>
          </a:xfrm>
        </p:spPr>
        <p:txBody>
          <a:bodyPr>
            <a:noAutofit/>
          </a:bodyPr>
          <a:lstStyle/>
          <a:p>
            <a:pPr algn="just"/>
            <a:r>
              <a:rPr lang="en-ZA" sz="1500" dirty="0"/>
              <a:t>Data constraints notwithstanding, efficiency analysis shows room to improve spending efficiency in education. A critical outstanding issue concerns the adequacy of education allocations. A proper costing framework and exercise needs to be undertaken to determine the adequacy of basic education spending and to appropriately quantify the impact of budget cuts on the delivery of basic education services </a:t>
            </a:r>
          </a:p>
          <a:p>
            <a:pPr algn="just"/>
            <a:r>
              <a:rPr lang="en-ZA" sz="1500" dirty="0"/>
              <a:t>Existing evidence suggests that, if expenditure cuts were to be implemented, they should be apportioned in a way that reduces existing inequities in the system:</a:t>
            </a:r>
          </a:p>
          <a:p>
            <a:pPr lvl="1" algn="just"/>
            <a:r>
              <a:rPr lang="en-ZA" sz="1300" dirty="0"/>
              <a:t>Public expenditure on schooling that is not personnel-related, through the quintile formula, is inequality-reducing</a:t>
            </a:r>
          </a:p>
          <a:p>
            <a:pPr lvl="1" algn="just"/>
            <a:r>
              <a:rPr lang="en-ZA" sz="1300" dirty="0"/>
              <a:t>Public expenditure on schooling personnel is not progressive and could be argued to be regressive, since it allocates approximately the same resources per learner regardless of a learner or school’s socioeconomic background or a school’s access to private financing  </a:t>
            </a:r>
          </a:p>
          <a:p>
            <a:pPr algn="just"/>
            <a:r>
              <a:rPr lang="en-ZA" sz="1500" dirty="0"/>
              <a:t>To aid use of efficiency analysis and understanding of the links between government spending and school performance, requires availability and access to credible, reliable, consistently collected and easily comparable financial and non-financial data</a:t>
            </a:r>
          </a:p>
          <a:p>
            <a:pPr algn="just"/>
            <a:r>
              <a:rPr lang="en-ZA" sz="1500" dirty="0"/>
              <a:t>The rights enshrined in the Constitution are of paramount importance and should guide the government’s plan of action. It is important, particularly in a fiscally constrained environment, to protect the essential elements associated with the right to basic education – this includes spending on infrastructure that promotes the dignity of learners, spending on learner teacher support material, learner transport, inclusive education, learner safety </a:t>
            </a:r>
          </a:p>
          <a:p>
            <a:pPr lvl="1" algn="just"/>
            <a:r>
              <a:rPr lang="en-ZA" sz="1300" dirty="0"/>
              <a:t>Such prioritisation cannot happen in isolation and should encompass reforms and corrective action to eliminate inefficiency in terms of implementation, coordination and other challenges</a:t>
            </a:r>
          </a:p>
        </p:txBody>
      </p:sp>
      <p:sp>
        <p:nvSpPr>
          <p:cNvPr id="3" name="Slide Number Placeholder 2">
            <a:extLst>
              <a:ext uri="{FF2B5EF4-FFF2-40B4-BE49-F238E27FC236}">
                <a16:creationId xmlns:a16="http://schemas.microsoft.com/office/drawing/2014/main" id="{4C82D6B4-2FA8-4F1B-9CE8-4EAE7F896071}"/>
              </a:ext>
            </a:extLst>
          </p:cNvPr>
          <p:cNvSpPr>
            <a:spLocks noGrp="1"/>
          </p:cNvSpPr>
          <p:nvPr>
            <p:ph type="sldNum" sz="quarter" idx="12"/>
          </p:nvPr>
        </p:nvSpPr>
        <p:spPr/>
        <p:txBody>
          <a:bodyPr/>
          <a:lstStyle/>
          <a:p>
            <a:fld id="{25CCA86C-E595-4FCB-B12A-2D663C05ECA6}" type="slidenum">
              <a:rPr lang="en-ZA" smtClean="0"/>
              <a:t>39</a:t>
            </a:fld>
            <a:endParaRPr lang="en-ZA" dirty="0"/>
          </a:p>
        </p:txBody>
      </p:sp>
    </p:spTree>
    <p:extLst>
      <p:ext uri="{BB962C8B-B14F-4D97-AF65-F5344CB8AC3E}">
        <p14:creationId xmlns:p14="http://schemas.microsoft.com/office/powerpoint/2010/main" val="271164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835E-5B0D-4402-8B31-A20126F15661}"/>
              </a:ext>
            </a:extLst>
          </p:cNvPr>
          <p:cNvSpPr>
            <a:spLocks noGrp="1"/>
          </p:cNvSpPr>
          <p:nvPr>
            <p:ph type="title"/>
          </p:nvPr>
        </p:nvSpPr>
        <p:spPr/>
        <p:txBody>
          <a:bodyPr>
            <a:normAutofit/>
          </a:bodyPr>
          <a:lstStyle/>
          <a:p>
            <a:r>
              <a:rPr lang="en-ZA" sz="3200" dirty="0"/>
              <a:t>Outline of the Submission</a:t>
            </a:r>
          </a:p>
        </p:txBody>
      </p:sp>
      <p:graphicFrame>
        <p:nvGraphicFramePr>
          <p:cNvPr id="6" name="Content Placeholder 5">
            <a:extLst>
              <a:ext uri="{FF2B5EF4-FFF2-40B4-BE49-F238E27FC236}">
                <a16:creationId xmlns:a16="http://schemas.microsoft.com/office/drawing/2014/main" id="{0FD80C19-CA78-465E-B21B-A9AA82D943AD}"/>
              </a:ext>
            </a:extLst>
          </p:cNvPr>
          <p:cNvGraphicFramePr>
            <a:graphicFrameLocks noGrp="1"/>
          </p:cNvGraphicFramePr>
          <p:nvPr>
            <p:ph idx="1"/>
            <p:extLst>
              <p:ext uri="{D42A27DB-BD31-4B8C-83A1-F6EECF244321}">
                <p14:modId xmlns:p14="http://schemas.microsoft.com/office/powerpoint/2010/main" val="90016801"/>
              </p:ext>
            </p:extLst>
          </p:nvPr>
        </p:nvGraphicFramePr>
        <p:xfrm>
          <a:off x="457200" y="1596858"/>
          <a:ext cx="8229600" cy="4640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4501D8B-976C-4876-8730-4C4E0714A38D}"/>
              </a:ext>
            </a:extLst>
          </p:cNvPr>
          <p:cNvSpPr>
            <a:spLocks noGrp="1"/>
          </p:cNvSpPr>
          <p:nvPr>
            <p:ph type="sldNum" sz="quarter" idx="12"/>
          </p:nvPr>
        </p:nvSpPr>
        <p:spPr/>
        <p:txBody>
          <a:bodyPr/>
          <a:lstStyle/>
          <a:p>
            <a:fld id="{BEBAE927-7874-4922-83E4-16C33A40F121}" type="slidenum">
              <a:rPr lang="en-ZA" smtClean="0"/>
              <a:pPr/>
              <a:t>4</a:t>
            </a:fld>
            <a:endParaRPr lang="en-ZA" dirty="0"/>
          </a:p>
        </p:txBody>
      </p:sp>
    </p:spTree>
    <p:extLst>
      <p:ext uri="{BB962C8B-B14F-4D97-AF65-F5344CB8AC3E}">
        <p14:creationId xmlns:p14="http://schemas.microsoft.com/office/powerpoint/2010/main" val="2032943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DBC1-AAC6-403B-84A3-501F652BBCF9}"/>
              </a:ext>
            </a:extLst>
          </p:cNvPr>
          <p:cNvSpPr>
            <a:spLocks noGrp="1"/>
          </p:cNvSpPr>
          <p:nvPr>
            <p:ph type="title"/>
          </p:nvPr>
        </p:nvSpPr>
        <p:spPr/>
        <p:txBody>
          <a:bodyPr>
            <a:normAutofit/>
          </a:bodyPr>
          <a:lstStyle/>
          <a:p>
            <a:r>
              <a:rPr lang="en-ZA" dirty="0"/>
              <a:t>Chapter 9 Recommendations</a:t>
            </a:r>
          </a:p>
        </p:txBody>
      </p:sp>
      <p:sp>
        <p:nvSpPr>
          <p:cNvPr id="3" name="Content Placeholder 2">
            <a:extLst>
              <a:ext uri="{FF2B5EF4-FFF2-40B4-BE49-F238E27FC236}">
                <a16:creationId xmlns:a16="http://schemas.microsoft.com/office/drawing/2014/main" id="{B487FC65-BFB0-4947-81B3-086A92A823E8}"/>
              </a:ext>
            </a:extLst>
          </p:cNvPr>
          <p:cNvSpPr>
            <a:spLocks noGrp="1"/>
          </p:cNvSpPr>
          <p:nvPr>
            <p:ph idx="1"/>
          </p:nvPr>
        </p:nvSpPr>
        <p:spPr>
          <a:xfrm>
            <a:off x="457200" y="1716657"/>
            <a:ext cx="8229600" cy="4623758"/>
          </a:xfrm>
        </p:spPr>
        <p:txBody>
          <a:bodyPr>
            <a:normAutofit/>
          </a:bodyPr>
          <a:lstStyle/>
          <a:p>
            <a:r>
              <a:rPr lang="en-ZA" sz="1600" i="1" dirty="0"/>
              <a:t>The Commission reiterates its previous recommendations that a proper costing of the delivery of education services be undertaken to address the cost drivers of education and differences in spending pressures across provinces to assess the adequacy of basic education spending</a:t>
            </a:r>
          </a:p>
          <a:p>
            <a:endParaRPr lang="en-ZA" sz="1600" i="1" dirty="0"/>
          </a:p>
          <a:p>
            <a:r>
              <a:rPr lang="en-ZA" sz="1600" i="1" dirty="0"/>
              <a:t>Government needs to protect the redistributive nature of the basic education funding system in the face of potential basic education budget constraints </a:t>
            </a:r>
          </a:p>
          <a:p>
            <a:endParaRPr lang="en-ZA" sz="1600" i="1" dirty="0"/>
          </a:p>
          <a:p>
            <a:r>
              <a:rPr lang="en-ZA" sz="1600" i="1" dirty="0"/>
              <a:t>The Commission acknowledges the government’s work to implement a school-level data collection instrument in the form of the South African School Administration and Management System. The Commission recommends that the Department of Basic Education leverages the collection of this data and other sources of school-level data to compile a consolidated basic education sector database that integrates the financial and non-financial aspects of basic education</a:t>
            </a:r>
          </a:p>
          <a:p>
            <a:endParaRPr lang="en-ZA" sz="1600" i="1" dirty="0"/>
          </a:p>
          <a:p>
            <a:r>
              <a:rPr lang="en-ZA" sz="1600" i="1" dirty="0"/>
              <a:t>The Minister for Basic Education should use the matrix as the foundation of a framework to consult broadly with stakeholders to agree on a guide for spending prioritisation in the basic education sector that is underpinned by a socioeconomic rights approach</a:t>
            </a:r>
          </a:p>
        </p:txBody>
      </p:sp>
      <p:sp>
        <p:nvSpPr>
          <p:cNvPr id="4" name="Slide Number Placeholder 3">
            <a:extLst>
              <a:ext uri="{FF2B5EF4-FFF2-40B4-BE49-F238E27FC236}">
                <a16:creationId xmlns:a16="http://schemas.microsoft.com/office/drawing/2014/main" id="{A519330A-4C27-4C7C-8F40-838FF431AECB}"/>
              </a:ext>
            </a:extLst>
          </p:cNvPr>
          <p:cNvSpPr>
            <a:spLocks noGrp="1"/>
          </p:cNvSpPr>
          <p:nvPr>
            <p:ph type="sldNum" sz="quarter" idx="12"/>
          </p:nvPr>
        </p:nvSpPr>
        <p:spPr/>
        <p:txBody>
          <a:bodyPr/>
          <a:lstStyle/>
          <a:p>
            <a:fld id="{BEBAE927-7874-4922-83E4-16C33A40F121}" type="slidenum">
              <a:rPr lang="en-ZA" smtClean="0"/>
              <a:pPr/>
              <a:t>40</a:t>
            </a:fld>
            <a:endParaRPr lang="en-ZA" dirty="0"/>
          </a:p>
        </p:txBody>
      </p:sp>
    </p:spTree>
    <p:extLst>
      <p:ext uri="{BB962C8B-B14F-4D97-AF65-F5344CB8AC3E}">
        <p14:creationId xmlns:p14="http://schemas.microsoft.com/office/powerpoint/2010/main" val="139490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28AB45-EB97-4B4F-9CF1-D35DD8334F47}"/>
              </a:ext>
            </a:extLst>
          </p:cNvPr>
          <p:cNvSpPr>
            <a:spLocks noGrp="1"/>
          </p:cNvSpPr>
          <p:nvPr>
            <p:ph type="title"/>
          </p:nvPr>
        </p:nvSpPr>
        <p:spPr/>
        <p:txBody>
          <a:bodyPr>
            <a:noAutofit/>
          </a:bodyPr>
          <a:lstStyle/>
          <a:p>
            <a:r>
              <a:rPr lang="en-GB" sz="2400" dirty="0"/>
              <a:t>Chapter 10: Independent Fiscal Institutions and their Effectiveness – Cross-country Evidence, Common Features and Policy Lessons for South Africa</a:t>
            </a:r>
          </a:p>
        </p:txBody>
      </p:sp>
      <p:sp>
        <p:nvSpPr>
          <p:cNvPr id="5" name="Content Placeholder 4">
            <a:extLst>
              <a:ext uri="{FF2B5EF4-FFF2-40B4-BE49-F238E27FC236}">
                <a16:creationId xmlns:a16="http://schemas.microsoft.com/office/drawing/2014/main" id="{D81D5F88-2E3D-4ED6-9E61-DE01C99AB061}"/>
              </a:ext>
            </a:extLst>
          </p:cNvPr>
          <p:cNvSpPr>
            <a:spLocks noGrp="1"/>
          </p:cNvSpPr>
          <p:nvPr>
            <p:ph idx="1"/>
          </p:nvPr>
        </p:nvSpPr>
        <p:spPr>
          <a:xfrm>
            <a:off x="326571" y="1554480"/>
            <a:ext cx="8360229" cy="4682834"/>
          </a:xfrm>
        </p:spPr>
        <p:txBody>
          <a:bodyPr>
            <a:noAutofit/>
          </a:bodyPr>
          <a:lstStyle/>
          <a:p>
            <a:pPr algn="just"/>
            <a:r>
              <a:rPr lang="en-ZA" sz="2000" dirty="0"/>
              <a:t>The analysis assesses the effectiveness of independent fiscal institutions (IFIs) and their influence on fiscal outcomes using the cross-country evidence from (7) international case studies</a:t>
            </a:r>
          </a:p>
          <a:p>
            <a:pPr lvl="1" algn="just"/>
            <a:r>
              <a:rPr lang="en-ZA" sz="1800" dirty="0"/>
              <a:t>The case studies consist of the following IFIs: the High Council of Finance (Belgium), the Parliamentary Budget Officer (Canada), the National Assembly Budget Office (Korea), the Council for Budget Responsibility (Slovakia), the Congressional Budget Office (USA), the Office for Budget Responsibility (UK) and the Parliamentary Budget Office (Uganda). The Financial and Fiscal Commission and the South African Parliamentary Budget Office (SAPBO) case study compares South Africa with the international IFIs assessed </a:t>
            </a:r>
            <a:endParaRPr lang="en-GB" sz="1800" dirty="0"/>
          </a:p>
          <a:p>
            <a:pPr lvl="1" algn="just"/>
            <a:r>
              <a:rPr lang="en-GB" sz="1800" dirty="0"/>
              <a:t>Distilling policy lessons for South Africa based on the review of the design and operational features of IFIs around the world</a:t>
            </a:r>
          </a:p>
          <a:p>
            <a:pPr marL="0" indent="0">
              <a:buNone/>
            </a:pPr>
            <a:endParaRPr lang="en-ZA" sz="1800" dirty="0"/>
          </a:p>
        </p:txBody>
      </p:sp>
      <p:sp>
        <p:nvSpPr>
          <p:cNvPr id="3" name="Slide Number Placeholder 2">
            <a:extLst>
              <a:ext uri="{FF2B5EF4-FFF2-40B4-BE49-F238E27FC236}">
                <a16:creationId xmlns:a16="http://schemas.microsoft.com/office/drawing/2014/main" id="{4C82D6B4-2FA8-4F1B-9CE8-4EAE7F896071}"/>
              </a:ext>
            </a:extLst>
          </p:cNvPr>
          <p:cNvSpPr>
            <a:spLocks noGrp="1"/>
          </p:cNvSpPr>
          <p:nvPr>
            <p:ph type="sldNum" sz="quarter" idx="12"/>
          </p:nvPr>
        </p:nvSpPr>
        <p:spPr/>
        <p:txBody>
          <a:bodyPr/>
          <a:lstStyle/>
          <a:p>
            <a:fld id="{25CCA86C-E595-4FCB-B12A-2D663C05ECA6}" type="slidenum">
              <a:rPr lang="en-ZA" smtClean="0"/>
              <a:t>41</a:t>
            </a:fld>
            <a:endParaRPr lang="en-ZA" dirty="0"/>
          </a:p>
        </p:txBody>
      </p:sp>
    </p:spTree>
    <p:extLst>
      <p:ext uri="{BB962C8B-B14F-4D97-AF65-F5344CB8AC3E}">
        <p14:creationId xmlns:p14="http://schemas.microsoft.com/office/powerpoint/2010/main" val="9211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47E2-C07C-ECE5-3D10-094085B912DC}"/>
              </a:ext>
            </a:extLst>
          </p:cNvPr>
          <p:cNvSpPr>
            <a:spLocks noGrp="1"/>
          </p:cNvSpPr>
          <p:nvPr>
            <p:ph type="title"/>
          </p:nvPr>
        </p:nvSpPr>
        <p:spPr/>
        <p:txBody>
          <a:bodyPr/>
          <a:lstStyle/>
          <a:p>
            <a:r>
              <a:rPr lang="en-US" dirty="0"/>
              <a:t>Findings </a:t>
            </a:r>
          </a:p>
        </p:txBody>
      </p:sp>
      <p:sp>
        <p:nvSpPr>
          <p:cNvPr id="3" name="Content Placeholder 2">
            <a:extLst>
              <a:ext uri="{FF2B5EF4-FFF2-40B4-BE49-F238E27FC236}">
                <a16:creationId xmlns:a16="http://schemas.microsoft.com/office/drawing/2014/main" id="{7F7564B6-15B1-F238-712C-EC93C73CF22D}"/>
              </a:ext>
            </a:extLst>
          </p:cNvPr>
          <p:cNvSpPr>
            <a:spLocks noGrp="1"/>
          </p:cNvSpPr>
          <p:nvPr>
            <p:ph idx="1"/>
          </p:nvPr>
        </p:nvSpPr>
        <p:spPr/>
        <p:txBody>
          <a:bodyPr>
            <a:noAutofit/>
          </a:bodyPr>
          <a:lstStyle/>
          <a:p>
            <a:r>
              <a:rPr lang="en-US" sz="1800" dirty="0"/>
              <a:t>Mandates and Functions </a:t>
            </a:r>
          </a:p>
          <a:p>
            <a:pPr lvl="1"/>
            <a:r>
              <a:rPr lang="en-ZA" sz="1600" dirty="0"/>
              <a:t>The results indicate that almost 75% of the IFIs, assess macroeconomic and budgetary forecasts. All IFI assessed publish public reports on their findings. </a:t>
            </a:r>
            <a:endParaRPr lang="en-US" sz="1600" dirty="0"/>
          </a:p>
          <a:p>
            <a:r>
              <a:rPr lang="en-US" sz="1800" dirty="0"/>
              <a:t>Independence </a:t>
            </a:r>
          </a:p>
          <a:p>
            <a:pPr lvl="1"/>
            <a:r>
              <a:rPr lang="en-GB" sz="1600" dirty="0"/>
              <a:t>The results show that more than 70% of the IFIs assessed enjoy legal independence, 86% enjoy operational independence, more than 70% of the IFIs can safeguard their budgets, 86% can hire their staff and have access to information required to accomplish their objectives.</a:t>
            </a:r>
          </a:p>
          <a:p>
            <a:r>
              <a:rPr lang="en-US" sz="1800" dirty="0"/>
              <a:t>Composition and Institutional Models</a:t>
            </a:r>
          </a:p>
          <a:p>
            <a:pPr lvl="1"/>
            <a:r>
              <a:rPr lang="en-GB" sz="1600" dirty="0">
                <a:ea typeface="Calibri" panose="020F0502020204030204" pitchFamily="34" charset="0"/>
              </a:rPr>
              <a:t>In terms of institutional models, more than 50% of the IFIs assessed, are parliamentary Budget offices, 29% are under the executive, and only 14% are stand-alone institutions.</a:t>
            </a:r>
            <a:endParaRPr lang="en-US" sz="1600" dirty="0"/>
          </a:p>
          <a:p>
            <a:r>
              <a:rPr lang="en-US" sz="1800" dirty="0"/>
              <a:t>Compliance and Impact  </a:t>
            </a:r>
          </a:p>
          <a:p>
            <a:pPr lvl="1"/>
            <a:r>
              <a:rPr lang="en-GB" sz="1600" dirty="0">
                <a:ea typeface="Calibri" panose="020F0502020204030204" pitchFamily="34" charset="0"/>
              </a:rPr>
              <a:t>29% require fiscal authorities to either comply or explain any deviations from the forecasts and recommendations of IFIs, 14% are mandated to have formal consultation or hearing as part of the budget formulation to interact directly with the stakeholders responsible for budget preparation. </a:t>
            </a:r>
          </a:p>
          <a:p>
            <a:pPr lvl="1"/>
            <a:endParaRPr lang="en-US" sz="1800" dirty="0"/>
          </a:p>
          <a:p>
            <a:endParaRPr lang="en-US" sz="1800" dirty="0"/>
          </a:p>
          <a:p>
            <a:pPr lvl="1" algn="just">
              <a:spcAft>
                <a:spcPts val="800"/>
              </a:spcAft>
              <a:buFont typeface="Arial" panose="020B0604020202020204" pitchFamily="34" charset="0"/>
              <a:buChar char="•"/>
            </a:pPr>
            <a:endParaRPr lang="en-ZA" sz="1800" dirty="0"/>
          </a:p>
          <a:p>
            <a:pPr lvl="1" algn="just">
              <a:spcAft>
                <a:spcPts val="800"/>
              </a:spcAft>
              <a:buFont typeface="Arial" panose="020B0604020202020204" pitchFamily="34" charset="0"/>
              <a:buChar char="•"/>
            </a:pPr>
            <a:endParaRPr lang="en-ZA" sz="1800" dirty="0"/>
          </a:p>
          <a:p>
            <a:endParaRPr lang="en-US" sz="1800" dirty="0"/>
          </a:p>
        </p:txBody>
      </p:sp>
      <p:sp>
        <p:nvSpPr>
          <p:cNvPr id="4" name="Slide Number Placeholder 3">
            <a:extLst>
              <a:ext uri="{FF2B5EF4-FFF2-40B4-BE49-F238E27FC236}">
                <a16:creationId xmlns:a16="http://schemas.microsoft.com/office/drawing/2014/main" id="{B215D07B-35D3-FA3A-72A0-AA5A2113BA54}"/>
              </a:ext>
            </a:extLst>
          </p:cNvPr>
          <p:cNvSpPr>
            <a:spLocks noGrp="1"/>
          </p:cNvSpPr>
          <p:nvPr>
            <p:ph type="sldNum" sz="quarter" idx="12"/>
          </p:nvPr>
        </p:nvSpPr>
        <p:spPr/>
        <p:txBody>
          <a:bodyPr/>
          <a:lstStyle/>
          <a:p>
            <a:fld id="{BEBAE927-7874-4922-83E4-16C33A40F121}" type="slidenum">
              <a:rPr lang="en-ZA" smtClean="0"/>
              <a:pPr/>
              <a:t>42</a:t>
            </a:fld>
            <a:endParaRPr lang="en-ZA" dirty="0"/>
          </a:p>
        </p:txBody>
      </p:sp>
    </p:spTree>
    <p:extLst>
      <p:ext uri="{BB962C8B-B14F-4D97-AF65-F5344CB8AC3E}">
        <p14:creationId xmlns:p14="http://schemas.microsoft.com/office/powerpoint/2010/main" val="2390407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DBC1-AAC6-403B-84A3-501F652BBCF9}"/>
              </a:ext>
            </a:extLst>
          </p:cNvPr>
          <p:cNvSpPr>
            <a:spLocks noGrp="1"/>
          </p:cNvSpPr>
          <p:nvPr>
            <p:ph type="title"/>
          </p:nvPr>
        </p:nvSpPr>
        <p:spPr/>
        <p:txBody>
          <a:bodyPr>
            <a:normAutofit/>
          </a:bodyPr>
          <a:lstStyle/>
          <a:p>
            <a:r>
              <a:rPr lang="en-ZA" dirty="0"/>
              <a:t>Chapter 10 Recommendations</a:t>
            </a:r>
          </a:p>
        </p:txBody>
      </p:sp>
      <p:sp>
        <p:nvSpPr>
          <p:cNvPr id="3" name="Content Placeholder 2">
            <a:extLst>
              <a:ext uri="{FF2B5EF4-FFF2-40B4-BE49-F238E27FC236}">
                <a16:creationId xmlns:a16="http://schemas.microsoft.com/office/drawing/2014/main" id="{B487FC65-BFB0-4947-81B3-086A92A823E8}"/>
              </a:ext>
            </a:extLst>
          </p:cNvPr>
          <p:cNvSpPr>
            <a:spLocks noGrp="1"/>
          </p:cNvSpPr>
          <p:nvPr>
            <p:ph idx="1"/>
          </p:nvPr>
        </p:nvSpPr>
        <p:spPr>
          <a:xfrm>
            <a:off x="388189" y="1632856"/>
            <a:ext cx="8416177" cy="4950505"/>
          </a:xfrm>
        </p:spPr>
        <p:txBody>
          <a:bodyPr>
            <a:normAutofit/>
          </a:bodyPr>
          <a:lstStyle/>
          <a:p>
            <a:pPr algn="just"/>
            <a:r>
              <a:rPr lang="en-ZA" sz="1400" i="1" dirty="0"/>
              <a:t>SAPBO and the Commission should endorse government macroeconomic and fiscal forecasts</a:t>
            </a:r>
          </a:p>
          <a:p>
            <a:pPr algn="just"/>
            <a:endParaRPr lang="en-ZA" sz="1400" i="1" dirty="0"/>
          </a:p>
          <a:p>
            <a:pPr algn="just"/>
            <a:r>
              <a:rPr lang="en-GB" sz="1400" i="1" dirty="0"/>
              <a:t>SAPBO and the Commission should cost all government policies or legislation that impact on fiscal policy</a:t>
            </a:r>
          </a:p>
          <a:p>
            <a:pPr algn="just"/>
            <a:endParaRPr lang="en-ZA" sz="1400" i="1" dirty="0"/>
          </a:p>
          <a:p>
            <a:pPr algn="just"/>
            <a:r>
              <a:rPr lang="en-GB" sz="1400" i="1" dirty="0"/>
              <a:t>SAPBO and the Commission should monitor compliance with the fiscal rules or objectives</a:t>
            </a:r>
          </a:p>
          <a:p>
            <a:pPr algn="just"/>
            <a:endParaRPr lang="en-ZA" sz="1400" b="1" i="1" dirty="0"/>
          </a:p>
          <a:p>
            <a:pPr algn="just"/>
            <a:r>
              <a:rPr lang="en-GB" sz="1400" i="1" dirty="0"/>
              <a:t>The </a:t>
            </a:r>
            <a:r>
              <a:rPr lang="en-ZA" sz="1400" i="1" dirty="0"/>
              <a:t>government should establish a process of periodically reviewing the operational independence of SAPBO and the Commission by instituting a set of minimum standards to detect any changes impeding the operational independence of these institutions</a:t>
            </a:r>
          </a:p>
          <a:p>
            <a:pPr algn="just"/>
            <a:endParaRPr lang="en-ZA" sz="1400" i="1" dirty="0"/>
          </a:p>
          <a:p>
            <a:pPr algn="just"/>
            <a:r>
              <a:rPr lang="en-ZA" sz="1400" i="1" dirty="0"/>
              <a:t>The Commission and SAPBO should be provided with timely and comprehensive access to relevant information, including the methodologies, assumptions, and data used by NT in budgetary planning</a:t>
            </a:r>
          </a:p>
          <a:p>
            <a:pPr algn="just"/>
            <a:endParaRPr lang="en-ZA" sz="1400" i="1" dirty="0"/>
          </a:p>
          <a:p>
            <a:pPr algn="just"/>
            <a:r>
              <a:rPr lang="en-GB" sz="1400" i="1" dirty="0"/>
              <a:t>The legal basis for the compliance and explanation of deviance from the recommendation principle for the Commission must be strengthened - the comply or explain principle should cover all reports issued by SAPBO and the Commission</a:t>
            </a:r>
          </a:p>
          <a:p>
            <a:pPr algn="just"/>
            <a:endParaRPr lang="en-GB" sz="1400" i="1" dirty="0"/>
          </a:p>
          <a:p>
            <a:pPr algn="just"/>
            <a:r>
              <a:rPr lang="en-GB" sz="1400" i="1" dirty="0"/>
              <a:t>The Commission and SAPBO should be formally consulted on budget formulation and execution </a:t>
            </a:r>
            <a:endParaRPr lang="en-GB" sz="1400" dirty="0"/>
          </a:p>
          <a:p>
            <a:pPr algn="just"/>
            <a:endParaRPr lang="en-ZA" sz="1400" i="1" dirty="0"/>
          </a:p>
          <a:p>
            <a:pPr marL="0" indent="0" algn="just">
              <a:buNone/>
            </a:pPr>
            <a:endParaRPr lang="en-ZA" sz="1400" dirty="0"/>
          </a:p>
          <a:p>
            <a:pPr algn="just">
              <a:buAutoNum type="arabicPeriod"/>
            </a:pPr>
            <a:endParaRPr lang="en-ZA" sz="1400" dirty="0"/>
          </a:p>
          <a:p>
            <a:pPr marL="0" indent="0">
              <a:buNone/>
            </a:pPr>
            <a:endParaRPr lang="en-ZA" sz="1400" dirty="0"/>
          </a:p>
          <a:p>
            <a:pPr marL="0" indent="0">
              <a:buNone/>
            </a:pPr>
            <a:endParaRPr lang="en-ZA" sz="1400" dirty="0"/>
          </a:p>
          <a:p>
            <a:pPr marL="0" indent="0">
              <a:buNone/>
            </a:pPr>
            <a:endParaRPr lang="en-ZA" sz="1400" dirty="0"/>
          </a:p>
        </p:txBody>
      </p:sp>
      <p:sp>
        <p:nvSpPr>
          <p:cNvPr id="4" name="Slide Number Placeholder 3">
            <a:extLst>
              <a:ext uri="{FF2B5EF4-FFF2-40B4-BE49-F238E27FC236}">
                <a16:creationId xmlns:a16="http://schemas.microsoft.com/office/drawing/2014/main" id="{A519330A-4C27-4C7C-8F40-838FF431AECB}"/>
              </a:ext>
            </a:extLst>
          </p:cNvPr>
          <p:cNvSpPr>
            <a:spLocks noGrp="1"/>
          </p:cNvSpPr>
          <p:nvPr>
            <p:ph type="sldNum" sz="quarter" idx="12"/>
          </p:nvPr>
        </p:nvSpPr>
        <p:spPr/>
        <p:txBody>
          <a:bodyPr/>
          <a:lstStyle/>
          <a:p>
            <a:fld id="{BEBAE927-7874-4922-83E4-16C33A40F121}" type="slidenum">
              <a:rPr lang="en-ZA" smtClean="0"/>
              <a:pPr/>
              <a:t>43</a:t>
            </a:fld>
            <a:endParaRPr lang="en-ZA" dirty="0"/>
          </a:p>
        </p:txBody>
      </p:sp>
    </p:spTree>
    <p:extLst>
      <p:ext uri="{BB962C8B-B14F-4D97-AF65-F5344CB8AC3E}">
        <p14:creationId xmlns:p14="http://schemas.microsoft.com/office/powerpoint/2010/main" val="2803288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28AB45-EB97-4B4F-9CF1-D35DD8334F47}"/>
              </a:ext>
            </a:extLst>
          </p:cNvPr>
          <p:cNvSpPr>
            <a:spLocks noGrp="1"/>
          </p:cNvSpPr>
          <p:nvPr>
            <p:ph type="title"/>
          </p:nvPr>
        </p:nvSpPr>
        <p:spPr/>
        <p:txBody>
          <a:bodyPr>
            <a:normAutofit fontScale="90000"/>
          </a:bodyPr>
          <a:lstStyle/>
          <a:p>
            <a:r>
              <a:rPr lang="en-GB" dirty="0"/>
              <a:t>Chapter 11: District Municipalities –Powers, Functions and Funding Framework</a:t>
            </a:r>
          </a:p>
        </p:txBody>
      </p:sp>
      <p:sp>
        <p:nvSpPr>
          <p:cNvPr id="5" name="Content Placeholder 4">
            <a:extLst>
              <a:ext uri="{FF2B5EF4-FFF2-40B4-BE49-F238E27FC236}">
                <a16:creationId xmlns:a16="http://schemas.microsoft.com/office/drawing/2014/main" id="{D81D5F88-2E3D-4ED6-9E61-DE01C99AB061}"/>
              </a:ext>
            </a:extLst>
          </p:cNvPr>
          <p:cNvSpPr>
            <a:spLocks noGrp="1"/>
          </p:cNvSpPr>
          <p:nvPr>
            <p:ph idx="1"/>
          </p:nvPr>
        </p:nvSpPr>
        <p:spPr>
          <a:xfrm>
            <a:off x="370936" y="1606238"/>
            <a:ext cx="8410755" cy="4708298"/>
          </a:xfrm>
        </p:spPr>
        <p:txBody>
          <a:bodyPr>
            <a:noAutofit/>
          </a:bodyPr>
          <a:lstStyle/>
          <a:p>
            <a:pPr algn="just"/>
            <a:r>
              <a:rPr lang="en-ZA" sz="1800" dirty="0"/>
              <a:t>The District Development Model (DDM) was introduced in 2019 after identifying a pattern of operating in silos across the three spheres of government</a:t>
            </a:r>
          </a:p>
          <a:p>
            <a:pPr algn="just"/>
            <a:r>
              <a:rPr lang="en-ZA" sz="1800" dirty="0"/>
              <a:t>The DDM is a model that consists of a process of joint planning across the three spheres of government, resulting in a single strategically focused plan for each of the 44 districts and eight metropolitan geographic spaces in South Africa. </a:t>
            </a:r>
          </a:p>
          <a:p>
            <a:pPr lvl="1" algn="just"/>
            <a:r>
              <a:rPr lang="en-ZA" sz="1600" dirty="0"/>
              <a:t>In this model, district municipalities will play a leading role in the coordination of district-wide projects, district-wide planning and local economic development (LED) </a:t>
            </a:r>
          </a:p>
          <a:p>
            <a:pPr algn="just"/>
            <a:r>
              <a:rPr lang="en-ZA" sz="1800" dirty="0"/>
              <a:t>This model is however, established against a backdrop of District municipalities that are dysfunctional and in financial distress and a local government sector that is deteriorating</a:t>
            </a:r>
          </a:p>
          <a:p>
            <a:pPr lvl="1" algn="just"/>
            <a:r>
              <a:rPr lang="en-ZA" sz="1600" dirty="0"/>
              <a:t>Questions abound on whether district municipalities are well positioned and capacitated to play the leading role as envisaged by the DDM</a:t>
            </a:r>
          </a:p>
          <a:p>
            <a:pPr lvl="1" algn="just"/>
            <a:r>
              <a:rPr lang="en-ZA" sz="1600" dirty="0"/>
              <a:t>Hence the need to undertake a comprehensive analysis of the powers and functions od DMs and the funding framework of DMs with a view of making recommendations on how DMs can be repositioned to play the envisaged role</a:t>
            </a:r>
          </a:p>
          <a:p>
            <a:pPr marL="0" indent="0">
              <a:buNone/>
            </a:pPr>
            <a:endParaRPr lang="en-ZA" sz="1800" dirty="0"/>
          </a:p>
        </p:txBody>
      </p:sp>
      <p:sp>
        <p:nvSpPr>
          <p:cNvPr id="3" name="Slide Number Placeholder 2">
            <a:extLst>
              <a:ext uri="{FF2B5EF4-FFF2-40B4-BE49-F238E27FC236}">
                <a16:creationId xmlns:a16="http://schemas.microsoft.com/office/drawing/2014/main" id="{4C82D6B4-2FA8-4F1B-9CE8-4EAE7F896071}"/>
              </a:ext>
            </a:extLst>
          </p:cNvPr>
          <p:cNvSpPr>
            <a:spLocks noGrp="1"/>
          </p:cNvSpPr>
          <p:nvPr>
            <p:ph type="sldNum" sz="quarter" idx="12"/>
          </p:nvPr>
        </p:nvSpPr>
        <p:spPr/>
        <p:txBody>
          <a:bodyPr/>
          <a:lstStyle/>
          <a:p>
            <a:fld id="{25CCA86C-E595-4FCB-B12A-2D663C05ECA6}" type="slidenum">
              <a:rPr lang="en-ZA" smtClean="0"/>
              <a:t>44</a:t>
            </a:fld>
            <a:endParaRPr lang="en-ZA" dirty="0"/>
          </a:p>
        </p:txBody>
      </p:sp>
    </p:spTree>
    <p:extLst>
      <p:ext uri="{BB962C8B-B14F-4D97-AF65-F5344CB8AC3E}">
        <p14:creationId xmlns:p14="http://schemas.microsoft.com/office/powerpoint/2010/main" val="42898730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676-1279-48D4-8DCF-38461F99A809}"/>
              </a:ext>
            </a:extLst>
          </p:cNvPr>
          <p:cNvSpPr>
            <a:spLocks noGrp="1"/>
          </p:cNvSpPr>
          <p:nvPr>
            <p:ph type="title"/>
          </p:nvPr>
        </p:nvSpPr>
        <p:spPr/>
        <p:txBody>
          <a:bodyPr>
            <a:normAutofit/>
          </a:bodyPr>
          <a:lstStyle/>
          <a:p>
            <a:r>
              <a:rPr lang="en-ZA" dirty="0"/>
              <a:t>Findings</a:t>
            </a:r>
          </a:p>
        </p:txBody>
      </p:sp>
      <p:sp>
        <p:nvSpPr>
          <p:cNvPr id="3" name="Content Placeholder 2">
            <a:extLst>
              <a:ext uri="{FF2B5EF4-FFF2-40B4-BE49-F238E27FC236}">
                <a16:creationId xmlns:a16="http://schemas.microsoft.com/office/drawing/2014/main" id="{A742549D-8CFB-4EC3-999C-5EAD7154544E}"/>
              </a:ext>
            </a:extLst>
          </p:cNvPr>
          <p:cNvSpPr>
            <a:spLocks noGrp="1"/>
          </p:cNvSpPr>
          <p:nvPr>
            <p:ph idx="1"/>
          </p:nvPr>
        </p:nvSpPr>
        <p:spPr>
          <a:xfrm>
            <a:off x="457200" y="1640847"/>
            <a:ext cx="8229600" cy="4707702"/>
          </a:xfrm>
        </p:spPr>
        <p:txBody>
          <a:bodyPr>
            <a:normAutofit/>
          </a:bodyPr>
          <a:lstStyle/>
          <a:p>
            <a:pPr algn="just"/>
            <a:r>
              <a:rPr lang="en-ZA" sz="1700" dirty="0"/>
              <a:t>The district municipality tier of local government consists of two types of DMs: districts that do not provide bulk water supply services (C1s) and DMs that supply bulk water services (C2s)</a:t>
            </a:r>
          </a:p>
          <a:p>
            <a:pPr algn="just"/>
            <a:r>
              <a:rPr lang="en-ZA" sz="1700" dirty="0"/>
              <a:t>As in other municipal categories, the funding framework for DMs comprises four funding sources: government transfers, investment, borrowings, and other own revenues On average own revenues account for almost 20% of their income and transfers constitute about 75%</a:t>
            </a:r>
          </a:p>
          <a:p>
            <a:pPr lvl="1" algn="just"/>
            <a:r>
              <a:rPr lang="en-ZA" sz="1500" dirty="0"/>
              <a:t>Government transfers to DMs consist of the RSC replacement grant and the local government equitable share (LGES)</a:t>
            </a:r>
          </a:p>
          <a:p>
            <a:pPr lvl="1" algn="just"/>
            <a:r>
              <a:rPr lang="en-ZA" sz="1500" dirty="0"/>
              <a:t>Some districts do not receive the basic services component of the LGES, particularly those that are not water and sanitation authorities, and as such, they rely mainly on the RSC replacement grant to fund their operations </a:t>
            </a:r>
          </a:p>
          <a:p>
            <a:pPr algn="just"/>
            <a:r>
              <a:rPr lang="en-ZA" sz="1700" dirty="0"/>
              <a:t>The RSC replacement grant has received a lot of criticism from several fronts, including the following:</a:t>
            </a:r>
          </a:p>
          <a:p>
            <a:pPr lvl="1" algn="just"/>
            <a:r>
              <a:rPr lang="en-ZA" sz="1500" dirty="0"/>
              <a:t>The RSC levy is blamed for being regressive because it is based on the historical revenue-raising capacity of DMs. </a:t>
            </a:r>
          </a:p>
          <a:p>
            <a:pPr lvl="1" algn="just"/>
            <a:r>
              <a:rPr lang="en-ZA" sz="1500" dirty="0"/>
              <a:t>The RSC exhibits glaring biases in its distribution across district municipalities </a:t>
            </a:r>
          </a:p>
          <a:p>
            <a:pPr lvl="1"/>
            <a:endParaRPr lang="en-ZA" sz="2000" dirty="0"/>
          </a:p>
        </p:txBody>
      </p:sp>
      <p:sp>
        <p:nvSpPr>
          <p:cNvPr id="4" name="Slide Number Placeholder 3">
            <a:extLst>
              <a:ext uri="{FF2B5EF4-FFF2-40B4-BE49-F238E27FC236}">
                <a16:creationId xmlns:a16="http://schemas.microsoft.com/office/drawing/2014/main" id="{835BD2DA-255E-42D9-A779-BAC37DB9C58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BAE927-7874-4922-83E4-16C33A40F121}" type="slidenum">
              <a:rPr kumimoji="0" lang="en-ZA" sz="1200" b="0" i="0" u="none" strike="noStrike" kern="1200" cap="none" spc="0" normalizeH="0" baseline="0" noProof="0" smtClean="0">
                <a:ln>
                  <a:noFill/>
                </a:ln>
                <a:solidFill>
                  <a:srgbClr val="3B7150"/>
                </a:solidFill>
                <a:effectLst/>
                <a:uLnTx/>
                <a:uFillTx/>
                <a:latin typeface="Times New Roman" pitchFamily="18" charset="0"/>
                <a:ea typeface="+mn-ea"/>
                <a:cs typeface="Times New Roman"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ZA" sz="1200" b="0" i="0" u="none" strike="noStrike" kern="1200" cap="none" spc="0" normalizeH="0" baseline="0" noProof="0" dirty="0">
              <a:ln>
                <a:noFill/>
              </a:ln>
              <a:solidFill>
                <a:srgbClr val="3B715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20422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DBC1-AAC6-403B-84A3-501F652BBCF9}"/>
              </a:ext>
            </a:extLst>
          </p:cNvPr>
          <p:cNvSpPr>
            <a:spLocks noGrp="1"/>
          </p:cNvSpPr>
          <p:nvPr>
            <p:ph type="title"/>
          </p:nvPr>
        </p:nvSpPr>
        <p:spPr/>
        <p:txBody>
          <a:bodyPr>
            <a:normAutofit/>
          </a:bodyPr>
          <a:lstStyle/>
          <a:p>
            <a:r>
              <a:rPr lang="en-ZA" dirty="0"/>
              <a:t>Findings: Allocations to DMs 2021/22</a:t>
            </a:r>
          </a:p>
        </p:txBody>
      </p:sp>
      <p:sp>
        <p:nvSpPr>
          <p:cNvPr id="4" name="Slide Number Placeholder 3">
            <a:extLst>
              <a:ext uri="{FF2B5EF4-FFF2-40B4-BE49-F238E27FC236}">
                <a16:creationId xmlns:a16="http://schemas.microsoft.com/office/drawing/2014/main" id="{A519330A-4C27-4C7C-8F40-838FF431AECB}"/>
              </a:ext>
            </a:extLst>
          </p:cNvPr>
          <p:cNvSpPr>
            <a:spLocks noGrp="1"/>
          </p:cNvSpPr>
          <p:nvPr>
            <p:ph type="sldNum" sz="quarter" idx="12"/>
          </p:nvPr>
        </p:nvSpPr>
        <p:spPr>
          <a:xfrm>
            <a:off x="6553200" y="6296378"/>
            <a:ext cx="2133600" cy="365125"/>
          </a:xfrm>
        </p:spPr>
        <p:txBody>
          <a:bodyPr/>
          <a:lstStyle/>
          <a:p>
            <a:fld id="{BEBAE927-7874-4922-83E4-16C33A40F121}" type="slidenum">
              <a:rPr lang="en-ZA" smtClean="0"/>
              <a:pPr/>
              <a:t>46</a:t>
            </a:fld>
            <a:endParaRPr lang="en-ZA" dirty="0"/>
          </a:p>
        </p:txBody>
      </p:sp>
      <p:graphicFrame>
        <p:nvGraphicFramePr>
          <p:cNvPr id="11" name="Content Placeholder 10">
            <a:extLst>
              <a:ext uri="{FF2B5EF4-FFF2-40B4-BE49-F238E27FC236}">
                <a16:creationId xmlns:a16="http://schemas.microsoft.com/office/drawing/2014/main" id="{4FEBC592-6E42-4755-B885-3B00C1F6BE75}"/>
              </a:ext>
            </a:extLst>
          </p:cNvPr>
          <p:cNvGraphicFramePr>
            <a:graphicFrameLocks noGrp="1"/>
          </p:cNvGraphicFramePr>
          <p:nvPr>
            <p:ph idx="1"/>
          </p:nvPr>
        </p:nvGraphicFramePr>
        <p:xfrm>
          <a:off x="457198" y="1733005"/>
          <a:ext cx="8325853" cy="22017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777C253C-5470-4E27-A061-19B801AA4181}"/>
              </a:ext>
            </a:extLst>
          </p:cNvPr>
          <p:cNvGraphicFramePr/>
          <p:nvPr/>
        </p:nvGraphicFramePr>
        <p:xfrm>
          <a:off x="457198" y="3984541"/>
          <a:ext cx="8325853" cy="2148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88693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8DD7-E439-B547-8C9D-4602518E1FBE}"/>
              </a:ext>
            </a:extLst>
          </p:cNvPr>
          <p:cNvSpPr>
            <a:spLocks noGrp="1"/>
          </p:cNvSpPr>
          <p:nvPr>
            <p:ph type="title"/>
          </p:nvPr>
        </p:nvSpPr>
        <p:spPr/>
        <p:txBody>
          <a:bodyPr/>
          <a:lstStyle/>
          <a:p>
            <a:r>
              <a:rPr lang="en-US" dirty="0"/>
              <a:t>Link between RSC Levy Replacement Grant and Functions</a:t>
            </a:r>
          </a:p>
        </p:txBody>
      </p:sp>
      <p:sp>
        <p:nvSpPr>
          <p:cNvPr id="4" name="Slide Number Placeholder 3">
            <a:extLst>
              <a:ext uri="{FF2B5EF4-FFF2-40B4-BE49-F238E27FC236}">
                <a16:creationId xmlns:a16="http://schemas.microsoft.com/office/drawing/2014/main" id="{A762A0A5-4293-CF44-8268-A7BAF66020A4}"/>
              </a:ext>
            </a:extLst>
          </p:cNvPr>
          <p:cNvSpPr>
            <a:spLocks noGrp="1"/>
          </p:cNvSpPr>
          <p:nvPr>
            <p:ph type="sldNum" sz="quarter" idx="12"/>
          </p:nvPr>
        </p:nvSpPr>
        <p:spPr/>
        <p:txBody>
          <a:bodyPr/>
          <a:lstStyle/>
          <a:p>
            <a:fld id="{BEBAE927-7874-4922-83E4-16C33A40F121}" type="slidenum">
              <a:rPr lang="en-ZA" smtClean="0"/>
              <a:pPr/>
              <a:t>47</a:t>
            </a:fld>
            <a:endParaRPr lang="en-ZA" dirty="0"/>
          </a:p>
        </p:txBody>
      </p:sp>
      <p:graphicFrame>
        <p:nvGraphicFramePr>
          <p:cNvPr id="5" name="Content Placeholder 4">
            <a:extLst>
              <a:ext uri="{FF2B5EF4-FFF2-40B4-BE49-F238E27FC236}">
                <a16:creationId xmlns:a16="http://schemas.microsoft.com/office/drawing/2014/main" id="{74634BC4-AF81-4134-AC10-88C4FB097F6B}"/>
              </a:ext>
            </a:extLst>
          </p:cNvPr>
          <p:cNvGraphicFramePr>
            <a:graphicFrameLocks noGrp="1"/>
          </p:cNvGraphicFramePr>
          <p:nvPr>
            <p:ph idx="1"/>
          </p:nvPr>
        </p:nvGraphicFramePr>
        <p:xfrm>
          <a:off x="457200" y="1690777"/>
          <a:ext cx="8229600" cy="261652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5A201FCB-623B-204B-A0D1-0A2BC9635FD6}"/>
              </a:ext>
            </a:extLst>
          </p:cNvPr>
          <p:cNvSpPr txBox="1"/>
          <p:nvPr/>
        </p:nvSpPr>
        <p:spPr>
          <a:xfrm>
            <a:off x="517358" y="4388551"/>
            <a:ext cx="8109284" cy="2031325"/>
          </a:xfrm>
          <a:prstGeom prst="rect">
            <a:avLst/>
          </a:prstGeom>
          <a:noFill/>
        </p:spPr>
        <p:txBody>
          <a:bodyPr wrap="square" rtlCol="0">
            <a:spAutoFit/>
          </a:bodyPr>
          <a:lstStyle/>
          <a:p>
            <a:pPr marL="285750" indent="-285750" algn="just">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The link between the functions and the requisite funding instruments is an important one for any government structure that is a recipient of transfers</a:t>
            </a:r>
          </a:p>
          <a:p>
            <a:pPr marL="285750" indent="-285750" algn="just">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The principle of funding following function is a pillar of an efficient transfer system</a:t>
            </a:r>
          </a:p>
          <a:p>
            <a:pPr marL="285750" indent="-285750" algn="just">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the link between the two variables is weak and even slightly negative. This means to a certain extent, DMs with fewer functions are allocated disproportionately larger RSC levy replacement grants compared to DMs with more functions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9878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73A03-52EE-FD46-A108-5A3E6F1D37FF}"/>
              </a:ext>
            </a:extLst>
          </p:cNvPr>
          <p:cNvSpPr>
            <a:spLocks noGrp="1"/>
          </p:cNvSpPr>
          <p:nvPr>
            <p:ph type="title"/>
          </p:nvPr>
        </p:nvSpPr>
        <p:spPr/>
        <p:txBody>
          <a:bodyPr/>
          <a:lstStyle/>
          <a:p>
            <a:r>
              <a:rPr lang="en-US" dirty="0"/>
              <a:t>Findings: Interviews</a:t>
            </a:r>
          </a:p>
        </p:txBody>
      </p:sp>
      <p:sp>
        <p:nvSpPr>
          <p:cNvPr id="3" name="Content Placeholder 2">
            <a:extLst>
              <a:ext uri="{FF2B5EF4-FFF2-40B4-BE49-F238E27FC236}">
                <a16:creationId xmlns:a16="http://schemas.microsoft.com/office/drawing/2014/main" id="{5D45078B-702E-C744-82BD-9A7F1947A04B}"/>
              </a:ext>
            </a:extLst>
          </p:cNvPr>
          <p:cNvSpPr>
            <a:spLocks noGrp="1"/>
          </p:cNvSpPr>
          <p:nvPr>
            <p:ph idx="1"/>
          </p:nvPr>
        </p:nvSpPr>
        <p:spPr/>
        <p:txBody>
          <a:bodyPr>
            <a:normAutofit lnSpcReduction="10000"/>
          </a:bodyPr>
          <a:lstStyle/>
          <a:p>
            <a:pPr algn="just"/>
            <a:r>
              <a:rPr lang="en-ZA" sz="2000" dirty="0"/>
              <a:t>The foregoing analysis reveals that DMS face many challenges that may hinder them from playing the crucial role as envisaged by the DDM. These challenges include financial constraints, uncertainty regarding powers and functions and the adjustment of powers and functions by MECs of local government</a:t>
            </a:r>
          </a:p>
          <a:p>
            <a:pPr algn="just"/>
            <a:r>
              <a:rPr lang="en-ZA" sz="2000" dirty="0"/>
              <a:t>Municipal officials are calling for COGTA to define and standardize powers and functions of District municipalities and local municipalities. Furthermore, the officials are calling for a new, sustainable, equitable, and objective funding framework for district municipalities </a:t>
            </a:r>
          </a:p>
          <a:p>
            <a:pPr algn="just"/>
            <a:r>
              <a:rPr lang="en-ZA" sz="2000" dirty="0"/>
              <a:t>Interviewed officials all hold the DDM in high regard but lament the current funding framework of DMs that is often not aligned to functions and sections 84 and 85 of the MSA  that render the local government sector dysfunctional as there is a lot of confusion and duplication around the functions performed by the two-tier local government players, which may threaten the successful rollout of the plan </a:t>
            </a:r>
          </a:p>
          <a:p>
            <a:pPr marL="0" indent="0">
              <a:buNone/>
            </a:pPr>
            <a:endParaRPr lang="en-US" sz="3200" dirty="0"/>
          </a:p>
        </p:txBody>
      </p:sp>
      <p:sp>
        <p:nvSpPr>
          <p:cNvPr id="4" name="Slide Number Placeholder 3">
            <a:extLst>
              <a:ext uri="{FF2B5EF4-FFF2-40B4-BE49-F238E27FC236}">
                <a16:creationId xmlns:a16="http://schemas.microsoft.com/office/drawing/2014/main" id="{750F8015-BA70-164A-9C4D-AE412D203971}"/>
              </a:ext>
            </a:extLst>
          </p:cNvPr>
          <p:cNvSpPr>
            <a:spLocks noGrp="1"/>
          </p:cNvSpPr>
          <p:nvPr>
            <p:ph type="sldNum" sz="quarter" idx="12"/>
          </p:nvPr>
        </p:nvSpPr>
        <p:spPr/>
        <p:txBody>
          <a:bodyPr/>
          <a:lstStyle/>
          <a:p>
            <a:fld id="{BEBAE927-7874-4922-83E4-16C33A40F121}" type="slidenum">
              <a:rPr lang="en-ZA" smtClean="0"/>
              <a:pPr/>
              <a:t>48</a:t>
            </a:fld>
            <a:endParaRPr lang="en-ZA" dirty="0"/>
          </a:p>
        </p:txBody>
      </p:sp>
    </p:spTree>
    <p:extLst>
      <p:ext uri="{BB962C8B-B14F-4D97-AF65-F5344CB8AC3E}">
        <p14:creationId xmlns:p14="http://schemas.microsoft.com/office/powerpoint/2010/main" val="4040095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A2B15-A959-DC44-BAD8-F755115749C3}"/>
              </a:ext>
            </a:extLst>
          </p:cNvPr>
          <p:cNvSpPr>
            <a:spLocks noGrp="1"/>
          </p:cNvSpPr>
          <p:nvPr>
            <p:ph type="title"/>
          </p:nvPr>
        </p:nvSpPr>
        <p:spPr/>
        <p:txBody>
          <a:bodyPr/>
          <a:lstStyle/>
          <a:p>
            <a:r>
              <a:rPr lang="en-US" dirty="0"/>
              <a:t>Chapter 11 Recommendations</a:t>
            </a:r>
          </a:p>
        </p:txBody>
      </p:sp>
      <p:sp>
        <p:nvSpPr>
          <p:cNvPr id="3" name="Content Placeholder 2">
            <a:extLst>
              <a:ext uri="{FF2B5EF4-FFF2-40B4-BE49-F238E27FC236}">
                <a16:creationId xmlns:a16="http://schemas.microsoft.com/office/drawing/2014/main" id="{2679D711-B62E-EF4E-80E7-21B2CA1CBD75}"/>
              </a:ext>
            </a:extLst>
          </p:cNvPr>
          <p:cNvSpPr>
            <a:spLocks noGrp="1"/>
          </p:cNvSpPr>
          <p:nvPr>
            <p:ph idx="1"/>
          </p:nvPr>
        </p:nvSpPr>
        <p:spPr/>
        <p:txBody>
          <a:bodyPr>
            <a:normAutofit/>
          </a:bodyPr>
          <a:lstStyle/>
          <a:p>
            <a:pPr marL="285750" indent="-285750" algn="just"/>
            <a:r>
              <a:rPr lang="en-ZA" sz="2000" i="1" dirty="0"/>
              <a:t>The Department of Cooperative Governance and Traditional Affairs should speedily review and repeal section 84 of the Municipal Structures Act to streamline the powers and functions of district municipalities to correspond with those of local municipalities </a:t>
            </a:r>
          </a:p>
          <a:p>
            <a:pPr marL="285750" indent="-285750" algn="just"/>
            <a:r>
              <a:rPr lang="en-ZA" sz="2000" i="1" dirty="0"/>
              <a:t>The Commission advises the Department of Cooperative Governance and Traditional Affairs that its adjustment of powers and functions should be followed by the adjustment of funding to correlate with the powers and functions (funding following functions) </a:t>
            </a:r>
          </a:p>
          <a:p>
            <a:pPr marL="285750" indent="-285750" algn="just"/>
            <a:r>
              <a:rPr lang="en-ZA" sz="2000" i="1" dirty="0"/>
              <a:t>National Treasury should immediately abolish the Regional Services Council Replacement Grant and combine the Local Government Equitable Share for district municipalities and the Regional Services Council Replacement Grant under one funding instrument</a:t>
            </a:r>
          </a:p>
          <a:p>
            <a:pPr marL="285750" indent="-285750" algn="just"/>
            <a:endParaRPr lang="en-ZA" sz="2000" dirty="0"/>
          </a:p>
          <a:p>
            <a:endParaRPr lang="en-US" sz="2000" dirty="0"/>
          </a:p>
        </p:txBody>
      </p:sp>
      <p:sp>
        <p:nvSpPr>
          <p:cNvPr id="4" name="Slide Number Placeholder 3">
            <a:extLst>
              <a:ext uri="{FF2B5EF4-FFF2-40B4-BE49-F238E27FC236}">
                <a16:creationId xmlns:a16="http://schemas.microsoft.com/office/drawing/2014/main" id="{E19AF5C7-F7FF-9847-999A-057CFBC8E57B}"/>
              </a:ext>
            </a:extLst>
          </p:cNvPr>
          <p:cNvSpPr>
            <a:spLocks noGrp="1"/>
          </p:cNvSpPr>
          <p:nvPr>
            <p:ph type="sldNum" sz="quarter" idx="12"/>
          </p:nvPr>
        </p:nvSpPr>
        <p:spPr/>
        <p:txBody>
          <a:bodyPr/>
          <a:lstStyle/>
          <a:p>
            <a:fld id="{BEBAE927-7874-4922-83E4-16C33A40F121}" type="slidenum">
              <a:rPr lang="en-ZA" smtClean="0"/>
              <a:pPr/>
              <a:t>49</a:t>
            </a:fld>
            <a:endParaRPr lang="en-ZA" dirty="0"/>
          </a:p>
        </p:txBody>
      </p:sp>
    </p:spTree>
    <p:extLst>
      <p:ext uri="{BB962C8B-B14F-4D97-AF65-F5344CB8AC3E}">
        <p14:creationId xmlns:p14="http://schemas.microsoft.com/office/powerpoint/2010/main" val="294698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295D925-2DE5-4926-AC29-3532BC0F191D}"/>
              </a:ext>
            </a:extLst>
          </p:cNvPr>
          <p:cNvSpPr>
            <a:spLocks noGrp="1"/>
          </p:cNvSpPr>
          <p:nvPr>
            <p:ph type="body" idx="1"/>
          </p:nvPr>
        </p:nvSpPr>
        <p:spPr>
          <a:xfrm>
            <a:off x="685795" y="2728913"/>
            <a:ext cx="7772400" cy="528637"/>
          </a:xfrm>
        </p:spPr>
        <p:txBody>
          <a:bodyPr>
            <a:normAutofit/>
          </a:bodyPr>
          <a:lstStyle/>
          <a:p>
            <a:r>
              <a:rPr lang="en-GB" sz="2800" dirty="0"/>
              <a:t>Context within which Submission is Tabled</a:t>
            </a:r>
          </a:p>
        </p:txBody>
      </p:sp>
      <p:sp>
        <p:nvSpPr>
          <p:cNvPr id="4" name="Slide Number Placeholder 3">
            <a:extLst>
              <a:ext uri="{FF2B5EF4-FFF2-40B4-BE49-F238E27FC236}">
                <a16:creationId xmlns:a16="http://schemas.microsoft.com/office/drawing/2014/main" id="{5112E1CA-D545-427E-8CD2-048E8D1BED71}"/>
              </a:ext>
            </a:extLst>
          </p:cNvPr>
          <p:cNvSpPr>
            <a:spLocks noGrp="1"/>
          </p:cNvSpPr>
          <p:nvPr>
            <p:ph type="sldNum" sz="quarter" idx="12"/>
          </p:nvPr>
        </p:nvSpPr>
        <p:spPr/>
        <p:txBody>
          <a:bodyPr/>
          <a:lstStyle/>
          <a:p>
            <a:fld id="{BEBAE927-7874-4922-83E4-16C33A40F121}" type="slidenum">
              <a:rPr lang="en-ZA" smtClean="0"/>
              <a:pPr/>
              <a:t>5</a:t>
            </a:fld>
            <a:endParaRPr lang="en-ZA" dirty="0"/>
          </a:p>
        </p:txBody>
      </p:sp>
      <p:pic>
        <p:nvPicPr>
          <p:cNvPr id="2" name="Picture 1">
            <a:extLst>
              <a:ext uri="{FF2B5EF4-FFF2-40B4-BE49-F238E27FC236}">
                <a16:creationId xmlns:a16="http://schemas.microsoft.com/office/drawing/2014/main" id="{1D5DE211-742F-6F37-6FFB-E6655EAED072}"/>
              </a:ext>
            </a:extLst>
          </p:cNvPr>
          <p:cNvPicPr>
            <a:picLocks noChangeAspect="1"/>
          </p:cNvPicPr>
          <p:nvPr/>
        </p:nvPicPr>
        <p:blipFill>
          <a:blip r:embed="rId2"/>
          <a:stretch>
            <a:fillRect/>
          </a:stretch>
        </p:blipFill>
        <p:spPr>
          <a:xfrm>
            <a:off x="3474913" y="3373438"/>
            <a:ext cx="2194163" cy="2747988"/>
          </a:xfrm>
          <a:prstGeom prst="rect">
            <a:avLst/>
          </a:prstGeom>
        </p:spPr>
      </p:pic>
    </p:spTree>
    <p:extLst>
      <p:ext uri="{BB962C8B-B14F-4D97-AF65-F5344CB8AC3E}">
        <p14:creationId xmlns:p14="http://schemas.microsoft.com/office/powerpoint/2010/main" val="39180428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690178"/>
            <a:ext cx="7772400" cy="497840"/>
          </a:xfrm>
        </p:spPr>
        <p:txBody>
          <a:bodyPr>
            <a:normAutofit lnSpcReduction="10000"/>
          </a:bodyPr>
          <a:lstStyle/>
          <a:p>
            <a:pPr>
              <a:defRPr/>
            </a:pPr>
            <a:r>
              <a:rPr lang="en-ZA" sz="2800" dirty="0"/>
              <a:t>Thank You.</a:t>
            </a:r>
          </a:p>
        </p:txBody>
      </p:sp>
      <p:sp>
        <p:nvSpPr>
          <p:cNvPr id="6" name="Content Placeholder 2"/>
          <p:cNvSpPr txBox="1">
            <a:spLocks/>
          </p:cNvSpPr>
          <p:nvPr/>
        </p:nvSpPr>
        <p:spPr bwMode="auto">
          <a:xfrm>
            <a:off x="2555875" y="5747068"/>
            <a:ext cx="4032250" cy="622300"/>
          </a:xfrm>
          <a:prstGeom prst="rect">
            <a:avLst/>
          </a:prstGeom>
          <a:noFill/>
          <a:ln w="9525">
            <a:noFill/>
            <a:miter lim="800000"/>
            <a:headEnd/>
            <a:tailEnd/>
          </a:ln>
        </p:spPr>
        <p:txBody>
          <a:bodyPr/>
          <a:lstStyle/>
          <a:p>
            <a:pPr algn="ctr">
              <a:defRPr/>
            </a:pPr>
            <a:r>
              <a:rPr lang="en-ZA" sz="1600" i="1" dirty="0">
                <a:solidFill>
                  <a:srgbClr val="366C5B"/>
                </a:solidFill>
                <a:latin typeface="Times New Roman" pitchFamily="18" charset="0"/>
                <a:cs typeface="Times New Roman" pitchFamily="18" charset="0"/>
              </a:rPr>
              <a:t>Financial and Fiscal Commission</a:t>
            </a:r>
          </a:p>
          <a:p>
            <a:pPr algn="ctr">
              <a:defRPr/>
            </a:pPr>
            <a:r>
              <a:rPr lang="en-ZA" sz="1600" i="1" dirty="0" err="1">
                <a:solidFill>
                  <a:srgbClr val="366C5B"/>
                </a:solidFill>
                <a:latin typeface="Times New Roman" pitchFamily="18" charset="0"/>
                <a:cs typeface="Times New Roman" pitchFamily="18" charset="0"/>
              </a:rPr>
              <a:t>www.ffc.co.za</a:t>
            </a:r>
            <a:endParaRPr lang="en-ZA" sz="1600" i="1" dirty="0">
              <a:solidFill>
                <a:srgbClr val="366C5B"/>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84596339-422D-F080-7F85-BAE195BFBA5C}"/>
              </a:ext>
            </a:extLst>
          </p:cNvPr>
          <p:cNvPicPr>
            <a:picLocks noChangeAspect="1"/>
          </p:cNvPicPr>
          <p:nvPr/>
        </p:nvPicPr>
        <p:blipFill>
          <a:blip r:embed="rId2"/>
          <a:stretch>
            <a:fillRect/>
          </a:stretch>
        </p:blipFill>
        <p:spPr>
          <a:xfrm>
            <a:off x="3666269" y="3318910"/>
            <a:ext cx="1811462" cy="2268690"/>
          </a:xfrm>
          <a:prstGeom prst="rect">
            <a:avLst/>
          </a:prstGeom>
        </p:spPr>
      </p:pic>
    </p:spTree>
    <p:extLst>
      <p:ext uri="{BB962C8B-B14F-4D97-AF65-F5344CB8AC3E}">
        <p14:creationId xmlns:p14="http://schemas.microsoft.com/office/powerpoint/2010/main" val="1192620472"/>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BD981A-316B-40D8-B061-F355B267F0BF}"/>
              </a:ext>
            </a:extLst>
          </p:cNvPr>
          <p:cNvSpPr>
            <a:spLocks noGrp="1"/>
          </p:cNvSpPr>
          <p:nvPr>
            <p:ph type="title"/>
          </p:nvPr>
        </p:nvSpPr>
        <p:spPr/>
        <p:txBody>
          <a:bodyPr>
            <a:noAutofit/>
          </a:bodyPr>
          <a:lstStyle/>
          <a:p>
            <a:r>
              <a:rPr lang="en-GB" sz="3200" dirty="0"/>
              <a:t>Context: Growth in Gross Domestic Product (gdp)</a:t>
            </a:r>
            <a:endParaRPr lang="en-ZA" sz="3200" dirty="0"/>
          </a:p>
        </p:txBody>
      </p:sp>
      <p:sp>
        <p:nvSpPr>
          <p:cNvPr id="3" name="Slide Number Placeholder 2">
            <a:extLst>
              <a:ext uri="{FF2B5EF4-FFF2-40B4-BE49-F238E27FC236}">
                <a16:creationId xmlns:a16="http://schemas.microsoft.com/office/drawing/2014/main" id="{89580E5D-D5FE-44F5-B037-0BCA3F8293EF}"/>
              </a:ext>
            </a:extLst>
          </p:cNvPr>
          <p:cNvSpPr>
            <a:spLocks noGrp="1"/>
          </p:cNvSpPr>
          <p:nvPr>
            <p:ph type="sldNum" sz="quarter" idx="12"/>
          </p:nvPr>
        </p:nvSpPr>
        <p:spPr/>
        <p:txBody>
          <a:bodyPr/>
          <a:lstStyle/>
          <a:p>
            <a:fld id="{25CCA86C-E595-4FCB-B12A-2D663C05ECA6}" type="slidenum">
              <a:rPr lang="en-ZA" smtClean="0"/>
              <a:t>6</a:t>
            </a:fld>
            <a:endParaRPr lang="en-ZA" dirty="0"/>
          </a:p>
        </p:txBody>
      </p:sp>
      <p:sp>
        <p:nvSpPr>
          <p:cNvPr id="2" name="TextBox 1">
            <a:extLst>
              <a:ext uri="{FF2B5EF4-FFF2-40B4-BE49-F238E27FC236}">
                <a16:creationId xmlns:a16="http://schemas.microsoft.com/office/drawing/2014/main" id="{2D8C854A-720B-8707-BF03-76E6F3CEF0A6}"/>
              </a:ext>
            </a:extLst>
          </p:cNvPr>
          <p:cNvSpPr txBox="1"/>
          <p:nvPr/>
        </p:nvSpPr>
        <p:spPr>
          <a:xfrm>
            <a:off x="2090057" y="303711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61A589E9-FD78-AE7D-2E55-9F9977A08892}"/>
              </a:ext>
            </a:extLst>
          </p:cNvPr>
          <p:cNvSpPr txBox="1"/>
          <p:nvPr/>
        </p:nvSpPr>
        <p:spPr>
          <a:xfrm>
            <a:off x="898071" y="2237014"/>
            <a:ext cx="184731" cy="369332"/>
          </a:xfrm>
          <a:prstGeom prst="rect">
            <a:avLst/>
          </a:prstGeom>
          <a:noFill/>
        </p:spPr>
        <p:txBody>
          <a:bodyPr wrap="none" rtlCol="0">
            <a:spAutoFit/>
          </a:bodyPr>
          <a:lstStyle/>
          <a:p>
            <a:endParaRPr lang="en-US" dirty="0"/>
          </a:p>
        </p:txBody>
      </p:sp>
      <p:graphicFrame>
        <p:nvGraphicFramePr>
          <p:cNvPr id="15" name="Chart 14">
            <a:extLst>
              <a:ext uri="{FF2B5EF4-FFF2-40B4-BE49-F238E27FC236}">
                <a16:creationId xmlns:a16="http://schemas.microsoft.com/office/drawing/2014/main" id="{329DF6CD-BFB9-FAF3-298F-575DC85A6C91}"/>
              </a:ext>
            </a:extLst>
          </p:cNvPr>
          <p:cNvGraphicFramePr>
            <a:graphicFrameLocks/>
          </p:cNvGraphicFramePr>
          <p:nvPr>
            <p:extLst>
              <p:ext uri="{D42A27DB-BD31-4B8C-83A1-F6EECF244321}">
                <p14:modId xmlns:p14="http://schemas.microsoft.com/office/powerpoint/2010/main" val="2784319866"/>
              </p:ext>
            </p:extLst>
          </p:nvPr>
        </p:nvGraphicFramePr>
        <p:xfrm>
          <a:off x="4572000" y="1627094"/>
          <a:ext cx="4132053" cy="384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4C797BE0-657C-1CC1-BDDA-9A15BC1BCF54}"/>
              </a:ext>
            </a:extLst>
          </p:cNvPr>
          <p:cNvGraphicFramePr>
            <a:graphicFrameLocks/>
          </p:cNvGraphicFramePr>
          <p:nvPr>
            <p:extLst>
              <p:ext uri="{D42A27DB-BD31-4B8C-83A1-F6EECF244321}">
                <p14:modId xmlns:p14="http://schemas.microsoft.com/office/powerpoint/2010/main" val="149449505"/>
              </p:ext>
            </p:extLst>
          </p:nvPr>
        </p:nvGraphicFramePr>
        <p:xfrm>
          <a:off x="439947" y="1627093"/>
          <a:ext cx="4132053" cy="3845201"/>
        </p:xfrm>
        <a:graphic>
          <a:graphicData uri="http://schemas.openxmlformats.org/drawingml/2006/chart">
            <c:chart xmlns:c="http://schemas.openxmlformats.org/drawingml/2006/chart" xmlns:r="http://schemas.openxmlformats.org/officeDocument/2006/relationships" r:id="rId4"/>
          </a:graphicData>
        </a:graphic>
      </p:graphicFrame>
      <p:sp>
        <p:nvSpPr>
          <p:cNvPr id="26" name="Rectangle 25">
            <a:extLst>
              <a:ext uri="{FF2B5EF4-FFF2-40B4-BE49-F238E27FC236}">
                <a16:creationId xmlns:a16="http://schemas.microsoft.com/office/drawing/2014/main" id="{7EB92866-0C60-4C92-99D2-385CF17227EF}"/>
              </a:ext>
            </a:extLst>
          </p:cNvPr>
          <p:cNvSpPr/>
          <p:nvPr/>
        </p:nvSpPr>
        <p:spPr>
          <a:xfrm>
            <a:off x="2090058" y="1855695"/>
            <a:ext cx="2387350" cy="3216368"/>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a:extLst>
              <a:ext uri="{FF2B5EF4-FFF2-40B4-BE49-F238E27FC236}">
                <a16:creationId xmlns:a16="http://schemas.microsoft.com/office/drawing/2014/main" id="{806AB2AA-AC39-6645-8051-66EA909FF570}"/>
              </a:ext>
            </a:extLst>
          </p:cNvPr>
          <p:cNvSpPr txBox="1"/>
          <p:nvPr/>
        </p:nvSpPr>
        <p:spPr>
          <a:xfrm>
            <a:off x="457200" y="5472294"/>
            <a:ext cx="8229600" cy="646331"/>
          </a:xfrm>
          <a:prstGeom prst="rect">
            <a:avLst/>
          </a:prstGeom>
          <a:noFill/>
        </p:spPr>
        <p:txBody>
          <a:bodyPr wrap="square" rtlCol="0">
            <a:spAutoFit/>
          </a:bodyPr>
          <a:lstStyle/>
          <a:p>
            <a:pPr marL="285750" lvl="0" indent="-285750" algn="just">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GDP increased by 1.9% in the first quarter of 2022 (rebased), thus returning to pre-pandemic levels of productivity.</a:t>
            </a:r>
          </a:p>
        </p:txBody>
      </p:sp>
    </p:spTree>
    <p:extLst>
      <p:ext uri="{BB962C8B-B14F-4D97-AF65-F5344CB8AC3E}">
        <p14:creationId xmlns:p14="http://schemas.microsoft.com/office/powerpoint/2010/main" val="2032986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593A7-B891-4BA7-0B45-885B02ED1439}"/>
              </a:ext>
            </a:extLst>
          </p:cNvPr>
          <p:cNvSpPr>
            <a:spLocks noGrp="1"/>
          </p:cNvSpPr>
          <p:nvPr>
            <p:ph type="title"/>
          </p:nvPr>
        </p:nvSpPr>
        <p:spPr/>
        <p:txBody>
          <a:bodyPr/>
          <a:lstStyle/>
          <a:p>
            <a:r>
              <a:rPr lang="en-US" dirty="0"/>
              <a:t>Context: Budget Deficit and Gross Debt-to-GDP</a:t>
            </a:r>
          </a:p>
        </p:txBody>
      </p:sp>
      <p:sp>
        <p:nvSpPr>
          <p:cNvPr id="4" name="Slide Number Placeholder 3">
            <a:extLst>
              <a:ext uri="{FF2B5EF4-FFF2-40B4-BE49-F238E27FC236}">
                <a16:creationId xmlns:a16="http://schemas.microsoft.com/office/drawing/2014/main" id="{8407A406-FC4D-B398-DA26-20118C5DBC31}"/>
              </a:ext>
            </a:extLst>
          </p:cNvPr>
          <p:cNvSpPr>
            <a:spLocks noGrp="1"/>
          </p:cNvSpPr>
          <p:nvPr>
            <p:ph type="sldNum" sz="quarter" idx="12"/>
          </p:nvPr>
        </p:nvSpPr>
        <p:spPr/>
        <p:txBody>
          <a:bodyPr/>
          <a:lstStyle/>
          <a:p>
            <a:fld id="{BEBAE927-7874-4922-83E4-16C33A40F121}" type="slidenum">
              <a:rPr lang="en-ZA" smtClean="0"/>
              <a:pPr/>
              <a:t>7</a:t>
            </a:fld>
            <a:endParaRPr lang="en-ZA" dirty="0"/>
          </a:p>
        </p:txBody>
      </p:sp>
      <p:graphicFrame>
        <p:nvGraphicFramePr>
          <p:cNvPr id="5" name="Content Placeholder 4">
            <a:extLst>
              <a:ext uri="{FF2B5EF4-FFF2-40B4-BE49-F238E27FC236}">
                <a16:creationId xmlns:a16="http://schemas.microsoft.com/office/drawing/2014/main" id="{8CCEA286-47E4-C4C5-CAF9-0F05B14D6220}"/>
              </a:ext>
            </a:extLst>
          </p:cNvPr>
          <p:cNvGraphicFramePr>
            <a:graphicFrameLocks noGrp="1"/>
          </p:cNvGraphicFramePr>
          <p:nvPr>
            <p:ph idx="1"/>
            <p:extLst>
              <p:ext uri="{D42A27DB-BD31-4B8C-83A1-F6EECF244321}">
                <p14:modId xmlns:p14="http://schemas.microsoft.com/office/powerpoint/2010/main" val="3271857939"/>
              </p:ext>
            </p:extLst>
          </p:nvPr>
        </p:nvGraphicFramePr>
        <p:xfrm>
          <a:off x="457199" y="1621403"/>
          <a:ext cx="4252823" cy="37849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76FDAA7A-AC09-9618-7E60-4A7DD4961476}"/>
              </a:ext>
            </a:extLst>
          </p:cNvPr>
          <p:cNvGraphicFramePr>
            <a:graphicFrameLocks/>
          </p:cNvGraphicFramePr>
          <p:nvPr>
            <p:extLst>
              <p:ext uri="{D42A27DB-BD31-4B8C-83A1-F6EECF244321}">
                <p14:modId xmlns:p14="http://schemas.microsoft.com/office/powerpoint/2010/main" val="1852941565"/>
              </p:ext>
            </p:extLst>
          </p:nvPr>
        </p:nvGraphicFramePr>
        <p:xfrm>
          <a:off x="4710023" y="1621403"/>
          <a:ext cx="3976776" cy="37849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98D3327-10B9-071D-DCA0-2DEC99F37103}"/>
              </a:ext>
            </a:extLst>
          </p:cNvPr>
          <p:cNvSpPr txBox="1"/>
          <p:nvPr/>
        </p:nvSpPr>
        <p:spPr>
          <a:xfrm>
            <a:off x="457199" y="5406316"/>
            <a:ext cx="8229600" cy="830997"/>
          </a:xfrm>
          <a:prstGeom prst="rect">
            <a:avLst/>
          </a:prstGeom>
          <a:noFill/>
        </p:spPr>
        <p:txBody>
          <a:bodyPr wrap="square" rtlCol="0">
            <a:spAutoFit/>
          </a:bodyPr>
          <a:lstStyle/>
          <a:p>
            <a:pPr marL="285750" indent="-285750" algn="just">
              <a:buFont typeface="Arial" panose="020B0604020202020204" pitchFamily="34" charset="0"/>
              <a:buChar char="•"/>
            </a:pPr>
            <a:r>
              <a:rPr lang="en-GB" sz="1600" dirty="0">
                <a:latin typeface="Times New Roman" panose="02020603050405020304" pitchFamily="18" charset="0"/>
                <a:cs typeface="Times New Roman" panose="02020603050405020304" pitchFamily="18" charset="0"/>
              </a:rPr>
              <a:t>According to Budget Review 2022, the consolidated budget deficit is projected to narrow from 6% of GDP in 2022/23 to 4.2% of GDP in 2024/25.</a:t>
            </a:r>
          </a:p>
          <a:p>
            <a:pPr marL="285750" indent="-285750" algn="just">
              <a:buFont typeface="Arial" panose="020B0604020202020204" pitchFamily="34" charset="0"/>
              <a:buChar char="•"/>
            </a:pPr>
            <a:r>
              <a:rPr lang="en-ZA" sz="1600" dirty="0">
                <a:latin typeface="Times New Roman" panose="02020603050405020304" pitchFamily="18" charset="0"/>
                <a:cs typeface="Times New Roman" panose="02020603050405020304" pitchFamily="18" charset="0"/>
              </a:rPr>
              <a:t>Government debt-to-GDP is expected </a:t>
            </a:r>
            <a:r>
              <a:rPr lang="en-GB" sz="1600" dirty="0">
                <a:latin typeface="Times New Roman" panose="02020603050405020304" pitchFamily="18" charset="0"/>
                <a:cs typeface="Times New Roman" panose="02020603050405020304" pitchFamily="18" charset="0"/>
              </a:rPr>
              <a:t>to stabilise at </a:t>
            </a:r>
            <a:r>
              <a:rPr lang="en-ZA" sz="1600" dirty="0">
                <a:latin typeface="Times New Roman" panose="02020603050405020304" pitchFamily="18" charset="0"/>
                <a:cs typeface="Times New Roman" panose="02020603050405020304" pitchFamily="18" charset="0"/>
              </a:rPr>
              <a:t>75.1% of GDP in 2024/25.</a:t>
            </a:r>
          </a:p>
        </p:txBody>
      </p:sp>
    </p:spTree>
    <p:extLst>
      <p:ext uri="{BB962C8B-B14F-4D97-AF65-F5344CB8AC3E}">
        <p14:creationId xmlns:p14="http://schemas.microsoft.com/office/powerpoint/2010/main" val="153756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1B624-E413-7AAA-AEE9-C47E7B049BAC}"/>
              </a:ext>
            </a:extLst>
          </p:cNvPr>
          <p:cNvSpPr>
            <a:spLocks noGrp="1"/>
          </p:cNvSpPr>
          <p:nvPr>
            <p:ph type="title"/>
          </p:nvPr>
        </p:nvSpPr>
        <p:spPr/>
        <p:txBody>
          <a:bodyPr/>
          <a:lstStyle/>
          <a:p>
            <a:r>
              <a:rPr lang="en-US" dirty="0"/>
              <a:t>Context: Unemployment Rate </a:t>
            </a:r>
            <a:br>
              <a:rPr lang="en-US" dirty="0"/>
            </a:br>
            <a:r>
              <a:rPr lang="en-US" dirty="0"/>
              <a:t>quarter 1 2022</a:t>
            </a:r>
          </a:p>
        </p:txBody>
      </p:sp>
      <p:sp>
        <p:nvSpPr>
          <p:cNvPr id="4" name="Slide Number Placeholder 3">
            <a:extLst>
              <a:ext uri="{FF2B5EF4-FFF2-40B4-BE49-F238E27FC236}">
                <a16:creationId xmlns:a16="http://schemas.microsoft.com/office/drawing/2014/main" id="{12BB7103-6D13-CA2B-9C44-C5C48CD8BAB8}"/>
              </a:ext>
            </a:extLst>
          </p:cNvPr>
          <p:cNvSpPr>
            <a:spLocks noGrp="1"/>
          </p:cNvSpPr>
          <p:nvPr>
            <p:ph type="sldNum" sz="quarter" idx="12"/>
          </p:nvPr>
        </p:nvSpPr>
        <p:spPr/>
        <p:txBody>
          <a:bodyPr/>
          <a:lstStyle/>
          <a:p>
            <a:fld id="{BEBAE927-7874-4922-83E4-16C33A40F121}" type="slidenum">
              <a:rPr lang="en-ZA" smtClean="0"/>
              <a:pPr/>
              <a:t>8</a:t>
            </a:fld>
            <a:endParaRPr lang="en-ZA" dirty="0"/>
          </a:p>
        </p:txBody>
      </p:sp>
      <p:sp>
        <p:nvSpPr>
          <p:cNvPr id="6" name="TextBox 5">
            <a:extLst>
              <a:ext uri="{FF2B5EF4-FFF2-40B4-BE49-F238E27FC236}">
                <a16:creationId xmlns:a16="http://schemas.microsoft.com/office/drawing/2014/main" id="{B649B0B6-F5FA-CA91-7C44-B341746A277E}"/>
              </a:ext>
            </a:extLst>
          </p:cNvPr>
          <p:cNvSpPr txBox="1"/>
          <p:nvPr/>
        </p:nvSpPr>
        <p:spPr>
          <a:xfrm>
            <a:off x="457200" y="5160096"/>
            <a:ext cx="8229600" cy="1077218"/>
          </a:xfrm>
          <a:prstGeom prst="rect">
            <a:avLst/>
          </a:prstGeom>
          <a:noFill/>
        </p:spPr>
        <p:txBody>
          <a:bodyPr wrap="square" rtlCol="0">
            <a:spAutoFit/>
          </a:bodyPr>
          <a:lstStyle/>
          <a:p>
            <a:pPr marL="285750" indent="-285750" algn="just">
              <a:buFont typeface="Arial" panose="020B0604020202020204" pitchFamily="34" charset="0"/>
              <a:buChar char="•"/>
            </a:pPr>
            <a:r>
              <a:rPr lang="en-GB" sz="1600" dirty="0">
                <a:latin typeface="Times New Roman" panose="02020603050405020304" pitchFamily="18" charset="0"/>
                <a:cs typeface="Times New Roman" panose="02020603050405020304" pitchFamily="18" charset="0"/>
              </a:rPr>
              <a:t>The official unemployment rate fell from 35.3% in quarter 4 of 2021 to 34.5% in the first quarter of 2022 due to marginal increase in employment, post-COVID lockdown.</a:t>
            </a:r>
          </a:p>
          <a:p>
            <a:pPr marL="285750" indent="-285750" algn="just">
              <a:buFont typeface="Arial" panose="020B0604020202020204" pitchFamily="34" charset="0"/>
              <a:buChar char="•"/>
            </a:pPr>
            <a:r>
              <a:rPr lang="en-GB" sz="1600" dirty="0">
                <a:latin typeface="Times New Roman" panose="02020603050405020304" pitchFamily="18" charset="0"/>
                <a:cs typeface="Times New Roman" panose="02020603050405020304" pitchFamily="18" charset="0"/>
              </a:rPr>
              <a:t>The unemployment rate according to the expanded definition of unemployment declined by 0.7 percentage points to 45.5% in quarter 1 of 2022 compared to quarter 4 of 2021.</a:t>
            </a:r>
          </a:p>
        </p:txBody>
      </p:sp>
      <p:graphicFrame>
        <p:nvGraphicFramePr>
          <p:cNvPr id="8" name="Content Placeholder 4">
            <a:extLst>
              <a:ext uri="{FF2B5EF4-FFF2-40B4-BE49-F238E27FC236}">
                <a16:creationId xmlns:a16="http://schemas.microsoft.com/office/drawing/2014/main" id="{A3EC9992-1C6E-6AFF-815E-FAF144C33589}"/>
              </a:ext>
            </a:extLst>
          </p:cNvPr>
          <p:cNvGraphicFramePr>
            <a:graphicFrameLocks noGrp="1"/>
          </p:cNvGraphicFramePr>
          <p:nvPr>
            <p:ph idx="1"/>
            <p:extLst>
              <p:ext uri="{D42A27DB-BD31-4B8C-83A1-F6EECF244321}">
                <p14:modId xmlns:p14="http://schemas.microsoft.com/office/powerpoint/2010/main" val="1939444208"/>
              </p:ext>
            </p:extLst>
          </p:nvPr>
        </p:nvGraphicFramePr>
        <p:xfrm>
          <a:off x="457200" y="1600200"/>
          <a:ext cx="8229600" cy="35598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056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8D38A-8EF9-577E-4C48-DEBB2DF54104}"/>
              </a:ext>
            </a:extLst>
          </p:cNvPr>
          <p:cNvSpPr>
            <a:spLocks noGrp="1"/>
          </p:cNvSpPr>
          <p:nvPr>
            <p:ph type="title"/>
          </p:nvPr>
        </p:nvSpPr>
        <p:spPr/>
        <p:txBody>
          <a:bodyPr/>
          <a:lstStyle/>
          <a:p>
            <a:r>
              <a:rPr lang="en-US" dirty="0"/>
              <a:t>Context: Provincial Unemployment, 2022</a:t>
            </a:r>
          </a:p>
        </p:txBody>
      </p:sp>
      <p:sp>
        <p:nvSpPr>
          <p:cNvPr id="4" name="Slide Number Placeholder 3">
            <a:extLst>
              <a:ext uri="{FF2B5EF4-FFF2-40B4-BE49-F238E27FC236}">
                <a16:creationId xmlns:a16="http://schemas.microsoft.com/office/drawing/2014/main" id="{0860D719-514E-DABF-33E1-4A6281C8DE66}"/>
              </a:ext>
            </a:extLst>
          </p:cNvPr>
          <p:cNvSpPr>
            <a:spLocks noGrp="1"/>
          </p:cNvSpPr>
          <p:nvPr>
            <p:ph type="sldNum" sz="quarter" idx="12"/>
          </p:nvPr>
        </p:nvSpPr>
        <p:spPr/>
        <p:txBody>
          <a:bodyPr/>
          <a:lstStyle/>
          <a:p>
            <a:fld id="{BEBAE927-7874-4922-83E4-16C33A40F121}" type="slidenum">
              <a:rPr lang="en-ZA" smtClean="0"/>
              <a:pPr/>
              <a:t>9</a:t>
            </a:fld>
            <a:endParaRPr lang="en-ZA" dirty="0"/>
          </a:p>
        </p:txBody>
      </p:sp>
      <p:sp>
        <p:nvSpPr>
          <p:cNvPr id="6" name="TextBox 5">
            <a:extLst>
              <a:ext uri="{FF2B5EF4-FFF2-40B4-BE49-F238E27FC236}">
                <a16:creationId xmlns:a16="http://schemas.microsoft.com/office/drawing/2014/main" id="{2A641BA1-231D-D5AD-3E3D-6FE81C01E094}"/>
              </a:ext>
            </a:extLst>
          </p:cNvPr>
          <p:cNvSpPr txBox="1"/>
          <p:nvPr/>
        </p:nvSpPr>
        <p:spPr>
          <a:xfrm>
            <a:off x="457200" y="4935354"/>
            <a:ext cx="8229600" cy="1354217"/>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unemployment rate decreased in six of the nine provinces in the first quarter of 2022 compared to the previous quarter.</a:t>
            </a:r>
          </a:p>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largest declines were recorded in Free State (36.7% to 31.1%), North West (33.8% to 30.1%), and Western Cape (28% to 25.2%).</a:t>
            </a:r>
          </a:p>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 rise in unemployment was recorded in Limpopo, KwaZulu-Natal and Gauteng.</a:t>
            </a:r>
          </a:p>
        </p:txBody>
      </p:sp>
      <p:graphicFrame>
        <p:nvGraphicFramePr>
          <p:cNvPr id="9" name="Content Placeholder 8">
            <a:extLst>
              <a:ext uri="{FF2B5EF4-FFF2-40B4-BE49-F238E27FC236}">
                <a16:creationId xmlns:a16="http://schemas.microsoft.com/office/drawing/2014/main" id="{40286AFD-2BD9-11D4-6FEC-AC83106BD2C4}"/>
              </a:ext>
            </a:extLst>
          </p:cNvPr>
          <p:cNvGraphicFramePr>
            <a:graphicFrameLocks noGrp="1"/>
          </p:cNvGraphicFramePr>
          <p:nvPr>
            <p:ph idx="1"/>
            <p:extLst>
              <p:ext uri="{D42A27DB-BD31-4B8C-83A1-F6EECF244321}">
                <p14:modId xmlns:p14="http://schemas.microsoft.com/office/powerpoint/2010/main" val="4162666551"/>
              </p:ext>
            </p:extLst>
          </p:nvPr>
        </p:nvGraphicFramePr>
        <p:xfrm>
          <a:off x="457200" y="1600200"/>
          <a:ext cx="8229600" cy="3243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611341"/>
      </p:ext>
    </p:extLst>
  </p:cSld>
  <p:clrMapOvr>
    <a:masterClrMapping/>
  </p:clrMapOvr>
</p:sld>
</file>

<file path=ppt/theme/theme1.xml><?xml version="1.0" encoding="utf-8"?>
<a:theme xmlns:a="http://schemas.openxmlformats.org/drawingml/2006/main" name="FF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FC Presentation" id="{5FD6B1C3-64DC-4DEE-AC43-3FA7669313D7}" vid="{F0BDEFCB-3793-4994-AA70-65599B0863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FFC Presentation</Template>
  <TotalTime>5852</TotalTime>
  <Words>7614</Words>
  <Application>Microsoft Macintosh PowerPoint</Application>
  <PresentationFormat>On-screen Show (4:3)</PresentationFormat>
  <Paragraphs>465</Paragraphs>
  <Slides>50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Times New Roman</vt:lpstr>
      <vt:lpstr>Wingdings</vt:lpstr>
      <vt:lpstr>FFC Presentation</vt:lpstr>
      <vt:lpstr>Submission for the 2023/24 Division of Revenue</vt:lpstr>
      <vt:lpstr>FFC in the Constitution of the Republic of South Africa</vt:lpstr>
      <vt:lpstr>Introduction</vt:lpstr>
      <vt:lpstr>Outline of the Submission</vt:lpstr>
      <vt:lpstr>PowerPoint Presentation</vt:lpstr>
      <vt:lpstr>Context: Growth in Gross Domestic Product (gdp)</vt:lpstr>
      <vt:lpstr>Context: Budget Deficit and Gross Debt-to-GDP</vt:lpstr>
      <vt:lpstr>Context: Unemployment Rate  quarter 1 2022</vt:lpstr>
      <vt:lpstr>Context: Provincial Unemployment, 2022</vt:lpstr>
      <vt:lpstr>Context:  Provincial Youth (age 15-35) Unemployment Rate</vt:lpstr>
      <vt:lpstr>PowerPoint Presentation</vt:lpstr>
      <vt:lpstr>Chapter 1: Strategies for Preventing Corruption in Public Services and Funding for Anti-Corruption Agencies</vt:lpstr>
      <vt:lpstr>Findings</vt:lpstr>
      <vt:lpstr>Chapter 1: Recommendations</vt:lpstr>
      <vt:lpstr>Chapter 1: Recommendations</vt:lpstr>
      <vt:lpstr>Chapter 2: Youth Unemployment and Intergovernmental Fiscal Relations: The Case of South Africa</vt:lpstr>
      <vt:lpstr>Findings</vt:lpstr>
      <vt:lpstr>Chapter 2: Recommendations</vt:lpstr>
      <vt:lpstr>Chapter 3: Assessing Debt Sustainability in South Africa</vt:lpstr>
      <vt:lpstr>Findings</vt:lpstr>
      <vt:lpstr>Chapter 3 Recommendations</vt:lpstr>
      <vt:lpstr>Chapter 4: Affluence and Inequality in South Africa’s Labour Market</vt:lpstr>
      <vt:lpstr>Findings</vt:lpstr>
      <vt:lpstr>Chapter 4: Recommendations</vt:lpstr>
      <vt:lpstr>Chapter 5: The Effects of Social Grants on Household Behaviour and Expenditure Patterns</vt:lpstr>
      <vt:lpstr>Findings</vt:lpstr>
      <vt:lpstr>Chapter 5: Recommendations</vt:lpstr>
      <vt:lpstr>Chapter 6: Investigating Wage Trends in South Africa – An Assessment of the Public Sector Wage Bill</vt:lpstr>
      <vt:lpstr>Findings</vt:lpstr>
      <vt:lpstr>Findings [cont.]</vt:lpstr>
      <vt:lpstr>Chapter 6 Recommendations</vt:lpstr>
      <vt:lpstr>Chapter 7: A Review of the Provincial Equitable Share Formula – Responsiveness to the Changing Social Structure</vt:lpstr>
      <vt:lpstr>Findings</vt:lpstr>
      <vt:lpstr>Chapter 7: Recommendations</vt:lpstr>
      <vt:lpstr>Chapter 8: Repurposing and Realigning the System of Provincial Conditional Grants</vt:lpstr>
      <vt:lpstr>Findings</vt:lpstr>
      <vt:lpstr>Chapter 8 Recommendations</vt:lpstr>
      <vt:lpstr>Chapter 9: Budgets, Performance and the Constitutional Right to Basic Education</vt:lpstr>
      <vt:lpstr>Findings</vt:lpstr>
      <vt:lpstr>Chapter 9 Recommendations</vt:lpstr>
      <vt:lpstr>Chapter 10: Independent Fiscal Institutions and their Effectiveness – Cross-country Evidence, Common Features and Policy Lessons for South Africa</vt:lpstr>
      <vt:lpstr>Findings </vt:lpstr>
      <vt:lpstr>Chapter 10 Recommendations</vt:lpstr>
      <vt:lpstr>Chapter 11: District Municipalities –Powers, Functions and Funding Framework</vt:lpstr>
      <vt:lpstr>Findings</vt:lpstr>
      <vt:lpstr>Findings: Allocations to DMs 2021/22</vt:lpstr>
      <vt:lpstr>Link between RSC Levy Replacement Grant and Functions</vt:lpstr>
      <vt:lpstr>Findings: Interviews</vt:lpstr>
      <vt:lpstr>Chapter 11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 Tseng</dc:creator>
  <cp:lastModifiedBy>Chen W. Tseng</cp:lastModifiedBy>
  <cp:revision>1187</cp:revision>
  <dcterms:created xsi:type="dcterms:W3CDTF">2021-01-02T17:16:59Z</dcterms:created>
  <dcterms:modified xsi:type="dcterms:W3CDTF">2022-08-18T09:13:33Z</dcterms:modified>
</cp:coreProperties>
</file>