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1" r:id="rId2"/>
  </p:sldMasterIdLst>
  <p:notesMasterIdLst>
    <p:notesMasterId r:id="rId17"/>
  </p:notesMasterIdLst>
  <p:handoutMasterIdLst>
    <p:handoutMasterId r:id="rId18"/>
  </p:handoutMasterIdLst>
  <p:sldIdLst>
    <p:sldId id="256" r:id="rId3"/>
    <p:sldId id="321" r:id="rId4"/>
    <p:sldId id="309" r:id="rId5"/>
    <p:sldId id="323" r:id="rId6"/>
    <p:sldId id="326" r:id="rId7"/>
    <p:sldId id="325" r:id="rId8"/>
    <p:sldId id="327" r:id="rId9"/>
    <p:sldId id="324" r:id="rId10"/>
    <p:sldId id="329" r:id="rId11"/>
    <p:sldId id="322" r:id="rId12"/>
    <p:sldId id="330" r:id="rId13"/>
    <p:sldId id="334" r:id="rId14"/>
    <p:sldId id="336" r:id="rId15"/>
    <p:sldId id="331" r:id="rId1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lomon Hoogenraad-Vermaak" initials="SH" lastIdx="3" clrIdx="0">
    <p:extLst>
      <p:ext uri="{19B8F6BF-5375-455C-9EA6-DF929625EA0E}">
        <p15:presenceInfo xmlns:p15="http://schemas.microsoft.com/office/powerpoint/2012/main" userId="S-1-5-21-796845957-1220945662-725345543-189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4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691" y="62"/>
      </p:cViewPr>
      <p:guideLst>
        <p:guide orient="horz" pos="2160"/>
        <p:guide pos="3840"/>
      </p:guideLst>
    </p:cSldViewPr>
  </p:slideViewPr>
  <p:notesTextViewPr>
    <p:cViewPr>
      <p:scale>
        <a:sx n="1" d="1"/>
        <a:sy n="1" d="1"/>
      </p:scale>
      <p:origin x="0" y="0"/>
    </p:cViewPr>
  </p:notesTextViewPr>
  <p:notesViewPr>
    <p:cSldViewPr>
      <p:cViewPr varScale="1">
        <p:scale>
          <a:sx n="55" d="100"/>
          <a:sy n="55" d="100"/>
        </p:scale>
        <p:origin x="288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14EE1BB-9C14-45A8-AE8E-BDFE05C74344}"/>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a:extLst>
              <a:ext uri="{FF2B5EF4-FFF2-40B4-BE49-F238E27FC236}">
                <a16:creationId xmlns:a16="http://schemas.microsoft.com/office/drawing/2014/main" id="{899B39A0-41A8-46FD-B63C-2ED2B636DDA2}"/>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E036BBA-69BB-4759-AE3A-1709D7839D1C}" type="datetimeFigureOut">
              <a:rPr lang="en-ZA" smtClean="0"/>
              <a:t>2022/08/20</a:t>
            </a:fld>
            <a:endParaRPr lang="en-ZA" dirty="0"/>
          </a:p>
        </p:txBody>
      </p:sp>
      <p:sp>
        <p:nvSpPr>
          <p:cNvPr id="4" name="Footer Placeholder 3">
            <a:extLst>
              <a:ext uri="{FF2B5EF4-FFF2-40B4-BE49-F238E27FC236}">
                <a16:creationId xmlns:a16="http://schemas.microsoft.com/office/drawing/2014/main" id="{4868A843-6889-4DCF-8A65-93659054062B}"/>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a:extLst>
              <a:ext uri="{FF2B5EF4-FFF2-40B4-BE49-F238E27FC236}">
                <a16:creationId xmlns:a16="http://schemas.microsoft.com/office/drawing/2014/main" id="{B6CFC8C6-1A62-4D17-A4AE-97F3CBEBE7CE}"/>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3AF35B8-14A6-4F46-A74A-32CB809E849E}" type="slidenum">
              <a:rPr lang="en-ZA" smtClean="0"/>
              <a:t>‹#›</a:t>
            </a:fld>
            <a:endParaRPr lang="en-ZA" dirty="0"/>
          </a:p>
        </p:txBody>
      </p:sp>
    </p:spTree>
    <p:extLst>
      <p:ext uri="{BB962C8B-B14F-4D97-AF65-F5344CB8AC3E}">
        <p14:creationId xmlns:p14="http://schemas.microsoft.com/office/powerpoint/2010/main" val="738913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610D54D-FD46-4872-8B56-5C5B5D8F46CE}" type="datetimeFigureOut">
              <a:rPr lang="en-ZA" smtClean="0"/>
              <a:t>2022/08/20</a:t>
            </a:fld>
            <a:endParaRPr lang="en-ZA"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47A408C-B4D1-45A3-8294-723913E67110}" type="slidenum">
              <a:rPr lang="en-ZA" smtClean="0"/>
              <a:t>‹#›</a:t>
            </a:fld>
            <a:endParaRPr lang="en-ZA" dirty="0"/>
          </a:p>
        </p:txBody>
      </p:sp>
    </p:spTree>
    <p:extLst>
      <p:ext uri="{BB962C8B-B14F-4D97-AF65-F5344CB8AC3E}">
        <p14:creationId xmlns:p14="http://schemas.microsoft.com/office/powerpoint/2010/main" val="3973289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1</a:t>
            </a:fld>
            <a:endParaRPr lang="en-ZA" dirty="0"/>
          </a:p>
        </p:txBody>
      </p:sp>
    </p:spTree>
    <p:extLst>
      <p:ext uri="{BB962C8B-B14F-4D97-AF65-F5344CB8AC3E}">
        <p14:creationId xmlns:p14="http://schemas.microsoft.com/office/powerpoint/2010/main" val="1656164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10</a:t>
            </a:fld>
            <a:endParaRPr lang="en-ZA" dirty="0"/>
          </a:p>
        </p:txBody>
      </p:sp>
    </p:spTree>
    <p:extLst>
      <p:ext uri="{BB962C8B-B14F-4D97-AF65-F5344CB8AC3E}">
        <p14:creationId xmlns:p14="http://schemas.microsoft.com/office/powerpoint/2010/main" val="3415975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11</a:t>
            </a:fld>
            <a:endParaRPr lang="en-ZA" dirty="0"/>
          </a:p>
        </p:txBody>
      </p:sp>
    </p:spTree>
    <p:extLst>
      <p:ext uri="{BB962C8B-B14F-4D97-AF65-F5344CB8AC3E}">
        <p14:creationId xmlns:p14="http://schemas.microsoft.com/office/powerpoint/2010/main" val="3221535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12</a:t>
            </a:fld>
            <a:endParaRPr lang="en-ZA" dirty="0"/>
          </a:p>
        </p:txBody>
      </p:sp>
    </p:spTree>
    <p:extLst>
      <p:ext uri="{BB962C8B-B14F-4D97-AF65-F5344CB8AC3E}">
        <p14:creationId xmlns:p14="http://schemas.microsoft.com/office/powerpoint/2010/main" val="118943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13</a:t>
            </a:fld>
            <a:endParaRPr lang="en-ZA" dirty="0"/>
          </a:p>
        </p:txBody>
      </p:sp>
    </p:spTree>
    <p:extLst>
      <p:ext uri="{BB962C8B-B14F-4D97-AF65-F5344CB8AC3E}">
        <p14:creationId xmlns:p14="http://schemas.microsoft.com/office/powerpoint/2010/main" val="34113825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14</a:t>
            </a:fld>
            <a:endParaRPr lang="en-ZA" dirty="0"/>
          </a:p>
        </p:txBody>
      </p:sp>
    </p:spTree>
    <p:extLst>
      <p:ext uri="{BB962C8B-B14F-4D97-AF65-F5344CB8AC3E}">
        <p14:creationId xmlns:p14="http://schemas.microsoft.com/office/powerpoint/2010/main" val="1051394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47A408C-B4D1-45A3-8294-723913E67110}"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1094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3</a:t>
            </a:fld>
            <a:endParaRPr lang="en-ZA" dirty="0"/>
          </a:p>
        </p:txBody>
      </p:sp>
    </p:spTree>
    <p:extLst>
      <p:ext uri="{BB962C8B-B14F-4D97-AF65-F5344CB8AC3E}">
        <p14:creationId xmlns:p14="http://schemas.microsoft.com/office/powerpoint/2010/main" val="3062772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4</a:t>
            </a:fld>
            <a:endParaRPr lang="en-ZA" dirty="0"/>
          </a:p>
        </p:txBody>
      </p:sp>
    </p:spTree>
    <p:extLst>
      <p:ext uri="{BB962C8B-B14F-4D97-AF65-F5344CB8AC3E}">
        <p14:creationId xmlns:p14="http://schemas.microsoft.com/office/powerpoint/2010/main" val="1090096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5</a:t>
            </a:fld>
            <a:endParaRPr lang="en-ZA" dirty="0"/>
          </a:p>
        </p:txBody>
      </p:sp>
    </p:spTree>
    <p:extLst>
      <p:ext uri="{BB962C8B-B14F-4D97-AF65-F5344CB8AC3E}">
        <p14:creationId xmlns:p14="http://schemas.microsoft.com/office/powerpoint/2010/main" val="570475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6</a:t>
            </a:fld>
            <a:endParaRPr lang="en-ZA" dirty="0"/>
          </a:p>
        </p:txBody>
      </p:sp>
    </p:spTree>
    <p:extLst>
      <p:ext uri="{BB962C8B-B14F-4D97-AF65-F5344CB8AC3E}">
        <p14:creationId xmlns:p14="http://schemas.microsoft.com/office/powerpoint/2010/main" val="3382985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7</a:t>
            </a:fld>
            <a:endParaRPr lang="en-ZA" dirty="0"/>
          </a:p>
        </p:txBody>
      </p:sp>
    </p:spTree>
    <p:extLst>
      <p:ext uri="{BB962C8B-B14F-4D97-AF65-F5344CB8AC3E}">
        <p14:creationId xmlns:p14="http://schemas.microsoft.com/office/powerpoint/2010/main" val="1923515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8</a:t>
            </a:fld>
            <a:endParaRPr lang="en-ZA" dirty="0"/>
          </a:p>
        </p:txBody>
      </p:sp>
    </p:spTree>
    <p:extLst>
      <p:ext uri="{BB962C8B-B14F-4D97-AF65-F5344CB8AC3E}">
        <p14:creationId xmlns:p14="http://schemas.microsoft.com/office/powerpoint/2010/main" val="341892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9</a:t>
            </a:fld>
            <a:endParaRPr lang="en-ZA" dirty="0"/>
          </a:p>
        </p:txBody>
      </p:sp>
    </p:spTree>
    <p:extLst>
      <p:ext uri="{BB962C8B-B14F-4D97-AF65-F5344CB8AC3E}">
        <p14:creationId xmlns:p14="http://schemas.microsoft.com/office/powerpoint/2010/main" val="572235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tif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345D9D9-6C8D-47C4-8A79-768437DDDA78}" type="datetimeFigureOut">
              <a:rPr lang="en-ZA" smtClean="0"/>
              <a:t>2022/08/20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5DB6934-FAC2-41EE-84B2-6768B514F698}" type="slidenum">
              <a:rPr lang="en-ZA" smtClean="0"/>
              <a:t>‹#›</a:t>
            </a:fld>
            <a:endParaRPr lang="en-ZA" dirty="0"/>
          </a:p>
        </p:txBody>
      </p:sp>
    </p:spTree>
    <p:extLst>
      <p:ext uri="{BB962C8B-B14F-4D97-AF65-F5344CB8AC3E}">
        <p14:creationId xmlns:p14="http://schemas.microsoft.com/office/powerpoint/2010/main" val="1927501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B345D9D9-6C8D-47C4-8A79-768437DDDA78}" type="datetimeFigureOut">
              <a:rPr lang="en-ZA" smtClean="0"/>
              <a:t>2022/08/20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5DB6934-FAC2-41EE-84B2-6768B514F698}" type="slidenum">
              <a:rPr lang="en-ZA" smtClean="0"/>
              <a:t>‹#›</a:t>
            </a:fld>
            <a:endParaRPr lang="en-ZA" dirty="0"/>
          </a:p>
        </p:txBody>
      </p:sp>
    </p:spTree>
    <p:extLst>
      <p:ext uri="{BB962C8B-B14F-4D97-AF65-F5344CB8AC3E}">
        <p14:creationId xmlns:p14="http://schemas.microsoft.com/office/powerpoint/2010/main" val="188252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B345D9D9-6C8D-47C4-8A79-768437DDDA78}" type="datetimeFigureOut">
              <a:rPr lang="en-ZA" smtClean="0"/>
              <a:t>2022/08/20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5DB6934-FAC2-41EE-84B2-6768B514F698}" type="slidenum">
              <a:rPr lang="en-ZA" smtClean="0"/>
              <a:t>‹#›</a:t>
            </a:fld>
            <a:endParaRPr lang="en-ZA" dirty="0"/>
          </a:p>
        </p:txBody>
      </p:sp>
    </p:spTree>
    <p:extLst>
      <p:ext uri="{BB962C8B-B14F-4D97-AF65-F5344CB8AC3E}">
        <p14:creationId xmlns:p14="http://schemas.microsoft.com/office/powerpoint/2010/main" val="2117723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831D6-4F73-4B9C-A0F8-BBB452185E1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759BD880-2E3D-4AEC-91EC-3A65EC87EF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F5080DAE-0354-4866-9E9B-1BE426E0FA61}"/>
              </a:ext>
            </a:extLst>
          </p:cNvPr>
          <p:cNvSpPr>
            <a:spLocks noGrp="1"/>
          </p:cNvSpPr>
          <p:nvPr>
            <p:ph type="dt" sz="half" idx="10"/>
          </p:nvPr>
        </p:nvSpPr>
        <p:spPr/>
        <p:txBody>
          <a:bodyPr/>
          <a:lstStyle/>
          <a:p>
            <a:fld id="{D7E68676-DD4E-4180-95AE-8D9C5236CC04}" type="datetimeFigureOut">
              <a:rPr lang="en-ZA" smtClean="0"/>
              <a:t>2022/08/20</a:t>
            </a:fld>
            <a:endParaRPr lang="en-ZA" dirty="0"/>
          </a:p>
        </p:txBody>
      </p:sp>
      <p:sp>
        <p:nvSpPr>
          <p:cNvPr id="5" name="Footer Placeholder 4">
            <a:extLst>
              <a:ext uri="{FF2B5EF4-FFF2-40B4-BE49-F238E27FC236}">
                <a16:creationId xmlns:a16="http://schemas.microsoft.com/office/drawing/2014/main" id="{20EA61C0-CDBA-44A8-953D-8FEBB1F76F91}"/>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1C78B716-A1D0-4D7A-88E5-6E8E5C8AFA75}"/>
              </a:ext>
            </a:extLst>
          </p:cNvPr>
          <p:cNvSpPr>
            <a:spLocks noGrp="1"/>
          </p:cNvSpPr>
          <p:nvPr>
            <p:ph type="sldNum" sz="quarter" idx="12"/>
          </p:nvPr>
        </p:nvSpPr>
        <p:spPr/>
        <p:txBody>
          <a:bodyPr/>
          <a:lstStyle/>
          <a:p>
            <a:fld id="{2DC9E25A-9A0F-4A1E-B81E-2CE7DE58EE2E}" type="slidenum">
              <a:rPr lang="en-ZA" smtClean="0"/>
              <a:t>‹#›</a:t>
            </a:fld>
            <a:endParaRPr lang="en-ZA" dirty="0"/>
          </a:p>
        </p:txBody>
      </p:sp>
      <p:pic>
        <p:nvPicPr>
          <p:cNvPr id="8" name="Picture 7">
            <a:extLst>
              <a:ext uri="{FF2B5EF4-FFF2-40B4-BE49-F238E27FC236}">
                <a16:creationId xmlns:a16="http://schemas.microsoft.com/office/drawing/2014/main" id="{DAAA5176-2DEC-40AD-A148-739E8DAC20A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1921" y="5748977"/>
            <a:ext cx="2731751" cy="909812"/>
          </a:xfrm>
          <a:prstGeom prst="rect">
            <a:avLst/>
          </a:prstGeom>
        </p:spPr>
      </p:pic>
      <p:sp>
        <p:nvSpPr>
          <p:cNvPr id="10" name="TextBox 9">
            <a:extLst>
              <a:ext uri="{FF2B5EF4-FFF2-40B4-BE49-F238E27FC236}">
                <a16:creationId xmlns:a16="http://schemas.microsoft.com/office/drawing/2014/main" id="{60DEDCB3-B30F-4DE2-9564-B0BD267DDA7E}"/>
              </a:ext>
            </a:extLst>
          </p:cNvPr>
          <p:cNvSpPr txBox="1"/>
          <p:nvPr userDrawn="1"/>
        </p:nvSpPr>
        <p:spPr>
          <a:xfrm>
            <a:off x="4439816" y="5937581"/>
            <a:ext cx="4320480" cy="732296"/>
          </a:xfrm>
          <a:prstGeom prst="rect">
            <a:avLst/>
          </a:prstGeom>
          <a:noFill/>
        </p:spPr>
        <p:txBody>
          <a:bodyPr wrap="square" rtlCol="0">
            <a:spAutoFit/>
          </a:bodyPr>
          <a:lstStyle/>
          <a:p>
            <a:pPr algn="ctr"/>
            <a:r>
              <a:rPr lang="en-ZA" sz="2000" b="1" dirty="0"/>
              <a:t>“Growing South Africa together for a </a:t>
            </a:r>
          </a:p>
          <a:p>
            <a:pPr algn="ctr"/>
            <a:r>
              <a:rPr lang="en-ZA" sz="2000" b="1" dirty="0"/>
              <a:t>capable and ethical Public Service”</a:t>
            </a:r>
          </a:p>
        </p:txBody>
      </p:sp>
      <p:pic>
        <p:nvPicPr>
          <p:cNvPr id="12" name="Picture 11">
            <a:extLst>
              <a:ext uri="{FF2B5EF4-FFF2-40B4-BE49-F238E27FC236}">
                <a16:creationId xmlns:a16="http://schemas.microsoft.com/office/drawing/2014/main" id="{3E6480DD-3458-4E6D-9F65-E7628B16F5D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92526" y="5835086"/>
            <a:ext cx="887553" cy="781046"/>
          </a:xfrm>
          <a:prstGeom prst="rect">
            <a:avLst/>
          </a:prstGeom>
        </p:spPr>
      </p:pic>
      <p:sp>
        <p:nvSpPr>
          <p:cNvPr id="14" name="Rectangle 13">
            <a:extLst>
              <a:ext uri="{FF2B5EF4-FFF2-40B4-BE49-F238E27FC236}">
                <a16:creationId xmlns:a16="http://schemas.microsoft.com/office/drawing/2014/main" id="{4585E11D-214A-45F4-B48E-29EE9A414F15}"/>
              </a:ext>
            </a:extLst>
          </p:cNvPr>
          <p:cNvSpPr/>
          <p:nvPr userDrawn="1"/>
        </p:nvSpPr>
        <p:spPr>
          <a:xfrm>
            <a:off x="-192360" y="5541486"/>
            <a:ext cx="12697072" cy="47754"/>
          </a:xfrm>
          <a:prstGeom prst="rect">
            <a:avLst/>
          </a:prstGeom>
          <a:solidFill>
            <a:srgbClr val="007434"/>
          </a:solidFill>
          <a:ln>
            <a:solidFill>
              <a:srgbClr val="0074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1917506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D8B62-960D-4C0E-9900-84B18DD978BD}"/>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18C85E32-B0EC-4826-8D5A-14CD79AA8D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C3FA17C3-FA32-41F5-8E65-E8822AB0E9D8}"/>
              </a:ext>
            </a:extLst>
          </p:cNvPr>
          <p:cNvSpPr>
            <a:spLocks noGrp="1"/>
          </p:cNvSpPr>
          <p:nvPr>
            <p:ph type="dt" sz="half" idx="10"/>
          </p:nvPr>
        </p:nvSpPr>
        <p:spPr/>
        <p:txBody>
          <a:bodyPr/>
          <a:lstStyle/>
          <a:p>
            <a:fld id="{D7E68676-DD4E-4180-95AE-8D9C5236CC04}" type="datetimeFigureOut">
              <a:rPr lang="en-ZA" smtClean="0"/>
              <a:t>2022/08/20</a:t>
            </a:fld>
            <a:endParaRPr lang="en-ZA" dirty="0"/>
          </a:p>
        </p:txBody>
      </p:sp>
      <p:sp>
        <p:nvSpPr>
          <p:cNvPr id="5" name="Footer Placeholder 4">
            <a:extLst>
              <a:ext uri="{FF2B5EF4-FFF2-40B4-BE49-F238E27FC236}">
                <a16:creationId xmlns:a16="http://schemas.microsoft.com/office/drawing/2014/main" id="{CEA528D7-56C0-40D6-B805-4D5BE77EA294}"/>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CB5CDFC7-94B3-4454-B9E9-32C62F3ADC8F}"/>
              </a:ext>
            </a:extLst>
          </p:cNvPr>
          <p:cNvSpPr>
            <a:spLocks noGrp="1"/>
          </p:cNvSpPr>
          <p:nvPr>
            <p:ph type="sldNum" sz="quarter" idx="12"/>
          </p:nvPr>
        </p:nvSpPr>
        <p:spPr/>
        <p:txBody>
          <a:bodyPr/>
          <a:lstStyle/>
          <a:p>
            <a:fld id="{2DC9E25A-9A0F-4A1E-B81E-2CE7DE58EE2E}" type="slidenum">
              <a:rPr lang="en-ZA" smtClean="0"/>
              <a:t>‹#›</a:t>
            </a:fld>
            <a:endParaRPr lang="en-ZA" dirty="0"/>
          </a:p>
        </p:txBody>
      </p:sp>
    </p:spTree>
    <p:extLst>
      <p:ext uri="{BB962C8B-B14F-4D97-AF65-F5344CB8AC3E}">
        <p14:creationId xmlns:p14="http://schemas.microsoft.com/office/powerpoint/2010/main" val="41942533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65362-2F1E-410B-926B-12305A6151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13C17CB7-276D-4E0E-88D0-664ABB5251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E7685B-B2AB-45FF-AAF5-7DB7FE7F2475}"/>
              </a:ext>
            </a:extLst>
          </p:cNvPr>
          <p:cNvSpPr>
            <a:spLocks noGrp="1"/>
          </p:cNvSpPr>
          <p:nvPr>
            <p:ph type="dt" sz="half" idx="10"/>
          </p:nvPr>
        </p:nvSpPr>
        <p:spPr/>
        <p:txBody>
          <a:bodyPr/>
          <a:lstStyle/>
          <a:p>
            <a:fld id="{D7E68676-DD4E-4180-95AE-8D9C5236CC04}" type="datetimeFigureOut">
              <a:rPr lang="en-ZA" smtClean="0"/>
              <a:t>2022/08/20</a:t>
            </a:fld>
            <a:endParaRPr lang="en-ZA" dirty="0"/>
          </a:p>
        </p:txBody>
      </p:sp>
      <p:sp>
        <p:nvSpPr>
          <p:cNvPr id="5" name="Footer Placeholder 4">
            <a:extLst>
              <a:ext uri="{FF2B5EF4-FFF2-40B4-BE49-F238E27FC236}">
                <a16:creationId xmlns:a16="http://schemas.microsoft.com/office/drawing/2014/main" id="{AEBA2EF2-18BA-4C7E-BD5C-2514C213C88C}"/>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1CDEFCA4-0F91-440F-AAB7-AE45943863CE}"/>
              </a:ext>
            </a:extLst>
          </p:cNvPr>
          <p:cNvSpPr>
            <a:spLocks noGrp="1"/>
          </p:cNvSpPr>
          <p:nvPr>
            <p:ph type="sldNum" sz="quarter" idx="12"/>
          </p:nvPr>
        </p:nvSpPr>
        <p:spPr/>
        <p:txBody>
          <a:bodyPr/>
          <a:lstStyle/>
          <a:p>
            <a:fld id="{2DC9E25A-9A0F-4A1E-B81E-2CE7DE58EE2E}" type="slidenum">
              <a:rPr lang="en-ZA" smtClean="0"/>
              <a:t>‹#›</a:t>
            </a:fld>
            <a:endParaRPr lang="en-ZA" dirty="0"/>
          </a:p>
        </p:txBody>
      </p:sp>
    </p:spTree>
    <p:extLst>
      <p:ext uri="{BB962C8B-B14F-4D97-AF65-F5344CB8AC3E}">
        <p14:creationId xmlns:p14="http://schemas.microsoft.com/office/powerpoint/2010/main" val="19894680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92664-5F0B-484C-A39C-0BBE3730776E}"/>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ED05BFF5-74CF-49DA-B381-FE18A69990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1986EA38-34EA-4000-A574-FD3C4E8DDE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9D5C3739-2873-4FD7-834E-6FD9B90F0030}"/>
              </a:ext>
            </a:extLst>
          </p:cNvPr>
          <p:cNvSpPr>
            <a:spLocks noGrp="1"/>
          </p:cNvSpPr>
          <p:nvPr>
            <p:ph type="dt" sz="half" idx="10"/>
          </p:nvPr>
        </p:nvSpPr>
        <p:spPr/>
        <p:txBody>
          <a:bodyPr/>
          <a:lstStyle/>
          <a:p>
            <a:fld id="{D7E68676-DD4E-4180-95AE-8D9C5236CC04}" type="datetimeFigureOut">
              <a:rPr lang="en-ZA" smtClean="0"/>
              <a:t>2022/08/20</a:t>
            </a:fld>
            <a:endParaRPr lang="en-ZA" dirty="0"/>
          </a:p>
        </p:txBody>
      </p:sp>
      <p:sp>
        <p:nvSpPr>
          <p:cNvPr id="6" name="Footer Placeholder 5">
            <a:extLst>
              <a:ext uri="{FF2B5EF4-FFF2-40B4-BE49-F238E27FC236}">
                <a16:creationId xmlns:a16="http://schemas.microsoft.com/office/drawing/2014/main" id="{7371A3D5-768D-40A3-97CE-FF85C2BF0EAC}"/>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id="{4ACB117A-043B-4BB0-B178-4619DCC8E001}"/>
              </a:ext>
            </a:extLst>
          </p:cNvPr>
          <p:cNvSpPr>
            <a:spLocks noGrp="1"/>
          </p:cNvSpPr>
          <p:nvPr>
            <p:ph type="sldNum" sz="quarter" idx="12"/>
          </p:nvPr>
        </p:nvSpPr>
        <p:spPr/>
        <p:txBody>
          <a:bodyPr/>
          <a:lstStyle/>
          <a:p>
            <a:fld id="{2DC9E25A-9A0F-4A1E-B81E-2CE7DE58EE2E}" type="slidenum">
              <a:rPr lang="en-ZA" smtClean="0"/>
              <a:t>‹#›</a:t>
            </a:fld>
            <a:endParaRPr lang="en-ZA" dirty="0"/>
          </a:p>
        </p:txBody>
      </p:sp>
    </p:spTree>
    <p:extLst>
      <p:ext uri="{BB962C8B-B14F-4D97-AF65-F5344CB8AC3E}">
        <p14:creationId xmlns:p14="http://schemas.microsoft.com/office/powerpoint/2010/main" val="27152801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3B655-ACB8-4CC5-9C9B-9022F3FED718}"/>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782C70E6-38AC-4CAA-9723-177925A3B9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2E67D0-89A8-4B27-BDF6-EC01996FFD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FE61C4F1-566E-4DB6-B887-808398B2CB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B9E99D-91E1-4C12-974A-57F4F1BF75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E53282CC-6BD0-4925-A7BC-3EB0563629B2}"/>
              </a:ext>
            </a:extLst>
          </p:cNvPr>
          <p:cNvSpPr>
            <a:spLocks noGrp="1"/>
          </p:cNvSpPr>
          <p:nvPr>
            <p:ph type="dt" sz="half" idx="10"/>
          </p:nvPr>
        </p:nvSpPr>
        <p:spPr/>
        <p:txBody>
          <a:bodyPr/>
          <a:lstStyle/>
          <a:p>
            <a:fld id="{D7E68676-DD4E-4180-95AE-8D9C5236CC04}" type="datetimeFigureOut">
              <a:rPr lang="en-ZA" smtClean="0"/>
              <a:t>2022/08/20</a:t>
            </a:fld>
            <a:endParaRPr lang="en-ZA" dirty="0"/>
          </a:p>
        </p:txBody>
      </p:sp>
      <p:sp>
        <p:nvSpPr>
          <p:cNvPr id="8" name="Footer Placeholder 7">
            <a:extLst>
              <a:ext uri="{FF2B5EF4-FFF2-40B4-BE49-F238E27FC236}">
                <a16:creationId xmlns:a16="http://schemas.microsoft.com/office/drawing/2014/main" id="{A624A541-63AF-4450-A87A-18993D7BC62F}"/>
              </a:ext>
            </a:extLst>
          </p:cNvPr>
          <p:cNvSpPr>
            <a:spLocks noGrp="1"/>
          </p:cNvSpPr>
          <p:nvPr>
            <p:ph type="ftr" sz="quarter" idx="11"/>
          </p:nvPr>
        </p:nvSpPr>
        <p:spPr/>
        <p:txBody>
          <a:bodyPr/>
          <a:lstStyle/>
          <a:p>
            <a:endParaRPr lang="en-ZA" dirty="0"/>
          </a:p>
        </p:txBody>
      </p:sp>
      <p:sp>
        <p:nvSpPr>
          <p:cNvPr id="9" name="Slide Number Placeholder 8">
            <a:extLst>
              <a:ext uri="{FF2B5EF4-FFF2-40B4-BE49-F238E27FC236}">
                <a16:creationId xmlns:a16="http://schemas.microsoft.com/office/drawing/2014/main" id="{07D6A1B8-32DD-4CF2-8C3A-497A5B36EF43}"/>
              </a:ext>
            </a:extLst>
          </p:cNvPr>
          <p:cNvSpPr>
            <a:spLocks noGrp="1"/>
          </p:cNvSpPr>
          <p:nvPr>
            <p:ph type="sldNum" sz="quarter" idx="12"/>
          </p:nvPr>
        </p:nvSpPr>
        <p:spPr/>
        <p:txBody>
          <a:bodyPr/>
          <a:lstStyle/>
          <a:p>
            <a:fld id="{2DC9E25A-9A0F-4A1E-B81E-2CE7DE58EE2E}" type="slidenum">
              <a:rPr lang="en-ZA" smtClean="0"/>
              <a:t>‹#›</a:t>
            </a:fld>
            <a:endParaRPr lang="en-ZA" dirty="0"/>
          </a:p>
        </p:txBody>
      </p:sp>
    </p:spTree>
    <p:extLst>
      <p:ext uri="{BB962C8B-B14F-4D97-AF65-F5344CB8AC3E}">
        <p14:creationId xmlns:p14="http://schemas.microsoft.com/office/powerpoint/2010/main" val="19102745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5CCE3-BE22-4366-BCF1-27C474690D89}"/>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25950CA4-C915-4385-BA77-3B2B7BCE417E}"/>
              </a:ext>
            </a:extLst>
          </p:cNvPr>
          <p:cNvSpPr>
            <a:spLocks noGrp="1"/>
          </p:cNvSpPr>
          <p:nvPr>
            <p:ph type="dt" sz="half" idx="10"/>
          </p:nvPr>
        </p:nvSpPr>
        <p:spPr/>
        <p:txBody>
          <a:bodyPr/>
          <a:lstStyle/>
          <a:p>
            <a:fld id="{D7E68676-DD4E-4180-95AE-8D9C5236CC04}" type="datetimeFigureOut">
              <a:rPr lang="en-ZA" smtClean="0"/>
              <a:t>2022/08/20</a:t>
            </a:fld>
            <a:endParaRPr lang="en-ZA" dirty="0"/>
          </a:p>
        </p:txBody>
      </p:sp>
      <p:sp>
        <p:nvSpPr>
          <p:cNvPr id="4" name="Footer Placeholder 3">
            <a:extLst>
              <a:ext uri="{FF2B5EF4-FFF2-40B4-BE49-F238E27FC236}">
                <a16:creationId xmlns:a16="http://schemas.microsoft.com/office/drawing/2014/main" id="{619B5BAF-C525-4DEB-911C-C7ECD7787276}"/>
              </a:ext>
            </a:extLst>
          </p:cNvPr>
          <p:cNvSpPr>
            <a:spLocks noGrp="1"/>
          </p:cNvSpPr>
          <p:nvPr>
            <p:ph type="ftr" sz="quarter" idx="11"/>
          </p:nvPr>
        </p:nvSpPr>
        <p:spPr/>
        <p:txBody>
          <a:bodyPr/>
          <a:lstStyle/>
          <a:p>
            <a:endParaRPr lang="en-ZA" dirty="0"/>
          </a:p>
        </p:txBody>
      </p:sp>
      <p:sp>
        <p:nvSpPr>
          <p:cNvPr id="5" name="Slide Number Placeholder 4">
            <a:extLst>
              <a:ext uri="{FF2B5EF4-FFF2-40B4-BE49-F238E27FC236}">
                <a16:creationId xmlns:a16="http://schemas.microsoft.com/office/drawing/2014/main" id="{04A9F803-E991-478C-B603-ED667C804DE5}"/>
              </a:ext>
            </a:extLst>
          </p:cNvPr>
          <p:cNvSpPr>
            <a:spLocks noGrp="1"/>
          </p:cNvSpPr>
          <p:nvPr>
            <p:ph type="sldNum" sz="quarter" idx="12"/>
          </p:nvPr>
        </p:nvSpPr>
        <p:spPr/>
        <p:txBody>
          <a:bodyPr/>
          <a:lstStyle/>
          <a:p>
            <a:fld id="{2DC9E25A-9A0F-4A1E-B81E-2CE7DE58EE2E}" type="slidenum">
              <a:rPr lang="en-ZA" smtClean="0"/>
              <a:t>‹#›</a:t>
            </a:fld>
            <a:endParaRPr lang="en-ZA" dirty="0"/>
          </a:p>
        </p:txBody>
      </p:sp>
    </p:spTree>
    <p:extLst>
      <p:ext uri="{BB962C8B-B14F-4D97-AF65-F5344CB8AC3E}">
        <p14:creationId xmlns:p14="http://schemas.microsoft.com/office/powerpoint/2010/main" val="42404273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9A7DDF-986A-4167-8562-80EDB7A7C0F5}"/>
              </a:ext>
            </a:extLst>
          </p:cNvPr>
          <p:cNvSpPr>
            <a:spLocks noGrp="1"/>
          </p:cNvSpPr>
          <p:nvPr>
            <p:ph type="dt" sz="half" idx="10"/>
          </p:nvPr>
        </p:nvSpPr>
        <p:spPr/>
        <p:txBody>
          <a:bodyPr/>
          <a:lstStyle/>
          <a:p>
            <a:fld id="{D7E68676-DD4E-4180-95AE-8D9C5236CC04}" type="datetimeFigureOut">
              <a:rPr lang="en-ZA" smtClean="0"/>
              <a:t>2022/08/20</a:t>
            </a:fld>
            <a:endParaRPr lang="en-ZA" dirty="0"/>
          </a:p>
        </p:txBody>
      </p:sp>
      <p:sp>
        <p:nvSpPr>
          <p:cNvPr id="3" name="Footer Placeholder 2">
            <a:extLst>
              <a:ext uri="{FF2B5EF4-FFF2-40B4-BE49-F238E27FC236}">
                <a16:creationId xmlns:a16="http://schemas.microsoft.com/office/drawing/2014/main" id="{B77FB45C-8D0F-4EA8-8D64-5438EB7A1D1D}"/>
              </a:ext>
            </a:extLst>
          </p:cNvPr>
          <p:cNvSpPr>
            <a:spLocks noGrp="1"/>
          </p:cNvSpPr>
          <p:nvPr>
            <p:ph type="ftr" sz="quarter" idx="11"/>
          </p:nvPr>
        </p:nvSpPr>
        <p:spPr/>
        <p:txBody>
          <a:bodyPr/>
          <a:lstStyle/>
          <a:p>
            <a:endParaRPr lang="en-ZA" dirty="0"/>
          </a:p>
        </p:txBody>
      </p:sp>
      <p:sp>
        <p:nvSpPr>
          <p:cNvPr id="4" name="Slide Number Placeholder 3">
            <a:extLst>
              <a:ext uri="{FF2B5EF4-FFF2-40B4-BE49-F238E27FC236}">
                <a16:creationId xmlns:a16="http://schemas.microsoft.com/office/drawing/2014/main" id="{D22FB3C2-3A40-4358-88CE-D32E1C9E6F6E}"/>
              </a:ext>
            </a:extLst>
          </p:cNvPr>
          <p:cNvSpPr>
            <a:spLocks noGrp="1"/>
          </p:cNvSpPr>
          <p:nvPr>
            <p:ph type="sldNum" sz="quarter" idx="12"/>
          </p:nvPr>
        </p:nvSpPr>
        <p:spPr/>
        <p:txBody>
          <a:bodyPr/>
          <a:lstStyle/>
          <a:p>
            <a:fld id="{2DC9E25A-9A0F-4A1E-B81E-2CE7DE58EE2E}" type="slidenum">
              <a:rPr lang="en-ZA" smtClean="0"/>
              <a:t>‹#›</a:t>
            </a:fld>
            <a:endParaRPr lang="en-ZA" dirty="0"/>
          </a:p>
        </p:txBody>
      </p:sp>
    </p:spTree>
    <p:extLst>
      <p:ext uri="{BB962C8B-B14F-4D97-AF65-F5344CB8AC3E}">
        <p14:creationId xmlns:p14="http://schemas.microsoft.com/office/powerpoint/2010/main" val="13923826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E6BE6-8EED-4610-8DDB-282874F6CE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93692541-2D59-4335-BA3B-53F6CF75D0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8371F661-6F16-4BB8-9F0B-ED3AC021D7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DCA759-5B51-4ABE-8C1E-11930B4A20FA}"/>
              </a:ext>
            </a:extLst>
          </p:cNvPr>
          <p:cNvSpPr>
            <a:spLocks noGrp="1"/>
          </p:cNvSpPr>
          <p:nvPr>
            <p:ph type="dt" sz="half" idx="10"/>
          </p:nvPr>
        </p:nvSpPr>
        <p:spPr/>
        <p:txBody>
          <a:bodyPr/>
          <a:lstStyle/>
          <a:p>
            <a:fld id="{D7E68676-DD4E-4180-95AE-8D9C5236CC04}" type="datetimeFigureOut">
              <a:rPr lang="en-ZA" smtClean="0"/>
              <a:t>2022/08/20</a:t>
            </a:fld>
            <a:endParaRPr lang="en-ZA" dirty="0"/>
          </a:p>
        </p:txBody>
      </p:sp>
      <p:sp>
        <p:nvSpPr>
          <p:cNvPr id="6" name="Footer Placeholder 5">
            <a:extLst>
              <a:ext uri="{FF2B5EF4-FFF2-40B4-BE49-F238E27FC236}">
                <a16:creationId xmlns:a16="http://schemas.microsoft.com/office/drawing/2014/main" id="{3E5DAE87-A648-4D00-B3C2-8FCA8C4C2B13}"/>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id="{F55B4993-ED48-4A54-ADE6-F53B974329EA}"/>
              </a:ext>
            </a:extLst>
          </p:cNvPr>
          <p:cNvSpPr>
            <a:spLocks noGrp="1"/>
          </p:cNvSpPr>
          <p:nvPr>
            <p:ph type="sldNum" sz="quarter" idx="12"/>
          </p:nvPr>
        </p:nvSpPr>
        <p:spPr/>
        <p:txBody>
          <a:bodyPr/>
          <a:lstStyle/>
          <a:p>
            <a:fld id="{2DC9E25A-9A0F-4A1E-B81E-2CE7DE58EE2E}" type="slidenum">
              <a:rPr lang="en-ZA" smtClean="0"/>
              <a:t>‹#›</a:t>
            </a:fld>
            <a:endParaRPr lang="en-ZA" dirty="0"/>
          </a:p>
        </p:txBody>
      </p:sp>
    </p:spTree>
    <p:extLst>
      <p:ext uri="{BB962C8B-B14F-4D97-AF65-F5344CB8AC3E}">
        <p14:creationId xmlns:p14="http://schemas.microsoft.com/office/powerpoint/2010/main" val="996285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45D9D9-6C8D-47C4-8A79-768437DDDA78}" type="datetimeFigureOut">
              <a:rPr lang="en-ZA" smtClean="0"/>
              <a:t>2022/08/20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5DB6934-FAC2-41EE-84B2-6768B514F698}" type="slidenum">
              <a:rPr lang="en-ZA" smtClean="0"/>
              <a:t>‹#›</a:t>
            </a:fld>
            <a:endParaRPr lang="en-ZA" dirty="0"/>
          </a:p>
        </p:txBody>
      </p:sp>
    </p:spTree>
    <p:extLst>
      <p:ext uri="{BB962C8B-B14F-4D97-AF65-F5344CB8AC3E}">
        <p14:creationId xmlns:p14="http://schemas.microsoft.com/office/powerpoint/2010/main" val="27475822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1CD6D-A018-4CDB-AC68-6ADA93FC2C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B78376FF-8D8C-46C6-A0CA-6BA4A1BDCA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a:extLst>
              <a:ext uri="{FF2B5EF4-FFF2-40B4-BE49-F238E27FC236}">
                <a16:creationId xmlns:a16="http://schemas.microsoft.com/office/drawing/2014/main" id="{97161A7B-BEC9-46FE-A3C6-7DF58F01BF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1D666C-E073-4C13-8435-52B2502120B6}"/>
              </a:ext>
            </a:extLst>
          </p:cNvPr>
          <p:cNvSpPr>
            <a:spLocks noGrp="1"/>
          </p:cNvSpPr>
          <p:nvPr>
            <p:ph type="dt" sz="half" idx="10"/>
          </p:nvPr>
        </p:nvSpPr>
        <p:spPr/>
        <p:txBody>
          <a:bodyPr/>
          <a:lstStyle/>
          <a:p>
            <a:fld id="{D7E68676-DD4E-4180-95AE-8D9C5236CC04}" type="datetimeFigureOut">
              <a:rPr lang="en-ZA" smtClean="0"/>
              <a:t>2022/08/20</a:t>
            </a:fld>
            <a:endParaRPr lang="en-ZA" dirty="0"/>
          </a:p>
        </p:txBody>
      </p:sp>
      <p:sp>
        <p:nvSpPr>
          <p:cNvPr id="6" name="Footer Placeholder 5">
            <a:extLst>
              <a:ext uri="{FF2B5EF4-FFF2-40B4-BE49-F238E27FC236}">
                <a16:creationId xmlns:a16="http://schemas.microsoft.com/office/drawing/2014/main" id="{7A439460-74FD-4D1E-8361-B1B7A2F89449}"/>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id="{797688A2-165F-41A2-8533-609F58456A68}"/>
              </a:ext>
            </a:extLst>
          </p:cNvPr>
          <p:cNvSpPr>
            <a:spLocks noGrp="1"/>
          </p:cNvSpPr>
          <p:nvPr>
            <p:ph type="sldNum" sz="quarter" idx="12"/>
          </p:nvPr>
        </p:nvSpPr>
        <p:spPr/>
        <p:txBody>
          <a:bodyPr/>
          <a:lstStyle/>
          <a:p>
            <a:fld id="{2DC9E25A-9A0F-4A1E-B81E-2CE7DE58EE2E}" type="slidenum">
              <a:rPr lang="en-ZA" smtClean="0"/>
              <a:t>‹#›</a:t>
            </a:fld>
            <a:endParaRPr lang="en-ZA" dirty="0"/>
          </a:p>
        </p:txBody>
      </p:sp>
    </p:spTree>
    <p:extLst>
      <p:ext uri="{BB962C8B-B14F-4D97-AF65-F5344CB8AC3E}">
        <p14:creationId xmlns:p14="http://schemas.microsoft.com/office/powerpoint/2010/main" val="26285975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7F058-32E2-4837-8922-4FACE1823FD0}"/>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391B6EA4-61DB-4A34-B6A0-11FE35491D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554F1F11-2CC2-4F5A-8FFD-1F8A6C910A99}"/>
              </a:ext>
            </a:extLst>
          </p:cNvPr>
          <p:cNvSpPr>
            <a:spLocks noGrp="1"/>
          </p:cNvSpPr>
          <p:nvPr>
            <p:ph type="dt" sz="half" idx="10"/>
          </p:nvPr>
        </p:nvSpPr>
        <p:spPr/>
        <p:txBody>
          <a:bodyPr/>
          <a:lstStyle/>
          <a:p>
            <a:fld id="{D7E68676-DD4E-4180-95AE-8D9C5236CC04}" type="datetimeFigureOut">
              <a:rPr lang="en-ZA" smtClean="0"/>
              <a:t>2022/08/20</a:t>
            </a:fld>
            <a:endParaRPr lang="en-ZA" dirty="0"/>
          </a:p>
        </p:txBody>
      </p:sp>
      <p:sp>
        <p:nvSpPr>
          <p:cNvPr id="5" name="Footer Placeholder 4">
            <a:extLst>
              <a:ext uri="{FF2B5EF4-FFF2-40B4-BE49-F238E27FC236}">
                <a16:creationId xmlns:a16="http://schemas.microsoft.com/office/drawing/2014/main" id="{2CB55FED-F5ED-42B2-8231-319BA98A42AB}"/>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089A3166-03EF-4899-AF74-A9E7A0EF3C66}"/>
              </a:ext>
            </a:extLst>
          </p:cNvPr>
          <p:cNvSpPr>
            <a:spLocks noGrp="1"/>
          </p:cNvSpPr>
          <p:nvPr>
            <p:ph type="sldNum" sz="quarter" idx="12"/>
          </p:nvPr>
        </p:nvSpPr>
        <p:spPr/>
        <p:txBody>
          <a:bodyPr/>
          <a:lstStyle/>
          <a:p>
            <a:fld id="{2DC9E25A-9A0F-4A1E-B81E-2CE7DE58EE2E}" type="slidenum">
              <a:rPr lang="en-ZA" smtClean="0"/>
              <a:t>‹#›</a:t>
            </a:fld>
            <a:endParaRPr lang="en-ZA" dirty="0"/>
          </a:p>
        </p:txBody>
      </p:sp>
    </p:spTree>
    <p:extLst>
      <p:ext uri="{BB962C8B-B14F-4D97-AF65-F5344CB8AC3E}">
        <p14:creationId xmlns:p14="http://schemas.microsoft.com/office/powerpoint/2010/main" val="32202637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0970C0-27E9-4354-93A7-8FFEE8A49D5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56E1E177-1345-4835-BEFF-2B9CEDB085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91C9FF13-D385-44BF-AA2D-83973C709EEE}"/>
              </a:ext>
            </a:extLst>
          </p:cNvPr>
          <p:cNvSpPr>
            <a:spLocks noGrp="1"/>
          </p:cNvSpPr>
          <p:nvPr>
            <p:ph type="dt" sz="half" idx="10"/>
          </p:nvPr>
        </p:nvSpPr>
        <p:spPr/>
        <p:txBody>
          <a:bodyPr/>
          <a:lstStyle/>
          <a:p>
            <a:fld id="{D7E68676-DD4E-4180-95AE-8D9C5236CC04}" type="datetimeFigureOut">
              <a:rPr lang="en-ZA" smtClean="0"/>
              <a:t>2022/08/20</a:t>
            </a:fld>
            <a:endParaRPr lang="en-ZA" dirty="0"/>
          </a:p>
        </p:txBody>
      </p:sp>
      <p:sp>
        <p:nvSpPr>
          <p:cNvPr id="5" name="Footer Placeholder 4">
            <a:extLst>
              <a:ext uri="{FF2B5EF4-FFF2-40B4-BE49-F238E27FC236}">
                <a16:creationId xmlns:a16="http://schemas.microsoft.com/office/drawing/2014/main" id="{FC0D4747-DCC0-400A-B08B-65C70BDE096C}"/>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6F87F2BB-0644-4A49-8C14-BFCDC5211AC2}"/>
              </a:ext>
            </a:extLst>
          </p:cNvPr>
          <p:cNvSpPr>
            <a:spLocks noGrp="1"/>
          </p:cNvSpPr>
          <p:nvPr>
            <p:ph type="sldNum" sz="quarter" idx="12"/>
          </p:nvPr>
        </p:nvSpPr>
        <p:spPr/>
        <p:txBody>
          <a:bodyPr/>
          <a:lstStyle/>
          <a:p>
            <a:fld id="{2DC9E25A-9A0F-4A1E-B81E-2CE7DE58EE2E}" type="slidenum">
              <a:rPr lang="en-ZA" smtClean="0"/>
              <a:t>‹#›</a:t>
            </a:fld>
            <a:endParaRPr lang="en-ZA" dirty="0"/>
          </a:p>
        </p:txBody>
      </p:sp>
    </p:spTree>
    <p:extLst>
      <p:ext uri="{BB962C8B-B14F-4D97-AF65-F5344CB8AC3E}">
        <p14:creationId xmlns:p14="http://schemas.microsoft.com/office/powerpoint/2010/main" val="3294226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097BD-39BE-4987-970A-7740FBA188BE}"/>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5D0569D7-6856-4CA0-8EB0-2F3DBABD6F63}"/>
              </a:ext>
            </a:extLst>
          </p:cNvPr>
          <p:cNvSpPr>
            <a:spLocks noGrp="1"/>
          </p:cNvSpPr>
          <p:nvPr>
            <p:ph type="dt" sz="half" idx="10"/>
          </p:nvPr>
        </p:nvSpPr>
        <p:spPr/>
        <p:txBody>
          <a:bodyPr/>
          <a:lstStyle/>
          <a:p>
            <a:fld id="{B345D9D9-6C8D-47C4-8A79-768437DDDA78}" type="datetimeFigureOut">
              <a:rPr lang="en-ZA" smtClean="0"/>
              <a:t>2022/08/20</a:t>
            </a:fld>
            <a:endParaRPr lang="en-ZA" dirty="0"/>
          </a:p>
        </p:txBody>
      </p:sp>
      <p:sp>
        <p:nvSpPr>
          <p:cNvPr id="4" name="Footer Placeholder 3">
            <a:extLst>
              <a:ext uri="{FF2B5EF4-FFF2-40B4-BE49-F238E27FC236}">
                <a16:creationId xmlns:a16="http://schemas.microsoft.com/office/drawing/2014/main" id="{9D4AF436-C263-4F67-9DCD-61A2DA56F882}"/>
              </a:ext>
            </a:extLst>
          </p:cNvPr>
          <p:cNvSpPr>
            <a:spLocks noGrp="1"/>
          </p:cNvSpPr>
          <p:nvPr>
            <p:ph type="ftr" sz="quarter" idx="11"/>
          </p:nvPr>
        </p:nvSpPr>
        <p:spPr/>
        <p:txBody>
          <a:bodyPr/>
          <a:lstStyle/>
          <a:p>
            <a:endParaRPr lang="en-ZA" dirty="0"/>
          </a:p>
        </p:txBody>
      </p:sp>
      <p:sp>
        <p:nvSpPr>
          <p:cNvPr id="5" name="Slide Number Placeholder 4">
            <a:extLst>
              <a:ext uri="{FF2B5EF4-FFF2-40B4-BE49-F238E27FC236}">
                <a16:creationId xmlns:a16="http://schemas.microsoft.com/office/drawing/2014/main" id="{DCBC5560-4A21-44F8-8ECB-1B5AC30D6919}"/>
              </a:ext>
            </a:extLst>
          </p:cNvPr>
          <p:cNvSpPr>
            <a:spLocks noGrp="1"/>
          </p:cNvSpPr>
          <p:nvPr>
            <p:ph type="sldNum" sz="quarter" idx="12"/>
          </p:nvPr>
        </p:nvSpPr>
        <p:spPr/>
        <p:txBody>
          <a:bodyPr/>
          <a:lstStyle/>
          <a:p>
            <a:fld id="{75DB6934-FAC2-41EE-84B2-6768B514F698}" type="slidenum">
              <a:rPr lang="en-ZA" smtClean="0"/>
              <a:t>‹#›</a:t>
            </a:fld>
            <a:endParaRPr lang="en-ZA" dirty="0"/>
          </a:p>
        </p:txBody>
      </p:sp>
    </p:spTree>
    <p:extLst>
      <p:ext uri="{BB962C8B-B14F-4D97-AF65-F5344CB8AC3E}">
        <p14:creationId xmlns:p14="http://schemas.microsoft.com/office/powerpoint/2010/main" val="1522509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B345D9D9-6C8D-47C4-8A79-768437DDDA78}" type="datetimeFigureOut">
              <a:rPr lang="en-ZA" smtClean="0"/>
              <a:t>2022/08/20</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5DB6934-FAC2-41EE-84B2-6768B514F698}" type="slidenum">
              <a:rPr lang="en-ZA" smtClean="0"/>
              <a:t>‹#›</a:t>
            </a:fld>
            <a:endParaRPr lang="en-ZA" dirty="0"/>
          </a:p>
        </p:txBody>
      </p:sp>
    </p:spTree>
    <p:extLst>
      <p:ext uri="{BB962C8B-B14F-4D97-AF65-F5344CB8AC3E}">
        <p14:creationId xmlns:p14="http://schemas.microsoft.com/office/powerpoint/2010/main" val="37051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B345D9D9-6C8D-47C4-8A79-768437DDDA78}" type="datetimeFigureOut">
              <a:rPr lang="en-ZA" smtClean="0"/>
              <a:t>2022/08/20</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75DB6934-FAC2-41EE-84B2-6768B514F698}" type="slidenum">
              <a:rPr lang="en-ZA" smtClean="0"/>
              <a:t>‹#›</a:t>
            </a:fld>
            <a:endParaRPr lang="en-ZA" dirty="0"/>
          </a:p>
        </p:txBody>
      </p:sp>
    </p:spTree>
    <p:extLst>
      <p:ext uri="{BB962C8B-B14F-4D97-AF65-F5344CB8AC3E}">
        <p14:creationId xmlns:p14="http://schemas.microsoft.com/office/powerpoint/2010/main" val="1640043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B345D9D9-6C8D-47C4-8A79-768437DDDA78}" type="datetimeFigureOut">
              <a:rPr lang="en-ZA" smtClean="0"/>
              <a:t>2022/08/20</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75DB6934-FAC2-41EE-84B2-6768B514F698}" type="slidenum">
              <a:rPr lang="en-ZA" smtClean="0"/>
              <a:t>‹#›</a:t>
            </a:fld>
            <a:endParaRPr lang="en-ZA" dirty="0"/>
          </a:p>
        </p:txBody>
      </p:sp>
    </p:spTree>
    <p:extLst>
      <p:ext uri="{BB962C8B-B14F-4D97-AF65-F5344CB8AC3E}">
        <p14:creationId xmlns:p14="http://schemas.microsoft.com/office/powerpoint/2010/main" val="2486748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45D9D9-6C8D-47C4-8A79-768437DDDA78}" type="datetimeFigureOut">
              <a:rPr lang="en-ZA" smtClean="0"/>
              <a:t>2022/08/20</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75DB6934-FAC2-41EE-84B2-6768B514F698}" type="slidenum">
              <a:rPr lang="en-ZA" smtClean="0"/>
              <a:t>‹#›</a:t>
            </a:fld>
            <a:endParaRPr lang="en-ZA" dirty="0"/>
          </a:p>
        </p:txBody>
      </p:sp>
    </p:spTree>
    <p:extLst>
      <p:ext uri="{BB962C8B-B14F-4D97-AF65-F5344CB8AC3E}">
        <p14:creationId xmlns:p14="http://schemas.microsoft.com/office/powerpoint/2010/main" val="4179947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45D9D9-6C8D-47C4-8A79-768437DDDA78}" type="datetimeFigureOut">
              <a:rPr lang="en-ZA" smtClean="0"/>
              <a:t>2022/08/20</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5DB6934-FAC2-41EE-84B2-6768B514F698}" type="slidenum">
              <a:rPr lang="en-ZA" smtClean="0"/>
              <a:t>‹#›</a:t>
            </a:fld>
            <a:endParaRPr lang="en-ZA" dirty="0"/>
          </a:p>
        </p:txBody>
      </p:sp>
    </p:spTree>
    <p:extLst>
      <p:ext uri="{BB962C8B-B14F-4D97-AF65-F5344CB8AC3E}">
        <p14:creationId xmlns:p14="http://schemas.microsoft.com/office/powerpoint/2010/main" val="3644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45D9D9-6C8D-47C4-8A79-768437DDDA78}" type="datetimeFigureOut">
              <a:rPr lang="en-ZA" smtClean="0"/>
              <a:t>2022/08/20</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5DB6934-FAC2-41EE-84B2-6768B514F698}" type="slidenum">
              <a:rPr lang="en-ZA" smtClean="0"/>
              <a:t>‹#›</a:t>
            </a:fld>
            <a:endParaRPr lang="en-ZA" dirty="0"/>
          </a:p>
        </p:txBody>
      </p:sp>
    </p:spTree>
    <p:extLst>
      <p:ext uri="{BB962C8B-B14F-4D97-AF65-F5344CB8AC3E}">
        <p14:creationId xmlns:p14="http://schemas.microsoft.com/office/powerpoint/2010/main" val="3240817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45D9D9-6C8D-47C4-8A79-768437DDDA78}" type="datetimeFigureOut">
              <a:rPr lang="en-ZA" smtClean="0"/>
              <a:t>2022/08/20</a:t>
            </a:fld>
            <a:endParaRPr lang="en-ZA"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DB6934-FAC2-41EE-84B2-6768B514F698}" type="slidenum">
              <a:rPr lang="en-ZA" smtClean="0"/>
              <a:t>‹#›</a:t>
            </a:fld>
            <a:endParaRPr lang="en-ZA" dirty="0"/>
          </a:p>
        </p:txBody>
      </p:sp>
      <p:pic>
        <p:nvPicPr>
          <p:cNvPr id="8" name="Picture 7">
            <a:extLst>
              <a:ext uri="{FF2B5EF4-FFF2-40B4-BE49-F238E27FC236}">
                <a16:creationId xmlns:a16="http://schemas.microsoft.com/office/drawing/2014/main" id="{801C7093-EBC6-42FD-A963-A0AF1A069F5D}"/>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3237" r="37465" b="21862"/>
          <a:stretch/>
        </p:blipFill>
        <p:spPr>
          <a:xfrm>
            <a:off x="0" y="0"/>
            <a:ext cx="12192000" cy="5492255"/>
          </a:xfrm>
          <a:prstGeom prst="rect">
            <a:avLst/>
          </a:prstGeom>
        </p:spPr>
      </p:pic>
    </p:spTree>
    <p:extLst>
      <p:ext uri="{BB962C8B-B14F-4D97-AF65-F5344CB8AC3E}">
        <p14:creationId xmlns:p14="http://schemas.microsoft.com/office/powerpoint/2010/main" val="399021385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C60031-CDBD-41E1-8E62-7350F32C73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37CB76F2-610C-4038-8095-05138A7ECE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C8AE551D-7477-4209-8089-C7B383C73C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E68676-DD4E-4180-95AE-8D9C5236CC04}" type="datetimeFigureOut">
              <a:rPr lang="en-ZA" smtClean="0"/>
              <a:t>2022/08/20</a:t>
            </a:fld>
            <a:endParaRPr lang="en-ZA" dirty="0"/>
          </a:p>
        </p:txBody>
      </p:sp>
      <p:sp>
        <p:nvSpPr>
          <p:cNvPr id="5" name="Footer Placeholder 4">
            <a:extLst>
              <a:ext uri="{FF2B5EF4-FFF2-40B4-BE49-F238E27FC236}">
                <a16:creationId xmlns:a16="http://schemas.microsoft.com/office/drawing/2014/main" id="{1CBC276A-2736-4F3A-918C-B615360951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a:extLst>
              <a:ext uri="{FF2B5EF4-FFF2-40B4-BE49-F238E27FC236}">
                <a16:creationId xmlns:a16="http://schemas.microsoft.com/office/drawing/2014/main" id="{266FA407-34E7-4717-985F-0C9FBBB88A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C9E25A-9A0F-4A1E-B81E-2CE7DE58EE2E}" type="slidenum">
              <a:rPr lang="en-ZA" smtClean="0"/>
              <a:t>‹#›</a:t>
            </a:fld>
            <a:endParaRPr lang="en-ZA" dirty="0"/>
          </a:p>
        </p:txBody>
      </p:sp>
    </p:spTree>
    <p:extLst>
      <p:ext uri="{BB962C8B-B14F-4D97-AF65-F5344CB8AC3E}">
        <p14:creationId xmlns:p14="http://schemas.microsoft.com/office/powerpoint/2010/main" val="425128336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7367" y="5662504"/>
            <a:ext cx="2948751" cy="982084"/>
          </a:xfrm>
          <a:prstGeom prst="rect">
            <a:avLst/>
          </a:prstGeom>
        </p:spPr>
      </p:pic>
      <p:sp>
        <p:nvSpPr>
          <p:cNvPr id="7" name="TextBox 6"/>
          <p:cNvSpPr txBox="1"/>
          <p:nvPr/>
        </p:nvSpPr>
        <p:spPr>
          <a:xfrm>
            <a:off x="4223792" y="5889466"/>
            <a:ext cx="4176464" cy="707886"/>
          </a:xfrm>
          <a:prstGeom prst="rect">
            <a:avLst/>
          </a:prstGeom>
          <a:noFill/>
        </p:spPr>
        <p:txBody>
          <a:bodyPr wrap="square" rtlCol="0">
            <a:spAutoFit/>
          </a:bodyPr>
          <a:lstStyle/>
          <a:p>
            <a:pPr algn="ctr"/>
            <a:r>
              <a:rPr lang="en-ZA" sz="2000" b="1" dirty="0"/>
              <a:t>“Growing South Africa together for a </a:t>
            </a:r>
          </a:p>
          <a:p>
            <a:pPr algn="ctr"/>
            <a:r>
              <a:rPr lang="en-ZA" sz="2000" b="1" dirty="0"/>
              <a:t>capable and ethical Public Service”</a:t>
            </a:r>
          </a:p>
        </p:txBody>
      </p:sp>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65031" y="5662504"/>
            <a:ext cx="1095913" cy="964403"/>
          </a:xfrm>
          <a:prstGeom prst="rect">
            <a:avLst/>
          </a:prstGeom>
        </p:spPr>
      </p:pic>
      <p:sp>
        <p:nvSpPr>
          <p:cNvPr id="9" name="Rectangle 8">
            <a:extLst>
              <a:ext uri="{FF2B5EF4-FFF2-40B4-BE49-F238E27FC236}">
                <a16:creationId xmlns:a16="http://schemas.microsoft.com/office/drawing/2014/main" id="{793461EF-E7AD-4DAD-906B-9575A79FF884}"/>
              </a:ext>
            </a:extLst>
          </p:cNvPr>
          <p:cNvSpPr/>
          <p:nvPr/>
        </p:nvSpPr>
        <p:spPr bwMode="ltGray">
          <a:xfrm>
            <a:off x="0" y="2590078"/>
            <a:ext cx="10545091" cy="166033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Subtitle 2">
            <a:extLst>
              <a:ext uri="{FF2B5EF4-FFF2-40B4-BE49-F238E27FC236}">
                <a16:creationId xmlns:a16="http://schemas.microsoft.com/office/drawing/2014/main" id="{1CEBC433-1EC4-423D-B3EB-EF748E35FB69}"/>
              </a:ext>
            </a:extLst>
          </p:cNvPr>
          <p:cNvSpPr txBox="1">
            <a:spLocks/>
          </p:cNvSpPr>
          <p:nvPr/>
        </p:nvSpPr>
        <p:spPr>
          <a:xfrm>
            <a:off x="10200456" y="4633044"/>
            <a:ext cx="1991544" cy="477945"/>
          </a:xfrm>
          <a:prstGeom prst="rect">
            <a:avLst/>
          </a:prstGeom>
          <a:solidFill>
            <a:srgbClr val="00B050"/>
          </a:solidFill>
          <a:ln>
            <a:noFill/>
          </a:ln>
        </p:spPr>
        <p:txBody>
          <a:bodyPr>
            <a:normAutofit/>
          </a:bodyPr>
          <a:lstStyle>
            <a:lvl1pPr marL="0" indent="0" algn="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2pPr>
            <a:lvl3pPr marL="914400" indent="0" algn="ctr" defTabSz="914400" rtl="0" eaLnBrk="1" latinLnBrk="0" hangingPunct="1">
              <a:spcBef>
                <a:spcPct val="20000"/>
              </a:spcBef>
              <a:buFont typeface="Arial" pitchFamily="34" charset="0"/>
              <a:buNone/>
              <a:defRPr sz="1800" kern="1200">
                <a:solidFill>
                  <a:schemeClr val="tx1"/>
                </a:solidFill>
                <a:latin typeface="+mn-lt"/>
                <a:ea typeface="+mn-ea"/>
                <a:cs typeface="+mn-cs"/>
              </a:defRPr>
            </a:lvl3pPr>
            <a:lvl4pPr marL="13716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5pPr>
            <a:lvl6pPr marL="22860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7pPr>
            <a:lvl8pPr marL="32004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9pPr>
          </a:lstStyle>
          <a:p>
            <a:pPr algn="l"/>
            <a:r>
              <a:rPr lang="en-ZA" b="1" dirty="0">
                <a:solidFill>
                  <a:schemeClr val="bg1"/>
                </a:solidFill>
                <a:latin typeface="Tw Cen MT" panose="020B0602020104020603" pitchFamily="34" charset="0"/>
              </a:rPr>
              <a:t>1 </a:t>
            </a:r>
            <a:endParaRPr lang="en-ZA" dirty="0">
              <a:solidFill>
                <a:srgbClr val="007434"/>
              </a:solidFill>
              <a:latin typeface="Tw Cen MT" panose="020B0602020104020603" pitchFamily="34" charset="0"/>
            </a:endParaRPr>
          </a:p>
        </p:txBody>
      </p:sp>
      <p:sp>
        <p:nvSpPr>
          <p:cNvPr id="15" name="Title 1">
            <a:extLst>
              <a:ext uri="{FF2B5EF4-FFF2-40B4-BE49-F238E27FC236}">
                <a16:creationId xmlns:a16="http://schemas.microsoft.com/office/drawing/2014/main" id="{E597F358-6318-4F87-B43B-2C6026C0BFDB}"/>
              </a:ext>
            </a:extLst>
          </p:cNvPr>
          <p:cNvSpPr txBox="1">
            <a:spLocks/>
          </p:cNvSpPr>
          <p:nvPr/>
        </p:nvSpPr>
        <p:spPr>
          <a:xfrm>
            <a:off x="1200478" y="2699028"/>
            <a:ext cx="8144134" cy="137307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smtClean="0">
                <a:solidFill>
                  <a:prstClr val="white"/>
                </a:solidFill>
                <a:latin typeface="Arial" panose="020B0604020202020204" pitchFamily="34" charset="0"/>
                <a:cs typeface="Arial" panose="020B0604020202020204" pitchFamily="34" charset="0"/>
              </a:rPr>
              <a:t>DISCIPLINE MANAGEMENT: EFFECTIVE MANAGEMENT AND CHALLENGES WRT SENIOR MANAGEMENT</a:t>
            </a:r>
          </a:p>
          <a:p>
            <a:r>
              <a:rPr lang="en-ZA" sz="2800" b="1" dirty="0" smtClean="0">
                <a:solidFill>
                  <a:prstClr val="white"/>
                </a:solidFill>
                <a:latin typeface="Arial" panose="020B0604020202020204" pitchFamily="34" charset="0"/>
                <a:cs typeface="Arial" panose="020B0604020202020204" pitchFamily="34" charset="0"/>
              </a:rPr>
              <a:t>24 AUG 2022</a:t>
            </a:r>
            <a:endParaRPr lang="en-US" sz="2800" dirty="0">
              <a:solidFill>
                <a:srgbClr val="92D050"/>
              </a:solidFill>
            </a:endParaRPr>
          </a:p>
        </p:txBody>
      </p:sp>
    </p:spTree>
    <p:extLst>
      <p:ext uri="{BB962C8B-B14F-4D97-AF65-F5344CB8AC3E}">
        <p14:creationId xmlns:p14="http://schemas.microsoft.com/office/powerpoint/2010/main" val="414401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8233-3569-47F9-AA39-23A29CF2BDFB}"/>
              </a:ext>
            </a:extLst>
          </p:cNvPr>
          <p:cNvSpPr>
            <a:spLocks noGrp="1"/>
          </p:cNvSpPr>
          <p:nvPr>
            <p:ph type="ctrTitle"/>
          </p:nvPr>
        </p:nvSpPr>
        <p:spPr>
          <a:xfrm>
            <a:off x="112686" y="116632"/>
            <a:ext cx="11449272" cy="647650"/>
          </a:xfrm>
        </p:spPr>
        <p:txBody>
          <a:bodyPr>
            <a:noAutofit/>
          </a:bodyPr>
          <a:lstStyle/>
          <a:p>
            <a:r>
              <a:rPr lang="en-ZA" sz="4000" b="1" dirty="0" smtClean="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SMS: Challenges encountered</a:t>
            </a:r>
            <a:endPar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599418561"/>
              </p:ext>
            </p:extLst>
          </p:nvPr>
        </p:nvGraphicFramePr>
        <p:xfrm>
          <a:off x="1156802" y="1052736"/>
          <a:ext cx="9361040" cy="2584514"/>
        </p:xfrm>
        <a:graphic>
          <a:graphicData uri="http://schemas.openxmlformats.org/drawingml/2006/table">
            <a:tbl>
              <a:tblPr firstRow="1" firstCol="1" bandRow="1">
                <a:tableStyleId>{5C22544A-7EE6-4342-B048-85BDC9FD1C3A}</a:tableStyleId>
              </a:tblPr>
              <a:tblGrid>
                <a:gridCol w="1728192">
                  <a:extLst>
                    <a:ext uri="{9D8B030D-6E8A-4147-A177-3AD203B41FA5}">
                      <a16:colId xmlns:a16="http://schemas.microsoft.com/office/drawing/2014/main" val="3584590029"/>
                    </a:ext>
                  </a:extLst>
                </a:gridCol>
                <a:gridCol w="906750">
                  <a:extLst>
                    <a:ext uri="{9D8B030D-6E8A-4147-A177-3AD203B41FA5}">
                      <a16:colId xmlns:a16="http://schemas.microsoft.com/office/drawing/2014/main" val="4053825037"/>
                    </a:ext>
                  </a:extLst>
                </a:gridCol>
                <a:gridCol w="821442">
                  <a:extLst>
                    <a:ext uri="{9D8B030D-6E8A-4147-A177-3AD203B41FA5}">
                      <a16:colId xmlns:a16="http://schemas.microsoft.com/office/drawing/2014/main" val="2051290128"/>
                    </a:ext>
                  </a:extLst>
                </a:gridCol>
                <a:gridCol w="792088">
                  <a:extLst>
                    <a:ext uri="{9D8B030D-6E8A-4147-A177-3AD203B41FA5}">
                      <a16:colId xmlns:a16="http://schemas.microsoft.com/office/drawing/2014/main" val="1205802056"/>
                    </a:ext>
                  </a:extLst>
                </a:gridCol>
                <a:gridCol w="936104">
                  <a:extLst>
                    <a:ext uri="{9D8B030D-6E8A-4147-A177-3AD203B41FA5}">
                      <a16:colId xmlns:a16="http://schemas.microsoft.com/office/drawing/2014/main" val="3932077333"/>
                    </a:ext>
                  </a:extLst>
                </a:gridCol>
                <a:gridCol w="1296144">
                  <a:extLst>
                    <a:ext uri="{9D8B030D-6E8A-4147-A177-3AD203B41FA5}">
                      <a16:colId xmlns:a16="http://schemas.microsoft.com/office/drawing/2014/main" val="3076674189"/>
                    </a:ext>
                  </a:extLst>
                </a:gridCol>
                <a:gridCol w="2880320">
                  <a:extLst>
                    <a:ext uri="{9D8B030D-6E8A-4147-A177-3AD203B41FA5}">
                      <a16:colId xmlns:a16="http://schemas.microsoft.com/office/drawing/2014/main" val="1415297165"/>
                    </a:ext>
                  </a:extLst>
                </a:gridCol>
              </a:tblGrid>
              <a:tr h="299644">
                <a:tc rowSpan="4">
                  <a:txBody>
                    <a:bodyPr/>
                    <a:lstStyle/>
                    <a:p>
                      <a:pPr>
                        <a:lnSpc>
                          <a:spcPct val="107000"/>
                        </a:lnSpc>
                        <a:spcAft>
                          <a:spcPts val="0"/>
                        </a:spcAft>
                      </a:pPr>
                      <a:r>
                        <a:rPr lang="en-ZA" sz="1600" dirty="0">
                          <a:effectLst/>
                          <a:latin typeface="Arial" panose="020B0604020202020204" pitchFamily="34" charset="0"/>
                          <a:cs typeface="Arial" panose="020B0604020202020204" pitchFamily="34" charset="0"/>
                        </a:rPr>
                        <a:t>Misconduct case completed – no further action required</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57185" marR="57185" marT="0" marB="0"/>
                </a:tc>
                <a:tc gridSpan="6">
                  <a:txBody>
                    <a:bodyPr/>
                    <a:lstStyle/>
                    <a:p>
                      <a:pPr algn="ctr">
                        <a:lnSpc>
                          <a:spcPct val="107000"/>
                        </a:lnSpc>
                        <a:spcAft>
                          <a:spcPts val="0"/>
                        </a:spcAft>
                      </a:pPr>
                      <a:r>
                        <a:rPr lang="en-ZA" sz="1600" dirty="0">
                          <a:effectLst/>
                          <a:latin typeface="Arial" panose="020B0604020202020204" pitchFamily="34" charset="0"/>
                          <a:cs typeface="Arial" panose="020B0604020202020204" pitchFamily="34" charset="0"/>
                        </a:rPr>
                        <a:t>SMS</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57185" marR="57185"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522208561"/>
                  </a:ext>
                </a:extLst>
              </a:tr>
              <a:tr h="564452">
                <a:tc vMerge="1">
                  <a:txBody>
                    <a:bodyPr/>
                    <a:lstStyle/>
                    <a:p>
                      <a:endParaRPr lang="en-ZA"/>
                    </a:p>
                  </a:txBody>
                  <a:tcPr/>
                </a:tc>
                <a:tc rowSpan="3">
                  <a:txBody>
                    <a:bodyPr/>
                    <a:lstStyle/>
                    <a:p>
                      <a:pPr>
                        <a:lnSpc>
                          <a:spcPct val="107000"/>
                        </a:lnSpc>
                        <a:spcAft>
                          <a:spcPts val="0"/>
                        </a:spcAft>
                      </a:pPr>
                      <a:r>
                        <a:rPr lang="en-ZA" sz="1600" dirty="0">
                          <a:effectLst/>
                          <a:latin typeface="Arial" panose="020B0604020202020204" pitchFamily="34" charset="0"/>
                          <a:cs typeface="Arial" panose="020B0604020202020204" pitchFamily="34" charset="0"/>
                        </a:rPr>
                        <a:t>Number of cases</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57185" marR="57185" marT="0" marB="0"/>
                </a:tc>
                <a:tc rowSpan="2" gridSpan="3">
                  <a:txBody>
                    <a:bodyPr/>
                    <a:lstStyle/>
                    <a:p>
                      <a:pPr>
                        <a:lnSpc>
                          <a:spcPct val="107000"/>
                        </a:lnSpc>
                        <a:spcAft>
                          <a:spcPts val="0"/>
                        </a:spcAft>
                      </a:pPr>
                      <a:r>
                        <a:rPr lang="en-ZA" sz="1600" dirty="0">
                          <a:effectLst/>
                          <a:latin typeface="Arial" panose="020B0604020202020204" pitchFamily="34" charset="0"/>
                          <a:cs typeface="Arial" panose="020B0604020202020204" pitchFamily="34" charset="0"/>
                        </a:rPr>
                        <a:t>Number of days</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57185" marR="57185" marT="0" marB="0"/>
                </a:tc>
                <a:tc rowSpan="2" hMerge="1">
                  <a:txBody>
                    <a:bodyPr/>
                    <a:lstStyle/>
                    <a:p>
                      <a:endParaRPr lang="en-ZA"/>
                    </a:p>
                  </a:txBody>
                  <a:tcPr/>
                </a:tc>
                <a:tc rowSpan="2" hMerge="1">
                  <a:txBody>
                    <a:bodyPr/>
                    <a:lstStyle/>
                    <a:p>
                      <a:endParaRPr lang="en-ZA"/>
                    </a:p>
                  </a:txBody>
                  <a:tcPr/>
                </a:tc>
                <a:tc rowSpan="2">
                  <a:txBody>
                    <a:bodyPr/>
                    <a:lstStyle/>
                    <a:p>
                      <a:pPr>
                        <a:lnSpc>
                          <a:spcPct val="107000"/>
                        </a:lnSpc>
                        <a:spcAft>
                          <a:spcPts val="0"/>
                        </a:spcAft>
                      </a:pPr>
                      <a:r>
                        <a:rPr lang="en-ZA" sz="1600" dirty="0">
                          <a:effectLst/>
                          <a:latin typeface="Arial" panose="020B0604020202020204" pitchFamily="34" charset="0"/>
                          <a:cs typeface="Arial" panose="020B0604020202020204" pitchFamily="34" charset="0"/>
                        </a:rPr>
                        <a:t>Total time (days)</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57185" marR="57185" marT="0" marB="0"/>
                </a:tc>
                <a:tc>
                  <a:txBody>
                    <a:bodyPr/>
                    <a:lstStyle/>
                    <a:p>
                      <a:pPr>
                        <a:lnSpc>
                          <a:spcPct val="107000"/>
                        </a:lnSpc>
                        <a:spcAft>
                          <a:spcPts val="0"/>
                        </a:spcAft>
                      </a:pPr>
                      <a:r>
                        <a:rPr lang="en-ZA" sz="1600">
                          <a:effectLst/>
                          <a:latin typeface="Arial" panose="020B0604020202020204" pitchFamily="34" charset="0"/>
                          <a:cs typeface="Arial" panose="020B0604020202020204" pitchFamily="34" charset="0"/>
                        </a:rPr>
                        <a:t>Suspended</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57185" marR="57185" marT="0" marB="0"/>
                </a:tc>
                <a:extLst>
                  <a:ext uri="{0D108BD9-81ED-4DB2-BD59-A6C34878D82A}">
                    <a16:rowId xmlns:a16="http://schemas.microsoft.com/office/drawing/2014/main" val="676261981"/>
                  </a:ext>
                </a:extLst>
              </a:tr>
              <a:tr h="898931">
                <a:tc vMerge="1">
                  <a:txBody>
                    <a:bodyPr/>
                    <a:lstStyle/>
                    <a:p>
                      <a:endParaRPr lang="en-ZA"/>
                    </a:p>
                  </a:txBody>
                  <a:tcPr/>
                </a:tc>
                <a:tc vMerge="1">
                  <a:txBody>
                    <a:bodyPr/>
                    <a:lstStyle/>
                    <a:p>
                      <a:endParaRPr lang="en-ZA"/>
                    </a:p>
                  </a:txBody>
                  <a:tcPr/>
                </a:tc>
                <a:tc gridSpan="3" vMerge="1">
                  <a:txBody>
                    <a:bodyPr/>
                    <a:lstStyle/>
                    <a:p>
                      <a:endParaRPr lang="en-ZA"/>
                    </a:p>
                  </a:txBody>
                  <a:tcPr/>
                </a:tc>
                <a:tc hMerge="1" vMerge="1">
                  <a:txBody>
                    <a:bodyPr/>
                    <a:lstStyle/>
                    <a:p>
                      <a:endParaRPr lang="en-ZA"/>
                    </a:p>
                  </a:txBody>
                  <a:tcPr/>
                </a:tc>
                <a:tc hMerge="1" vMerge="1">
                  <a:txBody>
                    <a:bodyPr/>
                    <a:lstStyle/>
                    <a:p>
                      <a:endParaRPr lang="en-ZA"/>
                    </a:p>
                  </a:txBody>
                  <a:tcPr/>
                </a:tc>
                <a:tc vMerge="1">
                  <a:txBody>
                    <a:bodyPr/>
                    <a:lstStyle/>
                    <a:p>
                      <a:endParaRPr lang="en-ZA"/>
                    </a:p>
                  </a:txBody>
                  <a:tcPr/>
                </a:tc>
                <a:tc>
                  <a:txBody>
                    <a:bodyPr/>
                    <a:lstStyle/>
                    <a:p>
                      <a:pPr>
                        <a:lnSpc>
                          <a:spcPct val="107000"/>
                        </a:lnSpc>
                        <a:spcAft>
                          <a:spcPts val="0"/>
                        </a:spcAft>
                      </a:pPr>
                      <a:r>
                        <a:rPr lang="en-ZA" sz="1600" dirty="0" smtClean="0">
                          <a:effectLst/>
                          <a:latin typeface="Arial" panose="020B0604020202020204" pitchFamily="34" charset="0"/>
                          <a:ea typeface="Calibri" panose="020F0502020204030204" pitchFamily="34" charset="0"/>
                          <a:cs typeface="Arial" panose="020B0604020202020204" pitchFamily="34" charset="0"/>
                        </a:rPr>
                        <a:t>No of days suspended</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57185" marR="57185" marT="0" marB="0"/>
                </a:tc>
                <a:extLst>
                  <a:ext uri="{0D108BD9-81ED-4DB2-BD59-A6C34878D82A}">
                    <a16:rowId xmlns:a16="http://schemas.microsoft.com/office/drawing/2014/main" val="3153586669"/>
                  </a:ext>
                </a:extLst>
              </a:tr>
              <a:tr h="518178">
                <a:tc vMerge="1">
                  <a:txBody>
                    <a:bodyPr/>
                    <a:lstStyle/>
                    <a:p>
                      <a:endParaRPr lang="en-ZA"/>
                    </a:p>
                  </a:txBody>
                  <a:tcPr/>
                </a:tc>
                <a:tc vMerge="1">
                  <a:txBody>
                    <a:bodyPr/>
                    <a:lstStyle/>
                    <a:p>
                      <a:endParaRPr lang="en-ZA"/>
                    </a:p>
                  </a:txBody>
                  <a:tcPr/>
                </a:tc>
                <a:tc>
                  <a:txBody>
                    <a:bodyPr/>
                    <a:lstStyle/>
                    <a:p>
                      <a:pPr>
                        <a:lnSpc>
                          <a:spcPct val="107000"/>
                        </a:lnSpc>
                        <a:spcAft>
                          <a:spcPts val="0"/>
                        </a:spcAft>
                      </a:pPr>
                      <a:r>
                        <a:rPr lang="en-ZA" sz="1600" dirty="0">
                          <a:effectLst/>
                          <a:latin typeface="Arial" panose="020B0604020202020204" pitchFamily="34" charset="0"/>
                          <a:cs typeface="Arial" panose="020B0604020202020204" pitchFamily="34" charset="0"/>
                        </a:rPr>
                        <a:t>&lt;=90 days</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57185" marR="57185" marT="0" marB="0"/>
                </a:tc>
                <a:tc>
                  <a:txBody>
                    <a:bodyPr/>
                    <a:lstStyle/>
                    <a:p>
                      <a:pPr>
                        <a:lnSpc>
                          <a:spcPct val="107000"/>
                        </a:lnSpc>
                        <a:spcAft>
                          <a:spcPts val="0"/>
                        </a:spcAft>
                      </a:pPr>
                      <a:r>
                        <a:rPr lang="en-ZA" sz="1600">
                          <a:effectLst/>
                          <a:latin typeface="Arial" panose="020B0604020202020204" pitchFamily="34" charset="0"/>
                          <a:cs typeface="Arial" panose="020B0604020202020204" pitchFamily="34" charset="0"/>
                        </a:rPr>
                        <a:t>&gt;90 days</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57185" marR="57185" marT="0" marB="0"/>
                </a:tc>
                <a:tc>
                  <a:txBody>
                    <a:bodyPr/>
                    <a:lstStyle/>
                    <a:p>
                      <a:pPr>
                        <a:lnSpc>
                          <a:spcPct val="107000"/>
                        </a:lnSpc>
                        <a:spcAft>
                          <a:spcPts val="0"/>
                        </a:spcAft>
                      </a:pPr>
                      <a:r>
                        <a:rPr lang="en-ZA" sz="1600">
                          <a:effectLst/>
                          <a:latin typeface="Arial" panose="020B0604020202020204" pitchFamily="34" charset="0"/>
                          <a:cs typeface="Arial" panose="020B0604020202020204" pitchFamily="34" charset="0"/>
                        </a:rPr>
                        <a:t>Pending</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57185" marR="57185" marT="0" marB="0"/>
                </a:tc>
                <a:tc>
                  <a:txBody>
                    <a:bodyPr/>
                    <a:lstStyle/>
                    <a:p>
                      <a:pPr>
                        <a:lnSpc>
                          <a:spcPct val="107000"/>
                        </a:lnSpc>
                        <a:spcAft>
                          <a:spcPts val="0"/>
                        </a:spcAft>
                      </a:pPr>
                      <a:r>
                        <a:rPr lang="en-ZA" sz="1600" dirty="0">
                          <a:effectLst/>
                          <a:latin typeface="Arial" panose="020B0604020202020204" pitchFamily="34" charset="0"/>
                          <a:cs typeface="Arial" panose="020B0604020202020204" pitchFamily="34" charset="0"/>
                        </a:rPr>
                        <a:t>Median</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57185" marR="57185" marT="0" marB="0"/>
                </a:tc>
                <a:tc>
                  <a:txBody>
                    <a:bodyPr/>
                    <a:lstStyle/>
                    <a:p>
                      <a:pPr>
                        <a:lnSpc>
                          <a:spcPct val="107000"/>
                        </a:lnSpc>
                        <a:spcAft>
                          <a:spcPts val="0"/>
                        </a:spcAft>
                      </a:pPr>
                      <a:r>
                        <a:rPr lang="en-ZA" sz="1600" dirty="0">
                          <a:effectLst/>
                          <a:latin typeface="Arial" panose="020B0604020202020204" pitchFamily="34" charset="0"/>
                          <a:cs typeface="Arial" panose="020B0604020202020204" pitchFamily="34" charset="0"/>
                        </a:rPr>
                        <a:t>Median</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57185" marR="57185" marT="0" marB="0"/>
                </a:tc>
                <a:extLst>
                  <a:ext uri="{0D108BD9-81ED-4DB2-BD59-A6C34878D82A}">
                    <a16:rowId xmlns:a16="http://schemas.microsoft.com/office/drawing/2014/main" val="3946391971"/>
                  </a:ext>
                </a:extLst>
              </a:tr>
              <a:tr h="299644">
                <a:tc>
                  <a:txBody>
                    <a:bodyPr/>
                    <a:lstStyle/>
                    <a:p>
                      <a:pPr>
                        <a:lnSpc>
                          <a:spcPct val="107000"/>
                        </a:lnSpc>
                        <a:spcAft>
                          <a:spcPts val="0"/>
                        </a:spcAft>
                      </a:pPr>
                      <a:r>
                        <a:rPr lang="en-ZA" sz="1600">
                          <a:effectLst/>
                          <a:latin typeface="Arial" panose="020B0604020202020204" pitchFamily="34" charset="0"/>
                          <a:cs typeface="Arial" panose="020B0604020202020204" pitchFamily="34" charset="0"/>
                        </a:rPr>
                        <a:t>Total</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57185" marR="57185" marT="0" marB="0"/>
                </a:tc>
                <a:tc>
                  <a:txBody>
                    <a:bodyPr/>
                    <a:lstStyle/>
                    <a:p>
                      <a:pPr>
                        <a:lnSpc>
                          <a:spcPct val="107000"/>
                        </a:lnSpc>
                        <a:spcAft>
                          <a:spcPts val="0"/>
                        </a:spcAft>
                      </a:pPr>
                      <a:r>
                        <a:rPr lang="en-ZA" sz="1600" dirty="0" smtClean="0">
                          <a:effectLst/>
                          <a:latin typeface="Arial" panose="020B0604020202020204" pitchFamily="34" charset="0"/>
                          <a:cs typeface="Arial" panose="020B0604020202020204" pitchFamily="34" charset="0"/>
                        </a:rPr>
                        <a:t>204</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57185" marR="57185" marT="0" marB="0"/>
                </a:tc>
                <a:tc>
                  <a:txBody>
                    <a:bodyPr/>
                    <a:lstStyle/>
                    <a:p>
                      <a:pPr>
                        <a:lnSpc>
                          <a:spcPct val="107000"/>
                        </a:lnSpc>
                        <a:spcAft>
                          <a:spcPts val="0"/>
                        </a:spcAft>
                      </a:pPr>
                      <a:r>
                        <a:rPr lang="en-ZA" sz="1600" dirty="0" smtClean="0">
                          <a:effectLst/>
                          <a:latin typeface="Arial" panose="020B0604020202020204" pitchFamily="34" charset="0"/>
                          <a:ea typeface="+mn-ea"/>
                          <a:cs typeface="Arial" panose="020B0604020202020204" pitchFamily="34" charset="0"/>
                        </a:rPr>
                        <a:t>47</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57185" marR="57185" marT="0" marB="0"/>
                </a:tc>
                <a:tc>
                  <a:txBody>
                    <a:bodyPr/>
                    <a:lstStyle/>
                    <a:p>
                      <a:pPr>
                        <a:lnSpc>
                          <a:spcPct val="107000"/>
                        </a:lnSpc>
                        <a:spcAft>
                          <a:spcPts val="0"/>
                        </a:spcAft>
                      </a:pPr>
                      <a:r>
                        <a:rPr lang="en-ZA" sz="1600" dirty="0" smtClean="0">
                          <a:effectLst/>
                          <a:latin typeface="Arial" panose="020B0604020202020204" pitchFamily="34" charset="0"/>
                          <a:cs typeface="Arial" panose="020B0604020202020204" pitchFamily="34" charset="0"/>
                        </a:rPr>
                        <a:t>41</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57185" marR="57185" marT="0" marB="0"/>
                </a:tc>
                <a:tc>
                  <a:txBody>
                    <a:bodyPr/>
                    <a:lstStyle/>
                    <a:p>
                      <a:pPr>
                        <a:lnSpc>
                          <a:spcPct val="107000"/>
                        </a:lnSpc>
                        <a:spcAft>
                          <a:spcPts val="0"/>
                        </a:spcAft>
                      </a:pPr>
                      <a:r>
                        <a:rPr lang="en-ZA" sz="1600" dirty="0" smtClean="0">
                          <a:effectLst/>
                          <a:latin typeface="Arial" panose="020B0604020202020204" pitchFamily="34" charset="0"/>
                          <a:cs typeface="Arial" panose="020B0604020202020204" pitchFamily="34" charset="0"/>
                        </a:rPr>
                        <a:t>116</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57185" marR="57185" marT="0" marB="0"/>
                </a:tc>
                <a:tc>
                  <a:txBody>
                    <a:bodyPr/>
                    <a:lstStyle/>
                    <a:p>
                      <a:pPr>
                        <a:lnSpc>
                          <a:spcPct val="107000"/>
                        </a:lnSpc>
                        <a:spcAft>
                          <a:spcPts val="0"/>
                        </a:spcAft>
                      </a:pPr>
                      <a:r>
                        <a:rPr lang="en-ZA" sz="1600" dirty="0" smtClean="0">
                          <a:effectLst/>
                          <a:latin typeface="Arial" panose="020B0604020202020204" pitchFamily="34" charset="0"/>
                          <a:cs typeface="Arial" panose="020B0604020202020204" pitchFamily="34" charset="0"/>
                        </a:rPr>
                        <a:t>160</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57185" marR="57185" marT="0" marB="0"/>
                </a:tc>
                <a:tc>
                  <a:txBody>
                    <a:bodyPr/>
                    <a:lstStyle/>
                    <a:p>
                      <a:pPr>
                        <a:lnSpc>
                          <a:spcPct val="107000"/>
                        </a:lnSpc>
                        <a:spcAft>
                          <a:spcPts val="0"/>
                        </a:spcAft>
                      </a:pPr>
                      <a:r>
                        <a:rPr lang="en-ZA" sz="1600" dirty="0" smtClean="0">
                          <a:effectLst/>
                          <a:latin typeface="Arial" panose="020B0604020202020204" pitchFamily="34" charset="0"/>
                          <a:ea typeface="+mn-ea"/>
                          <a:cs typeface="Arial" panose="020B0604020202020204" pitchFamily="34" charset="0"/>
                        </a:rPr>
                        <a:t>62</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57185" marR="57185" marT="0" marB="0"/>
                </a:tc>
                <a:extLst>
                  <a:ext uri="{0D108BD9-81ED-4DB2-BD59-A6C34878D82A}">
                    <a16:rowId xmlns:a16="http://schemas.microsoft.com/office/drawing/2014/main" val="3888115885"/>
                  </a:ext>
                </a:extLst>
              </a:tr>
            </a:tbl>
          </a:graphicData>
        </a:graphic>
      </p:graphicFrame>
    </p:spTree>
    <p:extLst>
      <p:ext uri="{BB962C8B-B14F-4D97-AF65-F5344CB8AC3E}">
        <p14:creationId xmlns:p14="http://schemas.microsoft.com/office/powerpoint/2010/main" val="29782533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8233-3569-47F9-AA39-23A29CF2BDFB}"/>
              </a:ext>
            </a:extLst>
          </p:cNvPr>
          <p:cNvSpPr>
            <a:spLocks noGrp="1"/>
          </p:cNvSpPr>
          <p:nvPr>
            <p:ph type="ctrTitle"/>
          </p:nvPr>
        </p:nvSpPr>
        <p:spPr>
          <a:xfrm>
            <a:off x="191344" y="116632"/>
            <a:ext cx="11449272" cy="647650"/>
          </a:xfrm>
        </p:spPr>
        <p:txBody>
          <a:bodyPr>
            <a:noAutofit/>
          </a:bodyPr>
          <a:lstStyle/>
          <a:p>
            <a:r>
              <a:rPr lang="en-ZA" sz="4000" b="1" dirty="0" smtClean="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SMS: Challenges encountered</a:t>
            </a:r>
            <a:endPar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endParaRPr>
          </a:p>
        </p:txBody>
      </p:sp>
      <p:sp>
        <p:nvSpPr>
          <p:cNvPr id="3" name="Subtitle 2">
            <a:extLst>
              <a:ext uri="{FF2B5EF4-FFF2-40B4-BE49-F238E27FC236}">
                <a16:creationId xmlns:a16="http://schemas.microsoft.com/office/drawing/2014/main" id="{B91F62EA-EB45-4011-840F-64402FBB38B5}"/>
              </a:ext>
            </a:extLst>
          </p:cNvPr>
          <p:cNvSpPr>
            <a:spLocks noGrp="1"/>
          </p:cNvSpPr>
          <p:nvPr>
            <p:ph type="subTitle" idx="1"/>
          </p:nvPr>
        </p:nvSpPr>
        <p:spPr>
          <a:xfrm>
            <a:off x="191344" y="740120"/>
            <a:ext cx="11593288" cy="4752528"/>
          </a:xfrm>
        </p:spPr>
        <p:txBody>
          <a:bodyPr>
            <a:noAutofit/>
          </a:bodyPr>
          <a:lstStyle/>
          <a:p>
            <a:pPr lvl="0" algn="just" fontAlgn="ctr">
              <a:buSzPct val="100000"/>
            </a:pPr>
            <a:r>
              <a:rPr lang="en-ZA" dirty="0" smtClean="0">
                <a:solidFill>
                  <a:prstClr val="black"/>
                </a:solidFill>
                <a:latin typeface="Arial" panose="020B0604020202020204" pitchFamily="34" charset="0"/>
                <a:cs typeface="Arial" panose="020B0604020202020204" pitchFamily="34" charset="0"/>
              </a:rPr>
              <a:t>Poor capturing and poor record keeping make it difficult to outline the specific challenges experienced by SMS. In general, non-compliance is aggravated by the following:</a:t>
            </a:r>
          </a:p>
          <a:p>
            <a:pPr lvl="0" algn="just" fontAlgn="ctr">
              <a:buSzPct val="100000"/>
            </a:pPr>
            <a:endParaRPr lang="en-ZA" dirty="0">
              <a:solidFill>
                <a:prstClr val="black"/>
              </a:solidFill>
              <a:latin typeface="Arial" panose="020B0604020202020204" pitchFamily="34" charset="0"/>
              <a:cs typeface="Arial" panose="020B0604020202020204" pitchFamily="34" charset="0"/>
            </a:endParaRPr>
          </a:p>
          <a:p>
            <a:pPr marL="342900" indent="-342900" algn="just" fontAlgn="ctr">
              <a:buSzPct val="100000"/>
              <a:buFont typeface="Arial" panose="020B0604020202020204" pitchFamily="34" charset="0"/>
              <a:buChar char="•"/>
            </a:pPr>
            <a:r>
              <a:rPr lang="en-ZA" dirty="0" smtClean="0">
                <a:solidFill>
                  <a:prstClr val="black"/>
                </a:solidFill>
                <a:latin typeface="Arial" panose="020B0604020202020204" pitchFamily="34" charset="0"/>
                <a:cs typeface="Arial" panose="020B0604020202020204" pitchFamily="34" charset="0"/>
              </a:rPr>
              <a:t>Not all cases are reported to Labour Relations and as such are not captured on PERSAL.</a:t>
            </a:r>
          </a:p>
          <a:p>
            <a:pPr marL="342900" indent="-342900" algn="just" fontAlgn="ctr">
              <a:buSzPct val="100000"/>
              <a:buFont typeface="Arial" panose="020B0604020202020204" pitchFamily="34" charset="0"/>
              <a:buChar char="•"/>
            </a:pPr>
            <a:r>
              <a:rPr lang="en-ZA" dirty="0" smtClean="0">
                <a:solidFill>
                  <a:prstClr val="black"/>
                </a:solidFill>
                <a:latin typeface="Arial" panose="020B0604020202020204" pitchFamily="34" charset="0"/>
                <a:cs typeface="Arial" panose="020B0604020202020204" pitchFamily="34" charset="0"/>
              </a:rPr>
              <a:t>Poor internal monitoring/oversight of disciplinary cases.</a:t>
            </a:r>
          </a:p>
          <a:p>
            <a:pPr marL="342900" indent="-342900" algn="just" fontAlgn="ctr">
              <a:buSzPct val="100000"/>
              <a:buFont typeface="Arial" panose="020B0604020202020204" pitchFamily="34" charset="0"/>
              <a:buChar char="•"/>
            </a:pPr>
            <a:r>
              <a:rPr lang="en-ZA" dirty="0" smtClean="0">
                <a:solidFill>
                  <a:prstClr val="black"/>
                </a:solidFill>
                <a:latin typeface="Arial" panose="020B0604020202020204" pitchFamily="34" charset="0"/>
                <a:cs typeface="Arial" panose="020B0604020202020204" pitchFamily="34" charset="0"/>
              </a:rPr>
              <a:t>No consequences for not capturing data on PERSAL.</a:t>
            </a:r>
          </a:p>
          <a:p>
            <a:pPr marL="342900" indent="-342900" algn="just" fontAlgn="ctr">
              <a:buSzPct val="100000"/>
              <a:buFont typeface="Arial" panose="020B0604020202020204" pitchFamily="34" charset="0"/>
              <a:buChar char="•"/>
            </a:pPr>
            <a:endParaRPr lang="en-ZA"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59789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8233-3569-47F9-AA39-23A29CF2BDFB}"/>
              </a:ext>
            </a:extLst>
          </p:cNvPr>
          <p:cNvSpPr>
            <a:spLocks noGrp="1"/>
          </p:cNvSpPr>
          <p:nvPr>
            <p:ph type="ctrTitle"/>
          </p:nvPr>
        </p:nvSpPr>
        <p:spPr>
          <a:xfrm>
            <a:off x="191344" y="116632"/>
            <a:ext cx="11449272" cy="647650"/>
          </a:xfrm>
        </p:spPr>
        <p:txBody>
          <a:bodyPr>
            <a:noAutofit/>
          </a:bodyPr>
          <a:lstStyle/>
          <a:p>
            <a:r>
              <a:rPr lang="en-ZA" sz="4000" b="1" dirty="0" smtClean="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SMS: Challenges encountered</a:t>
            </a:r>
            <a:endPar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endParaRPr>
          </a:p>
        </p:txBody>
      </p:sp>
      <p:sp>
        <p:nvSpPr>
          <p:cNvPr id="3" name="Subtitle 2">
            <a:extLst>
              <a:ext uri="{FF2B5EF4-FFF2-40B4-BE49-F238E27FC236}">
                <a16:creationId xmlns:a16="http://schemas.microsoft.com/office/drawing/2014/main" id="{B91F62EA-EB45-4011-840F-64402FBB38B5}"/>
              </a:ext>
            </a:extLst>
          </p:cNvPr>
          <p:cNvSpPr>
            <a:spLocks noGrp="1"/>
          </p:cNvSpPr>
          <p:nvPr>
            <p:ph type="subTitle" idx="1"/>
          </p:nvPr>
        </p:nvSpPr>
        <p:spPr>
          <a:xfrm>
            <a:off x="191344" y="740120"/>
            <a:ext cx="11593288" cy="4752528"/>
          </a:xfrm>
        </p:spPr>
        <p:txBody>
          <a:bodyPr>
            <a:noAutofit/>
          </a:bodyPr>
          <a:lstStyle/>
          <a:p>
            <a:pPr lvl="0" algn="just" fontAlgn="ctr">
              <a:buSzPct val="100000"/>
            </a:pPr>
            <a:r>
              <a:rPr lang="en-ZA" dirty="0" smtClean="0">
                <a:solidFill>
                  <a:prstClr val="black"/>
                </a:solidFill>
                <a:latin typeface="Arial" panose="020B0604020202020204" pitchFamily="34" charset="0"/>
                <a:cs typeface="Arial" panose="020B0604020202020204" pitchFamily="34" charset="0"/>
              </a:rPr>
              <a:t>The implementation of discipline management for senior managers are complicated in the following way:</a:t>
            </a:r>
          </a:p>
          <a:p>
            <a:pPr marL="342900" lvl="0" indent="-342900" algn="just" fontAlgn="ctr">
              <a:buSzPct val="100000"/>
              <a:buFont typeface="Arial" panose="020B0604020202020204" pitchFamily="34" charset="0"/>
              <a:buChar char="•"/>
            </a:pPr>
            <a:r>
              <a:rPr lang="en-ZA" dirty="0" smtClean="0">
                <a:solidFill>
                  <a:prstClr val="black"/>
                </a:solidFill>
                <a:latin typeface="Arial" panose="020B0604020202020204" pitchFamily="34" charset="0"/>
                <a:cs typeface="Arial" panose="020B0604020202020204" pitchFamily="34" charset="0"/>
              </a:rPr>
              <a:t>Unnecessary </a:t>
            </a:r>
            <a:r>
              <a:rPr lang="en-ZA" dirty="0">
                <a:solidFill>
                  <a:prstClr val="black"/>
                </a:solidFill>
                <a:latin typeface="Arial" panose="020B0604020202020204" pitchFamily="34" charset="0"/>
                <a:cs typeface="Arial" panose="020B0604020202020204" pitchFamily="34" charset="0"/>
              </a:rPr>
              <a:t>delays to commence with a disciplinary </a:t>
            </a:r>
            <a:r>
              <a:rPr lang="en-ZA" dirty="0" smtClean="0">
                <a:solidFill>
                  <a:prstClr val="black"/>
                </a:solidFill>
                <a:latin typeface="Arial" panose="020B0604020202020204" pitchFamily="34" charset="0"/>
                <a:cs typeface="Arial" panose="020B0604020202020204" pitchFamily="34" charset="0"/>
              </a:rPr>
              <a:t>hearing when weighing the impact of possible disciplinary action on service delivery and the culture of an organisation.</a:t>
            </a:r>
          </a:p>
          <a:p>
            <a:pPr marL="342900" lvl="0" indent="-342900" algn="just" fontAlgn="ctr">
              <a:buSzPct val="100000"/>
              <a:buFont typeface="Arial" panose="020B0604020202020204" pitchFamily="34" charset="0"/>
              <a:buChar char="•"/>
            </a:pPr>
            <a:r>
              <a:rPr lang="en-ZA" dirty="0" smtClean="0">
                <a:solidFill>
                  <a:prstClr val="black"/>
                </a:solidFill>
                <a:latin typeface="Arial" panose="020B0604020202020204" pitchFamily="34" charset="0"/>
                <a:cs typeface="Arial" panose="020B0604020202020204" pitchFamily="34" charset="0"/>
              </a:rPr>
              <a:t>Difficulty to secure role-players, presiding officers and employer representatives (reluctance to use non-SMS members to initiate and chair against SMS members).</a:t>
            </a:r>
          </a:p>
          <a:p>
            <a:pPr marL="342900" lvl="0" indent="-342900" algn="just" fontAlgn="ctr">
              <a:buSzPct val="100000"/>
              <a:buFont typeface="Arial" panose="020B0604020202020204" pitchFamily="34" charset="0"/>
              <a:buChar char="•"/>
            </a:pPr>
            <a:r>
              <a:rPr lang="en-ZA" dirty="0" smtClean="0">
                <a:solidFill>
                  <a:prstClr val="black"/>
                </a:solidFill>
                <a:latin typeface="Arial" panose="020B0604020202020204" pitchFamily="34" charset="0"/>
                <a:cs typeface="Arial" panose="020B0604020202020204" pitchFamily="34" charset="0"/>
              </a:rPr>
              <a:t>Reluctance of subordinates to testify against seniors in fear of victimization.</a:t>
            </a:r>
          </a:p>
          <a:p>
            <a:pPr marL="342900" lvl="0" indent="-342900" algn="just" fontAlgn="ctr">
              <a:buSzPct val="100000"/>
              <a:buFont typeface="Arial" panose="020B0604020202020204" pitchFamily="34" charset="0"/>
              <a:buChar char="•"/>
            </a:pPr>
            <a:r>
              <a:rPr lang="en-ZA" dirty="0" smtClean="0">
                <a:solidFill>
                  <a:prstClr val="black"/>
                </a:solidFill>
                <a:latin typeface="Arial" panose="020B0604020202020204" pitchFamily="34" charset="0"/>
                <a:cs typeface="Arial" panose="020B0604020202020204" pitchFamily="34" charset="0"/>
              </a:rPr>
              <a:t>Not involving Labour Relations Unit in cases involving SMS, resulting in non-compliance with the SMS handbook.</a:t>
            </a:r>
          </a:p>
          <a:p>
            <a:pPr marL="342900" lvl="0" indent="-342900" algn="just" fontAlgn="ctr">
              <a:buSzPct val="100000"/>
              <a:buFont typeface="Arial" panose="020B0604020202020204" pitchFamily="34" charset="0"/>
              <a:buChar char="•"/>
            </a:pPr>
            <a:r>
              <a:rPr lang="en-ZA" dirty="0" smtClean="0">
                <a:solidFill>
                  <a:prstClr val="black"/>
                </a:solidFill>
                <a:latin typeface="Arial" panose="020B0604020202020204" pitchFamily="34" charset="0"/>
                <a:cs typeface="Arial" panose="020B0604020202020204" pitchFamily="34" charset="0"/>
              </a:rPr>
              <a:t>Unwarranted use of legal representation in cases that are not legally complex.</a:t>
            </a:r>
          </a:p>
          <a:p>
            <a:pPr lvl="0" algn="just" fontAlgn="ctr">
              <a:buSzPct val="100000"/>
            </a:pPr>
            <a:endParaRPr lang="en-ZA" dirty="0" smtClean="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19887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8233-3569-47F9-AA39-23A29CF2BDFB}"/>
              </a:ext>
            </a:extLst>
          </p:cNvPr>
          <p:cNvSpPr>
            <a:spLocks noGrp="1"/>
          </p:cNvSpPr>
          <p:nvPr>
            <p:ph type="ctrTitle"/>
          </p:nvPr>
        </p:nvSpPr>
        <p:spPr>
          <a:xfrm>
            <a:off x="191344" y="116632"/>
            <a:ext cx="11449272" cy="647650"/>
          </a:xfrm>
        </p:spPr>
        <p:txBody>
          <a:bodyPr>
            <a:noAutofit/>
          </a:bodyPr>
          <a:lstStyle/>
          <a:p>
            <a:r>
              <a:rPr lang="en-ZA" sz="4000" b="1" dirty="0" smtClean="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SMS: Challenges encountered</a:t>
            </a:r>
            <a:endPar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endParaRPr>
          </a:p>
        </p:txBody>
      </p:sp>
      <p:sp>
        <p:nvSpPr>
          <p:cNvPr id="3" name="Subtitle 2">
            <a:extLst>
              <a:ext uri="{FF2B5EF4-FFF2-40B4-BE49-F238E27FC236}">
                <a16:creationId xmlns:a16="http://schemas.microsoft.com/office/drawing/2014/main" id="{B91F62EA-EB45-4011-840F-64402FBB38B5}"/>
              </a:ext>
            </a:extLst>
          </p:cNvPr>
          <p:cNvSpPr>
            <a:spLocks noGrp="1"/>
          </p:cNvSpPr>
          <p:nvPr>
            <p:ph type="subTitle" idx="1"/>
          </p:nvPr>
        </p:nvSpPr>
        <p:spPr>
          <a:xfrm>
            <a:off x="191344" y="740120"/>
            <a:ext cx="11593288" cy="4752528"/>
          </a:xfrm>
        </p:spPr>
        <p:txBody>
          <a:bodyPr>
            <a:noAutofit/>
          </a:bodyPr>
          <a:lstStyle/>
          <a:p>
            <a:pPr lvl="0" algn="just" fontAlgn="ctr">
              <a:buSzPct val="100000"/>
            </a:pPr>
            <a:r>
              <a:rPr lang="en-ZA" dirty="0" smtClean="0">
                <a:solidFill>
                  <a:prstClr val="black"/>
                </a:solidFill>
                <a:latin typeface="Arial" panose="020B0604020202020204" pitchFamily="34" charset="0"/>
                <a:cs typeface="Arial" panose="020B0604020202020204" pitchFamily="34" charset="0"/>
              </a:rPr>
              <a:t>The implementation of discipline management for senior managers are complicated in the following way (</a:t>
            </a:r>
            <a:r>
              <a:rPr lang="en-ZA" dirty="0" err="1" smtClean="0">
                <a:solidFill>
                  <a:prstClr val="black"/>
                </a:solidFill>
                <a:latin typeface="Arial" panose="020B0604020202020204" pitchFamily="34" charset="0"/>
                <a:cs typeface="Arial" panose="020B0604020202020204" pitchFamily="34" charset="0"/>
              </a:rPr>
              <a:t>cont</a:t>
            </a:r>
            <a:r>
              <a:rPr lang="en-ZA" dirty="0" smtClean="0">
                <a:solidFill>
                  <a:prstClr val="black"/>
                </a:solidFill>
                <a:latin typeface="Arial" panose="020B0604020202020204" pitchFamily="34" charset="0"/>
                <a:cs typeface="Arial" panose="020B0604020202020204" pitchFamily="34" charset="0"/>
              </a:rPr>
              <a:t>):</a:t>
            </a:r>
          </a:p>
          <a:p>
            <a:pPr marL="342900" lvl="0" indent="-342900" algn="just" fontAlgn="ctr">
              <a:buSzPct val="100000"/>
              <a:buFont typeface="Arial" panose="020B0604020202020204" pitchFamily="34" charset="0"/>
              <a:buChar char="•"/>
            </a:pPr>
            <a:r>
              <a:rPr lang="en-ZA" dirty="0" smtClean="0">
                <a:solidFill>
                  <a:prstClr val="black"/>
                </a:solidFill>
                <a:latin typeface="Arial" panose="020B0604020202020204" pitchFamily="34" charset="0"/>
                <a:cs typeface="Arial" panose="020B0604020202020204" pitchFamily="34" charset="0"/>
              </a:rPr>
              <a:t>Pro-longed precautionary suspensions that are costly to the State.</a:t>
            </a:r>
          </a:p>
          <a:p>
            <a:pPr marL="342900" lvl="0" indent="-342900" algn="just" fontAlgn="ctr">
              <a:buSzPct val="100000"/>
              <a:buFont typeface="Arial" panose="020B0604020202020204" pitchFamily="34" charset="0"/>
              <a:buChar char="•"/>
            </a:pPr>
            <a:r>
              <a:rPr lang="en-ZA" dirty="0" smtClean="0">
                <a:solidFill>
                  <a:prstClr val="black"/>
                </a:solidFill>
                <a:latin typeface="Arial" panose="020B0604020202020204" pitchFamily="34" charset="0"/>
                <a:cs typeface="Arial" panose="020B0604020202020204" pitchFamily="34" charset="0"/>
              </a:rPr>
              <a:t>When used to victimise </a:t>
            </a:r>
            <a:r>
              <a:rPr lang="en-ZA" dirty="0">
                <a:solidFill>
                  <a:prstClr val="black"/>
                </a:solidFill>
                <a:latin typeface="Arial" panose="020B0604020202020204" pitchFamily="34" charset="0"/>
                <a:cs typeface="Arial" panose="020B0604020202020204" pitchFamily="34" charset="0"/>
              </a:rPr>
              <a:t>employees. </a:t>
            </a:r>
            <a:r>
              <a:rPr lang="en-ZA" dirty="0" smtClean="0">
                <a:solidFill>
                  <a:prstClr val="black"/>
                </a:solidFill>
                <a:latin typeface="Arial" panose="020B0604020202020204" pitchFamily="34" charset="0"/>
                <a:cs typeface="Arial" panose="020B0604020202020204" pitchFamily="34" charset="0"/>
              </a:rPr>
              <a:t>SMS members frequently request </a:t>
            </a:r>
            <a:r>
              <a:rPr lang="en-ZA" dirty="0">
                <a:solidFill>
                  <a:prstClr val="black"/>
                </a:solidFill>
                <a:latin typeface="Arial" panose="020B0604020202020204" pitchFamily="34" charset="0"/>
                <a:cs typeface="Arial" panose="020B0604020202020204" pitchFamily="34" charset="0"/>
              </a:rPr>
              <a:t>assistance of DPSA (either in writing or via hotline) to intervene in disciplinary actions (suspensions, abuse of power and victimisation) contemplated against them by their seniors (including DDGs, DG and Executive Authorities</a:t>
            </a:r>
            <a:r>
              <a:rPr lang="en-ZA" dirty="0" smtClean="0">
                <a:solidFill>
                  <a:prstClr val="black"/>
                </a:solidFill>
                <a:latin typeface="Arial" panose="020B0604020202020204" pitchFamily="34" charset="0"/>
                <a:cs typeface="Arial" panose="020B0604020202020204" pitchFamily="34" charset="0"/>
              </a:rPr>
              <a:t>).</a:t>
            </a:r>
          </a:p>
          <a:p>
            <a:pPr lvl="0" algn="just" fontAlgn="ctr">
              <a:buSzPct val="100000"/>
            </a:pPr>
            <a:r>
              <a:rPr lang="en-US" sz="2000" dirty="0" smtClean="0">
                <a:solidFill>
                  <a:srgbClr val="FF0000"/>
                </a:solidFill>
                <a:latin typeface="Arial" panose="020B0604020202020204" pitchFamily="34" charset="0"/>
                <a:cs typeface="Arial" panose="020B0604020202020204" pitchFamily="34" charset="0"/>
              </a:rPr>
              <a:t>Delays caused by forum shopping by those being disciplined – </a:t>
            </a:r>
            <a:r>
              <a:rPr lang="en-US" sz="2000" dirty="0" err="1" smtClean="0">
                <a:solidFill>
                  <a:srgbClr val="FF0000"/>
                </a:solidFill>
                <a:latin typeface="Arial" panose="020B0604020202020204" pitchFamily="34" charset="0"/>
                <a:cs typeface="Arial" panose="020B0604020202020204" pitchFamily="34" charset="0"/>
              </a:rPr>
              <a:t>refering</a:t>
            </a:r>
            <a:r>
              <a:rPr lang="en-US" sz="2000" dirty="0" smtClean="0">
                <a:solidFill>
                  <a:srgbClr val="FF0000"/>
                </a:solidFill>
                <a:latin typeface="Arial" panose="020B0604020202020204" pitchFamily="34" charset="0"/>
                <a:cs typeface="Arial" panose="020B0604020202020204" pitchFamily="34" charset="0"/>
              </a:rPr>
              <a:t> same matters under disciplinary to EA for intervention, OPSC, Bargaining Council </a:t>
            </a:r>
            <a:r>
              <a:rPr lang="en-US" sz="2000" dirty="0" err="1" smtClean="0">
                <a:solidFill>
                  <a:srgbClr val="FF0000"/>
                </a:solidFill>
                <a:latin typeface="Arial" panose="020B0604020202020204" pitchFamily="34" charset="0"/>
                <a:cs typeface="Arial" panose="020B0604020202020204" pitchFamily="34" charset="0"/>
              </a:rPr>
              <a:t>etc</a:t>
            </a:r>
            <a:r>
              <a:rPr lang="en-US" sz="2000" dirty="0" smtClean="0">
                <a:solidFill>
                  <a:srgbClr val="FF0000"/>
                </a:solidFill>
                <a:latin typeface="Arial" panose="020B0604020202020204" pitchFamily="34" charset="0"/>
                <a:cs typeface="Arial" panose="020B0604020202020204" pitchFamily="34" charset="0"/>
              </a:rPr>
              <a:t> resulting in delays</a:t>
            </a:r>
          </a:p>
          <a:p>
            <a:pPr lvl="0" algn="just" fontAlgn="ctr">
              <a:buSzPct val="100000"/>
            </a:pPr>
            <a:r>
              <a:rPr lang="en-US" sz="2000" dirty="0">
                <a:solidFill>
                  <a:srgbClr val="FF0000"/>
                </a:solidFill>
                <a:latin typeface="Arial" panose="020B0604020202020204" pitchFamily="34" charset="0"/>
                <a:cs typeface="Arial" panose="020B0604020202020204" pitchFamily="34" charset="0"/>
              </a:rPr>
              <a:t>P</a:t>
            </a:r>
            <a:r>
              <a:rPr lang="en-US" sz="2000" dirty="0" smtClean="0">
                <a:solidFill>
                  <a:srgbClr val="FF0000"/>
                </a:solidFill>
                <a:latin typeface="Arial" panose="020B0604020202020204" pitchFamily="34" charset="0"/>
                <a:cs typeface="Arial" panose="020B0604020202020204" pitchFamily="34" charset="0"/>
              </a:rPr>
              <a:t>ostponements (no limit currently) by employees avoiding to face facts in the hearing </a:t>
            </a:r>
          </a:p>
          <a:p>
            <a:pPr lvl="0" algn="just" fontAlgn="ctr">
              <a:buSzPct val="100000"/>
            </a:pPr>
            <a:r>
              <a:rPr lang="en-US" sz="2000" dirty="0" smtClean="0">
                <a:solidFill>
                  <a:srgbClr val="FF0000"/>
                </a:solidFill>
                <a:latin typeface="Arial" panose="020B0604020202020204" pitchFamily="34" charset="0"/>
                <a:cs typeface="Arial" panose="020B0604020202020204" pitchFamily="34" charset="0"/>
              </a:rPr>
              <a:t>Postponements by employer (no limits currently) trying to keep an employee out of work through suspensions and yet no strong case to prove.</a:t>
            </a:r>
            <a:endParaRPr lang="en-ZA" sz="2000" dirty="0"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27327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8233-3569-47F9-AA39-23A29CF2BDFB}"/>
              </a:ext>
            </a:extLst>
          </p:cNvPr>
          <p:cNvSpPr>
            <a:spLocks noGrp="1"/>
          </p:cNvSpPr>
          <p:nvPr>
            <p:ph type="ctrTitle"/>
          </p:nvPr>
        </p:nvSpPr>
        <p:spPr>
          <a:xfrm>
            <a:off x="191344" y="116632"/>
            <a:ext cx="11449272" cy="647650"/>
          </a:xfrm>
        </p:spPr>
        <p:txBody>
          <a:bodyPr>
            <a:noAutofit/>
          </a:bodyPr>
          <a:lstStyle/>
          <a:p>
            <a:r>
              <a:rPr lang="en-ZA" sz="4000" b="1" dirty="0" smtClean="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Conclusion</a:t>
            </a:r>
            <a:endPar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endParaRPr>
          </a:p>
        </p:txBody>
      </p:sp>
      <p:sp>
        <p:nvSpPr>
          <p:cNvPr id="3" name="Subtitle 2">
            <a:extLst>
              <a:ext uri="{FF2B5EF4-FFF2-40B4-BE49-F238E27FC236}">
                <a16:creationId xmlns:a16="http://schemas.microsoft.com/office/drawing/2014/main" id="{B91F62EA-EB45-4011-840F-64402FBB38B5}"/>
              </a:ext>
            </a:extLst>
          </p:cNvPr>
          <p:cNvSpPr>
            <a:spLocks noGrp="1"/>
          </p:cNvSpPr>
          <p:nvPr>
            <p:ph type="subTitle" idx="1"/>
          </p:nvPr>
        </p:nvSpPr>
        <p:spPr>
          <a:xfrm>
            <a:off x="191344" y="740120"/>
            <a:ext cx="11593288" cy="4752528"/>
          </a:xfrm>
        </p:spPr>
        <p:txBody>
          <a:bodyPr>
            <a:noAutofit/>
          </a:bodyPr>
          <a:lstStyle/>
          <a:p>
            <a:pPr lvl="0" algn="just" fontAlgn="ctr">
              <a:buSzPct val="100000"/>
            </a:pPr>
            <a:r>
              <a:rPr lang="en-ZA" u="sng" dirty="0" smtClean="0">
                <a:solidFill>
                  <a:prstClr val="black"/>
                </a:solidFill>
                <a:latin typeface="Arial" panose="020B0604020202020204" pitchFamily="34" charset="0"/>
                <a:cs typeface="Arial" panose="020B0604020202020204" pitchFamily="34" charset="0"/>
              </a:rPr>
              <a:t>To address the current shortcomings in discipline management, the DPSA is:</a:t>
            </a:r>
          </a:p>
          <a:p>
            <a:pPr marL="457200" lvl="0" indent="-457200" algn="just" fontAlgn="ctr">
              <a:buSzPct val="100000"/>
              <a:buAutoNum type="arabicParenR"/>
            </a:pPr>
            <a:r>
              <a:rPr lang="en-ZA" dirty="0" smtClean="0">
                <a:solidFill>
                  <a:prstClr val="black"/>
                </a:solidFill>
                <a:latin typeface="Arial" panose="020B0604020202020204" pitchFamily="34" charset="0"/>
                <a:cs typeface="Arial" panose="020B0604020202020204" pitchFamily="34" charset="0"/>
              </a:rPr>
              <a:t>Addressing non-compliance by elevating issues pertaining to discipline management to FOSAD and the MPSA.</a:t>
            </a:r>
          </a:p>
          <a:p>
            <a:pPr marL="457200" lvl="0" indent="-457200" algn="just" fontAlgn="ctr">
              <a:buSzPct val="100000"/>
              <a:buAutoNum type="arabicParenR"/>
            </a:pPr>
            <a:r>
              <a:rPr lang="en-ZA" dirty="0" smtClean="0">
                <a:solidFill>
                  <a:prstClr val="black"/>
                </a:solidFill>
                <a:latin typeface="Arial" panose="020B0604020202020204" pitchFamily="34" charset="0"/>
                <a:cs typeface="Arial" panose="020B0604020202020204" pitchFamily="34" charset="0"/>
              </a:rPr>
              <a:t>Addressing data management through: Better categorisation of discipline management data on PERSAL to make capturing easier, automating some of the reporting processes and to improve data collection. </a:t>
            </a:r>
            <a:endParaRPr lang="en-ZA" dirty="0">
              <a:solidFill>
                <a:prstClr val="black"/>
              </a:solidFill>
              <a:latin typeface="Arial" panose="020B0604020202020204" pitchFamily="34" charset="0"/>
              <a:cs typeface="Arial" panose="020B0604020202020204" pitchFamily="34" charset="0"/>
            </a:endParaRPr>
          </a:p>
          <a:p>
            <a:pPr marL="457200" lvl="0" indent="-457200" algn="just" fontAlgn="ctr">
              <a:buSzPct val="100000"/>
              <a:buAutoNum type="arabicParenR"/>
            </a:pPr>
            <a:r>
              <a:rPr lang="en-ZA" dirty="0" smtClean="0">
                <a:solidFill>
                  <a:prstClr val="black"/>
                </a:solidFill>
                <a:latin typeface="Arial" panose="020B0604020202020204" pitchFamily="34" charset="0"/>
                <a:cs typeface="Arial" panose="020B0604020202020204" pitchFamily="34" charset="0"/>
              </a:rPr>
              <a:t>Addressing training and awareness (Presiding officers, HR officials, managers).</a:t>
            </a:r>
          </a:p>
          <a:p>
            <a:pPr marL="457200" lvl="0" indent="-457200" algn="just" fontAlgn="ctr">
              <a:buSzPct val="100000"/>
              <a:buAutoNum type="arabicParenR"/>
            </a:pPr>
            <a:r>
              <a:rPr lang="en-ZA" dirty="0" smtClean="0">
                <a:solidFill>
                  <a:prstClr val="black"/>
                </a:solidFill>
                <a:latin typeface="Arial" panose="020B0604020202020204" pitchFamily="34" charset="0"/>
                <a:cs typeface="Arial" panose="020B0604020202020204" pitchFamily="34" charset="0"/>
              </a:rPr>
              <a:t>Developing a new discipline management strategy for the Public Service which will focus on review of legislation, addressing implementation challenges and addressing culture.</a:t>
            </a:r>
          </a:p>
          <a:p>
            <a:pPr marL="457200" lvl="0" indent="-457200" algn="just" fontAlgn="ctr">
              <a:buSzPct val="100000"/>
              <a:buAutoNum type="arabicParenR"/>
            </a:pPr>
            <a:r>
              <a:rPr lang="en-US" dirty="0" smtClean="0">
                <a:solidFill>
                  <a:srgbClr val="FF0000"/>
                </a:solidFill>
                <a:latin typeface="Arial" panose="020B0604020202020204" pitchFamily="34" charset="0"/>
                <a:cs typeface="Arial" panose="020B0604020202020204" pitchFamily="34" charset="0"/>
              </a:rPr>
              <a:t>Review disciplinary code </a:t>
            </a:r>
            <a:endParaRPr lang="en-ZA"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3332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8233-3569-47F9-AA39-23A29CF2BDFB}"/>
              </a:ext>
            </a:extLst>
          </p:cNvPr>
          <p:cNvSpPr>
            <a:spLocks noGrp="1"/>
          </p:cNvSpPr>
          <p:nvPr>
            <p:ph type="ctrTitle"/>
          </p:nvPr>
        </p:nvSpPr>
        <p:spPr>
          <a:xfrm>
            <a:off x="1415480" y="0"/>
            <a:ext cx="9144000" cy="1010493"/>
          </a:xfrm>
        </p:spPr>
        <p:txBody>
          <a:bodyPr>
            <a:normAutofit/>
          </a:bodyPr>
          <a:lstStyle/>
          <a:p>
            <a:r>
              <a:rPr lang="en-US" sz="4000" b="1" dirty="0" smtClean="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Arial" panose="020B0604020202020204" pitchFamily="34" charset="0"/>
              </a:rPr>
              <a:t>Aim of presentation</a:t>
            </a:r>
            <a:endParaRPr lang="en-ZA" sz="4000" dirty="0">
              <a:solidFill>
                <a:schemeClr val="accent2"/>
              </a:solidFill>
              <a:latin typeface="Segoe UI Emoji" panose="020B0502040204020203" pitchFamily="34" charset="0"/>
              <a:ea typeface="Segoe UI Emoji" panose="020B0502040204020203" pitchFamily="34" charset="0"/>
            </a:endParaRPr>
          </a:p>
        </p:txBody>
      </p:sp>
      <p:sp>
        <p:nvSpPr>
          <p:cNvPr id="3" name="Subtitle 2">
            <a:extLst>
              <a:ext uri="{FF2B5EF4-FFF2-40B4-BE49-F238E27FC236}">
                <a16:creationId xmlns:a16="http://schemas.microsoft.com/office/drawing/2014/main" id="{B91F62EA-EB45-4011-840F-64402FBB38B5}"/>
              </a:ext>
            </a:extLst>
          </p:cNvPr>
          <p:cNvSpPr>
            <a:spLocks noGrp="1"/>
          </p:cNvSpPr>
          <p:nvPr>
            <p:ph type="subTitle" idx="1"/>
          </p:nvPr>
        </p:nvSpPr>
        <p:spPr>
          <a:xfrm>
            <a:off x="263352" y="1412776"/>
            <a:ext cx="11665296" cy="2879898"/>
          </a:xfrm>
        </p:spPr>
        <p:txBody>
          <a:bodyPr>
            <a:normAutofit/>
          </a:bodyPr>
          <a:lstStyle/>
          <a:p>
            <a:pPr marL="228600" lvl="0" indent="-228600" algn="l">
              <a:buSzPct val="100000"/>
              <a:buFont typeface="Arial" panose="020B0604020202020204" pitchFamily="34" charset="0"/>
              <a:buChar char="•"/>
            </a:pPr>
            <a:r>
              <a:rPr lang="en-ZA" dirty="0">
                <a:solidFill>
                  <a:prstClr val="black"/>
                </a:solidFill>
                <a:latin typeface="Arial" panose="020B0604020202020204" pitchFamily="34" charset="0"/>
                <a:cs typeface="Arial" panose="020B0604020202020204" pitchFamily="34" charset="0"/>
              </a:rPr>
              <a:t>To </a:t>
            </a:r>
            <a:r>
              <a:rPr lang="en-ZA" dirty="0" smtClean="0">
                <a:solidFill>
                  <a:prstClr val="black"/>
                </a:solidFill>
                <a:latin typeface="Arial" panose="020B0604020202020204" pitchFamily="34" charset="0"/>
                <a:cs typeface="Arial" panose="020B0604020202020204" pitchFamily="34" charset="0"/>
              </a:rPr>
              <a:t>brief the Portfolio Committee on the effective </a:t>
            </a:r>
            <a:r>
              <a:rPr lang="en-ZA" dirty="0">
                <a:solidFill>
                  <a:prstClr val="black"/>
                </a:solidFill>
                <a:latin typeface="Arial" panose="020B0604020202020204" pitchFamily="34" charset="0"/>
                <a:cs typeface="Arial" panose="020B0604020202020204" pitchFamily="34" charset="0"/>
              </a:rPr>
              <a:t>management of disciplinary cases and challenges encountered in the implementation of the policy on the disciplinary cases for senior managers in the public service. </a:t>
            </a:r>
            <a:endParaRPr lang="en-ZA" dirty="0" smtClean="0">
              <a:solidFill>
                <a:prstClr val="black"/>
              </a:solidFill>
              <a:latin typeface="Arial" panose="020B0604020202020204" pitchFamily="34" charset="0"/>
              <a:cs typeface="Arial" panose="020B0604020202020204" pitchFamily="34" charset="0"/>
            </a:endParaRPr>
          </a:p>
          <a:p>
            <a:pPr marL="228600" lvl="0" indent="-228600" algn="l">
              <a:buSzPct val="100000"/>
              <a:buFont typeface="Arial" panose="020B0604020202020204" pitchFamily="34" charset="0"/>
              <a:buChar char="•"/>
            </a:pPr>
            <a:endParaRPr lang="en-US" dirty="0" smtClean="0">
              <a:solidFill>
                <a:prstClr val="black"/>
              </a:solidFill>
              <a:latin typeface="Trebuchet MS" panose="020B0603020202020204"/>
            </a:endParaRPr>
          </a:p>
        </p:txBody>
      </p:sp>
    </p:spTree>
    <p:extLst>
      <p:ext uri="{BB962C8B-B14F-4D97-AF65-F5344CB8AC3E}">
        <p14:creationId xmlns:p14="http://schemas.microsoft.com/office/powerpoint/2010/main" val="4023193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8233-3569-47F9-AA39-23A29CF2BDFB}"/>
              </a:ext>
            </a:extLst>
          </p:cNvPr>
          <p:cNvSpPr>
            <a:spLocks noGrp="1"/>
          </p:cNvSpPr>
          <p:nvPr>
            <p:ph type="ctrTitle"/>
          </p:nvPr>
        </p:nvSpPr>
        <p:spPr>
          <a:xfrm>
            <a:off x="191344" y="116632"/>
            <a:ext cx="11449272" cy="647650"/>
          </a:xfrm>
        </p:spPr>
        <p:txBody>
          <a:bodyPr>
            <a:noAutofit/>
          </a:bodyPr>
          <a:lstStyle/>
          <a:p>
            <a:r>
              <a:rPr lang="en-ZA" sz="4000" b="1" dirty="0" smtClean="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Discipline Management : Status Quo</a:t>
            </a:r>
            <a:endPar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endParaRPr>
          </a:p>
        </p:txBody>
      </p:sp>
      <p:sp>
        <p:nvSpPr>
          <p:cNvPr id="3" name="Subtitle 2">
            <a:extLst>
              <a:ext uri="{FF2B5EF4-FFF2-40B4-BE49-F238E27FC236}">
                <a16:creationId xmlns:a16="http://schemas.microsoft.com/office/drawing/2014/main" id="{B91F62EA-EB45-4011-840F-64402FBB38B5}"/>
              </a:ext>
            </a:extLst>
          </p:cNvPr>
          <p:cNvSpPr>
            <a:spLocks noGrp="1"/>
          </p:cNvSpPr>
          <p:nvPr>
            <p:ph type="subTitle" idx="1"/>
          </p:nvPr>
        </p:nvSpPr>
        <p:spPr>
          <a:xfrm>
            <a:off x="191344" y="740120"/>
            <a:ext cx="11593288" cy="4752528"/>
          </a:xfrm>
        </p:spPr>
        <p:txBody>
          <a:bodyPr>
            <a:noAutofit/>
          </a:bodyPr>
          <a:lstStyle/>
          <a:p>
            <a:pPr lvl="0" algn="just" fontAlgn="ctr">
              <a:buSzPct val="100000"/>
            </a:pPr>
            <a:r>
              <a:rPr lang="en-ZA" dirty="0" smtClean="0">
                <a:solidFill>
                  <a:prstClr val="black"/>
                </a:solidFill>
                <a:latin typeface="Arial" panose="020B0604020202020204" pitchFamily="34" charset="0"/>
                <a:cs typeface="Arial" panose="020B0604020202020204" pitchFamily="34" charset="0"/>
              </a:rPr>
              <a:t>FOSAD Reports on the implementation of discipline management by departments over the past two years clearly indicate that the implementation of discipline management is neither effective, nor efficient. The reason being:</a:t>
            </a:r>
          </a:p>
          <a:p>
            <a:pPr lvl="0" algn="just" fontAlgn="ctr">
              <a:buSzPct val="100000"/>
            </a:pPr>
            <a:endParaRPr lang="en-ZA" dirty="0">
              <a:solidFill>
                <a:prstClr val="black"/>
              </a:solidFill>
              <a:latin typeface="Arial" panose="020B0604020202020204" pitchFamily="34" charset="0"/>
              <a:cs typeface="Arial" panose="020B0604020202020204" pitchFamily="34" charset="0"/>
            </a:endParaRPr>
          </a:p>
          <a:p>
            <a:pPr marL="342900" lvl="0" indent="-342900" algn="just" fontAlgn="ctr">
              <a:buSzPct val="100000"/>
              <a:buFont typeface="Arial" panose="020B0604020202020204" pitchFamily="34" charset="0"/>
              <a:buChar char="•"/>
            </a:pPr>
            <a:r>
              <a:rPr lang="en-ZA" dirty="0" smtClean="0">
                <a:solidFill>
                  <a:prstClr val="black"/>
                </a:solidFill>
                <a:latin typeface="Arial" panose="020B0604020202020204" pitchFamily="34" charset="0"/>
                <a:cs typeface="Arial" panose="020B0604020202020204" pitchFamily="34" charset="0"/>
              </a:rPr>
              <a:t>The backlog in misconduct cases increased</a:t>
            </a:r>
          </a:p>
          <a:p>
            <a:pPr marL="342900" lvl="0" indent="-342900" algn="just" fontAlgn="ctr">
              <a:buSzPct val="100000"/>
              <a:buFont typeface="Arial" panose="020B0604020202020204" pitchFamily="34" charset="0"/>
              <a:buChar char="•"/>
            </a:pPr>
            <a:r>
              <a:rPr lang="en-ZA" dirty="0" smtClean="0">
                <a:solidFill>
                  <a:prstClr val="black"/>
                </a:solidFill>
                <a:latin typeface="Arial" panose="020B0604020202020204" pitchFamily="34" charset="0"/>
                <a:cs typeface="Arial" panose="020B0604020202020204" pitchFamily="34" charset="0"/>
              </a:rPr>
              <a:t>The backlog in precautionary suspensions increased</a:t>
            </a:r>
          </a:p>
          <a:p>
            <a:pPr marL="342900" lvl="0" indent="-342900" algn="just" fontAlgn="ctr">
              <a:buSzPct val="100000"/>
              <a:buFont typeface="Arial" panose="020B0604020202020204" pitchFamily="34" charset="0"/>
              <a:buChar char="•"/>
            </a:pPr>
            <a:r>
              <a:rPr lang="en-ZA" dirty="0" smtClean="0">
                <a:solidFill>
                  <a:prstClr val="black"/>
                </a:solidFill>
                <a:latin typeface="Arial" panose="020B0604020202020204" pitchFamily="34" charset="0"/>
                <a:cs typeface="Arial" panose="020B0604020202020204" pitchFamily="34" charset="0"/>
              </a:rPr>
              <a:t>The total cost for precautionary suspensions stabilised around R 82 million for provinces and R 25 million for national departments.  </a:t>
            </a:r>
          </a:p>
          <a:p>
            <a:pPr marL="342900" lvl="0" indent="-342900" algn="just" fontAlgn="ctr">
              <a:buSzPct val="100000"/>
              <a:buFont typeface="Arial" panose="020B0604020202020204" pitchFamily="34" charset="0"/>
              <a:buChar char="•"/>
            </a:pPr>
            <a:endParaRPr lang="en-ZA" dirty="0">
              <a:solidFill>
                <a:prstClr val="black"/>
              </a:solidFill>
              <a:latin typeface="Arial" panose="020B0604020202020204" pitchFamily="34" charset="0"/>
              <a:cs typeface="Arial" panose="020B0604020202020204" pitchFamily="34" charset="0"/>
            </a:endParaRPr>
          </a:p>
          <a:p>
            <a:pPr marL="342900" lvl="0" indent="-342900" algn="just" fontAlgn="ctr">
              <a:buSzPct val="100000"/>
              <a:buFont typeface="Wingdings" panose="05000000000000000000" pitchFamily="2" charset="2"/>
              <a:buChar char="v"/>
            </a:pPr>
            <a:r>
              <a:rPr lang="en-ZA" dirty="0" smtClean="0">
                <a:solidFill>
                  <a:prstClr val="black"/>
                </a:solidFill>
                <a:latin typeface="Arial" panose="020B0604020202020204" pitchFamily="34" charset="0"/>
                <a:cs typeface="Arial" panose="020B0604020202020204" pitchFamily="34" charset="0"/>
              </a:rPr>
              <a:t>The data presented only reflects that of the departments who captured their information on PERSAL.</a:t>
            </a:r>
            <a:endParaRPr lang="en-ZA"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2257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8233-3569-47F9-AA39-23A29CF2BDFB}"/>
              </a:ext>
            </a:extLst>
          </p:cNvPr>
          <p:cNvSpPr>
            <a:spLocks noGrp="1"/>
          </p:cNvSpPr>
          <p:nvPr>
            <p:ph type="ctrTitle"/>
          </p:nvPr>
        </p:nvSpPr>
        <p:spPr>
          <a:xfrm>
            <a:off x="191344" y="116632"/>
            <a:ext cx="11449272" cy="647650"/>
          </a:xfrm>
        </p:spPr>
        <p:txBody>
          <a:bodyPr>
            <a:noAutofit/>
          </a:bodyPr>
          <a:lstStyle/>
          <a:p>
            <a:r>
              <a:rPr lang="en-ZA" sz="4000" b="1" dirty="0" smtClean="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Discipline Management : Status Quo</a:t>
            </a:r>
            <a:endPar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endParaRPr>
          </a:p>
        </p:txBody>
      </p:sp>
      <p:sp>
        <p:nvSpPr>
          <p:cNvPr id="3" name="Subtitle 2">
            <a:extLst>
              <a:ext uri="{FF2B5EF4-FFF2-40B4-BE49-F238E27FC236}">
                <a16:creationId xmlns:a16="http://schemas.microsoft.com/office/drawing/2014/main" id="{B91F62EA-EB45-4011-840F-64402FBB38B5}"/>
              </a:ext>
            </a:extLst>
          </p:cNvPr>
          <p:cNvSpPr>
            <a:spLocks noGrp="1"/>
          </p:cNvSpPr>
          <p:nvPr>
            <p:ph type="subTitle" idx="1"/>
          </p:nvPr>
        </p:nvSpPr>
        <p:spPr>
          <a:xfrm>
            <a:off x="191344" y="740120"/>
            <a:ext cx="11593288" cy="4752528"/>
          </a:xfrm>
        </p:spPr>
        <p:txBody>
          <a:bodyPr>
            <a:noAutofit/>
          </a:bodyPr>
          <a:lstStyle/>
          <a:p>
            <a:pPr lvl="0" algn="just" fontAlgn="ctr">
              <a:buSzPct val="100000"/>
            </a:pPr>
            <a:r>
              <a:rPr lang="en-ZA" dirty="0" smtClean="0">
                <a:solidFill>
                  <a:prstClr val="black"/>
                </a:solidFill>
                <a:latin typeface="Arial" panose="020B0604020202020204" pitchFamily="34" charset="0"/>
                <a:cs typeface="Arial" panose="020B0604020202020204" pitchFamily="34" charset="0"/>
              </a:rPr>
              <a:t>Over two years (2020 – 2022):</a:t>
            </a:r>
          </a:p>
          <a:p>
            <a:pPr lvl="0" algn="just" fontAlgn="ctr">
              <a:buSzPct val="100000"/>
            </a:pPr>
            <a:endParaRPr lang="en-ZA" dirty="0" smtClean="0">
              <a:solidFill>
                <a:prstClr val="black"/>
              </a:solidFill>
              <a:latin typeface="Arial" panose="020B0604020202020204" pitchFamily="34" charset="0"/>
              <a:cs typeface="Arial" panose="020B0604020202020204" pitchFamily="34" charset="0"/>
            </a:endParaRPr>
          </a:p>
          <a:p>
            <a:pPr lvl="0" algn="just" fontAlgn="ctr">
              <a:buSzPct val="100000"/>
            </a:pPr>
            <a:r>
              <a:rPr lang="en-ZA" dirty="0" smtClean="0">
                <a:solidFill>
                  <a:prstClr val="black"/>
                </a:solidFill>
                <a:latin typeface="Arial" panose="020B0604020202020204" pitchFamily="34" charset="0"/>
                <a:cs typeface="Arial" panose="020B0604020202020204" pitchFamily="34" charset="0"/>
              </a:rPr>
              <a:t>Increase in misconduct cases for both national and provincial departments.</a:t>
            </a:r>
          </a:p>
          <a:p>
            <a:pPr marL="342900" lvl="0" indent="-342900" algn="just" fontAlgn="ctr">
              <a:buSzPct val="100000"/>
              <a:buFont typeface="Arial" panose="020B0604020202020204" pitchFamily="34" charset="0"/>
              <a:buChar char="•"/>
            </a:pPr>
            <a:r>
              <a:rPr lang="en-ZA" dirty="0" smtClean="0">
                <a:solidFill>
                  <a:prstClr val="black"/>
                </a:solidFill>
                <a:latin typeface="Arial" panose="020B0604020202020204" pitchFamily="34" charset="0"/>
                <a:cs typeface="Arial" panose="020B0604020202020204" pitchFamily="34" charset="0"/>
              </a:rPr>
              <a:t>National Departments increased from 651 cases (March 2021) to 1890 cases (March 2022).</a:t>
            </a:r>
          </a:p>
          <a:p>
            <a:pPr marL="342900" lvl="0" indent="-342900" algn="just" fontAlgn="ctr">
              <a:buSzPct val="100000"/>
              <a:buFont typeface="Arial" panose="020B0604020202020204" pitchFamily="34" charset="0"/>
              <a:buChar char="•"/>
            </a:pPr>
            <a:r>
              <a:rPr lang="en-ZA" dirty="0" smtClean="0">
                <a:solidFill>
                  <a:prstClr val="black"/>
                </a:solidFill>
                <a:latin typeface="Arial" panose="020B0604020202020204" pitchFamily="34" charset="0"/>
                <a:cs typeface="Arial" panose="020B0604020202020204" pitchFamily="34" charset="0"/>
              </a:rPr>
              <a:t>Provincial Departments increased from 2004 cases (March 2021) to 2517 cases (March 2022).</a:t>
            </a:r>
          </a:p>
          <a:p>
            <a:pPr marL="342900" lvl="0" indent="-342900" algn="just" fontAlgn="ctr">
              <a:buSzPct val="100000"/>
              <a:buFont typeface="Arial" panose="020B0604020202020204" pitchFamily="34" charset="0"/>
              <a:buChar char="•"/>
            </a:pPr>
            <a:endParaRPr lang="en-ZA" dirty="0">
              <a:solidFill>
                <a:prstClr val="black"/>
              </a:solidFill>
              <a:latin typeface="Arial" panose="020B0604020202020204" pitchFamily="34" charset="0"/>
              <a:cs typeface="Arial" panose="020B0604020202020204" pitchFamily="34" charset="0"/>
            </a:endParaRPr>
          </a:p>
          <a:p>
            <a:pPr lvl="0" algn="just" fontAlgn="ctr">
              <a:buSzPct val="100000"/>
            </a:pPr>
            <a:r>
              <a:rPr lang="en-ZA" dirty="0" smtClean="0">
                <a:solidFill>
                  <a:prstClr val="black"/>
                </a:solidFill>
                <a:latin typeface="Arial" panose="020B0604020202020204" pitchFamily="34" charset="0"/>
                <a:cs typeface="Arial" panose="020B0604020202020204" pitchFamily="34" charset="0"/>
              </a:rPr>
              <a:t>(Keep in mind, 2020 faced by challenges due to Covid-19)</a:t>
            </a:r>
          </a:p>
          <a:p>
            <a:pPr lvl="0" algn="just" fontAlgn="ctr">
              <a:buSzPct val="100000"/>
            </a:pPr>
            <a:endParaRPr lang="en-ZA" dirty="0">
              <a:solidFill>
                <a:prstClr val="black"/>
              </a:solidFill>
              <a:latin typeface="Arial" panose="020B0604020202020204" pitchFamily="34" charset="0"/>
              <a:cs typeface="Arial" panose="020B0604020202020204" pitchFamily="34" charset="0"/>
            </a:endParaRPr>
          </a:p>
          <a:p>
            <a:pPr lvl="0" algn="just" fontAlgn="ctr">
              <a:buSzPct val="100000"/>
            </a:pPr>
            <a:endParaRPr lang="en-ZA" dirty="0" smtClean="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7363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8233-3569-47F9-AA39-23A29CF2BDFB}"/>
              </a:ext>
            </a:extLst>
          </p:cNvPr>
          <p:cNvSpPr>
            <a:spLocks noGrp="1"/>
          </p:cNvSpPr>
          <p:nvPr>
            <p:ph type="ctrTitle"/>
          </p:nvPr>
        </p:nvSpPr>
        <p:spPr>
          <a:xfrm>
            <a:off x="191344" y="116632"/>
            <a:ext cx="11449272" cy="647650"/>
          </a:xfrm>
        </p:spPr>
        <p:txBody>
          <a:bodyPr>
            <a:noAutofit/>
          </a:bodyPr>
          <a:lstStyle/>
          <a:p>
            <a:r>
              <a:rPr lang="en-ZA" sz="4000" b="1" dirty="0" smtClean="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Discipline Management: Status Quo</a:t>
            </a:r>
            <a:endPar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endParaRPr>
          </a:p>
        </p:txBody>
      </p:sp>
      <p:sp>
        <p:nvSpPr>
          <p:cNvPr id="3" name="Subtitle 2">
            <a:extLst>
              <a:ext uri="{FF2B5EF4-FFF2-40B4-BE49-F238E27FC236}">
                <a16:creationId xmlns:a16="http://schemas.microsoft.com/office/drawing/2014/main" id="{B91F62EA-EB45-4011-840F-64402FBB38B5}"/>
              </a:ext>
            </a:extLst>
          </p:cNvPr>
          <p:cNvSpPr>
            <a:spLocks noGrp="1"/>
          </p:cNvSpPr>
          <p:nvPr>
            <p:ph type="subTitle" idx="1"/>
          </p:nvPr>
        </p:nvSpPr>
        <p:spPr>
          <a:xfrm>
            <a:off x="191344" y="908720"/>
            <a:ext cx="11593288" cy="4752528"/>
          </a:xfrm>
        </p:spPr>
        <p:txBody>
          <a:bodyPr>
            <a:normAutofit/>
          </a:bodyPr>
          <a:lstStyle/>
          <a:p>
            <a:pPr marL="342900" lvl="0" indent="-342900" algn="just">
              <a:lnSpc>
                <a:spcPct val="150000"/>
              </a:lnSpc>
              <a:spcAft>
                <a:spcPts val="0"/>
              </a:spcAft>
              <a:buFont typeface="Symbol" panose="05050102010706020507" pitchFamily="18" charset="2"/>
              <a:buChar char=""/>
              <a:tabLst>
                <a:tab pos="810260" algn="l"/>
                <a:tab pos="1260475" algn="l"/>
              </a:tabLst>
            </a:pPr>
            <a:endParaRPr lang="en-GB"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658796797"/>
              </p:ext>
            </p:extLst>
          </p:nvPr>
        </p:nvGraphicFramePr>
        <p:xfrm>
          <a:off x="191669" y="922459"/>
          <a:ext cx="10440835" cy="4620232"/>
        </p:xfrm>
        <a:graphic>
          <a:graphicData uri="http://schemas.openxmlformats.org/drawingml/2006/table">
            <a:tbl>
              <a:tblPr firstRow="1" bandRow="1">
                <a:tableStyleId>{5C22544A-7EE6-4342-B048-85BDC9FD1C3A}</a:tableStyleId>
              </a:tblPr>
              <a:tblGrid>
                <a:gridCol w="3168027">
                  <a:extLst>
                    <a:ext uri="{9D8B030D-6E8A-4147-A177-3AD203B41FA5}">
                      <a16:colId xmlns:a16="http://schemas.microsoft.com/office/drawing/2014/main" val="3750226940"/>
                    </a:ext>
                  </a:extLst>
                </a:gridCol>
                <a:gridCol w="1800200">
                  <a:extLst>
                    <a:ext uri="{9D8B030D-6E8A-4147-A177-3AD203B41FA5}">
                      <a16:colId xmlns:a16="http://schemas.microsoft.com/office/drawing/2014/main" val="3398259581"/>
                    </a:ext>
                  </a:extLst>
                </a:gridCol>
                <a:gridCol w="1872208">
                  <a:extLst>
                    <a:ext uri="{9D8B030D-6E8A-4147-A177-3AD203B41FA5}">
                      <a16:colId xmlns:a16="http://schemas.microsoft.com/office/drawing/2014/main" val="2517966978"/>
                    </a:ext>
                  </a:extLst>
                </a:gridCol>
                <a:gridCol w="1728192">
                  <a:extLst>
                    <a:ext uri="{9D8B030D-6E8A-4147-A177-3AD203B41FA5}">
                      <a16:colId xmlns:a16="http://schemas.microsoft.com/office/drawing/2014/main" val="2524189044"/>
                    </a:ext>
                  </a:extLst>
                </a:gridCol>
                <a:gridCol w="1872208">
                  <a:extLst>
                    <a:ext uri="{9D8B030D-6E8A-4147-A177-3AD203B41FA5}">
                      <a16:colId xmlns:a16="http://schemas.microsoft.com/office/drawing/2014/main" val="4086044646"/>
                    </a:ext>
                  </a:extLst>
                </a:gridCol>
              </a:tblGrid>
              <a:tr h="582481">
                <a:tc>
                  <a:txBody>
                    <a:bodyPr/>
                    <a:lstStyle/>
                    <a:p>
                      <a:pPr>
                        <a:lnSpc>
                          <a:spcPct val="107000"/>
                        </a:lnSpc>
                      </a:pPr>
                      <a:r>
                        <a:rPr lang="en-ZA" sz="1600" dirty="0" smtClean="0">
                          <a:effectLst/>
                          <a:latin typeface="Arial" panose="020B0604020202020204" pitchFamily="34" charset="0"/>
                          <a:cs typeface="Arial" panose="020B0604020202020204" pitchFamily="34" charset="0"/>
                        </a:rPr>
                        <a:t>MISCONDUCT</a:t>
                      </a:r>
                      <a:endParaRPr lang="en-ZA" sz="1600" dirty="0">
                        <a:effectLst/>
                        <a:latin typeface="Arial" panose="020B0604020202020204" pitchFamily="34" charset="0"/>
                        <a:cs typeface="Arial" panose="020B0604020202020204" pitchFamily="34" charset="0"/>
                      </a:endParaRPr>
                    </a:p>
                  </a:txBody>
                  <a:tcPr marL="68611" marR="68611" marT="34306" marB="34306"/>
                </a:tc>
                <a:tc>
                  <a:txBody>
                    <a:bodyPr/>
                    <a:lstStyle/>
                    <a:p>
                      <a:pPr>
                        <a:lnSpc>
                          <a:spcPct val="107000"/>
                        </a:lnSpc>
                        <a:spcAft>
                          <a:spcPts val="0"/>
                        </a:spcAft>
                      </a:pPr>
                      <a:r>
                        <a:rPr lang="en-ZA" sz="1600" kern="1200" dirty="0">
                          <a:effectLst/>
                          <a:latin typeface="Arial" panose="020B0604020202020204" pitchFamily="34" charset="0"/>
                          <a:cs typeface="Arial" panose="020B0604020202020204" pitchFamily="34" charset="0"/>
                        </a:rPr>
                        <a:t>Q4 2021</a:t>
                      </a:r>
                      <a:endParaRPr lang="en-ZA" sz="1600" dirty="0">
                        <a:effectLst/>
                        <a:latin typeface="Arial" panose="020B0604020202020204" pitchFamily="34" charset="0"/>
                        <a:cs typeface="Arial" panose="020B0604020202020204" pitchFamily="34" charset="0"/>
                      </a:endParaRPr>
                    </a:p>
                    <a:p>
                      <a:pPr>
                        <a:lnSpc>
                          <a:spcPct val="107000"/>
                        </a:lnSpc>
                        <a:spcAft>
                          <a:spcPts val="0"/>
                        </a:spcAft>
                      </a:pPr>
                      <a:r>
                        <a:rPr lang="en-ZA" sz="1600" kern="1200" dirty="0">
                          <a:effectLst/>
                          <a:latin typeface="Arial" panose="020B0604020202020204" pitchFamily="34" charset="0"/>
                          <a:cs typeface="Arial" panose="020B0604020202020204" pitchFamily="34" charset="0"/>
                        </a:rPr>
                        <a:t>National Departments</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611" marR="68611" marT="34306" marB="34306"/>
                </a:tc>
                <a:tc>
                  <a:txBody>
                    <a:bodyPr/>
                    <a:lstStyle/>
                    <a:p>
                      <a:pPr>
                        <a:lnSpc>
                          <a:spcPct val="107000"/>
                        </a:lnSpc>
                        <a:spcAft>
                          <a:spcPts val="0"/>
                        </a:spcAft>
                      </a:pPr>
                      <a:r>
                        <a:rPr lang="en-ZA" sz="1600" kern="1200" dirty="0">
                          <a:effectLst/>
                          <a:latin typeface="Arial" panose="020B0604020202020204" pitchFamily="34" charset="0"/>
                          <a:cs typeface="Arial" panose="020B0604020202020204" pitchFamily="34" charset="0"/>
                        </a:rPr>
                        <a:t>Q4 2022</a:t>
                      </a:r>
                      <a:endParaRPr lang="en-ZA" sz="1600" dirty="0">
                        <a:effectLst/>
                        <a:latin typeface="Arial" panose="020B0604020202020204" pitchFamily="34" charset="0"/>
                        <a:cs typeface="Arial" panose="020B0604020202020204" pitchFamily="34" charset="0"/>
                      </a:endParaRPr>
                    </a:p>
                    <a:p>
                      <a:pPr>
                        <a:lnSpc>
                          <a:spcPct val="107000"/>
                        </a:lnSpc>
                        <a:spcAft>
                          <a:spcPts val="0"/>
                        </a:spcAft>
                      </a:pPr>
                      <a:r>
                        <a:rPr lang="en-ZA" sz="1600" kern="1200" dirty="0">
                          <a:effectLst/>
                          <a:latin typeface="Arial" panose="020B0604020202020204" pitchFamily="34" charset="0"/>
                          <a:cs typeface="Arial" panose="020B0604020202020204" pitchFamily="34" charset="0"/>
                        </a:rPr>
                        <a:t>National Departments</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611" marR="68611" marT="34306" marB="34306"/>
                </a:tc>
                <a:tc>
                  <a:txBody>
                    <a:bodyPr/>
                    <a:lstStyle/>
                    <a:p>
                      <a:pPr>
                        <a:lnSpc>
                          <a:spcPct val="107000"/>
                        </a:lnSpc>
                        <a:spcAft>
                          <a:spcPts val="0"/>
                        </a:spcAft>
                      </a:pPr>
                      <a:r>
                        <a:rPr lang="en-ZA" sz="1600" kern="1200">
                          <a:effectLst/>
                          <a:latin typeface="Arial" panose="020B0604020202020204" pitchFamily="34" charset="0"/>
                          <a:cs typeface="Arial" panose="020B0604020202020204" pitchFamily="34" charset="0"/>
                        </a:rPr>
                        <a:t>Q4 2021</a:t>
                      </a:r>
                      <a:endParaRPr lang="en-ZA" sz="1600">
                        <a:effectLst/>
                        <a:latin typeface="Arial" panose="020B0604020202020204" pitchFamily="34" charset="0"/>
                        <a:cs typeface="Arial" panose="020B0604020202020204" pitchFamily="34" charset="0"/>
                      </a:endParaRPr>
                    </a:p>
                    <a:p>
                      <a:pPr>
                        <a:lnSpc>
                          <a:spcPct val="107000"/>
                        </a:lnSpc>
                        <a:spcAft>
                          <a:spcPts val="0"/>
                        </a:spcAft>
                      </a:pPr>
                      <a:r>
                        <a:rPr lang="en-ZA" sz="1600" kern="1200">
                          <a:effectLst/>
                          <a:latin typeface="Arial" panose="020B0604020202020204" pitchFamily="34" charset="0"/>
                          <a:cs typeface="Arial" panose="020B0604020202020204" pitchFamily="34" charset="0"/>
                        </a:rPr>
                        <a:t>Provincial Departments</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a:lnSpc>
                          <a:spcPct val="107000"/>
                        </a:lnSpc>
                        <a:spcAft>
                          <a:spcPts val="0"/>
                        </a:spcAft>
                      </a:pPr>
                      <a:r>
                        <a:rPr lang="en-ZA" sz="1600" kern="1200">
                          <a:effectLst/>
                          <a:latin typeface="Arial" panose="020B0604020202020204" pitchFamily="34" charset="0"/>
                          <a:cs typeface="Arial" panose="020B0604020202020204" pitchFamily="34" charset="0"/>
                        </a:rPr>
                        <a:t>Q 4 2022</a:t>
                      </a:r>
                      <a:endParaRPr lang="en-ZA" sz="1600">
                        <a:effectLst/>
                        <a:latin typeface="Arial" panose="020B0604020202020204" pitchFamily="34" charset="0"/>
                        <a:cs typeface="Arial" panose="020B0604020202020204" pitchFamily="34" charset="0"/>
                      </a:endParaRPr>
                    </a:p>
                    <a:p>
                      <a:pPr>
                        <a:lnSpc>
                          <a:spcPct val="107000"/>
                        </a:lnSpc>
                        <a:spcAft>
                          <a:spcPts val="0"/>
                        </a:spcAft>
                      </a:pPr>
                      <a:r>
                        <a:rPr lang="en-ZA" sz="1600" kern="1200">
                          <a:effectLst/>
                          <a:latin typeface="Arial" panose="020B0604020202020204" pitchFamily="34" charset="0"/>
                          <a:cs typeface="Arial" panose="020B0604020202020204" pitchFamily="34" charset="0"/>
                        </a:rPr>
                        <a:t>Provincial Departments</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4249511412"/>
                  </a:ext>
                </a:extLst>
              </a:tr>
              <a:tr h="582481">
                <a:tc>
                  <a:txBody>
                    <a:bodyPr/>
                    <a:lstStyle/>
                    <a:p>
                      <a:pPr>
                        <a:lnSpc>
                          <a:spcPct val="107000"/>
                        </a:lnSpc>
                        <a:spcAft>
                          <a:spcPts val="0"/>
                        </a:spcAft>
                      </a:pPr>
                      <a:r>
                        <a:rPr lang="en-ZA" sz="1600" kern="1200" dirty="0">
                          <a:effectLst/>
                          <a:latin typeface="Arial" panose="020B0604020202020204" pitchFamily="34" charset="0"/>
                          <a:cs typeface="Arial" panose="020B0604020202020204" pitchFamily="34" charset="0"/>
                        </a:rPr>
                        <a:t>Misconduct cases finalised</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611" marR="68611" marT="34306" marB="34306"/>
                </a:tc>
                <a:tc>
                  <a:txBody>
                    <a:bodyPr/>
                    <a:lstStyle/>
                    <a:p>
                      <a:pPr>
                        <a:lnSpc>
                          <a:spcPct val="107000"/>
                        </a:lnSpc>
                        <a:spcAft>
                          <a:spcPts val="0"/>
                        </a:spcAft>
                      </a:pPr>
                      <a:r>
                        <a:rPr lang="en-ZA" sz="1600" kern="1200">
                          <a:effectLst/>
                          <a:latin typeface="Arial" panose="020B0604020202020204" pitchFamily="34" charset="0"/>
                          <a:cs typeface="Arial" panose="020B0604020202020204" pitchFamily="34" charset="0"/>
                        </a:rPr>
                        <a:t>71%</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611" marR="68611" marT="34306" marB="34306"/>
                </a:tc>
                <a:tc>
                  <a:txBody>
                    <a:bodyPr/>
                    <a:lstStyle/>
                    <a:p>
                      <a:pPr>
                        <a:lnSpc>
                          <a:spcPct val="107000"/>
                        </a:lnSpc>
                        <a:spcAft>
                          <a:spcPts val="0"/>
                        </a:spcAft>
                      </a:pPr>
                      <a:r>
                        <a:rPr lang="en-ZA" sz="1600" dirty="0">
                          <a:solidFill>
                            <a:srgbClr val="FF0000"/>
                          </a:solidFill>
                          <a:effectLst/>
                          <a:latin typeface="Arial" panose="020B0604020202020204" pitchFamily="34" charset="0"/>
                          <a:cs typeface="Arial" panose="020B0604020202020204" pitchFamily="34" charset="0"/>
                        </a:rPr>
                        <a:t>33%</a:t>
                      </a:r>
                      <a:endParaRPr lang="en-ZA" sz="16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611" marR="68611" marT="34306" marB="34306"/>
                </a:tc>
                <a:tc>
                  <a:txBody>
                    <a:bodyPr/>
                    <a:lstStyle/>
                    <a:p>
                      <a:pPr>
                        <a:lnSpc>
                          <a:spcPct val="107000"/>
                        </a:lnSpc>
                        <a:spcAft>
                          <a:spcPts val="0"/>
                        </a:spcAft>
                      </a:pPr>
                      <a:r>
                        <a:rPr lang="en-ZA" sz="1600" kern="1200">
                          <a:effectLst/>
                          <a:latin typeface="Arial" panose="020B0604020202020204" pitchFamily="34" charset="0"/>
                          <a:cs typeface="Arial" panose="020B0604020202020204" pitchFamily="34" charset="0"/>
                        </a:rPr>
                        <a:t>31%</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a:lnSpc>
                          <a:spcPct val="107000"/>
                        </a:lnSpc>
                        <a:spcAft>
                          <a:spcPts val="0"/>
                        </a:spcAft>
                      </a:pPr>
                      <a:r>
                        <a:rPr lang="en-ZA" sz="1600" kern="1200" dirty="0">
                          <a:solidFill>
                            <a:srgbClr val="FF0000"/>
                          </a:solidFill>
                          <a:effectLst/>
                          <a:latin typeface="Arial" panose="020B0604020202020204" pitchFamily="34" charset="0"/>
                          <a:cs typeface="Arial" panose="020B0604020202020204" pitchFamily="34" charset="0"/>
                        </a:rPr>
                        <a:t>32%</a:t>
                      </a:r>
                      <a:endParaRPr lang="en-ZA" sz="16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018983869"/>
                  </a:ext>
                </a:extLst>
              </a:tr>
              <a:tr h="582481">
                <a:tc>
                  <a:txBody>
                    <a:bodyPr/>
                    <a:lstStyle/>
                    <a:p>
                      <a:pPr>
                        <a:lnSpc>
                          <a:spcPct val="107000"/>
                        </a:lnSpc>
                        <a:spcAft>
                          <a:spcPts val="0"/>
                        </a:spcAft>
                      </a:pPr>
                      <a:r>
                        <a:rPr lang="en-ZA" sz="1600" kern="1200" dirty="0">
                          <a:effectLst/>
                          <a:latin typeface="Arial" panose="020B0604020202020204" pitchFamily="34" charset="0"/>
                          <a:cs typeface="Arial" panose="020B0604020202020204" pitchFamily="34" charset="0"/>
                        </a:rPr>
                        <a:t>Misconduct cases pending</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611" marR="68611" marT="34306" marB="34306"/>
                </a:tc>
                <a:tc>
                  <a:txBody>
                    <a:bodyPr/>
                    <a:lstStyle/>
                    <a:p>
                      <a:pPr>
                        <a:lnSpc>
                          <a:spcPct val="107000"/>
                        </a:lnSpc>
                        <a:spcAft>
                          <a:spcPts val="0"/>
                        </a:spcAft>
                      </a:pPr>
                      <a:r>
                        <a:rPr lang="en-ZA" sz="1600" kern="1200" dirty="0">
                          <a:effectLst/>
                          <a:latin typeface="Arial" panose="020B0604020202020204" pitchFamily="34" charset="0"/>
                          <a:cs typeface="Arial" panose="020B0604020202020204" pitchFamily="34" charset="0"/>
                        </a:rPr>
                        <a:t>29%</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611" marR="68611" marT="34306" marB="34306"/>
                </a:tc>
                <a:tc>
                  <a:txBody>
                    <a:bodyPr/>
                    <a:lstStyle/>
                    <a:p>
                      <a:pPr>
                        <a:lnSpc>
                          <a:spcPct val="107000"/>
                        </a:lnSpc>
                        <a:spcAft>
                          <a:spcPts val="0"/>
                        </a:spcAft>
                      </a:pPr>
                      <a:r>
                        <a:rPr lang="en-ZA" sz="1600" dirty="0">
                          <a:solidFill>
                            <a:srgbClr val="FF0000"/>
                          </a:solidFill>
                          <a:effectLst/>
                          <a:latin typeface="Arial" panose="020B0604020202020204" pitchFamily="34" charset="0"/>
                          <a:cs typeface="Arial" panose="020B0604020202020204" pitchFamily="34" charset="0"/>
                        </a:rPr>
                        <a:t>67%</a:t>
                      </a:r>
                      <a:endParaRPr lang="en-ZA" sz="16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611" marR="68611" marT="34306" marB="34306"/>
                </a:tc>
                <a:tc>
                  <a:txBody>
                    <a:bodyPr/>
                    <a:lstStyle/>
                    <a:p>
                      <a:pPr>
                        <a:lnSpc>
                          <a:spcPct val="107000"/>
                        </a:lnSpc>
                        <a:spcAft>
                          <a:spcPts val="0"/>
                        </a:spcAft>
                      </a:pPr>
                      <a:r>
                        <a:rPr lang="en-ZA" sz="1600" kern="1200" dirty="0">
                          <a:effectLst/>
                          <a:latin typeface="Arial" panose="020B0604020202020204" pitchFamily="34" charset="0"/>
                          <a:cs typeface="Arial" panose="020B0604020202020204" pitchFamily="34" charset="0"/>
                        </a:rPr>
                        <a:t>69%</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a:lnSpc>
                          <a:spcPct val="107000"/>
                        </a:lnSpc>
                        <a:spcAft>
                          <a:spcPts val="0"/>
                        </a:spcAft>
                      </a:pPr>
                      <a:r>
                        <a:rPr lang="en-ZA" sz="1600" kern="1200" dirty="0">
                          <a:solidFill>
                            <a:srgbClr val="FF0000"/>
                          </a:solidFill>
                          <a:effectLst/>
                          <a:latin typeface="Arial" panose="020B0604020202020204" pitchFamily="34" charset="0"/>
                          <a:cs typeface="Arial" panose="020B0604020202020204" pitchFamily="34" charset="0"/>
                        </a:rPr>
                        <a:t>68%</a:t>
                      </a:r>
                      <a:endParaRPr lang="en-ZA" sz="16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2682516006"/>
                  </a:ext>
                </a:extLst>
              </a:tr>
              <a:tr h="1096351">
                <a:tc>
                  <a:txBody>
                    <a:bodyPr/>
                    <a:lstStyle/>
                    <a:p>
                      <a:pPr>
                        <a:lnSpc>
                          <a:spcPct val="107000"/>
                        </a:lnSpc>
                        <a:spcAft>
                          <a:spcPts val="0"/>
                        </a:spcAft>
                      </a:pPr>
                      <a:r>
                        <a:rPr lang="en-ZA" sz="1600" kern="1200" dirty="0">
                          <a:effectLst/>
                          <a:latin typeface="Arial" panose="020B0604020202020204" pitchFamily="34" charset="0"/>
                          <a:cs typeface="Arial" panose="020B0604020202020204" pitchFamily="34" charset="0"/>
                        </a:rPr>
                        <a:t>Misconduct cases resolved within the 90 days timeframe</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611" marR="68611" marT="34306" marB="34306"/>
                </a:tc>
                <a:tc>
                  <a:txBody>
                    <a:bodyPr/>
                    <a:lstStyle/>
                    <a:p>
                      <a:pPr>
                        <a:lnSpc>
                          <a:spcPct val="107000"/>
                        </a:lnSpc>
                        <a:spcAft>
                          <a:spcPts val="0"/>
                        </a:spcAft>
                      </a:pPr>
                      <a:r>
                        <a:rPr lang="en-ZA" sz="1600" kern="1200" dirty="0">
                          <a:effectLst/>
                          <a:latin typeface="Arial" panose="020B0604020202020204" pitchFamily="34" charset="0"/>
                          <a:cs typeface="Arial" panose="020B0604020202020204" pitchFamily="34" charset="0"/>
                        </a:rPr>
                        <a:t>68%</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611" marR="68611" marT="34306" marB="34306"/>
                </a:tc>
                <a:tc>
                  <a:txBody>
                    <a:bodyPr/>
                    <a:lstStyle/>
                    <a:p>
                      <a:pPr>
                        <a:lnSpc>
                          <a:spcPct val="107000"/>
                        </a:lnSpc>
                        <a:spcAft>
                          <a:spcPts val="0"/>
                        </a:spcAft>
                      </a:pPr>
                      <a:r>
                        <a:rPr lang="en-ZA" sz="1600" dirty="0" smtClean="0">
                          <a:solidFill>
                            <a:schemeClr val="accent6">
                              <a:lumMod val="75000"/>
                            </a:schemeClr>
                          </a:solidFill>
                          <a:effectLst/>
                          <a:latin typeface="Arial" panose="020B0604020202020204" pitchFamily="34" charset="0"/>
                          <a:cs typeface="Arial" panose="020B0604020202020204" pitchFamily="34" charset="0"/>
                        </a:rPr>
                        <a:t>97%</a:t>
                      </a:r>
                      <a:endParaRPr lang="en-ZA" sz="1600"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611" marR="68611" marT="34306" marB="34306"/>
                </a:tc>
                <a:tc>
                  <a:txBody>
                    <a:bodyPr/>
                    <a:lstStyle/>
                    <a:p>
                      <a:pPr>
                        <a:lnSpc>
                          <a:spcPct val="107000"/>
                        </a:lnSpc>
                        <a:spcAft>
                          <a:spcPts val="0"/>
                        </a:spcAft>
                      </a:pPr>
                      <a:r>
                        <a:rPr lang="en-ZA" sz="1600" kern="1200" dirty="0">
                          <a:effectLst/>
                          <a:latin typeface="Arial" panose="020B0604020202020204" pitchFamily="34" charset="0"/>
                          <a:cs typeface="Arial" panose="020B0604020202020204" pitchFamily="34" charset="0"/>
                        </a:rPr>
                        <a:t>20%</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a:lnSpc>
                          <a:spcPct val="107000"/>
                        </a:lnSpc>
                        <a:spcAft>
                          <a:spcPts val="0"/>
                        </a:spcAft>
                      </a:pPr>
                      <a:r>
                        <a:rPr lang="en-ZA" sz="1600" kern="1200" dirty="0">
                          <a:effectLst/>
                          <a:latin typeface="Arial" panose="020B0604020202020204" pitchFamily="34" charset="0"/>
                          <a:cs typeface="Arial" panose="020B0604020202020204" pitchFamily="34" charset="0"/>
                        </a:rPr>
                        <a:t>62%</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788262127"/>
                  </a:ext>
                </a:extLst>
              </a:tr>
              <a:tr h="1096351">
                <a:tc>
                  <a:txBody>
                    <a:bodyPr/>
                    <a:lstStyle/>
                    <a:p>
                      <a:pPr>
                        <a:lnSpc>
                          <a:spcPct val="107000"/>
                        </a:lnSpc>
                        <a:spcAft>
                          <a:spcPts val="0"/>
                        </a:spcAft>
                      </a:pPr>
                      <a:r>
                        <a:rPr lang="en-ZA" sz="1600" kern="1200">
                          <a:effectLst/>
                          <a:latin typeface="Arial" panose="020B0604020202020204" pitchFamily="34" charset="0"/>
                          <a:cs typeface="Arial" panose="020B0604020202020204" pitchFamily="34" charset="0"/>
                        </a:rPr>
                        <a:t>Misconduct cases resolved outside the 90 days timeframe</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611" marR="68611" marT="34306" marB="34306"/>
                </a:tc>
                <a:tc>
                  <a:txBody>
                    <a:bodyPr/>
                    <a:lstStyle/>
                    <a:p>
                      <a:pPr>
                        <a:lnSpc>
                          <a:spcPct val="107000"/>
                        </a:lnSpc>
                        <a:spcAft>
                          <a:spcPts val="0"/>
                        </a:spcAft>
                      </a:pPr>
                      <a:r>
                        <a:rPr lang="en-ZA" sz="1600" kern="1200" dirty="0">
                          <a:effectLst/>
                          <a:latin typeface="Arial" panose="020B0604020202020204" pitchFamily="34" charset="0"/>
                          <a:cs typeface="Arial" panose="020B0604020202020204" pitchFamily="34" charset="0"/>
                        </a:rPr>
                        <a:t>0,03%</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611" marR="68611" marT="34306" marB="34306"/>
                </a:tc>
                <a:tc>
                  <a:txBody>
                    <a:bodyPr/>
                    <a:lstStyle/>
                    <a:p>
                      <a:pPr>
                        <a:lnSpc>
                          <a:spcPct val="107000"/>
                        </a:lnSpc>
                        <a:spcAft>
                          <a:spcPts val="0"/>
                        </a:spcAft>
                      </a:pPr>
                      <a:r>
                        <a:rPr lang="en-ZA" sz="1600" dirty="0">
                          <a:effectLst/>
                          <a:latin typeface="Arial" panose="020B0604020202020204" pitchFamily="34" charset="0"/>
                          <a:cs typeface="Arial" panose="020B0604020202020204" pitchFamily="34" charset="0"/>
                        </a:rPr>
                        <a:t>2%</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611" marR="68611" marT="34306" marB="34306"/>
                </a:tc>
                <a:tc>
                  <a:txBody>
                    <a:bodyPr/>
                    <a:lstStyle/>
                    <a:p>
                      <a:pPr>
                        <a:lnSpc>
                          <a:spcPct val="107000"/>
                        </a:lnSpc>
                        <a:spcAft>
                          <a:spcPts val="0"/>
                        </a:spcAft>
                      </a:pPr>
                      <a:r>
                        <a:rPr lang="en-ZA" sz="1600" kern="1200" dirty="0">
                          <a:effectLst/>
                          <a:latin typeface="Arial" panose="020B0604020202020204" pitchFamily="34" charset="0"/>
                          <a:cs typeface="Arial" panose="020B0604020202020204" pitchFamily="34" charset="0"/>
                        </a:rPr>
                        <a:t>11%</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a:lnSpc>
                          <a:spcPct val="107000"/>
                        </a:lnSpc>
                        <a:spcAft>
                          <a:spcPts val="0"/>
                        </a:spcAft>
                      </a:pPr>
                      <a:r>
                        <a:rPr lang="en-ZA" sz="1600" kern="1200" dirty="0">
                          <a:effectLst/>
                          <a:latin typeface="Arial" panose="020B0604020202020204" pitchFamily="34" charset="0"/>
                          <a:cs typeface="Arial" panose="020B0604020202020204" pitchFamily="34" charset="0"/>
                        </a:rPr>
                        <a:t>12%</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515054788"/>
                  </a:ext>
                </a:extLst>
              </a:tr>
              <a:tr h="411191">
                <a:tc>
                  <a:txBody>
                    <a:bodyPr/>
                    <a:lstStyle/>
                    <a:p>
                      <a:pPr>
                        <a:lnSpc>
                          <a:spcPct val="107000"/>
                        </a:lnSpc>
                        <a:spcAft>
                          <a:spcPts val="0"/>
                        </a:spcAft>
                      </a:pPr>
                      <a:r>
                        <a:rPr lang="en-ZA" sz="1600" kern="1200">
                          <a:effectLst/>
                          <a:latin typeface="Arial" panose="020B0604020202020204" pitchFamily="34" charset="0"/>
                          <a:cs typeface="Arial" panose="020B0604020202020204" pitchFamily="34" charset="0"/>
                        </a:rPr>
                        <a:t>Total number of cases</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611" marR="68611" marT="34306" marB="34306"/>
                </a:tc>
                <a:tc>
                  <a:txBody>
                    <a:bodyPr/>
                    <a:lstStyle/>
                    <a:p>
                      <a:pPr>
                        <a:lnSpc>
                          <a:spcPct val="107000"/>
                        </a:lnSpc>
                        <a:spcAft>
                          <a:spcPts val="0"/>
                        </a:spcAft>
                      </a:pPr>
                      <a:r>
                        <a:rPr lang="en-ZA" sz="1600" kern="1200" dirty="0">
                          <a:effectLst/>
                          <a:latin typeface="Arial" panose="020B0604020202020204" pitchFamily="34" charset="0"/>
                          <a:cs typeface="Arial" panose="020B0604020202020204" pitchFamily="34" charset="0"/>
                        </a:rPr>
                        <a:t>651</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611" marR="68611" marT="34306" marB="34306"/>
                </a:tc>
                <a:tc>
                  <a:txBody>
                    <a:bodyPr/>
                    <a:lstStyle/>
                    <a:p>
                      <a:pPr>
                        <a:lnSpc>
                          <a:spcPct val="107000"/>
                        </a:lnSpc>
                        <a:spcAft>
                          <a:spcPts val="0"/>
                        </a:spcAft>
                      </a:pPr>
                      <a:r>
                        <a:rPr lang="en-ZA" sz="1600" dirty="0">
                          <a:effectLst/>
                          <a:latin typeface="Arial" panose="020B0604020202020204" pitchFamily="34" charset="0"/>
                          <a:cs typeface="Arial" panose="020B0604020202020204" pitchFamily="34" charset="0"/>
                        </a:rPr>
                        <a:t>1890</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611" marR="68611" marT="34306" marB="34306"/>
                </a:tc>
                <a:tc>
                  <a:txBody>
                    <a:bodyPr/>
                    <a:lstStyle/>
                    <a:p>
                      <a:pPr>
                        <a:lnSpc>
                          <a:spcPct val="107000"/>
                        </a:lnSpc>
                        <a:spcAft>
                          <a:spcPts val="0"/>
                        </a:spcAft>
                      </a:pPr>
                      <a:r>
                        <a:rPr lang="en-ZA" sz="1600" kern="1200" dirty="0">
                          <a:effectLst/>
                          <a:latin typeface="Arial" panose="020B0604020202020204" pitchFamily="34" charset="0"/>
                          <a:cs typeface="Arial" panose="020B0604020202020204" pitchFamily="34" charset="0"/>
                        </a:rPr>
                        <a:t>2004</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a:lnSpc>
                          <a:spcPct val="107000"/>
                        </a:lnSpc>
                        <a:spcAft>
                          <a:spcPts val="0"/>
                        </a:spcAft>
                      </a:pPr>
                      <a:r>
                        <a:rPr lang="en-ZA" sz="1600" kern="1200" dirty="0">
                          <a:effectLst/>
                          <a:latin typeface="Arial" panose="020B0604020202020204" pitchFamily="34" charset="0"/>
                          <a:cs typeface="Arial" panose="020B0604020202020204" pitchFamily="34" charset="0"/>
                        </a:rPr>
                        <a:t>2517</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3935785390"/>
                  </a:ext>
                </a:extLst>
              </a:tr>
            </a:tbl>
          </a:graphicData>
        </a:graphic>
      </p:graphicFrame>
    </p:spTree>
    <p:extLst>
      <p:ext uri="{BB962C8B-B14F-4D97-AF65-F5344CB8AC3E}">
        <p14:creationId xmlns:p14="http://schemas.microsoft.com/office/powerpoint/2010/main" val="719079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8233-3569-47F9-AA39-23A29CF2BDFB}"/>
              </a:ext>
            </a:extLst>
          </p:cNvPr>
          <p:cNvSpPr>
            <a:spLocks noGrp="1"/>
          </p:cNvSpPr>
          <p:nvPr>
            <p:ph type="ctrTitle"/>
          </p:nvPr>
        </p:nvSpPr>
        <p:spPr>
          <a:xfrm>
            <a:off x="191344" y="116632"/>
            <a:ext cx="11449272" cy="647650"/>
          </a:xfrm>
        </p:spPr>
        <p:txBody>
          <a:bodyPr>
            <a:noAutofit/>
          </a:bodyPr>
          <a:lstStyle/>
          <a:p>
            <a:r>
              <a:rPr lang="en-ZA" sz="4000" b="1" dirty="0" smtClean="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Discipline Management : Status Quo</a:t>
            </a:r>
            <a:endPar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endParaRPr>
          </a:p>
        </p:txBody>
      </p:sp>
      <p:sp>
        <p:nvSpPr>
          <p:cNvPr id="3" name="Subtitle 2">
            <a:extLst>
              <a:ext uri="{FF2B5EF4-FFF2-40B4-BE49-F238E27FC236}">
                <a16:creationId xmlns:a16="http://schemas.microsoft.com/office/drawing/2014/main" id="{B91F62EA-EB45-4011-840F-64402FBB38B5}"/>
              </a:ext>
            </a:extLst>
          </p:cNvPr>
          <p:cNvSpPr>
            <a:spLocks noGrp="1"/>
          </p:cNvSpPr>
          <p:nvPr>
            <p:ph type="subTitle" idx="1"/>
          </p:nvPr>
        </p:nvSpPr>
        <p:spPr>
          <a:xfrm>
            <a:off x="191344" y="740120"/>
            <a:ext cx="11593288" cy="4752528"/>
          </a:xfrm>
        </p:spPr>
        <p:txBody>
          <a:bodyPr>
            <a:noAutofit/>
          </a:bodyPr>
          <a:lstStyle/>
          <a:p>
            <a:pPr lvl="0" algn="just" fontAlgn="ctr">
              <a:buSzPct val="100000"/>
            </a:pPr>
            <a:endParaRPr lang="en-ZA" dirty="0">
              <a:solidFill>
                <a:prstClr val="black"/>
              </a:solidFill>
              <a:latin typeface="Arial" panose="020B0604020202020204" pitchFamily="34" charset="0"/>
              <a:cs typeface="Arial" panose="020B0604020202020204" pitchFamily="34" charset="0"/>
            </a:endParaRPr>
          </a:p>
          <a:p>
            <a:pPr lvl="0" algn="just" fontAlgn="ctr">
              <a:buSzPct val="100000"/>
            </a:pPr>
            <a:endParaRPr lang="en-ZA" dirty="0" smtClean="0">
              <a:solidFill>
                <a:prstClr val="black"/>
              </a:solidFill>
              <a:latin typeface="Arial" panose="020B0604020202020204" pitchFamily="34" charset="0"/>
              <a:cs typeface="Arial" panose="020B0604020202020204" pitchFamily="34" charset="0"/>
            </a:endParaRPr>
          </a:p>
          <a:p>
            <a:pPr lvl="0" algn="just" fontAlgn="ctr">
              <a:buSzPct val="100000"/>
            </a:pPr>
            <a:endParaRPr lang="en-ZA" dirty="0" smtClean="0">
              <a:solidFill>
                <a:prstClr val="black"/>
              </a:solidFill>
              <a:latin typeface="Arial" panose="020B0604020202020204" pitchFamily="34" charset="0"/>
              <a:cs typeface="Arial" panose="020B0604020202020204" pitchFamily="34" charset="0"/>
            </a:endParaRPr>
          </a:p>
          <a:p>
            <a:pPr lvl="0" algn="just" fontAlgn="ctr">
              <a:buSzPct val="100000"/>
            </a:pPr>
            <a:endParaRPr lang="en-ZA" dirty="0">
              <a:solidFill>
                <a:prstClr val="black"/>
              </a:solidFill>
              <a:latin typeface="Arial" panose="020B0604020202020204" pitchFamily="34" charset="0"/>
              <a:cs typeface="Arial" panose="020B0604020202020204" pitchFamily="34" charset="0"/>
            </a:endParaRPr>
          </a:p>
          <a:p>
            <a:pPr lvl="0" algn="just" fontAlgn="ctr">
              <a:buSzPct val="100000"/>
            </a:pPr>
            <a:endParaRPr lang="en-ZA" dirty="0" smtClean="0">
              <a:solidFill>
                <a:prstClr val="black"/>
              </a:solidFill>
              <a:latin typeface="Arial" panose="020B0604020202020204" pitchFamily="34" charset="0"/>
              <a:cs typeface="Arial" panose="020B0604020202020204" pitchFamily="34" charset="0"/>
            </a:endParaRPr>
          </a:p>
          <a:p>
            <a:pPr marL="342900" lvl="0" indent="-342900" algn="just" fontAlgn="ctr">
              <a:buSzPct val="100000"/>
              <a:buFont typeface="Arial" panose="020B0604020202020204" pitchFamily="34" charset="0"/>
              <a:buChar char="•"/>
            </a:pPr>
            <a:endParaRPr lang="en-ZA" dirty="0" smtClean="0">
              <a:solidFill>
                <a:prstClr val="black"/>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398173890"/>
              </p:ext>
            </p:extLst>
          </p:nvPr>
        </p:nvGraphicFramePr>
        <p:xfrm>
          <a:off x="191343" y="969363"/>
          <a:ext cx="11593289" cy="4530048"/>
        </p:xfrm>
        <a:graphic>
          <a:graphicData uri="http://schemas.openxmlformats.org/drawingml/2006/table">
            <a:tbl>
              <a:tblPr firstRow="1" bandRow="1"/>
              <a:tblGrid>
                <a:gridCol w="1296144">
                  <a:extLst>
                    <a:ext uri="{9D8B030D-6E8A-4147-A177-3AD203B41FA5}">
                      <a16:colId xmlns:a16="http://schemas.microsoft.com/office/drawing/2014/main" val="3235427982"/>
                    </a:ext>
                  </a:extLst>
                </a:gridCol>
                <a:gridCol w="1105939">
                  <a:extLst>
                    <a:ext uri="{9D8B030D-6E8A-4147-A177-3AD203B41FA5}">
                      <a16:colId xmlns:a16="http://schemas.microsoft.com/office/drawing/2014/main" val="2672197272"/>
                    </a:ext>
                  </a:extLst>
                </a:gridCol>
                <a:gridCol w="1270325">
                  <a:extLst>
                    <a:ext uri="{9D8B030D-6E8A-4147-A177-3AD203B41FA5}">
                      <a16:colId xmlns:a16="http://schemas.microsoft.com/office/drawing/2014/main" val="2999372608"/>
                    </a:ext>
                  </a:extLst>
                </a:gridCol>
                <a:gridCol w="1043542">
                  <a:extLst>
                    <a:ext uri="{9D8B030D-6E8A-4147-A177-3AD203B41FA5}">
                      <a16:colId xmlns:a16="http://schemas.microsoft.com/office/drawing/2014/main" val="3339327528"/>
                    </a:ext>
                  </a:extLst>
                </a:gridCol>
                <a:gridCol w="1764770">
                  <a:extLst>
                    <a:ext uri="{9D8B030D-6E8A-4147-A177-3AD203B41FA5}">
                      <a16:colId xmlns:a16="http://schemas.microsoft.com/office/drawing/2014/main" val="291745813"/>
                    </a:ext>
                  </a:extLst>
                </a:gridCol>
                <a:gridCol w="1368152">
                  <a:extLst>
                    <a:ext uri="{9D8B030D-6E8A-4147-A177-3AD203B41FA5}">
                      <a16:colId xmlns:a16="http://schemas.microsoft.com/office/drawing/2014/main" val="2196218619"/>
                    </a:ext>
                  </a:extLst>
                </a:gridCol>
                <a:gridCol w="1008112">
                  <a:extLst>
                    <a:ext uri="{9D8B030D-6E8A-4147-A177-3AD203B41FA5}">
                      <a16:colId xmlns:a16="http://schemas.microsoft.com/office/drawing/2014/main" val="1355693833"/>
                    </a:ext>
                  </a:extLst>
                </a:gridCol>
                <a:gridCol w="969982">
                  <a:extLst>
                    <a:ext uri="{9D8B030D-6E8A-4147-A177-3AD203B41FA5}">
                      <a16:colId xmlns:a16="http://schemas.microsoft.com/office/drawing/2014/main" val="2726211750"/>
                    </a:ext>
                  </a:extLst>
                </a:gridCol>
                <a:gridCol w="1766323">
                  <a:extLst>
                    <a:ext uri="{9D8B030D-6E8A-4147-A177-3AD203B41FA5}">
                      <a16:colId xmlns:a16="http://schemas.microsoft.com/office/drawing/2014/main" val="1915839914"/>
                    </a:ext>
                  </a:extLst>
                </a:gridCol>
              </a:tblGrid>
              <a:tr h="688092">
                <a:tc>
                  <a:txBody>
                    <a:bodyPr/>
                    <a:lstStyle/>
                    <a:p>
                      <a:pPr>
                        <a:lnSpc>
                          <a:spcPct val="107000"/>
                        </a:lnSpc>
                      </a:pPr>
                      <a:r>
                        <a:rPr lang="en-ZA" sz="1600" b="1" dirty="0" smtClean="0">
                          <a:solidFill>
                            <a:schemeClr val="bg1"/>
                          </a:solidFill>
                          <a:effectLst/>
                          <a:latin typeface="Arial" panose="020B0604020202020204" pitchFamily="34" charset="0"/>
                          <a:cs typeface="Arial" panose="020B0604020202020204" pitchFamily="34" charset="0"/>
                        </a:rPr>
                        <a:t>PRECAUTIONARY</a:t>
                      </a:r>
                      <a:r>
                        <a:rPr lang="en-ZA" sz="1600" b="1" baseline="0" dirty="0" smtClean="0">
                          <a:solidFill>
                            <a:schemeClr val="bg1"/>
                          </a:solidFill>
                          <a:effectLst/>
                          <a:latin typeface="Arial" panose="020B0604020202020204" pitchFamily="34" charset="0"/>
                          <a:cs typeface="Arial" panose="020B0604020202020204" pitchFamily="34" charset="0"/>
                        </a:rPr>
                        <a:t> SUSPENSIONS</a:t>
                      </a:r>
                      <a:endParaRPr lang="en-ZA" sz="1600" b="1" dirty="0">
                        <a:solidFill>
                          <a:schemeClr val="bg1"/>
                        </a:solidFill>
                        <a:effectLst/>
                        <a:latin typeface="Arial" panose="020B060402020202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tc gridSpan="4">
                  <a:txBody>
                    <a:bodyPr/>
                    <a:lstStyle/>
                    <a:p>
                      <a:pPr>
                        <a:lnSpc>
                          <a:spcPct val="107000"/>
                        </a:lnSpc>
                        <a:spcAft>
                          <a:spcPts val="0"/>
                        </a:spcAft>
                      </a:pPr>
                      <a:r>
                        <a:rPr lang="en-ZA" sz="16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National Departments</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nSpc>
                          <a:spcPct val="107000"/>
                        </a:lnSpc>
                        <a:spcAft>
                          <a:spcPts val="0"/>
                        </a:spcAft>
                      </a:pPr>
                      <a:r>
                        <a:rPr lang="en-ZA" sz="16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Provincial Departments</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796201095"/>
                  </a:ext>
                </a:extLst>
              </a:tr>
              <a:tr h="1512858">
                <a:tc>
                  <a:txBody>
                    <a:bodyPr/>
                    <a:lstStyle/>
                    <a:p>
                      <a:pPr>
                        <a:lnSpc>
                          <a:spcPct val="107000"/>
                        </a:lnSpc>
                        <a:spcAft>
                          <a:spcPts val="0"/>
                        </a:spcAft>
                      </a:pPr>
                      <a:r>
                        <a:rPr lang="en-ZA" sz="16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Financial Year</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tc>
                  <a:txBody>
                    <a:bodyPr/>
                    <a:lstStyle/>
                    <a:p>
                      <a:pPr>
                        <a:lnSpc>
                          <a:spcPct val="107000"/>
                        </a:lnSpc>
                        <a:spcAft>
                          <a:spcPts val="0"/>
                        </a:spcAft>
                      </a:pPr>
                      <a:r>
                        <a:rPr lang="en-ZA" sz="16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Number of employees placed on precautionary suspension</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tc>
                  <a:txBody>
                    <a:bodyPr/>
                    <a:lstStyle/>
                    <a:p>
                      <a:pPr>
                        <a:lnSpc>
                          <a:spcPct val="107000"/>
                        </a:lnSpc>
                        <a:spcAft>
                          <a:spcPts val="0"/>
                        </a:spcAft>
                      </a:pPr>
                      <a:r>
                        <a:rPr lang="en-ZA" sz="16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Number of suspension cases finalised</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tc>
                  <a:txBody>
                    <a:bodyPr/>
                    <a:lstStyle/>
                    <a:p>
                      <a:pPr>
                        <a:lnSpc>
                          <a:spcPct val="107000"/>
                        </a:lnSpc>
                        <a:spcAft>
                          <a:spcPts val="0"/>
                        </a:spcAft>
                      </a:pPr>
                      <a:r>
                        <a:rPr lang="en-ZA" sz="16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Cases pending</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tc>
                  <a:txBody>
                    <a:bodyPr/>
                    <a:lstStyle/>
                    <a:p>
                      <a:pPr>
                        <a:lnSpc>
                          <a:spcPct val="107000"/>
                        </a:lnSpc>
                        <a:spcAft>
                          <a:spcPts val="0"/>
                        </a:spcAft>
                      </a:pPr>
                      <a:r>
                        <a:rPr lang="en-ZA" sz="16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Cost</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tc>
                  <a:txBody>
                    <a:bodyPr/>
                    <a:lstStyle/>
                    <a:p>
                      <a:pPr>
                        <a:lnSpc>
                          <a:spcPct val="107000"/>
                        </a:lnSpc>
                        <a:spcAft>
                          <a:spcPts val="0"/>
                        </a:spcAft>
                      </a:pPr>
                      <a:r>
                        <a:rPr lang="en-ZA" sz="16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Number of employees placed on precautionary suspensions</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tc>
                  <a:txBody>
                    <a:bodyPr/>
                    <a:lstStyle/>
                    <a:p>
                      <a:pPr>
                        <a:lnSpc>
                          <a:spcPct val="107000"/>
                        </a:lnSpc>
                        <a:spcAft>
                          <a:spcPts val="0"/>
                        </a:spcAft>
                      </a:pPr>
                      <a:r>
                        <a:rPr lang="en-ZA" sz="16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Number of suspension cases finalised</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tc>
                  <a:txBody>
                    <a:bodyPr/>
                    <a:lstStyle/>
                    <a:p>
                      <a:pPr>
                        <a:lnSpc>
                          <a:spcPct val="107000"/>
                        </a:lnSpc>
                        <a:spcAft>
                          <a:spcPts val="0"/>
                        </a:spcAft>
                      </a:pPr>
                      <a:r>
                        <a:rPr lang="en-ZA" sz="16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Cases pending</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tc>
                  <a:txBody>
                    <a:bodyPr/>
                    <a:lstStyle/>
                    <a:p>
                      <a:pPr>
                        <a:lnSpc>
                          <a:spcPct val="107000"/>
                        </a:lnSpc>
                        <a:spcAft>
                          <a:spcPts val="0"/>
                        </a:spcAft>
                      </a:pPr>
                      <a:r>
                        <a:rPr lang="en-ZA" sz="16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Cost</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3988791294"/>
                  </a:ext>
                </a:extLst>
              </a:tr>
              <a:tr h="793661">
                <a:tc>
                  <a:txBody>
                    <a:bodyPr/>
                    <a:lstStyle/>
                    <a:p>
                      <a:pPr>
                        <a:lnSpc>
                          <a:spcPct val="107000"/>
                        </a:lnSpc>
                        <a:spcAft>
                          <a:spcPts val="0"/>
                        </a:spcAft>
                      </a:pPr>
                      <a:r>
                        <a:rPr lang="en-ZA" sz="16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2020-2021</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nSpc>
                          <a:spcPct val="107000"/>
                        </a:lnSpc>
                        <a:spcAft>
                          <a:spcPts val="0"/>
                        </a:spcAft>
                      </a:pPr>
                      <a:r>
                        <a:rPr lang="en-ZA" sz="16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151</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nSpc>
                          <a:spcPct val="107000"/>
                        </a:lnSpc>
                        <a:spcAft>
                          <a:spcPts val="0"/>
                        </a:spcAft>
                      </a:pPr>
                      <a:r>
                        <a:rPr lang="en-ZA"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52% (79 employees)</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nSpc>
                          <a:spcPct val="107000"/>
                        </a:lnSpc>
                        <a:spcAft>
                          <a:spcPts val="0"/>
                        </a:spcAft>
                      </a:pPr>
                      <a:r>
                        <a:rPr lang="en-ZA"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48% (72)</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nSpc>
                          <a:spcPct val="107000"/>
                        </a:lnSpc>
                        <a:spcAft>
                          <a:spcPts val="0"/>
                        </a:spcAft>
                      </a:pPr>
                      <a:r>
                        <a:rPr lang="en-ZA" sz="1600" dirty="0">
                          <a:effectLst/>
                          <a:latin typeface="Arial" panose="020B0604020202020204" pitchFamily="34" charset="0"/>
                          <a:ea typeface="Times New Roman" panose="02020603050405020304" pitchFamily="18" charset="0"/>
                          <a:cs typeface="Arial" panose="020B0604020202020204" pitchFamily="34" charset="0"/>
                        </a:rPr>
                        <a:t>R 20 642 955,93</a:t>
                      </a:r>
                      <a:endParaRPr lang="en-ZA" sz="16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ZA" sz="1600" dirty="0">
                          <a:effectLst/>
                          <a:latin typeface="Arial" panose="020B0604020202020204" pitchFamily="34" charset="0"/>
                          <a:ea typeface="Times New Roman" panose="02020603050405020304" pitchFamily="18" charset="0"/>
                          <a:cs typeface="Arial" panose="020B0604020202020204" pitchFamily="34" charset="0"/>
                        </a:rPr>
                        <a:t> (Q4)</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nSpc>
                          <a:spcPct val="107000"/>
                        </a:lnSpc>
                        <a:spcAft>
                          <a:spcPts val="0"/>
                        </a:spcAft>
                      </a:pPr>
                      <a:r>
                        <a:rPr lang="en-ZA"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241</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nSpc>
                          <a:spcPct val="107000"/>
                        </a:lnSpc>
                        <a:spcAft>
                          <a:spcPts val="0"/>
                        </a:spcAft>
                      </a:pPr>
                      <a:r>
                        <a:rPr lang="en-ZA" sz="1600" kern="1200" dirty="0">
                          <a:solidFill>
                            <a:schemeClr val="accent6">
                              <a:lumMod val="75000"/>
                            </a:schemeClr>
                          </a:solidFill>
                          <a:effectLst/>
                          <a:latin typeface="Arial" panose="020B0604020202020204" pitchFamily="34" charset="0"/>
                          <a:ea typeface="Times New Roman" panose="02020603050405020304" pitchFamily="18" charset="0"/>
                          <a:cs typeface="Arial" panose="020B0604020202020204" pitchFamily="34" charset="0"/>
                        </a:rPr>
                        <a:t>78%</a:t>
                      </a:r>
                      <a:r>
                        <a:rPr lang="en-ZA"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(188)</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nSpc>
                          <a:spcPct val="107000"/>
                        </a:lnSpc>
                        <a:spcAft>
                          <a:spcPts val="0"/>
                        </a:spcAft>
                      </a:pPr>
                      <a:r>
                        <a:rPr lang="en-ZA"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 (53)</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nSpc>
                          <a:spcPct val="107000"/>
                        </a:lnSpc>
                        <a:spcAft>
                          <a:spcPts val="800"/>
                        </a:spcAft>
                      </a:pPr>
                      <a:r>
                        <a:rPr lang="en-ZA"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 62 519 130.09</a:t>
                      </a:r>
                      <a:endParaRPr lang="en-ZA" sz="16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ZA"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(Q4)</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3572183838"/>
                  </a:ext>
                </a:extLst>
              </a:tr>
              <a:tr h="774810">
                <a:tc>
                  <a:txBody>
                    <a:bodyPr/>
                    <a:lstStyle/>
                    <a:p>
                      <a:pPr>
                        <a:lnSpc>
                          <a:spcPct val="107000"/>
                        </a:lnSpc>
                        <a:spcAft>
                          <a:spcPts val="0"/>
                        </a:spcAft>
                      </a:pPr>
                      <a:r>
                        <a:rPr lang="en-ZA"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2021-2022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nSpc>
                          <a:spcPct val="107000"/>
                        </a:lnSpc>
                        <a:spcAft>
                          <a:spcPts val="0"/>
                        </a:spcAft>
                      </a:pPr>
                      <a:r>
                        <a:rPr lang="en-ZA" sz="16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229</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nSpc>
                          <a:spcPct val="107000"/>
                        </a:lnSpc>
                        <a:spcAft>
                          <a:spcPts val="0"/>
                        </a:spcAft>
                      </a:pPr>
                      <a:r>
                        <a:rPr lang="en-ZA" sz="16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32% (74)</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nSpc>
                          <a:spcPct val="107000"/>
                        </a:lnSpc>
                        <a:spcAft>
                          <a:spcPts val="0"/>
                        </a:spcAft>
                      </a:pPr>
                      <a:r>
                        <a:rPr lang="en-ZA" sz="16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58% (155)</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nSpc>
                          <a:spcPct val="107000"/>
                        </a:lnSpc>
                        <a:spcAft>
                          <a:spcPts val="0"/>
                        </a:spcAft>
                      </a:pPr>
                      <a:r>
                        <a:rPr lang="en-ZA" sz="1600">
                          <a:effectLst/>
                          <a:latin typeface="Arial" panose="020B0604020202020204" pitchFamily="34" charset="0"/>
                          <a:ea typeface="Times New Roman" panose="02020603050405020304" pitchFamily="18" charset="0"/>
                          <a:cs typeface="Arial" panose="020B0604020202020204" pitchFamily="34" charset="0"/>
                        </a:rPr>
                        <a:t>R 23 316 245,21</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nSpc>
                          <a:spcPct val="107000"/>
                        </a:lnSpc>
                        <a:spcAft>
                          <a:spcPts val="0"/>
                        </a:spcAft>
                      </a:pPr>
                      <a:r>
                        <a:rPr lang="en-ZA"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193</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nSpc>
                          <a:spcPct val="107000"/>
                        </a:lnSpc>
                        <a:spcAft>
                          <a:spcPts val="0"/>
                        </a:spcAft>
                      </a:pPr>
                      <a:r>
                        <a:rPr lang="en-ZA"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28% (44)</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nSpc>
                          <a:spcPct val="107000"/>
                        </a:lnSpc>
                        <a:spcAft>
                          <a:spcPts val="0"/>
                        </a:spcAft>
                      </a:pPr>
                      <a:r>
                        <a:rPr lang="en-ZA"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77% (149)</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nSpc>
                          <a:spcPct val="107000"/>
                        </a:lnSpc>
                        <a:spcAft>
                          <a:spcPts val="0"/>
                        </a:spcAft>
                      </a:pPr>
                      <a:r>
                        <a:rPr lang="en-ZA"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 81 490 520,79 (Q4)</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747030298"/>
                  </a:ext>
                </a:extLst>
              </a:tr>
            </a:tbl>
          </a:graphicData>
        </a:graphic>
      </p:graphicFrame>
    </p:spTree>
    <p:extLst>
      <p:ext uri="{BB962C8B-B14F-4D97-AF65-F5344CB8AC3E}">
        <p14:creationId xmlns:p14="http://schemas.microsoft.com/office/powerpoint/2010/main" val="2286094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8233-3569-47F9-AA39-23A29CF2BDFB}"/>
              </a:ext>
            </a:extLst>
          </p:cNvPr>
          <p:cNvSpPr>
            <a:spLocks noGrp="1"/>
          </p:cNvSpPr>
          <p:nvPr>
            <p:ph type="ctrTitle"/>
          </p:nvPr>
        </p:nvSpPr>
        <p:spPr>
          <a:xfrm>
            <a:off x="191344" y="116632"/>
            <a:ext cx="11449272" cy="647650"/>
          </a:xfrm>
        </p:spPr>
        <p:txBody>
          <a:bodyPr>
            <a:noAutofit/>
          </a:bodyPr>
          <a:lstStyle/>
          <a:p>
            <a:r>
              <a:rPr lang="en-ZA" sz="4000" b="1" dirty="0" smtClean="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Discipline Management : Interventions</a:t>
            </a:r>
            <a:endPar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endParaRPr>
          </a:p>
        </p:txBody>
      </p:sp>
      <p:sp>
        <p:nvSpPr>
          <p:cNvPr id="3" name="Subtitle 2">
            <a:extLst>
              <a:ext uri="{FF2B5EF4-FFF2-40B4-BE49-F238E27FC236}">
                <a16:creationId xmlns:a16="http://schemas.microsoft.com/office/drawing/2014/main" id="{B91F62EA-EB45-4011-840F-64402FBB38B5}"/>
              </a:ext>
            </a:extLst>
          </p:cNvPr>
          <p:cNvSpPr>
            <a:spLocks noGrp="1"/>
          </p:cNvSpPr>
          <p:nvPr>
            <p:ph type="subTitle" idx="1"/>
          </p:nvPr>
        </p:nvSpPr>
        <p:spPr>
          <a:xfrm>
            <a:off x="191344" y="740120"/>
            <a:ext cx="11593288" cy="4752528"/>
          </a:xfrm>
        </p:spPr>
        <p:txBody>
          <a:bodyPr>
            <a:noAutofit/>
          </a:bodyPr>
          <a:lstStyle/>
          <a:p>
            <a:pPr lvl="0" algn="just" fontAlgn="ctr">
              <a:buSzPct val="100000"/>
            </a:pPr>
            <a:r>
              <a:rPr lang="en-ZA" u="sng" dirty="0" smtClean="0">
                <a:solidFill>
                  <a:prstClr val="black"/>
                </a:solidFill>
                <a:latin typeface="Arial" panose="020B0604020202020204" pitchFamily="34" charset="0"/>
                <a:cs typeface="Arial" panose="020B0604020202020204" pitchFamily="34" charset="0"/>
              </a:rPr>
              <a:t>Backlog disciplinary cases</a:t>
            </a:r>
            <a:r>
              <a:rPr lang="en-ZA" dirty="0" smtClean="0">
                <a:solidFill>
                  <a:prstClr val="black"/>
                </a:solidFill>
                <a:latin typeface="Arial" panose="020B0604020202020204" pitchFamily="34" charset="0"/>
                <a:cs typeface="Arial" panose="020B0604020202020204" pitchFamily="34" charset="0"/>
              </a:rPr>
              <a:t>:</a:t>
            </a:r>
          </a:p>
          <a:p>
            <a:pPr marL="342900" lvl="0" indent="-342900" algn="just" fontAlgn="ctr">
              <a:buSzPct val="100000"/>
              <a:buFont typeface="Arial" panose="020B0604020202020204" pitchFamily="34" charset="0"/>
              <a:buChar char="•"/>
            </a:pPr>
            <a:r>
              <a:rPr lang="en-ZA" dirty="0">
                <a:solidFill>
                  <a:prstClr val="black"/>
                </a:solidFill>
                <a:latin typeface="Arial" panose="020B0604020202020204" pitchFamily="34" charset="0"/>
                <a:cs typeface="Arial" panose="020B0604020202020204" pitchFamily="34" charset="0"/>
              </a:rPr>
              <a:t>2020-2021: The </a:t>
            </a:r>
            <a:r>
              <a:rPr lang="en-ZA" dirty="0" smtClean="0">
                <a:solidFill>
                  <a:prstClr val="black"/>
                </a:solidFill>
                <a:latin typeface="Arial" panose="020B0604020202020204" pitchFamily="34" charset="0"/>
                <a:cs typeface="Arial" panose="020B0604020202020204" pitchFamily="34" charset="0"/>
              </a:rPr>
              <a:t>MPSA, DG and TAU prioritised departments with backlogs and launched an intervention in Q3.  One on one sessions involving Ministers were held, followed by sessions with DGs, with technical </a:t>
            </a:r>
            <a:r>
              <a:rPr lang="en-ZA" dirty="0">
                <a:solidFill>
                  <a:prstClr val="black"/>
                </a:solidFill>
                <a:latin typeface="Arial" panose="020B0604020202020204" pitchFamily="34" charset="0"/>
                <a:cs typeface="Arial" panose="020B0604020202020204" pitchFamily="34" charset="0"/>
              </a:rPr>
              <a:t>a</a:t>
            </a:r>
            <a:r>
              <a:rPr lang="en-ZA" dirty="0" smtClean="0">
                <a:solidFill>
                  <a:prstClr val="black"/>
                </a:solidFill>
                <a:latin typeface="Arial" panose="020B0604020202020204" pitchFamily="34" charset="0"/>
                <a:cs typeface="Arial" panose="020B0604020202020204" pitchFamily="34" charset="0"/>
              </a:rPr>
              <a:t>ssistance provided in the form of workshops to address shortcomings.  Departments were assisted to record all cases and were required to provide monthly progress reports to the DPSA.</a:t>
            </a:r>
          </a:p>
          <a:p>
            <a:pPr marL="342900" lvl="0" indent="-342900" algn="just" fontAlgn="ctr">
              <a:buSzPct val="100000"/>
              <a:buFont typeface="Arial" panose="020B0604020202020204" pitchFamily="34" charset="0"/>
              <a:buChar char="•"/>
            </a:pPr>
            <a:r>
              <a:rPr lang="en-ZA" dirty="0" smtClean="0">
                <a:solidFill>
                  <a:prstClr val="black"/>
                </a:solidFill>
                <a:latin typeface="Arial" panose="020B0604020202020204" pitchFamily="34" charset="0"/>
                <a:cs typeface="Arial" panose="020B0604020202020204" pitchFamily="34" charset="0"/>
              </a:rPr>
              <a:t>Due to the intervention: 71% of national departments finalised their disciplinary cases by end of Q4.</a:t>
            </a:r>
          </a:p>
          <a:p>
            <a:pPr marL="342900" lvl="0" indent="-342900" algn="just" fontAlgn="ctr">
              <a:buSzPct val="100000"/>
              <a:buFont typeface="Arial" panose="020B0604020202020204" pitchFamily="34" charset="0"/>
              <a:buChar char="•"/>
            </a:pPr>
            <a:r>
              <a:rPr lang="en-ZA" dirty="0" smtClean="0">
                <a:solidFill>
                  <a:prstClr val="black"/>
                </a:solidFill>
                <a:latin typeface="Arial" panose="020B0604020202020204" pitchFamily="34" charset="0"/>
                <a:cs typeface="Arial" panose="020B0604020202020204" pitchFamily="34" charset="0"/>
              </a:rPr>
              <a:t>2021-2022: Improvement was not sustained.</a:t>
            </a:r>
          </a:p>
        </p:txBody>
      </p:sp>
    </p:spTree>
    <p:extLst>
      <p:ext uri="{BB962C8B-B14F-4D97-AF65-F5344CB8AC3E}">
        <p14:creationId xmlns:p14="http://schemas.microsoft.com/office/powerpoint/2010/main" val="28975105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8233-3569-47F9-AA39-23A29CF2BDFB}"/>
              </a:ext>
            </a:extLst>
          </p:cNvPr>
          <p:cNvSpPr>
            <a:spLocks noGrp="1"/>
          </p:cNvSpPr>
          <p:nvPr>
            <p:ph type="ctrTitle"/>
          </p:nvPr>
        </p:nvSpPr>
        <p:spPr>
          <a:xfrm>
            <a:off x="191344" y="116632"/>
            <a:ext cx="11449272" cy="647650"/>
          </a:xfrm>
        </p:spPr>
        <p:txBody>
          <a:bodyPr>
            <a:noAutofit/>
          </a:bodyPr>
          <a:lstStyle/>
          <a:p>
            <a:r>
              <a:rPr lang="en-ZA" sz="4000" b="1" dirty="0" smtClean="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Discipline Management : Interventions</a:t>
            </a:r>
            <a:endPar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endParaRPr>
          </a:p>
        </p:txBody>
      </p:sp>
      <p:sp>
        <p:nvSpPr>
          <p:cNvPr id="3" name="Subtitle 2">
            <a:extLst>
              <a:ext uri="{FF2B5EF4-FFF2-40B4-BE49-F238E27FC236}">
                <a16:creationId xmlns:a16="http://schemas.microsoft.com/office/drawing/2014/main" id="{B91F62EA-EB45-4011-840F-64402FBB38B5}"/>
              </a:ext>
            </a:extLst>
          </p:cNvPr>
          <p:cNvSpPr>
            <a:spLocks noGrp="1"/>
          </p:cNvSpPr>
          <p:nvPr>
            <p:ph type="subTitle" idx="1"/>
          </p:nvPr>
        </p:nvSpPr>
        <p:spPr>
          <a:xfrm>
            <a:off x="191344" y="740120"/>
            <a:ext cx="11593288" cy="4752528"/>
          </a:xfrm>
        </p:spPr>
        <p:txBody>
          <a:bodyPr>
            <a:noAutofit/>
          </a:bodyPr>
          <a:lstStyle/>
          <a:p>
            <a:pPr lvl="0" algn="just" fontAlgn="ctr">
              <a:buSzPct val="100000"/>
            </a:pPr>
            <a:r>
              <a:rPr lang="en-ZA" u="sng" dirty="0" smtClean="0">
                <a:solidFill>
                  <a:prstClr val="black"/>
                </a:solidFill>
                <a:latin typeface="Arial" panose="020B0604020202020204" pitchFamily="34" charset="0"/>
                <a:cs typeface="Arial" panose="020B0604020202020204" pitchFamily="34" charset="0"/>
              </a:rPr>
              <a:t>Long </a:t>
            </a:r>
            <a:r>
              <a:rPr lang="en-ZA" u="sng" dirty="0">
                <a:solidFill>
                  <a:prstClr val="black"/>
                </a:solidFill>
                <a:latin typeface="Arial" panose="020B0604020202020204" pitchFamily="34" charset="0"/>
                <a:cs typeface="Arial" panose="020B0604020202020204" pitchFamily="34" charset="0"/>
              </a:rPr>
              <a:t>overdue precautionary suspensions </a:t>
            </a:r>
            <a:r>
              <a:rPr lang="en-ZA" dirty="0">
                <a:solidFill>
                  <a:prstClr val="black"/>
                </a:solidFill>
                <a:latin typeface="Arial" panose="020B0604020202020204" pitchFamily="34" charset="0"/>
                <a:cs typeface="Arial" panose="020B0604020202020204" pitchFamily="34" charset="0"/>
              </a:rPr>
              <a:t>(1 – 5 years):</a:t>
            </a:r>
          </a:p>
          <a:p>
            <a:pPr marL="342900" lvl="0" indent="-342900" algn="just" fontAlgn="ctr">
              <a:buSzPct val="100000"/>
              <a:buFont typeface="Arial" panose="020B0604020202020204" pitchFamily="34" charset="0"/>
              <a:buChar char="•"/>
            </a:pPr>
            <a:r>
              <a:rPr lang="en-ZA" dirty="0">
                <a:solidFill>
                  <a:prstClr val="black"/>
                </a:solidFill>
                <a:latin typeface="Arial" panose="020B0604020202020204" pitchFamily="34" charset="0"/>
                <a:cs typeface="Arial" panose="020B0604020202020204" pitchFamily="34" charset="0"/>
              </a:rPr>
              <a:t>2020-2021</a:t>
            </a:r>
            <a:r>
              <a:rPr lang="en-ZA" dirty="0" smtClean="0">
                <a:solidFill>
                  <a:prstClr val="black"/>
                </a:solidFill>
                <a:latin typeface="Arial" panose="020B0604020202020204" pitchFamily="34" charset="0"/>
                <a:cs typeface="Arial" panose="020B0604020202020204" pitchFamily="34" charset="0"/>
              </a:rPr>
              <a:t>: Specific departments and provinces were prioritised and provided with technical assistance.  As a result, 78% of all precautionary suspensions were finalised by provinces, and the cost of precautionary suspension in </a:t>
            </a:r>
            <a:r>
              <a:rPr lang="en-ZA" dirty="0">
                <a:solidFill>
                  <a:prstClr val="black"/>
                </a:solidFill>
                <a:latin typeface="Arial" panose="020B0604020202020204" pitchFamily="34" charset="0"/>
                <a:cs typeface="Arial" panose="020B0604020202020204" pitchFamily="34" charset="0"/>
              </a:rPr>
              <a:t>KZN </a:t>
            </a:r>
            <a:r>
              <a:rPr lang="en-ZA" dirty="0" smtClean="0">
                <a:solidFill>
                  <a:prstClr val="black"/>
                </a:solidFill>
                <a:latin typeface="Arial" panose="020B0604020202020204" pitchFamily="34" charset="0"/>
                <a:cs typeface="Arial" panose="020B0604020202020204" pitchFamily="34" charset="0"/>
              </a:rPr>
              <a:t>decreased </a:t>
            </a:r>
            <a:r>
              <a:rPr lang="en-ZA" dirty="0">
                <a:solidFill>
                  <a:prstClr val="black"/>
                </a:solidFill>
                <a:latin typeface="Arial" panose="020B0604020202020204" pitchFamily="34" charset="0"/>
                <a:cs typeface="Arial" panose="020B0604020202020204" pitchFamily="34" charset="0"/>
              </a:rPr>
              <a:t>with R 60 million from Q 3 to Q 4. </a:t>
            </a:r>
          </a:p>
          <a:p>
            <a:pPr marL="342900" lvl="0" indent="-342900" algn="just" fontAlgn="ctr">
              <a:buSzPct val="100000"/>
              <a:buFont typeface="Arial" panose="020B0604020202020204" pitchFamily="34" charset="0"/>
              <a:buChar char="•"/>
            </a:pPr>
            <a:r>
              <a:rPr lang="en-ZA" dirty="0" smtClean="0">
                <a:solidFill>
                  <a:prstClr val="black"/>
                </a:solidFill>
                <a:latin typeface="Arial" panose="020B0604020202020204" pitchFamily="34" charset="0"/>
                <a:cs typeface="Arial" panose="020B0604020202020204" pitchFamily="34" charset="0"/>
              </a:rPr>
              <a:t>2021-2022</a:t>
            </a:r>
            <a:r>
              <a:rPr lang="en-ZA" dirty="0">
                <a:solidFill>
                  <a:prstClr val="black"/>
                </a:solidFill>
                <a:latin typeface="Arial" panose="020B0604020202020204" pitchFamily="34" charset="0"/>
                <a:cs typeface="Arial" panose="020B0604020202020204" pitchFamily="34" charset="0"/>
              </a:rPr>
              <a:t>: </a:t>
            </a:r>
            <a:r>
              <a:rPr lang="en-ZA" dirty="0" smtClean="0">
                <a:solidFill>
                  <a:prstClr val="black"/>
                </a:solidFill>
                <a:latin typeface="Arial" panose="020B0604020202020204" pitchFamily="34" charset="0"/>
                <a:cs typeface="Arial" panose="020B0604020202020204" pitchFamily="34" charset="0"/>
              </a:rPr>
              <a:t>The cost for suspensions are higher, even though less employees were suspended (thus, high ranking officials).</a:t>
            </a:r>
          </a:p>
        </p:txBody>
      </p:sp>
    </p:spTree>
    <p:extLst>
      <p:ext uri="{BB962C8B-B14F-4D97-AF65-F5344CB8AC3E}">
        <p14:creationId xmlns:p14="http://schemas.microsoft.com/office/powerpoint/2010/main" val="2694246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8233-3569-47F9-AA39-23A29CF2BDFB}"/>
              </a:ext>
            </a:extLst>
          </p:cNvPr>
          <p:cNvSpPr>
            <a:spLocks noGrp="1"/>
          </p:cNvSpPr>
          <p:nvPr>
            <p:ph type="ctrTitle"/>
          </p:nvPr>
        </p:nvSpPr>
        <p:spPr>
          <a:xfrm>
            <a:off x="191344" y="116632"/>
            <a:ext cx="11449272" cy="647650"/>
          </a:xfrm>
        </p:spPr>
        <p:txBody>
          <a:bodyPr>
            <a:noAutofit/>
          </a:bodyPr>
          <a:lstStyle/>
          <a:p>
            <a:r>
              <a:rPr lang="en-ZA" sz="4000" b="1" dirty="0" smtClean="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SMS: </a:t>
            </a:r>
            <a:r>
              <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Challenges encountered</a:t>
            </a:r>
          </a:p>
        </p:txBody>
      </p:sp>
      <p:sp>
        <p:nvSpPr>
          <p:cNvPr id="3" name="Subtitle 2">
            <a:extLst>
              <a:ext uri="{FF2B5EF4-FFF2-40B4-BE49-F238E27FC236}">
                <a16:creationId xmlns:a16="http://schemas.microsoft.com/office/drawing/2014/main" id="{B91F62EA-EB45-4011-840F-64402FBB38B5}"/>
              </a:ext>
            </a:extLst>
          </p:cNvPr>
          <p:cNvSpPr>
            <a:spLocks noGrp="1"/>
          </p:cNvSpPr>
          <p:nvPr>
            <p:ph type="subTitle" idx="1"/>
          </p:nvPr>
        </p:nvSpPr>
        <p:spPr>
          <a:xfrm>
            <a:off x="191344" y="740120"/>
            <a:ext cx="11593288" cy="4752528"/>
          </a:xfrm>
        </p:spPr>
        <p:txBody>
          <a:bodyPr>
            <a:noAutofit/>
          </a:bodyPr>
          <a:lstStyle/>
          <a:p>
            <a:pPr lvl="0" algn="just" fontAlgn="ctr">
              <a:buSzPct val="100000"/>
            </a:pPr>
            <a:r>
              <a:rPr lang="en-ZA" dirty="0" smtClean="0">
                <a:solidFill>
                  <a:prstClr val="black"/>
                </a:solidFill>
                <a:latin typeface="Arial" panose="020B0604020202020204" pitchFamily="34" charset="0"/>
                <a:cs typeface="Arial" panose="020B0604020202020204" pitchFamily="34" charset="0"/>
              </a:rPr>
              <a:t>Poor data, not captured, incorrectly captured, thus no proper analysis. The table presents all misconduct cases referred to labour relations against SMS in the Public Service from 1 Jan 2018 – 31 July 2022, as captured on PERSAL.</a:t>
            </a:r>
            <a:endParaRPr lang="en-ZA" dirty="0">
              <a:solidFill>
                <a:prstClr val="black"/>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185380356"/>
              </p:ext>
            </p:extLst>
          </p:nvPr>
        </p:nvGraphicFramePr>
        <p:xfrm>
          <a:off x="1271464" y="2060848"/>
          <a:ext cx="8362246" cy="1584177"/>
        </p:xfrm>
        <a:graphic>
          <a:graphicData uri="http://schemas.openxmlformats.org/drawingml/2006/table">
            <a:tbl>
              <a:tblPr firstRow="1" firstCol="1" bandRow="1">
                <a:tableStyleId>{5C22544A-7EE6-4342-B048-85BDC9FD1C3A}</a:tableStyleId>
              </a:tblPr>
              <a:tblGrid>
                <a:gridCol w="2787149">
                  <a:extLst>
                    <a:ext uri="{9D8B030D-6E8A-4147-A177-3AD203B41FA5}">
                      <a16:colId xmlns:a16="http://schemas.microsoft.com/office/drawing/2014/main" val="339497368"/>
                    </a:ext>
                  </a:extLst>
                </a:gridCol>
                <a:gridCol w="1393974">
                  <a:extLst>
                    <a:ext uri="{9D8B030D-6E8A-4147-A177-3AD203B41FA5}">
                      <a16:colId xmlns:a16="http://schemas.microsoft.com/office/drawing/2014/main" val="203084466"/>
                    </a:ext>
                  </a:extLst>
                </a:gridCol>
                <a:gridCol w="1393974">
                  <a:extLst>
                    <a:ext uri="{9D8B030D-6E8A-4147-A177-3AD203B41FA5}">
                      <a16:colId xmlns:a16="http://schemas.microsoft.com/office/drawing/2014/main" val="2244015195"/>
                    </a:ext>
                  </a:extLst>
                </a:gridCol>
                <a:gridCol w="2787149">
                  <a:extLst>
                    <a:ext uri="{9D8B030D-6E8A-4147-A177-3AD203B41FA5}">
                      <a16:colId xmlns:a16="http://schemas.microsoft.com/office/drawing/2014/main" val="371726215"/>
                    </a:ext>
                  </a:extLst>
                </a:gridCol>
              </a:tblGrid>
              <a:tr h="480547">
                <a:tc rowSpan="2">
                  <a:txBody>
                    <a:bodyPr/>
                    <a:lstStyle/>
                    <a:p>
                      <a:pPr>
                        <a:lnSpc>
                          <a:spcPct val="107000"/>
                        </a:lnSpc>
                        <a:spcAft>
                          <a:spcPts val="0"/>
                        </a:spcAft>
                      </a:pPr>
                      <a:r>
                        <a:rPr lang="en-ZA" sz="1600" dirty="0">
                          <a:effectLst/>
                          <a:latin typeface="Arial" panose="020B0604020202020204" pitchFamily="34" charset="0"/>
                          <a:cs typeface="Arial" panose="020B0604020202020204" pitchFamily="34" charset="0"/>
                        </a:rPr>
                        <a:t>Misconduct case completed – no further action required</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nSpc>
                          <a:spcPct val="107000"/>
                        </a:lnSpc>
                        <a:spcAft>
                          <a:spcPts val="0"/>
                        </a:spcAft>
                      </a:pPr>
                      <a:r>
                        <a:rPr lang="en-ZA" sz="1600">
                          <a:effectLst/>
                          <a:latin typeface="Arial" panose="020B0604020202020204" pitchFamily="34" charset="0"/>
                          <a:cs typeface="Arial" panose="020B0604020202020204" pitchFamily="34" charset="0"/>
                        </a:rPr>
                        <a:t>SMS</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ZA"/>
                    </a:p>
                  </a:txBody>
                  <a:tcPr/>
                </a:tc>
                <a:tc rowSpan="2">
                  <a:txBody>
                    <a:bodyPr/>
                    <a:lstStyle/>
                    <a:p>
                      <a:pPr>
                        <a:lnSpc>
                          <a:spcPct val="107000"/>
                        </a:lnSpc>
                        <a:spcAft>
                          <a:spcPts val="0"/>
                        </a:spcAft>
                      </a:pPr>
                      <a:r>
                        <a:rPr lang="en-ZA" sz="1600">
                          <a:effectLst/>
                          <a:latin typeface="Arial" panose="020B0604020202020204" pitchFamily="34" charset="0"/>
                          <a:cs typeface="Arial" panose="020B0604020202020204" pitchFamily="34" charset="0"/>
                        </a:rPr>
                        <a:t>Total</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83638703"/>
                  </a:ext>
                </a:extLst>
              </a:tr>
              <a:tr h="623083">
                <a:tc vMerge="1">
                  <a:txBody>
                    <a:bodyPr/>
                    <a:lstStyle/>
                    <a:p>
                      <a:endParaRPr lang="en-ZA"/>
                    </a:p>
                  </a:txBody>
                  <a:tcPr/>
                </a:tc>
                <a:tc>
                  <a:txBody>
                    <a:bodyPr/>
                    <a:lstStyle/>
                    <a:p>
                      <a:pPr>
                        <a:lnSpc>
                          <a:spcPct val="107000"/>
                        </a:lnSpc>
                        <a:spcAft>
                          <a:spcPts val="0"/>
                        </a:spcAft>
                      </a:pPr>
                      <a:r>
                        <a:rPr lang="en-ZA" sz="1600" dirty="0">
                          <a:effectLst/>
                          <a:latin typeface="Arial" panose="020B0604020202020204" pitchFamily="34" charset="0"/>
                          <a:cs typeface="Arial" panose="020B0604020202020204" pitchFamily="34" charset="0"/>
                        </a:rPr>
                        <a:t>Male</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1600">
                          <a:effectLst/>
                          <a:latin typeface="Arial" panose="020B0604020202020204" pitchFamily="34" charset="0"/>
                          <a:cs typeface="Arial" panose="020B0604020202020204" pitchFamily="34" charset="0"/>
                        </a:rPr>
                        <a:t>Female</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vMerge="1">
                  <a:txBody>
                    <a:bodyPr/>
                    <a:lstStyle/>
                    <a:p>
                      <a:endParaRPr lang="en-ZA"/>
                    </a:p>
                  </a:txBody>
                  <a:tcPr/>
                </a:tc>
                <a:extLst>
                  <a:ext uri="{0D108BD9-81ED-4DB2-BD59-A6C34878D82A}">
                    <a16:rowId xmlns:a16="http://schemas.microsoft.com/office/drawing/2014/main" val="3766549036"/>
                  </a:ext>
                </a:extLst>
              </a:tr>
              <a:tr h="480547">
                <a:tc>
                  <a:txBody>
                    <a:bodyPr/>
                    <a:lstStyle/>
                    <a:p>
                      <a:pPr>
                        <a:lnSpc>
                          <a:spcPct val="107000"/>
                        </a:lnSpc>
                        <a:spcAft>
                          <a:spcPts val="0"/>
                        </a:spcAft>
                      </a:pPr>
                      <a:r>
                        <a:rPr lang="en-ZA" sz="1600" dirty="0">
                          <a:effectLst/>
                          <a:latin typeface="Arial" panose="020B0604020202020204" pitchFamily="34" charset="0"/>
                          <a:cs typeface="Arial" panose="020B0604020202020204" pitchFamily="34" charset="0"/>
                        </a:rPr>
                        <a:t>Total</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1600" dirty="0" smtClean="0">
                          <a:effectLst/>
                          <a:latin typeface="Arial" panose="020B0604020202020204" pitchFamily="34" charset="0"/>
                          <a:cs typeface="Arial" panose="020B0604020202020204" pitchFamily="34" charset="0"/>
                        </a:rPr>
                        <a:t>119</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1600" dirty="0" smtClean="0">
                          <a:effectLst/>
                          <a:latin typeface="Arial" panose="020B0604020202020204" pitchFamily="34" charset="0"/>
                          <a:cs typeface="Arial" panose="020B0604020202020204" pitchFamily="34" charset="0"/>
                        </a:rPr>
                        <a:t>85</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1600" dirty="0" smtClean="0">
                          <a:effectLst/>
                          <a:latin typeface="Arial" panose="020B0604020202020204" pitchFamily="34" charset="0"/>
                          <a:cs typeface="Arial" panose="020B0604020202020204" pitchFamily="34" charset="0"/>
                        </a:rPr>
                        <a:t>204</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92719055"/>
                  </a:ext>
                </a:extLst>
              </a:tr>
            </a:tbl>
          </a:graphicData>
        </a:graphic>
      </p:graphicFrame>
    </p:spTree>
    <p:extLst>
      <p:ext uri="{BB962C8B-B14F-4D97-AF65-F5344CB8AC3E}">
        <p14:creationId xmlns:p14="http://schemas.microsoft.com/office/powerpoint/2010/main" val="4495271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5628</TotalTime>
  <Words>1146</Words>
  <Application>Microsoft Office PowerPoint</Application>
  <PresentationFormat>Widescreen</PresentationFormat>
  <Paragraphs>176</Paragraphs>
  <Slides>14</Slides>
  <Notes>14</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14</vt:i4>
      </vt:variant>
    </vt:vector>
  </HeadingPairs>
  <TitlesOfParts>
    <vt:vector size="26" baseType="lpstr">
      <vt:lpstr>Arial</vt:lpstr>
      <vt:lpstr>Calibri</vt:lpstr>
      <vt:lpstr>Calibri Light</vt:lpstr>
      <vt:lpstr>Segoe UI Emoji</vt:lpstr>
      <vt:lpstr>Segoe UI Light</vt:lpstr>
      <vt:lpstr>Symbol</vt:lpstr>
      <vt:lpstr>Times New Roman</vt:lpstr>
      <vt:lpstr>Trebuchet MS</vt:lpstr>
      <vt:lpstr>Tw Cen MT</vt:lpstr>
      <vt:lpstr>Wingdings</vt:lpstr>
      <vt:lpstr>Office Theme</vt:lpstr>
      <vt:lpstr>Custom Design</vt:lpstr>
      <vt:lpstr>PowerPoint Presentation</vt:lpstr>
      <vt:lpstr>Aim of presentation</vt:lpstr>
      <vt:lpstr>Discipline Management : Status Quo</vt:lpstr>
      <vt:lpstr>Discipline Management : Status Quo</vt:lpstr>
      <vt:lpstr>Discipline Management: Status Quo</vt:lpstr>
      <vt:lpstr>Discipline Management : Status Quo</vt:lpstr>
      <vt:lpstr>Discipline Management : Interventions</vt:lpstr>
      <vt:lpstr>Discipline Management : Interventions</vt:lpstr>
      <vt:lpstr>SMS: Challenges encountered</vt:lpstr>
      <vt:lpstr>SMS: Challenges encountered</vt:lpstr>
      <vt:lpstr>SMS: Challenges encountered</vt:lpstr>
      <vt:lpstr>SMS: Challenges encountered</vt:lpstr>
      <vt:lpstr>SMS: Challenges encountered</vt:lpstr>
      <vt:lpstr>Conclusion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Truebutterfly</dc:creator>
  <cp:lastModifiedBy>Masixole Zibeko</cp:lastModifiedBy>
  <cp:revision>356</cp:revision>
  <cp:lastPrinted>2022-08-12T10:16:44Z</cp:lastPrinted>
  <dcterms:created xsi:type="dcterms:W3CDTF">2020-08-26T14:00:10Z</dcterms:created>
  <dcterms:modified xsi:type="dcterms:W3CDTF">2022-08-20T07:12:21Z</dcterms:modified>
</cp:coreProperties>
</file>