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6" r:id="rId3"/>
    <p:sldId id="259" r:id="rId4"/>
    <p:sldId id="260" r:id="rId5"/>
    <p:sldId id="356" r:id="rId6"/>
    <p:sldId id="270" r:id="rId7"/>
    <p:sldId id="277" r:id="rId8"/>
    <p:sldId id="278" r:id="rId9"/>
    <p:sldId id="279" r:id="rId10"/>
    <p:sldId id="280" r:id="rId11"/>
    <p:sldId id="281" r:id="rId12"/>
    <p:sldId id="282" r:id="rId13"/>
    <p:sldId id="276" r:id="rId14"/>
    <p:sldId id="272"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p:restoredTop sz="94694"/>
  </p:normalViewPr>
  <p:slideViewPr>
    <p:cSldViewPr snapToGrid="0">
      <p:cViewPr varScale="1">
        <p:scale>
          <a:sx n="34" d="100"/>
          <a:sy n="34" d="100"/>
        </p:scale>
        <p:origin x="-444" y="-7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4A355-604B-4F07-8555-11339EB6F097}" type="doc">
      <dgm:prSet loTypeId="urn:microsoft.com/office/officeart/2005/8/layout/hList7#1" loCatId="picture" qsTypeId="urn:microsoft.com/office/officeart/2005/8/quickstyle/simple1" qsCatId="simple" csTypeId="urn:microsoft.com/office/officeart/2005/8/colors/colorful5" csCatId="colorful" phldr="1"/>
      <dgm:spPr/>
      <dgm:t>
        <a:bodyPr/>
        <a:lstStyle/>
        <a:p>
          <a:endParaRPr lang="en-ZA"/>
        </a:p>
      </dgm:t>
    </dgm:pt>
    <dgm:pt modelId="{ADC2DFC5-0872-49CB-B79D-3D0B70799DC2}">
      <dgm:prSet phldrT="[Text]"/>
      <dgm:spPr/>
      <dgm:t>
        <a:bodyPr/>
        <a:lstStyle/>
        <a:p>
          <a:endParaRPr lang="en-ZA" b="1" dirty="0">
            <a:solidFill>
              <a:srgbClr val="C00000"/>
            </a:solidFill>
          </a:endParaRPr>
        </a:p>
      </dgm:t>
    </dgm:pt>
    <dgm:pt modelId="{6F96C494-973A-4ADB-9EC4-E4BDA7FA17D6}" type="parTrans" cxnId="{0FE0EDEE-3E7D-412B-B249-1F983D925EEE}">
      <dgm:prSet/>
      <dgm:spPr/>
      <dgm:t>
        <a:bodyPr/>
        <a:lstStyle/>
        <a:p>
          <a:endParaRPr lang="en-ZA"/>
        </a:p>
      </dgm:t>
    </dgm:pt>
    <dgm:pt modelId="{A7F334FA-FC86-4075-9DC9-BD8C68CF59B4}" type="sibTrans" cxnId="{0FE0EDEE-3E7D-412B-B249-1F983D925EEE}">
      <dgm:prSet/>
      <dgm:spPr/>
      <dgm:t>
        <a:bodyPr/>
        <a:lstStyle/>
        <a:p>
          <a:endParaRPr lang="en-ZA"/>
        </a:p>
      </dgm:t>
    </dgm:pt>
    <dgm:pt modelId="{3C505A8A-D916-400E-8A9F-84CD9EB78681}">
      <dgm:prSet phldrT="[Text]" custT="1"/>
      <dgm:spPr/>
      <dgm:t>
        <a:bodyPr/>
        <a:lstStyle/>
        <a:p>
          <a:endParaRPr lang="en-ZA" sz="1400" dirty="0"/>
        </a:p>
      </dgm:t>
    </dgm:pt>
    <dgm:pt modelId="{11DB0C0F-AD64-42A3-B65E-F7E79AA94DB9}" type="parTrans" cxnId="{2FBC1ED9-77B7-43D8-B706-96F33D3E6A7D}">
      <dgm:prSet/>
      <dgm:spPr/>
      <dgm:t>
        <a:bodyPr/>
        <a:lstStyle/>
        <a:p>
          <a:endParaRPr lang="en-ZA"/>
        </a:p>
      </dgm:t>
    </dgm:pt>
    <dgm:pt modelId="{AC9318E4-7D8E-4B33-BCF7-821680112FAB}" type="sibTrans" cxnId="{2FBC1ED9-77B7-43D8-B706-96F33D3E6A7D}">
      <dgm:prSet/>
      <dgm:spPr/>
      <dgm:t>
        <a:bodyPr/>
        <a:lstStyle/>
        <a:p>
          <a:endParaRPr lang="en-ZA"/>
        </a:p>
      </dgm:t>
    </dgm:pt>
    <dgm:pt modelId="{12591007-D543-4315-8383-96DD3F3B3C79}">
      <dgm:prSet phldrT="[Text]" custT="1"/>
      <dgm:spPr/>
      <dgm:t>
        <a:bodyPr/>
        <a:lstStyle/>
        <a:p>
          <a:endParaRPr lang="en-ZA" sz="1200" dirty="0"/>
        </a:p>
      </dgm:t>
    </dgm:pt>
    <dgm:pt modelId="{8D06561B-D819-4E0B-B5D4-F850B89F0900}" type="parTrans" cxnId="{9B72D98D-44D4-485F-B7D5-032B3882E38F}">
      <dgm:prSet/>
      <dgm:spPr/>
      <dgm:t>
        <a:bodyPr/>
        <a:lstStyle/>
        <a:p>
          <a:endParaRPr lang="en-ZA"/>
        </a:p>
      </dgm:t>
    </dgm:pt>
    <dgm:pt modelId="{4A58C9DB-15C8-40C6-BD93-97DE37C9A569}" type="sibTrans" cxnId="{9B72D98D-44D4-485F-B7D5-032B3882E38F}">
      <dgm:prSet/>
      <dgm:spPr/>
      <dgm:t>
        <a:bodyPr/>
        <a:lstStyle/>
        <a:p>
          <a:endParaRPr lang="en-ZA"/>
        </a:p>
      </dgm:t>
    </dgm:pt>
    <dgm:pt modelId="{6E6E6632-5302-4955-AF8A-24F2E0E2E539}">
      <dgm:prSet/>
      <dgm:spPr/>
      <dgm:t>
        <a:bodyPr/>
        <a:lstStyle/>
        <a:p>
          <a:endParaRPr lang="en-ZA" dirty="0"/>
        </a:p>
      </dgm:t>
    </dgm:pt>
    <dgm:pt modelId="{8949A91A-4C0A-4E81-8206-B7C6F5CDDEE7}" type="parTrans" cxnId="{AE473E18-9B1A-41DE-941C-3746B4C26E27}">
      <dgm:prSet/>
      <dgm:spPr/>
      <dgm:t>
        <a:bodyPr/>
        <a:lstStyle/>
        <a:p>
          <a:endParaRPr lang="en-ZA"/>
        </a:p>
      </dgm:t>
    </dgm:pt>
    <dgm:pt modelId="{A6E747E1-26A6-4771-BCA5-EAA4F2FF2584}" type="sibTrans" cxnId="{AE473E18-9B1A-41DE-941C-3746B4C26E27}">
      <dgm:prSet/>
      <dgm:spPr/>
      <dgm:t>
        <a:bodyPr/>
        <a:lstStyle/>
        <a:p>
          <a:endParaRPr lang="en-ZA"/>
        </a:p>
      </dgm:t>
    </dgm:pt>
    <dgm:pt modelId="{3CF70032-D212-4F02-A946-804098F74B05}">
      <dgm:prSet custT="1"/>
      <dgm:spPr/>
      <dgm:t>
        <a:bodyPr/>
        <a:lstStyle/>
        <a:p>
          <a:endParaRPr lang="en-ZA" sz="1400" dirty="0"/>
        </a:p>
      </dgm:t>
    </dgm:pt>
    <dgm:pt modelId="{25C3CE97-5CD5-4A37-BC03-AA4D42860340}" type="parTrans" cxnId="{8227A694-6E28-4CE5-B28A-8B3CBC74210D}">
      <dgm:prSet/>
      <dgm:spPr/>
      <dgm:t>
        <a:bodyPr/>
        <a:lstStyle/>
        <a:p>
          <a:endParaRPr lang="en-ZA"/>
        </a:p>
      </dgm:t>
    </dgm:pt>
    <dgm:pt modelId="{2F6B2959-B9F9-47CD-9618-2DC799752515}" type="sibTrans" cxnId="{8227A694-6E28-4CE5-B28A-8B3CBC74210D}">
      <dgm:prSet/>
      <dgm:spPr/>
      <dgm:t>
        <a:bodyPr/>
        <a:lstStyle/>
        <a:p>
          <a:endParaRPr lang="en-ZA"/>
        </a:p>
      </dgm:t>
    </dgm:pt>
    <dgm:pt modelId="{8A57CF25-EBF6-4E89-884F-F13654EA47A6}">
      <dgm:prSet/>
      <dgm:spPr/>
      <dgm:t>
        <a:bodyPr/>
        <a:lstStyle/>
        <a:p>
          <a:endParaRPr lang="en-ZA" dirty="0"/>
        </a:p>
      </dgm:t>
    </dgm:pt>
    <dgm:pt modelId="{87808692-0192-445C-9A90-16E4FA91A367}" type="parTrans" cxnId="{82FF32DC-FE40-4792-A149-49DCC40F832E}">
      <dgm:prSet/>
      <dgm:spPr/>
      <dgm:t>
        <a:bodyPr/>
        <a:lstStyle/>
        <a:p>
          <a:endParaRPr lang="en-ZA"/>
        </a:p>
      </dgm:t>
    </dgm:pt>
    <dgm:pt modelId="{C6D6D322-C474-4738-A589-55FC7E055FB1}" type="sibTrans" cxnId="{82FF32DC-FE40-4792-A149-49DCC40F832E}">
      <dgm:prSet/>
      <dgm:spPr/>
      <dgm:t>
        <a:bodyPr/>
        <a:lstStyle/>
        <a:p>
          <a:endParaRPr lang="en-ZA"/>
        </a:p>
      </dgm:t>
    </dgm:pt>
    <dgm:pt modelId="{AFDCA200-6101-4D87-9112-489754285C11}" type="pres">
      <dgm:prSet presAssocID="{ABA4A355-604B-4F07-8555-11339EB6F097}" presName="Name0" presStyleCnt="0">
        <dgm:presLayoutVars>
          <dgm:dir/>
          <dgm:resizeHandles val="exact"/>
        </dgm:presLayoutVars>
      </dgm:prSet>
      <dgm:spPr/>
      <dgm:t>
        <a:bodyPr/>
        <a:lstStyle/>
        <a:p>
          <a:endParaRPr lang="en-US"/>
        </a:p>
      </dgm:t>
    </dgm:pt>
    <dgm:pt modelId="{4EF1BCE6-AE0D-4DF5-B463-45DDEC8DEC0C}" type="pres">
      <dgm:prSet presAssocID="{ABA4A355-604B-4F07-8555-11339EB6F097}" presName="fgShape" presStyleLbl="fgShp" presStyleIdx="0" presStyleCnt="1" custScaleX="108696" custScaleY="99811" custLinFactNeighborX="0" custLinFactNeighborY="10478"/>
      <dgm:spPr>
        <a:ln>
          <a:solidFill>
            <a:schemeClr val="tx2">
              <a:lumMod val="75000"/>
            </a:schemeClr>
          </a:solidFill>
        </a:ln>
      </dgm:spPr>
    </dgm:pt>
    <dgm:pt modelId="{286663F1-352A-4D6D-A058-2E8D877F094F}" type="pres">
      <dgm:prSet presAssocID="{ABA4A355-604B-4F07-8555-11339EB6F097}" presName="linComp" presStyleCnt="0"/>
      <dgm:spPr/>
    </dgm:pt>
    <dgm:pt modelId="{D0B626F6-0644-433B-9545-C294373A66DD}" type="pres">
      <dgm:prSet presAssocID="{8A57CF25-EBF6-4E89-884F-F13654EA47A6}" presName="compNode" presStyleCnt="0"/>
      <dgm:spPr/>
    </dgm:pt>
    <dgm:pt modelId="{8DE06548-D094-410C-A3A6-FB14E9DDAB31}" type="pres">
      <dgm:prSet presAssocID="{8A57CF25-EBF6-4E89-884F-F13654EA47A6}" presName="bkgdShape" presStyleLbl="node1" presStyleIdx="0" presStyleCnt="6" custLinFactNeighborX="1161" custLinFactNeighborY="-1753"/>
      <dgm:spPr/>
      <dgm:t>
        <a:bodyPr/>
        <a:lstStyle/>
        <a:p>
          <a:endParaRPr lang="en-US"/>
        </a:p>
      </dgm:t>
    </dgm:pt>
    <dgm:pt modelId="{9E35F7BC-9BAC-46C5-A43E-8AE804A9170A}" type="pres">
      <dgm:prSet presAssocID="{8A57CF25-EBF6-4E89-884F-F13654EA47A6}" presName="nodeTx" presStyleLbl="node1" presStyleIdx="0" presStyleCnt="6">
        <dgm:presLayoutVars>
          <dgm:bulletEnabled val="1"/>
        </dgm:presLayoutVars>
      </dgm:prSet>
      <dgm:spPr/>
      <dgm:t>
        <a:bodyPr/>
        <a:lstStyle/>
        <a:p>
          <a:endParaRPr lang="en-US"/>
        </a:p>
      </dgm:t>
    </dgm:pt>
    <dgm:pt modelId="{8F03CF66-CFFF-41D8-ADF5-6ABC9AC66459}" type="pres">
      <dgm:prSet presAssocID="{8A57CF25-EBF6-4E89-884F-F13654EA47A6}" presName="invisiNode" presStyleLbl="node1" presStyleIdx="0" presStyleCnt="6"/>
      <dgm:spPr/>
    </dgm:pt>
    <dgm:pt modelId="{DCF793B4-FA10-4AB1-B5FD-3ACF5DF652CF}" type="pres">
      <dgm:prSet presAssocID="{8A57CF25-EBF6-4E89-884F-F13654EA47A6}" presName="imagNode" presStyleLbl="fgImgPlace1" presStyleIdx="0" presStyleCnt="6" custScaleX="29996" custScaleY="16403" custLinFactNeighborX="2859" custLinFactNeighborY="-24347"/>
      <dgm:spPr/>
    </dgm:pt>
    <dgm:pt modelId="{3BD2508E-AF22-4134-8541-9F6332104439}" type="pres">
      <dgm:prSet presAssocID="{C6D6D322-C474-4738-A589-55FC7E055FB1}" presName="sibTrans" presStyleLbl="sibTrans2D1" presStyleIdx="0" presStyleCnt="0"/>
      <dgm:spPr/>
      <dgm:t>
        <a:bodyPr/>
        <a:lstStyle/>
        <a:p>
          <a:endParaRPr lang="en-US"/>
        </a:p>
      </dgm:t>
    </dgm:pt>
    <dgm:pt modelId="{0EC87CE1-D69A-42C0-83A7-DD6A7EA3CA97}" type="pres">
      <dgm:prSet presAssocID="{6E6E6632-5302-4955-AF8A-24F2E0E2E539}" presName="compNode" presStyleCnt="0"/>
      <dgm:spPr/>
    </dgm:pt>
    <dgm:pt modelId="{1D04FC1E-25C1-432C-BC3A-96013C48795A}" type="pres">
      <dgm:prSet presAssocID="{6E6E6632-5302-4955-AF8A-24F2E0E2E539}" presName="bkgdShape" presStyleLbl="node1" presStyleIdx="1" presStyleCnt="6" custLinFactNeighborX="85" custLinFactNeighborY="652"/>
      <dgm:spPr/>
      <dgm:t>
        <a:bodyPr/>
        <a:lstStyle/>
        <a:p>
          <a:endParaRPr lang="en-US"/>
        </a:p>
      </dgm:t>
    </dgm:pt>
    <dgm:pt modelId="{B88FA94C-46A6-4477-8074-5A498AD73747}" type="pres">
      <dgm:prSet presAssocID="{6E6E6632-5302-4955-AF8A-24F2E0E2E539}" presName="nodeTx" presStyleLbl="node1" presStyleIdx="1" presStyleCnt="6">
        <dgm:presLayoutVars>
          <dgm:bulletEnabled val="1"/>
        </dgm:presLayoutVars>
      </dgm:prSet>
      <dgm:spPr/>
      <dgm:t>
        <a:bodyPr/>
        <a:lstStyle/>
        <a:p>
          <a:endParaRPr lang="en-US"/>
        </a:p>
      </dgm:t>
    </dgm:pt>
    <dgm:pt modelId="{96311FB7-5E85-4914-B904-F04368EDBFA8}" type="pres">
      <dgm:prSet presAssocID="{6E6E6632-5302-4955-AF8A-24F2E0E2E539}" presName="invisiNode" presStyleLbl="node1" presStyleIdx="1" presStyleCnt="6"/>
      <dgm:spPr/>
    </dgm:pt>
    <dgm:pt modelId="{09BFE339-F861-412F-A545-D318A9DB6EF9}" type="pres">
      <dgm:prSet presAssocID="{6E6E6632-5302-4955-AF8A-24F2E0E2E539}" presName="imagNode" presStyleLbl="fgImgPlace1" presStyleIdx="1" presStyleCnt="6" custScaleX="21143" custScaleY="13499" custLinFactNeighborX="-753" custLinFactNeighborY="-27154"/>
      <dgm:spPr>
        <a:solidFill>
          <a:schemeClr val="accent6">
            <a:lumMod val="60000"/>
            <a:lumOff val="40000"/>
          </a:schemeClr>
        </a:solidFill>
      </dgm:spPr>
    </dgm:pt>
    <dgm:pt modelId="{A361D6C0-99BE-44F8-9CA1-C784120E069A}" type="pres">
      <dgm:prSet presAssocID="{A6E747E1-26A6-4771-BCA5-EAA4F2FF2584}" presName="sibTrans" presStyleLbl="sibTrans2D1" presStyleIdx="0" presStyleCnt="0"/>
      <dgm:spPr/>
      <dgm:t>
        <a:bodyPr/>
        <a:lstStyle/>
        <a:p>
          <a:endParaRPr lang="en-US"/>
        </a:p>
      </dgm:t>
    </dgm:pt>
    <dgm:pt modelId="{FDD42180-E2EF-43B4-9BAB-69F194D7650A}" type="pres">
      <dgm:prSet presAssocID="{ADC2DFC5-0872-49CB-B79D-3D0B70799DC2}" presName="compNode" presStyleCnt="0"/>
      <dgm:spPr/>
    </dgm:pt>
    <dgm:pt modelId="{EE96C434-E180-4655-BCD9-4DBEA8731904}" type="pres">
      <dgm:prSet presAssocID="{ADC2DFC5-0872-49CB-B79D-3D0B70799DC2}" presName="bkgdShape" presStyleLbl="node1" presStyleIdx="2" presStyleCnt="6" custLinFactNeighborX="3694" custLinFactNeighborY="173"/>
      <dgm:spPr/>
      <dgm:t>
        <a:bodyPr/>
        <a:lstStyle/>
        <a:p>
          <a:endParaRPr lang="en-US"/>
        </a:p>
      </dgm:t>
    </dgm:pt>
    <dgm:pt modelId="{707E8434-E916-41D0-990C-A713729B38B1}" type="pres">
      <dgm:prSet presAssocID="{ADC2DFC5-0872-49CB-B79D-3D0B70799DC2}" presName="nodeTx" presStyleLbl="node1" presStyleIdx="2" presStyleCnt="6">
        <dgm:presLayoutVars>
          <dgm:bulletEnabled val="1"/>
        </dgm:presLayoutVars>
      </dgm:prSet>
      <dgm:spPr/>
      <dgm:t>
        <a:bodyPr/>
        <a:lstStyle/>
        <a:p>
          <a:endParaRPr lang="en-US"/>
        </a:p>
      </dgm:t>
    </dgm:pt>
    <dgm:pt modelId="{C093448C-1F83-421B-9DF9-93EEB2F51476}" type="pres">
      <dgm:prSet presAssocID="{ADC2DFC5-0872-49CB-B79D-3D0B70799DC2}" presName="invisiNode" presStyleLbl="node1" presStyleIdx="2" presStyleCnt="6"/>
      <dgm:spPr/>
    </dgm:pt>
    <dgm:pt modelId="{7ECDD994-B012-465A-BD93-8D03C2754908}" type="pres">
      <dgm:prSet presAssocID="{ADC2DFC5-0872-49CB-B79D-3D0B70799DC2}" presName="imagNode" presStyleLbl="fgImgPlace1" presStyleIdx="2" presStyleCnt="6" custFlipVert="0" custFlipHor="1" custScaleX="3546" custScaleY="2788" custLinFactNeighborX="610" custLinFactNeighborY="-25473"/>
      <dgm:spPr>
        <a:prstGeom prst="flowChartConnector">
          <a:avLst/>
        </a:prstGeom>
        <a:solidFill>
          <a:srgbClr val="FFFF00"/>
        </a:solidFill>
      </dgm:spPr>
    </dgm:pt>
    <dgm:pt modelId="{A8BB001E-0B9C-47AA-A637-569FAC43D946}" type="pres">
      <dgm:prSet presAssocID="{A7F334FA-FC86-4075-9DC9-BD8C68CF59B4}" presName="sibTrans" presStyleLbl="sibTrans2D1" presStyleIdx="0" presStyleCnt="0"/>
      <dgm:spPr/>
      <dgm:t>
        <a:bodyPr/>
        <a:lstStyle/>
        <a:p>
          <a:endParaRPr lang="en-US"/>
        </a:p>
      </dgm:t>
    </dgm:pt>
    <dgm:pt modelId="{23969814-885F-4207-9312-02DE0C6BFFA8}" type="pres">
      <dgm:prSet presAssocID="{3C505A8A-D916-400E-8A9F-84CD9EB78681}" presName="compNode" presStyleCnt="0"/>
      <dgm:spPr/>
    </dgm:pt>
    <dgm:pt modelId="{0E7BCFD2-2946-4CBB-8A7E-D25C2FD35246}" type="pres">
      <dgm:prSet presAssocID="{3C505A8A-D916-400E-8A9F-84CD9EB78681}" presName="bkgdShape" presStyleLbl="node1" presStyleIdx="3" presStyleCnt="6" custLinFactNeighborX="2229"/>
      <dgm:spPr/>
      <dgm:t>
        <a:bodyPr/>
        <a:lstStyle/>
        <a:p>
          <a:endParaRPr lang="en-US"/>
        </a:p>
      </dgm:t>
    </dgm:pt>
    <dgm:pt modelId="{222B089A-283B-4ECE-9356-1D321344DA6B}" type="pres">
      <dgm:prSet presAssocID="{3C505A8A-D916-400E-8A9F-84CD9EB78681}" presName="nodeTx" presStyleLbl="node1" presStyleIdx="3" presStyleCnt="6">
        <dgm:presLayoutVars>
          <dgm:bulletEnabled val="1"/>
        </dgm:presLayoutVars>
      </dgm:prSet>
      <dgm:spPr/>
      <dgm:t>
        <a:bodyPr/>
        <a:lstStyle/>
        <a:p>
          <a:endParaRPr lang="en-US"/>
        </a:p>
      </dgm:t>
    </dgm:pt>
    <dgm:pt modelId="{05ED20C1-28B4-4B68-8084-BF4B249EBAFB}" type="pres">
      <dgm:prSet presAssocID="{3C505A8A-D916-400E-8A9F-84CD9EB78681}" presName="invisiNode" presStyleLbl="node1" presStyleIdx="3" presStyleCnt="6"/>
      <dgm:spPr/>
    </dgm:pt>
    <dgm:pt modelId="{E342EF3E-0E3A-48BB-81AC-FFA9B026C042}" type="pres">
      <dgm:prSet presAssocID="{3C505A8A-D916-400E-8A9F-84CD9EB78681}" presName="imagNode" presStyleLbl="fgImgPlace1" presStyleIdx="3" presStyleCnt="6" custFlipHor="1" custScaleX="3737" custScaleY="3780" custLinFactNeighborX="627" custLinFactNeighborY="-33503"/>
      <dgm:spPr>
        <a:solidFill>
          <a:schemeClr val="bg1">
            <a:lumMod val="85000"/>
          </a:schemeClr>
        </a:solidFill>
      </dgm:spPr>
    </dgm:pt>
    <dgm:pt modelId="{1C0F6B76-9478-49CE-8FEE-8C9B10E11F81}" type="pres">
      <dgm:prSet presAssocID="{AC9318E4-7D8E-4B33-BCF7-821680112FAB}" presName="sibTrans" presStyleLbl="sibTrans2D1" presStyleIdx="0" presStyleCnt="0"/>
      <dgm:spPr/>
      <dgm:t>
        <a:bodyPr/>
        <a:lstStyle/>
        <a:p>
          <a:endParaRPr lang="en-US"/>
        </a:p>
      </dgm:t>
    </dgm:pt>
    <dgm:pt modelId="{54DAFAB9-DBBE-4B95-BD7A-5328174907F8}" type="pres">
      <dgm:prSet presAssocID="{3CF70032-D212-4F02-A946-804098F74B05}" presName="compNode" presStyleCnt="0"/>
      <dgm:spPr/>
    </dgm:pt>
    <dgm:pt modelId="{A3F084E8-519B-43C6-9D50-A327DCDE70FC}" type="pres">
      <dgm:prSet presAssocID="{3CF70032-D212-4F02-A946-804098F74B05}" presName="bkgdShape" presStyleLbl="node1" presStyleIdx="4" presStyleCnt="6" custLinFactNeighborX="-2122" custLinFactNeighborY="779"/>
      <dgm:spPr/>
      <dgm:t>
        <a:bodyPr/>
        <a:lstStyle/>
        <a:p>
          <a:endParaRPr lang="en-US"/>
        </a:p>
      </dgm:t>
    </dgm:pt>
    <dgm:pt modelId="{95667360-7722-4756-AE98-318CD295478E}" type="pres">
      <dgm:prSet presAssocID="{3CF70032-D212-4F02-A946-804098F74B05}" presName="nodeTx" presStyleLbl="node1" presStyleIdx="4" presStyleCnt="6">
        <dgm:presLayoutVars>
          <dgm:bulletEnabled val="1"/>
        </dgm:presLayoutVars>
      </dgm:prSet>
      <dgm:spPr/>
      <dgm:t>
        <a:bodyPr/>
        <a:lstStyle/>
        <a:p>
          <a:endParaRPr lang="en-US"/>
        </a:p>
      </dgm:t>
    </dgm:pt>
    <dgm:pt modelId="{63842C86-5BD1-42BB-9902-131EA8C555C8}" type="pres">
      <dgm:prSet presAssocID="{3CF70032-D212-4F02-A946-804098F74B05}" presName="invisiNode" presStyleLbl="node1" presStyleIdx="4" presStyleCnt="6"/>
      <dgm:spPr/>
    </dgm:pt>
    <dgm:pt modelId="{1BED46BA-3E3D-4A77-9FFD-B1618635B011}" type="pres">
      <dgm:prSet presAssocID="{3CF70032-D212-4F02-A946-804098F74B05}" presName="imagNode" presStyleLbl="fgImgPlace1" presStyleIdx="4" presStyleCnt="6" custScaleX="92559" custScaleY="56811" custLinFactNeighborX="-2377" custLinFactNeighborY="-34367"/>
      <dgm:spPr>
        <a:solidFill>
          <a:srgbClr val="FF99FF"/>
        </a:solidFill>
      </dgm:spPr>
    </dgm:pt>
    <dgm:pt modelId="{44530606-69EE-4F14-BD0C-DFB87CF63C9B}" type="pres">
      <dgm:prSet presAssocID="{2F6B2959-B9F9-47CD-9618-2DC799752515}" presName="sibTrans" presStyleLbl="sibTrans2D1" presStyleIdx="0" presStyleCnt="0"/>
      <dgm:spPr/>
      <dgm:t>
        <a:bodyPr/>
        <a:lstStyle/>
        <a:p>
          <a:endParaRPr lang="en-US"/>
        </a:p>
      </dgm:t>
    </dgm:pt>
    <dgm:pt modelId="{C15A8261-1806-40B3-9A78-E6CDB1A1BCBC}" type="pres">
      <dgm:prSet presAssocID="{12591007-D543-4315-8383-96DD3F3B3C79}" presName="compNode" presStyleCnt="0"/>
      <dgm:spPr/>
    </dgm:pt>
    <dgm:pt modelId="{ADE45251-A630-4856-A34B-884061285798}" type="pres">
      <dgm:prSet presAssocID="{12591007-D543-4315-8383-96DD3F3B3C79}" presName="bkgdShape" presStyleLbl="node1" presStyleIdx="5" presStyleCnt="6" custLinFactNeighborX="-1317" custLinFactNeighborY="-6"/>
      <dgm:spPr/>
      <dgm:t>
        <a:bodyPr/>
        <a:lstStyle/>
        <a:p>
          <a:endParaRPr lang="en-US"/>
        </a:p>
      </dgm:t>
    </dgm:pt>
    <dgm:pt modelId="{E8313B3F-B597-4EDF-817D-386594566FC4}" type="pres">
      <dgm:prSet presAssocID="{12591007-D543-4315-8383-96DD3F3B3C79}" presName="nodeTx" presStyleLbl="node1" presStyleIdx="5" presStyleCnt="6">
        <dgm:presLayoutVars>
          <dgm:bulletEnabled val="1"/>
        </dgm:presLayoutVars>
      </dgm:prSet>
      <dgm:spPr/>
      <dgm:t>
        <a:bodyPr/>
        <a:lstStyle/>
        <a:p>
          <a:endParaRPr lang="en-US"/>
        </a:p>
      </dgm:t>
    </dgm:pt>
    <dgm:pt modelId="{192C9B57-8E36-48CC-BE79-441284F2D3B4}" type="pres">
      <dgm:prSet presAssocID="{12591007-D543-4315-8383-96DD3F3B3C79}" presName="invisiNode" presStyleLbl="node1" presStyleIdx="5" presStyleCnt="6"/>
      <dgm:spPr/>
    </dgm:pt>
    <dgm:pt modelId="{65B78A2B-CDF2-42CF-8258-9B91151DEE12}" type="pres">
      <dgm:prSet presAssocID="{12591007-D543-4315-8383-96DD3F3B3C79}" presName="imagNode" presStyleLbl="fgImgPlace1" presStyleIdx="5" presStyleCnt="6" custScaleX="97102" custScaleY="54764" custLinFactNeighborX="-1092" custLinFactNeighborY="-34692"/>
      <dgm:spPr>
        <a:solidFill>
          <a:srgbClr val="66FF66"/>
        </a:solidFill>
      </dgm:spPr>
    </dgm:pt>
  </dgm:ptLst>
  <dgm:cxnLst>
    <dgm:cxn modelId="{32EA886A-74B7-4625-9E49-3E40FABC2BAA}" type="presOf" srcId="{12591007-D543-4315-8383-96DD3F3B3C79}" destId="{ADE45251-A630-4856-A34B-884061285798}" srcOrd="0" destOrd="0" presId="urn:microsoft.com/office/officeart/2005/8/layout/hList7#1"/>
    <dgm:cxn modelId="{AE473E18-9B1A-41DE-941C-3746B4C26E27}" srcId="{ABA4A355-604B-4F07-8555-11339EB6F097}" destId="{6E6E6632-5302-4955-AF8A-24F2E0E2E539}" srcOrd="1" destOrd="0" parTransId="{8949A91A-4C0A-4E81-8206-B7C6F5CDDEE7}" sibTransId="{A6E747E1-26A6-4771-BCA5-EAA4F2FF2584}"/>
    <dgm:cxn modelId="{CAB06DEC-9C30-44D9-967E-09ABE70FC8CF}" type="presOf" srcId="{ADC2DFC5-0872-49CB-B79D-3D0B70799DC2}" destId="{707E8434-E916-41D0-990C-A713729B38B1}" srcOrd="1" destOrd="0" presId="urn:microsoft.com/office/officeart/2005/8/layout/hList7#1"/>
    <dgm:cxn modelId="{844DE717-89B4-45ED-A2EF-7F63C9B0965A}" type="presOf" srcId="{3C505A8A-D916-400E-8A9F-84CD9EB78681}" destId="{222B089A-283B-4ECE-9356-1D321344DA6B}" srcOrd="1" destOrd="0" presId="urn:microsoft.com/office/officeart/2005/8/layout/hList7#1"/>
    <dgm:cxn modelId="{00E92B34-D1CE-4373-A415-D5E86F0BC60E}" type="presOf" srcId="{3C505A8A-D916-400E-8A9F-84CD9EB78681}" destId="{0E7BCFD2-2946-4CBB-8A7E-D25C2FD35246}" srcOrd="0" destOrd="0" presId="urn:microsoft.com/office/officeart/2005/8/layout/hList7#1"/>
    <dgm:cxn modelId="{68BB2192-F419-4733-9AA7-787056607C82}" type="presOf" srcId="{12591007-D543-4315-8383-96DD3F3B3C79}" destId="{E8313B3F-B597-4EDF-817D-386594566FC4}" srcOrd="1" destOrd="0" presId="urn:microsoft.com/office/officeart/2005/8/layout/hList7#1"/>
    <dgm:cxn modelId="{D30E6A09-BBBF-4BE0-9894-7CB89F270BC3}" type="presOf" srcId="{8A57CF25-EBF6-4E89-884F-F13654EA47A6}" destId="{9E35F7BC-9BAC-46C5-A43E-8AE804A9170A}" srcOrd="1" destOrd="0" presId="urn:microsoft.com/office/officeart/2005/8/layout/hList7#1"/>
    <dgm:cxn modelId="{90516DA0-A765-4F47-9FE1-AFA2F2F5EF34}" type="presOf" srcId="{6E6E6632-5302-4955-AF8A-24F2E0E2E539}" destId="{B88FA94C-46A6-4477-8074-5A498AD73747}" srcOrd="1" destOrd="0" presId="urn:microsoft.com/office/officeart/2005/8/layout/hList7#1"/>
    <dgm:cxn modelId="{2FBC1ED9-77B7-43D8-B706-96F33D3E6A7D}" srcId="{ABA4A355-604B-4F07-8555-11339EB6F097}" destId="{3C505A8A-D916-400E-8A9F-84CD9EB78681}" srcOrd="3" destOrd="0" parTransId="{11DB0C0F-AD64-42A3-B65E-F7E79AA94DB9}" sibTransId="{AC9318E4-7D8E-4B33-BCF7-821680112FAB}"/>
    <dgm:cxn modelId="{8227A694-6E28-4CE5-B28A-8B3CBC74210D}" srcId="{ABA4A355-604B-4F07-8555-11339EB6F097}" destId="{3CF70032-D212-4F02-A946-804098F74B05}" srcOrd="4" destOrd="0" parTransId="{25C3CE97-5CD5-4A37-BC03-AA4D42860340}" sibTransId="{2F6B2959-B9F9-47CD-9618-2DC799752515}"/>
    <dgm:cxn modelId="{36CDD7D3-B9CC-4C09-B467-366F4F1B9471}" type="presOf" srcId="{C6D6D322-C474-4738-A589-55FC7E055FB1}" destId="{3BD2508E-AF22-4134-8541-9F6332104439}" srcOrd="0" destOrd="0" presId="urn:microsoft.com/office/officeart/2005/8/layout/hList7#1"/>
    <dgm:cxn modelId="{877FC3B9-5F5E-4EE7-B0CD-3950244CF4E4}" type="presOf" srcId="{3CF70032-D212-4F02-A946-804098F74B05}" destId="{95667360-7722-4756-AE98-318CD295478E}" srcOrd="1" destOrd="0" presId="urn:microsoft.com/office/officeart/2005/8/layout/hList7#1"/>
    <dgm:cxn modelId="{13C85AD7-0267-48A7-803D-CEE047CB8CEC}" type="presOf" srcId="{3CF70032-D212-4F02-A946-804098F74B05}" destId="{A3F084E8-519B-43C6-9D50-A327DCDE70FC}" srcOrd="0" destOrd="0" presId="urn:microsoft.com/office/officeart/2005/8/layout/hList7#1"/>
    <dgm:cxn modelId="{4AC817DD-FC84-4BAA-B458-2F285981DFCB}" type="presOf" srcId="{6E6E6632-5302-4955-AF8A-24F2E0E2E539}" destId="{1D04FC1E-25C1-432C-BC3A-96013C48795A}" srcOrd="0" destOrd="0" presId="urn:microsoft.com/office/officeart/2005/8/layout/hList7#1"/>
    <dgm:cxn modelId="{ECFC32EA-4067-460E-9874-5787B2090F33}" type="presOf" srcId="{A7F334FA-FC86-4075-9DC9-BD8C68CF59B4}" destId="{A8BB001E-0B9C-47AA-A637-569FAC43D946}" srcOrd="0" destOrd="0" presId="urn:microsoft.com/office/officeart/2005/8/layout/hList7#1"/>
    <dgm:cxn modelId="{5323E93B-FC74-4A8F-AD91-3EF8F8D8ACB8}" type="presOf" srcId="{8A57CF25-EBF6-4E89-884F-F13654EA47A6}" destId="{8DE06548-D094-410C-A3A6-FB14E9DDAB31}" srcOrd="0" destOrd="0" presId="urn:microsoft.com/office/officeart/2005/8/layout/hList7#1"/>
    <dgm:cxn modelId="{1739AC42-7967-4C39-9E47-B285260D11FE}" type="presOf" srcId="{ABA4A355-604B-4F07-8555-11339EB6F097}" destId="{AFDCA200-6101-4D87-9112-489754285C11}" srcOrd="0" destOrd="0" presId="urn:microsoft.com/office/officeart/2005/8/layout/hList7#1"/>
    <dgm:cxn modelId="{82FF32DC-FE40-4792-A149-49DCC40F832E}" srcId="{ABA4A355-604B-4F07-8555-11339EB6F097}" destId="{8A57CF25-EBF6-4E89-884F-F13654EA47A6}" srcOrd="0" destOrd="0" parTransId="{87808692-0192-445C-9A90-16E4FA91A367}" sibTransId="{C6D6D322-C474-4738-A589-55FC7E055FB1}"/>
    <dgm:cxn modelId="{75A0487C-67DE-4BE2-B5D4-845B5BE05B86}" type="presOf" srcId="{A6E747E1-26A6-4771-BCA5-EAA4F2FF2584}" destId="{A361D6C0-99BE-44F8-9CA1-C784120E069A}" srcOrd="0" destOrd="0" presId="urn:microsoft.com/office/officeart/2005/8/layout/hList7#1"/>
    <dgm:cxn modelId="{4EDB3179-A846-4D7F-86CB-6C850DFC7279}" type="presOf" srcId="{2F6B2959-B9F9-47CD-9618-2DC799752515}" destId="{44530606-69EE-4F14-BD0C-DFB87CF63C9B}" srcOrd="0" destOrd="0" presId="urn:microsoft.com/office/officeart/2005/8/layout/hList7#1"/>
    <dgm:cxn modelId="{7F266085-7D31-4D51-A45D-BC08641213A6}" type="presOf" srcId="{ADC2DFC5-0872-49CB-B79D-3D0B70799DC2}" destId="{EE96C434-E180-4655-BCD9-4DBEA8731904}" srcOrd="0" destOrd="0" presId="urn:microsoft.com/office/officeart/2005/8/layout/hList7#1"/>
    <dgm:cxn modelId="{9B72D98D-44D4-485F-B7D5-032B3882E38F}" srcId="{ABA4A355-604B-4F07-8555-11339EB6F097}" destId="{12591007-D543-4315-8383-96DD3F3B3C79}" srcOrd="5" destOrd="0" parTransId="{8D06561B-D819-4E0B-B5D4-F850B89F0900}" sibTransId="{4A58C9DB-15C8-40C6-BD93-97DE37C9A569}"/>
    <dgm:cxn modelId="{0347941E-9C1E-4739-A34F-438EFD394BD0}" type="presOf" srcId="{AC9318E4-7D8E-4B33-BCF7-821680112FAB}" destId="{1C0F6B76-9478-49CE-8FEE-8C9B10E11F81}" srcOrd="0" destOrd="0" presId="urn:microsoft.com/office/officeart/2005/8/layout/hList7#1"/>
    <dgm:cxn modelId="{0FE0EDEE-3E7D-412B-B249-1F983D925EEE}" srcId="{ABA4A355-604B-4F07-8555-11339EB6F097}" destId="{ADC2DFC5-0872-49CB-B79D-3D0B70799DC2}" srcOrd="2" destOrd="0" parTransId="{6F96C494-973A-4ADB-9EC4-E4BDA7FA17D6}" sibTransId="{A7F334FA-FC86-4075-9DC9-BD8C68CF59B4}"/>
    <dgm:cxn modelId="{DCD39EF2-AEA2-490A-87EB-1525563159BA}" type="presParOf" srcId="{AFDCA200-6101-4D87-9112-489754285C11}" destId="{4EF1BCE6-AE0D-4DF5-B463-45DDEC8DEC0C}" srcOrd="0" destOrd="0" presId="urn:microsoft.com/office/officeart/2005/8/layout/hList7#1"/>
    <dgm:cxn modelId="{E59DBE8F-8A25-4C2D-A63F-3BBFCE15F696}" type="presParOf" srcId="{AFDCA200-6101-4D87-9112-489754285C11}" destId="{286663F1-352A-4D6D-A058-2E8D877F094F}" srcOrd="1" destOrd="0" presId="urn:microsoft.com/office/officeart/2005/8/layout/hList7#1"/>
    <dgm:cxn modelId="{A33E6362-B42E-42B0-BE31-46258365122F}" type="presParOf" srcId="{286663F1-352A-4D6D-A058-2E8D877F094F}" destId="{D0B626F6-0644-433B-9545-C294373A66DD}" srcOrd="0" destOrd="0" presId="urn:microsoft.com/office/officeart/2005/8/layout/hList7#1"/>
    <dgm:cxn modelId="{96DECC4A-1CA9-43B1-932E-C2BE8BAFD80E}" type="presParOf" srcId="{D0B626F6-0644-433B-9545-C294373A66DD}" destId="{8DE06548-D094-410C-A3A6-FB14E9DDAB31}" srcOrd="0" destOrd="0" presId="urn:microsoft.com/office/officeart/2005/8/layout/hList7#1"/>
    <dgm:cxn modelId="{3B630C50-5FE0-4B35-9C61-949599B65768}" type="presParOf" srcId="{D0B626F6-0644-433B-9545-C294373A66DD}" destId="{9E35F7BC-9BAC-46C5-A43E-8AE804A9170A}" srcOrd="1" destOrd="0" presId="urn:microsoft.com/office/officeart/2005/8/layout/hList7#1"/>
    <dgm:cxn modelId="{21C1FE4C-53F9-4E22-869E-CB5715E74B0E}" type="presParOf" srcId="{D0B626F6-0644-433B-9545-C294373A66DD}" destId="{8F03CF66-CFFF-41D8-ADF5-6ABC9AC66459}" srcOrd="2" destOrd="0" presId="urn:microsoft.com/office/officeart/2005/8/layout/hList7#1"/>
    <dgm:cxn modelId="{71E8CD6D-6D8B-44B1-973C-2A3752185592}" type="presParOf" srcId="{D0B626F6-0644-433B-9545-C294373A66DD}" destId="{DCF793B4-FA10-4AB1-B5FD-3ACF5DF652CF}" srcOrd="3" destOrd="0" presId="urn:microsoft.com/office/officeart/2005/8/layout/hList7#1"/>
    <dgm:cxn modelId="{3DB30542-B836-4BB3-AC7E-EFC57F743614}" type="presParOf" srcId="{286663F1-352A-4D6D-A058-2E8D877F094F}" destId="{3BD2508E-AF22-4134-8541-9F6332104439}" srcOrd="1" destOrd="0" presId="urn:microsoft.com/office/officeart/2005/8/layout/hList7#1"/>
    <dgm:cxn modelId="{AAD4DFF1-365F-434F-B4E6-BED14B0C1EA5}" type="presParOf" srcId="{286663F1-352A-4D6D-A058-2E8D877F094F}" destId="{0EC87CE1-D69A-42C0-83A7-DD6A7EA3CA97}" srcOrd="2" destOrd="0" presId="urn:microsoft.com/office/officeart/2005/8/layout/hList7#1"/>
    <dgm:cxn modelId="{B0C55494-CD03-4387-A4EA-3738EAD4B04F}" type="presParOf" srcId="{0EC87CE1-D69A-42C0-83A7-DD6A7EA3CA97}" destId="{1D04FC1E-25C1-432C-BC3A-96013C48795A}" srcOrd="0" destOrd="0" presId="urn:microsoft.com/office/officeart/2005/8/layout/hList7#1"/>
    <dgm:cxn modelId="{691BD816-DAAF-4A01-B8AD-467FCFC75760}" type="presParOf" srcId="{0EC87CE1-D69A-42C0-83A7-DD6A7EA3CA97}" destId="{B88FA94C-46A6-4477-8074-5A498AD73747}" srcOrd="1" destOrd="0" presId="urn:microsoft.com/office/officeart/2005/8/layout/hList7#1"/>
    <dgm:cxn modelId="{1A393CAC-3592-4D3E-8361-7F60F193B82B}" type="presParOf" srcId="{0EC87CE1-D69A-42C0-83A7-DD6A7EA3CA97}" destId="{96311FB7-5E85-4914-B904-F04368EDBFA8}" srcOrd="2" destOrd="0" presId="urn:microsoft.com/office/officeart/2005/8/layout/hList7#1"/>
    <dgm:cxn modelId="{7A4BCDD4-1E5B-4216-896D-17672A0064AB}" type="presParOf" srcId="{0EC87CE1-D69A-42C0-83A7-DD6A7EA3CA97}" destId="{09BFE339-F861-412F-A545-D318A9DB6EF9}" srcOrd="3" destOrd="0" presId="urn:microsoft.com/office/officeart/2005/8/layout/hList7#1"/>
    <dgm:cxn modelId="{892C9EC8-0F4F-47E5-8E09-2E87363527F5}" type="presParOf" srcId="{286663F1-352A-4D6D-A058-2E8D877F094F}" destId="{A361D6C0-99BE-44F8-9CA1-C784120E069A}" srcOrd="3" destOrd="0" presId="urn:microsoft.com/office/officeart/2005/8/layout/hList7#1"/>
    <dgm:cxn modelId="{EC0BE3F2-CDA8-47D5-9200-878DAB52B627}" type="presParOf" srcId="{286663F1-352A-4D6D-A058-2E8D877F094F}" destId="{FDD42180-E2EF-43B4-9BAB-69F194D7650A}" srcOrd="4" destOrd="0" presId="urn:microsoft.com/office/officeart/2005/8/layout/hList7#1"/>
    <dgm:cxn modelId="{6E2D83E4-7E95-4151-BD02-9280F3F46512}" type="presParOf" srcId="{FDD42180-E2EF-43B4-9BAB-69F194D7650A}" destId="{EE96C434-E180-4655-BCD9-4DBEA8731904}" srcOrd="0" destOrd="0" presId="urn:microsoft.com/office/officeart/2005/8/layout/hList7#1"/>
    <dgm:cxn modelId="{2DB4DE70-2159-47EF-96F3-89593981003D}" type="presParOf" srcId="{FDD42180-E2EF-43B4-9BAB-69F194D7650A}" destId="{707E8434-E916-41D0-990C-A713729B38B1}" srcOrd="1" destOrd="0" presId="urn:microsoft.com/office/officeart/2005/8/layout/hList7#1"/>
    <dgm:cxn modelId="{0EC0E8E6-EB1F-4865-99C6-64C974863020}" type="presParOf" srcId="{FDD42180-E2EF-43B4-9BAB-69F194D7650A}" destId="{C093448C-1F83-421B-9DF9-93EEB2F51476}" srcOrd="2" destOrd="0" presId="urn:microsoft.com/office/officeart/2005/8/layout/hList7#1"/>
    <dgm:cxn modelId="{26775E75-C52F-4E36-B9CA-173C1487B36E}" type="presParOf" srcId="{FDD42180-E2EF-43B4-9BAB-69F194D7650A}" destId="{7ECDD994-B012-465A-BD93-8D03C2754908}" srcOrd="3" destOrd="0" presId="urn:microsoft.com/office/officeart/2005/8/layout/hList7#1"/>
    <dgm:cxn modelId="{6EA0980A-BD78-404C-BB88-E22F422DA46D}" type="presParOf" srcId="{286663F1-352A-4D6D-A058-2E8D877F094F}" destId="{A8BB001E-0B9C-47AA-A637-569FAC43D946}" srcOrd="5" destOrd="0" presId="urn:microsoft.com/office/officeart/2005/8/layout/hList7#1"/>
    <dgm:cxn modelId="{DAE15641-6BDF-4954-B9EB-84B832615E65}" type="presParOf" srcId="{286663F1-352A-4D6D-A058-2E8D877F094F}" destId="{23969814-885F-4207-9312-02DE0C6BFFA8}" srcOrd="6" destOrd="0" presId="urn:microsoft.com/office/officeart/2005/8/layout/hList7#1"/>
    <dgm:cxn modelId="{FDD52EB0-C697-4529-9BD0-E8C2EA90D94C}" type="presParOf" srcId="{23969814-885F-4207-9312-02DE0C6BFFA8}" destId="{0E7BCFD2-2946-4CBB-8A7E-D25C2FD35246}" srcOrd="0" destOrd="0" presId="urn:microsoft.com/office/officeart/2005/8/layout/hList7#1"/>
    <dgm:cxn modelId="{ABB45D5B-7FAC-4874-BC48-34B0C174C411}" type="presParOf" srcId="{23969814-885F-4207-9312-02DE0C6BFFA8}" destId="{222B089A-283B-4ECE-9356-1D321344DA6B}" srcOrd="1" destOrd="0" presId="urn:microsoft.com/office/officeart/2005/8/layout/hList7#1"/>
    <dgm:cxn modelId="{2BFF0B47-48AB-4B2B-A16C-4A496456C0FF}" type="presParOf" srcId="{23969814-885F-4207-9312-02DE0C6BFFA8}" destId="{05ED20C1-28B4-4B68-8084-BF4B249EBAFB}" srcOrd="2" destOrd="0" presId="urn:microsoft.com/office/officeart/2005/8/layout/hList7#1"/>
    <dgm:cxn modelId="{E7D45ED7-CB70-4D65-ABD7-6742679B42E8}" type="presParOf" srcId="{23969814-885F-4207-9312-02DE0C6BFFA8}" destId="{E342EF3E-0E3A-48BB-81AC-FFA9B026C042}" srcOrd="3" destOrd="0" presId="urn:microsoft.com/office/officeart/2005/8/layout/hList7#1"/>
    <dgm:cxn modelId="{825F2A38-5E44-4E96-BD2B-CE20C4139E50}" type="presParOf" srcId="{286663F1-352A-4D6D-A058-2E8D877F094F}" destId="{1C0F6B76-9478-49CE-8FEE-8C9B10E11F81}" srcOrd="7" destOrd="0" presId="urn:microsoft.com/office/officeart/2005/8/layout/hList7#1"/>
    <dgm:cxn modelId="{C7727BC1-9DE6-44CB-8DCF-190436614362}" type="presParOf" srcId="{286663F1-352A-4D6D-A058-2E8D877F094F}" destId="{54DAFAB9-DBBE-4B95-BD7A-5328174907F8}" srcOrd="8" destOrd="0" presId="urn:microsoft.com/office/officeart/2005/8/layout/hList7#1"/>
    <dgm:cxn modelId="{53ACE514-AFFE-47CC-B658-2A9CBAC620D8}" type="presParOf" srcId="{54DAFAB9-DBBE-4B95-BD7A-5328174907F8}" destId="{A3F084E8-519B-43C6-9D50-A327DCDE70FC}" srcOrd="0" destOrd="0" presId="urn:microsoft.com/office/officeart/2005/8/layout/hList7#1"/>
    <dgm:cxn modelId="{2960EAF3-1253-4E56-AF2D-8B6A20C39AF7}" type="presParOf" srcId="{54DAFAB9-DBBE-4B95-BD7A-5328174907F8}" destId="{95667360-7722-4756-AE98-318CD295478E}" srcOrd="1" destOrd="0" presId="urn:microsoft.com/office/officeart/2005/8/layout/hList7#1"/>
    <dgm:cxn modelId="{9A354CC1-3342-499F-8AF2-E96A6B76E42B}" type="presParOf" srcId="{54DAFAB9-DBBE-4B95-BD7A-5328174907F8}" destId="{63842C86-5BD1-42BB-9902-131EA8C555C8}" srcOrd="2" destOrd="0" presId="urn:microsoft.com/office/officeart/2005/8/layout/hList7#1"/>
    <dgm:cxn modelId="{49D33FC1-CC53-46CD-BA84-EAAE40C64329}" type="presParOf" srcId="{54DAFAB9-DBBE-4B95-BD7A-5328174907F8}" destId="{1BED46BA-3E3D-4A77-9FFD-B1618635B011}" srcOrd="3" destOrd="0" presId="urn:microsoft.com/office/officeart/2005/8/layout/hList7#1"/>
    <dgm:cxn modelId="{B7E34A9D-5297-41F8-957C-27479341043D}" type="presParOf" srcId="{286663F1-352A-4D6D-A058-2E8D877F094F}" destId="{44530606-69EE-4F14-BD0C-DFB87CF63C9B}" srcOrd="9" destOrd="0" presId="urn:microsoft.com/office/officeart/2005/8/layout/hList7#1"/>
    <dgm:cxn modelId="{8E94700F-17BB-4449-87AB-9FB89BCB7157}" type="presParOf" srcId="{286663F1-352A-4D6D-A058-2E8D877F094F}" destId="{C15A8261-1806-40B3-9A78-E6CDB1A1BCBC}" srcOrd="10" destOrd="0" presId="urn:microsoft.com/office/officeart/2005/8/layout/hList7#1"/>
    <dgm:cxn modelId="{945B9E48-BC17-4CF3-A939-D540237F9CF9}" type="presParOf" srcId="{C15A8261-1806-40B3-9A78-E6CDB1A1BCBC}" destId="{ADE45251-A630-4856-A34B-884061285798}" srcOrd="0" destOrd="0" presId="urn:microsoft.com/office/officeart/2005/8/layout/hList7#1"/>
    <dgm:cxn modelId="{D782C383-FF5F-4C74-921D-2B1583CB0B06}" type="presParOf" srcId="{C15A8261-1806-40B3-9A78-E6CDB1A1BCBC}" destId="{E8313B3F-B597-4EDF-817D-386594566FC4}" srcOrd="1" destOrd="0" presId="urn:microsoft.com/office/officeart/2005/8/layout/hList7#1"/>
    <dgm:cxn modelId="{C76F605D-802B-401F-A973-CFF538D9A58A}" type="presParOf" srcId="{C15A8261-1806-40B3-9A78-E6CDB1A1BCBC}" destId="{192C9B57-8E36-48CC-BE79-441284F2D3B4}" srcOrd="2" destOrd="0" presId="urn:microsoft.com/office/officeart/2005/8/layout/hList7#1"/>
    <dgm:cxn modelId="{C0C3778F-44AE-4BFA-9E35-25146D0C6125}" type="presParOf" srcId="{C15A8261-1806-40B3-9A78-E6CDB1A1BCBC}" destId="{65B78A2B-CDF2-42CF-8258-9B91151DEE12}"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E06548-D094-410C-A3A6-FB14E9DDAB31}">
      <dsp:nvSpPr>
        <dsp:cNvPr id="0" name=""/>
        <dsp:cNvSpPr/>
      </dsp:nvSpPr>
      <dsp:spPr>
        <a:xfrm>
          <a:off x="32050" y="0"/>
          <a:ext cx="2742898" cy="98503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ZA" sz="6500" kern="1200" dirty="0"/>
        </a:p>
      </dsp:txBody>
      <dsp:txXfrm>
        <a:off x="32050" y="3940144"/>
        <a:ext cx="2742898" cy="3940144"/>
      </dsp:txXfrm>
    </dsp:sp>
    <dsp:sp modelId="{DCF793B4-FA10-4AB1-B5FD-3ACF5DF652CF}">
      <dsp:nvSpPr>
        <dsp:cNvPr id="0" name=""/>
        <dsp:cNvSpPr/>
      </dsp:nvSpPr>
      <dsp:spPr>
        <a:xfrm>
          <a:off x="1058672" y="1163460"/>
          <a:ext cx="773394" cy="538046"/>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04FC1E-25C1-432C-BC3A-96013C48795A}">
      <dsp:nvSpPr>
        <dsp:cNvPr id="0" name=""/>
        <dsp:cNvSpPr/>
      </dsp:nvSpPr>
      <dsp:spPr>
        <a:xfrm>
          <a:off x="2827722" y="0"/>
          <a:ext cx="2742898" cy="9850362"/>
        </a:xfrm>
        <a:prstGeom prst="roundRect">
          <a:avLst>
            <a:gd name="adj" fmla="val 10000"/>
          </a:avLst>
        </a:prstGeom>
        <a:solidFill>
          <a:schemeClr val="accent5">
            <a:hueOff val="3868608"/>
            <a:satOff val="0"/>
            <a:lumOff val="-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ZA" sz="6500" kern="1200" dirty="0"/>
        </a:p>
      </dsp:txBody>
      <dsp:txXfrm>
        <a:off x="2827722" y="3940144"/>
        <a:ext cx="2742898" cy="3940144"/>
      </dsp:txXfrm>
    </dsp:sp>
    <dsp:sp modelId="{09BFE339-F861-412F-A545-D318A9DB6EF9}">
      <dsp:nvSpPr>
        <dsp:cNvPr id="0" name=""/>
        <dsp:cNvSpPr/>
      </dsp:nvSpPr>
      <dsp:spPr>
        <a:xfrm>
          <a:off x="3904857" y="1119014"/>
          <a:ext cx="545135" cy="442790"/>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6C434-E180-4655-BCD9-4DBEA8731904}">
      <dsp:nvSpPr>
        <dsp:cNvPr id="0" name=""/>
        <dsp:cNvSpPr/>
      </dsp:nvSpPr>
      <dsp:spPr>
        <a:xfrm>
          <a:off x="5751898" y="0"/>
          <a:ext cx="2742898" cy="9850362"/>
        </a:xfrm>
        <a:prstGeom prst="roundRect">
          <a:avLst>
            <a:gd name="adj" fmla="val 10000"/>
          </a:avLst>
        </a:prstGeom>
        <a:solidFill>
          <a:schemeClr val="accent5">
            <a:hueOff val="7737217"/>
            <a:satOff val="0"/>
            <a:lumOff val="-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ZA" sz="6500" b="1" kern="1200" dirty="0">
            <a:solidFill>
              <a:srgbClr val="C00000"/>
            </a:solidFill>
          </a:endParaRPr>
        </a:p>
      </dsp:txBody>
      <dsp:txXfrm>
        <a:off x="5751898" y="3940144"/>
        <a:ext cx="2742898" cy="3940144"/>
      </dsp:txXfrm>
    </dsp:sp>
    <dsp:sp modelId="{7ECDD994-B012-465A-BD93-8D03C2754908}">
      <dsp:nvSpPr>
        <dsp:cNvPr id="0" name=""/>
        <dsp:cNvSpPr/>
      </dsp:nvSpPr>
      <dsp:spPr>
        <a:xfrm flipH="1">
          <a:off x="6992039" y="1349823"/>
          <a:ext cx="91427" cy="91451"/>
        </a:xfrm>
        <a:prstGeom prst="flowChartConnector">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BCFD2-2946-4CBB-8A7E-D25C2FD35246}">
      <dsp:nvSpPr>
        <dsp:cNvPr id="0" name=""/>
        <dsp:cNvSpPr/>
      </dsp:nvSpPr>
      <dsp:spPr>
        <a:xfrm>
          <a:off x="8536900" y="0"/>
          <a:ext cx="2742898" cy="9850362"/>
        </a:xfrm>
        <a:prstGeom prst="roundRect">
          <a:avLst>
            <a:gd name="adj" fmla="val 10000"/>
          </a:avLst>
        </a:prstGeom>
        <a:solidFill>
          <a:schemeClr val="accent5">
            <a:hueOff val="11605826"/>
            <a:satOff val="0"/>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kern="1200" dirty="0"/>
        </a:p>
      </dsp:txBody>
      <dsp:txXfrm>
        <a:off x="8536900" y="3940144"/>
        <a:ext cx="2742898" cy="3940144"/>
      </dsp:txXfrm>
    </dsp:sp>
    <dsp:sp modelId="{E342EF3E-0E3A-48BB-81AC-FFA9B026C042}">
      <dsp:nvSpPr>
        <dsp:cNvPr id="0" name=""/>
        <dsp:cNvSpPr/>
      </dsp:nvSpPr>
      <dsp:spPr>
        <a:xfrm flipH="1">
          <a:off x="9815200" y="1070156"/>
          <a:ext cx="96351" cy="123990"/>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F084E8-519B-43C6-9D50-A327DCDE70FC}">
      <dsp:nvSpPr>
        <dsp:cNvPr id="0" name=""/>
        <dsp:cNvSpPr/>
      </dsp:nvSpPr>
      <dsp:spPr>
        <a:xfrm>
          <a:off x="11242742" y="0"/>
          <a:ext cx="2742898" cy="9850362"/>
        </a:xfrm>
        <a:prstGeom prst="roundRect">
          <a:avLst>
            <a:gd name="adj" fmla="val 10000"/>
          </a:avLst>
        </a:prstGeom>
        <a:solidFill>
          <a:schemeClr val="accent5">
            <a:hueOff val="15474434"/>
            <a:satOff val="0"/>
            <a:lumOff val="-1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A" sz="1400" kern="1200" dirty="0"/>
        </a:p>
      </dsp:txBody>
      <dsp:txXfrm>
        <a:off x="11242742" y="3940144"/>
        <a:ext cx="2742898" cy="3940144"/>
      </dsp:txXfrm>
    </dsp:sp>
    <dsp:sp modelId="{1BED46BA-3E3D-4A77-9FFD-B1618635B011}">
      <dsp:nvSpPr>
        <dsp:cNvPr id="0" name=""/>
        <dsp:cNvSpPr/>
      </dsp:nvSpPr>
      <dsp:spPr>
        <a:xfrm>
          <a:off x="11417873" y="172061"/>
          <a:ext cx="2386471" cy="1863497"/>
        </a:xfrm>
        <a:prstGeom prst="ellipse">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45251-A630-4856-A34B-884061285798}">
      <dsp:nvSpPr>
        <dsp:cNvPr id="0" name=""/>
        <dsp:cNvSpPr/>
      </dsp:nvSpPr>
      <dsp:spPr>
        <a:xfrm>
          <a:off x="14090007" y="0"/>
          <a:ext cx="2742898" cy="9850362"/>
        </a:xfrm>
        <a:prstGeom prst="roundRect">
          <a:avLst>
            <a:gd name="adj" fmla="val 10000"/>
          </a:avLst>
        </a:prstGeom>
        <a:solidFill>
          <a:schemeClr val="accent5">
            <a:hueOff val="19343042"/>
            <a:satOff val="0"/>
            <a:lumOff val="-2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ZA" sz="1200" kern="1200" dirty="0"/>
        </a:p>
      </dsp:txBody>
      <dsp:txXfrm>
        <a:off x="14090007" y="3940144"/>
        <a:ext cx="2742898" cy="3940144"/>
      </dsp:txXfrm>
    </dsp:sp>
    <dsp:sp modelId="{65B78A2B-CDF2-42CF-8258-9B91151DEE12}">
      <dsp:nvSpPr>
        <dsp:cNvPr id="0" name=""/>
        <dsp:cNvSpPr/>
      </dsp:nvSpPr>
      <dsp:spPr>
        <a:xfrm>
          <a:off x="14217623" y="194973"/>
          <a:ext cx="2503604" cy="1796352"/>
        </a:xfrm>
        <a:prstGeom prst="ellipse">
          <a:avLst/>
        </a:prstGeom>
        <a:solidFill>
          <a:srgbClr val="66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1BCE6-AE0D-4DF5-B463-45DDEC8DEC0C}">
      <dsp:nvSpPr>
        <dsp:cNvPr id="0" name=""/>
        <dsp:cNvSpPr/>
      </dsp:nvSpPr>
      <dsp:spPr>
        <a:xfrm>
          <a:off x="-26" y="8036504"/>
          <a:ext cx="16869289" cy="1474761"/>
        </a:xfrm>
        <a:prstGeom prst="leftRightArrow">
          <a:avLst/>
        </a:prstGeom>
        <a:solidFill>
          <a:schemeClr val="accent5">
            <a:tint val="4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2" descr="C:\Users\bingo\Desktop\banzi\DSAC\Sport%2c Art and Culture Logo_CMYK.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0389" y="11694922"/>
            <a:ext cx="5544907"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userDrawn="1"/>
        </p:nvSpPr>
        <p:spPr>
          <a:xfrm>
            <a:off x="0" y="13166724"/>
            <a:ext cx="24384000" cy="224748"/>
          </a:xfrm>
          <a:prstGeom prst="rect">
            <a:avLst/>
          </a:prstGeom>
          <a:solidFill>
            <a:srgbClr val="F5981B"/>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4800" dirty="0">
              <a:ln>
                <a:noFill/>
              </a:ln>
              <a:solidFill>
                <a:srgbClr val="F5981B"/>
              </a:solidFill>
            </a:endParaRPr>
          </a:p>
        </p:txBody>
      </p:sp>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endParaRPr lang="en-ZA" dirty="0"/>
          </a:p>
        </p:txBody>
      </p:sp>
      <p:sp>
        <p:nvSpPr>
          <p:cNvPr id="3" name="Content Placeholder 2"/>
          <p:cNvSpPr>
            <a:spLocks noGrp="1"/>
          </p:cNvSpPr>
          <p:nvPr>
            <p:ph idx="1"/>
          </p:nvPr>
        </p:nvSpPr>
        <p:spPr>
          <a:xfrm>
            <a:off x="4267200" y="3200402"/>
            <a:ext cx="18491200" cy="8686800"/>
          </a:xfrm>
        </p:spPr>
        <p:txBody>
          <a:bodyPr/>
          <a:lstStyle>
            <a:lvl1pPr>
              <a:defRPr>
                <a:solidFill>
                  <a:srgbClr val="C00000"/>
                </a:solidFill>
                <a:latin typeface="Arial"/>
                <a:cs typeface="Arial"/>
              </a:defRPr>
            </a:lvl1pPr>
            <a:lvl2pPr>
              <a:defRPr>
                <a:solidFill>
                  <a:srgbClr val="C00000"/>
                </a:solidFill>
                <a:latin typeface="Arial"/>
                <a:cs typeface="Arial"/>
              </a:defRPr>
            </a:lvl2pPr>
            <a:lvl3pPr>
              <a:defRPr>
                <a:solidFill>
                  <a:srgbClr val="C00000"/>
                </a:solidFill>
                <a:latin typeface="Arial"/>
                <a:cs typeface="Arial"/>
              </a:defRPr>
            </a:lvl3pPr>
            <a:lvl4pPr>
              <a:defRPr>
                <a:solidFill>
                  <a:srgbClr val="C00000"/>
                </a:solidFill>
                <a:latin typeface="Arial"/>
                <a:cs typeface="Arial"/>
              </a:defRPr>
            </a:lvl4pPr>
            <a:lvl5pPr>
              <a:defRPr>
                <a:solidFill>
                  <a:srgbClr val="C0000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Slide Number Placeholder 5"/>
          <p:cNvSpPr>
            <a:spLocks noGrp="1"/>
          </p:cNvSpPr>
          <p:nvPr>
            <p:ph type="sldNum" sz="quarter" idx="4"/>
          </p:nvPr>
        </p:nvSpPr>
        <p:spPr>
          <a:xfrm>
            <a:off x="22850291" y="12344401"/>
            <a:ext cx="314509" cy="338554"/>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xmlns="" val="366829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68075" y="2985567"/>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US" sz="3200" b="1" kern="1200" dirty="0">
                <a:solidFill>
                  <a:prstClr val="white"/>
                </a:solidFill>
                <a:latin typeface="Gill Sans"/>
                <a:ea typeface="Gill Sans"/>
                <a:cs typeface="Gill Sans"/>
              </a:rPr>
              <a:t>The Arts </a:t>
            </a:r>
            <a:r>
              <a:rPr lang="en-US" sz="3200" b="1" kern="1200" dirty="0" err="1">
                <a:solidFill>
                  <a:prstClr val="white"/>
                </a:solidFill>
                <a:latin typeface="Gill Sans"/>
                <a:ea typeface="Gill Sans"/>
                <a:cs typeface="Gill Sans"/>
              </a:rPr>
              <a:t>Programme</a:t>
            </a:r>
            <a:r>
              <a:rPr lang="en-US" sz="3200" b="1" kern="1200" dirty="0">
                <a:solidFill>
                  <a:prstClr val="white"/>
                </a:solidFill>
                <a:latin typeface="Gill Sans"/>
                <a:ea typeface="Gill Sans"/>
                <a:cs typeface="Gill Sans"/>
              </a:rPr>
              <a:t> in Schools</a:t>
            </a:r>
            <a:br>
              <a:rPr lang="en-US" sz="3200" b="1" kern="1200" dirty="0">
                <a:solidFill>
                  <a:prstClr val="white"/>
                </a:solidFill>
                <a:latin typeface="Gill Sans"/>
                <a:ea typeface="Gill Sans"/>
                <a:cs typeface="Gill Sans"/>
              </a:rPr>
            </a:br>
            <a:r>
              <a:rPr lang="en-US" sz="3200" b="1" kern="1200" dirty="0">
                <a:solidFill>
                  <a:prstClr val="white"/>
                </a:solidFill>
                <a:latin typeface="Gill Sans"/>
              </a:rPr>
              <a:t>Date: 3 August 2022</a:t>
            </a:r>
          </a:p>
          <a:p>
            <a:pPr>
              <a:defRPr sz="13700">
                <a:solidFill>
                  <a:srgbClr val="FFFFFF"/>
                </a:solidFill>
                <a:latin typeface="Gill Sans SemiBold"/>
                <a:ea typeface="Gill Sans SemiBold"/>
                <a:cs typeface="Gill Sans SemiBold"/>
                <a:sym typeface="Gill Sans SemiBold"/>
              </a:defRPr>
            </a:pPr>
            <a:r>
              <a:rPr lang="en-US" sz="3200" b="1" kern="1200" dirty="0">
                <a:solidFill>
                  <a:prstClr val="white"/>
                </a:solidFill>
                <a:latin typeface="Gill Sans"/>
              </a:rPr>
              <a:t>Select Committee</a:t>
            </a:r>
            <a:endParaRPr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396" y="931654"/>
            <a:ext cx="19507201" cy="1880558"/>
          </a:xfrm>
        </p:spPr>
        <p:txBody>
          <a:bodyPr/>
          <a:lstStyle/>
          <a:p>
            <a:r>
              <a:rPr lang="en-US" dirty="0"/>
              <a:t>Creative Arts Genres offered</a:t>
            </a:r>
            <a:endParaRPr lang="en-ZA" dirty="0"/>
          </a:p>
        </p:txBody>
      </p:sp>
      <p:sp>
        <p:nvSpPr>
          <p:cNvPr id="3" name="Content Placeholder 2"/>
          <p:cNvSpPr>
            <a:spLocks noGrp="1"/>
          </p:cNvSpPr>
          <p:nvPr>
            <p:ph idx="1"/>
          </p:nvPr>
        </p:nvSpPr>
        <p:spPr>
          <a:xfrm>
            <a:off x="2313395" y="3036498"/>
            <a:ext cx="19507201" cy="8971474"/>
          </a:xfrm>
        </p:spPr>
        <p:txBody>
          <a:bodyPr>
            <a:normAutofit fontScale="77500" lnSpcReduction="20000"/>
          </a:bodyPr>
          <a:lstStyle/>
          <a:p>
            <a:r>
              <a:rPr lang="en-US" sz="5100" dirty="0"/>
              <a:t>The implementation of AIS in the public schools follows CAPS Creative Arts Subject which proposes 4 main genres namely Music, Visual Arts, Drama and Dance</a:t>
            </a:r>
          </a:p>
          <a:p>
            <a:r>
              <a:rPr lang="en-US" sz="5100" dirty="0"/>
              <a:t>The policy also allows for the various sub – genres to be explored during the lessons as informed by the curriculum</a:t>
            </a:r>
          </a:p>
          <a:p>
            <a:r>
              <a:rPr lang="en-US" sz="5100" dirty="0"/>
              <a:t>Sub-genres are normally implemented based on the strengths of the individual schools in terms of capacity </a:t>
            </a:r>
          </a:p>
          <a:p>
            <a:r>
              <a:rPr lang="en-US" sz="5100" dirty="0"/>
              <a:t>Music – African and Indigenous, Western Classical and Opera, Jazz, Hip-Hop </a:t>
            </a:r>
            <a:r>
              <a:rPr lang="en-US" sz="5100" dirty="0" err="1"/>
              <a:t>etc</a:t>
            </a:r>
            <a:endParaRPr lang="en-US" sz="5100" dirty="0"/>
          </a:p>
          <a:p>
            <a:r>
              <a:rPr lang="en-US" sz="5100" dirty="0"/>
              <a:t>Visual Arts – drawing, painting, sculpture, crafts, design </a:t>
            </a:r>
            <a:r>
              <a:rPr lang="en-US" sz="5100" dirty="0" err="1"/>
              <a:t>etc</a:t>
            </a:r>
            <a:endParaRPr lang="en-US" sz="5100" dirty="0"/>
          </a:p>
          <a:p>
            <a:r>
              <a:rPr lang="en-US" sz="5100" dirty="0"/>
              <a:t>Dance – African Traditional, Contemporary South African/universal, ballet, </a:t>
            </a:r>
            <a:r>
              <a:rPr lang="en-US" sz="5100" dirty="0" err="1"/>
              <a:t>etc</a:t>
            </a:r>
            <a:endParaRPr lang="en-US" sz="5100" dirty="0"/>
          </a:p>
          <a:p>
            <a:r>
              <a:rPr lang="en-US" sz="5100" dirty="0"/>
              <a:t>Drama – stage and film acting, script writing, directing, </a:t>
            </a:r>
            <a:r>
              <a:rPr lang="en-US" sz="5100" dirty="0" err="1"/>
              <a:t>etc</a:t>
            </a:r>
            <a:endParaRPr lang="en-US" sz="5100" dirty="0"/>
          </a:p>
          <a:p>
            <a:r>
              <a:rPr lang="en-US" sz="5100" dirty="0"/>
              <a:t>Normally the capacity to offer the above will be provided solely by the arts practitioners </a:t>
            </a:r>
          </a:p>
          <a:p>
            <a:endParaRPr lang="en-US" dirty="0"/>
          </a:p>
          <a:p>
            <a:endParaRPr lang="en-ZA" dirty="0"/>
          </a:p>
        </p:txBody>
      </p:sp>
    </p:spTree>
    <p:extLst>
      <p:ext uri="{BB962C8B-B14F-4D97-AF65-F5344CB8AC3E}">
        <p14:creationId xmlns:p14="http://schemas.microsoft.com/office/powerpoint/2010/main" xmlns="" val="244895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48" y="983412"/>
            <a:ext cx="21349020" cy="1449238"/>
          </a:xfrm>
        </p:spPr>
        <p:txBody>
          <a:bodyPr/>
          <a:lstStyle/>
          <a:p>
            <a:r>
              <a:rPr lang="en-US" dirty="0"/>
              <a:t>Provincial Championships/Festival</a:t>
            </a:r>
            <a:endParaRPr lang="en-ZA" dirty="0"/>
          </a:p>
        </p:txBody>
      </p:sp>
      <p:sp>
        <p:nvSpPr>
          <p:cNvPr id="3" name="Content Placeholder 2"/>
          <p:cNvSpPr>
            <a:spLocks noGrp="1"/>
          </p:cNvSpPr>
          <p:nvPr>
            <p:ph idx="1"/>
          </p:nvPr>
        </p:nvSpPr>
        <p:spPr>
          <a:xfrm>
            <a:off x="1811547" y="3053752"/>
            <a:ext cx="21349021" cy="9092240"/>
          </a:xfrm>
        </p:spPr>
        <p:txBody>
          <a:bodyPr>
            <a:normAutofit fontScale="70000" lnSpcReduction="20000"/>
          </a:bodyPr>
          <a:lstStyle/>
          <a:p>
            <a:r>
              <a:rPr lang="en-US" dirty="0"/>
              <a:t>DSAC </a:t>
            </a:r>
            <a:r>
              <a:rPr lang="en-US" dirty="0" err="1"/>
              <a:t>MoA</a:t>
            </a:r>
            <a:r>
              <a:rPr lang="en-US" dirty="0"/>
              <a:t> prescribes that the implementation of the AIS programme should culminate into a Provincial Festival / Championship</a:t>
            </a:r>
          </a:p>
          <a:p>
            <a:r>
              <a:rPr lang="en-US" dirty="0"/>
              <a:t>The objective of the festival is to gauge progress and impact by showcasing learners and practitioners and teachers’ collaborative hard-work. </a:t>
            </a:r>
          </a:p>
          <a:p>
            <a:r>
              <a:rPr lang="en-US" dirty="0"/>
              <a:t>The championship/competition component of the programme encourages participants to really work hard and impress so that they can be selected to represent their respective provinces at National Level</a:t>
            </a:r>
          </a:p>
          <a:p>
            <a:r>
              <a:rPr lang="en-US" dirty="0"/>
              <a:t>All festivals/championships are themed around the National Days e.g. Heritage, Youth, Human Rights, </a:t>
            </a:r>
            <a:r>
              <a:rPr lang="en-US" dirty="0" err="1"/>
              <a:t>etc</a:t>
            </a:r>
            <a:endParaRPr lang="en-US" dirty="0"/>
          </a:p>
          <a:p>
            <a:r>
              <a:rPr lang="en-US" dirty="0"/>
              <a:t>Provide the learners with the semi (professional) space (performance and exhibition) to express their talent </a:t>
            </a:r>
          </a:p>
          <a:p>
            <a:r>
              <a:rPr lang="en-US" dirty="0"/>
              <a:t>Parents and communities are invited as audience to support and affirm the learners during the performance</a:t>
            </a:r>
          </a:p>
          <a:p>
            <a:r>
              <a:rPr lang="en-US" dirty="0"/>
              <a:t>The content of the festival is informed by the genres as prescribed through CAPS and normally takes place in the theatres based on availability or outdoor spaces</a:t>
            </a:r>
          </a:p>
          <a:p>
            <a:r>
              <a:rPr lang="en-US" dirty="0"/>
              <a:t>In most cases all these genres are presented in the same space. Visual Arts works will provide the background and ambience and importantly, learners are given opportunities to share details for creations through the microphones</a:t>
            </a:r>
          </a:p>
          <a:p>
            <a:endParaRPr lang="en-ZA" dirty="0"/>
          </a:p>
        </p:txBody>
      </p:sp>
    </p:spTree>
    <p:extLst>
      <p:ext uri="{BB962C8B-B14F-4D97-AF65-F5344CB8AC3E}">
        <p14:creationId xmlns:p14="http://schemas.microsoft.com/office/powerpoint/2010/main" xmlns="" val="332991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5EFFEB-F556-F60C-BD98-90CCBF698CE6}"/>
              </a:ext>
            </a:extLst>
          </p:cNvPr>
          <p:cNvSpPr>
            <a:spLocks noGrp="1"/>
          </p:cNvSpPr>
          <p:nvPr>
            <p:ph type="title"/>
          </p:nvPr>
        </p:nvSpPr>
        <p:spPr>
          <a:xfrm>
            <a:off x="1436914" y="317241"/>
            <a:ext cx="21723653" cy="1511557"/>
          </a:xfrm>
        </p:spPr>
        <p:txBody>
          <a:bodyPr>
            <a:normAutofit fontScale="90000"/>
          </a:bodyPr>
          <a:lstStyle/>
          <a:p>
            <a:r>
              <a:rPr lang="en-ZA" dirty="0"/>
              <a:t>Provincial Showcase in Nyanga – Western Cape</a:t>
            </a:r>
          </a:p>
        </p:txBody>
      </p:sp>
      <p:pic>
        <p:nvPicPr>
          <p:cNvPr id="5" name="Content Placeholder 4" descr="A group of people sitting on the ground&#10;&#10;Description automatically generated with low confidence">
            <a:extLst>
              <a:ext uri="{FF2B5EF4-FFF2-40B4-BE49-F238E27FC236}">
                <a16:creationId xmlns:a16="http://schemas.microsoft.com/office/drawing/2014/main" xmlns="" id="{5A97E4F1-1B82-17BC-9268-D858F646DD0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905069" y="2361439"/>
            <a:ext cx="10058400" cy="8994709"/>
          </a:xfrm>
        </p:spPr>
      </p:pic>
      <p:pic>
        <p:nvPicPr>
          <p:cNvPr id="7" name="Picture 6" descr="A group of women performing on stage&#10;&#10;Description automatically generated with low confidence">
            <a:extLst>
              <a:ext uri="{FF2B5EF4-FFF2-40B4-BE49-F238E27FC236}">
                <a16:creationId xmlns:a16="http://schemas.microsoft.com/office/drawing/2014/main" xmlns="" id="{8933AAB5-BE94-9701-7F97-ED552108195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1624" y="1828006"/>
            <a:ext cx="12728943" cy="10058401"/>
          </a:xfrm>
          <a:prstGeom prst="rect">
            <a:avLst/>
          </a:prstGeom>
        </p:spPr>
      </p:pic>
    </p:spTree>
    <p:extLst>
      <p:ext uri="{BB962C8B-B14F-4D97-AF65-F5344CB8AC3E}">
        <p14:creationId xmlns:p14="http://schemas.microsoft.com/office/powerpoint/2010/main" xmlns="" val="315115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86" y="983411"/>
            <a:ext cx="21435282" cy="1587261"/>
          </a:xfrm>
        </p:spPr>
        <p:txBody>
          <a:bodyPr>
            <a:normAutofit fontScale="90000"/>
          </a:bodyPr>
          <a:lstStyle/>
          <a:p>
            <a:r>
              <a:rPr lang="en-US" sz="6600" dirty="0"/>
              <a:t>No. of Arts Practitioners placed in the Provinces in 2021/2022</a:t>
            </a:r>
            <a:endParaRPr lang="en-ZA" sz="6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5235034"/>
              </p:ext>
            </p:extLst>
          </p:nvPr>
        </p:nvGraphicFramePr>
        <p:xfrm>
          <a:off x="1725284" y="1623527"/>
          <a:ext cx="21097392" cy="10207688"/>
        </p:xfrm>
        <a:graphic>
          <a:graphicData uri="http://schemas.openxmlformats.org/drawingml/2006/table">
            <a:tbl>
              <a:tblPr firstRow="1" bandRow="1">
                <a:tableStyleId>{5940675A-B579-460E-94D1-54222C63F5DA}</a:tableStyleId>
              </a:tblPr>
              <a:tblGrid>
                <a:gridCol w="5274348">
                  <a:extLst>
                    <a:ext uri="{9D8B030D-6E8A-4147-A177-3AD203B41FA5}">
                      <a16:colId xmlns:a16="http://schemas.microsoft.com/office/drawing/2014/main" xmlns="" val="1682407154"/>
                    </a:ext>
                  </a:extLst>
                </a:gridCol>
                <a:gridCol w="5274348">
                  <a:extLst>
                    <a:ext uri="{9D8B030D-6E8A-4147-A177-3AD203B41FA5}">
                      <a16:colId xmlns:a16="http://schemas.microsoft.com/office/drawing/2014/main" xmlns="" val="2629183235"/>
                    </a:ext>
                  </a:extLst>
                </a:gridCol>
                <a:gridCol w="5274348">
                  <a:extLst>
                    <a:ext uri="{9D8B030D-6E8A-4147-A177-3AD203B41FA5}">
                      <a16:colId xmlns:a16="http://schemas.microsoft.com/office/drawing/2014/main" xmlns="" val="1093405439"/>
                    </a:ext>
                  </a:extLst>
                </a:gridCol>
                <a:gridCol w="5274348">
                  <a:extLst>
                    <a:ext uri="{9D8B030D-6E8A-4147-A177-3AD203B41FA5}">
                      <a16:colId xmlns:a16="http://schemas.microsoft.com/office/drawing/2014/main" xmlns="" val="1943762462"/>
                    </a:ext>
                  </a:extLst>
                </a:gridCol>
              </a:tblGrid>
              <a:tr h="1104219">
                <a:tc>
                  <a:txBody>
                    <a:bodyPr/>
                    <a:lstStyle/>
                    <a:p>
                      <a:r>
                        <a:rPr lang="en-US" sz="2400" b="1" dirty="0"/>
                        <a:t>PROVINCE </a:t>
                      </a:r>
                      <a:endParaRPr lang="en-ZA" sz="2400" b="1" dirty="0"/>
                    </a:p>
                  </a:txBody>
                  <a:tcPr>
                    <a:lnB w="12700" cap="flat" cmpd="sng" algn="ctr">
                      <a:solidFill>
                        <a:schemeClr val="accent4"/>
                      </a:solidFill>
                      <a:prstDash val="solid"/>
                      <a:round/>
                      <a:headEnd type="none" w="med" len="med"/>
                      <a:tailEnd type="none" w="med" len="med"/>
                    </a:lnB>
                    <a:solidFill>
                      <a:srgbClr val="FFC000"/>
                    </a:solidFill>
                  </a:tcPr>
                </a:tc>
                <a:tc>
                  <a:txBody>
                    <a:bodyPr/>
                    <a:lstStyle/>
                    <a:p>
                      <a:r>
                        <a:rPr lang="en-US" sz="2400" b="1" dirty="0"/>
                        <a:t>Number of Artists</a:t>
                      </a:r>
                      <a:r>
                        <a:rPr lang="en-US" sz="2400" b="1" baseline="0" dirty="0"/>
                        <a:t> placed in the Schools</a:t>
                      </a:r>
                      <a:endParaRPr lang="en-ZA" sz="2400" b="1" dirty="0"/>
                    </a:p>
                  </a:txBody>
                  <a:tcPr>
                    <a:solidFill>
                      <a:srgbClr val="FFC000"/>
                    </a:solidFill>
                  </a:tcPr>
                </a:tc>
                <a:tc>
                  <a:txBody>
                    <a:bodyPr/>
                    <a:lstStyle/>
                    <a:p>
                      <a:r>
                        <a:rPr lang="en-US" sz="2400" b="1" dirty="0"/>
                        <a:t>Implementation Agency</a:t>
                      </a:r>
                      <a:endParaRPr lang="en-ZA" sz="2400" b="1" dirty="0"/>
                    </a:p>
                  </a:txBody>
                  <a:tcPr>
                    <a:solidFill>
                      <a:srgbClr val="FFC000"/>
                    </a:solidFill>
                  </a:tcPr>
                </a:tc>
                <a:tc>
                  <a:txBody>
                    <a:bodyPr/>
                    <a:lstStyle/>
                    <a:p>
                      <a:r>
                        <a:rPr lang="en-US" sz="2400" b="1" dirty="0"/>
                        <a:t>Contact Name</a:t>
                      </a:r>
                      <a:endParaRPr lang="en-ZA" sz="2400" b="1" dirty="0"/>
                    </a:p>
                  </a:txBody>
                  <a:tcPr>
                    <a:solidFill>
                      <a:srgbClr val="FFC000"/>
                    </a:solidFill>
                  </a:tcPr>
                </a:tc>
                <a:extLst>
                  <a:ext uri="{0D108BD9-81ED-4DB2-BD59-A6C34878D82A}">
                    <a16:rowId xmlns:a16="http://schemas.microsoft.com/office/drawing/2014/main" xmlns="" val="1071129244"/>
                  </a:ext>
                </a:extLst>
              </a:tr>
              <a:tr h="1104219">
                <a:tc>
                  <a:txBody>
                    <a:bodyPr/>
                    <a:lstStyle/>
                    <a:p>
                      <a:r>
                        <a:rPr lang="en-US" sz="2400" b="1" dirty="0"/>
                        <a:t>Gauteng</a:t>
                      </a:r>
                      <a:endParaRPr lang="en-ZA" sz="2400" b="1" dirty="0"/>
                    </a:p>
                  </a:txBody>
                  <a:tcPr>
                    <a:lnT w="12700" cap="flat" cmpd="sng" algn="ctr">
                      <a:solidFill>
                        <a:schemeClr val="accent4"/>
                      </a:solidFill>
                      <a:prstDash val="solid"/>
                      <a:round/>
                      <a:headEnd type="none" w="med" len="med"/>
                      <a:tailEnd type="none" w="med" len="med"/>
                    </a:lnT>
                  </a:tcPr>
                </a:tc>
                <a:tc>
                  <a:txBody>
                    <a:bodyPr/>
                    <a:lstStyle/>
                    <a:p>
                      <a:r>
                        <a:rPr lang="en-US" sz="2400" b="1" dirty="0"/>
                        <a:t>35</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Sibikwa</a:t>
                      </a:r>
                      <a:r>
                        <a:rPr lang="en-US" sz="2400" b="1" baseline="0" dirty="0"/>
                        <a:t> Arts Centre</a:t>
                      </a:r>
                      <a:endParaRPr lang="en-ZA" sz="2400" b="1" dirty="0"/>
                    </a:p>
                    <a:p>
                      <a:endParaRPr lang="en-ZA" sz="2400" b="1" dirty="0"/>
                    </a:p>
                  </a:txBody>
                  <a:tcPr/>
                </a:tc>
                <a:tc>
                  <a:txBody>
                    <a:bodyPr/>
                    <a:lstStyle/>
                    <a:p>
                      <a:r>
                        <a:rPr lang="en-US" sz="2400" b="1" dirty="0"/>
                        <a:t>Michael </a:t>
                      </a:r>
                      <a:r>
                        <a:rPr lang="en-US" sz="2400" b="1" dirty="0" err="1"/>
                        <a:t>Mabena</a:t>
                      </a:r>
                      <a:endParaRPr lang="en-ZA" sz="2400" b="1" dirty="0"/>
                    </a:p>
                  </a:txBody>
                  <a:tcPr/>
                </a:tc>
                <a:extLst>
                  <a:ext uri="{0D108BD9-81ED-4DB2-BD59-A6C34878D82A}">
                    <a16:rowId xmlns:a16="http://schemas.microsoft.com/office/drawing/2014/main" xmlns="" val="531315014"/>
                  </a:ext>
                </a:extLst>
              </a:tr>
              <a:tr h="1104219">
                <a:tc>
                  <a:txBody>
                    <a:bodyPr/>
                    <a:lstStyle/>
                    <a:p>
                      <a:r>
                        <a:rPr lang="en-US" sz="2400" b="1" dirty="0"/>
                        <a:t>KZN</a:t>
                      </a:r>
                      <a:endParaRPr lang="en-ZA" sz="2400" b="1" dirty="0"/>
                    </a:p>
                  </a:txBody>
                  <a:tcPr/>
                </a:tc>
                <a:tc>
                  <a:txBody>
                    <a:bodyPr/>
                    <a:lstStyle/>
                    <a:p>
                      <a:r>
                        <a:rPr lang="en-US" sz="2400" b="1" dirty="0"/>
                        <a:t>35</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Wushwini</a:t>
                      </a:r>
                      <a:r>
                        <a:rPr lang="en-US" sz="2400" b="1" baseline="0" dirty="0"/>
                        <a:t> Arts Centre</a:t>
                      </a:r>
                      <a:endParaRPr lang="en-ZA" sz="2400" b="1" dirty="0"/>
                    </a:p>
                    <a:p>
                      <a:endParaRPr lang="en-ZA" sz="2400" b="1" dirty="0"/>
                    </a:p>
                  </a:txBody>
                  <a:tcPr/>
                </a:tc>
                <a:tc>
                  <a:txBody>
                    <a:bodyPr/>
                    <a:lstStyle/>
                    <a:p>
                      <a:r>
                        <a:rPr lang="en-US" sz="2400" b="1" dirty="0"/>
                        <a:t>Jerry</a:t>
                      </a:r>
                      <a:r>
                        <a:rPr lang="en-US" sz="2400" b="1" baseline="0" dirty="0"/>
                        <a:t> </a:t>
                      </a:r>
                      <a:r>
                        <a:rPr lang="en-US" sz="2400" b="1" baseline="0" dirty="0" err="1"/>
                        <a:t>Pooe</a:t>
                      </a:r>
                      <a:endParaRPr lang="en-ZA" sz="2400" b="1" dirty="0"/>
                    </a:p>
                  </a:txBody>
                  <a:tcPr/>
                </a:tc>
                <a:extLst>
                  <a:ext uri="{0D108BD9-81ED-4DB2-BD59-A6C34878D82A}">
                    <a16:rowId xmlns:a16="http://schemas.microsoft.com/office/drawing/2014/main" xmlns="" val="2291220320"/>
                  </a:ext>
                </a:extLst>
              </a:tr>
              <a:tr h="964764">
                <a:tc>
                  <a:txBody>
                    <a:bodyPr/>
                    <a:lstStyle/>
                    <a:p>
                      <a:r>
                        <a:rPr lang="en-US" sz="2400" b="1" dirty="0"/>
                        <a:t>Eastern Cape</a:t>
                      </a:r>
                      <a:endParaRPr lang="en-ZA" sz="2400" b="1" dirty="0"/>
                    </a:p>
                  </a:txBody>
                  <a:tcPr/>
                </a:tc>
                <a:tc>
                  <a:txBody>
                    <a:bodyPr/>
                    <a:lstStyle/>
                    <a:p>
                      <a:r>
                        <a:rPr lang="en-US" sz="2400" b="1" dirty="0"/>
                        <a:t>41</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East London Guilt Theatre</a:t>
                      </a:r>
                      <a:endParaRPr lang="en-ZA" sz="2400" b="1" dirty="0"/>
                    </a:p>
                    <a:p>
                      <a:endParaRPr lang="en-ZA" sz="2400" b="1" dirty="0"/>
                    </a:p>
                  </a:txBody>
                  <a:tcPr/>
                </a:tc>
                <a:tc>
                  <a:txBody>
                    <a:bodyPr/>
                    <a:lstStyle/>
                    <a:p>
                      <a:r>
                        <a:rPr lang="en-US" sz="2400" b="1" dirty="0"/>
                        <a:t>Reginald Danster</a:t>
                      </a:r>
                      <a:endParaRPr lang="en-ZA" sz="2400" b="1" dirty="0"/>
                    </a:p>
                  </a:txBody>
                  <a:tcPr/>
                </a:tc>
                <a:extLst>
                  <a:ext uri="{0D108BD9-81ED-4DB2-BD59-A6C34878D82A}">
                    <a16:rowId xmlns:a16="http://schemas.microsoft.com/office/drawing/2014/main" xmlns="" val="3259400217"/>
                  </a:ext>
                </a:extLst>
              </a:tr>
              <a:tr h="972996">
                <a:tc>
                  <a:txBody>
                    <a:bodyPr/>
                    <a:lstStyle/>
                    <a:p>
                      <a:r>
                        <a:rPr lang="en-US" sz="2400" b="1" dirty="0" err="1"/>
                        <a:t>LImpopo</a:t>
                      </a:r>
                      <a:endParaRPr lang="en-ZA" sz="2400" b="1" dirty="0"/>
                    </a:p>
                  </a:txBody>
                  <a:tcPr/>
                </a:tc>
                <a:tc>
                  <a:txBody>
                    <a:bodyPr/>
                    <a:lstStyle/>
                    <a:p>
                      <a:r>
                        <a:rPr lang="en-US" sz="2400" b="1" dirty="0"/>
                        <a:t>40</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TLZ Development Projects</a:t>
                      </a:r>
                      <a:endParaRPr lang="en-ZA" sz="2400" b="1" dirty="0"/>
                    </a:p>
                    <a:p>
                      <a:endParaRPr lang="en-ZA" sz="2400" b="1" dirty="0"/>
                    </a:p>
                  </a:txBody>
                  <a:tcPr/>
                </a:tc>
                <a:tc>
                  <a:txBody>
                    <a:bodyPr/>
                    <a:lstStyle/>
                    <a:p>
                      <a:r>
                        <a:rPr lang="en-US" sz="2400" b="1" dirty="0"/>
                        <a:t>Patricia </a:t>
                      </a:r>
                      <a:r>
                        <a:rPr lang="en-US" sz="2400" b="1" dirty="0" err="1"/>
                        <a:t>Mashau</a:t>
                      </a:r>
                      <a:endParaRPr lang="en-ZA" sz="2400" b="1" dirty="0"/>
                    </a:p>
                  </a:txBody>
                  <a:tcPr/>
                </a:tc>
                <a:extLst>
                  <a:ext uri="{0D108BD9-81ED-4DB2-BD59-A6C34878D82A}">
                    <a16:rowId xmlns:a16="http://schemas.microsoft.com/office/drawing/2014/main" xmlns="" val="2356478351"/>
                  </a:ext>
                </a:extLst>
              </a:tr>
              <a:tr h="1028208">
                <a:tc>
                  <a:txBody>
                    <a:bodyPr/>
                    <a:lstStyle/>
                    <a:p>
                      <a:r>
                        <a:rPr lang="en-US" sz="2400" b="1" dirty="0"/>
                        <a:t>Northern Cape</a:t>
                      </a:r>
                      <a:endParaRPr lang="en-ZA" sz="2400" b="1" dirty="0"/>
                    </a:p>
                  </a:txBody>
                  <a:tcPr/>
                </a:tc>
                <a:tc>
                  <a:txBody>
                    <a:bodyPr/>
                    <a:lstStyle/>
                    <a:p>
                      <a:r>
                        <a:rPr lang="en-US" sz="2400" b="1" dirty="0"/>
                        <a:t>36</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Galeshewe Theatre Organization</a:t>
                      </a:r>
                      <a:endParaRPr lang="en-ZA" sz="2400" b="1" dirty="0"/>
                    </a:p>
                    <a:p>
                      <a:endParaRPr lang="en-ZA" sz="2400" b="1" dirty="0"/>
                    </a:p>
                  </a:txBody>
                  <a:tcPr/>
                </a:tc>
                <a:tc>
                  <a:txBody>
                    <a:bodyPr/>
                    <a:lstStyle/>
                    <a:p>
                      <a:r>
                        <a:rPr lang="en-US" sz="2400" b="1" dirty="0" err="1"/>
                        <a:t>Phemelo</a:t>
                      </a:r>
                      <a:r>
                        <a:rPr lang="en-US" sz="2400" b="1" dirty="0"/>
                        <a:t> </a:t>
                      </a:r>
                      <a:r>
                        <a:rPr lang="en-US" sz="2400" b="1" dirty="0" err="1"/>
                        <a:t>Sediti</a:t>
                      </a:r>
                      <a:endParaRPr lang="en-ZA" sz="2400" b="1" dirty="0"/>
                    </a:p>
                  </a:txBody>
                  <a:tcPr/>
                </a:tc>
                <a:extLst>
                  <a:ext uri="{0D108BD9-81ED-4DB2-BD59-A6C34878D82A}">
                    <a16:rowId xmlns:a16="http://schemas.microsoft.com/office/drawing/2014/main" xmlns="" val="1177153883"/>
                  </a:ext>
                </a:extLst>
              </a:tr>
              <a:tr h="1034770">
                <a:tc>
                  <a:txBody>
                    <a:bodyPr/>
                    <a:lstStyle/>
                    <a:p>
                      <a:r>
                        <a:rPr lang="en-US" sz="2400" b="1" dirty="0"/>
                        <a:t>Western Cape</a:t>
                      </a:r>
                      <a:endParaRPr lang="en-ZA" sz="2400" b="1" dirty="0"/>
                    </a:p>
                  </a:txBody>
                  <a:tcPr/>
                </a:tc>
                <a:tc>
                  <a:txBody>
                    <a:bodyPr/>
                    <a:lstStyle/>
                    <a:p>
                      <a:r>
                        <a:rPr lang="en-US" sz="2400" b="1" dirty="0"/>
                        <a:t>35</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Nyanga Arts Development Centre</a:t>
                      </a:r>
                      <a:endParaRPr lang="en-ZA" sz="2400" b="1" dirty="0"/>
                    </a:p>
                    <a:p>
                      <a:endParaRPr lang="en-ZA" sz="2400" b="1" dirty="0"/>
                    </a:p>
                  </a:txBody>
                  <a:tcPr/>
                </a:tc>
                <a:tc>
                  <a:txBody>
                    <a:bodyPr/>
                    <a:lstStyle/>
                    <a:p>
                      <a:r>
                        <a:rPr lang="en-US" sz="2400" b="1" dirty="0" err="1"/>
                        <a:t>Nosisana</a:t>
                      </a:r>
                      <a:r>
                        <a:rPr lang="en-US" sz="2400" b="1" dirty="0"/>
                        <a:t> Nama</a:t>
                      </a:r>
                      <a:endParaRPr lang="en-ZA" sz="2400" b="1" dirty="0"/>
                    </a:p>
                  </a:txBody>
                  <a:tcPr/>
                </a:tc>
                <a:extLst>
                  <a:ext uri="{0D108BD9-81ED-4DB2-BD59-A6C34878D82A}">
                    <a16:rowId xmlns:a16="http://schemas.microsoft.com/office/drawing/2014/main" xmlns="" val="153749045"/>
                  </a:ext>
                </a:extLst>
              </a:tr>
              <a:tr h="964764">
                <a:tc>
                  <a:txBody>
                    <a:bodyPr/>
                    <a:lstStyle/>
                    <a:p>
                      <a:r>
                        <a:rPr lang="en-US" sz="2400" b="1" dirty="0"/>
                        <a:t>Mpumalanga</a:t>
                      </a:r>
                      <a:endParaRPr lang="en-ZA" sz="2400" b="1" dirty="0"/>
                    </a:p>
                  </a:txBody>
                  <a:tcPr/>
                </a:tc>
                <a:tc>
                  <a:txBody>
                    <a:bodyPr/>
                    <a:lstStyle/>
                    <a:p>
                      <a:r>
                        <a:rPr lang="en-US" sz="2400" b="1" dirty="0"/>
                        <a:t>35</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Emthonjeni Rural Development</a:t>
                      </a:r>
                      <a:endParaRPr lang="en-ZA" sz="2400" b="1" dirty="0"/>
                    </a:p>
                    <a:p>
                      <a:endParaRPr lang="en-ZA" sz="2400" b="1" dirty="0"/>
                    </a:p>
                  </a:txBody>
                  <a:tcPr/>
                </a:tc>
                <a:tc>
                  <a:txBody>
                    <a:bodyPr/>
                    <a:lstStyle/>
                    <a:p>
                      <a:r>
                        <a:rPr lang="en-US" sz="2400" b="1" dirty="0"/>
                        <a:t>Windy Mthembu</a:t>
                      </a:r>
                      <a:endParaRPr lang="en-ZA" sz="2400" b="1" dirty="0"/>
                    </a:p>
                  </a:txBody>
                  <a:tcPr/>
                </a:tc>
                <a:extLst>
                  <a:ext uri="{0D108BD9-81ED-4DB2-BD59-A6C34878D82A}">
                    <a16:rowId xmlns:a16="http://schemas.microsoft.com/office/drawing/2014/main" xmlns="" val="767230011"/>
                  </a:ext>
                </a:extLst>
              </a:tr>
              <a:tr h="1393549">
                <a:tc>
                  <a:txBody>
                    <a:bodyPr/>
                    <a:lstStyle/>
                    <a:p>
                      <a:r>
                        <a:rPr lang="en-US" sz="2400" b="1" dirty="0"/>
                        <a:t>Free State</a:t>
                      </a:r>
                      <a:endParaRPr lang="en-ZA" sz="2400" b="1" dirty="0"/>
                    </a:p>
                  </a:txBody>
                  <a:tcPr/>
                </a:tc>
                <a:tc>
                  <a:txBody>
                    <a:bodyPr/>
                    <a:lstStyle/>
                    <a:p>
                      <a:r>
                        <a:rPr lang="en-US" sz="2400" b="1" dirty="0"/>
                        <a:t>38</a:t>
                      </a:r>
                      <a:endParaRPr lang="en-ZA" sz="2400" b="1"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400" b="1" dirty="0"/>
                        <a:t>Free State Arts and Culture Council</a:t>
                      </a:r>
                      <a:endParaRPr lang="en-ZA" sz="2400" b="1" dirty="0"/>
                    </a:p>
                    <a:p>
                      <a:endParaRPr lang="en-ZA" sz="2400" b="1" dirty="0"/>
                    </a:p>
                  </a:txBody>
                  <a:tcPr/>
                </a:tc>
                <a:tc>
                  <a:txBody>
                    <a:bodyPr/>
                    <a:lstStyle/>
                    <a:p>
                      <a:r>
                        <a:rPr lang="en-US" sz="2400" b="1" dirty="0"/>
                        <a:t>Mario Sefo</a:t>
                      </a:r>
                      <a:endParaRPr lang="en-ZA" sz="2400" b="1" dirty="0"/>
                    </a:p>
                  </a:txBody>
                  <a:tcPr/>
                </a:tc>
                <a:extLst>
                  <a:ext uri="{0D108BD9-81ED-4DB2-BD59-A6C34878D82A}">
                    <a16:rowId xmlns:a16="http://schemas.microsoft.com/office/drawing/2014/main" xmlns="" val="2805356757"/>
                  </a:ext>
                </a:extLst>
              </a:tr>
              <a:tr h="535980">
                <a:tc>
                  <a:txBody>
                    <a:bodyPr/>
                    <a:lstStyle/>
                    <a:p>
                      <a:r>
                        <a:rPr lang="en-ZA" sz="2400" b="1" dirty="0"/>
                        <a:t>North West</a:t>
                      </a:r>
                    </a:p>
                  </a:txBody>
                  <a:tcPr/>
                </a:tc>
                <a:tc>
                  <a:txBody>
                    <a:bodyPr/>
                    <a:lstStyle/>
                    <a:p>
                      <a:r>
                        <a:rPr lang="en-ZA" sz="2400" b="1" dirty="0"/>
                        <a:t>35</a:t>
                      </a:r>
                    </a:p>
                  </a:txBody>
                  <a:tcPr/>
                </a:tc>
                <a:tc>
                  <a:txBody>
                    <a:bodyPr/>
                    <a:lstStyle/>
                    <a:p>
                      <a:r>
                        <a:rPr lang="en-ZA" sz="2400" b="1" dirty="0" err="1"/>
                        <a:t>Tswelelopele</a:t>
                      </a:r>
                      <a:r>
                        <a:rPr lang="en-ZA" sz="2400" b="1" dirty="0"/>
                        <a:t> </a:t>
                      </a:r>
                      <a:r>
                        <a:rPr lang="en-ZA" sz="2400" b="1" dirty="0" err="1"/>
                        <a:t>Kalekgotla</a:t>
                      </a:r>
                      <a:r>
                        <a:rPr lang="en-ZA" sz="2400" b="1" dirty="0"/>
                        <a:t> NPO</a:t>
                      </a:r>
                    </a:p>
                  </a:txBody>
                  <a:tcPr/>
                </a:tc>
                <a:tc>
                  <a:txBody>
                    <a:bodyPr/>
                    <a:lstStyle/>
                    <a:p>
                      <a:r>
                        <a:rPr lang="en-ZA" sz="2400" b="1" dirty="0"/>
                        <a:t>Mighty </a:t>
                      </a:r>
                      <a:r>
                        <a:rPr lang="en-ZA" sz="2400" b="1" dirty="0" err="1"/>
                        <a:t>Mokgatle</a:t>
                      </a:r>
                      <a:endParaRPr lang="en-ZA" sz="2400" b="1" dirty="0"/>
                    </a:p>
                  </a:txBody>
                  <a:tcPr/>
                </a:tc>
                <a:extLst>
                  <a:ext uri="{0D108BD9-81ED-4DB2-BD59-A6C34878D82A}">
                    <a16:rowId xmlns:a16="http://schemas.microsoft.com/office/drawing/2014/main" xmlns="" val="2843623741"/>
                  </a:ext>
                </a:extLst>
              </a:tr>
            </a:tbl>
          </a:graphicData>
        </a:graphic>
      </p:graphicFrame>
    </p:spTree>
    <p:extLst>
      <p:ext uri="{BB962C8B-B14F-4D97-AF65-F5344CB8AC3E}">
        <p14:creationId xmlns:p14="http://schemas.microsoft.com/office/powerpoint/2010/main" xmlns="" val="123510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260" y="1035171"/>
            <a:ext cx="21573307" cy="1535502"/>
          </a:xfrm>
        </p:spPr>
        <p:txBody>
          <a:bodyPr>
            <a:normAutofit/>
          </a:bodyPr>
          <a:lstStyle/>
          <a:p>
            <a:r>
              <a:rPr lang="en-US" sz="6600" dirty="0"/>
              <a:t>                                     Challenges</a:t>
            </a:r>
            <a:endParaRPr lang="en-ZA" sz="6600" dirty="0"/>
          </a:p>
        </p:txBody>
      </p:sp>
      <p:sp>
        <p:nvSpPr>
          <p:cNvPr id="3" name="Content Placeholder 2"/>
          <p:cNvSpPr>
            <a:spLocks noGrp="1"/>
          </p:cNvSpPr>
          <p:nvPr>
            <p:ph idx="1"/>
          </p:nvPr>
        </p:nvSpPr>
        <p:spPr>
          <a:xfrm>
            <a:off x="1155941" y="2743200"/>
            <a:ext cx="18960860" cy="9144004"/>
          </a:xfrm>
        </p:spPr>
        <p:txBody>
          <a:bodyPr>
            <a:normAutofit fontScale="92500"/>
          </a:bodyPr>
          <a:lstStyle/>
          <a:p>
            <a:r>
              <a:rPr lang="en-US" sz="4000" dirty="0"/>
              <a:t>High demand for the programme in the province </a:t>
            </a:r>
          </a:p>
          <a:p>
            <a:r>
              <a:rPr lang="en-US" sz="4000" dirty="0"/>
              <a:t>Lack of formal endorsement through Policy by DBE</a:t>
            </a:r>
          </a:p>
          <a:p>
            <a:r>
              <a:rPr lang="en-US" sz="4000" dirty="0"/>
              <a:t>Majority of 26 000 (and growing) schools do not have appropriately qualified teachers </a:t>
            </a:r>
          </a:p>
          <a:p>
            <a:r>
              <a:rPr lang="en-US" sz="4000" dirty="0"/>
              <a:t>Universities continue to produce quite a miniscule number of qualified arts teachers </a:t>
            </a:r>
          </a:p>
          <a:p>
            <a:r>
              <a:rPr lang="en-US" sz="4000" dirty="0"/>
              <a:t>More and more arts graduates are unemployed, despite high demand for their services in the public schools</a:t>
            </a:r>
          </a:p>
          <a:p>
            <a:r>
              <a:rPr lang="en-US" sz="4000" dirty="0"/>
              <a:t>Creative Arts Subject is not prioritized in terms resourcing (human/material)</a:t>
            </a:r>
          </a:p>
          <a:p>
            <a:r>
              <a:rPr lang="en-US" sz="4000" dirty="0"/>
              <a:t>Arts practitioners are continuously being used by most schools to lead in teaching the subject – contrary to the DBE Policy</a:t>
            </a:r>
          </a:p>
          <a:p>
            <a:r>
              <a:rPr lang="en-US" sz="4000" dirty="0"/>
              <a:t>Insufficient support from most of the Provinces</a:t>
            </a:r>
          </a:p>
          <a:p>
            <a:r>
              <a:rPr lang="en-US" sz="4000" dirty="0"/>
              <a:t>The  programme is being categorized as an extra-mural activity by DBE, despite its rich curriculum orientation</a:t>
            </a:r>
          </a:p>
        </p:txBody>
      </p:sp>
      <p:sp>
        <p:nvSpPr>
          <p:cNvPr id="4" name="Slide Number Placeholder 3"/>
          <p:cNvSpPr>
            <a:spLocks noGrp="1"/>
          </p:cNvSpPr>
          <p:nvPr>
            <p:ph type="sldNum" sz="quarter" idx="4"/>
          </p:nvPr>
        </p:nvSpPr>
        <p:spPr/>
        <p:txBody>
          <a:bodyPr/>
          <a:lstStyle/>
          <a:p>
            <a:r>
              <a:rPr lang="en-ZA" dirty="0"/>
              <a:t>1</a:t>
            </a:r>
          </a:p>
        </p:txBody>
      </p:sp>
    </p:spTree>
    <p:extLst>
      <p:ext uri="{BB962C8B-B14F-4D97-AF65-F5344CB8AC3E}">
        <p14:creationId xmlns:p14="http://schemas.microsoft.com/office/powerpoint/2010/main" xmlns="" val="333042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 </a:t>
            </a:r>
          </a:p>
        </p:txBody>
      </p:sp>
    </p:spTree>
    <p:extLst>
      <p:ext uri="{BB962C8B-B14F-4D97-AF65-F5344CB8AC3E}">
        <p14:creationId xmlns:p14="http://schemas.microsoft.com/office/powerpoint/2010/main" xmlns="" val="27681038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845" y="621102"/>
            <a:ext cx="18316755" cy="1656272"/>
          </a:xfrm>
        </p:spPr>
        <p:txBody>
          <a:bodyPr>
            <a:noAutofit/>
          </a:bodyPr>
          <a:lstStyle/>
          <a:p>
            <a:pPr algn="ctr"/>
            <a:r>
              <a:rPr lang="en-US" sz="5200" dirty="0">
                <a:solidFill>
                  <a:schemeClr val="accent6">
                    <a:lumMod val="75000"/>
                  </a:schemeClr>
                </a:solidFill>
              </a:rPr>
              <a:t>TABLE OF CONTENTS</a:t>
            </a:r>
            <a:endParaRPr lang="en-ZA" sz="5200" dirty="0">
              <a:solidFill>
                <a:schemeClr val="accent6">
                  <a:lumMod val="75000"/>
                </a:schemeClr>
              </a:solidFill>
            </a:endParaRPr>
          </a:p>
        </p:txBody>
      </p:sp>
      <p:sp>
        <p:nvSpPr>
          <p:cNvPr id="3" name="Content Placeholder 2"/>
          <p:cNvSpPr>
            <a:spLocks noGrp="1"/>
          </p:cNvSpPr>
          <p:nvPr>
            <p:ph idx="1"/>
          </p:nvPr>
        </p:nvSpPr>
        <p:spPr>
          <a:xfrm>
            <a:off x="1949570" y="1418253"/>
            <a:ext cx="18311246" cy="10002415"/>
          </a:xfrm>
        </p:spPr>
        <p:txBody>
          <a:bodyPr>
            <a:noAutofit/>
          </a:bodyPr>
          <a:lstStyle/>
          <a:p>
            <a:pPr>
              <a:buFont typeface="Wingdings" panose="05000000000000000000" pitchFamily="2" charset="2"/>
              <a:buChar char="§"/>
            </a:pPr>
            <a:r>
              <a:rPr lang="en-ZA" sz="2800" b="1" dirty="0"/>
              <a:t>BACKGROUND AND CONTEXT </a:t>
            </a:r>
          </a:p>
          <a:p>
            <a:pPr>
              <a:buFont typeface="Wingdings" panose="05000000000000000000" pitchFamily="2" charset="2"/>
              <a:buChar char="§"/>
            </a:pPr>
            <a:r>
              <a:rPr lang="en-US" sz="2800" b="1" dirty="0"/>
              <a:t>DSAC AND DBE COLLABORATION</a:t>
            </a:r>
          </a:p>
          <a:p>
            <a:pPr>
              <a:buFont typeface="Wingdings" panose="05000000000000000000" pitchFamily="2" charset="2"/>
              <a:buChar char="§"/>
            </a:pPr>
            <a:r>
              <a:rPr lang="en-US" sz="2800" b="1" dirty="0"/>
              <a:t>CREATIVE ARTS PROGRAMMES FOR YOUTH</a:t>
            </a:r>
          </a:p>
          <a:p>
            <a:pPr>
              <a:buFont typeface="Wingdings" panose="05000000000000000000" pitchFamily="2" charset="2"/>
              <a:buChar char="§"/>
            </a:pPr>
            <a:r>
              <a:rPr lang="en-US" sz="2800" b="1" dirty="0"/>
              <a:t>THE ARTISTS IN SCHOOLS PROGRAMME</a:t>
            </a:r>
          </a:p>
          <a:p>
            <a:pPr>
              <a:buFont typeface="Wingdings" panose="05000000000000000000" pitchFamily="2" charset="2"/>
              <a:buChar char="§"/>
            </a:pPr>
            <a:r>
              <a:rPr lang="en-US" sz="2800" b="1" dirty="0"/>
              <a:t>THE IMPLEMENTATION OF THE PROGRAMME</a:t>
            </a:r>
          </a:p>
          <a:p>
            <a:pPr>
              <a:buFont typeface="Wingdings" panose="05000000000000000000" pitchFamily="2" charset="2"/>
              <a:buChar char="§"/>
            </a:pPr>
            <a:r>
              <a:rPr lang="en-US" sz="2800" b="1" dirty="0"/>
              <a:t>CREATIVE ARTS GENRES</a:t>
            </a:r>
          </a:p>
          <a:p>
            <a:pPr>
              <a:buFont typeface="Wingdings" panose="05000000000000000000" pitchFamily="2" charset="2"/>
              <a:buChar char="§"/>
            </a:pPr>
            <a:r>
              <a:rPr lang="en-US" sz="2800" b="1" dirty="0"/>
              <a:t>NUMBER OF ARTS PRACTITIONERS PLACED IN THE SCHOOLS/PROVINCE</a:t>
            </a:r>
          </a:p>
          <a:p>
            <a:pPr>
              <a:buFont typeface="Wingdings" panose="05000000000000000000" pitchFamily="2" charset="2"/>
              <a:buChar char="§"/>
            </a:pPr>
            <a:r>
              <a:rPr lang="en-US" sz="2800" b="1" dirty="0"/>
              <a:t>CHALLENGES</a:t>
            </a:r>
          </a:p>
          <a:p>
            <a:pPr marL="0" indent="0" algn="just">
              <a:buNone/>
            </a:pPr>
            <a:endParaRPr lang="en-US" sz="4000" dirty="0">
              <a:solidFill>
                <a:schemeClr val="accent6">
                  <a:lumMod val="75000"/>
                </a:schemeClr>
              </a:solidFill>
            </a:endParaRPr>
          </a:p>
        </p:txBody>
      </p:sp>
      <p:sp>
        <p:nvSpPr>
          <p:cNvPr id="4" name="Slide Number Placeholder 3"/>
          <p:cNvSpPr>
            <a:spLocks noGrp="1"/>
          </p:cNvSpPr>
          <p:nvPr>
            <p:ph type="sldNum" sz="quarter" idx="4"/>
          </p:nvPr>
        </p:nvSpPr>
        <p:spPr/>
        <p:txBody>
          <a:bodyPr/>
          <a:lstStyle/>
          <a:p>
            <a:r>
              <a:rPr lang="en-ZA" dirty="0"/>
              <a:t>1</a:t>
            </a:r>
          </a:p>
        </p:txBody>
      </p:sp>
    </p:spTree>
    <p:extLst>
      <p:ext uri="{BB962C8B-B14F-4D97-AF65-F5344CB8AC3E}">
        <p14:creationId xmlns:p14="http://schemas.microsoft.com/office/powerpoint/2010/main" xmlns="" val="239191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68075" y="38509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791494"/>
            <a:ext cx="2452015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6000" dirty="0"/>
              <a:t>Background and Context</a:t>
            </a:r>
            <a:endParaRPr sz="6000" dirty="0"/>
          </a:p>
        </p:txBody>
      </p:sp>
      <p:sp>
        <p:nvSpPr>
          <p:cNvPr id="4" name="Rectangle 3"/>
          <p:cNvSpPr/>
          <p:nvPr/>
        </p:nvSpPr>
        <p:spPr>
          <a:xfrm>
            <a:off x="2501660" y="3467819"/>
            <a:ext cx="17649645" cy="7281993"/>
          </a:xfrm>
          <a:prstGeom prst="rect">
            <a:avLst/>
          </a:prstGeom>
        </p:spPr>
        <p:txBody>
          <a:bodyPr wrap="square">
            <a:spAutoFit/>
          </a:bodyPr>
          <a:lstStyle/>
          <a:p>
            <a:pPr lvl="0" algn="just" defTabSz="914400" hangingPunct="1">
              <a:spcBef>
                <a:spcPct val="20000"/>
              </a:spcBef>
            </a:pPr>
            <a:r>
              <a:rPr lang="en-US" sz="3200" b="1" kern="1200" dirty="0">
                <a:solidFill>
                  <a:srgbClr val="F79646">
                    <a:lumMod val="75000"/>
                  </a:srgbClr>
                </a:solidFill>
                <a:latin typeface="Arial"/>
                <a:ea typeface="+mn-ea"/>
                <a:cs typeface="Arial"/>
              </a:rPr>
              <a:t>Th</a:t>
            </a:r>
            <a:r>
              <a:rPr lang="en-US" sz="3200" kern="1200" dirty="0">
                <a:solidFill>
                  <a:srgbClr val="F79646">
                    <a:lumMod val="75000"/>
                  </a:srgbClr>
                </a:solidFill>
                <a:latin typeface="Arial"/>
                <a:ea typeface="+mn-ea"/>
                <a:cs typeface="Arial"/>
              </a:rPr>
              <a:t>e Revised White Paper on Arts, Culture and Heritage reiterates commitment by DSAC to assist DBE with regard to a number of issues that include amongst others;</a:t>
            </a:r>
          </a:p>
          <a:p>
            <a:pPr marL="742950" lvl="1" indent="-285750" algn="just" defTabSz="914400" hangingPunct="1">
              <a:spcBef>
                <a:spcPct val="20000"/>
              </a:spcBef>
              <a:buFont typeface="Arial" pitchFamily="34" charset="0"/>
              <a:buChar char="–"/>
            </a:pPr>
            <a:r>
              <a:rPr lang="en-US" sz="3200" kern="1200" dirty="0">
                <a:solidFill>
                  <a:srgbClr val="F79646">
                    <a:lumMod val="75000"/>
                  </a:srgbClr>
                </a:solidFill>
                <a:latin typeface="Arial"/>
                <a:ea typeface="+mn-ea"/>
                <a:cs typeface="Arial"/>
              </a:rPr>
              <a:t>teacher development, improving the quality of content and its delivery to the learners</a:t>
            </a:r>
          </a:p>
          <a:p>
            <a:pPr marL="742950" lvl="1" indent="-285750" algn="just" defTabSz="914400" hangingPunct="1">
              <a:spcBef>
                <a:spcPct val="20000"/>
              </a:spcBef>
              <a:buFont typeface="Arial" pitchFamily="34" charset="0"/>
              <a:buChar char="–"/>
            </a:pPr>
            <a:r>
              <a:rPr lang="en-US" sz="3200" kern="1200" dirty="0">
                <a:solidFill>
                  <a:srgbClr val="F79646">
                    <a:lumMod val="75000"/>
                  </a:srgbClr>
                </a:solidFill>
                <a:latin typeface="Arial"/>
                <a:ea typeface="+mn-ea"/>
                <a:cs typeface="Arial"/>
              </a:rPr>
              <a:t>Learning and Support Material</a:t>
            </a:r>
          </a:p>
          <a:p>
            <a:pPr marL="742950" lvl="1" indent="-285750" algn="just" defTabSz="914400" hangingPunct="1">
              <a:spcBef>
                <a:spcPct val="20000"/>
              </a:spcBef>
              <a:buFont typeface="Arial" pitchFamily="34" charset="0"/>
              <a:buChar char="–"/>
            </a:pPr>
            <a:r>
              <a:rPr lang="en-US" sz="3200" kern="1200" dirty="0">
                <a:solidFill>
                  <a:srgbClr val="F79646">
                    <a:lumMod val="75000"/>
                  </a:srgbClr>
                </a:solidFill>
                <a:latin typeface="Arial"/>
                <a:ea typeface="+mn-ea"/>
                <a:cs typeface="Arial"/>
              </a:rPr>
              <a:t>Curriculum Development, implementation and Enrichment in the creative arts subject, etc.</a:t>
            </a:r>
          </a:p>
          <a:p>
            <a:pPr marL="742950" lvl="1" indent="-285750" algn="just" defTabSz="914400" hangingPunct="1">
              <a:spcBef>
                <a:spcPct val="20000"/>
              </a:spcBef>
              <a:buFont typeface="Arial" pitchFamily="34" charset="0"/>
              <a:buChar char="–"/>
            </a:pPr>
            <a:r>
              <a:rPr lang="en-US" sz="3200" kern="1200" dirty="0">
                <a:solidFill>
                  <a:srgbClr val="F79646">
                    <a:lumMod val="75000"/>
                  </a:srgbClr>
                </a:solidFill>
                <a:latin typeface="Arial"/>
                <a:ea typeface="+mn-ea"/>
                <a:cs typeface="Arial"/>
              </a:rPr>
              <a:t>NDP also affirms the two Departments to collaborate in improving the subject matter</a:t>
            </a:r>
          </a:p>
          <a:p>
            <a:pPr lvl="0" algn="just" defTabSz="914400" hangingPunct="1">
              <a:spcBef>
                <a:spcPct val="20000"/>
              </a:spcBef>
            </a:pPr>
            <a:endParaRPr lang="en-US" sz="3200" kern="1200" dirty="0">
              <a:solidFill>
                <a:srgbClr val="F79646">
                  <a:lumMod val="75000"/>
                </a:srgbClr>
              </a:solidFill>
              <a:latin typeface="Arial"/>
              <a:ea typeface="+mn-ea"/>
              <a:cs typeface="Arial"/>
            </a:endParaRPr>
          </a:p>
          <a:p>
            <a:pPr marL="342900" lvl="0" indent="-342900" algn="just" defTabSz="914400" hangingPunct="1">
              <a:spcBef>
                <a:spcPct val="20000"/>
              </a:spcBef>
              <a:buFont typeface="Arial" pitchFamily="34" charset="0"/>
              <a:buChar char="•"/>
            </a:pPr>
            <a:r>
              <a:rPr lang="en-US" sz="3200" b="1" kern="1200" dirty="0">
                <a:solidFill>
                  <a:srgbClr val="F79646">
                    <a:lumMod val="75000"/>
                  </a:srgbClr>
                </a:solidFill>
                <a:latin typeface="Arial"/>
                <a:ea typeface="+mn-ea"/>
                <a:cs typeface="Arial"/>
              </a:rPr>
              <a:t>AIS is an initiative by the Department and positions the community arts practitioners across all the 4 genres as invaluable resources and catalysts to the transformation of creative arts teaching experience in the public schools.</a:t>
            </a:r>
          </a:p>
          <a:p>
            <a:pPr lvl="0" algn="just" defTabSz="914400" hangingPunct="1">
              <a:spcBef>
                <a:spcPct val="20000"/>
              </a:spcBef>
            </a:pPr>
            <a:endParaRPr lang="en-US" sz="3200" kern="1200" dirty="0">
              <a:solidFill>
                <a:srgbClr val="F79646">
                  <a:lumMod val="75000"/>
                </a:srgbClr>
              </a:solidFill>
              <a:latin typeface="Arial"/>
              <a:ea typeface="+mn-ea"/>
              <a:cs typeface="Arial"/>
            </a:endParaRPr>
          </a:p>
          <a:p>
            <a:pPr marL="342900" lvl="0" indent="-342900" algn="just" defTabSz="914400" hangingPunct="1">
              <a:spcBef>
                <a:spcPct val="20000"/>
              </a:spcBef>
              <a:buFont typeface="Arial" pitchFamily="34" charset="0"/>
              <a:buChar char="•"/>
            </a:pPr>
            <a:r>
              <a:rPr lang="en-US" sz="3200" kern="1200" dirty="0">
                <a:solidFill>
                  <a:srgbClr val="F79646">
                    <a:lumMod val="75000"/>
                  </a:srgbClr>
                </a:solidFill>
                <a:latin typeface="Arial"/>
                <a:ea typeface="+mn-ea"/>
                <a:cs typeface="Arial"/>
              </a:rPr>
              <a:t>NDP 2030 affirms DSAC and DBE to partner in the promotion and implementation of arts, education and training in the public schools</a:t>
            </a:r>
          </a:p>
        </p:txBody>
      </p:sp>
    </p:spTree>
    <p:extLst>
      <p:ext uri="{BB962C8B-B14F-4D97-AF65-F5344CB8AC3E}">
        <p14:creationId xmlns:p14="http://schemas.microsoft.com/office/powerpoint/2010/main" xmlns="" val="18663517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932589" y="413319"/>
            <a:ext cx="2452015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8000" dirty="0"/>
              <a:t>DSAC and DBE Collaboration</a:t>
            </a:r>
            <a:endParaRPr sz="8000" dirty="0"/>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0" y="3729209"/>
            <a:ext cx="20927683" cy="6602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342900" lvl="0" indent="-342900" algn="just" defTabSz="914400" hangingPunct="1">
              <a:spcBef>
                <a:spcPct val="20000"/>
              </a:spcBef>
              <a:buFont typeface="Arial" pitchFamily="34" charset="0"/>
              <a:buChar char="•"/>
            </a:pPr>
            <a:r>
              <a:rPr lang="en-US" sz="3200" kern="1200" dirty="0">
                <a:solidFill>
                  <a:srgbClr val="C00000"/>
                </a:solidFill>
                <a:latin typeface="Arial"/>
                <a:ea typeface="+mn-ea"/>
                <a:cs typeface="Arial"/>
              </a:rPr>
              <a:t>Both DSAC and DBE have collaborated well in the design, development and implementation of arts education and training </a:t>
            </a:r>
            <a:r>
              <a:rPr lang="en-US" sz="3200" kern="1200" dirty="0" err="1">
                <a:solidFill>
                  <a:srgbClr val="C00000"/>
                </a:solidFill>
                <a:latin typeface="Arial"/>
                <a:ea typeface="+mn-ea"/>
                <a:cs typeface="Arial"/>
              </a:rPr>
              <a:t>programmes</a:t>
            </a:r>
            <a:r>
              <a:rPr lang="en-US" sz="3200" kern="1200" dirty="0">
                <a:solidFill>
                  <a:srgbClr val="C00000"/>
                </a:solidFill>
                <a:latin typeface="Arial"/>
                <a:ea typeface="+mn-ea"/>
                <a:cs typeface="Arial"/>
              </a:rPr>
              <a:t> which seek to improve the quality of creative arts and culture learning in the public schools at least since 2003</a:t>
            </a:r>
          </a:p>
          <a:p>
            <a:pPr marL="342900" lvl="0" indent="-342900" algn="just" defTabSz="914400" hangingPunct="1">
              <a:spcBef>
                <a:spcPct val="20000"/>
              </a:spcBef>
              <a:buFont typeface="Arial" pitchFamily="34" charset="0"/>
              <a:buChar char="•"/>
            </a:pPr>
            <a:endParaRPr lang="en-US" sz="3200" kern="1200" dirty="0">
              <a:solidFill>
                <a:srgbClr val="C00000"/>
              </a:solidFill>
              <a:latin typeface="Arial"/>
              <a:ea typeface="+mn-ea"/>
              <a:cs typeface="Arial"/>
            </a:endParaRPr>
          </a:p>
          <a:p>
            <a:pPr marL="342900" lvl="0" indent="-342900" algn="just" defTabSz="914400" hangingPunct="1">
              <a:spcBef>
                <a:spcPct val="20000"/>
              </a:spcBef>
              <a:buFont typeface="Arial" pitchFamily="34" charset="0"/>
              <a:buChar char="•"/>
            </a:pPr>
            <a:r>
              <a:rPr lang="en-US" sz="3200" kern="1200" dirty="0">
                <a:solidFill>
                  <a:srgbClr val="C00000"/>
                </a:solidFill>
                <a:latin typeface="Arial"/>
                <a:ea typeface="+mn-ea"/>
                <a:cs typeface="Arial"/>
              </a:rPr>
              <a:t>Curriculum Assessment Policy Statement (CAPS) by DBE provides direction and guidance on the four main creative arts genres, viz. Music, Dance, Visual Arts and Drama</a:t>
            </a:r>
          </a:p>
          <a:p>
            <a:pPr marL="342900" lvl="0" indent="-342900" algn="just" defTabSz="914400" hangingPunct="1">
              <a:spcBef>
                <a:spcPct val="20000"/>
              </a:spcBef>
              <a:buFont typeface="Arial" pitchFamily="34" charset="0"/>
              <a:buChar char="•"/>
            </a:pPr>
            <a:endParaRPr lang="en-US" sz="3200" kern="1200" dirty="0">
              <a:solidFill>
                <a:srgbClr val="C00000"/>
              </a:solidFill>
              <a:latin typeface="Arial"/>
              <a:ea typeface="+mn-ea"/>
              <a:cs typeface="Arial"/>
            </a:endParaRPr>
          </a:p>
          <a:p>
            <a:pPr marL="342900" lvl="0" indent="-342900" algn="just" defTabSz="914400" hangingPunct="1">
              <a:spcBef>
                <a:spcPct val="20000"/>
              </a:spcBef>
              <a:buFont typeface="Arial" pitchFamily="34" charset="0"/>
              <a:buChar char="•"/>
            </a:pPr>
            <a:r>
              <a:rPr lang="en-US" sz="3200" kern="1200" dirty="0">
                <a:solidFill>
                  <a:srgbClr val="C00000"/>
                </a:solidFill>
                <a:latin typeface="Arial"/>
                <a:ea typeface="+mn-ea"/>
                <a:cs typeface="Arial"/>
              </a:rPr>
              <a:t>DSAC continues to device creative and innovative ways of promoting all arts genres as mentioned and these will all be included and discussed in the next few slides. </a:t>
            </a:r>
          </a:p>
          <a:p>
            <a:pPr lvl="0" algn="just" defTabSz="914400" hangingPunct="1">
              <a:spcBef>
                <a:spcPct val="20000"/>
              </a:spcBef>
            </a:pPr>
            <a:endParaRPr lang="en-US" sz="3200" kern="1200" dirty="0">
              <a:solidFill>
                <a:srgbClr val="C00000"/>
              </a:solidFill>
              <a:latin typeface="Arial"/>
              <a:ea typeface="+mn-ea"/>
              <a:cs typeface="Arial"/>
            </a:endParaRPr>
          </a:p>
          <a:p>
            <a:pPr marL="342900" lvl="0" indent="-342900" algn="just" defTabSz="914400" hangingPunct="1">
              <a:spcBef>
                <a:spcPct val="20000"/>
              </a:spcBef>
              <a:buFont typeface="Arial" pitchFamily="34" charset="0"/>
              <a:buChar char="•"/>
            </a:pPr>
            <a:r>
              <a:rPr lang="en-US" sz="3200" kern="1200" dirty="0">
                <a:solidFill>
                  <a:srgbClr val="C00000"/>
                </a:solidFill>
                <a:latin typeface="Arial"/>
                <a:ea typeface="+mn-ea"/>
                <a:cs typeface="Arial"/>
              </a:rPr>
              <a:t>The process of the Signing of the </a:t>
            </a:r>
            <a:r>
              <a:rPr lang="en-US" sz="3200" kern="1200" dirty="0" err="1">
                <a:solidFill>
                  <a:srgbClr val="C00000"/>
                </a:solidFill>
                <a:latin typeface="Arial"/>
                <a:ea typeface="+mn-ea"/>
                <a:cs typeface="Arial"/>
              </a:rPr>
              <a:t>MoU</a:t>
            </a:r>
            <a:r>
              <a:rPr lang="en-US" sz="3200" kern="1200" dirty="0">
                <a:solidFill>
                  <a:srgbClr val="C00000"/>
                </a:solidFill>
                <a:latin typeface="Arial"/>
                <a:ea typeface="+mn-ea"/>
                <a:cs typeface="Arial"/>
              </a:rPr>
              <a:t> that incorporates both Sport and Arts &amp; Culture between the DSAC and DBE is underway</a:t>
            </a:r>
          </a:p>
        </p:txBody>
      </p:sp>
    </p:spTree>
    <p:extLst>
      <p:ext uri="{BB962C8B-B14F-4D97-AF65-F5344CB8AC3E}">
        <p14:creationId xmlns:p14="http://schemas.microsoft.com/office/powerpoint/2010/main" xmlns="" val="38752123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DD7165A-1120-4D3C-A80A-23DFABA62BF2}"/>
              </a:ext>
            </a:extLst>
          </p:cNvPr>
          <p:cNvGrpSpPr/>
          <p:nvPr/>
        </p:nvGrpSpPr>
        <p:grpSpPr>
          <a:xfrm>
            <a:off x="3391466" y="377280"/>
            <a:ext cx="17569952" cy="1027168"/>
            <a:chOff x="161694" y="-2718775"/>
            <a:chExt cx="8784976" cy="513584"/>
          </a:xfrm>
        </p:grpSpPr>
        <p:sp>
          <p:nvSpPr>
            <p:cNvPr id="7" name="Rectangle: Rounded Corners 6">
              <a:extLst>
                <a:ext uri="{FF2B5EF4-FFF2-40B4-BE49-F238E27FC236}">
                  <a16:creationId xmlns:a16="http://schemas.microsoft.com/office/drawing/2014/main" xmlns="" id="{34E01D35-BA2C-4123-BA6B-CA30B269E671}"/>
                </a:ext>
              </a:extLst>
            </p:cNvPr>
            <p:cNvSpPr/>
            <p:nvPr/>
          </p:nvSpPr>
          <p:spPr>
            <a:xfrm>
              <a:off x="161694" y="-2718775"/>
              <a:ext cx="8784976" cy="503529"/>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xmlns="" id="{4731BB96-DB92-4A13-9847-D26ED0F0DCCB}"/>
                </a:ext>
              </a:extLst>
            </p:cNvPr>
            <p:cNvSpPr txBox="1"/>
            <p:nvPr/>
          </p:nvSpPr>
          <p:spPr>
            <a:xfrm>
              <a:off x="194053" y="-2659560"/>
              <a:ext cx="8735816" cy="45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defTabSz="2133600">
                <a:lnSpc>
                  <a:spcPct val="90000"/>
                </a:lnSpc>
                <a:spcBef>
                  <a:spcPct val="0"/>
                </a:spcBef>
                <a:spcAft>
                  <a:spcPct val="35000"/>
                </a:spcAft>
              </a:pPr>
              <a:r>
                <a:rPr lang="en-GB" sz="4800" b="1" dirty="0"/>
                <a:t>YOUTH-FOCUSED PROGRAMMES AS REMODELLED </a:t>
              </a:r>
              <a:r>
                <a:rPr lang="en-GB" sz="4800" b="1" kern="1200" dirty="0"/>
                <a:t> </a:t>
              </a:r>
              <a:endParaRPr lang="en-US" sz="4800" b="1" kern="1200" dirty="0"/>
            </a:p>
          </p:txBody>
        </p:sp>
      </p:grpSp>
      <p:sp>
        <p:nvSpPr>
          <p:cNvPr id="9" name="Text Placeholder 2">
            <a:extLst>
              <a:ext uri="{FF2B5EF4-FFF2-40B4-BE49-F238E27FC236}">
                <a16:creationId xmlns:a16="http://schemas.microsoft.com/office/drawing/2014/main" xmlns="" id="{E5347F54-3263-4732-A2A6-98978CD95066}"/>
              </a:ext>
            </a:extLst>
          </p:cNvPr>
          <p:cNvSpPr txBox="1">
            <a:spLocks/>
          </p:cNvSpPr>
          <p:nvPr/>
        </p:nvSpPr>
        <p:spPr>
          <a:xfrm>
            <a:off x="3581400" y="2479886"/>
            <a:ext cx="17221200" cy="8686800"/>
          </a:xfrm>
          <a:prstGeom prst="rect">
            <a:avLst/>
          </a:prstGeom>
        </p:spPr>
        <p:txBody>
          <a:bodyPr vert="horz" lIns="182880" tIns="91440" rIns="182880" bIns="91440" rtlCol="0">
            <a:normAutofit/>
          </a:bodyPr>
          <a:lstStyle>
            <a:lvl1pPr marL="342900" indent="-342900" algn="l" defTabSz="914400" rtl="0" eaLnBrk="1" latinLnBrk="0" hangingPunct="1">
              <a:spcBef>
                <a:spcPct val="20000"/>
              </a:spcBef>
              <a:buFont typeface="Arial" pitchFamily="34" charset="0"/>
              <a:buChar char="•"/>
              <a:defRPr sz="1600" b="1" kern="1200">
                <a:solidFill>
                  <a:srgbClr val="F5981B"/>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F5981B"/>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4000" dirty="0"/>
          </a:p>
        </p:txBody>
      </p:sp>
      <p:graphicFrame>
        <p:nvGraphicFramePr>
          <p:cNvPr id="4" name="Diagram 3">
            <a:extLst>
              <a:ext uri="{FF2B5EF4-FFF2-40B4-BE49-F238E27FC236}">
                <a16:creationId xmlns:a16="http://schemas.microsoft.com/office/drawing/2014/main" xmlns="" id="{8E6FC747-1BAC-4F3A-B2DC-91AC564A4959}"/>
              </a:ext>
            </a:extLst>
          </p:cNvPr>
          <p:cNvGraphicFramePr/>
          <p:nvPr>
            <p:extLst>
              <p:ext uri="{D42A27DB-BD31-4B8C-83A1-F6EECF244321}">
                <p14:modId xmlns:p14="http://schemas.microsoft.com/office/powerpoint/2010/main" xmlns="" val="4028181421"/>
              </p:ext>
            </p:extLst>
          </p:nvPr>
        </p:nvGraphicFramePr>
        <p:xfrm>
          <a:off x="3960984" y="2192215"/>
          <a:ext cx="16869236" cy="985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xmlns="" id="{8E2EB6CA-E415-40C0-B4FA-D2618C9DF815}"/>
              </a:ext>
            </a:extLst>
          </p:cNvPr>
          <p:cNvSpPr txBox="1"/>
          <p:nvPr/>
        </p:nvSpPr>
        <p:spPr>
          <a:xfrm>
            <a:off x="6343794" y="10688864"/>
            <a:ext cx="11665296" cy="584775"/>
          </a:xfrm>
          <a:prstGeom prst="rect">
            <a:avLst/>
          </a:prstGeom>
          <a:noFill/>
        </p:spPr>
        <p:txBody>
          <a:bodyPr wrap="square" rtlCol="0">
            <a:spAutoFit/>
          </a:bodyPr>
          <a:lstStyle/>
          <a:p>
            <a:r>
              <a:rPr lang="en-GB" sz="3200" b="1" dirty="0">
                <a:solidFill>
                  <a:srgbClr val="C00000"/>
                </a:solidFill>
                <a:latin typeface="Bahnschrift SemiBold SemiConden" panose="020B0502040204020203" pitchFamily="34" charset="0"/>
              </a:rPr>
              <a:t>DSAC YOUTH-FOCUSED DEVELOPMENT PROGRAMMES - REMODELLED </a:t>
            </a:r>
            <a:endParaRPr lang="en-ZA" sz="3200" b="1" dirty="0">
              <a:solidFill>
                <a:srgbClr val="C00000"/>
              </a:solidFill>
              <a:latin typeface="Bahnschrift SemiBold SemiConden" panose="020B0502040204020203" pitchFamily="34" charset="0"/>
            </a:endParaRPr>
          </a:p>
        </p:txBody>
      </p:sp>
      <p:sp>
        <p:nvSpPr>
          <p:cNvPr id="16" name="Arrow: Left 15">
            <a:extLst>
              <a:ext uri="{FF2B5EF4-FFF2-40B4-BE49-F238E27FC236}">
                <a16:creationId xmlns:a16="http://schemas.microsoft.com/office/drawing/2014/main" xmlns="" id="{77E73FD3-65A4-495E-8B29-B0BB33D356F1}"/>
              </a:ext>
            </a:extLst>
          </p:cNvPr>
          <p:cNvSpPr/>
          <p:nvPr/>
        </p:nvSpPr>
        <p:spPr>
          <a:xfrm>
            <a:off x="3757680" y="9428935"/>
            <a:ext cx="5726932" cy="1328350"/>
          </a:xfrm>
          <a:prstGeom prst="lef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Bahnschrift SemiBold" panose="020B0502040204020203" pitchFamily="34" charset="0"/>
              </a:rPr>
              <a:t>IN SCHOOL YOUTH</a:t>
            </a:r>
            <a:endParaRPr lang="en-ZA" sz="3400" b="1" dirty="0">
              <a:solidFill>
                <a:schemeClr val="tx1"/>
              </a:solidFill>
              <a:latin typeface="Bahnschrift SemiBold" panose="020B0502040204020203" pitchFamily="34" charset="0"/>
            </a:endParaRPr>
          </a:p>
        </p:txBody>
      </p:sp>
      <p:sp>
        <p:nvSpPr>
          <p:cNvPr id="20" name="TextBox 19">
            <a:extLst>
              <a:ext uri="{FF2B5EF4-FFF2-40B4-BE49-F238E27FC236}">
                <a16:creationId xmlns:a16="http://schemas.microsoft.com/office/drawing/2014/main" xmlns="" id="{17F656C1-51E1-4E45-91DF-E860B5BB1300}"/>
              </a:ext>
            </a:extLst>
          </p:cNvPr>
          <p:cNvSpPr txBox="1"/>
          <p:nvPr/>
        </p:nvSpPr>
        <p:spPr>
          <a:xfrm>
            <a:off x="18255160" y="2762930"/>
            <a:ext cx="2308220" cy="2123658"/>
          </a:xfrm>
          <a:prstGeom prst="rect">
            <a:avLst/>
          </a:prstGeom>
          <a:noFill/>
        </p:spPr>
        <p:txBody>
          <a:bodyPr wrap="square" rtlCol="0">
            <a:spAutoFit/>
          </a:bodyPr>
          <a:lstStyle/>
          <a:p>
            <a:pPr algn="ctr"/>
            <a:r>
              <a:rPr lang="en-GB" sz="2800" b="1" dirty="0">
                <a:solidFill>
                  <a:prstClr val="black"/>
                </a:solidFill>
              </a:rPr>
              <a:t>The Young Patriots Prog </a:t>
            </a:r>
            <a:endParaRPr lang="en-ZA" sz="2800" dirty="0"/>
          </a:p>
          <a:p>
            <a:endParaRPr lang="en-ZA" sz="4800" dirty="0"/>
          </a:p>
        </p:txBody>
      </p:sp>
      <p:sp>
        <p:nvSpPr>
          <p:cNvPr id="21" name="TextBox 20">
            <a:extLst>
              <a:ext uri="{FF2B5EF4-FFF2-40B4-BE49-F238E27FC236}">
                <a16:creationId xmlns:a16="http://schemas.microsoft.com/office/drawing/2014/main" xmlns="" id="{67BC3EEF-69FE-4E87-981F-583BAA630F7D}"/>
              </a:ext>
            </a:extLst>
          </p:cNvPr>
          <p:cNvSpPr txBox="1"/>
          <p:nvPr/>
        </p:nvSpPr>
        <p:spPr>
          <a:xfrm>
            <a:off x="15280986" y="2688583"/>
            <a:ext cx="2607660" cy="1692771"/>
          </a:xfrm>
          <a:prstGeom prst="rect">
            <a:avLst/>
          </a:prstGeom>
          <a:noFill/>
        </p:spPr>
        <p:txBody>
          <a:bodyPr wrap="square" rtlCol="0">
            <a:spAutoFit/>
          </a:bodyPr>
          <a:lstStyle/>
          <a:p>
            <a:pPr algn="ctr"/>
            <a:r>
              <a:rPr lang="en-GB" sz="2800" b="1" dirty="0">
                <a:solidFill>
                  <a:prstClr val="black"/>
                </a:solidFill>
              </a:rPr>
              <a:t>The Arts Access  Prog </a:t>
            </a:r>
            <a:endParaRPr lang="en-ZA" sz="2800" dirty="0"/>
          </a:p>
          <a:p>
            <a:r>
              <a:rPr lang="en-ZA" sz="4800" dirty="0"/>
              <a:t>   </a:t>
            </a:r>
          </a:p>
        </p:txBody>
      </p:sp>
      <p:sp>
        <p:nvSpPr>
          <p:cNvPr id="22" name="Rectangle: Rounded Corners 21">
            <a:extLst>
              <a:ext uri="{FF2B5EF4-FFF2-40B4-BE49-F238E27FC236}">
                <a16:creationId xmlns:a16="http://schemas.microsoft.com/office/drawing/2014/main" xmlns="" id="{89F34528-2477-4A7D-84FB-05C1918E691D}"/>
              </a:ext>
            </a:extLst>
          </p:cNvPr>
          <p:cNvSpPr/>
          <p:nvPr/>
        </p:nvSpPr>
        <p:spPr>
          <a:xfrm>
            <a:off x="4354006" y="4657957"/>
            <a:ext cx="2160240" cy="4982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hangingPunct="1">
              <a:defRPr/>
            </a:pPr>
            <a:r>
              <a:rPr lang="en-GB" b="1" u="sng" dirty="0">
                <a:solidFill>
                  <a:prstClr val="black"/>
                </a:solidFill>
                <a:latin typeface="Bahnschrift SemiBold" panose="020B0502040204020203" pitchFamily="34" charset="0"/>
              </a:rPr>
              <a:t>Curriculum Assessment Policy Statement (CAPS </a:t>
            </a:r>
            <a:r>
              <a:rPr lang="en-GB" b="1" dirty="0">
                <a:solidFill>
                  <a:prstClr val="black"/>
                </a:solidFill>
                <a:latin typeface="Bahnschrift SemiBold SemiConden" panose="020B0502040204020203" pitchFamily="34" charset="0"/>
              </a:rPr>
              <a:t>-Creative Arts Learning Area) –</a:t>
            </a:r>
            <a:r>
              <a:rPr lang="en-GB" b="1" i="1" dirty="0">
                <a:solidFill>
                  <a:prstClr val="black"/>
                </a:solidFill>
                <a:latin typeface="Bahnschrift SemiBold SemiConden" panose="020B0502040204020203" pitchFamily="34" charset="0"/>
              </a:rPr>
              <a:t>workshops in Indigenous Instruments (Marimba) </a:t>
            </a:r>
            <a:endParaRPr lang="en-ZA" i="1" kern="1200" dirty="0">
              <a:solidFill>
                <a:prstClr val="white"/>
              </a:solidFill>
              <a:latin typeface="Bahnschrift SemiBold SemiConden" panose="020B0502040204020203" pitchFamily="34" charset="0"/>
            </a:endParaRPr>
          </a:p>
        </p:txBody>
      </p:sp>
      <p:sp>
        <p:nvSpPr>
          <p:cNvPr id="23" name="Rectangle: Rounded Corners 22">
            <a:extLst>
              <a:ext uri="{FF2B5EF4-FFF2-40B4-BE49-F238E27FC236}">
                <a16:creationId xmlns:a16="http://schemas.microsoft.com/office/drawing/2014/main" xmlns="" id="{2508D8A0-B035-4E1F-BA10-EA9954443EA6}"/>
              </a:ext>
            </a:extLst>
          </p:cNvPr>
          <p:cNvSpPr/>
          <p:nvPr/>
        </p:nvSpPr>
        <p:spPr>
          <a:xfrm>
            <a:off x="6991092" y="4657957"/>
            <a:ext cx="2195724" cy="4982350"/>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GB" b="1" u="sng" dirty="0">
                <a:solidFill>
                  <a:prstClr val="black"/>
                </a:solidFill>
                <a:latin typeface="Bahnschrift SemiBold" panose="020B0502040204020203" pitchFamily="34" charset="0"/>
              </a:rPr>
              <a:t>South African Schools Choral Eisteddfod  (SASCE) </a:t>
            </a:r>
            <a:r>
              <a:rPr lang="en-GB" sz="2200" b="1" i="1" dirty="0">
                <a:solidFill>
                  <a:prstClr val="black"/>
                </a:solidFill>
                <a:latin typeface="Bahnschrift SemiBold SemiConden" panose="020B0502040204020203" pitchFamily="34" charset="0"/>
              </a:rPr>
              <a:t>– a DBE collaboration mass participation in Choral &amp; Indigenous music project</a:t>
            </a:r>
            <a:endParaRPr lang="en-ZA" sz="2200" i="1" dirty="0">
              <a:latin typeface="Bahnschrift SemiBold SemiConden" panose="020B0502040204020203" pitchFamily="34" charset="0"/>
            </a:endParaRPr>
          </a:p>
        </p:txBody>
      </p:sp>
      <p:sp>
        <p:nvSpPr>
          <p:cNvPr id="24" name="Rectangle: Rounded Corners 23">
            <a:extLst>
              <a:ext uri="{FF2B5EF4-FFF2-40B4-BE49-F238E27FC236}">
                <a16:creationId xmlns:a16="http://schemas.microsoft.com/office/drawing/2014/main" xmlns="" id="{43A03F21-7148-4794-87AB-2DCF9B89AF29}"/>
              </a:ext>
            </a:extLst>
          </p:cNvPr>
          <p:cNvSpPr/>
          <p:nvPr/>
        </p:nvSpPr>
        <p:spPr>
          <a:xfrm>
            <a:off x="9927633" y="4363368"/>
            <a:ext cx="2475610" cy="52475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u="sng" dirty="0">
                <a:solidFill>
                  <a:prstClr val="black"/>
                </a:solidFill>
                <a:latin typeface="Bahnschrift SemiBold" panose="020B0502040204020203" pitchFamily="34" charset="0"/>
              </a:rPr>
              <a:t>DSAC Provincial &amp; National Schools  Arts Championship &amp; Youth In Arts Platforms Pilot project in CACs </a:t>
            </a:r>
            <a:r>
              <a:rPr lang="en-GB" sz="2300" b="1" dirty="0">
                <a:solidFill>
                  <a:prstClr val="black"/>
                </a:solidFill>
                <a:latin typeface="Bahnschrift SemiBold SemiConden" panose="020B0502040204020203" pitchFamily="34" charset="0"/>
              </a:rPr>
              <a:t>– </a:t>
            </a:r>
            <a:r>
              <a:rPr lang="en-GB" sz="2200" b="1" i="1" dirty="0">
                <a:solidFill>
                  <a:prstClr val="black"/>
                </a:solidFill>
                <a:latin typeface="Bahnschrift SemiBold SemiConden" panose="020B0502040204020203" pitchFamily="34" charset="0"/>
              </a:rPr>
              <a:t>done through SCM and Transfers policy respectively, supporting AiS and CACs &amp; NYDA</a:t>
            </a:r>
            <a:endParaRPr lang="en-ZA" sz="2200" i="1" dirty="0"/>
          </a:p>
        </p:txBody>
      </p:sp>
      <p:sp>
        <p:nvSpPr>
          <p:cNvPr id="25" name="Rectangle: Rounded Corners 24">
            <a:extLst>
              <a:ext uri="{FF2B5EF4-FFF2-40B4-BE49-F238E27FC236}">
                <a16:creationId xmlns:a16="http://schemas.microsoft.com/office/drawing/2014/main" xmlns="" id="{12BCFE50-E19A-47EF-835A-BAD345EC4A93}"/>
              </a:ext>
            </a:extLst>
          </p:cNvPr>
          <p:cNvSpPr/>
          <p:nvPr/>
        </p:nvSpPr>
        <p:spPr>
          <a:xfrm>
            <a:off x="15370936" y="4713719"/>
            <a:ext cx="2607660" cy="487713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u="sng" dirty="0">
                <a:solidFill>
                  <a:prstClr val="black"/>
                </a:solidFill>
                <a:latin typeface="Bahnschrift SemiBold" panose="020B0502040204020203" pitchFamily="34" charset="0"/>
              </a:rPr>
              <a:t>Arts Access </a:t>
            </a:r>
            <a:r>
              <a:rPr lang="en-GB" sz="2200" b="1" dirty="0">
                <a:solidFill>
                  <a:prstClr val="black"/>
                </a:solidFill>
                <a:latin typeface="Bahnschrift SemiBold SemiConden" panose="020B0502040204020203" pitchFamily="34" charset="0"/>
              </a:rPr>
              <a:t>-a </a:t>
            </a:r>
            <a:r>
              <a:rPr lang="en-GB" sz="2200" b="1" i="1" dirty="0">
                <a:solidFill>
                  <a:prstClr val="black"/>
                </a:solidFill>
                <a:latin typeface="Bahnschrift SemiBold SemiConden" panose="020B0502040204020203" pitchFamily="34" charset="0"/>
              </a:rPr>
              <a:t>2nd Chances Prog, skilling juvenile offenders in CICs and Culture &amp; Heritage for rehabilitation &amp;  reintegrate youth in their communities in collaboration with DCS</a:t>
            </a:r>
            <a:endParaRPr lang="en-ZA" sz="2200" i="1" dirty="0">
              <a:latin typeface="Bahnschrift SemiBold SemiConden" panose="020B0502040204020203" pitchFamily="34" charset="0"/>
            </a:endParaRPr>
          </a:p>
        </p:txBody>
      </p:sp>
      <p:sp>
        <p:nvSpPr>
          <p:cNvPr id="26" name="Rectangle: Rounded Corners 25">
            <a:extLst>
              <a:ext uri="{FF2B5EF4-FFF2-40B4-BE49-F238E27FC236}">
                <a16:creationId xmlns:a16="http://schemas.microsoft.com/office/drawing/2014/main" xmlns="" id="{CFA5E21D-A170-48CC-8B1D-BBBDFCDB019E}"/>
              </a:ext>
            </a:extLst>
          </p:cNvPr>
          <p:cNvSpPr/>
          <p:nvPr/>
        </p:nvSpPr>
        <p:spPr>
          <a:xfrm>
            <a:off x="18351858" y="4812268"/>
            <a:ext cx="2303524" cy="47785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prstClr val="black"/>
                </a:solidFill>
                <a:latin typeface="Bahnschrift SemiBold" panose="020B0502040204020203" pitchFamily="34" charset="0"/>
              </a:rPr>
              <a:t> National Youth Service Programme </a:t>
            </a:r>
            <a:r>
              <a:rPr lang="en-GB" sz="2200" b="1" dirty="0">
                <a:solidFill>
                  <a:prstClr val="black"/>
                </a:solidFill>
                <a:latin typeface="Bahnschrift SemiBold SemiConden" panose="020B0502040204020203" pitchFamily="34" charset="0"/>
              </a:rPr>
              <a:t>- </a:t>
            </a:r>
            <a:r>
              <a:rPr lang="en-GB" sz="2200" b="1" i="1" dirty="0">
                <a:solidFill>
                  <a:prstClr val="black"/>
                </a:solidFill>
                <a:latin typeface="Bahnschrift SemiBold SemiConden" panose="020B0502040204020203" pitchFamily="34" charset="0"/>
              </a:rPr>
              <a:t>promotion of National Symbols, civic participation, social cohesion, nation building &amp; national pride, </a:t>
            </a:r>
            <a:endParaRPr lang="en-ZA" sz="2200" i="1" dirty="0">
              <a:latin typeface="Bahnschrift SemiBold SemiConden" panose="020B0502040204020203" pitchFamily="34" charset="0"/>
            </a:endParaRPr>
          </a:p>
        </p:txBody>
      </p:sp>
      <p:sp>
        <p:nvSpPr>
          <p:cNvPr id="14" name="Arrow: Right 13">
            <a:extLst>
              <a:ext uri="{FF2B5EF4-FFF2-40B4-BE49-F238E27FC236}">
                <a16:creationId xmlns:a16="http://schemas.microsoft.com/office/drawing/2014/main" xmlns="" id="{BA85E9C4-1811-40F2-998C-046FD5FA9ED3}"/>
              </a:ext>
            </a:extLst>
          </p:cNvPr>
          <p:cNvSpPr/>
          <p:nvPr/>
        </p:nvSpPr>
        <p:spPr>
          <a:xfrm>
            <a:off x="9854044" y="9470001"/>
            <a:ext cx="11328140" cy="1328350"/>
          </a:xfrm>
          <a:prstGeom prst="rightArrow">
            <a:avLst>
              <a:gd name="adj1" fmla="val 50000"/>
              <a:gd name="adj2"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Bahnschrift SemiBold" panose="020B0502040204020203" pitchFamily="34" charset="0"/>
              </a:rPr>
              <a:t>OUT-OF SCHOOL YOUTH</a:t>
            </a:r>
            <a:endParaRPr lang="en-ZA" sz="4800" b="1" dirty="0">
              <a:solidFill>
                <a:schemeClr val="tx1"/>
              </a:solidFill>
              <a:latin typeface="Bahnschrift SemiBold" panose="020B0502040204020203" pitchFamily="34" charset="0"/>
            </a:endParaRPr>
          </a:p>
        </p:txBody>
      </p:sp>
      <p:sp>
        <p:nvSpPr>
          <p:cNvPr id="32" name="Oval 31">
            <a:extLst>
              <a:ext uri="{FF2B5EF4-FFF2-40B4-BE49-F238E27FC236}">
                <a16:creationId xmlns:a16="http://schemas.microsoft.com/office/drawing/2014/main" xmlns="" id="{ED3F292D-DB1F-4A7C-891C-913B10E3D4F6}"/>
              </a:ext>
            </a:extLst>
          </p:cNvPr>
          <p:cNvSpPr/>
          <p:nvPr/>
        </p:nvSpPr>
        <p:spPr>
          <a:xfrm>
            <a:off x="4168813" y="2549315"/>
            <a:ext cx="5281974" cy="2108642"/>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r>
              <a:rPr lang="en-GB" sz="3200" b="1" dirty="0">
                <a:solidFill>
                  <a:prstClr val="black"/>
                </a:solidFill>
              </a:rPr>
              <a:t>Arts Education &amp; Training Prog and  Artists in Schools              </a:t>
            </a:r>
            <a:endParaRPr lang="en-ZA" sz="3200" dirty="0"/>
          </a:p>
          <a:p>
            <a:pPr algn="ctr"/>
            <a:endParaRPr lang="en-ZA" sz="4800" dirty="0"/>
          </a:p>
          <a:p>
            <a:pPr algn="ctr"/>
            <a:endParaRPr lang="en-ZA" sz="4800" dirty="0"/>
          </a:p>
        </p:txBody>
      </p:sp>
      <p:sp>
        <p:nvSpPr>
          <p:cNvPr id="34" name="Rectangle: Rounded Corners 33">
            <a:extLst>
              <a:ext uri="{FF2B5EF4-FFF2-40B4-BE49-F238E27FC236}">
                <a16:creationId xmlns:a16="http://schemas.microsoft.com/office/drawing/2014/main" xmlns="" id="{7B717116-FF06-470D-9EE3-CD03CDB3E4B9}"/>
              </a:ext>
            </a:extLst>
          </p:cNvPr>
          <p:cNvSpPr/>
          <p:nvPr/>
        </p:nvSpPr>
        <p:spPr>
          <a:xfrm>
            <a:off x="12697066" y="4363369"/>
            <a:ext cx="2414564" cy="5227482"/>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solidFill>
                  <a:prstClr val="black"/>
                </a:solidFill>
                <a:latin typeface="Bahnschrift SemiBold" panose="020B0502040204020203" pitchFamily="34" charset="0"/>
              </a:rPr>
              <a:t>DSAC Debut Fund </a:t>
            </a:r>
            <a:r>
              <a:rPr lang="en-GB" sz="2200" b="1" dirty="0">
                <a:solidFill>
                  <a:prstClr val="black"/>
                </a:solidFill>
                <a:latin typeface="Bahnschrift SemiBold SemiConden" panose="020B0502040204020203" pitchFamily="34" charset="0"/>
              </a:rPr>
              <a:t>-  </a:t>
            </a:r>
            <a:r>
              <a:rPr lang="en-GB" sz="2200" b="1" i="1" dirty="0">
                <a:solidFill>
                  <a:prstClr val="black"/>
                </a:solidFill>
                <a:latin typeface="Bahnschrift SemiBold SemiConden" panose="020B0502040204020203" pitchFamily="34" charset="0"/>
              </a:rPr>
              <a:t>sdone in collaboration with BASA for                                                                    emerging CCI entrepreneurs,  developing &amp; mentoring them launching their CCI Business Entrepreneurs  </a:t>
            </a:r>
            <a:endParaRPr lang="en-ZA" sz="2200" i="1" dirty="0"/>
          </a:p>
        </p:txBody>
      </p:sp>
      <p:sp>
        <p:nvSpPr>
          <p:cNvPr id="37" name="Oval 36">
            <a:extLst>
              <a:ext uri="{FF2B5EF4-FFF2-40B4-BE49-F238E27FC236}">
                <a16:creationId xmlns:a16="http://schemas.microsoft.com/office/drawing/2014/main" xmlns="" id="{E20296A0-91D7-4651-96A4-4D52EA5D9D39}"/>
              </a:ext>
            </a:extLst>
          </p:cNvPr>
          <p:cNvSpPr/>
          <p:nvPr/>
        </p:nvSpPr>
        <p:spPr>
          <a:xfrm>
            <a:off x="9885612" y="2280601"/>
            <a:ext cx="5019980" cy="19712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dirty="0"/>
          </a:p>
        </p:txBody>
      </p:sp>
      <p:sp>
        <p:nvSpPr>
          <p:cNvPr id="38" name="TextBox 37">
            <a:extLst>
              <a:ext uri="{FF2B5EF4-FFF2-40B4-BE49-F238E27FC236}">
                <a16:creationId xmlns:a16="http://schemas.microsoft.com/office/drawing/2014/main" xmlns="" id="{1C757D6A-ABB8-43B7-A0DA-FD7CEFE24656}"/>
              </a:ext>
            </a:extLst>
          </p:cNvPr>
          <p:cNvSpPr txBox="1"/>
          <p:nvPr/>
        </p:nvSpPr>
        <p:spPr>
          <a:xfrm>
            <a:off x="10414407" y="2445826"/>
            <a:ext cx="4359818" cy="2092881"/>
          </a:xfrm>
          <a:prstGeom prst="rect">
            <a:avLst/>
          </a:prstGeom>
          <a:noFill/>
        </p:spPr>
        <p:txBody>
          <a:bodyPr wrap="square" rtlCol="0">
            <a:spAutoFit/>
          </a:bodyPr>
          <a:lstStyle/>
          <a:p>
            <a:pPr algn="ctr"/>
            <a:r>
              <a:rPr lang="en-GB" sz="2600" b="1" dirty="0">
                <a:solidFill>
                  <a:prstClr val="black"/>
                </a:solidFill>
              </a:rPr>
              <a:t>The Debut Fund,  </a:t>
            </a:r>
            <a:r>
              <a:rPr lang="en-GB" sz="2600" b="1" dirty="0"/>
              <a:t>The Schools Arts Championships  &amp; Youth In Arts Platforms </a:t>
            </a:r>
            <a:r>
              <a:rPr lang="en-GB" sz="2600" b="1" dirty="0">
                <a:solidFill>
                  <a:prstClr val="black"/>
                </a:solidFill>
              </a:rPr>
              <a:t>in CACs  Prog</a:t>
            </a:r>
            <a:endParaRPr lang="en-ZA" sz="2600" dirty="0"/>
          </a:p>
        </p:txBody>
      </p:sp>
    </p:spTree>
    <p:extLst>
      <p:ext uri="{BB962C8B-B14F-4D97-AF65-F5344CB8AC3E}">
        <p14:creationId xmlns:p14="http://schemas.microsoft.com/office/powerpoint/2010/main" xmlns="" val="222331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104" y="665312"/>
            <a:ext cx="16294496" cy="1728192"/>
          </a:xfrm>
        </p:spPr>
        <p:txBody>
          <a:bodyPr>
            <a:noAutofit/>
          </a:bodyPr>
          <a:lstStyle/>
          <a:p>
            <a:pPr algn="ctr"/>
            <a:r>
              <a:rPr lang="en-US" sz="5200" dirty="0"/>
              <a:t>The Artists in Schools Programme</a:t>
            </a:r>
            <a:endParaRPr lang="en-ZA" sz="5200" dirty="0"/>
          </a:p>
        </p:txBody>
      </p:sp>
      <p:sp>
        <p:nvSpPr>
          <p:cNvPr id="3" name="Content Placeholder 2"/>
          <p:cNvSpPr>
            <a:spLocks noGrp="1"/>
          </p:cNvSpPr>
          <p:nvPr>
            <p:ph idx="1"/>
          </p:nvPr>
        </p:nvSpPr>
        <p:spPr>
          <a:xfrm>
            <a:off x="3551039" y="2393504"/>
            <a:ext cx="17411149" cy="7716654"/>
          </a:xfrm>
        </p:spPr>
        <p:txBody>
          <a:bodyPr>
            <a:noAutofit/>
          </a:bodyPr>
          <a:lstStyle/>
          <a:p>
            <a:pPr algn="just"/>
            <a:r>
              <a:rPr lang="en-US" sz="3600" dirty="0"/>
              <a:t>Artists in Schools (AiS) programme</a:t>
            </a:r>
          </a:p>
          <a:p>
            <a:pPr lvl="1" algn="just"/>
            <a:r>
              <a:rPr lang="en-US" sz="3200" dirty="0"/>
              <a:t>Supports the promotion of the creative arts in the public schools by recruiting and appointing arts practitioners who are proficient in variety of genres and their sub-genres</a:t>
            </a:r>
          </a:p>
          <a:p>
            <a:pPr lvl="1" algn="just"/>
            <a:r>
              <a:rPr lang="en-US" sz="3200" dirty="0"/>
              <a:t>This programme can be viewed to be dealing with very critical areas with cross-cutting themes that include Teacher Development, Curriculum Enrichment and Implementation as well as Social Cohesion</a:t>
            </a:r>
          </a:p>
          <a:p>
            <a:pPr lvl="1" algn="just"/>
            <a:r>
              <a:rPr lang="en-US" sz="3200" dirty="0"/>
              <a:t>The programme does not only promotes the creative arts, but it is importantly geared towards unearthing, developing new and raw talent amongst the learners</a:t>
            </a:r>
          </a:p>
          <a:p>
            <a:pPr lvl="1" algn="just"/>
            <a:r>
              <a:rPr lang="en-US" sz="3200" dirty="0"/>
              <a:t>In addition to all the above mentioned factors, </a:t>
            </a:r>
            <a:r>
              <a:rPr lang="en-US" sz="3200" dirty="0" err="1"/>
              <a:t>AiS</a:t>
            </a:r>
            <a:r>
              <a:rPr lang="en-US" sz="3200" dirty="0"/>
              <a:t> creates sustainable job opportunities for the unemployed arts practitioners who are placed in the schools to assist creative arts subject teachers in the delivery of the curriculum to the learners in the classrooms</a:t>
            </a:r>
          </a:p>
        </p:txBody>
      </p:sp>
      <p:sp>
        <p:nvSpPr>
          <p:cNvPr id="4" name="Slide Number Placeholder 3"/>
          <p:cNvSpPr>
            <a:spLocks noGrp="1"/>
          </p:cNvSpPr>
          <p:nvPr>
            <p:ph type="sldNum" sz="quarter" idx="4"/>
          </p:nvPr>
        </p:nvSpPr>
        <p:spPr/>
        <p:txBody>
          <a:bodyPr/>
          <a:lstStyle/>
          <a:p>
            <a:r>
              <a:rPr lang="en-ZA" dirty="0"/>
              <a:t>1</a:t>
            </a:r>
          </a:p>
        </p:txBody>
      </p:sp>
    </p:spTree>
    <p:extLst>
      <p:ext uri="{BB962C8B-B14F-4D97-AF65-F5344CB8AC3E}">
        <p14:creationId xmlns:p14="http://schemas.microsoft.com/office/powerpoint/2010/main" xmlns="" val="87137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92" y="2346385"/>
            <a:ext cx="21987375" cy="1902119"/>
          </a:xfrm>
        </p:spPr>
        <p:txBody>
          <a:bodyPr/>
          <a:lstStyle/>
          <a:p>
            <a:r>
              <a:rPr lang="en-US" dirty="0"/>
              <a:t> </a:t>
            </a:r>
            <a:r>
              <a:rPr lang="en-US" sz="6600" dirty="0"/>
              <a:t>The Artists in Schools Programme cont..</a:t>
            </a:r>
            <a:endParaRPr lang="en-ZA" sz="6600" dirty="0"/>
          </a:p>
        </p:txBody>
      </p:sp>
      <p:sp>
        <p:nvSpPr>
          <p:cNvPr id="3" name="Content Placeholder 2"/>
          <p:cNvSpPr>
            <a:spLocks noGrp="1"/>
          </p:cNvSpPr>
          <p:nvPr>
            <p:ph idx="1"/>
          </p:nvPr>
        </p:nvSpPr>
        <p:spPr>
          <a:xfrm>
            <a:off x="1173192" y="4451230"/>
            <a:ext cx="21585207" cy="7435972"/>
          </a:xfrm>
        </p:spPr>
        <p:txBody>
          <a:bodyPr>
            <a:normAutofit/>
          </a:bodyPr>
          <a:lstStyle/>
          <a:p>
            <a:pPr marL="0" indent="0" algn="just">
              <a:buNone/>
            </a:pPr>
            <a:r>
              <a:rPr lang="en-US" sz="4000" dirty="0"/>
              <a:t>The programme responds to capacity constraints that are highly prevalent amongst the majority of the creative arts teachers, who have been assigned this subject in addition to the core areas such as English, Science, Mathematics etc.</a:t>
            </a:r>
          </a:p>
          <a:p>
            <a:pPr marL="0" indent="0" algn="just">
              <a:buNone/>
            </a:pPr>
            <a:r>
              <a:rPr lang="en-US" sz="4000" dirty="0"/>
              <a:t>The subject has become one of the most difficult to teach for the teachers as they do not have both theoretical and practical skills on the 4 prescribed main genres (music, dance, drama and visual arts)</a:t>
            </a:r>
          </a:p>
          <a:p>
            <a:pPr marL="0" indent="0" algn="just">
              <a:buNone/>
            </a:pPr>
            <a:r>
              <a:rPr lang="en-US" sz="4000" dirty="0"/>
              <a:t>The implementation happens within the framework of the Curriculum Policy Statement (CAPS) Creative Arts subject by the Department of Basic Education</a:t>
            </a:r>
          </a:p>
        </p:txBody>
      </p:sp>
    </p:spTree>
    <p:extLst>
      <p:ext uri="{BB962C8B-B14F-4D97-AF65-F5344CB8AC3E}">
        <p14:creationId xmlns:p14="http://schemas.microsoft.com/office/powerpoint/2010/main" xmlns="" val="29724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713" y="1104181"/>
            <a:ext cx="19507201" cy="1505304"/>
          </a:xfrm>
        </p:spPr>
        <p:txBody>
          <a:bodyPr/>
          <a:lstStyle/>
          <a:p>
            <a:r>
              <a:rPr lang="en-US" dirty="0"/>
              <a:t>Implementation of </a:t>
            </a:r>
            <a:r>
              <a:rPr lang="en-US" dirty="0" err="1"/>
              <a:t>AiS</a:t>
            </a:r>
            <a:r>
              <a:rPr lang="en-US" dirty="0"/>
              <a:t> programme</a:t>
            </a:r>
            <a:endParaRPr lang="en-ZA" dirty="0"/>
          </a:p>
        </p:txBody>
      </p:sp>
      <p:sp>
        <p:nvSpPr>
          <p:cNvPr id="3" name="Content Placeholder 2"/>
          <p:cNvSpPr>
            <a:spLocks noGrp="1"/>
          </p:cNvSpPr>
          <p:nvPr>
            <p:ph idx="1"/>
          </p:nvPr>
        </p:nvSpPr>
        <p:spPr>
          <a:xfrm>
            <a:off x="1299712" y="3088257"/>
            <a:ext cx="19507201" cy="8816198"/>
          </a:xfrm>
        </p:spPr>
        <p:txBody>
          <a:bodyPr>
            <a:normAutofit fontScale="92500" lnSpcReduction="10000"/>
          </a:bodyPr>
          <a:lstStyle/>
          <a:p>
            <a:r>
              <a:rPr lang="en-US" sz="4300" dirty="0"/>
              <a:t>AIS programme is implemented by experienced Agencies in the areas of community development through arts, culture and heritage interventions, and importantly interfacing with the DBE and its relevant policies</a:t>
            </a:r>
          </a:p>
          <a:p>
            <a:r>
              <a:rPr lang="en-US" sz="4300" dirty="0"/>
              <a:t>The appointment of these agencies initially followed consultation processes and recommendation by the DSAC in the provinces. </a:t>
            </a:r>
          </a:p>
          <a:p>
            <a:r>
              <a:rPr lang="en-US" sz="4300" dirty="0"/>
              <a:t>As a result, all the agencies on the programme have been identified and appointed from each province. This was a deliberate strategy by DSAC to ensure beneficiation in all areas or throughout the value chain of the implementation process</a:t>
            </a:r>
          </a:p>
          <a:p>
            <a:r>
              <a:rPr lang="en-US" sz="4300" dirty="0"/>
              <a:t>There is a regular consultations with provincial DBEs as custodians of the education system that includes policies, leadership, schools teachers and learners</a:t>
            </a:r>
          </a:p>
          <a:p>
            <a:r>
              <a:rPr lang="en-US" sz="4300" dirty="0"/>
              <a:t>Active participation and endorsement of the programme varies from Department to the other in all the 9 provinces</a:t>
            </a:r>
          </a:p>
          <a:p>
            <a:endParaRPr lang="en-ZA" dirty="0"/>
          </a:p>
        </p:txBody>
      </p:sp>
    </p:spTree>
    <p:extLst>
      <p:ext uri="{BB962C8B-B14F-4D97-AF65-F5344CB8AC3E}">
        <p14:creationId xmlns:p14="http://schemas.microsoft.com/office/powerpoint/2010/main" xmlns="" val="320329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1708030"/>
            <a:ext cx="21314514" cy="1505304"/>
          </a:xfrm>
        </p:spPr>
        <p:txBody>
          <a:bodyPr>
            <a:normAutofit fontScale="90000"/>
          </a:bodyPr>
          <a:lstStyle/>
          <a:p>
            <a:r>
              <a:rPr lang="en-US" dirty="0"/>
              <a:t>Placement of Arts Practitioners in the Schools</a:t>
            </a:r>
            <a:endParaRPr lang="en-ZA" dirty="0"/>
          </a:p>
        </p:txBody>
      </p:sp>
      <p:sp>
        <p:nvSpPr>
          <p:cNvPr id="3" name="Content Placeholder 2"/>
          <p:cNvSpPr>
            <a:spLocks noGrp="1"/>
          </p:cNvSpPr>
          <p:nvPr>
            <p:ph idx="1"/>
          </p:nvPr>
        </p:nvSpPr>
        <p:spPr>
          <a:xfrm>
            <a:off x="1828800" y="3502325"/>
            <a:ext cx="20929600" cy="8384877"/>
          </a:xfrm>
        </p:spPr>
        <p:txBody>
          <a:bodyPr>
            <a:normAutofit fontScale="77500" lnSpcReduction="20000"/>
          </a:bodyPr>
          <a:lstStyle/>
          <a:p>
            <a:r>
              <a:rPr lang="en-US" dirty="0"/>
              <a:t>Participation by the Schools in the AIS programme is voluntary</a:t>
            </a:r>
          </a:p>
          <a:p>
            <a:r>
              <a:rPr lang="en-US" dirty="0"/>
              <a:t>Appointment and placement of arts practitioners follows a rigorous process that includes amongst others; placement of advertisement in the provincial news and social network platforms, interviews, auditions, submission of portfolios </a:t>
            </a:r>
            <a:r>
              <a:rPr lang="en-US" dirty="0" err="1"/>
              <a:t>etc</a:t>
            </a:r>
            <a:endParaRPr lang="en-US" dirty="0"/>
          </a:p>
          <a:p>
            <a:r>
              <a:rPr lang="en-US" dirty="0"/>
              <a:t>The Arts practitioners' residence play a role in the participating schools to avoid unnecessary confrontation with the communities</a:t>
            </a:r>
          </a:p>
          <a:p>
            <a:r>
              <a:rPr lang="en-US" dirty="0"/>
              <a:t>A typical arts practitioner is an individual (within the legally allowed working age), including the pensioners that are proficient, confident and articulate and is passionate about community development, especially working with school children</a:t>
            </a:r>
          </a:p>
          <a:p>
            <a:r>
              <a:rPr lang="en-US" dirty="0"/>
              <a:t>As per DSAC </a:t>
            </a:r>
            <a:r>
              <a:rPr lang="en-US" dirty="0" err="1"/>
              <a:t>MoAs</a:t>
            </a:r>
            <a:r>
              <a:rPr lang="en-US" dirty="0"/>
              <a:t>, all agencies have to undertake capacity building workshops for the practitioners who are also joined in some cases by the creative arts teachers and subject advisors</a:t>
            </a:r>
          </a:p>
          <a:p>
            <a:r>
              <a:rPr lang="en-US" dirty="0"/>
              <a:t>(National) Placement of practitioners is generally informed by the DSAC’s annual APP Target which is then divided more or less equally amongst all the Provinces</a:t>
            </a:r>
          </a:p>
          <a:p>
            <a:r>
              <a:rPr lang="en-US" dirty="0"/>
              <a:t>Target for 2021/2022 was 300 which will also be repeated in 2022/2023</a:t>
            </a:r>
          </a:p>
        </p:txBody>
      </p:sp>
    </p:spTree>
    <p:extLst>
      <p:ext uri="{BB962C8B-B14F-4D97-AF65-F5344CB8AC3E}">
        <p14:creationId xmlns:p14="http://schemas.microsoft.com/office/powerpoint/2010/main" xmlns="" val="2939135747"/>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358</TotalTime>
  <Words>1614</Words>
  <Application>Microsoft Office PowerPoint</Application>
  <PresentationFormat>Custom</PresentationFormat>
  <Paragraphs>145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21_BasicWhite</vt:lpstr>
      <vt:lpstr>Slide 1</vt:lpstr>
      <vt:lpstr>TABLE OF CONTENTS</vt:lpstr>
      <vt:lpstr>Slide 3</vt:lpstr>
      <vt:lpstr>Slide 4</vt:lpstr>
      <vt:lpstr>Slide 5</vt:lpstr>
      <vt:lpstr>The Artists in Schools Programme</vt:lpstr>
      <vt:lpstr> The Artists in Schools Programme cont..</vt:lpstr>
      <vt:lpstr>Implementation of AiS programme</vt:lpstr>
      <vt:lpstr>Placement of Arts Practitioners in the Schools</vt:lpstr>
      <vt:lpstr>Creative Arts Genres offered</vt:lpstr>
      <vt:lpstr>Provincial Championships/Festival</vt:lpstr>
      <vt:lpstr>Provincial Showcase in Nyanga – Western Cape</vt:lpstr>
      <vt:lpstr>No. of Arts Practitioners placed in the Provinces in 2021/2022</vt:lpstr>
      <vt:lpstr>                                     Challenges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Mpho Mabule</dc:creator>
  <cp:lastModifiedBy>USER</cp:lastModifiedBy>
  <cp:revision>33</cp:revision>
  <dcterms:modified xsi:type="dcterms:W3CDTF">2022-08-25T07:28:09Z</dcterms:modified>
</cp:coreProperties>
</file>