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6" r:id="rId2"/>
    <p:sldId id="259" r:id="rId3"/>
    <p:sldId id="258" r:id="rId4"/>
    <p:sldId id="263" r:id="rId5"/>
    <p:sldId id="270" r:id="rId6"/>
    <p:sldId id="272" r:id="rId7"/>
    <p:sldId id="274" r:id="rId8"/>
    <p:sldId id="276" r:id="rId9"/>
    <p:sldId id="278" r:id="rId10"/>
    <p:sldId id="281" r:id="rId11"/>
    <p:sldId id="283" r:id="rId12"/>
    <p:sldId id="286" r:id="rId13"/>
    <p:sldId id="287" r:id="rId14"/>
    <p:sldId id="264" r:id="rId15"/>
    <p:sldId id="265" r:id="rId16"/>
  </p:sldIdLst>
  <p:sldSz cx="24384000" cy="13716000"/>
  <p:notesSz cx="6797675" cy="9926638"/>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1pPr>
    <a:lvl2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2pPr>
    <a:lvl3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3pPr>
    <a:lvl4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4pPr>
    <a:lvl5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5pPr>
    <a:lvl6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6pPr>
    <a:lvl7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7pPr>
    <a:lvl8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8pPr>
    <a:lvl9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3883C"/>
    <a:srgbClr val="FF9900"/>
    <a:srgbClr val="CC9900"/>
    <a:srgbClr val="D09A00"/>
    <a:srgbClr val="EEC1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a:tcStyle>
        <a:tcBdr/>
        <a:fill>
          <a:solidFill>
            <a:srgbClr val="EAF8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CDDF"/>
          </a:solidFill>
        </a:fill>
      </a:tcStyle>
    </a:wholeTbl>
    <a:band2H>
      <a:tcTxStyle/>
      <a:tcStyle>
        <a:tcBdr/>
        <a:fill>
          <a:solidFill>
            <a:srgbClr val="FFE8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5E5E5E"/>
        </a:fontRef>
        <a:srgbClr val="5E5E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5E5E5E"/>
        </a:fontRef>
        <a:srgbClr val="5E5E5E"/>
      </a:tcTxStyle>
      <a:tcStyle>
        <a:tcBdr>
          <a:left>
            <a:ln w="12700" cap="flat">
              <a:noFill/>
              <a:miter lim="400000"/>
            </a:ln>
          </a:left>
          <a:right>
            <a:ln w="12700" cap="flat">
              <a:noFill/>
              <a:miter lim="400000"/>
            </a:ln>
          </a:right>
          <a:top>
            <a:ln w="508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D1D1"/>
          </a:solidFill>
        </a:fill>
      </a:tcStyle>
    </a:wholeTbl>
    <a:band2H>
      <a:tcTxStyle/>
      <a:tcStyle>
        <a:tcBdr/>
        <a:fill>
          <a:solidFill>
            <a:srgbClr val="E9E9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Row>
  </a:tblStyle>
  <a:tblStyle styleId="{2708684C-4D16-4618-839F-0558EEFCDFE6}" styleName="">
    <a:tblBg/>
    <a:wholeTbl>
      <a:tcTxStyle b="off"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solidFill>
            <a:srgbClr val="5E5E5E">
              <a:alpha val="20000"/>
            </a:srgbClr>
          </a:solidFill>
        </a:fill>
      </a:tcStyle>
    </a:wholeTbl>
    <a:band2H>
      <a:tcTxStyle/>
      <a:tcStyle>
        <a:tcBdr/>
        <a:fill>
          <a:solidFill>
            <a:srgbClr val="FFFFFF"/>
          </a:solidFill>
        </a:fill>
      </a:tcStyle>
    </a:band2H>
    <a:firstCol>
      <a:tcTxStyle b="on"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solidFill>
            <a:srgbClr val="5E5E5E">
              <a:alpha val="20000"/>
            </a:srgbClr>
          </a:solidFill>
        </a:fill>
      </a:tcStyle>
    </a:firstCol>
    <a:lastRow>
      <a:tcTxStyle b="on"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508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noFill/>
        </a:fill>
      </a:tcStyle>
    </a:lastRow>
    <a:firstRow>
      <a:tcTxStyle b="on"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254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145"/>
    <p:restoredTop sz="93792" autoAdjust="0"/>
  </p:normalViewPr>
  <p:slideViewPr>
    <p:cSldViewPr snapToGrid="0">
      <p:cViewPr varScale="1">
        <p:scale>
          <a:sx n="36" d="100"/>
          <a:sy n="36" d="100"/>
        </p:scale>
        <p:origin x="-288" y="-102"/>
      </p:cViewPr>
      <p:guideLst>
        <p:guide orient="horz" pos="4320"/>
        <p:guide pos="76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7" name="Shape 167"/>
          <p:cNvSpPr>
            <a:spLocks noGrp="1" noRot="1" noChangeAspect="1"/>
          </p:cNvSpPr>
          <p:nvPr>
            <p:ph type="sldImg"/>
          </p:nvPr>
        </p:nvSpPr>
        <p:spPr>
          <a:xfrm>
            <a:off x="90488" y="744538"/>
            <a:ext cx="6616700" cy="3722687"/>
          </a:xfrm>
          <a:prstGeom prst="rect">
            <a:avLst/>
          </a:prstGeom>
        </p:spPr>
        <p:txBody>
          <a:bodyPr/>
          <a:lstStyle/>
          <a:p>
            <a:endParaRPr dirty="0"/>
          </a:p>
        </p:txBody>
      </p:sp>
      <p:sp>
        <p:nvSpPr>
          <p:cNvPr id="168" name="Shape 168"/>
          <p:cNvSpPr>
            <a:spLocks noGrp="1"/>
          </p:cNvSpPr>
          <p:nvPr>
            <p:ph type="body" sz="quarter" idx="1"/>
          </p:nvPr>
        </p:nvSpPr>
        <p:spPr>
          <a:xfrm>
            <a:off x="906357" y="4715153"/>
            <a:ext cx="4984962" cy="4466987"/>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xmlns="" val="2813930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2884685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29559659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5F6F5786-FE6B-3941-BE37-DC48D28A03E7}"/>
              </a:ext>
            </a:extLst>
          </p:cNvPr>
          <p:cNvGrpSpPr>
            <a:grpSpLocks noChangeAspect="1"/>
          </p:cNvGrpSpPr>
          <p:nvPr userDrawn="1"/>
        </p:nvGrpSpPr>
        <p:grpSpPr>
          <a:xfrm>
            <a:off x="-786744" y="286457"/>
            <a:ext cx="25957489" cy="13143085"/>
            <a:chOff x="-768626" y="178375"/>
            <a:chExt cx="25957489" cy="13143085"/>
          </a:xfrm>
        </p:grpSpPr>
        <p:pic>
          <p:nvPicPr>
            <p:cNvPr id="7" name="Image" descr="Image">
              <a:extLst>
                <a:ext uri="{FF2B5EF4-FFF2-40B4-BE49-F238E27FC236}">
                  <a16:creationId xmlns:a16="http://schemas.microsoft.com/office/drawing/2014/main" xmlns="" id="{92CBEB09-6FD1-9349-BB1C-B6E767FB5332}"/>
                </a:ext>
              </a:extLst>
            </p:cNvPr>
            <p:cNvPicPr>
              <a:picLocks noChangeAspect="1"/>
            </p:cNvPicPr>
            <p:nvPr userDrawn="1"/>
          </p:nvPicPr>
          <p:blipFill>
            <a:blip r:embed="rId2" cstate="print"/>
            <a:stretch>
              <a:fillRect/>
            </a:stretch>
          </p:blipFill>
          <p:spPr>
            <a:xfrm>
              <a:off x="2742350" y="178375"/>
              <a:ext cx="17645723" cy="8850235"/>
            </a:xfrm>
            <a:prstGeom prst="rect">
              <a:avLst/>
            </a:prstGeom>
            <a:ln w="12700">
              <a:miter lim="400000"/>
            </a:ln>
          </p:spPr>
        </p:pic>
        <p:pic>
          <p:nvPicPr>
            <p:cNvPr id="8" name="DSAC_Mnemonic_Icons.png">
              <a:extLst>
                <a:ext uri="{FF2B5EF4-FFF2-40B4-BE49-F238E27FC236}">
                  <a16:creationId xmlns:a16="http://schemas.microsoft.com/office/drawing/2014/main" xmlns="" id="{9846F82A-2BD3-9B4F-AA3E-259A068BF8FE}"/>
                </a:ext>
              </a:extLst>
            </p:cNvPr>
            <p:cNvPicPr>
              <a:picLocks noChangeAspect="1"/>
            </p:cNvPicPr>
            <p:nvPr userDrawn="1"/>
          </p:nvPicPr>
          <p:blipFill>
            <a:blip r:embed="rId3" cstate="print"/>
            <a:stretch>
              <a:fillRect/>
            </a:stretch>
          </p:blipFill>
          <p:spPr>
            <a:xfrm>
              <a:off x="2507226" y="7211624"/>
              <a:ext cx="20193491" cy="3168918"/>
            </a:xfrm>
            <a:prstGeom prst="rect">
              <a:avLst/>
            </a:prstGeom>
            <a:ln w="12700">
              <a:miter lim="400000"/>
            </a:ln>
          </p:spPr>
        </p:pic>
        <p:pic>
          <p:nvPicPr>
            <p:cNvPr id="9" name="Image" descr="Image">
              <a:extLst>
                <a:ext uri="{FF2B5EF4-FFF2-40B4-BE49-F238E27FC236}">
                  <a16:creationId xmlns:a16="http://schemas.microsoft.com/office/drawing/2014/main" xmlns="" id="{CC49C165-56CB-E247-AA35-B07236CD34FF}"/>
                </a:ext>
              </a:extLst>
            </p:cNvPr>
            <p:cNvPicPr>
              <a:picLocks noChangeAspect="1"/>
            </p:cNvPicPr>
            <p:nvPr userDrawn="1"/>
          </p:nvPicPr>
          <p:blipFill>
            <a:blip r:embed="rId4" cstate="print"/>
            <a:stretch>
              <a:fillRect/>
            </a:stretch>
          </p:blipFill>
          <p:spPr>
            <a:xfrm>
              <a:off x="1300511" y="11514754"/>
              <a:ext cx="21400206" cy="1806706"/>
            </a:xfrm>
            <a:prstGeom prst="rect">
              <a:avLst/>
            </a:prstGeom>
            <a:ln w="12700">
              <a:miter lim="400000"/>
            </a:ln>
          </p:spPr>
        </p:pic>
        <p:pic>
          <p:nvPicPr>
            <p:cNvPr id="10" name="Image" descr="Image">
              <a:extLst>
                <a:ext uri="{FF2B5EF4-FFF2-40B4-BE49-F238E27FC236}">
                  <a16:creationId xmlns:a16="http://schemas.microsoft.com/office/drawing/2014/main" xmlns="" id="{AAEFE357-2EC7-0143-8D85-B17E90394CEA}"/>
                </a:ext>
              </a:extLst>
            </p:cNvPr>
            <p:cNvPicPr>
              <a:picLocks noChangeAspect="1"/>
            </p:cNvPicPr>
            <p:nvPr userDrawn="1"/>
          </p:nvPicPr>
          <p:blipFill>
            <a:blip r:embed="rId5" cstate="print"/>
            <a:stretch>
              <a:fillRect/>
            </a:stretch>
          </p:blipFill>
          <p:spPr>
            <a:xfrm>
              <a:off x="-768626" y="10351046"/>
              <a:ext cx="25957489" cy="497767"/>
            </a:xfrm>
            <a:prstGeom prst="rect">
              <a:avLst/>
            </a:prstGeom>
            <a:ln w="12700">
              <a:miter lim="400000"/>
            </a:ln>
          </p:spPr>
        </p:pic>
      </p:gr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p:spTree>
      <p:nvGrpSpPr>
        <p:cNvPr id="1" name=""/>
        <p:cNvGrpSpPr/>
        <p:nvPr/>
      </p:nvGrpSpPr>
      <p:grpSpPr>
        <a:xfrm>
          <a:off x="0" y="0"/>
          <a:ext cx="0" cy="0"/>
          <a:chOff x="0" y="0"/>
          <a:chExt cx="0" cy="0"/>
        </a:xfrm>
      </p:grpSpPr>
      <p:pic>
        <p:nvPicPr>
          <p:cNvPr id="11" name="Image" descr="Image">
            <a:extLst>
              <a:ext uri="{FF2B5EF4-FFF2-40B4-BE49-F238E27FC236}">
                <a16:creationId xmlns:a16="http://schemas.microsoft.com/office/drawing/2014/main" xmlns="" id="{F543A0BE-7A0E-504A-8CC1-2B53A2846A99}"/>
              </a:ext>
            </a:extLst>
          </p:cNvPr>
          <p:cNvPicPr>
            <a:picLocks noChangeAspect="1"/>
          </p:cNvPicPr>
          <p:nvPr userDrawn="1"/>
        </p:nvPicPr>
        <p:blipFill>
          <a:blip r:embed="rId2" cstate="print"/>
          <a:stretch>
            <a:fillRect/>
          </a:stretch>
        </p:blipFill>
        <p:spPr>
          <a:xfrm>
            <a:off x="1491897" y="11772825"/>
            <a:ext cx="21400206" cy="1806707"/>
          </a:xfrm>
          <a:prstGeom prst="rect">
            <a:avLst/>
          </a:prstGeom>
          <a:ln w="12700">
            <a:miter lim="400000"/>
          </a:ln>
        </p:spPr>
      </p:pic>
      <p:pic>
        <p:nvPicPr>
          <p:cNvPr id="12" name="Foot steps and Map2.png">
            <a:extLst>
              <a:ext uri="{FF2B5EF4-FFF2-40B4-BE49-F238E27FC236}">
                <a16:creationId xmlns:a16="http://schemas.microsoft.com/office/drawing/2014/main" xmlns="" id="{8471D32E-D55A-9E43-8FB3-E0F182F02D2C}"/>
              </a:ext>
            </a:extLst>
          </p:cNvPr>
          <p:cNvPicPr>
            <a:picLocks noChangeAspect="1"/>
          </p:cNvPicPr>
          <p:nvPr userDrawn="1"/>
        </p:nvPicPr>
        <p:blipFill>
          <a:blip r:embed="rId3" cstate="print"/>
          <a:srcRect b="7681"/>
          <a:stretch>
            <a:fillRect/>
          </a:stretch>
        </p:blipFill>
        <p:spPr>
          <a:xfrm>
            <a:off x="2377257" y="136467"/>
            <a:ext cx="18288003" cy="11935670"/>
          </a:xfrm>
          <a:prstGeom prst="rect">
            <a:avLst/>
          </a:prstGeom>
          <a:ln w="12700">
            <a:miter lim="400000"/>
          </a:ln>
        </p:spPr>
      </p:pic>
      <p:pic>
        <p:nvPicPr>
          <p:cNvPr id="13" name="Foot steps and Map.png" descr="Foot steps and Map.png">
            <a:extLst>
              <a:ext uri="{FF2B5EF4-FFF2-40B4-BE49-F238E27FC236}">
                <a16:creationId xmlns:a16="http://schemas.microsoft.com/office/drawing/2014/main" xmlns="" id="{B5EC12B8-B6A4-3E45-962D-489279ACF1BF}"/>
              </a:ext>
            </a:extLst>
          </p:cNvPr>
          <p:cNvPicPr>
            <a:picLocks noChangeAspect="1"/>
          </p:cNvPicPr>
          <p:nvPr userDrawn="1"/>
        </p:nvPicPr>
        <p:blipFill>
          <a:blip r:embed="rId4" cstate="print"/>
          <a:srcRect l="14402" r="7929"/>
          <a:stretch>
            <a:fillRect/>
          </a:stretch>
        </p:blipFill>
        <p:spPr>
          <a:xfrm rot="10800000" flipH="1">
            <a:off x="2694597" y="378668"/>
            <a:ext cx="5801970" cy="5281166"/>
          </a:xfrm>
          <a:prstGeom prst="rect">
            <a:avLst/>
          </a:prstGeom>
          <a:ln w="12700">
            <a:miter lim="400000"/>
          </a:ln>
        </p:spPr>
      </p:pic>
    </p:spTree>
    <p:extLst>
      <p:ext uri="{BB962C8B-B14F-4D97-AF65-F5344CB8AC3E}">
        <p14:creationId xmlns:p14="http://schemas.microsoft.com/office/powerpoint/2010/main" xmlns="" val="55869145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p:spTree>
      <p:nvGrpSpPr>
        <p:cNvPr id="1" name=""/>
        <p:cNvGrpSpPr/>
        <p:nvPr/>
      </p:nvGrpSpPr>
      <p:grpSpPr>
        <a:xfrm>
          <a:off x="0" y="0"/>
          <a:ext cx="0" cy="0"/>
          <a:chOff x="0" y="0"/>
          <a:chExt cx="0" cy="0"/>
        </a:xfrm>
      </p:grpSpPr>
      <p:pic>
        <p:nvPicPr>
          <p:cNvPr id="11" name="Image" descr="Image">
            <a:extLst>
              <a:ext uri="{FF2B5EF4-FFF2-40B4-BE49-F238E27FC236}">
                <a16:creationId xmlns:a16="http://schemas.microsoft.com/office/drawing/2014/main" xmlns="" id="{BE8E5400-6EC9-2741-B9F9-A98AA70113CB}"/>
              </a:ext>
            </a:extLst>
          </p:cNvPr>
          <p:cNvPicPr>
            <a:picLocks noChangeAspect="1"/>
          </p:cNvPicPr>
          <p:nvPr userDrawn="1"/>
        </p:nvPicPr>
        <p:blipFill>
          <a:blip r:embed="rId2" cstate="print"/>
          <a:stretch>
            <a:fillRect/>
          </a:stretch>
        </p:blipFill>
        <p:spPr>
          <a:xfrm>
            <a:off x="0" y="-28327"/>
            <a:ext cx="8835195" cy="13744327"/>
          </a:xfrm>
          <a:prstGeom prst="rect">
            <a:avLst/>
          </a:prstGeom>
          <a:ln w="12700">
            <a:miter lim="400000"/>
          </a:ln>
        </p:spPr>
      </p:pic>
    </p:spTree>
    <p:extLst>
      <p:ext uri="{BB962C8B-B14F-4D97-AF65-F5344CB8AC3E}">
        <p14:creationId xmlns:p14="http://schemas.microsoft.com/office/powerpoint/2010/main" xmlns="" val="160086586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pic>
        <p:nvPicPr>
          <p:cNvPr id="14" name="Image" descr="Image">
            <a:extLst>
              <a:ext uri="{FF2B5EF4-FFF2-40B4-BE49-F238E27FC236}">
                <a16:creationId xmlns:a16="http://schemas.microsoft.com/office/drawing/2014/main" xmlns="" id="{B3D5F173-2946-1445-B8F0-1CF13CC042F6}"/>
              </a:ext>
            </a:extLst>
          </p:cNvPr>
          <p:cNvPicPr>
            <a:picLocks noChangeAspect="1"/>
          </p:cNvPicPr>
          <p:nvPr userDrawn="1"/>
        </p:nvPicPr>
        <p:blipFill>
          <a:blip r:embed="rId2" cstate="print"/>
          <a:stretch>
            <a:fillRect/>
          </a:stretch>
        </p:blipFill>
        <p:spPr>
          <a:xfrm>
            <a:off x="-10773" y="2364673"/>
            <a:ext cx="25189317" cy="464780"/>
          </a:xfrm>
          <a:prstGeom prst="rect">
            <a:avLst/>
          </a:prstGeom>
          <a:ln w="12700" cap="flat">
            <a:noFill/>
            <a:miter lim="400000"/>
          </a:ln>
          <a:effectLst/>
        </p:spPr>
      </p:pic>
    </p:spTree>
    <p:extLst>
      <p:ext uri="{BB962C8B-B14F-4D97-AF65-F5344CB8AC3E}">
        <p14:creationId xmlns:p14="http://schemas.microsoft.com/office/powerpoint/2010/main" xmlns="" val="3264322565"/>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B8F53840-9867-B84E-AFC7-801C8F81F323}"/>
              </a:ext>
            </a:extLst>
          </p:cNvPr>
          <p:cNvGrpSpPr/>
          <p:nvPr userDrawn="1"/>
        </p:nvGrpSpPr>
        <p:grpSpPr>
          <a:xfrm>
            <a:off x="-46852" y="2413520"/>
            <a:ext cx="25253179" cy="11357898"/>
            <a:chOff x="-46494" y="-1"/>
            <a:chExt cx="25253178" cy="11357898"/>
          </a:xfrm>
        </p:grpSpPr>
        <p:pic>
          <p:nvPicPr>
            <p:cNvPr id="12" name="Image" descr="Image">
              <a:extLst>
                <a:ext uri="{FF2B5EF4-FFF2-40B4-BE49-F238E27FC236}">
                  <a16:creationId xmlns:a16="http://schemas.microsoft.com/office/drawing/2014/main" xmlns="" id="{A822EDA3-97C6-7944-B171-62FE2EC15D9D}"/>
                </a:ext>
              </a:extLst>
            </p:cNvPr>
            <p:cNvPicPr>
              <a:picLocks noChangeAspect="1"/>
            </p:cNvPicPr>
            <p:nvPr userDrawn="1"/>
          </p:nvPicPr>
          <p:blipFill>
            <a:blip r:embed="rId2" cstate="print"/>
            <a:stretch>
              <a:fillRect/>
            </a:stretch>
          </p:blipFill>
          <p:spPr>
            <a:xfrm>
              <a:off x="-46494" y="-1"/>
              <a:ext cx="25253178" cy="466344"/>
            </a:xfrm>
            <a:prstGeom prst="rect">
              <a:avLst/>
            </a:prstGeom>
            <a:ln w="12700" cap="flat">
              <a:noFill/>
              <a:miter lim="400000"/>
            </a:ln>
            <a:effectLst/>
          </p:spPr>
        </p:pic>
        <p:pic>
          <p:nvPicPr>
            <p:cNvPr id="14" name="Picture 13" descr="Picture 3">
              <a:extLst>
                <a:ext uri="{FF2B5EF4-FFF2-40B4-BE49-F238E27FC236}">
                  <a16:creationId xmlns:a16="http://schemas.microsoft.com/office/drawing/2014/main" xmlns="" id="{76EC52B6-DAD4-B848-BF9F-CD8948EAD6F1}"/>
                </a:ext>
              </a:extLst>
            </p:cNvPr>
            <p:cNvPicPr>
              <a:picLocks noChangeAspect="1"/>
            </p:cNvPicPr>
            <p:nvPr userDrawn="1"/>
          </p:nvPicPr>
          <p:blipFill>
            <a:blip r:embed="rId3" cstate="print"/>
            <a:stretch>
              <a:fillRect/>
            </a:stretch>
          </p:blipFill>
          <p:spPr>
            <a:xfrm>
              <a:off x="0" y="7548860"/>
              <a:ext cx="24384001" cy="3288839"/>
            </a:xfrm>
            <a:prstGeom prst="rect">
              <a:avLst/>
            </a:prstGeom>
            <a:ln w="12700" cap="flat">
              <a:noFill/>
              <a:miter lim="400000"/>
            </a:ln>
            <a:effectLst/>
          </p:spPr>
        </p:pic>
        <p:pic>
          <p:nvPicPr>
            <p:cNvPr id="15" name="Image" descr="Image">
              <a:extLst>
                <a:ext uri="{FF2B5EF4-FFF2-40B4-BE49-F238E27FC236}">
                  <a16:creationId xmlns:a16="http://schemas.microsoft.com/office/drawing/2014/main" xmlns="" id="{B9116804-1A86-3445-9F5E-6F4DEB49F53A}"/>
                </a:ext>
              </a:extLst>
            </p:cNvPr>
            <p:cNvPicPr>
              <a:picLocks noChangeAspect="1"/>
            </p:cNvPicPr>
            <p:nvPr userDrawn="1"/>
          </p:nvPicPr>
          <p:blipFill>
            <a:blip r:embed="rId2" cstate="print"/>
            <a:stretch>
              <a:fillRect/>
            </a:stretch>
          </p:blipFill>
          <p:spPr>
            <a:xfrm>
              <a:off x="-46494" y="10893117"/>
              <a:ext cx="25230477" cy="464780"/>
            </a:xfrm>
            <a:prstGeom prst="rect">
              <a:avLst/>
            </a:prstGeom>
            <a:ln w="12700" cap="flat">
              <a:noFill/>
              <a:miter lim="400000"/>
            </a:ln>
            <a:effectLst/>
          </p:spPr>
        </p:pic>
      </p:grpSp>
    </p:spTree>
    <p:extLst>
      <p:ext uri="{BB962C8B-B14F-4D97-AF65-F5344CB8AC3E}">
        <p14:creationId xmlns:p14="http://schemas.microsoft.com/office/powerpoint/2010/main" xmlns="" val="2115314130"/>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p:spTree>
      <p:nvGrpSpPr>
        <p:cNvPr id="1" name=""/>
        <p:cNvGrpSpPr/>
        <p:nvPr/>
      </p:nvGrpSpPr>
      <p:grpSpPr>
        <a:xfrm>
          <a:off x="0" y="0"/>
          <a:ext cx="0" cy="0"/>
          <a:chOff x="0" y="0"/>
          <a:chExt cx="0" cy="0"/>
        </a:xfrm>
      </p:grpSpPr>
      <p:pic>
        <p:nvPicPr>
          <p:cNvPr id="11" name="Image" descr="Image">
            <a:extLst>
              <a:ext uri="{FF2B5EF4-FFF2-40B4-BE49-F238E27FC236}">
                <a16:creationId xmlns:a16="http://schemas.microsoft.com/office/drawing/2014/main" xmlns="" id="{52E5B1B0-3983-DC4A-974F-CD9BB0B5FA17}"/>
              </a:ext>
            </a:extLst>
          </p:cNvPr>
          <p:cNvPicPr>
            <a:picLocks noChangeAspect="1"/>
          </p:cNvPicPr>
          <p:nvPr userDrawn="1"/>
        </p:nvPicPr>
        <p:blipFill>
          <a:blip r:embed="rId2" cstate="print"/>
          <a:stretch>
            <a:fillRect/>
          </a:stretch>
        </p:blipFill>
        <p:spPr>
          <a:xfrm>
            <a:off x="1491854" y="11753469"/>
            <a:ext cx="21400206" cy="1806707"/>
          </a:xfrm>
          <a:prstGeom prst="rect">
            <a:avLst/>
          </a:prstGeom>
          <a:ln w="12700">
            <a:miter lim="400000"/>
          </a:ln>
        </p:spPr>
      </p:pic>
      <p:pic>
        <p:nvPicPr>
          <p:cNvPr id="12" name="Image" descr="Image">
            <a:extLst>
              <a:ext uri="{FF2B5EF4-FFF2-40B4-BE49-F238E27FC236}">
                <a16:creationId xmlns:a16="http://schemas.microsoft.com/office/drawing/2014/main" xmlns="" id="{11F4B525-55AE-2342-B2FA-72B6091A4CBE}"/>
              </a:ext>
            </a:extLst>
          </p:cNvPr>
          <p:cNvPicPr>
            <a:picLocks noChangeAspect="1"/>
          </p:cNvPicPr>
          <p:nvPr userDrawn="1"/>
        </p:nvPicPr>
        <p:blipFill>
          <a:blip r:embed="rId3" cstate="print"/>
          <a:stretch>
            <a:fillRect/>
          </a:stretch>
        </p:blipFill>
        <p:spPr>
          <a:xfrm>
            <a:off x="-2339073" y="2737654"/>
            <a:ext cx="29062146" cy="464780"/>
          </a:xfrm>
          <a:prstGeom prst="rect">
            <a:avLst/>
          </a:prstGeom>
          <a:ln w="12700">
            <a:miter lim="400000"/>
          </a:ln>
        </p:spPr>
      </p:pic>
    </p:spTree>
    <p:extLst>
      <p:ext uri="{BB962C8B-B14F-4D97-AF65-F5344CB8AC3E}">
        <p14:creationId xmlns:p14="http://schemas.microsoft.com/office/powerpoint/2010/main" xmlns="" val="1476631702"/>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B8F53840-9867-B84E-AFC7-801C8F81F323}"/>
              </a:ext>
            </a:extLst>
          </p:cNvPr>
          <p:cNvGrpSpPr/>
          <p:nvPr userDrawn="1"/>
        </p:nvGrpSpPr>
        <p:grpSpPr>
          <a:xfrm>
            <a:off x="-4285" y="2409163"/>
            <a:ext cx="25253179" cy="11358866"/>
            <a:chOff x="-46494" y="-1"/>
            <a:chExt cx="25253178" cy="11358866"/>
          </a:xfrm>
        </p:grpSpPr>
        <p:pic>
          <p:nvPicPr>
            <p:cNvPr id="12" name="Image" descr="Image">
              <a:extLst>
                <a:ext uri="{FF2B5EF4-FFF2-40B4-BE49-F238E27FC236}">
                  <a16:creationId xmlns:a16="http://schemas.microsoft.com/office/drawing/2014/main" xmlns="" id="{A822EDA3-97C6-7944-B171-62FE2EC15D9D}"/>
                </a:ext>
              </a:extLst>
            </p:cNvPr>
            <p:cNvPicPr>
              <a:picLocks noChangeAspect="1"/>
            </p:cNvPicPr>
            <p:nvPr userDrawn="1"/>
          </p:nvPicPr>
          <p:blipFill>
            <a:blip r:embed="rId2" cstate="print"/>
            <a:stretch>
              <a:fillRect/>
            </a:stretch>
          </p:blipFill>
          <p:spPr>
            <a:xfrm>
              <a:off x="-46494" y="-1"/>
              <a:ext cx="25253178" cy="466344"/>
            </a:xfrm>
            <a:prstGeom prst="rect">
              <a:avLst/>
            </a:prstGeom>
            <a:ln w="12700" cap="flat">
              <a:noFill/>
              <a:miter lim="400000"/>
            </a:ln>
            <a:effectLst/>
          </p:spPr>
        </p:pic>
        <p:pic>
          <p:nvPicPr>
            <p:cNvPr id="14" name="Picture 13" descr="Picture 3">
              <a:extLst>
                <a:ext uri="{FF2B5EF4-FFF2-40B4-BE49-F238E27FC236}">
                  <a16:creationId xmlns:a16="http://schemas.microsoft.com/office/drawing/2014/main" xmlns="" id="{76EC52B6-DAD4-B848-BF9F-CD8948EAD6F1}"/>
                </a:ext>
              </a:extLst>
            </p:cNvPr>
            <p:cNvPicPr>
              <a:picLocks noChangeAspect="1"/>
            </p:cNvPicPr>
            <p:nvPr userDrawn="1"/>
          </p:nvPicPr>
          <p:blipFill>
            <a:blip r:embed="rId3" cstate="print"/>
            <a:stretch>
              <a:fillRect/>
            </a:stretch>
          </p:blipFill>
          <p:spPr>
            <a:xfrm>
              <a:off x="0" y="7837636"/>
              <a:ext cx="24384001" cy="3288839"/>
            </a:xfrm>
            <a:prstGeom prst="rect">
              <a:avLst/>
            </a:prstGeom>
            <a:ln w="12700" cap="flat">
              <a:noFill/>
              <a:miter lim="400000"/>
            </a:ln>
            <a:effectLst/>
          </p:spPr>
        </p:pic>
        <p:pic>
          <p:nvPicPr>
            <p:cNvPr id="15" name="Image" descr="Image">
              <a:extLst>
                <a:ext uri="{FF2B5EF4-FFF2-40B4-BE49-F238E27FC236}">
                  <a16:creationId xmlns:a16="http://schemas.microsoft.com/office/drawing/2014/main" xmlns="" id="{B9116804-1A86-3445-9F5E-6F4DEB49F53A}"/>
                </a:ext>
              </a:extLst>
            </p:cNvPr>
            <p:cNvPicPr>
              <a:picLocks noChangeAspect="1"/>
            </p:cNvPicPr>
            <p:nvPr userDrawn="1"/>
          </p:nvPicPr>
          <p:blipFill>
            <a:blip r:embed="rId2" cstate="print"/>
            <a:stretch>
              <a:fillRect/>
            </a:stretch>
          </p:blipFill>
          <p:spPr>
            <a:xfrm>
              <a:off x="-46494" y="10894085"/>
              <a:ext cx="25230477" cy="464780"/>
            </a:xfrm>
            <a:prstGeom prst="rect">
              <a:avLst/>
            </a:prstGeom>
            <a:ln w="12700" cap="flat">
              <a:noFill/>
              <a:miter lim="400000"/>
            </a:ln>
            <a:effectLst/>
          </p:spPr>
        </p:pic>
      </p:grpSp>
    </p:spTree>
    <p:extLst>
      <p:ext uri="{BB962C8B-B14F-4D97-AF65-F5344CB8AC3E}">
        <p14:creationId xmlns:p14="http://schemas.microsoft.com/office/powerpoint/2010/main" xmlns="" val="634336050"/>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p:spTree>
      <p:nvGrpSpPr>
        <p:cNvPr id="1" name=""/>
        <p:cNvGrpSpPr/>
        <p:nvPr/>
      </p:nvGrpSpPr>
      <p:grpSpPr>
        <a:xfrm>
          <a:off x="0" y="0"/>
          <a:ext cx="0" cy="0"/>
          <a:chOff x="0" y="0"/>
          <a:chExt cx="0" cy="0"/>
        </a:xfrm>
      </p:grpSpPr>
      <p:pic>
        <p:nvPicPr>
          <p:cNvPr id="13" name="Image" descr="Image">
            <a:extLst>
              <a:ext uri="{FF2B5EF4-FFF2-40B4-BE49-F238E27FC236}">
                <a16:creationId xmlns:a16="http://schemas.microsoft.com/office/drawing/2014/main" xmlns="" id="{8534ED83-BAED-3A44-AB84-000186F70664}"/>
              </a:ext>
            </a:extLst>
          </p:cNvPr>
          <p:cNvPicPr>
            <a:picLocks noChangeAspect="1"/>
          </p:cNvPicPr>
          <p:nvPr userDrawn="1"/>
        </p:nvPicPr>
        <p:blipFill>
          <a:blip r:embed="rId2" cstate="print"/>
          <a:stretch>
            <a:fillRect/>
          </a:stretch>
        </p:blipFill>
        <p:spPr>
          <a:xfrm>
            <a:off x="-6420" y="13306639"/>
            <a:ext cx="25189320" cy="464779"/>
          </a:xfrm>
          <a:prstGeom prst="rect">
            <a:avLst/>
          </a:prstGeom>
          <a:ln w="12700" cap="flat">
            <a:noFill/>
            <a:miter lim="400000"/>
          </a:ln>
          <a:effectLst/>
        </p:spPr>
      </p:pic>
    </p:spTree>
    <p:extLst>
      <p:ext uri="{BB962C8B-B14F-4D97-AF65-F5344CB8AC3E}">
        <p14:creationId xmlns:p14="http://schemas.microsoft.com/office/powerpoint/2010/main" xmlns="" val="23973780"/>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p:spTree>
      <p:nvGrpSpPr>
        <p:cNvPr id="1" name=""/>
        <p:cNvGrpSpPr/>
        <p:nvPr/>
      </p:nvGrpSpPr>
      <p:grpSpPr>
        <a:xfrm>
          <a:off x="0" y="0"/>
          <a:ext cx="0" cy="0"/>
          <a:chOff x="0" y="0"/>
          <a:chExt cx="0" cy="0"/>
        </a:xfrm>
      </p:grpSpPr>
      <p:pic>
        <p:nvPicPr>
          <p:cNvPr id="14" name="Image" descr="Image">
            <a:extLst>
              <a:ext uri="{FF2B5EF4-FFF2-40B4-BE49-F238E27FC236}">
                <a16:creationId xmlns:a16="http://schemas.microsoft.com/office/drawing/2014/main" xmlns="" id="{B3D5F173-2946-1445-B8F0-1CF13CC042F6}"/>
              </a:ext>
            </a:extLst>
          </p:cNvPr>
          <p:cNvPicPr>
            <a:picLocks noChangeAspect="1"/>
          </p:cNvPicPr>
          <p:nvPr userDrawn="1"/>
        </p:nvPicPr>
        <p:blipFill>
          <a:blip r:embed="rId2" cstate="print"/>
          <a:stretch>
            <a:fillRect/>
          </a:stretch>
        </p:blipFill>
        <p:spPr>
          <a:xfrm>
            <a:off x="-6417" y="2360321"/>
            <a:ext cx="25189317" cy="464780"/>
          </a:xfrm>
          <a:prstGeom prst="rect">
            <a:avLst/>
          </a:prstGeom>
          <a:ln w="12700" cap="flat">
            <a:noFill/>
            <a:miter lim="400000"/>
          </a:ln>
          <a:effectLst/>
        </p:spPr>
      </p:pic>
    </p:spTree>
    <p:extLst>
      <p:ext uri="{BB962C8B-B14F-4D97-AF65-F5344CB8AC3E}">
        <p14:creationId xmlns:p14="http://schemas.microsoft.com/office/powerpoint/2010/main" xmlns="" val="328125926"/>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5F6F5786-FE6B-3941-BE37-DC48D28A03E7}"/>
              </a:ext>
            </a:extLst>
          </p:cNvPr>
          <p:cNvGrpSpPr>
            <a:grpSpLocks noChangeAspect="1"/>
          </p:cNvGrpSpPr>
          <p:nvPr userDrawn="1"/>
        </p:nvGrpSpPr>
        <p:grpSpPr>
          <a:xfrm>
            <a:off x="-786744" y="7106346"/>
            <a:ext cx="25957489" cy="6109836"/>
            <a:chOff x="-768626" y="7211624"/>
            <a:chExt cx="25957489" cy="6109836"/>
          </a:xfrm>
        </p:grpSpPr>
        <p:pic>
          <p:nvPicPr>
            <p:cNvPr id="8" name="DSAC_Mnemonic_Icons.png">
              <a:extLst>
                <a:ext uri="{FF2B5EF4-FFF2-40B4-BE49-F238E27FC236}">
                  <a16:creationId xmlns:a16="http://schemas.microsoft.com/office/drawing/2014/main" xmlns="" id="{9846F82A-2BD3-9B4F-AA3E-259A068BF8FE}"/>
                </a:ext>
              </a:extLst>
            </p:cNvPr>
            <p:cNvPicPr>
              <a:picLocks noChangeAspect="1"/>
            </p:cNvPicPr>
            <p:nvPr userDrawn="1"/>
          </p:nvPicPr>
          <p:blipFill>
            <a:blip r:embed="rId2" cstate="print"/>
            <a:stretch>
              <a:fillRect/>
            </a:stretch>
          </p:blipFill>
          <p:spPr>
            <a:xfrm>
              <a:off x="2507226" y="7211624"/>
              <a:ext cx="20193491" cy="3168918"/>
            </a:xfrm>
            <a:prstGeom prst="rect">
              <a:avLst/>
            </a:prstGeom>
            <a:ln w="12700">
              <a:miter lim="400000"/>
            </a:ln>
          </p:spPr>
        </p:pic>
        <p:pic>
          <p:nvPicPr>
            <p:cNvPr id="9" name="Image" descr="Image">
              <a:extLst>
                <a:ext uri="{FF2B5EF4-FFF2-40B4-BE49-F238E27FC236}">
                  <a16:creationId xmlns:a16="http://schemas.microsoft.com/office/drawing/2014/main" xmlns="" id="{CC49C165-56CB-E247-AA35-B07236CD34FF}"/>
                </a:ext>
              </a:extLst>
            </p:cNvPr>
            <p:cNvPicPr>
              <a:picLocks noChangeAspect="1"/>
            </p:cNvPicPr>
            <p:nvPr userDrawn="1"/>
          </p:nvPicPr>
          <p:blipFill>
            <a:blip r:embed="rId3" cstate="print"/>
            <a:stretch>
              <a:fillRect/>
            </a:stretch>
          </p:blipFill>
          <p:spPr>
            <a:xfrm>
              <a:off x="1300511" y="11514754"/>
              <a:ext cx="21400206" cy="1806706"/>
            </a:xfrm>
            <a:prstGeom prst="rect">
              <a:avLst/>
            </a:prstGeom>
            <a:ln w="12700">
              <a:miter lim="400000"/>
            </a:ln>
          </p:spPr>
        </p:pic>
        <p:pic>
          <p:nvPicPr>
            <p:cNvPr id="10" name="Image" descr="Image">
              <a:extLst>
                <a:ext uri="{FF2B5EF4-FFF2-40B4-BE49-F238E27FC236}">
                  <a16:creationId xmlns:a16="http://schemas.microsoft.com/office/drawing/2014/main" xmlns="" id="{AAEFE357-2EC7-0143-8D85-B17E90394CEA}"/>
                </a:ext>
              </a:extLst>
            </p:cNvPr>
            <p:cNvPicPr>
              <a:picLocks noChangeAspect="1"/>
            </p:cNvPicPr>
            <p:nvPr userDrawn="1"/>
          </p:nvPicPr>
          <p:blipFill>
            <a:blip r:embed="rId4" cstate="print"/>
            <a:stretch>
              <a:fillRect/>
            </a:stretch>
          </p:blipFill>
          <p:spPr>
            <a:xfrm>
              <a:off x="-768626" y="10351046"/>
              <a:ext cx="25957489" cy="497767"/>
            </a:xfrm>
            <a:prstGeom prst="rect">
              <a:avLst/>
            </a:prstGeom>
            <a:ln w="12700">
              <a:miter lim="400000"/>
            </a:ln>
          </p:spPr>
        </p:pic>
      </p:grpSp>
    </p:spTree>
    <p:extLst>
      <p:ext uri="{BB962C8B-B14F-4D97-AF65-F5344CB8AC3E}">
        <p14:creationId xmlns:p14="http://schemas.microsoft.com/office/powerpoint/2010/main" xmlns="" val="3881097039"/>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Body Level One…"/>
          <p:cNvSpPr txBox="1">
            <a:spLocks noGrp="1"/>
          </p:cNvSpPr>
          <p:nvPr>
            <p:ph type="body" idx="1"/>
          </p:nvPr>
        </p:nvSpPr>
        <p:spPr>
          <a:xfrm>
            <a:off x="1206500" y="4248503"/>
            <a:ext cx="21971000" cy="82560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numCol="2" spcCol="1098550">
            <a:normAutofit/>
          </a:bodyPr>
          <a:lstStyle/>
          <a:p>
            <a:r>
              <a:t>Slide bullet text</a:t>
            </a:r>
          </a:p>
          <a:p>
            <a:pPr lvl="1"/>
            <a:endParaRPr/>
          </a:p>
          <a:p>
            <a:pPr lvl="2"/>
            <a:endParaRPr/>
          </a:p>
          <a:p>
            <a:pPr lvl="3"/>
            <a:endParaRPr/>
          </a:p>
          <a:p>
            <a:pPr lvl="4"/>
            <a:endParaRPr/>
          </a:p>
        </p:txBody>
      </p:sp>
      <p:sp>
        <p:nvSpPr>
          <p:cNvPr id="3" name="Title Text"/>
          <p:cNvSpPr txBox="1">
            <a:spLocks noGrp="1"/>
          </p:cNvSpPr>
          <p:nvPr>
            <p:ph type="title"/>
          </p:nvPr>
        </p:nvSpPr>
        <p:spPr>
          <a:xfrm>
            <a:off x="3653366" y="2743200"/>
            <a:ext cx="19507201" cy="15053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Title Text</a:t>
            </a:r>
          </a:p>
        </p:txBody>
      </p:sp>
      <p:sp>
        <p:nvSpPr>
          <p:cNvPr id="4" name="Slide Number"/>
          <p:cNvSpPr txBox="1">
            <a:spLocks noGrp="1"/>
          </p:cNvSpPr>
          <p:nvPr>
            <p:ph type="sldNum" sz="quarter" idx="2"/>
          </p:nvPr>
        </p:nvSpPr>
        <p:spPr>
          <a:xfrm>
            <a:off x="12001500" y="13080999"/>
            <a:ext cx="368504"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rPr/>
              <a:pPr/>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Lst>
  <p:transition spd="med"/>
  <p:txStyles>
    <p:titleStyle>
      <a:lvl1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1pPr>
      <a:lvl2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2pPr>
      <a:lvl3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3pPr>
      <a:lvl4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4pPr>
      <a:lvl5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5pPr>
      <a:lvl6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6pPr>
      <a:lvl7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7pPr>
      <a:lvl8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8pPr>
      <a:lvl9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9pPr>
    </p:titleStyle>
    <p:bodyStyle>
      <a:lvl1pPr marL="609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1pPr>
      <a:lvl2pPr marL="1219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2pPr>
      <a:lvl3pPr marL="1828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3pPr>
      <a:lvl4pPr marL="2438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4pPr>
      <a:lvl5pPr marL="30480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5pPr>
      <a:lvl6pPr marL="3657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6pPr>
      <a:lvl7pPr marL="4267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7pPr>
      <a:lvl8pPr marL="4876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8pPr>
      <a:lvl9pPr marL="5486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hyperlink" Target="https://www.sadilar.org/index.php/en/about/about-sadilar" TargetMode="Externa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INTRODUCTION…"/>
          <p:cNvSpPr txBox="1"/>
          <p:nvPr/>
        </p:nvSpPr>
        <p:spPr>
          <a:xfrm>
            <a:off x="-68076" y="1846794"/>
            <a:ext cx="22427744" cy="38574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13700">
                <a:solidFill>
                  <a:srgbClr val="FFFFFF"/>
                </a:solidFill>
                <a:latin typeface="Gill Sans SemiBold"/>
                <a:ea typeface="Gill Sans SemiBold"/>
                <a:cs typeface="Gill Sans SemiBold"/>
                <a:sym typeface="Gill Sans SemiBold"/>
              </a:defRPr>
            </a:pPr>
            <a:r>
              <a:rPr lang="en-US" sz="4000" dirty="0">
                <a:latin typeface="Arial Black" panose="020B0A04020102020204" pitchFamily="34" charset="0"/>
                <a:sym typeface="Gill Sans SemiBold"/>
              </a:rPr>
              <a:t>DSAC BREIFING TO SELECT COMMITTEE ON:</a:t>
            </a:r>
          </a:p>
          <a:p>
            <a:pPr>
              <a:defRPr sz="13700">
                <a:solidFill>
                  <a:srgbClr val="FFFFFF"/>
                </a:solidFill>
                <a:latin typeface="Gill Sans SemiBold"/>
                <a:ea typeface="Gill Sans SemiBold"/>
                <a:cs typeface="Gill Sans SemiBold"/>
                <a:sym typeface="Gill Sans SemiBold"/>
              </a:defRPr>
            </a:pPr>
            <a:r>
              <a:rPr lang="en-US" sz="4000" dirty="0">
                <a:latin typeface="Arial Black" panose="020B0A04020102020204" pitchFamily="34" charset="0"/>
                <a:sym typeface="Gill Sans SemiBold"/>
              </a:rPr>
              <a:t>Promotion of indigenous African </a:t>
            </a:r>
          </a:p>
          <a:p>
            <a:pPr>
              <a:defRPr sz="13700">
                <a:solidFill>
                  <a:srgbClr val="FFFFFF"/>
                </a:solidFill>
                <a:latin typeface="Gill Sans SemiBold"/>
                <a:ea typeface="Gill Sans SemiBold"/>
                <a:cs typeface="Gill Sans SemiBold"/>
                <a:sym typeface="Gill Sans SemiBold"/>
              </a:defRPr>
            </a:pPr>
            <a:r>
              <a:rPr lang="en-US" sz="4000" dirty="0">
                <a:latin typeface="Arial Black" panose="020B0A04020102020204" pitchFamily="34" charset="0"/>
                <a:sym typeface="Gill Sans SemiBold"/>
              </a:rPr>
              <a:t>Languages, including Khoi- San, Nama, etc.</a:t>
            </a:r>
          </a:p>
          <a:p>
            <a:pPr>
              <a:defRPr sz="13700">
                <a:solidFill>
                  <a:srgbClr val="FFFFFF"/>
                </a:solidFill>
                <a:latin typeface="Gill Sans SemiBold"/>
                <a:ea typeface="Gill Sans SemiBold"/>
                <a:cs typeface="Gill Sans SemiBold"/>
                <a:sym typeface="Gill Sans SemiBold"/>
              </a:defRPr>
            </a:pPr>
            <a:endParaRPr lang="en-US" sz="4000" dirty="0">
              <a:latin typeface="Arial Black" panose="020B0A04020102020204" pitchFamily="34" charset="0"/>
              <a:sym typeface="Gill Sans SemiBold"/>
            </a:endParaRPr>
          </a:p>
          <a:p>
            <a:pPr>
              <a:defRPr sz="13700">
                <a:solidFill>
                  <a:srgbClr val="FFFFFF"/>
                </a:solidFill>
                <a:latin typeface="Gill Sans SemiBold"/>
                <a:ea typeface="Gill Sans SemiBold"/>
                <a:cs typeface="Gill Sans SemiBold"/>
                <a:sym typeface="Gill Sans SemiBold"/>
              </a:defRPr>
            </a:pPr>
            <a:r>
              <a:rPr lang="en-US" sz="2800" dirty="0">
                <a:latin typeface="Arial Black" panose="020B0A04020102020204" pitchFamily="34" charset="0"/>
                <a:sym typeface="Gill Sans SemiBold"/>
              </a:rPr>
              <a:t>Presented by : Director-General</a:t>
            </a:r>
          </a:p>
          <a:p>
            <a:pPr>
              <a:defRPr sz="13700">
                <a:solidFill>
                  <a:srgbClr val="FFFFFF"/>
                </a:solidFill>
                <a:latin typeface="Gill Sans SemiBold"/>
                <a:ea typeface="Gill Sans SemiBold"/>
                <a:cs typeface="Gill Sans SemiBold"/>
                <a:sym typeface="Gill Sans SemiBold"/>
              </a:defRPr>
            </a:pPr>
            <a:endParaRPr lang="en-US" sz="2800" dirty="0">
              <a:latin typeface="Arial Black" panose="020B0A04020102020204" pitchFamily="34" charset="0"/>
              <a:sym typeface="Gill Sans SemiBold"/>
            </a:endParaRPr>
          </a:p>
          <a:p>
            <a:pPr>
              <a:defRPr sz="13700">
                <a:solidFill>
                  <a:srgbClr val="FFFFFF"/>
                </a:solidFill>
                <a:latin typeface="Gill Sans SemiBold"/>
                <a:ea typeface="Gill Sans SemiBold"/>
                <a:cs typeface="Gill Sans SemiBold"/>
                <a:sym typeface="Gill Sans SemiBold"/>
              </a:defRPr>
            </a:pPr>
            <a:r>
              <a:rPr lang="en-US" sz="2800" dirty="0">
                <a:latin typeface="Arial Black" panose="020B0A04020102020204" pitchFamily="34" charset="0"/>
                <a:sym typeface="Gill Sans SemiBold"/>
              </a:rPr>
              <a:t>03 August 2022</a:t>
            </a:r>
            <a:endParaRPr lang="en-US" sz="2800" dirty="0">
              <a:latin typeface="Arial Black" panose="020B0A04020102020204" pitchFamily="34" charset="0"/>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xmlns="" id="{48388237-2250-F548-9269-277C5DC96DB0}"/>
              </a:ext>
            </a:extLst>
          </p:cNvPr>
          <p:cNvSpPr txBox="1"/>
          <p:nvPr/>
        </p:nvSpPr>
        <p:spPr>
          <a:xfrm>
            <a:off x="-68075" y="914604"/>
            <a:ext cx="24520150" cy="779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ZA" sz="4400" b="1" dirty="0">
                <a:latin typeface="Arial" panose="020B0604020202020204" pitchFamily="34" charset="0"/>
                <a:cs typeface="Arial" panose="020B0604020202020204" pitchFamily="34" charset="0"/>
              </a:rPr>
              <a:t>Promote Indigenous Languages through Human Language Technologies</a:t>
            </a:r>
            <a:endParaRPr sz="4400" b="1" dirty="0">
              <a:latin typeface="Arial" panose="020B0604020202020204" pitchFamily="34" charset="0"/>
              <a:cs typeface="Arial" panose="020B0604020202020204" pitchFamily="34" charset="0"/>
            </a:endParaRPr>
          </a:p>
        </p:txBody>
      </p:sp>
      <p:sp>
        <p:nvSpPr>
          <p:cNvPr id="3" name="INFORMATION SLIDE">
            <a:extLst>
              <a:ext uri="{FF2B5EF4-FFF2-40B4-BE49-F238E27FC236}">
                <a16:creationId xmlns:a16="http://schemas.microsoft.com/office/drawing/2014/main" xmlns="" id="{C598B544-62F3-C64A-90CE-250F724AD875}"/>
              </a:ext>
            </a:extLst>
          </p:cNvPr>
          <p:cNvSpPr txBox="1"/>
          <p:nvPr/>
        </p:nvSpPr>
        <p:spPr>
          <a:xfrm>
            <a:off x="769134" y="3175684"/>
            <a:ext cx="22393072" cy="96257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pPr algn="just">
              <a:lnSpc>
                <a:spcPct val="150000"/>
              </a:lnSpc>
            </a:pPr>
            <a:r>
              <a:rPr lang="en-ZA" sz="3200" dirty="0">
                <a:latin typeface="Arial" panose="020B0604020202020204" pitchFamily="34" charset="0"/>
                <a:ea typeface="Times New Roman" panose="02020603050405020304" pitchFamily="18" charset="0"/>
                <a:cs typeface="Arial" panose="020B0604020202020204" pitchFamily="34" charset="0"/>
              </a:rPr>
              <a:t>It assists in bridging digital inequalities amongst South Africans by ensuring that information and </a:t>
            </a:r>
          </a:p>
          <a:p>
            <a:pPr algn="just">
              <a:lnSpc>
                <a:spcPct val="150000"/>
              </a:lnSpc>
            </a:pPr>
            <a:r>
              <a:rPr lang="en-ZA" sz="3200" dirty="0">
                <a:latin typeface="Arial" panose="020B0604020202020204" pitchFamily="34" charset="0"/>
                <a:ea typeface="Times New Roman" panose="02020603050405020304" pitchFamily="18" charset="0"/>
                <a:cs typeface="Arial" panose="020B0604020202020204" pitchFamily="34" charset="0"/>
              </a:rPr>
              <a:t>government services are accessed in all African Indigenous languages. </a:t>
            </a:r>
          </a:p>
          <a:p>
            <a:pPr algn="just">
              <a:lnSpc>
                <a:spcPct val="150000"/>
              </a:lnSpc>
            </a:pPr>
            <a:endParaRPr lang="en-ZA" sz="3200" dirty="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n-ZA" sz="3200" dirty="0">
                <a:latin typeface="Arial" panose="020B0604020202020204" pitchFamily="34" charset="0"/>
                <a:ea typeface="Times New Roman" panose="02020603050405020304" pitchFamily="18" charset="0"/>
                <a:cs typeface="Arial" panose="020B0604020202020204" pitchFamily="34" charset="0"/>
              </a:rPr>
              <a:t>The Human Language Technology (HLT) directorate is responsible for supporting multilingualism and enhancing access to information in all official languages including indigenous languages through technology. It does so by providing financial support to institutions that develop ground-breaking systems and software. </a:t>
            </a:r>
          </a:p>
          <a:p>
            <a:pPr algn="just">
              <a:lnSpc>
                <a:spcPct val="150000"/>
              </a:lnSpc>
            </a:pPr>
            <a:r>
              <a:rPr lang="en-ZA" sz="3200" dirty="0">
                <a:latin typeface="Arial" panose="020B0604020202020204" pitchFamily="34" charset="0"/>
                <a:ea typeface="Times New Roman" panose="02020603050405020304" pitchFamily="18" charset="0"/>
                <a:cs typeface="Arial" panose="020B0604020202020204" pitchFamily="34" charset="0"/>
              </a:rPr>
              <a:t>The following are some of the language technologies that have been developed through DSAC/HLT project funding:</a:t>
            </a:r>
          </a:p>
          <a:p>
            <a:pPr marL="457200" indent="-457200" algn="just">
              <a:lnSpc>
                <a:spcPct val="150000"/>
              </a:lnSpc>
              <a:buFont typeface="Arial" panose="020B0604020202020204" pitchFamily="34" charset="0"/>
              <a:buChar char="•"/>
            </a:pPr>
            <a:r>
              <a:rPr lang="en-ZA" sz="3200" dirty="0">
                <a:latin typeface="Arial" panose="020B0604020202020204" pitchFamily="34" charset="0"/>
                <a:ea typeface="Calibri" panose="020F0502020204030204" pitchFamily="34" charset="0"/>
                <a:cs typeface="Arial" panose="020B0604020202020204" pitchFamily="34" charset="0"/>
              </a:rPr>
              <a:t>Spelling checkers for 10 South African official languages compatible with Microsoft® Office.</a:t>
            </a:r>
          </a:p>
          <a:p>
            <a:pPr marL="457200" indent="-457200" algn="just">
              <a:lnSpc>
                <a:spcPct val="150000"/>
              </a:lnSpc>
              <a:buFont typeface="Arial" panose="020B0604020202020204" pitchFamily="34" charset="0"/>
              <a:buChar char="•"/>
            </a:pPr>
            <a:r>
              <a:rPr lang="en-ZA" sz="3200" dirty="0">
                <a:latin typeface="Arial" panose="020B0604020202020204" pitchFamily="34" charset="0"/>
                <a:ea typeface="Calibri" panose="020F0502020204030204" pitchFamily="34" charset="0"/>
                <a:cs typeface="Arial" panose="020B0604020202020204" pitchFamily="34" charset="0"/>
              </a:rPr>
              <a:t>Computer-Aided Translation tool called </a:t>
            </a:r>
            <a:r>
              <a:rPr lang="en-ZA" sz="3200" i="1" dirty="0">
                <a:latin typeface="Arial" panose="020B0604020202020204" pitchFamily="34" charset="0"/>
                <a:ea typeface="Calibri" panose="020F0502020204030204" pitchFamily="34" charset="0"/>
                <a:cs typeface="Arial" panose="020B0604020202020204" pitchFamily="34" charset="0"/>
              </a:rPr>
              <a:t>Autshumato</a:t>
            </a:r>
            <a:r>
              <a:rPr lang="en-ZA" sz="3200" dirty="0">
                <a:latin typeface="Arial" panose="020B0604020202020204" pitchFamily="34" charset="0"/>
                <a:ea typeface="Calibri" panose="020F0502020204030204" pitchFamily="34" charset="0"/>
                <a:cs typeface="Arial" panose="020B0604020202020204" pitchFamily="34" charset="0"/>
              </a:rPr>
              <a:t> </a:t>
            </a:r>
            <a:r>
              <a:rPr lang="en-ZA" sz="3200" i="1" dirty="0">
                <a:latin typeface="Arial" panose="020B0604020202020204" pitchFamily="34" charset="0"/>
                <a:ea typeface="Calibri" panose="020F0502020204030204" pitchFamily="34" charset="0"/>
                <a:cs typeface="Arial" panose="020B0604020202020204" pitchFamily="34" charset="0"/>
              </a:rPr>
              <a:t>Integrated Translation Environment (ITE).</a:t>
            </a:r>
            <a:r>
              <a:rPr lang="en-ZA" sz="3200" dirty="0">
                <a:latin typeface="Arial" panose="020B0604020202020204" pitchFamily="34" charset="0"/>
                <a:ea typeface="Calibri" panose="020F0502020204030204" pitchFamily="34" charset="0"/>
                <a:cs typeface="Arial" panose="020B0604020202020204" pitchFamily="34" charset="0"/>
              </a:rPr>
              <a:t> The tool can be installed on a computer and cell phones and it is freely available. It is used to translate texts from and into official languages and other languages of the world. </a:t>
            </a:r>
          </a:p>
          <a:p>
            <a:pPr marL="457200" indent="-457200" algn="just">
              <a:lnSpc>
                <a:spcPct val="150000"/>
              </a:lnSpc>
              <a:buFont typeface="Arial" panose="020B0604020202020204" pitchFamily="34" charset="0"/>
              <a:buChar char="•"/>
            </a:pPr>
            <a:r>
              <a:rPr lang="en-ZA" sz="3200" dirty="0">
                <a:latin typeface="Arial" panose="020B0604020202020204" pitchFamily="34" charset="0"/>
                <a:ea typeface="Calibri" panose="020F0502020204030204" pitchFamily="34" charset="0"/>
                <a:cs typeface="Arial" panose="020B0604020202020204" pitchFamily="34" charset="0"/>
              </a:rPr>
              <a:t>Machine Translation Systems (MTS) for Sepedi, isiZulu, Afrikaans, Sesotho, Setswana, Xitsonga, Tshivenda and isiNdebele.  </a:t>
            </a:r>
            <a:endParaRPr lang="en-ZA" sz="9600" dirty="0"/>
          </a:p>
        </p:txBody>
      </p:sp>
      <p:sp>
        <p:nvSpPr>
          <p:cNvPr id="5" name="TextBox 4">
            <a:extLst>
              <a:ext uri="{FF2B5EF4-FFF2-40B4-BE49-F238E27FC236}">
                <a16:creationId xmlns:a16="http://schemas.microsoft.com/office/drawing/2014/main" xmlns="" id="{6B44D875-F4CD-38CC-37F2-C4A2BE56B1E6}"/>
              </a:ext>
            </a:extLst>
          </p:cNvPr>
          <p:cNvSpPr txBox="1"/>
          <p:nvPr/>
        </p:nvSpPr>
        <p:spPr>
          <a:xfrm>
            <a:off x="11274958" y="12409299"/>
            <a:ext cx="874288"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lang="en-US" dirty="0"/>
              <a:t>9</a:t>
            </a:r>
            <a:endParaRPr kumimoji="0" lang="en-US" sz="2400" b="0" i="0" u="none" strike="noStrike" cap="none" spc="0" normalizeH="0" baseline="0" dirty="0">
              <a:ln>
                <a:noFill/>
              </a:ln>
              <a:solidFill>
                <a:srgbClr val="5E5E5E"/>
              </a:solidFill>
              <a:effectLst/>
              <a:uFillTx/>
              <a:latin typeface="+mj-lt"/>
              <a:ea typeface="+mj-ea"/>
              <a:cs typeface="+mj-cs"/>
              <a:sym typeface="Helvetica Neue"/>
            </a:endParaRPr>
          </a:p>
        </p:txBody>
      </p:sp>
    </p:spTree>
    <p:extLst>
      <p:ext uri="{BB962C8B-B14F-4D97-AF65-F5344CB8AC3E}">
        <p14:creationId xmlns:p14="http://schemas.microsoft.com/office/powerpoint/2010/main" xmlns="" val="95834985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xmlns="" id="{48388237-2250-F548-9269-277C5DC96DB0}"/>
              </a:ext>
            </a:extLst>
          </p:cNvPr>
          <p:cNvSpPr txBox="1"/>
          <p:nvPr/>
        </p:nvSpPr>
        <p:spPr>
          <a:xfrm>
            <a:off x="-68075" y="576050"/>
            <a:ext cx="24520150" cy="14568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ZA" sz="4400" b="1" dirty="0">
                <a:latin typeface="Arial" panose="020B0604020202020204" pitchFamily="34" charset="0"/>
                <a:cs typeface="Arial" panose="020B0604020202020204" pitchFamily="34" charset="0"/>
              </a:rPr>
              <a:t>Promote Indigenous Languages through Human Language Technologies </a:t>
            </a:r>
            <a:r>
              <a:rPr lang="en-US" sz="4400" b="1" dirty="0">
                <a:latin typeface="Arial" panose="020B0604020202020204" pitchFamily="34" charset="0"/>
                <a:cs typeface="Arial" panose="020B0604020202020204" pitchFamily="34" charset="0"/>
              </a:rPr>
              <a:t>Cont…</a:t>
            </a:r>
          </a:p>
          <a:p>
            <a:endParaRPr sz="4400" dirty="0">
              <a:latin typeface="Arial" panose="020B0604020202020204" pitchFamily="34" charset="0"/>
              <a:cs typeface="Arial" panose="020B0604020202020204" pitchFamily="34" charset="0"/>
            </a:endParaRPr>
          </a:p>
        </p:txBody>
      </p:sp>
      <p:sp>
        <p:nvSpPr>
          <p:cNvPr id="3" name="INFORMATION SLIDE">
            <a:extLst>
              <a:ext uri="{FF2B5EF4-FFF2-40B4-BE49-F238E27FC236}">
                <a16:creationId xmlns:a16="http://schemas.microsoft.com/office/drawing/2014/main" xmlns="" id="{C598B544-62F3-C64A-90CE-250F724AD875}"/>
              </a:ext>
            </a:extLst>
          </p:cNvPr>
          <p:cNvSpPr txBox="1"/>
          <p:nvPr/>
        </p:nvSpPr>
        <p:spPr>
          <a:xfrm>
            <a:off x="875489" y="4655133"/>
            <a:ext cx="21673226" cy="67505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pPr algn="just">
              <a:lnSpc>
                <a:spcPct val="150000"/>
              </a:lnSpc>
            </a:pPr>
            <a:r>
              <a:rPr lang="en-ZA" sz="3200" dirty="0">
                <a:latin typeface="Arial" panose="020B0604020202020204" pitchFamily="34" charset="0"/>
                <a:ea typeface="Calibri" panose="020F0502020204030204" pitchFamily="34" charset="0"/>
                <a:cs typeface="Arial" panose="020B0604020202020204" pitchFamily="34" charset="0"/>
              </a:rPr>
              <a:t>The application can be downloaded from the Internet free of charge or obtained from the South African Centre for Digital Language Resources (SADiLaR) at </a:t>
            </a:r>
            <a:r>
              <a:rPr lang="en-ZA" sz="3200" dirty="0">
                <a:latin typeface="Arial" panose="020B0604020202020204" pitchFamily="34" charset="0"/>
                <a:ea typeface="Calibri" panose="020F0502020204030204" pitchFamily="34" charset="0"/>
                <a:cs typeface="Arial" panose="020B0604020202020204" pitchFamily="34" charset="0"/>
                <a:hlinkClick r:id="rId2"/>
              </a:rPr>
              <a:t>https://www.sadilar.org/index.php/en/about/about-sadilar</a:t>
            </a:r>
            <a:r>
              <a:rPr lang="en-ZA" sz="3200" dirty="0">
                <a:latin typeface="Arial" panose="020B0604020202020204" pitchFamily="34" charset="0"/>
                <a:ea typeface="Calibri" panose="020F0502020204030204" pitchFamily="34" charset="0"/>
                <a:cs typeface="Arial" panose="020B0604020202020204" pitchFamily="34" charset="0"/>
              </a:rPr>
              <a:t>. </a:t>
            </a:r>
          </a:p>
          <a:p>
            <a:pPr algn="just">
              <a:lnSpc>
                <a:spcPct val="150000"/>
              </a:lnSpc>
            </a:pPr>
            <a:endParaRPr lang="en-ZA" sz="3200" dirty="0">
              <a:latin typeface="Arial" panose="020B0604020202020204" pitchFamily="34" charset="0"/>
              <a:cs typeface="Arial" panose="020B0604020202020204" pitchFamily="34" charset="0"/>
            </a:endParaRPr>
          </a:p>
          <a:p>
            <a:pPr algn="just">
              <a:lnSpc>
                <a:spcPct val="150000"/>
              </a:lnSpc>
            </a:pPr>
            <a:r>
              <a:rPr lang="en-ZA" sz="3200" dirty="0">
                <a:latin typeface="Arial" panose="020B0604020202020204" pitchFamily="34" charset="0"/>
                <a:cs typeface="Arial" panose="020B0604020202020204" pitchFamily="34" charset="0"/>
              </a:rPr>
              <a:t>Current projects:</a:t>
            </a:r>
          </a:p>
          <a:p>
            <a:pPr marL="457200" indent="-457200" algn="just">
              <a:lnSpc>
                <a:spcPct val="150000"/>
              </a:lnSpc>
              <a:buFont typeface="Arial" panose="020B0604020202020204" pitchFamily="34" charset="0"/>
              <a:buChar char="•"/>
            </a:pPr>
            <a:r>
              <a:rPr lang="en-ZA" sz="3200" dirty="0">
                <a:latin typeface="Arial" panose="020B0604020202020204" pitchFamily="34" charset="0"/>
                <a:ea typeface="Calibri" panose="020F0502020204030204" pitchFamily="34" charset="0"/>
                <a:cs typeface="Arial" panose="020B0604020202020204" pitchFamily="34" charset="0"/>
              </a:rPr>
              <a:t>Development of Digital Dictionary Resources for the N|uu language. The project aims to preserve and promote the N│uu language by collecting and recording the speech data from Ouma Katrina Esau (the only known remaining fluent speaker of the N│uu language). Upon completion, the project will produce hard copies and digital dictionary for mobile access.</a:t>
            </a:r>
          </a:p>
          <a:p>
            <a:pPr marL="457200" indent="-457200" algn="just">
              <a:lnSpc>
                <a:spcPct val="150000"/>
              </a:lnSpc>
              <a:buFont typeface="Arial" panose="020B0604020202020204" pitchFamily="34" charset="0"/>
              <a:buChar char="•"/>
            </a:pPr>
            <a:r>
              <a:rPr lang="en-ZA" sz="3200" dirty="0">
                <a:latin typeface="Arial" panose="020B0604020202020204" pitchFamily="34" charset="0"/>
                <a:ea typeface="Calibri" panose="020F0502020204030204" pitchFamily="34" charset="0"/>
                <a:cs typeface="Arial" panose="020B0604020202020204" pitchFamily="34" charset="0"/>
              </a:rPr>
              <a:t>Development of an App to learn the N│uu language. </a:t>
            </a:r>
            <a:endParaRPr lang="en-ZA" sz="32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xmlns="" id="{A85C3463-C654-418F-4073-2E28AD294EE4}"/>
              </a:ext>
            </a:extLst>
          </p:cNvPr>
          <p:cNvSpPr txBox="1"/>
          <p:nvPr/>
        </p:nvSpPr>
        <p:spPr>
          <a:xfrm>
            <a:off x="11635741" y="12329289"/>
            <a:ext cx="782848"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lang="en-US" dirty="0"/>
              <a:t>10</a:t>
            </a:r>
            <a:endParaRPr kumimoji="0" lang="en-US" sz="2400" b="0" i="0" u="none" strike="noStrike" cap="none" spc="0" normalizeH="0" baseline="0" dirty="0">
              <a:ln>
                <a:noFill/>
              </a:ln>
              <a:solidFill>
                <a:srgbClr val="5E5E5E"/>
              </a:solidFill>
              <a:effectLst/>
              <a:uFillTx/>
              <a:latin typeface="+mj-lt"/>
              <a:ea typeface="+mj-ea"/>
              <a:cs typeface="+mj-cs"/>
              <a:sym typeface="Helvetica Neue"/>
            </a:endParaRPr>
          </a:p>
        </p:txBody>
      </p:sp>
    </p:spTree>
    <p:extLst>
      <p:ext uri="{BB962C8B-B14F-4D97-AF65-F5344CB8AC3E}">
        <p14:creationId xmlns:p14="http://schemas.microsoft.com/office/powerpoint/2010/main" xmlns="" val="301410049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xmlns="" id="{48388237-2250-F548-9269-277C5DC96DB0}"/>
              </a:ext>
            </a:extLst>
          </p:cNvPr>
          <p:cNvSpPr txBox="1"/>
          <p:nvPr/>
        </p:nvSpPr>
        <p:spPr>
          <a:xfrm>
            <a:off x="-68075" y="576050"/>
            <a:ext cx="24520150" cy="14568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ZA" sz="4400" b="1" dirty="0">
                <a:latin typeface="Arial" panose="020B0604020202020204" pitchFamily="34" charset="0"/>
                <a:cs typeface="Arial" panose="020B0604020202020204" pitchFamily="34" charset="0"/>
              </a:rPr>
              <a:t>Promote Indigenous Languages through Human Language Technologies </a:t>
            </a:r>
            <a:r>
              <a:rPr lang="en-US" sz="4400" b="1" dirty="0">
                <a:latin typeface="Arial" panose="020B0604020202020204" pitchFamily="34" charset="0"/>
                <a:cs typeface="Arial" panose="020B0604020202020204" pitchFamily="34" charset="0"/>
              </a:rPr>
              <a:t>Cont…</a:t>
            </a:r>
          </a:p>
          <a:p>
            <a:endParaRPr sz="4400" dirty="0">
              <a:latin typeface="Arial" panose="020B0604020202020204" pitchFamily="34" charset="0"/>
              <a:cs typeface="Arial" panose="020B0604020202020204" pitchFamily="34" charset="0"/>
            </a:endParaRPr>
          </a:p>
        </p:txBody>
      </p:sp>
      <p:sp>
        <p:nvSpPr>
          <p:cNvPr id="3" name="INFORMATION SLIDE">
            <a:extLst>
              <a:ext uri="{FF2B5EF4-FFF2-40B4-BE49-F238E27FC236}">
                <a16:creationId xmlns:a16="http://schemas.microsoft.com/office/drawing/2014/main" xmlns="" id="{C598B544-62F3-C64A-90CE-250F724AD875}"/>
              </a:ext>
            </a:extLst>
          </p:cNvPr>
          <p:cNvSpPr txBox="1"/>
          <p:nvPr/>
        </p:nvSpPr>
        <p:spPr>
          <a:xfrm>
            <a:off x="389106" y="4502666"/>
            <a:ext cx="23135912" cy="50321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pPr marL="457200" lvl="0" indent="-457200" algn="just">
              <a:lnSpc>
                <a:spcPct val="150000"/>
              </a:lnSpc>
              <a:buFont typeface="Arial" panose="020B0604020202020204" pitchFamily="34" charset="0"/>
              <a:buChar char="•"/>
            </a:pPr>
            <a:r>
              <a:rPr lang="en-ZA" sz="3200" dirty="0">
                <a:latin typeface="Arial" panose="020B0604020202020204" pitchFamily="34" charset="0"/>
                <a:ea typeface="Calibri" panose="020F0502020204030204" pitchFamily="34" charset="0"/>
                <a:cs typeface="Arial" panose="020B0604020202020204" pitchFamily="34" charset="0"/>
              </a:rPr>
              <a:t>Development of an Online South African Sign Language Dictionary and Digital Sign Language Interpreter System: </a:t>
            </a:r>
          </a:p>
          <a:p>
            <a:pPr marL="457200" lvl="0" indent="-457200" algn="just">
              <a:lnSpc>
                <a:spcPct val="150000"/>
              </a:lnSpc>
              <a:buFont typeface="Arial" panose="020B0604020202020204" pitchFamily="34" charset="0"/>
              <a:buChar char="•"/>
            </a:pPr>
            <a:r>
              <a:rPr lang="en-ZA" sz="3200" dirty="0">
                <a:latin typeface="Arial" panose="020B0604020202020204" pitchFamily="34" charset="0"/>
                <a:ea typeface="Calibri" panose="020F0502020204030204" pitchFamily="34" charset="0"/>
                <a:cs typeface="Arial" panose="020B0604020202020204" pitchFamily="34" charset="0"/>
              </a:rPr>
              <a:t>The Department is working on producing an Electronic IsiZulu Cultural Dictionary as a contribution towards intellectualisation of isiZulu as an Indigenous African language. The Dictionary is hoped to help shape beliefs, ethics and fortify a sense of belonging to the targeted society. The Electronic Cultural Dictionary will be easily accessible to a wider society for purposes of development of isiZulu. </a:t>
            </a:r>
          </a:p>
          <a:p>
            <a:pPr marL="457200" lvl="0" indent="-457200" algn="l">
              <a:lnSpc>
                <a:spcPct val="150000"/>
              </a:lnSpc>
              <a:spcAft>
                <a:spcPts val="1000"/>
              </a:spcAft>
              <a:buFont typeface="Arial" panose="020B0604020202020204" pitchFamily="34" charset="0"/>
              <a:buChar char="•"/>
            </a:pPr>
            <a:r>
              <a:rPr lang="en-ZA" sz="3200" dirty="0">
                <a:latin typeface="Arial" panose="020B0604020202020204" pitchFamily="34" charset="0"/>
                <a:ea typeface="Calibri" panose="020F0502020204030204" pitchFamily="34" charset="0"/>
                <a:cs typeface="Arial" panose="020B0604020202020204" pitchFamily="34" charset="0"/>
              </a:rPr>
              <a:t>Nama (Khoekhoegowab/Damara) Spelling and Orthography Rules completed and to be published in 2022/23 </a:t>
            </a:r>
          </a:p>
          <a:p>
            <a:endParaRPr sz="2400" dirty="0"/>
          </a:p>
        </p:txBody>
      </p:sp>
      <p:sp>
        <p:nvSpPr>
          <p:cNvPr id="5" name="TextBox 4">
            <a:extLst>
              <a:ext uri="{FF2B5EF4-FFF2-40B4-BE49-F238E27FC236}">
                <a16:creationId xmlns:a16="http://schemas.microsoft.com/office/drawing/2014/main" xmlns="" id="{4AFB8BB6-DAD7-2141-14A8-DA0B28AA6E8E}"/>
              </a:ext>
            </a:extLst>
          </p:cNvPr>
          <p:cNvSpPr txBox="1"/>
          <p:nvPr/>
        </p:nvSpPr>
        <p:spPr>
          <a:xfrm>
            <a:off x="11739616" y="12283569"/>
            <a:ext cx="904768"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5E5E5E"/>
                </a:solidFill>
                <a:effectLst/>
                <a:uFillTx/>
                <a:latin typeface="+mj-lt"/>
                <a:ea typeface="+mj-ea"/>
                <a:cs typeface="+mj-cs"/>
                <a:sym typeface="Helvetica Neue"/>
              </a:rPr>
              <a:t>11</a:t>
            </a:r>
          </a:p>
        </p:txBody>
      </p:sp>
    </p:spTree>
    <p:extLst>
      <p:ext uri="{BB962C8B-B14F-4D97-AF65-F5344CB8AC3E}">
        <p14:creationId xmlns:p14="http://schemas.microsoft.com/office/powerpoint/2010/main" xmlns="" val="11843992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xmlns="" id="{48388237-2250-F548-9269-277C5DC96DB0}"/>
              </a:ext>
            </a:extLst>
          </p:cNvPr>
          <p:cNvSpPr txBox="1"/>
          <p:nvPr/>
        </p:nvSpPr>
        <p:spPr>
          <a:xfrm>
            <a:off x="-68075" y="576050"/>
            <a:ext cx="24520150" cy="14568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US" sz="4400" b="1" dirty="0">
                <a:latin typeface="Arial" panose="020B0604020202020204" pitchFamily="34" charset="0"/>
                <a:cs typeface="Arial" panose="020B0604020202020204" pitchFamily="34" charset="0"/>
              </a:rPr>
              <a:t>Conclusion</a:t>
            </a:r>
          </a:p>
          <a:p>
            <a:endParaRPr sz="4400" dirty="0">
              <a:latin typeface="Arial" panose="020B0604020202020204" pitchFamily="34" charset="0"/>
              <a:cs typeface="Arial" panose="020B0604020202020204" pitchFamily="34" charset="0"/>
            </a:endParaRPr>
          </a:p>
        </p:txBody>
      </p:sp>
      <p:sp>
        <p:nvSpPr>
          <p:cNvPr id="3" name="INFORMATION SLIDE">
            <a:extLst>
              <a:ext uri="{FF2B5EF4-FFF2-40B4-BE49-F238E27FC236}">
                <a16:creationId xmlns:a16="http://schemas.microsoft.com/office/drawing/2014/main" xmlns="" id="{C598B544-62F3-C64A-90CE-250F724AD875}"/>
              </a:ext>
            </a:extLst>
          </p:cNvPr>
          <p:cNvSpPr txBox="1"/>
          <p:nvPr/>
        </p:nvSpPr>
        <p:spPr>
          <a:xfrm>
            <a:off x="311285" y="3472533"/>
            <a:ext cx="23404750" cy="32419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pPr marL="0" marR="0" algn="just">
              <a:lnSpc>
                <a:spcPct val="150000"/>
              </a:lnSpc>
              <a:spcBef>
                <a:spcPts val="0"/>
              </a:spcBef>
              <a:spcAft>
                <a:spcPts val="0"/>
              </a:spcAft>
            </a:pPr>
            <a:r>
              <a:rPr lang="en-US" sz="3200" dirty="0">
                <a:effectLst/>
                <a:latin typeface="Arial" panose="020B0604020202020204" pitchFamily="34" charset="0"/>
                <a:ea typeface="Times New Roman" panose="02020603050405020304" pitchFamily="18" charset="0"/>
              </a:rPr>
              <a:t>The Department is developing and promoting all the South African Indigenous languages including South African Sign Language, Khoi-San and Nama languages. Within the South African context, the advancement of indigenous African languages has also been witnessed mainly through the activities of the Department of Sport, Arts and Culture and the Pan South African Language Board, amongst others</a:t>
            </a:r>
            <a:r>
              <a:rPr lang="en-US" sz="4000" dirty="0">
                <a:effectLst/>
                <a:latin typeface="Arial" panose="020B0604020202020204" pitchFamily="34" charset="0"/>
                <a:ea typeface="Times New Roman" panose="02020603050405020304" pitchFamily="18" charset="0"/>
              </a:rPr>
              <a:t>. </a:t>
            </a:r>
            <a:endParaRPr lang="en-US" sz="40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xmlns="" id="{5F7534D2-5C92-00A4-DBD7-A1AE3CCE6658}"/>
              </a:ext>
            </a:extLst>
          </p:cNvPr>
          <p:cNvSpPr txBox="1"/>
          <p:nvPr/>
        </p:nvSpPr>
        <p:spPr>
          <a:xfrm>
            <a:off x="12645957" y="11719785"/>
            <a:ext cx="603115"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5E5E5E"/>
                </a:solidFill>
                <a:effectLst/>
                <a:uFillTx/>
                <a:latin typeface="+mj-lt"/>
                <a:ea typeface="+mj-ea"/>
                <a:cs typeface="+mj-cs"/>
                <a:sym typeface="Helvetica Neue"/>
              </a:rPr>
              <a:t>12</a:t>
            </a:r>
          </a:p>
        </p:txBody>
      </p:sp>
    </p:spTree>
    <p:extLst>
      <p:ext uri="{BB962C8B-B14F-4D97-AF65-F5344CB8AC3E}">
        <p14:creationId xmlns:p14="http://schemas.microsoft.com/office/powerpoint/2010/main" xmlns="" val="177354711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ANK YOU SLIDE">
            <a:extLst>
              <a:ext uri="{FF2B5EF4-FFF2-40B4-BE49-F238E27FC236}">
                <a16:creationId xmlns:a16="http://schemas.microsoft.com/office/drawing/2014/main" xmlns="" id="{A9135910-DF3C-9341-9F8B-B049BE1CA75A}"/>
              </a:ext>
            </a:extLst>
          </p:cNvPr>
          <p:cNvSpPr txBox="1"/>
          <p:nvPr/>
        </p:nvSpPr>
        <p:spPr>
          <a:xfrm>
            <a:off x="-68075" y="3211207"/>
            <a:ext cx="24520150"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r>
              <a:rPr dirty="0"/>
              <a:t>THANK YOU </a:t>
            </a:r>
          </a:p>
        </p:txBody>
      </p:sp>
    </p:spTree>
    <p:extLst>
      <p:ext uri="{BB962C8B-B14F-4D97-AF65-F5344CB8AC3E}">
        <p14:creationId xmlns:p14="http://schemas.microsoft.com/office/powerpoint/2010/main" xmlns="" val="276810385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26982798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FORMATION SLIDE">
            <a:extLst>
              <a:ext uri="{FF2B5EF4-FFF2-40B4-BE49-F238E27FC236}">
                <a16:creationId xmlns:a16="http://schemas.microsoft.com/office/drawing/2014/main" xmlns="" id="{4A46A787-369D-C640-AD58-B878BB09E2C1}"/>
              </a:ext>
            </a:extLst>
          </p:cNvPr>
          <p:cNvSpPr txBox="1"/>
          <p:nvPr/>
        </p:nvSpPr>
        <p:spPr>
          <a:xfrm>
            <a:off x="742950" y="2826135"/>
            <a:ext cx="24520150" cy="93358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pPr marL="571500" indent="-571500" algn="l">
              <a:buFont typeface="Wingdings" panose="05000000000000000000" pitchFamily="2" charset="2"/>
              <a:buChar char="§"/>
            </a:pPr>
            <a:r>
              <a:rPr lang="en-ZA" sz="4000" dirty="0">
                <a:latin typeface="Arial" panose="020B0604020202020204" pitchFamily="34" charset="0"/>
                <a:cs typeface="Arial" panose="020B0604020202020204" pitchFamily="34" charset="0"/>
              </a:rPr>
              <a:t>Introduction</a:t>
            </a:r>
          </a:p>
          <a:p>
            <a:pPr marL="571500" indent="-571500" algn="l">
              <a:lnSpc>
                <a:spcPct val="150000"/>
              </a:lnSpc>
              <a:buFont typeface="Wingdings" panose="05000000000000000000" pitchFamily="2" charset="2"/>
              <a:buChar char="§"/>
            </a:pPr>
            <a:r>
              <a:rPr lang="en-ZA" sz="4000" dirty="0">
                <a:latin typeface="Arial" panose="020B0604020202020204" pitchFamily="34" charset="0"/>
                <a:cs typeface="Arial" panose="020B0604020202020204" pitchFamily="34" charset="0"/>
              </a:rPr>
              <a:t>Background</a:t>
            </a:r>
          </a:p>
          <a:p>
            <a:pPr marL="571500" indent="-571500" algn="l">
              <a:lnSpc>
                <a:spcPct val="150000"/>
              </a:lnSpc>
              <a:buFont typeface="Wingdings" panose="05000000000000000000" pitchFamily="2" charset="2"/>
              <a:buChar char="§"/>
            </a:pPr>
            <a:r>
              <a:rPr lang="en-ZA" sz="4000" dirty="0">
                <a:latin typeface="Arial" panose="020B0604020202020204" pitchFamily="34" charset="0"/>
                <a:cs typeface="Arial" panose="020B0604020202020204" pitchFamily="34" charset="0"/>
              </a:rPr>
              <a:t>Objectives of DSAC</a:t>
            </a:r>
          </a:p>
          <a:p>
            <a:pPr marL="571500" indent="-571500" algn="l">
              <a:lnSpc>
                <a:spcPct val="150000"/>
              </a:lnSpc>
              <a:buFont typeface="Wingdings" panose="05000000000000000000" pitchFamily="2" charset="2"/>
              <a:buChar char="Ø"/>
            </a:pPr>
            <a:r>
              <a:rPr lang="en-US" sz="4000" dirty="0">
                <a:latin typeface="Arial" panose="020B0604020202020204" pitchFamily="34" charset="0"/>
                <a:cs typeface="Arial" panose="020B0604020202020204" pitchFamily="34" charset="0"/>
              </a:rPr>
              <a:t>Promote Indigenous Languages through Policy and Legislation</a:t>
            </a:r>
          </a:p>
          <a:p>
            <a:pPr marL="571500" indent="-571500" algn="l">
              <a:lnSpc>
                <a:spcPct val="150000"/>
              </a:lnSpc>
              <a:buFont typeface="Wingdings" panose="05000000000000000000" pitchFamily="2" charset="2"/>
              <a:buChar char="Ø"/>
            </a:pPr>
            <a:r>
              <a:rPr lang="en-US" sz="4000" dirty="0">
                <a:latin typeface="Arial" panose="020B0604020202020204" pitchFamily="34" charset="0"/>
                <a:cs typeface="Arial" panose="020B0604020202020204" pitchFamily="34" charset="0"/>
              </a:rPr>
              <a:t>Skills Development and Collaboration with other Stakeholders</a:t>
            </a:r>
          </a:p>
          <a:p>
            <a:pPr marL="571500" indent="-571500" algn="l">
              <a:lnSpc>
                <a:spcPct val="150000"/>
              </a:lnSpc>
              <a:buFont typeface="Wingdings" panose="05000000000000000000" pitchFamily="2" charset="2"/>
              <a:buChar char="Ø"/>
            </a:pPr>
            <a:r>
              <a:rPr lang="en-US" sz="4000" dirty="0">
                <a:latin typeface="Arial" panose="020B0604020202020204" pitchFamily="34" charset="0"/>
                <a:cs typeface="Arial" panose="020B0604020202020204" pitchFamily="34" charset="0"/>
              </a:rPr>
              <a:t>Translation and Editing Service</a:t>
            </a:r>
          </a:p>
          <a:p>
            <a:pPr marL="571500" indent="-571500" algn="l">
              <a:lnSpc>
                <a:spcPct val="150000"/>
              </a:lnSpc>
              <a:buFont typeface="Wingdings" panose="05000000000000000000" pitchFamily="2" charset="2"/>
              <a:buChar char="Ø"/>
            </a:pPr>
            <a:r>
              <a:rPr lang="en-US" sz="4000" dirty="0">
                <a:latin typeface="Arial" panose="020B0604020202020204" pitchFamily="34" charset="0"/>
                <a:cs typeface="Arial" panose="020B0604020202020204" pitchFamily="34" charset="0"/>
              </a:rPr>
              <a:t>Specialised Terminologies in Indigenous African Languages </a:t>
            </a:r>
          </a:p>
          <a:p>
            <a:pPr marL="571500" indent="-571500" algn="l">
              <a:lnSpc>
                <a:spcPct val="150000"/>
              </a:lnSpc>
              <a:buFont typeface="Wingdings" panose="05000000000000000000" pitchFamily="2" charset="2"/>
              <a:buChar char="Ø"/>
            </a:pPr>
            <a:r>
              <a:rPr lang="en-US" sz="4000" dirty="0">
                <a:latin typeface="Arial" panose="020B0604020202020204" pitchFamily="34" charset="0"/>
                <a:cs typeface="Arial" panose="020B0604020202020204" pitchFamily="34" charset="0"/>
              </a:rPr>
              <a:t>Promote Indigenous Languages through Technology</a:t>
            </a:r>
          </a:p>
          <a:p>
            <a:pPr marL="571500" indent="-571500" algn="l">
              <a:lnSpc>
                <a:spcPct val="150000"/>
              </a:lnSpc>
              <a:buFont typeface="Wingdings" panose="05000000000000000000" pitchFamily="2" charset="2"/>
              <a:buChar char="§"/>
            </a:pPr>
            <a:r>
              <a:rPr lang="en-US" sz="4000" dirty="0">
                <a:latin typeface="Arial" panose="020B0604020202020204" pitchFamily="34" charset="0"/>
                <a:cs typeface="Arial" panose="020B0604020202020204" pitchFamily="34" charset="0"/>
              </a:rPr>
              <a:t>Conclusion</a:t>
            </a:r>
          </a:p>
          <a:p>
            <a:pPr algn="l"/>
            <a:endParaRPr lang="en-ZA" sz="4000" dirty="0">
              <a:latin typeface="Arial" panose="020B0604020202020204" pitchFamily="34" charset="0"/>
              <a:cs typeface="Arial" panose="020B0604020202020204" pitchFamily="34" charset="0"/>
            </a:endParaRPr>
          </a:p>
          <a:p>
            <a:pPr algn="l"/>
            <a:endParaRPr sz="4000" dirty="0">
              <a:latin typeface="Arial" panose="020B0604020202020204" pitchFamily="34" charset="0"/>
              <a:cs typeface="Arial" panose="020B0604020202020204" pitchFamily="34" charset="0"/>
            </a:endParaRPr>
          </a:p>
        </p:txBody>
      </p:sp>
      <p:sp>
        <p:nvSpPr>
          <p:cNvPr id="3" name="HEADING">
            <a:extLst>
              <a:ext uri="{FF2B5EF4-FFF2-40B4-BE49-F238E27FC236}">
                <a16:creationId xmlns:a16="http://schemas.microsoft.com/office/drawing/2014/main" xmlns="" id="{573C00BE-90DE-AF45-B9A6-C1FE83F6567F}"/>
              </a:ext>
            </a:extLst>
          </p:cNvPr>
          <p:cNvSpPr txBox="1"/>
          <p:nvPr/>
        </p:nvSpPr>
        <p:spPr>
          <a:xfrm>
            <a:off x="-68075" y="914604"/>
            <a:ext cx="24520150" cy="779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ZA" sz="4400" b="1" dirty="0">
                <a:latin typeface="Arial" panose="020B0604020202020204" pitchFamily="34" charset="0"/>
                <a:cs typeface="Arial" panose="020B0604020202020204" pitchFamily="34" charset="0"/>
              </a:rPr>
              <a:t>Table of Content</a:t>
            </a:r>
            <a:endParaRPr sz="44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83558F0E-2C7D-A408-5C5E-9B097C7E87DE}"/>
              </a:ext>
            </a:extLst>
          </p:cNvPr>
          <p:cNvSpPr txBox="1"/>
          <p:nvPr/>
        </p:nvSpPr>
        <p:spPr>
          <a:xfrm flipH="1">
            <a:off x="11737604" y="12329472"/>
            <a:ext cx="908792"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5E5E5E"/>
                </a:solidFill>
                <a:effectLst/>
                <a:uFillTx/>
                <a:latin typeface="+mj-lt"/>
                <a:ea typeface="+mj-ea"/>
                <a:cs typeface="+mj-cs"/>
                <a:sym typeface="Helvetica Neue"/>
              </a:rPr>
              <a:t>1</a:t>
            </a:r>
          </a:p>
        </p:txBody>
      </p:sp>
    </p:spTree>
    <p:extLst>
      <p:ext uri="{BB962C8B-B14F-4D97-AF65-F5344CB8AC3E}">
        <p14:creationId xmlns:p14="http://schemas.microsoft.com/office/powerpoint/2010/main" xmlns="" val="186635170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xmlns="" id="{69036539-70B1-2542-B2DC-11030D2F7BCB}"/>
              </a:ext>
            </a:extLst>
          </p:cNvPr>
          <p:cNvSpPr txBox="1"/>
          <p:nvPr/>
        </p:nvSpPr>
        <p:spPr>
          <a:xfrm>
            <a:off x="-68075" y="914604"/>
            <a:ext cx="24520150" cy="779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ZA" sz="4400" b="1" dirty="0">
                <a:latin typeface="Arial" panose="020B0604020202020204" pitchFamily="34" charset="0"/>
                <a:cs typeface="Arial" panose="020B0604020202020204" pitchFamily="34" charset="0"/>
              </a:rPr>
              <a:t>Introduction</a:t>
            </a:r>
            <a:endParaRPr sz="4400" b="1" dirty="0">
              <a:latin typeface="Arial" panose="020B0604020202020204" pitchFamily="34" charset="0"/>
              <a:cs typeface="Arial" panose="020B0604020202020204" pitchFamily="34" charset="0"/>
            </a:endParaRPr>
          </a:p>
        </p:txBody>
      </p:sp>
      <p:sp>
        <p:nvSpPr>
          <p:cNvPr id="3" name="INFORMATION SLIDE">
            <a:extLst>
              <a:ext uri="{FF2B5EF4-FFF2-40B4-BE49-F238E27FC236}">
                <a16:creationId xmlns:a16="http://schemas.microsoft.com/office/drawing/2014/main" xmlns="" id="{51116E18-8E41-514E-90C2-9E1949A25F14}"/>
              </a:ext>
            </a:extLst>
          </p:cNvPr>
          <p:cNvSpPr txBox="1"/>
          <p:nvPr/>
        </p:nvSpPr>
        <p:spPr>
          <a:xfrm>
            <a:off x="-296675" y="4462841"/>
            <a:ext cx="24520150"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endParaRPr dirty="0"/>
          </a:p>
        </p:txBody>
      </p:sp>
      <p:sp>
        <p:nvSpPr>
          <p:cNvPr id="5" name="TextBox 4">
            <a:extLst>
              <a:ext uri="{FF2B5EF4-FFF2-40B4-BE49-F238E27FC236}">
                <a16:creationId xmlns:a16="http://schemas.microsoft.com/office/drawing/2014/main" xmlns="" id="{1B32FE9D-BDEF-DA63-D7F6-B2542F7A4662}"/>
              </a:ext>
            </a:extLst>
          </p:cNvPr>
          <p:cNvSpPr txBox="1"/>
          <p:nvPr/>
        </p:nvSpPr>
        <p:spPr>
          <a:xfrm>
            <a:off x="561109" y="3138055"/>
            <a:ext cx="23088600" cy="37856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lnSpc>
                <a:spcPct val="150000"/>
              </a:lnSpc>
            </a:pPr>
            <a:r>
              <a:rPr lang="en-GB" sz="3200" dirty="0">
                <a:solidFill>
                  <a:srgbClr val="E3883C"/>
                </a:solidFill>
                <a:latin typeface="Arial" panose="020B0604020202020204" pitchFamily="34" charset="0"/>
                <a:cs typeface="Arial" panose="020B0604020202020204" pitchFamily="34" charset="0"/>
              </a:rPr>
              <a:t>The Department recognises the value and the status of indigenous African languages as an embodiment of a people’s culture, their indigenous knowledge systems, their history, their values, and beliefs. </a:t>
            </a:r>
          </a:p>
          <a:p>
            <a:pPr algn="just">
              <a:lnSpc>
                <a:spcPct val="150000"/>
              </a:lnSpc>
            </a:pPr>
            <a:endParaRPr lang="en-GB" sz="3200" dirty="0">
              <a:solidFill>
                <a:srgbClr val="E3883C"/>
              </a:solidFill>
              <a:latin typeface="Arial" panose="020B0604020202020204" pitchFamily="34" charset="0"/>
              <a:cs typeface="Arial" panose="020B0604020202020204" pitchFamily="34" charset="0"/>
            </a:endParaRPr>
          </a:p>
          <a:p>
            <a:pPr algn="just">
              <a:lnSpc>
                <a:spcPct val="150000"/>
              </a:lnSpc>
            </a:pPr>
            <a:r>
              <a:rPr lang="en-GB" sz="3200" dirty="0">
                <a:solidFill>
                  <a:srgbClr val="E3883C"/>
                </a:solidFill>
                <a:latin typeface="Arial" panose="020B0604020202020204" pitchFamily="34" charset="0"/>
                <a:cs typeface="Arial" panose="020B0604020202020204" pitchFamily="34" charset="0"/>
              </a:rPr>
              <a:t>Based on this fundamental significance, it realised that those indigenous African languages cannot be separated from its speakers as it is a symbol of their identity.</a:t>
            </a:r>
          </a:p>
        </p:txBody>
      </p:sp>
      <p:sp>
        <p:nvSpPr>
          <p:cNvPr id="6" name="TextBox 5">
            <a:extLst>
              <a:ext uri="{FF2B5EF4-FFF2-40B4-BE49-F238E27FC236}">
                <a16:creationId xmlns:a16="http://schemas.microsoft.com/office/drawing/2014/main" xmlns="" id="{1BE0C38D-55DD-DB63-0E70-B57F61F582C8}"/>
              </a:ext>
            </a:extLst>
          </p:cNvPr>
          <p:cNvSpPr txBox="1"/>
          <p:nvPr/>
        </p:nvSpPr>
        <p:spPr>
          <a:xfrm>
            <a:off x="11521441" y="12912015"/>
            <a:ext cx="737128"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5E5E5E"/>
                </a:solidFill>
                <a:effectLst/>
                <a:uFillTx/>
                <a:latin typeface="+mj-lt"/>
                <a:ea typeface="+mj-ea"/>
                <a:cs typeface="+mj-cs"/>
                <a:sym typeface="Helvetica Neue"/>
              </a:rPr>
              <a:t>2</a:t>
            </a:r>
          </a:p>
        </p:txBody>
      </p:sp>
    </p:spTree>
    <p:extLst>
      <p:ext uri="{BB962C8B-B14F-4D97-AF65-F5344CB8AC3E}">
        <p14:creationId xmlns:p14="http://schemas.microsoft.com/office/powerpoint/2010/main" xmlns="" val="238716592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xmlns="" id="{48388237-2250-F548-9269-277C5DC96DB0}"/>
              </a:ext>
            </a:extLst>
          </p:cNvPr>
          <p:cNvSpPr txBox="1"/>
          <p:nvPr/>
        </p:nvSpPr>
        <p:spPr>
          <a:xfrm>
            <a:off x="-68075" y="914604"/>
            <a:ext cx="24520150" cy="779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ZA" sz="4400" b="1" dirty="0">
                <a:latin typeface="Arial" panose="020B0604020202020204" pitchFamily="34" charset="0"/>
                <a:cs typeface="Arial" panose="020B0604020202020204" pitchFamily="34" charset="0"/>
              </a:rPr>
              <a:t>Background</a:t>
            </a:r>
            <a:endParaRPr sz="4400" b="1" dirty="0">
              <a:latin typeface="Arial" panose="020B0604020202020204" pitchFamily="34" charset="0"/>
              <a:cs typeface="Arial" panose="020B0604020202020204" pitchFamily="34" charset="0"/>
            </a:endParaRPr>
          </a:p>
        </p:txBody>
      </p:sp>
      <p:sp>
        <p:nvSpPr>
          <p:cNvPr id="3" name="INFORMATION SLIDE">
            <a:extLst>
              <a:ext uri="{FF2B5EF4-FFF2-40B4-BE49-F238E27FC236}">
                <a16:creationId xmlns:a16="http://schemas.microsoft.com/office/drawing/2014/main" xmlns="" id="{C598B544-62F3-C64A-90CE-250F724AD875}"/>
              </a:ext>
            </a:extLst>
          </p:cNvPr>
          <p:cNvSpPr txBox="1"/>
          <p:nvPr/>
        </p:nvSpPr>
        <p:spPr>
          <a:xfrm>
            <a:off x="604088" y="3055589"/>
            <a:ext cx="22840544" cy="99833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pPr algn="just">
              <a:lnSpc>
                <a:spcPct val="150000"/>
              </a:lnSpc>
            </a:pPr>
            <a:r>
              <a:rPr lang="en-US" sz="3200" dirty="0">
                <a:effectLst/>
                <a:latin typeface="Arial" panose="020B0604020202020204" pitchFamily="34" charset="0"/>
                <a:ea typeface="Times New Roman" panose="02020603050405020304" pitchFamily="18" charset="0"/>
              </a:rPr>
              <a:t>After the new dispensation, South Africa had arrived at a crucial point in its linguistic history, South Africans had to respond to their linguistic and cultural diversity and challenges of Constitutional multilingualism, hence the promulgation </a:t>
            </a:r>
            <a:r>
              <a:rPr lang="en-GB" sz="3200" dirty="0">
                <a:effectLst/>
                <a:latin typeface="Arial" panose="020B0604020202020204" pitchFamily="34" charset="0"/>
                <a:ea typeface="Times New Roman" panose="02020603050405020304" pitchFamily="18" charset="0"/>
              </a:rPr>
              <a:t>of the Use of Official Languages Act, 2012 (Act No. 12 of 2012), (the Act),</a:t>
            </a:r>
            <a:r>
              <a:rPr lang="en-US" sz="3200" dirty="0">
                <a:effectLst/>
                <a:latin typeface="Arial" panose="020B0604020202020204" pitchFamily="34" charset="0"/>
                <a:ea typeface="Times New Roman" panose="02020603050405020304" pitchFamily="18" charset="0"/>
              </a:rPr>
              <a:t> </a:t>
            </a:r>
            <a:r>
              <a:rPr lang="en-US" sz="3200" dirty="0">
                <a:latin typeface="Arial" panose="020B0604020202020204" pitchFamily="34" charset="0"/>
                <a:ea typeface="Times New Roman" panose="02020603050405020304" pitchFamily="18" charset="0"/>
              </a:rPr>
              <a:t>w</a:t>
            </a:r>
            <a:r>
              <a:rPr lang="en-US" sz="3200" dirty="0">
                <a:effectLst/>
                <a:latin typeface="Arial" panose="020B0604020202020204" pitchFamily="34" charset="0"/>
                <a:ea typeface="Times New Roman" panose="02020603050405020304" pitchFamily="18" charset="0"/>
              </a:rPr>
              <a:t>hich resulted </a:t>
            </a:r>
            <a:r>
              <a:rPr lang="en-US" sz="3200" dirty="0">
                <a:solidFill>
                  <a:srgbClr val="FF0000"/>
                </a:solidFill>
                <a:effectLst/>
                <a:latin typeface="Arial" panose="020B0604020202020204" pitchFamily="34" charset="0"/>
                <a:ea typeface="Times New Roman" panose="02020603050405020304" pitchFamily="18" charset="0"/>
              </a:rPr>
              <a:t>i</a:t>
            </a:r>
            <a:r>
              <a:rPr lang="en-US" sz="3200" dirty="0">
                <a:effectLst/>
                <a:latin typeface="Arial" panose="020B0604020202020204" pitchFamily="34" charset="0"/>
                <a:ea typeface="Times New Roman" panose="02020603050405020304" pitchFamily="18" charset="0"/>
              </a:rPr>
              <a:t>n the adoption of the Department of Sport, Arts and Culture Language Policy</a:t>
            </a:r>
            <a:r>
              <a:rPr lang="en-US" sz="3200" dirty="0">
                <a:solidFill>
                  <a:srgbClr val="FF9900"/>
                </a:solidFill>
                <a:effectLst/>
                <a:latin typeface="Arial" panose="020B0604020202020204" pitchFamily="34" charset="0"/>
                <a:ea typeface="Times New Roman" panose="02020603050405020304" pitchFamily="18" charset="0"/>
              </a:rPr>
              <a:t>. </a:t>
            </a:r>
          </a:p>
          <a:p>
            <a:pPr algn="just">
              <a:lnSpc>
                <a:spcPct val="150000"/>
              </a:lnSpc>
            </a:pPr>
            <a:endParaRPr lang="en-US" sz="3200" dirty="0">
              <a:solidFill>
                <a:srgbClr val="FF9900"/>
              </a:solidFill>
              <a:latin typeface="Arial" panose="020B0604020202020204" pitchFamily="34" charset="0"/>
              <a:ea typeface="Times New Roman" panose="02020603050405020304" pitchFamily="18" charset="0"/>
            </a:endParaRPr>
          </a:p>
          <a:p>
            <a:pPr algn="just">
              <a:lnSpc>
                <a:spcPct val="150000"/>
              </a:lnSpc>
            </a:pPr>
            <a:r>
              <a:rPr lang="en-US" sz="3200" dirty="0">
                <a:effectLst/>
                <a:latin typeface="Arial" panose="020B0604020202020204" pitchFamily="34" charset="0"/>
                <a:ea typeface="Times New Roman" panose="02020603050405020304" pitchFamily="18" charset="0"/>
              </a:rPr>
              <a:t>This Act brought a fresh approach to multilingualism in South Africa, but strongly encourage the utilisation of the indigenous African languages including Khoi-San and Nama languages, to foster and promote unity, social cohesion, and Ubuntu</a:t>
            </a:r>
            <a:r>
              <a:rPr lang="en-US" sz="4000" dirty="0">
                <a:effectLst/>
                <a:latin typeface="Arial" panose="020B0604020202020204" pitchFamily="34" charset="0"/>
                <a:ea typeface="Times New Roman" panose="02020603050405020304" pitchFamily="18" charset="0"/>
              </a:rPr>
              <a:t>.</a:t>
            </a:r>
          </a:p>
          <a:p>
            <a:pPr algn="just">
              <a:lnSpc>
                <a:spcPct val="150000"/>
              </a:lnSpc>
            </a:pPr>
            <a:endParaRPr lang="en-US" sz="4000" dirty="0">
              <a:latin typeface="Arial" panose="020B0604020202020204" pitchFamily="34" charset="0"/>
            </a:endParaRPr>
          </a:p>
          <a:p>
            <a:pPr algn="just">
              <a:lnSpc>
                <a:spcPct val="150000"/>
              </a:lnSpc>
            </a:pPr>
            <a:r>
              <a:rPr lang="en-US" sz="3200" dirty="0">
                <a:effectLst/>
                <a:latin typeface="Arial" panose="020B0604020202020204" pitchFamily="34" charset="0"/>
                <a:ea typeface="Times New Roman" panose="02020603050405020304" pitchFamily="18" charset="0"/>
                <a:cs typeface="Arial" panose="020B0604020202020204" pitchFamily="34" charset="0"/>
              </a:rPr>
              <a:t>The Department is also aware of the danger of becoming extinct of some indigenous African languages, who are now spoken by a handful of elderly people. </a:t>
            </a:r>
          </a:p>
          <a:p>
            <a:pPr algn="just">
              <a:lnSpc>
                <a:spcPct val="150000"/>
              </a:lnSpc>
            </a:pPr>
            <a:endParaRPr lang="en-US" sz="3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n-US" sz="3200" dirty="0">
                <a:effectLst/>
                <a:latin typeface="Arial" panose="020B0604020202020204" pitchFamily="34" charset="0"/>
                <a:ea typeface="Times New Roman" panose="02020603050405020304" pitchFamily="18" charset="0"/>
                <a:cs typeface="Arial" panose="020B0604020202020204" pitchFamily="34" charset="0"/>
              </a:rPr>
              <a:t>It further acknowledges the fact that indigenous African languages can no longer be negated, seen as languages of informal businesses but should be considered as a resource.</a:t>
            </a:r>
            <a:endParaRPr lang="en-ZA" sz="32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TextBox 4">
            <a:extLst>
              <a:ext uri="{FF2B5EF4-FFF2-40B4-BE49-F238E27FC236}">
                <a16:creationId xmlns:a16="http://schemas.microsoft.com/office/drawing/2014/main" xmlns="" id="{D944DFDC-433B-5303-0B01-857EDC277F74}"/>
              </a:ext>
            </a:extLst>
          </p:cNvPr>
          <p:cNvSpPr txBox="1"/>
          <p:nvPr/>
        </p:nvSpPr>
        <p:spPr>
          <a:xfrm>
            <a:off x="11635741" y="12420729"/>
            <a:ext cx="759988"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5E5E5E"/>
                </a:solidFill>
                <a:effectLst/>
                <a:uFillTx/>
                <a:latin typeface="+mj-lt"/>
                <a:ea typeface="+mj-ea"/>
                <a:cs typeface="+mj-cs"/>
                <a:sym typeface="Helvetica Neue"/>
              </a:rPr>
              <a:t>3</a:t>
            </a:r>
          </a:p>
        </p:txBody>
      </p:sp>
    </p:spTree>
    <p:extLst>
      <p:ext uri="{BB962C8B-B14F-4D97-AF65-F5344CB8AC3E}">
        <p14:creationId xmlns:p14="http://schemas.microsoft.com/office/powerpoint/2010/main" xmlns="" val="213911176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xmlns="" id="{48388237-2250-F548-9269-277C5DC96DB0}"/>
              </a:ext>
            </a:extLst>
          </p:cNvPr>
          <p:cNvSpPr txBox="1"/>
          <p:nvPr/>
        </p:nvSpPr>
        <p:spPr>
          <a:xfrm>
            <a:off x="-68075" y="914604"/>
            <a:ext cx="24520150" cy="779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ZA" sz="4400" b="1" dirty="0">
                <a:latin typeface="Arial" panose="020B0604020202020204" pitchFamily="34" charset="0"/>
                <a:cs typeface="Arial" panose="020B0604020202020204" pitchFamily="34" charset="0"/>
              </a:rPr>
              <a:t>Objectives of the Department of Sport, Arts and Culture</a:t>
            </a:r>
            <a:endParaRPr sz="4400" b="1" dirty="0">
              <a:latin typeface="Arial" panose="020B0604020202020204" pitchFamily="34" charset="0"/>
              <a:cs typeface="Arial" panose="020B0604020202020204" pitchFamily="34" charset="0"/>
            </a:endParaRPr>
          </a:p>
        </p:txBody>
      </p:sp>
      <p:sp>
        <p:nvSpPr>
          <p:cNvPr id="3" name="INFORMATION SLIDE">
            <a:extLst>
              <a:ext uri="{FF2B5EF4-FFF2-40B4-BE49-F238E27FC236}">
                <a16:creationId xmlns:a16="http://schemas.microsoft.com/office/drawing/2014/main" xmlns="" id="{C598B544-62F3-C64A-90CE-250F724AD875}"/>
              </a:ext>
            </a:extLst>
          </p:cNvPr>
          <p:cNvSpPr txBox="1"/>
          <p:nvPr/>
        </p:nvSpPr>
        <p:spPr>
          <a:xfrm>
            <a:off x="330740" y="3554820"/>
            <a:ext cx="23365840" cy="14886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pPr lvl="0" algn="just">
              <a:lnSpc>
                <a:spcPct val="150000"/>
              </a:lnSpc>
              <a:spcAft>
                <a:spcPts val="600"/>
              </a:spcAft>
            </a:pPr>
            <a:r>
              <a:rPr lang="en-GB" sz="3200" dirty="0">
                <a:effectLst/>
                <a:latin typeface="Arial" panose="020B0604020202020204" pitchFamily="34" charset="0"/>
                <a:ea typeface="Times New Roman" panose="02020603050405020304" pitchFamily="18" charset="0"/>
                <a:cs typeface="Arial" panose="020B0604020202020204" pitchFamily="34" charset="0"/>
              </a:rPr>
              <a:t>The primary objective of the Department of Sport, Arts and Culture is to develop and promote all South African official Indigenous language including South Africa Sign Language.</a:t>
            </a:r>
            <a:endParaRPr lang="en-US" sz="32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TextBox 4">
            <a:extLst>
              <a:ext uri="{FF2B5EF4-FFF2-40B4-BE49-F238E27FC236}">
                <a16:creationId xmlns:a16="http://schemas.microsoft.com/office/drawing/2014/main" xmlns="" id="{0F442CC3-EF0D-5B2A-153E-3C650EBCC1F0}"/>
              </a:ext>
            </a:extLst>
          </p:cNvPr>
          <p:cNvSpPr txBox="1"/>
          <p:nvPr/>
        </p:nvSpPr>
        <p:spPr>
          <a:xfrm>
            <a:off x="10698481" y="12615039"/>
            <a:ext cx="782848"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5E5E5E"/>
                </a:solidFill>
                <a:effectLst/>
                <a:uFillTx/>
                <a:latin typeface="+mj-lt"/>
                <a:ea typeface="+mj-ea"/>
                <a:cs typeface="+mj-cs"/>
                <a:sym typeface="Helvetica Neue"/>
              </a:rPr>
              <a:t>4</a:t>
            </a:r>
          </a:p>
        </p:txBody>
      </p:sp>
    </p:spTree>
    <p:extLst>
      <p:ext uri="{BB962C8B-B14F-4D97-AF65-F5344CB8AC3E}">
        <p14:creationId xmlns:p14="http://schemas.microsoft.com/office/powerpoint/2010/main" xmlns="" val="241301042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xmlns="" id="{48388237-2250-F548-9269-277C5DC96DB0}"/>
              </a:ext>
            </a:extLst>
          </p:cNvPr>
          <p:cNvSpPr txBox="1"/>
          <p:nvPr/>
        </p:nvSpPr>
        <p:spPr>
          <a:xfrm>
            <a:off x="-68075" y="914604"/>
            <a:ext cx="24520150" cy="779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ZA" sz="4400" b="1" dirty="0">
                <a:solidFill>
                  <a:schemeClr val="tx1">
                    <a:lumMod val="50000"/>
                  </a:schemeClr>
                </a:solidFill>
                <a:latin typeface="Arial" panose="020B0604020202020204" pitchFamily="34" charset="0"/>
                <a:cs typeface="Arial" panose="020B0604020202020204" pitchFamily="34" charset="0"/>
              </a:rPr>
              <a:t>Policy and Legislative Instruments for Promoting Indigenous Languages</a:t>
            </a:r>
            <a:r>
              <a:rPr lang="en-ZA" sz="4400" b="1" dirty="0">
                <a:solidFill>
                  <a:schemeClr val="bg2"/>
                </a:solidFill>
                <a:latin typeface="Arial" panose="020B0604020202020204" pitchFamily="34" charset="0"/>
                <a:cs typeface="Arial" panose="020B0604020202020204" pitchFamily="34" charset="0"/>
              </a:rPr>
              <a:t>  </a:t>
            </a:r>
            <a:endParaRPr sz="4400" b="1" dirty="0">
              <a:solidFill>
                <a:schemeClr val="bg2"/>
              </a:solidFill>
              <a:latin typeface="Arial" panose="020B0604020202020204" pitchFamily="34" charset="0"/>
              <a:cs typeface="Arial" panose="020B0604020202020204" pitchFamily="34" charset="0"/>
            </a:endParaRPr>
          </a:p>
        </p:txBody>
      </p:sp>
      <p:sp>
        <p:nvSpPr>
          <p:cNvPr id="3" name="INFORMATION SLIDE">
            <a:extLst>
              <a:ext uri="{FF2B5EF4-FFF2-40B4-BE49-F238E27FC236}">
                <a16:creationId xmlns:a16="http://schemas.microsoft.com/office/drawing/2014/main" xmlns="" id="{C598B544-62F3-C64A-90CE-250F724AD875}"/>
              </a:ext>
            </a:extLst>
          </p:cNvPr>
          <p:cNvSpPr txBox="1"/>
          <p:nvPr/>
        </p:nvSpPr>
        <p:spPr>
          <a:xfrm>
            <a:off x="628650" y="2355927"/>
            <a:ext cx="20363639" cy="131138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pPr marL="0" marR="0" algn="just">
              <a:lnSpc>
                <a:spcPct val="150000"/>
              </a:lnSpc>
              <a:spcBef>
                <a:spcPts val="900"/>
              </a:spcBef>
              <a:spcAft>
                <a:spcPts val="900"/>
              </a:spcAft>
            </a:pPr>
            <a:r>
              <a:rPr lang="en-ZA" sz="4000" dirty="0">
                <a:solidFill>
                  <a:srgbClr val="CC9900"/>
                </a:solidFill>
                <a:effectLst/>
                <a:latin typeface="Arial" panose="020B0604020202020204" pitchFamily="34" charset="0"/>
                <a:ea typeface="Times New Roman" panose="02020603050405020304" pitchFamily="18" charset="0"/>
                <a:cs typeface="Arial" panose="020B0604020202020204" pitchFamily="34" charset="0"/>
              </a:rPr>
              <a:t> </a:t>
            </a:r>
          </a:p>
          <a:p>
            <a:pPr marL="0" marR="0" algn="just">
              <a:lnSpc>
                <a:spcPct val="150000"/>
              </a:lnSpc>
              <a:spcBef>
                <a:spcPts val="900"/>
              </a:spcBef>
              <a:spcAft>
                <a:spcPts val="900"/>
              </a:spcAft>
            </a:pPr>
            <a:r>
              <a:rPr lang="en-ZA" sz="3200" dirty="0">
                <a:effectLst/>
                <a:latin typeface="Arial" panose="020B0604020202020204" pitchFamily="34" charset="0"/>
                <a:ea typeface="Times New Roman" panose="02020603050405020304" pitchFamily="18" charset="0"/>
                <a:cs typeface="Arial" panose="020B0604020202020204" pitchFamily="34" charset="0"/>
              </a:rPr>
              <a:t>Constitution of the Republic of South Africa, 1996 </a:t>
            </a:r>
            <a:endParaRPr lang="en-US" sz="32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900"/>
              </a:spcBef>
              <a:spcAft>
                <a:spcPts val="900"/>
              </a:spcAft>
            </a:pPr>
            <a:r>
              <a:rPr lang="en-ZA" sz="3200" dirty="0">
                <a:latin typeface="Arial" panose="020B0604020202020204" pitchFamily="34" charset="0"/>
                <a:ea typeface="Times New Roman" panose="02020603050405020304" pitchFamily="18" charset="0"/>
                <a:cs typeface="Arial" panose="020B0604020202020204" pitchFamily="34" charset="0"/>
              </a:rPr>
              <a:t> </a:t>
            </a:r>
            <a:r>
              <a:rPr lang="en-ZA" sz="3200" dirty="0">
                <a:effectLst/>
                <a:latin typeface="Arial" panose="020B0604020202020204" pitchFamily="34" charset="0"/>
                <a:ea typeface="Times New Roman" panose="02020603050405020304" pitchFamily="18" charset="0"/>
                <a:cs typeface="Arial" panose="020B0604020202020204" pitchFamily="34" charset="0"/>
              </a:rPr>
              <a:t>The Use of Official Languages Act 12 of 2012 (Act No. 12 of 2012)</a:t>
            </a:r>
          </a:p>
          <a:p>
            <a:pPr marL="0" marR="0" algn="just">
              <a:lnSpc>
                <a:spcPct val="150000"/>
              </a:lnSpc>
              <a:spcBef>
                <a:spcPts val="900"/>
              </a:spcBef>
              <a:spcAft>
                <a:spcPts val="900"/>
              </a:spcAft>
            </a:pPr>
            <a:r>
              <a:rPr lang="en-ZA" sz="3200" dirty="0">
                <a:effectLst/>
                <a:latin typeface="Arial" panose="020B0604020202020204" pitchFamily="34" charset="0"/>
                <a:ea typeface="Times New Roman" panose="02020603050405020304" pitchFamily="18" charset="0"/>
                <a:cs typeface="Arial" panose="020B0604020202020204" pitchFamily="34" charset="0"/>
              </a:rPr>
              <a:t> The Regulations in terms of section 13 of the Act</a:t>
            </a:r>
            <a:endParaRPr lang="en-US" sz="32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900"/>
              </a:spcBef>
              <a:spcAft>
                <a:spcPts val="900"/>
              </a:spcAft>
            </a:pPr>
            <a:r>
              <a:rPr lang="en-ZA" sz="3200" dirty="0">
                <a:latin typeface="Arial" panose="020B0604020202020204" pitchFamily="34" charset="0"/>
                <a:ea typeface="Times New Roman" panose="02020603050405020304" pitchFamily="18" charset="0"/>
                <a:cs typeface="Arial" panose="020B0604020202020204" pitchFamily="34" charset="0"/>
              </a:rPr>
              <a:t> Department of Sport, Arts and Culture Language policy 2021</a:t>
            </a:r>
          </a:p>
          <a:p>
            <a:pPr marL="0" marR="0" algn="just">
              <a:lnSpc>
                <a:spcPct val="150000"/>
              </a:lnSpc>
              <a:spcBef>
                <a:spcPts val="900"/>
              </a:spcBef>
              <a:spcAft>
                <a:spcPts val="900"/>
              </a:spcAft>
            </a:pPr>
            <a:r>
              <a:rPr lang="en-ZA" sz="3200" dirty="0">
                <a:effectLst/>
                <a:latin typeface="Arial" panose="020B0604020202020204" pitchFamily="34" charset="0"/>
                <a:ea typeface="Calibri" panose="020F0502020204030204" pitchFamily="34" charset="0"/>
                <a:cs typeface="Arial" panose="020B0604020202020204" pitchFamily="34" charset="0"/>
              </a:rPr>
              <a:t>South African Language Practitioner’s Council Act No 8 of 2014.</a:t>
            </a:r>
            <a:endParaRPr lang="en-US" sz="3200" dirty="0">
              <a:effectLst/>
              <a:latin typeface="Arial" panose="020B0604020202020204" pitchFamily="34" charset="0"/>
              <a:ea typeface="Calibri" panose="020F0502020204030204" pitchFamily="34" charset="0"/>
              <a:cs typeface="Arial" panose="020B0604020202020204" pitchFamily="34" charset="0"/>
            </a:endParaRPr>
          </a:p>
          <a:p>
            <a:pPr marL="457200" marR="0" indent="-457200" algn="just">
              <a:lnSpc>
                <a:spcPct val="150000"/>
              </a:lnSpc>
              <a:spcBef>
                <a:spcPts val="900"/>
              </a:spcBef>
              <a:spcAft>
                <a:spcPts val="900"/>
              </a:spcAft>
            </a:pPr>
            <a:r>
              <a:rPr lang="en-ZA" sz="3200" dirty="0">
                <a:effectLst/>
                <a:latin typeface="Arial" panose="020B0604020202020204" pitchFamily="34" charset="0"/>
                <a:ea typeface="Times New Roman" panose="02020603050405020304" pitchFamily="18" charset="0"/>
                <a:cs typeface="Arial" panose="020B0604020202020204" pitchFamily="34" charset="0"/>
              </a:rPr>
              <a:t>The Pan South African Language Board Act 59 of 1995 as Amended by Act 10 of 1999. </a:t>
            </a:r>
          </a:p>
          <a:p>
            <a:pPr marL="457200" marR="0" indent="-457200" algn="just">
              <a:lnSpc>
                <a:spcPct val="150000"/>
              </a:lnSpc>
              <a:spcBef>
                <a:spcPts val="900"/>
              </a:spcBef>
              <a:spcAft>
                <a:spcPts val="900"/>
              </a:spcAft>
            </a:pPr>
            <a:endParaRPr lang="en-ZA" sz="3200" dirty="0">
              <a:effectLst/>
              <a:latin typeface="Arial" panose="020B0604020202020204" pitchFamily="34" charset="0"/>
              <a:ea typeface="Times New Roman" panose="02020603050405020304" pitchFamily="18" charset="0"/>
              <a:cs typeface="Arial" panose="020B0604020202020204" pitchFamily="34" charset="0"/>
            </a:endParaRPr>
          </a:p>
          <a:p>
            <a:pPr marL="457200" marR="0" indent="-457200" algn="just">
              <a:lnSpc>
                <a:spcPct val="150000"/>
              </a:lnSpc>
              <a:spcBef>
                <a:spcPts val="900"/>
              </a:spcBef>
              <a:spcAft>
                <a:spcPts val="900"/>
              </a:spcAft>
            </a:pPr>
            <a:r>
              <a:rPr lang="en-ZA" sz="3200" dirty="0">
                <a:effectLst/>
                <a:latin typeface="Arial" panose="020B0604020202020204" pitchFamily="34" charset="0"/>
                <a:ea typeface="Times New Roman" panose="02020603050405020304" pitchFamily="18" charset="0"/>
                <a:cs typeface="Arial" panose="020B0604020202020204" pitchFamily="34" charset="0"/>
              </a:rPr>
              <a:t>All these instruments prioritise the need for the promotion of Indigenous African languages</a:t>
            </a:r>
            <a:r>
              <a:rPr lang="en-ZA"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ZA" sz="3200" dirty="0">
              <a:solidFill>
                <a:schemeClr val="tx1">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endParaRPr lang="en-ZA" sz="3200" dirty="0">
              <a:solidFill>
                <a:schemeClr val="bg2"/>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endParaRPr lang="en-ZA" sz="4000" dirty="0">
              <a:solidFill>
                <a:schemeClr val="tx1">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p>
            <a:pPr algn="l"/>
            <a:endParaRPr lang="en-US" dirty="0"/>
          </a:p>
        </p:txBody>
      </p:sp>
      <p:sp>
        <p:nvSpPr>
          <p:cNvPr id="5" name="TextBox 4">
            <a:extLst>
              <a:ext uri="{FF2B5EF4-FFF2-40B4-BE49-F238E27FC236}">
                <a16:creationId xmlns:a16="http://schemas.microsoft.com/office/drawing/2014/main" xmlns="" id="{376C707C-0356-A5B3-9A78-2E975D1E6371}"/>
              </a:ext>
            </a:extLst>
          </p:cNvPr>
          <p:cNvSpPr txBox="1"/>
          <p:nvPr/>
        </p:nvSpPr>
        <p:spPr>
          <a:xfrm>
            <a:off x="12367261" y="12752199"/>
            <a:ext cx="714268"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5E5E5E"/>
                </a:solidFill>
                <a:effectLst/>
                <a:uFillTx/>
                <a:latin typeface="+mj-lt"/>
                <a:ea typeface="+mj-ea"/>
                <a:cs typeface="+mj-cs"/>
                <a:sym typeface="Helvetica Neue"/>
              </a:rPr>
              <a:t>5</a:t>
            </a:r>
          </a:p>
        </p:txBody>
      </p:sp>
    </p:spTree>
    <p:extLst>
      <p:ext uri="{BB962C8B-B14F-4D97-AF65-F5344CB8AC3E}">
        <p14:creationId xmlns:p14="http://schemas.microsoft.com/office/powerpoint/2010/main" xmlns="" val="152701687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xmlns="" id="{48388237-2250-F548-9269-277C5DC96DB0}"/>
              </a:ext>
            </a:extLst>
          </p:cNvPr>
          <p:cNvSpPr txBox="1"/>
          <p:nvPr/>
        </p:nvSpPr>
        <p:spPr>
          <a:xfrm>
            <a:off x="-68075" y="778417"/>
            <a:ext cx="24520150" cy="779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ZA" sz="4400" dirty="0">
                <a:latin typeface="Arial" panose="020B0604020202020204" pitchFamily="34" charset="0"/>
                <a:cs typeface="Arial" panose="020B0604020202020204" pitchFamily="34" charset="0"/>
              </a:rPr>
              <a:t> </a:t>
            </a:r>
            <a:r>
              <a:rPr lang="en-ZA" sz="4400" b="1" dirty="0">
                <a:latin typeface="Arial" panose="020B0604020202020204" pitchFamily="34" charset="0"/>
                <a:cs typeface="Arial" panose="020B0604020202020204" pitchFamily="34" charset="0"/>
              </a:rPr>
              <a:t>Skills Development and Collaboration with other Stakeholders</a:t>
            </a:r>
            <a:endParaRPr sz="4400" b="1" dirty="0">
              <a:latin typeface="Arial" panose="020B0604020202020204" pitchFamily="34" charset="0"/>
              <a:cs typeface="Arial" panose="020B0604020202020204" pitchFamily="34" charset="0"/>
            </a:endParaRPr>
          </a:p>
        </p:txBody>
      </p:sp>
      <p:sp>
        <p:nvSpPr>
          <p:cNvPr id="3" name="INFORMATION SLIDE">
            <a:extLst>
              <a:ext uri="{FF2B5EF4-FFF2-40B4-BE49-F238E27FC236}">
                <a16:creationId xmlns:a16="http://schemas.microsoft.com/office/drawing/2014/main" xmlns="" id="{C598B544-62F3-C64A-90CE-250F724AD875}"/>
              </a:ext>
            </a:extLst>
          </p:cNvPr>
          <p:cNvSpPr txBox="1"/>
          <p:nvPr/>
        </p:nvSpPr>
        <p:spPr>
          <a:xfrm>
            <a:off x="1712068" y="3161026"/>
            <a:ext cx="21070111" cy="128599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pPr marL="0" marR="0" algn="just">
              <a:lnSpc>
                <a:spcPct val="150000"/>
              </a:lnSpc>
              <a:spcBef>
                <a:spcPts val="0"/>
              </a:spcBef>
              <a:spcAft>
                <a:spcPts val="0"/>
              </a:spcAft>
            </a:pPr>
            <a:r>
              <a:rPr lang="en-ZA" sz="3200" dirty="0">
                <a:effectLst/>
                <a:latin typeface="Arial" panose="020B0604020202020204" pitchFamily="34" charset="0"/>
                <a:ea typeface="Times New Roman" panose="02020603050405020304" pitchFamily="18" charset="0"/>
                <a:cs typeface="Arial" panose="020B0604020202020204" pitchFamily="34" charset="0"/>
              </a:rPr>
              <a:t>The Department of Sport, Arts and Culture (DSAC), through the National Language Service, has embarked on capacity-building programmes to promote the study of Indigenous African Languages. </a:t>
            </a:r>
          </a:p>
          <a:p>
            <a:pPr marL="0" marR="0" algn="just">
              <a:lnSpc>
                <a:spcPct val="150000"/>
              </a:lnSpc>
              <a:spcBef>
                <a:spcPts val="0"/>
              </a:spcBef>
              <a:spcAft>
                <a:spcPts val="0"/>
              </a:spcAft>
            </a:pPr>
            <a:endParaRPr lang="en-ZA" sz="3200" dirty="0">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0"/>
              </a:spcAft>
            </a:pPr>
            <a:r>
              <a:rPr lang="en-ZA" sz="3200" dirty="0">
                <a:effectLst/>
                <a:latin typeface="Arial" panose="020B0604020202020204" pitchFamily="34" charset="0"/>
                <a:ea typeface="Times New Roman" panose="02020603050405020304" pitchFamily="18" charset="0"/>
                <a:cs typeface="Arial" panose="020B0604020202020204" pitchFamily="34" charset="0"/>
              </a:rPr>
              <a:t>DSAC is running a language bursary project working with different universities. The purpose of this project is to assist students who are interested in pursuing language studies. </a:t>
            </a:r>
          </a:p>
          <a:p>
            <a:pPr marL="0" marR="0" algn="just">
              <a:lnSpc>
                <a:spcPct val="150000"/>
              </a:lnSpc>
              <a:spcBef>
                <a:spcPts val="0"/>
              </a:spcBef>
              <a:spcAft>
                <a:spcPts val="0"/>
              </a:spcAft>
            </a:pPr>
            <a:r>
              <a:rPr lang="en-ZA" sz="1800" dirty="0">
                <a:effectLst/>
                <a:latin typeface="Arial" panose="020B0604020202020204" pitchFamily="34" charset="0"/>
                <a:ea typeface="Times New Roman" panose="02020603050405020304" pitchFamily="18" charset="0"/>
              </a:rPr>
              <a:t> </a:t>
            </a:r>
            <a:endParaRPr lang="en-US" sz="3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3200" dirty="0">
                <a:effectLst/>
                <a:latin typeface="Arial" panose="020B0604020202020204" pitchFamily="34" charset="0"/>
                <a:ea typeface="Calibri" panose="020F0502020204030204" pitchFamily="34" charset="0"/>
                <a:cs typeface="Arial" panose="020B0604020202020204" pitchFamily="34" charset="0"/>
              </a:rPr>
              <a:t>The Department also coordinate</a:t>
            </a:r>
            <a:r>
              <a:rPr lang="en-US" sz="3200" dirty="0">
                <a:solidFill>
                  <a:srgbClr val="FF0000"/>
                </a:solidFill>
                <a:effectLst/>
                <a:latin typeface="Arial" panose="020B0604020202020204" pitchFamily="34" charset="0"/>
                <a:ea typeface="Calibri" panose="020F0502020204030204" pitchFamily="34" charset="0"/>
                <a:cs typeface="Arial" panose="020B0604020202020204" pitchFamily="34" charset="0"/>
              </a:rPr>
              <a:t>s</a:t>
            </a:r>
            <a:r>
              <a:rPr lang="en-US" sz="3200" dirty="0">
                <a:effectLst/>
                <a:latin typeface="Arial" panose="020B0604020202020204" pitchFamily="34" charset="0"/>
                <a:ea typeface="Calibri" panose="020F0502020204030204" pitchFamily="34" charset="0"/>
                <a:cs typeface="Arial" panose="020B0604020202020204" pitchFamily="34" charset="0"/>
              </a:rPr>
              <a:t> the National Language Stakeholder Engagement Forum (NLS</a:t>
            </a:r>
            <a:r>
              <a:rPr lang="en-US" sz="3200" dirty="0">
                <a:solidFill>
                  <a:srgbClr val="FF0000"/>
                </a:solidFill>
                <a:effectLst/>
                <a:latin typeface="Arial" panose="020B0604020202020204" pitchFamily="34" charset="0"/>
                <a:ea typeface="Calibri" panose="020F0502020204030204" pitchFamily="34" charset="0"/>
                <a:cs typeface="Arial" panose="020B0604020202020204" pitchFamily="34" charset="0"/>
              </a:rPr>
              <a:t>E</a:t>
            </a:r>
            <a:r>
              <a:rPr lang="en-US" sz="3200" dirty="0">
                <a:effectLst/>
                <a:latin typeface="Arial" panose="020B0604020202020204" pitchFamily="34" charset="0"/>
                <a:ea typeface="Calibri" panose="020F0502020204030204" pitchFamily="34" charset="0"/>
                <a:cs typeface="Arial" panose="020B0604020202020204" pitchFamily="34" charset="0"/>
              </a:rPr>
              <a:t>F) which brings together language stakeholders from national government departments, entities, provincial legislatures and municipalities to share information and critical matters around the promotion and the use of African Languages. </a:t>
            </a:r>
          </a:p>
          <a:p>
            <a:pPr algn="just">
              <a:lnSpc>
                <a:spcPct val="150000"/>
              </a:lnSpc>
            </a:pPr>
            <a:endParaRPr lang="en-US" sz="32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GB" sz="3200" dirty="0">
                <a:effectLst/>
                <a:latin typeface="Arial" panose="020B0604020202020204" pitchFamily="34" charset="0"/>
                <a:ea typeface="Calibri" panose="020F0502020204030204" pitchFamily="34" charset="0"/>
                <a:cs typeface="Arial" panose="020B0604020202020204" pitchFamily="34" charset="0"/>
              </a:rPr>
              <a:t>The Department is continuing to work in partnership with PanSALB on the development and promotion of Indigenous African languages and celebration of International Mother Language Day as one of the mechanism to advocate the significance of using Mother languages.</a:t>
            </a:r>
            <a:endParaRPr lang="en-ZA" sz="3200" dirty="0">
              <a:effectLst/>
              <a:latin typeface="Arial" panose="020B0604020202020204" pitchFamily="34" charset="0"/>
              <a:ea typeface="Times New Roman" panose="02020603050405020304" pitchFamily="18" charset="0"/>
              <a:cs typeface="Arial" panose="020B0604020202020204" pitchFamily="34" charset="0"/>
            </a:endParaRPr>
          </a:p>
          <a:p>
            <a:pPr algn="l">
              <a:lnSpc>
                <a:spcPct val="150000"/>
              </a:lnSpc>
            </a:pPr>
            <a:r>
              <a:rPr lang="en-GB" sz="4000" dirty="0">
                <a:solidFill>
                  <a:schemeClr val="tx1">
                    <a:lumMod val="75000"/>
                  </a:schemeClr>
                </a:solidFill>
                <a:effectLst/>
                <a:latin typeface="Arial" panose="020B0604020202020204" pitchFamily="34" charset="0"/>
                <a:ea typeface="Calibri" panose="020F0502020204030204" pitchFamily="34" charset="0"/>
                <a:cs typeface="Arial" panose="020B0604020202020204" pitchFamily="34" charset="0"/>
              </a:rPr>
              <a:t> </a:t>
            </a:r>
            <a:endParaRPr lang="en-ZA" sz="4000" dirty="0">
              <a:solidFill>
                <a:schemeClr val="tx1">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p>
            <a:pPr algn="l"/>
            <a:endParaRPr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xmlns="" id="{893A0AAC-E73B-00AA-844C-33DFFB659C6E}"/>
              </a:ext>
            </a:extLst>
          </p:cNvPr>
          <p:cNvSpPr txBox="1"/>
          <p:nvPr/>
        </p:nvSpPr>
        <p:spPr>
          <a:xfrm>
            <a:off x="12049975" y="12329472"/>
            <a:ext cx="767608"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5E5E5E"/>
                </a:solidFill>
                <a:effectLst/>
                <a:uFillTx/>
                <a:latin typeface="+mj-lt"/>
                <a:ea typeface="+mj-ea"/>
                <a:cs typeface="+mj-cs"/>
                <a:sym typeface="Helvetica Neue"/>
              </a:rPr>
              <a:t>6</a:t>
            </a:r>
          </a:p>
        </p:txBody>
      </p:sp>
    </p:spTree>
    <p:extLst>
      <p:ext uri="{BB962C8B-B14F-4D97-AF65-F5344CB8AC3E}">
        <p14:creationId xmlns:p14="http://schemas.microsoft.com/office/powerpoint/2010/main" xmlns="" val="247489060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xmlns="" id="{48388237-2250-F548-9269-277C5DC96DB0}"/>
              </a:ext>
            </a:extLst>
          </p:cNvPr>
          <p:cNvSpPr txBox="1"/>
          <p:nvPr/>
        </p:nvSpPr>
        <p:spPr>
          <a:xfrm>
            <a:off x="-68075" y="914604"/>
            <a:ext cx="24520150" cy="779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ZA" sz="4400" b="1" dirty="0">
                <a:latin typeface="Arial" panose="020B0604020202020204" pitchFamily="34" charset="0"/>
                <a:cs typeface="Arial" panose="020B0604020202020204" pitchFamily="34" charset="0"/>
              </a:rPr>
              <a:t>Translation and Editing Service</a:t>
            </a:r>
            <a:endParaRPr sz="4400" b="1" dirty="0">
              <a:latin typeface="Arial" panose="020B0604020202020204" pitchFamily="34" charset="0"/>
              <a:cs typeface="Arial" panose="020B0604020202020204" pitchFamily="34" charset="0"/>
            </a:endParaRPr>
          </a:p>
        </p:txBody>
      </p:sp>
      <p:sp>
        <p:nvSpPr>
          <p:cNvPr id="3" name="INFORMATION SLIDE">
            <a:extLst>
              <a:ext uri="{FF2B5EF4-FFF2-40B4-BE49-F238E27FC236}">
                <a16:creationId xmlns:a16="http://schemas.microsoft.com/office/drawing/2014/main" xmlns="" id="{C598B544-62F3-C64A-90CE-250F724AD875}"/>
              </a:ext>
            </a:extLst>
          </p:cNvPr>
          <p:cNvSpPr txBox="1"/>
          <p:nvPr/>
        </p:nvSpPr>
        <p:spPr>
          <a:xfrm>
            <a:off x="564203" y="4884485"/>
            <a:ext cx="23093465" cy="56117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pPr algn="just">
              <a:lnSpc>
                <a:spcPct val="150000"/>
              </a:lnSpc>
            </a:pPr>
            <a:r>
              <a:rPr lang="en-US" sz="3200" dirty="0">
                <a:effectLst/>
                <a:latin typeface="Arial" panose="020B0604020202020204" pitchFamily="34" charset="0"/>
                <a:ea typeface="Times New Roman" panose="02020603050405020304" pitchFamily="18" charset="0"/>
                <a:cs typeface="Arial" panose="020B0604020202020204" pitchFamily="34" charset="0"/>
              </a:rPr>
              <a:t>The Department through Translation and Editing directorate, ensures that citizens access information and services in their languages of choice. </a:t>
            </a:r>
            <a:r>
              <a:rPr lang="en-GB" sz="3200" dirty="0">
                <a:effectLst/>
                <a:latin typeface="Arial" panose="020B0604020202020204" pitchFamily="34" charset="0"/>
                <a:ea typeface="Times New Roman" panose="02020603050405020304" pitchFamily="18" charset="0"/>
                <a:cs typeface="Arial" panose="020B0604020202020204" pitchFamily="34" charset="0"/>
              </a:rPr>
              <a:t>It further facilitates communication between government and the citizens through translating and editing official documents into and from the indigenous African languages. It also provides translation and editing in foreign languages.</a:t>
            </a:r>
          </a:p>
          <a:p>
            <a:pPr algn="just">
              <a:lnSpc>
                <a:spcPct val="150000"/>
              </a:lnSpc>
            </a:pPr>
            <a:endParaRPr lang="en-GB" sz="3200" dirty="0">
              <a:solidFill>
                <a:schemeClr val="tx1">
                  <a:lumMod val="75000"/>
                </a:schemeClr>
              </a:solidFill>
              <a:latin typeface="Arial" panose="020B0604020202020204" pitchFamily="34" charset="0"/>
              <a:ea typeface="Times New Roman" panose="02020603050405020304" pitchFamily="18" charset="0"/>
              <a:cs typeface="Arial" panose="020B0604020202020204" pitchFamily="34" charset="0"/>
            </a:endParaRPr>
          </a:p>
          <a:p>
            <a:endParaRPr dirty="0"/>
          </a:p>
        </p:txBody>
      </p:sp>
      <p:sp>
        <p:nvSpPr>
          <p:cNvPr id="5" name="TextBox 4">
            <a:extLst>
              <a:ext uri="{FF2B5EF4-FFF2-40B4-BE49-F238E27FC236}">
                <a16:creationId xmlns:a16="http://schemas.microsoft.com/office/drawing/2014/main" xmlns="" id="{AB69F653-1B45-4487-7B56-2025A7663F15}"/>
              </a:ext>
            </a:extLst>
          </p:cNvPr>
          <p:cNvSpPr txBox="1"/>
          <p:nvPr/>
        </p:nvSpPr>
        <p:spPr>
          <a:xfrm>
            <a:off x="11224261" y="12729237"/>
            <a:ext cx="851428"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5E5E5E"/>
                </a:solidFill>
                <a:effectLst/>
                <a:uFillTx/>
                <a:latin typeface="+mj-lt"/>
                <a:ea typeface="+mj-ea"/>
                <a:cs typeface="+mj-cs"/>
                <a:sym typeface="Helvetica Neue"/>
              </a:rPr>
              <a:t>7</a:t>
            </a:r>
          </a:p>
        </p:txBody>
      </p:sp>
    </p:spTree>
    <p:extLst>
      <p:ext uri="{BB962C8B-B14F-4D97-AF65-F5344CB8AC3E}">
        <p14:creationId xmlns:p14="http://schemas.microsoft.com/office/powerpoint/2010/main" xmlns="" val="349266294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xmlns="" id="{48388237-2250-F548-9269-277C5DC96DB0}"/>
              </a:ext>
            </a:extLst>
          </p:cNvPr>
          <p:cNvSpPr txBox="1"/>
          <p:nvPr/>
        </p:nvSpPr>
        <p:spPr>
          <a:xfrm>
            <a:off x="-68075" y="914604"/>
            <a:ext cx="24520150" cy="779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ZA" sz="4400" b="1" dirty="0">
                <a:latin typeface="Arial" panose="020B0604020202020204" pitchFamily="34" charset="0"/>
                <a:cs typeface="Arial" panose="020B0604020202020204" pitchFamily="34" charset="0"/>
              </a:rPr>
              <a:t>Specialised Terminologies in Indigenous African Languages </a:t>
            </a:r>
            <a:endParaRPr sz="4400" b="1" dirty="0">
              <a:latin typeface="Arial" panose="020B0604020202020204" pitchFamily="34" charset="0"/>
              <a:cs typeface="Arial" panose="020B0604020202020204" pitchFamily="34" charset="0"/>
            </a:endParaRPr>
          </a:p>
        </p:txBody>
      </p:sp>
      <p:sp>
        <p:nvSpPr>
          <p:cNvPr id="3" name="INFORMATION SLIDE">
            <a:extLst>
              <a:ext uri="{FF2B5EF4-FFF2-40B4-BE49-F238E27FC236}">
                <a16:creationId xmlns:a16="http://schemas.microsoft.com/office/drawing/2014/main" xmlns="" id="{C598B544-62F3-C64A-90CE-250F724AD875}"/>
              </a:ext>
            </a:extLst>
          </p:cNvPr>
          <p:cNvSpPr txBox="1"/>
          <p:nvPr/>
        </p:nvSpPr>
        <p:spPr>
          <a:xfrm>
            <a:off x="564204" y="3653054"/>
            <a:ext cx="22898470" cy="78277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pPr algn="just">
              <a:lnSpc>
                <a:spcPct val="150000"/>
              </a:lnSpc>
            </a:pPr>
            <a:r>
              <a:rPr lang="en-US" sz="3200" dirty="0">
                <a:solidFill>
                  <a:schemeClr val="tx1">
                    <a:lumMod val="75000"/>
                  </a:schemeClr>
                </a:solidFill>
                <a:effectLst/>
                <a:latin typeface="Arial" panose="020B0604020202020204" pitchFamily="34" charset="0"/>
                <a:ea typeface="Calibri" panose="020F0502020204030204" pitchFamily="34" charset="0"/>
                <a:cs typeface="Arial" panose="020B0604020202020204" pitchFamily="34" charset="0"/>
              </a:rPr>
              <a:t> </a:t>
            </a:r>
            <a:r>
              <a:rPr lang="en-US" sz="3200" dirty="0">
                <a:latin typeface="Arial" panose="020B0604020202020204" pitchFamily="34" charset="0"/>
                <a:ea typeface="Calibri" panose="020F0502020204030204" pitchFamily="34" charset="0"/>
                <a:cs typeface="Arial" panose="020B0604020202020204" pitchFamily="34" charset="0"/>
              </a:rPr>
              <a:t>T</a:t>
            </a:r>
            <a:r>
              <a:rPr lang="en-US" sz="3200" dirty="0">
                <a:effectLst/>
                <a:latin typeface="Arial" panose="020B0604020202020204" pitchFamily="34" charset="0"/>
                <a:ea typeface="Calibri" panose="020F0502020204030204" pitchFamily="34" charset="0"/>
                <a:cs typeface="Arial" panose="020B0604020202020204" pitchFamily="34" charset="0"/>
              </a:rPr>
              <a:t>he Department develops specialized terminologies in all official languages </a:t>
            </a:r>
          </a:p>
          <a:p>
            <a:pPr algn="just">
              <a:lnSpc>
                <a:spcPct val="150000"/>
              </a:lnSpc>
            </a:pPr>
            <a:endParaRPr lang="en-US" sz="3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3200" dirty="0">
                <a:effectLst/>
                <a:latin typeface="Arial" panose="020B0604020202020204" pitchFamily="34" charset="0"/>
                <a:ea typeface="Calibri" panose="020F0502020204030204" pitchFamily="34" charset="0"/>
                <a:cs typeface="Arial" panose="020B0604020202020204" pitchFamily="34" charset="0"/>
              </a:rPr>
              <a:t>It is assisted by experts and collaborators throughout the country in developing terminology in all Indigenous African Languages to empower these languages to be functional in technical domains. </a:t>
            </a:r>
          </a:p>
          <a:p>
            <a:pPr algn="just">
              <a:lnSpc>
                <a:spcPct val="150000"/>
              </a:lnSpc>
            </a:pPr>
            <a:endParaRPr lang="en-US" sz="3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3200" dirty="0">
                <a:effectLst/>
                <a:latin typeface="Arial" panose="020B0604020202020204" pitchFamily="34" charset="0"/>
                <a:ea typeface="Calibri" panose="020F0502020204030204" pitchFamily="34" charset="0"/>
                <a:cs typeface="Arial" panose="020B0604020202020204" pitchFamily="34" charset="0"/>
              </a:rPr>
              <a:t>The terminologies developed amongst others include the following domains: Information Communication Technology, Financial, Parliamentary/Political, Elections and</a:t>
            </a:r>
            <a:r>
              <a:rPr lang="en-US" sz="32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3200" dirty="0">
                <a:effectLst/>
                <a:latin typeface="Arial" panose="020B0604020202020204" pitchFamily="34" charset="0"/>
                <a:ea typeface="Calibri" panose="020F0502020204030204" pitchFamily="34" charset="0"/>
                <a:cs typeface="Arial" panose="020B0604020202020204" pitchFamily="34" charset="0"/>
              </a:rPr>
              <a:t>Pharmaceutical.</a:t>
            </a:r>
            <a:endParaRPr lang="en-ZA" sz="3200" dirty="0">
              <a:effectLst/>
              <a:latin typeface="Arial" panose="020B0604020202020204" pitchFamily="34" charset="0"/>
              <a:ea typeface="Times New Roman" panose="02020603050405020304" pitchFamily="18" charset="0"/>
              <a:cs typeface="Arial" panose="020B0604020202020204" pitchFamily="34" charset="0"/>
            </a:endParaRPr>
          </a:p>
          <a:p>
            <a:endParaRPr dirty="0"/>
          </a:p>
        </p:txBody>
      </p:sp>
      <p:sp>
        <p:nvSpPr>
          <p:cNvPr id="5" name="TextBox 4">
            <a:extLst>
              <a:ext uri="{FF2B5EF4-FFF2-40B4-BE49-F238E27FC236}">
                <a16:creationId xmlns:a16="http://schemas.microsoft.com/office/drawing/2014/main" xmlns="" id="{7A3F5567-A30A-37B8-8CEB-DA39B05F6598}"/>
              </a:ext>
            </a:extLst>
          </p:cNvPr>
          <p:cNvSpPr txBox="1"/>
          <p:nvPr/>
        </p:nvSpPr>
        <p:spPr>
          <a:xfrm>
            <a:off x="11430001" y="12466449"/>
            <a:ext cx="1034308"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lang="en-US" dirty="0"/>
              <a:t>8</a:t>
            </a:r>
            <a:endParaRPr kumimoji="0" lang="en-US" sz="2400" b="0" i="0" u="none" strike="noStrike" cap="none" spc="0" normalizeH="0" baseline="0" dirty="0">
              <a:ln>
                <a:noFill/>
              </a:ln>
              <a:solidFill>
                <a:srgbClr val="5E5E5E"/>
              </a:solidFill>
              <a:effectLst/>
              <a:uFillTx/>
              <a:latin typeface="+mj-lt"/>
              <a:ea typeface="+mj-ea"/>
              <a:cs typeface="+mj-cs"/>
              <a:sym typeface="Helvetica Neue"/>
            </a:endParaRPr>
          </a:p>
        </p:txBody>
      </p:sp>
    </p:spTree>
    <p:extLst>
      <p:ext uri="{BB962C8B-B14F-4D97-AF65-F5344CB8AC3E}">
        <p14:creationId xmlns:p14="http://schemas.microsoft.com/office/powerpoint/2010/main" xmlns="" val="2649295746"/>
      </p:ext>
    </p:extLst>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a:ea typeface="Helvetica"/>
        <a:cs typeface="Helvetica"/>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a:ea typeface="Helvetica"/>
        <a:cs typeface="Helvetica"/>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644</TotalTime>
  <Words>1017</Words>
  <Application>Microsoft Office PowerPoint</Application>
  <PresentationFormat>Custom</PresentationFormat>
  <Paragraphs>93</Paragraphs>
  <Slides>15</Slides>
  <Notes>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21_BasicWhite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Ntsoaki Msindo</dc:creator>
  <cp:lastModifiedBy>USER</cp:lastModifiedBy>
  <cp:revision>43</cp:revision>
  <cp:lastPrinted>2022-06-30T09:49:14Z</cp:lastPrinted>
  <dcterms:modified xsi:type="dcterms:W3CDTF">2022-08-25T07:24:22Z</dcterms:modified>
</cp:coreProperties>
</file>