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327" r:id="rId4"/>
    <p:sldId id="602" r:id="rId5"/>
    <p:sldId id="604" r:id="rId6"/>
    <p:sldId id="605" r:id="rId7"/>
    <p:sldId id="606" r:id="rId8"/>
    <p:sldId id="607" r:id="rId9"/>
    <p:sldId id="603" r:id="rId10"/>
    <p:sldId id="264" r:id="rId11"/>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9933"/>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94"/>
  </p:normalViewPr>
  <p:slideViewPr>
    <p:cSldViewPr snapToGrid="0">
      <p:cViewPr varScale="1">
        <p:scale>
          <a:sx n="34" d="100"/>
          <a:sy n="34" d="100"/>
        </p:scale>
        <p:origin x="-876" y="-7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68" name="Shape 168"/>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94484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4431323" y="2039816"/>
            <a:ext cx="15217644" cy="5399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GB" sz="4800" dirty="0">
                <a:latin typeface="Arial Black" panose="020B0A04020102020204" pitchFamily="34" charset="0"/>
              </a:rPr>
              <a:t>DSAC BRIEFING TO SELECT COMMITTEE ON: </a:t>
            </a:r>
          </a:p>
          <a:p>
            <a:pPr>
              <a:defRPr sz="13700">
                <a:solidFill>
                  <a:srgbClr val="FFFFFF"/>
                </a:solidFill>
                <a:latin typeface="Gill Sans SemiBold"/>
                <a:ea typeface="Gill Sans SemiBold"/>
                <a:cs typeface="Gill Sans SemiBold"/>
                <a:sym typeface="Gill Sans SemiBold"/>
              </a:defRPr>
            </a:pPr>
            <a:r>
              <a:rPr lang="en-GB" sz="4800" dirty="0">
                <a:latin typeface="Arial Black" panose="020B0A04020102020204" pitchFamily="34" charset="0"/>
              </a:rPr>
              <a:t>INSTALLATION OF  SA FLAGS IN SCHOOLS</a:t>
            </a:r>
          </a:p>
          <a:p>
            <a:pPr>
              <a:defRPr sz="13700">
                <a:solidFill>
                  <a:srgbClr val="FFFFFF"/>
                </a:solidFill>
                <a:latin typeface="Gill Sans SemiBold"/>
                <a:ea typeface="Gill Sans SemiBold"/>
                <a:cs typeface="Gill Sans SemiBold"/>
                <a:sym typeface="Gill Sans SemiBold"/>
              </a:defRPr>
            </a:pPr>
            <a:endParaRPr lang="en-GB" sz="3200" dirty="0">
              <a:latin typeface="Arial Black" panose="020B0A04020102020204" pitchFamily="34" charset="0"/>
            </a:endParaRPr>
          </a:p>
          <a:p>
            <a:pPr>
              <a:defRPr sz="13700">
                <a:solidFill>
                  <a:srgbClr val="FFFFFF"/>
                </a:solidFill>
                <a:latin typeface="Gill Sans SemiBold"/>
                <a:ea typeface="Gill Sans SemiBold"/>
                <a:cs typeface="Gill Sans SemiBold"/>
                <a:sym typeface="Gill Sans SemiBold"/>
              </a:defRPr>
            </a:pPr>
            <a:r>
              <a:rPr lang="en-GB" sz="3200" dirty="0">
                <a:latin typeface="Arial Black" panose="020B0A04020102020204" pitchFamily="34" charset="0"/>
              </a:rPr>
              <a:t>Presented by: Director-General </a:t>
            </a:r>
          </a:p>
          <a:p>
            <a:pPr>
              <a:defRPr sz="13700">
                <a:solidFill>
                  <a:srgbClr val="FFFFFF"/>
                </a:solidFill>
                <a:latin typeface="Gill Sans SemiBold"/>
                <a:ea typeface="Gill Sans SemiBold"/>
                <a:cs typeface="Gill Sans SemiBold"/>
                <a:sym typeface="Gill Sans SemiBold"/>
              </a:defRPr>
            </a:pPr>
            <a:endParaRPr lang="en-GB" sz="3200" dirty="0">
              <a:latin typeface="Arial Black" panose="020B0A04020102020204" pitchFamily="34" charset="0"/>
            </a:endParaRPr>
          </a:p>
          <a:p>
            <a:pPr>
              <a:defRPr sz="13700">
                <a:solidFill>
                  <a:srgbClr val="FFFFFF"/>
                </a:solidFill>
                <a:latin typeface="Gill Sans SemiBold"/>
                <a:ea typeface="Gill Sans SemiBold"/>
                <a:cs typeface="Gill Sans SemiBold"/>
                <a:sym typeface="Gill Sans SemiBold"/>
              </a:defRPr>
            </a:pPr>
            <a:r>
              <a:rPr lang="en-GB" sz="3200" dirty="0">
                <a:latin typeface="Arial Black" panose="020B0A04020102020204" pitchFamily="34" charset="0"/>
              </a:rPr>
              <a:t>03 August 2022</a:t>
            </a:r>
          </a:p>
          <a:p>
            <a:pPr>
              <a:defRPr sz="13700">
                <a:solidFill>
                  <a:srgbClr val="FFFFFF"/>
                </a:solidFill>
                <a:latin typeface="Gill Sans SemiBold"/>
                <a:ea typeface="Gill Sans SemiBold"/>
                <a:cs typeface="Gill Sans SemiBold"/>
                <a:sym typeface="Gill Sans SemiBold"/>
              </a:defRPr>
            </a:pPr>
            <a:r>
              <a:rPr lang="en-GB" sz="5400" dirty="0"/>
              <a:t/>
            </a:r>
            <a:br>
              <a:rPr lang="en-GB" sz="5400" dirty="0"/>
            </a:br>
            <a:endParaRPr sz="5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a:t>
            </a:r>
          </a:p>
        </p:txBody>
      </p:sp>
      <p:sp>
        <p:nvSpPr>
          <p:cNvPr id="3"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10</a:t>
            </a:r>
          </a:p>
        </p:txBody>
      </p:sp>
    </p:spTree>
    <p:extLst>
      <p:ext uri="{BB962C8B-B14F-4D97-AF65-F5344CB8AC3E}">
        <p14:creationId xmlns:p14="http://schemas.microsoft.com/office/powerpoint/2010/main" xmlns="" val="27681038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914604"/>
            <a:ext cx="24520150"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4400" b="1" dirty="0">
                <a:latin typeface="Arial" panose="020B0604020202020204" pitchFamily="34" charset="0"/>
                <a:cs typeface="Arial" panose="020B0604020202020204" pitchFamily="34" charset="0"/>
              </a:rPr>
              <a:t>TABLE OF CONTENTS</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02673" y="4333368"/>
            <a:ext cx="22984692" cy="7119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722313" indent="-722313" algn="just">
              <a:lnSpc>
                <a:spcPct val="150000"/>
              </a:lnSpc>
            </a:pPr>
            <a:r>
              <a:rPr lang="en-US" sz="4400" b="1" dirty="0">
                <a:solidFill>
                  <a:srgbClr val="000000"/>
                </a:solidFill>
                <a:latin typeface="Arial" panose="020B0604020202020204" pitchFamily="34" charset="0"/>
                <a:cs typeface="Arial" panose="020B0604020202020204" pitchFamily="34" charset="0"/>
              </a:rPr>
              <a:t>1</a:t>
            </a:r>
            <a:r>
              <a:rPr lang="en-US" sz="4000" b="1" dirty="0">
                <a:solidFill>
                  <a:srgbClr val="00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	</a:t>
            </a:r>
            <a:r>
              <a:rPr lang="en-US" sz="4000" b="1" dirty="0">
                <a:solidFill>
                  <a:srgbClr val="000000"/>
                </a:solidFill>
                <a:latin typeface="Arial" panose="020B0604020202020204" pitchFamily="34" charset="0"/>
                <a:cs typeface="Arial" panose="020B0604020202020204" pitchFamily="34" charset="0"/>
              </a:rPr>
              <a:t>PURPOSE OF PROVISION OF FLAGS TO SCHOOLS</a:t>
            </a:r>
          </a:p>
          <a:p>
            <a:pPr marL="722313" indent="-722313" algn="just">
              <a:lnSpc>
                <a:spcPct val="150000"/>
              </a:lnSpc>
              <a:buAutoNum type="arabicPeriod" startAt="2"/>
            </a:pPr>
            <a:r>
              <a:rPr lang="en-ZA" sz="4000" b="1" dirty="0">
                <a:solidFill>
                  <a:srgbClr val="000000"/>
                </a:solidFill>
                <a:latin typeface="Arial" panose="020B0604020202020204" pitchFamily="34" charset="0"/>
                <a:cs typeface="Arial" panose="020B0604020202020204" pitchFamily="34" charset="0"/>
              </a:rPr>
              <a:t>MANDATE &amp; BACKGROUND </a:t>
            </a:r>
            <a:endParaRPr lang="en-US" sz="4000" b="1" dirty="0">
              <a:solidFill>
                <a:srgbClr val="000000"/>
              </a:solidFill>
              <a:latin typeface="Arial" panose="020B0604020202020204" pitchFamily="34" charset="0"/>
              <a:cs typeface="Arial" panose="020B0604020202020204" pitchFamily="34" charset="0"/>
            </a:endParaRPr>
          </a:p>
          <a:p>
            <a:pPr marL="722313" indent="-722313" algn="just">
              <a:lnSpc>
                <a:spcPct val="150000"/>
              </a:lnSpc>
              <a:buAutoNum type="arabicPeriod" startAt="2"/>
            </a:pPr>
            <a:r>
              <a:rPr lang="en-US" sz="4000" b="1" dirty="0">
                <a:solidFill>
                  <a:srgbClr val="000000"/>
                </a:solidFill>
                <a:latin typeface="Arial" panose="020B0604020202020204" pitchFamily="34" charset="0"/>
                <a:cs typeface="Arial" panose="020B0604020202020204" pitchFamily="34" charset="0"/>
              </a:rPr>
              <a:t>REPLENISHING OF FLAGS TO SCHOOLS </a:t>
            </a:r>
          </a:p>
          <a:p>
            <a:pPr marL="722313" indent="-722313" algn="just">
              <a:lnSpc>
                <a:spcPct val="150000"/>
              </a:lnSpc>
              <a:buAutoNum type="arabicPeriod" startAt="2"/>
            </a:pPr>
            <a:r>
              <a:rPr lang="en-US" sz="4000" b="1" dirty="0">
                <a:solidFill>
                  <a:srgbClr val="000000"/>
                </a:solidFill>
                <a:latin typeface="Arial" panose="020B0604020202020204" pitchFamily="34" charset="0"/>
                <a:cs typeface="Arial" panose="020B0604020202020204" pitchFamily="34" charset="0"/>
              </a:rPr>
              <a:t>IMPLEMENTATION APPROACH </a:t>
            </a:r>
          </a:p>
          <a:p>
            <a:pPr marL="722313" indent="-722313" algn="just">
              <a:lnSpc>
                <a:spcPct val="150000"/>
              </a:lnSpc>
              <a:buAutoNum type="arabicPeriod" startAt="2"/>
            </a:pPr>
            <a:r>
              <a:rPr lang="en-US" sz="4000" b="1" dirty="0">
                <a:solidFill>
                  <a:srgbClr val="000000"/>
                </a:solidFill>
                <a:latin typeface="Arial" panose="020B0604020202020204" pitchFamily="34" charset="0"/>
                <a:cs typeface="Arial" panose="020B0604020202020204" pitchFamily="34" charset="0"/>
              </a:rPr>
              <a:t>PERFORMANCE IN 1ST QUARTER OF 2022/2023</a:t>
            </a:r>
          </a:p>
          <a:p>
            <a:pPr marL="722313" indent="-722313" algn="just">
              <a:lnSpc>
                <a:spcPct val="150000"/>
              </a:lnSpc>
              <a:buAutoNum type="arabicPeriod" startAt="2"/>
            </a:pPr>
            <a:r>
              <a:rPr lang="en-US" sz="4000" b="1" dirty="0">
                <a:solidFill>
                  <a:srgbClr val="000000"/>
                </a:solidFill>
                <a:latin typeface="Arial" panose="020B0604020202020204" pitchFamily="34" charset="0"/>
                <a:cs typeface="Arial" panose="020B0604020202020204" pitchFamily="34" charset="0"/>
              </a:rPr>
              <a:t>ANTICIPATED ANNUAL PERFORMANCE IN 2022/2023  </a:t>
            </a:r>
          </a:p>
          <a:p>
            <a:pPr algn="just">
              <a:lnSpc>
                <a:spcPct val="150000"/>
              </a:lnSpc>
            </a:pPr>
            <a:endParaRPr lang="en-US" sz="3600" dirty="0"/>
          </a:p>
          <a:p>
            <a:pPr algn="l"/>
            <a:r>
              <a:rPr lang="en-ZA" sz="3600" dirty="0"/>
              <a:t>                                                                                                                                                                                                       </a:t>
            </a:r>
            <a:endParaRPr sz="3600" dirty="0"/>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2</a:t>
            </a:r>
          </a:p>
        </p:txBody>
      </p:sp>
    </p:spTree>
    <p:extLst>
      <p:ext uri="{BB962C8B-B14F-4D97-AF65-F5344CB8AC3E}">
        <p14:creationId xmlns:p14="http://schemas.microsoft.com/office/powerpoint/2010/main" xmlns="" val="23871659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1870365" y="1429437"/>
            <a:ext cx="1782113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sz="4800" b="1" dirty="0"/>
              <a:t>1.	PURPOSE OF PROVISION OF FLAGS TO SCHOOLS</a:t>
            </a:r>
            <a:endParaRPr kumimoji="0" lang="en-ZA" sz="4800" b="1" i="0" u="none" strike="noStrike" cap="none" spc="0" normalizeH="0" baseline="0" dirty="0">
              <a:ln>
                <a:noFill/>
              </a:ln>
              <a:solidFill>
                <a:srgbClr val="5E5E5E"/>
              </a:solidFill>
              <a:effectLst/>
              <a:uFillTx/>
              <a:sym typeface="Helvetica Neue"/>
            </a:endParaRPr>
          </a:p>
        </p:txBody>
      </p:sp>
      <p:sp>
        <p:nvSpPr>
          <p:cNvPr id="4" name="TextBox 3">
            <a:extLst>
              <a:ext uri="{FF2B5EF4-FFF2-40B4-BE49-F238E27FC236}">
                <a16:creationId xmlns:a16="http://schemas.microsoft.com/office/drawing/2014/main" xmlns="" id="{4B5B2EF8-AFED-6DE9-378E-5349ED7D1003}"/>
              </a:ext>
            </a:extLst>
          </p:cNvPr>
          <p:cNvSpPr txBox="1"/>
          <p:nvPr/>
        </p:nvSpPr>
        <p:spPr>
          <a:xfrm>
            <a:off x="1306286" y="3309821"/>
            <a:ext cx="21814969"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4800" dirty="0"/>
              <a:t>The Flag in Every School Project is aimed at equipping all schools in the Education Management Information System (EMIS) database with South African National Flags. This is part of the campaign to promote national identity, and nation building in the country.</a:t>
            </a:r>
            <a:endParaRPr lang="en-ZA" sz="4800" dirty="0"/>
          </a:p>
          <a:p>
            <a:pPr marL="0" marR="0" indent="0" algn="ctr" defTabSz="2438337" rtl="0" fontAlgn="auto" latinLnBrk="0" hangingPunct="0">
              <a:lnSpc>
                <a:spcPct val="100000"/>
              </a:lnSpc>
              <a:spcBef>
                <a:spcPts val="0"/>
              </a:spcBef>
              <a:spcAft>
                <a:spcPts val="0"/>
              </a:spcAft>
              <a:buClrTx/>
              <a:buSzTx/>
              <a:buFontTx/>
              <a:buNone/>
              <a:tabLst/>
            </a:pPr>
            <a:endParaRPr lang="en-ZA" dirty="0"/>
          </a:p>
          <a:p>
            <a:pPr marL="0" marR="0" indent="0" algn="ctr" defTabSz="2438337" rtl="0" fontAlgn="auto" latinLnBrk="0" hangingPunct="0">
              <a:lnSpc>
                <a:spcPct val="100000"/>
              </a:lnSpc>
              <a:spcBef>
                <a:spcPts val="0"/>
              </a:spcBef>
              <a:spcAft>
                <a:spcPts val="0"/>
              </a:spcAft>
              <a:buClrTx/>
              <a:buSzTx/>
              <a:buFontTx/>
              <a:buNone/>
              <a:tabLst/>
            </a:pPr>
            <a:endParaRPr lang="en-ZA" dirty="0"/>
          </a:p>
          <a:p>
            <a:pPr marL="0" marR="0" indent="0" algn="ctr" defTabSz="2438337" rtl="0" fontAlgn="auto" latinLnBrk="0" hangingPunct="0">
              <a:lnSpc>
                <a:spcPct val="100000"/>
              </a:lnSpc>
              <a:spcBef>
                <a:spcPts val="0"/>
              </a:spcBef>
              <a:spcAft>
                <a:spcPts val="0"/>
              </a:spcAft>
              <a:buClrTx/>
              <a:buSzTx/>
              <a:buFontTx/>
              <a:buNone/>
              <a:tabLst/>
            </a:pPr>
            <a:endParaRPr kumimoji="0" lang="en-ZA" sz="2400" b="0" i="0" u="none" strike="noStrike" cap="none" spc="0" normalizeH="0" baseline="0" dirty="0">
              <a:ln>
                <a:noFill/>
              </a:ln>
              <a:solidFill>
                <a:srgbClr val="5E5E5E"/>
              </a:solidFill>
              <a:effectLst/>
              <a:uFillTx/>
              <a:latin typeface="+mj-lt"/>
              <a:ea typeface="+mj-ea"/>
              <a:cs typeface="+mj-cs"/>
              <a:sym typeface="Helvetica Neue"/>
            </a:endParaRPr>
          </a:p>
        </p:txBody>
      </p:sp>
      <p:pic>
        <p:nvPicPr>
          <p:cNvPr id="6" name="Picture 5">
            <a:extLst>
              <a:ext uri="{FF2B5EF4-FFF2-40B4-BE49-F238E27FC236}">
                <a16:creationId xmlns:a16="http://schemas.microsoft.com/office/drawing/2014/main" xmlns="" id="{FF84580D-9B88-2971-98B7-42B972161740}"/>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4193761" y="6504342"/>
            <a:ext cx="7313048" cy="5484786"/>
          </a:xfrm>
          <a:prstGeom prst="rect">
            <a:avLst/>
          </a:prstGeom>
        </p:spPr>
      </p:pic>
      <p:pic>
        <p:nvPicPr>
          <p:cNvPr id="7" name="Picture 6">
            <a:extLst>
              <a:ext uri="{FF2B5EF4-FFF2-40B4-BE49-F238E27FC236}">
                <a16:creationId xmlns:a16="http://schemas.microsoft.com/office/drawing/2014/main" xmlns="" id="{48190415-BA68-3448-AF60-1208B3B50F19}"/>
              </a:ext>
            </a:extLst>
          </p:cNvPr>
          <p:cNvPicPr>
            <a:picLocks noChangeAspect="1"/>
          </p:cNvPicPr>
          <p:nvPr/>
        </p:nvPicPr>
        <p:blipFill>
          <a:blip r:embed="rId3" cstate="print"/>
          <a:stretch>
            <a:fillRect/>
          </a:stretch>
        </p:blipFill>
        <p:spPr>
          <a:xfrm>
            <a:off x="13288944" y="6504343"/>
            <a:ext cx="7313047" cy="5484785"/>
          </a:xfrm>
          <a:prstGeom prst="rect">
            <a:avLst/>
          </a:prstGeom>
        </p:spPr>
      </p:pic>
      <p:sp>
        <p:nvSpPr>
          <p:cNvPr id="8"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3</a:t>
            </a:r>
          </a:p>
        </p:txBody>
      </p:sp>
    </p:spTree>
    <p:extLst>
      <p:ext uri="{BB962C8B-B14F-4D97-AF65-F5344CB8AC3E}">
        <p14:creationId xmlns:p14="http://schemas.microsoft.com/office/powerpoint/2010/main" xmlns="" val="33956704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457201" y="1429437"/>
            <a:ext cx="2340032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sz="4800" b="1" dirty="0"/>
              <a:t>2.	MANDATE &amp; BACKGROUND OF PROVISION OF FLAGS TO SCHOOLS</a:t>
            </a:r>
            <a:endParaRPr kumimoji="0" lang="en-ZA" sz="4800" b="1" i="0" u="none" strike="noStrike" cap="none" spc="0" normalizeH="0" baseline="0" dirty="0">
              <a:ln>
                <a:noFill/>
              </a:ln>
              <a:solidFill>
                <a:srgbClr val="5E5E5E"/>
              </a:solidFill>
              <a:effectLst/>
              <a:uFillTx/>
              <a:sym typeface="Helvetica Neue"/>
            </a:endParaRPr>
          </a:p>
        </p:txBody>
      </p:sp>
      <p:sp>
        <p:nvSpPr>
          <p:cNvPr id="4" name="TextBox 3">
            <a:extLst>
              <a:ext uri="{FF2B5EF4-FFF2-40B4-BE49-F238E27FC236}">
                <a16:creationId xmlns:a16="http://schemas.microsoft.com/office/drawing/2014/main" xmlns="" id="{4B5B2EF8-AFED-6DE9-378E-5349ED7D1003}"/>
              </a:ext>
            </a:extLst>
          </p:cNvPr>
          <p:cNvSpPr txBox="1"/>
          <p:nvPr/>
        </p:nvSpPr>
        <p:spPr>
          <a:xfrm>
            <a:off x="2817844" y="3575050"/>
            <a:ext cx="19370351"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The Department of Sport, Arts and Culture is mandated to popularise national symbols to schools.</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To this effect the Department initiated the Flag in School Project in 2007. </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Since then more than </a:t>
            </a:r>
            <a:r>
              <a:rPr lang="en-GB" sz="6000" dirty="0"/>
              <a:t>25 241 </a:t>
            </a:r>
            <a:r>
              <a:rPr kumimoji="0" lang="en-ZA" sz="6000" b="0" i="0" u="none" strike="noStrike" cap="none" spc="0" normalizeH="0" baseline="0" dirty="0">
                <a:ln>
                  <a:noFill/>
                </a:ln>
                <a:solidFill>
                  <a:srgbClr val="5E5E5E"/>
                </a:solidFill>
                <a:effectLst/>
                <a:uFillTx/>
                <a:latin typeface="+mj-lt"/>
                <a:ea typeface="+mj-ea"/>
                <a:cs typeface="+mj-cs"/>
                <a:sym typeface="Helvetica Neue"/>
              </a:rPr>
              <a:t>flags and flagpoles were installed in schools in an attempt to ensure that all schools in the country can fly flags. </a:t>
            </a:r>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4</a:t>
            </a:r>
          </a:p>
        </p:txBody>
      </p:sp>
    </p:spTree>
    <p:extLst>
      <p:ext uri="{BB962C8B-B14F-4D97-AF65-F5344CB8AC3E}">
        <p14:creationId xmlns:p14="http://schemas.microsoft.com/office/powerpoint/2010/main" xmlns="" val="34421583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4301836" y="1429437"/>
            <a:ext cx="1538966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sz="4800" b="1" dirty="0"/>
              <a:t>3.	REPLENISHING OF FLAGS TO SCHOOLS</a:t>
            </a:r>
            <a:endParaRPr kumimoji="0" lang="en-ZA" sz="4800" b="1" i="0" u="none" strike="noStrike" cap="none" spc="0" normalizeH="0" baseline="0" dirty="0">
              <a:ln>
                <a:noFill/>
              </a:ln>
              <a:solidFill>
                <a:srgbClr val="5E5E5E"/>
              </a:solidFill>
              <a:effectLst/>
              <a:uFillTx/>
              <a:sym typeface="Helvetica Neue"/>
            </a:endParaRPr>
          </a:p>
        </p:txBody>
      </p:sp>
      <p:sp>
        <p:nvSpPr>
          <p:cNvPr id="4" name="TextBox 3">
            <a:extLst>
              <a:ext uri="{FF2B5EF4-FFF2-40B4-BE49-F238E27FC236}">
                <a16:creationId xmlns:a16="http://schemas.microsoft.com/office/drawing/2014/main" xmlns="" id="{4B5B2EF8-AFED-6DE9-378E-5349ED7D1003}"/>
              </a:ext>
            </a:extLst>
          </p:cNvPr>
          <p:cNvSpPr txBox="1"/>
          <p:nvPr/>
        </p:nvSpPr>
        <p:spPr>
          <a:xfrm>
            <a:off x="2911151" y="2416561"/>
            <a:ext cx="19370351"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just" defTabSz="2438337" rtl="0" fontAlgn="auto" latinLnBrk="0" hangingPunct="0">
              <a:lnSpc>
                <a:spcPct val="100000"/>
              </a:lnSpc>
              <a:spcBef>
                <a:spcPts val="0"/>
              </a:spcBef>
              <a:spcAft>
                <a:spcPts val="0"/>
              </a:spcAft>
              <a:buClrTx/>
              <a:buSzTx/>
              <a:tabLst/>
            </a:pPr>
            <a:endParaRPr lang="en-ZA" sz="6000" dirty="0"/>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Due to exposure to natural elements such as rain, wind and sun, the flag cloth deteriorates. </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The flag does not last more than 24 months and thus needs to be replenished overtime. </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The lifespan of the flag is even shorter in </a:t>
            </a:r>
            <a:r>
              <a:rPr lang="en-ZA" sz="6000" dirty="0"/>
              <a:t>windy areas.</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The Department currently has an annual target to supply 100 schools with new flags each performance year of the MTSF.</a:t>
            </a:r>
            <a:endParaRPr lang="en-ZA" dirty="0"/>
          </a:p>
          <a:p>
            <a:pPr marL="0" marR="0" indent="0" algn="ctr" defTabSz="2438337" rtl="0" fontAlgn="auto" latinLnBrk="0" hangingPunct="0">
              <a:lnSpc>
                <a:spcPct val="100000"/>
              </a:lnSpc>
              <a:spcBef>
                <a:spcPts val="0"/>
              </a:spcBef>
              <a:spcAft>
                <a:spcPts val="0"/>
              </a:spcAft>
              <a:buClrTx/>
              <a:buSzTx/>
              <a:buFontTx/>
              <a:buNone/>
              <a:tabLst/>
            </a:pPr>
            <a:endParaRPr lang="en-ZA" dirty="0"/>
          </a:p>
          <a:p>
            <a:pPr marL="0" marR="0" indent="0" algn="ctr" defTabSz="2438337" rtl="0" fontAlgn="auto" latinLnBrk="0" hangingPunct="0">
              <a:lnSpc>
                <a:spcPct val="100000"/>
              </a:lnSpc>
              <a:spcBef>
                <a:spcPts val="0"/>
              </a:spcBef>
              <a:spcAft>
                <a:spcPts val="0"/>
              </a:spcAft>
              <a:buClrTx/>
              <a:buSzTx/>
              <a:buFontTx/>
              <a:buNone/>
              <a:tabLst/>
            </a:pPr>
            <a:endParaRPr kumimoji="0" lang="en-ZA"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5</a:t>
            </a:r>
          </a:p>
        </p:txBody>
      </p:sp>
    </p:spTree>
    <p:extLst>
      <p:ext uri="{BB962C8B-B14F-4D97-AF65-F5344CB8AC3E}">
        <p14:creationId xmlns:p14="http://schemas.microsoft.com/office/powerpoint/2010/main" xmlns="" val="2217870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2761861" y="1429437"/>
            <a:ext cx="1692963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sz="4800" b="1" dirty="0"/>
              <a:t>3.	REPLENISHING OF FLAGS TO SCHOOLS Cont.</a:t>
            </a:r>
            <a:endParaRPr kumimoji="0" lang="en-ZA" sz="4800" b="1" i="0" u="none" strike="noStrike" cap="none" spc="0" normalizeH="0" baseline="0" dirty="0">
              <a:ln>
                <a:noFill/>
              </a:ln>
              <a:solidFill>
                <a:srgbClr val="5E5E5E"/>
              </a:solidFill>
              <a:effectLst/>
              <a:uFillTx/>
              <a:sym typeface="Helvetica Neue"/>
            </a:endParaRPr>
          </a:p>
        </p:txBody>
      </p:sp>
      <p:sp>
        <p:nvSpPr>
          <p:cNvPr id="4" name="TextBox 3">
            <a:extLst>
              <a:ext uri="{FF2B5EF4-FFF2-40B4-BE49-F238E27FC236}">
                <a16:creationId xmlns:a16="http://schemas.microsoft.com/office/drawing/2014/main" xmlns="" id="{4B5B2EF8-AFED-6DE9-378E-5349ED7D1003}"/>
              </a:ext>
            </a:extLst>
          </p:cNvPr>
          <p:cNvSpPr txBox="1"/>
          <p:nvPr/>
        </p:nvSpPr>
        <p:spPr>
          <a:xfrm>
            <a:off x="2761861" y="3382081"/>
            <a:ext cx="19370351"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7" rtl="0" fontAlgn="auto" latinLnBrk="0" hangingPunct="0">
              <a:lnSpc>
                <a:spcPct val="100000"/>
              </a:lnSpc>
              <a:spcBef>
                <a:spcPts val="0"/>
              </a:spcBef>
              <a:spcAft>
                <a:spcPts val="0"/>
              </a:spcAft>
              <a:buClrTx/>
              <a:buSzTx/>
              <a:buFontTx/>
              <a:buNone/>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Using the Database compiled from the Young Patriots Schools Audit reports, the department was able to deduce that the main need of the schools is replenishment of the flags that are worn out.</a:t>
            </a:r>
          </a:p>
          <a:p>
            <a:pPr marL="0" marR="0" indent="0" algn="just" defTabSz="2438337" rtl="0" fontAlgn="auto" latinLnBrk="0" hangingPunct="0">
              <a:lnSpc>
                <a:spcPct val="100000"/>
              </a:lnSpc>
              <a:spcBef>
                <a:spcPts val="0"/>
              </a:spcBef>
              <a:spcAft>
                <a:spcPts val="0"/>
              </a:spcAft>
              <a:buClrTx/>
              <a:buSzTx/>
              <a:buFontTx/>
              <a:buNone/>
              <a:tabLst/>
            </a:pPr>
            <a:endParaRPr lang="en-ZA" sz="6000" dirty="0"/>
          </a:p>
          <a:p>
            <a:pPr marL="0" marR="0" indent="0" algn="just" defTabSz="2438337" rtl="0" fontAlgn="auto" latinLnBrk="0" hangingPunct="0">
              <a:lnSpc>
                <a:spcPct val="100000"/>
              </a:lnSpc>
              <a:spcBef>
                <a:spcPts val="0"/>
              </a:spcBef>
              <a:spcAft>
                <a:spcPts val="0"/>
              </a:spcAft>
              <a:buClrTx/>
              <a:buSzTx/>
              <a:buFontTx/>
              <a:buNone/>
              <a:tabLst/>
            </a:pPr>
            <a:r>
              <a:rPr lang="en-ZA" sz="6000" dirty="0"/>
              <a:t>Few schools, especially in urban and peri-urban areas have lost their flag poles due to crime, especially in areas where metal and aluminium recycling is rife. </a:t>
            </a:r>
            <a:endParaRPr lang="en-ZA" dirty="0"/>
          </a:p>
          <a:p>
            <a:pPr marL="0" marR="0" indent="0" algn="ctr" defTabSz="2438337" rtl="0" fontAlgn="auto" latinLnBrk="0" hangingPunct="0">
              <a:lnSpc>
                <a:spcPct val="100000"/>
              </a:lnSpc>
              <a:spcBef>
                <a:spcPts val="0"/>
              </a:spcBef>
              <a:spcAft>
                <a:spcPts val="0"/>
              </a:spcAft>
              <a:buClrTx/>
              <a:buSzTx/>
              <a:buFontTx/>
              <a:buNone/>
              <a:tabLst/>
            </a:pPr>
            <a:endParaRPr lang="en-ZA" dirty="0"/>
          </a:p>
          <a:p>
            <a:pPr marL="0" marR="0" indent="0" algn="ctr" defTabSz="2438337" rtl="0" fontAlgn="auto" latinLnBrk="0" hangingPunct="0">
              <a:lnSpc>
                <a:spcPct val="100000"/>
              </a:lnSpc>
              <a:spcBef>
                <a:spcPts val="0"/>
              </a:spcBef>
              <a:spcAft>
                <a:spcPts val="0"/>
              </a:spcAft>
              <a:buClrTx/>
              <a:buSzTx/>
              <a:buFontTx/>
              <a:buNone/>
              <a:tabLst/>
            </a:pPr>
            <a:endParaRPr kumimoji="0" lang="en-ZA"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6</a:t>
            </a:r>
          </a:p>
        </p:txBody>
      </p:sp>
    </p:spTree>
    <p:extLst>
      <p:ext uri="{BB962C8B-B14F-4D97-AF65-F5344CB8AC3E}">
        <p14:creationId xmlns:p14="http://schemas.microsoft.com/office/powerpoint/2010/main" xmlns="" val="20466394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6483927" y="1429437"/>
            <a:ext cx="1320757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4800" b="1" i="0" u="none" strike="noStrike" cap="none" spc="0" normalizeH="0" baseline="0" dirty="0">
                <a:ln>
                  <a:noFill/>
                </a:ln>
                <a:solidFill>
                  <a:srgbClr val="5E5E5E"/>
                </a:solidFill>
                <a:effectLst/>
                <a:uFillTx/>
                <a:latin typeface="+mj-lt"/>
                <a:ea typeface="+mj-ea"/>
                <a:cs typeface="+mj-cs"/>
                <a:sym typeface="Helvetica Neue"/>
              </a:rPr>
              <a:t>4.	IMPLEMENTATION APPROACH</a:t>
            </a:r>
          </a:p>
        </p:txBody>
      </p:sp>
      <p:sp>
        <p:nvSpPr>
          <p:cNvPr id="4" name="TextBox 3">
            <a:extLst>
              <a:ext uri="{FF2B5EF4-FFF2-40B4-BE49-F238E27FC236}">
                <a16:creationId xmlns:a16="http://schemas.microsoft.com/office/drawing/2014/main" xmlns="" id="{4B5B2EF8-AFED-6DE9-378E-5349ED7D1003}"/>
              </a:ext>
            </a:extLst>
          </p:cNvPr>
          <p:cNvSpPr txBox="1"/>
          <p:nvPr/>
        </p:nvSpPr>
        <p:spPr>
          <a:xfrm>
            <a:off x="2761861" y="2744054"/>
            <a:ext cx="19370351"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7" rtl="0" fontAlgn="auto" latinLnBrk="0" hangingPunct="0">
              <a:lnSpc>
                <a:spcPct val="100000"/>
              </a:lnSpc>
              <a:spcBef>
                <a:spcPts val="0"/>
              </a:spcBef>
              <a:spcAft>
                <a:spcPts val="0"/>
              </a:spcAft>
              <a:buClrTx/>
              <a:buSzTx/>
              <a:buFontTx/>
              <a:buNone/>
              <a:tabLst/>
            </a:pPr>
            <a:r>
              <a:rPr kumimoji="0" lang="en-ZA" sz="6000" b="0" i="0" u="none" strike="noStrike" cap="none" spc="0" normalizeH="0" baseline="0" dirty="0">
                <a:ln>
                  <a:noFill/>
                </a:ln>
                <a:solidFill>
                  <a:srgbClr val="5E5E5E"/>
                </a:solidFill>
                <a:effectLst/>
                <a:uFillTx/>
                <a:latin typeface="+mj-lt"/>
                <a:ea typeface="+mj-ea"/>
                <a:cs typeface="+mj-cs"/>
                <a:sym typeface="Helvetica Neue"/>
              </a:rPr>
              <a:t>The Department is working with its provincial stakeholders to gather more information on the schools that need new flag poles and will be servicing the schools based on the size of the scope within a given performance year. </a:t>
            </a:r>
          </a:p>
          <a:p>
            <a:pPr marL="0" marR="0" indent="0" algn="just" defTabSz="2438337" rtl="0" fontAlgn="auto" latinLnBrk="0" hangingPunct="0">
              <a:lnSpc>
                <a:spcPct val="100000"/>
              </a:lnSpc>
              <a:spcBef>
                <a:spcPts val="0"/>
              </a:spcBef>
              <a:spcAft>
                <a:spcPts val="0"/>
              </a:spcAft>
              <a:buClrTx/>
              <a:buSzTx/>
              <a:buFontTx/>
              <a:buNone/>
              <a:tabLst/>
            </a:pPr>
            <a:r>
              <a:rPr lang="en-ZA" sz="6000" dirty="0"/>
              <a:t>T</a:t>
            </a:r>
            <a:r>
              <a:rPr kumimoji="0" lang="en-ZA" sz="6000" b="0" i="0" u="none" strike="noStrike" cap="none" spc="0" normalizeH="0" baseline="0" dirty="0">
                <a:ln>
                  <a:noFill/>
                </a:ln>
                <a:solidFill>
                  <a:srgbClr val="5E5E5E"/>
                </a:solidFill>
                <a:effectLst/>
                <a:uFillTx/>
                <a:latin typeface="+mj-lt"/>
                <a:ea typeface="+mj-ea"/>
                <a:cs typeface="+mj-cs"/>
                <a:sym typeface="Helvetica Neue"/>
              </a:rPr>
              <a:t>he department clusters a limited number of schools within a certain geographic spread in a province to contain costs of replenishing the flags or the flags poles.</a:t>
            </a:r>
            <a:endParaRPr lang="en-ZA" dirty="0"/>
          </a:p>
          <a:p>
            <a:pPr marL="0" marR="0" indent="0" algn="ctr" defTabSz="2438337" rtl="0" fontAlgn="auto" latinLnBrk="0" hangingPunct="0">
              <a:lnSpc>
                <a:spcPct val="100000"/>
              </a:lnSpc>
              <a:spcBef>
                <a:spcPts val="0"/>
              </a:spcBef>
              <a:spcAft>
                <a:spcPts val="0"/>
              </a:spcAft>
              <a:buClrTx/>
              <a:buSzTx/>
              <a:buFontTx/>
              <a:buNone/>
              <a:tabLst/>
            </a:pPr>
            <a:endParaRPr lang="en-ZA" dirty="0"/>
          </a:p>
          <a:p>
            <a:pPr marL="0" marR="0" indent="0" algn="ctr" defTabSz="2438337" rtl="0" fontAlgn="auto" latinLnBrk="0" hangingPunct="0">
              <a:lnSpc>
                <a:spcPct val="100000"/>
              </a:lnSpc>
              <a:spcBef>
                <a:spcPts val="0"/>
              </a:spcBef>
              <a:spcAft>
                <a:spcPts val="0"/>
              </a:spcAft>
              <a:buClrTx/>
              <a:buSzTx/>
              <a:buFontTx/>
              <a:buNone/>
              <a:tabLst/>
            </a:pPr>
            <a:endParaRPr kumimoji="0" lang="en-ZA"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7</a:t>
            </a:r>
          </a:p>
        </p:txBody>
      </p:sp>
    </p:spTree>
    <p:extLst>
      <p:ext uri="{BB962C8B-B14F-4D97-AF65-F5344CB8AC3E}">
        <p14:creationId xmlns:p14="http://schemas.microsoft.com/office/powerpoint/2010/main" xmlns="" val="11103999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2506824" y="1429437"/>
            <a:ext cx="1718467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sz="4800" b="1" dirty="0"/>
              <a:t>5.	PERFORMANCE IN 1</a:t>
            </a:r>
            <a:r>
              <a:rPr lang="en-ZA" sz="4800" b="1" baseline="30000" dirty="0"/>
              <a:t>ST</a:t>
            </a:r>
            <a:r>
              <a:rPr lang="en-ZA" sz="4800" b="1" dirty="0"/>
              <a:t> QUARTER OF 2022/2023</a:t>
            </a:r>
            <a:endParaRPr kumimoji="0" lang="en-ZA" sz="4800" b="1" i="0" u="none" strike="noStrike" cap="none" spc="0" normalizeH="0" baseline="0" dirty="0">
              <a:ln>
                <a:noFill/>
              </a:ln>
              <a:solidFill>
                <a:srgbClr val="5E5E5E"/>
              </a:solidFill>
              <a:effectLst/>
              <a:uFillTx/>
              <a:sym typeface="Helvetica Neue"/>
            </a:endParaRPr>
          </a:p>
        </p:txBody>
      </p:sp>
      <p:sp>
        <p:nvSpPr>
          <p:cNvPr id="4" name="TextBox 3">
            <a:extLst>
              <a:ext uri="{FF2B5EF4-FFF2-40B4-BE49-F238E27FC236}">
                <a16:creationId xmlns:a16="http://schemas.microsoft.com/office/drawing/2014/main" xmlns="" id="{4B5B2EF8-AFED-6DE9-378E-5349ED7D1003}"/>
              </a:ext>
            </a:extLst>
          </p:cNvPr>
          <p:cNvSpPr txBox="1"/>
          <p:nvPr/>
        </p:nvSpPr>
        <p:spPr>
          <a:xfrm>
            <a:off x="2506824" y="2167691"/>
            <a:ext cx="19370351" cy="10320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ZA" sz="6000" b="0" i="0" u="none" strike="noStrike" cap="none" spc="0" normalizeH="0" baseline="0" dirty="0">
              <a:ln>
                <a:noFill/>
              </a:ln>
              <a:solidFill>
                <a:srgbClr val="5E5E5E"/>
              </a:solidFill>
              <a:effectLst/>
              <a:uFillTx/>
              <a:latin typeface="+mj-lt"/>
              <a:ea typeface="+mj-ea"/>
              <a:cs typeface="+mj-cs"/>
              <a:sym typeface="Helvetica Neue"/>
            </a:endParaRP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5800" b="0" i="0" u="none" strike="noStrike" cap="none" spc="0" normalizeH="0" baseline="0" dirty="0">
                <a:ln>
                  <a:noFill/>
                </a:ln>
                <a:solidFill>
                  <a:srgbClr val="5E5E5E"/>
                </a:solidFill>
                <a:effectLst/>
                <a:uFillTx/>
                <a:latin typeface="+mj-lt"/>
                <a:ea typeface="+mj-ea"/>
                <a:cs typeface="+mj-cs"/>
                <a:sym typeface="Helvetica Neue"/>
              </a:rPr>
              <a:t>The Department, working with its provincial counterparts has been replenishing flags in various schools across the country. </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5800" b="0" i="0" u="none" strike="noStrike" cap="none" spc="0" normalizeH="0" baseline="0" dirty="0">
                <a:ln>
                  <a:noFill/>
                </a:ln>
                <a:solidFill>
                  <a:srgbClr val="5E5E5E"/>
                </a:solidFill>
                <a:effectLst/>
                <a:uFillTx/>
                <a:latin typeface="+mj-lt"/>
                <a:ea typeface="+mj-ea"/>
                <a:cs typeface="+mj-cs"/>
                <a:sym typeface="Helvetica Neue"/>
              </a:rPr>
              <a:t>In the 1</a:t>
            </a:r>
            <a:r>
              <a:rPr kumimoji="0" lang="en-ZA" sz="5800" b="0" i="0" u="none" strike="noStrike" cap="none" spc="0" normalizeH="0" baseline="30000" dirty="0">
                <a:ln>
                  <a:noFill/>
                </a:ln>
                <a:solidFill>
                  <a:srgbClr val="5E5E5E"/>
                </a:solidFill>
                <a:effectLst/>
                <a:uFillTx/>
                <a:latin typeface="+mj-lt"/>
                <a:ea typeface="+mj-ea"/>
                <a:cs typeface="+mj-cs"/>
                <a:sym typeface="Helvetica Neue"/>
              </a:rPr>
              <a:t>st</a:t>
            </a:r>
            <a:r>
              <a:rPr kumimoji="0" lang="en-ZA" sz="5800" b="0" i="0" u="none" strike="noStrike" cap="none" spc="0" normalizeH="0" baseline="0" dirty="0">
                <a:ln>
                  <a:noFill/>
                </a:ln>
                <a:solidFill>
                  <a:srgbClr val="5E5E5E"/>
                </a:solidFill>
                <a:effectLst/>
                <a:uFillTx/>
                <a:latin typeface="+mj-lt"/>
                <a:ea typeface="+mj-ea"/>
                <a:cs typeface="+mj-cs"/>
                <a:sym typeface="Helvetica Neue"/>
              </a:rPr>
              <a:t> quarter of 2022/2023 performance year the department was able to deliver 33 flags against a target of 30. </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ZA" sz="5800" b="0" i="0" u="none" strike="noStrike" cap="none" spc="0" normalizeH="0" baseline="0" dirty="0">
                <a:ln>
                  <a:noFill/>
                </a:ln>
                <a:solidFill>
                  <a:srgbClr val="5E5E5E"/>
                </a:solidFill>
                <a:effectLst/>
                <a:uFillTx/>
                <a:latin typeface="+mj-lt"/>
                <a:ea typeface="+mj-ea"/>
                <a:cs typeface="+mj-cs"/>
                <a:sym typeface="Helvetica Neue"/>
              </a:rPr>
              <a:t>The bulk of the schools that were serviced were in the Alfred Nzo district (Eastern Cape) and were serviced by the Young Patriots Programme in that district with the support of the Department. </a:t>
            </a:r>
            <a:endParaRPr lang="en-ZA" sz="5800" dirty="0"/>
          </a:p>
          <a:p>
            <a:pPr marL="0" marR="0" indent="0" algn="ctr" defTabSz="2438337" rtl="0" fontAlgn="auto" latinLnBrk="0" hangingPunct="0">
              <a:lnSpc>
                <a:spcPct val="100000"/>
              </a:lnSpc>
              <a:spcBef>
                <a:spcPts val="0"/>
              </a:spcBef>
              <a:spcAft>
                <a:spcPts val="0"/>
              </a:spcAft>
              <a:buClrTx/>
              <a:buSzTx/>
              <a:buFontTx/>
              <a:buNone/>
              <a:tabLst/>
            </a:pPr>
            <a:endParaRPr kumimoji="0" lang="en-ZA"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8</a:t>
            </a:r>
          </a:p>
        </p:txBody>
      </p:sp>
    </p:spTree>
    <p:extLst>
      <p:ext uri="{BB962C8B-B14F-4D97-AF65-F5344CB8AC3E}">
        <p14:creationId xmlns:p14="http://schemas.microsoft.com/office/powerpoint/2010/main" xmlns="" val="23899920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546D78-910C-B630-FDB1-96F610909D34}"/>
              </a:ext>
            </a:extLst>
          </p:cNvPr>
          <p:cNvSpPr txBox="1"/>
          <p:nvPr/>
        </p:nvSpPr>
        <p:spPr>
          <a:xfrm>
            <a:off x="2506825" y="1429437"/>
            <a:ext cx="2016614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4800" b="1" i="0" u="none" strike="noStrike" cap="none" spc="0" normalizeH="0" baseline="0" dirty="0">
                <a:ln>
                  <a:noFill/>
                </a:ln>
                <a:solidFill>
                  <a:srgbClr val="5E5E5E"/>
                </a:solidFill>
                <a:effectLst/>
                <a:uFillTx/>
                <a:latin typeface="+mj-lt"/>
                <a:ea typeface="+mj-ea"/>
                <a:cs typeface="+mj-cs"/>
                <a:sym typeface="Helvetica Neue"/>
              </a:rPr>
              <a:t>6.	ANTICIPATED ANNUAL PERFORMANCE IN 2022/2023 </a:t>
            </a:r>
          </a:p>
        </p:txBody>
      </p:sp>
      <p:sp>
        <p:nvSpPr>
          <p:cNvPr id="4" name="TextBox 3">
            <a:extLst>
              <a:ext uri="{FF2B5EF4-FFF2-40B4-BE49-F238E27FC236}">
                <a16:creationId xmlns:a16="http://schemas.microsoft.com/office/drawing/2014/main" xmlns="" id="{4B5B2EF8-AFED-6DE9-378E-5349ED7D1003}"/>
              </a:ext>
            </a:extLst>
          </p:cNvPr>
          <p:cNvSpPr txBox="1"/>
          <p:nvPr/>
        </p:nvSpPr>
        <p:spPr>
          <a:xfrm>
            <a:off x="2506824" y="3214131"/>
            <a:ext cx="19370351"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ZA" sz="6000" b="0" i="0" u="none" strike="noStrike" cap="none" spc="0" normalizeH="0" baseline="0" dirty="0">
              <a:ln>
                <a:noFill/>
              </a:ln>
              <a:solidFill>
                <a:srgbClr val="5E5E5E"/>
              </a:solidFill>
              <a:effectLst/>
              <a:uFillTx/>
              <a:latin typeface="+mj-lt"/>
              <a:ea typeface="+mj-ea"/>
              <a:cs typeface="+mj-cs"/>
              <a:sym typeface="Helvetica Neue"/>
            </a:endParaRP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6000" b="0" i="0" u="none" strike="noStrike" cap="none" spc="0" normalizeH="0" baseline="0" dirty="0">
                <a:ln>
                  <a:noFill/>
                </a:ln>
                <a:solidFill>
                  <a:srgbClr val="5E5E5E"/>
                </a:solidFill>
                <a:effectLst/>
                <a:uFillTx/>
                <a:latin typeface="+mj-lt"/>
                <a:ea typeface="+mj-ea"/>
                <a:cs typeface="+mj-cs"/>
                <a:sym typeface="Helvetica Neue"/>
              </a:rPr>
              <a:t>The Department is currently working with various provinces to reach more schools in the outer quarters of the Performance Year. </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6000" b="0" i="0" u="none" strike="noStrike" cap="none" spc="0" normalizeH="0" baseline="0" dirty="0">
                <a:ln>
                  <a:noFill/>
                </a:ln>
                <a:solidFill>
                  <a:srgbClr val="5E5E5E"/>
                </a:solidFill>
                <a:effectLst/>
                <a:uFillTx/>
                <a:latin typeface="+mj-lt"/>
                <a:ea typeface="+mj-ea"/>
                <a:cs typeface="+mj-cs"/>
                <a:sym typeface="Helvetica Neue"/>
              </a:rPr>
              <a:t>Due to the Partnership with the Young Patriots Programme in various Provinces, the Department will reach more schools than initially planned for the current performance year.</a:t>
            </a:r>
          </a:p>
          <a:p>
            <a:pPr marR="0" algn="just" defTabSz="2438337" rtl="0" fontAlgn="auto" latinLnBrk="0" hangingPunct="0">
              <a:lnSpc>
                <a:spcPct val="100000"/>
              </a:lnSpc>
              <a:spcBef>
                <a:spcPts val="0"/>
              </a:spcBef>
              <a:spcAft>
                <a:spcPts val="0"/>
              </a:spcAft>
              <a:buClrTx/>
              <a:buSzTx/>
              <a:tabLst/>
            </a:pPr>
            <a:endParaRPr lang="en-ZA" dirty="0"/>
          </a:p>
          <a:p>
            <a:pPr marL="0" marR="0" indent="0" algn="ctr" defTabSz="2438337" rtl="0" fontAlgn="auto" latinLnBrk="0" hangingPunct="0">
              <a:lnSpc>
                <a:spcPct val="100000"/>
              </a:lnSpc>
              <a:spcBef>
                <a:spcPts val="0"/>
              </a:spcBef>
              <a:spcAft>
                <a:spcPts val="0"/>
              </a:spcAft>
              <a:buClrTx/>
              <a:buSzTx/>
              <a:buFontTx/>
              <a:buNone/>
              <a:tabLst/>
            </a:pPr>
            <a:endParaRPr kumimoji="0" lang="en-ZA"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5" name="Slide Number Placeholder 5"/>
          <p:cNvSpPr txBox="1">
            <a:spLocks/>
          </p:cNvSpPr>
          <p:nvPr/>
        </p:nvSpPr>
        <p:spPr>
          <a:xfrm>
            <a:off x="22631400" y="11907983"/>
            <a:ext cx="810491" cy="94401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7"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660066"/>
                </a:solidFill>
                <a:effectLst/>
                <a:uFillTx/>
                <a:latin typeface="Verdana" pitchFamily="34" charset="0"/>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defTabSz="914400" hangingPunct="1">
              <a:defRPr/>
            </a:pPr>
            <a:r>
              <a:rPr lang="en-ZA" sz="3200" kern="1200" dirty="0">
                <a:ea typeface="+mn-ea"/>
                <a:cs typeface="+mn-cs"/>
              </a:rPr>
              <a:t>9</a:t>
            </a:r>
          </a:p>
        </p:txBody>
      </p:sp>
    </p:spTree>
    <p:extLst>
      <p:ext uri="{BB962C8B-B14F-4D97-AF65-F5344CB8AC3E}">
        <p14:creationId xmlns:p14="http://schemas.microsoft.com/office/powerpoint/2010/main" xmlns="" val="164941018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2704</TotalTime>
  <Words>481</Words>
  <Application>Microsoft Office PowerPoint</Application>
  <PresentationFormat>Custom</PresentationFormat>
  <Paragraphs>55</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21_BasicWhite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Phasha</dc:creator>
  <cp:lastModifiedBy>USER</cp:lastModifiedBy>
  <cp:revision>100</cp:revision>
  <cp:lastPrinted>2022-07-13T09:55:44Z</cp:lastPrinted>
  <dcterms:modified xsi:type="dcterms:W3CDTF">2022-08-25T07:17:43Z</dcterms:modified>
</cp:coreProperties>
</file>