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8" r:id="rId3"/>
    <p:sldId id="259" r:id="rId4"/>
    <p:sldId id="266" r:id="rId5"/>
    <p:sldId id="272" r:id="rId6"/>
    <p:sldId id="267" r:id="rId7"/>
    <p:sldId id="268" r:id="rId8"/>
    <p:sldId id="269" r:id="rId9"/>
    <p:sldId id="270" r:id="rId10"/>
    <p:sldId id="271" r:id="rId11"/>
    <p:sldId id="273" r:id="rId12"/>
    <p:sldId id="274" r:id="rId13"/>
    <p:sldId id="264" r:id="rId14"/>
    <p:sldId id="265"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p:restoredTop sz="94694"/>
  </p:normalViewPr>
  <p:slideViewPr>
    <p:cSldViewPr snapToGrid="0">
      <p:cViewPr varScale="1">
        <p:scale>
          <a:sx n="34" d="100"/>
          <a:sy n="34" d="100"/>
        </p:scale>
        <p:origin x="-444" y="-78"/>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139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TRODUCTION…"/>
          <p:cNvSpPr txBox="1"/>
          <p:nvPr/>
        </p:nvSpPr>
        <p:spPr>
          <a:xfrm>
            <a:off x="-219455" y="1423419"/>
            <a:ext cx="24264020"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r>
              <a:rPr lang="en-GB" sz="4800" dirty="0">
                <a:latin typeface="Arial Black" panose="020B0A04020102020204" pitchFamily="34" charset="0"/>
                <a:cs typeface="Arial" panose="020B0604020202020204" pitchFamily="34" charset="0"/>
              </a:rPr>
              <a:t>DSAC OVERVIEW BRIEFING TO THE </a:t>
            </a:r>
          </a:p>
          <a:p>
            <a:pPr>
              <a:defRPr sz="13700">
                <a:solidFill>
                  <a:srgbClr val="FFFFFF"/>
                </a:solidFill>
                <a:latin typeface="Gill Sans SemiBold"/>
                <a:ea typeface="Gill Sans SemiBold"/>
                <a:cs typeface="Gill Sans SemiBold"/>
                <a:sym typeface="Gill Sans SemiBold"/>
              </a:defRPr>
            </a:pPr>
            <a:r>
              <a:rPr lang="en-GB" sz="4800" dirty="0">
                <a:latin typeface="Arial Black" panose="020B0A04020102020204" pitchFamily="34" charset="0"/>
                <a:cs typeface="Arial" panose="020B0604020202020204" pitchFamily="34" charset="0"/>
              </a:rPr>
              <a:t>PORTFOLIO COMMITTEE ON</a:t>
            </a:r>
          </a:p>
          <a:p>
            <a:pPr>
              <a:defRPr sz="13700">
                <a:solidFill>
                  <a:srgbClr val="FFFFFF"/>
                </a:solidFill>
                <a:latin typeface="Gill Sans SemiBold"/>
                <a:ea typeface="Gill Sans SemiBold"/>
                <a:cs typeface="Gill Sans SemiBold"/>
                <a:sym typeface="Gill Sans SemiBold"/>
              </a:defRPr>
            </a:pPr>
            <a:r>
              <a:rPr lang="en-GB" sz="4800" dirty="0">
                <a:latin typeface="Arial Black" panose="020B0A04020102020204" pitchFamily="34" charset="0"/>
                <a:cs typeface="Arial" panose="020B0604020202020204" pitchFamily="34" charset="0"/>
              </a:rPr>
              <a:t>BOXING SOUTH AFRICA</a:t>
            </a:r>
          </a:p>
          <a:p>
            <a:pPr>
              <a:defRPr sz="13700">
                <a:solidFill>
                  <a:srgbClr val="FFFFFF"/>
                </a:solidFill>
                <a:latin typeface="Gill Sans SemiBold"/>
                <a:ea typeface="Gill Sans SemiBold"/>
                <a:cs typeface="Gill Sans SemiBold"/>
                <a:sym typeface="Gill Sans SemiBold"/>
              </a:defRPr>
            </a:pPr>
            <a:endParaRPr lang="en-GB" sz="3200" dirty="0">
              <a:latin typeface="Arial Black" panose="020B0A04020102020204" pitchFamily="34" charset="0"/>
              <a:cs typeface="Arial" panose="020B0604020202020204" pitchFamily="34" charset="0"/>
            </a:endParaRPr>
          </a:p>
          <a:p>
            <a:pPr>
              <a:defRPr sz="13700">
                <a:solidFill>
                  <a:srgbClr val="FFFFFF"/>
                </a:solidFill>
                <a:latin typeface="Gill Sans SemiBold"/>
                <a:ea typeface="Gill Sans SemiBold"/>
                <a:cs typeface="Gill Sans SemiBold"/>
                <a:sym typeface="Gill Sans SemiBold"/>
              </a:defRPr>
            </a:pPr>
            <a:r>
              <a:rPr lang="en-GB" sz="3200" dirty="0">
                <a:latin typeface="Arial Black" panose="020B0A04020102020204" pitchFamily="34" charset="0"/>
                <a:cs typeface="Arial" panose="020B0604020202020204" pitchFamily="34" charset="0"/>
              </a:rPr>
              <a:t>Presented by: Director-General</a:t>
            </a:r>
          </a:p>
          <a:p>
            <a:pPr>
              <a:defRPr sz="13700">
                <a:solidFill>
                  <a:srgbClr val="FFFFFF"/>
                </a:solidFill>
                <a:latin typeface="Gill Sans SemiBold"/>
                <a:ea typeface="Gill Sans SemiBold"/>
                <a:cs typeface="Gill Sans SemiBold"/>
                <a:sym typeface="Gill Sans SemiBold"/>
              </a:defRPr>
            </a:pPr>
            <a:r>
              <a:rPr lang="en-GB" sz="3200" dirty="0">
                <a:latin typeface="Arial Black" panose="020B0A04020102020204" pitchFamily="34" charset="0"/>
                <a:cs typeface="Arial" panose="020B0604020202020204" pitchFamily="34" charset="0"/>
              </a:rPr>
              <a:t>24 August 2022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699160"/>
            <a:ext cx="245201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7200" b="1" dirty="0">
                <a:latin typeface="Arial" panose="020B0604020202020204" pitchFamily="34" charset="0"/>
                <a:cs typeface="Arial" panose="020B0604020202020204" pitchFamily="34" charset="0"/>
              </a:rPr>
              <a:t>COMPOSITION OF EXECUTIVE MANAGEMENT</a:t>
            </a:r>
            <a:endParaRPr sz="72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5631739"/>
            <a:ext cx="24520150"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sz="600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18CF705B-6D8A-4039-823A-0749C6FDFB90}"/>
              </a:ext>
            </a:extLst>
          </p:cNvPr>
          <p:cNvGraphicFramePr>
            <a:graphicFrameLocks noGrp="1"/>
          </p:cNvGraphicFramePr>
          <p:nvPr>
            <p:extLst>
              <p:ext uri="{D42A27DB-BD31-4B8C-83A1-F6EECF244321}">
                <p14:modId xmlns:p14="http://schemas.microsoft.com/office/powerpoint/2010/main" xmlns="" val="2083163868"/>
              </p:ext>
            </p:extLst>
          </p:nvPr>
        </p:nvGraphicFramePr>
        <p:xfrm>
          <a:off x="1583793" y="3588474"/>
          <a:ext cx="20511655" cy="6138373"/>
        </p:xfrm>
        <a:graphic>
          <a:graphicData uri="http://schemas.openxmlformats.org/drawingml/2006/table">
            <a:tbl>
              <a:tblPr firstRow="1" bandRow="1">
                <a:tableStyleId>{5940675A-B579-460E-94D1-54222C63F5DA}</a:tableStyleId>
              </a:tblPr>
              <a:tblGrid>
                <a:gridCol w="4102331">
                  <a:extLst>
                    <a:ext uri="{9D8B030D-6E8A-4147-A177-3AD203B41FA5}">
                      <a16:colId xmlns:a16="http://schemas.microsoft.com/office/drawing/2014/main" xmlns="" val="1988037266"/>
                    </a:ext>
                  </a:extLst>
                </a:gridCol>
                <a:gridCol w="4102331">
                  <a:extLst>
                    <a:ext uri="{9D8B030D-6E8A-4147-A177-3AD203B41FA5}">
                      <a16:colId xmlns:a16="http://schemas.microsoft.com/office/drawing/2014/main" xmlns="" val="1389251147"/>
                    </a:ext>
                  </a:extLst>
                </a:gridCol>
                <a:gridCol w="4102331">
                  <a:extLst>
                    <a:ext uri="{9D8B030D-6E8A-4147-A177-3AD203B41FA5}">
                      <a16:colId xmlns:a16="http://schemas.microsoft.com/office/drawing/2014/main" xmlns="" val="3155169589"/>
                    </a:ext>
                  </a:extLst>
                </a:gridCol>
                <a:gridCol w="4102331">
                  <a:extLst>
                    <a:ext uri="{9D8B030D-6E8A-4147-A177-3AD203B41FA5}">
                      <a16:colId xmlns:a16="http://schemas.microsoft.com/office/drawing/2014/main" xmlns="" val="4224097349"/>
                    </a:ext>
                  </a:extLst>
                </a:gridCol>
                <a:gridCol w="4102331">
                  <a:extLst>
                    <a:ext uri="{9D8B030D-6E8A-4147-A177-3AD203B41FA5}">
                      <a16:colId xmlns:a16="http://schemas.microsoft.com/office/drawing/2014/main" xmlns="" val="348896356"/>
                    </a:ext>
                  </a:extLst>
                </a:gridCol>
              </a:tblGrid>
              <a:tr h="1424246">
                <a:tc>
                  <a:txBody>
                    <a:bodyPr/>
                    <a:lstStyle/>
                    <a:p>
                      <a:pPr algn="ctr"/>
                      <a:r>
                        <a:rPr lang="en-US" sz="2800" b="1" dirty="0">
                          <a:solidFill>
                            <a:schemeClr val="tx1"/>
                          </a:solidFill>
                          <a:latin typeface="Arial" panose="020B0604020202020204" pitchFamily="34" charset="0"/>
                          <a:cs typeface="Arial" panose="020B0604020202020204" pitchFamily="34" charset="0"/>
                        </a:rPr>
                        <a:t>NAME</a:t>
                      </a:r>
                      <a:r>
                        <a:rPr lang="en-US" sz="2800" b="1" baseline="0" dirty="0">
                          <a:solidFill>
                            <a:schemeClr val="tx1"/>
                          </a:solidFill>
                          <a:latin typeface="Arial" panose="020B0604020202020204" pitchFamily="34" charset="0"/>
                          <a:cs typeface="Arial" panose="020B0604020202020204" pitchFamily="34" charset="0"/>
                        </a:rPr>
                        <a:t> </a:t>
                      </a:r>
                      <a:endParaRPr lang="en-ZA" sz="2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2800" b="1" dirty="0">
                          <a:solidFill>
                            <a:schemeClr val="tx1"/>
                          </a:solidFill>
                          <a:latin typeface="Arial" panose="020B0604020202020204" pitchFamily="34" charset="0"/>
                          <a:cs typeface="Arial" panose="020B0604020202020204" pitchFamily="34" charset="0"/>
                        </a:rPr>
                        <a:t>DESIGNATION</a:t>
                      </a:r>
                    </a:p>
                  </a:txBody>
                  <a:tcPr/>
                </a:tc>
                <a:tc>
                  <a:txBody>
                    <a:bodyPr/>
                    <a:lstStyle/>
                    <a:p>
                      <a:pPr algn="ctr"/>
                      <a:r>
                        <a:rPr lang="en-ZA" sz="2800" b="1" dirty="0">
                          <a:solidFill>
                            <a:schemeClr val="tx1"/>
                          </a:solidFill>
                          <a:latin typeface="Arial" panose="020B0604020202020204" pitchFamily="34" charset="0"/>
                          <a:cs typeface="Arial" panose="020B0604020202020204" pitchFamily="34" charset="0"/>
                        </a:rPr>
                        <a:t>GENDER/RACE </a:t>
                      </a:r>
                    </a:p>
                  </a:txBody>
                  <a:tcPr/>
                </a:tc>
                <a:tc>
                  <a:txBody>
                    <a:bodyPr/>
                    <a:lstStyle/>
                    <a:p>
                      <a:pPr algn="ctr"/>
                      <a:r>
                        <a:rPr lang="en-ZA" sz="2800" b="1" baseline="0" dirty="0">
                          <a:solidFill>
                            <a:schemeClr val="tx1"/>
                          </a:solidFill>
                          <a:latin typeface="Arial" panose="020B0604020202020204" pitchFamily="34" charset="0"/>
                          <a:cs typeface="Arial" panose="020B0604020202020204" pitchFamily="34" charset="0"/>
                        </a:rPr>
                        <a:t>CONTRACT/ PERMANENT</a:t>
                      </a:r>
                      <a:endParaRPr lang="en-ZA" sz="2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2800" b="1" dirty="0">
                          <a:solidFill>
                            <a:schemeClr val="tx1"/>
                          </a:solidFill>
                          <a:latin typeface="Arial" panose="020B0604020202020204" pitchFamily="34" charset="0"/>
                          <a:cs typeface="Arial" panose="020B0604020202020204" pitchFamily="34" charset="0"/>
                        </a:rPr>
                        <a:t>CONTRACT EXPIRY DATE</a:t>
                      </a:r>
                    </a:p>
                  </a:txBody>
                  <a:tcPr/>
                </a:tc>
                <a:extLst>
                  <a:ext uri="{0D108BD9-81ED-4DB2-BD59-A6C34878D82A}">
                    <a16:rowId xmlns:a16="http://schemas.microsoft.com/office/drawing/2014/main" xmlns="" val="1154111379"/>
                  </a:ext>
                </a:extLst>
              </a:tr>
              <a:tr h="1575301">
                <a:tc>
                  <a:txBody>
                    <a:bodyPr/>
                    <a:lstStyle/>
                    <a:p>
                      <a:pPr algn="l"/>
                      <a:r>
                        <a:rPr lang="en-ZA" sz="3200" b="0" dirty="0">
                          <a:latin typeface="Arial" panose="020B0604020202020204" pitchFamily="34" charset="0"/>
                          <a:cs typeface="Arial" panose="020B0604020202020204" pitchFamily="34" charset="0"/>
                        </a:rPr>
                        <a:t>Mr Nsikayezwe Sithole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200" b="0" dirty="0">
                          <a:latin typeface="Arial" panose="020B0604020202020204" pitchFamily="34" charset="0"/>
                          <a:cs typeface="Arial" panose="020B0604020202020204" pitchFamily="34" charset="0"/>
                        </a:rPr>
                        <a:t>Acting CEO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200" b="0" dirty="0">
                          <a:latin typeface="Arial" panose="020B0604020202020204" pitchFamily="34" charset="0"/>
                          <a:cs typeface="Arial" panose="020B0604020202020204" pitchFamily="34" charset="0"/>
                        </a:rPr>
                        <a:t>Black/Male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200" b="0" dirty="0">
                          <a:latin typeface="Arial" panose="020B0604020202020204" pitchFamily="34" charset="0"/>
                          <a:cs typeface="Arial" panose="020B0604020202020204" pitchFamily="34" charset="0"/>
                        </a:rPr>
                        <a:t>Acting Capacity as seconded by the Board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200" b="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xmlns="" val="3124802002"/>
                  </a:ext>
                </a:extLst>
              </a:tr>
              <a:tr h="1575301">
                <a:tc>
                  <a:txBody>
                    <a:bodyPr/>
                    <a:lstStyle/>
                    <a:p>
                      <a:pPr algn="l"/>
                      <a:r>
                        <a:rPr lang="en-ZA" sz="3200" b="0" dirty="0">
                          <a:latin typeface="Arial" panose="020B0604020202020204" pitchFamily="34" charset="0"/>
                          <a:cs typeface="Arial" panose="020B0604020202020204" pitchFamily="34" charset="0"/>
                        </a:rPr>
                        <a:t>Mr Kenneth Mamosadi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200" b="0" dirty="0">
                          <a:latin typeface="Arial" panose="020B0604020202020204" pitchFamily="34" charset="0"/>
                          <a:cs typeface="Arial" panose="020B0604020202020204" pitchFamily="34" charset="0"/>
                        </a:rPr>
                        <a:t>Acting Chief Financial</a:t>
                      </a:r>
                      <a:r>
                        <a:rPr lang="en-ZA" sz="3200" b="0" baseline="0" dirty="0">
                          <a:latin typeface="Arial" panose="020B0604020202020204" pitchFamily="34" charset="0"/>
                          <a:cs typeface="Arial" panose="020B0604020202020204" pitchFamily="34" charset="0"/>
                        </a:rPr>
                        <a:t> Officer</a:t>
                      </a:r>
                      <a:endParaRPr lang="en-ZA" sz="3200" b="0" dirty="0">
                        <a:latin typeface="Arial" panose="020B0604020202020204" pitchFamily="34" charset="0"/>
                        <a:cs typeface="Arial" panose="020B0604020202020204" pitchFamily="34" charset="0"/>
                      </a:endParaRPr>
                    </a:p>
                  </a:txBody>
                  <a:tcPr/>
                </a:tc>
                <a:tc>
                  <a:txBody>
                    <a:bodyPr/>
                    <a:lstStyle/>
                    <a:p>
                      <a:pPr algn="l"/>
                      <a:r>
                        <a:rPr lang="en-ZA" sz="3200" b="0" dirty="0">
                          <a:latin typeface="Arial" panose="020B0604020202020204" pitchFamily="34" charset="0"/>
                          <a:cs typeface="Arial" panose="020B0604020202020204" pitchFamily="34" charset="0"/>
                        </a:rPr>
                        <a:t>Black/Male</a:t>
                      </a:r>
                    </a:p>
                  </a:txBody>
                  <a:tcPr/>
                </a:tc>
                <a:tc>
                  <a:txBody>
                    <a:bodyPr/>
                    <a:lstStyle/>
                    <a:p>
                      <a:pPr algn="l"/>
                      <a:r>
                        <a:rPr lang="en-ZA" sz="3200" b="0" dirty="0">
                          <a:latin typeface="Arial" panose="020B0604020202020204" pitchFamily="34" charset="0"/>
                          <a:cs typeface="Arial" panose="020B0604020202020204" pitchFamily="34" charset="0"/>
                        </a:rPr>
                        <a:t>Permanent</a:t>
                      </a:r>
                    </a:p>
                  </a:txBody>
                  <a:tcPr/>
                </a:tc>
                <a:tc>
                  <a:txBody>
                    <a:bodyPr/>
                    <a:lstStyle/>
                    <a:p>
                      <a:pPr algn="l"/>
                      <a:r>
                        <a:rPr lang="en-ZA" sz="3200" b="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xmlns="" val="1429762626"/>
                  </a:ext>
                </a:extLst>
              </a:tr>
              <a:tr h="1563525">
                <a:tc>
                  <a:txBody>
                    <a:bodyPr/>
                    <a:lstStyle/>
                    <a:p>
                      <a:pPr algn="l"/>
                      <a:r>
                        <a:rPr lang="en-ZA" sz="3200" b="0" dirty="0">
                          <a:latin typeface="Arial" panose="020B0604020202020204" pitchFamily="34" charset="0"/>
                          <a:cs typeface="Arial" panose="020B0604020202020204" pitchFamily="34" charset="0"/>
                        </a:rPr>
                        <a:t>Mr Mandla Ntlanganiso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200" b="0" dirty="0">
                          <a:latin typeface="Arial" panose="020B0604020202020204" pitchFamily="34" charset="0"/>
                          <a:cs typeface="Arial" panose="020B0604020202020204" pitchFamily="34" charset="0"/>
                        </a:rPr>
                        <a:t>Director: Operations</a:t>
                      </a:r>
                    </a:p>
                  </a:txBody>
                  <a:tcPr/>
                </a:tc>
                <a:tc>
                  <a:txBody>
                    <a:bodyPr/>
                    <a:lstStyle/>
                    <a:p>
                      <a:pPr algn="l"/>
                      <a:r>
                        <a:rPr lang="en-ZA" sz="3200" b="0" dirty="0">
                          <a:latin typeface="Arial" panose="020B0604020202020204" pitchFamily="34" charset="0"/>
                          <a:cs typeface="Arial" panose="020B0604020202020204" pitchFamily="34" charset="0"/>
                        </a:rPr>
                        <a:t>Black/Male</a:t>
                      </a:r>
                    </a:p>
                  </a:txBody>
                  <a:tcPr/>
                </a:tc>
                <a:tc>
                  <a:txBody>
                    <a:bodyPr/>
                    <a:lstStyle/>
                    <a:p>
                      <a:pPr algn="l"/>
                      <a:r>
                        <a:rPr lang="en-ZA" sz="3200" b="0" dirty="0">
                          <a:latin typeface="Arial" panose="020B0604020202020204" pitchFamily="34" charset="0"/>
                          <a:cs typeface="Arial" panose="020B0604020202020204" pitchFamily="34" charset="0"/>
                        </a:rPr>
                        <a:t>Permanent</a:t>
                      </a:r>
                    </a:p>
                  </a:txBody>
                  <a:tcPr/>
                </a:tc>
                <a:tc>
                  <a:txBody>
                    <a:bodyPr/>
                    <a:lstStyle/>
                    <a:p>
                      <a:pPr algn="l"/>
                      <a:r>
                        <a:rPr lang="en-ZA" sz="3200" b="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xmlns="" val="2976352812"/>
                  </a:ext>
                </a:extLst>
              </a:tr>
            </a:tbl>
          </a:graphicData>
        </a:graphic>
      </p:graphicFrame>
      <p:sp>
        <p:nvSpPr>
          <p:cNvPr id="5" name="TextBox 4">
            <a:extLst>
              <a:ext uri="{FF2B5EF4-FFF2-40B4-BE49-F238E27FC236}">
                <a16:creationId xmlns:a16="http://schemas.microsoft.com/office/drawing/2014/main" xmlns="" id="{413B5704-6AF4-6EAF-3157-2175FDECA5B2}"/>
              </a:ext>
            </a:extLst>
          </p:cNvPr>
          <p:cNvSpPr txBox="1"/>
          <p:nvPr/>
        </p:nvSpPr>
        <p:spPr>
          <a:xfrm>
            <a:off x="22797655" y="12662963"/>
            <a:ext cx="8104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10</a:t>
            </a:r>
          </a:p>
        </p:txBody>
      </p:sp>
    </p:spTree>
    <p:extLst>
      <p:ext uri="{BB962C8B-B14F-4D97-AF65-F5344CB8AC3E}">
        <p14:creationId xmlns:p14="http://schemas.microsoft.com/office/powerpoint/2010/main" xmlns="" val="38594504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311727" y="576051"/>
            <a:ext cx="23774400"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8800" b="1" dirty="0">
                <a:latin typeface="Arial" panose="020B0604020202020204" pitchFamily="34" charset="0"/>
                <a:cs typeface="Arial" panose="020B0604020202020204" pitchFamily="34" charset="0"/>
              </a:rPr>
              <a:t>COMPOSITION OF STAFF</a:t>
            </a:r>
            <a:endParaRPr sz="88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5724073"/>
            <a:ext cx="2452015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lang="en-US" sz="4800" dirty="0"/>
          </a:p>
        </p:txBody>
      </p:sp>
      <p:graphicFrame>
        <p:nvGraphicFramePr>
          <p:cNvPr id="4" name="Table 4">
            <a:extLst>
              <a:ext uri="{FF2B5EF4-FFF2-40B4-BE49-F238E27FC236}">
                <a16:creationId xmlns:a16="http://schemas.microsoft.com/office/drawing/2014/main" xmlns="" id="{6ACC338A-97FC-49D6-8267-A42B16858786}"/>
              </a:ext>
            </a:extLst>
          </p:cNvPr>
          <p:cNvGraphicFramePr>
            <a:graphicFrameLocks noGrp="1"/>
          </p:cNvGraphicFramePr>
          <p:nvPr>
            <p:extLst>
              <p:ext uri="{D42A27DB-BD31-4B8C-83A1-F6EECF244321}">
                <p14:modId xmlns:p14="http://schemas.microsoft.com/office/powerpoint/2010/main" xmlns="" val="2965431598"/>
              </p:ext>
            </p:extLst>
          </p:nvPr>
        </p:nvGraphicFramePr>
        <p:xfrm>
          <a:off x="2701636" y="4611553"/>
          <a:ext cx="19451782" cy="4968864"/>
        </p:xfrm>
        <a:graphic>
          <a:graphicData uri="http://schemas.openxmlformats.org/drawingml/2006/table">
            <a:tbl>
              <a:tblPr firstRow="1" bandRow="1">
                <a:tableStyleId>{5940675A-B579-460E-94D1-54222C63F5DA}</a:tableStyleId>
              </a:tblPr>
              <a:tblGrid>
                <a:gridCol w="5631069">
                  <a:extLst>
                    <a:ext uri="{9D8B030D-6E8A-4147-A177-3AD203B41FA5}">
                      <a16:colId xmlns:a16="http://schemas.microsoft.com/office/drawing/2014/main" xmlns="" val="1465152430"/>
                    </a:ext>
                  </a:extLst>
                </a:gridCol>
                <a:gridCol w="3779834">
                  <a:extLst>
                    <a:ext uri="{9D8B030D-6E8A-4147-A177-3AD203B41FA5}">
                      <a16:colId xmlns:a16="http://schemas.microsoft.com/office/drawing/2014/main" xmlns="" val="1691693128"/>
                    </a:ext>
                  </a:extLst>
                </a:gridCol>
                <a:gridCol w="3207886">
                  <a:extLst>
                    <a:ext uri="{9D8B030D-6E8A-4147-A177-3AD203B41FA5}">
                      <a16:colId xmlns:a16="http://schemas.microsoft.com/office/drawing/2014/main" xmlns="" val="4088774381"/>
                    </a:ext>
                  </a:extLst>
                </a:gridCol>
                <a:gridCol w="1970047">
                  <a:extLst>
                    <a:ext uri="{9D8B030D-6E8A-4147-A177-3AD203B41FA5}">
                      <a16:colId xmlns:a16="http://schemas.microsoft.com/office/drawing/2014/main" xmlns="" val="95616983"/>
                    </a:ext>
                  </a:extLst>
                </a:gridCol>
                <a:gridCol w="1620982">
                  <a:extLst>
                    <a:ext uri="{9D8B030D-6E8A-4147-A177-3AD203B41FA5}">
                      <a16:colId xmlns:a16="http://schemas.microsoft.com/office/drawing/2014/main" xmlns="" val="3890545993"/>
                    </a:ext>
                  </a:extLst>
                </a:gridCol>
                <a:gridCol w="1620982">
                  <a:extLst>
                    <a:ext uri="{9D8B030D-6E8A-4147-A177-3AD203B41FA5}">
                      <a16:colId xmlns:a16="http://schemas.microsoft.com/office/drawing/2014/main" xmlns="" val="1474085522"/>
                    </a:ext>
                  </a:extLst>
                </a:gridCol>
                <a:gridCol w="1620982">
                  <a:extLst>
                    <a:ext uri="{9D8B030D-6E8A-4147-A177-3AD203B41FA5}">
                      <a16:colId xmlns:a16="http://schemas.microsoft.com/office/drawing/2014/main" xmlns="" val="1449158663"/>
                    </a:ext>
                  </a:extLst>
                </a:gridCol>
              </a:tblGrid>
              <a:tr h="1656288">
                <a:tc>
                  <a:txBody>
                    <a:bodyPr/>
                    <a:lstStyle/>
                    <a:p>
                      <a:r>
                        <a:rPr lang="en-US" sz="3600" b="1" dirty="0">
                          <a:latin typeface="Arial" panose="020B0604020202020204" pitchFamily="34" charset="0"/>
                          <a:cs typeface="Arial" panose="020B0604020202020204" pitchFamily="34" charset="0"/>
                        </a:rPr>
                        <a:t>TOTAL STAFF COMPLIMENT</a:t>
                      </a:r>
                    </a:p>
                  </a:txBody>
                  <a:tcPr/>
                </a:tc>
                <a:tc gridSpan="2">
                  <a:txBody>
                    <a:bodyPr/>
                    <a:lstStyle/>
                    <a:p>
                      <a:r>
                        <a:rPr lang="en-US" sz="3600" b="1" dirty="0">
                          <a:latin typeface="Arial" panose="020B0604020202020204" pitchFamily="34" charset="0"/>
                          <a:cs typeface="Arial" panose="020B0604020202020204" pitchFamily="34" charset="0"/>
                        </a:rPr>
                        <a:t>GENDER</a:t>
                      </a:r>
                    </a:p>
                  </a:txBody>
                  <a:tcPr/>
                </a:tc>
                <a:tc hMerge="1">
                  <a:txBody>
                    <a:bodyPr/>
                    <a:lstStyle/>
                    <a:p>
                      <a:endParaRPr lang="en-US"/>
                    </a:p>
                  </a:txBody>
                  <a:tcPr/>
                </a:tc>
                <a:tc gridSpan="4">
                  <a:txBody>
                    <a:bodyPr/>
                    <a:lstStyle/>
                    <a:p>
                      <a:r>
                        <a:rPr lang="en-US" sz="3600" b="1" dirty="0">
                          <a:latin typeface="Arial" panose="020B0604020202020204" pitchFamily="34" charset="0"/>
                          <a:cs typeface="Arial" panose="020B0604020202020204" pitchFamily="34" charset="0"/>
                        </a:rPr>
                        <a:t>RACE</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10747244"/>
                  </a:ext>
                </a:extLst>
              </a:tr>
              <a:tr h="1656288">
                <a:tc>
                  <a:txBody>
                    <a:bodyPr/>
                    <a:lstStyle/>
                    <a:p>
                      <a:endParaRPr lang="en-US" sz="3600" dirty="0">
                        <a:latin typeface="Arial" panose="020B0604020202020204" pitchFamily="34" charset="0"/>
                        <a:cs typeface="Arial" panose="020B0604020202020204" pitchFamily="34" charset="0"/>
                      </a:endParaRPr>
                    </a:p>
                  </a:txBody>
                  <a:tcPr/>
                </a:tc>
                <a:tc>
                  <a:txBody>
                    <a:bodyPr/>
                    <a:lstStyle/>
                    <a:p>
                      <a:r>
                        <a:rPr lang="en-US" sz="3600" b="0" dirty="0">
                          <a:latin typeface="Arial" panose="020B0604020202020204" pitchFamily="34" charset="0"/>
                          <a:cs typeface="Arial" panose="020B0604020202020204" pitchFamily="34" charset="0"/>
                        </a:rPr>
                        <a:t>FEMALE</a:t>
                      </a:r>
                    </a:p>
                  </a:txBody>
                  <a:tcPr/>
                </a:tc>
                <a:tc>
                  <a:txBody>
                    <a:bodyPr/>
                    <a:lstStyle/>
                    <a:p>
                      <a:r>
                        <a:rPr lang="en-US" sz="3600" b="0" dirty="0">
                          <a:latin typeface="Arial" panose="020B0604020202020204" pitchFamily="34" charset="0"/>
                          <a:cs typeface="Arial" panose="020B0604020202020204" pitchFamily="34" charset="0"/>
                        </a:rPr>
                        <a:t>MALE</a:t>
                      </a:r>
                    </a:p>
                  </a:txBody>
                  <a:tcPr/>
                </a:tc>
                <a:tc>
                  <a:txBody>
                    <a:bodyPr/>
                    <a:lstStyle/>
                    <a:p>
                      <a:pPr algn="ctr"/>
                      <a:r>
                        <a:rPr lang="en-US" sz="3600" b="0" dirty="0">
                          <a:latin typeface="Arial" panose="020B0604020202020204" pitchFamily="34" charset="0"/>
                          <a:cs typeface="Arial" panose="020B0604020202020204" pitchFamily="34" charset="0"/>
                        </a:rPr>
                        <a:t>B</a:t>
                      </a:r>
                    </a:p>
                  </a:txBody>
                  <a:tcPr/>
                </a:tc>
                <a:tc>
                  <a:txBody>
                    <a:bodyPr/>
                    <a:lstStyle/>
                    <a:p>
                      <a:pPr algn="ctr"/>
                      <a:r>
                        <a:rPr lang="en-US" sz="3600" b="0" dirty="0">
                          <a:latin typeface="Arial" panose="020B0604020202020204" pitchFamily="34" charset="0"/>
                          <a:cs typeface="Arial" panose="020B0604020202020204" pitchFamily="34" charset="0"/>
                        </a:rPr>
                        <a:t>C</a:t>
                      </a:r>
                    </a:p>
                  </a:txBody>
                  <a:tcPr/>
                </a:tc>
                <a:tc>
                  <a:txBody>
                    <a:bodyPr/>
                    <a:lstStyle/>
                    <a:p>
                      <a:pPr algn="ctr"/>
                      <a:r>
                        <a:rPr lang="en-US" sz="3600" b="0" dirty="0">
                          <a:latin typeface="Arial" panose="020B0604020202020204" pitchFamily="34" charset="0"/>
                          <a:cs typeface="Arial" panose="020B0604020202020204" pitchFamily="34" charset="0"/>
                        </a:rPr>
                        <a:t>I/A</a:t>
                      </a:r>
                    </a:p>
                  </a:txBody>
                  <a:tcPr/>
                </a:tc>
                <a:tc>
                  <a:txBody>
                    <a:bodyPr/>
                    <a:lstStyle/>
                    <a:p>
                      <a:pPr algn="ctr"/>
                      <a:r>
                        <a:rPr lang="en-US" sz="3600" b="0" dirty="0">
                          <a:latin typeface="Arial" panose="020B0604020202020204" pitchFamily="34" charset="0"/>
                          <a:cs typeface="Arial" panose="020B0604020202020204" pitchFamily="34" charset="0"/>
                        </a:rPr>
                        <a:t>W</a:t>
                      </a:r>
                    </a:p>
                  </a:txBody>
                  <a:tcPr/>
                </a:tc>
                <a:extLst>
                  <a:ext uri="{0D108BD9-81ED-4DB2-BD59-A6C34878D82A}">
                    <a16:rowId xmlns:a16="http://schemas.microsoft.com/office/drawing/2014/main" xmlns="" val="2639468657"/>
                  </a:ext>
                </a:extLst>
              </a:tr>
              <a:tr h="1656288">
                <a:tc>
                  <a:txBody>
                    <a:bodyPr/>
                    <a:lstStyle/>
                    <a:p>
                      <a:r>
                        <a:rPr lang="en-GB" sz="3600" dirty="0">
                          <a:latin typeface="Arial" panose="020B0604020202020204" pitchFamily="34" charset="0"/>
                          <a:cs typeface="Arial" panose="020B0604020202020204" pitchFamily="34" charset="0"/>
                        </a:rPr>
                        <a:t>13</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7</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12</a:t>
                      </a:r>
                    </a:p>
                    <a:p>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1</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0</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0</a:t>
                      </a:r>
                      <a:endParaRPr lang="en-US" sz="3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73367449"/>
                  </a:ext>
                </a:extLst>
              </a:tr>
            </a:tbl>
          </a:graphicData>
        </a:graphic>
      </p:graphicFrame>
      <p:sp>
        <p:nvSpPr>
          <p:cNvPr id="5" name="TextBox 4">
            <a:extLst>
              <a:ext uri="{FF2B5EF4-FFF2-40B4-BE49-F238E27FC236}">
                <a16:creationId xmlns:a16="http://schemas.microsoft.com/office/drawing/2014/main" xmlns="" id="{50B7A0E6-6102-8D0D-6355-7E315DCA7979}"/>
              </a:ext>
            </a:extLst>
          </p:cNvPr>
          <p:cNvSpPr txBox="1"/>
          <p:nvPr/>
        </p:nvSpPr>
        <p:spPr>
          <a:xfrm>
            <a:off x="22693745" y="12674539"/>
            <a:ext cx="87283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11</a:t>
            </a:r>
          </a:p>
        </p:txBody>
      </p:sp>
    </p:spTree>
    <p:extLst>
      <p:ext uri="{BB962C8B-B14F-4D97-AF65-F5344CB8AC3E}">
        <p14:creationId xmlns:p14="http://schemas.microsoft.com/office/powerpoint/2010/main" xmlns="" val="17318681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699161"/>
            <a:ext cx="2452015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7200" b="1" dirty="0">
                <a:latin typeface="Arial" panose="020B0604020202020204" pitchFamily="34" charset="0"/>
                <a:cs typeface="Arial" panose="020B0604020202020204" pitchFamily="34" charset="0"/>
              </a:rPr>
              <a:t>LATEST WHISTLEBLOWER INFORMATION</a:t>
            </a:r>
            <a:endParaRPr sz="72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270164" y="4069776"/>
            <a:ext cx="23878310" cy="4149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algn="just"/>
            <a:r>
              <a:rPr lang="en-ZA" sz="3600" dirty="0">
                <a:latin typeface="Arial" panose="020B0604020202020204" pitchFamily="34" charset="0"/>
                <a:cs typeface="Arial" panose="020B0604020202020204" pitchFamily="34" charset="0"/>
              </a:rPr>
              <a:t>One Tip off was reported during the 2021/2022 Financial year regarding a tender irregularity.</a:t>
            </a:r>
          </a:p>
          <a:p>
            <a:pPr algn="just"/>
            <a:r>
              <a:rPr lang="en-US" sz="3600" dirty="0">
                <a:latin typeface="Arial" panose="020B0604020202020204" pitchFamily="34" charset="0"/>
                <a:cs typeface="Arial" panose="020B0604020202020204" pitchFamily="34" charset="0"/>
              </a:rPr>
              <a:t>An independent consultant investigated allegations of irregularities on the  Peter "Terror" Mathebula Tribute Tournament Tender at the public entity at the request of Boxing South Africa Board, which covered the period November 2021 to December 2021. The investigation was concluded on 13 of January 2022 and resulted in suspension and resignation of the Chief Financial Officer and written warnings for SCM role players. The implementation of the some of the recommendations are in progress which involve the disciplinary hearing of the promoter that was awarded the tender is in progress. </a:t>
            </a:r>
            <a:endParaRPr lang="en-ZA" sz="3600" dirty="0">
              <a:latin typeface="Arial" panose="020B0604020202020204" pitchFamily="34" charset="0"/>
              <a:cs typeface="Arial" panose="020B0604020202020204" pitchFamily="34" charset="0"/>
            </a:endParaRPr>
          </a:p>
          <a:p>
            <a:endParaRPr sz="1100" dirty="0"/>
          </a:p>
        </p:txBody>
      </p:sp>
      <p:sp>
        <p:nvSpPr>
          <p:cNvPr id="4" name="TextBox 3">
            <a:extLst>
              <a:ext uri="{FF2B5EF4-FFF2-40B4-BE49-F238E27FC236}">
                <a16:creationId xmlns:a16="http://schemas.microsoft.com/office/drawing/2014/main" xmlns="" id="{10BA02EA-1F81-8673-45D0-EF62964FF927}"/>
              </a:ext>
            </a:extLst>
          </p:cNvPr>
          <p:cNvSpPr txBox="1"/>
          <p:nvPr/>
        </p:nvSpPr>
        <p:spPr>
          <a:xfrm>
            <a:off x="22922345" y="12700720"/>
            <a:ext cx="72736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12</a:t>
            </a:r>
          </a:p>
        </p:txBody>
      </p:sp>
    </p:spTree>
    <p:extLst>
      <p:ext uri="{BB962C8B-B14F-4D97-AF65-F5344CB8AC3E}">
        <p14:creationId xmlns:p14="http://schemas.microsoft.com/office/powerpoint/2010/main" xmlns="" val="21055836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dirty="0"/>
              <a:t>THANK YOU </a:t>
            </a:r>
          </a:p>
        </p:txBody>
      </p:sp>
    </p:spTree>
    <p:extLst>
      <p:ext uri="{BB962C8B-B14F-4D97-AF65-F5344CB8AC3E}">
        <p14:creationId xmlns:p14="http://schemas.microsoft.com/office/powerpoint/2010/main" xmlns="" val="276810385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98279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187036" y="514495"/>
            <a:ext cx="23961438"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9600" b="1" dirty="0">
                <a:latin typeface="Arial" panose="020B0604020202020204" pitchFamily="34" charset="0"/>
                <a:cs typeface="Arial" panose="020B0604020202020204" pitchFamily="34" charset="0"/>
              </a:rPr>
              <a:t>PRESENTATION OUTLINE</a:t>
            </a:r>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872835" y="3077747"/>
            <a:ext cx="23579239" cy="94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lvl="0" algn="l">
              <a:lnSpc>
                <a:spcPct val="150000"/>
              </a:lnSpc>
              <a:buFont typeface="Arial" pitchFamily="34" charset="0"/>
              <a:buAutoNum type="arabicPeriod"/>
            </a:pPr>
            <a:r>
              <a:rPr lang="en-ZA" sz="3600" dirty="0">
                <a:solidFill>
                  <a:prstClr val="black"/>
                </a:solidFill>
                <a:latin typeface="Arial" panose="020B0604020202020204" pitchFamily="34" charset="0"/>
                <a:cs typeface="Arial" panose="020B0604020202020204" pitchFamily="34" charset="0"/>
              </a:rPr>
              <a:t> Mandate </a:t>
            </a:r>
          </a:p>
          <a:p>
            <a:pPr lvl="0" algn="l">
              <a:lnSpc>
                <a:spcPct val="150000"/>
              </a:lnSpc>
              <a:buFont typeface="Arial" pitchFamily="34" charset="0"/>
              <a:buAutoNum type="arabicPeriod"/>
            </a:pPr>
            <a:r>
              <a:rPr lang="en-ZA" sz="3600" dirty="0">
                <a:solidFill>
                  <a:prstClr val="black"/>
                </a:solidFill>
                <a:latin typeface="Arial" panose="020B0604020202020204" pitchFamily="34" charset="0"/>
                <a:cs typeface="Arial" panose="020B0604020202020204" pitchFamily="34" charset="0"/>
              </a:rPr>
              <a:t> Non-financial performance </a:t>
            </a:r>
          </a:p>
          <a:p>
            <a:pPr lvl="0" algn="l">
              <a:lnSpc>
                <a:spcPct val="150000"/>
              </a:lnSpc>
              <a:buFont typeface="Arial" pitchFamily="34" charset="0"/>
              <a:buAutoNum type="arabicPeriod"/>
            </a:pPr>
            <a:r>
              <a:rPr lang="en-ZA" sz="3600" dirty="0">
                <a:solidFill>
                  <a:prstClr val="black"/>
                </a:solidFill>
                <a:latin typeface="Arial" panose="020B0604020202020204" pitchFamily="34" charset="0"/>
                <a:cs typeface="Arial" panose="020B0604020202020204" pitchFamily="34" charset="0"/>
              </a:rPr>
              <a:t> Financial Allocation </a:t>
            </a:r>
          </a:p>
          <a:p>
            <a:pPr lvl="0" algn="l">
              <a:lnSpc>
                <a:spcPct val="150000"/>
              </a:lnSpc>
              <a:buFont typeface="Arial" pitchFamily="34" charset="0"/>
              <a:buAutoNum type="arabicPeriod"/>
            </a:pPr>
            <a:r>
              <a:rPr lang="en-ZA" sz="3600" dirty="0">
                <a:solidFill>
                  <a:prstClr val="black"/>
                </a:solidFill>
                <a:latin typeface="Arial" panose="020B0604020202020204" pitchFamily="34" charset="0"/>
                <a:cs typeface="Arial" panose="020B0604020202020204" pitchFamily="34" charset="0"/>
              </a:rPr>
              <a:t> Audit Outcomes</a:t>
            </a:r>
          </a:p>
          <a:p>
            <a:pPr lvl="0" algn="l">
              <a:lnSpc>
                <a:spcPct val="150000"/>
              </a:lnSpc>
              <a:buFont typeface="Arial" pitchFamily="34" charset="0"/>
              <a:buAutoNum type="arabicPeriod"/>
            </a:pPr>
            <a:r>
              <a:rPr lang="en-ZA" sz="3600" dirty="0">
                <a:solidFill>
                  <a:prstClr val="black"/>
                </a:solidFill>
                <a:latin typeface="Arial" panose="020B0604020202020204" pitchFamily="34" charset="0"/>
                <a:cs typeface="Arial" panose="020B0604020202020204" pitchFamily="34" charset="0"/>
              </a:rPr>
              <a:t> Governance Matters</a:t>
            </a:r>
          </a:p>
          <a:p>
            <a:pPr lvl="0" algn="l">
              <a:lnSpc>
                <a:spcPct val="150000"/>
              </a:lnSpc>
              <a:buFont typeface="Wingdings" panose="05000000000000000000" pitchFamily="2" charset="2"/>
              <a:buChar char="q"/>
            </a:pPr>
            <a:r>
              <a:rPr lang="en-ZA" sz="3600" dirty="0">
                <a:solidFill>
                  <a:prstClr val="black"/>
                </a:solidFill>
                <a:latin typeface="Arial" panose="020B0604020202020204" pitchFamily="34" charset="0"/>
                <a:cs typeface="Arial" panose="020B0604020202020204" pitchFamily="34" charset="0"/>
              </a:rPr>
              <a:t> Composition of Council</a:t>
            </a:r>
          </a:p>
          <a:p>
            <a:pPr lvl="0" algn="l">
              <a:lnSpc>
                <a:spcPct val="150000"/>
              </a:lnSpc>
              <a:buFont typeface="Wingdings" panose="05000000000000000000" pitchFamily="2" charset="2"/>
              <a:buChar char="q"/>
            </a:pPr>
            <a:r>
              <a:rPr lang="en-ZA" sz="3600" dirty="0">
                <a:solidFill>
                  <a:prstClr val="black"/>
                </a:solidFill>
                <a:latin typeface="Arial" panose="020B0604020202020204" pitchFamily="34" charset="0"/>
                <a:cs typeface="Arial" panose="020B0604020202020204" pitchFamily="34" charset="0"/>
              </a:rPr>
              <a:t> Oversight Activities</a:t>
            </a:r>
          </a:p>
          <a:p>
            <a:pPr lvl="0" algn="l">
              <a:lnSpc>
                <a:spcPct val="150000"/>
              </a:lnSpc>
              <a:buFont typeface="Wingdings" panose="05000000000000000000" pitchFamily="2" charset="2"/>
              <a:buChar char="q"/>
            </a:pPr>
            <a:r>
              <a:rPr lang="en-ZA" sz="3600" dirty="0">
                <a:solidFill>
                  <a:prstClr val="black"/>
                </a:solidFill>
                <a:latin typeface="Arial" panose="020B0604020202020204" pitchFamily="34" charset="0"/>
                <a:cs typeface="Arial" panose="020B0604020202020204" pitchFamily="34" charset="0"/>
              </a:rPr>
              <a:t> Governance Engagements</a:t>
            </a:r>
          </a:p>
          <a:p>
            <a:pPr lvl="0" algn="l">
              <a:lnSpc>
                <a:spcPct val="150000"/>
              </a:lnSpc>
              <a:buFont typeface="Wingdings" panose="05000000000000000000" pitchFamily="2" charset="2"/>
              <a:buChar char="q"/>
            </a:pPr>
            <a:r>
              <a:rPr lang="en-ZA" sz="3600" dirty="0">
                <a:solidFill>
                  <a:prstClr val="black"/>
                </a:solidFill>
                <a:latin typeface="Arial" panose="020B0604020202020204" pitchFamily="34" charset="0"/>
                <a:cs typeface="Arial" panose="020B0604020202020204" pitchFamily="34" charset="0"/>
              </a:rPr>
              <a:t> Composition of Executive Management </a:t>
            </a:r>
          </a:p>
          <a:p>
            <a:pPr lvl="0" algn="l">
              <a:lnSpc>
                <a:spcPct val="150000"/>
              </a:lnSpc>
              <a:buFont typeface="Wingdings" panose="05000000000000000000" pitchFamily="2" charset="2"/>
              <a:buChar char="q"/>
            </a:pPr>
            <a:r>
              <a:rPr lang="en-ZA" sz="3600" dirty="0">
                <a:solidFill>
                  <a:prstClr val="black"/>
                </a:solidFill>
                <a:latin typeface="Arial" panose="020B0604020202020204" pitchFamily="34" charset="0"/>
                <a:cs typeface="Arial" panose="020B0604020202020204" pitchFamily="34" charset="0"/>
              </a:rPr>
              <a:t> Composition of staff</a:t>
            </a:r>
          </a:p>
          <a:p>
            <a:pPr marL="0" lvl="0" indent="0" algn="l">
              <a:lnSpc>
                <a:spcPct val="150000"/>
              </a:lnSpc>
              <a:buNone/>
            </a:pPr>
            <a:r>
              <a:rPr lang="en-ZA" sz="3600" dirty="0">
                <a:solidFill>
                  <a:prstClr val="black"/>
                </a:solidFill>
                <a:latin typeface="Arial" panose="020B0604020202020204" pitchFamily="34" charset="0"/>
                <a:cs typeface="Arial" panose="020B0604020202020204" pitchFamily="34" charset="0"/>
              </a:rPr>
              <a:t>6.    CHALLENGES AND INTERVENTIONS</a:t>
            </a:r>
          </a:p>
          <a:p>
            <a:endParaRPr sz="1400" dirty="0"/>
          </a:p>
        </p:txBody>
      </p:sp>
      <p:sp>
        <p:nvSpPr>
          <p:cNvPr id="5" name="TextBox 4">
            <a:extLst>
              <a:ext uri="{FF2B5EF4-FFF2-40B4-BE49-F238E27FC236}">
                <a16:creationId xmlns:a16="http://schemas.microsoft.com/office/drawing/2014/main" xmlns="" id="{978D8B70-B07B-2B71-ECD0-65D197508E82}"/>
              </a:ext>
            </a:extLst>
          </p:cNvPr>
          <p:cNvSpPr txBox="1"/>
          <p:nvPr/>
        </p:nvSpPr>
        <p:spPr>
          <a:xfrm>
            <a:off x="22589836" y="12233129"/>
            <a:ext cx="92132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2</a:t>
            </a:r>
          </a:p>
        </p:txBody>
      </p:sp>
    </p:spTree>
    <p:extLst>
      <p:ext uri="{BB962C8B-B14F-4D97-AF65-F5344CB8AC3E}">
        <p14:creationId xmlns:p14="http://schemas.microsoft.com/office/powerpoint/2010/main" xmlns="" val="23871659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4A46A787-369D-C640-AD58-B878BB09E2C1}"/>
              </a:ext>
            </a:extLst>
          </p:cNvPr>
          <p:cNvSpPr txBox="1"/>
          <p:nvPr/>
        </p:nvSpPr>
        <p:spPr>
          <a:xfrm>
            <a:off x="311728" y="4907525"/>
            <a:ext cx="2352501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sz="4400" dirty="0"/>
          </a:p>
        </p:txBody>
      </p:sp>
      <p:sp>
        <p:nvSpPr>
          <p:cNvPr id="3" name="HEADING">
            <a:extLst>
              <a:ext uri="{FF2B5EF4-FFF2-40B4-BE49-F238E27FC236}">
                <a16:creationId xmlns:a16="http://schemas.microsoft.com/office/drawing/2014/main" xmlns="" id="{573C00BE-90DE-AF45-B9A6-C1FE83F6567F}"/>
              </a:ext>
            </a:extLst>
          </p:cNvPr>
          <p:cNvSpPr txBox="1"/>
          <p:nvPr/>
        </p:nvSpPr>
        <p:spPr>
          <a:xfrm>
            <a:off x="311728" y="483717"/>
            <a:ext cx="23525018"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10000" b="1" dirty="0">
                <a:latin typeface="Arial" panose="020B0604020202020204" pitchFamily="34" charset="0"/>
                <a:cs typeface="Arial" panose="020B0604020202020204" pitchFamily="34" charset="0"/>
              </a:rPr>
              <a:t>MANDATE</a:t>
            </a:r>
            <a:endParaRPr sz="10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28FD97C1-90F9-8637-FCA3-119829A25B6F}"/>
              </a:ext>
            </a:extLst>
          </p:cNvPr>
          <p:cNvSpPr txBox="1"/>
          <p:nvPr/>
        </p:nvSpPr>
        <p:spPr>
          <a:xfrm>
            <a:off x="547254" y="3207735"/>
            <a:ext cx="22206420" cy="68337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l">
              <a:lnSpc>
                <a:spcPct val="200000"/>
              </a:lnSpc>
              <a:buNone/>
            </a:pPr>
            <a:r>
              <a:rPr lang="en-GB" sz="3200" dirty="0">
                <a:latin typeface="Arial" panose="020B0604020202020204" pitchFamily="34" charset="0"/>
                <a:ea typeface="Cambria" panose="02040503050406030204" pitchFamily="18" charset="0"/>
                <a:cs typeface="Arial" panose="020B0604020202020204" pitchFamily="34" charset="0"/>
              </a:rPr>
              <a:t>Boxing SA is mandated by the South Africa Boxing Act No.11 of 2001 to accomplish the following functions:</a:t>
            </a:r>
          </a:p>
          <a:p>
            <a:pPr marL="742950" indent="-742950">
              <a:lnSpc>
                <a:spcPct val="200000"/>
              </a:lnSpc>
              <a:buAutoNum type="arabicPeriod"/>
            </a:pPr>
            <a:r>
              <a:rPr lang="en-GB" sz="3200" dirty="0">
                <a:latin typeface="Arial" panose="020B0604020202020204" pitchFamily="34" charset="0"/>
                <a:ea typeface="Cambria" panose="02040503050406030204" pitchFamily="18" charset="0"/>
                <a:cs typeface="Arial" panose="020B0604020202020204" pitchFamily="34" charset="0"/>
              </a:rPr>
              <a:t>Provide a new structure for professional boxing in the Republic </a:t>
            </a:r>
          </a:p>
          <a:p>
            <a:pPr marL="742950" indent="-742950">
              <a:lnSpc>
                <a:spcPct val="200000"/>
              </a:lnSpc>
              <a:buAutoNum type="arabicPeriod"/>
            </a:pPr>
            <a:r>
              <a:rPr lang="en-GB" sz="3200" dirty="0">
                <a:latin typeface="Arial" panose="020B0604020202020204" pitchFamily="34" charset="0"/>
                <a:ea typeface="Cambria" panose="02040503050406030204" pitchFamily="18" charset="0"/>
                <a:cs typeface="Arial" panose="020B0604020202020204" pitchFamily="34" charset="0"/>
              </a:rPr>
              <a:t>Ensure effective and efficient administration of professional boxing in the Republic </a:t>
            </a:r>
          </a:p>
          <a:p>
            <a:pPr marL="742950" indent="-742950">
              <a:lnSpc>
                <a:spcPct val="200000"/>
              </a:lnSpc>
              <a:buAutoNum type="arabicPeriod"/>
            </a:pPr>
            <a:r>
              <a:rPr lang="en-GB" sz="3200" dirty="0">
                <a:latin typeface="Arial" panose="020B0604020202020204" pitchFamily="34" charset="0"/>
                <a:ea typeface="Cambria" panose="02040503050406030204" pitchFamily="18" charset="0"/>
                <a:cs typeface="Arial" panose="020B0604020202020204" pitchFamily="34" charset="0"/>
              </a:rPr>
              <a:t>Recognize amateur boxing   and create synergy between professional and amateur boxing, and </a:t>
            </a:r>
          </a:p>
          <a:p>
            <a:pPr marL="742950" indent="-742950">
              <a:lnSpc>
                <a:spcPct val="200000"/>
              </a:lnSpc>
              <a:buAutoNum type="arabicPeriod"/>
            </a:pPr>
            <a:r>
              <a:rPr lang="en-GB" sz="3200" dirty="0">
                <a:latin typeface="Arial" panose="020B0604020202020204" pitchFamily="34" charset="0"/>
                <a:ea typeface="Cambria" panose="02040503050406030204" pitchFamily="18" charset="0"/>
                <a:cs typeface="Arial" panose="020B0604020202020204" pitchFamily="34" charset="0"/>
              </a:rPr>
              <a:t>Promote interaction between associations of boxers, managers, promoters, trainers, officials and Boxing SA </a:t>
            </a:r>
          </a:p>
          <a:p>
            <a:pPr marL="0" indent="0" algn="l">
              <a:lnSpc>
                <a:spcPct val="200000"/>
              </a:lnSpc>
              <a:buNone/>
            </a:pPr>
            <a:r>
              <a:rPr lang="en-GB" sz="3200" dirty="0">
                <a:latin typeface="Arial" panose="020B0604020202020204" pitchFamily="34" charset="0"/>
                <a:ea typeface="Cambria" panose="02040503050406030204" pitchFamily="18" charset="0"/>
                <a:cs typeface="Arial" panose="020B0604020202020204" pitchFamily="34" charset="0"/>
              </a:rPr>
              <a:t>Boxing SA further operates within (1) Amended Boxing Regulations, 2005 (2) International Boxing directives and conventions (3) Sport movement directives and conventions</a:t>
            </a:r>
            <a:endParaRPr lang="en-US"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A53A5290-33BF-D237-5D88-A714174D6465}"/>
              </a:ext>
            </a:extLst>
          </p:cNvPr>
          <p:cNvSpPr txBox="1"/>
          <p:nvPr/>
        </p:nvSpPr>
        <p:spPr>
          <a:xfrm>
            <a:off x="23213291" y="12103433"/>
            <a:ext cx="62345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3</a:t>
            </a:r>
          </a:p>
        </p:txBody>
      </p:sp>
    </p:spTree>
    <p:extLst>
      <p:ext uri="{BB962C8B-B14F-4D97-AF65-F5344CB8AC3E}">
        <p14:creationId xmlns:p14="http://schemas.microsoft.com/office/powerpoint/2010/main" xmlns="" val="18663517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4A46A787-369D-C640-AD58-B878BB09E2C1}"/>
              </a:ext>
            </a:extLst>
          </p:cNvPr>
          <p:cNvSpPr txBox="1"/>
          <p:nvPr/>
        </p:nvSpPr>
        <p:spPr>
          <a:xfrm>
            <a:off x="311728" y="4907525"/>
            <a:ext cx="2352501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sz="4400" dirty="0"/>
          </a:p>
        </p:txBody>
      </p:sp>
      <p:sp>
        <p:nvSpPr>
          <p:cNvPr id="3" name="HEADING">
            <a:extLst>
              <a:ext uri="{FF2B5EF4-FFF2-40B4-BE49-F238E27FC236}">
                <a16:creationId xmlns:a16="http://schemas.microsoft.com/office/drawing/2014/main" xmlns="" id="{573C00BE-90DE-AF45-B9A6-C1FE83F6567F}"/>
              </a:ext>
            </a:extLst>
          </p:cNvPr>
          <p:cNvSpPr txBox="1"/>
          <p:nvPr/>
        </p:nvSpPr>
        <p:spPr>
          <a:xfrm>
            <a:off x="-68075" y="483718"/>
            <a:ext cx="2452015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10000" b="1" dirty="0">
                <a:latin typeface="Arial" panose="020B0604020202020204" pitchFamily="34" charset="0"/>
                <a:cs typeface="Arial" panose="020B0604020202020204" pitchFamily="34" charset="0"/>
              </a:rPr>
              <a:t>NON-FINANCIAL PERFORMANCE</a:t>
            </a:r>
            <a:endParaRPr sz="10000" b="1"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340AE729-3155-42E1-A2D6-39ACFBA61E85}"/>
              </a:ext>
            </a:extLst>
          </p:cNvPr>
          <p:cNvGraphicFramePr>
            <a:graphicFrameLocks noGrp="1"/>
          </p:cNvGraphicFramePr>
          <p:nvPr>
            <p:extLst>
              <p:ext uri="{D42A27DB-BD31-4B8C-83A1-F6EECF244321}">
                <p14:modId xmlns:p14="http://schemas.microsoft.com/office/powerpoint/2010/main" xmlns="" val="2161188717"/>
              </p:ext>
            </p:extLst>
          </p:nvPr>
        </p:nvGraphicFramePr>
        <p:xfrm>
          <a:off x="2556164" y="4351264"/>
          <a:ext cx="18620508" cy="5395410"/>
        </p:xfrm>
        <a:graphic>
          <a:graphicData uri="http://schemas.openxmlformats.org/drawingml/2006/table">
            <a:tbl>
              <a:tblPr firstRow="1" bandRow="1">
                <a:tableStyleId>{5940675A-B579-460E-94D1-54222C63F5DA}</a:tableStyleId>
              </a:tblPr>
              <a:tblGrid>
                <a:gridCol w="4655127">
                  <a:extLst>
                    <a:ext uri="{9D8B030D-6E8A-4147-A177-3AD203B41FA5}">
                      <a16:colId xmlns:a16="http://schemas.microsoft.com/office/drawing/2014/main" xmlns="" val="174297899"/>
                    </a:ext>
                  </a:extLst>
                </a:gridCol>
                <a:gridCol w="4655127">
                  <a:extLst>
                    <a:ext uri="{9D8B030D-6E8A-4147-A177-3AD203B41FA5}">
                      <a16:colId xmlns:a16="http://schemas.microsoft.com/office/drawing/2014/main" xmlns="" val="3711167329"/>
                    </a:ext>
                  </a:extLst>
                </a:gridCol>
                <a:gridCol w="4655127">
                  <a:extLst>
                    <a:ext uri="{9D8B030D-6E8A-4147-A177-3AD203B41FA5}">
                      <a16:colId xmlns:a16="http://schemas.microsoft.com/office/drawing/2014/main" xmlns="" val="4029664924"/>
                    </a:ext>
                  </a:extLst>
                </a:gridCol>
                <a:gridCol w="4655127">
                  <a:extLst>
                    <a:ext uri="{9D8B030D-6E8A-4147-A177-3AD203B41FA5}">
                      <a16:colId xmlns:a16="http://schemas.microsoft.com/office/drawing/2014/main" xmlns="" val="4005176514"/>
                    </a:ext>
                  </a:extLst>
                </a:gridCol>
              </a:tblGrid>
              <a:tr h="2203928">
                <a:tc>
                  <a:txBody>
                    <a:bodyPr/>
                    <a:lstStyle/>
                    <a:p>
                      <a:endParaRPr lang="en-US" sz="4000" b="1" dirty="0">
                        <a:latin typeface="Arial" panose="020B0604020202020204" pitchFamily="34" charset="0"/>
                        <a:cs typeface="Arial" panose="020B0604020202020204" pitchFamily="34" charset="0"/>
                      </a:endParaRPr>
                    </a:p>
                  </a:txBody>
                  <a:tcPr/>
                </a:tc>
                <a:tc>
                  <a:txBody>
                    <a:bodyPr/>
                    <a:lstStyle/>
                    <a:p>
                      <a:r>
                        <a:rPr lang="en-US" sz="4000" b="1" dirty="0">
                          <a:latin typeface="Arial" panose="020B0604020202020204" pitchFamily="34" charset="0"/>
                          <a:cs typeface="Arial" panose="020B0604020202020204" pitchFamily="34" charset="0"/>
                        </a:rPr>
                        <a:t>2019/20</a:t>
                      </a:r>
                    </a:p>
                  </a:txBody>
                  <a:tcPr/>
                </a:tc>
                <a:tc>
                  <a:txBody>
                    <a:bodyPr/>
                    <a:lstStyle/>
                    <a:p>
                      <a:r>
                        <a:rPr lang="en-US" sz="4000" b="1" dirty="0">
                          <a:latin typeface="Arial" panose="020B0604020202020204" pitchFamily="34" charset="0"/>
                          <a:cs typeface="Arial" panose="020B0604020202020204" pitchFamily="34" charset="0"/>
                        </a:rPr>
                        <a:t>2020/21</a:t>
                      </a:r>
                    </a:p>
                    <a:p>
                      <a:endParaRPr lang="en-US" sz="4000" b="1" dirty="0">
                        <a:latin typeface="Arial" panose="020B0604020202020204" pitchFamily="34" charset="0"/>
                        <a:cs typeface="Arial" panose="020B0604020202020204" pitchFamily="34" charset="0"/>
                      </a:endParaRPr>
                    </a:p>
                  </a:txBody>
                  <a:tcPr/>
                </a:tc>
                <a:tc>
                  <a:txBody>
                    <a:bodyPr/>
                    <a:lstStyle/>
                    <a:p>
                      <a:r>
                        <a:rPr lang="en-US" sz="4000" b="1" dirty="0">
                          <a:latin typeface="Arial" panose="020B0604020202020204" pitchFamily="34" charset="0"/>
                          <a:cs typeface="Arial" panose="020B0604020202020204" pitchFamily="34" charset="0"/>
                        </a:rPr>
                        <a:t>2021/22</a:t>
                      </a:r>
                    </a:p>
                    <a:p>
                      <a:endParaRPr lang="en-US" sz="4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2566017"/>
                  </a:ext>
                </a:extLst>
              </a:tr>
              <a:tr h="1481789">
                <a:tc>
                  <a:txBody>
                    <a:bodyPr/>
                    <a:lstStyle/>
                    <a:p>
                      <a:r>
                        <a:rPr lang="en-US" sz="4000" dirty="0">
                          <a:latin typeface="Arial" panose="020B0604020202020204" pitchFamily="34" charset="0"/>
                          <a:cs typeface="Arial" panose="020B0604020202020204" pitchFamily="34" charset="0"/>
                        </a:rPr>
                        <a:t>ACHIEVED</a:t>
                      </a:r>
                    </a:p>
                  </a:txBody>
                  <a:tcPr/>
                </a:tc>
                <a:tc>
                  <a:txBody>
                    <a:bodyPr/>
                    <a:lstStyle/>
                    <a:p>
                      <a:r>
                        <a:rPr lang="en-ZA" sz="3600" b="1" dirty="0">
                          <a:latin typeface="Arial" panose="020B0604020202020204" pitchFamily="34" charset="0"/>
                          <a:cs typeface="Arial" panose="020B0604020202020204" pitchFamily="34" charset="0"/>
                        </a:rPr>
                        <a:t>37%</a:t>
                      </a:r>
                    </a:p>
                  </a:txBody>
                  <a:tcPr/>
                </a:tc>
                <a:tc>
                  <a:txBody>
                    <a:bodyPr/>
                    <a:lstStyle/>
                    <a:p>
                      <a:r>
                        <a:rPr lang="en-ZA" sz="3600" b="1" dirty="0">
                          <a:latin typeface="Arial" panose="020B0604020202020204" pitchFamily="34" charset="0"/>
                          <a:cs typeface="Arial" panose="020B0604020202020204" pitchFamily="34" charset="0"/>
                        </a:rPr>
                        <a:t>92%</a:t>
                      </a:r>
                    </a:p>
                  </a:txBody>
                  <a:tcPr/>
                </a:tc>
                <a:tc>
                  <a:txBody>
                    <a:bodyPr/>
                    <a:lstStyle/>
                    <a:p>
                      <a:r>
                        <a:rPr lang="en-ZA" sz="3600" b="1" dirty="0">
                          <a:latin typeface="Arial" panose="020B0604020202020204" pitchFamily="34" charset="0"/>
                          <a:cs typeface="Arial" panose="020B0604020202020204" pitchFamily="34" charset="0"/>
                        </a:rPr>
                        <a:t>71%</a:t>
                      </a:r>
                    </a:p>
                  </a:txBody>
                  <a:tcPr/>
                </a:tc>
                <a:extLst>
                  <a:ext uri="{0D108BD9-81ED-4DB2-BD59-A6C34878D82A}">
                    <a16:rowId xmlns:a16="http://schemas.microsoft.com/office/drawing/2014/main" xmlns="" val="2618083601"/>
                  </a:ext>
                </a:extLst>
              </a:tr>
              <a:tr h="1709693">
                <a:tc>
                  <a:txBody>
                    <a:bodyPr/>
                    <a:lstStyle/>
                    <a:p>
                      <a:r>
                        <a:rPr lang="en-US" sz="4000" dirty="0">
                          <a:latin typeface="Arial" panose="020B0604020202020204" pitchFamily="34" charset="0"/>
                          <a:cs typeface="Arial" panose="020B0604020202020204" pitchFamily="34" charset="0"/>
                        </a:rPr>
                        <a:t>NOT ACHIEVED</a:t>
                      </a:r>
                    </a:p>
                  </a:txBody>
                  <a:tcPr/>
                </a:tc>
                <a:tc>
                  <a:txBody>
                    <a:bodyPr/>
                    <a:lstStyle/>
                    <a:p>
                      <a:r>
                        <a:rPr lang="en-ZA" sz="3600" b="1" dirty="0">
                          <a:latin typeface="Arial" panose="020B0604020202020204" pitchFamily="34" charset="0"/>
                          <a:cs typeface="Arial" panose="020B0604020202020204" pitchFamily="34" charset="0"/>
                        </a:rPr>
                        <a:t>63%</a:t>
                      </a:r>
                    </a:p>
                  </a:txBody>
                  <a:tcPr/>
                </a:tc>
                <a:tc>
                  <a:txBody>
                    <a:bodyPr/>
                    <a:lstStyle/>
                    <a:p>
                      <a:r>
                        <a:rPr lang="en-ZA" sz="3600" b="1" dirty="0">
                          <a:latin typeface="Arial" panose="020B0604020202020204" pitchFamily="34" charset="0"/>
                          <a:cs typeface="Arial" panose="020B0604020202020204" pitchFamily="34" charset="0"/>
                        </a:rPr>
                        <a:t>8%</a:t>
                      </a:r>
                    </a:p>
                  </a:txBody>
                  <a:tcPr/>
                </a:tc>
                <a:tc>
                  <a:txBody>
                    <a:bodyPr/>
                    <a:lstStyle/>
                    <a:p>
                      <a:r>
                        <a:rPr lang="en-ZA" sz="3600" b="1" dirty="0">
                          <a:latin typeface="Arial" panose="020B0604020202020204" pitchFamily="34" charset="0"/>
                          <a:cs typeface="Arial" panose="020B0604020202020204" pitchFamily="34" charset="0"/>
                        </a:rPr>
                        <a:t>29%</a:t>
                      </a:r>
                    </a:p>
                  </a:txBody>
                  <a:tcPr/>
                </a:tc>
                <a:extLst>
                  <a:ext uri="{0D108BD9-81ED-4DB2-BD59-A6C34878D82A}">
                    <a16:rowId xmlns:a16="http://schemas.microsoft.com/office/drawing/2014/main" xmlns="" val="3710899040"/>
                  </a:ext>
                </a:extLst>
              </a:tr>
            </a:tbl>
          </a:graphicData>
        </a:graphic>
      </p:graphicFrame>
      <p:sp>
        <p:nvSpPr>
          <p:cNvPr id="5" name="TextBox 4">
            <a:extLst>
              <a:ext uri="{FF2B5EF4-FFF2-40B4-BE49-F238E27FC236}">
                <a16:creationId xmlns:a16="http://schemas.microsoft.com/office/drawing/2014/main" xmlns="" id="{32A1BBCB-76C0-7607-1B0D-FD07E03429F7}"/>
              </a:ext>
            </a:extLst>
          </p:cNvPr>
          <p:cNvSpPr txBox="1"/>
          <p:nvPr/>
        </p:nvSpPr>
        <p:spPr>
          <a:xfrm>
            <a:off x="23192509" y="11999524"/>
            <a:ext cx="64423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4</a:t>
            </a:r>
          </a:p>
        </p:txBody>
      </p:sp>
    </p:spTree>
    <p:extLst>
      <p:ext uri="{BB962C8B-B14F-4D97-AF65-F5344CB8AC3E}">
        <p14:creationId xmlns:p14="http://schemas.microsoft.com/office/powerpoint/2010/main" xmlns="" val="7662600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514495"/>
            <a:ext cx="2452015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9600" b="1" dirty="0">
                <a:latin typeface="Arial" panose="020B0604020202020204" pitchFamily="34" charset="0"/>
                <a:cs typeface="Arial" panose="020B0604020202020204" pitchFamily="34" charset="0"/>
              </a:rPr>
              <a:t>FINANCIAL ALLOCATION</a:t>
            </a:r>
            <a:endParaRPr sz="96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166255" y="5724072"/>
            <a:ext cx="240030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lang="en-US" sz="4800" dirty="0"/>
          </a:p>
        </p:txBody>
      </p:sp>
      <p:graphicFrame>
        <p:nvGraphicFramePr>
          <p:cNvPr id="5" name="Table 5">
            <a:extLst>
              <a:ext uri="{FF2B5EF4-FFF2-40B4-BE49-F238E27FC236}">
                <a16:creationId xmlns:a16="http://schemas.microsoft.com/office/drawing/2014/main" xmlns="" id="{550C86EE-9B6D-448B-A9E5-C30036AEE05D}"/>
              </a:ext>
            </a:extLst>
          </p:cNvPr>
          <p:cNvGraphicFramePr>
            <a:graphicFrameLocks noGrp="1"/>
          </p:cNvGraphicFramePr>
          <p:nvPr>
            <p:extLst>
              <p:ext uri="{D42A27DB-BD31-4B8C-83A1-F6EECF244321}">
                <p14:modId xmlns:p14="http://schemas.microsoft.com/office/powerpoint/2010/main" xmlns="" val="1004123562"/>
              </p:ext>
            </p:extLst>
          </p:nvPr>
        </p:nvGraphicFramePr>
        <p:xfrm>
          <a:off x="2182091" y="4240711"/>
          <a:ext cx="20054455" cy="6751228"/>
        </p:xfrm>
        <a:graphic>
          <a:graphicData uri="http://schemas.openxmlformats.org/drawingml/2006/table">
            <a:tbl>
              <a:tblPr firstRow="1" bandRow="1">
                <a:tableStyleId>{5940675A-B579-460E-94D1-54222C63F5DA}</a:tableStyleId>
              </a:tblPr>
              <a:tblGrid>
                <a:gridCol w="5364618">
                  <a:extLst>
                    <a:ext uri="{9D8B030D-6E8A-4147-A177-3AD203B41FA5}">
                      <a16:colId xmlns:a16="http://schemas.microsoft.com/office/drawing/2014/main" xmlns="" val="2477893149"/>
                    </a:ext>
                  </a:extLst>
                </a:gridCol>
                <a:gridCol w="4662609">
                  <a:extLst>
                    <a:ext uri="{9D8B030D-6E8A-4147-A177-3AD203B41FA5}">
                      <a16:colId xmlns:a16="http://schemas.microsoft.com/office/drawing/2014/main" xmlns="" val="2272801808"/>
                    </a:ext>
                  </a:extLst>
                </a:gridCol>
                <a:gridCol w="5013614">
                  <a:extLst>
                    <a:ext uri="{9D8B030D-6E8A-4147-A177-3AD203B41FA5}">
                      <a16:colId xmlns:a16="http://schemas.microsoft.com/office/drawing/2014/main" xmlns="" val="2932679433"/>
                    </a:ext>
                  </a:extLst>
                </a:gridCol>
                <a:gridCol w="5013614">
                  <a:extLst>
                    <a:ext uri="{9D8B030D-6E8A-4147-A177-3AD203B41FA5}">
                      <a16:colId xmlns:a16="http://schemas.microsoft.com/office/drawing/2014/main" xmlns="" val="982932528"/>
                    </a:ext>
                  </a:extLst>
                </a:gridCol>
              </a:tblGrid>
              <a:tr h="1136293">
                <a:tc>
                  <a:txBody>
                    <a:bodyPr/>
                    <a:lstStyle/>
                    <a:p>
                      <a:endParaRPr lang="en-US" sz="4800" dirty="0">
                        <a:latin typeface="Arial" panose="020B0604020202020204" pitchFamily="34" charset="0"/>
                        <a:cs typeface="Arial" panose="020B0604020202020204" pitchFamily="34" charset="0"/>
                      </a:endParaRPr>
                    </a:p>
                  </a:txBody>
                  <a:tcPr/>
                </a:tc>
                <a:tc>
                  <a:txBody>
                    <a:bodyPr/>
                    <a:lstStyle/>
                    <a:p>
                      <a:r>
                        <a:rPr lang="en-US" sz="4800" dirty="0">
                          <a:latin typeface="Arial" panose="020B0604020202020204" pitchFamily="34" charset="0"/>
                          <a:cs typeface="Arial" panose="020B0604020202020204" pitchFamily="34" charset="0"/>
                        </a:rPr>
                        <a:t>2019/20</a:t>
                      </a:r>
                    </a:p>
                  </a:txBody>
                  <a:tcPr/>
                </a:tc>
                <a:tc>
                  <a:txBody>
                    <a:bodyPr/>
                    <a:lstStyle/>
                    <a:p>
                      <a:r>
                        <a:rPr lang="en-US" sz="4800" dirty="0">
                          <a:latin typeface="Arial" panose="020B0604020202020204" pitchFamily="34" charset="0"/>
                          <a:cs typeface="Arial" panose="020B0604020202020204" pitchFamily="34" charset="0"/>
                        </a:rPr>
                        <a:t>2020/21</a:t>
                      </a:r>
                    </a:p>
                  </a:txBody>
                  <a:tcPr/>
                </a:tc>
                <a:tc>
                  <a:txBody>
                    <a:bodyPr/>
                    <a:lstStyle/>
                    <a:p>
                      <a:r>
                        <a:rPr lang="en-US" sz="4800" dirty="0">
                          <a:latin typeface="Arial" panose="020B0604020202020204" pitchFamily="34" charset="0"/>
                          <a:cs typeface="Arial" panose="020B0604020202020204" pitchFamily="34" charset="0"/>
                        </a:rPr>
                        <a:t>2021/22</a:t>
                      </a:r>
                    </a:p>
                  </a:txBody>
                  <a:tcPr/>
                </a:tc>
                <a:extLst>
                  <a:ext uri="{0D108BD9-81ED-4DB2-BD59-A6C34878D82A}">
                    <a16:rowId xmlns:a16="http://schemas.microsoft.com/office/drawing/2014/main" xmlns="" val="339852766"/>
                  </a:ext>
                </a:extLst>
              </a:tr>
              <a:tr h="1136293">
                <a:tc>
                  <a:txBody>
                    <a:bodyPr/>
                    <a:lstStyle/>
                    <a:p>
                      <a:endParaRPr lang="en-US" sz="4800" dirty="0">
                        <a:latin typeface="Arial" panose="020B0604020202020204" pitchFamily="34" charset="0"/>
                        <a:cs typeface="Arial" panose="020B0604020202020204" pitchFamily="34" charset="0"/>
                      </a:endParaRPr>
                    </a:p>
                  </a:txBody>
                  <a:tcPr/>
                </a:tc>
                <a:tc>
                  <a:txBody>
                    <a:bodyPr/>
                    <a:lstStyle/>
                    <a:p>
                      <a:pPr algn="ctr"/>
                      <a:r>
                        <a:rPr lang="en-US" sz="4800" b="1" dirty="0">
                          <a:latin typeface="Arial" panose="020B0604020202020204" pitchFamily="34" charset="0"/>
                          <a:cs typeface="Arial" panose="020B0604020202020204" pitchFamily="34" charset="0"/>
                        </a:rPr>
                        <a:t>R’000</a:t>
                      </a:r>
                    </a:p>
                  </a:txBody>
                  <a:tcPr/>
                </a:tc>
                <a:tc>
                  <a:txBody>
                    <a:bodyPr/>
                    <a:lstStyle/>
                    <a:p>
                      <a:pPr algn="ctr"/>
                      <a:r>
                        <a:rPr lang="en-US" sz="4800" b="1" dirty="0">
                          <a:latin typeface="Arial" panose="020B0604020202020204" pitchFamily="34" charset="0"/>
                          <a:cs typeface="Arial" panose="020B0604020202020204" pitchFamily="34" charset="0"/>
                        </a:rPr>
                        <a:t>R’000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atin typeface="Arial" panose="020B0604020202020204" pitchFamily="34" charset="0"/>
                          <a:cs typeface="Arial" panose="020B0604020202020204" pitchFamily="34" charset="0"/>
                        </a:rPr>
                        <a:t>R’000</a:t>
                      </a:r>
                    </a:p>
                  </a:txBody>
                  <a:tcPr/>
                </a:tc>
                <a:extLst>
                  <a:ext uri="{0D108BD9-81ED-4DB2-BD59-A6C34878D82A}">
                    <a16:rowId xmlns:a16="http://schemas.microsoft.com/office/drawing/2014/main" xmlns="" val="2255102683"/>
                  </a:ext>
                </a:extLst>
              </a:tr>
              <a:tr h="1577546">
                <a:tc>
                  <a:txBody>
                    <a:bodyPr/>
                    <a:lstStyle/>
                    <a:p>
                      <a:r>
                        <a:rPr lang="en-ZA" sz="4800" b="0" dirty="0">
                          <a:latin typeface="Arial" panose="020B0604020202020204" pitchFamily="34" charset="0"/>
                          <a:cs typeface="Arial" panose="020B0604020202020204" pitchFamily="34" charset="0"/>
                        </a:rPr>
                        <a:t>Baseline</a:t>
                      </a:r>
                      <a:r>
                        <a:rPr lang="en-ZA" sz="4800" b="0" baseline="0" dirty="0">
                          <a:latin typeface="Arial" panose="020B0604020202020204" pitchFamily="34" charset="0"/>
                          <a:cs typeface="Arial" panose="020B0604020202020204" pitchFamily="34" charset="0"/>
                        </a:rPr>
                        <a:t> Allocation</a:t>
                      </a:r>
                      <a:endParaRPr lang="en-ZA" sz="4800" b="0" dirty="0">
                        <a:latin typeface="Arial" panose="020B0604020202020204" pitchFamily="34" charset="0"/>
                        <a:cs typeface="Arial" panose="020B0604020202020204" pitchFamily="34" charset="0"/>
                      </a:endParaRPr>
                    </a:p>
                  </a:txBody>
                  <a:tcPr/>
                </a:tc>
                <a:tc>
                  <a:txBody>
                    <a:bodyPr/>
                    <a:lstStyle/>
                    <a:p>
                      <a:pPr>
                        <a:lnSpc>
                          <a:spcPct val="150000"/>
                        </a:lnSpc>
                      </a:pPr>
                      <a:r>
                        <a:rPr lang="en-ZA" sz="4800" dirty="0">
                          <a:latin typeface="Arial" panose="020B0604020202020204" pitchFamily="34" charset="0"/>
                          <a:cs typeface="Arial" panose="020B0604020202020204" pitchFamily="34" charset="0"/>
                        </a:rPr>
                        <a:t>14 295</a:t>
                      </a:r>
                    </a:p>
                  </a:txBody>
                  <a:tcPr/>
                </a:tc>
                <a:tc>
                  <a:txBody>
                    <a:bodyPr/>
                    <a:lstStyle/>
                    <a:p>
                      <a:pPr>
                        <a:lnSpc>
                          <a:spcPct val="150000"/>
                        </a:lnSpc>
                      </a:pPr>
                      <a:r>
                        <a:rPr lang="en-ZA" sz="4800" dirty="0">
                          <a:latin typeface="Arial" panose="020B0604020202020204" pitchFamily="34" charset="0"/>
                          <a:cs typeface="Arial" panose="020B0604020202020204" pitchFamily="34" charset="0"/>
                        </a:rPr>
                        <a:t>18 041</a:t>
                      </a:r>
                    </a:p>
                  </a:txBody>
                  <a:tcPr/>
                </a:tc>
                <a:tc>
                  <a:txBody>
                    <a:bodyPr/>
                    <a:lstStyle/>
                    <a:p>
                      <a:pPr>
                        <a:lnSpc>
                          <a:spcPct val="150000"/>
                        </a:lnSpc>
                      </a:pPr>
                      <a:r>
                        <a:rPr lang="en-ZA" sz="4800" b="0" i="0" u="none" strike="noStrike" cap="none" spc="0" baseline="0" dirty="0">
                          <a:solidFill>
                            <a:schemeClr val="tx1"/>
                          </a:solidFill>
                          <a:uFillTx/>
                          <a:latin typeface="Arial" panose="020B0604020202020204" pitchFamily="34" charset="0"/>
                          <a:ea typeface="+mn-ea"/>
                          <a:cs typeface="Arial" panose="020B0604020202020204" pitchFamily="34" charset="0"/>
                          <a:sym typeface="Helvetica Neue"/>
                        </a:rPr>
                        <a:t>19 163</a:t>
                      </a:r>
                      <a:endParaRPr lang="en-ZA" sz="4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67302442"/>
                  </a:ext>
                </a:extLst>
              </a:tr>
              <a:tr h="1712376">
                <a:tc>
                  <a:txBody>
                    <a:bodyPr/>
                    <a:lstStyle/>
                    <a:p>
                      <a:r>
                        <a:rPr lang="en-ZA" sz="4800" b="0" dirty="0">
                          <a:latin typeface="Arial" panose="020B0604020202020204" pitchFamily="34" charset="0"/>
                          <a:cs typeface="Arial" panose="020B0604020202020204" pitchFamily="34" charset="0"/>
                        </a:rPr>
                        <a:t>Infrastructure</a:t>
                      </a:r>
                      <a:r>
                        <a:rPr lang="en-ZA" sz="4800" b="0" baseline="0" dirty="0">
                          <a:latin typeface="Arial" panose="020B0604020202020204" pitchFamily="34" charset="0"/>
                          <a:cs typeface="Arial" panose="020B0604020202020204" pitchFamily="34" charset="0"/>
                        </a:rPr>
                        <a:t> Grant</a:t>
                      </a:r>
                      <a:endParaRPr lang="en-ZA" sz="4800" b="0" dirty="0">
                        <a:latin typeface="Arial" panose="020B0604020202020204" pitchFamily="34" charset="0"/>
                        <a:cs typeface="Arial" panose="020B0604020202020204" pitchFamily="34" charset="0"/>
                      </a:endParaRPr>
                    </a:p>
                  </a:txBody>
                  <a:tcPr/>
                </a:tc>
                <a:tc>
                  <a:txBody>
                    <a:bodyPr/>
                    <a:lstStyle/>
                    <a:p>
                      <a:pPr>
                        <a:lnSpc>
                          <a:spcPct val="150000"/>
                        </a:lnSpc>
                      </a:pPr>
                      <a:r>
                        <a:rPr lang="en-ZA" sz="4800" dirty="0">
                          <a:latin typeface="Arial" panose="020B0604020202020204" pitchFamily="34" charset="0"/>
                          <a:cs typeface="Arial" panose="020B0604020202020204" pitchFamily="34" charset="0"/>
                        </a:rPr>
                        <a:t>-</a:t>
                      </a:r>
                    </a:p>
                  </a:txBody>
                  <a:tcPr/>
                </a:tc>
                <a:tc>
                  <a:txBody>
                    <a:bodyPr/>
                    <a:lstStyle/>
                    <a:p>
                      <a:pPr>
                        <a:lnSpc>
                          <a:spcPct val="150000"/>
                        </a:lnSpc>
                      </a:pPr>
                      <a:r>
                        <a:rPr lang="en-ZA" sz="4800" dirty="0">
                          <a:latin typeface="Arial" panose="020B0604020202020204" pitchFamily="34" charset="0"/>
                          <a:cs typeface="Arial" panose="020B0604020202020204" pitchFamily="34" charset="0"/>
                        </a:rPr>
                        <a:t>-</a:t>
                      </a:r>
                    </a:p>
                  </a:txBody>
                  <a:tcPr/>
                </a:tc>
                <a:tc>
                  <a:txBody>
                    <a:bodyPr/>
                    <a:lstStyle/>
                    <a:p>
                      <a:pPr>
                        <a:lnSpc>
                          <a:spcPct val="150000"/>
                        </a:lnSpc>
                      </a:pPr>
                      <a:r>
                        <a:rPr lang="en-ZA" sz="48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942535336"/>
                  </a:ext>
                </a:extLst>
              </a:tr>
              <a:tr h="1136293">
                <a:tc>
                  <a:txBody>
                    <a:bodyPr/>
                    <a:lstStyle/>
                    <a:p>
                      <a:r>
                        <a:rPr lang="en-ZA" sz="4800" b="1" dirty="0">
                          <a:latin typeface="Arial" panose="020B0604020202020204" pitchFamily="34" charset="0"/>
                          <a:cs typeface="Arial" panose="020B0604020202020204" pitchFamily="34" charset="0"/>
                        </a:rPr>
                        <a:t>TOTAL</a:t>
                      </a:r>
                    </a:p>
                  </a:txBody>
                  <a:tcPr/>
                </a:tc>
                <a:tc>
                  <a:txBody>
                    <a:bodyPr/>
                    <a:lstStyle/>
                    <a:p>
                      <a:pPr>
                        <a:lnSpc>
                          <a:spcPct val="150000"/>
                        </a:lnSpc>
                      </a:pPr>
                      <a:r>
                        <a:rPr lang="en-ZA" sz="4800" b="1" dirty="0">
                          <a:latin typeface="Arial" panose="020B0604020202020204" pitchFamily="34" charset="0"/>
                          <a:cs typeface="Arial" panose="020B0604020202020204" pitchFamily="34" charset="0"/>
                        </a:rPr>
                        <a:t>14 295</a:t>
                      </a:r>
                    </a:p>
                  </a:txBody>
                  <a:tcPr/>
                </a:tc>
                <a:tc>
                  <a:txBody>
                    <a:bodyPr/>
                    <a:lstStyle/>
                    <a:p>
                      <a:pPr>
                        <a:lnSpc>
                          <a:spcPct val="150000"/>
                        </a:lnSpc>
                      </a:pPr>
                      <a:r>
                        <a:rPr lang="en-ZA" sz="4800" b="1" dirty="0">
                          <a:latin typeface="Arial" panose="020B0604020202020204" pitchFamily="34" charset="0"/>
                          <a:cs typeface="Arial" panose="020B0604020202020204" pitchFamily="34" charset="0"/>
                        </a:rPr>
                        <a:t>18 041</a:t>
                      </a:r>
                    </a:p>
                  </a:txBody>
                  <a:tcPr/>
                </a:tc>
                <a:tc>
                  <a:txBody>
                    <a:bodyPr/>
                    <a:lstStyle/>
                    <a:p>
                      <a:pPr>
                        <a:lnSpc>
                          <a:spcPct val="150000"/>
                        </a:lnSpc>
                      </a:pPr>
                      <a:r>
                        <a:rPr lang="en-ZA" sz="4800" b="1" dirty="0">
                          <a:latin typeface="Arial" panose="020B0604020202020204" pitchFamily="34" charset="0"/>
                          <a:cs typeface="Arial" panose="020B0604020202020204" pitchFamily="34" charset="0"/>
                        </a:rPr>
                        <a:t>19 163</a:t>
                      </a:r>
                    </a:p>
                  </a:txBody>
                  <a:tcPr/>
                </a:tc>
                <a:extLst>
                  <a:ext uri="{0D108BD9-81ED-4DB2-BD59-A6C34878D82A}">
                    <a16:rowId xmlns:a16="http://schemas.microsoft.com/office/drawing/2014/main" xmlns="" val="1073933250"/>
                  </a:ext>
                </a:extLst>
              </a:tr>
            </a:tbl>
          </a:graphicData>
        </a:graphic>
      </p:graphicFrame>
      <p:sp>
        <p:nvSpPr>
          <p:cNvPr id="4" name="TextBox 3">
            <a:extLst>
              <a:ext uri="{FF2B5EF4-FFF2-40B4-BE49-F238E27FC236}">
                <a16:creationId xmlns:a16="http://schemas.microsoft.com/office/drawing/2014/main" xmlns="" id="{FD09C1BF-3340-3FCC-BC83-1430DF7AEAED}"/>
              </a:ext>
            </a:extLst>
          </p:cNvPr>
          <p:cNvSpPr txBox="1"/>
          <p:nvPr/>
        </p:nvSpPr>
        <p:spPr>
          <a:xfrm>
            <a:off x="22901564" y="12672072"/>
            <a:ext cx="70658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5</a:t>
            </a:r>
          </a:p>
        </p:txBody>
      </p:sp>
    </p:spTree>
    <p:extLst>
      <p:ext uri="{BB962C8B-B14F-4D97-AF65-F5344CB8AC3E}">
        <p14:creationId xmlns:p14="http://schemas.microsoft.com/office/powerpoint/2010/main" xmlns="" val="17968205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332509" y="265113"/>
            <a:ext cx="23712056"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9600" b="1" dirty="0">
                <a:latin typeface="Arial" panose="020B0604020202020204" pitchFamily="34" charset="0"/>
                <a:cs typeface="Arial" panose="020B0604020202020204" pitchFamily="34" charset="0"/>
              </a:rPr>
              <a:t>AUDIT OUTCOMES</a:t>
            </a:r>
            <a:endParaRPr sz="96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Table 4">
            <a:extLst>
              <a:ext uri="{FF2B5EF4-FFF2-40B4-BE49-F238E27FC236}">
                <a16:creationId xmlns:a16="http://schemas.microsoft.com/office/drawing/2014/main" xmlns="" id="{AB2CD3A2-5408-479D-9F32-6C9EBC914172}"/>
              </a:ext>
            </a:extLst>
          </p:cNvPr>
          <p:cNvGraphicFramePr>
            <a:graphicFrameLocks noGrp="1"/>
          </p:cNvGraphicFramePr>
          <p:nvPr>
            <p:extLst>
              <p:ext uri="{D42A27DB-BD31-4B8C-83A1-F6EECF244321}">
                <p14:modId xmlns:p14="http://schemas.microsoft.com/office/powerpoint/2010/main" xmlns="" val="2424197474"/>
              </p:ext>
            </p:extLst>
          </p:nvPr>
        </p:nvGraphicFramePr>
        <p:xfrm>
          <a:off x="2057399" y="4639731"/>
          <a:ext cx="20449308" cy="5127724"/>
        </p:xfrm>
        <a:graphic>
          <a:graphicData uri="http://schemas.openxmlformats.org/drawingml/2006/table">
            <a:tbl>
              <a:tblPr firstRow="1" bandRow="1">
                <a:tableStyleId>{5940675A-B579-460E-94D1-54222C63F5DA}</a:tableStyleId>
              </a:tblPr>
              <a:tblGrid>
                <a:gridCol w="5112327">
                  <a:extLst>
                    <a:ext uri="{9D8B030D-6E8A-4147-A177-3AD203B41FA5}">
                      <a16:colId xmlns:a16="http://schemas.microsoft.com/office/drawing/2014/main" xmlns="" val="3525605960"/>
                    </a:ext>
                  </a:extLst>
                </a:gridCol>
                <a:gridCol w="5112327">
                  <a:extLst>
                    <a:ext uri="{9D8B030D-6E8A-4147-A177-3AD203B41FA5}">
                      <a16:colId xmlns:a16="http://schemas.microsoft.com/office/drawing/2014/main" xmlns="" val="1780572245"/>
                    </a:ext>
                  </a:extLst>
                </a:gridCol>
                <a:gridCol w="5112327">
                  <a:extLst>
                    <a:ext uri="{9D8B030D-6E8A-4147-A177-3AD203B41FA5}">
                      <a16:colId xmlns:a16="http://schemas.microsoft.com/office/drawing/2014/main" xmlns="" val="1093105025"/>
                    </a:ext>
                  </a:extLst>
                </a:gridCol>
                <a:gridCol w="5112327">
                  <a:extLst>
                    <a:ext uri="{9D8B030D-6E8A-4147-A177-3AD203B41FA5}">
                      <a16:colId xmlns:a16="http://schemas.microsoft.com/office/drawing/2014/main" xmlns="" val="401080025"/>
                    </a:ext>
                  </a:extLst>
                </a:gridCol>
              </a:tblGrid>
              <a:tr h="2563862">
                <a:tc>
                  <a:txBody>
                    <a:bodyPr/>
                    <a:lstStyle/>
                    <a:p>
                      <a:endParaRPr lang="en-US" sz="4000" b="1" dirty="0">
                        <a:latin typeface="Arial" panose="020B0604020202020204" pitchFamily="34" charset="0"/>
                        <a:cs typeface="Arial" panose="020B0604020202020204" pitchFamily="34" charset="0"/>
                      </a:endParaRPr>
                    </a:p>
                  </a:txBody>
                  <a:tcPr/>
                </a:tc>
                <a:tc>
                  <a:txBody>
                    <a:bodyPr/>
                    <a:lstStyle/>
                    <a:p>
                      <a:r>
                        <a:rPr lang="en-US" sz="4000" b="1" dirty="0">
                          <a:latin typeface="Arial" panose="020B0604020202020204" pitchFamily="34" charset="0"/>
                          <a:cs typeface="Arial" panose="020B0604020202020204" pitchFamily="34" charset="0"/>
                        </a:rPr>
                        <a:t>2019/20</a:t>
                      </a:r>
                    </a:p>
                  </a:txBody>
                  <a:tcPr/>
                </a:tc>
                <a:tc>
                  <a:txBody>
                    <a:bodyPr/>
                    <a:lstStyle/>
                    <a:p>
                      <a:r>
                        <a:rPr lang="en-US" sz="4000" b="1" dirty="0">
                          <a:latin typeface="Arial" panose="020B0604020202020204" pitchFamily="34" charset="0"/>
                          <a:cs typeface="Arial" panose="020B0604020202020204" pitchFamily="34" charset="0"/>
                        </a:rPr>
                        <a:t>2020/21</a:t>
                      </a:r>
                    </a:p>
                  </a:txBody>
                  <a:tcPr/>
                </a:tc>
                <a:tc>
                  <a:txBody>
                    <a:bodyPr/>
                    <a:lstStyle/>
                    <a:p>
                      <a:r>
                        <a:rPr lang="en-US" sz="4000" b="1" dirty="0">
                          <a:latin typeface="Arial" panose="020B0604020202020204" pitchFamily="34" charset="0"/>
                          <a:cs typeface="Arial" panose="020B0604020202020204" pitchFamily="34" charset="0"/>
                        </a:rPr>
                        <a:t>2021/22</a:t>
                      </a:r>
                    </a:p>
                  </a:txBody>
                  <a:tcPr/>
                </a:tc>
                <a:extLst>
                  <a:ext uri="{0D108BD9-81ED-4DB2-BD59-A6C34878D82A}">
                    <a16:rowId xmlns:a16="http://schemas.microsoft.com/office/drawing/2014/main" xmlns="" val="3500643690"/>
                  </a:ext>
                </a:extLst>
              </a:tr>
              <a:tr h="2563862">
                <a:tc>
                  <a:txBody>
                    <a:bodyPr/>
                    <a:lstStyle/>
                    <a:p>
                      <a:r>
                        <a:rPr lang="en-US" sz="4000" dirty="0">
                          <a:latin typeface="Arial" panose="020B0604020202020204" pitchFamily="34" charset="0"/>
                          <a:cs typeface="Arial" panose="020B0604020202020204" pitchFamily="34" charset="0"/>
                        </a:rPr>
                        <a:t>AUDIT OUTCOME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600" b="1" kern="1200" dirty="0">
                          <a:solidFill>
                            <a:schemeClr val="dk1"/>
                          </a:solidFill>
                          <a:latin typeface="Arial" pitchFamily="34" charset="0"/>
                          <a:ea typeface="+mn-ea"/>
                          <a:cs typeface="Arial" pitchFamily="34" charset="0"/>
                        </a:rPr>
                        <a:t>Unqualified</a:t>
                      </a:r>
                      <a:r>
                        <a:rPr lang="en-ZA" sz="3600" b="1" kern="1200" baseline="0" dirty="0">
                          <a:solidFill>
                            <a:schemeClr val="dk1"/>
                          </a:solidFill>
                          <a:latin typeface="Arial" pitchFamily="34" charset="0"/>
                          <a:ea typeface="+mn-ea"/>
                          <a:cs typeface="Arial" pitchFamily="34" charset="0"/>
                        </a:rPr>
                        <a:t> with findings</a:t>
                      </a:r>
                      <a:endParaRPr lang="en-ZA" sz="3600" b="1" kern="1200" dirty="0">
                        <a:solidFill>
                          <a:schemeClr val="dk1"/>
                        </a:solidFill>
                        <a:latin typeface="Arial" pitchFamily="34" charset="0"/>
                        <a:ea typeface="+mn-ea"/>
                        <a:cs typeface="Arial" pitchFamily="34" charset="0"/>
                      </a:endParaRPr>
                    </a:p>
                  </a:txBody>
                  <a:tcPr/>
                </a:tc>
                <a:tc>
                  <a:txBody>
                    <a:bodyPr/>
                    <a:lstStyle/>
                    <a:p>
                      <a:pPr marL="0" algn="l" defTabSz="914400" rtl="0" eaLnBrk="1" latinLnBrk="0" hangingPunct="1"/>
                      <a:r>
                        <a:rPr lang="en-ZA" sz="3600" b="1" kern="1200" dirty="0">
                          <a:solidFill>
                            <a:schemeClr val="dk1"/>
                          </a:solidFill>
                          <a:latin typeface="Arial" pitchFamily="34" charset="0"/>
                          <a:ea typeface="+mn-ea"/>
                          <a:cs typeface="Arial" pitchFamily="34" charset="0"/>
                        </a:rPr>
                        <a:t>Unqualified with findings</a:t>
                      </a:r>
                    </a:p>
                  </a:txBody>
                  <a:tcPr/>
                </a:tc>
                <a:tc>
                  <a:txBody>
                    <a:bodyPr/>
                    <a:lstStyle/>
                    <a:p>
                      <a:r>
                        <a:rPr lang="en-ZA" sz="48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763492174"/>
                  </a:ext>
                </a:extLst>
              </a:tr>
            </a:tbl>
          </a:graphicData>
        </a:graphic>
      </p:graphicFrame>
      <p:sp>
        <p:nvSpPr>
          <p:cNvPr id="5" name="TextBox 4">
            <a:extLst>
              <a:ext uri="{FF2B5EF4-FFF2-40B4-BE49-F238E27FC236}">
                <a16:creationId xmlns:a16="http://schemas.microsoft.com/office/drawing/2014/main" xmlns="" id="{F850B141-149C-99B0-E9F9-7D0BAB0127F6}"/>
              </a:ext>
            </a:extLst>
          </p:cNvPr>
          <p:cNvSpPr txBox="1"/>
          <p:nvPr/>
        </p:nvSpPr>
        <p:spPr>
          <a:xfrm>
            <a:off x="23026255" y="12534465"/>
            <a:ext cx="78970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6</a:t>
            </a:r>
          </a:p>
        </p:txBody>
      </p:sp>
    </p:spTree>
    <p:extLst>
      <p:ext uri="{BB962C8B-B14F-4D97-AF65-F5344CB8AC3E}">
        <p14:creationId xmlns:p14="http://schemas.microsoft.com/office/powerpoint/2010/main" xmlns="" val="4268870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514495"/>
            <a:ext cx="2452015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9600" b="1" dirty="0">
                <a:latin typeface="Arial" panose="020B0604020202020204" pitchFamily="34" charset="0"/>
                <a:cs typeface="Arial" panose="020B0604020202020204" pitchFamily="34" charset="0"/>
              </a:rPr>
              <a:t>COMPOSITION OF THE BOARD</a:t>
            </a:r>
            <a:endParaRPr sz="96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5754850"/>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lang="en-US" sz="4400" dirty="0"/>
          </a:p>
        </p:txBody>
      </p:sp>
      <p:graphicFrame>
        <p:nvGraphicFramePr>
          <p:cNvPr id="4" name="Table 4">
            <a:extLst>
              <a:ext uri="{FF2B5EF4-FFF2-40B4-BE49-F238E27FC236}">
                <a16:creationId xmlns:a16="http://schemas.microsoft.com/office/drawing/2014/main" xmlns="" id="{36445C3F-0186-4D2A-BC3C-191E01E9D6D5}"/>
              </a:ext>
            </a:extLst>
          </p:cNvPr>
          <p:cNvGraphicFramePr>
            <a:graphicFrameLocks noGrp="1"/>
          </p:cNvGraphicFramePr>
          <p:nvPr>
            <p:extLst>
              <p:ext uri="{D42A27DB-BD31-4B8C-83A1-F6EECF244321}">
                <p14:modId xmlns:p14="http://schemas.microsoft.com/office/powerpoint/2010/main" xmlns="" val="2897378979"/>
              </p:ext>
            </p:extLst>
          </p:nvPr>
        </p:nvGraphicFramePr>
        <p:xfrm>
          <a:off x="1240625" y="3379117"/>
          <a:ext cx="20844164" cy="7933925"/>
        </p:xfrm>
        <a:graphic>
          <a:graphicData uri="http://schemas.openxmlformats.org/drawingml/2006/table">
            <a:tbl>
              <a:tblPr firstRow="1" bandRow="1">
                <a:tableStyleId>{5940675A-B579-460E-94D1-54222C63F5DA}</a:tableStyleId>
              </a:tblPr>
              <a:tblGrid>
                <a:gridCol w="5211041">
                  <a:extLst>
                    <a:ext uri="{9D8B030D-6E8A-4147-A177-3AD203B41FA5}">
                      <a16:colId xmlns:a16="http://schemas.microsoft.com/office/drawing/2014/main" xmlns="" val="1770506117"/>
                    </a:ext>
                  </a:extLst>
                </a:gridCol>
                <a:gridCol w="5211041">
                  <a:extLst>
                    <a:ext uri="{9D8B030D-6E8A-4147-A177-3AD203B41FA5}">
                      <a16:colId xmlns:a16="http://schemas.microsoft.com/office/drawing/2014/main" xmlns="" val="1471578369"/>
                    </a:ext>
                  </a:extLst>
                </a:gridCol>
                <a:gridCol w="5211041">
                  <a:extLst>
                    <a:ext uri="{9D8B030D-6E8A-4147-A177-3AD203B41FA5}">
                      <a16:colId xmlns:a16="http://schemas.microsoft.com/office/drawing/2014/main" xmlns="" val="137823200"/>
                    </a:ext>
                  </a:extLst>
                </a:gridCol>
                <a:gridCol w="5211041">
                  <a:extLst>
                    <a:ext uri="{9D8B030D-6E8A-4147-A177-3AD203B41FA5}">
                      <a16:colId xmlns:a16="http://schemas.microsoft.com/office/drawing/2014/main" xmlns="" val="484761892"/>
                    </a:ext>
                  </a:extLst>
                </a:gridCol>
              </a:tblGrid>
              <a:tr h="916363">
                <a:tc>
                  <a:txBody>
                    <a:bodyPr/>
                    <a:lstStyle/>
                    <a:p>
                      <a:pPr algn="ctr"/>
                      <a:r>
                        <a:rPr lang="en-US" sz="2800" b="1" dirty="0">
                          <a:solidFill>
                            <a:schemeClr val="tx1"/>
                          </a:solidFill>
                          <a:latin typeface="Arial" panose="020B0604020202020204" pitchFamily="34" charset="0"/>
                          <a:cs typeface="Arial" panose="020B0604020202020204" pitchFamily="34" charset="0"/>
                        </a:rPr>
                        <a:t>NAME</a:t>
                      </a:r>
                      <a:r>
                        <a:rPr lang="en-US" sz="2800" b="1" baseline="0" dirty="0">
                          <a:solidFill>
                            <a:schemeClr val="tx1"/>
                          </a:solidFill>
                          <a:latin typeface="Arial" panose="020B0604020202020204" pitchFamily="34" charset="0"/>
                          <a:cs typeface="Arial" panose="020B0604020202020204" pitchFamily="34" charset="0"/>
                        </a:rPr>
                        <a:t> OF BOARD MEMBER</a:t>
                      </a:r>
                      <a:endParaRPr lang="en-ZA" sz="2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2800" b="1" dirty="0">
                          <a:solidFill>
                            <a:schemeClr val="tx1"/>
                          </a:solidFill>
                          <a:latin typeface="Arial" panose="020B0604020202020204" pitchFamily="34" charset="0"/>
                          <a:cs typeface="Arial" panose="020B0604020202020204" pitchFamily="34" charset="0"/>
                        </a:rPr>
                        <a:t>EXPERTISE</a:t>
                      </a:r>
                    </a:p>
                  </a:txBody>
                  <a:tcPr/>
                </a:tc>
                <a:tc>
                  <a:txBody>
                    <a:bodyPr/>
                    <a:lstStyle/>
                    <a:p>
                      <a:pPr algn="ctr"/>
                      <a:r>
                        <a:rPr lang="en-ZA" sz="2800" b="1" dirty="0">
                          <a:solidFill>
                            <a:schemeClr val="tx1"/>
                          </a:solidFill>
                          <a:latin typeface="Arial" panose="020B0604020202020204" pitchFamily="34" charset="0"/>
                          <a:cs typeface="Arial" panose="020B0604020202020204" pitchFamily="34" charset="0"/>
                        </a:rPr>
                        <a:t>GENDER </a:t>
                      </a:r>
                    </a:p>
                  </a:txBody>
                  <a:tcPr/>
                </a:tc>
                <a:tc>
                  <a:txBody>
                    <a:bodyPr/>
                    <a:lstStyle/>
                    <a:p>
                      <a:pPr algn="ctr"/>
                      <a:r>
                        <a:rPr lang="en-ZA" sz="2800" b="1" baseline="0" dirty="0">
                          <a:solidFill>
                            <a:schemeClr val="tx1"/>
                          </a:solidFill>
                          <a:latin typeface="Arial" panose="020B0604020202020204" pitchFamily="34" charset="0"/>
                          <a:cs typeface="Arial" panose="020B0604020202020204" pitchFamily="34" charset="0"/>
                        </a:rPr>
                        <a:t>RACE</a:t>
                      </a:r>
                      <a:endParaRPr lang="en-ZA" sz="28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35900641"/>
                  </a:ext>
                </a:extLst>
              </a:tr>
              <a:tr h="916363">
                <a:tc>
                  <a:txBody>
                    <a:bodyPr/>
                    <a:lstStyle/>
                    <a:p>
                      <a:pPr marL="0" marR="0" lvl="0" indent="0" algn="ctr">
                        <a:lnSpc>
                          <a:spcPct val="150000"/>
                        </a:lnSpc>
                        <a:spcBef>
                          <a:spcPts val="0"/>
                        </a:spcBef>
                        <a:spcAft>
                          <a:spcPts val="0"/>
                        </a:spcAft>
                        <a:buFont typeface="+mj-lt"/>
                        <a:buNone/>
                      </a:pPr>
                      <a:r>
                        <a:rPr lang="en-US" sz="2800" dirty="0">
                          <a:effectLst/>
                          <a:latin typeface="Arial" panose="020B0604020202020204" pitchFamily="34" charset="0"/>
                          <a:ea typeface="Calibri"/>
                          <a:cs typeface="Arial" panose="020B0604020202020204" pitchFamily="34" charset="0"/>
                        </a:rPr>
                        <a:t>Mr Luthando Jack</a:t>
                      </a:r>
                    </a:p>
                    <a:p>
                      <a:pPr marL="0" marR="0" lvl="0" indent="0" algn="ctr">
                        <a:lnSpc>
                          <a:spcPct val="150000"/>
                        </a:lnSpc>
                        <a:spcBef>
                          <a:spcPts val="0"/>
                        </a:spcBef>
                        <a:spcAft>
                          <a:spcPts val="0"/>
                        </a:spcAft>
                        <a:buFont typeface="+mj-lt"/>
                        <a:buNone/>
                      </a:pPr>
                      <a:r>
                        <a:rPr lang="en-US" sz="2800" dirty="0">
                          <a:effectLst/>
                          <a:latin typeface="Arial" panose="020B0604020202020204" pitchFamily="34" charset="0"/>
                          <a:ea typeface="Calibri"/>
                          <a:cs typeface="Arial" panose="020B0604020202020204" pitchFamily="34" charset="0"/>
                        </a:rPr>
                        <a:t>Chairperson</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Public</a:t>
                      </a:r>
                      <a:r>
                        <a:rPr lang="en-US" sz="2800" baseline="0" dirty="0">
                          <a:effectLst/>
                          <a:latin typeface="Arial" panose="020B0604020202020204" pitchFamily="34" charset="0"/>
                          <a:ea typeface="Calibri"/>
                          <a:cs typeface="Arial" panose="020B0604020202020204" pitchFamily="34" charset="0"/>
                        </a:rPr>
                        <a:t> Management</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Male</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800" b="0" dirty="0">
                          <a:latin typeface="Arial" panose="020B0604020202020204" pitchFamily="34" charset="0"/>
                          <a:cs typeface="Arial" panose="020B0604020202020204" pitchFamily="34" charset="0"/>
                        </a:rPr>
                        <a:t>African</a:t>
                      </a:r>
                    </a:p>
                  </a:txBody>
                  <a:tcPr/>
                </a:tc>
                <a:extLst>
                  <a:ext uri="{0D108BD9-81ED-4DB2-BD59-A6C34878D82A}">
                    <a16:rowId xmlns:a16="http://schemas.microsoft.com/office/drawing/2014/main" xmlns="" val="3601864232"/>
                  </a:ext>
                </a:extLst>
              </a:tr>
              <a:tr h="916363">
                <a:tc>
                  <a:txBody>
                    <a:bodyPr/>
                    <a:lstStyle/>
                    <a:p>
                      <a:pPr marL="0" marR="0" lvl="0" indent="0" algn="ctr">
                        <a:lnSpc>
                          <a:spcPct val="150000"/>
                        </a:lnSpc>
                        <a:spcBef>
                          <a:spcPts val="0"/>
                        </a:spcBef>
                        <a:spcAft>
                          <a:spcPts val="0"/>
                        </a:spcAft>
                        <a:buFont typeface="+mj-lt"/>
                        <a:buNone/>
                      </a:pPr>
                      <a:r>
                        <a:rPr lang="en-US" sz="2800" dirty="0">
                          <a:effectLst/>
                          <a:latin typeface="Arial" panose="020B0604020202020204" pitchFamily="34" charset="0"/>
                          <a:ea typeface="Calibri"/>
                          <a:cs typeface="Arial" panose="020B0604020202020204" pitchFamily="34" charset="0"/>
                        </a:rPr>
                        <a:t>Ms Zandile Kabini</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a:effectLst/>
                          <a:latin typeface="Arial" panose="020B0604020202020204" pitchFamily="34" charset="0"/>
                          <a:ea typeface="Calibri"/>
                          <a:cs typeface="Arial" panose="020B0604020202020204" pitchFamily="34" charset="0"/>
                        </a:rPr>
                        <a:t>Commerce,</a:t>
                      </a:r>
                      <a:r>
                        <a:rPr lang="en-US" sz="2800" baseline="0" dirty="0">
                          <a:effectLst/>
                          <a:latin typeface="Arial" panose="020B0604020202020204" pitchFamily="34" charset="0"/>
                          <a:ea typeface="Calibri"/>
                          <a:cs typeface="Arial" panose="020B0604020202020204" pitchFamily="34" charset="0"/>
                        </a:rPr>
                        <a:t> Business Management</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Female</a:t>
                      </a: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African</a:t>
                      </a:r>
                    </a:p>
                  </a:txBody>
                  <a:tcPr/>
                </a:tc>
                <a:extLst>
                  <a:ext uri="{0D108BD9-81ED-4DB2-BD59-A6C34878D82A}">
                    <a16:rowId xmlns:a16="http://schemas.microsoft.com/office/drawing/2014/main" xmlns="" val="463125059"/>
                  </a:ext>
                </a:extLst>
              </a:tr>
              <a:tr h="916363">
                <a:tc>
                  <a:txBody>
                    <a:bodyPr/>
                    <a:lstStyle/>
                    <a:p>
                      <a:pPr marL="0" marR="0" lvl="0" indent="0" algn="ctr">
                        <a:lnSpc>
                          <a:spcPct val="150000"/>
                        </a:lnSpc>
                        <a:spcBef>
                          <a:spcPts val="0"/>
                        </a:spcBef>
                        <a:spcAft>
                          <a:spcPts val="0"/>
                        </a:spcAft>
                        <a:buFont typeface="+mj-lt"/>
                        <a:buNone/>
                      </a:pPr>
                      <a:r>
                        <a:rPr lang="en-US" sz="2800" dirty="0">
                          <a:effectLst/>
                          <a:latin typeface="Arial" panose="020B0604020202020204" pitchFamily="34" charset="0"/>
                          <a:ea typeface="Calibri"/>
                          <a:cs typeface="Arial" panose="020B0604020202020204" pitchFamily="34" charset="0"/>
                        </a:rPr>
                        <a:t>Mr Gilberto Martins</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Labour Law, Architecture</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Male</a:t>
                      </a: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White</a:t>
                      </a:r>
                    </a:p>
                  </a:txBody>
                  <a:tcPr/>
                </a:tc>
                <a:extLst>
                  <a:ext uri="{0D108BD9-81ED-4DB2-BD59-A6C34878D82A}">
                    <a16:rowId xmlns:a16="http://schemas.microsoft.com/office/drawing/2014/main" xmlns="" val="2776644487"/>
                  </a:ext>
                </a:extLst>
              </a:tr>
              <a:tr h="916363">
                <a:tc>
                  <a:txBody>
                    <a:bodyPr/>
                    <a:lstStyle/>
                    <a:p>
                      <a:pPr marL="0" marR="0" lvl="0" indent="0" algn="ctr">
                        <a:lnSpc>
                          <a:spcPct val="150000"/>
                        </a:lnSpc>
                        <a:spcBef>
                          <a:spcPts val="0"/>
                        </a:spcBef>
                        <a:spcAft>
                          <a:spcPts val="0"/>
                        </a:spcAft>
                        <a:buFont typeface="+mj-lt"/>
                        <a:buNone/>
                      </a:pPr>
                      <a:r>
                        <a:rPr lang="en-US" sz="2800" dirty="0">
                          <a:effectLst/>
                          <a:latin typeface="Arial" panose="020B0604020202020204" pitchFamily="34" charset="0"/>
                          <a:ea typeface="Calibri"/>
                          <a:cs typeface="Arial" panose="020B0604020202020204" pitchFamily="34" charset="0"/>
                        </a:rPr>
                        <a:t>Mr Azwitamisi Nthangeni (Acting CEO)</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Sport &amp; Business</a:t>
                      </a:r>
                      <a:r>
                        <a:rPr lang="en-US" sz="2800" baseline="0" dirty="0">
                          <a:effectLst/>
                          <a:latin typeface="Arial" panose="020B0604020202020204" pitchFamily="34" charset="0"/>
                          <a:ea typeface="Calibri"/>
                          <a:cs typeface="Arial" panose="020B0604020202020204" pitchFamily="34" charset="0"/>
                        </a:rPr>
                        <a:t> Administration</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Male</a:t>
                      </a: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African</a:t>
                      </a:r>
                    </a:p>
                  </a:txBody>
                  <a:tcPr/>
                </a:tc>
                <a:extLst>
                  <a:ext uri="{0D108BD9-81ED-4DB2-BD59-A6C34878D82A}">
                    <a16:rowId xmlns:a16="http://schemas.microsoft.com/office/drawing/2014/main" xmlns="" val="1586227906"/>
                  </a:ext>
                </a:extLst>
              </a:tr>
              <a:tr h="916363">
                <a:tc>
                  <a:txBody>
                    <a:bodyPr/>
                    <a:lstStyle/>
                    <a:p>
                      <a:pPr marL="0" marR="0" lvl="0" indent="0" algn="ctr">
                        <a:lnSpc>
                          <a:spcPct val="150000"/>
                        </a:lnSpc>
                        <a:spcBef>
                          <a:spcPts val="0"/>
                        </a:spcBef>
                        <a:spcAft>
                          <a:spcPts val="0"/>
                        </a:spcAft>
                        <a:buFont typeface="+mj-lt"/>
                        <a:buNone/>
                      </a:pPr>
                      <a:r>
                        <a:rPr lang="en-US" sz="2800" dirty="0">
                          <a:effectLst/>
                          <a:latin typeface="Arial" panose="020B0604020202020204" pitchFamily="34" charset="0"/>
                          <a:ea typeface="Calibri"/>
                          <a:cs typeface="Arial" panose="020B0604020202020204" pitchFamily="34" charset="0"/>
                        </a:rPr>
                        <a:t>Mr Nsikayezwe Sithole</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Auditing &amp; Business Administration</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Male</a:t>
                      </a: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African</a:t>
                      </a:r>
                    </a:p>
                  </a:txBody>
                  <a:tcPr/>
                </a:tc>
                <a:extLst>
                  <a:ext uri="{0D108BD9-81ED-4DB2-BD59-A6C34878D82A}">
                    <a16:rowId xmlns:a16="http://schemas.microsoft.com/office/drawing/2014/main" xmlns="" val="2232223152"/>
                  </a:ext>
                </a:extLst>
              </a:tr>
              <a:tr h="916363">
                <a:tc>
                  <a:txBody>
                    <a:bodyPr/>
                    <a:lstStyle/>
                    <a:p>
                      <a:pPr marL="0" marR="0" lvl="0" indent="0" algn="ctr">
                        <a:lnSpc>
                          <a:spcPct val="150000"/>
                        </a:lnSpc>
                        <a:spcBef>
                          <a:spcPts val="0"/>
                        </a:spcBef>
                        <a:spcAft>
                          <a:spcPts val="0"/>
                        </a:spcAft>
                        <a:buFont typeface="+mj-lt"/>
                        <a:buNone/>
                      </a:pPr>
                      <a:r>
                        <a:rPr lang="en-US" sz="2800" dirty="0">
                          <a:effectLst/>
                          <a:latin typeface="Arial" panose="020B0604020202020204" pitchFamily="34" charset="0"/>
                          <a:ea typeface="Calibri"/>
                          <a:cs typeface="Arial" panose="020B0604020202020204" pitchFamily="34" charset="0"/>
                        </a:rPr>
                        <a:t>Mr Sakhiwe Sodo</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Governance</a:t>
                      </a:r>
                      <a:r>
                        <a:rPr lang="en-US" sz="2800" baseline="0" dirty="0">
                          <a:effectLst/>
                          <a:latin typeface="Arial" panose="020B0604020202020204" pitchFamily="34" charset="0"/>
                          <a:ea typeface="Calibri"/>
                          <a:cs typeface="Arial" panose="020B0604020202020204" pitchFamily="34" charset="0"/>
                        </a:rPr>
                        <a:t> &amp; Administration</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Male</a:t>
                      </a: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African</a:t>
                      </a:r>
                    </a:p>
                  </a:txBody>
                  <a:tcPr/>
                </a:tc>
                <a:extLst>
                  <a:ext uri="{0D108BD9-81ED-4DB2-BD59-A6C34878D82A}">
                    <a16:rowId xmlns:a16="http://schemas.microsoft.com/office/drawing/2014/main" xmlns="" val="3587280996"/>
                  </a:ext>
                </a:extLst>
              </a:tr>
              <a:tr h="903156">
                <a:tc>
                  <a:txBody>
                    <a:bodyPr/>
                    <a:lstStyle/>
                    <a:p>
                      <a:pPr marL="0" marR="0" lvl="0" indent="0" algn="ctr">
                        <a:lnSpc>
                          <a:spcPct val="150000"/>
                        </a:lnSpc>
                        <a:spcBef>
                          <a:spcPts val="0"/>
                        </a:spcBef>
                        <a:spcAft>
                          <a:spcPts val="0"/>
                        </a:spcAft>
                        <a:buFont typeface="+mj-lt"/>
                        <a:buNone/>
                      </a:pPr>
                      <a:r>
                        <a:rPr lang="en-US" sz="2800" dirty="0">
                          <a:effectLst/>
                          <a:latin typeface="Arial" panose="020B0604020202020204" pitchFamily="34" charset="0"/>
                          <a:ea typeface="Calibri"/>
                          <a:cs typeface="Arial" panose="020B0604020202020204" pitchFamily="34" charset="0"/>
                        </a:rPr>
                        <a:t>Mr Suren Maharaj</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Finance</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Male</a:t>
                      </a: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Indian</a:t>
                      </a:r>
                    </a:p>
                  </a:txBody>
                  <a:tcPr/>
                </a:tc>
                <a:extLst>
                  <a:ext uri="{0D108BD9-81ED-4DB2-BD59-A6C34878D82A}">
                    <a16:rowId xmlns:a16="http://schemas.microsoft.com/office/drawing/2014/main" xmlns="" val="1223953613"/>
                  </a:ext>
                </a:extLst>
              </a:tr>
            </a:tbl>
          </a:graphicData>
        </a:graphic>
      </p:graphicFrame>
      <p:sp>
        <p:nvSpPr>
          <p:cNvPr id="5" name="TextBox 4">
            <a:extLst>
              <a:ext uri="{FF2B5EF4-FFF2-40B4-BE49-F238E27FC236}">
                <a16:creationId xmlns:a16="http://schemas.microsoft.com/office/drawing/2014/main" xmlns="" id="{D2F1A73B-461A-D329-1C49-F07405C51BB4}"/>
              </a:ext>
            </a:extLst>
          </p:cNvPr>
          <p:cNvSpPr txBox="1"/>
          <p:nvPr/>
        </p:nvSpPr>
        <p:spPr>
          <a:xfrm>
            <a:off x="22672965" y="12351109"/>
            <a:ext cx="6540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7</a:t>
            </a:r>
          </a:p>
        </p:txBody>
      </p:sp>
    </p:spTree>
    <p:extLst>
      <p:ext uri="{BB962C8B-B14F-4D97-AF65-F5344CB8AC3E}">
        <p14:creationId xmlns:p14="http://schemas.microsoft.com/office/powerpoint/2010/main" xmlns="" val="28317508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514495"/>
            <a:ext cx="2452015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9600" b="1" dirty="0">
                <a:latin typeface="Arial" panose="020B0604020202020204" pitchFamily="34" charset="0"/>
                <a:cs typeface="Arial" panose="020B0604020202020204" pitchFamily="34" charset="0"/>
              </a:rPr>
              <a:t>OVERSIGHT ACTIVITIES</a:t>
            </a:r>
            <a:endParaRPr sz="96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5724072"/>
            <a:ext cx="2452015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sz="4800" dirty="0"/>
          </a:p>
        </p:txBody>
      </p:sp>
      <p:graphicFrame>
        <p:nvGraphicFramePr>
          <p:cNvPr id="4" name="Table 4">
            <a:extLst>
              <a:ext uri="{FF2B5EF4-FFF2-40B4-BE49-F238E27FC236}">
                <a16:creationId xmlns:a16="http://schemas.microsoft.com/office/drawing/2014/main" xmlns="" id="{B645FDE7-2F9B-4F40-B968-AECEFDA50B93}"/>
              </a:ext>
            </a:extLst>
          </p:cNvPr>
          <p:cNvGraphicFramePr>
            <a:graphicFrameLocks noGrp="1"/>
          </p:cNvGraphicFramePr>
          <p:nvPr>
            <p:extLst>
              <p:ext uri="{D42A27DB-BD31-4B8C-83A1-F6EECF244321}">
                <p14:modId xmlns:p14="http://schemas.microsoft.com/office/powerpoint/2010/main" xmlns="" val="1101644769"/>
              </p:ext>
            </p:extLst>
          </p:nvPr>
        </p:nvGraphicFramePr>
        <p:xfrm>
          <a:off x="1662545" y="3725026"/>
          <a:ext cx="20906512" cy="8866220"/>
        </p:xfrm>
        <a:graphic>
          <a:graphicData uri="http://schemas.openxmlformats.org/drawingml/2006/table">
            <a:tbl>
              <a:tblPr firstRow="1" bandRow="1">
                <a:tableStyleId>{5940675A-B579-460E-94D1-54222C63F5DA}</a:tableStyleId>
              </a:tblPr>
              <a:tblGrid>
                <a:gridCol w="5226628">
                  <a:extLst>
                    <a:ext uri="{9D8B030D-6E8A-4147-A177-3AD203B41FA5}">
                      <a16:colId xmlns:a16="http://schemas.microsoft.com/office/drawing/2014/main" xmlns="" val="2038411326"/>
                    </a:ext>
                  </a:extLst>
                </a:gridCol>
                <a:gridCol w="5226628">
                  <a:extLst>
                    <a:ext uri="{9D8B030D-6E8A-4147-A177-3AD203B41FA5}">
                      <a16:colId xmlns:a16="http://schemas.microsoft.com/office/drawing/2014/main" xmlns="" val="575597728"/>
                    </a:ext>
                  </a:extLst>
                </a:gridCol>
                <a:gridCol w="5226628">
                  <a:extLst>
                    <a:ext uri="{9D8B030D-6E8A-4147-A177-3AD203B41FA5}">
                      <a16:colId xmlns:a16="http://schemas.microsoft.com/office/drawing/2014/main" xmlns="" val="3103406492"/>
                    </a:ext>
                  </a:extLst>
                </a:gridCol>
                <a:gridCol w="5226628">
                  <a:extLst>
                    <a:ext uri="{9D8B030D-6E8A-4147-A177-3AD203B41FA5}">
                      <a16:colId xmlns:a16="http://schemas.microsoft.com/office/drawing/2014/main" xmlns="" val="3802319101"/>
                    </a:ext>
                  </a:extLst>
                </a:gridCol>
              </a:tblGrid>
              <a:tr h="992747">
                <a:tc>
                  <a:txBody>
                    <a:bodyPr/>
                    <a:lstStyle/>
                    <a:p>
                      <a:endParaRPr lang="en-US" sz="2800" dirty="0">
                        <a:solidFill>
                          <a:schemeClr val="tx1"/>
                        </a:solidFill>
                      </a:endParaRPr>
                    </a:p>
                  </a:txBody>
                  <a:tcPr/>
                </a:tc>
                <a:tc>
                  <a:txBody>
                    <a:bodyPr/>
                    <a:lstStyle/>
                    <a:p>
                      <a:r>
                        <a:rPr lang="en-US" sz="2800" b="1" dirty="0">
                          <a:solidFill>
                            <a:schemeClr val="tx1"/>
                          </a:solidFill>
                        </a:rPr>
                        <a:t>2019/20</a:t>
                      </a:r>
                    </a:p>
                  </a:txBody>
                  <a:tcPr/>
                </a:tc>
                <a:tc>
                  <a:txBody>
                    <a:bodyPr/>
                    <a:lstStyle/>
                    <a:p>
                      <a:r>
                        <a:rPr lang="en-US" sz="2800" b="1" dirty="0">
                          <a:solidFill>
                            <a:schemeClr val="tx1"/>
                          </a:solidFill>
                        </a:rPr>
                        <a:t>2020/21</a:t>
                      </a:r>
                    </a:p>
                  </a:txBody>
                  <a:tcPr/>
                </a:tc>
                <a:tc>
                  <a:txBody>
                    <a:bodyPr/>
                    <a:lstStyle/>
                    <a:p>
                      <a:r>
                        <a:rPr lang="en-US" sz="2800" b="1" dirty="0">
                          <a:solidFill>
                            <a:schemeClr val="tx1"/>
                          </a:solidFill>
                        </a:rPr>
                        <a:t>2021/22</a:t>
                      </a:r>
                    </a:p>
                  </a:txBody>
                  <a:tcPr/>
                </a:tc>
                <a:extLst>
                  <a:ext uri="{0D108BD9-81ED-4DB2-BD59-A6C34878D82A}">
                    <a16:rowId xmlns:a16="http://schemas.microsoft.com/office/drawing/2014/main" xmlns="" val="2067201207"/>
                  </a:ext>
                </a:extLst>
              </a:tr>
              <a:tr h="1164657">
                <a:tc>
                  <a:txBody>
                    <a:bodyPr/>
                    <a:lstStyle/>
                    <a:p>
                      <a:r>
                        <a:rPr lang="en-US" sz="2800" dirty="0">
                          <a:latin typeface="Arial" panose="020B0604020202020204" pitchFamily="34" charset="0"/>
                          <a:cs typeface="Arial" panose="020B0604020202020204" pitchFamily="34" charset="0"/>
                        </a:rPr>
                        <a:t>Number of Council members</a:t>
                      </a:r>
                    </a:p>
                  </a:txBody>
                  <a:tcPr/>
                </a:tc>
                <a:tc>
                  <a:txBody>
                    <a:bodyPr/>
                    <a:lstStyle/>
                    <a:p>
                      <a:r>
                        <a:rPr lang="en-US" sz="2800" dirty="0">
                          <a:latin typeface="Arial" panose="020B0604020202020204" pitchFamily="34" charset="0"/>
                          <a:cs typeface="Arial" panose="020B0604020202020204" pitchFamily="34" charset="0"/>
                        </a:rPr>
                        <a:t>7</a:t>
                      </a:r>
                    </a:p>
                  </a:txBody>
                  <a:tcPr/>
                </a:tc>
                <a:tc>
                  <a:txBody>
                    <a:bodyPr/>
                    <a:lstStyle/>
                    <a:p>
                      <a:r>
                        <a:rPr lang="en-ZA" sz="2800" dirty="0">
                          <a:latin typeface="Arial" panose="020B0604020202020204" pitchFamily="34" charset="0"/>
                          <a:cs typeface="Arial" panose="020B0604020202020204" pitchFamily="34" charset="0"/>
                        </a:rPr>
                        <a:t>7</a:t>
                      </a:r>
                    </a:p>
                  </a:txBody>
                  <a:tcPr/>
                </a:tc>
                <a:tc>
                  <a:txBody>
                    <a:bodyPr/>
                    <a:lstStyle/>
                    <a:p>
                      <a:r>
                        <a:rPr lang="en-GB" sz="2800" dirty="0">
                          <a:latin typeface="Arial" panose="020B0604020202020204" pitchFamily="34" charset="0"/>
                          <a:cs typeface="Arial" panose="020B0604020202020204" pitchFamily="34" charset="0"/>
                        </a:rPr>
                        <a:t>7</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66946445"/>
                  </a:ext>
                </a:extLst>
              </a:tr>
              <a:tr h="1411505">
                <a:tc>
                  <a:txBody>
                    <a:bodyPr/>
                    <a:lstStyle/>
                    <a:p>
                      <a:r>
                        <a:rPr lang="en-US" sz="2800" dirty="0">
                          <a:latin typeface="Arial" panose="020B0604020202020204" pitchFamily="34" charset="0"/>
                          <a:cs typeface="Arial" panose="020B0604020202020204" pitchFamily="34" charset="0"/>
                        </a:rPr>
                        <a:t>Number of Council meetings</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4</a:t>
                      </a:r>
                    </a:p>
                  </a:txBody>
                  <a:tcPr/>
                </a:tc>
                <a:tc>
                  <a:txBody>
                    <a:bodyPr/>
                    <a:lstStyle/>
                    <a:p>
                      <a:r>
                        <a:rPr lang="en-ZA" sz="2800" dirty="0">
                          <a:latin typeface="Arial" panose="020B0604020202020204" pitchFamily="34" charset="0"/>
                          <a:cs typeface="Arial" panose="020B0604020202020204" pitchFamily="34" charset="0"/>
                        </a:rPr>
                        <a:t>11</a:t>
                      </a:r>
                    </a:p>
                  </a:txBody>
                  <a:tcPr/>
                </a:tc>
                <a:tc>
                  <a:txBody>
                    <a:bodyPr/>
                    <a:lstStyle/>
                    <a:p>
                      <a:r>
                        <a:rPr lang="en-US" sz="2800" dirty="0">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xmlns="" val="1909256454"/>
                  </a:ext>
                </a:extLst>
              </a:tr>
              <a:tr h="1164657">
                <a:tc>
                  <a:txBody>
                    <a:bodyPr/>
                    <a:lstStyle/>
                    <a:p>
                      <a:r>
                        <a:rPr lang="en-US" sz="2800" dirty="0">
                          <a:latin typeface="Arial" panose="020B0604020202020204" pitchFamily="34" charset="0"/>
                          <a:cs typeface="Arial" panose="020B0604020202020204" pitchFamily="34" charset="0"/>
                        </a:rPr>
                        <a:t>Number of Council Committee meetings</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5</a:t>
                      </a:r>
                    </a:p>
                  </a:txBody>
                  <a:tcPr/>
                </a:tc>
                <a:tc>
                  <a:txBody>
                    <a:bodyPr/>
                    <a:lstStyle/>
                    <a:p>
                      <a:r>
                        <a:rPr lang="en-ZA" sz="2800" dirty="0">
                          <a:latin typeface="Arial" panose="020B0604020202020204" pitchFamily="34" charset="0"/>
                          <a:cs typeface="Arial" panose="020B0604020202020204" pitchFamily="34" charset="0"/>
                        </a:rPr>
                        <a:t>5</a:t>
                      </a:r>
                    </a:p>
                  </a:txBody>
                  <a:tcPr/>
                </a:tc>
                <a:tc>
                  <a:txBody>
                    <a:bodyPr/>
                    <a:lstStyle/>
                    <a:p>
                      <a:r>
                        <a:rPr lang="en-US" sz="280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xmlns="" val="803485693"/>
                  </a:ext>
                </a:extLst>
              </a:tr>
              <a:tr h="1164657">
                <a:tc>
                  <a:txBody>
                    <a:bodyPr/>
                    <a:lstStyle/>
                    <a:p>
                      <a:r>
                        <a:rPr lang="en-US" sz="2800" dirty="0">
                          <a:latin typeface="Arial" panose="020B0604020202020204" pitchFamily="34" charset="0"/>
                          <a:cs typeface="Arial" panose="020B0604020202020204" pitchFamily="34" charset="0"/>
                        </a:rPr>
                        <a:t>Attendance rate of Council meetings</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90%</a:t>
                      </a:r>
                    </a:p>
                  </a:txBody>
                  <a:tcPr/>
                </a:tc>
                <a:tc>
                  <a:txBody>
                    <a:bodyPr/>
                    <a:lstStyle/>
                    <a:p>
                      <a:r>
                        <a:rPr lang="en-ZA" sz="2800" dirty="0">
                          <a:latin typeface="Arial" panose="020B0604020202020204" pitchFamily="34" charset="0"/>
                          <a:cs typeface="Arial" panose="020B0604020202020204" pitchFamily="34" charset="0"/>
                        </a:rPr>
                        <a:t>89%</a:t>
                      </a:r>
                    </a:p>
                  </a:txBody>
                  <a:tcPr/>
                </a:tc>
                <a:tc>
                  <a:txBody>
                    <a:bodyPr/>
                    <a:lstStyle/>
                    <a:p>
                      <a:r>
                        <a:rPr lang="en-US" sz="2800" dirty="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xmlns="" val="4222277796"/>
                  </a:ext>
                </a:extLst>
              </a:tr>
              <a:tr h="1164657">
                <a:tc>
                  <a:txBody>
                    <a:bodyPr/>
                    <a:lstStyle/>
                    <a:p>
                      <a:r>
                        <a:rPr lang="en-US" sz="2800" dirty="0">
                          <a:latin typeface="Arial" panose="020B0604020202020204" pitchFamily="34" charset="0"/>
                          <a:cs typeface="Arial" panose="020B0604020202020204" pitchFamily="34" charset="0"/>
                        </a:rPr>
                        <a:t>Number of audit committee meetings</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5</a:t>
                      </a:r>
                    </a:p>
                  </a:txBody>
                  <a:tcPr/>
                </a:tc>
                <a:tc>
                  <a:txBody>
                    <a:bodyPr/>
                    <a:lstStyle/>
                    <a:p>
                      <a:r>
                        <a:rPr lang="en-ZA" sz="2800" dirty="0">
                          <a:latin typeface="Arial" panose="020B0604020202020204" pitchFamily="34" charset="0"/>
                          <a:cs typeface="Arial" panose="020B0604020202020204" pitchFamily="34" charset="0"/>
                        </a:rPr>
                        <a:t>6</a:t>
                      </a:r>
                    </a:p>
                  </a:txBody>
                  <a:tcPr/>
                </a:tc>
                <a:tc>
                  <a:txBody>
                    <a:bodyPr/>
                    <a:lstStyle/>
                    <a:p>
                      <a:r>
                        <a:rPr lang="en-US" sz="2800"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xmlns="" val="629359014"/>
                  </a:ext>
                </a:extLst>
              </a:tr>
              <a:tr h="1164657">
                <a:tc>
                  <a:txBody>
                    <a:bodyPr/>
                    <a:lstStyle/>
                    <a:p>
                      <a:r>
                        <a:rPr lang="en-US" sz="2800" dirty="0">
                          <a:latin typeface="Arial" panose="020B0604020202020204" pitchFamily="34" charset="0"/>
                          <a:cs typeface="Arial" panose="020B0604020202020204" pitchFamily="34" charset="0"/>
                        </a:rPr>
                        <a:t>Number of Management Meetings</a:t>
                      </a:r>
                    </a:p>
                  </a:txBody>
                  <a:tcPr/>
                </a:tc>
                <a:tc>
                  <a:txBody>
                    <a:bodyPr/>
                    <a:lstStyle/>
                    <a:p>
                      <a:r>
                        <a:rPr lang="en-GB"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txBody>
                  <a:tcPr/>
                </a:tc>
                <a:tc>
                  <a:txBody>
                    <a:bodyPr/>
                    <a:lstStyle/>
                    <a:p>
                      <a:r>
                        <a:rPr lang="en-ZA" sz="2800" dirty="0">
                          <a:latin typeface="Arial" panose="020B0604020202020204" pitchFamily="34" charset="0"/>
                          <a:cs typeface="Arial" panose="020B0604020202020204" pitchFamily="34" charset="0"/>
                        </a:rPr>
                        <a:t>-</a:t>
                      </a:r>
                    </a:p>
                  </a:txBody>
                  <a:tcPr/>
                </a:tc>
                <a:tc>
                  <a:txBody>
                    <a:bodyPr/>
                    <a:lstStyle/>
                    <a:p>
                      <a:r>
                        <a:rPr lang="en-US" sz="28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xmlns="" val="2873739746"/>
                  </a:ext>
                </a:extLst>
              </a:tr>
              <a:tr h="638683">
                <a:tc>
                  <a:txBody>
                    <a:bodyPr/>
                    <a:lstStyle/>
                    <a:p>
                      <a:r>
                        <a:rPr lang="en-US" sz="2800" dirty="0">
                          <a:latin typeface="Arial" panose="020B0604020202020204" pitchFamily="34" charset="0"/>
                          <a:cs typeface="Arial" panose="020B0604020202020204" pitchFamily="34" charset="0"/>
                        </a:rPr>
                        <a:t>Number of staff meetings</a:t>
                      </a:r>
                    </a:p>
                  </a:txBody>
                  <a:tcPr/>
                </a:tc>
                <a:tc>
                  <a:txBody>
                    <a:bodyPr/>
                    <a:lstStyle/>
                    <a:p>
                      <a:r>
                        <a:rPr lang="en-GB"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txBody>
                  <a:tcPr/>
                </a:tc>
                <a:tc>
                  <a:txBody>
                    <a:bodyPr/>
                    <a:lstStyle/>
                    <a:p>
                      <a:r>
                        <a:rPr lang="en-ZA" sz="2800" dirty="0">
                          <a:latin typeface="Arial" panose="020B0604020202020204" pitchFamily="34" charset="0"/>
                          <a:cs typeface="Arial" panose="020B0604020202020204" pitchFamily="34" charset="0"/>
                        </a:rPr>
                        <a:t>-</a:t>
                      </a:r>
                    </a:p>
                  </a:txBody>
                  <a:tcPr/>
                </a:tc>
                <a:tc>
                  <a:txBody>
                    <a:bodyPr/>
                    <a:lstStyle/>
                    <a:p>
                      <a:r>
                        <a:rPr lang="en-US" sz="28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xmlns="" val="2673137530"/>
                  </a:ext>
                </a:extLst>
              </a:tr>
            </a:tbl>
          </a:graphicData>
        </a:graphic>
      </p:graphicFrame>
      <p:sp>
        <p:nvSpPr>
          <p:cNvPr id="5" name="TextBox 4">
            <a:extLst>
              <a:ext uri="{FF2B5EF4-FFF2-40B4-BE49-F238E27FC236}">
                <a16:creationId xmlns:a16="http://schemas.microsoft.com/office/drawing/2014/main" xmlns="" id="{541FF0BB-D909-0768-508D-137435135675}"/>
              </a:ext>
            </a:extLst>
          </p:cNvPr>
          <p:cNvSpPr txBox="1"/>
          <p:nvPr/>
        </p:nvSpPr>
        <p:spPr>
          <a:xfrm>
            <a:off x="23047036" y="12660413"/>
            <a:ext cx="87283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8</a:t>
            </a:r>
          </a:p>
        </p:txBody>
      </p:sp>
    </p:spTree>
    <p:extLst>
      <p:ext uri="{BB962C8B-B14F-4D97-AF65-F5344CB8AC3E}">
        <p14:creationId xmlns:p14="http://schemas.microsoft.com/office/powerpoint/2010/main" xmlns="" val="31668620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514495"/>
            <a:ext cx="2452015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9600" b="1" dirty="0">
                <a:latin typeface="Arial" panose="020B0604020202020204" pitchFamily="34" charset="0"/>
                <a:cs typeface="Arial" panose="020B0604020202020204" pitchFamily="34" charset="0"/>
              </a:rPr>
              <a:t>GOVERNANCE ENGAGEMENTS</a:t>
            </a:r>
            <a:endParaRPr sz="96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5677907"/>
            <a:ext cx="245201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lang="en-US" sz="5400" dirty="0"/>
          </a:p>
        </p:txBody>
      </p:sp>
      <p:graphicFrame>
        <p:nvGraphicFramePr>
          <p:cNvPr id="4" name="Table 4">
            <a:extLst>
              <a:ext uri="{FF2B5EF4-FFF2-40B4-BE49-F238E27FC236}">
                <a16:creationId xmlns:a16="http://schemas.microsoft.com/office/drawing/2014/main" xmlns="" id="{60BA4E49-EC40-4E94-B929-75768E1294B0}"/>
              </a:ext>
            </a:extLst>
          </p:cNvPr>
          <p:cNvGraphicFramePr>
            <a:graphicFrameLocks noGrp="1"/>
          </p:cNvGraphicFramePr>
          <p:nvPr>
            <p:extLst>
              <p:ext uri="{D42A27DB-BD31-4B8C-83A1-F6EECF244321}">
                <p14:modId xmlns:p14="http://schemas.microsoft.com/office/powerpoint/2010/main" xmlns="" val="664243988"/>
              </p:ext>
            </p:extLst>
          </p:nvPr>
        </p:nvGraphicFramePr>
        <p:xfrm>
          <a:off x="2639291" y="4194546"/>
          <a:ext cx="19140054" cy="5690930"/>
        </p:xfrm>
        <a:graphic>
          <a:graphicData uri="http://schemas.openxmlformats.org/drawingml/2006/table">
            <a:tbl>
              <a:tblPr firstRow="1" bandRow="1">
                <a:tableStyleId>{5940675A-B579-460E-94D1-54222C63F5DA}</a:tableStyleId>
              </a:tblPr>
              <a:tblGrid>
                <a:gridCol w="9570027">
                  <a:extLst>
                    <a:ext uri="{9D8B030D-6E8A-4147-A177-3AD203B41FA5}">
                      <a16:colId xmlns:a16="http://schemas.microsoft.com/office/drawing/2014/main" xmlns="" val="394238773"/>
                    </a:ext>
                  </a:extLst>
                </a:gridCol>
                <a:gridCol w="9570027">
                  <a:extLst>
                    <a:ext uri="{9D8B030D-6E8A-4147-A177-3AD203B41FA5}">
                      <a16:colId xmlns:a16="http://schemas.microsoft.com/office/drawing/2014/main" xmlns="" val="1847606763"/>
                    </a:ext>
                  </a:extLst>
                </a:gridCol>
              </a:tblGrid>
              <a:tr h="1885345">
                <a:tc>
                  <a:txBody>
                    <a:bodyPr/>
                    <a:lstStyle/>
                    <a:p>
                      <a:r>
                        <a:rPr lang="en-ZA" sz="4000" b="1" dirty="0">
                          <a:solidFill>
                            <a:schemeClr val="tx1"/>
                          </a:solidFill>
                          <a:latin typeface="Arial" panose="020B0604020202020204" pitchFamily="34" charset="0"/>
                          <a:cs typeface="Arial" panose="020B0604020202020204" pitchFamily="34" charset="0"/>
                        </a:rPr>
                        <a:t>STRUCTURE</a:t>
                      </a:r>
                    </a:p>
                  </a:txBody>
                  <a:tcPr/>
                </a:tc>
                <a:tc>
                  <a:txBody>
                    <a:bodyPr/>
                    <a:lstStyle/>
                    <a:p>
                      <a:r>
                        <a:rPr lang="en-ZA" sz="4000" b="1" dirty="0">
                          <a:solidFill>
                            <a:schemeClr val="tx1"/>
                          </a:solidFill>
                          <a:latin typeface="Arial" panose="020B0604020202020204" pitchFamily="34" charset="0"/>
                          <a:cs typeface="Arial" panose="020B0604020202020204" pitchFamily="34" charset="0"/>
                        </a:rPr>
                        <a:t>MEETING</a:t>
                      </a:r>
                      <a:r>
                        <a:rPr lang="en-ZA" sz="4000" b="1" baseline="0" dirty="0">
                          <a:solidFill>
                            <a:schemeClr val="tx1"/>
                          </a:solidFill>
                          <a:latin typeface="Arial" panose="020B0604020202020204" pitchFamily="34" charset="0"/>
                          <a:cs typeface="Arial" panose="020B0604020202020204" pitchFamily="34" charset="0"/>
                        </a:rPr>
                        <a:t> HELD</a:t>
                      </a:r>
                      <a:endParaRPr lang="en-ZA" sz="4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69788113"/>
                  </a:ext>
                </a:extLst>
              </a:tr>
              <a:tr h="1885345">
                <a:tc>
                  <a:txBody>
                    <a:bodyPr/>
                    <a:lstStyle/>
                    <a:p>
                      <a:pPr algn="l"/>
                      <a:r>
                        <a:rPr lang="en-ZA" sz="4000" dirty="0">
                          <a:latin typeface="Arial" panose="020B0604020202020204" pitchFamily="34" charset="0"/>
                          <a:cs typeface="Arial" panose="020B0604020202020204" pitchFamily="34" charset="0"/>
                        </a:rPr>
                        <a:t>CEO’s FORUM</a:t>
                      </a:r>
                    </a:p>
                  </a:txBody>
                  <a:tcPr/>
                </a:tc>
                <a:tc>
                  <a:txBody>
                    <a:bodyPr/>
                    <a:lstStyle/>
                    <a:p>
                      <a:r>
                        <a:rPr lang="en-ZA" sz="4000" dirty="0">
                          <a:latin typeface="Arial" panose="020B0604020202020204" pitchFamily="34" charset="0"/>
                          <a:cs typeface="Arial" panose="020B0604020202020204" pitchFamily="34" charset="0"/>
                        </a:rPr>
                        <a:t>28 JUNE 2021 </a:t>
                      </a:r>
                    </a:p>
                    <a:p>
                      <a:r>
                        <a:rPr lang="en-ZA" sz="4000" dirty="0">
                          <a:latin typeface="Arial" panose="020B0604020202020204" pitchFamily="34" charset="0"/>
                          <a:cs typeface="Arial" panose="020B0604020202020204" pitchFamily="34" charset="0"/>
                        </a:rPr>
                        <a:t>24 NOVEMBER 2021 &amp; </a:t>
                      </a:r>
                    </a:p>
                    <a:p>
                      <a:r>
                        <a:rPr lang="en-ZA" sz="4000" dirty="0">
                          <a:latin typeface="Arial" panose="020B0604020202020204" pitchFamily="34" charset="0"/>
                          <a:cs typeface="Arial" panose="020B0604020202020204" pitchFamily="34" charset="0"/>
                        </a:rPr>
                        <a:t>24 FEBRUARY 2022</a:t>
                      </a:r>
                    </a:p>
                  </a:txBody>
                  <a:tcPr/>
                </a:tc>
                <a:extLst>
                  <a:ext uri="{0D108BD9-81ED-4DB2-BD59-A6C34878D82A}">
                    <a16:rowId xmlns:a16="http://schemas.microsoft.com/office/drawing/2014/main" xmlns="" val="1444449876"/>
                  </a:ext>
                </a:extLst>
              </a:tr>
              <a:tr h="1885345">
                <a:tc>
                  <a:txBody>
                    <a:bodyPr/>
                    <a:lstStyle/>
                    <a:p>
                      <a:pPr algn="l"/>
                      <a:r>
                        <a:rPr lang="en-ZA" sz="4000" dirty="0">
                          <a:latin typeface="Arial" panose="020B0604020202020204" pitchFamily="34" charset="0"/>
                          <a:cs typeface="Arial" panose="020B0604020202020204" pitchFamily="34" charset="0"/>
                        </a:rPr>
                        <a:t>CHAIRPERSONS’ FORUM</a:t>
                      </a:r>
                    </a:p>
                  </a:txBody>
                  <a:tcPr/>
                </a:tc>
                <a:tc>
                  <a:txBody>
                    <a:bodyPr/>
                    <a:lstStyle/>
                    <a:p>
                      <a:r>
                        <a:rPr lang="en-ZA" sz="4000" dirty="0">
                          <a:latin typeface="Arial" panose="020B0604020202020204" pitchFamily="34" charset="0"/>
                          <a:cs typeface="Arial" panose="020B0604020202020204" pitchFamily="34" charset="0"/>
                        </a:rPr>
                        <a:t>06 AUGUST 2021 </a:t>
                      </a:r>
                    </a:p>
                    <a:p>
                      <a:r>
                        <a:rPr lang="en-ZA" sz="4000" dirty="0">
                          <a:latin typeface="Arial" panose="020B0604020202020204" pitchFamily="34" charset="0"/>
                          <a:cs typeface="Arial" panose="020B0604020202020204" pitchFamily="34" charset="0"/>
                        </a:rPr>
                        <a:t>09&amp;10 MARCH 2022</a:t>
                      </a:r>
                    </a:p>
                  </a:txBody>
                  <a:tcPr/>
                </a:tc>
                <a:extLst>
                  <a:ext uri="{0D108BD9-81ED-4DB2-BD59-A6C34878D82A}">
                    <a16:rowId xmlns:a16="http://schemas.microsoft.com/office/drawing/2014/main" xmlns="" val="715682196"/>
                  </a:ext>
                </a:extLst>
              </a:tr>
            </a:tbl>
          </a:graphicData>
        </a:graphic>
      </p:graphicFrame>
      <p:sp>
        <p:nvSpPr>
          <p:cNvPr id="5" name="TextBox 4">
            <a:extLst>
              <a:ext uri="{FF2B5EF4-FFF2-40B4-BE49-F238E27FC236}">
                <a16:creationId xmlns:a16="http://schemas.microsoft.com/office/drawing/2014/main" xmlns="" id="{44AA8EE4-7A5A-9AC2-C638-E8E1DA7B0C79}"/>
              </a:ext>
            </a:extLst>
          </p:cNvPr>
          <p:cNvSpPr txBox="1"/>
          <p:nvPr/>
        </p:nvSpPr>
        <p:spPr>
          <a:xfrm>
            <a:off x="22756091" y="12588945"/>
            <a:ext cx="83127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j-lt"/>
                <a:ea typeface="+mj-ea"/>
                <a:cs typeface="+mj-cs"/>
                <a:sym typeface="Helvetica Neue"/>
              </a:rPr>
              <a:t>9</a:t>
            </a:r>
          </a:p>
        </p:txBody>
      </p:sp>
    </p:spTree>
    <p:extLst>
      <p:ext uri="{BB962C8B-B14F-4D97-AF65-F5344CB8AC3E}">
        <p14:creationId xmlns:p14="http://schemas.microsoft.com/office/powerpoint/2010/main" xmlns="" val="67645479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573</Words>
  <Application>Microsoft Office PowerPoint</Application>
  <PresentationFormat>Custom</PresentationFormat>
  <Paragraphs>193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21_BasicWhite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Sibusiso Tsanyane</dc:creator>
  <cp:lastModifiedBy>USER</cp:lastModifiedBy>
  <cp:revision>41</cp:revision>
  <dcterms:modified xsi:type="dcterms:W3CDTF">2022-08-25T14:26:36Z</dcterms:modified>
</cp:coreProperties>
</file>