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60" r:id="rId1"/>
  </p:sldMasterIdLst>
  <p:notesMasterIdLst>
    <p:notesMasterId r:id="rId11"/>
  </p:notesMasterIdLst>
  <p:sldIdLst>
    <p:sldId id="276" r:id="rId2"/>
    <p:sldId id="375" r:id="rId3"/>
    <p:sldId id="397" r:id="rId4"/>
    <p:sldId id="398" r:id="rId5"/>
    <p:sldId id="395" r:id="rId6"/>
    <p:sldId id="389" r:id="rId7"/>
    <p:sldId id="396" r:id="rId8"/>
    <p:sldId id="394" r:id="rId9"/>
    <p:sldId id="388" r:id="rId10"/>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E8B61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54" autoAdjust="0"/>
    <p:restoredTop sz="76393" autoAdjust="0"/>
  </p:normalViewPr>
  <p:slideViewPr>
    <p:cSldViewPr snapToGrid="0" snapToObjects="1">
      <p:cViewPr varScale="1">
        <p:scale>
          <a:sx n="55" d="100"/>
          <a:sy n="55" d="100"/>
        </p:scale>
        <p:origin x="-1986" y="-84"/>
      </p:cViewPr>
      <p:guideLst>
        <p:guide orient="horz" pos="2160"/>
        <p:guide pos="312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607A8F-D4EE-9B46-A644-35CE8348EE99}" type="datetimeFigureOut">
              <a:rPr lang="en-US" smtClean="0"/>
              <a:pPr/>
              <a:t>8/24/2022</a:t>
            </a:fld>
            <a:endParaRPr lang="en-US"/>
          </a:p>
        </p:txBody>
      </p:sp>
      <p:sp>
        <p:nvSpPr>
          <p:cNvPr id="4" name="Slide Image Placeholder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3C886D-0CC8-C040-92BC-ABE325B3ECC7}" type="slidenum">
              <a:rPr lang="en-US" smtClean="0"/>
              <a:pPr/>
              <a:t>‹#›</a:t>
            </a:fld>
            <a:endParaRPr lang="en-US"/>
          </a:p>
        </p:txBody>
      </p:sp>
    </p:spTree>
    <p:extLst>
      <p:ext uri="{BB962C8B-B14F-4D97-AF65-F5344CB8AC3E}">
        <p14:creationId xmlns:p14="http://schemas.microsoft.com/office/powerpoint/2010/main" xmlns="" val="18747905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1</a:t>
            </a:fld>
            <a:endParaRPr lang="en-US"/>
          </a:p>
        </p:txBody>
      </p:sp>
    </p:spTree>
    <p:extLst>
      <p:ext uri="{BB962C8B-B14F-4D97-AF65-F5344CB8AC3E}">
        <p14:creationId xmlns:p14="http://schemas.microsoft.com/office/powerpoint/2010/main" xmlns="" val="17250243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44. National legislative authority.</a:t>
            </a:r>
            <a:r>
              <a:rPr lang="en-ZA" sz="1200" b="0" i="0" u="none" strike="noStrike" kern="1200" baseline="0" dirty="0" smtClean="0">
                <a:solidFill>
                  <a:schemeClr val="tx1"/>
                </a:solidFill>
                <a:latin typeface="+mn-lt"/>
                <a:ea typeface="+mn-ea"/>
                <a:cs typeface="+mn-cs"/>
              </a:rPr>
              <a:t>—(1) The national legislative authority as vested in Parliament—</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confers on the National Assembly the power—</a:t>
            </a:r>
          </a:p>
          <a:p>
            <a:r>
              <a:rPr lang="en-ZA" sz="1200" b="0" i="0" u="none" strike="noStrike" kern="1200" baseline="0" dirty="0" smtClean="0">
                <a:solidFill>
                  <a:schemeClr val="tx1"/>
                </a:solidFill>
                <a:latin typeface="+mn-lt"/>
                <a:ea typeface="+mn-ea"/>
                <a:cs typeface="+mn-cs"/>
              </a:rPr>
              <a:t>(i) to amend the Constitution;</a:t>
            </a:r>
          </a:p>
          <a:p>
            <a:r>
              <a:rPr lang="en-ZA" sz="1200" b="0" i="0" u="none" strike="noStrike" kern="1200" baseline="0" dirty="0" smtClean="0">
                <a:solidFill>
                  <a:schemeClr val="tx1"/>
                </a:solidFill>
                <a:latin typeface="+mn-lt"/>
                <a:ea typeface="+mn-ea"/>
                <a:cs typeface="+mn-cs"/>
              </a:rPr>
              <a:t>(ii) to pass legislation with regard to any matter, including a matter within a functional area listed in Schedule 4, but excluding, subject to subsection (2), a matter within a functional area listed in </a:t>
            </a:r>
            <a:r>
              <a:rPr lang="en-GB" sz="1200" b="0" i="0" u="none" strike="noStrike" kern="1200" baseline="0" dirty="0" smtClean="0">
                <a:solidFill>
                  <a:schemeClr val="tx1"/>
                </a:solidFill>
                <a:latin typeface="+mn-lt"/>
                <a:ea typeface="+mn-ea"/>
                <a:cs typeface="+mn-cs"/>
              </a:rPr>
              <a:t>Schedule 5; and</a:t>
            </a:r>
          </a:p>
          <a:p>
            <a:r>
              <a:rPr lang="en-ZA" sz="1200" b="0" i="0" u="none" strike="noStrike" kern="1200" baseline="0" dirty="0" smtClean="0">
                <a:solidFill>
                  <a:schemeClr val="tx1"/>
                </a:solidFill>
                <a:latin typeface="+mn-lt"/>
                <a:ea typeface="+mn-ea"/>
                <a:cs typeface="+mn-cs"/>
              </a:rPr>
              <a:t>(iii) to assign any of its legislative powers, except the power to amend the Constitution, to any legislative body in another sphere of government; and</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confers on the National Council of Provinces the power—</a:t>
            </a:r>
          </a:p>
          <a:p>
            <a:r>
              <a:rPr lang="en-ZA" sz="1200" b="0" i="0" u="none" strike="noStrike" kern="1200" baseline="0" dirty="0" smtClean="0">
                <a:solidFill>
                  <a:schemeClr val="tx1"/>
                </a:solidFill>
                <a:latin typeface="+mn-lt"/>
                <a:ea typeface="+mn-ea"/>
                <a:cs typeface="+mn-cs"/>
              </a:rPr>
              <a:t>(i) to participate in amending the Constitution in accordance with section 74;</a:t>
            </a:r>
          </a:p>
          <a:p>
            <a:r>
              <a:rPr lang="en-ZA" sz="1200" b="0" i="0" u="none" strike="noStrike" kern="1200" baseline="0" dirty="0" smtClean="0">
                <a:solidFill>
                  <a:schemeClr val="tx1"/>
                </a:solidFill>
                <a:latin typeface="+mn-lt"/>
                <a:ea typeface="+mn-ea"/>
                <a:cs typeface="+mn-cs"/>
              </a:rPr>
              <a:t>(ii) to pass, in accordance with section 76, legislation with regard to any matter within a functional area listed in Schedule 4 and any other matter required by the Constitution to be passed in accordance with section 76; and</a:t>
            </a:r>
          </a:p>
          <a:p>
            <a:r>
              <a:rPr lang="en-ZA" sz="1200" b="0" i="0" u="none" strike="noStrike" kern="1200" baseline="0" dirty="0" smtClean="0">
                <a:solidFill>
                  <a:schemeClr val="tx1"/>
                </a:solidFill>
                <a:latin typeface="+mn-lt"/>
                <a:ea typeface="+mn-ea"/>
                <a:cs typeface="+mn-cs"/>
              </a:rPr>
              <a:t>(iii) to consider, in accordance with section 75, any other legislation passed by the National </a:t>
            </a:r>
            <a:r>
              <a:rPr lang="en-GB" sz="1200" b="0" i="0" u="none" strike="noStrike" kern="1200" baseline="0" dirty="0" smtClean="0">
                <a:solidFill>
                  <a:schemeClr val="tx1"/>
                </a:solidFill>
                <a:latin typeface="+mn-lt"/>
                <a:ea typeface="+mn-ea"/>
                <a:cs typeface="+mn-cs"/>
              </a:rPr>
              <a:t>Assembly.</a:t>
            </a:r>
          </a:p>
          <a:p>
            <a:r>
              <a:rPr lang="en-ZA" sz="1200" b="0" i="0" u="none" strike="noStrike" kern="1200" baseline="0" dirty="0" smtClean="0">
                <a:solidFill>
                  <a:schemeClr val="tx1"/>
                </a:solidFill>
                <a:latin typeface="+mn-lt"/>
                <a:ea typeface="+mn-ea"/>
                <a:cs typeface="+mn-cs"/>
              </a:rPr>
              <a:t>(2) Parliament may intervene, by passing legislation in accordance with section 76 (1), with regard to a matter falling within a functional area listed in Schedule 5, when it is necessary—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to maintain national security;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to maintain economic unity;</a:t>
            </a:r>
          </a:p>
          <a:p>
            <a:r>
              <a:rPr lang="en-GB" sz="1200" b="0" i="0" u="none" strike="noStrike" kern="1200" baseline="0" dirty="0" smtClean="0">
                <a:solidFill>
                  <a:schemeClr val="tx1"/>
                </a:solidFill>
                <a:latin typeface="+mn-lt"/>
                <a:ea typeface="+mn-ea"/>
                <a:cs typeface="+mn-cs"/>
              </a:rPr>
              <a:t>(</a:t>
            </a:r>
            <a:r>
              <a:rPr lang="en-GB" sz="1200" b="0" i="1" u="none" strike="noStrike" kern="1200" baseline="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to maintain essential national standards;</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d</a:t>
            </a:r>
            <a:r>
              <a:rPr lang="en-ZA" sz="1200" b="0" i="0" u="none" strike="noStrike" kern="1200" baseline="0" dirty="0" smtClean="0">
                <a:solidFill>
                  <a:schemeClr val="tx1"/>
                </a:solidFill>
                <a:latin typeface="+mn-lt"/>
                <a:ea typeface="+mn-ea"/>
                <a:cs typeface="+mn-cs"/>
              </a:rPr>
              <a:t>) to establish minimum standards required for the rendering of services;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e</a:t>
            </a:r>
            <a:r>
              <a:rPr lang="en-ZA" sz="1200" b="0" i="0" u="none" strike="noStrike" kern="1200" baseline="0" dirty="0" smtClean="0">
                <a:solidFill>
                  <a:schemeClr val="tx1"/>
                </a:solidFill>
                <a:latin typeface="+mn-lt"/>
                <a:ea typeface="+mn-ea"/>
                <a:cs typeface="+mn-cs"/>
              </a:rPr>
              <a:t>) to prevent unreasonable action taken by a province which is prejudicial to the interests of another province or to the country as a whole.</a:t>
            </a:r>
          </a:p>
          <a:p>
            <a:r>
              <a:rPr lang="en-ZA" sz="1200" b="0" i="0" u="none" strike="noStrike" kern="1200" baseline="0" dirty="0" smtClean="0">
                <a:solidFill>
                  <a:schemeClr val="tx1"/>
                </a:solidFill>
                <a:latin typeface="+mn-lt"/>
                <a:ea typeface="+mn-ea"/>
                <a:cs typeface="+mn-cs"/>
              </a:rPr>
              <a:t>(3) Legislation with regard to a matter that is reasonably necessary for, or incidental to, the effective exercise of a power concerning any matter listed in Schedule 4 is, for all purposes, legislation with regard to a matter listed in Schedule 4.</a:t>
            </a:r>
          </a:p>
          <a:p>
            <a:r>
              <a:rPr lang="en-ZA" sz="1200" b="0" i="0" u="none" strike="noStrike" kern="1200" baseline="0" dirty="0" smtClean="0">
                <a:solidFill>
                  <a:schemeClr val="tx1"/>
                </a:solidFill>
                <a:latin typeface="+mn-lt"/>
                <a:ea typeface="+mn-ea"/>
                <a:cs typeface="+mn-cs"/>
              </a:rPr>
              <a:t>(4) When exercising its legislative authority, Parliament is bound only by the Constitution, and must act in accordance with, and within the limits of, the Constitution.</a:t>
            </a:r>
            <a:endParaRPr lang="en-ZA" sz="1200" b="1" i="0" u="none" strike="noStrike" kern="1200" baseline="0" dirty="0" smtClean="0">
              <a:solidFill>
                <a:schemeClr val="tx1"/>
              </a:solidFill>
              <a:latin typeface="+mn-lt"/>
              <a:ea typeface="+mn-ea"/>
              <a:cs typeface="+mn-cs"/>
            </a:endParaRPr>
          </a:p>
          <a:p>
            <a:endParaRPr lang="en-ZA" sz="1200" b="1" i="0" u="none" strike="noStrike" kern="1200" baseline="0" dirty="0" smtClean="0">
              <a:solidFill>
                <a:schemeClr val="tx1"/>
              </a:solidFill>
              <a:latin typeface="+mn-lt"/>
              <a:ea typeface="+mn-ea"/>
              <a:cs typeface="+mn-cs"/>
            </a:endParaRPr>
          </a:p>
          <a:p>
            <a:r>
              <a:rPr lang="en-ZA" sz="1200" b="1" i="0" u="none" strike="noStrike" kern="1200" baseline="0" dirty="0" smtClean="0">
                <a:solidFill>
                  <a:schemeClr val="tx1"/>
                </a:solidFill>
                <a:latin typeface="+mn-lt"/>
                <a:ea typeface="+mn-ea"/>
                <a:cs typeface="+mn-cs"/>
              </a:rPr>
              <a:t>73. All Bills.</a:t>
            </a:r>
            <a:r>
              <a:rPr lang="en-ZA" sz="1200" b="0" i="0" u="none" strike="noStrike" kern="1200" baseline="0" dirty="0" smtClean="0">
                <a:solidFill>
                  <a:schemeClr val="tx1"/>
                </a:solidFill>
                <a:latin typeface="+mn-lt"/>
                <a:ea typeface="+mn-ea"/>
                <a:cs typeface="+mn-cs"/>
              </a:rPr>
              <a:t>—(1) Any Bill may be introduced in the National Assembly.</a:t>
            </a:r>
          </a:p>
          <a:p>
            <a:r>
              <a:rPr lang="en-ZA" sz="1200" b="0" i="0" u="none" strike="noStrike" kern="1200" baseline="0" dirty="0" smtClean="0">
                <a:solidFill>
                  <a:schemeClr val="tx1"/>
                </a:solidFill>
                <a:latin typeface="+mn-lt"/>
                <a:ea typeface="+mn-ea"/>
                <a:cs typeface="+mn-cs"/>
              </a:rPr>
              <a:t>(2) Only a Cabinet member or a Deputy Minister, or a member or committee of the National Assembly, may introduce a Bill in the Assembly, but only the Cabinet member responsible for national financial matters may introduce the following Bills in the Assembly: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 money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a Bill which provides for legislation envisaged in section 214.</a:t>
            </a:r>
          </a:p>
          <a:p>
            <a:r>
              <a:rPr lang="en-ZA" sz="1200" b="0" i="0" u="none" strike="noStrike" kern="1200" baseline="0" dirty="0" smtClean="0">
                <a:solidFill>
                  <a:schemeClr val="tx1"/>
                </a:solidFill>
                <a:latin typeface="+mn-lt"/>
                <a:ea typeface="+mn-ea"/>
                <a:cs typeface="+mn-cs"/>
              </a:rPr>
              <a:t>(3) A Bill referred to in section 76 (3), except a Bill referred to in subsection (2) (</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or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of this section, may be introduced in the National Council of Provinces.</a:t>
            </a:r>
          </a:p>
          <a:p>
            <a:r>
              <a:rPr lang="en-ZA" sz="1200" b="0" i="0" u="none" strike="noStrike" kern="1200" baseline="0" dirty="0" smtClean="0">
                <a:solidFill>
                  <a:schemeClr val="tx1"/>
                </a:solidFill>
                <a:latin typeface="+mn-lt"/>
                <a:ea typeface="+mn-ea"/>
                <a:cs typeface="+mn-cs"/>
              </a:rPr>
              <a:t>(4) Only a member or committee of the National Council of Provinces may introduce a Bill in the Council.</a:t>
            </a:r>
          </a:p>
          <a:p>
            <a:r>
              <a:rPr lang="en-ZA" sz="1200" b="0" i="0" u="none" strike="noStrike" kern="1200" baseline="0" dirty="0" smtClean="0">
                <a:solidFill>
                  <a:schemeClr val="tx1"/>
                </a:solidFill>
                <a:latin typeface="+mn-lt"/>
                <a:ea typeface="+mn-ea"/>
                <a:cs typeface="+mn-cs"/>
              </a:rPr>
              <a:t>(5) A Bill passed by the National Assembly must be referred to the National Council of Provinces if it must be considered by the Council. A Bill passed by the Council must be referred to the Assembly.</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3</a:t>
            </a:fld>
            <a:endParaRPr lang="en-US"/>
          </a:p>
        </p:txBody>
      </p:sp>
    </p:spTree>
    <p:extLst>
      <p:ext uri="{BB962C8B-B14F-4D97-AF65-F5344CB8AC3E}">
        <p14:creationId xmlns:p14="http://schemas.microsoft.com/office/powerpoint/2010/main" xmlns="" val="37983675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44. National legislative authority.</a:t>
            </a:r>
            <a:r>
              <a:rPr lang="en-ZA" sz="1200" b="0" i="0" u="none" strike="noStrike" kern="1200" baseline="0" dirty="0" smtClean="0">
                <a:solidFill>
                  <a:schemeClr val="tx1"/>
                </a:solidFill>
                <a:latin typeface="+mn-lt"/>
                <a:ea typeface="+mn-ea"/>
                <a:cs typeface="+mn-cs"/>
              </a:rPr>
              <a:t>—(1) The national legislative authority as vested in Parliament—</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confers on the National Assembly the power—</a:t>
            </a:r>
          </a:p>
          <a:p>
            <a:r>
              <a:rPr lang="en-ZA" sz="1200" b="0" i="0" u="none" strike="noStrike" kern="1200" baseline="0" dirty="0" smtClean="0">
                <a:solidFill>
                  <a:schemeClr val="tx1"/>
                </a:solidFill>
                <a:latin typeface="+mn-lt"/>
                <a:ea typeface="+mn-ea"/>
                <a:cs typeface="+mn-cs"/>
              </a:rPr>
              <a:t>(i) to amend the Constitution;</a:t>
            </a:r>
          </a:p>
          <a:p>
            <a:r>
              <a:rPr lang="en-ZA" sz="1200" b="0" i="0" u="none" strike="noStrike" kern="1200" baseline="0" dirty="0" smtClean="0">
                <a:solidFill>
                  <a:schemeClr val="tx1"/>
                </a:solidFill>
                <a:latin typeface="+mn-lt"/>
                <a:ea typeface="+mn-ea"/>
                <a:cs typeface="+mn-cs"/>
              </a:rPr>
              <a:t>(ii) to pass legislation with regard to any matter, including a matter within a functional area listed in Schedule 4, but excluding, subject to subsection (2), a matter within a functional area listed in </a:t>
            </a:r>
            <a:r>
              <a:rPr lang="en-GB" sz="1200" b="0" i="0" u="none" strike="noStrike" kern="1200" baseline="0" dirty="0" smtClean="0">
                <a:solidFill>
                  <a:schemeClr val="tx1"/>
                </a:solidFill>
                <a:latin typeface="+mn-lt"/>
                <a:ea typeface="+mn-ea"/>
                <a:cs typeface="+mn-cs"/>
              </a:rPr>
              <a:t>Schedule 5; and</a:t>
            </a:r>
          </a:p>
          <a:p>
            <a:r>
              <a:rPr lang="en-ZA" sz="1200" b="0" i="0" u="none" strike="noStrike" kern="1200" baseline="0" dirty="0" smtClean="0">
                <a:solidFill>
                  <a:schemeClr val="tx1"/>
                </a:solidFill>
                <a:latin typeface="+mn-lt"/>
                <a:ea typeface="+mn-ea"/>
                <a:cs typeface="+mn-cs"/>
              </a:rPr>
              <a:t>(iii) to assign any of its legislative powers, except the power to amend the Constitution, to any legislative body in another sphere of government; and</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confers on the National Council of Provinces the power—</a:t>
            </a:r>
          </a:p>
          <a:p>
            <a:r>
              <a:rPr lang="en-ZA" sz="1200" b="0" i="0" u="none" strike="noStrike" kern="1200" baseline="0" dirty="0" smtClean="0">
                <a:solidFill>
                  <a:schemeClr val="tx1"/>
                </a:solidFill>
                <a:latin typeface="+mn-lt"/>
                <a:ea typeface="+mn-ea"/>
                <a:cs typeface="+mn-cs"/>
              </a:rPr>
              <a:t>(i) to participate in amending the Constitution in accordance with section 74;</a:t>
            </a:r>
          </a:p>
          <a:p>
            <a:r>
              <a:rPr lang="en-ZA" sz="1200" b="0" i="0" u="none" strike="noStrike" kern="1200" baseline="0" dirty="0" smtClean="0">
                <a:solidFill>
                  <a:schemeClr val="tx1"/>
                </a:solidFill>
                <a:latin typeface="+mn-lt"/>
                <a:ea typeface="+mn-ea"/>
                <a:cs typeface="+mn-cs"/>
              </a:rPr>
              <a:t>(ii) to pass, in accordance with section 76, legislation with regard to any matter within a functional area listed in Schedule 4 and any other matter required by the Constitution to be passed in accordance with section 76; and</a:t>
            </a:r>
          </a:p>
          <a:p>
            <a:r>
              <a:rPr lang="en-ZA" sz="1200" b="0" i="0" u="none" strike="noStrike" kern="1200" baseline="0" dirty="0" smtClean="0">
                <a:solidFill>
                  <a:schemeClr val="tx1"/>
                </a:solidFill>
                <a:latin typeface="+mn-lt"/>
                <a:ea typeface="+mn-ea"/>
                <a:cs typeface="+mn-cs"/>
              </a:rPr>
              <a:t>(iii) to consider, in accordance with section 75, any other legislation passed by the National </a:t>
            </a:r>
            <a:r>
              <a:rPr lang="en-GB" sz="1200" b="0" i="0" u="none" strike="noStrike" kern="1200" baseline="0" dirty="0" smtClean="0">
                <a:solidFill>
                  <a:schemeClr val="tx1"/>
                </a:solidFill>
                <a:latin typeface="+mn-lt"/>
                <a:ea typeface="+mn-ea"/>
                <a:cs typeface="+mn-cs"/>
              </a:rPr>
              <a:t>Assembly.</a:t>
            </a:r>
          </a:p>
          <a:p>
            <a:r>
              <a:rPr lang="en-ZA" sz="1200" b="0" i="0" u="none" strike="noStrike" kern="1200" baseline="0" dirty="0" smtClean="0">
                <a:solidFill>
                  <a:schemeClr val="tx1"/>
                </a:solidFill>
                <a:latin typeface="+mn-lt"/>
                <a:ea typeface="+mn-ea"/>
                <a:cs typeface="+mn-cs"/>
              </a:rPr>
              <a:t>(2) Parliament may intervene, by passing legislation in accordance with section 76 (1), with regard to a matter falling within a functional area listed in Schedule 5, when it is necessary—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to maintain national security;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to maintain economic unity;</a:t>
            </a:r>
          </a:p>
          <a:p>
            <a:r>
              <a:rPr lang="en-GB" sz="1200" b="0" i="0" u="none" strike="noStrike" kern="1200" baseline="0" dirty="0" smtClean="0">
                <a:solidFill>
                  <a:schemeClr val="tx1"/>
                </a:solidFill>
                <a:latin typeface="+mn-lt"/>
                <a:ea typeface="+mn-ea"/>
                <a:cs typeface="+mn-cs"/>
              </a:rPr>
              <a:t>(</a:t>
            </a:r>
            <a:r>
              <a:rPr lang="en-GB" sz="1200" b="0" i="1" u="none" strike="noStrike" kern="1200" baseline="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to maintain essential national standards;</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d</a:t>
            </a:r>
            <a:r>
              <a:rPr lang="en-ZA" sz="1200" b="0" i="0" u="none" strike="noStrike" kern="1200" baseline="0" dirty="0" smtClean="0">
                <a:solidFill>
                  <a:schemeClr val="tx1"/>
                </a:solidFill>
                <a:latin typeface="+mn-lt"/>
                <a:ea typeface="+mn-ea"/>
                <a:cs typeface="+mn-cs"/>
              </a:rPr>
              <a:t>) to establish minimum standards required for the rendering of services;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e</a:t>
            </a:r>
            <a:r>
              <a:rPr lang="en-ZA" sz="1200" b="0" i="0" u="none" strike="noStrike" kern="1200" baseline="0" dirty="0" smtClean="0">
                <a:solidFill>
                  <a:schemeClr val="tx1"/>
                </a:solidFill>
                <a:latin typeface="+mn-lt"/>
                <a:ea typeface="+mn-ea"/>
                <a:cs typeface="+mn-cs"/>
              </a:rPr>
              <a:t>) to prevent unreasonable action taken by a province which is prejudicial to the interests of another province or to the country as a whole.</a:t>
            </a:r>
          </a:p>
          <a:p>
            <a:r>
              <a:rPr lang="en-ZA" sz="1200" b="0" i="0" u="none" strike="noStrike" kern="1200" baseline="0" dirty="0" smtClean="0">
                <a:solidFill>
                  <a:schemeClr val="tx1"/>
                </a:solidFill>
                <a:latin typeface="+mn-lt"/>
                <a:ea typeface="+mn-ea"/>
                <a:cs typeface="+mn-cs"/>
              </a:rPr>
              <a:t>(3) Legislation with regard to a matter that is reasonably necessary for, or incidental to, the effective exercise of a power concerning any matter listed in Schedule 4 is, for all purposes, legislation with regard to a matter listed in Schedule 4.</a:t>
            </a:r>
          </a:p>
          <a:p>
            <a:r>
              <a:rPr lang="en-ZA" sz="1200" b="0" i="0" u="none" strike="noStrike" kern="1200" baseline="0" dirty="0" smtClean="0">
                <a:solidFill>
                  <a:schemeClr val="tx1"/>
                </a:solidFill>
                <a:latin typeface="+mn-lt"/>
                <a:ea typeface="+mn-ea"/>
                <a:cs typeface="+mn-cs"/>
              </a:rPr>
              <a:t>(4) When exercising its legislative authority, Parliament is bound only by the Constitution, and must act in accordance with, and within the limits of, the Constitution.</a:t>
            </a:r>
            <a:endParaRPr lang="en-ZA" sz="1200" b="1" i="0" u="none" strike="noStrike" kern="1200" baseline="0" dirty="0" smtClean="0">
              <a:solidFill>
                <a:schemeClr val="tx1"/>
              </a:solidFill>
              <a:latin typeface="+mn-lt"/>
              <a:ea typeface="+mn-ea"/>
              <a:cs typeface="+mn-cs"/>
            </a:endParaRPr>
          </a:p>
          <a:p>
            <a:endParaRPr lang="en-ZA" sz="1200" b="1" i="0" u="none" strike="noStrike" kern="1200" baseline="0" dirty="0" smtClean="0">
              <a:solidFill>
                <a:schemeClr val="tx1"/>
              </a:solidFill>
              <a:latin typeface="+mn-lt"/>
              <a:ea typeface="+mn-ea"/>
              <a:cs typeface="+mn-cs"/>
            </a:endParaRPr>
          </a:p>
          <a:p>
            <a:r>
              <a:rPr lang="en-ZA" sz="1200" b="1" i="0" u="none" strike="noStrike" kern="1200" baseline="0" dirty="0" smtClean="0">
                <a:solidFill>
                  <a:schemeClr val="tx1"/>
                </a:solidFill>
                <a:latin typeface="+mn-lt"/>
                <a:ea typeface="+mn-ea"/>
                <a:cs typeface="+mn-cs"/>
              </a:rPr>
              <a:t>73. All Bills.</a:t>
            </a:r>
            <a:r>
              <a:rPr lang="en-ZA" sz="1200" b="0" i="0" u="none" strike="noStrike" kern="1200" baseline="0" dirty="0" smtClean="0">
                <a:solidFill>
                  <a:schemeClr val="tx1"/>
                </a:solidFill>
                <a:latin typeface="+mn-lt"/>
                <a:ea typeface="+mn-ea"/>
                <a:cs typeface="+mn-cs"/>
              </a:rPr>
              <a:t>—(1) Any Bill may be introduced in the National Assembly.</a:t>
            </a:r>
          </a:p>
          <a:p>
            <a:r>
              <a:rPr lang="en-ZA" sz="1200" b="0" i="0" u="none" strike="noStrike" kern="1200" baseline="0" dirty="0" smtClean="0">
                <a:solidFill>
                  <a:schemeClr val="tx1"/>
                </a:solidFill>
                <a:latin typeface="+mn-lt"/>
                <a:ea typeface="+mn-ea"/>
                <a:cs typeface="+mn-cs"/>
              </a:rPr>
              <a:t>(2) Only a Cabinet member or a Deputy Minister, or a member or committee of the National Assembly, may introduce a Bill in the Assembly, but only the Cabinet member responsible for national financial matters may introduce the following Bills in the Assembly: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 money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a Bill which provides for legislation envisaged in section 214.</a:t>
            </a:r>
          </a:p>
          <a:p>
            <a:r>
              <a:rPr lang="en-ZA" sz="1200" b="0" i="0" u="none" strike="noStrike" kern="1200" baseline="0" dirty="0" smtClean="0">
                <a:solidFill>
                  <a:schemeClr val="tx1"/>
                </a:solidFill>
                <a:latin typeface="+mn-lt"/>
                <a:ea typeface="+mn-ea"/>
                <a:cs typeface="+mn-cs"/>
              </a:rPr>
              <a:t>(3) A Bill referred to in section 76 (3), except a Bill referred to in subsection (2) (</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or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of this section, may be introduced in the National Council of Provinces.</a:t>
            </a:r>
          </a:p>
          <a:p>
            <a:r>
              <a:rPr lang="en-ZA" sz="1200" b="0" i="0" u="none" strike="noStrike" kern="1200" baseline="0" dirty="0" smtClean="0">
                <a:solidFill>
                  <a:schemeClr val="tx1"/>
                </a:solidFill>
                <a:latin typeface="+mn-lt"/>
                <a:ea typeface="+mn-ea"/>
                <a:cs typeface="+mn-cs"/>
              </a:rPr>
              <a:t>(4) Only a member or committee of the National Council of Provinces may introduce a Bill in the Council.</a:t>
            </a:r>
          </a:p>
          <a:p>
            <a:r>
              <a:rPr lang="en-ZA" sz="1200" b="0" i="0" u="none" strike="noStrike" kern="1200" baseline="0" dirty="0" smtClean="0">
                <a:solidFill>
                  <a:schemeClr val="tx1"/>
                </a:solidFill>
                <a:latin typeface="+mn-lt"/>
                <a:ea typeface="+mn-ea"/>
                <a:cs typeface="+mn-cs"/>
              </a:rPr>
              <a:t>(5) A Bill passed by the National Assembly must be referred to the National Council of Provinces if it must be considered by the Council. A Bill passed by the Council must be referred to the Assembly.</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4</a:t>
            </a:fld>
            <a:endParaRPr lang="en-US"/>
          </a:p>
        </p:txBody>
      </p:sp>
    </p:spTree>
    <p:extLst>
      <p:ext uri="{BB962C8B-B14F-4D97-AF65-F5344CB8AC3E}">
        <p14:creationId xmlns:p14="http://schemas.microsoft.com/office/powerpoint/2010/main" xmlns="" val="16010364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44. National legislative authority.</a:t>
            </a:r>
            <a:r>
              <a:rPr lang="en-ZA" sz="1200" b="0" i="0" u="none" strike="noStrike" kern="1200" baseline="0" dirty="0" smtClean="0">
                <a:solidFill>
                  <a:schemeClr val="tx1"/>
                </a:solidFill>
                <a:latin typeface="+mn-lt"/>
                <a:ea typeface="+mn-ea"/>
                <a:cs typeface="+mn-cs"/>
              </a:rPr>
              <a:t>—(1) The national legislative authority as vested in Parliament—</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confers on the National Assembly the power—</a:t>
            </a:r>
          </a:p>
          <a:p>
            <a:r>
              <a:rPr lang="en-ZA" sz="1200" b="0" i="0" u="none" strike="noStrike" kern="1200" baseline="0" dirty="0" smtClean="0">
                <a:solidFill>
                  <a:schemeClr val="tx1"/>
                </a:solidFill>
                <a:latin typeface="+mn-lt"/>
                <a:ea typeface="+mn-ea"/>
                <a:cs typeface="+mn-cs"/>
              </a:rPr>
              <a:t>(i) to amend the Constitution;</a:t>
            </a:r>
          </a:p>
          <a:p>
            <a:r>
              <a:rPr lang="en-ZA" sz="1200" b="0" i="0" u="none" strike="noStrike" kern="1200" baseline="0" dirty="0" smtClean="0">
                <a:solidFill>
                  <a:schemeClr val="tx1"/>
                </a:solidFill>
                <a:latin typeface="+mn-lt"/>
                <a:ea typeface="+mn-ea"/>
                <a:cs typeface="+mn-cs"/>
              </a:rPr>
              <a:t>(ii) to pass legislation with regard to any matter, including a matter within a functional area listed in Schedule 4, but excluding, subject to subsection (2), a matter within a functional area listed in </a:t>
            </a:r>
            <a:r>
              <a:rPr lang="en-GB" sz="1200" b="0" i="0" u="none" strike="noStrike" kern="1200" baseline="0" dirty="0" smtClean="0">
                <a:solidFill>
                  <a:schemeClr val="tx1"/>
                </a:solidFill>
                <a:latin typeface="+mn-lt"/>
                <a:ea typeface="+mn-ea"/>
                <a:cs typeface="+mn-cs"/>
              </a:rPr>
              <a:t>Schedule 5; and</a:t>
            </a:r>
          </a:p>
          <a:p>
            <a:r>
              <a:rPr lang="en-ZA" sz="1200" b="0" i="0" u="none" strike="noStrike" kern="1200" baseline="0" dirty="0" smtClean="0">
                <a:solidFill>
                  <a:schemeClr val="tx1"/>
                </a:solidFill>
                <a:latin typeface="+mn-lt"/>
                <a:ea typeface="+mn-ea"/>
                <a:cs typeface="+mn-cs"/>
              </a:rPr>
              <a:t>(iii) to assign any of its legislative powers, except the power to amend the Constitution, to any legislative body in another sphere of government; and</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confers on the National Council of Provinces the power—</a:t>
            </a:r>
          </a:p>
          <a:p>
            <a:r>
              <a:rPr lang="en-ZA" sz="1200" b="0" i="0" u="none" strike="noStrike" kern="1200" baseline="0" dirty="0" smtClean="0">
                <a:solidFill>
                  <a:schemeClr val="tx1"/>
                </a:solidFill>
                <a:latin typeface="+mn-lt"/>
                <a:ea typeface="+mn-ea"/>
                <a:cs typeface="+mn-cs"/>
              </a:rPr>
              <a:t>(i) to participate in amending the Constitution in accordance with section 74;</a:t>
            </a:r>
          </a:p>
          <a:p>
            <a:r>
              <a:rPr lang="en-ZA" sz="1200" b="0" i="0" u="none" strike="noStrike" kern="1200" baseline="0" dirty="0" smtClean="0">
                <a:solidFill>
                  <a:schemeClr val="tx1"/>
                </a:solidFill>
                <a:latin typeface="+mn-lt"/>
                <a:ea typeface="+mn-ea"/>
                <a:cs typeface="+mn-cs"/>
              </a:rPr>
              <a:t>(ii) to pass, in accordance with section 76, legislation with regard to any matter within a functional area listed in Schedule 4 and any other matter required by the Constitution to be passed in accordance with section 76; and</a:t>
            </a:r>
          </a:p>
          <a:p>
            <a:r>
              <a:rPr lang="en-ZA" sz="1200" b="0" i="0" u="none" strike="noStrike" kern="1200" baseline="0" dirty="0" smtClean="0">
                <a:solidFill>
                  <a:schemeClr val="tx1"/>
                </a:solidFill>
                <a:latin typeface="+mn-lt"/>
                <a:ea typeface="+mn-ea"/>
                <a:cs typeface="+mn-cs"/>
              </a:rPr>
              <a:t>(iii) to consider, in accordance with section 75, any other legislation passed by the National </a:t>
            </a:r>
            <a:r>
              <a:rPr lang="en-GB" sz="1200" b="0" i="0" u="none" strike="noStrike" kern="1200" baseline="0" dirty="0" smtClean="0">
                <a:solidFill>
                  <a:schemeClr val="tx1"/>
                </a:solidFill>
                <a:latin typeface="+mn-lt"/>
                <a:ea typeface="+mn-ea"/>
                <a:cs typeface="+mn-cs"/>
              </a:rPr>
              <a:t>Assembly.</a:t>
            </a:r>
          </a:p>
          <a:p>
            <a:r>
              <a:rPr lang="en-ZA" sz="1200" b="0" i="0" u="none" strike="noStrike" kern="1200" baseline="0" dirty="0" smtClean="0">
                <a:solidFill>
                  <a:schemeClr val="tx1"/>
                </a:solidFill>
                <a:latin typeface="+mn-lt"/>
                <a:ea typeface="+mn-ea"/>
                <a:cs typeface="+mn-cs"/>
              </a:rPr>
              <a:t>(2) Parliament may intervene, by passing legislation in accordance with section 76 (1), with regard to a matter falling within a functional area listed in Schedule 5, when it is necessary—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to maintain national security;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to maintain economic unity;</a:t>
            </a:r>
          </a:p>
          <a:p>
            <a:r>
              <a:rPr lang="en-GB" sz="1200" b="0" i="0" u="none" strike="noStrike" kern="1200" baseline="0" dirty="0" smtClean="0">
                <a:solidFill>
                  <a:schemeClr val="tx1"/>
                </a:solidFill>
                <a:latin typeface="+mn-lt"/>
                <a:ea typeface="+mn-ea"/>
                <a:cs typeface="+mn-cs"/>
              </a:rPr>
              <a:t>(</a:t>
            </a:r>
            <a:r>
              <a:rPr lang="en-GB" sz="1200" b="0" i="1" u="none" strike="noStrike" kern="1200" baseline="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to maintain essential national standards;</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d</a:t>
            </a:r>
            <a:r>
              <a:rPr lang="en-ZA" sz="1200" b="0" i="0" u="none" strike="noStrike" kern="1200" baseline="0" dirty="0" smtClean="0">
                <a:solidFill>
                  <a:schemeClr val="tx1"/>
                </a:solidFill>
                <a:latin typeface="+mn-lt"/>
                <a:ea typeface="+mn-ea"/>
                <a:cs typeface="+mn-cs"/>
              </a:rPr>
              <a:t>) to establish minimum standards required for the rendering of services;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e</a:t>
            </a:r>
            <a:r>
              <a:rPr lang="en-ZA" sz="1200" b="0" i="0" u="none" strike="noStrike" kern="1200" baseline="0" dirty="0" smtClean="0">
                <a:solidFill>
                  <a:schemeClr val="tx1"/>
                </a:solidFill>
                <a:latin typeface="+mn-lt"/>
                <a:ea typeface="+mn-ea"/>
                <a:cs typeface="+mn-cs"/>
              </a:rPr>
              <a:t>) to prevent unreasonable action taken by a province which is prejudicial to the interests of another province or to the country as a whole.</a:t>
            </a:r>
          </a:p>
          <a:p>
            <a:r>
              <a:rPr lang="en-ZA" sz="1200" b="0" i="0" u="none" strike="noStrike" kern="1200" baseline="0" dirty="0" smtClean="0">
                <a:solidFill>
                  <a:schemeClr val="tx1"/>
                </a:solidFill>
                <a:latin typeface="+mn-lt"/>
                <a:ea typeface="+mn-ea"/>
                <a:cs typeface="+mn-cs"/>
              </a:rPr>
              <a:t>(3) Legislation with regard to a matter that is reasonably necessary for, or incidental to, the effective exercise of a power concerning any matter listed in Schedule 4 is, for all purposes, legislation with regard to a matter listed in Schedule 4.</a:t>
            </a:r>
          </a:p>
          <a:p>
            <a:r>
              <a:rPr lang="en-ZA" sz="1200" b="0" i="0" u="none" strike="noStrike" kern="1200" baseline="0" dirty="0" smtClean="0">
                <a:solidFill>
                  <a:schemeClr val="tx1"/>
                </a:solidFill>
                <a:latin typeface="+mn-lt"/>
                <a:ea typeface="+mn-ea"/>
                <a:cs typeface="+mn-cs"/>
              </a:rPr>
              <a:t>(4) When exercising its legislative authority, Parliament is bound only by the Constitution, and must act in accordance with, and within the limits of, the Constitution.</a:t>
            </a:r>
            <a:endParaRPr lang="en-ZA" sz="1200" b="1" i="0" u="none" strike="noStrike" kern="1200" baseline="0" dirty="0" smtClean="0">
              <a:solidFill>
                <a:schemeClr val="tx1"/>
              </a:solidFill>
              <a:latin typeface="+mn-lt"/>
              <a:ea typeface="+mn-ea"/>
              <a:cs typeface="+mn-cs"/>
            </a:endParaRPr>
          </a:p>
          <a:p>
            <a:endParaRPr lang="en-ZA" sz="1200" b="1" i="0" u="none" strike="noStrike" kern="1200" baseline="0" dirty="0" smtClean="0">
              <a:solidFill>
                <a:schemeClr val="tx1"/>
              </a:solidFill>
              <a:latin typeface="+mn-lt"/>
              <a:ea typeface="+mn-ea"/>
              <a:cs typeface="+mn-cs"/>
            </a:endParaRPr>
          </a:p>
          <a:p>
            <a:r>
              <a:rPr lang="en-ZA" sz="1200" b="1" i="0" u="none" strike="noStrike" kern="1200" baseline="0" dirty="0" smtClean="0">
                <a:solidFill>
                  <a:schemeClr val="tx1"/>
                </a:solidFill>
                <a:latin typeface="+mn-lt"/>
                <a:ea typeface="+mn-ea"/>
                <a:cs typeface="+mn-cs"/>
              </a:rPr>
              <a:t>73. All Bills.</a:t>
            </a:r>
            <a:r>
              <a:rPr lang="en-ZA" sz="1200" b="0" i="0" u="none" strike="noStrike" kern="1200" baseline="0" dirty="0" smtClean="0">
                <a:solidFill>
                  <a:schemeClr val="tx1"/>
                </a:solidFill>
                <a:latin typeface="+mn-lt"/>
                <a:ea typeface="+mn-ea"/>
                <a:cs typeface="+mn-cs"/>
              </a:rPr>
              <a:t>—(1) Any Bill may be introduced in the National Assembly.</a:t>
            </a:r>
          </a:p>
          <a:p>
            <a:r>
              <a:rPr lang="en-ZA" sz="1200" b="0" i="0" u="none" strike="noStrike" kern="1200" baseline="0" dirty="0" smtClean="0">
                <a:solidFill>
                  <a:schemeClr val="tx1"/>
                </a:solidFill>
                <a:latin typeface="+mn-lt"/>
                <a:ea typeface="+mn-ea"/>
                <a:cs typeface="+mn-cs"/>
              </a:rPr>
              <a:t>(2) Only a Cabinet member or a Deputy Minister, or a member or committee of the National Assembly, may introduce a Bill in the Assembly, but only the Cabinet member responsible for national financial matters may introduce the following Bills in the Assembly: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 money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a Bill which provides for legislation envisaged in section 214.</a:t>
            </a:r>
          </a:p>
          <a:p>
            <a:r>
              <a:rPr lang="en-ZA" sz="1200" b="0" i="0" u="none" strike="noStrike" kern="1200" baseline="0" dirty="0" smtClean="0">
                <a:solidFill>
                  <a:schemeClr val="tx1"/>
                </a:solidFill>
                <a:latin typeface="+mn-lt"/>
                <a:ea typeface="+mn-ea"/>
                <a:cs typeface="+mn-cs"/>
              </a:rPr>
              <a:t>(3) A Bill referred to in section 76 (3), except a Bill referred to in subsection (2) (</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or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of this section, may be introduced in the National Council of Provinces.</a:t>
            </a:r>
          </a:p>
          <a:p>
            <a:r>
              <a:rPr lang="en-ZA" sz="1200" b="0" i="0" u="none" strike="noStrike" kern="1200" baseline="0" dirty="0" smtClean="0">
                <a:solidFill>
                  <a:schemeClr val="tx1"/>
                </a:solidFill>
                <a:latin typeface="+mn-lt"/>
                <a:ea typeface="+mn-ea"/>
                <a:cs typeface="+mn-cs"/>
              </a:rPr>
              <a:t>(4) Only a member or committee of the National Council of Provinces may introduce a Bill in the Council.</a:t>
            </a:r>
          </a:p>
          <a:p>
            <a:r>
              <a:rPr lang="en-ZA" sz="1200" b="0" i="0" u="none" strike="noStrike" kern="1200" baseline="0" dirty="0" smtClean="0">
                <a:solidFill>
                  <a:schemeClr val="tx1"/>
                </a:solidFill>
                <a:latin typeface="+mn-lt"/>
                <a:ea typeface="+mn-ea"/>
                <a:cs typeface="+mn-cs"/>
              </a:rPr>
              <a:t>(5) A Bill passed by the National Assembly must be referred to the National Council of Provinces if it must be considered by the Council. A Bill passed by the Council must be referred to the Assembly.</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5</a:t>
            </a:fld>
            <a:endParaRPr lang="en-US"/>
          </a:p>
        </p:txBody>
      </p:sp>
    </p:spTree>
    <p:extLst>
      <p:ext uri="{BB962C8B-B14F-4D97-AF65-F5344CB8AC3E}">
        <p14:creationId xmlns:p14="http://schemas.microsoft.com/office/powerpoint/2010/main" xmlns="" val="36145290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sz="1200" b="1" i="0" u="none" strike="noStrike" kern="1200" baseline="0" dirty="0" smtClean="0">
                <a:solidFill>
                  <a:schemeClr val="tx1"/>
                </a:solidFill>
                <a:latin typeface="+mn-lt"/>
                <a:ea typeface="+mn-ea"/>
                <a:cs typeface="+mn-cs"/>
              </a:rPr>
              <a:t>44. National legislative authority.</a:t>
            </a:r>
            <a:r>
              <a:rPr lang="en-ZA" sz="1200" b="0" i="0" u="none" strike="noStrike" kern="1200" baseline="0" dirty="0" smtClean="0">
                <a:solidFill>
                  <a:schemeClr val="tx1"/>
                </a:solidFill>
                <a:latin typeface="+mn-lt"/>
                <a:ea typeface="+mn-ea"/>
                <a:cs typeface="+mn-cs"/>
              </a:rPr>
              <a:t>—(1) The national legislative authority as vested in Parliament—</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confers on the National Assembly the power—</a:t>
            </a:r>
          </a:p>
          <a:p>
            <a:r>
              <a:rPr lang="en-ZA" sz="1200" b="0" i="0" u="none" strike="noStrike" kern="1200" baseline="0" dirty="0" smtClean="0">
                <a:solidFill>
                  <a:schemeClr val="tx1"/>
                </a:solidFill>
                <a:latin typeface="+mn-lt"/>
                <a:ea typeface="+mn-ea"/>
                <a:cs typeface="+mn-cs"/>
              </a:rPr>
              <a:t>(i) to amend the Constitution;</a:t>
            </a:r>
          </a:p>
          <a:p>
            <a:r>
              <a:rPr lang="en-ZA" sz="1200" b="0" i="0" u="none" strike="noStrike" kern="1200" baseline="0" dirty="0" smtClean="0">
                <a:solidFill>
                  <a:schemeClr val="tx1"/>
                </a:solidFill>
                <a:latin typeface="+mn-lt"/>
                <a:ea typeface="+mn-ea"/>
                <a:cs typeface="+mn-cs"/>
              </a:rPr>
              <a:t>(ii) to pass legislation with regard to any matter, including a matter within a functional area listed in Schedule 4, but excluding, subject to subsection (2), a matter within a functional area listed in </a:t>
            </a:r>
            <a:r>
              <a:rPr lang="en-GB" sz="1200" b="0" i="0" u="none" strike="noStrike" kern="1200" baseline="0" dirty="0" smtClean="0">
                <a:solidFill>
                  <a:schemeClr val="tx1"/>
                </a:solidFill>
                <a:latin typeface="+mn-lt"/>
                <a:ea typeface="+mn-ea"/>
                <a:cs typeface="+mn-cs"/>
              </a:rPr>
              <a:t>Schedule 5; and</a:t>
            </a:r>
          </a:p>
          <a:p>
            <a:r>
              <a:rPr lang="en-ZA" sz="1200" b="0" i="0" u="none" strike="noStrike" kern="1200" baseline="0" dirty="0" smtClean="0">
                <a:solidFill>
                  <a:schemeClr val="tx1"/>
                </a:solidFill>
                <a:latin typeface="+mn-lt"/>
                <a:ea typeface="+mn-ea"/>
                <a:cs typeface="+mn-cs"/>
              </a:rPr>
              <a:t>(iii) to assign any of its legislative powers, except the power to amend the Constitution, to any legislative body in another sphere of government; and</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confers on the National Council of Provinces the power—</a:t>
            </a:r>
          </a:p>
          <a:p>
            <a:r>
              <a:rPr lang="en-ZA" sz="1200" b="0" i="0" u="none" strike="noStrike" kern="1200" baseline="0" dirty="0" smtClean="0">
                <a:solidFill>
                  <a:schemeClr val="tx1"/>
                </a:solidFill>
                <a:latin typeface="+mn-lt"/>
                <a:ea typeface="+mn-ea"/>
                <a:cs typeface="+mn-cs"/>
              </a:rPr>
              <a:t>(i) to participate in amending the Constitution in accordance with section 74;</a:t>
            </a:r>
          </a:p>
          <a:p>
            <a:r>
              <a:rPr lang="en-ZA" sz="1200" b="0" i="0" u="none" strike="noStrike" kern="1200" baseline="0" dirty="0" smtClean="0">
                <a:solidFill>
                  <a:schemeClr val="tx1"/>
                </a:solidFill>
                <a:latin typeface="+mn-lt"/>
                <a:ea typeface="+mn-ea"/>
                <a:cs typeface="+mn-cs"/>
              </a:rPr>
              <a:t>(ii) to pass, in accordance with section 76, legislation with regard to any matter within a functional area listed in Schedule 4 and any other matter required by the Constitution to be passed in accordance with section 76; and</a:t>
            </a:r>
          </a:p>
          <a:p>
            <a:r>
              <a:rPr lang="en-ZA" sz="1200" b="0" i="0" u="none" strike="noStrike" kern="1200" baseline="0" dirty="0" smtClean="0">
                <a:solidFill>
                  <a:schemeClr val="tx1"/>
                </a:solidFill>
                <a:latin typeface="+mn-lt"/>
                <a:ea typeface="+mn-ea"/>
                <a:cs typeface="+mn-cs"/>
              </a:rPr>
              <a:t>(iii) to consider, in accordance with section 75, any other legislation passed by the National </a:t>
            </a:r>
            <a:r>
              <a:rPr lang="en-GB" sz="1200" b="0" i="0" u="none" strike="noStrike" kern="1200" baseline="0" dirty="0" smtClean="0">
                <a:solidFill>
                  <a:schemeClr val="tx1"/>
                </a:solidFill>
                <a:latin typeface="+mn-lt"/>
                <a:ea typeface="+mn-ea"/>
                <a:cs typeface="+mn-cs"/>
              </a:rPr>
              <a:t>Assembly.</a:t>
            </a:r>
          </a:p>
          <a:p>
            <a:r>
              <a:rPr lang="en-ZA" sz="1200" b="0" i="0" u="none" strike="noStrike" kern="1200" baseline="0" dirty="0" smtClean="0">
                <a:solidFill>
                  <a:schemeClr val="tx1"/>
                </a:solidFill>
                <a:latin typeface="+mn-lt"/>
                <a:ea typeface="+mn-ea"/>
                <a:cs typeface="+mn-cs"/>
              </a:rPr>
              <a:t>(2) Parliament may intervene, by passing legislation in accordance with section 76 (1), with regard to a matter falling within a functional area listed in Schedule 5, when it is necessary—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to maintain national security;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to maintain economic unity;</a:t>
            </a:r>
          </a:p>
          <a:p>
            <a:r>
              <a:rPr lang="en-GB" sz="1200" b="0" i="0" u="none" strike="noStrike" kern="1200" baseline="0" dirty="0" smtClean="0">
                <a:solidFill>
                  <a:schemeClr val="tx1"/>
                </a:solidFill>
                <a:latin typeface="+mn-lt"/>
                <a:ea typeface="+mn-ea"/>
                <a:cs typeface="+mn-cs"/>
              </a:rPr>
              <a:t>(</a:t>
            </a:r>
            <a:r>
              <a:rPr lang="en-GB" sz="1200" b="0" i="1" u="none" strike="noStrike" kern="1200" baseline="0" dirty="0" smtClean="0">
                <a:solidFill>
                  <a:schemeClr val="tx1"/>
                </a:solidFill>
                <a:latin typeface="+mn-lt"/>
                <a:ea typeface="+mn-ea"/>
                <a:cs typeface="+mn-cs"/>
              </a:rPr>
              <a:t>c</a:t>
            </a:r>
            <a:r>
              <a:rPr lang="en-GB" sz="1200" b="0" i="0" u="none" strike="noStrike" kern="1200" baseline="0" dirty="0" smtClean="0">
                <a:solidFill>
                  <a:schemeClr val="tx1"/>
                </a:solidFill>
                <a:latin typeface="+mn-lt"/>
                <a:ea typeface="+mn-ea"/>
                <a:cs typeface="+mn-cs"/>
              </a:rPr>
              <a:t>) to maintain essential national standards;</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d</a:t>
            </a:r>
            <a:r>
              <a:rPr lang="en-ZA" sz="1200" b="0" i="0" u="none" strike="noStrike" kern="1200" baseline="0" dirty="0" smtClean="0">
                <a:solidFill>
                  <a:schemeClr val="tx1"/>
                </a:solidFill>
                <a:latin typeface="+mn-lt"/>
                <a:ea typeface="+mn-ea"/>
                <a:cs typeface="+mn-cs"/>
              </a:rPr>
              <a:t>) to establish minimum standards required for the rendering of services;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e</a:t>
            </a:r>
            <a:r>
              <a:rPr lang="en-ZA" sz="1200" b="0" i="0" u="none" strike="noStrike" kern="1200" baseline="0" dirty="0" smtClean="0">
                <a:solidFill>
                  <a:schemeClr val="tx1"/>
                </a:solidFill>
                <a:latin typeface="+mn-lt"/>
                <a:ea typeface="+mn-ea"/>
                <a:cs typeface="+mn-cs"/>
              </a:rPr>
              <a:t>) to prevent unreasonable action taken by a province which is prejudicial to the interests of another province or to the country as a whole.</a:t>
            </a:r>
          </a:p>
          <a:p>
            <a:r>
              <a:rPr lang="en-ZA" sz="1200" b="0" i="0" u="none" strike="noStrike" kern="1200" baseline="0" dirty="0" smtClean="0">
                <a:solidFill>
                  <a:schemeClr val="tx1"/>
                </a:solidFill>
                <a:latin typeface="+mn-lt"/>
                <a:ea typeface="+mn-ea"/>
                <a:cs typeface="+mn-cs"/>
              </a:rPr>
              <a:t>(3) Legislation with regard to a matter that is reasonably necessary for, or incidental to, the effective exercise of a power concerning any matter listed in Schedule 4 is, for all purposes, legislation with regard to a matter listed in Schedule 4.</a:t>
            </a:r>
          </a:p>
          <a:p>
            <a:r>
              <a:rPr lang="en-ZA" sz="1200" b="0" i="0" u="none" strike="noStrike" kern="1200" baseline="0" dirty="0" smtClean="0">
                <a:solidFill>
                  <a:schemeClr val="tx1"/>
                </a:solidFill>
                <a:latin typeface="+mn-lt"/>
                <a:ea typeface="+mn-ea"/>
                <a:cs typeface="+mn-cs"/>
              </a:rPr>
              <a:t>(4) When exercising its legislative authority, Parliament is bound only by the Constitution, and must act in accordance with, and within the limits of, the Constitution.</a:t>
            </a:r>
            <a:endParaRPr lang="en-ZA" sz="1200" b="1" i="0" u="none" strike="noStrike" kern="1200" baseline="0" dirty="0" smtClean="0">
              <a:solidFill>
                <a:schemeClr val="tx1"/>
              </a:solidFill>
              <a:latin typeface="+mn-lt"/>
              <a:ea typeface="+mn-ea"/>
              <a:cs typeface="+mn-cs"/>
            </a:endParaRPr>
          </a:p>
          <a:p>
            <a:endParaRPr lang="en-ZA" sz="1200" b="1" i="0" u="none" strike="noStrike" kern="1200" baseline="0" dirty="0" smtClean="0">
              <a:solidFill>
                <a:schemeClr val="tx1"/>
              </a:solidFill>
              <a:latin typeface="+mn-lt"/>
              <a:ea typeface="+mn-ea"/>
              <a:cs typeface="+mn-cs"/>
            </a:endParaRPr>
          </a:p>
          <a:p>
            <a:r>
              <a:rPr lang="en-ZA" sz="1200" b="1" i="0" u="none" strike="noStrike" kern="1200" baseline="0" dirty="0" smtClean="0">
                <a:solidFill>
                  <a:schemeClr val="tx1"/>
                </a:solidFill>
                <a:latin typeface="+mn-lt"/>
                <a:ea typeface="+mn-ea"/>
                <a:cs typeface="+mn-cs"/>
              </a:rPr>
              <a:t>73. All Bills.</a:t>
            </a:r>
            <a:r>
              <a:rPr lang="en-ZA" sz="1200" b="0" i="0" u="none" strike="noStrike" kern="1200" baseline="0" dirty="0" smtClean="0">
                <a:solidFill>
                  <a:schemeClr val="tx1"/>
                </a:solidFill>
                <a:latin typeface="+mn-lt"/>
                <a:ea typeface="+mn-ea"/>
                <a:cs typeface="+mn-cs"/>
              </a:rPr>
              <a:t>—(1) Any Bill may be introduced in the National Assembly.</a:t>
            </a:r>
          </a:p>
          <a:p>
            <a:r>
              <a:rPr lang="en-ZA" sz="1200" b="0" i="0" u="none" strike="noStrike" kern="1200" baseline="0" dirty="0" smtClean="0">
                <a:solidFill>
                  <a:schemeClr val="tx1"/>
                </a:solidFill>
                <a:latin typeface="+mn-lt"/>
                <a:ea typeface="+mn-ea"/>
                <a:cs typeface="+mn-cs"/>
              </a:rPr>
              <a:t>(2) Only a Cabinet member or a Deputy Minister, or a member or committee of the National Assembly, may introduce a Bill in the Assembly, but only the Cabinet member responsible for national financial matters may introduce the following Bills in the Assembly:</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a money Bill; or</a:t>
            </a:r>
          </a:p>
          <a:p>
            <a:r>
              <a:rPr lang="en-ZA" sz="1200" b="0" i="0" u="none" strike="noStrike" kern="1200" baseline="0" dirty="0" smtClean="0">
                <a:solidFill>
                  <a:schemeClr val="tx1"/>
                </a:solidFill>
                <a:latin typeface="+mn-lt"/>
                <a:ea typeface="+mn-ea"/>
                <a:cs typeface="+mn-cs"/>
              </a:rPr>
              <a:t>(</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a Bill which provides for legislation envisaged in section 214.</a:t>
            </a:r>
          </a:p>
          <a:p>
            <a:r>
              <a:rPr lang="en-ZA" sz="1200" b="0" i="0" u="none" strike="noStrike" kern="1200" baseline="0" dirty="0" smtClean="0">
                <a:solidFill>
                  <a:schemeClr val="tx1"/>
                </a:solidFill>
                <a:latin typeface="+mn-lt"/>
                <a:ea typeface="+mn-ea"/>
                <a:cs typeface="+mn-cs"/>
              </a:rPr>
              <a:t>(3) A Bill referred to in section 76 (3), except a Bill referred to in subsection (2) (</a:t>
            </a:r>
            <a:r>
              <a:rPr lang="en-ZA" sz="1200" b="0" i="1" u="none" strike="noStrike" kern="1200" baseline="0" dirty="0" smtClean="0">
                <a:solidFill>
                  <a:schemeClr val="tx1"/>
                </a:solidFill>
                <a:latin typeface="+mn-lt"/>
                <a:ea typeface="+mn-ea"/>
                <a:cs typeface="+mn-cs"/>
              </a:rPr>
              <a:t>a</a:t>
            </a:r>
            <a:r>
              <a:rPr lang="en-ZA" sz="1200" b="0" i="0" u="none" strike="noStrike" kern="1200" baseline="0" dirty="0" smtClean="0">
                <a:solidFill>
                  <a:schemeClr val="tx1"/>
                </a:solidFill>
                <a:latin typeface="+mn-lt"/>
                <a:ea typeface="+mn-ea"/>
                <a:cs typeface="+mn-cs"/>
              </a:rPr>
              <a:t>) or (</a:t>
            </a:r>
            <a:r>
              <a:rPr lang="en-ZA" sz="1200" b="0" i="1" u="none" strike="noStrike" kern="1200" baseline="0" dirty="0" smtClean="0">
                <a:solidFill>
                  <a:schemeClr val="tx1"/>
                </a:solidFill>
                <a:latin typeface="+mn-lt"/>
                <a:ea typeface="+mn-ea"/>
                <a:cs typeface="+mn-cs"/>
              </a:rPr>
              <a:t>b</a:t>
            </a:r>
            <a:r>
              <a:rPr lang="en-ZA" sz="1200" b="0" i="0" u="none" strike="noStrike" kern="1200" baseline="0" dirty="0" smtClean="0">
                <a:solidFill>
                  <a:schemeClr val="tx1"/>
                </a:solidFill>
                <a:latin typeface="+mn-lt"/>
                <a:ea typeface="+mn-ea"/>
                <a:cs typeface="+mn-cs"/>
              </a:rPr>
              <a:t>) of this section, may be introduced in the National Council of Provinces.</a:t>
            </a:r>
          </a:p>
          <a:p>
            <a:r>
              <a:rPr lang="en-ZA" sz="1200" b="0" i="0" u="none" strike="noStrike" kern="1200" baseline="0" dirty="0" smtClean="0">
                <a:solidFill>
                  <a:schemeClr val="tx1"/>
                </a:solidFill>
                <a:latin typeface="+mn-lt"/>
                <a:ea typeface="+mn-ea"/>
                <a:cs typeface="+mn-cs"/>
              </a:rPr>
              <a:t>(4) Only a member or committee of the National Council of Provinces may introduce a Bill in the Council.</a:t>
            </a:r>
          </a:p>
          <a:p>
            <a:r>
              <a:rPr lang="en-ZA" sz="1200" b="0" i="0" u="none" strike="noStrike" kern="1200" baseline="0" dirty="0" smtClean="0">
                <a:solidFill>
                  <a:schemeClr val="tx1"/>
                </a:solidFill>
                <a:latin typeface="+mn-lt"/>
                <a:ea typeface="+mn-ea"/>
                <a:cs typeface="+mn-cs"/>
              </a:rPr>
              <a:t>(5) A Bill passed by the National Assembly must be referred to the National Council of Provinces if it must be considered by the Council. A Bill passed by the Council must be referred to the Assembly.</a:t>
            </a:r>
            <a:endParaRPr lang="en-GB" dirty="0"/>
          </a:p>
        </p:txBody>
      </p:sp>
      <p:sp>
        <p:nvSpPr>
          <p:cNvPr id="4" name="Slide Number Placeholder 3"/>
          <p:cNvSpPr>
            <a:spLocks noGrp="1"/>
          </p:cNvSpPr>
          <p:nvPr>
            <p:ph type="sldNum" sz="quarter" idx="10"/>
          </p:nvPr>
        </p:nvSpPr>
        <p:spPr/>
        <p:txBody>
          <a:bodyPr/>
          <a:lstStyle/>
          <a:p>
            <a:fld id="{C43C886D-0CC8-C040-92BC-ABE325B3ECC7}" type="slidenum">
              <a:rPr lang="en-US" smtClean="0"/>
              <a:pPr/>
              <a:t>6</a:t>
            </a:fld>
            <a:endParaRPr lang="en-US"/>
          </a:p>
        </p:txBody>
      </p:sp>
    </p:spTree>
    <p:extLst>
      <p:ext uri="{BB962C8B-B14F-4D97-AF65-F5344CB8AC3E}">
        <p14:creationId xmlns:p14="http://schemas.microsoft.com/office/powerpoint/2010/main" xmlns="" val="1732520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1217776-8E4F-4F17-A2A2-1A5E1E38C777}" type="datetime1">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4882270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9F05555-A29C-421A-966E-0B8BA0A68461}" type="datetime1">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778953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FCBE06A-7CEF-45B4-8261-EF9439BC9A01}" type="datetime1">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5871704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5715FBB-176B-442D-9DF9-E717484EC79E}" type="datetime1">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7400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654C364-EC0D-40A2-9E05-EB5943D26DB3}" type="datetime1">
              <a:rPr lang="en-US" smtClean="0"/>
              <a:pPr/>
              <a:t>8/24/2022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631429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6D0DA71-16DD-4029-903F-F7F9B881B175}" type="datetime1">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714772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297B927-AB7B-4435-9F62-6769242FA0BF}" type="datetime1">
              <a:rPr lang="en-US" smtClean="0"/>
              <a:pPr/>
              <a:t>8/24/2022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944999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19F5249-8C1F-4E53-BED9-44E9220B4039}" type="datetime1">
              <a:rPr lang="en-US" smtClean="0"/>
              <a:pPr/>
              <a:t>8/24/2022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958589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D6EDC7-F88E-4D1D-85E5-CA9A3CFBF569}" type="datetime1">
              <a:rPr lang="en-US" smtClean="0"/>
              <a:pPr/>
              <a:t>8/24/2022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3903349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D99B138-69BA-428A-83C8-CE34B9325029}" type="datetime1">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590143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777C69D-C869-45B2-AC6E-1075F8DA62BC}" type="datetime1">
              <a:rPr lang="en-US" smtClean="0"/>
              <a:pPr/>
              <a:t>8/24/2022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145941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344087-1BE6-45CE-80E6-E8AE5F90A10D}" type="datetime1">
              <a:rPr lang="en-US" smtClean="0"/>
              <a:pPr/>
              <a:t>8/24/2022</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72CB22-D7A4-7547-B048-02B7C821FF3F}" type="slidenum">
              <a:rPr lang="en-US" smtClean="0"/>
              <a:pPr/>
              <a:t>‹#›</a:t>
            </a:fld>
            <a:endParaRPr lang="en-US"/>
          </a:p>
        </p:txBody>
      </p:sp>
    </p:spTree>
    <p:extLst>
      <p:ext uri="{BB962C8B-B14F-4D97-AF65-F5344CB8AC3E}">
        <p14:creationId xmlns:p14="http://schemas.microsoft.com/office/powerpoint/2010/main" xmlns="" val="8920135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screen">
            <a:lum/>
            <a:extLst>
              <a:ext uri="{28A0092B-C50C-407E-A947-70E740481C1C}">
                <a14:useLocalDpi xmlns:a14="http://schemas.microsoft.com/office/drawing/2010/main" xmlns=""/>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noChangeAspect="1"/>
          </p:cNvSpPr>
          <p:nvPr>
            <p:ph type="title"/>
          </p:nvPr>
        </p:nvSpPr>
        <p:spPr>
          <a:xfrm>
            <a:off x="1035224" y="1110343"/>
            <a:ext cx="8037770" cy="2068286"/>
          </a:xfrm>
        </p:spPr>
        <p:txBody>
          <a:bodyPr>
            <a:normAutofit fontScale="90000"/>
          </a:bodyPr>
          <a:lstStyle/>
          <a:p>
            <a:pPr algn="ct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r>
            <a:br>
              <a:rPr lang="en-US" sz="5400" b="1" dirty="0">
                <a:ln w="0"/>
                <a:effectLst>
                  <a:outerShdw blurRad="60007" dist="310007" dir="7680000" sy="30000" kx="1300200" algn="ctr" rotWithShape="0">
                    <a:prstClr val="black">
                      <a:alpha val="32000"/>
                    </a:prstClr>
                  </a:outerShdw>
                </a:effectLst>
              </a:rPr>
            </a:br>
            <a:r>
              <a:rPr lang="en-US" sz="5400" b="1" dirty="0">
                <a:ln w="0"/>
                <a:effectLst>
                  <a:outerShdw blurRad="60007" dist="310007" dir="7680000" sy="30000" kx="1300200" algn="ctr" rotWithShape="0">
                    <a:prstClr val="black">
                      <a:alpha val="32000"/>
                    </a:prstClr>
                  </a:outerShdw>
                </a:effectLst>
              </a:rPr>
              <a:t>	</a:t>
            </a:r>
          </a:p>
        </p:txBody>
      </p:sp>
      <p:sp useBgFill="1">
        <p:nvSpPr>
          <p:cNvPr id="3" name="Title 1"/>
          <p:cNvSpPr txBox="1">
            <a:spLocks/>
          </p:cNvSpPr>
          <p:nvPr/>
        </p:nvSpPr>
        <p:spPr>
          <a:xfrm>
            <a:off x="7021769" y="5603943"/>
            <a:ext cx="2884231" cy="1254057"/>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b="1" dirty="0">
                <a:solidFill>
                  <a:schemeClr val="bg1">
                    <a:lumMod val="85000"/>
                  </a:schemeClr>
                </a:solidFill>
              </a:rPr>
              <a:t/>
            </a:r>
            <a:br>
              <a:rPr lang="en-US" sz="1800" b="1" dirty="0">
                <a:solidFill>
                  <a:schemeClr val="bg1">
                    <a:lumMod val="85000"/>
                  </a:schemeClr>
                </a:solidFill>
              </a:rPr>
            </a:br>
            <a:endParaRPr lang="en-US" sz="1800" b="1" dirty="0">
              <a:solidFill>
                <a:schemeClr val="bg1">
                  <a:lumMod val="85000"/>
                </a:schemeClr>
              </a:solidFill>
            </a:endParaRPr>
          </a:p>
          <a:p>
            <a:r>
              <a:rPr lang="en-US" sz="1800" b="1" dirty="0" smtClean="0">
                <a:solidFill>
                  <a:schemeClr val="bg1">
                    <a:lumMod val="85000"/>
                  </a:schemeClr>
                </a:solidFill>
              </a:rPr>
              <a:t>2022.08.24</a:t>
            </a:r>
            <a:endParaRPr lang="en-US" sz="1800" b="1" dirty="0">
              <a:solidFill>
                <a:schemeClr val="bg1">
                  <a:lumMod val="85000"/>
                </a:schemeClr>
              </a:solidFill>
            </a:endParaRPr>
          </a:p>
        </p:txBody>
      </p:sp>
      <p:sp>
        <p:nvSpPr>
          <p:cNvPr id="4" name="Rectangle 3"/>
          <p:cNvSpPr/>
          <p:nvPr/>
        </p:nvSpPr>
        <p:spPr>
          <a:xfrm>
            <a:off x="1759127" y="1455702"/>
            <a:ext cx="7732507" cy="707886"/>
          </a:xfrm>
          <a:prstGeom prst="rect">
            <a:avLst/>
          </a:prstGeom>
        </p:spPr>
        <p:txBody>
          <a:bodyPr wrap="square">
            <a:spAutoFit/>
          </a:bodyPr>
          <a:lstStyle/>
          <a:p>
            <a:r>
              <a:rPr lang="en-GB" sz="2000" b="1" dirty="0" smtClean="0"/>
              <a:t>Portfolio Committee on Justice and Correctional Services</a:t>
            </a:r>
          </a:p>
          <a:p>
            <a:r>
              <a:rPr lang="en-US" sz="2000" b="1" dirty="0" smtClean="0"/>
              <a:t>Progress iro Suspended Constitutional Court Orders</a:t>
            </a:r>
            <a:endParaRPr lang="en-GB" sz="2000" b="1" dirty="0"/>
          </a:p>
        </p:txBody>
      </p:sp>
    </p:spTree>
    <p:extLst>
      <p:ext uri="{BB962C8B-B14F-4D97-AF65-F5344CB8AC3E}">
        <p14:creationId xmlns:p14="http://schemas.microsoft.com/office/powerpoint/2010/main" xmlns="" val="12118656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503300" y="1574557"/>
            <a:ext cx="8501803"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7" name="Rectangle 6"/>
          <p:cNvSpPr/>
          <p:nvPr/>
        </p:nvSpPr>
        <p:spPr>
          <a:xfrm>
            <a:off x="851030" y="1250513"/>
            <a:ext cx="8542352" cy="1754326"/>
          </a:xfrm>
          <a:prstGeom prst="rect">
            <a:avLst/>
          </a:prstGeom>
        </p:spPr>
        <p:txBody>
          <a:bodyPr wrap="square">
            <a:spAutoFit/>
          </a:bodyPr>
          <a:lstStyle/>
          <a:p>
            <a:pPr marL="342900" indent="-342900">
              <a:lnSpc>
                <a:spcPct val="200000"/>
              </a:lnSpc>
              <a:buFont typeface="+mj-lt"/>
              <a:buAutoNum type="arabicPeriod"/>
            </a:pPr>
            <a:r>
              <a:rPr lang="en-US" dirty="0" smtClean="0"/>
              <a:t>Progress on suspended Constitutional Court Orders (4 slides)</a:t>
            </a:r>
            <a:endParaRPr lang="en-GB" dirty="0" smtClean="0"/>
          </a:p>
          <a:p>
            <a:pPr marL="342900" indent="-342900">
              <a:lnSpc>
                <a:spcPct val="200000"/>
              </a:lnSpc>
              <a:buFont typeface="+mj-lt"/>
              <a:buAutoNum type="arabicPeriod"/>
            </a:pPr>
            <a:r>
              <a:rPr lang="en-US" dirty="0"/>
              <a:t>Recent judgments impacting on role of </a:t>
            </a:r>
            <a:r>
              <a:rPr lang="en-US" dirty="0" smtClean="0"/>
              <a:t>Parliament</a:t>
            </a:r>
          </a:p>
          <a:p>
            <a:pPr marL="342900" indent="-342900">
              <a:lnSpc>
                <a:spcPct val="200000"/>
              </a:lnSpc>
              <a:buFont typeface="+mj-lt"/>
              <a:buAutoNum type="arabicPeriod"/>
            </a:pPr>
            <a:r>
              <a:rPr lang="en-GB" dirty="0" smtClean="0"/>
              <a:t>Committee </a:t>
            </a:r>
            <a:r>
              <a:rPr lang="en-GB" dirty="0"/>
              <a:t>Bills</a:t>
            </a:r>
            <a:endParaRPr lang="en-ZA" sz="2000" dirty="0">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681038" y="458279"/>
            <a:ext cx="8543925" cy="419549"/>
          </a:xfrm>
        </p:spPr>
        <p:txBody>
          <a:bodyPr>
            <a:noAutofit/>
          </a:bodyPr>
          <a:lstStyle/>
          <a:p>
            <a:r>
              <a:rPr lang="en-ZA" sz="3200" dirty="0" smtClean="0">
                <a:latin typeface="+mn-lt"/>
                <a:cs typeface="Arial" panose="020B0604020202020204" pitchFamily="34" charset="0"/>
              </a:rPr>
              <a:t>Overview</a:t>
            </a:r>
            <a:endParaRPr lang="en-ZA" sz="3200" dirty="0">
              <a:latin typeface="+mn-lt"/>
              <a:cs typeface="Arial" panose="020B0604020202020204" pitchFamily="34" charset="0"/>
            </a:endParaRPr>
          </a:p>
        </p:txBody>
      </p:sp>
      <p:sp>
        <p:nvSpPr>
          <p:cNvPr id="2" name="Slide Number Placeholder 1"/>
          <p:cNvSpPr>
            <a:spLocks noGrp="1"/>
          </p:cNvSpPr>
          <p:nvPr>
            <p:ph type="sldNum" sz="quarter" idx="12"/>
          </p:nvPr>
        </p:nvSpPr>
        <p:spPr/>
        <p:txBody>
          <a:bodyPr/>
          <a:lstStyle/>
          <a:p>
            <a:fld id="{BC72CB22-D7A4-7547-B048-02B7C821FF3F}" type="slidenum">
              <a:rPr lang="en-US" smtClean="0"/>
              <a:pPr/>
              <a:t>2</a:t>
            </a:fld>
            <a:endParaRPr lang="en-US"/>
          </a:p>
        </p:txBody>
      </p:sp>
    </p:spTree>
    <p:extLst>
      <p:ext uri="{BB962C8B-B14F-4D97-AF65-F5344CB8AC3E}">
        <p14:creationId xmlns:p14="http://schemas.microsoft.com/office/powerpoint/2010/main" xmlns="" val="28653380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1" y="1099595"/>
            <a:ext cx="9258300" cy="564410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ZA" sz="1600" b="1" i="1" dirty="0">
                <a:latin typeface="+mn-lt"/>
              </a:rPr>
              <a:t>Minister of Justice and Constitutional Development and Others v Prince; National Director of Public Prosecutions and Others v Rubin; National Director of Public Prosecutions and Others v Acton and Others [2018] ZACC 30 (18 September 2018</a:t>
            </a:r>
            <a:r>
              <a:rPr lang="en-ZA" sz="1600" b="1" i="1" dirty="0" smtClean="0">
                <a:latin typeface="+mn-lt"/>
              </a:rPr>
              <a:t>)</a:t>
            </a:r>
          </a:p>
          <a:p>
            <a:pPr marL="285750" indent="-285750" algn="just">
              <a:buFont typeface="Arial" panose="020B0604020202020204" pitchFamily="34" charset="0"/>
              <a:buChar char="•"/>
            </a:pPr>
            <a:r>
              <a:rPr lang="en-ZA" sz="1600" dirty="0" smtClean="0">
                <a:latin typeface="+mn-lt"/>
              </a:rPr>
              <a:t>Drugs </a:t>
            </a:r>
            <a:r>
              <a:rPr lang="en-ZA" sz="1600" dirty="0">
                <a:latin typeface="+mn-lt"/>
              </a:rPr>
              <a:t>and Drug Trafficking Act, 1992 (Act No. 140 of 1992), </a:t>
            </a:r>
            <a:r>
              <a:rPr lang="en-ZA" sz="1600" dirty="0" err="1">
                <a:latin typeface="+mn-lt"/>
              </a:rPr>
              <a:t>ss</a:t>
            </a:r>
            <a:r>
              <a:rPr lang="en-ZA" sz="1600" dirty="0">
                <a:latin typeface="+mn-lt"/>
              </a:rPr>
              <a:t> 4(b) and 5(b) read with Part III of Schedule </a:t>
            </a:r>
            <a:r>
              <a:rPr lang="en-ZA" sz="1600" dirty="0" smtClean="0">
                <a:latin typeface="+mn-lt"/>
              </a:rPr>
              <a:t>2</a:t>
            </a:r>
          </a:p>
          <a:p>
            <a:pPr marL="285750" indent="-285750" algn="just">
              <a:buFont typeface="Arial" panose="020B0604020202020204" pitchFamily="34" charset="0"/>
              <a:buChar char="•"/>
            </a:pPr>
            <a:r>
              <a:rPr lang="en-ZA" sz="1600" dirty="0">
                <a:latin typeface="+mn-lt"/>
              </a:rPr>
              <a:t>Suspension of the order </a:t>
            </a:r>
            <a:r>
              <a:rPr lang="en-ZA" sz="1600" dirty="0">
                <a:solidFill>
                  <a:srgbClr val="0070C0"/>
                </a:solidFill>
                <a:latin typeface="+mn-lt"/>
              </a:rPr>
              <a:t>lapsed 17 September 2020</a:t>
            </a:r>
            <a:r>
              <a:rPr lang="en-ZA" sz="1600" dirty="0">
                <a:latin typeface="+mn-lt"/>
              </a:rPr>
              <a:t>.</a:t>
            </a:r>
          </a:p>
          <a:p>
            <a:pPr marL="285750" indent="-285750" algn="just">
              <a:buFont typeface="Arial" panose="020B0604020202020204" pitchFamily="34" charset="0"/>
              <a:buChar char="•"/>
            </a:pPr>
            <a:r>
              <a:rPr lang="en-ZA" sz="1600" dirty="0">
                <a:latin typeface="+mn-lt"/>
              </a:rPr>
              <a:t>A read in provision is provided in the interim and will continue to apply should the defect not be corrected by the above date </a:t>
            </a:r>
            <a:r>
              <a:rPr lang="en-ZA" sz="1600" dirty="0">
                <a:solidFill>
                  <a:srgbClr val="0070C0"/>
                </a:solidFill>
                <a:latin typeface="+mn-lt"/>
              </a:rPr>
              <a:t>– no gap in the law</a:t>
            </a:r>
          </a:p>
          <a:p>
            <a:pPr marL="285750" indent="-285750" algn="just">
              <a:buFont typeface="Arial" panose="020B0604020202020204" pitchFamily="34" charset="0"/>
              <a:buChar char="•"/>
            </a:pPr>
            <a:r>
              <a:rPr lang="en-ZA" sz="1600" u="sng" dirty="0" smtClean="0">
                <a:latin typeface="+mn-lt"/>
              </a:rPr>
              <a:t>Progress:</a:t>
            </a:r>
            <a:endParaRPr lang="en-ZA" sz="1600" dirty="0" smtClean="0">
              <a:latin typeface="+mn-lt"/>
            </a:endParaRPr>
          </a:p>
          <a:p>
            <a:pPr marL="742950" lvl="1" indent="-285750" algn="just">
              <a:buFont typeface="Arial" panose="020B0604020202020204" pitchFamily="34" charset="0"/>
              <a:buChar char="•"/>
            </a:pPr>
            <a:r>
              <a:rPr lang="en-ZA" sz="1600" dirty="0"/>
              <a:t>The Cannabis for Private Purposes Bill [B19-2020] was introduced on 2020.09.01 and is being considered by the Portfolio Committee on Justice and Correctional Services. </a:t>
            </a:r>
            <a:endParaRPr lang="en-ZA" sz="1600" dirty="0" smtClean="0"/>
          </a:p>
          <a:p>
            <a:pPr marL="742950" lvl="1" indent="-285750" algn="just">
              <a:buFont typeface="Arial" panose="020B0604020202020204" pitchFamily="34" charset="0"/>
              <a:buChar char="•"/>
            </a:pPr>
            <a:r>
              <a:rPr lang="en-ZA" sz="1600" dirty="0" smtClean="0"/>
              <a:t>The </a:t>
            </a:r>
            <a:r>
              <a:rPr lang="en-ZA" sz="1600" dirty="0"/>
              <a:t>Portfolio Committee on Justice is deliberating on proposed amendments to the Bill. </a:t>
            </a:r>
          </a:p>
          <a:p>
            <a:pPr algn="just"/>
            <a:endParaRPr lang="en-ZA" sz="1600" b="1" i="1" dirty="0">
              <a:latin typeface="+mn-lt"/>
            </a:endParaRPr>
          </a:p>
          <a:p>
            <a:pPr algn="just"/>
            <a:r>
              <a:rPr lang="en-ZA" sz="1600" b="1" i="1" dirty="0" smtClean="0">
                <a:latin typeface="+mn-lt"/>
              </a:rPr>
              <a:t>Economic </a:t>
            </a:r>
            <a:r>
              <a:rPr lang="en-ZA" sz="1600" b="1" i="1" dirty="0">
                <a:latin typeface="+mn-lt"/>
              </a:rPr>
              <a:t>Freedom Fighters and Another v Minister of Justice and Correctional Services and Another [2020] ZACC 25 (27 November 2020</a:t>
            </a:r>
            <a:r>
              <a:rPr lang="en-ZA" sz="1600" b="1" i="1" dirty="0" smtClean="0">
                <a:latin typeface="+mn-lt"/>
              </a:rPr>
              <a:t>)</a:t>
            </a:r>
          </a:p>
          <a:p>
            <a:pPr marL="285750" indent="-285750" algn="just">
              <a:buFont typeface="Arial" panose="020B0604020202020204" pitchFamily="34" charset="0"/>
              <a:buChar char="•"/>
            </a:pPr>
            <a:r>
              <a:rPr lang="en-ZA" sz="1600" dirty="0" smtClean="0">
                <a:latin typeface="+mn-lt"/>
              </a:rPr>
              <a:t>Riotous </a:t>
            </a:r>
            <a:r>
              <a:rPr lang="en-ZA" sz="1600" dirty="0">
                <a:latin typeface="+mn-lt"/>
              </a:rPr>
              <a:t>Assemblies Act, 1956 (Act No. 17 of 1956</a:t>
            </a:r>
            <a:r>
              <a:rPr lang="en-ZA" sz="1600" dirty="0" smtClean="0">
                <a:latin typeface="+mn-lt"/>
              </a:rPr>
              <a:t>)</a:t>
            </a:r>
          </a:p>
          <a:p>
            <a:pPr marL="285750" indent="-285750" algn="just">
              <a:buFont typeface="Arial" panose="020B0604020202020204" pitchFamily="34" charset="0"/>
              <a:buChar char="•"/>
            </a:pPr>
            <a:r>
              <a:rPr lang="en-ZA" sz="1600" dirty="0">
                <a:latin typeface="+mn-lt"/>
              </a:rPr>
              <a:t>Suspension of the order lapses </a:t>
            </a:r>
            <a:r>
              <a:rPr lang="en-ZA" sz="1600" dirty="0">
                <a:solidFill>
                  <a:srgbClr val="0070C0"/>
                </a:solidFill>
                <a:latin typeface="+mn-lt"/>
              </a:rPr>
              <a:t>26 November </a:t>
            </a:r>
            <a:r>
              <a:rPr lang="en-ZA" sz="1600" dirty="0" smtClean="0">
                <a:solidFill>
                  <a:srgbClr val="0070C0"/>
                </a:solidFill>
                <a:latin typeface="+mn-lt"/>
              </a:rPr>
              <a:t>2022 </a:t>
            </a:r>
            <a:r>
              <a:rPr lang="en-ZA" sz="1600" dirty="0" smtClean="0">
                <a:latin typeface="+mn-lt"/>
              </a:rPr>
              <a:t>- A </a:t>
            </a:r>
            <a:r>
              <a:rPr lang="en-ZA" sz="1600" dirty="0">
                <a:latin typeface="+mn-lt"/>
              </a:rPr>
              <a:t>read in provision was provided, and will apply during the suspension period as well as after the suspension </a:t>
            </a:r>
            <a:r>
              <a:rPr lang="en-ZA" sz="1600" dirty="0" smtClean="0">
                <a:latin typeface="+mn-lt"/>
              </a:rPr>
              <a:t>has </a:t>
            </a:r>
            <a:r>
              <a:rPr lang="en-ZA" sz="1600" dirty="0">
                <a:latin typeface="+mn-lt"/>
              </a:rPr>
              <a:t>lapsed. </a:t>
            </a:r>
            <a:r>
              <a:rPr lang="en-ZA" sz="1600" dirty="0">
                <a:solidFill>
                  <a:srgbClr val="0070C0"/>
                </a:solidFill>
                <a:latin typeface="+mn-lt"/>
              </a:rPr>
              <a:t>There is thus no gap in the law</a:t>
            </a:r>
            <a:r>
              <a:rPr lang="en-ZA" sz="1600" dirty="0">
                <a:latin typeface="+mn-lt"/>
              </a:rPr>
              <a:t>.</a:t>
            </a:r>
          </a:p>
          <a:p>
            <a:pPr marL="285750" indent="-285750" algn="just">
              <a:buFont typeface="Arial" panose="020B0604020202020204" pitchFamily="34" charset="0"/>
              <a:buChar char="•"/>
            </a:pPr>
            <a:r>
              <a:rPr lang="en-US" sz="1600" u="sng" dirty="0" smtClean="0">
                <a:latin typeface="+mn-lt"/>
              </a:rPr>
              <a:t>Progress</a:t>
            </a:r>
            <a:r>
              <a:rPr lang="en-US" sz="1600" u="sng" dirty="0">
                <a:latin typeface="+mn-lt"/>
              </a:rPr>
              <a:t>: </a:t>
            </a:r>
          </a:p>
          <a:p>
            <a:pPr marL="742950" lvl="1" indent="-285750" algn="just">
              <a:buFont typeface="Arial" panose="020B0604020202020204" pitchFamily="34" charset="0"/>
              <a:buChar char="•"/>
            </a:pPr>
            <a:r>
              <a:rPr lang="en-ZA" sz="1600" dirty="0" smtClean="0"/>
              <a:t>The </a:t>
            </a:r>
            <a:r>
              <a:rPr lang="en-ZA" sz="1600" dirty="0"/>
              <a:t>Department confirmed that a draft Bill (Conspiracy and Inducement to Commit Serious Offence Bill), which will address the issues in the EFF judgment has been finalised, with inputs from the National Prosecution Authority and the South African Police Services. </a:t>
            </a:r>
            <a:endParaRPr lang="en-ZA" sz="1600" dirty="0" smtClean="0"/>
          </a:p>
          <a:p>
            <a:pPr marL="742950" lvl="1" indent="-285750" algn="just">
              <a:buFont typeface="Arial" panose="020B0604020202020204" pitchFamily="34" charset="0"/>
              <a:buChar char="•"/>
            </a:pPr>
            <a:r>
              <a:rPr lang="en-ZA" sz="1600" dirty="0" smtClean="0"/>
              <a:t>The </a:t>
            </a:r>
            <a:r>
              <a:rPr lang="en-ZA" sz="1600" dirty="0"/>
              <a:t>Department is engaged in processing the Bill through to Cabinet to obtain approval to introduce the Bill into Parliament. </a:t>
            </a:r>
            <a:endParaRPr lang="en-ZA" sz="1600" dirty="0" smtClean="0"/>
          </a:p>
          <a:p>
            <a:pPr marL="742950" lvl="1" indent="-285750" algn="just">
              <a:buFont typeface="Arial" panose="020B0604020202020204" pitchFamily="34" charset="0"/>
              <a:buChar char="•"/>
            </a:pPr>
            <a:r>
              <a:rPr lang="en-ZA" sz="1600" dirty="0" smtClean="0"/>
              <a:t>The </a:t>
            </a:r>
            <a:r>
              <a:rPr lang="en-ZA" sz="1600" dirty="0"/>
              <a:t>Bill has been placed on the draft Legislative Programme for the Department for </a:t>
            </a:r>
            <a:r>
              <a:rPr lang="en-ZA" sz="1600" dirty="0" smtClean="0"/>
              <a:t>2022.</a:t>
            </a:r>
          </a:p>
          <a:p>
            <a:pPr marL="742950" lvl="1" indent="-285750" algn="just">
              <a:buFont typeface="Arial" panose="020B0604020202020204" pitchFamily="34" charset="0"/>
              <a:buChar char="•"/>
            </a:pPr>
            <a:endParaRPr lang="en-ZA" sz="1600" dirty="0" smtClean="0"/>
          </a:p>
        </p:txBody>
      </p:sp>
      <p:sp>
        <p:nvSpPr>
          <p:cNvPr id="3" name="Title 2"/>
          <p:cNvSpPr>
            <a:spLocks noGrp="1"/>
          </p:cNvSpPr>
          <p:nvPr>
            <p:ph type="title"/>
          </p:nvPr>
        </p:nvSpPr>
        <p:spPr>
          <a:xfrm>
            <a:off x="299978" y="342531"/>
            <a:ext cx="8543925" cy="419549"/>
          </a:xfrm>
        </p:spPr>
        <p:txBody>
          <a:bodyPr>
            <a:noAutofit/>
          </a:bodyPr>
          <a:lstStyle/>
          <a:p>
            <a:pPr>
              <a:lnSpc>
                <a:spcPct val="200000"/>
              </a:lnSpc>
            </a:pPr>
            <a:r>
              <a:rPr lang="en-US" sz="3200" dirty="0"/>
              <a:t>Progress on suspended Constitutional Court Orders</a:t>
            </a:r>
            <a:endParaRPr lang="en-GB" sz="3200" dirty="0"/>
          </a:p>
        </p:txBody>
      </p:sp>
      <p:sp>
        <p:nvSpPr>
          <p:cNvPr id="2" name="Slide Number Placeholder 1"/>
          <p:cNvSpPr>
            <a:spLocks noGrp="1"/>
          </p:cNvSpPr>
          <p:nvPr>
            <p:ph type="sldNum" sz="quarter" idx="12"/>
          </p:nvPr>
        </p:nvSpPr>
        <p:spPr/>
        <p:txBody>
          <a:bodyPr/>
          <a:lstStyle/>
          <a:p>
            <a:fld id="{BC72CB22-D7A4-7547-B048-02B7C821FF3F}" type="slidenum">
              <a:rPr lang="en-US" smtClean="0"/>
              <a:pPr/>
              <a:t>3</a:t>
            </a:fld>
            <a:endParaRPr lang="en-US"/>
          </a:p>
        </p:txBody>
      </p:sp>
    </p:spTree>
    <p:extLst>
      <p:ext uri="{BB962C8B-B14F-4D97-AF65-F5344CB8AC3E}">
        <p14:creationId xmlns:p14="http://schemas.microsoft.com/office/powerpoint/2010/main" xmlns="" val="27867958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1" y="894809"/>
            <a:ext cx="9258300" cy="564410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lvl="1" algn="just"/>
            <a:r>
              <a:rPr lang="en-US" sz="1550" dirty="0" smtClean="0"/>
              <a:t> </a:t>
            </a:r>
            <a:endParaRPr lang="en-ZA" sz="1550" dirty="0"/>
          </a:p>
          <a:p>
            <a:pPr algn="just"/>
            <a:r>
              <a:rPr lang="en-ZA" sz="1550" b="1" i="1" dirty="0" err="1">
                <a:latin typeface="+mn-lt"/>
              </a:rPr>
              <a:t>Sonke</a:t>
            </a:r>
            <a:r>
              <a:rPr lang="en-ZA" sz="1550" b="1" i="1" dirty="0">
                <a:latin typeface="+mn-lt"/>
              </a:rPr>
              <a:t> Gender Justice NPC v President of the Republic of South Africa and Others [2020] ZACC 26 (4 December 2020)</a:t>
            </a:r>
          </a:p>
          <a:p>
            <a:pPr marL="285750" indent="-285750" algn="just">
              <a:buFont typeface="Arial" panose="020B0604020202020204" pitchFamily="34" charset="0"/>
              <a:buChar char="•"/>
            </a:pPr>
            <a:r>
              <a:rPr lang="en-ZA" sz="1550" dirty="0">
                <a:latin typeface="+mn-lt"/>
              </a:rPr>
              <a:t>Correctional Services Act 111 of 1998</a:t>
            </a:r>
            <a:endParaRPr lang="en-US" sz="1550" dirty="0">
              <a:latin typeface="+mn-lt"/>
            </a:endParaRPr>
          </a:p>
          <a:p>
            <a:pPr marL="285750" indent="-285750" algn="just">
              <a:buFont typeface="Arial" panose="020B0604020202020204" pitchFamily="34" charset="0"/>
              <a:buChar char="•"/>
            </a:pPr>
            <a:r>
              <a:rPr lang="en-ZA" sz="1550" dirty="0">
                <a:latin typeface="+mn-lt"/>
              </a:rPr>
              <a:t>Suspension of the order lapses </a:t>
            </a:r>
            <a:r>
              <a:rPr lang="en-ZA" sz="1550" dirty="0">
                <a:solidFill>
                  <a:srgbClr val="0070C0"/>
                </a:solidFill>
                <a:latin typeface="+mn-lt"/>
              </a:rPr>
              <a:t>3 December 2022 </a:t>
            </a:r>
            <a:r>
              <a:rPr lang="en-ZA" sz="1550" dirty="0">
                <a:latin typeface="+mn-lt"/>
              </a:rPr>
              <a:t>- No read in provision, nor measure to apply during the suspension or thereafter was </a:t>
            </a:r>
            <a:r>
              <a:rPr lang="en-ZA" sz="1550" dirty="0" smtClean="0">
                <a:latin typeface="+mn-lt"/>
              </a:rPr>
              <a:t>provided.</a:t>
            </a:r>
            <a:endParaRPr lang="en-ZA" sz="1550" dirty="0">
              <a:latin typeface="+mn-lt"/>
            </a:endParaRPr>
          </a:p>
          <a:p>
            <a:pPr marL="285750" indent="-285750" algn="just">
              <a:buFont typeface="Arial" panose="020B0604020202020204" pitchFamily="34" charset="0"/>
              <a:buChar char="•"/>
            </a:pPr>
            <a:r>
              <a:rPr lang="en-US" sz="1550" u="sng" dirty="0">
                <a:latin typeface="+mn-lt"/>
              </a:rPr>
              <a:t>Progress: </a:t>
            </a:r>
          </a:p>
          <a:p>
            <a:pPr marL="742950" lvl="1" indent="-285750" algn="just">
              <a:buFont typeface="Arial" panose="020B0604020202020204" pitchFamily="34" charset="0"/>
              <a:buChar char="•"/>
            </a:pPr>
            <a:r>
              <a:rPr lang="en-ZA" sz="1550" dirty="0"/>
              <a:t>The Department briefed the Portfolio Committee on progress on the relevant Bill in June 2022. </a:t>
            </a:r>
          </a:p>
          <a:p>
            <a:pPr marL="742950" lvl="1" indent="-285750" algn="just">
              <a:buFont typeface="Arial" panose="020B0604020202020204" pitchFamily="34" charset="0"/>
              <a:buChar char="•"/>
            </a:pPr>
            <a:r>
              <a:rPr lang="en-ZA" sz="1550" dirty="0"/>
              <a:t>The Department is planning to present the draft Bill to the JCPS Security Cluster on 18 August and to Cabinet on 23 August. They estimate briefing the Portfolio Committee early September 2022. </a:t>
            </a:r>
          </a:p>
          <a:p>
            <a:pPr marL="1200150" lvl="2" indent="-285750" algn="just">
              <a:buFont typeface="Arial" panose="020B0604020202020204" pitchFamily="34" charset="0"/>
              <a:buChar char="•"/>
            </a:pPr>
            <a:r>
              <a:rPr lang="en-ZA" sz="1550" dirty="0"/>
              <a:t>If introduced in September, the programming of this Bill will require careful planning and possibly </a:t>
            </a:r>
            <a:r>
              <a:rPr lang="en-ZA" sz="1550" dirty="0" smtClean="0"/>
              <a:t>prioritisation </a:t>
            </a:r>
            <a:r>
              <a:rPr lang="en-ZA" sz="1550" dirty="0"/>
              <a:t>in order to pass this Bill in time for the President to assent by 3 December 2022. </a:t>
            </a:r>
          </a:p>
          <a:p>
            <a:pPr marL="742950" lvl="1" indent="-285750" algn="just">
              <a:buFont typeface="Arial" panose="020B0604020202020204" pitchFamily="34" charset="0"/>
              <a:buChar char="•"/>
            </a:pPr>
            <a:r>
              <a:rPr lang="en-ZA" sz="1550" dirty="0"/>
              <a:t>Our Office has alerted the Chairperson of the Portfolio to this and has offered other options related to dealing with this matter by way of a Committee Bill </a:t>
            </a:r>
            <a:r>
              <a:rPr lang="en-ZA" sz="1550" dirty="0">
                <a:solidFill>
                  <a:srgbClr val="C00000"/>
                </a:solidFill>
              </a:rPr>
              <a:t>(also see slides 7 and 8)</a:t>
            </a:r>
            <a:endParaRPr lang="en-ZA" sz="1550" dirty="0"/>
          </a:p>
          <a:p>
            <a:pPr lvl="1" algn="just"/>
            <a:r>
              <a:rPr lang="en-US" sz="1550" dirty="0">
                <a:solidFill>
                  <a:srgbClr val="C00000"/>
                </a:solidFill>
              </a:rPr>
              <a:t> </a:t>
            </a:r>
            <a:endParaRPr lang="en-ZA" sz="1550" dirty="0">
              <a:solidFill>
                <a:srgbClr val="C00000"/>
              </a:solidFill>
            </a:endParaRPr>
          </a:p>
          <a:p>
            <a:pPr algn="just"/>
            <a:r>
              <a:rPr lang="en-ZA" sz="1550" b="1" i="1" dirty="0" smtClean="0">
                <a:latin typeface="+mn-lt"/>
              </a:rPr>
              <a:t>Smit </a:t>
            </a:r>
            <a:r>
              <a:rPr lang="en-ZA" sz="1550" b="1" i="1" dirty="0">
                <a:latin typeface="+mn-lt"/>
              </a:rPr>
              <a:t>v Minister of Justice and Correctional Services and Others [2020] ZACC 29 (18 Dec 2020</a:t>
            </a:r>
            <a:r>
              <a:rPr lang="en-ZA" sz="1550" b="1" i="1" dirty="0" smtClean="0">
                <a:latin typeface="+mn-lt"/>
              </a:rPr>
              <a:t>)</a:t>
            </a:r>
          </a:p>
          <a:p>
            <a:pPr marL="285750" indent="-285750" algn="just">
              <a:buFont typeface="Arial" panose="020B0604020202020204" pitchFamily="34" charset="0"/>
              <a:buChar char="•"/>
            </a:pPr>
            <a:r>
              <a:rPr lang="en-ZA" sz="1550" dirty="0" smtClean="0">
                <a:latin typeface="+mn-lt"/>
              </a:rPr>
              <a:t>Drugs </a:t>
            </a:r>
            <a:r>
              <a:rPr lang="en-ZA" sz="1550" dirty="0">
                <a:latin typeface="+mn-lt"/>
              </a:rPr>
              <a:t>and Drug Trafficking Act 140 of 1992 —section 63 + amendments to Schedules 1 and </a:t>
            </a:r>
            <a:r>
              <a:rPr lang="en-ZA" sz="1550" dirty="0" smtClean="0">
                <a:latin typeface="+mn-lt"/>
              </a:rPr>
              <a:t>2.</a:t>
            </a:r>
            <a:endParaRPr lang="en-ZA" sz="1550" dirty="0">
              <a:latin typeface="+mn-lt"/>
            </a:endParaRPr>
          </a:p>
          <a:p>
            <a:pPr marL="285750" indent="-285750" algn="just">
              <a:buFont typeface="Arial" panose="020B0604020202020204" pitchFamily="34" charset="0"/>
              <a:buChar char="•"/>
            </a:pPr>
            <a:r>
              <a:rPr lang="en-ZA" sz="1550" dirty="0">
                <a:latin typeface="+mn-lt"/>
              </a:rPr>
              <a:t>Suspension of the order lapses </a:t>
            </a:r>
            <a:r>
              <a:rPr lang="en-ZA" sz="1550" dirty="0">
                <a:solidFill>
                  <a:srgbClr val="0070C0"/>
                </a:solidFill>
                <a:latin typeface="+mn-lt"/>
              </a:rPr>
              <a:t>17 December </a:t>
            </a:r>
            <a:r>
              <a:rPr lang="en-ZA" sz="1550" dirty="0" smtClean="0">
                <a:solidFill>
                  <a:srgbClr val="0070C0"/>
                </a:solidFill>
                <a:latin typeface="+mn-lt"/>
              </a:rPr>
              <a:t>2022 </a:t>
            </a:r>
            <a:r>
              <a:rPr lang="en-ZA" sz="1550" dirty="0" smtClean="0">
                <a:latin typeface="+mn-lt"/>
              </a:rPr>
              <a:t>- No </a:t>
            </a:r>
            <a:r>
              <a:rPr lang="en-ZA" sz="1550" dirty="0">
                <a:latin typeface="+mn-lt"/>
              </a:rPr>
              <a:t>read in provision, nor measure to apply during the suspension or thereafter was provided</a:t>
            </a:r>
            <a:r>
              <a:rPr lang="en-ZA" sz="1550" dirty="0" smtClean="0">
                <a:latin typeface="+mn-lt"/>
              </a:rPr>
              <a:t>.</a:t>
            </a:r>
          </a:p>
          <a:p>
            <a:pPr marL="285750" indent="-285750" algn="just">
              <a:buFont typeface="Arial" panose="020B0604020202020204" pitchFamily="34" charset="0"/>
              <a:buChar char="•"/>
            </a:pPr>
            <a:r>
              <a:rPr lang="en-ZA" sz="1550" u="sng" dirty="0" smtClean="0">
                <a:latin typeface="+mn-lt"/>
              </a:rPr>
              <a:t>Progress: </a:t>
            </a:r>
            <a:r>
              <a:rPr lang="en-ZA" sz="1550" dirty="0" smtClean="0">
                <a:latin typeface="+mn-lt"/>
              </a:rPr>
              <a:t>31 </a:t>
            </a:r>
            <a:r>
              <a:rPr lang="en-ZA" sz="1550" dirty="0">
                <a:latin typeface="+mn-lt"/>
              </a:rPr>
              <a:t>May </a:t>
            </a:r>
            <a:r>
              <a:rPr lang="en-ZA" sz="1550" dirty="0" smtClean="0">
                <a:latin typeface="+mn-lt"/>
              </a:rPr>
              <a:t>2022: </a:t>
            </a:r>
          </a:p>
          <a:p>
            <a:pPr marL="742950" lvl="1" indent="-285750" algn="just">
              <a:buFont typeface="Arial" panose="020B0604020202020204" pitchFamily="34" charset="0"/>
              <a:buChar char="•"/>
            </a:pPr>
            <a:r>
              <a:rPr lang="en-ZA" sz="1550" dirty="0" smtClean="0"/>
              <a:t>The </a:t>
            </a:r>
            <a:r>
              <a:rPr lang="en-ZA" sz="1550" dirty="0"/>
              <a:t>Department confirmed that a draft Drug and Drug Trafficking Amendment Bill and a draft Extradition Bill have been </a:t>
            </a:r>
            <a:r>
              <a:rPr lang="en-ZA" sz="1550" dirty="0" smtClean="0"/>
              <a:t>finalised.</a:t>
            </a:r>
          </a:p>
          <a:p>
            <a:pPr marL="742950" lvl="1" indent="-285750" algn="just">
              <a:buFont typeface="Arial" panose="020B0604020202020204" pitchFamily="34" charset="0"/>
              <a:buChar char="•"/>
            </a:pPr>
            <a:r>
              <a:rPr lang="en-ZA" sz="1550" dirty="0" smtClean="0"/>
              <a:t>The </a:t>
            </a:r>
            <a:r>
              <a:rPr lang="en-ZA" sz="1550" dirty="0"/>
              <a:t>Department is processing the Bills through the established structures in order to obtain Cabinet approval for the introduction of the Bills into Parliament. </a:t>
            </a:r>
            <a:endParaRPr lang="en-ZA" sz="1550" dirty="0" smtClean="0"/>
          </a:p>
          <a:p>
            <a:pPr marL="742950" lvl="1" indent="-285750" algn="just">
              <a:buFont typeface="Arial" panose="020B0604020202020204" pitchFamily="34" charset="0"/>
              <a:buChar char="•"/>
            </a:pPr>
            <a:r>
              <a:rPr lang="en-ZA" sz="1550" dirty="0" smtClean="0"/>
              <a:t>The </a:t>
            </a:r>
            <a:r>
              <a:rPr lang="en-ZA" sz="1550" dirty="0"/>
              <a:t>Bills have been placed on the draft Legislative Programme for the Department for 2022</a:t>
            </a:r>
            <a:r>
              <a:rPr lang="en-ZA" sz="1550" dirty="0" smtClean="0"/>
              <a:t>.</a:t>
            </a:r>
          </a:p>
          <a:p>
            <a:pPr lvl="1" algn="just"/>
            <a:endParaRPr lang="en-US" sz="1550" dirty="0" smtClean="0"/>
          </a:p>
        </p:txBody>
      </p:sp>
      <p:sp>
        <p:nvSpPr>
          <p:cNvPr id="3" name="Title 2"/>
          <p:cNvSpPr>
            <a:spLocks noGrp="1"/>
          </p:cNvSpPr>
          <p:nvPr>
            <p:ph type="title"/>
          </p:nvPr>
        </p:nvSpPr>
        <p:spPr>
          <a:xfrm>
            <a:off x="299978" y="342531"/>
            <a:ext cx="8543925" cy="419549"/>
          </a:xfrm>
        </p:spPr>
        <p:txBody>
          <a:bodyPr>
            <a:noAutofit/>
          </a:bodyPr>
          <a:lstStyle/>
          <a:p>
            <a:pPr>
              <a:lnSpc>
                <a:spcPct val="200000"/>
              </a:lnSpc>
            </a:pPr>
            <a:r>
              <a:rPr lang="en-US" sz="3200" dirty="0"/>
              <a:t>Progress on suspended Constitutional Court Orders</a:t>
            </a:r>
            <a:endParaRPr lang="en-GB" sz="3200" dirty="0"/>
          </a:p>
        </p:txBody>
      </p:sp>
      <p:sp>
        <p:nvSpPr>
          <p:cNvPr id="2" name="Slide Number Placeholder 1"/>
          <p:cNvSpPr>
            <a:spLocks noGrp="1"/>
          </p:cNvSpPr>
          <p:nvPr>
            <p:ph type="sldNum" sz="quarter" idx="12"/>
          </p:nvPr>
        </p:nvSpPr>
        <p:spPr/>
        <p:txBody>
          <a:bodyPr/>
          <a:lstStyle/>
          <a:p>
            <a:fld id="{BC72CB22-D7A4-7547-B048-02B7C821FF3F}" type="slidenum">
              <a:rPr lang="en-US" smtClean="0"/>
              <a:pPr/>
              <a:t>4</a:t>
            </a:fld>
            <a:endParaRPr lang="en-US"/>
          </a:p>
        </p:txBody>
      </p:sp>
    </p:spTree>
    <p:extLst>
      <p:ext uri="{BB962C8B-B14F-4D97-AF65-F5344CB8AC3E}">
        <p14:creationId xmlns:p14="http://schemas.microsoft.com/office/powerpoint/2010/main" xmlns="" val="11095221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1" y="1099595"/>
            <a:ext cx="9258300" cy="564410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ZA" sz="1550" b="1" i="1" dirty="0" err="1" smtClean="0">
                <a:latin typeface="+mn-lt"/>
              </a:rPr>
              <a:t>Bwanya</a:t>
            </a:r>
            <a:r>
              <a:rPr lang="en-ZA" sz="1550" b="1" i="1" dirty="0" smtClean="0">
                <a:latin typeface="+mn-lt"/>
              </a:rPr>
              <a:t> v Master of the High Court, Cape Town and Others [2021] ZACC 51 (31 December 2021)</a:t>
            </a:r>
          </a:p>
          <a:p>
            <a:pPr marL="285750" indent="-285750" algn="just">
              <a:buFont typeface="Arial" panose="020B0604020202020204" pitchFamily="34" charset="0"/>
              <a:buChar char="•"/>
            </a:pPr>
            <a:r>
              <a:rPr lang="en-ZA" sz="1550" dirty="0" smtClean="0">
                <a:latin typeface="+mn-lt"/>
              </a:rPr>
              <a:t>Maintenance of Surviving Spouses Act 27 of 1990 and Intestate Succession Act 81 of 1987.</a:t>
            </a:r>
          </a:p>
          <a:p>
            <a:pPr marL="285750" indent="-285750" algn="just">
              <a:buFont typeface="Arial" panose="020B0604020202020204" pitchFamily="34" charset="0"/>
              <a:buChar char="•"/>
            </a:pPr>
            <a:r>
              <a:rPr lang="en-ZA" sz="1550" dirty="0" smtClean="0">
                <a:latin typeface="+mn-lt"/>
              </a:rPr>
              <a:t>Suspension of the order lapses </a:t>
            </a:r>
            <a:r>
              <a:rPr lang="en-ZA" sz="1550" dirty="0" smtClean="0">
                <a:solidFill>
                  <a:srgbClr val="0070C0"/>
                </a:solidFill>
                <a:latin typeface="+mn-lt"/>
              </a:rPr>
              <a:t>29 June 2023</a:t>
            </a:r>
            <a:r>
              <a:rPr lang="en-ZA" sz="1550" dirty="0" smtClean="0">
                <a:latin typeface="+mn-lt"/>
              </a:rPr>
              <a:t> - Read in provisions will come into operation if the defect is not corrected by 29 June 2023 – </a:t>
            </a:r>
            <a:r>
              <a:rPr lang="en-ZA" sz="1550" dirty="0" smtClean="0">
                <a:solidFill>
                  <a:srgbClr val="0070C0"/>
                </a:solidFill>
                <a:latin typeface="+mn-lt"/>
              </a:rPr>
              <a:t>No gap in the law</a:t>
            </a:r>
            <a:r>
              <a:rPr lang="en-ZA" sz="1550" dirty="0" smtClean="0">
                <a:latin typeface="+mn-lt"/>
              </a:rPr>
              <a:t>.</a:t>
            </a:r>
          </a:p>
          <a:p>
            <a:pPr marL="285750" indent="-285750" algn="just">
              <a:buFont typeface="Arial" panose="020B0604020202020204" pitchFamily="34" charset="0"/>
              <a:buChar char="•"/>
            </a:pPr>
            <a:r>
              <a:rPr lang="en-US" sz="1550" u="sng" dirty="0" smtClean="0">
                <a:latin typeface="+mn-lt"/>
              </a:rPr>
              <a:t>Progress: </a:t>
            </a:r>
            <a:r>
              <a:rPr lang="en-US" sz="1550" dirty="0" smtClean="0">
                <a:latin typeface="+mn-lt"/>
              </a:rPr>
              <a:t>31 May 2022: </a:t>
            </a:r>
          </a:p>
          <a:p>
            <a:pPr marL="742950" lvl="1" indent="-285750" algn="just">
              <a:buFont typeface="Arial" panose="020B0604020202020204" pitchFamily="34" charset="0"/>
              <a:buChar char="•"/>
            </a:pPr>
            <a:r>
              <a:rPr lang="en-ZA" sz="1550" dirty="0" smtClean="0"/>
              <a:t>The Department confirmed that it has incorporated the amendments to section 1 of the Maintenance of Surviving Spouses Act, 1990 and section 1(1) of the Intestate Succession Act, 1987 into the Judicial Matters Amendment Bill, which the Department has prepared and which is awaiting internal processing.</a:t>
            </a:r>
          </a:p>
          <a:p>
            <a:pPr marL="742950" lvl="1" indent="-285750" algn="just">
              <a:buFont typeface="Arial" panose="020B0604020202020204" pitchFamily="34" charset="0"/>
              <a:buChar char="•"/>
            </a:pPr>
            <a:r>
              <a:rPr lang="en-ZA" sz="1550" dirty="0" smtClean="0"/>
              <a:t>The Department is targeting July 2022 for introduction. </a:t>
            </a:r>
          </a:p>
          <a:p>
            <a:pPr marL="742950" lvl="1" indent="-285750" algn="just">
              <a:buFont typeface="Arial" panose="020B0604020202020204" pitchFamily="34" charset="0"/>
              <a:buChar char="•"/>
            </a:pPr>
            <a:r>
              <a:rPr lang="en-ZA" sz="1550" dirty="0" smtClean="0"/>
              <a:t>The Bill has been placed on the draft Legislative Programme for the Department for 2022.</a:t>
            </a:r>
          </a:p>
          <a:p>
            <a:pPr lvl="1" algn="just"/>
            <a:r>
              <a:rPr lang="en-US" sz="1550" dirty="0" smtClean="0">
                <a:solidFill>
                  <a:srgbClr val="C00000"/>
                </a:solidFill>
              </a:rPr>
              <a:t> </a:t>
            </a:r>
            <a:endParaRPr lang="en-ZA" sz="1550" dirty="0" smtClean="0">
              <a:solidFill>
                <a:srgbClr val="C00000"/>
              </a:solidFill>
            </a:endParaRPr>
          </a:p>
          <a:p>
            <a:pPr algn="just"/>
            <a:r>
              <a:rPr lang="en-ZA" sz="1550" b="1" i="1" dirty="0" err="1" smtClean="0">
                <a:latin typeface="+mn-lt"/>
              </a:rPr>
              <a:t>Qwelane</a:t>
            </a:r>
            <a:r>
              <a:rPr lang="en-ZA" sz="1550" b="1" i="1" dirty="0" smtClean="0">
                <a:latin typeface="+mn-lt"/>
              </a:rPr>
              <a:t> </a:t>
            </a:r>
            <a:r>
              <a:rPr lang="en-ZA" sz="1550" b="1" i="1" dirty="0">
                <a:latin typeface="+mn-lt"/>
              </a:rPr>
              <a:t>v South African Human Rights Commission and Another [2021] ZACC 22 (30 July 2021</a:t>
            </a:r>
            <a:r>
              <a:rPr lang="en-ZA" sz="1550" b="1" i="1" dirty="0" smtClean="0">
                <a:latin typeface="+mn-lt"/>
              </a:rPr>
              <a:t>)</a:t>
            </a:r>
          </a:p>
          <a:p>
            <a:pPr marL="285750" indent="-285750" algn="just">
              <a:buFont typeface="Arial" panose="020B0604020202020204" pitchFamily="34" charset="0"/>
              <a:buChar char="•"/>
            </a:pPr>
            <a:r>
              <a:rPr lang="en-ZA" sz="1550" dirty="0" smtClean="0">
                <a:latin typeface="+mn-lt"/>
              </a:rPr>
              <a:t>Promotion </a:t>
            </a:r>
            <a:r>
              <a:rPr lang="en-ZA" sz="1550" dirty="0">
                <a:latin typeface="+mn-lt"/>
              </a:rPr>
              <a:t>of Equality and Prevention of Unfair Discrimination Act 4 of </a:t>
            </a:r>
            <a:r>
              <a:rPr lang="en-ZA" sz="1550" dirty="0" smtClean="0">
                <a:latin typeface="+mn-lt"/>
              </a:rPr>
              <a:t>2000.</a:t>
            </a:r>
          </a:p>
          <a:p>
            <a:pPr marL="285750" indent="-285750" algn="just">
              <a:buFont typeface="Arial" panose="020B0604020202020204" pitchFamily="34" charset="0"/>
              <a:buChar char="•"/>
            </a:pPr>
            <a:r>
              <a:rPr lang="en-ZA" sz="1550" dirty="0">
                <a:latin typeface="+mn-lt"/>
              </a:rPr>
              <a:t>Suspension of the order lapses </a:t>
            </a:r>
            <a:r>
              <a:rPr lang="en-ZA" sz="1550" dirty="0">
                <a:solidFill>
                  <a:srgbClr val="0070C0"/>
                </a:solidFill>
                <a:latin typeface="+mn-lt"/>
              </a:rPr>
              <a:t>29 July </a:t>
            </a:r>
            <a:r>
              <a:rPr lang="en-ZA" sz="1550" dirty="0" smtClean="0">
                <a:solidFill>
                  <a:srgbClr val="0070C0"/>
                </a:solidFill>
                <a:latin typeface="+mn-lt"/>
              </a:rPr>
              <a:t>2023 </a:t>
            </a:r>
            <a:r>
              <a:rPr lang="en-ZA" sz="1550" dirty="0" smtClean="0">
                <a:latin typeface="+mn-lt"/>
              </a:rPr>
              <a:t>- A </a:t>
            </a:r>
            <a:r>
              <a:rPr lang="en-ZA" sz="1550" dirty="0">
                <a:latin typeface="+mn-lt"/>
              </a:rPr>
              <a:t>read in provision was provided, and will apply during the suspension period as well as after the suspension had </a:t>
            </a:r>
            <a:r>
              <a:rPr lang="en-ZA" sz="1550" dirty="0" smtClean="0">
                <a:latin typeface="+mn-lt"/>
              </a:rPr>
              <a:t>lapsed. </a:t>
            </a:r>
            <a:r>
              <a:rPr lang="en-ZA" sz="1550" dirty="0">
                <a:latin typeface="+mn-lt"/>
              </a:rPr>
              <a:t>There is thus </a:t>
            </a:r>
            <a:r>
              <a:rPr lang="en-ZA" sz="1550" dirty="0">
                <a:solidFill>
                  <a:srgbClr val="0070C0"/>
                </a:solidFill>
                <a:latin typeface="+mn-lt"/>
              </a:rPr>
              <a:t>no gap in the law</a:t>
            </a:r>
          </a:p>
          <a:p>
            <a:pPr marL="285750" indent="-285750" algn="just">
              <a:buFont typeface="Arial" panose="020B0604020202020204" pitchFamily="34" charset="0"/>
              <a:buChar char="•"/>
            </a:pPr>
            <a:r>
              <a:rPr lang="en-ZA" sz="1550" u="sng" dirty="0" smtClean="0">
                <a:latin typeface="+mn-lt"/>
              </a:rPr>
              <a:t>Progress: </a:t>
            </a:r>
            <a:r>
              <a:rPr lang="en-ZA" sz="1550" dirty="0" smtClean="0">
                <a:latin typeface="+mn-lt"/>
              </a:rPr>
              <a:t>31 </a:t>
            </a:r>
            <a:r>
              <a:rPr lang="en-ZA" sz="1550" dirty="0">
                <a:latin typeface="+mn-lt"/>
              </a:rPr>
              <a:t>May </a:t>
            </a:r>
            <a:r>
              <a:rPr lang="en-ZA" sz="1550" dirty="0" smtClean="0">
                <a:latin typeface="+mn-lt"/>
              </a:rPr>
              <a:t>2022: </a:t>
            </a:r>
          </a:p>
          <a:p>
            <a:pPr marL="742950" lvl="1" indent="-285750" algn="just">
              <a:buFont typeface="Arial" panose="020B0604020202020204" pitchFamily="34" charset="0"/>
              <a:buChar char="•"/>
            </a:pPr>
            <a:r>
              <a:rPr lang="en-ZA" sz="1550" dirty="0" smtClean="0"/>
              <a:t>The </a:t>
            </a:r>
            <a:r>
              <a:rPr lang="en-ZA" sz="1550" dirty="0"/>
              <a:t>Department confirmed that the Promotion of Equality and Prevention of Unfair Discrimination Amendment Bill, which has already been developed by the Department will be amended to incorporate the required amendments to section 10 as per the </a:t>
            </a:r>
            <a:r>
              <a:rPr lang="en-ZA" sz="1550" dirty="0" err="1"/>
              <a:t>Qwelane</a:t>
            </a:r>
            <a:r>
              <a:rPr lang="en-ZA" sz="1550" dirty="0"/>
              <a:t> judgment. </a:t>
            </a:r>
            <a:endParaRPr lang="en-ZA" sz="1550" dirty="0" smtClean="0"/>
          </a:p>
          <a:p>
            <a:pPr marL="742950" lvl="1" indent="-285750" algn="just">
              <a:buFont typeface="Arial" panose="020B0604020202020204" pitchFamily="34" charset="0"/>
              <a:buChar char="•"/>
            </a:pPr>
            <a:r>
              <a:rPr lang="en-ZA" sz="1550" dirty="0" smtClean="0"/>
              <a:t>The </a:t>
            </a:r>
            <a:r>
              <a:rPr lang="en-ZA" sz="1550" dirty="0"/>
              <a:t>Department is currently processing the comments received from the public and has scheduled a meeting with stakeholders who made substantive comments. A workshop is planned in early June 2022</a:t>
            </a:r>
            <a:r>
              <a:rPr lang="en-ZA" sz="1550" dirty="0" smtClean="0"/>
              <a:t>.</a:t>
            </a:r>
          </a:p>
          <a:p>
            <a:pPr marL="742950" lvl="1" indent="-285750" algn="just">
              <a:buFont typeface="Arial" panose="020B0604020202020204" pitchFamily="34" charset="0"/>
              <a:buChar char="•"/>
            </a:pPr>
            <a:r>
              <a:rPr lang="en-ZA" sz="1550" dirty="0" smtClean="0"/>
              <a:t>Thereafter</a:t>
            </a:r>
            <a:r>
              <a:rPr lang="en-ZA" sz="1550" dirty="0"/>
              <a:t>, the Bill will be processed for Cabinet approval to introduce the Bill in Parliament. The Bill has been placed on the draft Legislative Programme for the Department for 2022. </a:t>
            </a:r>
            <a:endParaRPr lang="en-US" sz="1550" dirty="0" smtClean="0"/>
          </a:p>
        </p:txBody>
      </p:sp>
      <p:sp>
        <p:nvSpPr>
          <p:cNvPr id="3" name="Title 2"/>
          <p:cNvSpPr>
            <a:spLocks noGrp="1"/>
          </p:cNvSpPr>
          <p:nvPr>
            <p:ph type="title"/>
          </p:nvPr>
        </p:nvSpPr>
        <p:spPr>
          <a:xfrm>
            <a:off x="299978" y="342531"/>
            <a:ext cx="8543925" cy="419549"/>
          </a:xfrm>
        </p:spPr>
        <p:txBody>
          <a:bodyPr>
            <a:noAutofit/>
          </a:bodyPr>
          <a:lstStyle/>
          <a:p>
            <a:pPr>
              <a:lnSpc>
                <a:spcPct val="200000"/>
              </a:lnSpc>
            </a:pPr>
            <a:r>
              <a:rPr lang="en-US" sz="3200" dirty="0"/>
              <a:t>Progress on suspended Constitutional Court Orders</a:t>
            </a:r>
            <a:endParaRPr lang="en-GB" sz="3200" dirty="0"/>
          </a:p>
        </p:txBody>
      </p:sp>
      <p:sp>
        <p:nvSpPr>
          <p:cNvPr id="2" name="Slide Number Placeholder 1"/>
          <p:cNvSpPr>
            <a:spLocks noGrp="1"/>
          </p:cNvSpPr>
          <p:nvPr>
            <p:ph type="sldNum" sz="quarter" idx="12"/>
          </p:nvPr>
        </p:nvSpPr>
        <p:spPr/>
        <p:txBody>
          <a:bodyPr/>
          <a:lstStyle/>
          <a:p>
            <a:fld id="{BC72CB22-D7A4-7547-B048-02B7C821FF3F}" type="slidenum">
              <a:rPr lang="en-US" smtClean="0"/>
              <a:pPr/>
              <a:t>5</a:t>
            </a:fld>
            <a:endParaRPr lang="en-US"/>
          </a:p>
        </p:txBody>
      </p:sp>
    </p:spTree>
    <p:extLst>
      <p:ext uri="{BB962C8B-B14F-4D97-AF65-F5344CB8AC3E}">
        <p14:creationId xmlns:p14="http://schemas.microsoft.com/office/powerpoint/2010/main" xmlns="" val="35626615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381001" y="1099595"/>
            <a:ext cx="9258300" cy="5644105"/>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en-ZA" sz="1600" b="1" i="1" dirty="0" err="1" smtClean="0">
                <a:latin typeface="+mn-lt"/>
              </a:rPr>
              <a:t>AmaBhungane</a:t>
            </a:r>
            <a:r>
              <a:rPr lang="en-ZA" sz="1600" b="1" i="1" dirty="0" smtClean="0">
                <a:latin typeface="+mn-lt"/>
              </a:rPr>
              <a:t> Centre for Investigative Journalism NPC and Another v Minister of Justice and Correctional Services and Others; Minister of Police v </a:t>
            </a:r>
            <a:r>
              <a:rPr lang="en-ZA" sz="1600" b="1" i="1" dirty="0" err="1" smtClean="0">
                <a:latin typeface="+mn-lt"/>
              </a:rPr>
              <a:t>AmaBhungane</a:t>
            </a:r>
            <a:r>
              <a:rPr lang="en-ZA" sz="1600" b="1" i="1" dirty="0" smtClean="0">
                <a:latin typeface="+mn-lt"/>
              </a:rPr>
              <a:t> Centre for Investigative Journalism NPC and Others [2021] ZACC 3</a:t>
            </a:r>
          </a:p>
          <a:p>
            <a:pPr marL="285750" indent="-285750" algn="just">
              <a:buFont typeface="Arial" panose="020B0604020202020204" pitchFamily="34" charset="0"/>
              <a:buChar char="•"/>
            </a:pPr>
            <a:r>
              <a:rPr lang="en-ZA" sz="1600" dirty="0" smtClean="0">
                <a:latin typeface="+mn-lt"/>
              </a:rPr>
              <a:t>Regulation of Interception of Communications and Provision of Communication Related Information Act 70 of 2002.</a:t>
            </a:r>
          </a:p>
          <a:p>
            <a:pPr marL="285750" indent="-285750" algn="just">
              <a:buFont typeface="Arial" panose="020B0604020202020204" pitchFamily="34" charset="0"/>
              <a:buChar char="•"/>
            </a:pPr>
            <a:r>
              <a:rPr lang="en-ZA" sz="1600" dirty="0" smtClean="0">
                <a:latin typeface="+mn-lt"/>
              </a:rPr>
              <a:t>Suspension of the order lapses </a:t>
            </a:r>
            <a:r>
              <a:rPr lang="en-ZA" sz="1600" dirty="0" smtClean="0">
                <a:solidFill>
                  <a:srgbClr val="0070C0"/>
                </a:solidFill>
                <a:latin typeface="+mn-lt"/>
              </a:rPr>
              <a:t>3 February 2024 </a:t>
            </a:r>
            <a:r>
              <a:rPr lang="en-ZA" sz="1600" dirty="0" smtClean="0">
                <a:latin typeface="+mn-lt"/>
              </a:rPr>
              <a:t>- A read in is provided, but only during the period of suspension.</a:t>
            </a:r>
          </a:p>
          <a:p>
            <a:pPr marL="285750" indent="-285750" algn="just">
              <a:buFont typeface="Arial" panose="020B0604020202020204" pitchFamily="34" charset="0"/>
              <a:buChar char="•"/>
            </a:pPr>
            <a:r>
              <a:rPr lang="en-ZA" sz="1600" u="sng" dirty="0" smtClean="0">
                <a:latin typeface="+mn-lt"/>
              </a:rPr>
              <a:t>Progress: </a:t>
            </a:r>
            <a:r>
              <a:rPr lang="en-ZA" sz="1600" dirty="0" smtClean="0">
                <a:latin typeface="+mn-lt"/>
              </a:rPr>
              <a:t>31 May 2022: </a:t>
            </a:r>
          </a:p>
          <a:p>
            <a:pPr marL="742950" lvl="1" indent="-285750" algn="just">
              <a:buFont typeface="Arial" panose="020B0604020202020204" pitchFamily="34" charset="0"/>
              <a:buChar char="•"/>
            </a:pPr>
            <a:r>
              <a:rPr lang="en-ZA" sz="1600" dirty="0" smtClean="0"/>
              <a:t>The Department confirmed that a draft Bill to address the issues raised in the judgment, is being drafted and will soon be consulted on with key stakeholders. </a:t>
            </a:r>
          </a:p>
          <a:p>
            <a:pPr marL="742950" lvl="1" indent="-285750" algn="just">
              <a:buFont typeface="Arial" panose="020B0604020202020204" pitchFamily="34" charset="0"/>
              <a:buChar char="•"/>
            </a:pPr>
            <a:r>
              <a:rPr lang="en-ZA" sz="1600" dirty="0" smtClean="0"/>
              <a:t>The Bill has been placed on the draft Legislative Programme for the Department for 2022. </a:t>
            </a:r>
          </a:p>
          <a:p>
            <a:pPr algn="just"/>
            <a:endParaRPr lang="en-US" sz="1600" dirty="0" smtClean="0">
              <a:latin typeface="+mn-lt"/>
            </a:endParaRPr>
          </a:p>
          <a:p>
            <a:pPr algn="just"/>
            <a:r>
              <a:rPr lang="en-US" sz="1600" b="1" i="1" dirty="0" smtClean="0">
                <a:latin typeface="+mn-lt"/>
              </a:rPr>
              <a:t>Women’s </a:t>
            </a:r>
            <a:r>
              <a:rPr lang="en-US" sz="1600" b="1" i="1" dirty="0">
                <a:latin typeface="+mn-lt"/>
              </a:rPr>
              <a:t>Legal Centre Trust v President of the Republic of SA and Others [2022] ZACC 23 (28 June 2022</a:t>
            </a:r>
            <a:r>
              <a:rPr lang="en-US" sz="1600" b="1" i="1" dirty="0" smtClean="0">
                <a:latin typeface="+mn-lt"/>
              </a:rPr>
              <a:t>)</a:t>
            </a:r>
          </a:p>
          <a:p>
            <a:pPr marL="285750" indent="-285750" algn="just">
              <a:buFont typeface="Arial" panose="020B0604020202020204" pitchFamily="34" charset="0"/>
              <a:buChar char="•"/>
            </a:pPr>
            <a:r>
              <a:rPr lang="en-US" sz="1600" dirty="0">
                <a:latin typeface="+mn-lt"/>
              </a:rPr>
              <a:t>Divorce Act 70 of </a:t>
            </a:r>
            <a:r>
              <a:rPr lang="en-US" sz="1600" dirty="0" smtClean="0">
                <a:latin typeface="+mn-lt"/>
              </a:rPr>
              <a:t>1979.</a:t>
            </a:r>
          </a:p>
          <a:p>
            <a:pPr marL="285750" indent="-285750" algn="just">
              <a:buFont typeface="Arial" panose="020B0604020202020204" pitchFamily="34" charset="0"/>
              <a:buChar char="•"/>
            </a:pPr>
            <a:r>
              <a:rPr lang="en-US" sz="1600" dirty="0" smtClean="0">
                <a:latin typeface="+mn-lt"/>
              </a:rPr>
              <a:t>Suspension </a:t>
            </a:r>
            <a:r>
              <a:rPr lang="en-US" sz="1600" dirty="0">
                <a:latin typeface="+mn-lt"/>
              </a:rPr>
              <a:t>of the order lapses </a:t>
            </a:r>
            <a:r>
              <a:rPr lang="en-US" sz="1600" dirty="0">
                <a:solidFill>
                  <a:srgbClr val="0070C0"/>
                </a:solidFill>
                <a:latin typeface="+mn-lt"/>
              </a:rPr>
              <a:t>27 June </a:t>
            </a:r>
            <a:r>
              <a:rPr lang="en-US" sz="1600" dirty="0" smtClean="0">
                <a:solidFill>
                  <a:srgbClr val="0070C0"/>
                </a:solidFill>
                <a:latin typeface="+mn-lt"/>
              </a:rPr>
              <a:t>2024 </a:t>
            </a:r>
            <a:r>
              <a:rPr lang="en-US" sz="1600" dirty="0" smtClean="0">
                <a:latin typeface="+mn-lt"/>
              </a:rPr>
              <a:t>- A </a:t>
            </a:r>
            <a:r>
              <a:rPr lang="en-US" sz="1600" dirty="0">
                <a:latin typeface="+mn-lt"/>
              </a:rPr>
              <a:t>measure to apply during the period of suspension was provided.</a:t>
            </a:r>
            <a:endParaRPr lang="en-GB" sz="1600" dirty="0">
              <a:latin typeface="+mn-lt"/>
            </a:endParaRPr>
          </a:p>
          <a:p>
            <a:pPr marL="285750" indent="-285750" algn="just">
              <a:buFont typeface="Arial" panose="020B0604020202020204" pitchFamily="34" charset="0"/>
              <a:buChar char="•"/>
            </a:pPr>
            <a:r>
              <a:rPr lang="en-US" sz="1600" u="sng" dirty="0" smtClean="0">
                <a:latin typeface="+mn-lt"/>
              </a:rPr>
              <a:t>Progress: </a:t>
            </a:r>
          </a:p>
          <a:p>
            <a:pPr marL="742950" lvl="1" indent="-285750" algn="just">
              <a:buFont typeface="Arial" panose="020B0604020202020204" pitchFamily="34" charset="0"/>
              <a:buChar char="•"/>
            </a:pPr>
            <a:r>
              <a:rPr lang="en-US" sz="1600" dirty="0" smtClean="0"/>
              <a:t>The Portfolio Committee was advised (written opinion);</a:t>
            </a:r>
          </a:p>
          <a:p>
            <a:pPr marL="742950" lvl="1" indent="-285750" algn="just">
              <a:buFont typeface="Arial" panose="020B0604020202020204" pitchFamily="34" charset="0"/>
              <a:buChar char="•"/>
            </a:pPr>
            <a:r>
              <a:rPr lang="en-US" sz="1600" dirty="0" smtClean="0"/>
              <a:t>Correspondence sent </a:t>
            </a:r>
            <a:r>
              <a:rPr lang="en-US" sz="1600" dirty="0"/>
              <a:t>to the Department of </a:t>
            </a:r>
            <a:r>
              <a:rPr lang="en-US" sz="1600" dirty="0" smtClean="0"/>
              <a:t>Justice;</a:t>
            </a:r>
          </a:p>
          <a:p>
            <a:pPr marL="742950" lvl="1" indent="-285750" algn="just">
              <a:buFont typeface="Arial" panose="020B0604020202020204" pitchFamily="34" charset="0"/>
              <a:buChar char="•"/>
            </a:pPr>
            <a:r>
              <a:rPr lang="en-ZA" sz="1600" dirty="0"/>
              <a:t>The Department has </a:t>
            </a:r>
            <a:r>
              <a:rPr lang="en-ZA" sz="1600" dirty="0" smtClean="0"/>
              <a:t>taken </a:t>
            </a:r>
            <a:r>
              <a:rPr lang="en-ZA" sz="1600" dirty="0"/>
              <a:t>a decision </a:t>
            </a:r>
            <a:r>
              <a:rPr lang="en-ZA" sz="1600" dirty="0" smtClean="0"/>
              <a:t>in May 2022 to ensure </a:t>
            </a:r>
            <a:r>
              <a:rPr lang="en-ZA" sz="1600" dirty="0"/>
              <a:t>that all the Bills with Constitutional Court deadlines are submitted to Parliament within </a:t>
            </a:r>
            <a:r>
              <a:rPr lang="en-ZA" sz="1600" dirty="0" smtClean="0"/>
              <a:t>½ the time allowed (i.e. targeting introduction June 2023)</a:t>
            </a:r>
            <a:r>
              <a:rPr lang="en-US" sz="1600" dirty="0" smtClean="0"/>
              <a:t> </a:t>
            </a:r>
            <a:endParaRPr lang="en-ZA" sz="1600" dirty="0"/>
          </a:p>
        </p:txBody>
      </p:sp>
      <p:sp>
        <p:nvSpPr>
          <p:cNvPr id="3" name="Title 2"/>
          <p:cNvSpPr>
            <a:spLocks noGrp="1"/>
          </p:cNvSpPr>
          <p:nvPr>
            <p:ph type="title"/>
          </p:nvPr>
        </p:nvSpPr>
        <p:spPr>
          <a:xfrm>
            <a:off x="299978" y="342531"/>
            <a:ext cx="8543925" cy="419549"/>
          </a:xfrm>
        </p:spPr>
        <p:txBody>
          <a:bodyPr>
            <a:noAutofit/>
          </a:bodyPr>
          <a:lstStyle/>
          <a:p>
            <a:pPr>
              <a:lnSpc>
                <a:spcPct val="200000"/>
              </a:lnSpc>
            </a:pPr>
            <a:r>
              <a:rPr lang="en-US" sz="3200" dirty="0"/>
              <a:t>Progress on suspended Constitutional Court Orders</a:t>
            </a:r>
            <a:endParaRPr lang="en-GB" sz="3200" dirty="0"/>
          </a:p>
        </p:txBody>
      </p:sp>
      <p:sp>
        <p:nvSpPr>
          <p:cNvPr id="2" name="Slide Number Placeholder 1"/>
          <p:cNvSpPr>
            <a:spLocks noGrp="1"/>
          </p:cNvSpPr>
          <p:nvPr>
            <p:ph type="sldNum" sz="quarter" idx="12"/>
          </p:nvPr>
        </p:nvSpPr>
        <p:spPr/>
        <p:txBody>
          <a:bodyPr/>
          <a:lstStyle/>
          <a:p>
            <a:fld id="{BC72CB22-D7A4-7547-B048-02B7C821FF3F}" type="slidenum">
              <a:rPr lang="en-US" smtClean="0"/>
              <a:pPr/>
              <a:t>6</a:t>
            </a:fld>
            <a:endParaRPr lang="en-US"/>
          </a:p>
        </p:txBody>
      </p:sp>
    </p:spTree>
    <p:extLst>
      <p:ext uri="{BB962C8B-B14F-4D97-AF65-F5344CB8AC3E}">
        <p14:creationId xmlns:p14="http://schemas.microsoft.com/office/powerpoint/2010/main" xmlns="" val="30907611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533" y="129789"/>
            <a:ext cx="8543925" cy="967491"/>
          </a:xfrm>
        </p:spPr>
        <p:txBody>
          <a:bodyPr>
            <a:normAutofit/>
          </a:bodyPr>
          <a:lstStyle/>
          <a:p>
            <a:r>
              <a:rPr lang="en-US" sz="3200" b="1" dirty="0" smtClean="0"/>
              <a:t>Recent judgments impacting on role of Parliament</a:t>
            </a:r>
            <a:endParaRPr lang="en-GB" sz="3200" b="1" dirty="0"/>
          </a:p>
        </p:txBody>
      </p:sp>
      <p:sp>
        <p:nvSpPr>
          <p:cNvPr id="3" name="Content Placeholder 2"/>
          <p:cNvSpPr>
            <a:spLocks noGrp="1"/>
          </p:cNvSpPr>
          <p:nvPr>
            <p:ph idx="1"/>
          </p:nvPr>
        </p:nvSpPr>
        <p:spPr>
          <a:xfrm>
            <a:off x="356260" y="1303109"/>
            <a:ext cx="9155875" cy="5380323"/>
          </a:xfrm>
        </p:spPr>
        <p:txBody>
          <a:bodyPr>
            <a:noAutofit/>
          </a:bodyPr>
          <a:lstStyle/>
          <a:p>
            <a:r>
              <a:rPr lang="en-GB" sz="1600" b="1" dirty="0" smtClean="0"/>
              <a:t>New Nation Movement NPC v President of RSA - extension judgment</a:t>
            </a:r>
          </a:p>
          <a:p>
            <a:pPr marL="0" indent="0">
              <a:buNone/>
            </a:pPr>
            <a:r>
              <a:rPr lang="en-GB" sz="1600" dirty="0" smtClean="0"/>
              <a:t>[62</a:t>
            </a:r>
            <a:r>
              <a:rPr lang="en-GB" sz="1600" dirty="0"/>
              <a:t>] “…Parliament awaited the Minister’s introduction of the Bill. When it was so long delayed, </a:t>
            </a:r>
            <a:r>
              <a:rPr lang="en-GB" sz="1600" u="sng" dirty="0"/>
              <a:t>Parliament should have taken steps to introduce a bill, without reliance on the Minister</a:t>
            </a:r>
            <a:r>
              <a:rPr lang="en-GB" sz="1600" dirty="0"/>
              <a:t>. This it failed to do. However, I do note the steps taken by Parliament to comply with the order. Although the order was directed to Parliament to cure the unconstitutionality of the Electoral Act, one cannot ignore the belated proposals by the Minister which evidently added to the delay. However, Parliament should have done more. Having recognised the delay caused by the Minister, </a:t>
            </a:r>
            <a:r>
              <a:rPr lang="en-GB" sz="1600" u="sng" dirty="0"/>
              <a:t>Parliament could have, and indeed should have, introduced the Bill itself</a:t>
            </a:r>
            <a:r>
              <a:rPr lang="en-GB" sz="1600" dirty="0"/>
              <a:t>.”</a:t>
            </a:r>
          </a:p>
          <a:p>
            <a:pPr marL="0" indent="0">
              <a:buNone/>
            </a:pPr>
            <a:r>
              <a:rPr lang="en-GB" sz="1600" dirty="0"/>
              <a:t>And specifically [63] “However, Parliament still attempts to escape accountability by alleging that it did not introduce the Bill because it was waiting for the Minister to do so. </a:t>
            </a:r>
            <a:r>
              <a:rPr lang="en-GB" sz="1600" u="sng" dirty="0"/>
              <a:t>Compliance with this Court’s order rests with Parliament</a:t>
            </a:r>
            <a:r>
              <a:rPr lang="en-GB" sz="1600" dirty="0"/>
              <a:t>. If the Minister is dilatory, Parliament will not be excused from its duty to meet the deadlines imposed by a court order.”</a:t>
            </a:r>
          </a:p>
          <a:p>
            <a:r>
              <a:rPr lang="en-ZA" sz="1600" b="1" dirty="0"/>
              <a:t>Women’s Legal Centre Trust v President of the Republic </a:t>
            </a:r>
            <a:r>
              <a:rPr lang="en-ZA" sz="1600" b="1" dirty="0" smtClean="0"/>
              <a:t>of South </a:t>
            </a:r>
            <a:r>
              <a:rPr lang="en-ZA" sz="1600" b="1" dirty="0"/>
              <a:t>Africa and Others [2022] ZACC 23</a:t>
            </a:r>
            <a:endParaRPr lang="en-ZA" sz="1600" b="1" i="1" dirty="0" smtClean="0"/>
          </a:p>
          <a:p>
            <a:pPr marL="0" indent="0">
              <a:buNone/>
            </a:pPr>
            <a:r>
              <a:rPr lang="en-ZA" sz="1600" dirty="0" smtClean="0"/>
              <a:t>With reference to the SCA judgment: “[</a:t>
            </a:r>
            <a:r>
              <a:rPr lang="en-ZA" sz="1600" dirty="0"/>
              <a:t>25] On the first issue, the Court held that </a:t>
            </a:r>
            <a:r>
              <a:rPr lang="en-ZA" sz="1600" u="sng" dirty="0"/>
              <a:t>Parliament has the responsibility to </a:t>
            </a:r>
            <a:r>
              <a:rPr lang="en-ZA" sz="1600" u="sng" dirty="0" smtClean="0"/>
              <a:t>make laws</a:t>
            </a:r>
            <a:r>
              <a:rPr lang="en-ZA" sz="1600" u="sng" dirty="0"/>
              <a:t>; the President and Cabinet merely have a discretionary power to prepare </a:t>
            </a:r>
            <a:r>
              <a:rPr lang="en-ZA" sz="1600" u="sng" dirty="0" smtClean="0"/>
              <a:t>and initiate </a:t>
            </a:r>
            <a:r>
              <a:rPr lang="en-ZA" sz="1600" u="sng" dirty="0"/>
              <a:t>legislation</a:t>
            </a:r>
            <a:r>
              <a:rPr lang="en-ZA" sz="1600" dirty="0"/>
              <a:t>. Therefore, ordering the state to enact legislation on the basis </a:t>
            </a:r>
            <a:r>
              <a:rPr lang="en-ZA" sz="1600" dirty="0" smtClean="0"/>
              <a:t>of section </a:t>
            </a:r>
            <a:r>
              <a:rPr lang="en-ZA" sz="1600" dirty="0"/>
              <a:t>7(2) alone would be an infringement of the separation of powers doctrine. </a:t>
            </a:r>
            <a:r>
              <a:rPr lang="en-ZA" sz="1600" dirty="0" smtClean="0"/>
              <a:t>The Supreme </a:t>
            </a:r>
            <a:r>
              <a:rPr lang="en-ZA" sz="1600" dirty="0"/>
              <a:t>Court of Appeal held that section 85 of the Constitution vests the </a:t>
            </a:r>
            <a:r>
              <a:rPr lang="en-ZA" sz="1600" dirty="0" smtClean="0"/>
              <a:t>executive authority </a:t>
            </a:r>
            <a:r>
              <a:rPr lang="en-ZA" sz="1600" dirty="0"/>
              <a:t>with the power to prepare and initiate legislation. Sections 43 and 44 make </a:t>
            </a:r>
            <a:r>
              <a:rPr lang="en-ZA" sz="1600" dirty="0" smtClean="0"/>
              <a:t>it plain </a:t>
            </a:r>
            <a:r>
              <a:rPr lang="en-ZA" sz="1600" dirty="0"/>
              <a:t>that the national legislative authority is exclusively in the hands of Parliament</a:t>
            </a:r>
            <a:r>
              <a:rPr lang="en-ZA" sz="1600" dirty="0" smtClean="0"/>
              <a:t>.”</a:t>
            </a:r>
            <a:endParaRPr lang="en-ZA" sz="1600" i="1" dirty="0" smtClean="0"/>
          </a:p>
        </p:txBody>
      </p:sp>
      <p:sp>
        <p:nvSpPr>
          <p:cNvPr id="4" name="Slide Number Placeholder 3"/>
          <p:cNvSpPr>
            <a:spLocks noGrp="1"/>
          </p:cNvSpPr>
          <p:nvPr>
            <p:ph type="sldNum" sz="quarter" idx="12"/>
          </p:nvPr>
        </p:nvSpPr>
        <p:spPr/>
        <p:txBody>
          <a:bodyPr/>
          <a:lstStyle/>
          <a:p>
            <a:fld id="{BC72CB22-D7A4-7547-B048-02B7C821FF3F}" type="slidenum">
              <a:rPr lang="en-US" smtClean="0"/>
              <a:pPr/>
              <a:t>7</a:t>
            </a:fld>
            <a:endParaRPr lang="en-US"/>
          </a:p>
        </p:txBody>
      </p:sp>
    </p:spTree>
    <p:extLst>
      <p:ext uri="{BB962C8B-B14F-4D97-AF65-F5344CB8AC3E}">
        <p14:creationId xmlns:p14="http://schemas.microsoft.com/office/powerpoint/2010/main" xmlns="" val="34569540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7150101" y="2227766"/>
            <a:ext cx="2870199" cy="177112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itle 1"/>
          <p:cNvSpPr txBox="1">
            <a:spLocks/>
          </p:cNvSpPr>
          <p:nvPr/>
        </p:nvSpPr>
        <p:spPr>
          <a:xfrm>
            <a:off x="214313" y="917211"/>
            <a:ext cx="9258300" cy="5686787"/>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600" b="1" dirty="0" smtClean="0">
                <a:latin typeface="+mn-lt"/>
              </a:rPr>
              <a:t>NAR 273 to 275</a:t>
            </a:r>
          </a:p>
          <a:p>
            <a:pPr marL="177800" lvl="0" indent="-177800">
              <a:buFont typeface="Arial" charset="0"/>
              <a:buChar char="•"/>
            </a:pPr>
            <a:r>
              <a:rPr lang="en-US" sz="1600" dirty="0">
                <a:latin typeface="+mn-lt"/>
              </a:rPr>
              <a:t>Committee </a:t>
            </a:r>
            <a:r>
              <a:rPr lang="en-US" sz="1600" dirty="0" smtClean="0">
                <a:latin typeface="+mn-lt"/>
              </a:rPr>
              <a:t>adopts and tables  </a:t>
            </a:r>
            <a:r>
              <a:rPr lang="en-US" sz="1600" dirty="0">
                <a:latin typeface="+mn-lt"/>
              </a:rPr>
              <a:t>a </a:t>
            </a:r>
            <a:r>
              <a:rPr lang="en-US" sz="1600" b="1" dirty="0">
                <a:latin typeface="+mn-lt"/>
              </a:rPr>
              <a:t>memorandum</a:t>
            </a:r>
            <a:r>
              <a:rPr lang="en-US" sz="1600" dirty="0">
                <a:latin typeface="+mn-lt"/>
              </a:rPr>
              <a:t> setting out the particulars and objects of the proposed Bill; whether it has financial implications; and the views of the Executive on the proposed Bill</a:t>
            </a:r>
            <a:r>
              <a:rPr lang="en-US" sz="1600" dirty="0" smtClean="0">
                <a:latin typeface="+mn-lt"/>
              </a:rPr>
              <a:t>.</a:t>
            </a:r>
          </a:p>
          <a:p>
            <a:pPr marL="355600" lvl="1" indent="-177800">
              <a:buFont typeface="Arial" charset="0"/>
              <a:buChar char="•"/>
            </a:pPr>
            <a:r>
              <a:rPr lang="en-US" sz="1600" dirty="0" smtClean="0"/>
              <a:t>The Committee must thus develop a policy that will inform the Bill, </a:t>
            </a:r>
            <a:r>
              <a:rPr lang="en-US" sz="1600" u="sng" dirty="0" smtClean="0"/>
              <a:t>before</a:t>
            </a:r>
            <a:r>
              <a:rPr lang="en-US" sz="1600" dirty="0" smtClean="0"/>
              <a:t> the Bill can be developed.</a:t>
            </a:r>
          </a:p>
          <a:p>
            <a:pPr marL="533400" lvl="2" indent="-177800">
              <a:buFont typeface="Arial" charset="0"/>
              <a:buChar char="•"/>
            </a:pPr>
            <a:r>
              <a:rPr lang="en-US" sz="1600" dirty="0" smtClean="0"/>
              <a:t>Sources to develop a policy: Department; Constitutional Court read in; Content Adviser / Researcher develop a policy in accordance with Committee discussions.</a:t>
            </a:r>
          </a:p>
          <a:p>
            <a:pPr marL="177800" indent="-177800">
              <a:buFont typeface="Arial" panose="020B0604020202020204" pitchFamily="34" charset="0"/>
              <a:buChar char="•"/>
              <a:tabLst>
                <a:tab pos="177800" algn="l"/>
              </a:tabLst>
            </a:pPr>
            <a:r>
              <a:rPr lang="en-US" sz="1600" dirty="0" smtClean="0">
                <a:latin typeface="+mn-lt"/>
              </a:rPr>
              <a:t>Once the Assembly has approved the memorandum</a:t>
            </a:r>
            <a:r>
              <a:rPr lang="en-US" sz="1600" b="1" dirty="0" smtClean="0">
                <a:latin typeface="+mn-lt"/>
              </a:rPr>
              <a:t>, the Committee develops a Bill</a:t>
            </a:r>
            <a:r>
              <a:rPr lang="en-US" sz="1600" dirty="0" smtClean="0">
                <a:latin typeface="+mn-lt"/>
              </a:rPr>
              <a:t>.</a:t>
            </a:r>
            <a:endParaRPr lang="en-US" sz="1600" b="1" dirty="0" smtClean="0">
              <a:latin typeface="+mn-lt"/>
            </a:endParaRPr>
          </a:p>
          <a:p>
            <a:pPr marL="355600" lvl="1" indent="-177800">
              <a:buFont typeface="Arial" panose="020B0604020202020204" pitchFamily="34" charset="0"/>
              <a:buChar char="•"/>
              <a:tabLst>
                <a:tab pos="177800" algn="l"/>
              </a:tabLst>
            </a:pPr>
            <a:r>
              <a:rPr lang="en-US" sz="1600" dirty="0" smtClean="0"/>
              <a:t>Legal Services has the capacity to assist a Committee in this regard.</a:t>
            </a:r>
          </a:p>
          <a:p>
            <a:pPr marL="177800" indent="-177800">
              <a:buFont typeface="Arial" panose="020B0604020202020204" pitchFamily="34" charset="0"/>
              <a:buChar char="•"/>
              <a:tabLst>
                <a:tab pos="177800" algn="l"/>
              </a:tabLst>
            </a:pPr>
            <a:r>
              <a:rPr lang="en-US" sz="1600" dirty="0" smtClean="0">
                <a:latin typeface="+mn-lt"/>
              </a:rPr>
              <a:t>Draft 1</a:t>
            </a:r>
          </a:p>
          <a:p>
            <a:pPr marL="355600" lvl="1" indent="-177800">
              <a:buFont typeface="Arial" panose="020B0604020202020204" pitchFamily="34" charset="0"/>
              <a:buChar char="•"/>
              <a:tabLst>
                <a:tab pos="177800" algn="l"/>
              </a:tabLst>
            </a:pPr>
            <a:r>
              <a:rPr lang="en-US" sz="1600" dirty="0" smtClean="0"/>
              <a:t>Consult </a:t>
            </a:r>
            <a:r>
              <a:rPr lang="en-US" sz="1600" b="1" dirty="0" smtClean="0"/>
              <a:t>JTM</a:t>
            </a:r>
            <a:r>
              <a:rPr lang="en-US" sz="1600" dirty="0" smtClean="0"/>
              <a:t> on classification (and NHTKL if applicable);</a:t>
            </a:r>
          </a:p>
          <a:p>
            <a:pPr marL="355600" lvl="1" indent="-177800">
              <a:buFont typeface="Arial" panose="020B0604020202020204" pitchFamily="34" charset="0"/>
              <a:buChar char="•"/>
              <a:tabLst>
                <a:tab pos="177800" algn="l"/>
              </a:tabLst>
            </a:pPr>
            <a:r>
              <a:rPr lang="en-US" sz="1600" b="1" dirty="0" smtClean="0"/>
              <a:t>Report</a:t>
            </a:r>
            <a:r>
              <a:rPr lang="en-US" sz="1600" dirty="0" smtClean="0"/>
              <a:t> on the Bill to the House;</a:t>
            </a:r>
          </a:p>
          <a:p>
            <a:pPr marL="355600" lvl="1" indent="-177800">
              <a:buFont typeface="Arial" panose="020B0604020202020204" pitchFamily="34" charset="0"/>
              <a:buChar char="•"/>
              <a:tabLst>
                <a:tab pos="177800" algn="l"/>
              </a:tabLst>
            </a:pPr>
            <a:r>
              <a:rPr lang="en-US" sz="1600" dirty="0" smtClean="0"/>
              <a:t>Advertise </a:t>
            </a:r>
            <a:r>
              <a:rPr lang="en-US" sz="1600" b="1" dirty="0" smtClean="0"/>
              <a:t>intention to introduce and call for comments </a:t>
            </a:r>
            <a:r>
              <a:rPr lang="en-US" sz="1600" dirty="0" smtClean="0"/>
              <a:t>(public involvement);</a:t>
            </a:r>
          </a:p>
          <a:p>
            <a:pPr marL="533400" lvl="2" indent="-177800">
              <a:buFont typeface="Arial" panose="020B0604020202020204" pitchFamily="34" charset="0"/>
              <a:buChar char="•"/>
              <a:tabLst>
                <a:tab pos="177800" algn="l"/>
              </a:tabLst>
            </a:pPr>
            <a:r>
              <a:rPr lang="en-US" sz="1600" b="1" dirty="0" smtClean="0"/>
              <a:t>Interested </a:t>
            </a:r>
            <a:r>
              <a:rPr lang="en-US" sz="1600" b="1" dirty="0"/>
              <a:t>persons </a:t>
            </a:r>
            <a:r>
              <a:rPr lang="en-US" sz="1600" dirty="0"/>
              <a:t>must be given at least three weeks after publication to </a:t>
            </a:r>
            <a:r>
              <a:rPr lang="en-US" sz="1600" dirty="0" smtClean="0"/>
              <a:t>comment.</a:t>
            </a:r>
          </a:p>
          <a:p>
            <a:pPr marL="533400" lvl="2" indent="-177800">
              <a:buFont typeface="Arial" panose="020B0604020202020204" pitchFamily="34" charset="0"/>
              <a:buChar char="•"/>
              <a:tabLst>
                <a:tab pos="177800" algn="l"/>
              </a:tabLst>
            </a:pPr>
            <a:r>
              <a:rPr lang="en-US" sz="1600" dirty="0" smtClean="0"/>
              <a:t>Relevant </a:t>
            </a:r>
            <a:r>
              <a:rPr lang="en-US" sz="1600" b="1" dirty="0"/>
              <a:t>Department / Organ of State </a:t>
            </a:r>
            <a:r>
              <a:rPr lang="en-US" sz="1600" dirty="0"/>
              <a:t>must be given sufficient opportunity to make submissions to the </a:t>
            </a:r>
            <a:r>
              <a:rPr lang="en-US" sz="1600" dirty="0" smtClean="0"/>
              <a:t>Committee.</a:t>
            </a:r>
          </a:p>
          <a:p>
            <a:pPr marL="177800" indent="-177800">
              <a:buFont typeface="Arial" panose="020B0604020202020204" pitchFamily="34" charset="0"/>
              <a:buChar char="•"/>
              <a:tabLst>
                <a:tab pos="177800" algn="l"/>
              </a:tabLst>
            </a:pPr>
            <a:r>
              <a:rPr lang="en-US" sz="1600" dirty="0" smtClean="0">
                <a:latin typeface="+mn-lt"/>
              </a:rPr>
              <a:t>Deliberations, amendments, further consultations etc. until the Committee is satisfied that the draft can be introduced:</a:t>
            </a:r>
          </a:p>
          <a:p>
            <a:pPr marL="355600" lvl="1" indent="-177800">
              <a:buFont typeface="Arial" panose="020B0604020202020204" pitchFamily="34" charset="0"/>
              <a:buChar char="•"/>
              <a:tabLst>
                <a:tab pos="177800" algn="l"/>
              </a:tabLst>
            </a:pPr>
            <a:r>
              <a:rPr lang="en-US" sz="1600" dirty="0" smtClean="0"/>
              <a:t>The Committee adopts the Bill and a report that speaks to the Bill;</a:t>
            </a:r>
          </a:p>
          <a:p>
            <a:pPr marL="355600" lvl="1" indent="-177800">
              <a:buFont typeface="Arial" panose="020B0604020202020204" pitchFamily="34" charset="0"/>
              <a:buChar char="•"/>
              <a:tabLst>
                <a:tab pos="177800" algn="l"/>
              </a:tabLst>
            </a:pPr>
            <a:r>
              <a:rPr lang="en-US" sz="1600" dirty="0" smtClean="0"/>
              <a:t>The Committee again consults the JTM on the classification of that Bill;</a:t>
            </a:r>
          </a:p>
          <a:p>
            <a:pPr marL="533400" lvl="2" indent="-177800">
              <a:buFont typeface="Arial" panose="020B0604020202020204" pitchFamily="34" charset="0"/>
              <a:buChar char="•"/>
              <a:tabLst>
                <a:tab pos="177800" algn="l"/>
              </a:tabLst>
            </a:pPr>
            <a:r>
              <a:rPr lang="en-ZA" sz="1600" dirty="0"/>
              <a:t>The findings of the </a:t>
            </a:r>
            <a:r>
              <a:rPr lang="en-ZA" sz="1600" b="1" dirty="0"/>
              <a:t>JTM</a:t>
            </a:r>
            <a:r>
              <a:rPr lang="en-ZA" sz="1600" dirty="0"/>
              <a:t> as per NA Rule 275(c)  </a:t>
            </a:r>
            <a:r>
              <a:rPr lang="en-ZA" sz="1600" dirty="0" smtClean="0"/>
              <a:t>are </a:t>
            </a:r>
            <a:r>
              <a:rPr lang="en-ZA" sz="1600" dirty="0"/>
              <a:t>tabled with the Bill when it is introduced.</a:t>
            </a:r>
          </a:p>
          <a:p>
            <a:pPr marL="355600" lvl="1" indent="-177800">
              <a:buFont typeface="Arial" panose="020B0604020202020204" pitchFamily="34" charset="0"/>
              <a:buChar char="•"/>
              <a:tabLst>
                <a:tab pos="177800" algn="l"/>
              </a:tabLst>
            </a:pPr>
            <a:r>
              <a:rPr lang="en-US" sz="1600" dirty="0" smtClean="0"/>
              <a:t>Legal Service certifies the Bill as per the NAR.</a:t>
            </a:r>
          </a:p>
          <a:p>
            <a:pPr marL="355600" lvl="1" indent="-177800">
              <a:buFont typeface="Arial" panose="020B0604020202020204" pitchFamily="34" charset="0"/>
              <a:buChar char="•"/>
              <a:tabLst>
                <a:tab pos="177800" algn="l"/>
              </a:tabLst>
            </a:pPr>
            <a:r>
              <a:rPr lang="en-ZA" sz="1600" dirty="0"/>
              <a:t>The Committee </a:t>
            </a:r>
            <a:r>
              <a:rPr lang="en-ZA" sz="1600" b="1" dirty="0"/>
              <a:t>introduces</a:t>
            </a:r>
            <a:r>
              <a:rPr lang="en-ZA" sz="1600" dirty="0"/>
              <a:t> the Bill by submitting a copy thereof and a supporting memorandum to the Speaker</a:t>
            </a:r>
            <a:r>
              <a:rPr lang="en-ZA" sz="1600" dirty="0" smtClean="0"/>
              <a:t>.</a:t>
            </a:r>
          </a:p>
          <a:p>
            <a:pPr marL="177800" indent="-177800">
              <a:buFont typeface="Arial" panose="020B0604020202020204" pitchFamily="34" charset="0"/>
              <a:buChar char="•"/>
              <a:tabLst>
                <a:tab pos="177800" algn="l"/>
              </a:tabLst>
            </a:pPr>
            <a:r>
              <a:rPr lang="en-ZA" sz="1600" dirty="0" smtClean="0">
                <a:latin typeface="+mn-lt"/>
              </a:rPr>
              <a:t>Bill has a </a:t>
            </a:r>
            <a:r>
              <a:rPr lang="en-ZA" sz="1600" b="1" dirty="0" smtClean="0">
                <a:latin typeface="+mn-lt"/>
              </a:rPr>
              <a:t>second reading </a:t>
            </a:r>
            <a:r>
              <a:rPr lang="en-ZA" sz="1600" dirty="0" smtClean="0">
                <a:latin typeface="+mn-lt"/>
              </a:rPr>
              <a:t>and is transferred to the second House.</a:t>
            </a:r>
            <a:endParaRPr lang="en-US" sz="1600" dirty="0">
              <a:latin typeface="+mn-lt"/>
            </a:endParaRPr>
          </a:p>
        </p:txBody>
      </p:sp>
      <p:sp>
        <p:nvSpPr>
          <p:cNvPr id="3" name="Title 2"/>
          <p:cNvSpPr>
            <a:spLocks noGrp="1"/>
          </p:cNvSpPr>
          <p:nvPr>
            <p:ph type="title"/>
          </p:nvPr>
        </p:nvSpPr>
        <p:spPr>
          <a:xfrm>
            <a:off x="406400" y="65209"/>
            <a:ext cx="8543925" cy="419549"/>
          </a:xfrm>
        </p:spPr>
        <p:txBody>
          <a:bodyPr>
            <a:noAutofit/>
          </a:bodyPr>
          <a:lstStyle/>
          <a:p>
            <a:r>
              <a:rPr lang="en-ZA" sz="3200" dirty="0">
                <a:cs typeface="Arial" panose="020B0604020202020204" pitchFamily="34" charset="0"/>
              </a:rPr>
              <a:t>Committee Bills</a:t>
            </a:r>
          </a:p>
        </p:txBody>
      </p:sp>
      <p:sp>
        <p:nvSpPr>
          <p:cNvPr id="2" name="Slide Number Placeholder 1"/>
          <p:cNvSpPr>
            <a:spLocks noGrp="1"/>
          </p:cNvSpPr>
          <p:nvPr>
            <p:ph type="sldNum" sz="quarter" idx="12"/>
          </p:nvPr>
        </p:nvSpPr>
        <p:spPr/>
        <p:txBody>
          <a:bodyPr/>
          <a:lstStyle/>
          <a:p>
            <a:fld id="{BC72CB22-D7A4-7547-B048-02B7C821FF3F}" type="slidenum">
              <a:rPr lang="en-US" smtClean="0"/>
              <a:pPr/>
              <a:t>8</a:t>
            </a:fld>
            <a:endParaRPr lang="en-US"/>
          </a:p>
        </p:txBody>
      </p:sp>
      <p:sp>
        <p:nvSpPr>
          <p:cNvPr id="4" name="TextBox 3"/>
          <p:cNvSpPr txBox="1"/>
          <p:nvPr/>
        </p:nvSpPr>
        <p:spPr>
          <a:xfrm>
            <a:off x="7466013" y="2560276"/>
            <a:ext cx="2439987" cy="1200329"/>
          </a:xfrm>
          <a:prstGeom prst="rect">
            <a:avLst/>
          </a:prstGeom>
          <a:noFill/>
        </p:spPr>
        <p:txBody>
          <a:bodyPr wrap="square" rtlCol="0">
            <a:spAutoFit/>
          </a:bodyPr>
          <a:lstStyle/>
          <a:p>
            <a:r>
              <a:rPr lang="en-ZA" dirty="0" smtClean="0">
                <a:latin typeface="Gabriola" panose="04040605051002020D02" pitchFamily="82" charset="0"/>
              </a:rPr>
              <a:t>Takes on </a:t>
            </a:r>
            <a:r>
              <a:rPr lang="en-ZA" dirty="0">
                <a:latin typeface="Gabriola" panose="04040605051002020D02" pitchFamily="82" charset="0"/>
              </a:rPr>
              <a:t>average 19-40 weeks (4 to 8 months) in the first </a:t>
            </a:r>
            <a:r>
              <a:rPr lang="en-ZA" dirty="0" smtClean="0">
                <a:latin typeface="Gabriola" panose="04040605051002020D02" pitchFamily="82" charset="0"/>
              </a:rPr>
              <a:t>House to develop the Bill (i.e. not including policy development)</a:t>
            </a:r>
            <a:endParaRPr lang="en-GB" dirty="0">
              <a:latin typeface="Gabriola" panose="04040605051002020D02" pitchFamily="82" charset="0"/>
            </a:endParaRPr>
          </a:p>
        </p:txBody>
      </p:sp>
    </p:spTree>
    <p:extLst>
      <p:ext uri="{BB962C8B-B14F-4D97-AF65-F5344CB8AC3E}">
        <p14:creationId xmlns:p14="http://schemas.microsoft.com/office/powerpoint/2010/main" xmlns="" val="32597522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097215" y="2628878"/>
            <a:ext cx="7790693" cy="995559"/>
          </a:xfrm>
        </p:spPr>
        <p:txBody>
          <a:bodyPr>
            <a:normAutofit/>
          </a:bodyPr>
          <a:lstStyle/>
          <a:p>
            <a:pPr algn="ctr"/>
            <a:r>
              <a:rPr lang="en-US" sz="6000" b="1" dirty="0" smtClean="0">
                <a:latin typeface="Arial" panose="020B0604020202020204" pitchFamily="34" charset="0"/>
                <a:cs typeface="Arial" panose="020B0604020202020204" pitchFamily="34" charset="0"/>
              </a:rPr>
              <a:t>Questions?</a:t>
            </a:r>
            <a:endParaRPr lang="en-US" sz="6000" b="1" dirty="0">
              <a:latin typeface="Arial" panose="020B0604020202020204" pitchFamily="34" charset="0"/>
              <a:cs typeface="Arial" panose="020B0604020202020204" pitchFamily="34" charset="0"/>
            </a:endParaRPr>
          </a:p>
        </p:txBody>
      </p:sp>
      <p:sp>
        <p:nvSpPr>
          <p:cNvPr id="5" name="Title 1"/>
          <p:cNvSpPr txBox="1">
            <a:spLocks/>
          </p:cNvSpPr>
          <p:nvPr/>
        </p:nvSpPr>
        <p:spPr>
          <a:xfrm>
            <a:off x="503301" y="1574557"/>
            <a:ext cx="6710362" cy="4813364"/>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buFont typeface="Arial" charset="0"/>
              <a:buChar char="•"/>
            </a:pPr>
            <a:endParaRPr lang="en-US" sz="3200" b="1" dirty="0">
              <a:solidFill>
                <a:schemeClr val="accent4"/>
              </a:solidFill>
            </a:endParaRPr>
          </a:p>
          <a:p>
            <a:pPr marL="457200" indent="-457200">
              <a:buFont typeface="Arial" charset="0"/>
              <a:buChar char="•"/>
            </a:pPr>
            <a:endParaRPr lang="en-US" sz="3200" b="1" dirty="0">
              <a:solidFill>
                <a:schemeClr val="accent4"/>
              </a:solidFill>
            </a:endParaRPr>
          </a:p>
        </p:txBody>
      </p:sp>
      <p:sp>
        <p:nvSpPr>
          <p:cNvPr id="2" name="Slide Number Placeholder 1"/>
          <p:cNvSpPr>
            <a:spLocks noGrp="1"/>
          </p:cNvSpPr>
          <p:nvPr>
            <p:ph type="sldNum" sz="quarter" idx="12"/>
          </p:nvPr>
        </p:nvSpPr>
        <p:spPr/>
        <p:txBody>
          <a:bodyPr/>
          <a:lstStyle/>
          <a:p>
            <a:fld id="{BC72CB22-D7A4-7547-B048-02B7C821FF3F}" type="slidenum">
              <a:rPr lang="en-US" smtClean="0"/>
              <a:pPr/>
              <a:t>9</a:t>
            </a:fld>
            <a:endParaRPr lang="en-US"/>
          </a:p>
        </p:txBody>
      </p:sp>
    </p:spTree>
    <p:extLst>
      <p:ext uri="{BB962C8B-B14F-4D97-AF65-F5344CB8AC3E}">
        <p14:creationId xmlns:p14="http://schemas.microsoft.com/office/powerpoint/2010/main" xmlns="" val="112607012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42948</TotalTime>
  <Words>4267</Words>
  <Application>Microsoft Office PowerPoint</Application>
  <PresentationFormat>A4 Paper (210x297 mm)</PresentationFormat>
  <Paragraphs>215</Paragraphs>
  <Slides>9</Slides>
  <Notes>5</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vt:lpstr>
      <vt:lpstr>Overview</vt:lpstr>
      <vt:lpstr>Progress on suspended Constitutional Court Orders</vt:lpstr>
      <vt:lpstr>Progress on suspended Constitutional Court Orders</vt:lpstr>
      <vt:lpstr>Progress on suspended Constitutional Court Orders</vt:lpstr>
      <vt:lpstr>Progress on suspended Constitutional Court Orders</vt:lpstr>
      <vt:lpstr>Recent judgments impacting on role of Parliament</vt:lpstr>
      <vt:lpstr>Committee Bills</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USER</cp:lastModifiedBy>
  <cp:revision>313</cp:revision>
  <cp:lastPrinted>2019-01-14T13:21:45Z</cp:lastPrinted>
  <dcterms:created xsi:type="dcterms:W3CDTF">2018-09-19T18:24:14Z</dcterms:created>
  <dcterms:modified xsi:type="dcterms:W3CDTF">2022-08-24T11:43:05Z</dcterms:modified>
</cp:coreProperties>
</file>