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6" r:id="rId5"/>
    <p:sldId id="257" r:id="rId6"/>
    <p:sldId id="1110" r:id="rId7"/>
    <p:sldId id="1111" r:id="rId8"/>
    <p:sldId id="1112" r:id="rId9"/>
    <p:sldId id="1113"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hoga Komana" initials="MK" lastIdx="1" clrIdx="0">
    <p:extLst>
      <p:ext uri="{19B8F6BF-5375-455C-9EA6-DF929625EA0E}">
        <p15:presenceInfo xmlns:p15="http://schemas.microsoft.com/office/powerpoint/2012/main" xmlns="" userId="S-1-5-21-1060706306-1629314905-1663326860-215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E0000"/>
    <a:srgbClr val="640000"/>
    <a:srgbClr val="FF3300"/>
    <a:srgbClr val="990000"/>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792" autoAdjust="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sorterViewPr>
    <p:cViewPr>
      <p:scale>
        <a:sx n="100" d="100"/>
        <a:sy n="100" d="100"/>
      </p:scale>
      <p:origin x="0" y="-1184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87151D-AAFA-4668-ADCC-D8295E008D68}" type="datetimeFigureOut">
              <a:rPr lang="en-US" smtClean="0"/>
              <a:pPr/>
              <a:t>8/25/2022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FBA93-46B5-4C50-9AC0-60639D450764}" type="slidenum">
              <a:rPr lang="en-US" smtClean="0"/>
              <a:pPr/>
              <a:t>‹#›</a:t>
            </a:fld>
            <a:endParaRPr lang="en-US"/>
          </a:p>
        </p:txBody>
      </p:sp>
    </p:spTree>
    <p:extLst>
      <p:ext uri="{BB962C8B-B14F-4D97-AF65-F5344CB8AC3E}">
        <p14:creationId xmlns:p14="http://schemas.microsoft.com/office/powerpoint/2010/main" xmlns="" val="4266176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FFBA93-46B5-4C50-9AC0-60639D450764}" type="slidenum">
              <a:rPr lang="en-US" smtClean="0"/>
              <a:pPr/>
              <a:t>5</a:t>
            </a:fld>
            <a:endParaRPr lang="en-US"/>
          </a:p>
        </p:txBody>
      </p:sp>
    </p:spTree>
    <p:extLst>
      <p:ext uri="{BB962C8B-B14F-4D97-AF65-F5344CB8AC3E}">
        <p14:creationId xmlns:p14="http://schemas.microsoft.com/office/powerpoint/2010/main" xmlns="" val="1580461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FFBA93-46B5-4C50-9AC0-60639D450764}" type="slidenum">
              <a:rPr lang="en-US" smtClean="0"/>
              <a:pPr/>
              <a:t>6</a:t>
            </a:fld>
            <a:endParaRPr lang="en-US"/>
          </a:p>
        </p:txBody>
      </p:sp>
    </p:spTree>
    <p:extLst>
      <p:ext uri="{BB962C8B-B14F-4D97-AF65-F5344CB8AC3E}">
        <p14:creationId xmlns:p14="http://schemas.microsoft.com/office/powerpoint/2010/main" xmlns="" val="940531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Background pattern&#10;&#10;Description automatically generated with medium confidence">
            <a:extLst>
              <a:ext uri="{FF2B5EF4-FFF2-40B4-BE49-F238E27FC236}">
                <a16:creationId xmlns:a16="http://schemas.microsoft.com/office/drawing/2014/main" xmlns="" id="{87AEAB40-75E8-46B3-B1FC-2E7872BD0792}"/>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68151"/>
          <a:stretch/>
        </p:blipFill>
        <p:spPr>
          <a:xfrm>
            <a:off x="0" y="6073255"/>
            <a:ext cx="12192000" cy="784746"/>
          </a:xfrm>
          <a:prstGeom prst="rect">
            <a:avLst/>
          </a:prstGeom>
        </p:spPr>
      </p:pic>
      <p:pic>
        <p:nvPicPr>
          <p:cNvPr id="14" name="Picture 13" descr="A train on the railway tracks&#10;&#10;Description automatically generated with low confidence">
            <a:extLst>
              <a:ext uri="{FF2B5EF4-FFF2-40B4-BE49-F238E27FC236}">
                <a16:creationId xmlns:a16="http://schemas.microsoft.com/office/drawing/2014/main" xmlns="" id="{FB77EC04-A44D-46F8-9DF9-7F1ED0CF7D6C}"/>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32014" y="2932385"/>
            <a:ext cx="7154200" cy="3140869"/>
          </a:xfrm>
          <a:prstGeom prst="rect">
            <a:avLst/>
          </a:prstGeom>
        </p:spPr>
      </p:pic>
      <p:pic>
        <p:nvPicPr>
          <p:cNvPr id="16" name="Picture 15" descr="Shape, background pattern&#10;&#10;Description automatically generated with medium confidence">
            <a:extLst>
              <a:ext uri="{FF2B5EF4-FFF2-40B4-BE49-F238E27FC236}">
                <a16:creationId xmlns:a16="http://schemas.microsoft.com/office/drawing/2014/main" xmlns="" id="{1E39DBF8-B5F9-42D1-8C6F-9A9CA540BF52}"/>
              </a:ext>
            </a:extLst>
          </p:cNvPr>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85186" b="72273"/>
          <a:stretch/>
        </p:blipFill>
        <p:spPr>
          <a:xfrm>
            <a:off x="8224291" y="2932385"/>
            <a:ext cx="2868099" cy="2356765"/>
          </a:xfrm>
          <a:prstGeom prst="rect">
            <a:avLst/>
          </a:prstGeom>
        </p:spPr>
      </p:pic>
      <p:sp>
        <p:nvSpPr>
          <p:cNvPr id="17" name="Title 16">
            <a:extLst>
              <a:ext uri="{FF2B5EF4-FFF2-40B4-BE49-F238E27FC236}">
                <a16:creationId xmlns:a16="http://schemas.microsoft.com/office/drawing/2014/main" xmlns="" id="{F0DAE008-BBAE-429F-9CFE-5F86FBE3B1F2}"/>
              </a:ext>
            </a:extLst>
          </p:cNvPr>
          <p:cNvSpPr>
            <a:spLocks noGrp="1"/>
          </p:cNvSpPr>
          <p:nvPr>
            <p:ph type="title" hasCustomPrompt="1"/>
          </p:nvPr>
        </p:nvSpPr>
        <p:spPr>
          <a:xfrm>
            <a:off x="838200" y="365125"/>
            <a:ext cx="9015248" cy="1325563"/>
          </a:xfrm>
          <a:prstGeom prst="rect">
            <a:avLst/>
          </a:prstGeom>
        </p:spPr>
        <p:txBody>
          <a:bodyPr/>
          <a:lstStyle>
            <a:lvl1pPr>
              <a:defRPr sz="4000" b="1">
                <a:latin typeface="Arial" panose="020B0604020202020204" pitchFamily="34" charset="0"/>
                <a:cs typeface="Arial" panose="020B0604020202020204" pitchFamily="34" charset="0"/>
              </a:defRPr>
            </a:lvl1pPr>
          </a:lstStyle>
          <a:p>
            <a:r>
              <a:rPr lang="en-US" dirty="0"/>
              <a:t>HEADING</a:t>
            </a:r>
            <a:br>
              <a:rPr lang="en-US" dirty="0"/>
            </a:br>
            <a:endParaRPr lang="en-US" dirty="0"/>
          </a:p>
        </p:txBody>
      </p:sp>
    </p:spTree>
    <p:extLst>
      <p:ext uri="{BB962C8B-B14F-4D97-AF65-F5344CB8AC3E}">
        <p14:creationId xmlns:p14="http://schemas.microsoft.com/office/powerpoint/2010/main" xmlns="" val="2984870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896ED08-1C18-40A6-BD46-240A6E7FA6CD}" type="datetimeFigureOut">
              <a:rPr lang="en-ZA" smtClean="0"/>
              <a:pPr/>
              <a:t>2022/08/25</a:t>
            </a:fld>
            <a:endParaRPr lang="en-ZA"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36B9096-F67B-4EC2-8F12-6EB18C2F4EE2}" type="slidenum">
              <a:rPr lang="en-ZA" smtClean="0"/>
              <a:pPr/>
              <a:t>‹#›</a:t>
            </a:fld>
            <a:endParaRPr lang="en-ZA" dirty="0"/>
          </a:p>
        </p:txBody>
      </p:sp>
    </p:spTree>
    <p:extLst>
      <p:ext uri="{BB962C8B-B14F-4D97-AF65-F5344CB8AC3E}">
        <p14:creationId xmlns:p14="http://schemas.microsoft.com/office/powerpoint/2010/main" xmlns="" val="4111031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896ED08-1C18-40A6-BD46-240A6E7FA6CD}" type="datetimeFigureOut">
              <a:rPr lang="en-ZA" smtClean="0"/>
              <a:pPr/>
              <a:t>2022/08/25</a:t>
            </a:fld>
            <a:endParaRPr lang="en-ZA"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36B9096-F67B-4EC2-8F12-6EB18C2F4EE2}" type="slidenum">
              <a:rPr lang="en-ZA" smtClean="0"/>
              <a:pPr/>
              <a:t>‹#›</a:t>
            </a:fld>
            <a:endParaRPr lang="en-ZA" dirty="0"/>
          </a:p>
        </p:txBody>
      </p:sp>
    </p:spTree>
    <p:extLst>
      <p:ext uri="{BB962C8B-B14F-4D97-AF65-F5344CB8AC3E}">
        <p14:creationId xmlns:p14="http://schemas.microsoft.com/office/powerpoint/2010/main" xmlns="" val="1153773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896ED08-1C18-40A6-BD46-240A6E7FA6CD}" type="datetimeFigureOut">
              <a:rPr lang="en-ZA" smtClean="0"/>
              <a:pPr/>
              <a:t>2022/08/25</a:t>
            </a:fld>
            <a:endParaRPr lang="en-ZA"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36B9096-F67B-4EC2-8F12-6EB18C2F4EE2}" type="slidenum">
              <a:rPr lang="en-ZA" smtClean="0"/>
              <a:pPr/>
              <a:t>‹#›</a:t>
            </a:fld>
            <a:endParaRPr lang="en-ZA" dirty="0"/>
          </a:p>
        </p:txBody>
      </p:sp>
    </p:spTree>
    <p:extLst>
      <p:ext uri="{BB962C8B-B14F-4D97-AF65-F5344CB8AC3E}">
        <p14:creationId xmlns:p14="http://schemas.microsoft.com/office/powerpoint/2010/main" xmlns="" val="3741666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47FB3F-9E41-4C31-A5DC-00AEABB13E2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xmlns="" val="119235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Tree>
    <p:extLst>
      <p:ext uri="{BB962C8B-B14F-4D97-AF65-F5344CB8AC3E}">
        <p14:creationId xmlns:p14="http://schemas.microsoft.com/office/powerpoint/2010/main" xmlns="" val="625292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ZA"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xmlns="" val="2640165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ZA"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xmlns="" val="2779777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896ED08-1C18-40A6-BD46-240A6E7FA6CD}" type="datetimeFigureOut">
              <a:rPr lang="en-ZA" smtClean="0"/>
              <a:pPr/>
              <a:t>2022/08/25</a:t>
            </a:fld>
            <a:endParaRPr lang="en-ZA"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36B9096-F67B-4EC2-8F12-6EB18C2F4EE2}" type="slidenum">
              <a:rPr lang="en-ZA" smtClean="0"/>
              <a:pPr/>
              <a:t>‹#›</a:t>
            </a:fld>
            <a:endParaRPr lang="en-ZA" dirty="0"/>
          </a:p>
        </p:txBody>
      </p:sp>
    </p:spTree>
    <p:extLst>
      <p:ext uri="{BB962C8B-B14F-4D97-AF65-F5344CB8AC3E}">
        <p14:creationId xmlns:p14="http://schemas.microsoft.com/office/powerpoint/2010/main" xmlns="" val="3592193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896ED08-1C18-40A6-BD46-240A6E7FA6CD}" type="datetimeFigureOut">
              <a:rPr lang="en-ZA" smtClean="0"/>
              <a:pPr/>
              <a:t>2022/08/25</a:t>
            </a:fld>
            <a:endParaRPr lang="en-ZA"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36B9096-F67B-4EC2-8F12-6EB18C2F4EE2}" type="slidenum">
              <a:rPr lang="en-ZA" smtClean="0"/>
              <a:pPr/>
              <a:t>‹#›</a:t>
            </a:fld>
            <a:endParaRPr lang="en-ZA" dirty="0"/>
          </a:p>
        </p:txBody>
      </p:sp>
    </p:spTree>
    <p:extLst>
      <p:ext uri="{BB962C8B-B14F-4D97-AF65-F5344CB8AC3E}">
        <p14:creationId xmlns:p14="http://schemas.microsoft.com/office/powerpoint/2010/main" xmlns="" val="75103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91587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896ED08-1C18-40A6-BD46-240A6E7FA6CD}" type="datetimeFigureOut">
              <a:rPr lang="en-ZA" smtClean="0"/>
              <a:pPr/>
              <a:t>2022/08/25</a:t>
            </a:fld>
            <a:endParaRPr lang="en-ZA"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36B9096-F67B-4EC2-8F12-6EB18C2F4EE2}" type="slidenum">
              <a:rPr lang="en-ZA" smtClean="0"/>
              <a:pPr/>
              <a:t>‹#›</a:t>
            </a:fld>
            <a:endParaRPr lang="en-ZA" dirty="0"/>
          </a:p>
        </p:txBody>
      </p:sp>
    </p:spTree>
    <p:extLst>
      <p:ext uri="{BB962C8B-B14F-4D97-AF65-F5344CB8AC3E}">
        <p14:creationId xmlns:p14="http://schemas.microsoft.com/office/powerpoint/2010/main" xmlns="" val="3694767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896ED08-1C18-40A6-BD46-240A6E7FA6CD}" type="datetimeFigureOut">
              <a:rPr lang="en-ZA" smtClean="0"/>
              <a:pPr/>
              <a:t>2022/08/25</a:t>
            </a:fld>
            <a:endParaRPr lang="en-ZA"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36B9096-F67B-4EC2-8F12-6EB18C2F4EE2}" type="slidenum">
              <a:rPr lang="en-ZA" smtClean="0"/>
              <a:pPr/>
              <a:t>‹#›</a:t>
            </a:fld>
            <a:endParaRPr lang="en-ZA" dirty="0"/>
          </a:p>
        </p:txBody>
      </p:sp>
    </p:spTree>
    <p:extLst>
      <p:ext uri="{BB962C8B-B14F-4D97-AF65-F5344CB8AC3E}">
        <p14:creationId xmlns:p14="http://schemas.microsoft.com/office/powerpoint/2010/main" xmlns="" val="47557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Shape, background pattern&#10;&#10;Description automatically generated with medium confidence">
            <a:extLst>
              <a:ext uri="{FF2B5EF4-FFF2-40B4-BE49-F238E27FC236}">
                <a16:creationId xmlns:a16="http://schemas.microsoft.com/office/drawing/2014/main" xmlns="" id="{5DC3B546-2376-4086-9699-525CAAF7FFC0}"/>
              </a:ext>
            </a:extLst>
          </p:cNvPr>
          <p:cNvPicPr>
            <a:picLocks noChangeAspect="1"/>
          </p:cNvPicPr>
          <p:nvPr userDrawn="1"/>
        </p:nvPicPr>
        <p:blipFill rotWithShape="1">
          <a:blip r:embed="rId15" cstate="print">
            <a:extLst>
              <a:ext uri="{28A0092B-C50C-407E-A947-70E740481C1C}">
                <a14:useLocalDpi xmlns:a14="http://schemas.microsoft.com/office/drawing/2010/main" xmlns="" val="0"/>
              </a:ext>
            </a:extLst>
          </a:blip>
          <a:srcRect l="85215" b="73121"/>
          <a:stretch/>
        </p:blipFill>
        <p:spPr>
          <a:xfrm>
            <a:off x="10533993" y="49815"/>
            <a:ext cx="1639614" cy="1438700"/>
          </a:xfrm>
          <a:prstGeom prst="rect">
            <a:avLst/>
          </a:prstGeom>
        </p:spPr>
      </p:pic>
      <p:sp>
        <p:nvSpPr>
          <p:cNvPr id="2" name="Title Placeholder 1"/>
          <p:cNvSpPr>
            <a:spLocks noGrp="1"/>
          </p:cNvSpPr>
          <p:nvPr>
            <p:ph type="title"/>
          </p:nvPr>
        </p:nvSpPr>
        <p:spPr>
          <a:xfrm>
            <a:off x="838200" y="365125"/>
            <a:ext cx="9078310" cy="1325563"/>
          </a:xfrm>
          <a:prstGeom prst="rect">
            <a:avLst/>
          </a:prstGeom>
        </p:spPr>
        <p:txBody>
          <a:bodyPr vert="horz" lIns="91440" tIns="45720" rIns="91440" bIns="45720" rtlCol="0" anchor="ctr">
            <a:normAutofit/>
          </a:bodyPr>
          <a:lstStyle/>
          <a:p>
            <a:r>
              <a:rPr lang="en-US"/>
              <a:t>Click to edit Master title style</a:t>
            </a:r>
            <a:endParaRPr lang="en-ZA"/>
          </a:p>
        </p:txBody>
      </p:sp>
      <p:pic>
        <p:nvPicPr>
          <p:cNvPr id="10" name="Picture 9" descr="Background pattern&#10;&#10;Description automatically generated with medium confidence">
            <a:extLst>
              <a:ext uri="{FF2B5EF4-FFF2-40B4-BE49-F238E27FC236}">
                <a16:creationId xmlns:a16="http://schemas.microsoft.com/office/drawing/2014/main" xmlns="" id="{0BA921DB-4649-4212-BF2D-BC0C91EAF564}"/>
              </a:ext>
            </a:extLst>
          </p:cNvPr>
          <p:cNvPicPr>
            <a:picLocks noChangeAspect="1"/>
          </p:cNvPicPr>
          <p:nvPr userDrawn="1"/>
        </p:nvPicPr>
        <p:blipFill rotWithShape="1">
          <a:blip r:embed="rId16" cstate="print">
            <a:extLst>
              <a:ext uri="{28A0092B-C50C-407E-A947-70E740481C1C}">
                <a14:useLocalDpi xmlns:a14="http://schemas.microsoft.com/office/drawing/2010/main" xmlns="" val="0"/>
              </a:ext>
            </a:extLst>
          </a:blip>
          <a:srcRect t="68151"/>
          <a:stretch/>
        </p:blipFill>
        <p:spPr>
          <a:xfrm>
            <a:off x="0" y="6073254"/>
            <a:ext cx="12192000" cy="784746"/>
          </a:xfrm>
          <a:prstGeom prst="rect">
            <a:avLst/>
          </a:prstGeom>
        </p:spPr>
      </p:pic>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MSIPCMContentMarking" descr="{&quot;HashCode&quot;:-498590785,&quot;Placement&quot;:&quot;Footer&quot;,&quot;Top&quot;:522.0343,&quot;Left&quot;:0.0,&quot;SlideWidth&quot;:960,&quot;SlideHeight&quot;:540}">
            <a:extLst>
              <a:ext uri="{FF2B5EF4-FFF2-40B4-BE49-F238E27FC236}">
                <a16:creationId xmlns:a16="http://schemas.microsoft.com/office/drawing/2014/main" xmlns="" id="{A26B83EA-7C46-4738-9C42-1BB5E04FE237}"/>
              </a:ext>
            </a:extLst>
          </p:cNvPr>
          <p:cNvSpPr txBox="1"/>
          <p:nvPr userDrawn="1"/>
        </p:nvSpPr>
        <p:spPr>
          <a:xfrm>
            <a:off x="0" y="6629836"/>
            <a:ext cx="993818" cy="228163"/>
          </a:xfrm>
          <a:prstGeom prst="rect">
            <a:avLst/>
          </a:prstGeom>
          <a:noFill/>
        </p:spPr>
        <p:txBody>
          <a:bodyPr vert="horz" wrap="square" lIns="0" tIns="0" rIns="0" bIns="0" rtlCol="0" anchor="ctr" anchorCtr="1">
            <a:spAutoFit/>
          </a:bodyPr>
          <a:lstStyle/>
          <a:p>
            <a:pPr algn="l">
              <a:spcBef>
                <a:spcPts val="0"/>
              </a:spcBef>
              <a:spcAft>
                <a:spcPts val="0"/>
              </a:spcAft>
            </a:pPr>
            <a:r>
              <a:rPr lang="en-ZA" sz="800">
                <a:solidFill>
                  <a:srgbClr val="000000"/>
                </a:solidFill>
                <a:latin typeface="Calibri" panose="020F0502020204030204" pitchFamily="34" charset="0"/>
              </a:rPr>
              <a:t>LIMITED SHARING</a:t>
            </a:r>
            <a:endParaRPr lang="en-ZA" sz="800" dirty="0">
              <a:solidFill>
                <a:srgbClr val="000000"/>
              </a:solidFill>
              <a:latin typeface="Calibri" panose="020F0502020204030204" pitchFamily="34" charset="0"/>
            </a:endParaRPr>
          </a:p>
        </p:txBody>
      </p:sp>
    </p:spTree>
    <p:extLst>
      <p:ext uri="{BB962C8B-B14F-4D97-AF65-F5344CB8AC3E}">
        <p14:creationId xmlns:p14="http://schemas.microsoft.com/office/powerpoint/2010/main" xmlns="" val="1257226624"/>
      </p:ext>
    </p:extLst>
  </p:cSld>
  <p:clrMap bg1="lt1" tx1="dk1" bg2="lt2" tx2="dk2" accent1="accent1" accent2="accent2" accent3="accent3" accent4="accent4" accent5="accent5" accent6="accent6" hlink="hlink" folHlink="folHlink"/>
  <p:sldLayoutIdLst>
    <p:sldLayoutId id="2147483673"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41DBCA-290D-4C09-A3EA-99FADB348E2E}"/>
              </a:ext>
            </a:extLst>
          </p:cNvPr>
          <p:cNvSpPr>
            <a:spLocks noGrp="1"/>
          </p:cNvSpPr>
          <p:nvPr>
            <p:ph type="title"/>
          </p:nvPr>
        </p:nvSpPr>
        <p:spPr>
          <a:xfrm>
            <a:off x="845592" y="976811"/>
            <a:ext cx="9090888" cy="2358639"/>
          </a:xfrm>
          <a:prstGeom prst="rect">
            <a:avLst/>
          </a:prstGeom>
        </p:spPr>
        <p:txBody>
          <a:bodyPr>
            <a:noAutofit/>
          </a:bodyPr>
          <a:lstStyle/>
          <a:p>
            <a:pPr algn="ctr">
              <a:spcBef>
                <a:spcPct val="0"/>
              </a:spcBef>
              <a:buNone/>
            </a:pPr>
            <a:r>
              <a:rPr lang="en-US" sz="2800" dirty="0">
                <a:effectLst>
                  <a:outerShdw blurRad="38100" dist="38100" dir="2700000" algn="tl">
                    <a:srgbClr val="000000">
                      <a:alpha val="43137"/>
                    </a:srgbClr>
                  </a:outerShdw>
                </a:effectLst>
              </a:rPr>
              <a:t>Railway Safety Bill</a:t>
            </a:r>
            <a:r>
              <a:rPr lang="en-US" sz="2800" b="1" dirty="0">
                <a:effectLst>
                  <a:outerShdw blurRad="38100" dist="38100" dir="2700000" algn="tl">
                    <a:srgbClr val="000000">
                      <a:alpha val="43137"/>
                    </a:srgbClr>
                  </a:outerShdw>
                </a:effectLst>
              </a:rPr>
              <a:t/>
            </a:r>
            <a:br>
              <a:rPr lang="en-US" sz="2800" b="1" dirty="0">
                <a:effectLst>
                  <a:outerShdw blurRad="38100" dist="38100" dir="2700000" algn="tl">
                    <a:srgbClr val="000000">
                      <a:alpha val="43137"/>
                    </a:srgbClr>
                  </a:outerShdw>
                </a:effectLst>
              </a:rPr>
            </a:b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690850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E8A8F3-E9CA-45BC-9825-73977A4DDAB3}"/>
              </a:ext>
            </a:extLst>
          </p:cNvPr>
          <p:cNvSpPr txBox="1"/>
          <p:nvPr/>
        </p:nvSpPr>
        <p:spPr>
          <a:xfrm>
            <a:off x="0" y="-84171"/>
            <a:ext cx="4375447" cy="5973511"/>
          </a:xfrm>
          <a:prstGeom prst="rect">
            <a:avLst/>
          </a:prstGeom>
          <a:solidFill>
            <a:schemeClr val="bg1">
              <a:lumMod val="95000"/>
            </a:schemeClr>
          </a:solidFill>
        </p:spPr>
        <p:txBody>
          <a:bodyPr wrap="square" rtlCol="0">
            <a:spAutoFit/>
          </a:bodyPr>
          <a:lstStyle/>
          <a:p>
            <a:endParaRPr lang="en-ZA" dirty="0"/>
          </a:p>
        </p:txBody>
      </p:sp>
      <p:sp>
        <p:nvSpPr>
          <p:cNvPr id="8" name="Text Placeholder 3">
            <a:extLst>
              <a:ext uri="{FF2B5EF4-FFF2-40B4-BE49-F238E27FC236}">
                <a16:creationId xmlns:a16="http://schemas.microsoft.com/office/drawing/2014/main" xmlns="" id="{84FC3EBE-DB5D-453D-9C83-F6F951F2D455}"/>
              </a:ext>
            </a:extLst>
          </p:cNvPr>
          <p:cNvSpPr txBox="1">
            <a:spLocks/>
          </p:cNvSpPr>
          <p:nvPr/>
        </p:nvSpPr>
        <p:spPr>
          <a:xfrm>
            <a:off x="4375445" y="1514180"/>
            <a:ext cx="7523546" cy="3570621"/>
          </a:xfrm>
          <a:prstGeom prst="rect">
            <a:avLst/>
          </a:prstGeom>
        </p:spPr>
        <p:txBody>
          <a:bodyPr vert="horz" lIns="91440" tIns="45720" rIns="91440" bIns="45720" rtlCol="0">
            <a:normAutofit/>
          </a:bodyPr>
          <a:lstStyle>
            <a:lvl1pPr marL="253685" indent="-253685" algn="l" defTabSz="914400" rtl="0" eaLnBrk="1" latinLnBrk="0" hangingPunct="1">
              <a:lnSpc>
                <a:spcPct val="90000"/>
              </a:lnSpc>
              <a:spcBef>
                <a:spcPts val="1000"/>
              </a:spcBef>
              <a:buClr>
                <a:srgbClr val="00A386"/>
              </a:buClr>
              <a:buFont typeface="+mj-lt"/>
              <a:buAutoNum type="arabicPeriod"/>
              <a:tabLst/>
              <a:defRPr sz="2093" b="1" i="0" kern="1200">
                <a:solidFill>
                  <a:srgbClr val="2A2976"/>
                </a:solidFill>
                <a:latin typeface="Parisine Office" panose="020B0503050000020004" pitchFamily="34" charset="77"/>
                <a:ea typeface="+mn-ea"/>
                <a:cs typeface="+mn-cs"/>
              </a:defRPr>
            </a:lvl1pPr>
            <a:lvl2pPr marL="253685" marR="0" indent="0" algn="l" defTabSz="913266" rtl="0" eaLnBrk="1" fontAlgn="auto" latinLnBrk="0" hangingPunct="1">
              <a:lnSpc>
                <a:spcPct val="90000"/>
              </a:lnSpc>
              <a:spcBef>
                <a:spcPts val="0"/>
              </a:spcBef>
              <a:spcAft>
                <a:spcPts val="0"/>
              </a:spcAft>
              <a:buClrTx/>
              <a:buSzTx/>
              <a:buFontTx/>
              <a:buNone/>
              <a:tabLst/>
              <a:defRPr sz="1712" b="0" i="0" kern="1200">
                <a:solidFill>
                  <a:srgbClr val="2A2976"/>
                </a:solidFill>
                <a:latin typeface="Parisine Office" panose="020B0503050000020004" pitchFamily="34" charset="77"/>
                <a:ea typeface="+mn-ea"/>
                <a:cs typeface="+mn-cs"/>
              </a:defRPr>
            </a:lvl2pPr>
            <a:lvl3pPr marL="913266"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69899"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6532"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283"/>
              </a:spcBef>
              <a:buClr>
                <a:srgbClr val="002060"/>
              </a:buClr>
              <a:buNone/>
            </a:pPr>
            <a:endParaRPr lang="en-ZA" sz="2000" dirty="0">
              <a:solidFill>
                <a:srgbClr val="7E0000"/>
              </a:solidFill>
              <a:latin typeface="Arial" panose="020B0604020202020204" pitchFamily="34" charset="0"/>
              <a:cs typeface="Arial" panose="020B0604020202020204" pitchFamily="34" charset="0"/>
            </a:endParaRPr>
          </a:p>
        </p:txBody>
      </p:sp>
      <p:sp>
        <p:nvSpPr>
          <p:cNvPr id="5" name="Titre 1">
            <a:extLst>
              <a:ext uri="{FF2B5EF4-FFF2-40B4-BE49-F238E27FC236}">
                <a16:creationId xmlns:a16="http://schemas.microsoft.com/office/drawing/2014/main" xmlns="" id="{648F0942-E402-4D5F-8C2E-A66CE83BEB4A}"/>
              </a:ext>
            </a:extLst>
          </p:cNvPr>
          <p:cNvSpPr>
            <a:spLocks noGrp="1" noChangeArrowheads="1"/>
          </p:cNvSpPr>
          <p:nvPr>
            <p:ph type="title"/>
          </p:nvPr>
        </p:nvSpPr>
        <p:spPr>
          <a:xfrm>
            <a:off x="400867" y="1279444"/>
            <a:ext cx="3651257" cy="664414"/>
          </a:xfrm>
        </p:spPr>
        <p:txBody>
          <a:bodyPr>
            <a:normAutofit/>
          </a:bodyPr>
          <a:lstStyle/>
          <a:p>
            <a:r>
              <a:rPr lang="fr-FR" altLang="fr-FR" sz="3400" b="1" dirty="0">
                <a:effectLst>
                  <a:outerShdw blurRad="38100" dist="38100" dir="2700000" algn="tl">
                    <a:srgbClr val="000000">
                      <a:alpha val="43137"/>
                    </a:srgbClr>
                  </a:outerShdw>
                </a:effectLst>
              </a:rPr>
              <a:t>Contents</a:t>
            </a:r>
          </a:p>
        </p:txBody>
      </p:sp>
      <p:sp>
        <p:nvSpPr>
          <p:cNvPr id="7" name="TextBox 6">
            <a:extLst>
              <a:ext uri="{FF2B5EF4-FFF2-40B4-BE49-F238E27FC236}">
                <a16:creationId xmlns:a16="http://schemas.microsoft.com/office/drawing/2014/main" xmlns="" id="{EB0BF87C-DAEA-64C0-4FC0-D09887FB5000}"/>
              </a:ext>
            </a:extLst>
          </p:cNvPr>
          <p:cNvSpPr txBox="1"/>
          <p:nvPr/>
        </p:nvSpPr>
        <p:spPr>
          <a:xfrm>
            <a:off x="4452991" y="2095526"/>
            <a:ext cx="7523546" cy="3877985"/>
          </a:xfrm>
          <a:prstGeom prst="rect">
            <a:avLst/>
          </a:prstGeom>
          <a:noFill/>
        </p:spPr>
        <p:txBody>
          <a:bodyPr wrap="square">
            <a:spAutoFit/>
          </a:bodyPr>
          <a:lstStyle/>
          <a:p>
            <a:pPr marL="457200" indent="-457200">
              <a:buFont typeface="+mj-lt"/>
              <a:buAutoNum type="arabicPeriod"/>
            </a:pPr>
            <a:r>
              <a:rPr lang="en-GB" sz="2400" b="1" dirty="0">
                <a:latin typeface="Arial" panose="020B0604020202020204" pitchFamily="34" charset="0"/>
                <a:cs typeface="Arial" panose="020B0604020202020204" pitchFamily="34" charset="0"/>
              </a:rPr>
              <a:t>Safety Permits</a:t>
            </a:r>
          </a:p>
          <a:p>
            <a:pPr marL="457200" indent="-457200">
              <a:buFont typeface="+mj-lt"/>
              <a:buAutoNum type="arabicPeriod"/>
            </a:pPr>
            <a:endParaRPr lang="en-GB" sz="2400" b="1" dirty="0">
              <a:latin typeface="Arial" panose="020B0604020202020204" pitchFamily="34" charset="0"/>
              <a:cs typeface="Arial" panose="020B0604020202020204" pitchFamily="34" charset="0"/>
            </a:endParaRPr>
          </a:p>
          <a:p>
            <a:pPr marL="457200" indent="-457200">
              <a:buFont typeface="+mj-lt"/>
              <a:buAutoNum type="arabicPeriod"/>
            </a:pPr>
            <a:r>
              <a:rPr lang="en-GB" sz="2400" b="1" dirty="0">
                <a:latin typeface="Arial" panose="020B0604020202020204" pitchFamily="34" charset="0"/>
                <a:cs typeface="Arial" panose="020B0604020202020204" pitchFamily="34" charset="0"/>
              </a:rPr>
              <a:t>Public Participation</a:t>
            </a:r>
          </a:p>
          <a:p>
            <a:pPr marL="457200" indent="-457200">
              <a:buFont typeface="+mj-lt"/>
              <a:buAutoNum type="arabicPeriod"/>
            </a:pPr>
            <a:endParaRPr lang="en-GB" sz="2400" b="1" dirty="0">
              <a:latin typeface="Arial" panose="020B0604020202020204" pitchFamily="34" charset="0"/>
              <a:cs typeface="Arial" panose="020B0604020202020204" pitchFamily="34" charset="0"/>
            </a:endParaRPr>
          </a:p>
          <a:p>
            <a:pPr marL="457200" indent="-457200">
              <a:buFont typeface="+mj-lt"/>
              <a:buAutoNum type="arabicPeriod"/>
            </a:pPr>
            <a:r>
              <a:rPr lang="en-GB" sz="2400" b="1" dirty="0">
                <a:latin typeface="Arial" panose="020B0604020202020204" pitchFamily="34" charset="0"/>
                <a:cs typeface="Arial" panose="020B0604020202020204" pitchFamily="34" charset="0"/>
              </a:rPr>
              <a:t>Training for Safety Critical Grades</a:t>
            </a:r>
          </a:p>
          <a:p>
            <a:pPr marL="457200" indent="-457200">
              <a:buFont typeface="+mj-lt"/>
              <a:buAutoNum type="arabicPeriod"/>
            </a:pPr>
            <a:endParaRPr lang="en-GB" sz="2400" b="1" dirty="0">
              <a:latin typeface="Arial" panose="020B0604020202020204" pitchFamily="34" charset="0"/>
              <a:cs typeface="Arial" panose="020B0604020202020204" pitchFamily="34" charset="0"/>
            </a:endParaRPr>
          </a:p>
          <a:p>
            <a:pPr marL="457200" indent="-457200">
              <a:buFont typeface="+mj-lt"/>
              <a:buAutoNum type="arabicPeriod"/>
            </a:pPr>
            <a:r>
              <a:rPr lang="en-GB" sz="2400" b="1" dirty="0">
                <a:latin typeface="Arial" panose="020B0604020202020204" pitchFamily="34" charset="0"/>
                <a:cs typeface="Arial" panose="020B0604020202020204" pitchFamily="34" charset="0"/>
              </a:rPr>
              <a:t>Licensing for Safety Critical Grades </a:t>
            </a:r>
          </a:p>
          <a:p>
            <a:pPr marL="342900" indent="-342900">
              <a:buFont typeface="+mj-lt"/>
              <a:buAutoNum type="arabicPeriod"/>
            </a:pPr>
            <a:endParaRPr lang="en-GB" b="1" dirty="0">
              <a:latin typeface="Arial" panose="020B0604020202020204" pitchFamily="34" charset="0"/>
              <a:cs typeface="Arial" panose="020B0604020202020204" pitchFamily="34" charset="0"/>
            </a:endParaRPr>
          </a:p>
          <a:p>
            <a:pPr lvl="1"/>
            <a:endParaRPr lang="en-GB" sz="2400" dirty="0">
              <a:latin typeface="Arial" panose="020B0604020202020204" pitchFamily="34" charset="0"/>
              <a:cs typeface="Arial" panose="020B0604020202020204" pitchFamily="34" charset="0"/>
            </a:endParaRPr>
          </a:p>
          <a:p>
            <a:endParaRPr lang="en-GB" dirty="0"/>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xmlns="" val="2038763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1C1A2E24-1170-4C89-BF99-2936FDB19F6D}"/>
              </a:ext>
            </a:extLst>
          </p:cNvPr>
          <p:cNvSpPr>
            <a:spLocks noGrp="1"/>
          </p:cNvSpPr>
          <p:nvPr>
            <p:ph type="title"/>
          </p:nvPr>
        </p:nvSpPr>
        <p:spPr>
          <a:xfrm>
            <a:off x="347501" y="194400"/>
            <a:ext cx="7922740" cy="417066"/>
          </a:xfrm>
        </p:spPr>
        <p:txBody>
          <a:bodyPr>
            <a:noAutofit/>
          </a:bodyPr>
          <a:lstStyle/>
          <a:p>
            <a:pPr marL="514350" indent="-514350">
              <a:buFont typeface="+mj-lt"/>
              <a:buAutoNum type="arabicPeriod"/>
            </a:pPr>
            <a:r>
              <a:rPr lang="en-GB" sz="2600" b="1" dirty="0">
                <a:effectLst>
                  <a:outerShdw blurRad="38100" dist="38100" dir="2700000" algn="tl">
                    <a:srgbClr val="000000">
                      <a:alpha val="43137"/>
                    </a:srgbClr>
                  </a:outerShdw>
                </a:effectLst>
                <a:ea typeface="MS PGothic" panose="020B0600070205080204" pitchFamily="34" charset="-128"/>
              </a:rPr>
              <a:t>Safety Permits</a:t>
            </a:r>
          </a:p>
        </p:txBody>
      </p:sp>
      <p:sp>
        <p:nvSpPr>
          <p:cNvPr id="7" name="Rounded Rectangle 21">
            <a:extLst>
              <a:ext uri="{FF2B5EF4-FFF2-40B4-BE49-F238E27FC236}">
                <a16:creationId xmlns:a16="http://schemas.microsoft.com/office/drawing/2014/main" xmlns="" id="{F49CFFA3-B96E-251B-D1AC-3566A64D817C}"/>
              </a:ext>
            </a:extLst>
          </p:cNvPr>
          <p:cNvSpPr/>
          <p:nvPr/>
        </p:nvSpPr>
        <p:spPr>
          <a:xfrm>
            <a:off x="347501" y="611466"/>
            <a:ext cx="7822278" cy="108118"/>
          </a:xfrm>
          <a:prstGeom prst="roundRect">
            <a:avLst/>
          </a:prstGeom>
          <a:solidFill>
            <a:srgbClr val="7E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endParaRPr lang="en-ZA" dirty="0">
              <a:solidFill>
                <a:srgbClr val="7E0000"/>
              </a:solidFill>
            </a:endParaRPr>
          </a:p>
        </p:txBody>
      </p:sp>
      <p:sp>
        <p:nvSpPr>
          <p:cNvPr id="5" name="TextBox 4">
            <a:extLst>
              <a:ext uri="{FF2B5EF4-FFF2-40B4-BE49-F238E27FC236}">
                <a16:creationId xmlns:a16="http://schemas.microsoft.com/office/drawing/2014/main" xmlns="" id="{E720DAEE-1EF0-2AE2-0E89-834436D4A63D}"/>
              </a:ext>
            </a:extLst>
          </p:cNvPr>
          <p:cNvSpPr txBox="1"/>
          <p:nvPr/>
        </p:nvSpPr>
        <p:spPr>
          <a:xfrm>
            <a:off x="347501" y="1431398"/>
            <a:ext cx="11245059" cy="6001643"/>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Under the new bill, combined or grouped categories of railway operations that require safety permits have been removed</a:t>
            </a:r>
          </a:p>
          <a:p>
            <a:endParaRPr lang="en-GB" sz="2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2400" dirty="0">
                <a:latin typeface="Arial" panose="020B0604020202020204" pitchFamily="34" charset="0"/>
                <a:cs typeface="Arial" panose="020B0604020202020204" pitchFamily="34" charset="0"/>
              </a:rPr>
              <a:t>The committee is requested to confirm whether this means that BOC will now be required to obtain permits for each category of railway operations?</a:t>
            </a:r>
          </a:p>
          <a:p>
            <a:pPr marL="285750" indent="-285750">
              <a:buFont typeface="Wingdings" panose="05000000000000000000" pitchFamily="2" charset="2"/>
              <a:buChar char="Ø"/>
            </a:pPr>
            <a:endParaRPr lang="en-GB" sz="2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2400" dirty="0">
                <a:latin typeface="Arial" panose="020B0604020202020204" pitchFamily="34" charset="0"/>
                <a:cs typeface="Arial" panose="020B0604020202020204" pitchFamily="34" charset="0"/>
              </a:rPr>
              <a:t>If yes, this expectation will create an administrative problem as well as financial consequences for BOC. This is in terms of the anticipated increased administration and costs associated with permit application.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BOC’s proposal:</a:t>
            </a:r>
          </a:p>
          <a:p>
            <a:pPr marL="342900" indent="-342900">
              <a:buFont typeface="Wingdings" panose="05000000000000000000" pitchFamily="2" charset="2"/>
              <a:buChar char="Ø"/>
            </a:pPr>
            <a:r>
              <a:rPr lang="en-GB" sz="2400" dirty="0">
                <a:latin typeface="Arial" panose="020B0604020202020204" pitchFamily="34" charset="0"/>
                <a:cs typeface="Arial" panose="020B0604020202020204" pitchFamily="34" charset="0"/>
              </a:rPr>
              <a:t>The committee to consider the inclusion of combined or grouped categories of railway operations</a:t>
            </a:r>
          </a:p>
          <a:p>
            <a:pPr marL="285750" indent="-285750">
              <a:buFont typeface="Wingdings" panose="05000000000000000000" pitchFamily="2" charset="2"/>
              <a:buChar char="Ø"/>
            </a:pPr>
            <a:endParaRPr lang="en-GB" sz="2400" dirty="0">
              <a:latin typeface="Arial" panose="020B0604020202020204" pitchFamily="34" charset="0"/>
              <a:cs typeface="Arial" panose="020B0604020202020204" pitchFamily="34" charset="0"/>
            </a:endParaRPr>
          </a:p>
          <a:p>
            <a:endParaRPr lang="en-GB" sz="2400" dirty="0"/>
          </a:p>
          <a:p>
            <a:pPr marL="285750" indent="-285750">
              <a:buFont typeface="Wingdings" panose="05000000000000000000" pitchFamily="2" charset="2"/>
              <a:buChar char="Ø"/>
            </a:pPr>
            <a:endParaRPr lang="en-US" sz="2400" dirty="0"/>
          </a:p>
        </p:txBody>
      </p:sp>
    </p:spTree>
    <p:extLst>
      <p:ext uri="{BB962C8B-B14F-4D97-AF65-F5344CB8AC3E}">
        <p14:creationId xmlns:p14="http://schemas.microsoft.com/office/powerpoint/2010/main" xmlns="" val="1664276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1C1A2E24-1170-4C89-BF99-2936FDB19F6D}"/>
              </a:ext>
            </a:extLst>
          </p:cNvPr>
          <p:cNvSpPr>
            <a:spLocks noGrp="1"/>
          </p:cNvSpPr>
          <p:nvPr>
            <p:ph type="title"/>
          </p:nvPr>
        </p:nvSpPr>
        <p:spPr>
          <a:xfrm>
            <a:off x="347501" y="194400"/>
            <a:ext cx="7922740" cy="417066"/>
          </a:xfrm>
        </p:spPr>
        <p:txBody>
          <a:bodyPr>
            <a:noAutofit/>
          </a:bodyPr>
          <a:lstStyle/>
          <a:p>
            <a:pPr marL="514350" indent="-514350">
              <a:buFont typeface="+mj-lt"/>
              <a:buAutoNum type="arabicPeriod" startAt="2"/>
            </a:pPr>
            <a:r>
              <a:rPr lang="en-GB" sz="2600" b="1" dirty="0">
                <a:effectLst>
                  <a:outerShdw blurRad="38100" dist="38100" dir="2700000" algn="tl">
                    <a:srgbClr val="000000">
                      <a:alpha val="43137"/>
                    </a:srgbClr>
                  </a:outerShdw>
                </a:effectLst>
                <a:ea typeface="MS PGothic" panose="020B0600070205080204" pitchFamily="34" charset="-128"/>
              </a:rPr>
              <a:t>Public Participation</a:t>
            </a:r>
          </a:p>
        </p:txBody>
      </p:sp>
      <p:sp>
        <p:nvSpPr>
          <p:cNvPr id="7" name="Rounded Rectangle 21">
            <a:extLst>
              <a:ext uri="{FF2B5EF4-FFF2-40B4-BE49-F238E27FC236}">
                <a16:creationId xmlns:a16="http://schemas.microsoft.com/office/drawing/2014/main" xmlns="" id="{F49CFFA3-B96E-251B-D1AC-3566A64D817C}"/>
              </a:ext>
            </a:extLst>
          </p:cNvPr>
          <p:cNvSpPr/>
          <p:nvPr/>
        </p:nvSpPr>
        <p:spPr>
          <a:xfrm>
            <a:off x="347501" y="611466"/>
            <a:ext cx="7822278" cy="108118"/>
          </a:xfrm>
          <a:prstGeom prst="roundRect">
            <a:avLst/>
          </a:prstGeom>
          <a:solidFill>
            <a:srgbClr val="7E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endParaRPr lang="en-ZA" dirty="0">
              <a:solidFill>
                <a:srgbClr val="7E0000"/>
              </a:solidFill>
            </a:endParaRPr>
          </a:p>
        </p:txBody>
      </p:sp>
      <p:sp>
        <p:nvSpPr>
          <p:cNvPr id="5" name="TextBox 4">
            <a:extLst>
              <a:ext uri="{FF2B5EF4-FFF2-40B4-BE49-F238E27FC236}">
                <a16:creationId xmlns:a16="http://schemas.microsoft.com/office/drawing/2014/main" xmlns="" id="{E720DAEE-1EF0-2AE2-0E89-834436D4A63D}"/>
              </a:ext>
            </a:extLst>
          </p:cNvPr>
          <p:cNvSpPr txBox="1"/>
          <p:nvPr/>
        </p:nvSpPr>
        <p:spPr>
          <a:xfrm>
            <a:off x="347501" y="1431398"/>
            <a:ext cx="11245059" cy="5447645"/>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Under the new bill, the safety permit renewal process will be subjected to public participation</a:t>
            </a:r>
          </a:p>
          <a:p>
            <a:endParaRPr lang="en-GB" sz="2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2400" dirty="0">
                <a:latin typeface="Arial" panose="020B0604020202020204" pitchFamily="34" charset="0"/>
                <a:cs typeface="Arial" panose="020B0604020202020204" pitchFamily="34" charset="0"/>
              </a:rPr>
              <a:t>The concern is that this expectation will create an administrative burden as well as financial consequences for BOC. This is in terms of identifying, registering and gathering including consolidating views of the interested parties.</a:t>
            </a:r>
          </a:p>
          <a:p>
            <a:pPr marL="285750" indent="-285750">
              <a:buFont typeface="Wingdings" panose="05000000000000000000" pitchFamily="2" charset="2"/>
              <a:buChar char="Ø"/>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BOC’s proposal:</a:t>
            </a:r>
          </a:p>
          <a:p>
            <a:pPr marL="342900" indent="-342900">
              <a:buFont typeface="Wingdings" panose="05000000000000000000" pitchFamily="2" charset="2"/>
              <a:buChar char="Ø"/>
            </a:pPr>
            <a:r>
              <a:rPr lang="en-GB" sz="2400" dirty="0">
                <a:latin typeface="Arial" panose="020B0604020202020204" pitchFamily="34" charset="0"/>
                <a:cs typeface="Arial" panose="020B0604020202020204" pitchFamily="34" charset="0"/>
              </a:rPr>
              <a:t>That the committee considers only new applications for public participation and exempt renewals of safety permits.</a:t>
            </a:r>
          </a:p>
          <a:p>
            <a:pPr marL="342900" indent="-342900">
              <a:buFont typeface="Wingdings" panose="05000000000000000000" pitchFamily="2" charset="2"/>
              <a:buChar char="Ø"/>
            </a:pPr>
            <a:endParaRPr lang="en-GB"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GB" sz="2400" dirty="0">
                <a:latin typeface="Arial" panose="020B0604020202020204" pitchFamily="34" charset="0"/>
                <a:cs typeface="Arial" panose="020B0604020202020204" pitchFamily="34" charset="0"/>
              </a:rPr>
              <a:t>That permits be valid for a longer period. In this regard, a minimum of 5 years is suggested.</a:t>
            </a:r>
          </a:p>
          <a:p>
            <a:endParaRPr lang="en-GB" dirty="0"/>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xmlns="" val="984317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1C1A2E24-1170-4C89-BF99-2936FDB19F6D}"/>
              </a:ext>
            </a:extLst>
          </p:cNvPr>
          <p:cNvSpPr>
            <a:spLocks noGrp="1"/>
          </p:cNvSpPr>
          <p:nvPr>
            <p:ph type="title"/>
          </p:nvPr>
        </p:nvSpPr>
        <p:spPr>
          <a:xfrm>
            <a:off x="347501" y="194400"/>
            <a:ext cx="7922740" cy="417066"/>
          </a:xfrm>
        </p:spPr>
        <p:txBody>
          <a:bodyPr>
            <a:noAutofit/>
          </a:bodyPr>
          <a:lstStyle/>
          <a:p>
            <a:pPr marL="514350" indent="-514350">
              <a:buFont typeface="+mj-lt"/>
              <a:buAutoNum type="arabicPeriod" startAt="3"/>
            </a:pPr>
            <a:r>
              <a:rPr lang="en-GB" sz="2600" b="1" dirty="0">
                <a:effectLst>
                  <a:outerShdw blurRad="38100" dist="38100" dir="2700000" algn="tl">
                    <a:srgbClr val="000000">
                      <a:alpha val="43137"/>
                    </a:srgbClr>
                  </a:outerShdw>
                </a:effectLst>
                <a:ea typeface="MS PGothic" panose="020B0600070205080204" pitchFamily="34" charset="-128"/>
              </a:rPr>
              <a:t>Training for Safety Critical Grades</a:t>
            </a:r>
          </a:p>
        </p:txBody>
      </p:sp>
      <p:sp>
        <p:nvSpPr>
          <p:cNvPr id="7" name="Rounded Rectangle 21">
            <a:extLst>
              <a:ext uri="{FF2B5EF4-FFF2-40B4-BE49-F238E27FC236}">
                <a16:creationId xmlns:a16="http://schemas.microsoft.com/office/drawing/2014/main" xmlns="" id="{F49CFFA3-B96E-251B-D1AC-3566A64D817C}"/>
              </a:ext>
            </a:extLst>
          </p:cNvPr>
          <p:cNvSpPr/>
          <p:nvPr/>
        </p:nvSpPr>
        <p:spPr>
          <a:xfrm>
            <a:off x="347501" y="611466"/>
            <a:ext cx="7822278" cy="108118"/>
          </a:xfrm>
          <a:prstGeom prst="roundRect">
            <a:avLst/>
          </a:prstGeom>
          <a:solidFill>
            <a:srgbClr val="7E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endParaRPr lang="en-ZA" dirty="0">
              <a:solidFill>
                <a:srgbClr val="7E0000"/>
              </a:solidFill>
            </a:endParaRPr>
          </a:p>
        </p:txBody>
      </p:sp>
      <p:sp>
        <p:nvSpPr>
          <p:cNvPr id="5" name="TextBox 4">
            <a:extLst>
              <a:ext uri="{FF2B5EF4-FFF2-40B4-BE49-F238E27FC236}">
                <a16:creationId xmlns:a16="http://schemas.microsoft.com/office/drawing/2014/main" xmlns="" id="{E720DAEE-1EF0-2AE2-0E89-834436D4A63D}"/>
              </a:ext>
            </a:extLst>
          </p:cNvPr>
          <p:cNvSpPr txBox="1"/>
          <p:nvPr/>
        </p:nvSpPr>
        <p:spPr>
          <a:xfrm>
            <a:off x="271301" y="1168221"/>
            <a:ext cx="11829259" cy="6186309"/>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Under the new bill, there are new training requirements for safety critical grades. However, the committee is requested to clarify the following: </a:t>
            </a:r>
          </a:p>
          <a:p>
            <a:endParaRPr lang="en-GB" sz="2400" dirty="0">
              <a:latin typeface="Arial" panose="020B0604020202020204" pitchFamily="34" charset="0"/>
              <a:cs typeface="Arial" panose="020B0604020202020204" pitchFamily="34" charset="0"/>
            </a:endParaRPr>
          </a:p>
          <a:p>
            <a:pPr marL="457200" indent="-457200">
              <a:buFont typeface="+mj-lt"/>
              <a:buAutoNum type="arabicPeriod"/>
            </a:pPr>
            <a:r>
              <a:rPr lang="en-GB" sz="2400" dirty="0">
                <a:latin typeface="Arial" panose="020B0604020202020204" pitchFamily="34" charset="0"/>
                <a:cs typeface="Arial" panose="020B0604020202020204" pitchFamily="34" charset="0"/>
              </a:rPr>
              <a:t>Will BOC staff based in CoT, CoJ, and CoE have easy access to training institutions?</a:t>
            </a:r>
          </a:p>
          <a:p>
            <a:pPr marL="457200" indent="-457200">
              <a:buFont typeface="+mj-lt"/>
              <a:buAutoNum type="arabicPeriod"/>
            </a:pPr>
            <a:endParaRPr lang="en-GB" sz="2400" dirty="0">
              <a:latin typeface="Arial" panose="020B0604020202020204" pitchFamily="34" charset="0"/>
              <a:cs typeface="Arial" panose="020B0604020202020204" pitchFamily="34" charset="0"/>
            </a:endParaRPr>
          </a:p>
          <a:p>
            <a:pPr marL="457200" indent="-457200">
              <a:buFont typeface="+mj-lt"/>
              <a:buAutoNum type="arabicPeriod"/>
            </a:pPr>
            <a:r>
              <a:rPr lang="en-GB" sz="2400" dirty="0">
                <a:latin typeface="Arial" panose="020B0604020202020204" pitchFamily="34" charset="0"/>
                <a:cs typeface="Arial" panose="020B0604020202020204" pitchFamily="34" charset="0"/>
              </a:rPr>
              <a:t>What will the costs of training safety critical grades be?</a:t>
            </a:r>
          </a:p>
          <a:p>
            <a:pPr marL="457200" indent="-457200">
              <a:buFont typeface="+mj-lt"/>
              <a:buAutoNum type="arabicPeriod"/>
            </a:pPr>
            <a:endParaRPr lang="en-GB" sz="2400" dirty="0">
              <a:latin typeface="Arial" panose="020B0604020202020204" pitchFamily="34" charset="0"/>
              <a:cs typeface="Arial" panose="020B0604020202020204" pitchFamily="34" charset="0"/>
            </a:endParaRPr>
          </a:p>
          <a:p>
            <a:pPr marL="457200" indent="-457200">
              <a:buFont typeface="+mj-lt"/>
              <a:buAutoNum type="arabicPeriod"/>
            </a:pPr>
            <a:r>
              <a:rPr lang="en-GB" sz="2400" dirty="0">
                <a:latin typeface="Arial" panose="020B0604020202020204" pitchFamily="34" charset="0"/>
                <a:cs typeface="Arial" panose="020B0604020202020204" pitchFamily="34" charset="0"/>
              </a:rPr>
              <a:t>How will training institutions be chosen, authorized, or accredited to provide training?</a:t>
            </a:r>
          </a:p>
          <a:p>
            <a:pPr marL="457200" indent="-457200">
              <a:buFont typeface="+mj-lt"/>
              <a:buAutoNum type="arabicPeriod"/>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BOC proposal:</a:t>
            </a:r>
          </a:p>
          <a:p>
            <a:pPr marL="342900" indent="-342900">
              <a:buFont typeface="Wingdings" panose="05000000000000000000" pitchFamily="2" charset="2"/>
              <a:buChar char="Ø"/>
            </a:pPr>
            <a:r>
              <a:rPr lang="en-GB" sz="2400" dirty="0">
                <a:latin typeface="Arial" panose="020B0604020202020204" pitchFamily="34" charset="0"/>
                <a:cs typeface="Arial" panose="020B0604020202020204" pitchFamily="34" charset="0"/>
              </a:rPr>
              <a:t>That the requirements and associated timelines be specified for operators who want to be registered as training institutions.</a:t>
            </a:r>
          </a:p>
          <a:p>
            <a:pPr marL="285750" indent="-285750">
              <a:buFont typeface="Wingdings" panose="05000000000000000000" pitchFamily="2" charset="2"/>
              <a:buChar char="Ø"/>
            </a:pPr>
            <a:endParaRPr lang="en-GB" sz="2400" dirty="0">
              <a:latin typeface="Arial" panose="020B0604020202020204" pitchFamily="34" charset="0"/>
              <a:cs typeface="Arial" panose="020B0604020202020204" pitchFamily="34" charset="0"/>
            </a:endParaRPr>
          </a:p>
          <a:p>
            <a:endParaRPr lang="en-GB" dirty="0"/>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xmlns="" val="2531303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1C1A2E24-1170-4C89-BF99-2936FDB19F6D}"/>
              </a:ext>
            </a:extLst>
          </p:cNvPr>
          <p:cNvSpPr>
            <a:spLocks noGrp="1"/>
          </p:cNvSpPr>
          <p:nvPr>
            <p:ph type="title"/>
          </p:nvPr>
        </p:nvSpPr>
        <p:spPr>
          <a:xfrm>
            <a:off x="347501" y="194400"/>
            <a:ext cx="7922740" cy="417066"/>
          </a:xfrm>
        </p:spPr>
        <p:txBody>
          <a:bodyPr>
            <a:noAutofit/>
          </a:bodyPr>
          <a:lstStyle/>
          <a:p>
            <a:pPr marL="514350" indent="-514350">
              <a:buFont typeface="+mj-lt"/>
              <a:buAutoNum type="arabicPeriod" startAt="4"/>
            </a:pPr>
            <a:r>
              <a:rPr lang="en-GB" sz="2600" b="1" dirty="0">
                <a:effectLst>
                  <a:outerShdw blurRad="38100" dist="38100" dir="2700000" algn="tl">
                    <a:srgbClr val="000000">
                      <a:alpha val="43137"/>
                    </a:srgbClr>
                  </a:outerShdw>
                </a:effectLst>
                <a:ea typeface="MS PGothic" panose="020B0600070205080204" pitchFamily="34" charset="-128"/>
              </a:rPr>
              <a:t>Licensing Safety Critical Grades</a:t>
            </a:r>
          </a:p>
        </p:txBody>
      </p:sp>
      <p:sp>
        <p:nvSpPr>
          <p:cNvPr id="7" name="Rounded Rectangle 21">
            <a:extLst>
              <a:ext uri="{FF2B5EF4-FFF2-40B4-BE49-F238E27FC236}">
                <a16:creationId xmlns:a16="http://schemas.microsoft.com/office/drawing/2014/main" xmlns="" id="{F49CFFA3-B96E-251B-D1AC-3566A64D817C}"/>
              </a:ext>
            </a:extLst>
          </p:cNvPr>
          <p:cNvSpPr/>
          <p:nvPr/>
        </p:nvSpPr>
        <p:spPr>
          <a:xfrm>
            <a:off x="347501" y="611466"/>
            <a:ext cx="7822278" cy="108118"/>
          </a:xfrm>
          <a:prstGeom prst="roundRect">
            <a:avLst/>
          </a:prstGeom>
          <a:solidFill>
            <a:srgbClr val="7E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endParaRPr lang="en-ZA" dirty="0">
              <a:solidFill>
                <a:srgbClr val="7E0000"/>
              </a:solidFill>
            </a:endParaRPr>
          </a:p>
        </p:txBody>
      </p:sp>
      <p:sp>
        <p:nvSpPr>
          <p:cNvPr id="5" name="TextBox 4">
            <a:extLst>
              <a:ext uri="{FF2B5EF4-FFF2-40B4-BE49-F238E27FC236}">
                <a16:creationId xmlns:a16="http://schemas.microsoft.com/office/drawing/2014/main" xmlns="" id="{E720DAEE-1EF0-2AE2-0E89-834436D4A63D}"/>
              </a:ext>
            </a:extLst>
          </p:cNvPr>
          <p:cNvSpPr txBox="1"/>
          <p:nvPr/>
        </p:nvSpPr>
        <p:spPr>
          <a:xfrm>
            <a:off x="271301" y="1168221"/>
            <a:ext cx="11829259" cy="5447645"/>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Under the new bill, there are new requirements for licensing of the safety critical grades by the RSR. However, the committee is requested to clarify the following: </a:t>
            </a:r>
          </a:p>
          <a:p>
            <a:endParaRPr lang="en-GB" sz="2400" dirty="0">
              <a:latin typeface="Arial" panose="020B0604020202020204" pitchFamily="34" charset="0"/>
              <a:cs typeface="Arial" panose="020B0604020202020204" pitchFamily="34" charset="0"/>
            </a:endParaRPr>
          </a:p>
          <a:p>
            <a:pPr marL="457200" indent="-457200">
              <a:buFont typeface="+mj-lt"/>
              <a:buAutoNum type="arabicPeriod"/>
            </a:pPr>
            <a:r>
              <a:rPr lang="en-GB" sz="2400" dirty="0">
                <a:latin typeface="Arial" panose="020B0604020202020204" pitchFamily="34" charset="0"/>
                <a:cs typeface="Arial" panose="020B0604020202020204" pitchFamily="34" charset="0"/>
              </a:rPr>
              <a:t>Who bears the liability for a safety critical grade that does not obtain the required license and cannot be accommodated in other activities of the operator?</a:t>
            </a:r>
          </a:p>
          <a:p>
            <a:pPr marL="457200" indent="-457200">
              <a:buFont typeface="+mj-lt"/>
              <a:buAutoNum type="arabicPeriod"/>
            </a:pPr>
            <a:endParaRPr lang="en-GB" sz="2400" dirty="0">
              <a:latin typeface="Arial" panose="020B0604020202020204" pitchFamily="34" charset="0"/>
              <a:cs typeface="Arial" panose="020B0604020202020204" pitchFamily="34" charset="0"/>
            </a:endParaRPr>
          </a:p>
          <a:p>
            <a:pPr marL="457200" indent="-457200">
              <a:buFont typeface="+mj-lt"/>
              <a:buAutoNum type="arabicPeriod"/>
            </a:pPr>
            <a:r>
              <a:rPr lang="en-GB" sz="2400" dirty="0">
                <a:latin typeface="Arial" panose="020B0604020202020204" pitchFamily="34" charset="0"/>
                <a:cs typeface="Arial" panose="020B0604020202020204" pitchFamily="34" charset="0"/>
              </a:rPr>
              <a:t>What will the costs of licensing safety critical grades be?</a:t>
            </a:r>
          </a:p>
          <a:p>
            <a:pPr marL="457200" indent="-457200">
              <a:buFont typeface="+mj-lt"/>
              <a:buAutoNum type="arabicPeriod"/>
            </a:pPr>
            <a:endParaRPr lang="en-GB" sz="2400" dirty="0">
              <a:latin typeface="Arial" panose="020B0604020202020204" pitchFamily="34" charset="0"/>
              <a:cs typeface="Arial" panose="020B0604020202020204" pitchFamily="34" charset="0"/>
            </a:endParaRPr>
          </a:p>
          <a:p>
            <a:pPr marL="457200" indent="-457200">
              <a:buFont typeface="+mj-lt"/>
              <a:buAutoNum type="arabicPeriod"/>
            </a:pPr>
            <a:r>
              <a:rPr lang="en-GB" sz="2400" dirty="0">
                <a:latin typeface="Arial" panose="020B0604020202020204" pitchFamily="34" charset="0"/>
                <a:cs typeface="Arial" panose="020B0604020202020204" pitchFamily="34" charset="0"/>
              </a:rPr>
              <a:t>What will the validity period for safety critical grades licenses be?</a:t>
            </a:r>
          </a:p>
          <a:p>
            <a:pPr marL="457200" indent="-457200">
              <a:buFont typeface="+mj-lt"/>
              <a:buAutoNum type="arabicPeriod"/>
            </a:pPr>
            <a:endParaRPr lang="en-GB" sz="2400" dirty="0">
              <a:latin typeface="Arial" panose="020B0604020202020204" pitchFamily="34" charset="0"/>
              <a:cs typeface="Arial" panose="020B0604020202020204" pitchFamily="34" charset="0"/>
            </a:endParaRPr>
          </a:p>
          <a:p>
            <a:pPr marL="457200" indent="-457200">
              <a:buFont typeface="+mj-lt"/>
              <a:buAutoNum type="arabicPeriod"/>
            </a:pPr>
            <a:r>
              <a:rPr lang="en-GB" sz="2400" dirty="0">
                <a:latin typeface="Arial" panose="020B0604020202020204" pitchFamily="34" charset="0"/>
                <a:cs typeface="Arial" panose="020B0604020202020204" pitchFamily="34" charset="0"/>
              </a:rPr>
              <a:t> What will be the procedure for renewing licenses?</a:t>
            </a:r>
          </a:p>
          <a:p>
            <a:endParaRPr lang="en-GB" sz="2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GB" sz="2400" dirty="0">
              <a:latin typeface="Arial" panose="020B0604020202020204" pitchFamily="34" charset="0"/>
              <a:cs typeface="Arial" panose="020B0604020202020204" pitchFamily="34" charset="0"/>
            </a:endParaRPr>
          </a:p>
          <a:p>
            <a:endParaRPr lang="en-GB" dirty="0"/>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xmlns="" val="3641505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1394F02-F5AD-4E61-8A11-124AC7CF0B55}"/>
              </a:ext>
            </a:extLst>
          </p:cNvPr>
          <p:cNvSpPr>
            <a:spLocks noGrp="1"/>
          </p:cNvSpPr>
          <p:nvPr>
            <p:ph type="ctrTitle"/>
          </p:nvPr>
        </p:nvSpPr>
        <p:spPr/>
        <p:txBody>
          <a:bodyPr>
            <a:normAutofit/>
          </a:bodyPr>
          <a:lstStyle/>
          <a:p>
            <a:r>
              <a:rPr lang="en-US" sz="4400" b="1" dirty="0">
                <a:effectLst>
                  <a:outerShdw blurRad="38100" dist="38100" dir="2700000" algn="tl">
                    <a:srgbClr val="000000">
                      <a:alpha val="43137"/>
                    </a:srgbClr>
                  </a:outerShdw>
                </a:effectLst>
              </a:rPr>
              <a:t>THANK YOU</a:t>
            </a:r>
          </a:p>
        </p:txBody>
      </p:sp>
      <p:sp>
        <p:nvSpPr>
          <p:cNvPr id="5" name="Subtitle 4">
            <a:extLst>
              <a:ext uri="{FF2B5EF4-FFF2-40B4-BE49-F238E27FC236}">
                <a16:creationId xmlns:a16="http://schemas.microsoft.com/office/drawing/2014/main" xmlns="" id="{730BC266-8F0D-482A-9B4E-2BBEA0E0F7BE}"/>
              </a:ext>
            </a:extLst>
          </p:cNvPr>
          <p:cNvSpPr>
            <a:spLocks noGrp="1"/>
          </p:cNvSpPr>
          <p:nvPr>
            <p:ph type="subTitle" idx="1"/>
          </p:nvPr>
        </p:nvSpPr>
        <p:spPr/>
        <p:txBody>
          <a:bodyPr/>
          <a:lstStyle/>
          <a:p>
            <a:endParaRPr lang="en-US" dirty="0"/>
          </a:p>
        </p:txBody>
      </p:sp>
      <p:pic>
        <p:nvPicPr>
          <p:cNvPr id="7" name="Picture 6">
            <a:extLst>
              <a:ext uri="{FF2B5EF4-FFF2-40B4-BE49-F238E27FC236}">
                <a16:creationId xmlns:a16="http://schemas.microsoft.com/office/drawing/2014/main" xmlns="" id="{570EB62C-076E-4660-81AC-F74798DD6052}"/>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 t="15833" r="-978" b="35331"/>
          <a:stretch/>
        </p:blipFill>
        <p:spPr>
          <a:xfrm>
            <a:off x="0" y="3547512"/>
            <a:ext cx="12311270" cy="2613992"/>
          </a:xfrm>
          <a:prstGeom prst="rect">
            <a:avLst/>
          </a:prstGeom>
        </p:spPr>
      </p:pic>
    </p:spTree>
    <p:extLst>
      <p:ext uri="{BB962C8B-B14F-4D97-AF65-F5344CB8AC3E}">
        <p14:creationId xmlns:p14="http://schemas.microsoft.com/office/powerpoint/2010/main" xmlns="" val="284786411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DBF18365D6DB49B1FE2C1DD8918536" ma:contentTypeVersion="13" ma:contentTypeDescription="Create a new document." ma:contentTypeScope="" ma:versionID="bd9fd2522f5a6b531385a2a45bcfaa20">
  <xsd:schema xmlns:xsd="http://www.w3.org/2001/XMLSchema" xmlns:xs="http://www.w3.org/2001/XMLSchema" xmlns:p="http://schemas.microsoft.com/office/2006/metadata/properties" xmlns:ns3="0d0ff3aa-c0da-4360-b838-01257ba62e7e" xmlns:ns4="91b9f826-c862-480a-a2e5-60d568e7d102" targetNamespace="http://schemas.microsoft.com/office/2006/metadata/properties" ma:root="true" ma:fieldsID="76795d67ada16f8b83f8dd66d71de219" ns3:_="" ns4:_="">
    <xsd:import namespace="0d0ff3aa-c0da-4360-b838-01257ba62e7e"/>
    <xsd:import namespace="91b9f826-c862-480a-a2e5-60d568e7d10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AutoKeyPoints" minOccurs="0"/>
                <xsd:element ref="ns4:MediaServiceKeyPoint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0ff3aa-c0da-4360-b838-01257ba62e7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b9f826-c862-480a-a2e5-60d568e7d10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C75D87-330D-4BB1-B3C1-ABA4E9C7A2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0ff3aa-c0da-4360-b838-01257ba62e7e"/>
    <ds:schemaRef ds:uri="91b9f826-c862-480a-a2e5-60d568e7d1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78A6E4-9747-4290-86D7-00EBBA55E179}">
  <ds:schemaRefs>
    <ds:schemaRef ds:uri="http://www.w3.org/XML/1998/namespace"/>
    <ds:schemaRef ds:uri="http://schemas.microsoft.com/office/2006/documentManagement/types"/>
    <ds:schemaRef ds:uri="http://schemas.microsoft.com/office/2006/metadata/properties"/>
    <ds:schemaRef ds:uri="0d0ff3aa-c0da-4360-b838-01257ba62e7e"/>
    <ds:schemaRef ds:uri="http://purl.org/dc/dcmitype/"/>
    <ds:schemaRef ds:uri="http://schemas.microsoft.com/office/infopath/2007/PartnerControls"/>
    <ds:schemaRef ds:uri="http://schemas.openxmlformats.org/package/2006/metadata/core-properties"/>
    <ds:schemaRef ds:uri="http://purl.org/dc/elements/1.1/"/>
    <ds:schemaRef ds:uri="91b9f826-c862-480a-a2e5-60d568e7d102"/>
    <ds:schemaRef ds:uri="http://purl.org/dc/terms/"/>
  </ds:schemaRefs>
</ds:datastoreItem>
</file>

<file path=customXml/itemProps3.xml><?xml version="1.0" encoding="utf-8"?>
<ds:datastoreItem xmlns:ds="http://schemas.openxmlformats.org/officeDocument/2006/customXml" ds:itemID="{D3EF555B-2199-4B50-B8D5-D6D374AFB5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4667</TotalTime>
  <Words>407</Words>
  <Application>Microsoft Office PowerPoint</Application>
  <PresentationFormat>Custom</PresentationFormat>
  <Paragraphs>57</Paragraphs>
  <Slides>7</Slides>
  <Notes>2</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1_Office Theme</vt:lpstr>
      <vt:lpstr>Railway Safety Bill </vt:lpstr>
      <vt:lpstr>Contents</vt:lpstr>
      <vt:lpstr>Safety Permits</vt:lpstr>
      <vt:lpstr>Public Participation</vt:lpstr>
      <vt:lpstr>Training for Safety Critical Grades</vt:lpstr>
      <vt:lpstr>Licensing Safety Critical Grades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Prevashni Naidu</dc:creator>
  <cp:lastModifiedBy>USER</cp:lastModifiedBy>
  <cp:revision>455</cp:revision>
  <dcterms:created xsi:type="dcterms:W3CDTF">2022-04-19T14:09:37Z</dcterms:created>
  <dcterms:modified xsi:type="dcterms:W3CDTF">2022-08-25T11:07:07Z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0x0101009DDBF18365D6DB49B1FE2C1DD8918536</vt:lpwstr>
  </property>
  <property fmtid="{D5CDD505-2E9C-101B-9397-08002B2CF9AE}" pid="3" name="MSIP_Label_8ec47177-7042-437d-aa6f-31fd7962b727_Enabled">
    <vt:lpwstr>true</vt:lpwstr>
  </property>
  <property fmtid="{D5CDD505-2E9C-101B-9397-08002B2CF9AE}" pid="4" name="MSIP_Label_8ec47177-7042-437d-aa6f-31fd7962b727_SetDate">
    <vt:lpwstr>2022-08-24T08:45:15Z</vt:lpwstr>
  </property>
  <property fmtid="{D5CDD505-2E9C-101B-9397-08002B2CF9AE}" pid="5" name="MSIP_Label_8ec47177-7042-437d-aa6f-31fd7962b727_Method">
    <vt:lpwstr>Standard</vt:lpwstr>
  </property>
  <property fmtid="{D5CDD505-2E9C-101B-9397-08002B2CF9AE}" pid="6" name="MSIP_Label_8ec47177-7042-437d-aa6f-31fd7962b727_Name">
    <vt:lpwstr>Limited Sharing</vt:lpwstr>
  </property>
  <property fmtid="{D5CDD505-2E9C-101B-9397-08002B2CF9AE}" pid="7" name="MSIP_Label_8ec47177-7042-437d-aa6f-31fd7962b727_SiteId">
    <vt:lpwstr>b87cc266-09c4-40cc-8dfa-c92e08bf9cb4</vt:lpwstr>
  </property>
  <property fmtid="{D5CDD505-2E9C-101B-9397-08002B2CF9AE}" pid="8" name="MSIP_Label_8ec47177-7042-437d-aa6f-31fd7962b727_ActionId">
    <vt:lpwstr>dac6b336-01a4-47f8-91b8-3cfb8d58346a</vt:lpwstr>
  </property>
  <property fmtid="{D5CDD505-2E9C-101B-9397-08002B2CF9AE}" pid="9" name="MSIP_Label_8ec47177-7042-437d-aa6f-31fd7962b727_ContentBits">
    <vt:lpwstr>2</vt:lpwstr>
  </property>
</Properties>
</file>