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4" r:id="rId5"/>
    <p:sldMasterId id="2147483669" r:id="rId6"/>
  </p:sldMasterIdLst>
  <p:notesMasterIdLst>
    <p:notesMasterId r:id="rId23"/>
  </p:notesMasterIdLst>
  <p:sldIdLst>
    <p:sldId id="1544" r:id="rId7"/>
    <p:sldId id="1531" r:id="rId8"/>
    <p:sldId id="526" r:id="rId9"/>
    <p:sldId id="1537" r:id="rId10"/>
    <p:sldId id="370" r:id="rId11"/>
    <p:sldId id="1532" r:id="rId12"/>
    <p:sldId id="566" r:id="rId13"/>
    <p:sldId id="1533" r:id="rId14"/>
    <p:sldId id="1534" r:id="rId15"/>
    <p:sldId id="1539" r:id="rId16"/>
    <p:sldId id="1541" r:id="rId17"/>
    <p:sldId id="1543" r:id="rId18"/>
    <p:sldId id="1535" r:id="rId19"/>
    <p:sldId id="1542" r:id="rId20"/>
    <p:sldId id="1540"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423"/>
    <a:srgbClr val="1D8E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p:restoredTop sz="94694"/>
  </p:normalViewPr>
  <p:slideViewPr>
    <p:cSldViewPr snapToGrid="0" snapToObjects="1">
      <p:cViewPr varScale="1">
        <p:scale>
          <a:sx n="73" d="100"/>
          <a:sy n="73" d="100"/>
        </p:scale>
        <p:origin x="-63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BD14E-CE70-48AC-85B6-9BA8499EDE55}" type="datetimeFigureOut">
              <a:rPr lang="en-ZA" smtClean="0"/>
              <a:pPr/>
              <a:t>2022/08/24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16E26-8A16-4BD4-BB41-A176CE1245E6}" type="slidenum">
              <a:rPr lang="en-ZA" smtClean="0"/>
              <a:pPr/>
              <a:t>‹#›</a:t>
            </a:fld>
            <a:endParaRPr lang="en-ZA" dirty="0"/>
          </a:p>
        </p:txBody>
      </p:sp>
    </p:spTree>
    <p:extLst>
      <p:ext uri="{BB962C8B-B14F-4D97-AF65-F5344CB8AC3E}">
        <p14:creationId xmlns:p14="http://schemas.microsoft.com/office/powerpoint/2010/main" xmlns="" val="184850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263800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9243118-0D5E-484C-AB18-7DBE3DF48527}"/>
              </a:ext>
            </a:extLst>
          </p:cNvPr>
          <p:cNvPicPr>
            <a:picLocks noChangeAspect="1"/>
          </p:cNvPicPr>
          <p:nvPr userDrawn="1"/>
        </p:nvPicPr>
        <p:blipFill>
          <a:blip r:embed="rId2"/>
          <a:srcRect/>
          <a:stretch/>
        </p:blipFill>
        <p:spPr>
          <a:xfrm>
            <a:off x="-136867" y="-78658"/>
            <a:ext cx="12374350" cy="7078548"/>
          </a:xfrm>
          <a:prstGeom prst="rect">
            <a:avLst/>
          </a:prstGeom>
        </p:spPr>
      </p:pic>
      <p:sp>
        <p:nvSpPr>
          <p:cNvPr id="2" name="Title 1">
            <a:extLst>
              <a:ext uri="{FF2B5EF4-FFF2-40B4-BE49-F238E27FC236}">
                <a16:creationId xmlns:a16="http://schemas.microsoft.com/office/drawing/2014/main" xmlns="" id="{7EDCD828-B650-A646-9429-29C2BBC4A68C}"/>
              </a:ext>
            </a:extLst>
          </p:cNvPr>
          <p:cNvSpPr>
            <a:spLocks noGrp="1"/>
          </p:cNvSpPr>
          <p:nvPr>
            <p:ph type="ctrTitle"/>
          </p:nvPr>
        </p:nvSpPr>
        <p:spPr>
          <a:xfrm>
            <a:off x="5834270" y="3429000"/>
            <a:ext cx="4833729" cy="1655763"/>
          </a:xfrm>
        </p:spPr>
        <p:txBody>
          <a:bodyPr anchor="b"/>
          <a:lstStyle>
            <a:lvl1pPr algn="r">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5D3DC06F-B249-DB42-842B-784C705A2F90}"/>
              </a:ext>
            </a:extLst>
          </p:cNvPr>
          <p:cNvSpPr>
            <a:spLocks noGrp="1"/>
          </p:cNvSpPr>
          <p:nvPr>
            <p:ph type="subTitle" idx="1"/>
          </p:nvPr>
        </p:nvSpPr>
        <p:spPr>
          <a:xfrm>
            <a:off x="5506278" y="5065470"/>
            <a:ext cx="5161722" cy="58057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7392AD3E-7D48-294F-8F17-61E8483BABCF}"/>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A054FC3F-F892-C842-BEB6-E46A8DCDA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FD29872-DEDC-E84B-81DA-9C8B5B73B4C6}"/>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25599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89F10-5DA8-224B-9B7F-8E88A05620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6FFAFDFB-4D97-5342-8380-C1E9E6BF3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D124360-E5BC-294C-9A5A-F8028D2B3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728B6E2-E50E-DB49-80ED-A67BB39A7536}"/>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6" name="Footer Placeholder 5">
            <a:extLst>
              <a:ext uri="{FF2B5EF4-FFF2-40B4-BE49-F238E27FC236}">
                <a16:creationId xmlns:a16="http://schemas.microsoft.com/office/drawing/2014/main" xmlns="" id="{8B268B72-E691-5B40-9729-511A2CF08C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4060D59-3925-9143-A42F-DCB5E9E3605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57948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29AC5-1F28-914F-9EF7-CAE2FE655B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B5AC764-EDA5-1346-9175-013EBD836C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65B1FCE-25F0-7346-9ABC-F2DFD5B6423E}"/>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2853BDBE-279F-5A4A-859D-B64B1A752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9A70C0-ED7B-2F40-A64B-6309F8E7C26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5253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D0F5C5-5C7D-AC4B-B7D6-9DFDE2A265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C37A1EE-64AF-0440-AF3D-1457D0C0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B7DCCC1-49A6-6244-9405-B5015593F290}"/>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E2FF611B-0466-024C-9393-4A7AB8468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10F400F-4122-0248-8F53-9D31D6DAE51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162963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A1C20-F561-6449-BF36-96D1786E6B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AB76A6D-1BB6-4247-865C-D1FDA074D8ED}"/>
              </a:ext>
            </a:extLst>
          </p:cNvPr>
          <p:cNvSpPr>
            <a:spLocks noGrp="1"/>
          </p:cNvSpPr>
          <p:nvPr>
            <p:ph idx="1"/>
          </p:nvPr>
        </p:nvSpPr>
        <p:spPr/>
        <p:txBody>
          <a:bodyPr/>
          <a:lstStyle>
            <a:lvl1pPr>
              <a:defRPr>
                <a:solidFill>
                  <a:srgbClr val="087D37"/>
                </a:solidFill>
              </a:defRPr>
            </a:lvl1pPr>
            <a:lvl2pPr>
              <a:defRPr>
                <a:solidFill>
                  <a:srgbClr val="087D37"/>
                </a:solidFill>
              </a:defRPr>
            </a:lvl2pPr>
            <a:lvl3pPr>
              <a:defRPr>
                <a:solidFill>
                  <a:srgbClr val="087D37"/>
                </a:solidFill>
              </a:defRPr>
            </a:lvl3pPr>
            <a:lvl4pPr>
              <a:defRPr>
                <a:solidFill>
                  <a:srgbClr val="087D37"/>
                </a:solidFill>
              </a:defRPr>
            </a:lvl4pPr>
            <a:lvl5pPr>
              <a:defRPr>
                <a:solidFill>
                  <a:srgbClr val="087D37"/>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CF33C6C3-2FEA-E744-AF17-B26B90E2748A}"/>
              </a:ext>
            </a:extLst>
          </p:cNvPr>
          <p:cNvSpPr>
            <a:spLocks noGrp="1"/>
          </p:cNvSpPr>
          <p:nvPr>
            <p:ph type="dt" sz="half" idx="10"/>
          </p:nvPr>
        </p:nvSpPr>
        <p:spPr/>
        <p:txBody>
          <a:bodyPr/>
          <a:lstStyle/>
          <a:p>
            <a:fld id="{ECFB1A8C-1DC1-5046-B085-E0199607AFA8}"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AA818BC6-59A6-344A-9CC9-CFC9C938BA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5F15041-AB75-AB46-A78F-CEF66B848568}"/>
              </a:ext>
            </a:extLst>
          </p:cNvPr>
          <p:cNvSpPr>
            <a:spLocks noGrp="1"/>
          </p:cNvSpPr>
          <p:nvPr>
            <p:ph type="sldNum" sz="quarter" idx="12"/>
          </p:nvPr>
        </p:nvSpPr>
        <p:spPr/>
        <p:txBody>
          <a:bodyPr/>
          <a:lstStyle/>
          <a:p>
            <a:fld id="{C0FB5209-9D49-924B-8C50-44F6DC145A8D}" type="slidenum">
              <a:rPr lang="en-US" smtClean="0"/>
              <a:pPr/>
              <a:t>‹#›</a:t>
            </a:fld>
            <a:endParaRPr lang="en-US" dirty="0"/>
          </a:p>
        </p:txBody>
      </p:sp>
    </p:spTree>
    <p:extLst>
      <p:ext uri="{BB962C8B-B14F-4D97-AF65-F5344CB8AC3E}">
        <p14:creationId xmlns:p14="http://schemas.microsoft.com/office/powerpoint/2010/main" xmlns="" val="281392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xmlns=""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xmlns=""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xmlns=""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xmlns=""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xmlns=""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xmlns=""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xmlns=""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xmlns=""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xmlns=""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561137292"/>
      </p:ext>
    </p:extLst>
  </p:cSld>
  <p:clrMapOvr>
    <a:masterClrMapping/>
  </p:clrMapOvr>
  <p:extLst>
    <p:ext uri="{DCECCB84-F9BA-43D5-87BE-67443E8EF086}">
      <p15:sldGuideLst xmlns:p15="http://schemas.microsoft.com/office/powerpoint/2012/main" xmlns="">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xmlns=""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xmlns=""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xmlns=""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xmlns=""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xmlns=""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xmlns=""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xmlns=""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xmlns=""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xmlns=""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xmlns=""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xmlns=""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xmlns=""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xmlns=""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xmlns=""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xmlns=""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xmlns=""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xmlns=""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782955897"/>
      </p:ext>
    </p:extLst>
  </p:cSld>
  <p:clrMapOvr>
    <a:masterClrMapping/>
  </p:clrMapOvr>
  <p:extLst>
    <p:ext uri="{DCECCB84-F9BA-43D5-87BE-67443E8EF086}">
      <p15:sldGuideLst xmlns:p15="http://schemas.microsoft.com/office/powerpoint/2012/main" xmlns="">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xmlns=""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xmlns=""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xmlns=""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xmlns=""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xmlns=""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xmlns=""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xmlns=""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xmlns=""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xmlns=""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xmlns=""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xmlns=""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xmlns=""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xmlns=""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xmlns=""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xmlns=""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xmlns=""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xmlns=""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xmlns=""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xmlns=""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xmlns=""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xmlns=""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xmlns=""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xmlns=""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xmlns=""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xmlns=""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221097944"/>
      </p:ext>
    </p:extLst>
  </p:cSld>
  <p:clrMapOvr>
    <a:masterClrMapping/>
  </p:clrMapOvr>
  <p:extLst>
    <p:ext uri="{DCECCB84-F9BA-43D5-87BE-67443E8EF086}">
      <p15:sldGuideLst xmlns:p15="http://schemas.microsoft.com/office/powerpoint/2012/main" xmlns="">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772322-AF0E-43A6-8B0F-4E2D04E00406}" type="datetime1">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769602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A574C-4163-455F-A3AD-2CE299B74716}" type="datetime1">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54220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650BE-25D5-4F54-B2B3-D60C6CF149ED}" type="datetime1">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41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
        <p:nvSpPr>
          <p:cNvPr id="7" name="Content Placeholder 3">
            <a:extLst>
              <a:ext uri="{FF2B5EF4-FFF2-40B4-BE49-F238E27FC236}">
                <a16:creationId xmlns:a16="http://schemas.microsoft.com/office/drawing/2014/main" xmlns="" id="{FCEFD41D-4D68-A445-B7E5-BE9CBC533950}"/>
              </a:ext>
            </a:extLst>
          </p:cNvPr>
          <p:cNvSpPr>
            <a:spLocks noGrp="1"/>
          </p:cNvSpPr>
          <p:nvPr>
            <p:ph sz="half" idx="2"/>
          </p:nvPr>
        </p:nvSpPr>
        <p:spPr>
          <a:xfrm>
            <a:off x="838200" y="2181225"/>
            <a:ext cx="10515600"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en-US" dirty="0"/>
          </a:p>
        </p:txBody>
      </p:sp>
    </p:spTree>
    <p:extLst>
      <p:ext uri="{BB962C8B-B14F-4D97-AF65-F5344CB8AC3E}">
        <p14:creationId xmlns:p14="http://schemas.microsoft.com/office/powerpoint/2010/main" xmlns="" val="1026407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6558AF-06A9-4B3F-B253-C7BE5E3EC3EA}" type="datetime1">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312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A60E5-3096-468C-A931-B6B41D90A7D4}" type="datetime1">
              <a:rPr lang="en-US" smtClean="0"/>
              <a:pPr/>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16281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6E814-C9CD-4820-AC45-479AFDE7EEA2}" type="datetime1">
              <a:rPr lang="en-US" smtClean="0"/>
              <a:pPr/>
              <a:t>8/24/2022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73867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393EE-9916-4392-AD38-0B86A509A1AC}" type="datetime1">
              <a:rPr lang="en-US" smtClean="0"/>
              <a:pPr/>
              <a:t>8/24/2022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02002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CA98C42-BAE6-464C-9A6A-51DBA443E80F}" type="datetime1">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3545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6E3EBC1B-4F43-41D0-B878-C3A9EE91ACEF}" type="datetime1">
              <a:rPr lang="en-US" smtClean="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15516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0F2CB-B8DF-4DCF-8ADC-D5F899C85D47}" type="datetime1">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99931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6A727-015C-46F5-AEC5-B70BB8C08ACE}" type="datetime1">
              <a:rPr lang="en-US" smtClean="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15512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123200" y="-543800"/>
            <a:ext cx="7945600" cy="7945600"/>
          </a:xfrm>
          <a:prstGeom prst="ellipse">
            <a:avLst/>
          </a:prstGeom>
          <a:solidFill>
            <a:srgbClr val="000000">
              <a:alpha val="26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 name="Google Shape;11;p2"/>
          <p:cNvGrpSpPr/>
          <p:nvPr/>
        </p:nvGrpSpPr>
        <p:grpSpPr>
          <a:xfrm>
            <a:off x="668281" y="234498"/>
            <a:ext cx="3268468" cy="3268468"/>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 name="Google Shape;15;p2"/>
          <p:cNvGrpSpPr/>
          <p:nvPr/>
        </p:nvGrpSpPr>
        <p:grpSpPr>
          <a:xfrm>
            <a:off x="8570225" y="3336844"/>
            <a:ext cx="3099600" cy="30996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 name="Google Shape;20;p2"/>
          <p:cNvSpPr txBox="1">
            <a:spLocks noGrp="1"/>
          </p:cNvSpPr>
          <p:nvPr>
            <p:ph type="ctrTitle"/>
          </p:nvPr>
        </p:nvSpPr>
        <p:spPr>
          <a:xfrm>
            <a:off x="2948800" y="2655800"/>
            <a:ext cx="6294400" cy="15464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6934">
                <a:solidFill>
                  <a:srgbClr val="FFFFFF"/>
                </a:solidFill>
              </a:defRPr>
            </a:lvl1pPr>
            <a:lvl2pPr lvl="1" algn="ctr">
              <a:spcBef>
                <a:spcPts val="0"/>
              </a:spcBef>
              <a:spcAft>
                <a:spcPts val="0"/>
              </a:spcAft>
              <a:buClr>
                <a:srgbClr val="FFFFFF"/>
              </a:buClr>
              <a:buSzPts val="5200"/>
              <a:buNone/>
              <a:defRPr sz="6934">
                <a:solidFill>
                  <a:srgbClr val="FFFFFF"/>
                </a:solidFill>
              </a:defRPr>
            </a:lvl2pPr>
            <a:lvl3pPr lvl="2" algn="ctr">
              <a:spcBef>
                <a:spcPts val="0"/>
              </a:spcBef>
              <a:spcAft>
                <a:spcPts val="0"/>
              </a:spcAft>
              <a:buClr>
                <a:srgbClr val="FFFFFF"/>
              </a:buClr>
              <a:buSzPts val="5200"/>
              <a:buNone/>
              <a:defRPr sz="6934">
                <a:solidFill>
                  <a:srgbClr val="FFFFFF"/>
                </a:solidFill>
              </a:defRPr>
            </a:lvl3pPr>
            <a:lvl4pPr lvl="3" algn="ctr">
              <a:spcBef>
                <a:spcPts val="0"/>
              </a:spcBef>
              <a:spcAft>
                <a:spcPts val="0"/>
              </a:spcAft>
              <a:buClr>
                <a:srgbClr val="FFFFFF"/>
              </a:buClr>
              <a:buSzPts val="5200"/>
              <a:buNone/>
              <a:defRPr sz="6934">
                <a:solidFill>
                  <a:srgbClr val="FFFFFF"/>
                </a:solidFill>
              </a:defRPr>
            </a:lvl4pPr>
            <a:lvl5pPr lvl="4" algn="ctr">
              <a:spcBef>
                <a:spcPts val="0"/>
              </a:spcBef>
              <a:spcAft>
                <a:spcPts val="0"/>
              </a:spcAft>
              <a:buClr>
                <a:srgbClr val="FFFFFF"/>
              </a:buClr>
              <a:buSzPts val="5200"/>
              <a:buNone/>
              <a:defRPr sz="6934">
                <a:solidFill>
                  <a:srgbClr val="FFFFFF"/>
                </a:solidFill>
              </a:defRPr>
            </a:lvl5pPr>
            <a:lvl6pPr lvl="5" algn="ctr">
              <a:spcBef>
                <a:spcPts val="0"/>
              </a:spcBef>
              <a:spcAft>
                <a:spcPts val="0"/>
              </a:spcAft>
              <a:buClr>
                <a:srgbClr val="FFFFFF"/>
              </a:buClr>
              <a:buSzPts val="5200"/>
              <a:buNone/>
              <a:defRPr sz="6934">
                <a:solidFill>
                  <a:srgbClr val="FFFFFF"/>
                </a:solidFill>
              </a:defRPr>
            </a:lvl6pPr>
            <a:lvl7pPr lvl="6" algn="ctr">
              <a:spcBef>
                <a:spcPts val="0"/>
              </a:spcBef>
              <a:spcAft>
                <a:spcPts val="0"/>
              </a:spcAft>
              <a:buClr>
                <a:srgbClr val="FFFFFF"/>
              </a:buClr>
              <a:buSzPts val="5200"/>
              <a:buNone/>
              <a:defRPr sz="6934">
                <a:solidFill>
                  <a:srgbClr val="FFFFFF"/>
                </a:solidFill>
              </a:defRPr>
            </a:lvl7pPr>
            <a:lvl8pPr lvl="7" algn="ctr">
              <a:spcBef>
                <a:spcPts val="0"/>
              </a:spcBef>
              <a:spcAft>
                <a:spcPts val="0"/>
              </a:spcAft>
              <a:buClr>
                <a:srgbClr val="FFFFFF"/>
              </a:buClr>
              <a:buSzPts val="5200"/>
              <a:buNone/>
              <a:defRPr sz="6934">
                <a:solidFill>
                  <a:srgbClr val="FFFFFF"/>
                </a:solidFill>
              </a:defRPr>
            </a:lvl8pPr>
            <a:lvl9pPr lvl="8" algn="ctr">
              <a:spcBef>
                <a:spcPts val="0"/>
              </a:spcBef>
              <a:spcAft>
                <a:spcPts val="0"/>
              </a:spcAft>
              <a:buClr>
                <a:srgbClr val="FFFFFF"/>
              </a:buClr>
              <a:buSzPts val="5200"/>
              <a:buNone/>
              <a:defRPr sz="6934">
                <a:solidFill>
                  <a:srgbClr val="FFFFFF"/>
                </a:solidFill>
              </a:defRPr>
            </a:lvl9pPr>
          </a:lstStyle>
          <a:p>
            <a:endParaRPr/>
          </a:p>
        </p:txBody>
      </p:sp>
    </p:spTree>
    <p:extLst>
      <p:ext uri="{BB962C8B-B14F-4D97-AF65-F5344CB8AC3E}">
        <p14:creationId xmlns:p14="http://schemas.microsoft.com/office/powerpoint/2010/main" xmlns="" val="384465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1881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422F4-57F3-9D45-B90D-E77D10596C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68B2873-6BF6-BF43-A221-4905C42D2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4357719-68DB-CE4F-94AA-400AB47A4467}"/>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60607DD8-E4C2-BE49-944D-223C1BF70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D822B44-E26E-7A4D-AB42-3BC73B252B9F}"/>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79328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2B901-E4D0-9840-9472-CEC34701E8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79EA231-8984-AA42-AE13-4394870A9F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69C3E36D-B346-624B-BC2E-3417D697B9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124CEBB-F829-EF40-B74F-99B74FFDAB3A}"/>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6" name="Footer Placeholder 5">
            <a:extLst>
              <a:ext uri="{FF2B5EF4-FFF2-40B4-BE49-F238E27FC236}">
                <a16:creationId xmlns:a16="http://schemas.microsoft.com/office/drawing/2014/main" xmlns="" id="{FBDBE477-D320-894F-84A6-8BB91BEB00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8F75C1-E939-EE49-AC8F-43D274D3854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9464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0FCA1-8F3F-A845-99DB-1539E3743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83F8305-A8F8-AD47-B098-2BA0CC7D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1753CB7B-0E6E-8649-80DB-78760F7024AD}"/>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xmlns="" id="{E8BA3619-D66C-5C45-BBE3-BD07C4072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D6C0363-BE21-854C-9DD0-E6174383F1B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9EE531AB-688F-2141-BEF4-F1DFF34080EA}"/>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8" name="Footer Placeholder 7">
            <a:extLst>
              <a:ext uri="{FF2B5EF4-FFF2-40B4-BE49-F238E27FC236}">
                <a16:creationId xmlns:a16="http://schemas.microsoft.com/office/drawing/2014/main" xmlns="" id="{237C9115-627E-3F41-97B1-398BE3B8B9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EE6679C-2399-994B-AFC1-102171DB003A}"/>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6150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0286A-4F88-3145-AE72-B4CD50B6F3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C534AB9-1997-534C-9EBA-816646218F59}"/>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4" name="Footer Placeholder 3">
            <a:extLst>
              <a:ext uri="{FF2B5EF4-FFF2-40B4-BE49-F238E27FC236}">
                <a16:creationId xmlns:a16="http://schemas.microsoft.com/office/drawing/2014/main" xmlns="" id="{15AA888D-72C9-8A4B-99F8-B0A67583C3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3E0A9DC-5B6A-6042-BA4A-E04AE71A15F4}"/>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65168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D93D14-39F4-C644-B4BE-BB0F7F5B0AAD}"/>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3" name="Footer Placeholder 2">
            <a:extLst>
              <a:ext uri="{FF2B5EF4-FFF2-40B4-BE49-F238E27FC236}">
                <a16:creationId xmlns:a16="http://schemas.microsoft.com/office/drawing/2014/main" xmlns="" id="{6A08E70D-3517-E94C-97F8-93B20FD91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A19C07F3-7587-FD46-B3D0-B40FD36CF62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51150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A5319-5393-CC43-BC41-AABB836A94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BD63447-7C03-E54F-8475-FFC44A037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668156A8-8777-F449-AAEE-98A4D9760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9058E72-59D3-3D41-8A89-696D4DD2D903}"/>
              </a:ext>
            </a:extLst>
          </p:cNvPr>
          <p:cNvSpPr>
            <a:spLocks noGrp="1"/>
          </p:cNvSpPr>
          <p:nvPr>
            <p:ph type="dt" sz="half" idx="10"/>
          </p:nvPr>
        </p:nvSpPr>
        <p:spPr/>
        <p:txBody>
          <a:bodyPr/>
          <a:lstStyle/>
          <a:p>
            <a:fld id="{1456EE31-CB33-8C49-8B9F-595DC40AB906}" type="datetimeFigureOut">
              <a:rPr lang="en-US" smtClean="0"/>
              <a:pPr/>
              <a:t>8/24/2022</a:t>
            </a:fld>
            <a:endParaRPr lang="en-US" dirty="0"/>
          </a:p>
        </p:txBody>
      </p:sp>
      <p:sp>
        <p:nvSpPr>
          <p:cNvPr id="6" name="Footer Placeholder 5">
            <a:extLst>
              <a:ext uri="{FF2B5EF4-FFF2-40B4-BE49-F238E27FC236}">
                <a16:creationId xmlns:a16="http://schemas.microsoft.com/office/drawing/2014/main" xmlns="" id="{D7970116-78B9-FE40-A5EB-0870E65C00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4E9D35E-C3F6-D643-846D-6D380B82235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9949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025AAA9-829C-8344-8D6E-785F01EC41EA}"/>
              </a:ext>
            </a:extLst>
          </p:cNvPr>
          <p:cNvPicPr>
            <a:picLocks noChangeAspect="1"/>
          </p:cNvPicPr>
          <p:nvPr userDrawn="1"/>
        </p:nvPicPr>
        <p:blipFill>
          <a:blip r:embed="rId15"/>
          <a:srcRect/>
          <a:stretch/>
        </p:blipFill>
        <p:spPr>
          <a:xfrm>
            <a:off x="1" y="3698"/>
            <a:ext cx="12191997" cy="6974236"/>
          </a:xfrm>
          <a:prstGeom prst="rect">
            <a:avLst/>
          </a:prstGeom>
        </p:spPr>
      </p:pic>
      <p:sp>
        <p:nvSpPr>
          <p:cNvPr id="2" name="Title Placeholder 1">
            <a:extLst>
              <a:ext uri="{FF2B5EF4-FFF2-40B4-BE49-F238E27FC236}">
                <a16:creationId xmlns:a16="http://schemas.microsoft.com/office/drawing/2014/main" xmlns="" id="{686510D5-684C-9E4C-BBBE-EA52240E1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AABE451-1287-224A-B220-F80817504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80BFFB8E-A75F-324F-A68E-70EC7994D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ro Book" panose="020B0502020104020203" pitchFamily="34" charset="0"/>
              </a:defRPr>
            </a:lvl1pPr>
          </a:lstStyle>
          <a:p>
            <a:fld id="{1456EE31-CB33-8C49-8B9F-595DC40AB906}" type="datetimeFigureOut">
              <a:rPr lang="en-US" smtClean="0"/>
              <a:pPr/>
              <a:t>8/24/2022</a:t>
            </a:fld>
            <a:endParaRPr lang="en-US" dirty="0">
              <a:latin typeface="Gill Sans MT Pro Book" panose="020B0502020104020203" pitchFamily="34" charset="0"/>
            </a:endParaRPr>
          </a:p>
        </p:txBody>
      </p:sp>
      <p:sp>
        <p:nvSpPr>
          <p:cNvPr id="5" name="Footer Placeholder 4">
            <a:extLst>
              <a:ext uri="{FF2B5EF4-FFF2-40B4-BE49-F238E27FC236}">
                <a16:creationId xmlns:a16="http://schemas.microsoft.com/office/drawing/2014/main" xmlns="" id="{50FFB83B-3812-0047-8B03-64953EAC3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ro Book" panose="020B0502020104020203" pitchFamily="34" charset="0"/>
              </a:defRPr>
            </a:lvl1pPr>
          </a:lstStyle>
          <a:p>
            <a:endParaRPr lang="en-US" dirty="0">
              <a:latin typeface="Gill Sans MT Pro Book" panose="020B0502020104020203" pitchFamily="34" charset="0"/>
            </a:endParaRPr>
          </a:p>
        </p:txBody>
      </p:sp>
      <p:sp>
        <p:nvSpPr>
          <p:cNvPr id="6" name="Slide Number Placeholder 5">
            <a:extLst>
              <a:ext uri="{FF2B5EF4-FFF2-40B4-BE49-F238E27FC236}">
                <a16:creationId xmlns:a16="http://schemas.microsoft.com/office/drawing/2014/main" xmlns="" id="{629EA9C4-D3E7-6C4C-8DA2-8123AE9F1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ro Book" panose="020B0502020104020203" pitchFamily="34" charset="0"/>
              </a:defRPr>
            </a:lvl1pPr>
          </a:lstStyle>
          <a:p>
            <a:fld id="{7DCD3B37-E7C6-4C43-A2FD-AF0122017604}" type="slidenum">
              <a:rPr lang="en-US" smtClean="0"/>
              <a:pPr/>
              <a:t>‹#›</a:t>
            </a:fld>
            <a:endParaRPr lang="en-US" dirty="0">
              <a:latin typeface="Gill Sans MT Pro Book" panose="020B0502020104020203" pitchFamily="34" charset="0"/>
            </a:endParaRPr>
          </a:p>
        </p:txBody>
      </p:sp>
    </p:spTree>
    <p:extLst>
      <p:ext uri="{BB962C8B-B14F-4D97-AF65-F5344CB8AC3E}">
        <p14:creationId xmlns:p14="http://schemas.microsoft.com/office/powerpoint/2010/main" xmlns="" val="36052299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b="1" i="0" kern="1200">
          <a:solidFill>
            <a:srgbClr val="ED7423"/>
          </a:solidFill>
          <a:latin typeface="Gill Sans MT Pro Medium"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8E50"/>
          </a:solidFill>
          <a:latin typeface="Gill Sans MT Pro Book"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8E50"/>
          </a:solidFill>
          <a:latin typeface="Gill Sans MT Pro Book"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8E50"/>
          </a:solidFill>
          <a:latin typeface="Gill Sans MT Pro Book"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pPr/>
              <a:t>8/24/2022</a:t>
            </a:fld>
            <a:endParaRPr lang="en-US" dirty="0"/>
          </a:p>
        </p:txBody>
      </p:sp>
      <p:sp>
        <p:nvSpPr>
          <p:cNvPr id="5" name="Footer Placeholder 4">
            <a:extLst>
              <a:ext uri="{FF2B5EF4-FFF2-40B4-BE49-F238E27FC236}">
                <a16:creationId xmlns:a16="http://schemas.microsoft.com/office/drawing/2014/main" xmlns=""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pPr/>
              <a:t>‹#›</a:t>
            </a:fld>
            <a:endParaRPr lang="en-US" dirty="0"/>
          </a:p>
        </p:txBody>
      </p:sp>
    </p:spTree>
    <p:extLst>
      <p:ext uri="{BB962C8B-B14F-4D97-AF65-F5344CB8AC3E}">
        <p14:creationId xmlns:p14="http://schemas.microsoft.com/office/powerpoint/2010/main" xmlns="" val="20588378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6B4603EE-D35E-4AA7-BE2F-F8AE8FD774E1}" type="datetime1">
              <a:rPr lang="en-US" smtClean="0"/>
              <a:pPr/>
              <a:t>8/24/2022</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2332226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a:stretch>
        </a:blipFill>
        <a:effectLst/>
      </p:bgPr>
    </p:bg>
    <p:spTree>
      <p:nvGrpSpPr>
        <p:cNvPr id="1" name="Shape 140"/>
        <p:cNvGrpSpPr/>
        <p:nvPr/>
      </p:nvGrpSpPr>
      <p:grpSpPr>
        <a:xfrm>
          <a:off x="0" y="0"/>
          <a:ext cx="0" cy="0"/>
          <a:chOff x="0" y="0"/>
          <a:chExt cx="0" cy="0"/>
        </a:xfrm>
      </p:grpSpPr>
      <p:sp>
        <p:nvSpPr>
          <p:cNvPr id="2" name="Flowchart: Connector 1"/>
          <p:cNvSpPr/>
          <p:nvPr/>
        </p:nvSpPr>
        <p:spPr>
          <a:xfrm>
            <a:off x="9172080" y="3931921"/>
            <a:ext cx="1892160" cy="1879600"/>
          </a:xfrm>
          <a:prstGeom prst="flowChartConnector">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2400" dirty="0">
              <a:solidFill>
                <a:prstClr val="white"/>
              </a:solidFill>
              <a:latin typeface="Bahnschrift" panose="020B0502040204020203" pitchFamily="34" charset="0"/>
            </a:endParaRPr>
          </a:p>
        </p:txBody>
      </p:sp>
      <p:pic>
        <p:nvPicPr>
          <p:cNvPr id="4" name="Picture 3" descr="image004">
            <a:extLst>
              <a:ext uri="{FF2B5EF4-FFF2-40B4-BE49-F238E27FC236}">
                <a16:creationId xmlns:a16="http://schemas.microsoft.com/office/drawing/2014/main" xmlns="" id="{2CECA47C-6032-44AA-8A64-1C12FC8C836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36977" y="4460016"/>
            <a:ext cx="1562367" cy="8234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Title 1">
            <a:extLst>
              <a:ext uri="{FF2B5EF4-FFF2-40B4-BE49-F238E27FC236}">
                <a16:creationId xmlns:a16="http://schemas.microsoft.com/office/drawing/2014/main" xmlns="" id="{CCB76396-2378-41A6-BCA0-EE6158692CD1}"/>
              </a:ext>
            </a:extLst>
          </p:cNvPr>
          <p:cNvSpPr txBox="1">
            <a:spLocks/>
          </p:cNvSpPr>
          <p:nvPr/>
        </p:nvSpPr>
        <p:spPr>
          <a:xfrm>
            <a:off x="3660725" y="883152"/>
            <a:ext cx="8156135" cy="3985052"/>
          </a:xfr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ctr" defTabSz="609630">
              <a:spcAft>
                <a:spcPts val="600"/>
              </a:spcAft>
            </a:pPr>
            <a:r>
              <a:rPr lang="en-US" sz="2667" b="1" spc="-33" dirty="0">
                <a:solidFill>
                  <a:prstClr val="black"/>
                </a:solidFill>
                <a:latin typeface="Gill Sans MT" panose="020B0502020104020203" pitchFamily="34" charset="0"/>
              </a:rPr>
              <a:t>Select Committee on Trade and Industry, Economic Development, Tourism, Employment and Labour</a:t>
            </a: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r>
              <a:rPr lang="en-US" sz="2667" b="1" spc="-33" dirty="0">
                <a:solidFill>
                  <a:prstClr val="black"/>
                </a:solidFill>
                <a:latin typeface="Gill Sans MT" panose="020B0502020104020203" pitchFamily="34" charset="0"/>
                <a:cs typeface="Arial" panose="020B0604020202020204" pitchFamily="34" charset="0"/>
              </a:rPr>
              <a:t>sefa</a:t>
            </a:r>
            <a:r>
              <a:rPr lang="en-US" sz="2667" spc="-33" dirty="0">
                <a:solidFill>
                  <a:prstClr val="black"/>
                </a:solidFill>
                <a:latin typeface="Gill Sans MT" panose="020B0502020104020203" pitchFamily="34" charset="0"/>
                <a:cs typeface="Arial" panose="020B0604020202020204" pitchFamily="34" charset="0"/>
              </a:rPr>
              <a:t>’s Report on Progress and Challenges faced in rolling out Financial Support to SMMEs and Co-operatives</a:t>
            </a: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r>
              <a:rPr lang="en-US" sz="2667" spc="-33" dirty="0">
                <a:solidFill>
                  <a:prstClr val="black"/>
                </a:solidFill>
                <a:latin typeface="Gill Sans MT" panose="020B0502020104020203" pitchFamily="34" charset="0"/>
                <a:cs typeface="Arial" panose="020B0604020202020204" pitchFamily="34" charset="0"/>
              </a:rPr>
              <a:t>23 August 2022</a:t>
            </a:r>
          </a:p>
        </p:txBody>
      </p:sp>
      <p:sp>
        <p:nvSpPr>
          <p:cNvPr id="7" name="Subtitle 2">
            <a:extLst>
              <a:ext uri="{FF2B5EF4-FFF2-40B4-BE49-F238E27FC236}">
                <a16:creationId xmlns:a16="http://schemas.microsoft.com/office/drawing/2014/main" xmlns="" id="{368272DE-FCA1-4F7F-8C9E-C5B4380671EC}"/>
              </a:ext>
            </a:extLst>
          </p:cNvPr>
          <p:cNvSpPr txBox="1">
            <a:spLocks/>
          </p:cNvSpPr>
          <p:nvPr/>
        </p:nvSpPr>
        <p:spPr>
          <a:xfrm>
            <a:off x="3759200" y="3931922"/>
            <a:ext cx="3205640" cy="774186"/>
          </a:xfrm>
          <a:prstGeom prst="rect">
            <a:avLst/>
          </a:prstGeom>
        </p:spPr>
        <p:txBody>
          <a:bodyPr vert="horz" lIns="91440" tIns="45720" rIns="9144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609630">
              <a:lnSpc>
                <a:spcPct val="100000"/>
              </a:lnSpc>
              <a:spcBef>
                <a:spcPts val="800"/>
              </a:spcBef>
              <a:spcAft>
                <a:spcPts val="133"/>
              </a:spcAft>
              <a:buClr>
                <a:srgbClr val="4F81BD"/>
              </a:buClr>
              <a:buNone/>
            </a:pPr>
            <a:r>
              <a:rPr lang="en-US" b="1" dirty="0">
                <a:solidFill>
                  <a:prstClr val="white"/>
                </a:solidFill>
                <a:latin typeface="Calibri"/>
              </a:rPr>
              <a:t> </a:t>
            </a:r>
          </a:p>
        </p:txBody>
      </p:sp>
    </p:spTree>
    <p:extLst>
      <p:ext uri="{BB962C8B-B14F-4D97-AF65-F5344CB8AC3E}">
        <p14:creationId xmlns:p14="http://schemas.microsoft.com/office/powerpoint/2010/main" xmlns="" val="354540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2051844"/>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5:</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Implementation of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Unplanned Emergency Loan Programmes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10</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616861"/>
            <a:ext cx="7987864" cy="4530920"/>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has had to channel its internal capacity to respond to unplanned emergency programmes that were not part of its Corporate Plan.  e.g.</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Covid-19 SMME Relief Programme (Covid pandemic response)</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Business Recovery Programme (July 2021 violent riots) </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These programmes were implemented without additional capacity having been provided for the implementation.</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Despite all the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was still able to deliver on its core mandate over and above these above-mentioned programmes.</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69228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3282950"/>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6:</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General increase in the volume of applications</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&amp; </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are manually processed</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vs</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Stagnant staff numbers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11</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031578"/>
            <a:ext cx="7987864" cy="3173626"/>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 value of Approvals &amp; Disbursements processed by the sefa regional offices has increased several folds, processed manually and without a proportional increase in the number of deal making staff.  </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05140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1600053"/>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Operational Statistics </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Delivered by regional office </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deal making numbers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12</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1400833"/>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AD86E36E-536F-4E6C-B760-2BC854967519}"/>
              </a:ext>
            </a:extLst>
          </p:cNvPr>
          <p:cNvGraphicFramePr>
            <a:graphicFrameLocks noGrp="1"/>
          </p:cNvGraphicFramePr>
          <p:nvPr>
            <p:extLst>
              <p:ext uri="{D42A27DB-BD31-4B8C-83A1-F6EECF244321}">
                <p14:modId xmlns:p14="http://schemas.microsoft.com/office/powerpoint/2010/main" xmlns="" val="1682643658"/>
              </p:ext>
            </p:extLst>
          </p:nvPr>
        </p:nvGraphicFramePr>
        <p:xfrm>
          <a:off x="4161439" y="998806"/>
          <a:ext cx="8004057" cy="4044404"/>
        </p:xfrm>
        <a:graphic>
          <a:graphicData uri="http://schemas.openxmlformats.org/drawingml/2006/table">
            <a:tbl>
              <a:tblPr/>
              <a:tblGrid>
                <a:gridCol w="3616564">
                  <a:extLst>
                    <a:ext uri="{9D8B030D-6E8A-4147-A177-3AD203B41FA5}">
                      <a16:colId xmlns:a16="http://schemas.microsoft.com/office/drawing/2014/main" xmlns="" val="2206153871"/>
                    </a:ext>
                  </a:extLst>
                </a:gridCol>
                <a:gridCol w="1031685">
                  <a:extLst>
                    <a:ext uri="{9D8B030D-6E8A-4147-A177-3AD203B41FA5}">
                      <a16:colId xmlns:a16="http://schemas.microsoft.com/office/drawing/2014/main" xmlns="" val="4267590641"/>
                    </a:ext>
                  </a:extLst>
                </a:gridCol>
                <a:gridCol w="770929">
                  <a:extLst>
                    <a:ext uri="{9D8B030D-6E8A-4147-A177-3AD203B41FA5}">
                      <a16:colId xmlns:a16="http://schemas.microsoft.com/office/drawing/2014/main" xmlns="" val="117865350"/>
                    </a:ext>
                  </a:extLst>
                </a:gridCol>
                <a:gridCol w="770929">
                  <a:extLst>
                    <a:ext uri="{9D8B030D-6E8A-4147-A177-3AD203B41FA5}">
                      <a16:colId xmlns:a16="http://schemas.microsoft.com/office/drawing/2014/main" xmlns="" val="2026233231"/>
                    </a:ext>
                  </a:extLst>
                </a:gridCol>
                <a:gridCol w="906975">
                  <a:extLst>
                    <a:ext uri="{9D8B030D-6E8A-4147-A177-3AD203B41FA5}">
                      <a16:colId xmlns:a16="http://schemas.microsoft.com/office/drawing/2014/main" xmlns="" val="3544749580"/>
                    </a:ext>
                  </a:extLst>
                </a:gridCol>
                <a:gridCol w="906975">
                  <a:extLst>
                    <a:ext uri="{9D8B030D-6E8A-4147-A177-3AD203B41FA5}">
                      <a16:colId xmlns:a16="http://schemas.microsoft.com/office/drawing/2014/main" xmlns="" val="2399797888"/>
                    </a:ext>
                  </a:extLst>
                </a:gridCol>
              </a:tblGrid>
              <a:tr h="321173">
                <a:tc>
                  <a:txBody>
                    <a:bodyPr/>
                    <a:lstStyle/>
                    <a:p>
                      <a:pPr algn="ctr" rtl="0" fontAlgn="ctr"/>
                      <a:r>
                        <a:rPr lang="en-ZA" sz="1200" b="1" i="0" u="none" strike="noStrike" dirty="0">
                          <a:solidFill>
                            <a:srgbClr val="000000"/>
                          </a:solidFill>
                          <a:effectLst/>
                          <a:latin typeface="Gill Sans MT" panose="020B0502020104020203" pitchFamily="34" charset="0"/>
                        </a:rPr>
                        <a:t>Description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921616763"/>
                  </a:ext>
                </a:extLst>
              </a:tr>
              <a:tr h="309278">
                <a:tc>
                  <a:txBody>
                    <a:bodyPr/>
                    <a:lstStyle/>
                    <a:p>
                      <a:pPr algn="l" fontAlgn="b"/>
                      <a:r>
                        <a:rPr lang="en-GB" sz="1200" b="1" i="0" u="none" strike="noStrike" dirty="0">
                          <a:solidFill>
                            <a:srgbClr val="000000"/>
                          </a:solidFill>
                          <a:effectLst/>
                          <a:latin typeface="Gill Sans MT" panose="020B0502020104020203" pitchFamily="34" charset="0"/>
                        </a:rPr>
                        <a:t>No of funding enquiries - regional Offices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6071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8219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10024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11871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8746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2797144"/>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4294353"/>
                  </a:ext>
                </a:extLst>
              </a:tr>
              <a:tr h="309278">
                <a:tc>
                  <a:txBody>
                    <a:bodyPr/>
                    <a:lstStyle/>
                    <a:p>
                      <a:pPr algn="l" fontAlgn="b"/>
                      <a:r>
                        <a:rPr lang="en-GB" sz="1200" b="1" i="0" u="none" strike="noStrike" dirty="0">
                          <a:solidFill>
                            <a:srgbClr val="000000"/>
                          </a:solidFill>
                          <a:effectLst/>
                          <a:latin typeface="Gill Sans MT" panose="020B0502020104020203" pitchFamily="34" charset="0"/>
                        </a:rPr>
                        <a:t>No of funding enquiries - Call Centre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7711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al8607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21499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41060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31964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1063619"/>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3437591"/>
                  </a:ext>
                </a:extLst>
              </a:tr>
              <a:tr h="309278">
                <a:tc>
                  <a:txBody>
                    <a:bodyPr/>
                    <a:lstStyle/>
                    <a:p>
                      <a:pPr algn="l" fontAlgn="b"/>
                      <a:r>
                        <a:rPr lang="en-ZA" sz="1200" b="1" i="0" u="none" strike="noStrike" dirty="0">
                          <a:solidFill>
                            <a:srgbClr val="000000"/>
                          </a:solidFill>
                          <a:effectLst/>
                          <a:latin typeface="Gill Sans MT" panose="020B0502020104020203" pitchFamily="34" charset="0"/>
                        </a:rPr>
                        <a:t>No of jobs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1776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3179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3032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19700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9378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8009019"/>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221690"/>
                  </a:ext>
                </a:extLst>
              </a:tr>
              <a:tr h="309278">
                <a:tc>
                  <a:txBody>
                    <a:bodyPr/>
                    <a:lstStyle/>
                    <a:p>
                      <a:pPr algn="l" fontAlgn="b"/>
                      <a:r>
                        <a:rPr lang="en-GB" sz="1200" b="1" i="0" u="none" strike="noStrike" dirty="0">
                          <a:solidFill>
                            <a:srgbClr val="000000"/>
                          </a:solidFill>
                          <a:effectLst/>
                          <a:latin typeface="Gill Sans MT" panose="020B0502020104020203" pitchFamily="34" charset="0"/>
                        </a:rPr>
                        <a:t>Value of  of Approvals (R000's)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R196 000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R273 000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R434 000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R1 242 000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R1 472 000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745906"/>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9711319"/>
                  </a:ext>
                </a:extLst>
              </a:tr>
              <a:tr h="309278">
                <a:tc>
                  <a:txBody>
                    <a:bodyPr/>
                    <a:lstStyle/>
                    <a:p>
                      <a:pPr algn="l" fontAlgn="b"/>
                      <a:r>
                        <a:rPr lang="en-GB" sz="1200" b="1" i="0" u="none" strike="noStrike" dirty="0">
                          <a:solidFill>
                            <a:srgbClr val="000000"/>
                          </a:solidFill>
                          <a:effectLst/>
                          <a:latin typeface="Gill Sans MT" panose="020B0502020104020203" pitchFamily="34" charset="0"/>
                        </a:rPr>
                        <a:t>Value of  of Disbursements (R000's)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R118 000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R156 000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R227 000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R832 000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R1 157 000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8247295"/>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8822325"/>
                  </a:ext>
                </a:extLst>
              </a:tr>
              <a:tr h="309278">
                <a:tc>
                  <a:txBody>
                    <a:bodyPr/>
                    <a:lstStyle/>
                    <a:p>
                      <a:pPr algn="l" fontAlgn="b"/>
                      <a:r>
                        <a:rPr lang="en-GB" sz="1200" b="1" i="0" u="none" strike="noStrike" dirty="0">
                          <a:solidFill>
                            <a:srgbClr val="000000"/>
                          </a:solidFill>
                          <a:effectLst/>
                          <a:highlight>
                            <a:srgbClr val="FFFF00"/>
                          </a:highlight>
                          <a:latin typeface="Gill Sans MT" panose="020B0502020104020203" pitchFamily="34" charset="0"/>
                        </a:rPr>
                        <a:t>Number of DL Staff (RAs, IAs, IOs, RMs, HoR)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108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5642206"/>
                  </a:ext>
                </a:extLst>
              </a:tr>
              <a:tr h="321173">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48129"/>
                  </a:ext>
                </a:extLst>
              </a:tr>
            </a:tbl>
          </a:graphicData>
        </a:graphic>
      </p:graphicFrame>
    </p:spTree>
    <p:extLst>
      <p:ext uri="{BB962C8B-B14F-4D97-AF65-F5344CB8AC3E}">
        <p14:creationId xmlns:p14="http://schemas.microsoft.com/office/powerpoint/2010/main" xmlns="" val="14777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Solutions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to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13</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8795485"/>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rPr>
              <a:t>Increased Investment in pre-investment (application funding readiness</a:t>
            </a: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a:t>
            </a: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More </a:t>
            </a:r>
            <a:r>
              <a:rPr lang="en-ZA" dirty="0">
                <a:latin typeface="Gill Sans MT" panose="020B0502020104020203" pitchFamily="34" charset="0"/>
                <a:ea typeface="Calibri" panose="020F0502020204030204" pitchFamily="34" charset="0"/>
                <a:cs typeface="Times New Roman" panose="02020603050405020304" pitchFamily="18" charset="0"/>
              </a:rPr>
              <a:t>focused </a:t>
            </a:r>
            <a:r>
              <a:rPr lang="en-ZA" dirty="0">
                <a:effectLst/>
                <a:latin typeface="Gill Sans MT" panose="020B0502020104020203" pitchFamily="34" charset="0"/>
                <a:ea typeface="Calibri" panose="020F0502020204030204" pitchFamily="34" charset="0"/>
                <a:cs typeface="Times New Roman" panose="02020603050405020304" pitchFamily="18" charset="0"/>
              </a:rPr>
              <a:t>collaboration with SEDA on pre-investment to ensure greater efficiencies on applications approvals and applicant satisfaction</a:t>
            </a:r>
          </a:p>
          <a:p>
            <a:pPr marL="285750" lvl="0" indent="-285750">
              <a:lnSpc>
                <a:spcPct val="107000"/>
              </a:lnSpc>
              <a:buFont typeface="Arial" panose="020B0604020202020204" pitchFamily="34" charset="0"/>
              <a:buChar char="•"/>
            </a:pPr>
            <a:endPar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Collaboration with eco-sys</a:t>
            </a: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tem partners</a:t>
            </a: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More focused collaboration with even the Private Sector, Incubators, LED offices etc.</a:t>
            </a:r>
          </a:p>
          <a:p>
            <a:pPr marL="742950" lvl="1" indent="-285750">
              <a:lnSpc>
                <a:spcPct val="107000"/>
              </a:lnSpc>
              <a:buFont typeface="Arial" panose="020B0604020202020204" pitchFamily="34" charset="0"/>
              <a:buChar char="•"/>
            </a:pPr>
            <a:endParaRPr lang="en-ZA"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Focused customers outreach </a:t>
            </a: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Establishment of a Structured Front Offices with senior FTC staffing that office for quality and timeous handling of applications</a:t>
            </a:r>
            <a:endParaRPr lang="en-US" dirty="0">
              <a:latin typeface="Gill Sans MT" panose="020B0502020104020203" pitchFamily="34" charset="0"/>
              <a:ea typeface="Verdana" panose="020B060403050404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rPr>
              <a:t>sefa</a:t>
            </a:r>
            <a:r>
              <a:rPr lang="en-ZA" dirty="0">
                <a:effectLst/>
                <a:latin typeface="Gill Sans MT" panose="020B0502020104020203" pitchFamily="34" charset="0"/>
                <a:ea typeface="Calibri" panose="020F0502020204030204" pitchFamily="34" charset="0"/>
                <a:cs typeface="Times New Roman" panose="02020603050405020304" pitchFamily="18" charset="0"/>
              </a:rPr>
              <a:t> to host more Webinar session to explain/workshop funding processes &amp; requirements</a:t>
            </a:r>
          </a:p>
          <a:p>
            <a:pPr lvl="1">
              <a:lnSpc>
                <a:spcPct val="107000"/>
              </a:lnSpc>
            </a:pPr>
            <a:endParaRPr lang="en-ZA" dirty="0">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Hire more FTC to assist with processing of application at various stages or various programmes</a:t>
            </a:r>
          </a:p>
          <a:p>
            <a:pPr marL="285750" indent="-285750">
              <a:lnSpc>
                <a:spcPct val="107000"/>
              </a:lnSpc>
              <a:spcAft>
                <a:spcPts val="800"/>
              </a:spcAft>
              <a:buFont typeface="Arial" panose="020B0604020202020204" pitchFamily="34" charset="0"/>
              <a:buChar char="•"/>
            </a:pP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Increased capacity of back office </a:t>
            </a:r>
            <a:endPar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742950" lvl="1" indent="-285750">
              <a:lnSpc>
                <a:spcPct val="107000"/>
              </a:lnSpc>
              <a:spcAft>
                <a:spcPts val="800"/>
              </a:spcAft>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Due diligence capacity</a:t>
            </a:r>
          </a:p>
          <a:p>
            <a:pPr marL="742950" lvl="1" indent="-285750">
              <a:lnSpc>
                <a:spcPct val="107000"/>
              </a:lnSpc>
              <a:spcAft>
                <a:spcPts val="800"/>
              </a:spcAft>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Increased investment in automation </a:t>
            </a: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algn="just" defTabSz="609630">
              <a:lnSpc>
                <a:spcPct val="150000"/>
              </a:lnSpc>
              <a:spcBef>
                <a:spcPct val="20000"/>
              </a:spcBef>
              <a:defRPr/>
            </a:pPr>
            <a:endParaRPr lang="en-US" sz="1600" dirty="0">
              <a:latin typeface="Gill Sans MT" panose="020B0502020104020203" pitchFamily="34" charset="0"/>
            </a:endParaRPr>
          </a:p>
        </p:txBody>
      </p:sp>
    </p:spTree>
    <p:extLst>
      <p:ext uri="{BB962C8B-B14F-4D97-AF65-F5344CB8AC3E}">
        <p14:creationId xmlns:p14="http://schemas.microsoft.com/office/powerpoint/2010/main" xmlns="" val="16024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Solutions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to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14</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081994"/>
            <a:ext cx="7987864" cy="4176208"/>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ZA" b="1" dirty="0">
                <a:latin typeface="Gill Sans MT" panose="020B0502020104020203" pitchFamily="34" charset="0"/>
                <a:ea typeface="Calibri" panose="020F0502020204030204" pitchFamily="34" charset="0"/>
                <a:cs typeface="Times New Roman" panose="02020603050405020304" pitchFamily="18" charset="0"/>
              </a:rPr>
              <a:t>Loan Origination System </a:t>
            </a:r>
            <a:endPar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sefa is implementing technology in the processing of the Applications especially the sub-R1m , that are always with large volumes</a:t>
            </a: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LoS service provider has already been secured and on 10-Jun-2022 regional offices and relevant staff were busy testing and performing dry-runs on the system</a:t>
            </a: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algn="just" defTabSz="609630">
              <a:lnSpc>
                <a:spcPct val="150000"/>
              </a:lnSpc>
              <a:spcBef>
                <a:spcPct val="20000"/>
              </a:spcBef>
              <a:defRPr/>
            </a:pPr>
            <a:endParaRPr lang="en-US" dirty="0">
              <a:latin typeface="Gill Sans MT" panose="020B0502020104020203" pitchFamily="34" charset="0"/>
            </a:endParaRPr>
          </a:p>
        </p:txBody>
      </p:sp>
    </p:spTree>
    <p:extLst>
      <p:ext uri="{BB962C8B-B14F-4D97-AF65-F5344CB8AC3E}">
        <p14:creationId xmlns:p14="http://schemas.microsoft.com/office/powerpoint/2010/main" xmlns="" val="322232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1940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613911"/>
            <a:ext cx="4334570" cy="410369"/>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Conclusion / Way-forward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15</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771605"/>
            <a:ext cx="7811169" cy="2952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The LoS is expected to assist a great deal in delivering: </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Better customer service</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turnaround times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Enhanced brand reputation</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throughput in the entire value chain (i.e. from enquiry to disbursement phase)</a:t>
            </a:r>
            <a:r>
              <a:rPr lang="en-US" b="1" u="sng" dirty="0">
                <a:solidFill>
                  <a:prstClr val="black"/>
                </a:solidFill>
                <a:latin typeface="Gill Sans MT" panose="020B0502020104020203" pitchFamily="34" charset="0"/>
                <a:ea typeface="Verdana" panose="020B0604030504040204" pitchFamily="34" charset="0"/>
                <a:cs typeface="Arial" panose="020B0604020202020204" pitchFamily="34" charset="0"/>
              </a:rPr>
              <a:t> </a:t>
            </a:r>
            <a:endParaRPr lang="en-US" dirty="0">
              <a:solidFill>
                <a:prstClr val="black"/>
              </a:solidFill>
              <a:latin typeface="Gill Sans MT" panose="020B0502020104020203" pitchFamily="34" charset="0"/>
            </a:endParaRPr>
          </a:p>
          <a:p>
            <a:pPr marL="285750" indent="-285750">
              <a:lnSpc>
                <a:spcPct val="150000"/>
              </a:lnSpc>
              <a:buFont typeface="Arial" panose="020B0604020202020204" pitchFamily="34" charset="0"/>
              <a:buChar char="•"/>
            </a:pPr>
            <a:endParaRPr lang="en-GB" dirty="0">
              <a:solidFill>
                <a:prstClr val="black"/>
              </a:solidFill>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67048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083352-1185-7940-BC77-70D416627DA2}"/>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xmlns="" id="{1F5534E1-38AD-A941-AEA2-D3E9BFA9A96D}"/>
              </a:ext>
            </a:extLst>
          </p:cNvPr>
          <p:cNvSpPr txBox="1">
            <a:spLocks/>
          </p:cNvSpPr>
          <p:nvPr/>
        </p:nvSpPr>
        <p:spPr>
          <a:xfrm>
            <a:off x="936205" y="2601118"/>
            <a:ext cx="4833729" cy="1655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D7423"/>
                </a:solidFill>
                <a:latin typeface="Gill Sans MT Pro Medium" panose="020B0502020104020203" pitchFamily="34" charset="0"/>
                <a:ea typeface="+mj-ea"/>
                <a:cs typeface="+mj-cs"/>
              </a:defRPr>
            </a:lvl1pPr>
          </a:lstStyle>
          <a:p>
            <a:r>
              <a:rPr lang="en-US"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832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2" y="1"/>
            <a:ext cx="3909389"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3909391" y="1175346"/>
            <a:ext cx="8014369" cy="2267287"/>
          </a:xfrm>
          <a:prstGeom prst="rect">
            <a:avLst/>
          </a:prstGeom>
        </p:spPr>
        <p:txBody>
          <a:bodyPr wrap="square">
            <a:spAutoFit/>
          </a:bodyPr>
          <a:lstStyle/>
          <a:p>
            <a:pPr marL="342917" indent="-342917">
              <a:spcBef>
                <a:spcPts val="800"/>
              </a:spcBef>
              <a:buFont typeface="+mj-lt"/>
              <a:buAutoNum type="arabicPeriod"/>
            </a:pPr>
            <a:r>
              <a:rPr lang="en-US" sz="1800" dirty="0">
                <a:latin typeface="Gill Sans MT" panose="020B0502020104020203" pitchFamily="34" charset="0"/>
                <a:cs typeface="Arial" panose="020B0604020202020204" pitchFamily="34" charset="0"/>
              </a:rPr>
              <a:t>Context of the Presentation / Problem Statement </a:t>
            </a:r>
          </a:p>
          <a:p>
            <a:pPr marL="342917" indent="-342917">
              <a:spcBef>
                <a:spcPts val="800"/>
              </a:spcBef>
              <a:buFont typeface="+mj-lt"/>
              <a:buAutoNum type="arabicPeriod"/>
            </a:pPr>
            <a:r>
              <a:rPr lang="en-US" dirty="0">
                <a:latin typeface="Gill Sans MT" panose="020B0502020104020203" pitchFamily="34" charset="0"/>
                <a:cs typeface="Arial" panose="020B0604020202020204" pitchFamily="34" charset="0"/>
              </a:rPr>
              <a:t>Current Operating Environment</a:t>
            </a:r>
            <a:endParaRPr lang="en-US" sz="1800" dirty="0">
              <a:latin typeface="Gill Sans MT" panose="020B0502020104020203" pitchFamily="34" charset="0"/>
              <a:cs typeface="Arial" panose="020B0604020202020204" pitchFamily="34" charset="0"/>
            </a:endParaRPr>
          </a:p>
          <a:p>
            <a:pPr marL="342917" indent="-342917">
              <a:spcBef>
                <a:spcPts val="800"/>
              </a:spcBef>
              <a:buFont typeface="+mj-lt"/>
              <a:buAutoNum type="arabicPeriod"/>
            </a:pPr>
            <a:r>
              <a:rPr lang="en-US" dirty="0">
                <a:effectLst/>
                <a:latin typeface="Gill Sans MT" panose="020B0502020104020203" pitchFamily="34" charset="0"/>
                <a:ea typeface="Times New Roman" panose="02020603050405020304" pitchFamily="18" charset="0"/>
                <a:cs typeface="Arial" panose="020B0604020202020204" pitchFamily="34" charset="0"/>
              </a:rPr>
              <a:t>Current Process Flow</a:t>
            </a:r>
          </a:p>
          <a:p>
            <a:pPr marL="342917" indent="-342917">
              <a:spcBef>
                <a:spcPts val="800"/>
              </a:spcBef>
              <a:buFont typeface="+mj-lt"/>
              <a:buAutoNum type="arabicPeriod"/>
            </a:pPr>
            <a:r>
              <a:rPr lang="en-ZA" dirty="0">
                <a:effectLst/>
                <a:latin typeface="Gill Sans MT" panose="020B0502020104020203" pitchFamily="34" charset="0"/>
                <a:ea typeface="Times New Roman" panose="02020603050405020304" pitchFamily="18" charset="0"/>
              </a:rPr>
              <a:t>Challenges in processing SMME applications.</a:t>
            </a:r>
            <a:endParaRPr lang="en-US" dirty="0">
              <a:latin typeface="Gill Sans MT" panose="020B0502020104020203" pitchFamily="34" charset="0"/>
              <a:ea typeface="Arial" charset="0"/>
              <a:cs typeface="Arial" charset="0"/>
            </a:endParaRPr>
          </a:p>
          <a:p>
            <a:pPr marL="342917" indent="-342917">
              <a:spcBef>
                <a:spcPts val="800"/>
              </a:spcBef>
              <a:buFont typeface="+mj-lt"/>
              <a:buAutoNum type="arabicPeriod"/>
            </a:pPr>
            <a:r>
              <a:rPr lang="en-ZA" dirty="0">
                <a:latin typeface="Gill Sans MT" panose="020B0502020104020203" pitchFamily="34" charset="0"/>
                <a:ea typeface="Times New Roman" panose="02020603050405020304" pitchFamily="18" charset="0"/>
              </a:rPr>
              <a:t>Proposed Solutions</a:t>
            </a:r>
          </a:p>
          <a:p>
            <a:pPr marL="342917" indent="-342917">
              <a:spcBef>
                <a:spcPts val="800"/>
              </a:spcBef>
              <a:buFont typeface="+mj-lt"/>
              <a:buAutoNum type="arabicPeriod"/>
            </a:pPr>
            <a:r>
              <a:rPr lang="en-US" sz="1800" dirty="0">
                <a:latin typeface="Gill Sans MT" panose="020B0502020104020203" pitchFamily="34" charset="0"/>
                <a:cs typeface="Arial" panose="020B0604020202020204" pitchFamily="34" charset="0"/>
              </a:rPr>
              <a:t>Anticipated Benefits</a:t>
            </a: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410369"/>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Contents</a:t>
            </a:r>
          </a:p>
        </p:txBody>
      </p:sp>
    </p:spTree>
    <p:extLst>
      <p:ext uri="{BB962C8B-B14F-4D97-AF65-F5344CB8AC3E}">
        <p14:creationId xmlns:p14="http://schemas.microsoft.com/office/powerpoint/2010/main" xmlns="" val="341456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4177631" y="-14357"/>
            <a:ext cx="8014369" cy="5940472"/>
          </a:xfrm>
          <a:prstGeom prst="rect">
            <a:avLst/>
          </a:prstGeom>
        </p:spPr>
        <p:txBody>
          <a:bodyPr wrap="square">
            <a:spAutoFit/>
          </a:bodyPr>
          <a:lstStyle/>
          <a:p>
            <a:pPr algn="just"/>
            <a:r>
              <a:rPr lang="en-ZA" sz="2000" dirty="0">
                <a:effectLst/>
                <a:latin typeface="Gill Sans MT" panose="020B0502020104020203" pitchFamily="34" charset="0"/>
                <a:ea typeface="Times New Roman" panose="02020603050405020304" pitchFamily="18" charset="0"/>
                <a:cs typeface="Arial" panose="020B0604020202020204" pitchFamily="34" charset="0"/>
              </a:rPr>
              <a:t>Per invitation by the Hon MI </a:t>
            </a:r>
            <a:r>
              <a:rPr lang="en-ZA" sz="2000" dirty="0" err="1">
                <a:effectLst/>
                <a:latin typeface="Gill Sans MT" panose="020B0502020104020203" pitchFamily="34" charset="0"/>
                <a:ea typeface="Times New Roman" panose="02020603050405020304" pitchFamily="18" charset="0"/>
                <a:cs typeface="Arial" panose="020B0604020202020204" pitchFamily="34" charset="0"/>
              </a:rPr>
              <a:t>Rayi</a:t>
            </a:r>
            <a:r>
              <a:rPr lang="en-ZA" sz="2000" dirty="0">
                <a:effectLst/>
                <a:latin typeface="Gill Sans MT" panose="020B0502020104020203" pitchFamily="34" charset="0"/>
                <a:ea typeface="Times New Roman" panose="02020603050405020304" pitchFamily="18" charset="0"/>
                <a:cs typeface="Arial" panose="020B0604020202020204" pitchFamily="34" charset="0"/>
              </a:rPr>
              <a:t> – Chairperson, </a:t>
            </a:r>
            <a:r>
              <a:rPr lang="en-US" sz="2000" b="0" i="0" u="none" strike="noStrike" baseline="0" dirty="0">
                <a:solidFill>
                  <a:srgbClr val="000000"/>
                </a:solidFill>
                <a:latin typeface="Gill Sans MT" panose="020B0502020104020203" pitchFamily="34" charset="0"/>
              </a:rPr>
              <a:t>Select Committee on Trade and Industry, Economic Development, Small Business Development, Tourism, Employment and </a:t>
            </a:r>
            <a:r>
              <a:rPr lang="en-US" sz="2000" b="0" i="0" u="none" strike="noStrike" baseline="0" dirty="0" err="1">
                <a:solidFill>
                  <a:srgbClr val="000000"/>
                </a:solidFill>
                <a:latin typeface="Gill Sans MT" panose="020B0502020104020203" pitchFamily="34" charset="0"/>
              </a:rPr>
              <a:t>Labour</a:t>
            </a:r>
            <a:r>
              <a:rPr lang="en-US" sz="2000" b="0" i="0" u="none" strike="noStrike" baseline="0" dirty="0">
                <a:solidFill>
                  <a:srgbClr val="000000"/>
                </a:solidFill>
                <a:latin typeface="Gill Sans MT" panose="020B0502020104020203" pitchFamily="34" charset="0"/>
              </a:rPr>
              <a:t> </a:t>
            </a:r>
            <a:r>
              <a:rPr lang="en-ZA" sz="2000" dirty="0">
                <a:effectLst/>
                <a:latin typeface="Gill Sans MT" panose="020B0502020104020203" pitchFamily="34" charset="0"/>
                <a:ea typeface="Times New Roman" panose="02020603050405020304" pitchFamily="18" charset="0"/>
                <a:cs typeface="Arial" panose="020B0604020202020204" pitchFamily="34" charset="0"/>
              </a:rPr>
              <a:t>on letter dated 11 July 2022 to </a:t>
            </a:r>
            <a:r>
              <a:rPr lang="en-US" sz="2000" b="0" i="0" u="none" strike="noStrike" baseline="0" dirty="0">
                <a:solidFill>
                  <a:srgbClr val="000000"/>
                </a:solidFill>
                <a:latin typeface="Gill Sans MT" panose="020B0502020104020203" pitchFamily="34" charset="0"/>
                <a:cs typeface="Arial" panose="020B0604020202020204" pitchFamily="34" charset="0"/>
              </a:rPr>
              <a:t>Hon. Stella T Ndabeni - Abrahams: The Minister for the DSBD.  </a:t>
            </a:r>
          </a:p>
          <a:p>
            <a:pPr algn="just"/>
            <a:endParaRPr lang="en-US" sz="2000" dirty="0">
              <a:solidFill>
                <a:srgbClr val="000000"/>
              </a:solidFill>
              <a:latin typeface="Gill Sans MT" panose="020B0502020104020203" pitchFamily="34" charset="0"/>
              <a:cs typeface="Arial" panose="020B0604020202020204" pitchFamily="34" charset="0"/>
            </a:endParaRPr>
          </a:p>
          <a:p>
            <a:pPr algn="just"/>
            <a:r>
              <a:rPr lang="en-US" sz="2000" b="0" i="0" u="none" strike="noStrike" baseline="0" dirty="0">
                <a:solidFill>
                  <a:srgbClr val="000000"/>
                </a:solidFill>
                <a:latin typeface="Gill Sans MT" panose="020B0502020104020203" pitchFamily="34" charset="0"/>
                <a:cs typeface="Arial" panose="020B0604020202020204" pitchFamily="34" charset="0"/>
              </a:rPr>
              <a:t>Wherein the DSBD agencies (</a:t>
            </a:r>
            <a:r>
              <a:rPr lang="en-US" sz="2000" b="1" i="0" u="none" strike="noStrike" baseline="0" dirty="0">
                <a:solidFill>
                  <a:srgbClr val="000000"/>
                </a:solidFill>
                <a:latin typeface="Gill Sans MT" panose="020B0502020104020203" pitchFamily="34" charset="0"/>
                <a:cs typeface="Arial" panose="020B0604020202020204" pitchFamily="34" charset="0"/>
              </a:rPr>
              <a:t>sefa</a:t>
            </a:r>
            <a:r>
              <a:rPr lang="en-US" sz="2000" b="0" i="0" u="none" strike="noStrike" baseline="0" dirty="0">
                <a:solidFill>
                  <a:srgbClr val="000000"/>
                </a:solidFill>
                <a:latin typeface="Gill Sans MT" panose="020B0502020104020203" pitchFamily="34" charset="0"/>
                <a:cs typeface="Arial" panose="020B0604020202020204" pitchFamily="34" charset="0"/>
              </a:rPr>
              <a:t> / </a:t>
            </a:r>
            <a:r>
              <a:rPr lang="en-US" sz="2000" b="0" i="0" u="none" strike="noStrike" baseline="0" dirty="0" err="1">
                <a:solidFill>
                  <a:srgbClr val="000000"/>
                </a:solidFill>
                <a:latin typeface="Gill Sans MT" panose="020B0502020104020203" pitchFamily="34" charset="0"/>
                <a:cs typeface="Arial" panose="020B0604020202020204" pitchFamily="34" charset="0"/>
              </a:rPr>
              <a:t>seda</a:t>
            </a:r>
            <a:r>
              <a:rPr lang="en-US" sz="2000" b="0" i="0" u="none" strike="noStrike" baseline="0" dirty="0">
                <a:solidFill>
                  <a:srgbClr val="000000"/>
                </a:solidFill>
                <a:latin typeface="Gill Sans MT" panose="020B0502020104020203" pitchFamily="34" charset="0"/>
                <a:cs typeface="Arial" panose="020B0604020202020204" pitchFamily="34" charset="0"/>
              </a:rPr>
              <a:t>) were requested to b</a:t>
            </a:r>
            <a:r>
              <a:rPr lang="en-US" sz="2000" dirty="0">
                <a:effectLst/>
                <a:latin typeface="Gill Sans MT" panose="020B0502020104020203" pitchFamily="34" charset="0"/>
                <a:ea typeface="Calibri" panose="020F0502020204030204" pitchFamily="34" charset="0"/>
                <a:cs typeface="Arial" panose="020B0604020202020204" pitchFamily="34" charset="0"/>
              </a:rPr>
              <a:t>rief The Select Committee, Tuesday, 23 August 2022.</a:t>
            </a:r>
            <a:r>
              <a:rPr lang="en-ZA" sz="2000" dirty="0">
                <a:latin typeface="Gill Sans MT" panose="020B0502020104020203" pitchFamily="34" charset="0"/>
                <a:ea typeface="Calibri" panose="020F0502020204030204" pitchFamily="34" charset="0"/>
                <a:cs typeface="Arial" panose="020B0604020202020204" pitchFamily="34" charset="0"/>
              </a:rPr>
              <a:t>  </a:t>
            </a:r>
          </a:p>
          <a:p>
            <a:pPr algn="just"/>
            <a:endParaRPr lang="en-ZA" sz="2000" dirty="0">
              <a:latin typeface="Gill Sans MT" panose="020B0502020104020203" pitchFamily="34" charset="0"/>
              <a:cs typeface="Arial" panose="020B0604020202020204" pitchFamily="34" charset="0"/>
            </a:endParaRPr>
          </a:p>
          <a:p>
            <a:pPr algn="just"/>
            <a:r>
              <a:rPr lang="en-ZA" sz="2000" dirty="0">
                <a:latin typeface="Gill Sans MT" panose="020B0502020104020203" pitchFamily="34" charset="0"/>
                <a:cs typeface="Arial" panose="020B0604020202020204" pitchFamily="34" charset="0"/>
              </a:rPr>
              <a:t>Particularly on </a:t>
            </a:r>
            <a:r>
              <a:rPr lang="en-ZA" sz="2000" b="1" dirty="0">
                <a:effectLst/>
                <a:latin typeface="Gill Sans MT" panose="020B0502020104020203" pitchFamily="34" charset="0"/>
                <a:ea typeface="Calibri" panose="020F0502020204030204" pitchFamily="34" charset="0"/>
                <a:cs typeface="Arial" panose="020B0604020202020204" pitchFamily="34" charset="0"/>
              </a:rPr>
              <a:t>progress</a:t>
            </a:r>
            <a:r>
              <a:rPr lang="en-ZA" sz="2000" dirty="0">
                <a:effectLst/>
                <a:latin typeface="Gill Sans MT" panose="020B0502020104020203" pitchFamily="34" charset="0"/>
                <a:ea typeface="Calibri" panose="020F0502020204030204" pitchFamily="34" charset="0"/>
                <a:cs typeface="Arial" panose="020B0604020202020204" pitchFamily="34" charset="0"/>
              </a:rPr>
              <a:t> and </a:t>
            </a:r>
            <a:r>
              <a:rPr lang="en-ZA" sz="2000" b="1" dirty="0">
                <a:effectLst/>
                <a:latin typeface="Gill Sans MT" panose="020B0502020104020203" pitchFamily="34" charset="0"/>
                <a:ea typeface="Calibri" panose="020F0502020204030204" pitchFamily="34" charset="0"/>
                <a:cs typeface="Arial" panose="020B0604020202020204" pitchFamily="34" charset="0"/>
              </a:rPr>
              <a:t>challenges</a:t>
            </a:r>
            <a:r>
              <a:rPr lang="en-ZA" sz="2000" dirty="0">
                <a:effectLst/>
                <a:latin typeface="Gill Sans MT" panose="020B0502020104020203" pitchFamily="34" charset="0"/>
                <a:ea typeface="Calibri" panose="020F0502020204030204" pitchFamily="34" charset="0"/>
                <a:cs typeface="Arial" panose="020B0604020202020204" pitchFamily="34" charset="0"/>
              </a:rPr>
              <a:t> in rolling out of </a:t>
            </a:r>
            <a:r>
              <a:rPr lang="en-ZA" sz="2000" b="1" dirty="0">
                <a:effectLst/>
                <a:latin typeface="Gill Sans MT" panose="020B0502020104020203" pitchFamily="34" charset="0"/>
                <a:ea typeface="Calibri" panose="020F0502020204030204" pitchFamily="34" charset="0"/>
                <a:cs typeface="Arial" panose="020B0604020202020204" pitchFamily="34" charset="0"/>
              </a:rPr>
              <a:t>all finance</a:t>
            </a:r>
            <a:r>
              <a:rPr lang="en-ZA" sz="2000" dirty="0">
                <a:effectLst/>
                <a:latin typeface="Gill Sans MT" panose="020B0502020104020203" pitchFamily="34" charset="0"/>
                <a:ea typeface="Calibri" panose="020F0502020204030204" pitchFamily="34" charset="0"/>
                <a:cs typeface="Arial" panose="020B0604020202020204" pitchFamily="34" charset="0"/>
              </a:rPr>
              <a:t> and </a:t>
            </a:r>
            <a:r>
              <a:rPr lang="en-ZA" sz="2000" b="1" dirty="0">
                <a:effectLst/>
                <a:latin typeface="Gill Sans MT" panose="020B0502020104020203" pitchFamily="34" charset="0"/>
                <a:ea typeface="Calibri" panose="020F0502020204030204" pitchFamily="34" charset="0"/>
                <a:cs typeface="Arial" panose="020B0604020202020204" pitchFamily="34" charset="0"/>
              </a:rPr>
              <a:t>business support schemes </a:t>
            </a:r>
            <a:r>
              <a:rPr lang="en-ZA" sz="2000" dirty="0">
                <a:effectLst/>
                <a:latin typeface="Gill Sans MT" panose="020B0502020104020203" pitchFamily="34" charset="0"/>
                <a:ea typeface="Calibri" panose="020F0502020204030204" pitchFamily="34" charset="0"/>
                <a:cs typeface="Arial" panose="020B0604020202020204" pitchFamily="34" charset="0"/>
              </a:rPr>
              <a:t>towards SMMEs and Cooperatives growth, and their role on job creation. </a:t>
            </a:r>
          </a:p>
          <a:p>
            <a:pPr algn="just"/>
            <a:endParaRPr lang="en-ZA" sz="2000" dirty="0">
              <a:latin typeface="Gill Sans MT" panose="020B0502020104020203" pitchFamily="34" charset="0"/>
              <a:ea typeface="Calibri" panose="020F0502020204030204" pitchFamily="34" charset="0"/>
              <a:cs typeface="Arial" panose="020B0604020202020204" pitchFamily="34" charset="0"/>
            </a:endParaRPr>
          </a:p>
          <a:p>
            <a:pPr algn="just"/>
            <a:r>
              <a:rPr lang="en-ZA" sz="2000" dirty="0">
                <a:effectLst/>
                <a:latin typeface="Gill Sans MT" panose="020B0502020104020203" pitchFamily="34" charset="0"/>
                <a:ea typeface="Calibri" panose="020F0502020204030204" pitchFamily="34" charset="0"/>
                <a:cs typeface="Times New Roman" panose="02020603050405020304" pitchFamily="18" charset="0"/>
              </a:rPr>
              <a:t>This should include an account in relation to the performance in terms of services offered to the affected areas following the </a:t>
            </a:r>
            <a:r>
              <a:rPr lang="en-ZA" sz="2000" b="1" dirty="0">
                <a:effectLst/>
                <a:latin typeface="Gill Sans MT" panose="020B0502020104020203" pitchFamily="34" charset="0"/>
                <a:ea typeface="Calibri" panose="020F0502020204030204" pitchFamily="34" charset="0"/>
                <a:cs typeface="Times New Roman" panose="02020603050405020304" pitchFamily="18" charset="0"/>
              </a:rPr>
              <a:t>July 2021 </a:t>
            </a:r>
            <a:r>
              <a:rPr lang="en-ZA" sz="2000" dirty="0">
                <a:effectLst/>
                <a:latin typeface="Gill Sans MT" panose="020B0502020104020203" pitchFamily="34" charset="0"/>
                <a:ea typeface="Calibri" panose="020F0502020204030204" pitchFamily="34" charset="0"/>
                <a:cs typeface="Times New Roman" panose="02020603050405020304" pitchFamily="18" charset="0"/>
              </a:rPr>
              <a:t>civil unrest in parts of </a:t>
            </a:r>
            <a:r>
              <a:rPr lang="en-ZA" sz="2000" b="1" dirty="0">
                <a:effectLst/>
                <a:latin typeface="Gill Sans MT" panose="020B0502020104020203" pitchFamily="34" charset="0"/>
                <a:ea typeface="Calibri" panose="020F0502020204030204" pitchFamily="34" charset="0"/>
                <a:cs typeface="Times New Roman" panose="02020603050405020304" pitchFamily="18" charset="0"/>
              </a:rPr>
              <a:t>Kwazulu-Natal and Gauteng Provinces</a:t>
            </a:r>
          </a:p>
          <a:p>
            <a:pPr algn="just"/>
            <a:endParaRPr lang="en-ZA" sz="2000" dirty="0">
              <a:effectLst/>
              <a:latin typeface="Gill Sans MT" panose="020B0502020104020203" pitchFamily="34" charset="0"/>
              <a:ea typeface="Calibri" panose="020F0502020204030204" pitchFamily="34" charset="0"/>
              <a:cs typeface="Arial" panose="020B0604020202020204" pitchFamily="34" charset="0"/>
            </a:endParaRPr>
          </a:p>
          <a:p>
            <a:pPr algn="just"/>
            <a:endParaRPr lang="en-ZA" sz="2000" dirty="0">
              <a:latin typeface="Gill Sans MT" panose="020B0502020104020203" pitchFamily="34" charset="0"/>
              <a:ea typeface="Calibri" panose="020F0502020204030204" pitchFamily="34" charset="0"/>
              <a:cs typeface="Arial" panose="020B0604020202020204" pitchFamily="34" charset="0"/>
            </a:endParaRPr>
          </a:p>
          <a:p>
            <a:pPr algn="just"/>
            <a:r>
              <a:rPr lang="en-ZA" sz="2000" dirty="0">
                <a:effectLst/>
                <a:latin typeface="Gill Sans MT" panose="020B0502020104020203" pitchFamily="34" charset="0"/>
                <a:ea typeface="Calibri" panose="020F0502020204030204" pitchFamily="34" charset="0"/>
                <a:cs typeface="Arial" panose="020B0604020202020204" pitchFamily="34" charset="0"/>
              </a:rPr>
              <a:t>This presentation will cover the </a:t>
            </a:r>
            <a:r>
              <a:rPr lang="en-ZA" sz="2000" b="1" dirty="0">
                <a:effectLst/>
                <a:latin typeface="Gill Sans MT" panose="020B0502020104020203" pitchFamily="34" charset="0"/>
                <a:ea typeface="Calibri" panose="020F0502020204030204" pitchFamily="34" charset="0"/>
                <a:cs typeface="Arial" panose="020B0604020202020204" pitchFamily="34" charset="0"/>
              </a:rPr>
              <a:t>challenges</a:t>
            </a:r>
            <a:r>
              <a:rPr lang="en-ZA" sz="2000" dirty="0">
                <a:effectLst/>
                <a:latin typeface="Gill Sans MT" panose="020B0502020104020203" pitchFamily="34" charset="0"/>
                <a:ea typeface="Calibri" panose="020F0502020204030204" pitchFamily="34" charset="0"/>
                <a:cs typeface="Arial" panose="020B0604020202020204" pitchFamily="34" charset="0"/>
              </a:rPr>
              <a:t> referred to.</a:t>
            </a:r>
          </a:p>
          <a:p>
            <a:pPr>
              <a:lnSpc>
                <a:spcPct val="107000"/>
              </a:lnSpc>
              <a:spcAft>
                <a:spcPts val="800"/>
              </a:spcAft>
            </a:pPr>
            <a:r>
              <a:rPr lang="en-ZA" sz="2000" dirty="0">
                <a:effectLst/>
                <a:latin typeface="Gill Sans MT" panose="020B0502020104020203"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Context of the Presentation /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Problem Statement</a:t>
            </a:r>
          </a:p>
        </p:txBody>
      </p:sp>
    </p:spTree>
    <p:extLst>
      <p:ext uri="{BB962C8B-B14F-4D97-AF65-F5344CB8AC3E}">
        <p14:creationId xmlns:p14="http://schemas.microsoft.com/office/powerpoint/2010/main" xmlns="" val="186377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2" y="1"/>
            <a:ext cx="3909389"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3909389" y="480479"/>
            <a:ext cx="8282609" cy="4211409"/>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Regional Administrators: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primarily responsible for checking applications in terms of document completion</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Investment Analysts: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responsible for basic assessment</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Investment Officers: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responsible for due diligence </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Regional Managers:</a:t>
            </a:r>
            <a:endParaRPr lang="en-ZA" b="1" kern="0" dirty="0">
              <a:latin typeface="Gill Sans MT" panose="020B0502020104020203"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kern="0" dirty="0">
                <a:latin typeface="Gill Sans MT" panose="020B0502020104020203" pitchFamily="34" charset="0"/>
                <a:cs typeface="Arial" panose="020B0604020202020204" pitchFamily="34" charset="0"/>
              </a:rPr>
              <a:t>are responsible for overseeing an entire value chain</a:t>
            </a:r>
            <a:endParaRPr lang="en-GB" dirty="0">
              <a:latin typeface="Gill Sans MT" panose="020B0502020104020203" pitchFamily="34" charset="0"/>
              <a:cs typeface="Arial" panose="020B0604020202020204" pitchFamily="34" charset="0"/>
            </a:endParaRPr>
          </a:p>
          <a:p>
            <a:pPr marL="342917" indent="-342917">
              <a:spcBef>
                <a:spcPts val="800"/>
              </a:spcBef>
              <a:buFont typeface="+mj-lt"/>
              <a:buAutoNum type="arabicPeriod"/>
            </a:pPr>
            <a:endParaRPr lang="en-US" dirty="0">
              <a:latin typeface="Gill Sans MT" panose="020B05020201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820738"/>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Current Operating Environment</a:t>
            </a:r>
          </a:p>
        </p:txBody>
      </p:sp>
    </p:spTree>
    <p:extLst>
      <p:ext uri="{BB962C8B-B14F-4D97-AF65-F5344CB8AC3E}">
        <p14:creationId xmlns:p14="http://schemas.microsoft.com/office/powerpoint/2010/main" xmlns="" val="134495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4D3B-D33F-49BF-906B-FBA2AB6FB158}"/>
              </a:ext>
            </a:extLst>
          </p:cNvPr>
          <p:cNvSpPr>
            <a:spLocks noGrp="1"/>
          </p:cNvSpPr>
          <p:nvPr>
            <p:ph type="title"/>
          </p:nvPr>
        </p:nvSpPr>
        <p:spPr>
          <a:xfrm>
            <a:off x="838200" y="479394"/>
            <a:ext cx="10515600" cy="714144"/>
          </a:xfrm>
        </p:spPr>
        <p:txBody>
          <a:bodyPr>
            <a:normAutofit/>
          </a:bodyPr>
          <a:lstStyle/>
          <a:p>
            <a:pPr algn="ctr"/>
            <a:r>
              <a:rPr lang="en-US" sz="3600" b="1" dirty="0"/>
              <a:t>Current Process Flow</a:t>
            </a:r>
            <a:endParaRPr lang="en-ZA" sz="3600" b="1" dirty="0"/>
          </a:p>
        </p:txBody>
      </p:sp>
      <p:pic>
        <p:nvPicPr>
          <p:cNvPr id="6" name="Picture 5">
            <a:extLst>
              <a:ext uri="{FF2B5EF4-FFF2-40B4-BE49-F238E27FC236}">
                <a16:creationId xmlns:a16="http://schemas.microsoft.com/office/drawing/2014/main" xmlns="" id="{DAB9E845-4B3C-41BA-8C42-8805B8CC367B}"/>
              </a:ext>
            </a:extLst>
          </p:cNvPr>
          <p:cNvPicPr>
            <a:picLocks noChangeAspect="1"/>
          </p:cNvPicPr>
          <p:nvPr/>
        </p:nvPicPr>
        <p:blipFill>
          <a:blip r:embed="rId2"/>
          <a:stretch>
            <a:fillRect/>
          </a:stretch>
        </p:blipFill>
        <p:spPr>
          <a:xfrm>
            <a:off x="1012054" y="1468704"/>
            <a:ext cx="10341746" cy="4070869"/>
          </a:xfrm>
          <a:prstGeom prst="rect">
            <a:avLst/>
          </a:prstGeom>
        </p:spPr>
      </p:pic>
    </p:spTree>
    <p:extLst>
      <p:ext uri="{BB962C8B-B14F-4D97-AF65-F5344CB8AC3E}">
        <p14:creationId xmlns:p14="http://schemas.microsoft.com/office/powerpoint/2010/main" xmlns="" val="366051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641475"/>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1:</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Quality of Applications</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6</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5893921"/>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Quality of applications especially by YCF applicants have proven to be a big challenge in ensuring speedy implementation of the YCF programme.  This was experienced in prior intervention Programmes such as the </a:t>
            </a:r>
            <a:r>
              <a:rPr lang="en-US" sz="1600" b="1" dirty="0">
                <a:latin typeface="Gill Sans MT" panose="020B0502020104020203" pitchFamily="34" charset="0"/>
                <a:ea typeface="Verdana" panose="020B0604030504040204" pitchFamily="34" charset="0"/>
                <a:cs typeface="Arial" panose="020B0604020202020204" pitchFamily="34" charset="0"/>
              </a:rPr>
              <a:t>Covid-19 SMME Relief Fund</a:t>
            </a:r>
            <a:r>
              <a:rPr lang="en-US" sz="1600" dirty="0">
                <a:latin typeface="Gill Sans MT" panose="020B0502020104020203" pitchFamily="34" charset="0"/>
                <a:ea typeface="Verdana" panose="020B0604030504040204" pitchFamily="34" charset="0"/>
                <a:cs typeface="Arial" panose="020B0604020202020204" pitchFamily="34" charset="0"/>
              </a:rPr>
              <a:t> in April to July 2020,  and </a:t>
            </a:r>
            <a:r>
              <a:rPr lang="en-US" sz="1600" b="1" dirty="0">
                <a:latin typeface="Gill Sans MT" panose="020B0502020104020203" pitchFamily="34" charset="0"/>
                <a:ea typeface="Verdana" panose="020B0604030504040204" pitchFamily="34" charset="0"/>
                <a:cs typeface="Arial" panose="020B0604020202020204" pitchFamily="34" charset="0"/>
              </a:rPr>
              <a:t>Business Recovery Programme (</a:t>
            </a:r>
            <a:r>
              <a:rPr lang="en-US" sz="1600" dirty="0">
                <a:latin typeface="Gill Sans MT" panose="020B0502020104020203" pitchFamily="34" charset="0"/>
                <a:ea typeface="Verdana" panose="020B0604030504040204" pitchFamily="34" charset="0"/>
                <a:cs typeface="Arial" panose="020B0604020202020204" pitchFamily="34" charset="0"/>
              </a:rPr>
              <a:t>July 2021 riots </a:t>
            </a:r>
            <a:r>
              <a:rPr lang="en-US" sz="1600" b="1" dirty="0">
                <a:latin typeface="Gill Sans MT" panose="020B0502020104020203" pitchFamily="34" charset="0"/>
                <a:ea typeface="Verdana" panose="020B0604030504040204" pitchFamily="34" charset="0"/>
                <a:cs typeface="Arial" panose="020B0604020202020204" pitchFamily="34" charset="0"/>
              </a:rPr>
              <a:t>)</a:t>
            </a:r>
            <a:r>
              <a:rPr lang="en-US" sz="1600" dirty="0">
                <a:latin typeface="Gill Sans MT" panose="020B0502020104020203" pitchFamily="34" charset="0"/>
                <a:ea typeface="Verdana" panose="020B0604030504040204" pitchFamily="34" charset="0"/>
                <a:cs typeface="Arial" panose="020B0604020202020204" pitchFamily="34" charset="0"/>
              </a:rPr>
              <a:t>.</a:t>
            </a:r>
          </a:p>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The nature of incompleteness is as follows: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on incomplete/in adequate business plan</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Financial Statements /Management Accounts (where applicable)</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Cash Flow projections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lease agreement</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Bank Statements - business/personal</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quotations to justify the funding requirements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SARS compliance (tax clearance certificates)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Affidavit/Police statement/case number </a:t>
            </a:r>
            <a:endParaRPr lang="en-ZA" sz="1067" dirty="0">
              <a:latin typeface="Calibri" panose="020F0502020204030204" pitchFamily="34" charset="0"/>
              <a:ea typeface="Calibri" panose="020F0502020204030204" pitchFamily="34" charset="0"/>
              <a:cs typeface="Times New Roman" panose="02020603050405020304" pitchFamily="18" charset="0"/>
            </a:endParaRP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Inability to provide evidence of looting</a:t>
            </a:r>
          </a:p>
          <a:p>
            <a:pPr marL="914446" lvl="2" indent="-304815" algn="just">
              <a:lnSpc>
                <a:spcPct val="150000"/>
              </a:lnSpc>
              <a:spcBef>
                <a:spcPct val="20000"/>
              </a:spcBef>
              <a:buFont typeface="Arial" panose="020B0604020202020204" pitchFamily="34" charset="0"/>
              <a:buChar char="•"/>
              <a:defRPr/>
            </a:pPr>
            <a:endParaRPr lang="en-ZA" sz="1067" dirty="0">
              <a:latin typeface="Calibri" panose="020F0502020204030204" pitchFamily="34" charset="0"/>
              <a:ea typeface="Times New Roman" panose="02020603050405020304" pitchFamily="18" charset="0"/>
              <a:cs typeface="Times New Roman" panose="02020603050405020304" pitchFamily="18" charset="0"/>
            </a:endParaRPr>
          </a:p>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In some instances applications could be approved without these and made a condition precedent to the funding, but still the Applicants delay in submitting these CPs resulting in delayed disbursements of the approved funding.</a:t>
            </a:r>
            <a:endParaRPr lang="en-US" sz="1600" dirty="0">
              <a:latin typeface="Gill Sans MT" panose="020B0502020104020203" pitchFamily="34" charset="0"/>
            </a:endParaRPr>
          </a:p>
        </p:txBody>
      </p:sp>
    </p:spTree>
    <p:extLst>
      <p:ext uri="{BB962C8B-B14F-4D97-AF65-F5344CB8AC3E}">
        <p14:creationId xmlns:p14="http://schemas.microsoft.com/office/powerpoint/2010/main" xmlns="" val="95153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2872581"/>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2:</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Applications that don’t meet or fall outside sefa funding criteria</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7</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204136" y="579635"/>
            <a:ext cx="7987864" cy="4068550"/>
          </a:xfrm>
          <a:prstGeom prst="rect">
            <a:avLst/>
          </a:prstGeom>
          <a:noFill/>
        </p:spPr>
        <p:txBody>
          <a:bodyPr wrap="square" rtlCol="0">
            <a:spAutoFit/>
          </a:bodyPr>
          <a:lstStyle/>
          <a:p>
            <a:pPr algn="just" defTabSz="609630">
              <a:lnSpc>
                <a:spcPct val="150000"/>
              </a:lnSpc>
              <a:spcBef>
                <a:spcPct val="20000"/>
              </a:spcBef>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doesn’t fund applications that do not meet or fall outside its funding criteria e.g.:	 </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forecasted cashflow must show the ability to repay the facility (affordability)</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owner must display sufficient entrepreneurship skills and experience directly related to the nature of the business</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business must fit with in the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funding range up to R15m max.</a:t>
            </a:r>
          </a:p>
          <a:p>
            <a:pPr marL="285750" indent="-285750" algn="just" defTabSz="609630">
              <a:lnSpc>
                <a:spcPct val="150000"/>
              </a:lnSpc>
              <a:spcBef>
                <a:spcPct val="20000"/>
              </a:spcBef>
              <a:buFontTx/>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 not fund persons under debt review or un-rehabilitated insolvents</a:t>
            </a:r>
          </a:p>
          <a:p>
            <a:pPr marL="285750" indent="-285750" algn="just" defTabSz="609630">
              <a:lnSpc>
                <a:spcPct val="150000"/>
              </a:lnSpc>
              <a:spcBef>
                <a:spcPct val="20000"/>
              </a:spcBef>
              <a:buFontTx/>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 not fund speculative property developments </a:t>
            </a:r>
          </a:p>
          <a:p>
            <a:pPr marL="285750" indent="-285750" algn="just" defTabSz="609630">
              <a:lnSpc>
                <a:spcPct val="150000"/>
              </a:lnSpc>
              <a:spcBef>
                <a:spcPct val="20000"/>
              </a:spcBef>
              <a:buFontTx/>
              <a:buChar char="-"/>
              <a:defRPr/>
            </a:pPr>
            <a:endParaRPr lang="en-US" sz="1600" dirty="0">
              <a:latin typeface="Gill Sans MT" panose="020B0502020104020203" pitchFamily="34" charset="0"/>
            </a:endParaRPr>
          </a:p>
        </p:txBody>
      </p:sp>
    </p:spTree>
    <p:extLst>
      <p:ext uri="{BB962C8B-B14F-4D97-AF65-F5344CB8AC3E}">
        <p14:creationId xmlns:p14="http://schemas.microsoft.com/office/powerpoint/2010/main" xmlns="" val="429138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2051844"/>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3:</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Applications prepared by SEDA and presented to sefa for funding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8</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837072"/>
            <a:ext cx="7987864" cy="2591928"/>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There is always an expectation by applicants that if a business plan is prepared by SEDA (or its service providers) that means the application will definitely be approved at </a:t>
            </a:r>
            <a:r>
              <a:rPr lang="en-US" b="1" dirty="0">
                <a:latin typeface="Gill Sans MT" panose="020B0502020104020203" pitchFamily="34" charset="0"/>
                <a:ea typeface="Verdana" panose="020B0604030504040204" pitchFamily="34" charset="0"/>
                <a:cs typeface="Arial" panose="020B0604020202020204" pitchFamily="34" charset="0"/>
              </a:rPr>
              <a:t>sefa</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This is not always the case as applications are often prepared by one person and applications are considered at Credit Committees which focus on the viability of the application and therefore an application may be approved or not approved.</a:t>
            </a:r>
            <a:endParaRPr lang="en-US" dirty="0">
              <a:latin typeface="Gill Sans MT" panose="020B0502020104020203" pitchFamily="34" charset="0"/>
            </a:endParaRPr>
          </a:p>
        </p:txBody>
      </p:sp>
    </p:spTree>
    <p:extLst>
      <p:ext uri="{BB962C8B-B14F-4D97-AF65-F5344CB8AC3E}">
        <p14:creationId xmlns:p14="http://schemas.microsoft.com/office/powerpoint/2010/main" xmlns="" val="32250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641475"/>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4:</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Applicants refusing to accept a non-approval</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9</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433739"/>
            <a:ext cx="7987864" cy="5472717"/>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Many applicants tend to submit application that are not viable, there may be issues with regards to:</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Loan repayment</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Market viability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Business concept not viable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Over concentrated sectors</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Outside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’s funding criteria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Etc.</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Rejection of a funding application tends to lead to an escalation of complaints outside of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’s complaints management process. (parliament, presidency, DSBD, public protector’s office,  the media  etc.</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015338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duct Timeline_WAC_LH - v2" id="{C490F22C-BCE6-4049-96E9-DC11EF4DCC46}" vid="{AA5619E9-B2EB-4B47-8E48-7B1F4A347B9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A64A3EE7C5274DB2EA6EAFC28251B0" ma:contentTypeVersion="12" ma:contentTypeDescription="Create a new document." ma:contentTypeScope="" ma:versionID="13f35de598b64a5d5c35641bcd9dd95c">
  <xsd:schema xmlns:xsd="http://www.w3.org/2001/XMLSchema" xmlns:xs="http://www.w3.org/2001/XMLSchema" xmlns:p="http://schemas.microsoft.com/office/2006/metadata/properties" xmlns:ns3="3532993d-b24a-466c-ac4d-b496ef82a260" xmlns:ns4="a4db3471-5d1a-407b-a0c3-af66533a1079" targetNamespace="http://schemas.microsoft.com/office/2006/metadata/properties" ma:root="true" ma:fieldsID="44a3e186ab8a6042b836590d87d7573d" ns3:_="" ns4:_="">
    <xsd:import namespace="3532993d-b24a-466c-ac4d-b496ef82a260"/>
    <xsd:import namespace="a4db3471-5d1a-407b-a0c3-af66533a10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2993d-b24a-466c-ac4d-b496ef82a2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db3471-5d1a-407b-a0c3-af66533a10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941D7-EA0A-494E-88CE-4B990289D4ED}">
  <ds:schemaRefs>
    <ds:schemaRef ds:uri="3532993d-b24a-466c-ac4d-b496ef82a260"/>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4db3471-5d1a-407b-a0c3-af66533a1079"/>
    <ds:schemaRef ds:uri="http://www.w3.org/XML/1998/namespace"/>
    <ds:schemaRef ds:uri="http://purl.org/dc/terms/"/>
  </ds:schemaRefs>
</ds:datastoreItem>
</file>

<file path=customXml/itemProps2.xml><?xml version="1.0" encoding="utf-8"?>
<ds:datastoreItem xmlns:ds="http://schemas.openxmlformats.org/officeDocument/2006/customXml" ds:itemID="{650D67EF-2117-4A90-B88F-54A0CF464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2993d-b24a-466c-ac4d-b496ef82a260"/>
    <ds:schemaRef ds:uri="a4db3471-5d1a-407b-a0c3-af66533a1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39321F-3F5D-401C-8DB4-B86D839D2E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11618</TotalTime>
  <Words>1124</Words>
  <Application>Microsoft Office PowerPoint</Application>
  <PresentationFormat>Custom</PresentationFormat>
  <Paragraphs>604</Paragraphs>
  <Slides>16</Slides>
  <Notes>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2_Office Theme</vt:lpstr>
      <vt:lpstr>1_Office Theme</vt:lpstr>
      <vt:lpstr>Slide 1</vt:lpstr>
      <vt:lpstr>Slide 2</vt:lpstr>
      <vt:lpstr>Slide 3</vt:lpstr>
      <vt:lpstr>Slide 4</vt:lpstr>
      <vt:lpstr>Current Process Flow</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sefa’s  Products/Services</dc:title>
  <dc:creator>Don Mashele</dc:creator>
  <cp:lastModifiedBy>USER</cp:lastModifiedBy>
  <cp:revision>112</cp:revision>
  <dcterms:created xsi:type="dcterms:W3CDTF">2021-03-15T14:10:10Z</dcterms:created>
  <dcterms:modified xsi:type="dcterms:W3CDTF">2022-08-24T08:37:06Z</dcterms:modified>
</cp:coreProperties>
</file>