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4"/>
  </p:sldMasterIdLst>
  <p:notesMasterIdLst>
    <p:notesMasterId r:id="rId73"/>
  </p:notesMasterIdLst>
  <p:sldIdLst>
    <p:sldId id="256" r:id="rId5"/>
    <p:sldId id="257" r:id="rId6"/>
    <p:sldId id="258" r:id="rId7"/>
    <p:sldId id="272" r:id="rId8"/>
    <p:sldId id="259" r:id="rId9"/>
    <p:sldId id="260" r:id="rId10"/>
    <p:sldId id="1345" r:id="rId11"/>
    <p:sldId id="1346" r:id="rId12"/>
    <p:sldId id="1347" r:id="rId13"/>
    <p:sldId id="277" r:id="rId14"/>
    <p:sldId id="278" r:id="rId15"/>
    <p:sldId id="280" r:id="rId16"/>
    <p:sldId id="282" r:id="rId17"/>
    <p:sldId id="285" r:id="rId18"/>
    <p:sldId id="284" r:id="rId19"/>
    <p:sldId id="283" r:id="rId20"/>
    <p:sldId id="286" r:id="rId21"/>
    <p:sldId id="287" r:id="rId22"/>
    <p:sldId id="288" r:id="rId23"/>
    <p:sldId id="289" r:id="rId24"/>
    <p:sldId id="290" r:id="rId25"/>
    <p:sldId id="291" r:id="rId26"/>
    <p:sldId id="292" r:id="rId27"/>
    <p:sldId id="293" r:id="rId28"/>
    <p:sldId id="294" r:id="rId29"/>
    <p:sldId id="295" r:id="rId30"/>
    <p:sldId id="300" r:id="rId31"/>
    <p:sldId id="301" r:id="rId32"/>
    <p:sldId id="302" r:id="rId33"/>
    <p:sldId id="303" r:id="rId34"/>
    <p:sldId id="305" r:id="rId35"/>
    <p:sldId id="307" r:id="rId36"/>
    <p:sldId id="308" r:id="rId37"/>
    <p:sldId id="309" r:id="rId38"/>
    <p:sldId id="310" r:id="rId39"/>
    <p:sldId id="304" r:id="rId40"/>
    <p:sldId id="297" r:id="rId41"/>
    <p:sldId id="298" r:id="rId42"/>
    <p:sldId id="299" r:id="rId43"/>
    <p:sldId id="311" r:id="rId44"/>
    <p:sldId id="262" r:id="rId45"/>
    <p:sldId id="263" r:id="rId46"/>
    <p:sldId id="264" r:id="rId47"/>
    <p:sldId id="266" r:id="rId48"/>
    <p:sldId id="268" r:id="rId49"/>
    <p:sldId id="270" r:id="rId50"/>
    <p:sldId id="312" r:id="rId51"/>
    <p:sldId id="1277" r:id="rId52"/>
    <p:sldId id="1278" r:id="rId53"/>
    <p:sldId id="1280" r:id="rId54"/>
    <p:sldId id="1323" r:id="rId55"/>
    <p:sldId id="1324" r:id="rId56"/>
    <p:sldId id="1329" r:id="rId57"/>
    <p:sldId id="1330" r:id="rId58"/>
    <p:sldId id="1331" r:id="rId59"/>
    <p:sldId id="1332" r:id="rId60"/>
    <p:sldId id="1333" r:id="rId61"/>
    <p:sldId id="1334" r:id="rId62"/>
    <p:sldId id="1335" r:id="rId63"/>
    <p:sldId id="1336" r:id="rId64"/>
    <p:sldId id="1337" r:id="rId65"/>
    <p:sldId id="1338" r:id="rId66"/>
    <p:sldId id="1339" r:id="rId67"/>
    <p:sldId id="1340" r:id="rId68"/>
    <p:sldId id="1341" r:id="rId69"/>
    <p:sldId id="1342" r:id="rId70"/>
    <p:sldId id="1344" r:id="rId71"/>
    <p:sldId id="1343" r:id="rId7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15" autoAdjust="0"/>
  </p:normalViewPr>
  <p:slideViewPr>
    <p:cSldViewPr snapToGrid="0" snapToObjects="1">
      <p:cViewPr varScale="1">
        <p:scale>
          <a:sx n="63" d="100"/>
          <a:sy n="63" d="100"/>
        </p:scale>
        <p:origin x="-1362" y="-96"/>
      </p:cViewPr>
      <p:guideLst>
        <p:guide orient="horz" pos="1049"/>
        <p:guide orient="horz" pos="777"/>
        <p:guide orient="horz" pos="1570"/>
        <p:guide pos="2880"/>
      </p:guideLst>
    </p:cSldViewPr>
  </p:slideViewPr>
  <p:outlineViewPr>
    <p:cViewPr>
      <p:scale>
        <a:sx n="33" d="100"/>
        <a:sy n="33" d="100"/>
      </p:scale>
      <p:origin x="0" y="-81972"/>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pPr/>
              <a:t>8/24/2022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pPr/>
              <a:t>9</a:t>
            </a:fld>
            <a:endParaRPr lang="en-US"/>
          </a:p>
        </p:txBody>
      </p:sp>
    </p:spTree>
    <p:extLst>
      <p:ext uri="{BB962C8B-B14F-4D97-AF65-F5344CB8AC3E}">
        <p14:creationId xmlns:p14="http://schemas.microsoft.com/office/powerpoint/2010/main" xmlns="" val="21132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34</a:t>
            </a:fld>
            <a:endParaRPr lang="en-US"/>
          </a:p>
        </p:txBody>
      </p:sp>
    </p:spTree>
    <p:extLst>
      <p:ext uri="{BB962C8B-B14F-4D97-AF65-F5344CB8AC3E}">
        <p14:creationId xmlns:p14="http://schemas.microsoft.com/office/powerpoint/2010/main" xmlns="" val="257498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35</a:t>
            </a:fld>
            <a:endParaRPr lang="en-US"/>
          </a:p>
        </p:txBody>
      </p:sp>
    </p:spTree>
    <p:extLst>
      <p:ext uri="{BB962C8B-B14F-4D97-AF65-F5344CB8AC3E}">
        <p14:creationId xmlns:p14="http://schemas.microsoft.com/office/powerpoint/2010/main" xmlns="" val="244414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nSpc>
                <a:spcPts val="3600"/>
              </a:lnSpc>
            </a:pPr>
            <a:r>
              <a:rPr lang="en-US" sz="3800" b="1" cap="all" dirty="0">
                <a:solidFill>
                  <a:schemeClr val="bg1"/>
                </a:solidFill>
                <a:latin typeface="+mn-lt"/>
              </a:rPr>
              <a:t>2022 </a:t>
            </a:r>
            <a:r>
              <a:rPr lang="en-US" sz="3800" b="1" cap="all">
                <a:solidFill>
                  <a:schemeClr val="bg1"/>
                </a:solidFill>
                <a:latin typeface="+mn-lt"/>
              </a:rPr>
              <a:t>DRAFT TAX </a:t>
            </a:r>
            <a:r>
              <a:rPr lang="en-US" sz="3800" b="1" cap="all" dirty="0">
                <a:solidFill>
                  <a:schemeClr val="bg1"/>
                </a:solidFill>
                <a:latin typeface="+mn-lt"/>
              </a:rPr>
              <a:t>bills </a:t>
            </a:r>
          </a:p>
        </p:txBody>
      </p:sp>
      <p:sp>
        <p:nvSpPr>
          <p:cNvPr id="3" name="Subtitle 2"/>
          <p:cNvSpPr>
            <a:spLocks noGrp="1"/>
          </p:cNvSpPr>
          <p:nvPr>
            <p:ph type="subTitle" idx="1"/>
          </p:nvPr>
        </p:nvSpPr>
        <p:spPr>
          <a:xfrm>
            <a:off x="1249471" y="2842800"/>
            <a:ext cx="4503260" cy="1088648"/>
          </a:xfrm>
        </p:spPr>
        <p:txBody>
          <a:bodyPr>
            <a:normAutofit/>
          </a:bodyPr>
          <a:lstStyle/>
          <a:p>
            <a:pPr algn="just">
              <a:tabLst>
                <a:tab pos="1193800" algn="l"/>
              </a:tabLst>
            </a:pPr>
            <a:r>
              <a:rPr lang="en-US" sz="2200" dirty="0">
                <a:solidFill>
                  <a:schemeClr val="bg1"/>
                </a:solidFill>
              </a:rPr>
              <a:t>Presentation to the Standing Committee on Finance</a:t>
            </a:r>
          </a:p>
        </p:txBody>
      </p:sp>
      <p:sp>
        <p:nvSpPr>
          <p:cNvPr id="6" name="TextBox 5"/>
          <p:cNvSpPr txBox="1"/>
          <p:nvPr/>
        </p:nvSpPr>
        <p:spPr>
          <a:xfrm>
            <a:off x="6569901" y="1135366"/>
            <a:ext cx="1935272" cy="1393267"/>
          </a:xfrm>
          <a:prstGeom prst="rect">
            <a:avLst/>
          </a:prstGeom>
          <a:noFill/>
        </p:spPr>
        <p:txBody>
          <a:bodyPr wrap="square" rtlCol="0">
            <a:spAutoFit/>
          </a:bodyPr>
          <a:lstStyle/>
          <a:p>
            <a:pPr>
              <a:lnSpc>
                <a:spcPts val="1720"/>
              </a:lnSpc>
            </a:pPr>
            <a:r>
              <a:rPr lang="en-US" sz="1400" dirty="0">
                <a:solidFill>
                  <a:schemeClr val="bg1"/>
                </a:solidFill>
              </a:rPr>
              <a:t>PRESENTED BY: National Treasury &amp; SARS</a:t>
            </a:r>
          </a:p>
          <a:p>
            <a:pPr>
              <a:lnSpc>
                <a:spcPts val="1720"/>
              </a:lnSpc>
            </a:pPr>
            <a:endParaRPr lang="en-US" sz="1400" dirty="0">
              <a:solidFill>
                <a:schemeClr val="bg1"/>
              </a:solidFill>
            </a:endParaRPr>
          </a:p>
          <a:p>
            <a:pPr>
              <a:lnSpc>
                <a:spcPts val="1720"/>
              </a:lnSpc>
            </a:pPr>
            <a:endParaRPr lang="en-US" sz="1400" b="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Date 23 August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REVENUE LAWS AMENDMENT BILL: TWO POT RETIREMENT SYSTEM</a:t>
            </a:r>
          </a:p>
        </p:txBody>
      </p:sp>
    </p:spTree>
    <p:extLst>
      <p:ext uri="{BB962C8B-B14F-4D97-AF65-F5344CB8AC3E}">
        <p14:creationId xmlns:p14="http://schemas.microsoft.com/office/powerpoint/2010/main" xmlns="" val="40076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Policy Background</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565754"/>
            <a:ext cx="8536487" cy="5081536"/>
          </a:xfrm>
        </p:spPr>
        <p:txBody>
          <a:bodyPr>
            <a:normAutofit/>
          </a:bodyPr>
          <a:lstStyle/>
          <a:p>
            <a:pPr algn="just"/>
            <a:r>
              <a:rPr lang="en-ZA" sz="2000" dirty="0"/>
              <a:t>South Africa has different retirement fund vehicles available to individuals, including pension funds, provident funds, retirement annuity funds, pension preservation funds and provident preservation funds. </a:t>
            </a:r>
          </a:p>
          <a:p>
            <a:pPr algn="just"/>
            <a:r>
              <a:rPr lang="en-ZA" sz="2000" dirty="0"/>
              <a:t>Historically, each of these funds had a different tax treatment for contributions, alongside different rules for withdrawals. </a:t>
            </a:r>
          </a:p>
          <a:p>
            <a:pPr algn="just"/>
            <a:r>
              <a:rPr lang="en-ZA" sz="2000" dirty="0"/>
              <a:t>Since 2012, the South African retirement fund regime has been undergoing fundamental reforms</a:t>
            </a:r>
          </a:p>
          <a:p>
            <a:pPr algn="just"/>
            <a:r>
              <a:rPr lang="en-ZA" sz="2000" dirty="0"/>
              <a:t>These reforms include amendments to harmonise the tax treatment of contributions to the different types of funds, measures to increase preservation (both before retirement and at retirement), and reforms to lower charges and improve defaults, governance and market conduct. </a:t>
            </a:r>
          </a:p>
          <a:p>
            <a:pPr algn="just"/>
            <a:r>
              <a:rPr lang="en-ZA" sz="2000" dirty="0"/>
              <a:t>Many of these reforms have been implemented, including:</a:t>
            </a:r>
          </a:p>
          <a:p>
            <a:pPr lvl="1" algn="just"/>
            <a:r>
              <a:rPr lang="en-ZA" sz="2000" dirty="0"/>
              <a:t>The harmonisation of the tax treatment of contributions to funds, which was implemented with effect from 1 March 2016</a:t>
            </a:r>
          </a:p>
          <a:p>
            <a:pPr lvl="1" algn="just"/>
            <a:r>
              <a:rPr lang="en-ZA" sz="2000" dirty="0"/>
              <a:t>The preservation of provident funds at retirement through annuitisation, effective from 1 March 2021. </a:t>
            </a:r>
          </a:p>
          <a:p>
            <a:endParaRPr lang="en-ZA" dirty="0"/>
          </a:p>
        </p:txBody>
      </p:sp>
    </p:spTree>
    <p:extLst>
      <p:ext uri="{BB962C8B-B14F-4D97-AF65-F5344CB8AC3E}">
        <p14:creationId xmlns:p14="http://schemas.microsoft.com/office/powerpoint/2010/main" xmlns="" val="355753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Policy Background</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446643"/>
          </a:xfrm>
        </p:spPr>
        <p:txBody>
          <a:bodyPr>
            <a:noAutofit/>
          </a:bodyPr>
          <a:lstStyle/>
          <a:p>
            <a:pPr algn="just"/>
            <a:r>
              <a:rPr lang="en-ZA" sz="1800" dirty="0"/>
              <a:t>There are two primary concerns regarding the current design of the retirement system. </a:t>
            </a:r>
          </a:p>
          <a:p>
            <a:pPr lvl="1" algn="just"/>
            <a:r>
              <a:rPr lang="en-ZA" dirty="0"/>
              <a:t>The first  concern is the lack of preservation before retirement. </a:t>
            </a:r>
          </a:p>
          <a:p>
            <a:pPr lvl="2" algn="just"/>
            <a:r>
              <a:rPr lang="en-ZA" sz="1800" dirty="0"/>
              <a:t>For pension funds and provident funds, this access is dependent on an employee terminating employment. </a:t>
            </a:r>
          </a:p>
          <a:p>
            <a:pPr lvl="2" algn="just"/>
            <a:r>
              <a:rPr lang="en-ZA" sz="1800" dirty="0"/>
              <a:t>Individuals can then access their funds, in full, when changing or leaving a job</a:t>
            </a:r>
          </a:p>
          <a:p>
            <a:pPr lvl="1" algn="just"/>
            <a:r>
              <a:rPr lang="en-ZA" dirty="0"/>
              <a:t>The second concern is the lack of access even </a:t>
            </a:r>
            <a:r>
              <a:rPr lang="en-ZA" dirty="0" smtClean="0"/>
              <a:t>in </a:t>
            </a:r>
            <a:r>
              <a:rPr lang="en-ZA" dirty="0"/>
              <a:t>cases of </a:t>
            </a:r>
            <a:r>
              <a:rPr lang="en-ZA" dirty="0" smtClean="0"/>
              <a:t>emergency </a:t>
            </a:r>
            <a:r>
              <a:rPr lang="en-ZA" dirty="0"/>
              <a:t>by some households that are in financial distress that have assets within their retirement funds. </a:t>
            </a:r>
          </a:p>
          <a:p>
            <a:pPr algn="just"/>
            <a:r>
              <a:rPr lang="en-ZA" sz="1800" dirty="0"/>
              <a:t>In order to address these concerns, during the February 2021 Budget Speech and November 2021 MTBPS Speech, the Minister made an announcement in this regard.</a:t>
            </a:r>
          </a:p>
          <a:p>
            <a:pPr algn="just"/>
            <a:r>
              <a:rPr lang="en-ZA" sz="1800" dirty="0"/>
              <a:t>These announcements were followed by a discussion document published by National Treasury for public comment on 15 December 2021, titled “ </a:t>
            </a:r>
            <a:r>
              <a:rPr lang="en-ZA" sz="1800" i="1" dirty="0"/>
              <a:t>Encouraging South African Households to save more for retirement”.</a:t>
            </a:r>
            <a:endParaRPr lang="en-ZA" sz="1800" dirty="0"/>
          </a:p>
          <a:p>
            <a:pPr algn="just"/>
            <a:r>
              <a:rPr lang="en-ZA" sz="1800" dirty="0"/>
              <a:t>The discussion document  proposed a new retirement fund regime that aims to address the above-mentioned concern, a  “two-pot” retirement system, namely, a “Savings Pot” and a “Retirement Pot”  </a:t>
            </a:r>
          </a:p>
        </p:txBody>
      </p:sp>
    </p:spTree>
    <p:extLst>
      <p:ext uri="{BB962C8B-B14F-4D97-AF65-F5344CB8AC3E}">
        <p14:creationId xmlns:p14="http://schemas.microsoft.com/office/powerpoint/2010/main" xmlns="" val="31783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Policy Background</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565753"/>
            <a:ext cx="8536487" cy="5081537"/>
          </a:xfrm>
        </p:spPr>
        <p:txBody>
          <a:bodyPr>
            <a:noAutofit/>
          </a:bodyPr>
          <a:lstStyle/>
          <a:p>
            <a:pPr algn="just"/>
            <a:r>
              <a:rPr lang="en-ZA" sz="1800" dirty="0"/>
              <a:t>These two pots will be housed within the current types of available funds, for example, pension fund, pension preservation fund, provident fund, provident preservation fund or retirement annuity fund.</a:t>
            </a:r>
          </a:p>
          <a:p>
            <a:pPr algn="just"/>
            <a:r>
              <a:rPr lang="en-ZA" sz="1800" dirty="0"/>
              <a:t>The two pot retirement system will retain the current principle of EET, </a:t>
            </a:r>
            <a:r>
              <a:rPr lang="en-ZA" sz="1800" dirty="0" err="1"/>
              <a:t>i.e</a:t>
            </a:r>
            <a:r>
              <a:rPr lang="en-ZA" sz="1800" dirty="0"/>
              <a:t>, exempting contributions, exempting growth, taxing withdrawals and benefits.</a:t>
            </a:r>
          </a:p>
          <a:p>
            <a:pPr algn="just"/>
            <a:r>
              <a:rPr lang="en-ZA" sz="1800" dirty="0"/>
              <a:t>Members of retirement funds will still receive a deduction on contributions up to the lower of 27.5% of gross remuneration or R350,000 per tax year. </a:t>
            </a:r>
          </a:p>
          <a:p>
            <a:pPr algn="just"/>
            <a:r>
              <a:rPr lang="en-ZA" sz="1800" dirty="0"/>
              <a:t>Below is the summary of  the tax treatment of contributions and withdrawals proposed  by the two pot retirement system. It is important to note that the proposed tax changes are subject to the rules of the fund.</a:t>
            </a:r>
          </a:p>
          <a:p>
            <a:pPr algn="just"/>
            <a:r>
              <a:rPr lang="en-ZA" sz="1800" dirty="0"/>
              <a:t>The proposed two pot retirement system will come into effect on the  proposed implementation date, which is 1 March 2023 and will apply in respect of amounts contributed   to retirement funds on or after that date. </a:t>
            </a:r>
          </a:p>
          <a:p>
            <a:pPr algn="just"/>
            <a:endParaRPr lang="en-ZA" sz="1600" dirty="0"/>
          </a:p>
          <a:p>
            <a:pPr algn="just"/>
            <a:endParaRPr lang="en-ZA" sz="1600" dirty="0"/>
          </a:p>
        </p:txBody>
      </p:sp>
    </p:spTree>
    <p:extLst>
      <p:ext uri="{BB962C8B-B14F-4D97-AF65-F5344CB8AC3E}">
        <p14:creationId xmlns:p14="http://schemas.microsoft.com/office/powerpoint/2010/main" xmlns="" val="154942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“Savings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a:noAutofit/>
          </a:bodyPr>
          <a:lstStyle/>
          <a:p>
            <a:pPr marL="0" indent="0" algn="just">
              <a:buNone/>
            </a:pPr>
            <a:r>
              <a:rPr lang="en-ZA" sz="1600" b="1" dirty="0"/>
              <a:t>“Savings Pot”</a:t>
            </a:r>
          </a:p>
          <a:p>
            <a:pPr lvl="1" algn="just"/>
            <a:r>
              <a:rPr lang="en-ZA" sz="1400" dirty="0"/>
              <a:t>There is no seeding  finance available in the “Savings Pot”. As such, any amounts available for withdrawal from  the ‘Savings  Pot” will be accumulated from the date of implementation of the two pot retirement system. </a:t>
            </a:r>
          </a:p>
          <a:p>
            <a:pPr lvl="1" algn="just"/>
            <a:r>
              <a:rPr lang="en-ZA" sz="1400" dirty="0"/>
              <a:t>A maximum of 1/3 of the total contribution can go to the “Savings Pot”</a:t>
            </a:r>
          </a:p>
          <a:p>
            <a:pPr lvl="1" algn="just"/>
            <a:r>
              <a:rPr lang="en-ZA" sz="1400" dirty="0"/>
              <a:t>Contributions in excess of the allowable deduction will not be permitted into the “Savings Pot”.</a:t>
            </a:r>
          </a:p>
          <a:p>
            <a:pPr lvl="1" algn="just"/>
            <a:r>
              <a:rPr lang="en-ZA" sz="1400" dirty="0"/>
              <a:t>Amounts contributed to the “Savings Pot” can be accessed, however, individuals can only have one withdrawal  during any twelve month period from the “Savings Pot”. </a:t>
            </a:r>
          </a:p>
          <a:p>
            <a:pPr lvl="1" algn="just"/>
            <a:r>
              <a:rPr lang="en-ZA" sz="1400" dirty="0"/>
              <a:t>The minimum withdrawal amount from the “Savings Pot” is R2000</a:t>
            </a:r>
          </a:p>
          <a:p>
            <a:pPr lvl="1" algn="just"/>
            <a:r>
              <a:rPr lang="en-ZA" sz="1400" dirty="0"/>
              <a:t>Withdrawals from the “Savings Pot” will be added to taxable income in the year of withdrawal and be subject to tax  in the hands of the individual in terms of the normal income tax rules.</a:t>
            </a:r>
          </a:p>
          <a:p>
            <a:pPr lvl="1" algn="just"/>
            <a:r>
              <a:rPr lang="en-ZA" sz="1400" dirty="0"/>
              <a:t>Should an individual opt not to make a withdrawal within a twelve month period, the funds available in the “Savings Pot” will be available for withdrawal in the subsequent twelve month period. </a:t>
            </a:r>
          </a:p>
          <a:p>
            <a:pPr lvl="1" algn="just"/>
            <a:r>
              <a:rPr lang="en-ZA" sz="1400" dirty="0"/>
              <a:t>An individual will be allowed to transfer the  available funds  from the “Savings Pot” to another “Savings Pot” or “Retirement Pot”  free of tax. </a:t>
            </a:r>
          </a:p>
          <a:p>
            <a:pPr lvl="1" algn="just"/>
            <a:r>
              <a:rPr lang="en-ZA" sz="1400" dirty="0"/>
              <a:t>On the death of an individual  member or on retirement of an individual member, any available amount from the “Savings Pot” will be taxable as a retirement lump sum subject to the retirement lump sum tables.</a:t>
            </a:r>
          </a:p>
          <a:p>
            <a:pPr lvl="1" algn="just"/>
            <a:r>
              <a:rPr lang="en-ZA" sz="1400" dirty="0"/>
              <a:t>When an individual ceases to be a tax resident for an uninterrupted period of three years, or leaves South Africa at the expiry of the visa, the individual member will be allowed to withdraw all the funds from the ‘Savings Pot” and </a:t>
            </a:r>
            <a:r>
              <a:rPr lang="en-ZA" sz="1400" dirty="0" smtClean="0"/>
              <a:t>such </a:t>
            </a:r>
            <a:r>
              <a:rPr lang="en-ZA" sz="1400" dirty="0"/>
              <a:t>withdrawal will be added to taxable income and be subject to tax  in the hands of the individual in terms of the normal income tax rules.</a:t>
            </a:r>
          </a:p>
          <a:p>
            <a:pPr lvl="1" algn="just"/>
            <a:r>
              <a:rPr lang="en-ZA" sz="1400" dirty="0"/>
              <a:t>These withdrawals will be subject to the rules of the fund allowing them.</a:t>
            </a:r>
          </a:p>
          <a:p>
            <a:pPr lvl="1" algn="just"/>
            <a:endParaRPr lang="en-ZA" sz="1400" dirty="0"/>
          </a:p>
          <a:p>
            <a:pPr algn="just"/>
            <a:endParaRPr lang="en-ZA" sz="1400" dirty="0"/>
          </a:p>
          <a:p>
            <a:pPr algn="just"/>
            <a:endParaRPr lang="en-ZA" sz="1600" dirty="0"/>
          </a:p>
        </p:txBody>
      </p:sp>
    </p:spTree>
    <p:extLst>
      <p:ext uri="{BB962C8B-B14F-4D97-AF65-F5344CB8AC3E}">
        <p14:creationId xmlns:p14="http://schemas.microsoft.com/office/powerpoint/2010/main" xmlns="" val="200270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“Retirement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a:noAutofit/>
          </a:bodyPr>
          <a:lstStyle/>
          <a:p>
            <a:pPr marL="0" indent="0" algn="just">
              <a:buNone/>
            </a:pPr>
            <a:r>
              <a:rPr lang="en-ZA" sz="1600" b="1" dirty="0"/>
              <a:t>“Retirement Pot”</a:t>
            </a:r>
          </a:p>
          <a:p>
            <a:pPr lvl="1" algn="just"/>
            <a:r>
              <a:rPr lang="en-ZA" sz="1600" dirty="0"/>
              <a:t>Not less than </a:t>
            </a:r>
            <a:r>
              <a:rPr lang="en-ZA" sz="1600" dirty="0" smtClean="0"/>
              <a:t>2/3 </a:t>
            </a:r>
            <a:r>
              <a:rPr lang="en-ZA" sz="1600" dirty="0"/>
              <a:t>of the total contribution can go to the “Retirement Pot”</a:t>
            </a:r>
          </a:p>
          <a:p>
            <a:pPr lvl="1" algn="just"/>
            <a:r>
              <a:rPr lang="en-ZA" sz="1600" dirty="0"/>
              <a:t>All contributions not allocated to the “Savings Pot” will go to the “Retirement Pot”.</a:t>
            </a:r>
          </a:p>
          <a:p>
            <a:pPr lvl="1" algn="just"/>
            <a:r>
              <a:rPr lang="en-ZA" sz="1600" dirty="0"/>
              <a:t>Amounts contributed to the “Retirement Pot” cannot be accessed before retirement date.</a:t>
            </a:r>
          </a:p>
          <a:p>
            <a:pPr lvl="1" algn="just"/>
            <a:r>
              <a:rPr lang="en-ZA" sz="1600" dirty="0"/>
              <a:t>At retirement date, the total amount from the “Retirement Pot” must be paid in the form of an annuity (including a living annuity).</a:t>
            </a:r>
          </a:p>
          <a:p>
            <a:pPr lvl="1" algn="just"/>
            <a:r>
              <a:rPr lang="en-ZA" sz="1600" dirty="0"/>
              <a:t>The current minimum amount for purchasing an annuity (de minimis of R167 500) will apply to the ‘Retirement Pot”. </a:t>
            </a:r>
          </a:p>
          <a:p>
            <a:pPr lvl="1" algn="just"/>
            <a:r>
              <a:rPr lang="en-ZA" sz="1600" dirty="0"/>
              <a:t>An individual member will be allowed to transfer the  available funds  from the “retirement Pot” only into  another “Retirement Pot”  free of tax. </a:t>
            </a:r>
          </a:p>
          <a:p>
            <a:pPr lvl="1" algn="just"/>
            <a:r>
              <a:rPr lang="en-ZA" sz="1600" dirty="0"/>
              <a:t>When an individual ceases to be a tax resident for an uninterrupted period of three years, or leaves South Africa at the expiry of the visa, the individual member will be allowed to withdraw all the funds from the ‘Retirement  Pot” and  such withdrawal will be taxable  as a withdrawal lump sum benefit in terms of the withdrawal tables.</a:t>
            </a:r>
          </a:p>
          <a:p>
            <a:pPr lvl="1" algn="just"/>
            <a:r>
              <a:rPr lang="en-ZA" sz="1600" dirty="0"/>
              <a:t>The proposed changes are subject to the rules of the fund.  </a:t>
            </a:r>
          </a:p>
          <a:p>
            <a:pPr lvl="1" algn="just"/>
            <a:endParaRPr lang="en-ZA" sz="1400" dirty="0"/>
          </a:p>
          <a:p>
            <a:pPr algn="just"/>
            <a:endParaRPr lang="en-ZA" sz="1600" dirty="0"/>
          </a:p>
          <a:p>
            <a:pPr algn="just"/>
            <a:endParaRPr lang="en-ZA" sz="1600" dirty="0"/>
          </a:p>
        </p:txBody>
      </p:sp>
    </p:spTree>
    <p:extLst>
      <p:ext uri="{BB962C8B-B14F-4D97-AF65-F5344CB8AC3E}">
        <p14:creationId xmlns:p14="http://schemas.microsoft.com/office/powerpoint/2010/main" xmlns="" val="13913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dirty="0"/>
              <a:t>Two pot retirement system: “Vested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a:noAutofit/>
          </a:bodyPr>
          <a:lstStyle/>
          <a:p>
            <a:pPr marL="0" indent="0" algn="just">
              <a:buNone/>
            </a:pPr>
            <a:r>
              <a:rPr lang="en-ZA" sz="1600" b="1" dirty="0"/>
              <a:t>“Vested  Pot”</a:t>
            </a:r>
          </a:p>
          <a:p>
            <a:pPr lvl="1" algn="just"/>
            <a:r>
              <a:rPr lang="en-ZA" sz="1600" dirty="0"/>
              <a:t>All contributions and growth (i.e. retirement interest) prior to the implementation date of the two pot retirement system will have to be valued at the date immediately prior to the implementation, to enable vesting of right.</a:t>
            </a:r>
          </a:p>
          <a:p>
            <a:pPr lvl="1" algn="just"/>
            <a:r>
              <a:rPr lang="en-ZA" sz="1600" dirty="0"/>
              <a:t>This amount will be housed in the “Vested Pot”. As such, this implies that the ‘Vested Pot” will consist of the total retirement interest in the fund that exists immediately prior to the implementation of the two pot retirement system.</a:t>
            </a:r>
          </a:p>
          <a:p>
            <a:pPr lvl="1" algn="just"/>
            <a:r>
              <a:rPr lang="en-ZA" sz="1600" dirty="0"/>
              <a:t>No contributions may be made to this pot after the implementation of the two pot retirement system, except in the case of a person who was a member of the provident fund and who was 55 years of age or older on 1 March 2021.</a:t>
            </a:r>
          </a:p>
          <a:p>
            <a:pPr lvl="1" algn="just"/>
            <a:r>
              <a:rPr lang="en-ZA" sz="1600" dirty="0"/>
              <a:t>An individual member will be allowed to transfer the  available funds  from the “Vested  Pot” only into  another “Vested  Pot”  free of tax. </a:t>
            </a:r>
          </a:p>
          <a:p>
            <a:pPr lvl="1" algn="just"/>
            <a:r>
              <a:rPr lang="en-ZA" sz="1600" dirty="0"/>
              <a:t>When an individual ceases to be a tax resident for an uninterrupted period of three years, or leaves South Africa at the expiry of the visa, the individual member will be taxed in accordance with the tax provisions that applied prior to the implementation of the two pot retirement system.</a:t>
            </a:r>
          </a:p>
          <a:p>
            <a:pPr lvl="1" algn="just"/>
            <a:r>
              <a:rPr lang="en-ZA" sz="1600" dirty="0"/>
              <a:t>The rules of the fund applicable prior to the implementation of the two pot retirement system will apply in this regard.</a:t>
            </a:r>
          </a:p>
          <a:p>
            <a:pPr algn="just"/>
            <a:endParaRPr lang="en-ZA" sz="1600" dirty="0"/>
          </a:p>
        </p:txBody>
      </p:sp>
    </p:spTree>
    <p:extLst>
      <p:ext uri="{BB962C8B-B14F-4D97-AF65-F5344CB8AC3E}">
        <p14:creationId xmlns:p14="http://schemas.microsoft.com/office/powerpoint/2010/main" xmlns="" val="79301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TLAB:INDIVIDUALS, EMPLOYMENT AND SAVINGS</a:t>
            </a:r>
          </a:p>
        </p:txBody>
      </p:sp>
    </p:spTree>
    <p:extLst>
      <p:ext uri="{BB962C8B-B14F-4D97-AF65-F5344CB8AC3E}">
        <p14:creationId xmlns:p14="http://schemas.microsoft.com/office/powerpoint/2010/main" xmlns="" val="269087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620038"/>
            <a:ext cx="8536487" cy="945715"/>
          </a:xfrm>
        </p:spPr>
        <p:txBody>
          <a:bodyPr>
            <a:normAutofit/>
          </a:bodyPr>
          <a:lstStyle/>
          <a:p>
            <a:pPr algn="ctr"/>
            <a:r>
              <a:rPr lang="en-ZA" sz="2000" dirty="0"/>
              <a:t>Reviewing the timing of accrual and </a:t>
            </a:r>
            <a:r>
              <a:rPr lang="en-ZA" sz="2000" dirty="0" err="1"/>
              <a:t>incurral</a:t>
            </a:r>
            <a:r>
              <a:rPr lang="en-ZA" sz="2000" dirty="0"/>
              <a:t> of variable remuneration</a:t>
            </a:r>
            <a:r>
              <a:rPr lang="en-US" altLang="en-US" sz="2000" b="1" dirty="0">
                <a:cs typeface="Arial" pitchFamily="34" charset="0"/>
              </a:rPr>
              <a:t> </a:t>
            </a:r>
            <a:br>
              <a:rPr lang="en-US" altLang="en-US" sz="2000" b="1" dirty="0">
                <a:cs typeface="Arial" pitchFamily="34" charset="0"/>
              </a:rPr>
            </a:br>
            <a:r>
              <a:rPr lang="en-US" altLang="en-US" sz="1800" b="1" dirty="0">
                <a:cs typeface="Arial" pitchFamily="34" charset="0"/>
              </a:rPr>
              <a:t>(Clause 2 of the Draft TLAB: Section 7B of the Income Tax Act)</a:t>
            </a:r>
            <a:endParaRPr lang="en-ZA" sz="18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565753"/>
            <a:ext cx="8536487" cy="5081537"/>
          </a:xfrm>
        </p:spPr>
        <p:txBody>
          <a:bodyPr>
            <a:noAutofit/>
          </a:bodyPr>
          <a:lstStyle/>
          <a:p>
            <a:pPr algn="just"/>
            <a:r>
              <a:rPr lang="en-ZA" sz="1600" dirty="0"/>
              <a:t>The Act makes special dispensation for variable remuneration and makes provision for the deferral of the taxation of variable remuneration to the date when the amount is received by the employee as opposed to when it accrues to the employee.</a:t>
            </a:r>
          </a:p>
          <a:p>
            <a:pPr algn="just"/>
            <a:r>
              <a:rPr lang="en-ZA" sz="1600" dirty="0"/>
              <a:t> Currently, variable remuneration is defined in the tax legislation to include the following amounts: (i) overtime pay, bonuses or commission as contemplated in the “remuneration” definition contained in paragraph 1 of the Fourth Schedule to the Act; (ii) an allowance or advance paid in respect of transport expenses as contemplated in section 8(1)(b)(ii); (iii) an amount which the employee becomes entitled to as a result of unutilised leave; (iv) any night shift or standby allowance; or (v) any amount paid or granted for a reimbursement as contemplated in section 8(1)(a)(ii) of the Act.</a:t>
            </a:r>
          </a:p>
          <a:p>
            <a:pPr algn="just"/>
            <a:r>
              <a:rPr lang="en-ZA" sz="1600" dirty="0"/>
              <a:t>Government is cognisant of the fact that the above-mentioned list of amounts that fall within the definition of variable remuneration may not fully cater for all types of variable remuneration.</a:t>
            </a:r>
          </a:p>
          <a:p>
            <a:pPr algn="just"/>
            <a:r>
              <a:rPr lang="en-ZA" sz="1600" dirty="0"/>
              <a:t>For example, although the commission is included in the current list of  variable remuneration, however, such commission only caters for formal sector performance-based payments that form part of the employee’s salary and  the informal sector, where such payments are for example calculated based on units produced, is not catered for,  since the word “commission” is defined as a percentage-based payment, and not determined on units produced.</a:t>
            </a:r>
          </a:p>
          <a:p>
            <a:pPr algn="just"/>
            <a:r>
              <a:rPr lang="en-ZA" sz="1600" dirty="0"/>
              <a:t>In order to cater for the informal sector, it  is proposed that changes be made in the definition of “variable remuneration” in the Income Tax Act. </a:t>
            </a:r>
          </a:p>
          <a:p>
            <a:pPr algn="just"/>
            <a:endParaRPr lang="en-ZA" sz="1600" dirty="0"/>
          </a:p>
        </p:txBody>
      </p:sp>
    </p:spTree>
    <p:extLst>
      <p:ext uri="{BB962C8B-B14F-4D97-AF65-F5344CB8AC3E}">
        <p14:creationId xmlns:p14="http://schemas.microsoft.com/office/powerpoint/2010/main" xmlns="" val="48244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620038"/>
            <a:ext cx="8536487" cy="1427423"/>
          </a:xfrm>
        </p:spPr>
        <p:txBody>
          <a:bodyPr>
            <a:noAutofit/>
          </a:bodyPr>
          <a:lstStyle/>
          <a:p>
            <a:pPr algn="ctr"/>
            <a:r>
              <a:rPr lang="en-ZA" sz="2000" dirty="0"/>
              <a:t>Apportionment of the interest exemption and capital gains tax annual exclusion when an individual ceases to be tax resident</a:t>
            </a:r>
            <a:r>
              <a:rPr lang="en-US" altLang="en-US" sz="2000" b="1" dirty="0">
                <a:cs typeface="Arial" pitchFamily="34" charset="0"/>
              </a:rPr>
              <a:t> </a:t>
            </a:r>
            <a:r>
              <a:rPr lang="en-US" altLang="en-US" sz="1800" b="1" dirty="0">
                <a:cs typeface="Arial" pitchFamily="34" charset="0"/>
              </a:rPr>
              <a:t/>
            </a:r>
            <a:br>
              <a:rPr lang="en-US" altLang="en-US" sz="1800" b="1" dirty="0">
                <a:cs typeface="Arial" pitchFamily="34" charset="0"/>
              </a:rPr>
            </a:br>
            <a:r>
              <a:rPr lang="en-US" altLang="en-US" sz="1800" b="1" dirty="0">
                <a:cs typeface="Arial" pitchFamily="34" charset="0"/>
              </a:rPr>
              <a:t>(Clauses 5 and 22 of the Draft TLAB: Section 10(1)(i) and paragraph 5(1) of the Eighth Schedule to the Income Tax Act)</a:t>
            </a:r>
            <a:endParaRPr lang="en-ZA" sz="18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2286000"/>
            <a:ext cx="8536487" cy="4361290"/>
          </a:xfrm>
        </p:spPr>
        <p:txBody>
          <a:bodyPr>
            <a:noAutofit/>
          </a:bodyPr>
          <a:lstStyle/>
          <a:p>
            <a:pPr algn="just"/>
            <a:r>
              <a:rPr lang="en-ZA" sz="1800" dirty="0"/>
              <a:t>In 2012, clarification was made in the Act to provide that when an individual ceases to be a South African tax resident, that individual’s year of assessment is deemed to have ended on the date immediately before the day he/she ceased tax residency. </a:t>
            </a:r>
          </a:p>
          <a:p>
            <a:pPr algn="just"/>
            <a:r>
              <a:rPr lang="en-ZA" sz="1800" dirty="0"/>
              <a:t>This section further provides that the individual’s next succeeding year of assessment is deemed to commence on the day on which tax residency is ceased. </a:t>
            </a:r>
          </a:p>
          <a:p>
            <a:pPr algn="just"/>
            <a:r>
              <a:rPr lang="en-ZA" sz="1800" dirty="0"/>
              <a:t>The above deeming provisions result in the individual having two years of assessment during a twelve-month period, and that makes it possible for the individual to double-up on certain exemptions or exclusions that are allowable per year of assessment. This goes against the policy rationale of the provisions of the Act. </a:t>
            </a:r>
          </a:p>
          <a:p>
            <a:pPr algn="just"/>
            <a:r>
              <a:rPr lang="en-ZA" sz="1800" dirty="0"/>
              <a:t>In order to address this anomaly,  it is proposed that changes be made in the following provisions of the Act, section 10 and paragraph 5 of the Eighth Schedule, to apportion the interest exemption and capital gains annual exclusion in the above-mentioned instances. </a:t>
            </a:r>
          </a:p>
          <a:p>
            <a:pPr marL="0" indent="0" algn="just">
              <a:buNone/>
            </a:pPr>
            <a:endParaRPr lang="en-US" sz="1800" dirty="0">
              <a:highlight>
                <a:srgbClr val="FFFF00"/>
              </a:highlight>
            </a:endParaRPr>
          </a:p>
          <a:p>
            <a:pPr algn="just"/>
            <a:endParaRPr lang="en-ZA" sz="1600" dirty="0"/>
          </a:p>
        </p:txBody>
      </p:sp>
    </p:spTree>
    <p:extLst>
      <p:ext uri="{BB962C8B-B14F-4D97-AF65-F5344CB8AC3E}">
        <p14:creationId xmlns:p14="http://schemas.microsoft.com/office/powerpoint/2010/main" xmlns="" val="49990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Contents</a:t>
            </a:r>
          </a:p>
        </p:txBody>
      </p:sp>
      <p:sp>
        <p:nvSpPr>
          <p:cNvPr id="3" name="Content Placeholder 2"/>
          <p:cNvSpPr>
            <a:spLocks noGrp="1"/>
          </p:cNvSpPr>
          <p:nvPr>
            <p:ph idx="1"/>
          </p:nvPr>
        </p:nvSpPr>
        <p:spPr>
          <a:xfrm>
            <a:off x="288098" y="1318729"/>
            <a:ext cx="8536487" cy="5151645"/>
          </a:xfrm>
        </p:spPr>
        <p:txBody>
          <a:bodyPr>
            <a:normAutofit fontScale="92500" lnSpcReduction="20000"/>
          </a:bodyPr>
          <a:lstStyle/>
          <a:p>
            <a:pPr lvl="1"/>
            <a:r>
              <a:rPr lang="en-US" dirty="0"/>
              <a:t>Overview of the annual tax legislative process </a:t>
            </a:r>
          </a:p>
          <a:p>
            <a:pPr lvl="1"/>
            <a:r>
              <a:rPr lang="en-US" dirty="0"/>
              <a:t>2022 Draft  Rates and Monetary Amounts and Amendment of Revenue Laws Bill (Rates Bill)</a:t>
            </a:r>
          </a:p>
          <a:p>
            <a:pPr lvl="2"/>
            <a:r>
              <a:rPr lang="en-US" sz="1600" dirty="0" smtClean="0"/>
              <a:t>Temporary </a:t>
            </a:r>
            <a:r>
              <a:rPr lang="en-US" sz="1600" dirty="0"/>
              <a:t>relief on the fuel levy</a:t>
            </a:r>
          </a:p>
          <a:p>
            <a:pPr lvl="2"/>
            <a:r>
              <a:rPr lang="en-US" sz="1600" dirty="0"/>
              <a:t>Postponement of the effective date of an increase in the health promotion levy </a:t>
            </a:r>
          </a:p>
          <a:p>
            <a:pPr lvl="1"/>
            <a:r>
              <a:rPr lang="en-US" dirty="0"/>
              <a:t>2022 Draft Revenue Laws Amendment Bill</a:t>
            </a:r>
          </a:p>
          <a:p>
            <a:pPr lvl="2"/>
            <a:r>
              <a:rPr lang="en-US" dirty="0"/>
              <a:t>Two Pot retirement system</a:t>
            </a:r>
          </a:p>
          <a:p>
            <a:pPr lvl="1"/>
            <a:r>
              <a:rPr lang="en-US" dirty="0"/>
              <a:t>	2022 Draft  Taxation Laws Amendment Bill (TLAB)</a:t>
            </a:r>
          </a:p>
          <a:p>
            <a:pPr lvl="2"/>
            <a:r>
              <a:rPr lang="en-US" sz="1600" dirty="0"/>
              <a:t>Employment, Individuals and Savings</a:t>
            </a:r>
          </a:p>
          <a:p>
            <a:pPr lvl="2"/>
            <a:r>
              <a:rPr lang="en-US" sz="1600" dirty="0"/>
              <a:t>General business taxes</a:t>
            </a:r>
          </a:p>
          <a:p>
            <a:pPr lvl="2"/>
            <a:r>
              <a:rPr lang="en-US" sz="1600" dirty="0"/>
              <a:t>Taxation of financial institutions and products</a:t>
            </a:r>
          </a:p>
          <a:p>
            <a:pPr lvl="2"/>
            <a:r>
              <a:rPr lang="en-US" sz="1600" dirty="0"/>
              <a:t>Tax Incentives</a:t>
            </a:r>
          </a:p>
          <a:p>
            <a:pPr lvl="2"/>
            <a:r>
              <a:rPr lang="en-US" sz="1600" dirty="0"/>
              <a:t>International Tax</a:t>
            </a:r>
          </a:p>
          <a:p>
            <a:pPr lvl="2"/>
            <a:r>
              <a:rPr lang="en-US" sz="1600" dirty="0"/>
              <a:t>Value Added Tax</a:t>
            </a:r>
          </a:p>
          <a:p>
            <a:pPr lvl="2"/>
            <a:r>
              <a:rPr lang="en-US" sz="1600" dirty="0"/>
              <a:t>Carbon Tax</a:t>
            </a:r>
          </a:p>
          <a:p>
            <a:pPr lvl="2"/>
            <a:r>
              <a:rPr lang="en-US" sz="1600" dirty="0"/>
              <a:t>Customs &amp; Excise Act: Vaping</a:t>
            </a:r>
          </a:p>
          <a:p>
            <a:pPr lvl="1"/>
            <a:r>
              <a:rPr lang="en-US" dirty="0"/>
              <a:t>2022 Draft Tax Administration Laws Amendment Bill</a:t>
            </a:r>
          </a:p>
          <a:p>
            <a:pPr lvl="2"/>
            <a:r>
              <a:rPr lang="en-US" sz="1700" dirty="0"/>
              <a:t>Customs &amp; Excise Act</a:t>
            </a:r>
          </a:p>
          <a:p>
            <a:pPr lvl="2"/>
            <a:r>
              <a:rPr lang="en-US" sz="1700" dirty="0"/>
              <a:t>Value Added Tax Act</a:t>
            </a:r>
          </a:p>
          <a:p>
            <a:pPr lvl="2"/>
            <a:r>
              <a:rPr lang="en-US" sz="1700" dirty="0"/>
              <a:t>Tax Administration Act</a:t>
            </a:r>
          </a:p>
          <a:p>
            <a:pPr lvl="1"/>
            <a:r>
              <a:rPr lang="en-US" dirty="0"/>
              <a:t>Proposals included in the 2022 Budget Review but not included in the 2022 Draft TLAB</a:t>
            </a:r>
          </a:p>
          <a:p>
            <a:pPr lvl="2"/>
            <a:r>
              <a:rPr lang="en-US" dirty="0"/>
              <a:t>Clarifying the tax treatment of collateral arrangements</a:t>
            </a:r>
          </a:p>
          <a:p>
            <a:pPr lvl="2"/>
            <a:endParaRPr lang="en-US" sz="1400" dirty="0"/>
          </a:p>
          <a:p>
            <a:pPr lvl="2"/>
            <a:endParaRPr lang="en-US" sz="1700" dirty="0"/>
          </a:p>
        </p:txBody>
      </p:sp>
    </p:spTree>
    <p:extLst>
      <p:ext uri="{BB962C8B-B14F-4D97-AF65-F5344CB8AC3E}">
        <p14:creationId xmlns:p14="http://schemas.microsoft.com/office/powerpoint/2010/main" xmlns=""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620038"/>
            <a:ext cx="8536487" cy="1198823"/>
          </a:xfrm>
        </p:spPr>
        <p:txBody>
          <a:bodyPr>
            <a:noAutofit/>
          </a:bodyPr>
          <a:lstStyle/>
          <a:p>
            <a:pPr algn="ctr"/>
            <a:r>
              <a:rPr lang="en-ZA" sz="2000" dirty="0"/>
              <a:t>Reviewing the transfer of total interest in a retirement fund</a:t>
            </a:r>
            <a:r>
              <a:rPr lang="en-US" altLang="en-US" sz="2000" b="1" dirty="0">
                <a:cs typeface="Arial" pitchFamily="34" charset="0"/>
              </a:rPr>
              <a:t> </a:t>
            </a:r>
            <a:r>
              <a:rPr lang="en-US" altLang="en-US" sz="1800" b="1" dirty="0">
                <a:cs typeface="Arial" pitchFamily="34" charset="0"/>
              </a:rPr>
              <a:t/>
            </a:r>
            <a:br>
              <a:rPr lang="en-US" altLang="en-US" sz="1800" b="1" dirty="0">
                <a:cs typeface="Arial" pitchFamily="34" charset="0"/>
              </a:rPr>
            </a:br>
            <a:r>
              <a:rPr lang="en-US" altLang="en-US" sz="1800" b="1" dirty="0">
                <a:cs typeface="Arial" pitchFamily="34" charset="0"/>
              </a:rPr>
              <a:t>(Clauses 1 the Draft TLAB: Definition of “Retirement annuity fund” in section 1 of the Income Tax Act)</a:t>
            </a:r>
            <a:endParaRPr lang="en-ZA" sz="18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818861"/>
            <a:ext cx="8536487" cy="4828429"/>
          </a:xfrm>
        </p:spPr>
        <p:txBody>
          <a:bodyPr>
            <a:noAutofit/>
          </a:bodyPr>
          <a:lstStyle/>
          <a:p>
            <a:pPr algn="just"/>
            <a:r>
              <a:rPr lang="en-ZA" sz="1800" dirty="0"/>
              <a:t>The Act makes provision for members of retirement funds to transfer their retirement interest from one retirement fund to another.</a:t>
            </a:r>
          </a:p>
          <a:p>
            <a:pPr algn="just"/>
            <a:r>
              <a:rPr lang="en-ZA" sz="1800" dirty="0"/>
              <a:t>These transfers are subject to the following conditions: </a:t>
            </a:r>
          </a:p>
          <a:p>
            <a:pPr lvl="1" algn="just"/>
            <a:r>
              <a:rPr lang="en-ZA" sz="1800" dirty="0"/>
              <a:t>If the individual is transferring to a similar type of retirement fund, or from a less restrictive to a more restrictive retirement fund; and </a:t>
            </a:r>
          </a:p>
          <a:p>
            <a:pPr lvl="1" algn="just"/>
            <a:r>
              <a:rPr lang="en-ZA" sz="1800" dirty="0"/>
              <a:t>In the case of retirement annuity funds, if the total interest in the transferor fund is transferred. </a:t>
            </a:r>
          </a:p>
          <a:p>
            <a:pPr algn="just"/>
            <a:r>
              <a:rPr lang="en-ZA" sz="1800" dirty="0"/>
              <a:t>These conditions result in retirement annuity fund members with more than one contract in a particular retirement annuity fund being restricted from transferring one or more contracts from one retirement annuity fund to another. </a:t>
            </a:r>
          </a:p>
          <a:p>
            <a:pPr algn="just"/>
            <a:r>
              <a:rPr lang="en-ZA" sz="1800" dirty="0"/>
              <a:t>An anomaly however arises as members of a preservation fund are not restricted regarding the proportion of their retirement interest that can be transferred into another fund. </a:t>
            </a:r>
          </a:p>
          <a:p>
            <a:pPr algn="just"/>
            <a:r>
              <a:rPr lang="en-ZA" sz="1800" dirty="0"/>
              <a:t>To address this anomaly, it is proposed that changes be made in the legislation to allow retirement annuity fund members to transfer one or more contracts in a particular retirement annuity fund, subject to certain conditions aimed at ensuring that the current de-minimis thresholds are not contravened.</a:t>
            </a:r>
          </a:p>
          <a:p>
            <a:pPr marL="0" indent="0" algn="just">
              <a:buNone/>
            </a:pPr>
            <a:endParaRPr lang="en-US" sz="1800" dirty="0">
              <a:highlight>
                <a:srgbClr val="FFFF00"/>
              </a:highlight>
            </a:endParaRPr>
          </a:p>
          <a:p>
            <a:pPr algn="just"/>
            <a:endParaRPr lang="en-ZA" sz="1600" dirty="0"/>
          </a:p>
        </p:txBody>
      </p:sp>
    </p:spTree>
    <p:extLst>
      <p:ext uri="{BB962C8B-B14F-4D97-AF65-F5344CB8AC3E}">
        <p14:creationId xmlns:p14="http://schemas.microsoft.com/office/powerpoint/2010/main" xmlns="" val="268622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8"/>
            <a:ext cx="8536487" cy="1431235"/>
          </a:xfrm>
        </p:spPr>
        <p:txBody>
          <a:bodyPr>
            <a:noAutofit/>
          </a:bodyPr>
          <a:lstStyle/>
          <a:p>
            <a:pPr algn="ctr"/>
            <a:r>
              <a:rPr lang="en-ZA" sz="1800" dirty="0"/>
              <a:t>Clarifying the compulsory annuitisation and protection of vested rights when transferring to a public sector  fund</a:t>
            </a:r>
            <a:r>
              <a:rPr lang="en-US" altLang="en-US" sz="1800" b="1" dirty="0">
                <a:cs typeface="Arial" pitchFamily="34" charset="0"/>
              </a:rPr>
              <a:t> </a:t>
            </a:r>
            <a:br>
              <a:rPr lang="en-US" altLang="en-US" sz="1800" b="1" dirty="0">
                <a:cs typeface="Arial" pitchFamily="34" charset="0"/>
              </a:rPr>
            </a:br>
            <a:r>
              <a:rPr lang="en-US" altLang="en-US" sz="1400" b="1" dirty="0">
                <a:cs typeface="Arial" pitchFamily="34" charset="0"/>
              </a:rPr>
              <a:t>(Clause 1 the Draft TLAB: Definitions of “Pension fund” and “provident fund” in section 1 of the Income Tax Act)</a:t>
            </a:r>
            <a:endParaRPr lang="en-ZA" sz="14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689653"/>
            <a:ext cx="8711171" cy="4957638"/>
          </a:xfrm>
        </p:spPr>
        <p:txBody>
          <a:bodyPr>
            <a:noAutofit/>
          </a:bodyPr>
          <a:lstStyle/>
          <a:p>
            <a:pPr algn="just"/>
            <a:r>
              <a:rPr lang="en-ZA" sz="1600" dirty="0"/>
              <a:t>In 2013 the retirement fund reform amendments were effected to the Act regarding the annuitisation requirements for provident funds and provident preservation funds. However. these amendments only came into effect on 1 March 2021 and  were subject to the protection of vested rights.</a:t>
            </a:r>
          </a:p>
          <a:p>
            <a:pPr algn="just"/>
            <a:r>
              <a:rPr lang="en-ZA" sz="1600" dirty="0"/>
              <a:t>As a result, historic vested rights (those that arose prior to 1 March 2021) were segregated from new rights (those arising after 1 March 2021). The protection of vested rights therefore applies as follows: </a:t>
            </a:r>
          </a:p>
          <a:p>
            <a:pPr lvl="1" algn="just"/>
            <a:r>
              <a:rPr lang="en-ZA" sz="1400" dirty="0"/>
              <a:t>Any member of a provident or provident preservation fund as at 1 March 2021 will not be required to </a:t>
            </a:r>
            <a:r>
              <a:rPr lang="en-ZA" sz="1400" dirty="0" err="1"/>
              <a:t>annuitise</a:t>
            </a:r>
            <a:r>
              <a:rPr lang="en-ZA" sz="1400" dirty="0"/>
              <a:t> any historic vested rights; </a:t>
            </a:r>
          </a:p>
          <a:p>
            <a:pPr lvl="1" algn="just"/>
            <a:r>
              <a:rPr lang="en-ZA" sz="1400" dirty="0"/>
              <a:t>New vested rights in relation to members 55 years or older as at 1 March 2021 will remain protected provided the member remains in that same fund; </a:t>
            </a:r>
          </a:p>
          <a:p>
            <a:pPr lvl="1" algn="just"/>
            <a:r>
              <a:rPr lang="en-ZA" sz="1400" dirty="0"/>
              <a:t>Historic vested rights may be transferred into another retirement fund without forfeiting their vested rights protection (irrespective of the number of transfers effected). </a:t>
            </a:r>
          </a:p>
          <a:p>
            <a:pPr algn="just"/>
            <a:r>
              <a:rPr lang="en-ZA" sz="1600" dirty="0"/>
              <a:t>It has come to Government’s attention that the tax legislation would result in the protection of historic vested rights being forfeited if a transfer is effected into a public sector fund. </a:t>
            </a:r>
          </a:p>
          <a:p>
            <a:pPr algn="just"/>
            <a:r>
              <a:rPr lang="en-ZA" sz="1600" dirty="0"/>
              <a:t>This is due to the fact that pension fund and provident fund definitions do not make any reference to the protection of vested rights for individuals who were members of a provident or provident preservation fund as at 1 March 2021. </a:t>
            </a:r>
          </a:p>
          <a:p>
            <a:pPr algn="just"/>
            <a:r>
              <a:rPr lang="en-ZA" sz="1600" dirty="0"/>
              <a:t>To address this anomaly, Government proposes amending the pension and provident fund definitions in section 1 of the Act to ensure that historic vested rights remain protected even if transferred to a public sector fund. </a:t>
            </a:r>
          </a:p>
          <a:p>
            <a:pPr algn="just"/>
            <a:endParaRPr lang="en-ZA" sz="1600" dirty="0"/>
          </a:p>
        </p:txBody>
      </p:sp>
    </p:spTree>
    <p:extLst>
      <p:ext uri="{BB962C8B-B14F-4D97-AF65-F5344CB8AC3E}">
        <p14:creationId xmlns:p14="http://schemas.microsoft.com/office/powerpoint/2010/main" xmlns="" val="108699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8"/>
            <a:ext cx="8536487" cy="1431235"/>
          </a:xfrm>
        </p:spPr>
        <p:txBody>
          <a:bodyPr>
            <a:noAutofit/>
          </a:bodyPr>
          <a:lstStyle/>
          <a:p>
            <a:pPr algn="ctr"/>
            <a:r>
              <a:rPr lang="en-ZA" sz="1800" dirty="0"/>
              <a:t>Clarifying  paragraph (</a:t>
            </a:r>
            <a:r>
              <a:rPr lang="en-ZA" sz="1800" dirty="0" err="1"/>
              <a:t>eA</a:t>
            </a:r>
            <a:r>
              <a:rPr lang="en-ZA" sz="1800" dirty="0"/>
              <a:t>) of the definition of gross income regarding public sector funds</a:t>
            </a:r>
            <a:r>
              <a:rPr lang="en-US" altLang="en-US" sz="1800" b="1" dirty="0">
                <a:cs typeface="Arial" pitchFamily="34" charset="0"/>
              </a:rPr>
              <a:t> </a:t>
            </a:r>
            <a:br>
              <a:rPr lang="en-US" altLang="en-US" sz="1800" b="1" dirty="0">
                <a:cs typeface="Arial" pitchFamily="34" charset="0"/>
              </a:rPr>
            </a:br>
            <a:r>
              <a:rPr lang="en-US" altLang="en-US" sz="1600" b="1" dirty="0">
                <a:cs typeface="Arial" pitchFamily="34" charset="0"/>
              </a:rPr>
              <a:t>(Clause 1 the Draft TLAB: Definition of “Gross Income ” in section 1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689653"/>
            <a:ext cx="8711171" cy="4957638"/>
          </a:xfrm>
        </p:spPr>
        <p:txBody>
          <a:bodyPr>
            <a:noAutofit/>
          </a:bodyPr>
          <a:lstStyle/>
          <a:p>
            <a:pPr algn="just"/>
            <a:r>
              <a:rPr lang="en-ZA" sz="1800" dirty="0"/>
              <a:t>In 2021, the retirement reform amendments that require mandatory annuitisation for provident funds came into effect. </a:t>
            </a:r>
          </a:p>
          <a:p>
            <a:pPr algn="just"/>
            <a:r>
              <a:rPr lang="en-ZA" sz="1800" dirty="0"/>
              <a:t>These reforms included amendments that cater for public sector pension funds that operate like provident funds. </a:t>
            </a:r>
          </a:p>
          <a:p>
            <a:pPr algn="just"/>
            <a:r>
              <a:rPr lang="en-ZA" sz="1800" dirty="0"/>
              <a:t>As such, with effect from 1 March 2021, members of provident funds (including public sector pension funds that operate like provident funds) are required to </a:t>
            </a:r>
            <a:r>
              <a:rPr lang="en-ZA" sz="1800" dirty="0" err="1"/>
              <a:t>annuitise</a:t>
            </a:r>
            <a:r>
              <a:rPr lang="en-ZA" sz="1800" dirty="0"/>
              <a:t> their benefits upon retirement. </a:t>
            </a:r>
          </a:p>
          <a:p>
            <a:pPr algn="just"/>
            <a:r>
              <a:rPr lang="en-ZA" sz="1800" dirty="0"/>
              <a:t>At issue is the fact that despite the above-mentioned changes regarding the annuitisation of public sector funds, paragraph </a:t>
            </a:r>
            <a:r>
              <a:rPr lang="en-GB" sz="1800" dirty="0"/>
              <a:t>(</a:t>
            </a:r>
            <a:r>
              <a:rPr lang="en-GB" sz="1800" dirty="0" err="1"/>
              <a:t>eA</a:t>
            </a:r>
            <a:r>
              <a:rPr lang="en-GB" sz="1800" dirty="0"/>
              <a:t>) of the definition of gross income in section 1 is silent on public sector funds that fall within paragraph (a) of the definition of provident fund. </a:t>
            </a:r>
          </a:p>
          <a:p>
            <a:pPr algn="just"/>
            <a:r>
              <a:rPr lang="en-GB" sz="1800" dirty="0"/>
              <a:t>To address this and confirm the policy intent that annuities received from public sector pension funds should be included in gross income, it is proposed that clarification be made in paragraph</a:t>
            </a:r>
            <a:r>
              <a:rPr lang="en-ZA" sz="1800" dirty="0"/>
              <a:t> (</a:t>
            </a:r>
            <a:r>
              <a:rPr lang="en-ZA" sz="1800" dirty="0" err="1"/>
              <a:t>eA</a:t>
            </a:r>
            <a:r>
              <a:rPr lang="en-ZA" sz="1800" dirty="0"/>
              <a:t>) of gross income to include these public sector funds. </a:t>
            </a:r>
            <a:endParaRPr lang="en-ZA" sz="1600" dirty="0"/>
          </a:p>
        </p:txBody>
      </p:sp>
    </p:spTree>
    <p:extLst>
      <p:ext uri="{BB962C8B-B14F-4D97-AF65-F5344CB8AC3E}">
        <p14:creationId xmlns:p14="http://schemas.microsoft.com/office/powerpoint/2010/main" xmlns="" val="156409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8"/>
            <a:ext cx="8536487" cy="1431235"/>
          </a:xfrm>
        </p:spPr>
        <p:txBody>
          <a:bodyPr>
            <a:noAutofit/>
          </a:bodyPr>
          <a:lstStyle/>
          <a:p>
            <a:pPr algn="ctr"/>
            <a:r>
              <a:rPr lang="en-ZA" sz="1800" dirty="0"/>
              <a:t>Retirement of provident fund members on grounds other than ill-health</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19 the Draft TLAB: Paragraph 4(3)  of the Second Schedule to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689653"/>
            <a:ext cx="8711171" cy="4957638"/>
          </a:xfrm>
        </p:spPr>
        <p:txBody>
          <a:bodyPr>
            <a:noAutofit/>
          </a:bodyPr>
          <a:lstStyle/>
          <a:p>
            <a:pPr algn="just"/>
            <a:r>
              <a:rPr lang="en-ZA" sz="1800" dirty="0"/>
              <a:t>In 2021, the retirement reform amendments that require mandatory annuitisation for provident funds came into effect. </a:t>
            </a:r>
          </a:p>
          <a:p>
            <a:pPr algn="just"/>
            <a:r>
              <a:rPr lang="en-GB" sz="1800" dirty="0"/>
              <a:t>Therefore, after the coming into effect of mandatory annuitisation for provident funds, it became no longer desirable to differentiate between a pension and provident fund for retirement purposes, as these funds operate the same way with effect from 1 March 2021. </a:t>
            </a:r>
          </a:p>
          <a:p>
            <a:pPr algn="just"/>
            <a:r>
              <a:rPr lang="en-GB" sz="1800" dirty="0"/>
              <a:t>Paragraph 4(3) of the Second Schedule to the Act however creates differentiated treatment between pension and provident funds. </a:t>
            </a:r>
          </a:p>
          <a:p>
            <a:pPr algn="just"/>
            <a:r>
              <a:rPr lang="en-GB" sz="1800" dirty="0"/>
              <a:t>According to this paragraph, if a member of a provident fund who is younger than 55 retires from that fund for reasons other than ill-health, any lumpsum received pursuant to said withdrawal shall be taxable as a withdrawal benefit as opposed to a retirement benefit. This is however not the case for members of pension or retirement annuity funds. </a:t>
            </a:r>
          </a:p>
          <a:p>
            <a:pPr algn="just"/>
            <a:r>
              <a:rPr lang="en-GB" sz="1800" dirty="0"/>
              <a:t>To address this anomaly and ensure uniform treatment across all types of retirement funds, it is proposed that paragraph 4(3) of the Second Schedule to the Act should be deleted.</a:t>
            </a:r>
            <a:endParaRPr lang="en-ZA" sz="1800" dirty="0"/>
          </a:p>
          <a:p>
            <a:pPr algn="just"/>
            <a:endParaRPr lang="en-ZA" sz="1800" dirty="0"/>
          </a:p>
        </p:txBody>
      </p:sp>
    </p:spTree>
    <p:extLst>
      <p:ext uri="{BB962C8B-B14F-4D97-AF65-F5344CB8AC3E}">
        <p14:creationId xmlns:p14="http://schemas.microsoft.com/office/powerpoint/2010/main" xmlns="" val="226508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8"/>
            <a:ext cx="8536487" cy="1431235"/>
          </a:xfrm>
        </p:spPr>
        <p:txBody>
          <a:bodyPr>
            <a:noAutofit/>
          </a:bodyPr>
          <a:lstStyle/>
          <a:p>
            <a:pPr algn="ctr"/>
            <a:r>
              <a:rPr lang="en-ZA" sz="1800" dirty="0"/>
              <a:t>Clarifying the applicability of tax neutral transfers from a pension to a provident fund</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40 the Draft TLAB: Paragraph 6(1)(a)  of the Second Schedule to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689653"/>
            <a:ext cx="8711171" cy="4957638"/>
          </a:xfrm>
        </p:spPr>
        <p:txBody>
          <a:bodyPr>
            <a:noAutofit/>
          </a:bodyPr>
          <a:lstStyle/>
          <a:p>
            <a:pPr algn="just"/>
            <a:r>
              <a:rPr lang="en-ZA" sz="1800" dirty="0"/>
              <a:t>In 2021, the retirement reforms that require mandatory annuitisation of provident funds came into effect. </a:t>
            </a:r>
          </a:p>
          <a:p>
            <a:pPr algn="just"/>
            <a:r>
              <a:rPr lang="en-ZA" sz="1800" dirty="0"/>
              <a:t>Prior to these amendments, transfers to a provident or provident preservation fund would be taxable if the transfer was effected from a fund that had mandatory annuitisation requirements. </a:t>
            </a:r>
          </a:p>
          <a:p>
            <a:pPr algn="just"/>
            <a:r>
              <a:rPr lang="en-ZA" sz="1800" dirty="0"/>
              <a:t>With effect from 1 March 2021, and in accordance with paragraph 6(1)(a) of the Second to the Act, transfers to a provident or provident preservation fund would be tax neutral irrespective of the type of retirement fund the funds were transferred from.</a:t>
            </a:r>
            <a:endParaRPr lang="en-GB" sz="1800" dirty="0"/>
          </a:p>
          <a:p>
            <a:pPr algn="just"/>
            <a:r>
              <a:rPr lang="en-GB" sz="1800" dirty="0"/>
              <a:t>Despite the coming into effect of the compulsory annuitisation provisions, with effect from 1 March 2021, the policy intent has always been for the tax neutrality of said transfers to apply to amounts contributed both pre and post 1 March 2021. </a:t>
            </a:r>
          </a:p>
          <a:p>
            <a:pPr algn="just"/>
            <a:r>
              <a:rPr lang="en-GB" sz="1800" dirty="0"/>
              <a:t>It has come to Government’s attention that the current provisions of paragraph 6(1)(a) of the Second Schedule to the Act create an anomaly in that transfers from a pension fund to a provident fund would not be tax neutral to the extent that the amount transferred relates to contributions made to that pension fund prior to 1 March 2021.</a:t>
            </a:r>
          </a:p>
          <a:p>
            <a:pPr algn="just"/>
            <a:r>
              <a:rPr lang="en-GB" sz="1800" dirty="0"/>
              <a:t>In order to address this anomaly, it is proposed that consequential amendments be made in this paragraph to ensure that pre-1 March 2021 contributions to a pension fund also enjoy tax neutral transfer status. </a:t>
            </a:r>
            <a:endParaRPr lang="en-ZA" sz="1800" dirty="0"/>
          </a:p>
          <a:p>
            <a:pPr algn="just"/>
            <a:endParaRPr lang="en-ZA" sz="1800" dirty="0"/>
          </a:p>
        </p:txBody>
      </p:sp>
    </p:spTree>
    <p:extLst>
      <p:ext uri="{BB962C8B-B14F-4D97-AF65-F5344CB8AC3E}">
        <p14:creationId xmlns:p14="http://schemas.microsoft.com/office/powerpoint/2010/main" xmlns="" val="343672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TLAB:GENERAL BUSINESS TAXES</a:t>
            </a:r>
          </a:p>
        </p:txBody>
      </p:sp>
    </p:spTree>
    <p:extLst>
      <p:ext uri="{BB962C8B-B14F-4D97-AF65-F5344CB8AC3E}">
        <p14:creationId xmlns:p14="http://schemas.microsoft.com/office/powerpoint/2010/main" xmlns="" val="3169046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Clarifying the definition of “Contributed tax capital”</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41 the Draft TLAB: Section 1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algn="just"/>
            <a:r>
              <a:rPr lang="en-ZA" sz="1600" dirty="0">
                <a:cs typeface="Calibri" pitchFamily="34" charset="0"/>
              </a:rPr>
              <a:t>In the 2021 Budget Review, Government announced proposed changes to the definition of the CTC aimed at limiting possible exploitation of the provisions  dealing with Contributed Tax Capital (CTC). </a:t>
            </a:r>
          </a:p>
          <a:p>
            <a:pPr algn="just"/>
            <a:r>
              <a:rPr lang="en-ZA" sz="1600" dirty="0">
                <a:cs typeface="Calibri" pitchFamily="34" charset="0"/>
              </a:rPr>
              <a:t>As such, amendments were proposed in the 2021 draft TLAB to address these tax avoidance concerns and clarify the definition of contributed tax capital. The amendments also proposed to exclude the general repurchase of listed shares (share buy backs) by companies listed on the JSE or other South African Exchanges from the proposed anti-avoidance measure. The initial effective date for the proposed amendments was 1 January 2022. </a:t>
            </a:r>
          </a:p>
          <a:p>
            <a:pPr algn="just"/>
            <a:r>
              <a:rPr lang="en-ZA" sz="1600" dirty="0">
                <a:cs typeface="Calibri" pitchFamily="34" charset="0"/>
              </a:rPr>
              <a:t>After reviewing the public comments on the 2021 draft TLAB, Government  decided to postpone the effective  for these amendments to  1 January 2023, to give both National Treasury and affected stakeholders more time to take account of the impact of the proposed amendment, and to review the impact of the 2021 amendments in the 2022 legislative cycle. </a:t>
            </a:r>
          </a:p>
          <a:p>
            <a:pPr algn="just"/>
            <a:r>
              <a:rPr lang="en-ZA" sz="1600" dirty="0"/>
              <a:t>As such, in the 2022 Draft TLAB, it is proposed that changes be made in the proviso to the definition of “contributed tax capital” in section 1 of the Act to allow for targeted transactions to certain holders of shares within the same class of shares to which the transfer is actually made instead of a specific list of corporate actions that are exempt from the proposed provisions.  </a:t>
            </a:r>
          </a:p>
          <a:p>
            <a:pPr algn="just"/>
            <a:r>
              <a:rPr lang="en-ZA" sz="1600" dirty="0"/>
              <a:t>Also, proposed changes will be made in the legislation to include an anti-avoidance measure that will require a company to test whether “contributed tax capital” had equally been allocated to all shareholders of that class of shares, proportionality to their shareholding, for a running 91 day period before and after each and every transfer made within that class of shares for that period. As a consequence, should any previous or any future distribution within that 91 day period before and after a distribution not have been allocated “contributed tax capital” within that class of shares then none of those transfers made during that period will be able to be allocated “contributed tax capital”. </a:t>
            </a:r>
          </a:p>
          <a:p>
            <a:pPr algn="just"/>
            <a:endParaRPr lang="en-ZA" sz="1400" dirty="0">
              <a:cs typeface="Calibri" pitchFamily="34" charset="0"/>
            </a:endParaRPr>
          </a:p>
          <a:p>
            <a:pPr algn="just"/>
            <a:endParaRPr lang="en-ZA" sz="1800" dirty="0"/>
          </a:p>
        </p:txBody>
      </p:sp>
    </p:spTree>
    <p:extLst>
      <p:ext uri="{BB962C8B-B14F-4D97-AF65-F5344CB8AC3E}">
        <p14:creationId xmlns:p14="http://schemas.microsoft.com/office/powerpoint/2010/main" xmlns="" val="48581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Refining the reversal of the nil base cost rules applicable to intra-group transactions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16 the Draft TLAB: Section 45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algn="just"/>
            <a:r>
              <a:rPr lang="en-ZA" sz="1800" dirty="0">
                <a:solidFill>
                  <a:srgbClr val="262624"/>
                </a:solidFill>
                <a:effectLst/>
                <a:ea typeface="Arial" panose="020B0604020202020204" pitchFamily="34" charset="0"/>
              </a:rPr>
              <a:t>In 2021, amendments were made to the intra group transactions rules in the corporate reorganisation provisions to clarify the application of the reversal of the nil base cost rules in instances that a group company acquires an asset in terms of a tax deferred intra-group transaction and within 18 months the acquirer of an asset disposes of that asset that triggers the tax deferral benefit in respect of the asset disposed of. </a:t>
            </a:r>
          </a:p>
          <a:p>
            <a:pPr algn="just"/>
            <a:r>
              <a:rPr lang="en-ZA" sz="1800" dirty="0">
                <a:solidFill>
                  <a:srgbClr val="262624"/>
                </a:solidFill>
                <a:effectLst/>
                <a:ea typeface="Arial" panose="020B0604020202020204" pitchFamily="34" charset="0"/>
              </a:rPr>
              <a:t>Amendments were also made to allow for a reversal of the nil base cost rules when a de-grouping is triggered as a result of a transferee company ceasing to form part of the same group of companies as a transferor company. </a:t>
            </a:r>
          </a:p>
          <a:p>
            <a:pPr algn="just"/>
            <a:r>
              <a:rPr lang="en-ZA" sz="1800" dirty="0">
                <a:solidFill>
                  <a:srgbClr val="262624"/>
                </a:solidFill>
                <a:ea typeface="Arial" panose="020B0604020202020204" pitchFamily="34" charset="0"/>
              </a:rPr>
              <a:t>It has come to Government’s attention that there are f</a:t>
            </a:r>
            <a:r>
              <a:rPr lang="en-ZA" sz="1800" dirty="0">
                <a:solidFill>
                  <a:srgbClr val="262624"/>
                </a:solidFill>
                <a:effectLst/>
                <a:ea typeface="Arial" panose="020B0604020202020204" pitchFamily="34" charset="0"/>
              </a:rPr>
              <a:t>urther instances that warrant the reversal of the nil base cost rules that have not been taken into account in the 2021 amendments, for example, when an asset is disposed of beyond 18 months outside of the corporate reorganisation rules and where de-grouping is triggered as a result of a transferee company ceasing to form part of the same group of companies as a controlling company in relation to a transferor company. </a:t>
            </a:r>
          </a:p>
          <a:p>
            <a:pPr algn="just"/>
            <a:r>
              <a:rPr lang="en-ZA" sz="1800" dirty="0">
                <a:solidFill>
                  <a:srgbClr val="262624"/>
                </a:solidFill>
                <a:effectLst/>
                <a:ea typeface="Arial" panose="020B0604020202020204" pitchFamily="34" charset="0"/>
              </a:rPr>
              <a:t>It is proposed that further refinements be made in the 2022 draft TLAB to take into account the above-mentioned instances. </a:t>
            </a:r>
            <a:endParaRPr lang="en-ZA" sz="1800" dirty="0"/>
          </a:p>
        </p:txBody>
      </p:sp>
    </p:spTree>
    <p:extLst>
      <p:ext uri="{BB962C8B-B14F-4D97-AF65-F5344CB8AC3E}">
        <p14:creationId xmlns:p14="http://schemas.microsoft.com/office/powerpoint/2010/main" xmlns="" val="177112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Clarifying the rule that triggers recoupment under the debt forgiveness rules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10 the Draft TLAB: Section 19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algn="just"/>
            <a:r>
              <a:rPr lang="en-GB" sz="1800" dirty="0"/>
              <a:t>The debt forgiveness rules make provision for the trigger of an additional recoupment in the instance that an asset is disposed of during a year of assessment and the debt that was used to fund the acquisition of that asset is forgiven in a subsequent year of assessment. </a:t>
            </a:r>
          </a:p>
          <a:p>
            <a:pPr algn="just"/>
            <a:r>
              <a:rPr lang="en-GB" sz="1800" dirty="0"/>
              <a:t>It is proposed that clarification be made in the legislation that this provision is also intended to apply to trigger a recoupment in a subsequent year of assessment if the disposal of the asset in a prior year of assessment resulted in a scrapping allowance or capital loss. </a:t>
            </a:r>
          </a:p>
          <a:p>
            <a:pPr algn="just"/>
            <a:r>
              <a:rPr lang="en-GB" sz="1800" dirty="0"/>
              <a:t>In this regard, changes are proposed to clarify that a debt benefit arising in respect of a debt that funded any allowance asset that was disposed of in a prior year of assessment, must be treated as an amount recovered or recouped and only reduced by so much amount that was previously recovered or recouped (if any) on the prior disposal of that allowance asset.  As a result, where a capital loss arose or scrapping allowance was claimed, the total amount of the debt benefit arising in a latter year of assessment will be treated as an amount recovered or recouped.</a:t>
            </a:r>
          </a:p>
          <a:p>
            <a:pPr marL="0" indent="0" algn="just">
              <a:buNone/>
            </a:pPr>
            <a:endParaRPr lang="en-ZA" sz="1800" dirty="0"/>
          </a:p>
        </p:txBody>
      </p:sp>
    </p:spTree>
    <p:extLst>
      <p:ext uri="{BB962C8B-B14F-4D97-AF65-F5344CB8AC3E}">
        <p14:creationId xmlns:p14="http://schemas.microsoft.com/office/powerpoint/2010/main" xmlns="" val="274537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Reviewing the debtor’s allowance provisions to limit the impact on lay-by arrangements</a:t>
            </a:r>
            <a:br>
              <a:rPr lang="en-ZA" sz="1800" dirty="0"/>
            </a:br>
            <a:r>
              <a:rPr lang="en-ZA" sz="1800" dirty="0"/>
              <a:t>(</a:t>
            </a:r>
            <a:r>
              <a:rPr lang="en-US" altLang="en-US" sz="1600" b="1" dirty="0">
                <a:cs typeface="Arial" pitchFamily="34" charset="0"/>
              </a:rPr>
              <a:t>Clause 13 the Draft TLAB: Section 24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129074" y="1192698"/>
            <a:ext cx="8885854" cy="5665302"/>
          </a:xfrm>
        </p:spPr>
        <p:txBody>
          <a:bodyPr>
            <a:noAutofit/>
          </a:bodyPr>
          <a:lstStyle/>
          <a:p>
            <a:pPr marL="450215" algn="just">
              <a:lnSpc>
                <a:spcPct val="115000"/>
              </a:lnSpc>
            </a:pPr>
            <a:r>
              <a:rPr lang="en-ZA" sz="1600" dirty="0">
                <a:solidFill>
                  <a:srgbClr val="000000"/>
                </a:solidFill>
                <a:effectLst/>
                <a:ea typeface="Calibri" panose="020F0502020204030204" pitchFamily="34" charset="0"/>
                <a:cs typeface="Times New Roman" panose="02020603050405020304" pitchFamily="18" charset="0"/>
              </a:rPr>
              <a:t>The Act makes provision for the debtor’s allowance to be claimed as a deduction against income of taxpayer in respect of an agreement entered into by a taxpayer with any other person in respect of any property of which ownership or transfer is passed from the taxpayer to that other person after the receipt by the taxpayer of the whole or a certain portion of the amount payable in terms of the agreement, provided that the agreement is at least 12 months long and in terms of which at least 25 per cent of the amount due to the taxpayer is only payable in a subsequent year of assessment.  </a:t>
            </a:r>
          </a:p>
          <a:p>
            <a:pPr marL="450215" algn="just">
              <a:lnSpc>
                <a:spcPct val="115000"/>
              </a:lnSpc>
            </a:pPr>
            <a:r>
              <a:rPr lang="en-ZA" sz="1600" dirty="0">
                <a:solidFill>
                  <a:srgbClr val="000000"/>
                </a:solidFill>
                <a:effectLst/>
                <a:ea typeface="Calibri" panose="020F0502020204030204" pitchFamily="34" charset="0"/>
                <a:cs typeface="Times New Roman" panose="02020603050405020304" pitchFamily="18" charset="0"/>
              </a:rPr>
              <a:t>In terms of this provision, the whole of the amount due in terms of the agreement is deemed to have accrued to the taxpayer on the day on which the agreement was entered into and included in the taxpayer’s income upfront.  </a:t>
            </a:r>
          </a:p>
          <a:p>
            <a:pPr marL="450215" algn="just">
              <a:lnSpc>
                <a:spcPct val="115000"/>
              </a:lnSpc>
            </a:pPr>
            <a:r>
              <a:rPr lang="en-ZA" sz="1600" dirty="0">
                <a:solidFill>
                  <a:srgbClr val="000000"/>
                </a:solidFill>
                <a:effectLst/>
                <a:ea typeface="Calibri" panose="020F0502020204030204" pitchFamily="34" charset="0"/>
                <a:cs typeface="Times New Roman" panose="02020603050405020304" pitchFamily="18" charset="0"/>
              </a:rPr>
              <a:t>It has come to Government's attention that lay-by arrangements do not benefit from the above-mentioned debtors allowance rules because lay-by arrangements last for periods shorter than 12 months.  </a:t>
            </a:r>
          </a:p>
          <a:p>
            <a:pPr marL="450215" algn="just">
              <a:lnSpc>
                <a:spcPct val="115000"/>
              </a:lnSpc>
            </a:pPr>
            <a:r>
              <a:rPr lang="en-GB" sz="1600" dirty="0"/>
              <a:t>In order to mitigate against the adverse effect of a upfront inclusion of proceeds from lay by arrangements, it is proposed that a new provision be added to the section dealing with the debtors allowance to make provision for a taxpayer to claim as an allowance against income, all proceeds from lay by arrangements provided that:</a:t>
            </a:r>
          </a:p>
          <a:p>
            <a:pPr marL="793115" lvl="1" algn="just">
              <a:lnSpc>
                <a:spcPct val="115000"/>
              </a:lnSpc>
            </a:pPr>
            <a:r>
              <a:rPr lang="en-GB" sz="1300" dirty="0"/>
              <a:t>that such amount was not claimed by the taxpayer as an allowance in terms of the other provisions of the Act ;and</a:t>
            </a:r>
          </a:p>
          <a:p>
            <a:pPr marL="793115" lvl="1" algn="just">
              <a:lnSpc>
                <a:spcPct val="115000"/>
              </a:lnSpc>
            </a:pPr>
            <a:r>
              <a:rPr lang="en-GB" sz="1300" dirty="0"/>
              <a:t>any proceeds from lay by arrangements claimed as allowance must be included in the taxpayer’s income in the flowing year of assessment. </a:t>
            </a:r>
          </a:p>
          <a:p>
            <a:pPr marL="450215" algn="just">
              <a:lnSpc>
                <a:spcPct val="115000"/>
              </a:lnSpc>
            </a:pPr>
            <a:endParaRPr lang="en-ZA" sz="1600" dirty="0"/>
          </a:p>
          <a:p>
            <a:pPr marL="0" indent="0" algn="just">
              <a:buNone/>
            </a:pPr>
            <a:endParaRPr lang="en-ZA" sz="1800" dirty="0"/>
          </a:p>
        </p:txBody>
      </p:sp>
    </p:spTree>
    <p:extLst>
      <p:ext uri="{BB962C8B-B14F-4D97-AF65-F5344CB8AC3E}">
        <p14:creationId xmlns:p14="http://schemas.microsoft.com/office/powerpoint/2010/main" xmlns="" val="349825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12240-1AB5-B2FC-2847-9875B35BE0F3}"/>
              </a:ext>
            </a:extLst>
          </p:cNvPr>
          <p:cNvSpPr>
            <a:spLocks noGrp="1"/>
          </p:cNvSpPr>
          <p:nvPr>
            <p:ph type="title"/>
          </p:nvPr>
        </p:nvSpPr>
        <p:spPr/>
        <p:txBody>
          <a:bodyPr/>
          <a:lstStyle/>
          <a:p>
            <a:r>
              <a:rPr lang="en-ZA" dirty="0"/>
              <a:t>Overview of the 2022 tax process</a:t>
            </a:r>
          </a:p>
        </p:txBody>
      </p:sp>
      <p:sp>
        <p:nvSpPr>
          <p:cNvPr id="3" name="Content Placeholder 2">
            <a:extLst>
              <a:ext uri="{FF2B5EF4-FFF2-40B4-BE49-F238E27FC236}">
                <a16:creationId xmlns:a16="http://schemas.microsoft.com/office/drawing/2014/main" xmlns="" id="{8EBB3B2A-1004-2CA5-A680-94F68352F3A5}"/>
              </a:ext>
            </a:extLst>
          </p:cNvPr>
          <p:cNvSpPr>
            <a:spLocks noGrp="1"/>
          </p:cNvSpPr>
          <p:nvPr>
            <p:ph idx="1"/>
          </p:nvPr>
        </p:nvSpPr>
        <p:spPr>
          <a:xfrm>
            <a:off x="288099" y="1470992"/>
            <a:ext cx="8536487" cy="5317434"/>
          </a:xfrm>
        </p:spPr>
        <p:txBody>
          <a:bodyPr>
            <a:normAutofit fontScale="92500" lnSpcReduction="10000"/>
          </a:bodyPr>
          <a:lstStyle/>
          <a:p>
            <a:pPr marL="342900" lvl="1" indent="0" algn="just">
              <a:buNone/>
            </a:pPr>
            <a:r>
              <a:rPr lang="en-ZA" sz="1800" b="1" dirty="0"/>
              <a:t>2022 Draft Rates and Monetary Amounts and Amendment of Revenue Laws Bill (Rates Bill)</a:t>
            </a:r>
          </a:p>
          <a:p>
            <a:pPr lvl="1" algn="just"/>
            <a:r>
              <a:rPr lang="en-ZA" sz="1800" dirty="0"/>
              <a:t>The 2022 Draft Rates Bill was first published on Budget Day (25 February 2022) and published again on 29 July 2022, in order to solicit comments on the tax proposals contained therein.</a:t>
            </a:r>
          </a:p>
          <a:p>
            <a:pPr lvl="1" algn="just"/>
            <a:r>
              <a:rPr lang="en-ZA" dirty="0"/>
              <a:t>The 2022 Draft Rates Bill contains tax announcements made in the 2022 Budget, dealing with changes in rates and monetary thresholds to the personal income tax tables, and increases of the excise duties on alcohol and tobacco. </a:t>
            </a:r>
          </a:p>
          <a:p>
            <a:pPr lvl="1" algn="just"/>
            <a:r>
              <a:rPr lang="en-ZA" dirty="0"/>
              <a:t>It also contains changes tabled by the Minister in Parliament on 31 March 2022 and 31 May 2022 regarding temporary relief on the fuel levy as well as the postponement of the effective date of an increase in the health promotion levy.</a:t>
            </a:r>
          </a:p>
          <a:p>
            <a:pPr marL="342900" lvl="1" indent="0" algn="just">
              <a:buNone/>
            </a:pPr>
            <a:r>
              <a:rPr lang="en-ZA" b="1" dirty="0"/>
              <a:t>2022 Draft Rates and Monetary Amounts and Amendment of Revenue Laws Bill </a:t>
            </a:r>
          </a:p>
          <a:p>
            <a:pPr lvl="1" algn="just"/>
            <a:r>
              <a:rPr lang="en-ZA" dirty="0"/>
              <a:t>The 2022 Draft Revenue Laws Amendment Bill was published for public comment on 29 July 2022 and contains proposed amendments to the Income Tax Act dealing with the two pot retirement system.</a:t>
            </a:r>
          </a:p>
          <a:p>
            <a:pPr lvl="1" algn="just"/>
            <a:r>
              <a:rPr lang="en-ZA" dirty="0"/>
              <a:t>The proposed amendments give effect to the previous announcements made by the Minister in February 2021 Budget Speech and November 2021 MTBPS Speech. These amendments also follow a discussion document published by National Treasury for public comment on 15 December 2021, titled “ </a:t>
            </a:r>
            <a:r>
              <a:rPr lang="en-ZA" i="1" dirty="0"/>
              <a:t>Encouraging South African Households to save more for retirement”.</a:t>
            </a:r>
          </a:p>
          <a:p>
            <a:pPr lvl="1" algn="just"/>
            <a:r>
              <a:rPr lang="en-ZA" dirty="0"/>
              <a:t>Following the budget announcement on 25 February 2022, National Treasury </a:t>
            </a:r>
            <a:r>
              <a:rPr lang="en-ZA" dirty="0" smtClean="0"/>
              <a:t>held technical consultations </a:t>
            </a:r>
            <a:r>
              <a:rPr lang="en-ZA" dirty="0"/>
              <a:t>with </a:t>
            </a:r>
            <a:r>
              <a:rPr lang="en-ZA" dirty="0" smtClean="0"/>
              <a:t>selected </a:t>
            </a:r>
            <a:r>
              <a:rPr lang="en-ZA" dirty="0"/>
              <a:t>stakeholders to discuss the proposed two pot retirement </a:t>
            </a:r>
            <a:r>
              <a:rPr lang="en-ZA" dirty="0" smtClean="0"/>
              <a:t>system.  </a:t>
            </a:r>
            <a:endParaRPr lang="en-ZA" dirty="0"/>
          </a:p>
        </p:txBody>
      </p:sp>
    </p:spTree>
    <p:extLst>
      <p:ext uri="{BB962C8B-B14F-4D97-AF65-F5344CB8AC3E}">
        <p14:creationId xmlns:p14="http://schemas.microsoft.com/office/powerpoint/2010/main" xmlns="" val="2588227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TLAB:TAXATION OF FINANCIAL INSTITUTIONS AND PRODUCTS</a:t>
            </a:r>
          </a:p>
        </p:txBody>
      </p:sp>
    </p:spTree>
    <p:extLst>
      <p:ext uri="{BB962C8B-B14F-4D97-AF65-F5344CB8AC3E}">
        <p14:creationId xmlns:p14="http://schemas.microsoft.com/office/powerpoint/2010/main" xmlns="" val="129097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Impact of IFRS 17 contracts on the taxation of short term and long term insurers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(Clauses 14 &amp; 15 the Draft TLAB: Sections 28 &amp; 29A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algn="just"/>
            <a:r>
              <a:rPr lang="en-GB" sz="1800" dirty="0"/>
              <a:t>In 2015, amendments were made to both section 28, dealing with the tax treatment of short term insurers and section 29A, dealing with the tax treatment of long term insurers to take into account changes introduced by the then Financial Service Board (now Financial Sector Conduct Authority)  to replace the regulatory regime applicable to insurers with the Solvency Assessment and Management (SAM) Framework and IFRS 4 Phase II standard of insurance.</a:t>
            </a:r>
          </a:p>
          <a:p>
            <a:pPr algn="just"/>
            <a:r>
              <a:rPr lang="en-GB" sz="1800" dirty="0"/>
              <a:t>In May 2017, the International Accounting Standards Board issued a new accounting standard for insurers, called IFRS17 Insurance Contracts, that is to be applied to all insurance contracts for all accounting periods commencing on or after 1 April 2023. </a:t>
            </a:r>
          </a:p>
          <a:p>
            <a:pPr algn="just"/>
            <a:r>
              <a:rPr lang="en-GB" sz="1800" dirty="0"/>
              <a:t>The implementation of IFRS 17 may have a material impact on the taxation of insurers. </a:t>
            </a:r>
          </a:p>
          <a:p>
            <a:pPr algn="just"/>
            <a:r>
              <a:rPr lang="en-GB" sz="1800" dirty="0"/>
              <a:t>Based on the consultation with the affected stakeholders, the impact on short term insurers is minimal, in some instances nil. On the other hand, the impact on long term insurers may be  sizeable. As such, it is proposed that the following changes be made in the Act: </a:t>
            </a:r>
          </a:p>
          <a:p>
            <a:pPr lvl="1" algn="just"/>
            <a:r>
              <a:rPr lang="en-GB" dirty="0"/>
              <a:t>Aligning the current definitions and terminology of IFRS 4 to IFRS 17.</a:t>
            </a:r>
          </a:p>
          <a:p>
            <a:pPr lvl="1" algn="just"/>
            <a:r>
              <a:rPr lang="en-GB" dirty="0"/>
              <a:t>Introduce transitional tax measures: Phasing in period and the phasing in amount</a:t>
            </a:r>
          </a:p>
          <a:p>
            <a:pPr marL="0" indent="0" algn="just">
              <a:buNone/>
            </a:pPr>
            <a:endParaRPr lang="en-ZA" sz="1800" dirty="0"/>
          </a:p>
        </p:txBody>
      </p:sp>
    </p:spTree>
    <p:extLst>
      <p:ext uri="{BB962C8B-B14F-4D97-AF65-F5344CB8AC3E}">
        <p14:creationId xmlns:p14="http://schemas.microsoft.com/office/powerpoint/2010/main" xmlns="" val="149144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Impact of IFRS 17 contracts on the taxation of short term and long term insurers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(Clauses 14 &amp; 15 the Draft TLAB: Sections 28 &amp; 29A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lvl="1" algn="just"/>
            <a:r>
              <a:rPr lang="en-GB" b="1" dirty="0"/>
              <a:t>Short term insurers</a:t>
            </a:r>
            <a:r>
              <a:rPr lang="en-GB" dirty="0"/>
              <a:t>:  </a:t>
            </a:r>
          </a:p>
          <a:p>
            <a:pPr lvl="2" algn="just"/>
            <a:r>
              <a:rPr lang="en-GB" sz="1800" dirty="0"/>
              <a:t>A phasing in period of 3 years</a:t>
            </a:r>
          </a:p>
          <a:p>
            <a:pPr lvl="2" algn="just"/>
            <a:r>
              <a:rPr lang="en-GB" sz="1800" dirty="0"/>
              <a:t>The phasing in amount will be the difference between the amount that is deductible from income of a short term insurer in terms of the current provisions of section 28(3) and 28(3A) of the Act at the end of the year of assessment commencing on or after 1 January 2022 but before 1 January 2023 (measuring year) determined under the current rules of the Act and the amount of the deduction for the measuring year had IFRS17 been applied at the end of the measuring year.    </a:t>
            </a:r>
          </a:p>
          <a:p>
            <a:pPr marL="685800" lvl="2" indent="0" algn="just">
              <a:buNone/>
            </a:pPr>
            <a:endParaRPr lang="en-GB" sz="1800" dirty="0"/>
          </a:p>
          <a:p>
            <a:pPr lvl="1" algn="just"/>
            <a:r>
              <a:rPr lang="en-GB" b="1" dirty="0"/>
              <a:t>Long term insurers</a:t>
            </a:r>
            <a:r>
              <a:rPr lang="en-GB" dirty="0"/>
              <a:t>: </a:t>
            </a:r>
          </a:p>
          <a:p>
            <a:pPr lvl="2" algn="just"/>
            <a:r>
              <a:rPr lang="en-GB" sz="1800" dirty="0"/>
              <a:t> A phasing in period of  6 years</a:t>
            </a:r>
          </a:p>
          <a:p>
            <a:pPr lvl="2" algn="just"/>
            <a:r>
              <a:rPr lang="en-GB" sz="1800" dirty="0"/>
              <a:t>The phasing in amount will be the difference between the adjusted IFRS amount determined under the current rules with reference to IFRS4 at the end of the year of assessment commencing on or after 1 January 2022 but before 1 January 2023 (measuring year) and the “adjusted IFRS value” amount  had IFRS17 and the definition of “adjusted IFRS value” as amended by the 2022 TLAB, been applied at the end of that year of assessment.</a:t>
            </a:r>
          </a:p>
          <a:p>
            <a:pPr marL="685800" lvl="2" indent="0" algn="just">
              <a:buNone/>
            </a:pPr>
            <a:r>
              <a:rPr lang="en-GB" sz="1800" dirty="0"/>
              <a:t> </a:t>
            </a:r>
          </a:p>
          <a:p>
            <a:pPr marL="0" indent="0" algn="just">
              <a:buNone/>
            </a:pPr>
            <a:endParaRPr lang="en-ZA" sz="1800" dirty="0"/>
          </a:p>
        </p:txBody>
      </p:sp>
    </p:spTree>
    <p:extLst>
      <p:ext uri="{BB962C8B-B14F-4D97-AF65-F5344CB8AC3E}">
        <p14:creationId xmlns:p14="http://schemas.microsoft.com/office/powerpoint/2010/main" xmlns="" val="174533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a:t>
            </a:r>
            <a:r>
              <a:rPr lang="en-ZA" sz="3200" b="1"/>
              <a:t>INTERNATIONAL TAX</a:t>
            </a:r>
            <a:endParaRPr lang="en-ZA" sz="3200" b="1" dirty="0"/>
          </a:p>
        </p:txBody>
      </p:sp>
    </p:spTree>
    <p:extLst>
      <p:ext uri="{BB962C8B-B14F-4D97-AF65-F5344CB8AC3E}">
        <p14:creationId xmlns:p14="http://schemas.microsoft.com/office/powerpoint/2010/main" xmlns="" val="1073960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596347"/>
            <a:ext cx="8536487" cy="526775"/>
          </a:xfrm>
        </p:spPr>
        <p:txBody>
          <a:bodyPr>
            <a:noAutofit/>
          </a:bodyPr>
          <a:lstStyle/>
          <a:p>
            <a:pPr algn="ctr"/>
            <a:r>
              <a:rPr lang="en-ZA" sz="1800" dirty="0"/>
              <a:t>Clarifying the deeming provisions in respect of royalties derived by  CFCs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4 the Draft TLAB: Section 9D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520686"/>
            <a:ext cx="8711171" cy="5337313"/>
          </a:xfrm>
        </p:spPr>
        <p:txBody>
          <a:bodyPr>
            <a:noAutofit/>
          </a:bodyPr>
          <a:lstStyle/>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The most important rule contained in the Controlled Foreign Company (CFC) provisions is that the net income of the CFC must be calculated as if the CFC is a taxpayer for South African tax purposes and in some instances as if the CFC is a resident when applying certain provisions of the Act. </a:t>
            </a:r>
          </a:p>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For example, a CFC is deemed to be a resident in relation to interest derived from a South African source. However, section 9D(2A) does not mention royalties derived by the CFC. </a:t>
            </a:r>
          </a:p>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It is proposed that the deeming provision be extended to cater for royalties.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b="1" dirty="0">
              <a:latin typeface="Calibri" pitchFamily="34" charset="0"/>
              <a:cs typeface="Calibri" pitchFamily="34" charset="0"/>
            </a:endParaRPr>
          </a:p>
          <a:p>
            <a:pPr marL="0" indent="0" algn="just">
              <a:buNone/>
            </a:pPr>
            <a:endParaRPr lang="en-ZA" sz="1800" dirty="0"/>
          </a:p>
        </p:txBody>
      </p:sp>
    </p:spTree>
    <p:extLst>
      <p:ext uri="{BB962C8B-B14F-4D97-AF65-F5344CB8AC3E}">
        <p14:creationId xmlns:p14="http://schemas.microsoft.com/office/powerpoint/2010/main" xmlns="" val="149997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596347"/>
            <a:ext cx="8536487" cy="526775"/>
          </a:xfrm>
        </p:spPr>
        <p:txBody>
          <a:bodyPr>
            <a:noAutofit/>
          </a:bodyPr>
          <a:lstStyle/>
          <a:p>
            <a:pPr algn="ctr"/>
            <a:r>
              <a:rPr lang="en-ZA" sz="1800" dirty="0"/>
              <a:t>Clarifying the treatment of amounts from hybrid equity instruments deemed to be income under  CFC rules</a:t>
            </a:r>
            <a:r>
              <a:rPr lang="en-US" altLang="en-US" sz="1800" b="1" dirty="0">
                <a:cs typeface="Arial" pitchFamily="34" charset="0"/>
              </a:rPr>
              <a:t/>
            </a:r>
            <a:br>
              <a:rPr lang="en-US" altLang="en-US" sz="1800" b="1" dirty="0">
                <a:cs typeface="Arial" pitchFamily="34" charset="0"/>
              </a:rPr>
            </a:br>
            <a:r>
              <a:rPr lang="en-US" altLang="en-US" sz="1600" b="1" dirty="0">
                <a:cs typeface="Arial" pitchFamily="34" charset="0"/>
              </a:rPr>
              <a:t>(Clause 4 the Draft TLAB: Section 9D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520686"/>
            <a:ext cx="8711171" cy="5337313"/>
          </a:xfrm>
        </p:spPr>
        <p:txBody>
          <a:bodyPr>
            <a:noAutofit/>
          </a:bodyPr>
          <a:lstStyle/>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The CFC rules contain an exclusion applicable to a payor and payee for intra-CFC interest, royalties, rental income, insurance premium or income of a similar nature, provided both the payor and payee are part of the same group of companies. </a:t>
            </a:r>
          </a:p>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In terms of hybrid equity instrument rules, certain dividends in relation to the recipient are deemed to be income. </a:t>
            </a:r>
          </a:p>
          <a:p>
            <a:pPr marL="342900" lvl="1" indent="-342900" algn="just">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To ensure neutral tax treatment, it is proposed that specific reference be made for the exclusion of the payee company’s deemed income for hybrid equity instruments between the CFCs.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398831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TLAB:TAX INCENTIVES</a:t>
            </a:r>
          </a:p>
        </p:txBody>
      </p:sp>
    </p:spTree>
    <p:extLst>
      <p:ext uri="{BB962C8B-B14F-4D97-AF65-F5344CB8AC3E}">
        <p14:creationId xmlns:p14="http://schemas.microsoft.com/office/powerpoint/2010/main" xmlns="" val="2866806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1321902"/>
          </a:xfrm>
        </p:spPr>
        <p:txBody>
          <a:bodyPr>
            <a:noAutofit/>
          </a:bodyPr>
          <a:lstStyle/>
          <a:p>
            <a:pPr algn="ctr"/>
            <a:r>
              <a:rPr lang="en-ZA" sz="1800" dirty="0"/>
              <a:t>Interaction between the application of the assessed loss restriction rules and capital expenditure regime for mining operations</a:t>
            </a:r>
            <a:br>
              <a:rPr lang="en-ZA" sz="1800" dirty="0"/>
            </a:br>
            <a:r>
              <a:rPr lang="en-ZA" sz="1800" dirty="0"/>
              <a:t>(Clause</a:t>
            </a:r>
            <a:r>
              <a:rPr lang="en-US" altLang="en-US" sz="1600" b="1" dirty="0">
                <a:cs typeface="Arial" pitchFamily="34" charset="0"/>
              </a:rPr>
              <a:t> 42 the Draft TLAB: Section 20 (1)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779104"/>
            <a:ext cx="8711171" cy="5078895"/>
          </a:xfrm>
        </p:spPr>
        <p:txBody>
          <a:bodyPr>
            <a:noAutofit/>
          </a:bodyPr>
          <a:lstStyle/>
          <a:p>
            <a:pPr algn="just"/>
            <a:r>
              <a:rPr lang="en-ZA" sz="2000" dirty="0">
                <a:cs typeface="Calibri" pitchFamily="34" charset="0"/>
              </a:rPr>
              <a:t>In 2021 changes were made in section 20 of the Act to restrict the use of assessed losses carried forward as part of the corporate income tax package to broaden the tax base and reducing the corporate income tax rate.</a:t>
            </a:r>
          </a:p>
          <a:p>
            <a:pPr algn="just"/>
            <a:r>
              <a:rPr lang="en-ZA" sz="2000" dirty="0">
                <a:cs typeface="Calibri" pitchFamily="34" charset="0"/>
              </a:rPr>
              <a:t>It has come to Government’s attention that there is an anomaly in the interaction between the application of the new assessed loss restriction rules in section 20 of the Act and the current capital expenditure regime applicable to mining operations in terms of section 36 of the Act.</a:t>
            </a:r>
          </a:p>
          <a:p>
            <a:pPr algn="just"/>
            <a:r>
              <a:rPr lang="en-ZA" sz="2000" dirty="0">
                <a:cs typeface="Calibri" pitchFamily="34" charset="0"/>
              </a:rPr>
              <a:t>In order to address this anomaly, it is proposed that clarification  be made in section 20 of the Act, dealing with restriction of assessed losses, by inserting an ordering rule stating that the calculation of the assessed loss restriction in terms of section 20 should be determined before taking into account the capital expenditure deduction for mining operations in terms of section 36 of the Act.</a:t>
            </a:r>
            <a:endParaRPr lang="en-ZA" sz="2000" dirty="0"/>
          </a:p>
        </p:txBody>
      </p:sp>
    </p:spTree>
    <p:extLst>
      <p:ext uri="{BB962C8B-B14F-4D97-AF65-F5344CB8AC3E}">
        <p14:creationId xmlns:p14="http://schemas.microsoft.com/office/powerpoint/2010/main" xmlns="" val="2349299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1321902"/>
          </a:xfrm>
        </p:spPr>
        <p:txBody>
          <a:bodyPr>
            <a:noAutofit/>
          </a:bodyPr>
          <a:lstStyle/>
          <a:p>
            <a:pPr algn="ctr"/>
            <a:r>
              <a:rPr lang="en-ZA" sz="1800" dirty="0"/>
              <a:t>Interaction between the application of the interest limitation rules  and capital expenditure regime for mining operations</a:t>
            </a:r>
            <a:br>
              <a:rPr lang="en-ZA" sz="1800" dirty="0"/>
            </a:br>
            <a:r>
              <a:rPr lang="en-ZA" sz="1800" dirty="0"/>
              <a:t>(Clause</a:t>
            </a:r>
            <a:r>
              <a:rPr lang="en-US" altLang="en-US" sz="1600" b="1" dirty="0">
                <a:cs typeface="Arial" pitchFamily="34" charset="0"/>
              </a:rPr>
              <a:t> 12 the Draft TLAB: Section 23M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580321"/>
            <a:ext cx="8711171" cy="5277678"/>
          </a:xfrm>
        </p:spPr>
        <p:txBody>
          <a:bodyPr>
            <a:noAutofit/>
          </a:bodyPr>
          <a:lstStyle/>
          <a:p>
            <a:pPr algn="just"/>
            <a:r>
              <a:rPr lang="en-ZA" sz="2000" dirty="0">
                <a:cs typeface="Calibri" pitchFamily="34" charset="0"/>
              </a:rPr>
              <a:t>In 2021 changes were made in section 23M of the Act to strengthen the rules dealing with limitation of interest deduction in respect of debts owed to persons not subject to tax as part of the corporate income tax package to broaden the tax base and reducing the corporate income tax rate.</a:t>
            </a:r>
          </a:p>
          <a:p>
            <a:pPr algn="just"/>
            <a:r>
              <a:rPr lang="en-ZA" sz="2000" dirty="0">
                <a:cs typeface="Calibri" pitchFamily="34" charset="0"/>
              </a:rPr>
              <a:t>It has come to Government’s attention that there is an anomaly in the interaction between the application of the interest limitation rules in section 23M of the Act and the current capital expenditure regime applicable to mining operations in terms of section 36 of the Act. </a:t>
            </a:r>
          </a:p>
          <a:p>
            <a:pPr algn="just"/>
            <a:r>
              <a:rPr lang="en-ZA" sz="2000" dirty="0">
                <a:cs typeface="Calibri" pitchFamily="34" charset="0"/>
              </a:rPr>
              <a:t>At issue is the application of the provisions of section 23M to the interest expense on non-producing mining operations that forms part of capital expenditure of such mining operations.</a:t>
            </a:r>
          </a:p>
          <a:p>
            <a:pPr algn="just"/>
            <a:r>
              <a:rPr lang="en-ZA" sz="2000" dirty="0">
                <a:cs typeface="Calibri" pitchFamily="34" charset="0"/>
              </a:rPr>
              <a:t>In order to address this anomaly, it is proposed that clarification  be made in section 23M of the Act, by inserting a provision stating that the interest limitation rules will not be applied to limit the interest expense of non-producing mining operations that forms part of capital expenditure of such mining operations in terms of section 36 of the Act.</a:t>
            </a:r>
            <a:endParaRPr lang="en-ZA" sz="2000" dirty="0"/>
          </a:p>
        </p:txBody>
      </p:sp>
    </p:spTree>
    <p:extLst>
      <p:ext uri="{BB962C8B-B14F-4D97-AF65-F5344CB8AC3E}">
        <p14:creationId xmlns:p14="http://schemas.microsoft.com/office/powerpoint/2010/main" xmlns="" val="2207297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1321902"/>
          </a:xfrm>
        </p:spPr>
        <p:txBody>
          <a:bodyPr>
            <a:noAutofit/>
          </a:bodyPr>
          <a:lstStyle/>
          <a:p>
            <a:pPr algn="ctr"/>
            <a:r>
              <a:rPr lang="en-ZA" sz="1800" dirty="0"/>
              <a:t>Tax treatment of an asset acquired as government grant in kind</a:t>
            </a:r>
            <a:br>
              <a:rPr lang="en-ZA" sz="1800" dirty="0"/>
            </a:br>
            <a:r>
              <a:rPr lang="en-ZA" sz="1800" dirty="0"/>
              <a:t>(Clause</a:t>
            </a:r>
            <a:r>
              <a:rPr lang="en-US" altLang="en-US" sz="1600" b="1" dirty="0">
                <a:cs typeface="Arial" pitchFamily="34" charset="0"/>
              </a:rPr>
              <a:t> 8 the Draft TLAB: Section 11( e) of the Income Tax Act)</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391478"/>
            <a:ext cx="8711171" cy="5466521"/>
          </a:xfrm>
        </p:spPr>
        <p:txBody>
          <a:bodyPr>
            <a:noAutofit/>
          </a:bodyPr>
          <a:lstStyle/>
          <a:p>
            <a:pPr algn="just"/>
            <a:r>
              <a:rPr lang="en-ZA" sz="1600" dirty="0">
                <a:effectLst/>
                <a:latin typeface="Calibri" panose="020F0502020204030204" pitchFamily="34" charset="0"/>
                <a:ea typeface="Calibri" panose="020F0502020204030204" pitchFamily="34" charset="0"/>
                <a:cs typeface="Calibri" panose="020F0502020204030204" pitchFamily="34" charset="0"/>
              </a:rPr>
              <a:t>The Act provides tax exemption for any government grant received or accrued under a scheme listed in terms of the Eleventh Schedule or approved under the national annual budget process and gazetted by the Minister of Finance.  </a:t>
            </a:r>
          </a:p>
          <a:p>
            <a:pPr algn="just"/>
            <a:r>
              <a:rPr lang="en-ZA" sz="1600" dirty="0">
                <a:latin typeface="Calibri" panose="020F0502020204030204" pitchFamily="34" charset="0"/>
                <a:ea typeface="Calibri" panose="020F0502020204030204" pitchFamily="34" charset="0"/>
                <a:cs typeface="Calibri" panose="020F0502020204030204" pitchFamily="34" charset="0"/>
              </a:rPr>
              <a:t>In addition, a</a:t>
            </a:r>
            <a:r>
              <a:rPr lang="en-ZA" sz="1600" dirty="0">
                <a:effectLst/>
                <a:latin typeface="Calibri" panose="020F0502020204030204" pitchFamily="34" charset="0"/>
                <a:ea typeface="Calibri" panose="020F0502020204030204" pitchFamily="34" charset="0"/>
                <a:cs typeface="Calibri" panose="020F0502020204030204" pitchFamily="34" charset="0"/>
              </a:rPr>
              <a:t>ny expenditure funded by a government grant that has been received or accrued, other than a government grant in kind, must be reduced for purposes of claiming allowances in respect of trading stock and allowance assets. This reduction is required because a taxpayer receiving a government grant does not incur the expenditure -  it is funded by that government grant. </a:t>
            </a:r>
          </a:p>
          <a:p>
            <a:pPr algn="just"/>
            <a:r>
              <a:rPr lang="en-ZA" sz="1600" dirty="0">
                <a:effectLst/>
                <a:latin typeface="Calibri" panose="020F0502020204030204" pitchFamily="34" charset="0"/>
                <a:ea typeface="Calibri" panose="020F0502020204030204" pitchFamily="34" charset="0"/>
                <a:cs typeface="Calibri" panose="020F0502020204030204" pitchFamily="34" charset="0"/>
              </a:rPr>
              <a:t>It has come to Government’s attention that when an asset is acquired for no consideration, for example a government grant in kind, the provisions for wear and tear allowances in terms of section 11(</a:t>
            </a:r>
            <a:r>
              <a:rPr lang="en-ZA" sz="1600" i="1" dirty="0">
                <a:effectLst/>
                <a:latin typeface="Calibri" panose="020F0502020204030204" pitchFamily="34" charset="0"/>
                <a:ea typeface="Calibri" panose="020F0502020204030204" pitchFamily="34" charset="0"/>
                <a:cs typeface="Calibri" panose="020F0502020204030204" pitchFamily="34" charset="0"/>
              </a:rPr>
              <a:t>e</a:t>
            </a:r>
            <a:r>
              <a:rPr lang="en-ZA" sz="1600" dirty="0">
                <a:effectLst/>
                <a:latin typeface="Calibri" panose="020F0502020204030204" pitchFamily="34" charset="0"/>
                <a:ea typeface="Calibri" panose="020F0502020204030204" pitchFamily="34" charset="0"/>
                <a:cs typeface="Calibri" panose="020F0502020204030204" pitchFamily="34" charset="0"/>
              </a:rPr>
              <a:t>) are applicable because they apply to the value of the asset and not the expenditure or cost incurred by the taxpayer. </a:t>
            </a:r>
          </a:p>
          <a:p>
            <a:pPr algn="just"/>
            <a:r>
              <a:rPr lang="en-ZA" sz="1600" dirty="0">
                <a:effectLst/>
                <a:latin typeface="Calibri" panose="020F0502020204030204" pitchFamily="34" charset="0"/>
                <a:ea typeface="Calibri" panose="020F0502020204030204" pitchFamily="34" charset="0"/>
                <a:cs typeface="Calibri" panose="020F0502020204030204" pitchFamily="34" charset="0"/>
              </a:rPr>
              <a:t>This creates an anomaly in the system as, similar with a cash government grant, the receipt of a government grant in kind is exempt from tax but the assets received should not qualify for wear and tear allowances. </a:t>
            </a:r>
          </a:p>
          <a:p>
            <a:pPr algn="just"/>
            <a:r>
              <a:rPr lang="en-ZA" sz="1600" dirty="0">
                <a:latin typeface="Calibri" panose="020F0502020204030204" pitchFamily="34" charset="0"/>
                <a:ea typeface="Calibri" panose="020F0502020204030204" pitchFamily="34" charset="0"/>
                <a:cs typeface="Calibri" panose="020F0502020204030204" pitchFamily="34" charset="0"/>
              </a:rPr>
              <a:t>To a</a:t>
            </a:r>
            <a:r>
              <a:rPr kumimoji="0" lang="en-ZA" sz="16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ddress</a:t>
            </a:r>
            <a:r>
              <a:rPr kumimoji="0" lang="en-ZA"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this anomaly, it is proposed that  a new subparagraph (</a:t>
            </a:r>
            <a:r>
              <a:rPr kumimoji="0" lang="en-ZA" sz="16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en-ZA"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)(ix) be introduced in section 11 of the Act aimed at aligning the tax treatment of an asset acquired as a government grant in kind with the tax treatment of assets acquired using a cash government grant. </a:t>
            </a:r>
            <a:endParaRPr kumimoji="0" lang="en-ZA" sz="1600" b="0" i="0" u="none" strike="noStrike" kern="0" cap="none" spc="0" normalizeH="0" baseline="0" noProof="0" dirty="0">
              <a:ln>
                <a:noFill/>
              </a:ln>
              <a:solidFill>
                <a:srgbClr val="000000"/>
              </a:solidFill>
              <a:effectLst/>
              <a:uLnTx/>
              <a:uFillTx/>
              <a:latin typeface="Calibri" panose="020F0502020204030204" pitchFamily="34" charset="0"/>
              <a:ea typeface="Osaka"/>
              <a:cs typeface="Calibri" panose="020F0502020204030204" pitchFamily="34" charset="0"/>
            </a:endParaRPr>
          </a:p>
          <a:p>
            <a:r>
              <a:rPr lang="en-GB" sz="1600" dirty="0">
                <a:solidFill>
                  <a:srgbClr val="000000"/>
                </a:solidFill>
                <a:latin typeface="Calibri" panose="020F0502020204030204" pitchFamily="34" charset="0"/>
                <a:cs typeface="Calibri" panose="020F0502020204030204" pitchFamily="34" charset="0"/>
              </a:rPr>
              <a:t>It is proposed that these changes should  be deemed to have come into effect on the date that the 2022 draft TLAB was published for public comment, </a:t>
            </a:r>
            <a:r>
              <a:rPr lang="en-GB" sz="1600" dirty="0" err="1">
                <a:solidFill>
                  <a:srgbClr val="000000"/>
                </a:solidFill>
                <a:latin typeface="Calibri" panose="020F0502020204030204" pitchFamily="34" charset="0"/>
                <a:cs typeface="Calibri" panose="020F0502020204030204" pitchFamily="34" charset="0"/>
              </a:rPr>
              <a:t>i.e</a:t>
            </a:r>
            <a:r>
              <a:rPr lang="en-GB" sz="1600" dirty="0">
                <a:solidFill>
                  <a:srgbClr val="000000"/>
                </a:solidFill>
                <a:latin typeface="Calibri" panose="020F0502020204030204" pitchFamily="34" charset="0"/>
                <a:cs typeface="Calibri" panose="020F0502020204030204" pitchFamily="34" charset="0"/>
              </a:rPr>
              <a:t>, 29 July 2022 and apply in respect of years of assessment ending on or after that date.</a:t>
            </a:r>
            <a:endParaRPr lang="en-ZA" sz="1600" dirty="0">
              <a:solidFill>
                <a:srgbClr val="000000"/>
              </a:solidFill>
              <a:latin typeface="Calibri" panose="020F0502020204030204" pitchFamily="34" charset="0"/>
              <a:cs typeface="Calibri" panose="020F0502020204030204" pitchFamily="34" charset="0"/>
            </a:endParaRPr>
          </a:p>
          <a:p>
            <a:pPr algn="just"/>
            <a:endParaRPr lang="en-ZA" sz="2000" dirty="0"/>
          </a:p>
        </p:txBody>
      </p:sp>
    </p:spTree>
    <p:extLst>
      <p:ext uri="{BB962C8B-B14F-4D97-AF65-F5344CB8AC3E}">
        <p14:creationId xmlns:p14="http://schemas.microsoft.com/office/powerpoint/2010/main" xmlns="" val="161119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12240-1AB5-B2FC-2847-9875B35BE0F3}"/>
              </a:ext>
            </a:extLst>
          </p:cNvPr>
          <p:cNvSpPr>
            <a:spLocks noGrp="1"/>
          </p:cNvSpPr>
          <p:nvPr>
            <p:ph type="title"/>
          </p:nvPr>
        </p:nvSpPr>
        <p:spPr/>
        <p:txBody>
          <a:bodyPr/>
          <a:lstStyle/>
          <a:p>
            <a:r>
              <a:rPr lang="en-ZA" dirty="0"/>
              <a:t>Overview of the 2022 tax process</a:t>
            </a:r>
          </a:p>
        </p:txBody>
      </p:sp>
      <p:sp>
        <p:nvSpPr>
          <p:cNvPr id="3" name="Content Placeholder 2">
            <a:extLst>
              <a:ext uri="{FF2B5EF4-FFF2-40B4-BE49-F238E27FC236}">
                <a16:creationId xmlns:a16="http://schemas.microsoft.com/office/drawing/2014/main" xmlns="" id="{8EBB3B2A-1004-2CA5-A680-94F68352F3A5}"/>
              </a:ext>
            </a:extLst>
          </p:cNvPr>
          <p:cNvSpPr>
            <a:spLocks noGrp="1"/>
          </p:cNvSpPr>
          <p:nvPr>
            <p:ph idx="1"/>
          </p:nvPr>
        </p:nvSpPr>
        <p:spPr>
          <a:xfrm>
            <a:off x="288099" y="1470992"/>
            <a:ext cx="8536487" cy="5176298"/>
          </a:xfrm>
        </p:spPr>
        <p:txBody>
          <a:bodyPr>
            <a:normAutofit/>
          </a:bodyPr>
          <a:lstStyle/>
          <a:p>
            <a:pPr marL="342900" lvl="1" indent="0" algn="just">
              <a:buNone/>
            </a:pPr>
            <a:r>
              <a:rPr lang="en-ZA" sz="1800" b="1" dirty="0"/>
              <a:t>2022 Draft Taxation Laws Amendment Bill (TLAB) and 2022 Draft Tax Administration Laws Amendment Bill (TALAB)</a:t>
            </a:r>
          </a:p>
          <a:p>
            <a:pPr lvl="1" algn="just"/>
            <a:r>
              <a:rPr lang="en-ZA" sz="1600" dirty="0"/>
              <a:t>The 2022 Draft TLAB  and TALAB were published for public comment on 29 July 2022.</a:t>
            </a:r>
          </a:p>
          <a:p>
            <a:pPr lvl="1" algn="just"/>
            <a:r>
              <a:rPr lang="en-ZA" sz="1600" dirty="0"/>
              <a:t>These draft bills contain the remainder of the tax announcements made in Chapter 4 and Annexure C of the 2022 Budget Review, which are legislatively more complicated and require greater consultation with the public.</a:t>
            </a:r>
          </a:p>
          <a:p>
            <a:pPr lvl="1" algn="just"/>
            <a:r>
              <a:rPr lang="en-ZA" sz="1600" dirty="0"/>
              <a:t>Following the budget announcement on 25 February 2022, National Treasury held </a:t>
            </a:r>
            <a:r>
              <a:rPr lang="en-ZA" sz="1600" dirty="0" smtClean="0"/>
              <a:t>technical consultations </a:t>
            </a:r>
            <a:r>
              <a:rPr lang="en-ZA" sz="1600" dirty="0"/>
              <a:t>with </a:t>
            </a:r>
            <a:r>
              <a:rPr lang="en-ZA" sz="1600" dirty="0" smtClean="0"/>
              <a:t>selected </a:t>
            </a:r>
            <a:r>
              <a:rPr lang="en-ZA" sz="1600" dirty="0"/>
              <a:t>stakeholders to discuss the following proposals announced in the 2022 Budget Review:</a:t>
            </a:r>
          </a:p>
          <a:p>
            <a:pPr lvl="2" algn="just"/>
            <a:r>
              <a:rPr lang="en-ZA" sz="1600" dirty="0" smtClean="0"/>
              <a:t>Impact </a:t>
            </a:r>
            <a:r>
              <a:rPr lang="en-ZA" sz="1600" dirty="0"/>
              <a:t>of IFRS 17 contracts on the taxation of short term and long term insurers</a:t>
            </a:r>
          </a:p>
          <a:p>
            <a:pPr lvl="2" algn="just"/>
            <a:r>
              <a:rPr lang="en-ZA" sz="1600" dirty="0"/>
              <a:t>Clarifying the definition of “Contributed tax capital”</a:t>
            </a:r>
          </a:p>
          <a:p>
            <a:pPr lvl="2" algn="just"/>
            <a:r>
              <a:rPr lang="en-ZA" sz="1600" dirty="0" smtClean="0"/>
              <a:t>Clarifying </a:t>
            </a:r>
            <a:r>
              <a:rPr lang="en-ZA" sz="1600" dirty="0"/>
              <a:t>the tax treatment of collateral arrangements</a:t>
            </a:r>
          </a:p>
          <a:p>
            <a:pPr marL="685800" lvl="2" indent="0" algn="just">
              <a:buNone/>
            </a:pPr>
            <a:endParaRPr lang="en-ZA" dirty="0"/>
          </a:p>
          <a:p>
            <a:pPr marL="342900" lvl="1" indent="0" algn="just">
              <a:buNone/>
            </a:pPr>
            <a:endParaRPr lang="en-ZA" sz="1800" dirty="0"/>
          </a:p>
        </p:txBody>
      </p:sp>
    </p:spTree>
    <p:extLst>
      <p:ext uri="{BB962C8B-B14F-4D97-AF65-F5344CB8AC3E}">
        <p14:creationId xmlns:p14="http://schemas.microsoft.com/office/powerpoint/2010/main" xmlns="" val="3950108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TLAB:VAT</a:t>
            </a:r>
          </a:p>
        </p:txBody>
      </p:sp>
    </p:spTree>
    <p:extLst>
      <p:ext uri="{BB962C8B-B14F-4D97-AF65-F5344CB8AC3E}">
        <p14:creationId xmlns:p14="http://schemas.microsoft.com/office/powerpoint/2010/main" xmlns="" val="3959171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CDA5B-9F1A-E254-37EB-543BECF175E0}"/>
              </a:ext>
            </a:extLst>
          </p:cNvPr>
          <p:cNvSpPr>
            <a:spLocks noGrp="1"/>
          </p:cNvSpPr>
          <p:nvPr>
            <p:ph type="title"/>
          </p:nvPr>
        </p:nvSpPr>
        <p:spPr/>
        <p:txBody>
          <a:bodyPr/>
          <a:lstStyle/>
          <a:p>
            <a:pPr algn="ctr"/>
            <a:r>
              <a:rPr lang="en-ZA" dirty="0"/>
              <a:t>Reviewing the section 72 decisions: Background to the proposed changes</a:t>
            </a:r>
          </a:p>
        </p:txBody>
      </p:sp>
      <p:sp>
        <p:nvSpPr>
          <p:cNvPr id="3" name="Content Placeholder 2">
            <a:extLst>
              <a:ext uri="{FF2B5EF4-FFF2-40B4-BE49-F238E27FC236}">
                <a16:creationId xmlns:a16="http://schemas.microsoft.com/office/drawing/2014/main" xmlns="" id="{4A8B978F-88BB-6A33-8F9A-7FF64BE27966}"/>
              </a:ext>
            </a:extLst>
          </p:cNvPr>
          <p:cNvSpPr>
            <a:spLocks noGrp="1"/>
          </p:cNvSpPr>
          <p:nvPr>
            <p:ph idx="1"/>
          </p:nvPr>
        </p:nvSpPr>
        <p:spPr/>
        <p:txBody>
          <a:bodyPr>
            <a:normAutofit/>
          </a:bodyPr>
          <a:lstStyle/>
          <a:p>
            <a:pPr algn="just"/>
            <a:r>
              <a:rPr lang="en-ZA" sz="1800" dirty="0">
                <a:effectLst/>
                <a:ea typeface="Calibri" panose="020F0502020204030204" pitchFamily="34" charset="0"/>
              </a:rPr>
              <a:t>In 2019, changes were made in section 72 of the VAT Act (1991), which deals with the SARS Commissioner's discretion to make arrangements or decisions regarding the application of the VAT Act to specific situations where the manner in which a vendor or class of vendors conducts their business leads to difficulties, anomalies or incongruities. </a:t>
            </a:r>
          </a:p>
          <a:p>
            <a:pPr algn="just"/>
            <a:r>
              <a:rPr lang="en-ZA" sz="1800" dirty="0">
                <a:effectLst/>
                <a:ea typeface="Calibri" panose="020F0502020204030204" pitchFamily="34" charset="0"/>
              </a:rPr>
              <a:t>These changes had an impact on the arrangements or decisions made on or before 21 July 2019. </a:t>
            </a:r>
          </a:p>
          <a:p>
            <a:pPr algn="just"/>
            <a:r>
              <a:rPr lang="en-ZA" sz="1800" dirty="0">
                <a:ea typeface="Calibri" panose="020F0502020204030204" pitchFamily="34" charset="0"/>
              </a:rPr>
              <a:t>Over</a:t>
            </a:r>
            <a:r>
              <a:rPr lang="en-ZA" sz="1800" dirty="0">
                <a:effectLst/>
                <a:ea typeface="Calibri" panose="020F0502020204030204" pitchFamily="34" charset="0"/>
              </a:rPr>
              <a:t> the past two years, Government undertook reviews of the impact of these decisions to ascertain whether they should be discontinued or extended in accordance with the new provisions of section 72.</a:t>
            </a:r>
          </a:p>
          <a:p>
            <a:pPr algn="just"/>
            <a:r>
              <a:rPr lang="en-ZA" sz="1800" dirty="0">
                <a:effectLst/>
                <a:ea typeface="Calibri" panose="020F0502020204030204" pitchFamily="34" charset="0"/>
              </a:rPr>
              <a:t>As a result, over the past two years, changes were made in the VAT </a:t>
            </a:r>
            <a:r>
              <a:rPr lang="en-ZA" sz="1800" dirty="0">
                <a:ea typeface="Calibri" panose="020F0502020204030204" pitchFamily="34" charset="0"/>
              </a:rPr>
              <a:t>Act</a:t>
            </a:r>
            <a:r>
              <a:rPr lang="en-ZA" sz="1800" dirty="0">
                <a:effectLst/>
                <a:ea typeface="Calibri" panose="020F0502020204030204" pitchFamily="34" charset="0"/>
              </a:rPr>
              <a:t> in this regard. </a:t>
            </a:r>
          </a:p>
          <a:p>
            <a:pPr algn="just"/>
            <a:r>
              <a:rPr lang="en-ZA" sz="1800" dirty="0">
                <a:effectLst/>
                <a:ea typeface="Calibri" panose="020F0502020204030204" pitchFamily="34" charset="0"/>
              </a:rPr>
              <a:t>In the 2022 Draft TLAB, it is proposed that further changes be made in the VAT legislation to take into account further reviews of some of the section 72 decisions.</a:t>
            </a:r>
            <a:endParaRPr lang="en-ZA" dirty="0"/>
          </a:p>
        </p:txBody>
      </p:sp>
    </p:spTree>
    <p:extLst>
      <p:ext uri="{BB962C8B-B14F-4D97-AF65-F5344CB8AC3E}">
        <p14:creationId xmlns:p14="http://schemas.microsoft.com/office/powerpoint/2010/main" xmlns="" val="1706082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746DB-E9BE-AC60-BCCF-29D0988814F7}"/>
              </a:ext>
            </a:extLst>
          </p:cNvPr>
          <p:cNvSpPr>
            <a:spLocks noGrp="1"/>
          </p:cNvSpPr>
          <p:nvPr>
            <p:ph type="title"/>
          </p:nvPr>
        </p:nvSpPr>
        <p:spPr/>
        <p:txBody>
          <a:bodyPr>
            <a:noAutofit/>
          </a:bodyPr>
          <a:lstStyle/>
          <a:p>
            <a:pPr algn="ctr"/>
            <a:r>
              <a:rPr lang="en-ZA" sz="1800" dirty="0"/>
              <a:t>Reviewing the section 72 decisions with regard to cross-border leases of foreign-owned ships, foreign-owned aircraft and foreign-owned rolling stock for use in RSA </a:t>
            </a:r>
            <a:br>
              <a:rPr lang="en-ZA" sz="1800" dirty="0"/>
            </a:br>
            <a:r>
              <a:rPr lang="en-ZA" sz="1800" dirty="0"/>
              <a:t>(Clause 27 of the Draft TLAB: Definition of “enterprise” in section 1 (1) of the VAT Act) </a:t>
            </a:r>
          </a:p>
        </p:txBody>
      </p:sp>
      <p:sp>
        <p:nvSpPr>
          <p:cNvPr id="3" name="Content Placeholder 2">
            <a:extLst>
              <a:ext uri="{FF2B5EF4-FFF2-40B4-BE49-F238E27FC236}">
                <a16:creationId xmlns:a16="http://schemas.microsoft.com/office/drawing/2014/main" xmlns="" id="{542B14A2-D5FC-FF60-F541-4F39960C73A5}"/>
              </a:ext>
            </a:extLst>
          </p:cNvPr>
          <p:cNvSpPr>
            <a:spLocks noGrp="1"/>
          </p:cNvSpPr>
          <p:nvPr>
            <p:ph idx="1"/>
          </p:nvPr>
        </p:nvSpPr>
        <p:spPr>
          <a:xfrm>
            <a:off x="288099" y="1825624"/>
            <a:ext cx="8536487" cy="4821665"/>
          </a:xfrm>
        </p:spPr>
        <p:txBody>
          <a:bodyPr>
            <a:normAutofit/>
          </a:bodyPr>
          <a:lstStyle/>
          <a:p>
            <a:pPr algn="just">
              <a:buFont typeface="Arial" panose="020B0604020202020204" pitchFamily="34" charset="0"/>
              <a:buChar char="•"/>
            </a:pPr>
            <a:r>
              <a:rPr lang="en-Z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2020, changes were made to the </a:t>
            </a:r>
            <a:r>
              <a:rPr lang="en-ZA" sz="1800" dirty="0">
                <a:effectLst/>
                <a:latin typeface="Calibri" panose="020F0502020204030204" pitchFamily="34" charset="0"/>
                <a:ea typeface="Calibri" panose="020F0502020204030204" pitchFamily="34" charset="0"/>
                <a:cs typeface="Calibri" panose="020F0502020204030204" pitchFamily="34" charset="0"/>
              </a:rPr>
              <a:t>definition of “enterprise” in section 1(1) of the VAT Act by introducing a new proviso (xiii) to the definition, aimed at excluding such a lessor from the definition of “enterprise” in instances where the lessee imports the following goods, namely, ships, aircraft and rolling stock for use in or partly in South Africa and the lessor of the above-mentioned goods is not resident in South Africa and is not a registered vendor in terms of the South African VAT Act, subject to the lessee declaring the VAT on the importation  of the above-mentioned goods. </a:t>
            </a:r>
          </a:p>
          <a:p>
            <a:pPr algn="just">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It has come to Government’s attention that the new proviso does not extend to apply in instances where the foreign lessor enters into a separate agreement with the South African resident lessee for purposes of leasing any foreign owned parts relating to such foreign owned ships, foreign owned aircraft or foreign owned rolling stock, for example, aircraft engines. </a:t>
            </a:r>
            <a:endParaRPr lang="en-ZA" sz="18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It is proposed that changes be made to the above-mentioned proviso of the definition of “enterprise” of the VAT Act by extending the scope to include any lease agreement entered into between a foreign resident lessor and a South African resident lessee with regard to the leasing of any foreign owned parts relating to the foreign owned </a:t>
            </a:r>
            <a:r>
              <a:rPr lang="en-Z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ships, foreign owned aircraft or foreign owned rolling stock, if all the current requirements of the proviso (xiii) to the definition of “enterprise” in section 1(1) of the Act are met.</a:t>
            </a: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7378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D28E4-7BC7-B950-4649-45A1FDAC67C1}"/>
              </a:ext>
            </a:extLst>
          </p:cNvPr>
          <p:cNvSpPr>
            <a:spLocks noGrp="1"/>
          </p:cNvSpPr>
          <p:nvPr>
            <p:ph type="title"/>
          </p:nvPr>
        </p:nvSpPr>
        <p:spPr/>
        <p:txBody>
          <a:bodyPr>
            <a:noAutofit/>
          </a:bodyPr>
          <a:lstStyle/>
          <a:p>
            <a:pPr algn="ctr"/>
            <a:r>
              <a:rPr lang="en-ZA" sz="1800" dirty="0"/>
              <a:t>Reviewing the section 72 decisions with regard to the VAT treatment of Flash Title Sales (Clause 27 of the Draft TLAB: Definition of “enterprise” in section 1 (1) of the VAT Act) </a:t>
            </a:r>
          </a:p>
        </p:txBody>
      </p:sp>
      <p:sp>
        <p:nvSpPr>
          <p:cNvPr id="3" name="Content Placeholder 2">
            <a:extLst>
              <a:ext uri="{FF2B5EF4-FFF2-40B4-BE49-F238E27FC236}">
                <a16:creationId xmlns:a16="http://schemas.microsoft.com/office/drawing/2014/main" xmlns="" id="{F890E692-95C4-151E-AA70-DFCF3B1892F8}"/>
              </a:ext>
            </a:extLst>
          </p:cNvPr>
          <p:cNvSpPr>
            <a:spLocks noGrp="1"/>
          </p:cNvSpPr>
          <p:nvPr>
            <p:ph idx="1"/>
          </p:nvPr>
        </p:nvSpPr>
        <p:spPr/>
        <p:txBody>
          <a:bodyPr>
            <a:normAutofit lnSpcReduction="10000"/>
          </a:bodyPr>
          <a:lstStyle/>
          <a:p>
            <a:pPr algn="just"/>
            <a:r>
              <a:rPr lang="en-US" sz="1800" dirty="0"/>
              <a:t>One of the decisions made in terms of section 72 of the VAT Act before 21 July 2019, which is impacted by these changes refers to the VAT treatment of flash title sales.</a:t>
            </a:r>
          </a:p>
          <a:p>
            <a:pPr algn="just"/>
            <a:r>
              <a:rPr lang="en-US" sz="1800" dirty="0"/>
              <a:t>Flash title sales is defined in the Export Regulations as a supply of movable goods by a vendor to a non-resident qualifying purchaser (QP1), which QP1 subsequently supplies the movable goods   to  non -resident QP2 for export  purposes.  At issue is the fact that flash title sales may be caught under the current definition of enterprise, and be required to register for VAT in South Africa.  </a:t>
            </a:r>
          </a:p>
          <a:p>
            <a:pPr algn="just"/>
            <a:r>
              <a:rPr lang="en-US" sz="1800" dirty="0"/>
              <a:t>In order to address the administrative burden, the Commissioner had, before 21 July 2019, issued rulings in terms of section 72 of the VAT Act to the effect that foreign suppliers and acquirers of goods on a flash-title basis do not have to register for VAT in South Africa. </a:t>
            </a:r>
          </a:p>
          <a:p>
            <a:pPr algn="just"/>
            <a:r>
              <a:rPr lang="en-US" sz="1800" dirty="0"/>
              <a:t>In view of the fact that the 2019 changes to section 72 of the VAT Act imply that all rulings issued by the Commissioner before 21 July 2019 will no longer be valid after 31 December 2021, i</a:t>
            </a:r>
            <a:r>
              <a:rPr lang="en-US" sz="1800" dirty="0">
                <a:effectLst/>
                <a:ea typeface="Calibri" panose="020F0502020204030204" pitchFamily="34" charset="0"/>
              </a:rPr>
              <a:t>t is proposed that the definition of “enterprise” in the VAT Act be amended by introducing a new proviso aimed at excluding from the definition of “enterprise” a </a:t>
            </a:r>
            <a:r>
              <a:rPr lang="en-ZA" sz="1800" dirty="0">
                <a:effectLst/>
                <a:ea typeface="Calibri" panose="020F0502020204030204" pitchFamily="34" charset="0"/>
              </a:rPr>
              <a:t>“Qualifying </a:t>
            </a:r>
            <a:r>
              <a:rPr lang="en-ZA" sz="1800" dirty="0">
                <a:ea typeface="Calibri" panose="020F0502020204030204" pitchFamily="34" charset="0"/>
              </a:rPr>
              <a:t>P</a:t>
            </a:r>
            <a:r>
              <a:rPr lang="en-ZA" sz="1800" dirty="0">
                <a:effectLst/>
                <a:ea typeface="Calibri" panose="020F0502020204030204" pitchFamily="34" charset="0"/>
              </a:rPr>
              <a:t>urchaser”, as defined in the Export Regulations (QP1), who is a</a:t>
            </a:r>
            <a:r>
              <a:rPr lang="en-US" sz="1800" dirty="0">
                <a:effectLst/>
                <a:ea typeface="Calibri" panose="020F0502020204030204" pitchFamily="34" charset="0"/>
              </a:rPr>
              <a:t> non-resident non-vendor, who merely takes flash-title ownership of goods in the Republic. </a:t>
            </a:r>
            <a:endParaRPr lang="en-ZA" sz="1800" dirty="0"/>
          </a:p>
          <a:p>
            <a:pPr algn="just"/>
            <a:endParaRPr lang="en-US" sz="1800" dirty="0"/>
          </a:p>
          <a:p>
            <a:pPr algn="just"/>
            <a:endParaRPr lang="en-US" sz="1800" dirty="0"/>
          </a:p>
          <a:p>
            <a:pPr algn="just"/>
            <a:endParaRPr lang="en-US" sz="1800" dirty="0"/>
          </a:p>
        </p:txBody>
      </p:sp>
    </p:spTree>
    <p:extLst>
      <p:ext uri="{BB962C8B-B14F-4D97-AF65-F5344CB8AC3E}">
        <p14:creationId xmlns:p14="http://schemas.microsoft.com/office/powerpoint/2010/main" xmlns="" val="36007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C01B3-0FFC-3BB4-D32C-897E817476C9}"/>
              </a:ext>
            </a:extLst>
          </p:cNvPr>
          <p:cNvSpPr>
            <a:spLocks noGrp="1"/>
          </p:cNvSpPr>
          <p:nvPr>
            <p:ph type="title"/>
          </p:nvPr>
        </p:nvSpPr>
        <p:spPr/>
        <p:txBody>
          <a:bodyPr>
            <a:noAutofit/>
          </a:bodyPr>
          <a:lstStyle/>
          <a:p>
            <a:pPr algn="ctr"/>
            <a:r>
              <a:rPr lang="en-ZA" sz="1800" dirty="0"/>
              <a:t>Reviewing the section 72 decisions with regard to the VAT treatment of Documentary Evidence for Repossessions </a:t>
            </a:r>
            <a:br>
              <a:rPr lang="en-ZA" sz="1800" dirty="0"/>
            </a:br>
            <a:r>
              <a:rPr lang="en-ZA" sz="1800" dirty="0"/>
              <a:t>(Clauses 29 and  31 of the Draft TLAB: New section 20 (8A) of the VAT Act)</a:t>
            </a:r>
          </a:p>
        </p:txBody>
      </p:sp>
      <p:sp>
        <p:nvSpPr>
          <p:cNvPr id="3" name="Content Placeholder 2">
            <a:extLst>
              <a:ext uri="{FF2B5EF4-FFF2-40B4-BE49-F238E27FC236}">
                <a16:creationId xmlns:a16="http://schemas.microsoft.com/office/drawing/2014/main" xmlns="" id="{051A0210-23F6-77EF-CEE6-0A01FFBF16D6}"/>
              </a:ext>
            </a:extLst>
          </p:cNvPr>
          <p:cNvSpPr>
            <a:spLocks noGrp="1"/>
          </p:cNvSpPr>
          <p:nvPr>
            <p:ph idx="1"/>
          </p:nvPr>
        </p:nvSpPr>
        <p:spPr/>
        <p:txBody>
          <a:bodyPr>
            <a:normAutofit/>
          </a:bodyPr>
          <a:lstStyle/>
          <a:p>
            <a:pPr algn="just"/>
            <a:r>
              <a:rPr lang="en-US" sz="1800" dirty="0"/>
              <a:t>When goods under instalment credit agreements are repossessed, the VAT Act deems the repossession to be a supply from the borrower / debtor to the lender in order to permit the lender, who is a registered vendor, to recoup some of the output tax paid at the outset of the instalment credit agreement. </a:t>
            </a:r>
          </a:p>
          <a:p>
            <a:pPr algn="just"/>
            <a:r>
              <a:rPr lang="en-US" sz="1800" dirty="0"/>
              <a:t>The supporting documentation for this input tax adjustment is the VAT 264 declaration, signed by the debtor.</a:t>
            </a:r>
          </a:p>
          <a:p>
            <a:pPr algn="just"/>
            <a:r>
              <a:rPr lang="en-US" sz="1800" dirty="0"/>
              <a:t>Since the debtor’s signature would  in cases of repossessed d goods be difficult to obtain ,the Commissioner had, before 21 July 2019, issued rulings in terms of section 72 of the VAT Act to vendors making supplies under instalment credit agreements, to the effect that the debtor’s signature is not required.</a:t>
            </a:r>
          </a:p>
          <a:p>
            <a:pPr algn="just"/>
            <a:r>
              <a:rPr lang="en-US" sz="1800" dirty="0"/>
              <a:t>In view of the fact that the 2019 changes to section 72 of the VAT Act imply that all rulings issued by the Commissioner before 21 July 2019 will no longer be valid after 31 December 2021, it </a:t>
            </a:r>
            <a:r>
              <a:rPr lang="en-ZA" sz="1800" dirty="0">
                <a:effectLst/>
                <a:ea typeface="Calibri" panose="020F0502020204030204" pitchFamily="34" charset="0"/>
              </a:rPr>
              <a:t>is proposed that changes be made to  by introducing a new provision aimed at dealing specifically with the documentary requirements necessary for repossessions of assets subject to certain conditions. </a:t>
            </a:r>
            <a:endParaRPr lang="en-ZA" sz="1800" dirty="0"/>
          </a:p>
          <a:p>
            <a:pPr algn="just"/>
            <a:endParaRPr lang="en-US" sz="1800" dirty="0"/>
          </a:p>
          <a:p>
            <a:pPr algn="just"/>
            <a:endParaRPr lang="en-US" dirty="0"/>
          </a:p>
          <a:p>
            <a:pPr algn="just"/>
            <a:endParaRPr lang="en-US" dirty="0"/>
          </a:p>
          <a:p>
            <a:endParaRPr lang="en-ZA" dirty="0"/>
          </a:p>
        </p:txBody>
      </p:sp>
    </p:spTree>
    <p:extLst>
      <p:ext uri="{BB962C8B-B14F-4D97-AF65-F5344CB8AC3E}">
        <p14:creationId xmlns:p14="http://schemas.microsoft.com/office/powerpoint/2010/main" xmlns="" val="3364292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A6BA3-2B71-27FF-8963-A17DF12B8EFD}"/>
              </a:ext>
            </a:extLst>
          </p:cNvPr>
          <p:cNvSpPr>
            <a:spLocks noGrp="1"/>
          </p:cNvSpPr>
          <p:nvPr>
            <p:ph type="title"/>
          </p:nvPr>
        </p:nvSpPr>
        <p:spPr/>
        <p:txBody>
          <a:bodyPr>
            <a:noAutofit/>
          </a:bodyPr>
          <a:lstStyle/>
          <a:p>
            <a:pPr algn="ctr"/>
            <a:r>
              <a:rPr lang="en-ZA" sz="1800" dirty="0"/>
              <a:t>Reviewing the section 72 decisions with regard to the VAT Treatment of Registration of Certain Foreign Suppliers</a:t>
            </a:r>
            <a:br>
              <a:rPr lang="en-ZA" sz="1800" dirty="0"/>
            </a:br>
            <a:r>
              <a:rPr lang="en-ZA" sz="1800" dirty="0"/>
              <a:t>(Clause 32 of the Draft TLAB: New section 23 (2A) of the VAT Act)</a:t>
            </a:r>
            <a:br>
              <a:rPr lang="en-ZA" sz="1800" dirty="0"/>
            </a:br>
            <a:endParaRPr lang="en-ZA" sz="1800" dirty="0"/>
          </a:p>
        </p:txBody>
      </p:sp>
      <p:sp>
        <p:nvSpPr>
          <p:cNvPr id="3" name="Content Placeholder 2">
            <a:extLst>
              <a:ext uri="{FF2B5EF4-FFF2-40B4-BE49-F238E27FC236}">
                <a16:creationId xmlns:a16="http://schemas.microsoft.com/office/drawing/2014/main" xmlns="" id="{ABFC71C8-44F1-C635-8FD4-96299F2E41A2}"/>
              </a:ext>
            </a:extLst>
          </p:cNvPr>
          <p:cNvSpPr>
            <a:spLocks noGrp="1"/>
          </p:cNvSpPr>
          <p:nvPr>
            <p:ph idx="1"/>
          </p:nvPr>
        </p:nvSpPr>
        <p:spPr>
          <a:xfrm>
            <a:off x="288098" y="1581431"/>
            <a:ext cx="8536487" cy="5187014"/>
          </a:xfrm>
        </p:spPr>
        <p:txBody>
          <a:bodyPr>
            <a:normAutofit fontScale="85000" lnSpcReduction="10000"/>
          </a:bodyPr>
          <a:lstStyle/>
          <a:p>
            <a:pPr algn="just"/>
            <a:r>
              <a:rPr lang="en-US" sz="1800" dirty="0"/>
              <a:t>The definition of “enterprise” in section 1(1) of the VAT Act, read together with the provisions of section 23 of the VAT Act, makes provision for every person who is conducting an enterprise and whose taxable supplies have exceeded the registration threshold or are expected to exceed same, to have a legal requirement to register for VAT in South Africa. This applies regardless of whether or not such a “vendor” as defined, has a physical presence in South Africa.</a:t>
            </a:r>
          </a:p>
          <a:p>
            <a:pPr algn="just"/>
            <a:r>
              <a:rPr lang="en-US" sz="1800" dirty="0"/>
              <a:t>Consequently, section 23(2) of the VAT Act, makes provision for foreign entities who are required to register for VAT in the Republic in terms of section 23(1) to appoint a representative vendor and to open a banking account with any bank, mutual bank or other similar institution, registered in terms of the Banks Act No.94 of 1990, for the purposes of the enterprise carried on in the Republic.</a:t>
            </a:r>
          </a:p>
          <a:p>
            <a:pPr algn="just"/>
            <a:r>
              <a:rPr lang="en-US" sz="1800" dirty="0"/>
              <a:t>At issue is the administrative compliance challenges encountered by foreign entities with no physical presence in South Africa with the provisions of section 23(2) of the VAT Act. These difficulties include for example, the appointment of the representative vendor in South Africa who is capable of administering the VAT registrations and compliance requirements of multiple entities that form part of the same group of companies and the opening of a South African bank account.</a:t>
            </a:r>
          </a:p>
          <a:p>
            <a:pPr algn="just"/>
            <a:r>
              <a:rPr lang="en-US" sz="1800" dirty="0"/>
              <a:t>In order to address these administrative difficulties, the Commissioner had, before 21 July 2019 issued rulings to foreign entities that formed part of a group of companies to allow one of the group companies that is registered as a vendor in the Republic, to a register a branch in the Republic and account for VAT and submit a single VAT return on behalf of the entire group of foreign entities.</a:t>
            </a:r>
          </a:p>
          <a:p>
            <a:pPr algn="just"/>
            <a:r>
              <a:rPr lang="en-US" sz="1800" dirty="0"/>
              <a:t>In view of the fact that the 2019 changes to section 72 of the VAT Act imply that all rulings issued by the Commissioner before 21 July 2019 will no longer be valid after 31 December 2021, it</a:t>
            </a:r>
            <a:r>
              <a:rPr lang="en-ZA" sz="1800" dirty="0"/>
              <a:t> is proposed that changes be made in VAT Act  by introducing a new provision dealing with a single registration of foreign entities that belong to the same group of companies, subject to certain conditions</a:t>
            </a:r>
          </a:p>
        </p:txBody>
      </p:sp>
    </p:spTree>
    <p:extLst>
      <p:ext uri="{BB962C8B-B14F-4D97-AF65-F5344CB8AC3E}">
        <p14:creationId xmlns:p14="http://schemas.microsoft.com/office/powerpoint/2010/main" xmlns="" val="51686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99EB3-6174-E332-1832-35A4364AA074}"/>
              </a:ext>
            </a:extLst>
          </p:cNvPr>
          <p:cNvSpPr>
            <a:spLocks noGrp="1"/>
          </p:cNvSpPr>
          <p:nvPr>
            <p:ph type="title"/>
          </p:nvPr>
        </p:nvSpPr>
        <p:spPr>
          <a:xfrm>
            <a:off x="288099" y="620038"/>
            <a:ext cx="8536487" cy="514281"/>
          </a:xfrm>
        </p:spPr>
        <p:txBody>
          <a:bodyPr>
            <a:noAutofit/>
          </a:bodyPr>
          <a:lstStyle/>
          <a:p>
            <a:pPr algn="ctr"/>
            <a:r>
              <a:rPr lang="en-ZA" sz="1800" dirty="0"/>
              <a:t>Reviewing section 72 decisions with regard to the VAT Treatment of Pooling Arrangements</a:t>
            </a:r>
            <a:br>
              <a:rPr lang="en-ZA" sz="1800" dirty="0"/>
            </a:br>
            <a:r>
              <a:rPr lang="en-ZA" sz="1800" dirty="0"/>
              <a:t>(Clause 33 of the Draft TLAB: New section 52 (3) of the VAT Act)</a:t>
            </a:r>
          </a:p>
        </p:txBody>
      </p:sp>
      <p:sp>
        <p:nvSpPr>
          <p:cNvPr id="3" name="Content Placeholder 2">
            <a:extLst>
              <a:ext uri="{FF2B5EF4-FFF2-40B4-BE49-F238E27FC236}">
                <a16:creationId xmlns:a16="http://schemas.microsoft.com/office/drawing/2014/main" xmlns="" id="{EF5901E8-38B5-A8B2-93D2-21BA5141F082}"/>
              </a:ext>
            </a:extLst>
          </p:cNvPr>
          <p:cNvSpPr>
            <a:spLocks noGrp="1"/>
          </p:cNvSpPr>
          <p:nvPr>
            <p:ph idx="1"/>
          </p:nvPr>
        </p:nvSpPr>
        <p:spPr>
          <a:xfrm>
            <a:off x="288099" y="1423686"/>
            <a:ext cx="8536487" cy="5223603"/>
          </a:xfrm>
        </p:spPr>
        <p:txBody>
          <a:bodyPr>
            <a:normAutofit fontScale="92500" lnSpcReduction="10000"/>
          </a:bodyPr>
          <a:lstStyle/>
          <a:p>
            <a:pPr algn="just"/>
            <a:r>
              <a:rPr lang="en-US" sz="1800" dirty="0"/>
              <a:t>The VAT Act makes provisions for the VAT treatment of pooling arrangements in respect of pools contemplated the Marketing of Agricultural Products Act, 1996, or any rental pool scheme operated and managed by any person for the benefit of the owners of time sharing interests in a property time sharing scheme as defined in the Property Time-sharing Control Act of 1983, or the owners of sectional title interests in a sectional title scheme as defined in the Sectional Title Act,1986 and the shareholders in a </a:t>
            </a:r>
            <a:r>
              <a:rPr lang="en-US" sz="1800" dirty="0" err="1"/>
              <a:t>Shareblock</a:t>
            </a:r>
            <a:r>
              <a:rPr lang="en-US" sz="1800" dirty="0"/>
              <a:t> Company as defined in the </a:t>
            </a:r>
            <a:r>
              <a:rPr lang="en-US" sz="1800" dirty="0" err="1"/>
              <a:t>Shareblocks</a:t>
            </a:r>
            <a:r>
              <a:rPr lang="en-US" sz="1800" dirty="0"/>
              <a:t> Control Act, 1980, subject to certain conditions stipulated in that provision.</a:t>
            </a:r>
          </a:p>
          <a:p>
            <a:pPr algn="just"/>
            <a:r>
              <a:rPr lang="en-US" sz="1800" dirty="0"/>
              <a:t>It came to Government attention that in practice, the are other pooling arrangements for incorporated medical practices and pooling arrangements for the medical practitioners that are subject to the policies by the Health Professions Council of South Africa (“HPCSA”). These policies or regulations impact the manner in which these practices and practitioners conduct business and lead to enormous complexities, administrative challenges and additional costs.</a:t>
            </a:r>
          </a:p>
          <a:p>
            <a:pPr algn="just"/>
            <a:r>
              <a:rPr lang="en-US" sz="1800" dirty="0"/>
              <a:t>To address these VAT administrative challenges, before 21 July 2019, the Commissioner had issued rulings in terms of section 72 of the VAT Act, in respect of the pooling arrangements that are created due to the policies of the HPCSA, namely, a pool for the incorporated medical practices and a pool for the medical practitioners. These rulings were issued on a similar basis as provided for in the provisions of section 52 of the VAT Act. </a:t>
            </a:r>
          </a:p>
          <a:p>
            <a:pPr algn="just"/>
            <a:r>
              <a:rPr lang="en-US" sz="1800" dirty="0"/>
              <a:t>In view of the fact that the 2019 changes to section 72 of the VAT Act imply that all the rulings issued by the Commissioner before 21 July 2019 will no longer be valid after 31 December 2021, </a:t>
            </a:r>
            <a:r>
              <a:rPr lang="en-ZA" sz="1800" dirty="0">
                <a:solidFill>
                  <a:srgbClr val="000000"/>
                </a:solidFill>
                <a:effectLst/>
                <a:ea typeface="Calibri" panose="020F0502020204030204" pitchFamily="34" charset="0"/>
              </a:rPr>
              <a:t>it is proposed that changes be made in section 52 of the VAT Act, dealing with pooling arrangements, by introducing a new provision to cater for the polling arrangements that are subject to the provisions of a regulatory body or other legislation, for example HPCSA.</a:t>
            </a:r>
          </a:p>
          <a:p>
            <a:pPr algn="just"/>
            <a:endParaRPr lang="en-US" sz="1800" dirty="0"/>
          </a:p>
          <a:p>
            <a:pPr algn="just"/>
            <a:endParaRPr lang="en-ZA" sz="1800" dirty="0"/>
          </a:p>
        </p:txBody>
      </p:sp>
    </p:spTree>
    <p:extLst>
      <p:ext uri="{BB962C8B-B14F-4D97-AF65-F5344CB8AC3E}">
        <p14:creationId xmlns:p14="http://schemas.microsoft.com/office/powerpoint/2010/main" xmlns="" val="1868247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TLAB:CARBON TAX </a:t>
            </a:r>
          </a:p>
        </p:txBody>
      </p:sp>
    </p:spTree>
    <p:extLst>
      <p:ext uri="{BB962C8B-B14F-4D97-AF65-F5344CB8AC3E}">
        <p14:creationId xmlns:p14="http://schemas.microsoft.com/office/powerpoint/2010/main" xmlns="" val="685329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COP 26 Outcomes – 2021 Glasgow pact and SA’s NDC Commitments </a:t>
            </a:r>
          </a:p>
        </p:txBody>
      </p:sp>
      <p:sp>
        <p:nvSpPr>
          <p:cNvPr id="3" name="Content Placeholder 2"/>
          <p:cNvSpPr>
            <a:spLocks noGrp="1"/>
          </p:cNvSpPr>
          <p:nvPr>
            <p:ph idx="1"/>
          </p:nvPr>
        </p:nvSpPr>
        <p:spPr>
          <a:xfrm>
            <a:off x="152400" y="1655179"/>
            <a:ext cx="8763000" cy="4734045"/>
          </a:xfrm>
        </p:spPr>
        <p:txBody>
          <a:bodyPr>
            <a:noAutofit/>
          </a:bodyPr>
          <a:lstStyle/>
          <a:p>
            <a:r>
              <a:rPr lang="en-US" sz="1400" dirty="0"/>
              <a:t>Global commitments to accelerate efforts to transition the energy sector were reaffirmed at the recent 26</a:t>
            </a:r>
            <a:r>
              <a:rPr lang="en-US" sz="1400" baseline="30000" dirty="0"/>
              <a:t>th</a:t>
            </a:r>
            <a:r>
              <a:rPr lang="en-US" sz="1400" dirty="0"/>
              <a:t> Meeting of the Conference of Parties (COP26) under the United Nations Framework Convention on Climate Change (UNFCCC).  </a:t>
            </a:r>
          </a:p>
          <a:p>
            <a:r>
              <a:rPr lang="en-US" sz="1400" dirty="0"/>
              <a:t>The Glasgow Climate Pact requires countries to “</a:t>
            </a:r>
            <a:r>
              <a:rPr lang="en-US" sz="1400" i="1" dirty="0"/>
              <a:t>transition towards low-emission energy systems, including by rapidly scaling up the deployment of clean power generation and energy efficiency measures, including accelerating efforts towards the phasedown of unabated coal power and phase-out of inefficient fossil fuel subsidies</a:t>
            </a:r>
            <a:r>
              <a:rPr lang="en-US" sz="1400" dirty="0"/>
              <a:t>”. </a:t>
            </a:r>
          </a:p>
          <a:p>
            <a:r>
              <a:rPr lang="en-US" sz="1400" dirty="0"/>
              <a:t> It further </a:t>
            </a:r>
            <a:r>
              <a:rPr lang="en-US" sz="1400" dirty="0" err="1"/>
              <a:t>recognises</a:t>
            </a:r>
            <a:r>
              <a:rPr lang="en-US" sz="1400" dirty="0"/>
              <a:t> the need for support for a just transition and targeted support to the poor and most vulnerable based on national circumstances.  </a:t>
            </a:r>
            <a:endParaRPr lang="en-ZA" sz="1400" dirty="0"/>
          </a:p>
          <a:p>
            <a:r>
              <a:rPr lang="en-ZA" sz="1400" dirty="0"/>
              <a:t>As a top 20 emitter of greenhouse gas emissions globally, South Africa made commitments under the 2015 Paris Climate Agreement to further reduce our greenhouse gas emissions and to contribute to global efforts to limit warming to well below 2°c above pre-industrial levels and to pursue efforts to achieve the 1,5°c temperature goal. </a:t>
            </a:r>
          </a:p>
          <a:p>
            <a:r>
              <a:rPr lang="en-ZA" sz="1400" dirty="0"/>
              <a:t>Our commitments are set out in the 2</a:t>
            </a:r>
            <a:r>
              <a:rPr lang="en-ZA" sz="1400" baseline="30000" dirty="0"/>
              <a:t>nd</a:t>
            </a:r>
            <a:r>
              <a:rPr lang="en-ZA" sz="1400" dirty="0"/>
              <a:t> and 3</a:t>
            </a:r>
            <a:r>
              <a:rPr lang="en-ZA" sz="1400" baseline="30000" dirty="0"/>
              <a:t>rd</a:t>
            </a:r>
            <a:r>
              <a:rPr lang="en-ZA" sz="1400" dirty="0"/>
              <a:t> Nationally Determined Contributions (NDCs) submitted to the UNFCCC at the COP26 meeting. </a:t>
            </a:r>
          </a:p>
          <a:p>
            <a:r>
              <a:rPr lang="en-ZA" sz="1400" dirty="0"/>
              <a:t>This requires a peaking of our greenhouse gas emissions in 2025 in the range of 398 to 510 </a:t>
            </a:r>
            <a:r>
              <a:rPr lang="en-ZA" sz="1400" dirty="0" err="1"/>
              <a:t>Megatonnes</a:t>
            </a:r>
            <a:r>
              <a:rPr lang="en-ZA" sz="1400" dirty="0"/>
              <a:t> (Mt) and a sharp decline in emissions from 2026 onwards in the range of 350 to 420Mt. </a:t>
            </a:r>
          </a:p>
          <a:p>
            <a:r>
              <a:rPr lang="en-ZA" sz="1400" dirty="0"/>
              <a:t>The NDC notes the </a:t>
            </a:r>
            <a:r>
              <a:rPr lang="en-ZA" sz="1400" b="1" dirty="0"/>
              <a:t>carbon tax </a:t>
            </a:r>
            <a:r>
              <a:rPr lang="en-ZA" sz="1400" dirty="0"/>
              <a:t>as an important component of our </a:t>
            </a:r>
            <a:r>
              <a:rPr lang="en-ZA" sz="1400" b="1" dirty="0"/>
              <a:t>mitigation policy </a:t>
            </a:r>
            <a:r>
              <a:rPr lang="en-ZA" sz="1400" dirty="0"/>
              <a:t>strategy to lower GHG emissions.</a:t>
            </a:r>
            <a:endParaRPr lang="en-GB" sz="1400" dirty="0"/>
          </a:p>
          <a:p>
            <a:r>
              <a:rPr lang="en-ZA" sz="1400" dirty="0"/>
              <a:t>A rapid and significant decline in greenhouse gas emissions from the energy sector, in particular from electricity generation, will therefore be necessary. </a:t>
            </a:r>
          </a:p>
        </p:txBody>
      </p:sp>
    </p:spTree>
    <p:extLst>
      <p:ext uri="{BB962C8B-B14F-4D97-AF65-F5344CB8AC3E}">
        <p14:creationId xmlns:p14="http://schemas.microsoft.com/office/powerpoint/2010/main" xmlns="" val="3642267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DOMESTIC climate POLICY CONTEXT –  WHERE ARE WE IN 2022…..</a:t>
            </a:r>
          </a:p>
        </p:txBody>
      </p:sp>
      <p:sp>
        <p:nvSpPr>
          <p:cNvPr id="3" name="Content Placeholder 2"/>
          <p:cNvSpPr>
            <a:spLocks noGrp="1"/>
          </p:cNvSpPr>
          <p:nvPr>
            <p:ph idx="1"/>
          </p:nvPr>
        </p:nvSpPr>
        <p:spPr>
          <a:xfrm>
            <a:off x="544010" y="1565752"/>
            <a:ext cx="8295190" cy="5292247"/>
          </a:xfrm>
        </p:spPr>
        <p:txBody>
          <a:bodyPr>
            <a:noAutofit/>
          </a:bodyPr>
          <a:lstStyle/>
          <a:p>
            <a:r>
              <a:rPr lang="en-ZA" sz="1200" b="1" dirty="0"/>
              <a:t>Paris Agreement</a:t>
            </a:r>
            <a:r>
              <a:rPr lang="en-ZA" sz="1200" dirty="0"/>
              <a:t> &amp; Nationally Determined Contributions for 2025 and 2030 – emissions targets </a:t>
            </a:r>
          </a:p>
          <a:p>
            <a:r>
              <a:rPr lang="en-ZA" sz="1200" b="1" dirty="0"/>
              <a:t>National Climate Change Response Policy (2011) and National Climate Change Bill – </a:t>
            </a:r>
            <a:r>
              <a:rPr lang="en-ZA" sz="1200" dirty="0"/>
              <a:t>Bill introduced in National Assembly in February 2022 and published for public consultation by the Portfolio Committee on Environment, Forestry and Fisheries. </a:t>
            </a:r>
          </a:p>
          <a:p>
            <a:r>
              <a:rPr lang="en-ZA" sz="1200" b="1" dirty="0"/>
              <a:t>Low Emissions Development Strategy (2020) </a:t>
            </a:r>
            <a:r>
              <a:rPr lang="en-ZA" sz="1200" dirty="0"/>
              <a:t>– net zero emissions commitments by 2050 </a:t>
            </a:r>
          </a:p>
          <a:p>
            <a:r>
              <a:rPr lang="en-ZA" sz="1200" b="1" dirty="0"/>
              <a:t>Carbon Tax Act (2019) </a:t>
            </a:r>
            <a:r>
              <a:rPr lang="en-ZA" sz="1200" dirty="0"/>
              <a:t>– implemented on 1 June 2019 </a:t>
            </a:r>
          </a:p>
          <a:p>
            <a:r>
              <a:rPr lang="en-US" sz="1200" b="1" dirty="0"/>
              <a:t>Sectoral emissions targets and carbon budgets, and mitigation plans </a:t>
            </a:r>
            <a:r>
              <a:rPr lang="en-US" sz="1200" dirty="0"/>
              <a:t>– methodology and sector targets framework approved. </a:t>
            </a:r>
            <a:endParaRPr lang="en-GB" sz="1200" dirty="0"/>
          </a:p>
          <a:p>
            <a:r>
              <a:rPr lang="en-ZA" sz="1200" b="1" dirty="0"/>
              <a:t>Integrated Resource Plan (2019) </a:t>
            </a:r>
            <a:r>
              <a:rPr lang="en-ZA" sz="1200" dirty="0"/>
              <a:t>– 2030 electricity plan </a:t>
            </a:r>
          </a:p>
          <a:p>
            <a:r>
              <a:rPr lang="en-ZA" sz="1200" b="1" dirty="0"/>
              <a:t>Energy Efficiency and Green Transport Strategies – </a:t>
            </a:r>
            <a:r>
              <a:rPr lang="en-ZA" sz="1200" dirty="0"/>
              <a:t>to be implemented</a:t>
            </a:r>
          </a:p>
          <a:p>
            <a:r>
              <a:rPr lang="en-ZA" sz="1200" b="1" dirty="0"/>
              <a:t>Tax incentives </a:t>
            </a:r>
            <a:r>
              <a:rPr lang="en-ZA" sz="1200" dirty="0"/>
              <a:t>for Energy efficiency, renewable energy, biofuels production, research, development and innovation and biodiversity conservation </a:t>
            </a:r>
          </a:p>
          <a:p>
            <a:r>
              <a:rPr lang="en-ZA" sz="1200" b="1" dirty="0"/>
              <a:t>Carbon Offset Administration System (2020) </a:t>
            </a:r>
            <a:r>
              <a:rPr lang="en-ZA" sz="1200" dirty="0"/>
              <a:t>– carbon offsets under the Carbon Tax </a:t>
            </a:r>
          </a:p>
          <a:p>
            <a:r>
              <a:rPr lang="en-ZA" sz="1200" b="1" dirty="0"/>
              <a:t>Mandatory National Greenhouse Gas Reporting Regulations </a:t>
            </a:r>
            <a:r>
              <a:rPr lang="en-ZA" sz="1200" dirty="0"/>
              <a:t>(2017) – basis for carbon tax and Greenhouse Gas Emissions Reporting to the UNFCCC</a:t>
            </a:r>
          </a:p>
          <a:p>
            <a:r>
              <a:rPr lang="en-US" sz="1200" b="1" dirty="0"/>
              <a:t>Just Energy Transition Partnership and investment plan </a:t>
            </a:r>
            <a:r>
              <a:rPr lang="en-US" sz="1200" dirty="0"/>
              <a:t>– access to climate finance to facilitate a just transition commencing with the electricity sector </a:t>
            </a:r>
          </a:p>
          <a:p>
            <a:r>
              <a:rPr lang="en-US" sz="1200" b="1" dirty="0"/>
              <a:t>Green Finance Taxonomy – </a:t>
            </a:r>
            <a:r>
              <a:rPr lang="en-US" sz="1200" dirty="0"/>
              <a:t>assist financial sector response to climate change </a:t>
            </a:r>
          </a:p>
          <a:p>
            <a:r>
              <a:rPr lang="en-US" sz="1200" b="1" dirty="0"/>
              <a:t>Hydrogen Masterplan </a:t>
            </a:r>
            <a:r>
              <a:rPr lang="en-US" sz="1200" dirty="0"/>
              <a:t>- Hydrogen Society Roadmap launched in February 2022 for the development of a hydrogen economy </a:t>
            </a:r>
          </a:p>
          <a:p>
            <a:r>
              <a:rPr lang="en-US" sz="1200" b="1" dirty="0"/>
              <a:t>Electric vehicle roadmap </a:t>
            </a:r>
            <a:r>
              <a:rPr lang="en-US" sz="1200" dirty="0"/>
              <a:t>(DTIC) </a:t>
            </a:r>
          </a:p>
          <a:p>
            <a:endParaRPr lang="en-ZA" sz="1400" dirty="0"/>
          </a:p>
          <a:p>
            <a:pPr marL="0" indent="0">
              <a:buNone/>
            </a:pPr>
            <a:endParaRPr lang="en-GB" sz="1400" i="1" dirty="0">
              <a:solidFill>
                <a:srgbClr val="0070C0"/>
              </a:solidFill>
            </a:endParaRPr>
          </a:p>
          <a:p>
            <a:endParaRPr lang="en-ZA" sz="1400" dirty="0">
              <a:solidFill>
                <a:srgbClr val="0070C0"/>
              </a:solidFill>
            </a:endParaRPr>
          </a:p>
          <a:p>
            <a:endParaRPr lang="en-ZA" sz="1400" dirty="0"/>
          </a:p>
          <a:p>
            <a:endParaRPr lang="en-ZA" sz="1400" dirty="0"/>
          </a:p>
          <a:p>
            <a:endParaRPr lang="en-ZA" sz="1400" dirty="0"/>
          </a:p>
        </p:txBody>
      </p:sp>
      <p:sp>
        <p:nvSpPr>
          <p:cNvPr id="4" name="Slide Number Placeholder 3"/>
          <p:cNvSpPr>
            <a:spLocks noGrp="1"/>
          </p:cNvSpPr>
          <p:nvPr>
            <p:ph type="sldNum" sz="quarter" idx="4294967295"/>
          </p:nvPr>
        </p:nvSpPr>
        <p:spPr/>
        <p:txBody>
          <a:bodyPr/>
          <a:lstStyle/>
          <a:p>
            <a:fld id="{A4E67396-EAD7-1246-A93B-5244FF26795F}" type="slidenum">
              <a:rPr lang="en-US" smtClean="0"/>
              <a:pPr/>
              <a:t>49</a:t>
            </a:fld>
            <a:endParaRPr lang="en-US" dirty="0"/>
          </a:p>
        </p:txBody>
      </p:sp>
    </p:spTree>
    <p:extLst>
      <p:ext uri="{BB962C8B-B14F-4D97-AF65-F5344CB8AC3E}">
        <p14:creationId xmlns:p14="http://schemas.microsoft.com/office/powerpoint/2010/main" xmlns="" val="21538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lstStyle/>
          <a:p>
            <a:pPr algn="ctr"/>
            <a:r>
              <a:rPr lang="en-ZA" dirty="0"/>
              <a:t>Overview of the 2022 tax legislative process AFTER publication of the draft tax Bills</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p:txBody>
          <a:bodyPr>
            <a:normAutofit/>
          </a:bodyPr>
          <a:lstStyle/>
          <a:p>
            <a:pPr algn="just"/>
            <a:r>
              <a:rPr lang="en-US" sz="1800" dirty="0"/>
              <a:t>Due to constitutional requirements, the draft tax bills are split into two separate bills, i.e., money bills in terms of section 77 of the Constitution dealing with national taxes, levies, duties and surcharges (draft Rates Bill, Draft Revenue Laws Amendment Bill and  draft TLAB) and an ordinary bill in terms of section 75 of the Constitution, dealing with tax administration issues (draft TALAB).</a:t>
            </a:r>
          </a:p>
          <a:p>
            <a:pPr algn="just"/>
            <a:r>
              <a:rPr lang="en-GB" sz="1800" dirty="0"/>
              <a:t>The draft tax bills have been published for public comments on 29 July 2022 and the public has been granted a month-long period to submit comments in writing. The closing date for public comments is 29 August 2022.</a:t>
            </a:r>
          </a:p>
          <a:p>
            <a:pPr algn="just"/>
            <a:r>
              <a:rPr lang="en-US" sz="1800" dirty="0"/>
              <a:t>SCoF/ SeCoF normally convenes public hearings  on the draft tax bills prior to their formal introduction in Parliament. </a:t>
            </a:r>
          </a:p>
          <a:p>
            <a:pPr algn="just"/>
            <a:r>
              <a:rPr lang="en-US" sz="1800" dirty="0"/>
              <a:t>NT and SARS  will also engage stakeholders submitting comments in more detail through workshops to be held during the month of September 2022. </a:t>
            </a:r>
          </a:p>
          <a:p>
            <a:pPr algn="just"/>
            <a:r>
              <a:rPr lang="en-US" sz="1800" dirty="0"/>
              <a:t>NT and SARS will present a response document to the SCoF/</a:t>
            </a:r>
            <a:r>
              <a:rPr lang="en-US" sz="1800" dirty="0" err="1"/>
              <a:t>SeCoF</a:t>
            </a:r>
            <a:r>
              <a:rPr lang="en-US" sz="1800" dirty="0"/>
              <a:t> after which the draft tax bills will be revised taking into account public comments.</a:t>
            </a:r>
          </a:p>
          <a:p>
            <a:pPr marL="0" indent="0" algn="just">
              <a:buNone/>
            </a:pPr>
            <a:endParaRPr lang="en-US" sz="1800" dirty="0"/>
          </a:p>
          <a:p>
            <a:endParaRPr lang="en-ZA" dirty="0"/>
          </a:p>
        </p:txBody>
      </p:sp>
    </p:spTree>
    <p:extLst>
      <p:ext uri="{BB962C8B-B14F-4D97-AF65-F5344CB8AC3E}">
        <p14:creationId xmlns:p14="http://schemas.microsoft.com/office/powerpoint/2010/main" xmlns="" val="1312741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179512" y="509286"/>
            <a:ext cx="8536487" cy="533194"/>
          </a:xfrm>
        </p:spPr>
        <p:txBody>
          <a:bodyPr>
            <a:normAutofit fontScale="90000"/>
          </a:bodyPr>
          <a:lstStyle/>
          <a:p>
            <a:r>
              <a:rPr lang="en-US" dirty="0"/>
              <a:t>Background – Introduction of Carbon tax in South Africa</a:t>
            </a:r>
          </a:p>
        </p:txBody>
      </p:sp>
      <p:sp>
        <p:nvSpPr>
          <p:cNvPr id="33795" name="Content Placeholder 3"/>
          <p:cNvSpPr>
            <a:spLocks noGrp="1"/>
          </p:cNvSpPr>
          <p:nvPr>
            <p:ph idx="1"/>
          </p:nvPr>
        </p:nvSpPr>
        <p:spPr>
          <a:xfrm>
            <a:off x="114816" y="1250065"/>
            <a:ext cx="8883052" cy="4884517"/>
          </a:xfrm>
        </p:spPr>
        <p:txBody>
          <a:bodyPr>
            <a:noAutofit/>
          </a:bodyPr>
          <a:lstStyle/>
          <a:p>
            <a:pPr>
              <a:buFontTx/>
              <a:buNone/>
              <a:defRPr/>
            </a:pPr>
            <a:endParaRPr lang="en-US" sz="1400" dirty="0"/>
          </a:p>
          <a:p>
            <a:pPr marL="243000" lvl="1" indent="-257175" algn="just">
              <a:spcBef>
                <a:spcPts val="450"/>
              </a:spcBef>
              <a:buFontTx/>
              <a:buChar char="•"/>
              <a:defRPr/>
            </a:pPr>
            <a:r>
              <a:rPr lang="en-ZA" sz="1400" dirty="0"/>
              <a:t>Carbon tax forms an integral part of </a:t>
            </a:r>
            <a:r>
              <a:rPr lang="en-ZA" sz="1400" b="1" dirty="0"/>
              <a:t>climate change </a:t>
            </a:r>
            <a:r>
              <a:rPr lang="en-ZA" sz="1400" dirty="0"/>
              <a:t>response policy package under the </a:t>
            </a:r>
            <a:r>
              <a:rPr lang="en-ZA" sz="1400" b="1" dirty="0"/>
              <a:t>National Climate Change Response Policy (NCCRP) of 2011</a:t>
            </a:r>
            <a:r>
              <a:rPr lang="en-ZA" sz="1400" dirty="0"/>
              <a:t>, and in </a:t>
            </a:r>
            <a:r>
              <a:rPr lang="en-ZA" sz="1400" b="1" dirty="0"/>
              <a:t>National Development Plan (NDP) </a:t>
            </a:r>
            <a:r>
              <a:rPr lang="en-ZA" sz="1400" dirty="0"/>
              <a:t>as an important cost-effective instrument </a:t>
            </a:r>
            <a:endParaRPr lang="en-ZA" sz="1400" b="1" dirty="0"/>
          </a:p>
          <a:p>
            <a:pPr marL="243000" lvl="1" indent="-257175" algn="just">
              <a:spcBef>
                <a:spcPts val="450"/>
              </a:spcBef>
              <a:buFontTx/>
              <a:buChar char="•"/>
              <a:defRPr/>
            </a:pPr>
            <a:r>
              <a:rPr lang="en-ZA" sz="1400" b="1" dirty="0"/>
              <a:t>The Carbon Tax policy was developed over a 10-year period </a:t>
            </a:r>
            <a:r>
              <a:rPr lang="en-ZA" sz="1400" dirty="0"/>
              <a:t>following extensive stakeholder consultations after </a:t>
            </a:r>
            <a:r>
              <a:rPr lang="en-ZA" sz="1400" b="1" dirty="0"/>
              <a:t>a Carbon Tax Discussion paper published in 2010, and</a:t>
            </a:r>
            <a:r>
              <a:rPr lang="en-ZA" sz="1400" dirty="0"/>
              <a:t> the </a:t>
            </a:r>
            <a:r>
              <a:rPr lang="en-ZA" sz="1400" b="1" dirty="0"/>
              <a:t>Cabinet approved Carbon Tax Policy Paper, published in 2013, </a:t>
            </a:r>
            <a:r>
              <a:rPr lang="en-ZA" sz="1400" dirty="0"/>
              <a:t>setting out the policy rationale, design considerations and outlining proposals for the imposition of the carbon tax. </a:t>
            </a:r>
          </a:p>
          <a:p>
            <a:pPr marL="243000" lvl="1" indent="-257175" algn="just">
              <a:spcBef>
                <a:spcPts val="450"/>
              </a:spcBef>
              <a:buFontTx/>
              <a:buChar char="•"/>
              <a:defRPr/>
            </a:pPr>
            <a:r>
              <a:rPr lang="en-GB" sz="1400" dirty="0"/>
              <a:t>This was followed by further </a:t>
            </a:r>
            <a:r>
              <a:rPr lang="en-GB" sz="1400" b="1" dirty="0"/>
              <a:t>consultations on two versions of the Carbon Tax Bill and tabling of the 2018 Carbon Tax Bill</a:t>
            </a:r>
            <a:r>
              <a:rPr lang="en-GB" sz="1400" dirty="0"/>
              <a:t>: </a:t>
            </a:r>
          </a:p>
          <a:p>
            <a:pPr marL="585900" lvl="2" indent="-257175" algn="just">
              <a:spcBef>
                <a:spcPts val="450"/>
              </a:spcBef>
              <a:buFontTx/>
              <a:buChar char="•"/>
              <a:defRPr/>
            </a:pPr>
            <a:r>
              <a:rPr lang="en-GB" sz="1100" dirty="0"/>
              <a:t>Publication of an initial draft Carbon Tax bill for public comment in November 2015 </a:t>
            </a:r>
          </a:p>
          <a:p>
            <a:pPr marL="585900" lvl="2" indent="-257175" algn="just">
              <a:spcBef>
                <a:spcPts val="450"/>
              </a:spcBef>
              <a:buFontTx/>
              <a:buChar char="•"/>
              <a:defRPr/>
            </a:pPr>
            <a:r>
              <a:rPr lang="en-ZA" sz="1100" dirty="0"/>
              <a:t>Second Draft Carbon Tax Bill was adopted by Cabinet and approved for submission to Parliament in August 2017 </a:t>
            </a:r>
          </a:p>
          <a:p>
            <a:pPr marL="585900" lvl="2" indent="-257175" algn="just">
              <a:spcBef>
                <a:spcPts val="450"/>
              </a:spcBef>
              <a:buFontTx/>
              <a:buChar char="•"/>
              <a:defRPr/>
            </a:pPr>
            <a:r>
              <a:rPr lang="en-ZA" sz="1100" dirty="0"/>
              <a:t>The 2018 Carbon Tax Bill, a refinement of the 2013 Carbon Tax Policy Paper, the initial 2015 Draft Carbon Tax Bill and 2017 Bill was </a:t>
            </a:r>
            <a:r>
              <a:rPr lang="en-GB" sz="1100" dirty="0"/>
              <a:t>tabled on in November 2018 and submitted to the Standing Committee on Finance for finalisation.  </a:t>
            </a:r>
          </a:p>
          <a:p>
            <a:pPr marL="243000" algn="just">
              <a:spcBef>
                <a:spcPts val="450"/>
              </a:spcBef>
              <a:defRPr/>
            </a:pPr>
            <a:r>
              <a:rPr lang="en-ZA" sz="1400" b="1" dirty="0"/>
              <a:t>The Carbon Tax Act No 15 of 2019 was signed into law by the President in May 2019.</a:t>
            </a:r>
            <a:r>
              <a:rPr lang="en-ZA" sz="1400" dirty="0"/>
              <a:t>  The carbon tax came into effect on 1 June 2019. </a:t>
            </a:r>
          </a:p>
          <a:p>
            <a:pPr marL="243000" algn="just">
              <a:spcBef>
                <a:spcPts val="450"/>
              </a:spcBef>
              <a:defRPr/>
            </a:pPr>
            <a:r>
              <a:rPr lang="en-US" sz="1400" b="1" dirty="0"/>
              <a:t>The Carbon Tax Act gives effect to the polluter-pays-principle</a:t>
            </a:r>
            <a:r>
              <a:rPr lang="en-ZA" sz="1400" b="1" dirty="0"/>
              <a:t> </a:t>
            </a:r>
            <a:r>
              <a:rPr lang="en-ZA" sz="1400" dirty="0"/>
              <a:t>and helps to </a:t>
            </a:r>
            <a:r>
              <a:rPr lang="en-GB" sz="1400" dirty="0"/>
              <a:t>ensure that firms and consumers take these costs into account in their FUTURE production, consumption and investment decisions.  Assists in reducing GHG emissions and ensuring SA will meet its NDC commitments as part of its ratification of the 2015 Paris Agreement.</a:t>
            </a:r>
          </a:p>
          <a:p>
            <a:pPr marL="243000" algn="just">
              <a:spcBef>
                <a:spcPts val="450"/>
              </a:spcBef>
              <a:defRPr/>
            </a:pPr>
            <a:r>
              <a:rPr lang="en-ZA" sz="1400" b="1" dirty="0">
                <a:solidFill>
                  <a:prstClr val="black">
                    <a:lumMod val="75000"/>
                    <a:lumOff val="25000"/>
                  </a:prstClr>
                </a:solidFill>
              </a:rPr>
              <a:t>The Carbon Tax was introduced at a very low effective carbon tax rate with significant tax-free emission allowances</a:t>
            </a:r>
            <a:r>
              <a:rPr lang="en-ZA" sz="1400" dirty="0">
                <a:solidFill>
                  <a:prstClr val="black">
                    <a:lumMod val="75000"/>
                    <a:lumOff val="25000"/>
                  </a:prstClr>
                </a:solidFill>
              </a:rPr>
              <a:t> ranging from 60 per cent to 95 per cent </a:t>
            </a:r>
            <a:r>
              <a:rPr lang="en-ZA" sz="1400" u="sng" dirty="0">
                <a:solidFill>
                  <a:prstClr val="black">
                    <a:lumMod val="75000"/>
                    <a:lumOff val="25000"/>
                  </a:prstClr>
                </a:solidFill>
                <a:latin typeface="+mj-lt"/>
              </a:rPr>
              <a:t>to provide current significant emitters time to transition</a:t>
            </a:r>
            <a:r>
              <a:rPr lang="en-ZA" sz="1400" dirty="0">
                <a:solidFill>
                  <a:prstClr val="black">
                    <a:lumMod val="75000"/>
                    <a:lumOff val="25000"/>
                  </a:prstClr>
                </a:solidFill>
              </a:rPr>
              <a:t> their operations to cleaner technologies through investments in energy efficiency, renewables, and other low-carbon measures.  </a:t>
            </a:r>
            <a:endParaRPr lang="en-ZA" sz="1400" dirty="0"/>
          </a:p>
          <a:p>
            <a:pPr marL="543038" lvl="1" algn="just">
              <a:spcBef>
                <a:spcPts val="450"/>
              </a:spcBef>
              <a:defRPr/>
            </a:pPr>
            <a:endParaRPr lang="en-ZA" sz="1400" dirty="0"/>
          </a:p>
          <a:p>
            <a:pPr marL="0" indent="0" algn="just">
              <a:buNone/>
              <a:defRPr/>
            </a:pPr>
            <a:endParaRPr lang="en-US" sz="1400" dirty="0"/>
          </a:p>
          <a:p>
            <a:pPr algn="just">
              <a:defRPr/>
            </a:pPr>
            <a:endParaRPr lang="en-US" sz="1400" dirty="0"/>
          </a:p>
          <a:p>
            <a:pPr>
              <a:defRPr/>
            </a:pPr>
            <a:endParaRPr lang="en-US" sz="1400" dirty="0"/>
          </a:p>
        </p:txBody>
      </p:sp>
      <p:sp>
        <p:nvSpPr>
          <p:cNvPr id="2" name="Slide Number Placeholder 1"/>
          <p:cNvSpPr>
            <a:spLocks noGrp="1"/>
          </p:cNvSpPr>
          <p:nvPr>
            <p:ph type="sldNum" sz="quarter" idx="4294967295"/>
          </p:nvPr>
        </p:nvSpPr>
        <p:spPr/>
        <p:txBody>
          <a:bodyPr/>
          <a:lstStyle/>
          <a:p>
            <a:pPr>
              <a:defRPr/>
            </a:pPr>
            <a:fld id="{0AA17527-D5F7-47B5-8F9F-D5FB5393B409}" type="slidenum">
              <a:rPr lang="en-US" smtClean="0">
                <a:solidFill>
                  <a:srgbClr val="808080"/>
                </a:solidFill>
              </a:rPr>
              <a:pPr>
                <a:defRPr/>
              </a:pPr>
              <a:t>50</a:t>
            </a:fld>
            <a:endParaRPr lang="en-US" sz="1050" dirty="0">
              <a:solidFill>
                <a:srgbClr val="000000"/>
              </a:solidFill>
              <a:latin typeface="Arial"/>
            </a:endParaRPr>
          </a:p>
        </p:txBody>
      </p:sp>
    </p:spTree>
    <p:extLst>
      <p:ext uri="{BB962C8B-B14F-4D97-AF65-F5344CB8AC3E}">
        <p14:creationId xmlns:p14="http://schemas.microsoft.com/office/powerpoint/2010/main" xmlns="" val="710347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Carbon Tax Proposals Announced in Budget 2022</a:t>
            </a:r>
          </a:p>
        </p:txBody>
      </p:sp>
      <p:sp>
        <p:nvSpPr>
          <p:cNvPr id="3" name="Content Placeholder 2"/>
          <p:cNvSpPr>
            <a:spLocks noGrp="1"/>
          </p:cNvSpPr>
          <p:nvPr>
            <p:ph idx="1"/>
          </p:nvPr>
        </p:nvSpPr>
        <p:spPr>
          <a:xfrm>
            <a:off x="152400" y="1713053"/>
            <a:ext cx="8536487" cy="4402708"/>
          </a:xfrm>
        </p:spPr>
        <p:txBody>
          <a:bodyPr>
            <a:noAutofit/>
          </a:bodyPr>
          <a:lstStyle/>
          <a:p>
            <a:r>
              <a:rPr lang="en-ZA" sz="2000" dirty="0"/>
              <a:t>Extension of first phase revenue recycling measures by 3 years ending in Dec 2025 (i.e. 1 January 2023 to 31 Dec 2025) to assist companies transition and aid the economic recovery.  </a:t>
            </a:r>
          </a:p>
          <a:p>
            <a:r>
              <a:rPr lang="en-ZA" sz="2000" b="1" dirty="0"/>
              <a:t>For the 2</a:t>
            </a:r>
            <a:r>
              <a:rPr lang="en-ZA" sz="2000" b="1" baseline="30000" dirty="0"/>
              <a:t>nd</a:t>
            </a:r>
            <a:r>
              <a:rPr lang="en-ZA" sz="2000" b="1" dirty="0"/>
              <a:t> phase </a:t>
            </a:r>
            <a:r>
              <a:rPr lang="en-ZA" sz="2000" dirty="0"/>
              <a:t>of the carbon tax taking into account our ambitious NDC commitments and efforts to meet the 1,5deg temp goal, </a:t>
            </a:r>
            <a:r>
              <a:rPr lang="en-ZA" sz="2000" b="1" dirty="0"/>
              <a:t>proposals include ramping up the carbon tax from 2026 to 2050 </a:t>
            </a:r>
            <a:r>
              <a:rPr lang="en-ZA" sz="2000" dirty="0"/>
              <a:t>and strengthening carbon price signals. </a:t>
            </a:r>
          </a:p>
          <a:p>
            <a:r>
              <a:rPr lang="en-ZA" sz="2000" dirty="0"/>
              <a:t>This aims to provide policy certainty to companies on the carbon price path over the short, medium and long term to guide their planning and future investment decisions.  </a:t>
            </a:r>
          </a:p>
          <a:p>
            <a:pPr marL="0" indent="0">
              <a:buNone/>
            </a:pPr>
            <a:endParaRPr lang="en-ZA" sz="2400" dirty="0"/>
          </a:p>
          <a:p>
            <a:pPr marL="342900" lvl="1" indent="0">
              <a:buNone/>
            </a:pPr>
            <a:endParaRPr lang="en-ZA" sz="2400" dirty="0"/>
          </a:p>
        </p:txBody>
      </p:sp>
    </p:spTree>
    <p:extLst>
      <p:ext uri="{BB962C8B-B14F-4D97-AF65-F5344CB8AC3E}">
        <p14:creationId xmlns:p14="http://schemas.microsoft.com/office/powerpoint/2010/main" xmlns="" val="1243610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16632"/>
            <a:ext cx="8536487" cy="1307054"/>
          </a:xfrm>
        </p:spPr>
        <p:txBody>
          <a:bodyPr>
            <a:normAutofit/>
          </a:bodyPr>
          <a:lstStyle/>
          <a:p>
            <a:pPr algn="ctr"/>
            <a:r>
              <a:rPr lang="en-ZA" sz="3200" dirty="0"/>
              <a:t>Extension of Electricity Price Neutrality &amp; Energy Efficiency Savings Tax Incentive</a:t>
            </a:r>
          </a:p>
        </p:txBody>
      </p:sp>
      <p:sp>
        <p:nvSpPr>
          <p:cNvPr id="3" name="Content Placeholder 2"/>
          <p:cNvSpPr>
            <a:spLocks noGrp="1"/>
          </p:cNvSpPr>
          <p:nvPr>
            <p:ph idx="1"/>
          </p:nvPr>
        </p:nvSpPr>
        <p:spPr>
          <a:xfrm>
            <a:off x="107504" y="1574157"/>
            <a:ext cx="8536487" cy="4835266"/>
          </a:xfrm>
        </p:spPr>
        <p:txBody>
          <a:bodyPr>
            <a:normAutofit/>
          </a:bodyPr>
          <a:lstStyle/>
          <a:p>
            <a:r>
              <a:rPr lang="en-ZA" sz="2400" b="1" dirty="0"/>
              <a:t>2023 to 2025</a:t>
            </a:r>
          </a:p>
          <a:p>
            <a:pPr lvl="1"/>
            <a:r>
              <a:rPr lang="en-ZA" sz="2000" b="1" dirty="0"/>
              <a:t>Electricity price neutrality </a:t>
            </a:r>
            <a:r>
              <a:rPr lang="en-ZA" sz="2000" dirty="0"/>
              <a:t>– credit for electricity generation levy and renewable energy purchases extended to Dec 2025 </a:t>
            </a:r>
          </a:p>
          <a:p>
            <a:pPr lvl="1"/>
            <a:r>
              <a:rPr lang="en-ZA" dirty="0"/>
              <a:t>Extension of the </a:t>
            </a:r>
            <a:r>
              <a:rPr lang="en-ZA" b="1" dirty="0"/>
              <a:t>Energy Efficiency Savings tax incentive until Dec 2025 </a:t>
            </a:r>
          </a:p>
          <a:p>
            <a:pPr lvl="1"/>
            <a:r>
              <a:rPr lang="en-ZA" sz="2000" b="1" dirty="0"/>
              <a:t>The mandatory carbon budgeting system </a:t>
            </a:r>
            <a:r>
              <a:rPr lang="en-ZA" sz="2000" dirty="0"/>
              <a:t>comes into effect on 1 January 2023, at which time the carbon budget allowance of 5 per cent will fall away. </a:t>
            </a:r>
          </a:p>
          <a:p>
            <a:pPr lvl="1"/>
            <a:r>
              <a:rPr lang="en-ZA" sz="2000" b="1" dirty="0"/>
              <a:t>Penalising emissions exceeding mandatory carbon budgets. </a:t>
            </a:r>
            <a:r>
              <a:rPr lang="en-ZA" sz="2000" dirty="0"/>
              <a:t>To address concerns about double penalties for companies under the carbon tax and carbon budgets, it is proposed that a higher carbon tax rate of R640 per tonne of carbon dioxide equivalent will apply to greenhouse gas emissions exceeding the carbon budget. These amendments will be legislated once the Climate Change Bill is enacted. </a:t>
            </a:r>
          </a:p>
        </p:txBody>
      </p:sp>
    </p:spTree>
    <p:extLst>
      <p:ext uri="{BB962C8B-B14F-4D97-AF65-F5344CB8AC3E}">
        <p14:creationId xmlns:p14="http://schemas.microsoft.com/office/powerpoint/2010/main" xmlns="" val="3544503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6A171-AA67-EA77-2C1D-F47138C0A4FD}"/>
              </a:ext>
            </a:extLst>
          </p:cNvPr>
          <p:cNvSpPr>
            <a:spLocks noGrp="1"/>
          </p:cNvSpPr>
          <p:nvPr>
            <p:ph type="title"/>
          </p:nvPr>
        </p:nvSpPr>
        <p:spPr/>
        <p:txBody>
          <a:bodyPr/>
          <a:lstStyle/>
          <a:p>
            <a:pPr algn="ctr"/>
            <a:r>
              <a:rPr lang="en-ZA" dirty="0"/>
              <a:t>Carbon tax rate trajectory – proposals from  2023 to 2030 </a:t>
            </a:r>
          </a:p>
        </p:txBody>
      </p:sp>
      <p:sp>
        <p:nvSpPr>
          <p:cNvPr id="3" name="Content Placeholder 2">
            <a:extLst>
              <a:ext uri="{FF2B5EF4-FFF2-40B4-BE49-F238E27FC236}">
                <a16:creationId xmlns:a16="http://schemas.microsoft.com/office/drawing/2014/main" xmlns="" id="{BD271365-89C2-2CE6-9E64-37CB1FB3106A}"/>
              </a:ext>
            </a:extLst>
          </p:cNvPr>
          <p:cNvSpPr>
            <a:spLocks noGrp="1"/>
          </p:cNvSpPr>
          <p:nvPr>
            <p:ph idx="1"/>
          </p:nvPr>
        </p:nvSpPr>
        <p:spPr>
          <a:xfrm>
            <a:off x="152400" y="1565753"/>
            <a:ext cx="8763000" cy="4572000"/>
          </a:xfrm>
        </p:spPr>
        <p:txBody>
          <a:bodyPr>
            <a:normAutofit lnSpcReduction="10000"/>
          </a:bodyPr>
          <a:lstStyle/>
          <a:p>
            <a:r>
              <a:rPr lang="en-ZA" sz="1800" b="1" dirty="0">
                <a:effectLst/>
                <a:latin typeface="Arial" panose="020B0604020202020204" pitchFamily="34" charset="0"/>
                <a:ea typeface="Calibri" panose="020F0502020204030204" pitchFamily="34" charset="0"/>
              </a:rPr>
              <a:t>The 2022 Budget proposed increases in the carbon tax rate </a:t>
            </a:r>
            <a:r>
              <a:rPr lang="en-ZA" sz="1800" dirty="0">
                <a:effectLst/>
                <a:latin typeface="Arial" panose="020B0604020202020204" pitchFamily="34" charset="0"/>
                <a:ea typeface="Calibri" panose="020F0502020204030204" pitchFamily="34" charset="0"/>
              </a:rPr>
              <a:t>for the 2023 to 2025 tax periods by a minimum of US$ 1; and increasing to US$20 in 2026 and at least US$30/tCO</a:t>
            </a:r>
            <a:r>
              <a:rPr lang="en-ZA" sz="1800" baseline="-25000" dirty="0">
                <a:effectLst/>
                <a:latin typeface="Arial" panose="020B0604020202020204" pitchFamily="34" charset="0"/>
                <a:ea typeface="Calibri" panose="020F0502020204030204" pitchFamily="34" charset="0"/>
              </a:rPr>
              <a:t>2</a:t>
            </a:r>
            <a:r>
              <a:rPr lang="en-ZA" sz="1800" dirty="0">
                <a:effectLst/>
                <a:latin typeface="Arial" panose="020B0604020202020204" pitchFamily="34" charset="0"/>
                <a:ea typeface="Calibri" panose="020F0502020204030204" pitchFamily="34" charset="0"/>
              </a:rPr>
              <a:t>e in 2030. </a:t>
            </a:r>
          </a:p>
          <a:p>
            <a:r>
              <a:rPr lang="en-ZA" sz="1800" b="1" dirty="0">
                <a:effectLst/>
                <a:latin typeface="Arial" panose="020B0604020202020204" pitchFamily="34" charset="0"/>
                <a:ea typeface="Calibri" panose="020F0502020204030204" pitchFamily="34" charset="0"/>
                <a:cs typeface="Times New Roman" panose="02020603050405020304" pitchFamily="18" charset="0"/>
              </a:rPr>
              <a:t>To give effect to the carbon tax rate announcements made in Budget 2022, the following amendments are proposed</a:t>
            </a:r>
            <a:r>
              <a:rPr lang="en-ZA"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15000"/>
              </a:lnSpc>
              <a:buFont typeface="Symbol" panose="05050102010706020507" pitchFamily="18" charset="2"/>
              <a:buChar char=""/>
            </a:pPr>
            <a:r>
              <a:rPr lang="en-ZA" sz="1600" b="1" dirty="0">
                <a:effectLst/>
                <a:latin typeface="Arial" panose="020B0604020202020204" pitchFamily="34" charset="0"/>
                <a:ea typeface="Calibri" panose="020F0502020204030204" pitchFamily="34" charset="0"/>
                <a:cs typeface="Times New Roman" panose="02020603050405020304" pitchFamily="18" charset="0"/>
              </a:rPr>
              <a:t>2023 to 2025:  </a:t>
            </a:r>
            <a:r>
              <a:rPr lang="en-ZA" sz="1600" dirty="0">
                <a:effectLst/>
                <a:latin typeface="Arial" panose="020B0604020202020204" pitchFamily="34" charset="0"/>
                <a:ea typeface="Calibri" panose="020F0502020204030204" pitchFamily="34" charset="0"/>
                <a:cs typeface="Times New Roman" panose="02020603050405020304" pitchFamily="18" charset="0"/>
              </a:rPr>
              <a:t>It is proposed that amendments are made to Section 5(2) to provide for the carbon tax rate adjustment by US$1, US$2 and US$ 3/tCO</a:t>
            </a:r>
            <a:r>
              <a:rPr lang="en-ZA" sz="16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ZA" sz="1600" dirty="0">
                <a:effectLst/>
                <a:latin typeface="Arial" panose="020B0604020202020204" pitchFamily="34" charset="0"/>
                <a:ea typeface="Calibri" panose="020F0502020204030204" pitchFamily="34" charset="0"/>
                <a:cs typeface="Times New Roman" panose="02020603050405020304" pitchFamily="18" charset="0"/>
              </a:rPr>
              <a:t>e for the 2023, 2024, and 2025 tax periods ending on 31 December, respectively.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15000"/>
              </a:lnSpc>
              <a:buFont typeface="Symbol" panose="05050102010706020507" pitchFamily="18" charset="2"/>
              <a:buChar char=""/>
            </a:pPr>
            <a:r>
              <a:rPr lang="en-ZA" sz="1600" b="1" dirty="0">
                <a:effectLst/>
                <a:latin typeface="Arial" panose="020B0604020202020204" pitchFamily="34" charset="0"/>
                <a:ea typeface="Calibri" panose="020F0502020204030204" pitchFamily="34" charset="0"/>
                <a:cs typeface="Times New Roman" panose="02020603050405020304" pitchFamily="18" charset="0"/>
              </a:rPr>
              <a:t>2026 and 2030</a:t>
            </a:r>
            <a:r>
              <a:rPr lang="en-ZA" sz="1600" dirty="0">
                <a:effectLst/>
                <a:latin typeface="Arial" panose="020B0604020202020204" pitchFamily="34" charset="0"/>
                <a:ea typeface="Calibri" panose="020F0502020204030204" pitchFamily="34" charset="0"/>
                <a:cs typeface="Times New Roman" panose="02020603050405020304" pitchFamily="18" charset="0"/>
              </a:rPr>
              <a:t>: It is proposed that the carbon tax rate increases to US$20/tCO</a:t>
            </a:r>
            <a:r>
              <a:rPr lang="en-ZA" sz="16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ZA" sz="1600" dirty="0">
                <a:effectLst/>
                <a:latin typeface="Arial" panose="020B0604020202020204" pitchFamily="34" charset="0"/>
                <a:ea typeface="Calibri" panose="020F0502020204030204" pitchFamily="34" charset="0"/>
                <a:cs typeface="Times New Roman" panose="02020603050405020304" pitchFamily="18" charset="0"/>
              </a:rPr>
              <a:t>e rand equivalent in 2026 and US$30 in 2030.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15000"/>
              </a:lnSpc>
              <a:buFont typeface="Symbol" panose="05050102010706020507" pitchFamily="18" charset="2"/>
              <a:buChar char=""/>
            </a:pPr>
            <a:r>
              <a:rPr lang="en-ZA" sz="1600" b="1" dirty="0">
                <a:effectLst/>
                <a:latin typeface="Arial" panose="020B0604020202020204" pitchFamily="34" charset="0"/>
                <a:ea typeface="Calibri" panose="020F0502020204030204" pitchFamily="34" charset="0"/>
                <a:cs typeface="Times New Roman" panose="02020603050405020304" pitchFamily="18" charset="0"/>
              </a:rPr>
              <a:t>2027 to 2029: </a:t>
            </a:r>
            <a:r>
              <a:rPr lang="en-ZA" sz="1600" dirty="0">
                <a:effectLst/>
                <a:latin typeface="Arial" panose="020B0604020202020204" pitchFamily="34" charset="0"/>
                <a:ea typeface="Calibri" panose="020F0502020204030204" pitchFamily="34" charset="0"/>
                <a:cs typeface="Times New Roman" panose="02020603050405020304" pitchFamily="18" charset="0"/>
              </a:rPr>
              <a:t>It is proposed that amendments are made to Section 5(2) to provide for the carbon tax rate adjustment by US$2, 5 /tCO</a:t>
            </a:r>
            <a:r>
              <a:rPr lang="en-ZA" sz="16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ZA" sz="1600" dirty="0">
                <a:effectLst/>
                <a:latin typeface="Arial" panose="020B0604020202020204" pitchFamily="34" charset="0"/>
                <a:ea typeface="Calibri" panose="020F0502020204030204" pitchFamily="34" charset="0"/>
                <a:cs typeface="Times New Roman" panose="02020603050405020304" pitchFamily="18" charset="0"/>
              </a:rPr>
              <a:t>e per year for the 2027 to 2029 tax periods.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pPr>
            <a:r>
              <a:rPr lang="en-ZA" sz="1800" dirty="0">
                <a:effectLst/>
                <a:latin typeface="Arial" panose="020B0604020202020204" pitchFamily="34" charset="0"/>
                <a:ea typeface="Calibri" panose="020F0502020204030204" pitchFamily="34" charset="0"/>
              </a:rPr>
              <a:t>The proposals aim to provide longer term policy and investor certainty necessary to drive low carbon investments and meet South Africa’s NDC and 2050 net zero emission commitments.</a:t>
            </a:r>
          </a:p>
        </p:txBody>
      </p:sp>
      <p:sp>
        <p:nvSpPr>
          <p:cNvPr id="4" name="Slide Number Placeholder 3">
            <a:extLst>
              <a:ext uri="{FF2B5EF4-FFF2-40B4-BE49-F238E27FC236}">
                <a16:creationId xmlns:a16="http://schemas.microsoft.com/office/drawing/2014/main" xmlns="" id="{535A4358-F6B6-BE52-B133-30438AF5D0C7}"/>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53</a:t>
            </a:fld>
            <a:endParaRPr lang="en-US" sz="1400" b="0" dirty="0">
              <a:solidFill>
                <a:schemeClr val="tx1"/>
              </a:solidFill>
              <a:latin typeface="+mn-lt"/>
            </a:endParaRPr>
          </a:p>
        </p:txBody>
      </p:sp>
    </p:spTree>
    <p:extLst>
      <p:ext uri="{BB962C8B-B14F-4D97-AF65-F5344CB8AC3E}">
        <p14:creationId xmlns:p14="http://schemas.microsoft.com/office/powerpoint/2010/main" xmlns="" val="2386580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p:txBody>
          <a:bodyPr/>
          <a:lstStyle/>
          <a:p>
            <a:r>
              <a:rPr lang="en-ZA" dirty="0"/>
              <a:t>Carbon tax rate trajectory – proposals from 2023 to 2030 (2) </a:t>
            </a:r>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2"/>
            <a:ext cx="8763000" cy="4275007"/>
          </a:xfrm>
        </p:spPr>
        <p:txBody>
          <a:bodyPr>
            <a:normAutofit lnSpcReduction="10000"/>
          </a:bodyPr>
          <a:lstStyle/>
          <a:p>
            <a:r>
              <a:rPr lang="en-ZA" sz="1600" b="1" dirty="0">
                <a:ea typeface="Calibri" panose="020F0502020204030204" pitchFamily="34" charset="0"/>
              </a:rPr>
              <a:t>T</a:t>
            </a:r>
            <a:r>
              <a:rPr lang="en-ZA" sz="1600" b="1" dirty="0">
                <a:effectLst/>
                <a:ea typeface="Calibri" panose="020F0502020204030204" pitchFamily="34" charset="0"/>
              </a:rPr>
              <a:t>he delayed implementation of the carbon tax and the proposed extension of the first phase revenue recycling measures unti</a:t>
            </a:r>
            <a:r>
              <a:rPr lang="en-ZA" sz="1600" b="1" dirty="0">
                <a:ea typeface="Calibri" panose="020F0502020204030204" pitchFamily="34" charset="0"/>
              </a:rPr>
              <a:t>l Dec 2025 </a:t>
            </a:r>
            <a:r>
              <a:rPr lang="en-ZA" sz="1600" b="1" dirty="0">
                <a:effectLst/>
                <a:ea typeface="Calibri" panose="020F0502020204030204" pitchFamily="34" charset="0"/>
              </a:rPr>
              <a:t>provides a significant transition period to businesses</a:t>
            </a:r>
            <a:r>
              <a:rPr lang="en-ZA" sz="1600" dirty="0">
                <a:effectLst/>
                <a:ea typeface="Calibri" panose="020F0502020204030204" pitchFamily="34" charset="0"/>
              </a:rPr>
              <a:t> to start to decarbonise their activities and accelerate investments in low carbon, efficient, greener technologies and practices. </a:t>
            </a:r>
          </a:p>
          <a:p>
            <a:pPr marL="0" indent="0">
              <a:buNone/>
            </a:pPr>
            <a:endParaRPr lang="en-ZA" sz="1600" dirty="0">
              <a:effectLst/>
              <a:ea typeface="Calibri" panose="020F0502020204030204" pitchFamily="34" charset="0"/>
            </a:endParaRPr>
          </a:p>
          <a:p>
            <a:r>
              <a:rPr lang="en-ZA" sz="1600" b="1" dirty="0">
                <a:effectLst/>
                <a:ea typeface="Calibri" panose="020F0502020204030204" pitchFamily="34" charset="0"/>
              </a:rPr>
              <a:t>Global policy developments such as the EU Carbon Border Adjustment Mechanism and IMF proposal for minimum global carbon pricing will make higher carbon prices unavoidable </a:t>
            </a:r>
            <a:r>
              <a:rPr lang="en-ZA" sz="1600" dirty="0">
                <a:effectLst/>
                <a:ea typeface="Calibri" panose="020F0502020204030204" pitchFamily="34" charset="0"/>
              </a:rPr>
              <a:t>and business will become uncompetitive if early action to mitigate their emissions are not taken. </a:t>
            </a:r>
          </a:p>
          <a:p>
            <a:pPr marL="0" indent="0">
              <a:buNone/>
            </a:pPr>
            <a:endParaRPr lang="en-ZA" sz="1600" dirty="0">
              <a:effectLst/>
              <a:ea typeface="Calibri" panose="020F0502020204030204" pitchFamily="34" charset="0"/>
            </a:endParaRPr>
          </a:p>
          <a:p>
            <a:r>
              <a:rPr lang="en-ZA" sz="1600" b="1" dirty="0">
                <a:effectLst/>
                <a:ea typeface="Calibri" panose="020F0502020204030204" pitchFamily="34" charset="0"/>
              </a:rPr>
              <a:t>This presents significant opportunity for the creation of new industries, meaningful job and technology innovation</a:t>
            </a:r>
            <a:r>
              <a:rPr lang="en-ZA" sz="1600" dirty="0">
                <a:effectLst/>
                <a:ea typeface="Calibri" panose="020F0502020204030204" pitchFamily="34" charset="0"/>
              </a:rPr>
              <a:t>.  A credible carbon tax is therefore an integral part of the package of climate policy measures and is an important “stick” which internalises the externality costs of climate change, corrects product prices and penalises carbon intensive production processes and activities. </a:t>
            </a:r>
          </a:p>
          <a:p>
            <a:pPr marL="0" indent="0">
              <a:buNone/>
            </a:pPr>
            <a:endParaRPr lang="en-ZA" sz="1600" dirty="0">
              <a:effectLst/>
              <a:ea typeface="Calibri" panose="020F0502020204030204" pitchFamily="34" charset="0"/>
            </a:endParaRPr>
          </a:p>
          <a:p>
            <a:r>
              <a:rPr lang="en-US" sz="1600" b="1" dirty="0">
                <a:effectLst/>
                <a:ea typeface="MS PGothic" panose="020B0600070205080204" pitchFamily="34" charset="-128"/>
              </a:rPr>
              <a:t>Announcements made in the 2022 Budget on the future carbon tax design aim to provide an important price signal to encourage companies to take action now</a:t>
            </a:r>
            <a:r>
              <a:rPr lang="en-US" sz="1600" dirty="0">
                <a:effectLst/>
                <a:ea typeface="MS PGothic" panose="020B0600070205080204" pitchFamily="34" charset="-128"/>
              </a:rPr>
              <a:t> to reduce their emissions or face higher carbon taxes in future</a:t>
            </a: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54</a:t>
            </a:fld>
            <a:endParaRPr lang="en-US" sz="1400" b="0" dirty="0">
              <a:solidFill>
                <a:schemeClr val="tx1"/>
              </a:solidFill>
              <a:latin typeface="+mn-lt"/>
            </a:endParaRPr>
          </a:p>
        </p:txBody>
      </p:sp>
    </p:spTree>
    <p:extLst>
      <p:ext uri="{BB962C8B-B14F-4D97-AF65-F5344CB8AC3E}">
        <p14:creationId xmlns:p14="http://schemas.microsoft.com/office/powerpoint/2010/main" xmlns="" val="3870617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TLAB:CUSTOMS AND EXCISE ACT: VAPING</a:t>
            </a:r>
          </a:p>
        </p:txBody>
      </p:sp>
    </p:spTree>
    <p:extLst>
      <p:ext uri="{BB962C8B-B14F-4D97-AF65-F5344CB8AC3E}">
        <p14:creationId xmlns:p14="http://schemas.microsoft.com/office/powerpoint/2010/main" xmlns="" val="3994904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p:txBody>
          <a:bodyPr>
            <a:normAutofit/>
          </a:bodyPr>
          <a:lstStyle/>
          <a:p>
            <a:r>
              <a:rPr lang="en-ZA" dirty="0"/>
              <a:t>Vaping: Taxation of electronic nicotine and non-nicotine delivery systems</a:t>
            </a:r>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2"/>
            <a:ext cx="8763000" cy="4275007"/>
          </a:xfrm>
        </p:spPr>
        <p:txBody>
          <a:bodyPr>
            <a:normAutofit fontScale="92500" lnSpcReduction="20000"/>
          </a:bodyPr>
          <a:lstStyle/>
          <a:p>
            <a:pPr marL="457200" algn="just">
              <a:lnSpc>
                <a:spcPct val="115000"/>
              </a:lnSpc>
            </a:pPr>
            <a:r>
              <a:rPr lang="en-ZA" sz="1800" dirty="0">
                <a:effectLst/>
                <a:ea typeface="Calibri" panose="020F0502020204030204" pitchFamily="34" charset="0"/>
                <a:cs typeface="Times New Roman" panose="02020603050405020304" pitchFamily="18" charset="0"/>
              </a:rPr>
              <a:t>The Government intention to tax electronic nicotine and non-nicotine delivery systems (i.e. vaping) was made in budget 2019 and subsequently in budget 2020 due the growing evidence to demonstrate that these products are not harmless. WHO has urged countries to ensure that tobacco control laws and regulations are comprehensive enough to regulate all forms of novel and emerging nicotine and tobacco products. </a:t>
            </a:r>
          </a:p>
          <a:p>
            <a:pPr marL="457200" algn="just">
              <a:lnSpc>
                <a:spcPct val="115000"/>
              </a:lnSpc>
            </a:pPr>
            <a:r>
              <a:rPr lang="en-ZA" sz="1800" dirty="0">
                <a:effectLst/>
                <a:ea typeface="Calibri" panose="020F0502020204030204" pitchFamily="34" charset="0"/>
                <a:cs typeface="Times New Roman" panose="02020603050405020304" pitchFamily="18" charset="0"/>
              </a:rPr>
              <a:t>Since then, National Treasury published and consulted on a draft Discussion Paper which proposed a specific excise tax on both the volume and nicotine concentration of the solution.</a:t>
            </a:r>
          </a:p>
          <a:p>
            <a:pPr marL="457200" algn="just">
              <a:lnSpc>
                <a:spcPct val="115000"/>
              </a:lnSpc>
            </a:pPr>
            <a:r>
              <a:rPr lang="en-ZA" sz="1800" dirty="0">
                <a:effectLst/>
                <a:ea typeface="Calibri" panose="020F0502020204030204" pitchFamily="34" charset="0"/>
                <a:cs typeface="Times New Roman" panose="02020603050405020304" pitchFamily="18" charset="0"/>
              </a:rPr>
              <a:t>After taking into account comments received, in the 2022 Budget,  a proposal was made to apply a flat excise duty rate of R2.90 per millilitre regardless of the nicotine content of the solutions with implementation effective from January 2023. </a:t>
            </a:r>
          </a:p>
          <a:p>
            <a:pPr marL="457200" algn="just">
              <a:lnSpc>
                <a:spcPct val="115000"/>
              </a:lnSpc>
            </a:pPr>
            <a:r>
              <a:rPr lang="en-ZA" sz="1800" dirty="0">
                <a:effectLst/>
                <a:ea typeface="Calibri" panose="020F0502020204030204" pitchFamily="34" charset="0"/>
                <a:cs typeface="Times New Roman" panose="02020603050405020304" pitchFamily="18" charset="0"/>
              </a:rPr>
              <a:t>After further consultation with SARS, the effective date has been postponed  to June 2023 to allow for the administration systems to be put in place. </a:t>
            </a:r>
          </a:p>
          <a:p>
            <a:pPr marL="457200" algn="just">
              <a:lnSpc>
                <a:spcPct val="115000"/>
              </a:lnSpc>
            </a:pPr>
            <a:r>
              <a:rPr lang="en-ZA" sz="1800" dirty="0">
                <a:effectLst/>
                <a:ea typeface="Calibri" panose="020F0502020204030204" pitchFamily="34" charset="0"/>
                <a:cs typeface="Times New Roman" panose="02020603050405020304" pitchFamily="18" charset="0"/>
              </a:rPr>
              <a:t>As such, proposed amendments are made in the part 2 of Schedule 1 to the Customs and Excise Act in this regard. </a:t>
            </a:r>
          </a:p>
          <a:p>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56</a:t>
            </a:fld>
            <a:endParaRPr lang="en-US" sz="1400" b="0" dirty="0">
              <a:solidFill>
                <a:schemeClr val="tx1"/>
              </a:solidFill>
              <a:latin typeface="+mn-lt"/>
            </a:endParaRPr>
          </a:p>
        </p:txBody>
      </p:sp>
    </p:spTree>
    <p:extLst>
      <p:ext uri="{BB962C8B-B14F-4D97-AF65-F5344CB8AC3E}">
        <p14:creationId xmlns:p14="http://schemas.microsoft.com/office/powerpoint/2010/main" xmlns="" val="2984109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2022 DRAFT TALAB</a:t>
            </a:r>
          </a:p>
        </p:txBody>
      </p:sp>
    </p:spTree>
    <p:extLst>
      <p:ext uri="{BB962C8B-B14F-4D97-AF65-F5344CB8AC3E}">
        <p14:creationId xmlns:p14="http://schemas.microsoft.com/office/powerpoint/2010/main" xmlns="" val="1119001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p:txBody>
          <a:bodyPr>
            <a:normAutofit fontScale="90000"/>
          </a:bodyPr>
          <a:lstStyle/>
          <a:p>
            <a:pPr algn="ctr"/>
            <a:r>
              <a:rPr lang="en-US" sz="4000" dirty="0"/>
              <a:t/>
            </a:r>
            <a:br>
              <a:rPr lang="en-US" sz="4000" dirty="0"/>
            </a:br>
            <a:r>
              <a:rPr lang="en-US" sz="2200" dirty="0"/>
              <a:t>Refunds of dividends tax by SARS to regulated intermediaries</a:t>
            </a:r>
            <a:br>
              <a:rPr lang="en-US" sz="2200" dirty="0"/>
            </a:br>
            <a:r>
              <a:rPr lang="en-US" sz="2200" dirty="0"/>
              <a:t> (Clause 4 of the draft TALAB; section 64M of the Income Tax Act)</a:t>
            </a:r>
            <a:br>
              <a:rPr lang="en-US" sz="2200" dirty="0"/>
            </a:br>
            <a:endParaRPr lang="en-ZA" sz="22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747777"/>
            <a:ext cx="8763000" cy="4092982"/>
          </a:xfrm>
        </p:spPr>
        <p:txBody>
          <a:bodyPr>
            <a:normAutofit/>
          </a:bodyPr>
          <a:lstStyle/>
          <a:p>
            <a:pPr algn="just"/>
            <a:r>
              <a:rPr lang="en-US" sz="2000" dirty="0"/>
              <a:t>A majority of a regulated intermediary’s client base may consist of companies. </a:t>
            </a:r>
          </a:p>
          <a:p>
            <a:pPr algn="just"/>
            <a:r>
              <a:rPr lang="en-US" sz="2000" dirty="0"/>
              <a:t>When a company that received a large dividend provides an exemption declaration after withholding has taken place, the company’s ability to receive a refund from the regulated intermediary is limited to future dividends tax withheld from beneficial owners subject to dividends tax. </a:t>
            </a:r>
          </a:p>
          <a:p>
            <a:pPr algn="just"/>
            <a:r>
              <a:rPr lang="en-US" sz="2000" dirty="0"/>
              <a:t>Under these circumstances the refund process may take years. </a:t>
            </a:r>
          </a:p>
          <a:p>
            <a:pPr algn="just"/>
            <a:r>
              <a:rPr lang="en-US" sz="2000" dirty="0"/>
              <a:t>In order to resolve this matter, the proposed amendment aligns the position of a regulated intermediary withholder (under section 64M) with that of a company withholder (under section 64L).</a:t>
            </a:r>
          </a:p>
          <a:p>
            <a:pPr algn="just"/>
            <a:r>
              <a:rPr lang="en-US" sz="2000" dirty="0"/>
              <a:t>The regulated intermediary would be permitted to recover refundable dividends tax from SARS in instances where the refundable amount exceeded dividends tax withheld during a period of at least one year after the amount became refundable.</a:t>
            </a:r>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58</a:t>
            </a:fld>
            <a:endParaRPr lang="en-US" sz="1400" b="0" dirty="0">
              <a:solidFill>
                <a:schemeClr val="tx1"/>
              </a:solidFill>
              <a:latin typeface="+mn-lt"/>
            </a:endParaRPr>
          </a:p>
        </p:txBody>
      </p:sp>
    </p:spTree>
    <p:extLst>
      <p:ext uri="{BB962C8B-B14F-4D97-AF65-F5344CB8AC3E}">
        <p14:creationId xmlns:p14="http://schemas.microsoft.com/office/powerpoint/2010/main" xmlns="" val="3448617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288099" y="1017241"/>
            <a:ext cx="8536487" cy="823134"/>
          </a:xfrm>
        </p:spPr>
        <p:txBody>
          <a:bodyPr>
            <a:noAutofit/>
          </a:bodyPr>
          <a:lstStyle/>
          <a:p>
            <a:pPr algn="ctr"/>
            <a:r>
              <a:rPr lang="en-US" sz="1600" dirty="0"/>
              <a:t>Clarifying the requirements for invoices for purposes of the Customs and Excise Act </a:t>
            </a:r>
            <a:br>
              <a:rPr lang="en-US" sz="1600" dirty="0"/>
            </a:br>
            <a:r>
              <a:rPr lang="en-ZA" sz="1600" dirty="0"/>
              <a:t> </a:t>
            </a:r>
            <a:r>
              <a:rPr lang="en-US" sz="1600" dirty="0"/>
              <a:t>(Clauses 7, 10, 11, 12, 19, 20, 21 and 22 of the draft TALAB; sections 1, 39, 40, 41, 84, 86, 107 and 120 of the Customs and Excise Act)</a:t>
            </a:r>
            <a:br>
              <a:rPr lang="en-US" sz="1600" dirty="0"/>
            </a:br>
            <a:r>
              <a:rPr lang="en-US" sz="1400" dirty="0"/>
              <a:t/>
            </a:r>
            <a:br>
              <a:rPr lang="en-US" sz="1400" dirty="0"/>
            </a:br>
            <a:endParaRPr lang="en-ZA" sz="14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979271"/>
            <a:ext cx="8763000" cy="3861487"/>
          </a:xfrm>
        </p:spPr>
        <p:txBody>
          <a:bodyPr>
            <a:normAutofit/>
          </a:bodyPr>
          <a:lstStyle/>
          <a:p>
            <a:pPr algn="just"/>
            <a:r>
              <a:rPr lang="en-US" sz="2000" dirty="0"/>
              <a:t>Amendments are proposed to clarify the requirements for invoices in respect of goods imported or exported. </a:t>
            </a:r>
          </a:p>
          <a:p>
            <a:pPr algn="just"/>
            <a:endParaRPr lang="en-US" sz="2000" dirty="0"/>
          </a:p>
          <a:p>
            <a:pPr algn="just"/>
            <a:r>
              <a:rPr lang="en-US" sz="2000" dirty="0"/>
              <a:t>The requirements specifically allow the Commissioner to prescribe particulars in respect of invoices by rule. </a:t>
            </a:r>
          </a:p>
          <a:p>
            <a:pPr algn="just"/>
            <a:endParaRPr lang="en-US" sz="2000" dirty="0"/>
          </a:p>
          <a:p>
            <a:pPr algn="just"/>
            <a:r>
              <a:rPr lang="en-US" sz="2000" dirty="0"/>
              <a:t>An invoice supporting an entry of goods must always reflect the information that is required to be able to make a valid entry of the relevant goods, but the Commissioner may prescribe additional particulars depending on the circumstances. </a:t>
            </a:r>
            <a:endParaRPr lang="en-US" sz="2000" b="1" dirty="0"/>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59</a:t>
            </a:fld>
            <a:endParaRPr lang="en-US" sz="1400" b="0" dirty="0">
              <a:solidFill>
                <a:schemeClr val="tx1"/>
              </a:solidFill>
              <a:latin typeface="+mn-lt"/>
            </a:endParaRPr>
          </a:p>
        </p:txBody>
      </p:sp>
    </p:spTree>
    <p:extLst>
      <p:ext uri="{BB962C8B-B14F-4D97-AF65-F5344CB8AC3E}">
        <p14:creationId xmlns:p14="http://schemas.microsoft.com/office/powerpoint/2010/main" xmlns="" val="282556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a:xfrm>
            <a:off x="288099" y="1169641"/>
            <a:ext cx="8536487" cy="4821665"/>
          </a:xfrm>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ADJUSTMENTS TO THE </a:t>
            </a:r>
          </a:p>
          <a:p>
            <a:pPr marL="0" indent="0" algn="ctr">
              <a:buNone/>
            </a:pPr>
            <a:r>
              <a:rPr lang="en-ZA" sz="3200" b="1" dirty="0"/>
              <a:t>2022 DRAFT RATES BILL AS PUBLISHED ON 25 FEBRUARY  AND PRESENTED TO THE STANDNG COMMITTEE IN PARLIAMENT ON 22 MARCH 2022 </a:t>
            </a:r>
          </a:p>
        </p:txBody>
      </p:sp>
    </p:spTree>
    <p:extLst>
      <p:ext uri="{BB962C8B-B14F-4D97-AF65-F5344CB8AC3E}">
        <p14:creationId xmlns:p14="http://schemas.microsoft.com/office/powerpoint/2010/main" xmlns="" val="4079699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288099" y="1365813"/>
            <a:ext cx="8536487" cy="199940"/>
          </a:xfrm>
        </p:spPr>
        <p:txBody>
          <a:bodyPr>
            <a:normAutofit fontScale="90000"/>
          </a:bodyPr>
          <a:lstStyle/>
          <a:p>
            <a:pPr algn="ctr"/>
            <a:r>
              <a:rPr lang="en-US" sz="2000" dirty="0"/>
              <a:t>Advance rulings under the Customs and Excise Act  </a:t>
            </a:r>
            <a:br>
              <a:rPr lang="en-US" sz="2000" dirty="0"/>
            </a:br>
            <a:r>
              <a:rPr lang="en-ZA" sz="2000" dirty="0"/>
              <a:t> </a:t>
            </a:r>
            <a:r>
              <a:rPr lang="en-US" sz="2000" dirty="0"/>
              <a:t>(Clauses 8, 13, 14, 15, 17, 18, 22 of the draft TALAB; sections 4, 47, 49, 65, Chapter IXA, sections 79, 120 of the Customs and Excise </a:t>
            </a:r>
            <a:r>
              <a:rPr lang="en-US" sz="1300" dirty="0"/>
              <a:t>Act)</a:t>
            </a:r>
            <a:br>
              <a:rPr lang="en-US" sz="1300" dirty="0"/>
            </a:br>
            <a:r>
              <a:rPr lang="en-ZA" sz="4800" dirty="0"/>
              <a:t/>
            </a:r>
            <a:br>
              <a:rPr lang="en-ZA" sz="4800" dirty="0"/>
            </a:br>
            <a:r>
              <a:rPr lang="en-US" sz="4000" dirty="0"/>
              <a:t/>
            </a:r>
            <a:br>
              <a:rPr lang="en-US" sz="4000" dirty="0"/>
            </a:br>
            <a:endParaRPr lang="en-ZA" sz="22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3"/>
            <a:ext cx="8763000" cy="4275006"/>
          </a:xfrm>
        </p:spPr>
        <p:txBody>
          <a:bodyPr>
            <a:normAutofit/>
          </a:bodyPr>
          <a:lstStyle/>
          <a:p>
            <a:pPr algn="just"/>
            <a:r>
              <a:rPr lang="en-US" sz="2000" dirty="0"/>
              <a:t>The proposed insertion of Chapter IXA gives effect to the Budget announcement that an enabling framework for advance rulings will be provided for in the Customs and Excise Act. </a:t>
            </a:r>
          </a:p>
          <a:p>
            <a:pPr algn="just"/>
            <a:r>
              <a:rPr lang="en-US" sz="2000" dirty="0"/>
              <a:t>Article 3 of the World Trade </a:t>
            </a:r>
            <a:r>
              <a:rPr lang="en-US" sz="2000" dirty="0" err="1"/>
              <a:t>Organisation</a:t>
            </a:r>
            <a:r>
              <a:rPr lang="en-US" sz="2000" dirty="0"/>
              <a:t> Trade Facilitation Agreement obliges member states to provide for a system of advance rulings for the tariff classification and origin of goods as well as on the appropriate method or criteria to be used for determining the customs value of goods.</a:t>
            </a:r>
          </a:p>
          <a:p>
            <a:pPr algn="just"/>
            <a:r>
              <a:rPr lang="en-US" sz="2000" dirty="0"/>
              <a:t>The advantages of advance rulings that are binding for a period of time include facilitating international trade by assisting clients to assess future duty liabilities and to do better financial planning, as well as providing clarity and certainty and thereby improving compliance by traders. </a:t>
            </a:r>
          </a:p>
          <a:p>
            <a:pPr algn="just"/>
            <a:r>
              <a:rPr lang="en-US" sz="2000" dirty="0"/>
              <a:t> South Africa has committed to implementing such a system by </a:t>
            </a:r>
            <a:br>
              <a:rPr lang="en-US" sz="2000" dirty="0"/>
            </a:br>
            <a:r>
              <a:rPr lang="en-US" sz="2000" dirty="0"/>
              <a:t>22 February 2028. </a:t>
            </a:r>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60</a:t>
            </a:fld>
            <a:endParaRPr lang="en-US" sz="1400" b="0" dirty="0">
              <a:solidFill>
                <a:schemeClr val="tx1"/>
              </a:solidFill>
              <a:latin typeface="+mn-lt"/>
            </a:endParaRPr>
          </a:p>
        </p:txBody>
      </p:sp>
    </p:spTree>
    <p:extLst>
      <p:ext uri="{BB962C8B-B14F-4D97-AF65-F5344CB8AC3E}">
        <p14:creationId xmlns:p14="http://schemas.microsoft.com/office/powerpoint/2010/main" xmlns="" val="261345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288099" y="1365813"/>
            <a:ext cx="8536487" cy="199940"/>
          </a:xfrm>
        </p:spPr>
        <p:txBody>
          <a:bodyPr>
            <a:normAutofit fontScale="90000"/>
          </a:bodyPr>
          <a:lstStyle/>
          <a:p>
            <a:pPr algn="ctr"/>
            <a:r>
              <a:rPr lang="en-US" sz="2000" dirty="0"/>
              <a:t>Once-off electronic services supplies by non-resident suppliers to a recipient in South Africa</a:t>
            </a:r>
            <a:r>
              <a:rPr lang="en-ZA" sz="2400" dirty="0"/>
              <a:t/>
            </a:r>
            <a:br>
              <a:rPr lang="en-ZA" sz="2400" dirty="0"/>
            </a:br>
            <a:r>
              <a:rPr lang="en-US" sz="1800" dirty="0"/>
              <a:t>(Clause 24 of the draft TALAB; section 23(1A) of the Value-Added Tax Act)</a:t>
            </a:r>
            <a:br>
              <a:rPr lang="en-US" sz="1800" dirty="0"/>
            </a:br>
            <a:r>
              <a:rPr lang="en-ZA" sz="4800" dirty="0"/>
              <a:t/>
            </a:r>
            <a:br>
              <a:rPr lang="en-ZA" sz="4800" dirty="0"/>
            </a:br>
            <a:r>
              <a:rPr lang="en-US" sz="4000" dirty="0"/>
              <a:t/>
            </a:r>
            <a:br>
              <a:rPr lang="en-US" sz="4000" dirty="0"/>
            </a:br>
            <a:endParaRPr lang="en-ZA" sz="22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3"/>
            <a:ext cx="8763000" cy="4275006"/>
          </a:xfrm>
        </p:spPr>
        <p:txBody>
          <a:bodyPr>
            <a:normAutofit/>
          </a:bodyPr>
          <a:lstStyle/>
          <a:p>
            <a:pPr algn="just"/>
            <a:r>
              <a:rPr lang="en-US" sz="2000" dirty="0"/>
              <a:t>Currently, a non-resident supplier of electronic service must register as a vendor at the end of the month where the value of taxable supplies exceeded R1 million, with no exception. </a:t>
            </a:r>
          </a:p>
          <a:p>
            <a:pPr marL="0" indent="0" algn="just">
              <a:buNone/>
            </a:pPr>
            <a:endParaRPr lang="en-US" sz="2000" dirty="0"/>
          </a:p>
          <a:p>
            <a:pPr algn="just"/>
            <a:r>
              <a:rPr lang="en-US" sz="2000" dirty="0"/>
              <a:t>The proposed amendment inserts a specific exception to the rule to prevent unnecessary registrations, costs and administrative burden to both non-resident suppliers and SARS in respect of once-off electronic services in excess of R1 million in a period of 12 months. </a:t>
            </a:r>
          </a:p>
          <a:p>
            <a:pPr marL="0" indent="0" algn="just">
              <a:buNone/>
            </a:pPr>
            <a:endParaRPr lang="en-US" sz="2000" dirty="0"/>
          </a:p>
          <a:p>
            <a:pPr algn="just"/>
            <a:r>
              <a:rPr lang="en-US" sz="2000" dirty="0"/>
              <a:t>A similar principle already applies to resident suppliers.</a:t>
            </a:r>
            <a:endParaRPr lang="en-US" sz="2000" b="1" dirty="0"/>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61</a:t>
            </a:fld>
            <a:endParaRPr lang="en-US" sz="1400" b="0" dirty="0">
              <a:solidFill>
                <a:schemeClr val="tx1"/>
              </a:solidFill>
              <a:latin typeface="+mn-lt"/>
            </a:endParaRPr>
          </a:p>
        </p:txBody>
      </p:sp>
    </p:spTree>
    <p:extLst>
      <p:ext uri="{BB962C8B-B14F-4D97-AF65-F5344CB8AC3E}">
        <p14:creationId xmlns:p14="http://schemas.microsoft.com/office/powerpoint/2010/main" xmlns="" val="307522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288099" y="555585"/>
            <a:ext cx="8536487" cy="1010168"/>
          </a:xfrm>
        </p:spPr>
        <p:txBody>
          <a:bodyPr>
            <a:normAutofit fontScale="90000"/>
          </a:bodyPr>
          <a:lstStyle/>
          <a:p>
            <a:pPr algn="ctr"/>
            <a:r>
              <a:rPr lang="en-US" sz="2400" dirty="0"/>
              <a:t>Removal of certain statutory recognized controlling bodies</a:t>
            </a:r>
            <a:r>
              <a:rPr lang="en-ZA" sz="2400" dirty="0"/>
              <a:t/>
            </a:r>
            <a:br>
              <a:rPr lang="en-ZA" sz="2400" dirty="0"/>
            </a:br>
            <a:r>
              <a:rPr lang="en-ZA" sz="2000" dirty="0"/>
              <a:t>(Clause 27 of the Draft TALAB: Section 240A of the Tax Administration Act)</a:t>
            </a:r>
            <a:br>
              <a:rPr lang="en-ZA" sz="2000" dirty="0"/>
            </a:br>
            <a:endParaRPr lang="en-ZA" sz="22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3"/>
            <a:ext cx="8763000" cy="4275006"/>
          </a:xfrm>
        </p:spPr>
        <p:txBody>
          <a:bodyPr>
            <a:normAutofit lnSpcReduction="10000"/>
          </a:bodyPr>
          <a:lstStyle/>
          <a:p>
            <a:pPr algn="just"/>
            <a:r>
              <a:rPr lang="en-US" sz="2000" dirty="0"/>
              <a:t>The Independent Regulatory Board for Auditors (IRBA) has requested that it be removed as a legislatively </a:t>
            </a:r>
            <a:r>
              <a:rPr lang="en-US" sz="2000" dirty="0" err="1"/>
              <a:t>recognised</a:t>
            </a:r>
            <a:r>
              <a:rPr lang="en-US" sz="2000" dirty="0"/>
              <a:t> controlling body in terms of the Tax Administration Act. </a:t>
            </a:r>
          </a:p>
          <a:p>
            <a:pPr algn="just"/>
            <a:r>
              <a:rPr lang="en-US" sz="2000" dirty="0"/>
              <a:t>This request is mainly due to the recent amendments to the Auditing Profession Act, which require that individuals registered with IRBA now also be registered with a professional body accredited by IRBA. </a:t>
            </a:r>
          </a:p>
          <a:p>
            <a:pPr algn="just"/>
            <a:r>
              <a:rPr lang="en-US" sz="2000" dirty="0"/>
              <a:t>The only accredited body is SAICA, which is also a </a:t>
            </a:r>
            <a:r>
              <a:rPr lang="en-US" sz="2000" dirty="0" err="1"/>
              <a:t>recognised</a:t>
            </a:r>
            <a:r>
              <a:rPr lang="en-US" sz="2000" dirty="0"/>
              <a:t> controlling body under the Tax Administration Act. </a:t>
            </a:r>
          </a:p>
          <a:p>
            <a:pPr algn="just"/>
            <a:r>
              <a:rPr lang="en-US" sz="2000" dirty="0"/>
              <a:t>All disciplinary matters of a non-auditing nature must be referred to the accredited body. IRBA views tax practitioner activities as activities of a non-auditing nature. </a:t>
            </a:r>
          </a:p>
          <a:p>
            <a:pPr algn="just"/>
            <a:r>
              <a:rPr lang="en-US" sz="2000" dirty="0"/>
              <a:t>Consequently, the removal of IRBA will have no impact on its members as the members are required by law to be registered with SAICA, which is already a </a:t>
            </a:r>
            <a:r>
              <a:rPr lang="en-US" sz="2000" dirty="0" err="1"/>
              <a:t>recognised</a:t>
            </a:r>
            <a:r>
              <a:rPr lang="en-US" sz="2000" dirty="0"/>
              <a:t> controlling body in terms of the Tax Administration Act.</a:t>
            </a:r>
            <a:endParaRPr lang="en-US" sz="2000" b="1" dirty="0"/>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62</a:t>
            </a:fld>
            <a:endParaRPr lang="en-US" sz="1400" b="0" dirty="0">
              <a:solidFill>
                <a:schemeClr val="tx1"/>
              </a:solidFill>
              <a:latin typeface="+mn-lt"/>
            </a:endParaRPr>
          </a:p>
        </p:txBody>
      </p:sp>
    </p:spTree>
    <p:extLst>
      <p:ext uri="{BB962C8B-B14F-4D97-AF65-F5344CB8AC3E}">
        <p14:creationId xmlns:p14="http://schemas.microsoft.com/office/powerpoint/2010/main" xmlns="" val="941053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288099" y="555585"/>
            <a:ext cx="8536487" cy="1010168"/>
          </a:xfrm>
        </p:spPr>
        <p:txBody>
          <a:bodyPr>
            <a:normAutofit fontScale="90000"/>
          </a:bodyPr>
          <a:lstStyle/>
          <a:p>
            <a:pPr algn="ctr"/>
            <a:r>
              <a:rPr lang="en-US" sz="2800" dirty="0"/>
              <a:t>Tax compliance status abuse</a:t>
            </a:r>
            <a:r>
              <a:rPr lang="en-ZA" sz="2000" dirty="0"/>
              <a:t/>
            </a:r>
            <a:br>
              <a:rPr lang="en-ZA" sz="2000" dirty="0"/>
            </a:br>
            <a:r>
              <a:rPr lang="en-ZA" sz="2400" dirty="0"/>
              <a:t>(Clause 28 of the Draft TALAB: Section 256 of the Tax Administration Act)</a:t>
            </a:r>
            <a:endParaRPr lang="en-ZA" sz="22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565753"/>
            <a:ext cx="8763000" cy="4275006"/>
          </a:xfrm>
        </p:spPr>
        <p:txBody>
          <a:bodyPr>
            <a:normAutofit lnSpcReduction="10000"/>
          </a:bodyPr>
          <a:lstStyle/>
          <a:p>
            <a:pPr algn="just"/>
            <a:r>
              <a:rPr lang="en-US" sz="2000" dirty="0"/>
              <a:t>SARS has noted increased abuse of the tax compliance status system. </a:t>
            </a:r>
          </a:p>
          <a:p>
            <a:pPr algn="just"/>
            <a:r>
              <a:rPr lang="en-US" sz="2000" dirty="0"/>
              <a:t>Taxpayers that are economically active may file nil or otherwise inaccurate returns to meet the requirement that there are no outstanding returns, amongst other abuses. </a:t>
            </a:r>
          </a:p>
          <a:p>
            <a:pPr algn="just"/>
            <a:r>
              <a:rPr lang="en-US" sz="2000" dirty="0"/>
              <a:t>In the Budget review, it was proposed that approaches to ensuring that the tax compliance system provides a more accurate reflection of the actual tax compliance status of taxpayers be investigated. </a:t>
            </a:r>
          </a:p>
          <a:p>
            <a:pPr algn="just"/>
            <a:r>
              <a:rPr lang="en-US" sz="2000" dirty="0"/>
              <a:t>As a preliminary step in combatting the abuse, it is proposed that the Tax Administration Act be clarified that SARS has the right to revoke third party access to a taxpayer’s tax compliance status should it become apparent at any point in time that the taxpayer’s tax compliance status is in question due to fraud, misrepresentation or non-disclosure of material facts. </a:t>
            </a:r>
          </a:p>
          <a:p>
            <a:pPr algn="just"/>
            <a:r>
              <a:rPr lang="en-US" sz="2000" dirty="0"/>
              <a:t>Taxpayers will continue to be given at least 10 business days’ notice to respond to SARS’ concerns before revocation may take place.</a:t>
            </a:r>
          </a:p>
          <a:p>
            <a:pPr algn="just"/>
            <a:endParaRPr lang="en-US" sz="2000" dirty="0"/>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63</a:t>
            </a:fld>
            <a:endParaRPr lang="en-US" sz="1400" b="0" dirty="0">
              <a:solidFill>
                <a:schemeClr val="tx1"/>
              </a:solidFill>
              <a:latin typeface="+mn-lt"/>
            </a:endParaRPr>
          </a:p>
        </p:txBody>
      </p:sp>
    </p:spTree>
    <p:extLst>
      <p:ext uri="{BB962C8B-B14F-4D97-AF65-F5344CB8AC3E}">
        <p14:creationId xmlns:p14="http://schemas.microsoft.com/office/powerpoint/2010/main" xmlns="" val="3223188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607513" y="671332"/>
            <a:ext cx="8536487" cy="1010168"/>
          </a:xfrm>
        </p:spPr>
        <p:txBody>
          <a:bodyPr>
            <a:normAutofit/>
          </a:bodyPr>
          <a:lstStyle/>
          <a:p>
            <a:pPr algn="ctr"/>
            <a:r>
              <a:rPr lang="en-US" sz="2000" dirty="0"/>
              <a:t>Tax compliance status abuse (cont.)</a:t>
            </a:r>
            <a:r>
              <a:rPr lang="en-ZA" sz="2000" dirty="0"/>
              <a:t/>
            </a:r>
            <a:br>
              <a:rPr lang="en-ZA" sz="2000" dirty="0"/>
            </a:br>
            <a:r>
              <a:rPr lang="en-ZA" sz="2000" dirty="0"/>
              <a:t>(Clause 28 of the Draft TALAB: Section 256 of the Tax Administration Act)</a:t>
            </a:r>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990846"/>
            <a:ext cx="8763000" cy="3849912"/>
          </a:xfrm>
        </p:spPr>
        <p:txBody>
          <a:bodyPr>
            <a:normAutofit/>
          </a:bodyPr>
          <a:lstStyle/>
          <a:p>
            <a:pPr algn="just"/>
            <a:r>
              <a:rPr lang="en-US" sz="2400" dirty="0"/>
              <a:t>As a further precautionary measure, it is proposed that the tax compliance status of a taxpayer include an indication that a taxpayer is a newly registered taxpayer if the taxpayer has not reached the date for the submission of a return or making of a payment in respect of any of the taxes for which they are registered. </a:t>
            </a:r>
          </a:p>
          <a:p>
            <a:pPr algn="just"/>
            <a:r>
              <a:rPr lang="en-US" sz="2400" dirty="0"/>
              <a:t>Users of the tax compliance status will thus be aware that the status is not based on actual returns or payments and that additional due diligence may be required.</a:t>
            </a:r>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64</a:t>
            </a:fld>
            <a:endParaRPr lang="en-US" sz="1400" b="0" dirty="0">
              <a:solidFill>
                <a:schemeClr val="tx1"/>
              </a:solidFill>
              <a:latin typeface="+mn-lt"/>
            </a:endParaRPr>
          </a:p>
        </p:txBody>
      </p:sp>
    </p:spTree>
    <p:extLst>
      <p:ext uri="{BB962C8B-B14F-4D97-AF65-F5344CB8AC3E}">
        <p14:creationId xmlns:p14="http://schemas.microsoft.com/office/powerpoint/2010/main" xmlns="" val="2659399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A38DF-3D3A-5DE0-8DDC-682492FBA8FD}"/>
              </a:ext>
            </a:extLst>
          </p:cNvPr>
          <p:cNvSpPr>
            <a:spLocks noGrp="1"/>
          </p:cNvSpPr>
          <p:nvPr>
            <p:ph type="title"/>
          </p:nvPr>
        </p:nvSpPr>
        <p:spPr>
          <a:xfrm>
            <a:off x="607513" y="671332"/>
            <a:ext cx="8536487" cy="1010168"/>
          </a:xfrm>
        </p:spPr>
        <p:txBody>
          <a:bodyPr>
            <a:normAutofit fontScale="90000"/>
          </a:bodyPr>
          <a:lstStyle/>
          <a:p>
            <a:pPr algn="ctr"/>
            <a:r>
              <a:rPr lang="en-US" sz="2000" dirty="0"/>
              <a:t>Imposition of understatement penalty for employment tax incentives improperly claimed  </a:t>
            </a:r>
            <a:br>
              <a:rPr lang="en-US" sz="2000" dirty="0"/>
            </a:br>
            <a:r>
              <a:rPr lang="en-US" sz="1800" dirty="0"/>
              <a:t>(Clause 29 of the Draft TALAB: Section 10 of the Employment Tax Incentive Act)</a:t>
            </a:r>
            <a:br>
              <a:rPr lang="en-US" sz="1800" dirty="0"/>
            </a:br>
            <a:endParaRPr lang="en-ZA" sz="2000" dirty="0"/>
          </a:p>
        </p:txBody>
      </p:sp>
      <p:sp>
        <p:nvSpPr>
          <p:cNvPr id="3" name="Content Placeholder 2">
            <a:extLst>
              <a:ext uri="{FF2B5EF4-FFF2-40B4-BE49-F238E27FC236}">
                <a16:creationId xmlns:a16="http://schemas.microsoft.com/office/drawing/2014/main" xmlns="" id="{1C3B92EE-E0DE-A21B-3965-07995B829473}"/>
              </a:ext>
            </a:extLst>
          </p:cNvPr>
          <p:cNvSpPr>
            <a:spLocks noGrp="1"/>
          </p:cNvSpPr>
          <p:nvPr>
            <p:ph idx="1"/>
          </p:nvPr>
        </p:nvSpPr>
        <p:spPr>
          <a:xfrm>
            <a:off x="152400" y="1681499"/>
            <a:ext cx="8763000" cy="4159259"/>
          </a:xfrm>
        </p:spPr>
        <p:txBody>
          <a:bodyPr>
            <a:normAutofit/>
          </a:bodyPr>
          <a:lstStyle/>
          <a:p>
            <a:pPr algn="just"/>
            <a:r>
              <a:rPr lang="en-US" sz="2000" dirty="0"/>
              <a:t>In view of the abuse of the Employment Tax Incentive (ETI) that has been encountered it is proposed that the Employment Tax Incentive Act be amended in order to facilitate the imposition of understatement penalties on ETI reimbursements improperly claimed. </a:t>
            </a:r>
          </a:p>
          <a:p>
            <a:pPr marL="0" indent="0" algn="just">
              <a:buNone/>
            </a:pPr>
            <a:endParaRPr lang="en-US" sz="2000" dirty="0"/>
          </a:p>
          <a:p>
            <a:pPr algn="just"/>
            <a:r>
              <a:rPr lang="en-US" sz="2000" dirty="0"/>
              <a:t>This is achieved by classifying ETI reimbursements as refunds for purposes of the Tax Administration Act and specifically as refunds of tax for purposes of the understatement penalty provisions.</a:t>
            </a:r>
          </a:p>
          <a:p>
            <a:pPr marL="0" indent="0" algn="just">
              <a:buNone/>
            </a:pPr>
            <a:endParaRPr lang="en-US" sz="2000" dirty="0"/>
          </a:p>
          <a:p>
            <a:pPr algn="just"/>
            <a:r>
              <a:rPr lang="en-US" sz="2000" dirty="0"/>
              <a:t>The proposed amendment must be read together with the proposed amendment to section 211 of the Tax Administration Act (clause 26 of the Draft TALAB).</a:t>
            </a:r>
          </a:p>
          <a:p>
            <a:pPr marL="0" indent="0">
              <a:buNone/>
            </a:pPr>
            <a:endParaRPr lang="en-ZA" sz="1600" dirty="0"/>
          </a:p>
        </p:txBody>
      </p:sp>
      <p:sp>
        <p:nvSpPr>
          <p:cNvPr id="4" name="Slide Number Placeholder 3">
            <a:extLst>
              <a:ext uri="{FF2B5EF4-FFF2-40B4-BE49-F238E27FC236}">
                <a16:creationId xmlns:a16="http://schemas.microsoft.com/office/drawing/2014/main" xmlns="" id="{EA359208-2AE9-C34D-D242-619BDE8FC5EB}"/>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65</a:t>
            </a:fld>
            <a:endParaRPr lang="en-US" sz="1400" b="0" dirty="0">
              <a:solidFill>
                <a:schemeClr val="tx1"/>
              </a:solidFill>
              <a:latin typeface="+mn-lt"/>
            </a:endParaRPr>
          </a:p>
        </p:txBody>
      </p:sp>
    </p:spTree>
    <p:extLst>
      <p:ext uri="{BB962C8B-B14F-4D97-AF65-F5344CB8AC3E}">
        <p14:creationId xmlns:p14="http://schemas.microsoft.com/office/powerpoint/2010/main" xmlns="" val="4099249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PROPOSALS INCLUDED IN THE 2022 BUDGET REVIEW BUT NOT INCLUDED IN THE 2022 DRAFT TLAB </a:t>
            </a:r>
          </a:p>
        </p:txBody>
      </p:sp>
    </p:spTree>
    <p:extLst>
      <p:ext uri="{BB962C8B-B14F-4D97-AF65-F5344CB8AC3E}">
        <p14:creationId xmlns:p14="http://schemas.microsoft.com/office/powerpoint/2010/main" xmlns="" val="3842171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129073" y="258419"/>
            <a:ext cx="8536487" cy="934278"/>
          </a:xfrm>
        </p:spPr>
        <p:txBody>
          <a:bodyPr>
            <a:noAutofit/>
          </a:bodyPr>
          <a:lstStyle/>
          <a:p>
            <a:pPr algn="ctr"/>
            <a:r>
              <a:rPr lang="en-ZA" sz="1800" dirty="0"/>
              <a:t>Clarifying the tax treatment of collateral arrangements</a:t>
            </a:r>
            <a:endParaRPr lang="en-ZA" sz="1600" dirty="0"/>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303756" y="1192698"/>
            <a:ext cx="8711171" cy="5665302"/>
          </a:xfrm>
        </p:spPr>
        <p:txBody>
          <a:bodyPr>
            <a:noAutofit/>
          </a:bodyPr>
          <a:lstStyle/>
          <a:p>
            <a:pPr algn="just"/>
            <a:r>
              <a:rPr lang="en-ZA" sz="1600" dirty="0">
                <a:cs typeface="Calibri" pitchFamily="34" charset="0"/>
              </a:rPr>
              <a:t>In 2021, amendments were proposed in the TLAB to clarify that the use of collateral arrangements for purposes other than subsequent collateral arrangements or proposed limited regulated transactions is against the policy rationale for the introduction of these provisions, and could result in the avoidance of securities transfer tax and capital gains tax.</a:t>
            </a:r>
          </a:p>
          <a:p>
            <a:pPr algn="just"/>
            <a:r>
              <a:rPr lang="en-ZA" sz="1800" dirty="0"/>
              <a:t>The effective date for the proposed amendments was 1 January 2022.</a:t>
            </a:r>
          </a:p>
          <a:p>
            <a:pPr algn="just"/>
            <a:r>
              <a:rPr lang="en-ZA" sz="1800" dirty="0"/>
              <a:t>After reviewing the public comments on the bill, government decided to postpone the effective date for these amendments to 1 January 2023 to give both National Treasury and affected stakeholders more time to consider the impact of the proposed amendments.</a:t>
            </a:r>
          </a:p>
          <a:p>
            <a:pPr algn="just"/>
            <a:r>
              <a:rPr lang="en-ZA" sz="1800" dirty="0"/>
              <a:t>Government proposed to review the impact of the 2021 amendments during the 2022 legislative cycle.</a:t>
            </a:r>
          </a:p>
          <a:p>
            <a:pPr algn="just"/>
            <a:r>
              <a:rPr lang="en-ZA" sz="1800" dirty="0"/>
              <a:t>In preparation for the proposed amendments in the 2022 Draft TLAB, National Treasury, South African Reserve Bank, and South African Revenue Service held consultations with the affected stakeholders to understand the impact of the amendments and consider if changes are required to be made in this regard.</a:t>
            </a:r>
          </a:p>
          <a:p>
            <a:pPr algn="just"/>
            <a:r>
              <a:rPr lang="en-ZA" sz="1800" dirty="0"/>
              <a:t>After consultation with the affected stakeholders, Government took a decision that no further amendments are required to be made in this regard, and the current amendments made in the 2021 TLAA will come into effect on 1 January 2023.    </a:t>
            </a:r>
          </a:p>
        </p:txBody>
      </p:sp>
    </p:spTree>
    <p:extLst>
      <p:ext uri="{BB962C8B-B14F-4D97-AF65-F5344CB8AC3E}">
        <p14:creationId xmlns:p14="http://schemas.microsoft.com/office/powerpoint/2010/main" xmlns="" val="1973805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THANK YOU</a:t>
            </a:r>
          </a:p>
        </p:txBody>
      </p:sp>
    </p:spTree>
    <p:extLst>
      <p:ext uri="{BB962C8B-B14F-4D97-AF65-F5344CB8AC3E}">
        <p14:creationId xmlns:p14="http://schemas.microsoft.com/office/powerpoint/2010/main" xmlns="" val="42133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Due to high fuel prices, introduced temporary reductions in the general fuel levy on 31 March</a:t>
            </a:r>
          </a:p>
        </p:txBody>
      </p:sp>
      <p:sp>
        <p:nvSpPr>
          <p:cNvPr id="3" name="Content Placeholder 2"/>
          <p:cNvSpPr>
            <a:spLocks noGrp="1"/>
          </p:cNvSpPr>
          <p:nvPr>
            <p:ph idx="1"/>
          </p:nvPr>
        </p:nvSpPr>
        <p:spPr>
          <a:xfrm>
            <a:off x="288100" y="2010860"/>
            <a:ext cx="8536487" cy="4456848"/>
          </a:xfrm>
        </p:spPr>
        <p:txBody>
          <a:bodyPr/>
          <a:lstStyle/>
          <a:p>
            <a:r>
              <a:rPr lang="en-US" dirty="0"/>
              <a:t>On 31 March 2022, the Minister of Finance and the Minister of DMRE issued a joint statement detailing measures to cushion the impact of large expected increases in the prices of petrol and diesel. </a:t>
            </a:r>
          </a:p>
          <a:p>
            <a:r>
              <a:rPr lang="en-US" dirty="0"/>
              <a:t>The relief included a two-month reduction in the general fuel levy of R1.50 per </a:t>
            </a:r>
            <a:r>
              <a:rPr lang="en-US" dirty="0" err="1"/>
              <a:t>litre</a:t>
            </a:r>
            <a:r>
              <a:rPr lang="en-US" dirty="0"/>
              <a:t> from 6 April 2022, reducing the levy by 40 per cent, at a fiscal cost of around R6 billion. This amount was to be funded through a sale of strategic oil stocks and would not have an impact on the fiscal framework.</a:t>
            </a:r>
          </a:p>
          <a:p>
            <a:r>
              <a:rPr lang="en-US" dirty="0"/>
              <a:t>Government announced </a:t>
            </a:r>
            <a:r>
              <a:rPr lang="en-ZA" dirty="0"/>
              <a:t>additional measures that were intended to come into force at the end of the two-month period, including the removal of the demand side management levy (DSML) of 10 c/l for 95 unleaded petrol (ULP) for the inland market, a reduction in the basic fuel price (BFP) of 3 c/l and the introduction of price cap (maximum price) for 93 ULP to promote competition and reduce prices.</a:t>
            </a:r>
            <a:endParaRPr lang="en-US" dirty="0"/>
          </a:p>
          <a:p>
            <a:endParaRPr lang="en-US" dirty="0"/>
          </a:p>
        </p:txBody>
      </p:sp>
    </p:spTree>
    <p:extLst>
      <p:ext uri="{BB962C8B-B14F-4D97-AF65-F5344CB8AC3E}">
        <p14:creationId xmlns:p14="http://schemas.microsoft.com/office/powerpoint/2010/main" xmlns="" val="323442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further price increases, government extended the relief for another two months</a:t>
            </a:r>
          </a:p>
        </p:txBody>
      </p:sp>
      <p:sp>
        <p:nvSpPr>
          <p:cNvPr id="3" name="Content Placeholder 2"/>
          <p:cNvSpPr>
            <a:spLocks noGrp="1"/>
          </p:cNvSpPr>
          <p:nvPr>
            <p:ph idx="1"/>
          </p:nvPr>
        </p:nvSpPr>
        <p:spPr/>
        <p:txBody>
          <a:bodyPr/>
          <a:lstStyle/>
          <a:p>
            <a:r>
              <a:rPr lang="en-US" dirty="0"/>
              <a:t>The Minister of Finance and the Minister of DMRE issued a second joint statement on 31 May 2022 that extended the relief by two months, but where the relief dropped to 75c per </a:t>
            </a:r>
            <a:r>
              <a:rPr lang="en-US" dirty="0" err="1"/>
              <a:t>litre</a:t>
            </a:r>
            <a:r>
              <a:rPr lang="en-US" dirty="0"/>
              <a:t> in the second month. </a:t>
            </a:r>
          </a:p>
          <a:p>
            <a:r>
              <a:rPr lang="en-US" dirty="0"/>
              <a:t>In addition, </a:t>
            </a:r>
            <a:r>
              <a:rPr lang="en-ZA" dirty="0"/>
              <a:t>the demand side management levy (DSML) of 10 c/l for 95 unleaded petrol (ULP) for the inland market was removed on 1 June 2022 and a reduction in the basic fuel price (BFP) of 3 c/l </a:t>
            </a:r>
            <a:r>
              <a:rPr lang="en-ZA" dirty="0" smtClean="0"/>
              <a:t>was intended to be introduced </a:t>
            </a:r>
            <a:r>
              <a:rPr lang="en-ZA" dirty="0"/>
              <a:t>in the coming months. </a:t>
            </a:r>
          </a:p>
          <a:p>
            <a:r>
              <a:rPr lang="en-ZA" dirty="0"/>
              <a:t>The statement reiterated that government was looking to introduce of price cap (maximum price) for 93 ULP to promote competition and reduce prices. </a:t>
            </a:r>
            <a:endParaRPr lang="en-US" dirty="0"/>
          </a:p>
          <a:p>
            <a:r>
              <a:rPr lang="en-US" dirty="0"/>
              <a:t>Unlike the previous amendment, the loss in revenue could not be paid for through further sales of strategic oil stocks and so will have an impact on the fiscal framework. It is expected that this extended measure will lead to around R4 billion in revenue foregone. </a:t>
            </a:r>
          </a:p>
        </p:txBody>
      </p:sp>
    </p:spTree>
    <p:extLst>
      <p:ext uri="{BB962C8B-B14F-4D97-AF65-F5344CB8AC3E}">
        <p14:creationId xmlns:p14="http://schemas.microsoft.com/office/powerpoint/2010/main" xmlns="" val="63977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increase to the health promotion levy was delayed for one year</a:t>
            </a:r>
          </a:p>
        </p:txBody>
      </p:sp>
      <p:sp>
        <p:nvSpPr>
          <p:cNvPr id="3" name="Content Placeholder 2"/>
          <p:cNvSpPr>
            <a:spLocks noGrp="1"/>
          </p:cNvSpPr>
          <p:nvPr>
            <p:ph idx="1"/>
          </p:nvPr>
        </p:nvSpPr>
        <p:spPr/>
        <p:txBody>
          <a:bodyPr/>
          <a:lstStyle/>
          <a:p>
            <a:r>
              <a:rPr lang="en-US" dirty="0"/>
              <a:t>The 2022 Budget stated that the health promotion levy would be increased by 4.5 per cent to 2.31 cents per gram from 1 April 2022</a:t>
            </a:r>
          </a:p>
          <a:p>
            <a:r>
              <a:rPr lang="en-US" dirty="0"/>
              <a:t>Further </a:t>
            </a:r>
            <a:r>
              <a:rPr lang="en-US" dirty="0" smtClean="0"/>
              <a:t>announcements were made in the 2022 Budget </a:t>
            </a:r>
            <a:r>
              <a:rPr lang="en-US" dirty="0"/>
              <a:t>to start consultations on lowering the 4g of sugar per 100ml threshold and to extend the levy to fruit juices</a:t>
            </a:r>
          </a:p>
          <a:p>
            <a:endParaRPr lang="en-US" dirty="0" smtClean="0"/>
          </a:p>
          <a:p>
            <a:r>
              <a:rPr lang="en-US" dirty="0" smtClean="0"/>
              <a:t>On </a:t>
            </a:r>
            <a:r>
              <a:rPr lang="en-US" dirty="0"/>
              <a:t>1 April 2022</a:t>
            </a:r>
            <a:r>
              <a:rPr lang="en-US" dirty="0" smtClean="0"/>
              <a:t>, after consultation with the Minister of Agriculture, Land Reform and Rural Development and the Minister of Trade, Industry and Competition, the </a:t>
            </a:r>
            <a:r>
              <a:rPr lang="en-US" dirty="0"/>
              <a:t>Minister of Finance released a media statement to delay the implementation of the increase in the health promotion levy to 1 April 2023 t</a:t>
            </a:r>
            <a:r>
              <a:rPr lang="en-US" dirty="0" smtClean="0"/>
              <a:t>o </a:t>
            </a:r>
            <a:r>
              <a:rPr lang="en-US" dirty="0"/>
              <a:t>allow for </a:t>
            </a:r>
            <a:r>
              <a:rPr lang="en-US" dirty="0" smtClean="0"/>
              <a:t>further consultations.</a:t>
            </a:r>
          </a:p>
          <a:p>
            <a:r>
              <a:rPr lang="en-US" dirty="0" smtClean="0"/>
              <a:t>Consultations will begin after the release of a discussion paper on extending the levy to 100% fruit juices and lowering the 4g per 100ml threshold. </a:t>
            </a:r>
          </a:p>
          <a:p>
            <a:pPr marL="0" indent="0">
              <a:buNone/>
            </a:pPr>
            <a:endParaRPr lang="en-US" dirty="0"/>
          </a:p>
        </p:txBody>
      </p:sp>
    </p:spTree>
    <p:extLst>
      <p:ext uri="{BB962C8B-B14F-4D97-AF65-F5344CB8AC3E}">
        <p14:creationId xmlns:p14="http://schemas.microsoft.com/office/powerpoint/2010/main" xmlns="" val="3367475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Unit xmlns="1ef10d30-60d1-4885-801b-11583d4bc061">Communications</Business_x0020_Unit>
    <Common_x0020_Accessed_x0020_Document xmlns="2aca096b-a3fb-48a2-88ee-f7b59ea5c3d2">false</Common_x0020_Accessed_x0020_Document>
    <Electronic_x0020_Template_x0020_Category xmlns="1ef10d30-60d1-4885-801b-11583d4bc061">Other</Electronic_x0020_Template_x0020_Category>
    <Discription xmlns="2aca096b-a3fb-48a2-88ee-f7b59ea5c3d2" xsi:nil="true"/>
    <Division xmlns="1ef10d30-60d1-4885-801b-11583d4bc061">Communications</Divi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10F75C0372A841883BE81DBC7DAFD2" ma:contentTypeVersion="9" ma:contentTypeDescription="Create a new document." ma:contentTypeScope="" ma:versionID="ad7660d4348c94c0f0e1b753478cf055">
  <xsd:schema xmlns:xsd="http://www.w3.org/2001/XMLSchema" xmlns:xs="http://www.w3.org/2001/XMLSchema" xmlns:p="http://schemas.microsoft.com/office/2006/metadata/properties" xmlns:ns2="2aca096b-a3fb-48a2-88ee-f7b59ea5c3d2" xmlns:ns3="1ef10d30-60d1-4885-801b-11583d4bc061" targetNamespace="http://schemas.microsoft.com/office/2006/metadata/properties" ma:root="true" ma:fieldsID="0909e4c103e0f07302bb853c3b33b68c" ns2:_="" ns3:_="">
    <xsd:import namespace="2aca096b-a3fb-48a2-88ee-f7b59ea5c3d2"/>
    <xsd:import namespace="1ef10d30-60d1-4885-801b-11583d4bc061"/>
    <xsd:element name="properties">
      <xsd:complexType>
        <xsd:sequence>
          <xsd:element name="documentManagement">
            <xsd:complexType>
              <xsd:all>
                <xsd:element ref="ns2:Discription" minOccurs="0"/>
                <xsd:element ref="ns2:Common_x0020_Accessed_x0020_Document" minOccurs="0"/>
                <xsd:element ref="ns3:Business_x0020_Unit" minOccurs="0"/>
                <xsd:element ref="ns3:Division" minOccurs="0"/>
                <xsd:element ref="ns3:Electronic_x0020_Template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a096b-a3fb-48a2-88ee-f7b59ea5c3d2" elementFormDefault="qualified">
    <xsd:import namespace="http://schemas.microsoft.com/office/2006/documentManagement/types"/>
    <xsd:import namespace="http://schemas.microsoft.com/office/infopath/2007/PartnerControls"/>
    <xsd:element name="Discription" ma:index="1" nillable="true" ma:displayName="Discription" ma:internalName="Discription">
      <xsd:simpleType>
        <xsd:restriction base="dms:Note">
          <xsd:maxLength value="255"/>
        </xsd:restriction>
      </xsd:simpleType>
    </xsd:element>
    <xsd:element name="Common_x0020_Accessed_x0020_Document" ma:index="3" nillable="true" ma:displayName="Common Accessed Document" ma:default="0" ma:internalName="Common_x0020_Accessed_x0020_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f10d30-60d1-4885-801b-11583d4bc061" elementFormDefault="qualified">
    <xsd:import namespace="http://schemas.microsoft.com/office/2006/documentManagement/types"/>
    <xsd:import namespace="http://schemas.microsoft.com/office/infopath/2007/PartnerControls"/>
    <xsd:element name="Business_x0020_Unit" ma:index="10" nillable="true" ma:displayName="Business Unit" ma:format="Dropdown" ma:internalName="Business_x0020_Unit0">
      <xsd:simpleType>
        <xsd:restriction base="dms:Choice">
          <xsd:enumeration value="Corporate Services"/>
          <xsd:enumeration value="Asset &amp; Liabity Management"/>
          <xsd:enumeration value="Ministry"/>
          <xsd:enumeration value="Office of the Director-General"/>
          <xsd:enumeration value="Specialist Functions"/>
          <xsd:enumeration value="Budget Office"/>
          <xsd:enumeration value="Economic Policies"/>
          <xsd:enumeration value="Tax Financial Section and International Economics"/>
          <xsd:enumeration value="Intergovernmental Relations"/>
          <xsd:enumeration value="Office of the Accountant-General"/>
          <xsd:enumeration value="Public Finance"/>
          <xsd:enumeration value="Communications"/>
        </xsd:restriction>
      </xsd:simpleType>
    </xsd:element>
    <xsd:element name="Division" ma:index="11" nillable="true" ma:displayName="Division" ma:default="Not Applicable" ma:format="Dropdown" ma:internalName="Division">
      <xsd:simpleType>
        <xsd:restriction base="dms:Choice">
          <xsd:enumeration value="Not Applicable"/>
          <xsd:enumeration value="Facilities Management"/>
          <xsd:enumeration value="Financial Management"/>
          <xsd:enumeration value="Human Resources"/>
          <xsd:enumeration value="Internal Audit"/>
          <xsd:enumeration value="Information Technology"/>
          <xsd:enumeration value="Strategic Projects and Support"/>
          <xsd:enumeration value="Enterprise Risk and Security Management"/>
          <xsd:enumeration value="Communications"/>
          <xsd:enumeration value="Security Management"/>
        </xsd:restriction>
      </xsd:simpleType>
    </xsd:element>
    <xsd:element name="Electronic_x0020_Template_x0020_Category" ma:index="12" nillable="true" ma:displayName="Electronic Template Category" ma:default="Other" ma:format="Dropdown" ma:internalName="Electronic_x0020_Template_x0020_Category">
      <xsd:simpleType>
        <xsd:restriction base="dms:Choice">
          <xsd:enumeration value="Appointments"/>
          <xsd:enumeration value="Employee Relations"/>
          <xsd:enumeration value="EWP"/>
          <xsd:enumeration value="Funeral Benefits"/>
          <xsd:enumeration value="HRD"/>
          <xsd:enumeration value="Job Evaluation"/>
          <xsd:enumeration value="Leave"/>
          <xsd:enumeration value="Pensions Administration"/>
          <xsd:enumeration value="Performance Management"/>
          <xsd:enumeration value="Terminations"/>
          <xsd:enumeration value="HR OPS"/>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8EC89-3598-46A8-BEAA-9D6525CCF6A0}">
  <ds:schemaRefs>
    <ds:schemaRef ds:uri="http://www.w3.org/XML/1998/namespace"/>
    <ds:schemaRef ds:uri="http://purl.org/dc/dcmitype/"/>
    <ds:schemaRef ds:uri="http://schemas.microsoft.com/office/2006/metadata/properties"/>
    <ds:schemaRef ds:uri="1ef10d30-60d1-4885-801b-11583d4bc061"/>
    <ds:schemaRef ds:uri="http://schemas.microsoft.com/office/2006/documentManagement/types"/>
    <ds:schemaRef ds:uri="http://purl.org/dc/terms/"/>
    <ds:schemaRef ds:uri="http://purl.org/dc/elements/1.1/"/>
    <ds:schemaRef ds:uri="2aca096b-a3fb-48a2-88ee-f7b59ea5c3d2"/>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2C20479-33A8-43B9-94BE-1D666E541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a096b-a3fb-48a2-88ee-f7b59ea5c3d2"/>
    <ds:schemaRef ds:uri="1ef10d30-60d1-4885-801b-11583d4bc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646CA-87AB-4392-8F73-5B7B2B39E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5505</TotalTime>
  <Words>11494</Words>
  <Application>Microsoft Office PowerPoint</Application>
  <PresentationFormat>On-screen Show (4:3)</PresentationFormat>
  <Paragraphs>485</Paragraphs>
  <Slides>68</Slides>
  <Notes>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2022 DRAFT TAX bills </vt:lpstr>
      <vt:lpstr>Contents</vt:lpstr>
      <vt:lpstr>Overview of the 2022 tax process</vt:lpstr>
      <vt:lpstr>Overview of the 2022 tax process</vt:lpstr>
      <vt:lpstr>Overview of the 2022 tax legislative process AFTER publication of the draft tax Bills</vt:lpstr>
      <vt:lpstr>Slide 6</vt:lpstr>
      <vt:lpstr>Due to high fuel prices, introduced temporary reductions in the general fuel levy on 31 March</vt:lpstr>
      <vt:lpstr>After further price increases, government extended the relief for another two months</vt:lpstr>
      <vt:lpstr>The increase to the health promotion levy was delayed for one year</vt:lpstr>
      <vt:lpstr>Slide 10</vt:lpstr>
      <vt:lpstr>Two pot retirement system: Policy Background</vt:lpstr>
      <vt:lpstr>Two pot retirement system: Policy Background</vt:lpstr>
      <vt:lpstr>Two pot retirement system: Policy Background</vt:lpstr>
      <vt:lpstr>Two pot retirement system: “Savings Pot”</vt:lpstr>
      <vt:lpstr>Two pot retirement system: “Retirement Pot”</vt:lpstr>
      <vt:lpstr>Two pot retirement system: “Vested Pot”</vt:lpstr>
      <vt:lpstr>Slide 17</vt:lpstr>
      <vt:lpstr>Reviewing the timing of accrual and incurral of variable remuneration  (Clause 2 of the Draft TLAB: Section 7B of the Income Tax Act)</vt:lpstr>
      <vt:lpstr>Apportionment of the interest exemption and capital gains tax annual exclusion when an individual ceases to be tax resident  (Clauses 5 and 22 of the Draft TLAB: Section 10(1)(i) and paragraph 5(1) of the Eighth Schedule to the Income Tax Act)</vt:lpstr>
      <vt:lpstr>Reviewing the transfer of total interest in a retirement fund  (Clauses 1 the Draft TLAB: Definition of “Retirement annuity fund” in section 1 of the Income Tax Act)</vt:lpstr>
      <vt:lpstr>Clarifying the compulsory annuitisation and protection of vested rights when transferring to a public sector  fund  (Clause 1 the Draft TLAB: Definitions of “Pension fund” and “provident fund” in section 1 of the Income Tax Act)</vt:lpstr>
      <vt:lpstr>Clarifying  paragraph (eA) of the definition of gross income regarding public sector funds  (Clause 1 the Draft TLAB: Definition of “Gross Income ” in section 1 of the Income Tax Act)</vt:lpstr>
      <vt:lpstr>Retirement of provident fund members on grounds other than ill-health (Clause 19 the Draft TLAB: Paragraph 4(3)  of the Second Schedule to the Income Tax Act)</vt:lpstr>
      <vt:lpstr>Clarifying the applicability of tax neutral transfers from a pension to a provident fund (Clause 40 the Draft TLAB: Paragraph 6(1)(a)  of the Second Schedule to the Income Tax Act)</vt:lpstr>
      <vt:lpstr>Slide 25</vt:lpstr>
      <vt:lpstr>Clarifying the definition of “Contributed tax capital” (Clause 41 the Draft TLAB: Section 1 of the Income Tax Act)</vt:lpstr>
      <vt:lpstr>Refining the reversal of the nil base cost rules applicable to intra-group transactions (Clause 16 the Draft TLAB: Section 45 of the Income Tax Act)</vt:lpstr>
      <vt:lpstr>Clarifying the rule that triggers recoupment under the debt forgiveness rules (Clause 10 the Draft TLAB: Section 19 of the Income Tax Act)</vt:lpstr>
      <vt:lpstr>Reviewing the debtor’s allowance provisions to limit the impact on lay-by arrangements (Clause 13 the Draft TLAB: Section 24 of the Income Tax Act)</vt:lpstr>
      <vt:lpstr>Slide 30</vt:lpstr>
      <vt:lpstr>Impact of IFRS 17 contracts on the taxation of short term and long term insurers (Clauses 14 &amp; 15 the Draft TLAB: Sections 28 &amp; 29A of the Income Tax Act)</vt:lpstr>
      <vt:lpstr>Impact of IFRS 17 contracts on the taxation of short term and long term insurers (Clauses 14 &amp; 15 the Draft TLAB: Sections 28 &amp; 29A of the Income Tax Act)</vt:lpstr>
      <vt:lpstr>Slide 33</vt:lpstr>
      <vt:lpstr>Clarifying the deeming provisions in respect of royalties derived by  CFCs (Clause 4 the Draft TLAB: Section 9D of the Income Tax Act)</vt:lpstr>
      <vt:lpstr>Clarifying the treatment of amounts from hybrid equity instruments deemed to be income under  CFC rules (Clause 4 the Draft TLAB: Section 9D of the Income Tax Act)</vt:lpstr>
      <vt:lpstr>Slide 36</vt:lpstr>
      <vt:lpstr>Interaction between the application of the assessed loss restriction rules and capital expenditure regime for mining operations (Clause 42 the Draft TLAB: Section 20 (1) of the Income Tax Act)</vt:lpstr>
      <vt:lpstr>Interaction between the application of the interest limitation rules  and capital expenditure regime for mining operations (Clause 12 the Draft TLAB: Section 23M of the Income Tax Act)</vt:lpstr>
      <vt:lpstr>Tax treatment of an asset acquired as government grant in kind (Clause 8 the Draft TLAB: Section 11( e) of the Income Tax Act)</vt:lpstr>
      <vt:lpstr>Slide 40</vt:lpstr>
      <vt:lpstr>Reviewing the section 72 decisions: Background to the proposed changes</vt:lpstr>
      <vt:lpstr>Reviewing the section 72 decisions with regard to cross-border leases of foreign-owned ships, foreign-owned aircraft and foreign-owned rolling stock for use in RSA  (Clause 27 of the Draft TLAB: Definition of “enterprise” in section 1 (1) of the VAT Act) </vt:lpstr>
      <vt:lpstr>Reviewing the section 72 decisions with regard to the VAT treatment of Flash Title Sales (Clause 27 of the Draft TLAB: Definition of “enterprise” in section 1 (1) of the VAT Act) </vt:lpstr>
      <vt:lpstr>Reviewing the section 72 decisions with regard to the VAT treatment of Documentary Evidence for Repossessions  (Clauses 29 and  31 of the Draft TLAB: New section 20 (8A) of the VAT Act)</vt:lpstr>
      <vt:lpstr>Reviewing the section 72 decisions with regard to the VAT Treatment of Registration of Certain Foreign Suppliers (Clause 32 of the Draft TLAB: New section 23 (2A) of the VAT Act) </vt:lpstr>
      <vt:lpstr>Reviewing section 72 decisions with regard to the VAT Treatment of Pooling Arrangements (Clause 33 of the Draft TLAB: New section 52 (3) of the VAT Act)</vt:lpstr>
      <vt:lpstr>Slide 47</vt:lpstr>
      <vt:lpstr>COP 26 Outcomes – 2021 Glasgow pact and SA’s NDC Commitments </vt:lpstr>
      <vt:lpstr>DOMESTIC climate POLICY CONTEXT –  WHERE ARE WE IN 2022…..</vt:lpstr>
      <vt:lpstr>Background – Introduction of Carbon tax in South Africa</vt:lpstr>
      <vt:lpstr>Carbon Tax Proposals Announced in Budget 2022</vt:lpstr>
      <vt:lpstr>Extension of Electricity Price Neutrality &amp; Energy Efficiency Savings Tax Incentive</vt:lpstr>
      <vt:lpstr>Carbon tax rate trajectory – proposals from  2023 to 2030 </vt:lpstr>
      <vt:lpstr>Carbon tax rate trajectory – proposals from 2023 to 2030 (2) </vt:lpstr>
      <vt:lpstr>Slide 55</vt:lpstr>
      <vt:lpstr>Vaping: Taxation of electronic nicotine and non-nicotine delivery systems</vt:lpstr>
      <vt:lpstr>Slide 57</vt:lpstr>
      <vt:lpstr> Refunds of dividends tax by SARS to regulated intermediaries  (Clause 4 of the draft TALAB; section 64M of the Income Tax Act) </vt:lpstr>
      <vt:lpstr>Clarifying the requirements for invoices for purposes of the Customs and Excise Act   (Clauses 7, 10, 11, 12, 19, 20, 21 and 22 of the draft TALAB; sections 1, 39, 40, 41, 84, 86, 107 and 120 of the Customs and Excise Act)  </vt:lpstr>
      <vt:lpstr>Advance rulings under the Customs and Excise Act    (Clauses 8, 13, 14, 15, 17, 18, 22 of the draft TALAB; sections 4, 47, 49, 65, Chapter IXA, sections 79, 120 of the Customs and Excise Act)   </vt:lpstr>
      <vt:lpstr>Once-off electronic services supplies by non-resident suppliers to a recipient in South Africa (Clause 24 of the draft TALAB; section 23(1A) of the Value-Added Tax Act)   </vt:lpstr>
      <vt:lpstr>Removal of certain statutory recognized controlling bodies (Clause 27 of the Draft TALAB: Section 240A of the Tax Administration Act) </vt:lpstr>
      <vt:lpstr>Tax compliance status abuse (Clause 28 of the Draft TALAB: Section 256 of the Tax Administration Act)</vt:lpstr>
      <vt:lpstr>Tax compliance status abuse (cont.) (Clause 28 of the Draft TALAB: Section 256 of the Tax Administration Act)</vt:lpstr>
      <vt:lpstr>Imposition of understatement penalty for employment tax incentives improperly claimed   (Clause 29 of the Draft TALAB: Section 10 of the Employment Tax Incentive Act) </vt:lpstr>
      <vt:lpstr>Slide 66</vt:lpstr>
      <vt:lpstr>Clarifying the tax treatment of collateral arrangements</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PowerPoint Template 2021</dc:title>
  <dc:creator>Microsoft Office User</dc:creator>
  <cp:lastModifiedBy>USER</cp:lastModifiedBy>
  <cp:revision>151</cp:revision>
  <cp:lastPrinted>2022-08-23T05:53:06Z</cp:lastPrinted>
  <dcterms:created xsi:type="dcterms:W3CDTF">2017-06-12T08:43:34Z</dcterms:created>
  <dcterms:modified xsi:type="dcterms:W3CDTF">2022-08-24T09:28:14Z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0x010100FA10F75C0372A841883BE81DBC7DAFD2</vt:lpwstr>
  </property>
</Properties>
</file>