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7" r:id="rId2"/>
  </p:sldMasterIdLst>
  <p:notesMasterIdLst>
    <p:notesMasterId r:id="rId26"/>
  </p:notesMasterIdLst>
  <p:sldIdLst>
    <p:sldId id="256" r:id="rId3"/>
    <p:sldId id="3234" r:id="rId4"/>
    <p:sldId id="3223" r:id="rId5"/>
    <p:sldId id="3224" r:id="rId6"/>
    <p:sldId id="3225" r:id="rId7"/>
    <p:sldId id="3230" r:id="rId8"/>
    <p:sldId id="3226" r:id="rId9"/>
    <p:sldId id="3228" r:id="rId10"/>
    <p:sldId id="3231" r:id="rId11"/>
    <p:sldId id="3233" r:id="rId12"/>
    <p:sldId id="3235" r:id="rId13"/>
    <p:sldId id="3236" r:id="rId14"/>
    <p:sldId id="3237" r:id="rId15"/>
    <p:sldId id="3238" r:id="rId16"/>
    <p:sldId id="3239" r:id="rId17"/>
    <p:sldId id="3253" r:id="rId18"/>
    <p:sldId id="3245" r:id="rId19"/>
    <p:sldId id="3248" r:id="rId20"/>
    <p:sldId id="3249" r:id="rId21"/>
    <p:sldId id="3250" r:id="rId22"/>
    <p:sldId id="3242" r:id="rId23"/>
    <p:sldId id="3252" r:id="rId24"/>
    <p:sldId id="322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B7531"/>
    <a:srgbClr val="B48138"/>
    <a:srgbClr val="BD986E"/>
    <a:srgbClr val="A36301"/>
    <a:srgbClr val="7C460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7" autoAdjust="0"/>
    <p:restoredTop sz="94660"/>
  </p:normalViewPr>
  <p:slideViewPr>
    <p:cSldViewPr snapToGrid="0">
      <p:cViewPr varScale="1">
        <p:scale>
          <a:sx n="73" d="100"/>
          <a:sy n="73" d="100"/>
        </p:scale>
        <p:origin x="-894" y="-10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D70B3E-16F6-954E-881D-DB49715395AE}" type="datetimeFigureOut">
              <a:rPr lang="en-US" smtClean="0"/>
              <a:pPr/>
              <a:t>8/23/2022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7AAE0D-F9C3-A54E-98DB-72E96DAAADFC}" type="slidenum">
              <a:rPr lang="en-US" smtClean="0"/>
              <a:pPr/>
              <a:t>‹#›</a:t>
            </a:fld>
            <a:endParaRPr lang="en-US"/>
          </a:p>
        </p:txBody>
      </p:sp>
    </p:spTree>
    <p:extLst>
      <p:ext uri="{BB962C8B-B14F-4D97-AF65-F5344CB8AC3E}">
        <p14:creationId xmlns:p14="http://schemas.microsoft.com/office/powerpoint/2010/main" xmlns="" val="3462648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5FD5B6-A96F-4833-93A7-2FCC8D73254D}"/>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xmlns="" id="{F73EAD2C-081F-415B-BE49-32DA8FE6DC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xmlns="" val="2492257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F6FD3D-CC66-4AB0-B29F-042E2CC524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C1B82ED-223E-4C56-9B18-87BA0B1800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4DE181F7-6AE1-43BF-BDC6-D91D9F14A9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xmlns="" val="638022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009B1B-6A5D-41C7-8D00-6E967D07AF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36170B7-1FDB-4520-8D7F-3E0DCD622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982223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AF9F13F-BBDD-4C13-A1A4-02140F0813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7D4C49E-5730-4B76-A770-47D6F06FD9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1751258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889B76-E181-D249-A560-A893D84651B3}"/>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2FE08B9-ADEA-4345-BFDC-07F8E2FDDA3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39F45CA-DDE4-2243-BC2B-B1D2FE9A5F02}"/>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8/23/2022</a:t>
            </a:fld>
            <a:endParaRPr lang="en-US"/>
          </a:p>
        </p:txBody>
      </p:sp>
      <p:sp>
        <p:nvSpPr>
          <p:cNvPr id="5" name="Footer Placeholder 4">
            <a:extLst>
              <a:ext uri="{FF2B5EF4-FFF2-40B4-BE49-F238E27FC236}">
                <a16:creationId xmlns:a16="http://schemas.microsoft.com/office/drawing/2014/main" xmlns="" id="{D6581421-0D5F-7849-9989-551A50C6335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42688B33-3630-3D4E-912D-47220AD5C6AD}"/>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a:p>
        </p:txBody>
      </p:sp>
    </p:spTree>
    <p:extLst>
      <p:ext uri="{BB962C8B-B14F-4D97-AF65-F5344CB8AC3E}">
        <p14:creationId xmlns:p14="http://schemas.microsoft.com/office/powerpoint/2010/main" xmlns="" val="1052123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C72E91-52A0-B44E-A7BB-BB054BF7BA7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8AC09B4-0FDC-5E43-90E8-0C6C17CDCD6B}"/>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4D1C29F-5639-4F40-9F29-986C9E3B5065}"/>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8/23/2022</a:t>
            </a:fld>
            <a:endParaRPr lang="en-US"/>
          </a:p>
        </p:txBody>
      </p:sp>
      <p:sp>
        <p:nvSpPr>
          <p:cNvPr id="5" name="Footer Placeholder 4">
            <a:extLst>
              <a:ext uri="{FF2B5EF4-FFF2-40B4-BE49-F238E27FC236}">
                <a16:creationId xmlns:a16="http://schemas.microsoft.com/office/drawing/2014/main" xmlns="" id="{B9D499F5-7341-C049-9E5B-1F5B6D5DA01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C61D8154-0B3A-3B46-A014-041A6B22E41A}"/>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a:p>
        </p:txBody>
      </p:sp>
    </p:spTree>
    <p:extLst>
      <p:ext uri="{BB962C8B-B14F-4D97-AF65-F5344CB8AC3E}">
        <p14:creationId xmlns:p14="http://schemas.microsoft.com/office/powerpoint/2010/main" xmlns="" val="162571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D24A94-D2C2-DC48-BEAC-1F1FCCA0CC6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452AF8E0-D954-3B4F-9C79-AADA5160118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5BA97AC1-1F48-9143-A3E5-539056702CC9}"/>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8/23/2022</a:t>
            </a:fld>
            <a:endParaRPr lang="en-US"/>
          </a:p>
        </p:txBody>
      </p:sp>
      <p:sp>
        <p:nvSpPr>
          <p:cNvPr id="5" name="Footer Placeholder 4">
            <a:extLst>
              <a:ext uri="{FF2B5EF4-FFF2-40B4-BE49-F238E27FC236}">
                <a16:creationId xmlns:a16="http://schemas.microsoft.com/office/drawing/2014/main" xmlns="" id="{4C097294-C9FB-6E41-8D14-AE2A1FC75C3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A5D5C048-88FD-1541-9338-5AEC00F5453A}"/>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a:p>
        </p:txBody>
      </p:sp>
    </p:spTree>
    <p:extLst>
      <p:ext uri="{BB962C8B-B14F-4D97-AF65-F5344CB8AC3E}">
        <p14:creationId xmlns:p14="http://schemas.microsoft.com/office/powerpoint/2010/main" xmlns="" val="3683132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4F8222-C6F7-B248-BEDE-9E0FEE67EA1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6DC9CDA-E3C7-104C-8432-B9E73062A423}"/>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39C8983A-31E3-FD4A-91F6-F9BEE6A96707}"/>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E558D5A-392B-2346-91A3-44536215F6BF}"/>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8/23/2022</a:t>
            </a:fld>
            <a:endParaRPr lang="en-US"/>
          </a:p>
        </p:txBody>
      </p:sp>
      <p:sp>
        <p:nvSpPr>
          <p:cNvPr id="6" name="Footer Placeholder 5">
            <a:extLst>
              <a:ext uri="{FF2B5EF4-FFF2-40B4-BE49-F238E27FC236}">
                <a16:creationId xmlns:a16="http://schemas.microsoft.com/office/drawing/2014/main" xmlns="" id="{42507868-C00A-4442-83D6-061A6CE43DC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xmlns="" id="{C1011666-D7CE-EC48-B147-F1BF5AB5A65F}"/>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a:p>
        </p:txBody>
      </p:sp>
    </p:spTree>
    <p:extLst>
      <p:ext uri="{BB962C8B-B14F-4D97-AF65-F5344CB8AC3E}">
        <p14:creationId xmlns:p14="http://schemas.microsoft.com/office/powerpoint/2010/main" xmlns="" val="32619093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8608ED-7911-4D45-801A-D17051C5D3A3}"/>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B915E2D-E1CC-8249-8B91-F89496F0FD02}"/>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88723908-FBA8-FE42-96D2-D0B97E30BA33}"/>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07073A1E-6D35-B143-864C-597B4703B08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FCD0ED81-FBD0-D746-803A-8813BA3CFF1E}"/>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4C99BD8-AEC1-2942-B9DE-0B94FD02F230}"/>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8/23/2022</a:t>
            </a:fld>
            <a:endParaRPr lang="en-US"/>
          </a:p>
        </p:txBody>
      </p:sp>
      <p:sp>
        <p:nvSpPr>
          <p:cNvPr id="8" name="Footer Placeholder 7">
            <a:extLst>
              <a:ext uri="{FF2B5EF4-FFF2-40B4-BE49-F238E27FC236}">
                <a16:creationId xmlns:a16="http://schemas.microsoft.com/office/drawing/2014/main" xmlns="" id="{49859414-831B-8C4A-BBF2-27389FDEE8A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xmlns="" id="{25E1D35C-272B-AF4D-8F83-36C85BBF0F69}"/>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a:p>
        </p:txBody>
      </p:sp>
    </p:spTree>
    <p:extLst>
      <p:ext uri="{BB962C8B-B14F-4D97-AF65-F5344CB8AC3E}">
        <p14:creationId xmlns:p14="http://schemas.microsoft.com/office/powerpoint/2010/main" xmlns="" val="3044626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3689C0-87E6-4848-BA41-4ABC1E2BA0A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xmlns="" id="{96D866D2-895F-E94D-997B-25BC1B36D3BE}"/>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8/23/2022</a:t>
            </a:fld>
            <a:endParaRPr lang="en-US"/>
          </a:p>
        </p:txBody>
      </p:sp>
      <p:sp>
        <p:nvSpPr>
          <p:cNvPr id="4" name="Footer Placeholder 3">
            <a:extLst>
              <a:ext uri="{FF2B5EF4-FFF2-40B4-BE49-F238E27FC236}">
                <a16:creationId xmlns:a16="http://schemas.microsoft.com/office/drawing/2014/main" xmlns="" id="{5E357C8E-AB82-6740-9BB6-3BDF7E30F72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xmlns="" id="{9C50AF2D-3C0A-E14D-BBB8-12FA09BFF83A}"/>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a:p>
        </p:txBody>
      </p:sp>
    </p:spTree>
    <p:extLst>
      <p:ext uri="{BB962C8B-B14F-4D97-AF65-F5344CB8AC3E}">
        <p14:creationId xmlns:p14="http://schemas.microsoft.com/office/powerpoint/2010/main" xmlns="" val="4147387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307DF6B-1663-3B4C-B9E4-F9AD5A0AC2C8}"/>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8/23/2022</a:t>
            </a:fld>
            <a:endParaRPr lang="en-US"/>
          </a:p>
        </p:txBody>
      </p:sp>
      <p:sp>
        <p:nvSpPr>
          <p:cNvPr id="3" name="Footer Placeholder 2">
            <a:extLst>
              <a:ext uri="{FF2B5EF4-FFF2-40B4-BE49-F238E27FC236}">
                <a16:creationId xmlns:a16="http://schemas.microsoft.com/office/drawing/2014/main" xmlns="" id="{E9D9E209-5D49-FA42-9024-5719419642C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xmlns="" id="{1715B513-2D2B-7644-A5F4-F4BF67DA03D2}"/>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a:p>
        </p:txBody>
      </p:sp>
    </p:spTree>
    <p:extLst>
      <p:ext uri="{BB962C8B-B14F-4D97-AF65-F5344CB8AC3E}">
        <p14:creationId xmlns:p14="http://schemas.microsoft.com/office/powerpoint/2010/main" xmlns="" val="2669179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471F91-16DB-40B9-BF7F-BDBAF549D01F}"/>
              </a:ext>
            </a:extLst>
          </p:cNvPr>
          <p:cNvSpPr>
            <a:spLocks noGrp="1"/>
          </p:cNvSpPr>
          <p:nvPr>
            <p:ph type="title"/>
          </p:nvPr>
        </p:nvSpPr>
        <p:spPr>
          <a:xfrm>
            <a:off x="838200" y="365125"/>
            <a:ext cx="10515600" cy="841375"/>
          </a:xfrm>
        </p:spPr>
        <p:txBody>
          <a:bodyPr>
            <a:normAutofit/>
          </a:bodyPr>
          <a:lstStyle>
            <a:lvl1pPr>
              <a:defRPr sz="3000"/>
            </a:lvl1pPr>
          </a:lstStyle>
          <a:p>
            <a:r>
              <a:rPr lang="en-US"/>
              <a:t>Click to edit Master title style</a:t>
            </a:r>
          </a:p>
        </p:txBody>
      </p:sp>
      <p:sp>
        <p:nvSpPr>
          <p:cNvPr id="3" name="Content Placeholder 2">
            <a:extLst>
              <a:ext uri="{FF2B5EF4-FFF2-40B4-BE49-F238E27FC236}">
                <a16:creationId xmlns:a16="http://schemas.microsoft.com/office/drawing/2014/main" xmlns="" id="{03993D52-1844-464C-8874-BD541E66C4EC}"/>
              </a:ext>
            </a:extLst>
          </p:cNvPr>
          <p:cNvSpPr>
            <a:spLocks noGrp="1"/>
          </p:cNvSpPr>
          <p:nvPr>
            <p:ph idx="1"/>
          </p:nvPr>
        </p:nvSpPr>
        <p:spPr>
          <a:xfrm>
            <a:off x="838200" y="1346200"/>
            <a:ext cx="10515600" cy="4167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5704015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11C708-3B18-FA4D-8A67-8DEE5FCF851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8F1E6788-6106-C64E-AA38-7324F22A65EA}"/>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3632A29-D6B8-814D-8344-B38843D2550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140A7107-27DD-E949-80B9-A2420548869D}"/>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8/23/2022</a:t>
            </a:fld>
            <a:endParaRPr lang="en-US"/>
          </a:p>
        </p:txBody>
      </p:sp>
      <p:sp>
        <p:nvSpPr>
          <p:cNvPr id="6" name="Footer Placeholder 5">
            <a:extLst>
              <a:ext uri="{FF2B5EF4-FFF2-40B4-BE49-F238E27FC236}">
                <a16:creationId xmlns:a16="http://schemas.microsoft.com/office/drawing/2014/main" xmlns="" id="{42D928FE-ECC4-374F-9461-7A8E98BD25F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xmlns="" id="{4268723E-8231-D74F-B1E0-50C44BF41A19}"/>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a:p>
        </p:txBody>
      </p:sp>
    </p:spTree>
    <p:extLst>
      <p:ext uri="{BB962C8B-B14F-4D97-AF65-F5344CB8AC3E}">
        <p14:creationId xmlns:p14="http://schemas.microsoft.com/office/powerpoint/2010/main" xmlns="" val="38367049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56C90C-51AD-D94C-9D6E-EF6A7A4316FC}"/>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C2CE4D0-3622-C440-A090-6EC07B63B5BE}"/>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F2C1620-4AAD-F044-B9AC-9BB781E4A62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6B95B305-760F-454C-B955-30EA3871FFC2}"/>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8/23/2022</a:t>
            </a:fld>
            <a:endParaRPr lang="en-US"/>
          </a:p>
        </p:txBody>
      </p:sp>
      <p:sp>
        <p:nvSpPr>
          <p:cNvPr id="6" name="Footer Placeholder 5">
            <a:extLst>
              <a:ext uri="{FF2B5EF4-FFF2-40B4-BE49-F238E27FC236}">
                <a16:creationId xmlns:a16="http://schemas.microsoft.com/office/drawing/2014/main" xmlns="" id="{A09DC23E-5425-3D44-8CEE-C389424BD04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xmlns="" id="{8D9BA3D5-09A1-B543-A1A4-E6D96FA6BDAC}"/>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a:p>
        </p:txBody>
      </p:sp>
    </p:spTree>
    <p:extLst>
      <p:ext uri="{BB962C8B-B14F-4D97-AF65-F5344CB8AC3E}">
        <p14:creationId xmlns:p14="http://schemas.microsoft.com/office/powerpoint/2010/main" xmlns="" val="39144524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672E49-E56F-054F-82C8-8D2BDAF2527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96FCC895-35F6-3A4B-A185-04A85E6C88C1}"/>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541B9A4-D2FD-1441-AC03-5AABB9162450}"/>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8/23/2022</a:t>
            </a:fld>
            <a:endParaRPr lang="en-US"/>
          </a:p>
        </p:txBody>
      </p:sp>
      <p:sp>
        <p:nvSpPr>
          <p:cNvPr id="5" name="Footer Placeholder 4">
            <a:extLst>
              <a:ext uri="{FF2B5EF4-FFF2-40B4-BE49-F238E27FC236}">
                <a16:creationId xmlns:a16="http://schemas.microsoft.com/office/drawing/2014/main" xmlns="" id="{F9ADA6F4-D9D6-1749-BDAC-78E6F00C48F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BDA61966-342A-6D40-BC49-1FBCB6BDC324}"/>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a:p>
        </p:txBody>
      </p:sp>
    </p:spTree>
    <p:extLst>
      <p:ext uri="{BB962C8B-B14F-4D97-AF65-F5344CB8AC3E}">
        <p14:creationId xmlns:p14="http://schemas.microsoft.com/office/powerpoint/2010/main" xmlns="" val="13196279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EB4FCCB-56A1-D045-B676-0C22480E3D47}"/>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DAF033EA-0A77-3941-A6FC-E4548FD50A7F}"/>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9A3E381-F48E-FC43-BD93-D5DE6B215D42}"/>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8/23/2022</a:t>
            </a:fld>
            <a:endParaRPr lang="en-US"/>
          </a:p>
        </p:txBody>
      </p:sp>
      <p:sp>
        <p:nvSpPr>
          <p:cNvPr id="5" name="Footer Placeholder 4">
            <a:extLst>
              <a:ext uri="{FF2B5EF4-FFF2-40B4-BE49-F238E27FC236}">
                <a16:creationId xmlns:a16="http://schemas.microsoft.com/office/drawing/2014/main" xmlns="" id="{BCD4F638-5272-DD46-80C3-39DB5B57E9E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44D21A2C-0E13-934A-9948-C1E211C82D7E}"/>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a:p>
        </p:txBody>
      </p:sp>
    </p:spTree>
    <p:extLst>
      <p:ext uri="{BB962C8B-B14F-4D97-AF65-F5344CB8AC3E}">
        <p14:creationId xmlns:p14="http://schemas.microsoft.com/office/powerpoint/2010/main" xmlns="" val="175379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16A515-1E95-441A-A469-6DE568E626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6A0BF24-FD9C-4399-BEB3-4680E042A5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AE86440-5D7B-4AD9-A762-4217338D4D27}"/>
              </a:ext>
            </a:extLst>
          </p:cNvPr>
          <p:cNvSpPr>
            <a:spLocks noGrp="1"/>
          </p:cNvSpPr>
          <p:nvPr>
            <p:ph type="dt" sz="half" idx="10"/>
          </p:nvPr>
        </p:nvSpPr>
        <p:spPr>
          <a:xfrm>
            <a:off x="838200" y="6356350"/>
            <a:ext cx="2743200" cy="365125"/>
          </a:xfrm>
          <a:prstGeom prst="rect">
            <a:avLst/>
          </a:prstGeom>
        </p:spPr>
        <p:txBody>
          <a:bodyPr/>
          <a:lstStyle/>
          <a:p>
            <a:fld id="{FC8E130E-D38D-4BD0-9BE5-F7B48C079C23}" type="datetimeFigureOut">
              <a:rPr lang="en-US" smtClean="0"/>
              <a:pPr/>
              <a:t>8/23/2022</a:t>
            </a:fld>
            <a:endParaRPr lang="en-US"/>
          </a:p>
        </p:txBody>
      </p:sp>
      <p:sp>
        <p:nvSpPr>
          <p:cNvPr id="5" name="Footer Placeholder 4">
            <a:extLst>
              <a:ext uri="{FF2B5EF4-FFF2-40B4-BE49-F238E27FC236}">
                <a16:creationId xmlns:a16="http://schemas.microsoft.com/office/drawing/2014/main" xmlns="" id="{85A57B59-1EC8-4D0E-804F-54E678656FF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2BDAD5E3-7B39-4DBF-8233-B4D0F4598817}"/>
              </a:ext>
            </a:extLst>
          </p:cNvPr>
          <p:cNvSpPr>
            <a:spLocks noGrp="1"/>
          </p:cNvSpPr>
          <p:nvPr>
            <p:ph type="sldNum" sz="quarter" idx="12"/>
          </p:nvPr>
        </p:nvSpPr>
        <p:spPr>
          <a:xfrm>
            <a:off x="9095509" y="6310312"/>
            <a:ext cx="2743200" cy="365125"/>
          </a:xfrm>
          <a:prstGeom prst="rect">
            <a:avLst/>
          </a:prstGeom>
        </p:spPr>
        <p:txBody>
          <a:bodyPr/>
          <a:lstStyle/>
          <a:p>
            <a:fld id="{01BA374B-96E1-4B69-AC0E-0EF63C3DFBAB}" type="slidenum">
              <a:rPr lang="en-US" smtClean="0"/>
              <a:pPr/>
              <a:t>‹#›</a:t>
            </a:fld>
            <a:endParaRPr lang="en-US"/>
          </a:p>
        </p:txBody>
      </p:sp>
    </p:spTree>
    <p:extLst>
      <p:ext uri="{BB962C8B-B14F-4D97-AF65-F5344CB8AC3E}">
        <p14:creationId xmlns:p14="http://schemas.microsoft.com/office/powerpoint/2010/main" xmlns="" val="362835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075E09-9F93-4318-BB19-B8BC2265F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7972C81-D9AA-4E31-B83B-56ECE7C449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C368783-258F-400D-B781-E429BA422A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3641699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CB3E57-E82C-44C0-A626-65DC40D51E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9CC1B8E-7174-4D60-9600-452FDABBC6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2A2B9B7-76B5-4583-BD56-42656DFA6F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6CDE24E-AED2-4805-95B8-6FF986CCD5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B52D666-D9AA-46E9-9284-B2A6BA3DED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3474803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1724FB-C5FC-4F4F-A678-39444E9E87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xmlns="" val="1843849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61149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24403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28E999-6500-4261-BFB7-61A22CAC95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C1B83943-5EEB-4F94-8EEA-331E71A1FB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5DB0ECC-1D84-4E56-BD64-A135577DF4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xmlns="" val="2332619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F9F4903-2802-44B3-A366-9D2FA599F17F}"/>
              </a:ext>
            </a:extLst>
          </p:cNvPr>
          <p:cNvSpPr>
            <a:spLocks noGrp="1"/>
          </p:cNvSpPr>
          <p:nvPr>
            <p:ph type="title"/>
          </p:nvPr>
        </p:nvSpPr>
        <p:spPr>
          <a:xfrm>
            <a:off x="838200" y="365125"/>
            <a:ext cx="10515600" cy="8032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EDC4B379-CBAA-4B9F-8D36-1A83BC2EC0CE}"/>
              </a:ext>
            </a:extLst>
          </p:cNvPr>
          <p:cNvSpPr>
            <a:spLocks noGrp="1"/>
          </p:cNvSpPr>
          <p:nvPr>
            <p:ph type="body" idx="1"/>
          </p:nvPr>
        </p:nvSpPr>
        <p:spPr>
          <a:xfrm>
            <a:off x="838200" y="1330461"/>
            <a:ext cx="10515600" cy="41836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xmlns="" id="{72F041E8-8966-486A-93D2-1D48649C61F8}"/>
              </a:ext>
            </a:extLst>
          </p:cNvPr>
          <p:cNvSpPr/>
          <p:nvPr userDrawn="1"/>
        </p:nvSpPr>
        <p:spPr>
          <a:xfrm>
            <a:off x="9125803" y="5938324"/>
            <a:ext cx="2807159" cy="782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pic>
        <p:nvPicPr>
          <p:cNvPr id="14" name="Picture 13">
            <a:extLst>
              <a:ext uri="{FF2B5EF4-FFF2-40B4-BE49-F238E27FC236}">
                <a16:creationId xmlns:a16="http://schemas.microsoft.com/office/drawing/2014/main" xmlns="" id="{606F2D13-B305-4AF5-83F1-E488A7AA25BF}"/>
              </a:ext>
            </a:extLst>
          </p:cNvPr>
          <p:cNvPicPr>
            <a:picLocks noChangeAspect="1"/>
          </p:cNvPicPr>
          <p:nvPr userDrawn="1"/>
        </p:nvPicPr>
        <p:blipFill>
          <a:blip r:embed="rId14" cstate="email">
            <a:extLst>
              <a:ext uri="{28A0092B-C50C-407E-A947-70E740481C1C}">
                <a14:useLocalDpi xmlns:a14="http://schemas.microsoft.com/office/drawing/2010/main" xmlns=""/>
              </a:ext>
            </a:extLst>
          </a:blip>
          <a:stretch>
            <a:fillRect/>
          </a:stretch>
        </p:blipFill>
        <p:spPr>
          <a:xfrm>
            <a:off x="10283316" y="6066502"/>
            <a:ext cx="673402" cy="673402"/>
          </a:xfrm>
          <a:prstGeom prst="rect">
            <a:avLst/>
          </a:prstGeom>
        </p:spPr>
      </p:pic>
      <p:pic>
        <p:nvPicPr>
          <p:cNvPr id="15" name="Picture 14">
            <a:extLst>
              <a:ext uri="{FF2B5EF4-FFF2-40B4-BE49-F238E27FC236}">
                <a16:creationId xmlns:a16="http://schemas.microsoft.com/office/drawing/2014/main" xmlns="" id="{D16CADF3-918E-4D37-B501-81D644BF9825}"/>
              </a:ext>
            </a:extLst>
          </p:cNvPr>
          <p:cNvPicPr>
            <a:picLocks noChangeAspect="1"/>
          </p:cNvPicPr>
          <p:nvPr userDrawn="1"/>
        </p:nvPicPr>
        <p:blipFill>
          <a:blip r:embed="rId15" cstate="email">
            <a:extLst>
              <a:ext uri="{28A0092B-C50C-407E-A947-70E740481C1C}">
                <a14:useLocalDpi xmlns:a14="http://schemas.microsoft.com/office/drawing/2010/main" xmlns=""/>
              </a:ext>
            </a:extLst>
          </a:blip>
          <a:stretch>
            <a:fillRect/>
          </a:stretch>
        </p:blipFill>
        <p:spPr>
          <a:xfrm>
            <a:off x="9350823" y="5837082"/>
            <a:ext cx="721432" cy="1020918"/>
          </a:xfrm>
          <a:prstGeom prst="rect">
            <a:avLst/>
          </a:prstGeom>
        </p:spPr>
      </p:pic>
      <p:pic>
        <p:nvPicPr>
          <p:cNvPr id="17" name="Picture 4" descr="National Development Agency">
            <a:extLst>
              <a:ext uri="{FF2B5EF4-FFF2-40B4-BE49-F238E27FC236}">
                <a16:creationId xmlns:a16="http://schemas.microsoft.com/office/drawing/2014/main" xmlns="" id="{1BD63299-C114-41EA-90AB-3B6DBDC27CD5}"/>
              </a:ext>
            </a:extLst>
          </p:cNvPr>
          <p:cNvPicPr>
            <a:picLocks noChangeAspect="1" noChangeArrowheads="1"/>
          </p:cNvPicPr>
          <p:nvPr userDrawn="1"/>
        </p:nvPicPr>
        <p:blipFill>
          <a:blip r:embed="rId16" cstate="email">
            <a:extLst>
              <a:ext uri="{28A0092B-C50C-407E-A947-70E740481C1C}">
                <a14:useLocalDpi xmlns:a14="http://schemas.microsoft.com/office/drawing/2010/main" xmlns=""/>
              </a:ext>
            </a:extLst>
          </a:blip>
          <a:srcRect/>
          <a:stretch>
            <a:fillRect/>
          </a:stretch>
        </p:blipFill>
        <p:spPr bwMode="auto">
          <a:xfrm>
            <a:off x="8566150" y="5946986"/>
            <a:ext cx="515872" cy="786390"/>
          </a:xfrm>
          <a:prstGeom prst="rect">
            <a:avLst/>
          </a:prstGeom>
          <a:noFill/>
          <a:extLst>
            <a:ext uri="{909E8E84-426E-40DD-AFC4-6F175D3DCCD1}">
              <a14:hiddenFill xmlns:a14="http://schemas.microsoft.com/office/drawing/2010/main" xmlns="">
                <a:solidFill>
                  <a:srgbClr val="FFFFFF"/>
                </a:solidFill>
              </a14:hiddenFill>
            </a:ext>
          </a:extLst>
        </p:spPr>
      </p:pic>
      <p:pic>
        <p:nvPicPr>
          <p:cNvPr id="18" name="Picture 6" descr="Department of Social Development Bursaries and Financial ...">
            <a:extLst>
              <a:ext uri="{FF2B5EF4-FFF2-40B4-BE49-F238E27FC236}">
                <a16:creationId xmlns:a16="http://schemas.microsoft.com/office/drawing/2014/main" xmlns="" id="{31E18506-1CA4-484A-B276-165C56594203}"/>
              </a:ext>
            </a:extLst>
          </p:cNvPr>
          <p:cNvPicPr>
            <a:picLocks noChangeAspect="1" noChangeArrowheads="1"/>
          </p:cNvPicPr>
          <p:nvPr userDrawn="1"/>
        </p:nvPicPr>
        <p:blipFill>
          <a:blip r:embed="rId17" cstate="email">
            <a:extLst>
              <a:ext uri="{28A0092B-C50C-407E-A947-70E740481C1C}">
                <a14:useLocalDpi xmlns:a14="http://schemas.microsoft.com/office/drawing/2010/main" xmlns=""/>
              </a:ext>
            </a:extLst>
          </a:blip>
          <a:srcRect/>
          <a:stretch>
            <a:fillRect/>
          </a:stretch>
        </p:blipFill>
        <p:spPr bwMode="auto">
          <a:xfrm>
            <a:off x="637320" y="5938324"/>
            <a:ext cx="1750831" cy="916268"/>
          </a:xfrm>
          <a:prstGeom prst="rect">
            <a:avLst/>
          </a:prstGeom>
          <a:noFill/>
          <a:extLst>
            <a:ext uri="{909E8E84-426E-40DD-AFC4-6F175D3DCCD1}">
              <a14:hiddenFill xmlns:a14="http://schemas.microsoft.com/office/drawing/2010/main" xmlns="">
                <a:solidFill>
                  <a:srgbClr val="FFFFFF"/>
                </a:solidFill>
              </a14:hiddenFill>
            </a:ext>
          </a:extLst>
        </p:spPr>
      </p:pic>
      <p:sp>
        <p:nvSpPr>
          <p:cNvPr id="19" name="Rectangle 18">
            <a:extLst>
              <a:ext uri="{FF2B5EF4-FFF2-40B4-BE49-F238E27FC236}">
                <a16:creationId xmlns:a16="http://schemas.microsoft.com/office/drawing/2014/main" xmlns="" id="{D433A343-558B-43F3-A8E6-B41A67E2BFB4}"/>
              </a:ext>
            </a:extLst>
          </p:cNvPr>
          <p:cNvSpPr/>
          <p:nvPr userDrawn="1"/>
        </p:nvSpPr>
        <p:spPr>
          <a:xfrm>
            <a:off x="0" y="-1588"/>
            <a:ext cx="5036024"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48138"/>
              </a:solidFill>
            </a:endParaRPr>
          </a:p>
        </p:txBody>
      </p:sp>
      <p:sp>
        <p:nvSpPr>
          <p:cNvPr id="24" name="Rectangle 23">
            <a:extLst>
              <a:ext uri="{FF2B5EF4-FFF2-40B4-BE49-F238E27FC236}">
                <a16:creationId xmlns:a16="http://schemas.microsoft.com/office/drawing/2014/main" xmlns="" id="{A211CFFC-F9D9-8B43-AE15-5A874B99750E}"/>
              </a:ext>
            </a:extLst>
          </p:cNvPr>
          <p:cNvSpPr/>
          <p:nvPr userDrawn="1"/>
        </p:nvSpPr>
        <p:spPr>
          <a:xfrm>
            <a:off x="7150418" y="5633328"/>
            <a:ext cx="5036024"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48138"/>
              </a:solidFill>
            </a:endParaRPr>
          </a:p>
        </p:txBody>
      </p:sp>
      <p:pic>
        <p:nvPicPr>
          <p:cNvPr id="25" name="Picture 24">
            <a:extLst>
              <a:ext uri="{FF2B5EF4-FFF2-40B4-BE49-F238E27FC236}">
                <a16:creationId xmlns:a16="http://schemas.microsoft.com/office/drawing/2014/main" xmlns="" id="{BE04898D-4836-FD4F-98AF-954B4D494D08}"/>
              </a:ext>
            </a:extLst>
          </p:cNvPr>
          <p:cNvPicPr>
            <a:picLocks noChangeAspect="1"/>
          </p:cNvPicPr>
          <p:nvPr userDrawn="1"/>
        </p:nvPicPr>
        <p:blipFill rotWithShape="1">
          <a:blip r:embed="rId18" cstate="email">
            <a:extLst>
              <a:ext uri="{28A0092B-C50C-407E-A947-70E740481C1C}">
                <a14:useLocalDpi xmlns:a14="http://schemas.microsoft.com/office/drawing/2010/main" xmlns=""/>
              </a:ext>
            </a:extLst>
          </a:blip>
          <a:srcRect/>
          <a:stretch/>
        </p:blipFill>
        <p:spPr>
          <a:xfrm>
            <a:off x="10988772" y="6029893"/>
            <a:ext cx="966309" cy="722291"/>
          </a:xfrm>
          <a:prstGeom prst="rect">
            <a:avLst/>
          </a:prstGeom>
        </p:spPr>
      </p:pic>
    </p:spTree>
    <p:extLst>
      <p:ext uri="{BB962C8B-B14F-4D97-AF65-F5344CB8AC3E}">
        <p14:creationId xmlns:p14="http://schemas.microsoft.com/office/powerpoint/2010/main" xmlns="" val="2169614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6" r:id="rId8"/>
    <p:sldLayoutId id="2147483680" r:id="rId9"/>
    <p:sldLayoutId id="2147483681" r:id="rId10"/>
    <p:sldLayoutId id="2147483682" r:id="rId11"/>
    <p:sldLayoutId id="2147483683" r:id="rId12"/>
  </p:sldLayoutIdLst>
  <p:txStyles>
    <p:titleStyle>
      <a:lvl1pPr algn="l" defTabSz="914400" rtl="0" eaLnBrk="1" latinLnBrk="0" hangingPunct="1">
        <a:lnSpc>
          <a:spcPct val="90000"/>
        </a:lnSpc>
        <a:spcBef>
          <a:spcPct val="0"/>
        </a:spcBef>
        <a:buNone/>
        <a:defRPr sz="3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B48138"/>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B48138"/>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B48138"/>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B48138"/>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B48138"/>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703200325"/>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p:txBody>
          <a:bodyPr/>
          <a:lstStyle/>
          <a:p>
            <a:r>
              <a:rPr lang="en-GB" dirty="0"/>
              <a:t>Select Committee on Health and Social Services </a:t>
            </a:r>
          </a:p>
          <a:p>
            <a:r>
              <a:rPr lang="en-ZA" dirty="0"/>
              <a:t>23 AUGUST 2022</a:t>
            </a:r>
          </a:p>
        </p:txBody>
      </p:sp>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p:txBody>
          <a:bodyPr>
            <a:normAutofit/>
          </a:bodyPr>
          <a:lstStyle/>
          <a:p>
            <a:r>
              <a:rPr lang="en-GB" sz="4000" dirty="0"/>
              <a:t>REPORT ON THE COVID-19 SOCIAL RELIEF OF DISTRESS  PROVISION AND INTERVENTIONS</a:t>
            </a:r>
            <a:endParaRPr lang="en-ZA" sz="4000" dirty="0"/>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xmlns="" val="1868038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924910"/>
            <a:ext cx="10515600" cy="2091559"/>
          </a:xfrm>
        </p:spPr>
        <p:txBody>
          <a:bodyPr/>
          <a:lstStyle/>
          <a:p>
            <a:pPr algn="ctr"/>
            <a:r>
              <a:rPr lang="en-US" dirty="0"/>
              <a:t>Implementation</a:t>
            </a:r>
            <a:endParaRPr lang="en-ZA" dirty="0"/>
          </a:p>
        </p:txBody>
      </p:sp>
      <p:sp>
        <p:nvSpPr>
          <p:cNvPr id="3" name="Text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1729740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Total Applications by gender and province as at 02 August 2022</a:t>
            </a:r>
          </a:p>
        </p:txBody>
      </p:sp>
      <p:graphicFrame>
        <p:nvGraphicFramePr>
          <p:cNvPr id="4" name="Table 3"/>
          <p:cNvGraphicFramePr>
            <a:graphicFrameLocks noGrp="1"/>
          </p:cNvGraphicFramePr>
          <p:nvPr/>
        </p:nvGraphicFramePr>
        <p:xfrm>
          <a:off x="1049285" y="1340969"/>
          <a:ext cx="8845484" cy="4101084"/>
        </p:xfrm>
        <a:graphic>
          <a:graphicData uri="http://schemas.openxmlformats.org/drawingml/2006/table">
            <a:tbl>
              <a:tblPr firstRow="1" firstCol="1" bandRow="1"/>
              <a:tblGrid>
                <a:gridCol w="3135663">
                  <a:extLst>
                    <a:ext uri="{9D8B030D-6E8A-4147-A177-3AD203B41FA5}">
                      <a16:colId xmlns:a16="http://schemas.microsoft.com/office/drawing/2014/main" xmlns="" val="780379072"/>
                    </a:ext>
                  </a:extLst>
                </a:gridCol>
                <a:gridCol w="1878137">
                  <a:extLst>
                    <a:ext uri="{9D8B030D-6E8A-4147-A177-3AD203B41FA5}">
                      <a16:colId xmlns:a16="http://schemas.microsoft.com/office/drawing/2014/main" xmlns="" val="448462754"/>
                    </a:ext>
                  </a:extLst>
                </a:gridCol>
                <a:gridCol w="1997367">
                  <a:extLst>
                    <a:ext uri="{9D8B030D-6E8A-4147-A177-3AD203B41FA5}">
                      <a16:colId xmlns:a16="http://schemas.microsoft.com/office/drawing/2014/main" xmlns="" val="75576561"/>
                    </a:ext>
                  </a:extLst>
                </a:gridCol>
                <a:gridCol w="1834317">
                  <a:extLst>
                    <a:ext uri="{9D8B030D-6E8A-4147-A177-3AD203B41FA5}">
                      <a16:colId xmlns:a16="http://schemas.microsoft.com/office/drawing/2014/main" xmlns="" val="1992982428"/>
                    </a:ext>
                  </a:extLst>
                </a:gridCol>
              </a:tblGrid>
              <a:tr h="254464">
                <a:tc gridSpan="2">
                  <a:txBody>
                    <a:bodyPr/>
                    <a:lstStyle/>
                    <a:p>
                      <a:pPr marL="0" marR="0">
                        <a:lnSpc>
                          <a:spcPct val="115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15000"/>
                        </a:lnSpc>
                      </a:pPr>
                      <a:endParaRPr lang="en-US" sz="18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8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48955863"/>
                  </a:ext>
                </a:extLst>
              </a:tr>
              <a:tr h="254464">
                <a:tc>
                  <a:txBody>
                    <a:bodyPr/>
                    <a:lstStyle/>
                    <a:p>
                      <a:pPr marL="0" marR="0">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Province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Female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Male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642781142"/>
                  </a:ext>
                </a:extLst>
              </a:tr>
              <a:tr h="254464">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Eastern Cape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883 900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656 018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1 539 918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32343809"/>
                  </a:ext>
                </a:extLst>
              </a:tr>
              <a:tr h="254464">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Free State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380 812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286 700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667 512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20908720"/>
                  </a:ext>
                </a:extLst>
              </a:tr>
              <a:tr h="254464">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Gauteng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1 268 386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1 080 332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2 348 718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82738680"/>
                  </a:ext>
                </a:extLst>
              </a:tr>
              <a:tr h="254464">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KwaZulu Natal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1 530 866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1 154 960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2 685 826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86246327"/>
                  </a:ext>
                </a:extLst>
              </a:tr>
              <a:tr h="254464">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Limpopo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950 985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700 580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1 651 565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91690752"/>
                  </a:ext>
                </a:extLst>
              </a:tr>
              <a:tr h="254464">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Mpumalanga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615 483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454 140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1 069 623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14804442"/>
                  </a:ext>
                </a:extLst>
              </a:tr>
              <a:tr h="254464">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North West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474 492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363 797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838 289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89721447"/>
                  </a:ext>
                </a:extLst>
              </a:tr>
              <a:tr h="254464">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Northern Cape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125 166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100 236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225 402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84402982"/>
                  </a:ext>
                </a:extLst>
              </a:tr>
              <a:tr h="254464">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Western Cape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463 789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333 032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796 821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01800535"/>
                  </a:ext>
                </a:extLst>
              </a:tr>
              <a:tr h="254464">
                <a:tc>
                  <a:txBody>
                    <a:bodyPr/>
                    <a:lstStyle/>
                    <a:p>
                      <a:pPr marL="0" marR="0">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6 693 879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5 129 795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11 823 674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1003559301"/>
                  </a:ext>
                </a:extLst>
              </a:tr>
              <a:tr h="254464">
                <a:tc>
                  <a:txBody>
                    <a:bodyPr/>
                    <a:lstStyle/>
                    <a:p>
                      <a:pPr marL="0" marR="0">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xmlns="" val="3921207174"/>
                  </a:ext>
                </a:extLst>
              </a:tr>
            </a:tbl>
          </a:graphicData>
        </a:graphic>
      </p:graphicFrame>
    </p:spTree>
    <p:extLst>
      <p:ext uri="{BB962C8B-B14F-4D97-AF65-F5344CB8AC3E}">
        <p14:creationId xmlns:p14="http://schemas.microsoft.com/office/powerpoint/2010/main" xmlns="" val="3826973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Total Applications by non- citizens as at 02 August 2022</a:t>
            </a:r>
          </a:p>
        </p:txBody>
      </p:sp>
      <p:sp>
        <p:nvSpPr>
          <p:cNvPr id="8" name="Rectangle 4"/>
          <p:cNvSpPr>
            <a:spLocks noChangeArrowheads="1"/>
          </p:cNvSpPr>
          <p:nvPr/>
        </p:nvSpPr>
        <p:spPr bwMode="auto">
          <a:xfrm>
            <a:off x="1104395" y="5440189"/>
            <a:ext cx="3082895"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ZA"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*SPH </a:t>
            </a:r>
            <a:r>
              <a:rPr kumimoji="0" lang="en-ZA"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n-ZA"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special permit holders</a:t>
            </a:r>
            <a:endParaRPr kumimoji="0" lang="en-ZA" altLang="en-US" sz="1600" b="0" i="0" u="none" strike="noStrike" cap="none" normalizeH="0" baseline="0" dirty="0">
              <a:ln>
                <a:noFill/>
              </a:ln>
              <a:solidFill>
                <a:schemeClr val="tx1"/>
              </a:solidFill>
              <a:effectLst/>
              <a:latin typeface="Arial" panose="020B0604020202020204" pitchFamily="34" charset="0"/>
            </a:endParaRPr>
          </a:p>
        </p:txBody>
      </p:sp>
      <p:graphicFrame>
        <p:nvGraphicFramePr>
          <p:cNvPr id="3" name="Table 2"/>
          <p:cNvGraphicFramePr>
            <a:graphicFrameLocks noGrp="1"/>
          </p:cNvGraphicFramePr>
          <p:nvPr/>
        </p:nvGraphicFramePr>
        <p:xfrm>
          <a:off x="1104395" y="1264683"/>
          <a:ext cx="9579647" cy="4112553"/>
        </p:xfrm>
        <a:graphic>
          <a:graphicData uri="http://schemas.openxmlformats.org/drawingml/2006/table">
            <a:tbl>
              <a:tblPr firstRow="1" firstCol="1" bandRow="1"/>
              <a:tblGrid>
                <a:gridCol w="1806145">
                  <a:extLst>
                    <a:ext uri="{9D8B030D-6E8A-4147-A177-3AD203B41FA5}">
                      <a16:colId xmlns:a16="http://schemas.microsoft.com/office/drawing/2014/main" xmlns="" val="761215172"/>
                    </a:ext>
                  </a:extLst>
                </a:gridCol>
                <a:gridCol w="1436329">
                  <a:extLst>
                    <a:ext uri="{9D8B030D-6E8A-4147-A177-3AD203B41FA5}">
                      <a16:colId xmlns:a16="http://schemas.microsoft.com/office/drawing/2014/main" xmlns="" val="1677365273"/>
                    </a:ext>
                  </a:extLst>
                </a:gridCol>
                <a:gridCol w="1812974">
                  <a:extLst>
                    <a:ext uri="{9D8B030D-6E8A-4147-A177-3AD203B41FA5}">
                      <a16:colId xmlns:a16="http://schemas.microsoft.com/office/drawing/2014/main" xmlns="" val="531929363"/>
                    </a:ext>
                  </a:extLst>
                </a:gridCol>
                <a:gridCol w="1550494">
                  <a:extLst>
                    <a:ext uri="{9D8B030D-6E8A-4147-A177-3AD203B41FA5}">
                      <a16:colId xmlns:a16="http://schemas.microsoft.com/office/drawing/2014/main" xmlns="" val="1345432880"/>
                    </a:ext>
                  </a:extLst>
                </a:gridCol>
                <a:gridCol w="1674295">
                  <a:extLst>
                    <a:ext uri="{9D8B030D-6E8A-4147-A177-3AD203B41FA5}">
                      <a16:colId xmlns:a16="http://schemas.microsoft.com/office/drawing/2014/main" xmlns="" val="1463433513"/>
                    </a:ext>
                  </a:extLst>
                </a:gridCol>
                <a:gridCol w="1299410">
                  <a:extLst>
                    <a:ext uri="{9D8B030D-6E8A-4147-A177-3AD203B41FA5}">
                      <a16:colId xmlns:a16="http://schemas.microsoft.com/office/drawing/2014/main" xmlns="" val="1995660448"/>
                    </a:ext>
                  </a:extLst>
                </a:gridCol>
              </a:tblGrid>
              <a:tr h="326937">
                <a:tc gridSpan="5">
                  <a:txBody>
                    <a:bodyPr/>
                    <a:lstStyle/>
                    <a:p>
                      <a:pPr marL="0" marR="0">
                        <a:lnSpc>
                          <a:spcPct val="115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nSpc>
                          <a:spcPct val="115000"/>
                        </a:lnSpc>
                      </a:pPr>
                      <a:endParaRPr lang="en-US" sz="18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38041070"/>
                  </a:ext>
                </a:extLst>
              </a:tr>
              <a:tr h="307721">
                <a:tc>
                  <a:txBody>
                    <a:bodyPr/>
                    <a:lstStyle/>
                    <a:p>
                      <a:pPr marL="0" marR="0">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Province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Angola SPH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Asylum seeker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Lesotho SPH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Zimbabwe SPH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3624087850"/>
                  </a:ext>
                </a:extLst>
              </a:tr>
              <a:tr h="307721">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Eastern Cape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542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1 488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2 558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15022770"/>
                  </a:ext>
                </a:extLst>
              </a:tr>
              <a:tr h="307721">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Free State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2 034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2 255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97759084"/>
                  </a:ext>
                </a:extLst>
              </a:tr>
              <a:tr h="307721">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Gauteng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5 516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6 542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32078108"/>
                  </a:ext>
                </a:extLst>
              </a:tr>
              <a:tr h="307721">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KwaZulu Natal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2 555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526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4 057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37898698"/>
                  </a:ext>
                </a:extLst>
              </a:tr>
              <a:tr h="307721">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Limpopo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3 550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4 434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64467736"/>
                  </a:ext>
                </a:extLst>
              </a:tr>
              <a:tr h="307721">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Mpumalanga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1 554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2 131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7523487"/>
                  </a:ext>
                </a:extLst>
              </a:tr>
              <a:tr h="307721">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North West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1 737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2 105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85733030"/>
                  </a:ext>
                </a:extLst>
              </a:tr>
              <a:tr h="307721">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Northern Cape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70954824"/>
                  </a:ext>
                </a:extLst>
              </a:tr>
              <a:tr h="307721">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Western Cape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1 154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7073384"/>
                  </a:ext>
                </a:extLst>
              </a:tr>
              <a:tr h="307721">
                <a:tc>
                  <a:txBody>
                    <a:bodyPr/>
                    <a:lstStyle/>
                    <a:p>
                      <a:pPr marL="0" marR="0">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2 060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2 480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18 968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2 078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25 586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1029994958"/>
                  </a:ext>
                </a:extLst>
              </a:tr>
              <a:tr h="307721">
                <a:tc>
                  <a:txBody>
                    <a:bodyPr/>
                    <a:lstStyle/>
                    <a:p>
                      <a:pPr marL="0" marR="0">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1346860391"/>
                  </a:ext>
                </a:extLst>
              </a:tr>
            </a:tbl>
          </a:graphicData>
        </a:graphic>
      </p:graphicFrame>
    </p:spTree>
    <p:extLst>
      <p:ext uri="{BB962C8B-B14F-4D97-AF65-F5344CB8AC3E}">
        <p14:creationId xmlns:p14="http://schemas.microsoft.com/office/powerpoint/2010/main" xmlns="" val="123308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t>Total Applications Age and Gender as at 02 August 2022</a:t>
            </a:r>
          </a:p>
        </p:txBody>
      </p:sp>
      <p:graphicFrame>
        <p:nvGraphicFramePr>
          <p:cNvPr id="4" name="Table 3"/>
          <p:cNvGraphicFramePr>
            <a:graphicFrameLocks noGrp="1"/>
          </p:cNvGraphicFramePr>
          <p:nvPr/>
        </p:nvGraphicFramePr>
        <p:xfrm>
          <a:off x="1091197" y="1206500"/>
          <a:ext cx="8399312" cy="4416552"/>
        </p:xfrm>
        <a:graphic>
          <a:graphicData uri="http://schemas.openxmlformats.org/drawingml/2006/table">
            <a:tbl>
              <a:tblPr firstRow="1" firstCol="1" bandRow="1"/>
              <a:tblGrid>
                <a:gridCol w="2378163">
                  <a:extLst>
                    <a:ext uri="{9D8B030D-6E8A-4147-A177-3AD203B41FA5}">
                      <a16:colId xmlns:a16="http://schemas.microsoft.com/office/drawing/2014/main" xmlns="" val="607357358"/>
                    </a:ext>
                  </a:extLst>
                </a:gridCol>
                <a:gridCol w="1560400">
                  <a:extLst>
                    <a:ext uri="{9D8B030D-6E8A-4147-A177-3AD203B41FA5}">
                      <a16:colId xmlns:a16="http://schemas.microsoft.com/office/drawing/2014/main" xmlns="" val="2402314291"/>
                    </a:ext>
                  </a:extLst>
                </a:gridCol>
                <a:gridCol w="1560400">
                  <a:extLst>
                    <a:ext uri="{9D8B030D-6E8A-4147-A177-3AD203B41FA5}">
                      <a16:colId xmlns:a16="http://schemas.microsoft.com/office/drawing/2014/main" xmlns="" val="265703108"/>
                    </a:ext>
                  </a:extLst>
                </a:gridCol>
                <a:gridCol w="1775925">
                  <a:extLst>
                    <a:ext uri="{9D8B030D-6E8A-4147-A177-3AD203B41FA5}">
                      <a16:colId xmlns:a16="http://schemas.microsoft.com/office/drawing/2014/main" xmlns="" val="1076996404"/>
                    </a:ext>
                  </a:extLst>
                </a:gridCol>
                <a:gridCol w="1124424">
                  <a:extLst>
                    <a:ext uri="{9D8B030D-6E8A-4147-A177-3AD203B41FA5}">
                      <a16:colId xmlns:a16="http://schemas.microsoft.com/office/drawing/2014/main" xmlns="" val="1772025794"/>
                    </a:ext>
                  </a:extLst>
                </a:gridCol>
              </a:tblGrid>
              <a:tr h="235610">
                <a:tc gridSpan="5">
                  <a:txBody>
                    <a:bodyPr/>
                    <a:lstStyle/>
                    <a:p>
                      <a:pPr marL="0" marR="0">
                        <a:lnSpc>
                          <a:spcPct val="115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56347903"/>
                  </a:ext>
                </a:extLst>
              </a:tr>
              <a:tr h="235610">
                <a:tc>
                  <a:txBody>
                    <a:bodyPr/>
                    <a:lstStyle/>
                    <a:p>
                      <a:pPr marL="0" marR="0">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Age group</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Female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Total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4286087096"/>
                  </a:ext>
                </a:extLst>
              </a:tr>
              <a:tr h="235610">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Under 20yrs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460 074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441 874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901 948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algn="ct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3788419311"/>
                  </a:ext>
                </a:extLst>
              </a:tr>
              <a:tr h="235610">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1 178 938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1 103 466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2 282 404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1707173550"/>
                  </a:ext>
                </a:extLst>
              </a:tr>
              <a:tr h="235610">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25-29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1 087 832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871 946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1 959 778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2491313370"/>
                  </a:ext>
                </a:extLst>
              </a:tr>
              <a:tr h="235610">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30-35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1 147 286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857 461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2 004 747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2450701345"/>
                  </a:ext>
                </a:extLst>
              </a:tr>
              <a:tr h="235610">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36-39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662 007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479 742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1 141 749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4213722945"/>
                  </a:ext>
                </a:extLst>
              </a:tr>
              <a:tr h="235610">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40-44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643 701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454 671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1 098 372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3028095970"/>
                  </a:ext>
                </a:extLst>
              </a:tr>
              <a:tr h="235610">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45-49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556 916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366 799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923 715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2406106500"/>
                  </a:ext>
                </a:extLst>
              </a:tr>
              <a:tr h="235610">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50-54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495 145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295 171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790 316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727694785"/>
                  </a:ext>
                </a:extLst>
              </a:tr>
              <a:tr h="235610">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55-59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440 821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246 667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687 488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3201069449"/>
                  </a:ext>
                </a:extLst>
              </a:tr>
              <a:tr h="235610">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60 and above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20 855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11 995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32 850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1307113556"/>
                  </a:ext>
                </a:extLst>
              </a:tr>
              <a:tr h="235610">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Unknown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9653885"/>
                  </a:ext>
                </a:extLst>
              </a:tr>
              <a:tr h="235610">
                <a:tc>
                  <a:txBody>
                    <a:bodyPr/>
                    <a:lstStyle/>
                    <a:p>
                      <a:pPr marL="0" marR="0">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Grand Total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6 693 879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5 129 795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11 823 674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3315738866"/>
                  </a:ext>
                </a:extLst>
              </a:tr>
            </a:tbl>
          </a:graphicData>
        </a:graphic>
      </p:graphicFrame>
    </p:spTree>
    <p:extLst>
      <p:ext uri="{BB962C8B-B14F-4D97-AF65-F5344CB8AC3E}">
        <p14:creationId xmlns:p14="http://schemas.microsoft.com/office/powerpoint/2010/main" xmlns="" val="782648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Level of education of applicants as at 02 August 2022</a:t>
            </a:r>
          </a:p>
        </p:txBody>
      </p:sp>
      <p:graphicFrame>
        <p:nvGraphicFramePr>
          <p:cNvPr id="4" name="Table 3"/>
          <p:cNvGraphicFramePr>
            <a:graphicFrameLocks noGrp="1"/>
          </p:cNvGraphicFramePr>
          <p:nvPr/>
        </p:nvGraphicFramePr>
        <p:xfrm>
          <a:off x="1080299" y="917183"/>
          <a:ext cx="8910723" cy="4416552"/>
        </p:xfrm>
        <a:graphic>
          <a:graphicData uri="http://schemas.openxmlformats.org/drawingml/2006/table">
            <a:tbl>
              <a:tblPr firstRow="1" firstCol="1" bandRow="1"/>
              <a:tblGrid>
                <a:gridCol w="1675788">
                  <a:extLst>
                    <a:ext uri="{9D8B030D-6E8A-4147-A177-3AD203B41FA5}">
                      <a16:colId xmlns:a16="http://schemas.microsoft.com/office/drawing/2014/main" xmlns="" val="3980645804"/>
                    </a:ext>
                  </a:extLst>
                </a:gridCol>
                <a:gridCol w="1340631">
                  <a:extLst>
                    <a:ext uri="{9D8B030D-6E8A-4147-A177-3AD203B41FA5}">
                      <a16:colId xmlns:a16="http://schemas.microsoft.com/office/drawing/2014/main" xmlns="" val="1116671332"/>
                    </a:ext>
                  </a:extLst>
                </a:gridCol>
                <a:gridCol w="1340631">
                  <a:extLst>
                    <a:ext uri="{9D8B030D-6E8A-4147-A177-3AD203B41FA5}">
                      <a16:colId xmlns:a16="http://schemas.microsoft.com/office/drawing/2014/main" xmlns="" val="4245659494"/>
                    </a:ext>
                  </a:extLst>
                </a:gridCol>
                <a:gridCol w="1173052">
                  <a:extLst>
                    <a:ext uri="{9D8B030D-6E8A-4147-A177-3AD203B41FA5}">
                      <a16:colId xmlns:a16="http://schemas.microsoft.com/office/drawing/2014/main" xmlns="" val="3608751641"/>
                    </a:ext>
                  </a:extLst>
                </a:gridCol>
                <a:gridCol w="1173052">
                  <a:extLst>
                    <a:ext uri="{9D8B030D-6E8A-4147-A177-3AD203B41FA5}">
                      <a16:colId xmlns:a16="http://schemas.microsoft.com/office/drawing/2014/main" xmlns="" val="1970846370"/>
                    </a:ext>
                  </a:extLst>
                </a:gridCol>
                <a:gridCol w="1004412">
                  <a:extLst>
                    <a:ext uri="{9D8B030D-6E8A-4147-A177-3AD203B41FA5}">
                      <a16:colId xmlns:a16="http://schemas.microsoft.com/office/drawing/2014/main" xmlns="" val="3637817032"/>
                    </a:ext>
                  </a:extLst>
                </a:gridCol>
                <a:gridCol w="1203157">
                  <a:extLst>
                    <a:ext uri="{9D8B030D-6E8A-4147-A177-3AD203B41FA5}">
                      <a16:colId xmlns:a16="http://schemas.microsoft.com/office/drawing/2014/main" xmlns="" val="1870312135"/>
                    </a:ext>
                  </a:extLst>
                </a:gridCol>
              </a:tblGrid>
              <a:tr h="232273">
                <a:tc gridSpan="4">
                  <a:txBody>
                    <a:bodyPr/>
                    <a:lstStyle/>
                    <a:p>
                      <a:pPr marL="0" marR="0">
                        <a:lnSpc>
                          <a:spcPct val="115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nSpc>
                          <a:spcPct val="115000"/>
                        </a:lnSpc>
                      </a:pPr>
                      <a:endParaRPr lang="en-US" sz="18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8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8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59927433"/>
                  </a:ext>
                </a:extLst>
              </a:tr>
              <a:tr h="232273">
                <a:tc>
                  <a:txBody>
                    <a:bodyPr/>
                    <a:lstStyle/>
                    <a:p>
                      <a:pPr marL="0" marR="0">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Province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ct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 schooling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ct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Primary school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Grade 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Grade 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Tertiary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xmlns="" val="2575369928"/>
                  </a:ext>
                </a:extLst>
              </a:tr>
              <a:tr h="232273">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Eastern Cape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132 018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231 077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664 708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449 837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62 278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1 539 918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14205506"/>
                  </a:ext>
                </a:extLst>
              </a:tr>
              <a:tr h="232273">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Free State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36 938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60 255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273 097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263 888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33 334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667 512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18710936"/>
                  </a:ext>
                </a:extLst>
              </a:tr>
              <a:tr h="232273">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Gauteng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105 015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109 667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888 911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1 077 343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167 782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2 348 718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88183954"/>
                  </a:ext>
                </a:extLst>
              </a:tr>
              <a:tr h="232273">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KwaZulu Natal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198 181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194 176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947 613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1 219 465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126 391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2 685 826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65958771"/>
                  </a:ext>
                </a:extLst>
              </a:tr>
              <a:tr h="232273">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Limpopo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139 611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86 289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678 633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646 919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100 113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1 651 565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18585933"/>
                  </a:ext>
                </a:extLst>
              </a:tr>
              <a:tr h="232273">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Mpumalanga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84 356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64 769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383 052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486 689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50 757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1 069 623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00842327"/>
                  </a:ext>
                </a:extLst>
              </a:tr>
              <a:tr h="232273">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North West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74 038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87 242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323 049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319 708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34 252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838 289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33533557"/>
                  </a:ext>
                </a:extLst>
              </a:tr>
              <a:tr h="232273">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Northern Cape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15 737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28 736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91 911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80 288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8 730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225 402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09976676"/>
                  </a:ext>
                </a:extLst>
              </a:tr>
              <a:tr h="232273">
                <a:tc>
                  <a:txBody>
                    <a:bodyPr/>
                    <a:lstStyle/>
                    <a:p>
                      <a:pPr marL="0" marR="0">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Western Cape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29 292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87 956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391 411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258 639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29 523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796 821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53398767"/>
                  </a:ext>
                </a:extLst>
              </a:tr>
              <a:tr h="232273">
                <a:tc>
                  <a:txBody>
                    <a:bodyPr/>
                    <a:lstStyle/>
                    <a:p>
                      <a:pPr marL="0" marR="0">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815 186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950 167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4 642 385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4 802 776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613 160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1 1823 674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4233356768"/>
                  </a:ext>
                </a:extLst>
              </a:tr>
              <a:tr h="232273">
                <a:tc>
                  <a:txBody>
                    <a:bodyPr/>
                    <a:lstStyle/>
                    <a:p>
                      <a:pPr marL="0" marR="0">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39.3%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3489553631"/>
                  </a:ext>
                </a:extLst>
              </a:tr>
            </a:tbl>
          </a:graphicData>
        </a:graphic>
      </p:graphicFrame>
    </p:spTree>
    <p:extLst>
      <p:ext uri="{BB962C8B-B14F-4D97-AF65-F5344CB8AC3E}">
        <p14:creationId xmlns:p14="http://schemas.microsoft.com/office/powerpoint/2010/main" xmlns="" val="557139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Payments</a:t>
            </a:r>
          </a:p>
        </p:txBody>
      </p:sp>
      <p:graphicFrame>
        <p:nvGraphicFramePr>
          <p:cNvPr id="3" name="Table 2"/>
          <p:cNvGraphicFramePr>
            <a:graphicFrameLocks noGrp="1"/>
          </p:cNvGraphicFramePr>
          <p:nvPr/>
        </p:nvGraphicFramePr>
        <p:xfrm>
          <a:off x="924824" y="875903"/>
          <a:ext cx="12367672" cy="4619384"/>
        </p:xfrm>
        <a:graphic>
          <a:graphicData uri="http://schemas.openxmlformats.org/drawingml/2006/table">
            <a:tbl>
              <a:tblPr firstRow="1" firstCol="1" bandRow="1"/>
              <a:tblGrid>
                <a:gridCol w="1449558">
                  <a:extLst>
                    <a:ext uri="{9D8B030D-6E8A-4147-A177-3AD203B41FA5}">
                      <a16:colId xmlns:a16="http://schemas.microsoft.com/office/drawing/2014/main" xmlns="" val="2604501408"/>
                    </a:ext>
                  </a:extLst>
                </a:gridCol>
                <a:gridCol w="1023217">
                  <a:extLst>
                    <a:ext uri="{9D8B030D-6E8A-4147-A177-3AD203B41FA5}">
                      <a16:colId xmlns:a16="http://schemas.microsoft.com/office/drawing/2014/main" xmlns="" val="2578095497"/>
                    </a:ext>
                  </a:extLst>
                </a:gridCol>
                <a:gridCol w="1023217">
                  <a:extLst>
                    <a:ext uri="{9D8B030D-6E8A-4147-A177-3AD203B41FA5}">
                      <a16:colId xmlns:a16="http://schemas.microsoft.com/office/drawing/2014/main" xmlns="" val="3210375355"/>
                    </a:ext>
                  </a:extLst>
                </a:gridCol>
                <a:gridCol w="767414">
                  <a:extLst>
                    <a:ext uri="{9D8B030D-6E8A-4147-A177-3AD203B41FA5}">
                      <a16:colId xmlns:a16="http://schemas.microsoft.com/office/drawing/2014/main" xmlns="" val="4088532947"/>
                    </a:ext>
                  </a:extLst>
                </a:gridCol>
                <a:gridCol w="1023217">
                  <a:extLst>
                    <a:ext uri="{9D8B030D-6E8A-4147-A177-3AD203B41FA5}">
                      <a16:colId xmlns:a16="http://schemas.microsoft.com/office/drawing/2014/main" xmlns="" val="3587047761"/>
                    </a:ext>
                  </a:extLst>
                </a:gridCol>
                <a:gridCol w="937950">
                  <a:extLst>
                    <a:ext uri="{9D8B030D-6E8A-4147-A177-3AD203B41FA5}">
                      <a16:colId xmlns:a16="http://schemas.microsoft.com/office/drawing/2014/main" xmlns="" val="560482589"/>
                    </a:ext>
                  </a:extLst>
                </a:gridCol>
                <a:gridCol w="955074">
                  <a:extLst>
                    <a:ext uri="{9D8B030D-6E8A-4147-A177-3AD203B41FA5}">
                      <a16:colId xmlns:a16="http://schemas.microsoft.com/office/drawing/2014/main" xmlns="" val="1249103036"/>
                    </a:ext>
                  </a:extLst>
                </a:gridCol>
                <a:gridCol w="991402">
                  <a:extLst>
                    <a:ext uri="{9D8B030D-6E8A-4147-A177-3AD203B41FA5}">
                      <a16:colId xmlns:a16="http://schemas.microsoft.com/office/drawing/2014/main" xmlns="" val="951225558"/>
                    </a:ext>
                  </a:extLst>
                </a:gridCol>
                <a:gridCol w="981777">
                  <a:extLst>
                    <a:ext uri="{9D8B030D-6E8A-4147-A177-3AD203B41FA5}">
                      <a16:colId xmlns:a16="http://schemas.microsoft.com/office/drawing/2014/main" xmlns="" val="2507347087"/>
                    </a:ext>
                  </a:extLst>
                </a:gridCol>
                <a:gridCol w="852622">
                  <a:extLst>
                    <a:ext uri="{9D8B030D-6E8A-4147-A177-3AD203B41FA5}">
                      <a16:colId xmlns:a16="http://schemas.microsoft.com/office/drawing/2014/main" xmlns="" val="114802266"/>
                    </a:ext>
                  </a:extLst>
                </a:gridCol>
                <a:gridCol w="156618">
                  <a:extLst>
                    <a:ext uri="{9D8B030D-6E8A-4147-A177-3AD203B41FA5}">
                      <a16:colId xmlns:a16="http://schemas.microsoft.com/office/drawing/2014/main" xmlns="" val="636160941"/>
                    </a:ext>
                  </a:extLst>
                </a:gridCol>
                <a:gridCol w="242540">
                  <a:extLst>
                    <a:ext uri="{9D8B030D-6E8A-4147-A177-3AD203B41FA5}">
                      <a16:colId xmlns:a16="http://schemas.microsoft.com/office/drawing/2014/main" xmlns="" val="134952787"/>
                    </a:ext>
                  </a:extLst>
                </a:gridCol>
                <a:gridCol w="140219">
                  <a:extLst>
                    <a:ext uri="{9D8B030D-6E8A-4147-A177-3AD203B41FA5}">
                      <a16:colId xmlns:a16="http://schemas.microsoft.com/office/drawing/2014/main" xmlns="" val="3770331647"/>
                    </a:ext>
                  </a:extLst>
                </a:gridCol>
                <a:gridCol w="140219">
                  <a:extLst>
                    <a:ext uri="{9D8B030D-6E8A-4147-A177-3AD203B41FA5}">
                      <a16:colId xmlns:a16="http://schemas.microsoft.com/office/drawing/2014/main" xmlns="" val="695373503"/>
                    </a:ext>
                  </a:extLst>
                </a:gridCol>
                <a:gridCol w="140219">
                  <a:extLst>
                    <a:ext uri="{9D8B030D-6E8A-4147-A177-3AD203B41FA5}">
                      <a16:colId xmlns:a16="http://schemas.microsoft.com/office/drawing/2014/main" xmlns="" val="2883135157"/>
                    </a:ext>
                  </a:extLst>
                </a:gridCol>
                <a:gridCol w="140219">
                  <a:extLst>
                    <a:ext uri="{9D8B030D-6E8A-4147-A177-3AD203B41FA5}">
                      <a16:colId xmlns:a16="http://schemas.microsoft.com/office/drawing/2014/main" xmlns="" val="1555559371"/>
                    </a:ext>
                  </a:extLst>
                </a:gridCol>
                <a:gridCol w="140219">
                  <a:extLst>
                    <a:ext uri="{9D8B030D-6E8A-4147-A177-3AD203B41FA5}">
                      <a16:colId xmlns:a16="http://schemas.microsoft.com/office/drawing/2014/main" xmlns="" val="3159681958"/>
                    </a:ext>
                  </a:extLst>
                </a:gridCol>
                <a:gridCol w="140219">
                  <a:extLst>
                    <a:ext uri="{9D8B030D-6E8A-4147-A177-3AD203B41FA5}">
                      <a16:colId xmlns:a16="http://schemas.microsoft.com/office/drawing/2014/main" xmlns="" val="70296253"/>
                    </a:ext>
                  </a:extLst>
                </a:gridCol>
                <a:gridCol w="140219">
                  <a:extLst>
                    <a:ext uri="{9D8B030D-6E8A-4147-A177-3AD203B41FA5}">
                      <a16:colId xmlns:a16="http://schemas.microsoft.com/office/drawing/2014/main" xmlns="" val="2160585726"/>
                    </a:ext>
                  </a:extLst>
                </a:gridCol>
                <a:gridCol w="140219">
                  <a:extLst>
                    <a:ext uri="{9D8B030D-6E8A-4147-A177-3AD203B41FA5}">
                      <a16:colId xmlns:a16="http://schemas.microsoft.com/office/drawing/2014/main" xmlns="" val="2017650328"/>
                    </a:ext>
                  </a:extLst>
                </a:gridCol>
                <a:gridCol w="140219">
                  <a:extLst>
                    <a:ext uri="{9D8B030D-6E8A-4147-A177-3AD203B41FA5}">
                      <a16:colId xmlns:a16="http://schemas.microsoft.com/office/drawing/2014/main" xmlns="" val="3132110594"/>
                    </a:ext>
                  </a:extLst>
                </a:gridCol>
                <a:gridCol w="140219">
                  <a:extLst>
                    <a:ext uri="{9D8B030D-6E8A-4147-A177-3AD203B41FA5}">
                      <a16:colId xmlns:a16="http://schemas.microsoft.com/office/drawing/2014/main" xmlns="" val="461133955"/>
                    </a:ext>
                  </a:extLst>
                </a:gridCol>
                <a:gridCol w="140219">
                  <a:extLst>
                    <a:ext uri="{9D8B030D-6E8A-4147-A177-3AD203B41FA5}">
                      <a16:colId xmlns:a16="http://schemas.microsoft.com/office/drawing/2014/main" xmlns="" val="2337767395"/>
                    </a:ext>
                  </a:extLst>
                </a:gridCol>
                <a:gridCol w="140219">
                  <a:extLst>
                    <a:ext uri="{9D8B030D-6E8A-4147-A177-3AD203B41FA5}">
                      <a16:colId xmlns:a16="http://schemas.microsoft.com/office/drawing/2014/main" xmlns="" val="4256738088"/>
                    </a:ext>
                  </a:extLst>
                </a:gridCol>
                <a:gridCol w="140219">
                  <a:extLst>
                    <a:ext uri="{9D8B030D-6E8A-4147-A177-3AD203B41FA5}">
                      <a16:colId xmlns:a16="http://schemas.microsoft.com/office/drawing/2014/main" xmlns="" val="3800047255"/>
                    </a:ext>
                  </a:extLst>
                </a:gridCol>
                <a:gridCol w="140219">
                  <a:extLst>
                    <a:ext uri="{9D8B030D-6E8A-4147-A177-3AD203B41FA5}">
                      <a16:colId xmlns:a16="http://schemas.microsoft.com/office/drawing/2014/main" xmlns="" val="2748612177"/>
                    </a:ext>
                  </a:extLst>
                </a:gridCol>
              </a:tblGrid>
              <a:tr h="351097">
                <a:tc gridSpan="13">
                  <a:txBody>
                    <a:bodyPr/>
                    <a:lstStyle/>
                    <a:p>
                      <a:pPr marL="0" marR="0">
                        <a:lnSpc>
                          <a:spcPct val="115000"/>
                        </a:lnSpc>
                        <a:spcBef>
                          <a:spcPts val="0"/>
                        </a:spcBef>
                        <a:spcAft>
                          <a:spcPts val="0"/>
                        </a:spcAft>
                      </a:pPr>
                      <a:endParaRPr lang="en-GB" sz="15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GB"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Total approved vs paid as at 02 August 2022</a:t>
                      </a:r>
                    </a:p>
                    <a:p>
                      <a:pPr marL="0" marR="0">
                        <a:lnSpc>
                          <a:spcPct val="115000"/>
                        </a:lnSpc>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b">
                    <a:lnL>
                      <a:noFill/>
                    </a:lnL>
                    <a:lnR>
                      <a:noFill/>
                    </a:lnR>
                    <a:lnT>
                      <a:noFill/>
                    </a:lnT>
                    <a:lnB>
                      <a:noFill/>
                    </a:lnB>
                  </a:tcPr>
                </a:tc>
                <a:tc hMerge="1">
                  <a:txBody>
                    <a:bodyPr/>
                    <a:lstStyle/>
                    <a:p>
                      <a:endParaRPr lang="en-US"/>
                    </a:p>
                  </a:txBody>
                  <a:tcPr/>
                </a:tc>
                <a:tc gridSpan="2">
                  <a:txBody>
                    <a:bodyPr/>
                    <a:lstStyle/>
                    <a:p>
                      <a:pPr>
                        <a:lnSpc>
                          <a:spcPct val="115000"/>
                        </a:lnSpc>
                      </a:pPr>
                      <a:endParaRPr lang="en-US" sz="1500" dirty="0">
                        <a:effectLst/>
                        <a:latin typeface="Calibri" panose="020F0502020204030204" pitchFamily="34" charset="0"/>
                        <a:cs typeface="Times New Roman" panose="02020603050405020304" pitchFamily="18" charset="0"/>
                      </a:endParaRPr>
                    </a:p>
                  </a:txBody>
                  <a:tcPr marL="65609" marR="65609" marT="0" marB="0" anchor="b">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b">
                    <a:lnL>
                      <a:noFill/>
                    </a:lnL>
                    <a:lnR>
                      <a:noFill/>
                    </a:lnR>
                    <a:lnT>
                      <a:noFill/>
                    </a:lnT>
                    <a:lnB>
                      <a:noFill/>
                    </a:lnB>
                  </a:tcPr>
                </a:tc>
                <a:tc hMerge="1">
                  <a:txBody>
                    <a:bodyPr/>
                    <a:lstStyle/>
                    <a:p>
                      <a:endParaRPr lang="en-US"/>
                    </a:p>
                  </a:txBody>
                  <a:tcPr/>
                </a:tc>
                <a:tc gridSpan="2">
                  <a:txBody>
                    <a:bodyPr/>
                    <a:lstStyle/>
                    <a:p>
                      <a:pPr>
                        <a:lnSpc>
                          <a:spcPct val="115000"/>
                        </a:lnSpc>
                      </a:pPr>
                      <a:endParaRPr lang="en-US" sz="1500" dirty="0">
                        <a:effectLst/>
                        <a:latin typeface="Calibri" panose="020F0502020204030204" pitchFamily="34" charset="0"/>
                        <a:cs typeface="Times New Roman" panose="02020603050405020304" pitchFamily="18" charset="0"/>
                      </a:endParaRPr>
                    </a:p>
                  </a:txBody>
                  <a:tcPr marL="65609" marR="65609" marT="0" marB="0" anchor="b">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b">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b">
                    <a:lnL>
                      <a:noFill/>
                    </a:lnL>
                    <a:lnR>
                      <a:noFill/>
                    </a:lnR>
                    <a:lnT>
                      <a:noFill/>
                    </a:lnT>
                    <a:lnB>
                      <a:noFill/>
                    </a:lnB>
                  </a:tcPr>
                </a:tc>
                <a:tc hMerge="1">
                  <a:txBody>
                    <a:bodyPr/>
                    <a:lstStyle/>
                    <a:p>
                      <a:endParaRPr lang="en-US"/>
                    </a:p>
                  </a:txBody>
                  <a:tcPr/>
                </a:tc>
                <a:tc>
                  <a:txBody>
                    <a:bodyPr/>
                    <a:lstStyle/>
                    <a:p>
                      <a:pPr marL="0" marR="0">
                        <a:lnSpc>
                          <a:spcPct val="115000"/>
                        </a:lnSpc>
                        <a:spcBef>
                          <a:spcPts val="0"/>
                        </a:spcBef>
                        <a:spcAft>
                          <a:spcPts val="1000"/>
                        </a:spcAft>
                      </a:pPr>
                      <a:r>
                        <a:rPr lang="en-US" sz="15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a:noFill/>
                    </a:lnL>
                    <a:lnR>
                      <a:noFill/>
                    </a:lnR>
                    <a:lnT>
                      <a:noFill/>
                    </a:lnT>
                    <a:lnB>
                      <a:noFill/>
                    </a:lnB>
                  </a:tcPr>
                </a:tc>
                <a:extLst>
                  <a:ext uri="{0D108BD9-81ED-4DB2-BD59-A6C34878D82A}">
                    <a16:rowId xmlns:a16="http://schemas.microsoft.com/office/drawing/2014/main" xmlns="" val="2159352716"/>
                  </a:ext>
                </a:extLst>
              </a:tr>
              <a:tr h="526328">
                <a:tc>
                  <a:txBody>
                    <a:bodyPr/>
                    <a:lstStyle/>
                    <a:p>
                      <a:pPr marL="0" marR="0">
                        <a:lnSpc>
                          <a:spcPct val="115000"/>
                        </a:lnSpc>
                        <a:spcBef>
                          <a:spcPts val="0"/>
                        </a:spcBef>
                        <a:spcAft>
                          <a:spcPts val="0"/>
                        </a:spcAft>
                      </a:pPr>
                      <a:r>
                        <a:rPr lang="en-GB"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Province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nSpc>
                          <a:spcPct val="115000"/>
                        </a:lnSpc>
                        <a:spcBef>
                          <a:spcPts val="0"/>
                        </a:spcBef>
                        <a:spcAft>
                          <a:spcPts val="0"/>
                        </a:spcAft>
                      </a:pPr>
                      <a:r>
                        <a:rPr lang="en-GB"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Approved 202204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nSpc>
                          <a:spcPct val="115000"/>
                        </a:lnSpc>
                        <a:spcBef>
                          <a:spcPts val="0"/>
                        </a:spcBef>
                        <a:spcAft>
                          <a:spcPts val="0"/>
                        </a:spcAft>
                      </a:pPr>
                      <a:r>
                        <a:rPr lang="en-GB"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Paid 202204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Paid Apr</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GB"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Approved 202205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nSpc>
                          <a:spcPct val="115000"/>
                        </a:lnSpc>
                        <a:spcBef>
                          <a:spcPts val="0"/>
                        </a:spcBef>
                        <a:spcAft>
                          <a:spcPts val="0"/>
                        </a:spcAft>
                      </a:pPr>
                      <a:r>
                        <a:rPr lang="en-GB"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Paid 202205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Paid May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GB"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Approved 202206</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nSpc>
                          <a:spcPct val="115000"/>
                        </a:lnSpc>
                        <a:spcBef>
                          <a:spcPts val="0"/>
                        </a:spcBef>
                        <a:spcAft>
                          <a:spcPts val="0"/>
                        </a:spcAft>
                      </a:pPr>
                      <a:r>
                        <a:rPr lang="en-GB"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Paid 202206</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Paid Jun</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xmlns="" val="1356939007"/>
                  </a:ext>
                </a:extLst>
              </a:tr>
              <a:tr h="274894">
                <a:tc>
                  <a:txBody>
                    <a:bodyPr/>
                    <a:lstStyle/>
                    <a:p>
                      <a:pPr marL="0" marR="0">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Eastern Cape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622 120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494 226</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79.44%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795 439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620 760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78.04%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872 584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543 436</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62.28%</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dirty="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xmlns="" val="1164602099"/>
                  </a:ext>
                </a:extLst>
              </a:tr>
              <a:tr h="274894">
                <a:tc>
                  <a:txBody>
                    <a:bodyPr/>
                    <a:lstStyle/>
                    <a:p>
                      <a:pPr marL="0" marR="0">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Free State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293 873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234 584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79.82%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369 970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293 924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79.45%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391 638</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249 352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63.67%</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xmlns="" val="3634275116"/>
                  </a:ext>
                </a:extLst>
              </a:tr>
              <a:tr h="274894">
                <a:tc>
                  <a:txBody>
                    <a:bodyPr/>
                    <a:lstStyle/>
                    <a:p>
                      <a:pPr marL="0" marR="0">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Gauteng</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835 972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685 601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82.01%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1 015 577</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818 385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80.58%</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1 189 659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751 292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63.15%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xmlns="" val="3468515456"/>
                  </a:ext>
                </a:extLst>
              </a:tr>
              <a:tr h="526328">
                <a:tc>
                  <a:txBody>
                    <a:bodyPr/>
                    <a:lstStyle/>
                    <a:p>
                      <a:pPr marL="0" marR="0">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KwaZulu-Natal</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1 147 123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882 490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76.93%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1 423 636</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1 073 844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75.43%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1 566 716</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938 125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59.88%</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xmlns="" val="2034991512"/>
                  </a:ext>
                </a:extLst>
              </a:tr>
              <a:tr h="274894">
                <a:tc>
                  <a:txBody>
                    <a:bodyPr/>
                    <a:lstStyle/>
                    <a:p>
                      <a:pPr marL="0" marR="0">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Limpopo</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767 047</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658 712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85.88%</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726 282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610 456</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84.05%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938 320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606 431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64.63%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xmlns="" val="3405842694"/>
                  </a:ext>
                </a:extLst>
              </a:tr>
              <a:tr h="274894">
                <a:tc>
                  <a:txBody>
                    <a:bodyPr/>
                    <a:lstStyle/>
                    <a:p>
                      <a:pPr marL="0" marR="0">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Mpumalanga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470 712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389 783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82.81%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491 643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399 814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81.32%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610 970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383 253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62.73%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xmlns="" val="137815045"/>
                  </a:ext>
                </a:extLst>
              </a:tr>
              <a:tr h="274894">
                <a:tc>
                  <a:txBody>
                    <a:bodyPr/>
                    <a:lstStyle/>
                    <a:p>
                      <a:pPr marL="0" marR="0">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North West</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323 104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260 876</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80.74%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446 225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348 714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78.15%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463 578</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292 888</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63.18%</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xmlns="" val="3264549166"/>
                  </a:ext>
                </a:extLst>
              </a:tr>
              <a:tr h="274894">
                <a:tc>
                  <a:txBody>
                    <a:bodyPr/>
                    <a:lstStyle/>
                    <a:p>
                      <a:pPr marL="0" marR="0">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Northern Cape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68 876</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55 539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80.64%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106 363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83 314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78.33%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112 842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70 942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62.87%</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xmlns="" val="3161723270"/>
                  </a:ext>
                </a:extLst>
              </a:tr>
              <a:tr h="274894">
                <a:tc>
                  <a:txBody>
                    <a:bodyPr/>
                    <a:lstStyle/>
                    <a:p>
                      <a:pPr marL="0" marR="0">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Western Cape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236 212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190 480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80.64%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336 749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266 348</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79.09%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370 843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242 471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65.38%</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xmlns="" val="1182576516"/>
                  </a:ext>
                </a:extLst>
              </a:tr>
              <a:tr h="526328">
                <a:tc>
                  <a:txBody>
                    <a:bodyPr/>
                    <a:lstStyle/>
                    <a:p>
                      <a:pPr marL="0" marR="0">
                        <a:lnSpc>
                          <a:spcPct val="115000"/>
                        </a:lnSpc>
                        <a:spcBef>
                          <a:spcPts val="0"/>
                        </a:spcBef>
                        <a:spcAft>
                          <a:spcPts val="0"/>
                        </a:spcAft>
                      </a:pPr>
                      <a:r>
                        <a:rPr lang="en-GB"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Total</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GB"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4 765 039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GB"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3 852 291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80.84%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GB"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5 711 884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GB"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4 515 559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GB"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79.06%</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GB"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6 517 150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GB"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4 078 190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r">
                        <a:lnSpc>
                          <a:spcPct val="115000"/>
                        </a:lnSpc>
                        <a:spcBef>
                          <a:spcPts val="0"/>
                        </a:spcBef>
                        <a:spcAft>
                          <a:spcPts val="0"/>
                        </a:spcAft>
                      </a:pPr>
                      <a:r>
                        <a:rPr lang="en-GB"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62.58%</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65609" marR="656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tc gridSpan="2">
                  <a:txBody>
                    <a:bodyPr/>
                    <a:lstStyle/>
                    <a:p>
                      <a:pPr>
                        <a:lnSpc>
                          <a:spcPct val="115000"/>
                        </a:lnSpc>
                      </a:pPr>
                      <a:endParaRPr lang="en-US" sz="1500" dirty="0">
                        <a:effectLst/>
                        <a:latin typeface="Calibri" panose="020F0502020204030204" pitchFamily="34" charset="0"/>
                        <a:cs typeface="Times New Roman" panose="02020603050405020304" pitchFamily="18" charset="0"/>
                      </a:endParaRPr>
                    </a:p>
                  </a:txBody>
                  <a:tcPr marL="65609" marR="65609" marT="0" marB="0"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xmlns="" val="2585695177"/>
                  </a:ext>
                </a:extLst>
              </a:tr>
            </a:tbl>
          </a:graphicData>
        </a:graphic>
      </p:graphicFrame>
    </p:spTree>
    <p:extLst>
      <p:ext uri="{BB962C8B-B14F-4D97-AF65-F5344CB8AC3E}">
        <p14:creationId xmlns:p14="http://schemas.microsoft.com/office/powerpoint/2010/main" xmlns="" val="4187935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249" y="56163"/>
            <a:ext cx="10515600" cy="841375"/>
          </a:xfrm>
        </p:spPr>
        <p:txBody>
          <a:bodyPr/>
          <a:lstStyle/>
          <a:p>
            <a:r>
              <a:rPr lang="en-ZA" dirty="0"/>
              <a:t>Appeals – new iteration of Covid-19 SRD, 2022</a:t>
            </a:r>
          </a:p>
        </p:txBody>
      </p:sp>
      <p:sp>
        <p:nvSpPr>
          <p:cNvPr id="3" name="Rectangle 2">
            <a:extLst>
              <a:ext uri="{FF2B5EF4-FFF2-40B4-BE49-F238E27FC236}">
                <a16:creationId xmlns:a16="http://schemas.microsoft.com/office/drawing/2014/main" xmlns="" id="{58969A61-17E6-4607-A1BA-8E5E3AB88D93}"/>
              </a:ext>
            </a:extLst>
          </p:cNvPr>
          <p:cNvSpPr/>
          <p:nvPr/>
        </p:nvSpPr>
        <p:spPr>
          <a:xfrm>
            <a:off x="-84841" y="852396"/>
            <a:ext cx="11805502" cy="5355312"/>
          </a:xfrm>
          <a:prstGeom prst="rect">
            <a:avLst/>
          </a:prstGeom>
        </p:spPr>
        <p:txBody>
          <a:bodyPr wrap="square">
            <a:spAutoFit/>
          </a:bodyPr>
          <a:lstStyle/>
          <a:p>
            <a:pPr marL="342900" indent="-342900">
              <a:buFont typeface="Arial" panose="020B0604020202020204" pitchFamily="34" charset="0"/>
              <a:buChar char="•"/>
            </a:pPr>
            <a:r>
              <a:rPr lang="en-US" dirty="0"/>
              <a:t>The SRD-R350 Appeals Website, hosted by the Department, was activated on 27 June 2022.  This new SRD-R350 appeals process is integrated with the electronic &amp; automated platform used for the lodging, verification &amp; processing of the SRD-R350 by SASSA. </a:t>
            </a:r>
          </a:p>
          <a:p>
            <a:pPr marL="342900" indent="-342900">
              <a:buFont typeface="Arial" panose="020B0604020202020204" pitchFamily="34" charset="0"/>
              <a:buChar char="•"/>
            </a:pPr>
            <a:r>
              <a:rPr lang="en-US" dirty="0"/>
              <a:t>By integrating the existing electronic platform, the burden on declined applicants will be lessened as their personal information are already loaded on the system and the lodging of an appeal will accordingly be quick and easy. </a:t>
            </a:r>
          </a:p>
          <a:p>
            <a:pPr marL="342900" indent="-342900">
              <a:buFont typeface="Arial" panose="020B0604020202020204" pitchFamily="34" charset="0"/>
              <a:buChar char="•"/>
            </a:pPr>
            <a:r>
              <a:rPr lang="en-US" dirty="0"/>
              <a:t>As at 11 August 2022 </a:t>
            </a:r>
            <a:r>
              <a:rPr lang="en-US" b="1" dirty="0"/>
              <a:t>a total number of 2 455 607 </a:t>
            </a:r>
            <a:r>
              <a:rPr lang="en-US" dirty="0"/>
              <a:t>appeals were received via the SRD-R350 Appeals Website (as from 27 June 2022) in relation to SRD-350 declines consisting of:</a:t>
            </a:r>
          </a:p>
          <a:p>
            <a:pPr marL="800100" lvl="1" indent="-342900">
              <a:buFont typeface="Arial" panose="020B0604020202020204" pitchFamily="34" charset="0"/>
              <a:buChar char="•"/>
            </a:pPr>
            <a:r>
              <a:rPr lang="en-US" b="1" dirty="0"/>
              <a:t>April – 769 399</a:t>
            </a:r>
          </a:p>
          <a:p>
            <a:pPr marL="800100" lvl="1" indent="-342900">
              <a:buFont typeface="Arial" panose="020B0604020202020204" pitchFamily="34" charset="0"/>
              <a:buChar char="•"/>
            </a:pPr>
            <a:r>
              <a:rPr lang="en-US" b="1" dirty="0"/>
              <a:t>May – 401 170</a:t>
            </a:r>
          </a:p>
          <a:p>
            <a:pPr marL="800100" lvl="1" indent="-342900">
              <a:buFont typeface="Arial" panose="020B0604020202020204" pitchFamily="34" charset="0"/>
              <a:buChar char="•"/>
            </a:pPr>
            <a:r>
              <a:rPr lang="en-US" b="1" dirty="0"/>
              <a:t>June – 1 285 038</a:t>
            </a:r>
            <a:r>
              <a:rPr lang="en-US" dirty="0"/>
              <a:t> </a:t>
            </a:r>
          </a:p>
          <a:p>
            <a:pPr marL="342900" indent="-342900">
              <a:buFont typeface="Arial" panose="020B0604020202020204" pitchFamily="34" charset="0"/>
              <a:buChar char="•"/>
            </a:pPr>
            <a:r>
              <a:rPr lang="en-US" dirty="0"/>
              <a:t>The processes governing the consideration of an appeal for SRD-R350 is that the Independent Tribunal would, when considering an appeal, reassess the decision of the Agency against the relevant and updated information at its disposal, provided that such information was relevant to the applicant’s status during the month of assessment to which the specific appeal relates. </a:t>
            </a:r>
          </a:p>
          <a:p>
            <a:pPr marL="342900" indent="-342900">
              <a:buFont typeface="Arial" panose="020B0604020202020204" pitchFamily="34" charset="0"/>
              <a:buChar char="•"/>
            </a:pPr>
            <a:r>
              <a:rPr lang="en-US" dirty="0"/>
              <a:t>The Department will start with the adjudication process upon the updated databases of source information from the Agency. In terms of the regulatory framework the Tribunal is required to adjudicate these appeals within a period of 90 days from date of receipt thereof. (Tribunal however aims to improve it to period of between 60 – 90 days).</a:t>
            </a:r>
          </a:p>
        </p:txBody>
      </p:sp>
    </p:spTree>
    <p:extLst>
      <p:ext uri="{BB962C8B-B14F-4D97-AF65-F5344CB8AC3E}">
        <p14:creationId xmlns:p14="http://schemas.microsoft.com/office/powerpoint/2010/main" xmlns="" val="2915002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statistics</a:t>
            </a:r>
            <a:endParaRPr lang="en-ZA" dirty="0"/>
          </a:p>
        </p:txBody>
      </p:sp>
      <p:pic>
        <p:nvPicPr>
          <p:cNvPr id="3" name="Picture 2"/>
          <p:cNvPicPr>
            <a:picLocks noChangeAspect="1"/>
          </p:cNvPicPr>
          <p:nvPr/>
        </p:nvPicPr>
        <p:blipFill>
          <a:blip r:embed="rId2" cstate="print"/>
          <a:stretch>
            <a:fillRect/>
          </a:stretch>
        </p:blipFill>
        <p:spPr>
          <a:xfrm>
            <a:off x="295164" y="1206500"/>
            <a:ext cx="11848987" cy="4193190"/>
          </a:xfrm>
          <a:prstGeom prst="rect">
            <a:avLst/>
          </a:prstGeom>
        </p:spPr>
      </p:pic>
    </p:spTree>
    <p:extLst>
      <p:ext uri="{BB962C8B-B14F-4D97-AF65-F5344CB8AC3E}">
        <p14:creationId xmlns:p14="http://schemas.microsoft.com/office/powerpoint/2010/main" xmlns="" val="3002935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7386" y="89229"/>
            <a:ext cx="10515600" cy="841375"/>
          </a:xfrm>
        </p:spPr>
        <p:txBody>
          <a:bodyPr/>
          <a:lstStyle/>
          <a:p>
            <a:r>
              <a:rPr lang="en-US" dirty="0"/>
              <a:t>Additional statistics</a:t>
            </a:r>
            <a:endParaRPr lang="en-ZA" dirty="0"/>
          </a:p>
        </p:txBody>
      </p:sp>
      <p:pic>
        <p:nvPicPr>
          <p:cNvPr id="5" name="Picture 4"/>
          <p:cNvPicPr>
            <a:picLocks noChangeAspect="1"/>
          </p:cNvPicPr>
          <p:nvPr/>
        </p:nvPicPr>
        <p:blipFill>
          <a:blip r:embed="rId2" cstate="print"/>
          <a:stretch>
            <a:fillRect/>
          </a:stretch>
        </p:blipFill>
        <p:spPr>
          <a:xfrm>
            <a:off x="1308538" y="930604"/>
            <a:ext cx="9792041" cy="5020880"/>
          </a:xfrm>
          <a:prstGeom prst="rect">
            <a:avLst/>
          </a:prstGeom>
        </p:spPr>
      </p:pic>
    </p:spTree>
    <p:extLst>
      <p:ext uri="{BB962C8B-B14F-4D97-AF65-F5344CB8AC3E}">
        <p14:creationId xmlns:p14="http://schemas.microsoft.com/office/powerpoint/2010/main" xmlns="" val="3617519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statistics</a:t>
            </a:r>
            <a:endParaRPr lang="en-ZA" dirty="0"/>
          </a:p>
        </p:txBody>
      </p:sp>
      <p:pic>
        <p:nvPicPr>
          <p:cNvPr id="4" name="Picture 3"/>
          <p:cNvPicPr>
            <a:picLocks noChangeAspect="1"/>
          </p:cNvPicPr>
          <p:nvPr/>
        </p:nvPicPr>
        <p:blipFill>
          <a:blip r:embed="rId2" cstate="print"/>
          <a:stretch>
            <a:fillRect/>
          </a:stretch>
        </p:blipFill>
        <p:spPr>
          <a:xfrm>
            <a:off x="0" y="1206500"/>
            <a:ext cx="12226868" cy="3523155"/>
          </a:xfrm>
          <a:prstGeom prst="rect">
            <a:avLst/>
          </a:prstGeom>
        </p:spPr>
      </p:pic>
      <p:sp>
        <p:nvSpPr>
          <p:cNvPr id="3" name="TextBox 2"/>
          <p:cNvSpPr txBox="1"/>
          <p:nvPr/>
        </p:nvSpPr>
        <p:spPr>
          <a:xfrm>
            <a:off x="12267" y="1206500"/>
            <a:ext cx="2908738" cy="369332"/>
          </a:xfrm>
          <a:prstGeom prst="rect">
            <a:avLst/>
          </a:prstGeom>
          <a:solidFill>
            <a:schemeClr val="bg1"/>
          </a:solidFill>
        </p:spPr>
        <p:txBody>
          <a:bodyPr wrap="square" rtlCol="0">
            <a:spAutoFit/>
          </a:bodyPr>
          <a:lstStyle/>
          <a:p>
            <a:endParaRPr lang="en-ZA" dirty="0"/>
          </a:p>
        </p:txBody>
      </p:sp>
    </p:spTree>
    <p:extLst>
      <p:ext uri="{BB962C8B-B14F-4D97-AF65-F5344CB8AC3E}">
        <p14:creationId xmlns:p14="http://schemas.microsoft.com/office/powerpoint/2010/main" xmlns="" val="3418138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Presentation outline</a:t>
            </a:r>
          </a:p>
        </p:txBody>
      </p:sp>
      <p:sp>
        <p:nvSpPr>
          <p:cNvPr id="3" name="Content Placeholder 2"/>
          <p:cNvSpPr>
            <a:spLocks noGrp="1"/>
          </p:cNvSpPr>
          <p:nvPr>
            <p:ph idx="1"/>
          </p:nvPr>
        </p:nvSpPr>
        <p:spPr/>
        <p:txBody>
          <a:bodyPr/>
          <a:lstStyle/>
          <a:p>
            <a:r>
              <a:rPr lang="en-ZA" dirty="0"/>
              <a:t>Summary of the new iteration of the COVID-19 SRD</a:t>
            </a:r>
          </a:p>
          <a:p>
            <a:r>
              <a:rPr lang="en-ZA" dirty="0"/>
              <a:t>Applications by gender and province</a:t>
            </a:r>
          </a:p>
          <a:p>
            <a:r>
              <a:rPr lang="en-ZA" dirty="0"/>
              <a:t>Application by non citizens</a:t>
            </a:r>
          </a:p>
          <a:p>
            <a:r>
              <a:rPr lang="en-ZA" dirty="0"/>
              <a:t>Applications by age</a:t>
            </a:r>
          </a:p>
          <a:p>
            <a:r>
              <a:rPr lang="en-ZA" dirty="0"/>
              <a:t>Educational profile</a:t>
            </a:r>
          </a:p>
          <a:p>
            <a:r>
              <a:rPr lang="en-ZA" dirty="0"/>
              <a:t>Payments</a:t>
            </a:r>
          </a:p>
          <a:p>
            <a:r>
              <a:rPr lang="en-ZA" dirty="0"/>
              <a:t>Appeals</a:t>
            </a:r>
          </a:p>
          <a:p>
            <a:r>
              <a:rPr lang="en-US" dirty="0"/>
              <a:t>Additional statistics</a:t>
            </a:r>
            <a:endParaRPr lang="en-ZA" dirty="0"/>
          </a:p>
          <a:p>
            <a:r>
              <a:rPr lang="en-ZA" dirty="0"/>
              <a:t>Challenges of the COVID SRD</a:t>
            </a:r>
          </a:p>
          <a:p>
            <a:endParaRPr lang="en-ZA" dirty="0"/>
          </a:p>
          <a:p>
            <a:endParaRPr lang="en-ZA" dirty="0"/>
          </a:p>
        </p:txBody>
      </p:sp>
    </p:spTree>
    <p:extLst>
      <p:ext uri="{BB962C8B-B14F-4D97-AF65-F5344CB8AC3E}">
        <p14:creationId xmlns:p14="http://schemas.microsoft.com/office/powerpoint/2010/main" xmlns="" val="30531722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Payments</a:t>
            </a:r>
          </a:p>
        </p:txBody>
      </p:sp>
      <p:sp>
        <p:nvSpPr>
          <p:cNvPr id="3" name="Content Placeholder 2"/>
          <p:cNvSpPr>
            <a:spLocks noGrp="1"/>
          </p:cNvSpPr>
          <p:nvPr>
            <p:ph idx="1"/>
          </p:nvPr>
        </p:nvSpPr>
        <p:spPr>
          <a:xfrm>
            <a:off x="838200" y="1346200"/>
            <a:ext cx="10515600" cy="4297855"/>
          </a:xfrm>
        </p:spPr>
        <p:txBody>
          <a:bodyPr>
            <a:normAutofit/>
          </a:bodyPr>
          <a:lstStyle/>
          <a:p>
            <a:r>
              <a:rPr lang="en-US" dirty="0"/>
              <a:t>The system only went live from June 2022.</a:t>
            </a:r>
          </a:p>
          <a:p>
            <a:pPr lvl="1"/>
            <a:r>
              <a:rPr lang="en-US" dirty="0"/>
              <a:t>SASSA started with June payments, leaving a backlog for April and May.</a:t>
            </a:r>
          </a:p>
          <a:p>
            <a:pPr lvl="1"/>
            <a:r>
              <a:rPr lang="en-US" dirty="0"/>
              <a:t>April will be paid with July, and May with August payments.</a:t>
            </a:r>
          </a:p>
          <a:p>
            <a:r>
              <a:rPr lang="en-US" dirty="0"/>
              <a:t>July payments were put on hold due to reconfirmations (awaiting the amendment of the regulations).</a:t>
            </a:r>
          </a:p>
          <a:p>
            <a:r>
              <a:rPr lang="en-US" dirty="0"/>
              <a:t>August payments may be slightly delayed due to the amended regulations (threshold increase).</a:t>
            </a:r>
          </a:p>
          <a:p>
            <a:r>
              <a:rPr lang="en-US" dirty="0"/>
              <a:t>Unpaid for April to June on hold until further guidance to be provided by DSD on how to treat self exclusion questions. Practice note was issued on 11 August 2022, however department requested we wait until this week when they will issue a revised note</a:t>
            </a:r>
          </a:p>
          <a:p>
            <a:pPr marL="0" indent="0">
              <a:buNone/>
            </a:pPr>
            <a:endParaRPr lang="en-ZA" dirty="0"/>
          </a:p>
        </p:txBody>
      </p:sp>
    </p:spTree>
    <p:extLst>
      <p:ext uri="{BB962C8B-B14F-4D97-AF65-F5344CB8AC3E}">
        <p14:creationId xmlns:p14="http://schemas.microsoft.com/office/powerpoint/2010/main" xmlns="" val="1230271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7033"/>
            <a:ext cx="10515600" cy="841375"/>
          </a:xfrm>
        </p:spPr>
        <p:txBody>
          <a:bodyPr/>
          <a:lstStyle/>
          <a:p>
            <a:r>
              <a:rPr lang="en-ZA" dirty="0"/>
              <a:t>Challenges</a:t>
            </a:r>
          </a:p>
        </p:txBody>
      </p:sp>
      <p:sp>
        <p:nvSpPr>
          <p:cNvPr id="3" name="Content Placeholder 2"/>
          <p:cNvSpPr>
            <a:spLocks noGrp="1"/>
          </p:cNvSpPr>
          <p:nvPr>
            <p:ph idx="1"/>
          </p:nvPr>
        </p:nvSpPr>
        <p:spPr>
          <a:xfrm>
            <a:off x="838200" y="884778"/>
            <a:ext cx="10515600" cy="5297213"/>
          </a:xfrm>
        </p:spPr>
        <p:txBody>
          <a:bodyPr>
            <a:normAutofit/>
          </a:bodyPr>
          <a:lstStyle/>
          <a:p>
            <a:r>
              <a:rPr lang="en-US" sz="1800" dirty="0"/>
              <a:t>Two errors were picked up in the algorithms</a:t>
            </a:r>
          </a:p>
          <a:p>
            <a:pPr lvl="1"/>
            <a:r>
              <a:rPr lang="en-US" dirty="0"/>
              <a:t>One bank has incorrectly allocated “income below threshold status” to people with income. Script has been corrected and re-run. The extent of the over payment is still being determined</a:t>
            </a:r>
          </a:p>
          <a:p>
            <a:pPr lvl="1"/>
            <a:r>
              <a:rPr lang="en-US" dirty="0"/>
              <a:t>CSG income has incorrectly been accounted for in the scripts, resulting in many CSG beneficiaries being excluded. The scripts need to be rewritten and should be ready for the August run. Will have to do a re-run of all the files from April to July.</a:t>
            </a:r>
          </a:p>
          <a:p>
            <a:pPr lvl="1"/>
            <a:r>
              <a:rPr lang="en-US" dirty="0"/>
              <a:t>No funding has been allocated to SASSA for these services.</a:t>
            </a:r>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xmlns="" val="379559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952" y="-105071"/>
            <a:ext cx="10908792" cy="1143000"/>
          </a:xfrm>
        </p:spPr>
        <p:txBody>
          <a:bodyPr/>
          <a:lstStyle/>
          <a:p>
            <a:pPr algn="ctr"/>
            <a:r>
              <a:rPr lang="en-US" dirty="0">
                <a:latin typeface="Arial Black" panose="020B0A04020102020204" pitchFamily="34" charset="0"/>
                <a:cs typeface="Arial" panose="020B0604020202020204" pitchFamily="34" charset="0"/>
              </a:rPr>
              <a:t>Rapid Assessment of the COVID SRD</a:t>
            </a:r>
            <a:endParaRPr lang="en-ZA" b="1" dirty="0">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627725" y="784914"/>
            <a:ext cx="6140937" cy="4908586"/>
          </a:xfrm>
        </p:spPr>
        <p:txBody>
          <a:bodyPr>
            <a:normAutofit fontScale="70000" lnSpcReduction="20000"/>
          </a:bodyPr>
          <a:lstStyle/>
          <a:p>
            <a:pPr lvl="1" algn="just">
              <a:lnSpc>
                <a:spcPct val="120000"/>
              </a:lnSpc>
              <a:spcBef>
                <a:spcPts val="600"/>
              </a:spcBef>
              <a:spcAft>
                <a:spcPts val="600"/>
              </a:spcAft>
            </a:pPr>
            <a:r>
              <a:rPr lang="en-US" sz="2600" dirty="0">
                <a:latin typeface="Arial" panose="020B0604020202020204" pitchFamily="34" charset="0"/>
                <a:cs typeface="Arial" panose="020B0604020202020204" pitchFamily="34" charset="0"/>
              </a:rPr>
              <a:t>The grant was mainly used to buy food; electricity, clothing and for transport. </a:t>
            </a:r>
          </a:p>
          <a:p>
            <a:pPr lvl="1" algn="just">
              <a:lnSpc>
                <a:spcPct val="120000"/>
              </a:lnSpc>
              <a:spcBef>
                <a:spcPts val="600"/>
              </a:spcBef>
              <a:spcAft>
                <a:spcPts val="600"/>
              </a:spcAft>
            </a:pPr>
            <a:r>
              <a:rPr lang="en-US" sz="2600" dirty="0">
                <a:latin typeface="Arial" panose="020B0604020202020204" pitchFamily="34" charset="0"/>
                <a:cs typeface="Arial" panose="020B0604020202020204" pitchFamily="34" charset="0"/>
              </a:rPr>
              <a:t>These are all goods that can support local economies. </a:t>
            </a:r>
          </a:p>
          <a:p>
            <a:pPr lvl="1" algn="just">
              <a:lnSpc>
                <a:spcPct val="120000"/>
              </a:lnSpc>
              <a:spcBef>
                <a:spcPts val="600"/>
              </a:spcBef>
              <a:spcAft>
                <a:spcPts val="600"/>
              </a:spcAft>
            </a:pPr>
            <a:r>
              <a:rPr lang="en-US" sz="2600" b="1" dirty="0">
                <a:latin typeface="Arial" panose="020B0604020202020204" pitchFamily="34" charset="0"/>
                <a:cs typeface="Arial" panose="020B0604020202020204" pitchFamily="34" charset="0"/>
              </a:rPr>
              <a:t>80%</a:t>
            </a:r>
            <a:r>
              <a:rPr lang="en-US" sz="2600" dirty="0">
                <a:latin typeface="Arial" panose="020B0604020202020204" pitchFamily="34" charset="0"/>
                <a:cs typeface="Arial" panose="020B0604020202020204" pitchFamily="34" charset="0"/>
              </a:rPr>
              <a:t> thought, that even though the grant was small, it made a positive difference in their lives as well as their households. </a:t>
            </a:r>
          </a:p>
          <a:p>
            <a:pPr lvl="1" algn="just">
              <a:lnSpc>
                <a:spcPct val="120000"/>
              </a:lnSpc>
              <a:spcBef>
                <a:spcPts val="600"/>
              </a:spcBef>
              <a:spcAft>
                <a:spcPts val="600"/>
              </a:spcAft>
            </a:pPr>
            <a:r>
              <a:rPr lang="en-US" sz="2600" dirty="0">
                <a:latin typeface="Arial" panose="020B0604020202020204" pitchFamily="34" charset="0"/>
                <a:cs typeface="Arial" panose="020B0604020202020204" pitchFamily="34" charset="0"/>
              </a:rPr>
              <a:t>More than </a:t>
            </a:r>
            <a:r>
              <a:rPr lang="en-US" sz="2600" b="1" dirty="0">
                <a:latin typeface="Arial" panose="020B0604020202020204" pitchFamily="34" charset="0"/>
                <a:cs typeface="Arial" panose="020B0604020202020204" pitchFamily="34" charset="0"/>
              </a:rPr>
              <a:t>88%</a:t>
            </a:r>
            <a:r>
              <a:rPr lang="en-US" sz="2600" dirty="0">
                <a:latin typeface="Arial" panose="020B0604020202020204" pitchFamily="34" charset="0"/>
                <a:cs typeface="Arial" panose="020B0604020202020204" pitchFamily="34" charset="0"/>
              </a:rPr>
              <a:t> of the recipient believed that the grant should be given to those who applied. </a:t>
            </a:r>
          </a:p>
          <a:p>
            <a:pPr lvl="1" algn="just">
              <a:lnSpc>
                <a:spcPct val="120000"/>
              </a:lnSpc>
              <a:spcBef>
                <a:spcPts val="600"/>
              </a:spcBef>
              <a:spcAft>
                <a:spcPts val="600"/>
              </a:spcAft>
            </a:pPr>
            <a:r>
              <a:rPr lang="en-US" sz="2600" dirty="0">
                <a:latin typeface="Arial" panose="020B0604020202020204" pitchFamily="34" charset="0"/>
                <a:cs typeface="Arial" panose="020B0604020202020204" pitchFamily="34" charset="0"/>
              </a:rPr>
              <a:t>The main reasons cited was the high levels of poverty in the country, followed by the high cost of living (food and transport costs) and low wages.</a:t>
            </a:r>
          </a:p>
          <a:p>
            <a:pPr lvl="1" algn="just">
              <a:lnSpc>
                <a:spcPct val="120000"/>
              </a:lnSpc>
              <a:spcBef>
                <a:spcPts val="600"/>
              </a:spcBef>
              <a:spcAft>
                <a:spcPts val="600"/>
              </a:spcAft>
            </a:pPr>
            <a:r>
              <a:rPr lang="en-US" sz="2600" dirty="0">
                <a:latin typeface="Arial" panose="020B0604020202020204" pitchFamily="34" charset="0"/>
                <a:cs typeface="Arial" panose="020B0604020202020204" pitchFamily="34" charset="0"/>
              </a:rPr>
              <a:t>The grant, even though small, has made a significant impact on poverty, and even inequality.</a:t>
            </a:r>
          </a:p>
          <a:p>
            <a:pPr marL="457200" lvl="1" indent="0">
              <a:buNone/>
            </a:pPr>
            <a:endParaRPr lang="en-ZA" sz="1600" dirty="0">
              <a:latin typeface="+mj-lt"/>
              <a:cs typeface="Arial" panose="020B0604020202020204" pitchFamily="34" charset="0"/>
            </a:endParaRPr>
          </a:p>
          <a:p>
            <a:pPr marL="457200" lvl="1" indent="0">
              <a:buNone/>
            </a:pPr>
            <a:endParaRPr lang="en-ZA" sz="1600" dirty="0">
              <a:latin typeface="+mj-lt"/>
              <a:cs typeface="Arial" panose="020B0604020202020204" pitchFamily="34" charset="0"/>
            </a:endParaRPr>
          </a:p>
        </p:txBody>
      </p:sp>
      <p:pic>
        <p:nvPicPr>
          <p:cNvPr id="5" name="Picture 4"/>
          <p:cNvPicPr>
            <a:picLocks noChangeAspect="1"/>
          </p:cNvPicPr>
          <p:nvPr/>
        </p:nvPicPr>
        <p:blipFill>
          <a:blip r:embed="rId2" cstate="print"/>
          <a:stretch>
            <a:fillRect/>
          </a:stretch>
        </p:blipFill>
        <p:spPr>
          <a:xfrm>
            <a:off x="6801506" y="784914"/>
            <a:ext cx="5395068" cy="2259126"/>
          </a:xfrm>
          <a:prstGeom prst="rect">
            <a:avLst/>
          </a:prstGeom>
        </p:spPr>
      </p:pic>
      <p:pic>
        <p:nvPicPr>
          <p:cNvPr id="6" name="Picture 5"/>
          <p:cNvPicPr>
            <a:picLocks noChangeAspect="1"/>
          </p:cNvPicPr>
          <p:nvPr/>
        </p:nvPicPr>
        <p:blipFill>
          <a:blip r:embed="rId3" cstate="print"/>
          <a:stretch>
            <a:fillRect/>
          </a:stretch>
        </p:blipFill>
        <p:spPr>
          <a:xfrm>
            <a:off x="6801506" y="3044750"/>
            <a:ext cx="5395069" cy="2488950"/>
          </a:xfrm>
          <a:prstGeom prst="rect">
            <a:avLst/>
          </a:prstGeom>
        </p:spPr>
      </p:pic>
      <p:sp>
        <p:nvSpPr>
          <p:cNvPr id="4" name="TextBox 3"/>
          <p:cNvSpPr txBox="1"/>
          <p:nvPr/>
        </p:nvSpPr>
        <p:spPr>
          <a:xfrm>
            <a:off x="10531366" y="3886200"/>
            <a:ext cx="1529256" cy="923330"/>
          </a:xfrm>
          <a:prstGeom prst="rect">
            <a:avLst/>
          </a:prstGeom>
          <a:noFill/>
        </p:spPr>
        <p:txBody>
          <a:bodyPr wrap="square" rtlCol="0">
            <a:spAutoFit/>
          </a:bodyPr>
          <a:lstStyle/>
          <a:p>
            <a:r>
              <a:rPr lang="en-ZA" dirty="0"/>
              <a:t>Did the grant make a difference?</a:t>
            </a:r>
          </a:p>
        </p:txBody>
      </p:sp>
      <p:sp>
        <p:nvSpPr>
          <p:cNvPr id="7" name="TextBox 6"/>
          <p:cNvSpPr txBox="1"/>
          <p:nvPr/>
        </p:nvSpPr>
        <p:spPr>
          <a:xfrm>
            <a:off x="9924393" y="2104697"/>
            <a:ext cx="1184940" cy="369332"/>
          </a:xfrm>
          <a:prstGeom prst="rect">
            <a:avLst/>
          </a:prstGeom>
          <a:noFill/>
        </p:spPr>
        <p:txBody>
          <a:bodyPr wrap="none" rtlCol="0">
            <a:spAutoFit/>
          </a:bodyPr>
          <a:lstStyle/>
          <a:p>
            <a:r>
              <a:rPr lang="en-ZA" dirty="0"/>
              <a:t>Utilisation</a:t>
            </a:r>
          </a:p>
        </p:txBody>
      </p:sp>
    </p:spTree>
    <p:extLst>
      <p:ext uri="{BB962C8B-B14F-4D97-AF65-F5344CB8AC3E}">
        <p14:creationId xmlns:p14="http://schemas.microsoft.com/office/powerpoint/2010/main" xmlns="" val="1099971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a:t>
            </a:r>
            <a:endParaRPr lang="en-ZA" dirty="0"/>
          </a:p>
        </p:txBody>
      </p:sp>
      <p:sp>
        <p:nvSpPr>
          <p:cNvPr id="3" name="Content Placeholder 2"/>
          <p:cNvSpPr>
            <a:spLocks noGrp="1"/>
          </p:cNvSpPr>
          <p:nvPr>
            <p:ph idx="1"/>
          </p:nvPr>
        </p:nvSpPr>
        <p:spPr/>
        <p:txBody>
          <a:bodyPr/>
          <a:lstStyle/>
          <a:p>
            <a:r>
              <a:rPr lang="en-US" dirty="0"/>
              <a:t>It is recommended that the Select Committee notes the update on the COVID SRD</a:t>
            </a:r>
          </a:p>
          <a:p>
            <a:pPr marL="0" indent="0">
              <a:buNone/>
            </a:pPr>
            <a:endParaRPr lang="en-ZA" dirty="0"/>
          </a:p>
        </p:txBody>
      </p:sp>
    </p:spTree>
    <p:extLst>
      <p:ext uri="{BB962C8B-B14F-4D97-AF65-F5344CB8AC3E}">
        <p14:creationId xmlns:p14="http://schemas.microsoft.com/office/powerpoint/2010/main" xmlns="" val="4140731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Summary of how the new iteration of the Social Relief of Distress (SRD) grant will be implemented</a:t>
            </a:r>
            <a:endParaRPr lang="en-ZA" dirty="0"/>
          </a:p>
        </p:txBody>
      </p:sp>
      <p:sp>
        <p:nvSpPr>
          <p:cNvPr id="3" name="Content Placeholder 2"/>
          <p:cNvSpPr>
            <a:spLocks noGrp="1"/>
          </p:cNvSpPr>
          <p:nvPr>
            <p:ph idx="1"/>
          </p:nvPr>
        </p:nvSpPr>
        <p:spPr>
          <a:xfrm>
            <a:off x="838200" y="1346200"/>
            <a:ext cx="11149584" cy="4816856"/>
          </a:xfrm>
        </p:spPr>
        <p:txBody>
          <a:bodyPr>
            <a:normAutofit/>
          </a:bodyPr>
          <a:lstStyle/>
          <a:p>
            <a:r>
              <a:rPr lang="en-ZA" dirty="0"/>
              <a:t>President announced in his SONA that the COVID-19 SRD will be extended</a:t>
            </a:r>
          </a:p>
          <a:p>
            <a:r>
              <a:rPr lang="en-ZA" dirty="0"/>
              <a:t>Regulations were promulgated on 22 April 2022; and applications channels were opened on 23 April 2022</a:t>
            </a:r>
          </a:p>
          <a:p>
            <a:pPr lvl="0"/>
            <a:r>
              <a:rPr lang="en-ZA" dirty="0"/>
              <a:t>The COVID-19 SRD (</a:t>
            </a:r>
            <a:r>
              <a:rPr lang="en-ZA" dirty="0" err="1"/>
              <a:t>cSRD</a:t>
            </a:r>
            <a:r>
              <a:rPr lang="en-ZA" dirty="0"/>
              <a:t>)  is derived from the COVID-19 R350 SRD, which was a modification of the SRD provided by the department through SASSA within the Disaster Management legislative framework. </a:t>
            </a:r>
          </a:p>
          <a:p>
            <a:pPr lvl="0"/>
            <a:r>
              <a:rPr lang="en-ZA" dirty="0"/>
              <a:t>The third iteration involved shifting this modified form of SRD back to the Social Assistance legislative framework. </a:t>
            </a:r>
            <a:endParaRPr lang="en-ZA" sz="1800" dirty="0"/>
          </a:p>
          <a:p>
            <a:pPr lvl="1"/>
            <a:r>
              <a:rPr lang="en-ZA" dirty="0"/>
              <a:t>By implication, all existing applicants will be required to reapply for the </a:t>
            </a:r>
            <a:r>
              <a:rPr lang="en-ZA" dirty="0" err="1"/>
              <a:t>cSRD</a:t>
            </a:r>
            <a:endParaRPr lang="en-ZA" dirty="0"/>
          </a:p>
          <a:p>
            <a:pPr lvl="2"/>
            <a:r>
              <a:rPr lang="en-ZA" dirty="0"/>
              <a:t>It’s a new provision made within a different regulatory framework</a:t>
            </a:r>
          </a:p>
          <a:p>
            <a:pPr lvl="2"/>
            <a:r>
              <a:rPr lang="en-ZA" dirty="0"/>
              <a:t>The previous provisions came to an end – as per the directions published</a:t>
            </a:r>
          </a:p>
          <a:p>
            <a:pPr lvl="2"/>
            <a:r>
              <a:rPr lang="en-ZA" dirty="0"/>
              <a:t>New criteria were added, requiring new consent to be obtained</a:t>
            </a:r>
          </a:p>
        </p:txBody>
      </p:sp>
    </p:spTree>
    <p:extLst>
      <p:ext uri="{BB962C8B-B14F-4D97-AF65-F5344CB8AC3E}">
        <p14:creationId xmlns:p14="http://schemas.microsoft.com/office/powerpoint/2010/main" xmlns="" val="2851544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Summary continued – application and screening</a:t>
            </a:r>
          </a:p>
        </p:txBody>
      </p:sp>
      <p:sp>
        <p:nvSpPr>
          <p:cNvPr id="3" name="Content Placeholder 2"/>
          <p:cNvSpPr>
            <a:spLocks noGrp="1"/>
          </p:cNvSpPr>
          <p:nvPr>
            <p:ph idx="1"/>
          </p:nvPr>
        </p:nvSpPr>
        <p:spPr>
          <a:xfrm>
            <a:off x="838200" y="1206500"/>
            <a:ext cx="10975848" cy="5020564"/>
          </a:xfrm>
        </p:spPr>
        <p:txBody>
          <a:bodyPr>
            <a:normAutofit fontScale="92500" lnSpcReduction="10000"/>
          </a:bodyPr>
          <a:lstStyle/>
          <a:p>
            <a:r>
              <a:rPr lang="en-US" dirty="0"/>
              <a:t>For the third iteration that grant will be administered in a similar fashion to the manner in which it was administer under the Disaster Management Act; however some additional areas have been added in an attempt to reduce inclusion and exclusion errors.</a:t>
            </a:r>
          </a:p>
          <a:p>
            <a:pPr lvl="1"/>
            <a:r>
              <a:rPr lang="en-US" dirty="0"/>
              <a:t>The grant only be applied for through digital application channels, which are zero rated for data. These include:</a:t>
            </a:r>
          </a:p>
          <a:p>
            <a:pPr lvl="2"/>
            <a:r>
              <a:rPr lang="en-US" dirty="0"/>
              <a:t>WhatsApp Channel</a:t>
            </a:r>
          </a:p>
          <a:p>
            <a:pPr lvl="2"/>
            <a:r>
              <a:rPr lang="en-US" dirty="0"/>
              <a:t>Website</a:t>
            </a:r>
          </a:p>
          <a:p>
            <a:pPr lvl="2"/>
            <a:r>
              <a:rPr lang="en-US" dirty="0"/>
              <a:t>SASSA Mobile App (still in development and will be introduced gradually during the course of the year)</a:t>
            </a:r>
          </a:p>
          <a:p>
            <a:pPr lvl="1"/>
            <a:r>
              <a:rPr lang="en-US" dirty="0"/>
              <a:t>A new screening questionnaire was  introduced to improve the screening of applicants, which includes:</a:t>
            </a:r>
          </a:p>
          <a:p>
            <a:pPr lvl="2"/>
            <a:r>
              <a:rPr lang="en-US" dirty="0"/>
              <a:t>Personal Information to be provided</a:t>
            </a:r>
          </a:p>
          <a:p>
            <a:pPr lvl="2"/>
            <a:r>
              <a:rPr lang="en-US" dirty="0"/>
              <a:t>ID Number, Names and Surname, Address etc.</a:t>
            </a:r>
          </a:p>
          <a:p>
            <a:pPr lvl="2"/>
            <a:r>
              <a:rPr lang="en-US" dirty="0"/>
              <a:t>Contact details</a:t>
            </a:r>
          </a:p>
          <a:p>
            <a:pPr lvl="2"/>
            <a:r>
              <a:rPr lang="en-US" dirty="0"/>
              <a:t>Educational details</a:t>
            </a:r>
          </a:p>
          <a:p>
            <a:pPr lvl="2"/>
            <a:r>
              <a:rPr lang="en-US" dirty="0"/>
              <a:t>Expanded declaration and consent form to be signed</a:t>
            </a:r>
          </a:p>
          <a:p>
            <a:pPr lvl="1"/>
            <a:r>
              <a:rPr lang="en-US" dirty="0"/>
              <a:t>Banking details</a:t>
            </a:r>
          </a:p>
          <a:p>
            <a:pPr lvl="1"/>
            <a:r>
              <a:rPr lang="en-US" dirty="0"/>
              <a:t>New questions on</a:t>
            </a:r>
          </a:p>
          <a:p>
            <a:pPr lvl="2"/>
            <a:r>
              <a:rPr lang="en-US" dirty="0"/>
              <a:t>When the client last worked, </a:t>
            </a:r>
          </a:p>
          <a:p>
            <a:pPr lvl="2"/>
            <a:r>
              <a:rPr lang="en-US" dirty="0"/>
              <a:t>How client usually sustain himself/ herself</a:t>
            </a:r>
          </a:p>
          <a:p>
            <a:pPr lvl="2"/>
            <a:r>
              <a:rPr lang="en-US" dirty="0"/>
              <a:t>Whether client is employed, receiving other forms of income etc.</a:t>
            </a:r>
          </a:p>
          <a:p>
            <a:endParaRPr lang="en-ZA" dirty="0"/>
          </a:p>
        </p:txBody>
      </p:sp>
    </p:spTree>
    <p:extLst>
      <p:ext uri="{BB962C8B-B14F-4D97-AF65-F5344CB8AC3E}">
        <p14:creationId xmlns:p14="http://schemas.microsoft.com/office/powerpoint/2010/main" xmlns="" val="1798646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Summary continued – data checks</a:t>
            </a:r>
          </a:p>
        </p:txBody>
      </p:sp>
      <p:sp>
        <p:nvSpPr>
          <p:cNvPr id="3" name="Content Placeholder 2"/>
          <p:cNvSpPr>
            <a:spLocks noGrp="1"/>
          </p:cNvSpPr>
          <p:nvPr>
            <p:ph idx="1"/>
          </p:nvPr>
        </p:nvSpPr>
        <p:spPr/>
        <p:txBody>
          <a:bodyPr/>
          <a:lstStyle/>
          <a:p>
            <a:r>
              <a:rPr lang="en-ZA" dirty="0"/>
              <a:t>The applications will be validated monthly through digital channels, these include:</a:t>
            </a:r>
          </a:p>
          <a:p>
            <a:pPr lvl="1"/>
            <a:r>
              <a:rPr lang="en-ZA" dirty="0"/>
              <a:t>National Population register (personal info / deceased status)</a:t>
            </a:r>
          </a:p>
          <a:p>
            <a:pPr lvl="1"/>
            <a:r>
              <a:rPr lang="en-ZA" dirty="0" err="1"/>
              <a:t>Socpen</a:t>
            </a:r>
            <a:r>
              <a:rPr lang="en-ZA" dirty="0"/>
              <a:t> (grants other than child grants)</a:t>
            </a:r>
          </a:p>
          <a:p>
            <a:pPr lvl="1"/>
            <a:r>
              <a:rPr lang="en-ZA" dirty="0"/>
              <a:t>SARS IRP5 data (income indicator)</a:t>
            </a:r>
          </a:p>
          <a:p>
            <a:pPr lvl="1"/>
            <a:r>
              <a:rPr lang="en-ZA" dirty="0"/>
              <a:t>UIF (contributor or benefitting)</a:t>
            </a:r>
          </a:p>
          <a:p>
            <a:pPr lvl="1"/>
            <a:r>
              <a:rPr lang="en-ZA" dirty="0"/>
              <a:t>NSFAS (in receipt of stipend)</a:t>
            </a:r>
          </a:p>
          <a:p>
            <a:pPr lvl="1"/>
            <a:r>
              <a:rPr lang="en-ZA" dirty="0" err="1"/>
              <a:t>Persal</a:t>
            </a:r>
            <a:r>
              <a:rPr lang="en-ZA" dirty="0"/>
              <a:t>, </a:t>
            </a:r>
            <a:r>
              <a:rPr lang="en-ZA" dirty="0" err="1"/>
              <a:t>Persol</a:t>
            </a:r>
            <a:r>
              <a:rPr lang="en-ZA" dirty="0"/>
              <a:t> (Government employees)</a:t>
            </a:r>
          </a:p>
          <a:p>
            <a:pPr lvl="1"/>
            <a:r>
              <a:rPr lang="en-ZA" dirty="0"/>
              <a:t>GEPF (Government pensioners)</a:t>
            </a:r>
          </a:p>
          <a:p>
            <a:pPr lvl="1"/>
            <a:r>
              <a:rPr lang="en-ZA" dirty="0"/>
              <a:t>Correctional Services (inmates)</a:t>
            </a:r>
          </a:p>
          <a:p>
            <a:pPr lvl="1"/>
            <a:r>
              <a:rPr lang="en-ZA" dirty="0"/>
              <a:t>Banks (means testing) – new</a:t>
            </a:r>
          </a:p>
          <a:p>
            <a:endParaRPr lang="en-ZA" dirty="0"/>
          </a:p>
        </p:txBody>
      </p:sp>
    </p:spTree>
    <p:extLst>
      <p:ext uri="{BB962C8B-B14F-4D97-AF65-F5344CB8AC3E}">
        <p14:creationId xmlns:p14="http://schemas.microsoft.com/office/powerpoint/2010/main" xmlns="" val="1582462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Summary continued – proxy means testing</a:t>
            </a:r>
          </a:p>
        </p:txBody>
      </p:sp>
      <p:pic>
        <p:nvPicPr>
          <p:cNvPr id="4" name="Picture 3"/>
          <p:cNvPicPr>
            <a:picLocks noChangeAspect="1"/>
          </p:cNvPicPr>
          <p:nvPr/>
        </p:nvPicPr>
        <p:blipFill>
          <a:blip r:embed="rId2" cstate="print"/>
          <a:stretch>
            <a:fillRect/>
          </a:stretch>
        </p:blipFill>
        <p:spPr>
          <a:xfrm>
            <a:off x="1496568" y="1454353"/>
            <a:ext cx="8945880" cy="4225969"/>
          </a:xfrm>
          <a:prstGeom prst="rect">
            <a:avLst/>
          </a:prstGeom>
        </p:spPr>
      </p:pic>
    </p:spTree>
    <p:extLst>
      <p:ext uri="{BB962C8B-B14F-4D97-AF65-F5344CB8AC3E}">
        <p14:creationId xmlns:p14="http://schemas.microsoft.com/office/powerpoint/2010/main" xmlns="" val="903695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912" y="0"/>
            <a:ext cx="10515600" cy="841375"/>
          </a:xfrm>
        </p:spPr>
        <p:txBody>
          <a:bodyPr/>
          <a:lstStyle/>
          <a:p>
            <a:r>
              <a:rPr lang="en-ZA" dirty="0"/>
              <a:t>Summary continued – bank checks</a:t>
            </a:r>
          </a:p>
        </p:txBody>
      </p:sp>
      <p:sp>
        <p:nvSpPr>
          <p:cNvPr id="3" name="Content Placeholder 2"/>
          <p:cNvSpPr>
            <a:spLocks noGrp="1"/>
          </p:cNvSpPr>
          <p:nvPr>
            <p:ph idx="1"/>
          </p:nvPr>
        </p:nvSpPr>
        <p:spPr>
          <a:xfrm>
            <a:off x="152400" y="658368"/>
            <a:ext cx="11850624" cy="5705856"/>
          </a:xfrm>
        </p:spPr>
        <p:txBody>
          <a:bodyPr>
            <a:normAutofit fontScale="92500" lnSpcReduction="20000"/>
          </a:bodyPr>
          <a:lstStyle/>
          <a:p>
            <a:pPr>
              <a:lnSpc>
                <a:spcPct val="110000"/>
              </a:lnSpc>
            </a:pPr>
            <a:r>
              <a:rPr lang="en-US" dirty="0"/>
              <a:t>In the previous iteration, SASSA only verified income though bank accounts for appellants. In the new iteration, SASSA will means test all applicants.</a:t>
            </a:r>
          </a:p>
          <a:p>
            <a:pPr lvl="1">
              <a:lnSpc>
                <a:spcPct val="110000"/>
              </a:lnSpc>
            </a:pPr>
            <a:r>
              <a:rPr lang="en-US" dirty="0"/>
              <a:t>To implement this, a new definition for income (insufficient means) has been crafted in the regulations to include all forms of income, even support from family members.</a:t>
            </a:r>
          </a:p>
          <a:p>
            <a:pPr lvl="1">
              <a:lnSpc>
                <a:spcPct val="110000"/>
              </a:lnSpc>
            </a:pPr>
            <a:r>
              <a:rPr lang="en-US" dirty="0"/>
              <a:t>At the time it was noted that there would be an implementation risk in that it has not been done at a large scale before and SASSA has experienced some teething challenges with implementation</a:t>
            </a:r>
          </a:p>
          <a:p>
            <a:pPr lvl="2">
              <a:lnSpc>
                <a:spcPct val="110000"/>
              </a:lnSpc>
            </a:pPr>
            <a:r>
              <a:rPr lang="en-US" dirty="0"/>
              <a:t>Design of the system took till mid June</a:t>
            </a:r>
          </a:p>
          <a:p>
            <a:pPr lvl="2">
              <a:lnSpc>
                <a:spcPct val="110000"/>
              </a:lnSpc>
            </a:pPr>
            <a:r>
              <a:rPr lang="en-US" dirty="0"/>
              <a:t>Error with one of the banks scripts</a:t>
            </a:r>
          </a:p>
          <a:p>
            <a:pPr lvl="2">
              <a:lnSpc>
                <a:spcPct val="110000"/>
              </a:lnSpc>
            </a:pPr>
            <a:r>
              <a:rPr lang="en-US" dirty="0"/>
              <a:t>Error with CSG income exclusion algorithm</a:t>
            </a:r>
          </a:p>
          <a:p>
            <a:pPr lvl="1">
              <a:lnSpc>
                <a:spcPct val="110000"/>
              </a:lnSpc>
            </a:pPr>
            <a:r>
              <a:rPr lang="en-US" dirty="0"/>
              <a:t>Given the limited budget, for the new iteration of the provision was set at R350 (equivalent to the value of the grant).</a:t>
            </a:r>
          </a:p>
          <a:p>
            <a:pPr lvl="2">
              <a:lnSpc>
                <a:spcPct val="110000"/>
              </a:lnSpc>
            </a:pPr>
            <a:r>
              <a:rPr lang="en-US" dirty="0"/>
              <a:t>Previously a threshold of R0 was used (1</a:t>
            </a:r>
            <a:r>
              <a:rPr lang="en-US" baseline="30000" dirty="0"/>
              <a:t>st</a:t>
            </a:r>
            <a:r>
              <a:rPr lang="en-US" dirty="0"/>
              <a:t> iteration); but soon dropped and kept “unemployed” as a criteria</a:t>
            </a:r>
          </a:p>
          <a:p>
            <a:pPr lvl="2">
              <a:lnSpc>
                <a:spcPct val="110000"/>
              </a:lnSpc>
            </a:pPr>
            <a:r>
              <a:rPr lang="en-US" dirty="0"/>
              <a:t>In the second iteration unemployment was kept and introduced a threshold of R595 for appeals only (~1m people) as an alternative verification.</a:t>
            </a:r>
          </a:p>
          <a:p>
            <a:pPr lvl="2">
              <a:lnSpc>
                <a:spcPct val="110000"/>
              </a:lnSpc>
            </a:pPr>
            <a:r>
              <a:rPr lang="en-US" dirty="0"/>
              <a:t>In the third iteration appeals and applications will be aligned to follow the same rules. </a:t>
            </a:r>
          </a:p>
          <a:p>
            <a:pPr lvl="2">
              <a:lnSpc>
                <a:spcPct val="110000"/>
              </a:lnSpc>
            </a:pPr>
            <a:r>
              <a:rPr lang="en-US" dirty="0"/>
              <a:t>Everyone will be assessed on the same threshold and unemployment as a criteria dropped; but included as a condition/ support criteria.</a:t>
            </a:r>
          </a:p>
          <a:p>
            <a:pPr lvl="2">
              <a:lnSpc>
                <a:spcPct val="110000"/>
              </a:lnSpc>
            </a:pPr>
            <a:r>
              <a:rPr lang="en-US" dirty="0"/>
              <a:t>A threshold of R350 was set at onset to keep within in the 10.5 million cap for the COVID SRD, however a commitment was made to review should it be found to be to low.</a:t>
            </a:r>
          </a:p>
          <a:p>
            <a:pPr lvl="1">
              <a:lnSpc>
                <a:spcPct val="110000"/>
              </a:lnSpc>
            </a:pPr>
            <a:r>
              <a:rPr lang="en-US" dirty="0"/>
              <a:t>If this is successfully implemented at scale, it will enable future improvements in the administration of all social grant benefits. It may also render the other database check irrelevant.</a:t>
            </a:r>
          </a:p>
          <a:p>
            <a:endParaRPr lang="en-ZA" dirty="0"/>
          </a:p>
        </p:txBody>
      </p:sp>
    </p:spTree>
    <p:extLst>
      <p:ext uri="{BB962C8B-B14F-4D97-AF65-F5344CB8AC3E}">
        <p14:creationId xmlns:p14="http://schemas.microsoft.com/office/powerpoint/2010/main" xmlns="" val="398798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Summary continued – new requirements</a:t>
            </a:r>
          </a:p>
        </p:txBody>
      </p:sp>
      <p:sp>
        <p:nvSpPr>
          <p:cNvPr id="3" name="Content Placeholder 2"/>
          <p:cNvSpPr>
            <a:spLocks noGrp="1"/>
          </p:cNvSpPr>
          <p:nvPr>
            <p:ph idx="1"/>
          </p:nvPr>
        </p:nvSpPr>
        <p:spPr/>
        <p:txBody>
          <a:bodyPr>
            <a:normAutofit/>
          </a:bodyPr>
          <a:lstStyle/>
          <a:p>
            <a:r>
              <a:rPr lang="en-US" dirty="0"/>
              <a:t>A new requirement was be inserted into the regulations requiring clients to confirm every 3 months whether or not they still require the provision.</a:t>
            </a:r>
          </a:p>
          <a:p>
            <a:pPr lvl="1"/>
            <a:r>
              <a:rPr lang="en-US" dirty="0"/>
              <a:t>This is to enable SASSA to pick up changes to the clients status which may be missed through only data checks.</a:t>
            </a:r>
          </a:p>
          <a:p>
            <a:pPr lvl="1"/>
            <a:r>
              <a:rPr lang="en-US" dirty="0"/>
              <a:t>It will encourage more active engagement between the client and SASSA (using digital platforms)</a:t>
            </a:r>
          </a:p>
          <a:p>
            <a:pPr lvl="1"/>
            <a:r>
              <a:rPr lang="en-US" dirty="0"/>
              <a:t>It defaults the client to “not requiring the grant” if they do not re-engage every three months.</a:t>
            </a:r>
          </a:p>
          <a:p>
            <a:r>
              <a:rPr lang="en-US" dirty="0"/>
              <a:t>A new condition has been added to the regulations requiring clients not to unreasonably refuse to accept employment or educational opportunities.</a:t>
            </a:r>
          </a:p>
          <a:p>
            <a:pPr lvl="1"/>
            <a:r>
              <a:rPr lang="en-US" dirty="0"/>
              <a:t>SASSA is in the process of entering into a Memorandum of Understanding with the department of Public Works as well as the Employment and Labour to facilitate data sharing and exchanges between the parties. </a:t>
            </a:r>
          </a:p>
          <a:p>
            <a:endParaRPr lang="en-ZA" dirty="0"/>
          </a:p>
        </p:txBody>
      </p:sp>
    </p:spTree>
    <p:extLst>
      <p:ext uri="{BB962C8B-B14F-4D97-AF65-F5344CB8AC3E}">
        <p14:creationId xmlns:p14="http://schemas.microsoft.com/office/powerpoint/2010/main" xmlns="" val="1383079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93075"/>
          </a:xfrm>
        </p:spPr>
        <p:txBody>
          <a:bodyPr>
            <a:normAutofit/>
          </a:bodyPr>
          <a:lstStyle/>
          <a:p>
            <a:r>
              <a:rPr lang="en-US" dirty="0"/>
              <a:t>Amended Regulations – August 2022 – </a:t>
            </a:r>
            <a:endParaRPr lang="en-ZA" dirty="0">
              <a:solidFill>
                <a:srgbClr val="FF0000"/>
              </a:solidFill>
            </a:endParaRPr>
          </a:p>
        </p:txBody>
      </p:sp>
      <p:sp>
        <p:nvSpPr>
          <p:cNvPr id="3" name="Content Placeholder 2"/>
          <p:cNvSpPr>
            <a:spLocks noGrp="1"/>
          </p:cNvSpPr>
          <p:nvPr>
            <p:ph idx="1"/>
          </p:nvPr>
        </p:nvSpPr>
        <p:spPr>
          <a:xfrm>
            <a:off x="630621" y="987972"/>
            <a:ext cx="10867696" cy="4918842"/>
          </a:xfrm>
        </p:spPr>
        <p:txBody>
          <a:bodyPr>
            <a:normAutofit fontScale="85000" lnSpcReduction="20000"/>
          </a:bodyPr>
          <a:lstStyle/>
          <a:p>
            <a:r>
              <a:rPr lang="en-US" sz="1800" dirty="0">
                <a:effectLst/>
                <a:latin typeface="Arial" panose="020B0604020202020204" pitchFamily="34" charset="0"/>
                <a:ea typeface="Calibri" panose="020F0502020204030204" pitchFamily="34" charset="0"/>
                <a:cs typeface="Times New Roman" panose="02020603050405020304" pitchFamily="18" charset="0"/>
              </a:rPr>
              <a:t>Subsequent to the lifting of the State of National Disaster in March 2022, the Department had to develop new </a:t>
            </a:r>
            <a:r>
              <a:rPr lang="en-US" sz="1800">
                <a:effectLst/>
                <a:latin typeface="Arial" panose="020B0604020202020204" pitchFamily="34" charset="0"/>
                <a:ea typeface="Calibri" panose="020F0502020204030204" pitchFamily="34" charset="0"/>
                <a:cs typeface="Times New Roman" panose="02020603050405020304" pitchFamily="18" charset="0"/>
              </a:rPr>
              <a:t>Regulations  </a:t>
            </a:r>
            <a:r>
              <a:rPr lang="en-US" sz="1800" dirty="0">
                <a:effectLst/>
                <a:latin typeface="Arial" panose="020B0604020202020204" pitchFamily="34" charset="0"/>
                <a:ea typeface="Calibri" panose="020F0502020204030204" pitchFamily="34" charset="0"/>
                <a:cs typeface="Times New Roman" panose="02020603050405020304" pitchFamily="18" charset="0"/>
              </a:rPr>
              <a:t>under the Social Assistance Act instead of the Disaster Management Act.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800" dirty="0">
                <a:solidFill>
                  <a:srgbClr val="000000"/>
                </a:solidFill>
                <a:effectLst/>
                <a:latin typeface="Arial" panose="020B0604020202020204" pitchFamily="34" charset="0"/>
                <a:ea typeface="Times New Roman" panose="02020603050405020304" pitchFamily="18" charset="0"/>
              </a:rPr>
              <a:t>Since implementation </a:t>
            </a:r>
            <a:r>
              <a:rPr lang="en-US" sz="1800" dirty="0">
                <a:effectLst/>
                <a:latin typeface="Arial" panose="020B0604020202020204" pitchFamily="34" charset="0"/>
                <a:ea typeface="Calibri" panose="020F0502020204030204" pitchFamily="34" charset="0"/>
              </a:rPr>
              <a:t>SASSA has exp</a:t>
            </a:r>
            <a:r>
              <a:rPr lang="en-US" sz="1800" dirty="0">
                <a:latin typeface="Arial" panose="020B0604020202020204" pitchFamily="34" charset="0"/>
                <a:ea typeface="Calibri" panose="020F0502020204030204" pitchFamily="34" charset="0"/>
              </a:rPr>
              <a:t>erienced challenges implementing some of the provisions. </a:t>
            </a:r>
            <a:endParaRPr lang="en-US" sz="1800" dirty="0">
              <a:effectLst/>
              <a:latin typeface="Arial" panose="020B0604020202020204" pitchFamily="34" charset="0"/>
              <a:ea typeface="Calibri" panose="020F0502020204030204" pitchFamily="34" charset="0"/>
            </a:endParaRPr>
          </a:p>
          <a:p>
            <a:r>
              <a:rPr lang="en-US" sz="1800" dirty="0">
                <a:effectLst/>
                <a:latin typeface="Arial" panose="020B0604020202020204" pitchFamily="34" charset="0"/>
                <a:ea typeface="Calibri" panose="020F0502020204030204" pitchFamily="34" charset="0"/>
              </a:rPr>
              <a:t>This resulted in amendment of the following clauses in the Regulations to promote effective implementation and reduce exclusion errors:</a:t>
            </a:r>
          </a:p>
          <a:p>
            <a:pPr lvl="1">
              <a:buFont typeface="Wingdings" panose="05000000000000000000" pitchFamily="2" charset="2"/>
              <a:buChar char="ü"/>
            </a:pPr>
            <a:r>
              <a:rPr lang="en-US" sz="1600" dirty="0">
                <a:effectLst/>
                <a:latin typeface="Arial" panose="020B0604020202020204" pitchFamily="34" charset="0"/>
                <a:ea typeface="Times New Roman" panose="02020603050405020304" pitchFamily="18" charset="0"/>
              </a:rPr>
              <a:t>deletion of Regulation 2(4) which empowers the Agency to use bank verifications to make final determination in the event there are contradicting outcomes of data checks. The change will enable SASSA to consider all databases equally when conducting data checks for the purpose of validating insufficient means..</a:t>
            </a:r>
            <a:endParaRPr lang="en-US" sz="1600" dirty="0">
              <a:effectLst/>
              <a:latin typeface="Times New Roman" panose="02020603050405020304" pitchFamily="18" charset="0"/>
              <a:ea typeface="Times New Roman" panose="02020603050405020304" pitchFamily="18" charset="0"/>
            </a:endParaRPr>
          </a:p>
          <a:p>
            <a:pPr marR="6985" lvl="1" algn="just">
              <a:spcAft>
                <a:spcPts val="1000"/>
              </a:spcAft>
              <a:buFont typeface="Wingdings" panose="05000000000000000000" pitchFamily="2" charset="2"/>
              <a:buChar char="ü"/>
            </a:pPr>
            <a:r>
              <a:rPr lang="en-ZA" sz="1600" dirty="0">
                <a:effectLst/>
                <a:latin typeface="Arial" panose="020B0604020202020204" pitchFamily="34" charset="0"/>
                <a:ea typeface="Times New Roman" panose="02020603050405020304" pitchFamily="18" charset="0"/>
              </a:rPr>
              <a:t>amendment </a:t>
            </a:r>
            <a:r>
              <a:rPr lang="en-ZA" sz="1600" dirty="0">
                <a:latin typeface="Arial" panose="020B0604020202020204" pitchFamily="34" charset="0"/>
                <a:ea typeface="Times New Roman" panose="02020603050405020304" pitchFamily="18" charset="0"/>
              </a:rPr>
              <a:t>of sub-regulation (5) by revision of the </a:t>
            </a:r>
            <a:r>
              <a:rPr lang="en-ZA" sz="1600" dirty="0">
                <a:effectLst/>
                <a:latin typeface="Arial" panose="020B0604020202020204" pitchFamily="34" charset="0"/>
                <a:ea typeface="Times New Roman" panose="02020603050405020304" pitchFamily="18" charset="0"/>
              </a:rPr>
              <a:t>mean test threshold in from R350</a:t>
            </a:r>
            <a:r>
              <a:rPr lang="en-ZA" sz="1600" dirty="0">
                <a:latin typeface="Arial" panose="020B0604020202020204" pitchFamily="34" charset="0"/>
                <a:ea typeface="Times New Roman" panose="02020603050405020304" pitchFamily="18" charset="0"/>
              </a:rPr>
              <a:t> </a:t>
            </a:r>
            <a:r>
              <a:rPr lang="en-ZA" sz="1600" dirty="0">
                <a:effectLst/>
                <a:latin typeface="Arial" panose="020B0604020202020204" pitchFamily="34" charset="0"/>
                <a:ea typeface="Times New Roman" panose="02020603050405020304" pitchFamily="18" charset="0"/>
              </a:rPr>
              <a:t> to R624 per person per month in line with the food poverty line. This amendment was also informed by the low </a:t>
            </a:r>
            <a:r>
              <a:rPr lang="en-US" sz="1600" dirty="0"/>
              <a:t>initial uptake and it </a:t>
            </a:r>
            <a:r>
              <a:rPr lang="en-ZA" sz="1600" dirty="0">
                <a:effectLst/>
                <a:latin typeface="Arial" panose="020B0604020202020204" pitchFamily="34" charset="0"/>
                <a:ea typeface="Times New Roman" panose="02020603050405020304" pitchFamily="18" charset="0"/>
              </a:rPr>
              <a:t>is likely to increase the number of beneficiaries in the system, and </a:t>
            </a:r>
            <a:endParaRPr lang="en-US" sz="1600" dirty="0">
              <a:effectLst/>
              <a:latin typeface="Times New Roman" panose="02020603050405020304" pitchFamily="18" charset="0"/>
              <a:ea typeface="Times New Roman" panose="02020603050405020304" pitchFamily="18" charset="0"/>
            </a:endParaRPr>
          </a:p>
          <a:p>
            <a:pPr marR="6985" lvl="1" algn="just">
              <a:spcAft>
                <a:spcPts val="1000"/>
              </a:spcAft>
              <a:buFont typeface="Wingdings" panose="05000000000000000000" pitchFamily="2" charset="2"/>
              <a:buChar char="ü"/>
            </a:pPr>
            <a:r>
              <a:rPr lang="en-US" sz="1600" dirty="0">
                <a:effectLst/>
                <a:latin typeface="Arial" panose="020B0604020202020204" pitchFamily="34" charset="0"/>
                <a:ea typeface="Times New Roman" panose="02020603050405020304" pitchFamily="18" charset="0"/>
              </a:rPr>
              <a:t>deletion of Regulation 5(2) which </a:t>
            </a:r>
            <a:r>
              <a:rPr lang="en-US" sz="1600" dirty="0">
                <a:effectLst/>
                <a:latin typeface="Arial" panose="020B0604020202020204" pitchFamily="34" charset="0"/>
                <a:ea typeface="Calibri" panose="020F0502020204030204" pitchFamily="34" charset="0"/>
              </a:rPr>
              <a:t>requires all applicants for the Covid-19 SRD to reapply for the benefits every three months</a:t>
            </a:r>
            <a:r>
              <a:rPr lang="en-US" sz="1600" dirty="0">
                <a:effectLst/>
                <a:latin typeface="Arial" panose="020B0604020202020204" pitchFamily="34" charset="0"/>
                <a:ea typeface="Times New Roman" panose="02020603050405020304" pitchFamily="18" charset="0"/>
              </a:rPr>
              <a:t>. Thus reducing the burden on beneficiaries to confirm their need for the provision within a short period of time and allowing</a:t>
            </a:r>
            <a:r>
              <a:rPr lang="en-US" sz="1600" dirty="0">
                <a:effectLst/>
                <a:latin typeface="Arial" panose="020B0604020202020204" pitchFamily="34" charset="0"/>
                <a:ea typeface="Calibri" panose="020F0502020204030204" pitchFamily="34" charset="0"/>
              </a:rPr>
              <a:t> for seamless processing of application for the entire duration of the third iteration.</a:t>
            </a:r>
            <a:endParaRPr lang="en-US" sz="1600" dirty="0">
              <a:effectLst/>
              <a:latin typeface="Times New Roman" panose="02020603050405020304" pitchFamily="18" charset="0"/>
              <a:ea typeface="Times New Roman" panose="02020603050405020304" pitchFamily="18" charset="0"/>
            </a:endParaRPr>
          </a:p>
          <a:p>
            <a:r>
              <a:rPr lang="en-US" sz="1800" dirty="0">
                <a:effectLst/>
                <a:latin typeface="Arial" panose="020B0604020202020204" pitchFamily="34" charset="0"/>
                <a:ea typeface="Calibri" panose="020F0502020204030204" pitchFamily="34" charset="0"/>
              </a:rPr>
              <a:t>The amended Regulations were operationalized by publication in Government Notice No. R 2381 on the 16 August 2022.</a:t>
            </a:r>
          </a:p>
          <a:p>
            <a:pPr marL="0" indent="0">
              <a:buNone/>
            </a:pPr>
            <a:r>
              <a:rPr lang="en-US" sz="1800" b="1" dirty="0">
                <a:latin typeface="Arial" panose="020B0604020202020204" pitchFamily="34" charset="0"/>
                <a:ea typeface="Calibri" panose="020F0502020204030204" pitchFamily="34" charset="0"/>
              </a:rPr>
              <a:t>PROGRAM OUTCOMES</a:t>
            </a:r>
            <a:endParaRPr lang="en-US" sz="1800" b="1" dirty="0">
              <a:effectLst/>
              <a:latin typeface="Arial" panose="020B0604020202020204" pitchFamily="34" charset="0"/>
              <a:ea typeface="Calibri" panose="020F0502020204030204" pitchFamily="34" charset="0"/>
            </a:endParaRPr>
          </a:p>
          <a:p>
            <a:r>
              <a:rPr lang="en-US" sz="1800" dirty="0">
                <a:effectLst/>
                <a:latin typeface="Arial" panose="020B0604020202020204" pitchFamily="34" charset="0"/>
                <a:ea typeface="Calibri" panose="020F0502020204030204" pitchFamily="34" charset="0"/>
              </a:rPr>
              <a:t>Government had to rapidly implement the policy and introduced  on-line digital application platforms  which saw ove</a:t>
            </a:r>
            <a:r>
              <a:rPr lang="en-US" sz="1800" dirty="0">
                <a:latin typeface="Arial" panose="020B0604020202020204" pitchFamily="34" charset="0"/>
                <a:ea typeface="Calibri" panose="020F0502020204030204" pitchFamily="34" charset="0"/>
              </a:rPr>
              <a:t>r 10.9m persons applying. </a:t>
            </a:r>
          </a:p>
          <a:p>
            <a:r>
              <a:rPr lang="en-US" sz="1800" dirty="0">
                <a:latin typeface="Arial" panose="020B0604020202020204" pitchFamily="34" charset="0"/>
                <a:ea typeface="Calibri" panose="020F0502020204030204" pitchFamily="34" charset="0"/>
              </a:rPr>
              <a:t>Payment to applicants without a bank account were able to receive payment via their cellphones </a:t>
            </a:r>
          </a:p>
          <a:p>
            <a:r>
              <a:rPr lang="en-US" sz="1800" dirty="0">
                <a:latin typeface="Arial" panose="020B0604020202020204" pitchFamily="34" charset="0"/>
                <a:ea typeface="Calibri" panose="020F0502020204030204" pitchFamily="34" charset="0"/>
              </a:rPr>
              <a:t>Rapid Assessment Study by the Department revealed that the programme is well targeted as the majority of beneficiaries used the money towards food and basic necessities.</a:t>
            </a:r>
            <a:endParaRPr lang="en-US" sz="1800" dirty="0">
              <a:effectLst/>
              <a:latin typeface="Arial" panose="020B0604020202020204" pitchFamily="34" charset="0"/>
              <a:ea typeface="Calibri" panose="020F0502020204030204" pitchFamily="34" charset="0"/>
            </a:endParaRPr>
          </a:p>
          <a:p>
            <a:endParaRPr lang="en-ZA" dirty="0"/>
          </a:p>
        </p:txBody>
      </p:sp>
    </p:spTree>
    <p:extLst>
      <p:ext uri="{BB962C8B-B14F-4D97-AF65-F5344CB8AC3E}">
        <p14:creationId xmlns:p14="http://schemas.microsoft.com/office/powerpoint/2010/main" xmlns="" val="421485413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5582</TotalTime>
  <Words>2650</Words>
  <Application>Microsoft Office PowerPoint</Application>
  <PresentationFormat>Custom</PresentationFormat>
  <Paragraphs>512</Paragraphs>
  <Slides>23</Slides>
  <Notes>0</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Custom Design</vt:lpstr>
      <vt:lpstr>1_Custom Design</vt:lpstr>
      <vt:lpstr>REPORT ON THE COVID-19 SOCIAL RELIEF OF DISTRESS  PROVISION AND INTERVENTIONS</vt:lpstr>
      <vt:lpstr>Presentation outline</vt:lpstr>
      <vt:lpstr>Summary of how the new iteration of the Social Relief of Distress (SRD) grant will be implemented</vt:lpstr>
      <vt:lpstr>Summary continued – application and screening</vt:lpstr>
      <vt:lpstr>Summary continued – data checks</vt:lpstr>
      <vt:lpstr>Summary continued – proxy means testing</vt:lpstr>
      <vt:lpstr>Summary continued – bank checks</vt:lpstr>
      <vt:lpstr>Summary continued – new requirements</vt:lpstr>
      <vt:lpstr>Amended Regulations – August 2022 – </vt:lpstr>
      <vt:lpstr>Implementation</vt:lpstr>
      <vt:lpstr>Total Applications by gender and province as at 02 August 2022</vt:lpstr>
      <vt:lpstr>Total Applications by non- citizens as at 02 August 2022</vt:lpstr>
      <vt:lpstr>Total Applications Age and Gender as at 02 August 2022</vt:lpstr>
      <vt:lpstr>Level of education of applicants as at 02 August 2022</vt:lpstr>
      <vt:lpstr>Payments</vt:lpstr>
      <vt:lpstr>Appeals – new iteration of Covid-19 SRD, 2022</vt:lpstr>
      <vt:lpstr>Additional statistics</vt:lpstr>
      <vt:lpstr>Additional statistics</vt:lpstr>
      <vt:lpstr>Additional statistics</vt:lpstr>
      <vt:lpstr>Payments</vt:lpstr>
      <vt:lpstr>Challenges</vt:lpstr>
      <vt:lpstr>Rapid Assessment of the COVID SRD</vt:lpstr>
      <vt:lpstr>Recommendation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Browne</dc:creator>
  <cp:lastModifiedBy>USER</cp:lastModifiedBy>
  <cp:revision>194</cp:revision>
  <dcterms:created xsi:type="dcterms:W3CDTF">2020-06-04T13:24:09Z</dcterms:created>
  <dcterms:modified xsi:type="dcterms:W3CDTF">2022-08-23T08:43:03Z</dcterms:modified>
</cp:coreProperties>
</file>