
<file path=[Content_Types].xml><?xml version="1.0" encoding="utf-8"?>
<Types xmlns="http://schemas.openxmlformats.org/package/2006/content-types">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1442" r:id="rId2"/>
    <p:sldId id="1510" r:id="rId3"/>
    <p:sldId id="1513" r:id="rId4"/>
    <p:sldId id="1531" r:id="rId5"/>
    <p:sldId id="1514" r:id="rId6"/>
    <p:sldId id="1530" r:id="rId7"/>
    <p:sldId id="1520" r:id="rId8"/>
    <p:sldId id="1519" r:id="rId9"/>
    <p:sldId id="1521" r:id="rId10"/>
    <p:sldId id="1518" r:id="rId11"/>
    <p:sldId id="1522" r:id="rId12"/>
    <p:sldId id="1517" r:id="rId13"/>
    <p:sldId id="1526" r:id="rId14"/>
    <p:sldId id="1527" r:id="rId15"/>
    <p:sldId id="1528" r:id="rId16"/>
    <p:sldId id="1529" r:id="rId17"/>
    <p:sldId id="148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9"/>
    <a:srgbClr val="001484"/>
    <a:srgbClr val="003398"/>
    <a:srgbClr val="71A1A7"/>
    <a:srgbClr val="D5E3E5"/>
    <a:srgbClr val="DFF0CB"/>
    <a:srgbClr val="A6A6A6"/>
    <a:srgbClr val="CBDFEF"/>
    <a:srgbClr val="FFFF00"/>
    <a:srgbClr val="EBF2F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5501" autoAdjust="0"/>
  </p:normalViewPr>
  <p:slideViewPr>
    <p:cSldViewPr snapToGrid="0">
      <p:cViewPr varScale="1">
        <p:scale>
          <a:sx n="73" d="100"/>
          <a:sy n="73" d="100"/>
        </p:scale>
        <p:origin x="-630"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8/23/2022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r>
              <a:rPr lang="en-US" dirty="0">
                <a:solidFill>
                  <a:srgbClr val="998F86"/>
                </a:solidFill>
              </a:rPr>
              <a:t>DSD Funding, Monitoring and Evaluation of NPOs</a:t>
            </a:r>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2"/>
          <p:cNvSpPr>
            <a:spLocks noGrp="1"/>
          </p:cNvSpPr>
          <p:nvPr>
            <p:ph type="subTitle" idx="1"/>
          </p:nvPr>
        </p:nvSpPr>
        <p:spPr>
          <a:xfrm>
            <a:off x="623392" y="3525624"/>
            <a:ext cx="10945216" cy="1873674"/>
          </a:xfrm>
        </p:spPr>
        <p:txBody>
          <a:bodyPr>
            <a:normAutofit lnSpcReduction="10000"/>
          </a:bodyPr>
          <a:lstStyle/>
          <a:p>
            <a:r>
              <a:rPr lang="en-US" sz="3600" b="1" dirty="0"/>
              <a:t>FUNDING, MONITORING AND EVALUATION OF NGOs</a:t>
            </a:r>
            <a:br>
              <a:rPr lang="en-US" sz="3600" b="1" dirty="0"/>
            </a:br>
            <a:endParaRPr lang="en-ZA" sz="3200" b="0" dirty="0"/>
          </a:p>
          <a:p>
            <a:r>
              <a:rPr lang="en-ZA" b="0" dirty="0"/>
              <a:t>Presentation to the Standing Committee on Social Development</a:t>
            </a:r>
            <a:endParaRPr lang="en-ZA" sz="1800" b="0" dirty="0"/>
          </a:p>
        </p:txBody>
      </p:sp>
      <p:sp>
        <p:nvSpPr>
          <p:cNvPr id="12" name="TextBox 11"/>
          <p:cNvSpPr txBox="1"/>
          <p:nvPr/>
        </p:nvSpPr>
        <p:spPr>
          <a:xfrm>
            <a:off x="7740526" y="5788637"/>
            <a:ext cx="3828082" cy="369332"/>
          </a:xfrm>
          <a:prstGeom prst="rect">
            <a:avLst/>
          </a:prstGeom>
          <a:noFill/>
        </p:spPr>
        <p:txBody>
          <a:bodyPr wrap="square" rtlCol="0">
            <a:spAutoFit/>
          </a:bodyPr>
          <a:lstStyle/>
          <a:p>
            <a:pPr algn="r"/>
            <a:r>
              <a:rPr lang="en-ZA" dirty="0">
                <a:solidFill>
                  <a:schemeClr val="bg1"/>
                </a:solidFill>
              </a:rPr>
              <a:t>DR R Macdonald 23 August 2022</a:t>
            </a:r>
          </a:p>
        </p:txBody>
      </p:sp>
      <p:sp>
        <p:nvSpPr>
          <p:cNvPr id="4" name="TextBox 3">
            <a:extLst>
              <a:ext uri="{FF2B5EF4-FFF2-40B4-BE49-F238E27FC236}">
                <a16:creationId xmlns:a16="http://schemas.microsoft.com/office/drawing/2014/main" xmlns="" id="{2E5602CD-A313-43E5-8AB4-3FEDB048D88F}"/>
              </a:ext>
            </a:extLst>
          </p:cNvPr>
          <p:cNvSpPr txBox="1"/>
          <p:nvPr/>
        </p:nvSpPr>
        <p:spPr>
          <a:xfrm>
            <a:off x="7324531" y="2675324"/>
            <a:ext cx="4244077" cy="369332"/>
          </a:xfrm>
          <a:prstGeom prst="rect">
            <a:avLst/>
          </a:prstGeom>
          <a:noFill/>
        </p:spPr>
        <p:txBody>
          <a:bodyPr wrap="square" rtlCol="0">
            <a:spAutoFit/>
          </a:bodyPr>
          <a:lstStyle/>
          <a:p>
            <a:pPr algn="r"/>
            <a:r>
              <a:rPr lang="en-ZA" dirty="0">
                <a:solidFill>
                  <a:schemeClr val="bg1"/>
                </a:solidFill>
              </a:rPr>
              <a:t>Department of Social Development</a:t>
            </a:r>
          </a:p>
        </p:txBody>
      </p:sp>
    </p:spTree>
    <p:extLst>
      <p:ext uri="{BB962C8B-B14F-4D97-AF65-F5344CB8AC3E}">
        <p14:creationId xmlns:p14="http://schemas.microsoft.com/office/powerpoint/2010/main" xmlns="" val="190966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0214B-F61B-BCFC-AE9E-BE1B014B4A2B}"/>
              </a:ext>
            </a:extLst>
          </p:cNvPr>
          <p:cNvSpPr>
            <a:spLocks noGrp="1"/>
          </p:cNvSpPr>
          <p:nvPr>
            <p:ph type="title"/>
          </p:nvPr>
        </p:nvSpPr>
        <p:spPr/>
        <p:txBody>
          <a:bodyPr/>
          <a:lstStyle/>
          <a:p>
            <a:r>
              <a:rPr lang="en-US" dirty="0"/>
              <a:t>Funding criteria</a:t>
            </a:r>
          </a:p>
        </p:txBody>
      </p:sp>
      <p:sp>
        <p:nvSpPr>
          <p:cNvPr id="3" name="Footer Placeholder 2">
            <a:extLst>
              <a:ext uri="{FF2B5EF4-FFF2-40B4-BE49-F238E27FC236}">
                <a16:creationId xmlns:a16="http://schemas.microsoft.com/office/drawing/2014/main" xmlns="" id="{4FD58905-A1D5-6951-C7D0-1B8DC34C30ED}"/>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D3E99F5F-DBDF-C696-36AC-BBE6C2758957}"/>
              </a:ext>
            </a:extLst>
          </p:cNvPr>
          <p:cNvSpPr>
            <a:spLocks noGrp="1"/>
          </p:cNvSpPr>
          <p:nvPr>
            <p:ph type="body" sz="quarter" idx="10"/>
          </p:nvPr>
        </p:nvSpPr>
        <p:spPr/>
        <p:txBody>
          <a:bodyPr>
            <a:normAutofit lnSpcReduction="10000"/>
          </a:bodyPr>
          <a:lstStyle/>
          <a:p>
            <a:pPr marL="285750" indent="-227013">
              <a:buBlip>
                <a:blip r:embed="rId2"/>
              </a:buBlip>
            </a:pPr>
            <a:r>
              <a:rPr lang="en-US" sz="1800" b="0" dirty="0"/>
              <a:t>The Department’s executive management approved the following criteria:</a:t>
            </a:r>
            <a:endParaRPr lang="en-GB" sz="1800" b="0" dirty="0"/>
          </a:p>
          <a:p>
            <a:endParaRPr lang="en-US" sz="1800" b="0" dirty="0"/>
          </a:p>
          <a:p>
            <a:r>
              <a:rPr lang="en-US" sz="1800" dirty="0"/>
              <a:t>(a) Track record of previous/current performance</a:t>
            </a:r>
            <a:endParaRPr lang="en-ZA" sz="1800" dirty="0"/>
          </a:p>
          <a:p>
            <a:pPr marL="403225"/>
            <a:r>
              <a:rPr lang="en-US" sz="1800" b="0" dirty="0"/>
              <a:t>Evidence of a track record of previous performance can be obtained from either: </a:t>
            </a:r>
            <a:endParaRPr lang="en-ZA" sz="1800" b="0" dirty="0"/>
          </a:p>
          <a:p>
            <a:pPr marL="688975" lvl="0" indent="-285750">
              <a:buFontTx/>
              <a:buChar char="-"/>
            </a:pPr>
            <a:r>
              <a:rPr lang="en-US" sz="1800" b="0" dirty="0"/>
              <a:t>A sub-programme monitoring report for the previous financial year; and/or</a:t>
            </a:r>
          </a:p>
          <a:p>
            <a:pPr marL="688975" lvl="0" indent="-285750">
              <a:buFontTx/>
              <a:buChar char="-"/>
            </a:pPr>
            <a:r>
              <a:rPr lang="en-US" sz="1800" b="0" dirty="0"/>
              <a:t>A comprehensive monitoring compliance assessment and/or; </a:t>
            </a:r>
          </a:p>
          <a:p>
            <a:pPr marL="688975" lvl="0" indent="-285750">
              <a:buFontTx/>
              <a:buChar char="-"/>
            </a:pPr>
            <a:r>
              <a:rPr lang="en-ZA" sz="1800" b="0" dirty="0"/>
              <a:t>A desktop monitoring assessment for the previous financial year; and/or</a:t>
            </a:r>
          </a:p>
          <a:p>
            <a:pPr marL="688975" lvl="0" indent="-285750">
              <a:buFontTx/>
              <a:buChar char="-"/>
            </a:pPr>
            <a:r>
              <a:rPr lang="en-US" sz="1800" b="0" dirty="0"/>
              <a:t>A monitoring and evaluation rapid assessment report for the previous financial year; and/ or</a:t>
            </a:r>
          </a:p>
          <a:p>
            <a:pPr marL="690563" lvl="0" indent="-288925"/>
            <a:r>
              <a:rPr lang="en-US" sz="1800" b="0" dirty="0"/>
              <a:t>-   Two quarterly reports for the previous financial year; and/or</a:t>
            </a:r>
            <a:endParaRPr lang="en-ZA" sz="1800" b="0" dirty="0"/>
          </a:p>
          <a:p>
            <a:pPr marL="690563" lvl="0" indent="-288925"/>
            <a:r>
              <a:rPr lang="en-US" sz="1800" b="0" dirty="0"/>
              <a:t>-   An on-site monitoring and evaluation report that includes an assessment of service delivery implementation. </a:t>
            </a:r>
          </a:p>
          <a:p>
            <a:endParaRPr lang="en-US" sz="1800" b="0" dirty="0"/>
          </a:p>
          <a:p>
            <a:pPr marL="403225"/>
            <a:r>
              <a:rPr lang="en-US" sz="1800" b="0" dirty="0"/>
              <a:t>Reports must either be certified by the appropriate programme director/ manager, or in the case of rapid assessments and on–site monitoring and evaluation, by the monitoring officers as a true reflection of the status of the services delivered.  It is contended that such a certified report provides evidence of a track record indicating that the NPO is competent and capable of rendering the service.</a:t>
            </a:r>
            <a:endParaRPr lang="en-ZA" sz="1800" b="0" dirty="0"/>
          </a:p>
          <a:p>
            <a:endParaRPr lang="en-US" dirty="0"/>
          </a:p>
        </p:txBody>
      </p:sp>
    </p:spTree>
    <p:extLst>
      <p:ext uri="{BB962C8B-B14F-4D97-AF65-F5344CB8AC3E}">
        <p14:creationId xmlns:p14="http://schemas.microsoft.com/office/powerpoint/2010/main" xmlns="" val="3098166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30214B-F61B-BCFC-AE9E-BE1B014B4A2B}"/>
              </a:ext>
            </a:extLst>
          </p:cNvPr>
          <p:cNvSpPr>
            <a:spLocks noGrp="1"/>
          </p:cNvSpPr>
          <p:nvPr>
            <p:ph type="title"/>
          </p:nvPr>
        </p:nvSpPr>
        <p:spPr/>
        <p:txBody>
          <a:bodyPr/>
          <a:lstStyle/>
          <a:p>
            <a:r>
              <a:rPr lang="en-US" dirty="0"/>
              <a:t>Funding criteria cont.</a:t>
            </a:r>
          </a:p>
        </p:txBody>
      </p:sp>
      <p:sp>
        <p:nvSpPr>
          <p:cNvPr id="3" name="Footer Placeholder 2">
            <a:extLst>
              <a:ext uri="{FF2B5EF4-FFF2-40B4-BE49-F238E27FC236}">
                <a16:creationId xmlns:a16="http://schemas.microsoft.com/office/drawing/2014/main" xmlns="" id="{4FD58905-A1D5-6951-C7D0-1B8DC34C30ED}"/>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D3E99F5F-DBDF-C696-36AC-BBE6C2758957}"/>
              </a:ext>
            </a:extLst>
          </p:cNvPr>
          <p:cNvSpPr>
            <a:spLocks noGrp="1"/>
          </p:cNvSpPr>
          <p:nvPr>
            <p:ph type="body" sz="quarter" idx="10"/>
          </p:nvPr>
        </p:nvSpPr>
        <p:spPr/>
        <p:txBody>
          <a:bodyPr>
            <a:normAutofit/>
          </a:bodyPr>
          <a:lstStyle/>
          <a:p>
            <a:pPr marL="461963">
              <a:spcBef>
                <a:spcPts val="600"/>
              </a:spcBef>
            </a:pPr>
            <a:r>
              <a:rPr lang="en-US" b="0" dirty="0"/>
              <a:t>Quarterly submission of progress reports before funding can be activated during the year.  These reports are an indication of the following: </a:t>
            </a:r>
            <a:endParaRPr lang="en-ZA" b="0" dirty="0"/>
          </a:p>
          <a:p>
            <a:pPr marL="461963">
              <a:spcBef>
                <a:spcPts val="600"/>
              </a:spcBef>
            </a:pPr>
            <a:r>
              <a:rPr lang="en-US" b="0" dirty="0"/>
              <a:t>- Sound financial systems in place</a:t>
            </a:r>
            <a:endParaRPr lang="en-ZA" b="0" dirty="0"/>
          </a:p>
          <a:p>
            <a:pPr marL="461963" lvl="1" indent="0">
              <a:spcBef>
                <a:spcPts val="600"/>
              </a:spcBef>
              <a:buNone/>
            </a:pPr>
            <a:r>
              <a:rPr lang="en-US" dirty="0"/>
              <a:t>- Proper management structures and practices in place</a:t>
            </a:r>
            <a:endParaRPr lang="en-ZA" dirty="0"/>
          </a:p>
          <a:p>
            <a:pPr marL="461963" lvl="1" indent="0">
              <a:spcBef>
                <a:spcPts val="600"/>
              </a:spcBef>
              <a:buNone/>
            </a:pPr>
            <a:r>
              <a:rPr lang="en-US" dirty="0"/>
              <a:t>- Compliance in terms of previous funding criteria</a:t>
            </a:r>
            <a:endParaRPr lang="en-ZA" dirty="0"/>
          </a:p>
          <a:p>
            <a:pPr marL="461963" lvl="1" indent="0">
              <a:spcBef>
                <a:spcPts val="600"/>
              </a:spcBef>
              <a:buNone/>
            </a:pPr>
            <a:r>
              <a:rPr lang="en-US" dirty="0"/>
              <a:t>- Appropriate human resource practices </a:t>
            </a:r>
            <a:endParaRPr lang="en-ZA" dirty="0"/>
          </a:p>
          <a:p>
            <a:pPr marL="461963" lvl="1" indent="0">
              <a:spcBef>
                <a:spcPts val="600"/>
              </a:spcBef>
              <a:buNone/>
            </a:pPr>
            <a:r>
              <a:rPr lang="en-US" dirty="0"/>
              <a:t>- Trained staff</a:t>
            </a:r>
            <a:endParaRPr lang="en-ZA" dirty="0"/>
          </a:p>
          <a:p>
            <a:pPr marL="461963" lvl="1" indent="0">
              <a:spcBef>
                <a:spcPts val="600"/>
              </a:spcBef>
              <a:buNone/>
            </a:pPr>
            <a:r>
              <a:rPr lang="en-US" dirty="0"/>
              <a:t>- Income and expenditure</a:t>
            </a:r>
          </a:p>
          <a:p>
            <a:pPr marL="461963" lvl="1" indent="0">
              <a:spcBef>
                <a:spcPts val="600"/>
              </a:spcBef>
              <a:buNone/>
            </a:pPr>
            <a:r>
              <a:rPr lang="en-US" dirty="0"/>
              <a:t>- Evidence that clients/ beneficiaries received the services  </a:t>
            </a:r>
            <a:endParaRPr lang="en-ZA" dirty="0"/>
          </a:p>
          <a:p>
            <a:pPr>
              <a:spcBef>
                <a:spcPts val="600"/>
              </a:spcBef>
            </a:pPr>
            <a:r>
              <a:rPr lang="en-GB" dirty="0"/>
              <a:t> </a:t>
            </a:r>
            <a:endParaRPr lang="en-ZA" dirty="0"/>
          </a:p>
          <a:p>
            <a:pPr>
              <a:spcBef>
                <a:spcPts val="600"/>
              </a:spcBef>
            </a:pPr>
            <a:r>
              <a:rPr lang="en-US" dirty="0"/>
              <a:t>(b)   Legislative compliance</a:t>
            </a:r>
          </a:p>
          <a:p>
            <a:pPr marL="342900" lvl="0" indent="-342900">
              <a:spcBef>
                <a:spcPts val="600"/>
              </a:spcBef>
              <a:buBlip>
                <a:blip r:embed="rId2"/>
              </a:buBlip>
            </a:pPr>
            <a:r>
              <a:rPr lang="en-US" b="0" dirty="0"/>
              <a:t>Verification by the Department that the NPO/Section 21/Trust registration of the residential facility, non-residential facility and/or social service organisation is </a:t>
            </a:r>
            <a:r>
              <a:rPr lang="en-US" b="0" dirty="0">
                <a:solidFill>
                  <a:schemeClr val="tx2"/>
                </a:solidFill>
              </a:rPr>
              <a:t>valid</a:t>
            </a:r>
            <a:r>
              <a:rPr lang="en-US" b="0" dirty="0"/>
              <a:t>.</a:t>
            </a:r>
            <a:endParaRPr lang="en-ZA" b="0" dirty="0"/>
          </a:p>
          <a:p>
            <a:pPr marL="342900" lvl="0" indent="-342900">
              <a:spcBef>
                <a:spcPts val="600"/>
              </a:spcBef>
              <a:buBlip>
                <a:blip r:embed="rId2"/>
              </a:buBlip>
            </a:pPr>
            <a:r>
              <a:rPr lang="en-US" b="0" dirty="0"/>
              <a:t>Verification by the relevant programme that the organization/services are legally registered in terms of any other service-specific related legislation, for example, the Children’s Act, Older Person’s Act etc. that requires such registration.</a:t>
            </a:r>
            <a:endParaRPr lang="en-ZA" sz="2400" b="0" dirty="0"/>
          </a:p>
        </p:txBody>
      </p:sp>
    </p:spTree>
    <p:extLst>
      <p:ext uri="{BB962C8B-B14F-4D97-AF65-F5344CB8AC3E}">
        <p14:creationId xmlns:p14="http://schemas.microsoft.com/office/powerpoint/2010/main" xmlns="" val="701448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5AF33-C280-C42D-BCC2-FA15182FE2AA}"/>
              </a:ext>
            </a:extLst>
          </p:cNvPr>
          <p:cNvSpPr>
            <a:spLocks noGrp="1"/>
          </p:cNvSpPr>
          <p:nvPr>
            <p:ph type="title"/>
          </p:nvPr>
        </p:nvSpPr>
        <p:spPr/>
        <p:txBody>
          <a:bodyPr/>
          <a:lstStyle/>
          <a:p>
            <a:r>
              <a:rPr lang="en-US" dirty="0"/>
              <a:t>Methods of funding for NGOs</a:t>
            </a:r>
          </a:p>
        </p:txBody>
      </p:sp>
      <p:sp>
        <p:nvSpPr>
          <p:cNvPr id="3" name="Footer Placeholder 2">
            <a:extLst>
              <a:ext uri="{FF2B5EF4-FFF2-40B4-BE49-F238E27FC236}">
                <a16:creationId xmlns:a16="http://schemas.microsoft.com/office/drawing/2014/main" xmlns="" id="{262D80C6-69DA-0155-2868-A47AA23755F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E3835FF2-C2EA-8BB3-5EEB-3452116088AA}"/>
              </a:ext>
            </a:extLst>
          </p:cNvPr>
          <p:cNvSpPr>
            <a:spLocks noGrp="1"/>
          </p:cNvSpPr>
          <p:nvPr>
            <p:ph type="body" sz="quarter" idx="10"/>
          </p:nvPr>
        </p:nvSpPr>
        <p:spPr/>
        <p:txBody>
          <a:bodyPr/>
          <a:lstStyle/>
          <a:p>
            <a:pPr>
              <a:spcBef>
                <a:spcPts val="1800"/>
              </a:spcBef>
            </a:pPr>
            <a:r>
              <a:rPr lang="en-ZA" sz="1800" b="0" dirty="0"/>
              <a:t>The following funding methods are used in respect of social welfare and community development services that are aligned to the DSD’s Annual Performance Plan:</a:t>
            </a:r>
          </a:p>
          <a:p>
            <a:pPr marL="285750" lvl="1" indent="-285750">
              <a:spcBef>
                <a:spcPts val="1800"/>
              </a:spcBef>
            </a:pPr>
            <a:r>
              <a:rPr lang="en-ZA" sz="1800" dirty="0"/>
              <a:t>Project or service outputs;</a:t>
            </a:r>
          </a:p>
          <a:p>
            <a:pPr marL="285750" lvl="1" indent="-285750">
              <a:spcBef>
                <a:spcPts val="1800"/>
              </a:spcBef>
            </a:pPr>
            <a:r>
              <a:rPr lang="en-ZA" sz="1800" dirty="0"/>
              <a:t>The unit cost funding method will, where possible, be used for the funding of residential and non-residential services. Unit costs are reviewed annually, and funding level increases may be implemented as additional funding becomes available. (Unit costs apply to old age homes, CYCCs and shelters);</a:t>
            </a:r>
            <a:endParaRPr lang="en-ZA" sz="1800" b="0" dirty="0"/>
          </a:p>
          <a:p>
            <a:pPr marL="285750" lvl="1" indent="-285750">
              <a:spcBef>
                <a:spcPts val="1800"/>
              </a:spcBef>
            </a:pPr>
            <a:r>
              <a:rPr lang="en-ZA" sz="1800" dirty="0"/>
              <a:t>The post funding method, where possible, be used to determine funding allocations. Post costs are reviewed annually, and funding level increases may be implemented as additional funding becomes available; (</a:t>
            </a:r>
            <a:r>
              <a:rPr lang="en-ZA" sz="1800" dirty="0">
                <a:solidFill>
                  <a:schemeClr val="tx2"/>
                </a:solidFill>
              </a:rPr>
              <a:t>funded </a:t>
            </a:r>
            <a:r>
              <a:rPr lang="en-ZA" sz="1800" dirty="0"/>
              <a:t>posts include social workers and administrative staff); and</a:t>
            </a:r>
            <a:endParaRPr lang="en-ZA" sz="1800" b="0" dirty="0"/>
          </a:p>
          <a:p>
            <a:pPr marL="285750" lvl="1" indent="-285750">
              <a:spcBef>
                <a:spcPts val="1800"/>
              </a:spcBef>
            </a:pPr>
            <a:r>
              <a:rPr lang="en-ZA" sz="1800" dirty="0"/>
              <a:t>Funding may include seed funding for emerging organisations, pilot/new projects, funding for non-consumables such as furniture, equipment, accommodation and vehicle rental as required to render a specific programme or project.</a:t>
            </a:r>
          </a:p>
          <a:p>
            <a:endParaRPr lang="en-US" dirty="0"/>
          </a:p>
        </p:txBody>
      </p:sp>
    </p:spTree>
    <p:extLst>
      <p:ext uri="{BB962C8B-B14F-4D97-AF65-F5344CB8AC3E}">
        <p14:creationId xmlns:p14="http://schemas.microsoft.com/office/powerpoint/2010/main" xmlns="" val="177291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8376D-ECCB-784B-CDEF-A9934D01A608}"/>
              </a:ext>
            </a:extLst>
          </p:cNvPr>
          <p:cNvSpPr>
            <a:spLocks noGrp="1"/>
          </p:cNvSpPr>
          <p:nvPr>
            <p:ph type="title"/>
          </p:nvPr>
        </p:nvSpPr>
        <p:spPr/>
        <p:txBody>
          <a:bodyPr/>
          <a:lstStyle/>
          <a:p>
            <a:r>
              <a:rPr lang="en-US" dirty="0"/>
              <a:t>Monitoring (supervision) and assistance to NGOs</a:t>
            </a:r>
          </a:p>
        </p:txBody>
      </p:sp>
      <p:sp>
        <p:nvSpPr>
          <p:cNvPr id="3" name="Footer Placeholder 2">
            <a:extLst>
              <a:ext uri="{FF2B5EF4-FFF2-40B4-BE49-F238E27FC236}">
                <a16:creationId xmlns:a16="http://schemas.microsoft.com/office/drawing/2014/main" xmlns="" id="{B8630141-8451-D50C-1799-3AD66F31778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EF8B8BA5-8FEA-E20B-07C6-7B5AF0761312}"/>
              </a:ext>
            </a:extLst>
          </p:cNvPr>
          <p:cNvSpPr>
            <a:spLocks noGrp="1"/>
          </p:cNvSpPr>
          <p:nvPr>
            <p:ph type="body" sz="quarter" idx="10"/>
          </p:nvPr>
        </p:nvSpPr>
        <p:spPr/>
        <p:txBody>
          <a:bodyPr>
            <a:normAutofit/>
          </a:bodyPr>
          <a:lstStyle/>
          <a:p>
            <a:pPr marL="285750" lvl="1" indent="-285750">
              <a:spcBef>
                <a:spcPts val="1200"/>
              </a:spcBef>
            </a:pPr>
            <a:r>
              <a:rPr lang="en-ZA" sz="1800" dirty="0"/>
              <a:t>DSD’s line programmes monitor and assist the 1 142* funded NPOs per annum, or alternatively in a </a:t>
            </a:r>
            <a:r>
              <a:rPr lang="en-ZA" sz="1800" dirty="0">
                <a:solidFill>
                  <a:srgbClr val="C00000"/>
                </a:solidFill>
              </a:rPr>
              <a:t/>
            </a:r>
            <a:br>
              <a:rPr lang="en-ZA" sz="1800" dirty="0">
                <a:solidFill>
                  <a:srgbClr val="C00000"/>
                </a:solidFill>
              </a:rPr>
            </a:br>
            <a:r>
              <a:rPr lang="en-ZA" sz="1800" dirty="0"/>
              <a:t>3-year cycle, in terms of the relevant contract (Transfer Payment Agreement) legally entered between the NGO and the Department.</a:t>
            </a:r>
          </a:p>
          <a:p>
            <a:pPr marL="285750" lvl="1" indent="-285750">
              <a:spcBef>
                <a:spcPts val="1200"/>
              </a:spcBef>
            </a:pPr>
            <a:endParaRPr lang="en-ZA" sz="1800" dirty="0"/>
          </a:p>
          <a:p>
            <a:pPr marL="285750" lvl="1" indent="-285750">
              <a:spcBef>
                <a:spcPts val="1200"/>
              </a:spcBef>
            </a:pPr>
            <a:r>
              <a:rPr lang="en-ZA" sz="1800" dirty="0"/>
              <a:t>Monitoring and Evaluation tools are being used by M&amp;E officials and social workers such as:</a:t>
            </a:r>
          </a:p>
          <a:p>
            <a:pPr marL="569913" lvl="1" indent="-284163">
              <a:spcBef>
                <a:spcPts val="1200"/>
              </a:spcBef>
              <a:buBlip>
                <a:blip r:embed="rId2"/>
              </a:buBlip>
            </a:pPr>
            <a:r>
              <a:rPr lang="en-ZA" sz="1800" dirty="0"/>
              <a:t>Desktop monitoring (annually) </a:t>
            </a:r>
          </a:p>
          <a:p>
            <a:pPr marL="569913" lvl="1" indent="-284163">
              <a:spcBef>
                <a:spcPts val="1200"/>
              </a:spcBef>
              <a:buBlip>
                <a:blip r:embed="rId2"/>
              </a:buBlip>
            </a:pPr>
            <a:r>
              <a:rPr lang="en-ZA" sz="1800" dirty="0"/>
              <a:t>On site monitoring tool (3-year cycle)</a:t>
            </a:r>
          </a:p>
          <a:p>
            <a:pPr marL="569913" lvl="1" indent="-284163">
              <a:spcBef>
                <a:spcPts val="1200"/>
              </a:spcBef>
              <a:buBlip>
                <a:blip r:embed="rId2"/>
              </a:buBlip>
            </a:pPr>
            <a:r>
              <a:rPr lang="en-ZA" sz="1800" dirty="0"/>
              <a:t>Quality assurance tool (2-year cycle for NPOs who receive more than R2million) </a:t>
            </a:r>
          </a:p>
          <a:p>
            <a:pPr marL="569913" lvl="1" indent="-284163">
              <a:spcBef>
                <a:spcPts val="1200"/>
              </a:spcBef>
              <a:buBlip>
                <a:blip r:embed="rId2"/>
              </a:buBlip>
            </a:pPr>
            <a:r>
              <a:rPr lang="en-ZA" sz="1800" dirty="0"/>
              <a:t>Mentoring and Evaluation tool (3-year cycle)</a:t>
            </a:r>
          </a:p>
          <a:p>
            <a:pPr marL="569913" lvl="1" indent="-284163">
              <a:spcBef>
                <a:spcPts val="1200"/>
              </a:spcBef>
              <a:buBlip>
                <a:blip r:embed="rId2"/>
              </a:buBlip>
            </a:pPr>
            <a:r>
              <a:rPr lang="en-ZA" sz="1800" dirty="0"/>
              <a:t>Rapid Assessment tool (annually and part of spot check)</a:t>
            </a:r>
          </a:p>
          <a:p>
            <a:pPr marL="569913" lvl="1" indent="-284163">
              <a:spcBef>
                <a:spcPts val="1200"/>
              </a:spcBef>
              <a:buBlip>
                <a:blip r:embed="rId2"/>
              </a:buBlip>
            </a:pPr>
            <a:r>
              <a:rPr lang="en-ZA" sz="1800" dirty="0"/>
              <a:t>Financial Inspection tool (NPOs red flagged) </a:t>
            </a:r>
          </a:p>
          <a:p>
            <a:pPr marL="569913" lvl="1" indent="-284163">
              <a:spcBef>
                <a:spcPts val="1200"/>
              </a:spcBef>
              <a:buBlip>
                <a:blip r:embed="rId2"/>
              </a:buBlip>
            </a:pPr>
            <a:r>
              <a:rPr lang="en-ZA" sz="1800" dirty="0"/>
              <a:t>Audit Financial Analysis tool (annually) </a:t>
            </a:r>
          </a:p>
          <a:p>
            <a:endParaRPr lang="en-US" dirty="0"/>
          </a:p>
        </p:txBody>
      </p:sp>
      <p:sp>
        <p:nvSpPr>
          <p:cNvPr id="5" name="TextBox 4">
            <a:extLst>
              <a:ext uri="{FF2B5EF4-FFF2-40B4-BE49-F238E27FC236}">
                <a16:creationId xmlns:a16="http://schemas.microsoft.com/office/drawing/2014/main" xmlns="" id="{5D685C0E-5764-02F6-7352-4DE9E1B435EE}"/>
              </a:ext>
            </a:extLst>
          </p:cNvPr>
          <p:cNvSpPr txBox="1"/>
          <p:nvPr/>
        </p:nvSpPr>
        <p:spPr>
          <a:xfrm>
            <a:off x="802433" y="6092826"/>
            <a:ext cx="5878286" cy="246221"/>
          </a:xfrm>
          <a:prstGeom prst="rect">
            <a:avLst/>
          </a:prstGeom>
          <a:noFill/>
        </p:spPr>
        <p:txBody>
          <a:bodyPr wrap="square" rtlCol="0">
            <a:spAutoFit/>
          </a:bodyPr>
          <a:lstStyle/>
          <a:p>
            <a:r>
              <a:rPr lang="en-US" sz="1000" dirty="0"/>
              <a:t>* As at 31 July 2022.  Reduction in number of NPOs due to the  ECD function shift to WCED</a:t>
            </a:r>
          </a:p>
        </p:txBody>
      </p:sp>
    </p:spTree>
    <p:extLst>
      <p:ext uri="{BB962C8B-B14F-4D97-AF65-F5344CB8AC3E}">
        <p14:creationId xmlns:p14="http://schemas.microsoft.com/office/powerpoint/2010/main" xmlns="" val="1558592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8376D-ECCB-784B-CDEF-A9934D01A608}"/>
              </a:ext>
            </a:extLst>
          </p:cNvPr>
          <p:cNvSpPr>
            <a:spLocks noGrp="1"/>
          </p:cNvSpPr>
          <p:nvPr>
            <p:ph type="title"/>
          </p:nvPr>
        </p:nvSpPr>
        <p:spPr/>
        <p:txBody>
          <a:bodyPr/>
          <a:lstStyle/>
          <a:p>
            <a:r>
              <a:rPr lang="en-US" dirty="0"/>
              <a:t>Monitoring (supervision) and assistance to NGOs cont.</a:t>
            </a:r>
          </a:p>
        </p:txBody>
      </p:sp>
      <p:sp>
        <p:nvSpPr>
          <p:cNvPr id="3" name="Footer Placeholder 2">
            <a:extLst>
              <a:ext uri="{FF2B5EF4-FFF2-40B4-BE49-F238E27FC236}">
                <a16:creationId xmlns:a16="http://schemas.microsoft.com/office/drawing/2014/main" xmlns="" id="{B8630141-8451-D50C-1799-3AD66F31778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EF8B8BA5-8FEA-E20B-07C6-7B5AF0761312}"/>
              </a:ext>
            </a:extLst>
          </p:cNvPr>
          <p:cNvSpPr>
            <a:spLocks noGrp="1"/>
          </p:cNvSpPr>
          <p:nvPr>
            <p:ph type="body" sz="quarter" idx="10"/>
          </p:nvPr>
        </p:nvSpPr>
        <p:spPr/>
        <p:txBody>
          <a:bodyPr>
            <a:normAutofit lnSpcReduction="10000"/>
          </a:bodyPr>
          <a:lstStyle/>
          <a:p>
            <a:pPr lvl="0">
              <a:spcBef>
                <a:spcPts val="1800"/>
              </a:spcBef>
            </a:pPr>
            <a:r>
              <a:rPr lang="en-ZA" sz="1800" b="0" dirty="0"/>
              <a:t>This entails the assessment of:</a:t>
            </a:r>
          </a:p>
          <a:p>
            <a:pPr marL="285750" lvl="1" indent="-285750">
              <a:spcBef>
                <a:spcPts val="1800"/>
              </a:spcBef>
            </a:pPr>
            <a:r>
              <a:rPr lang="en-ZA" sz="1800" dirty="0"/>
              <a:t>Progress reports submitted by NGOs on a quarterly basis;</a:t>
            </a:r>
          </a:p>
          <a:p>
            <a:pPr marL="285750" lvl="1" indent="-285750">
              <a:spcBef>
                <a:spcPts val="1800"/>
              </a:spcBef>
            </a:pPr>
            <a:r>
              <a:rPr lang="en-ZA" sz="1800" dirty="0"/>
              <a:t>Verification and validation of Non-Financial Data, for example, a register of beneficiaries of each NGO;</a:t>
            </a:r>
          </a:p>
          <a:p>
            <a:pPr marL="285750" lvl="1" indent="-285750">
              <a:spcBef>
                <a:spcPts val="1800"/>
              </a:spcBef>
            </a:pPr>
            <a:r>
              <a:rPr lang="en-ZA" sz="1800" dirty="0"/>
              <a:t>Targets, outcomes and activities as prescribed in the contract;</a:t>
            </a:r>
          </a:p>
          <a:p>
            <a:pPr marL="285750" lvl="1" indent="-285750">
              <a:spcBef>
                <a:spcPts val="1800"/>
              </a:spcBef>
            </a:pPr>
            <a:r>
              <a:rPr lang="en-ZA" sz="1800" dirty="0"/>
              <a:t>Income and expenditure per quarter; and</a:t>
            </a:r>
          </a:p>
          <a:p>
            <a:pPr marL="285750" lvl="1" indent="-285750">
              <a:spcBef>
                <a:spcPts val="1800"/>
              </a:spcBef>
            </a:pPr>
            <a:r>
              <a:rPr lang="en-ZA" sz="1800" dirty="0"/>
              <a:t>Audited financial statements on an annual basis (September-December of a particular year);</a:t>
            </a:r>
          </a:p>
          <a:p>
            <a:pPr marL="285750" lvl="1" indent="-285750">
              <a:spcBef>
                <a:spcPts val="1800"/>
              </a:spcBef>
            </a:pPr>
            <a:r>
              <a:rPr lang="en-ZA" sz="1800" dirty="0"/>
              <a:t>Line programmes conduct site visits and will entail:</a:t>
            </a:r>
          </a:p>
          <a:p>
            <a:pPr marL="569913" lvl="1" indent="-285750">
              <a:spcBef>
                <a:spcPts val="1800"/>
              </a:spcBef>
              <a:buBlip>
                <a:blip r:embed="rId2"/>
              </a:buBlip>
            </a:pPr>
            <a:r>
              <a:rPr lang="en-ZA" sz="1800" b="0" dirty="0"/>
              <a:t>Financial and governance monitoring by Monitoring and Reporting officials; and</a:t>
            </a:r>
          </a:p>
          <a:p>
            <a:pPr marL="569913" lvl="0" indent="-285750">
              <a:spcBef>
                <a:spcPts val="1800"/>
              </a:spcBef>
              <a:buBlip>
                <a:blip r:embed="rId2"/>
              </a:buBlip>
            </a:pPr>
            <a:r>
              <a:rPr lang="en-ZA" sz="1800" b="0" dirty="0"/>
              <a:t>Service delivery monitoring on norms and standards by registered social workers (in accordance with relevant legislation, such as Children’s Act).</a:t>
            </a:r>
          </a:p>
          <a:p>
            <a:endParaRPr lang="en-US" dirty="0"/>
          </a:p>
        </p:txBody>
      </p:sp>
    </p:spTree>
    <p:extLst>
      <p:ext uri="{BB962C8B-B14F-4D97-AF65-F5344CB8AC3E}">
        <p14:creationId xmlns:p14="http://schemas.microsoft.com/office/powerpoint/2010/main" xmlns="" val="3318496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8376D-ECCB-784B-CDEF-A9934D01A608}"/>
              </a:ext>
            </a:extLst>
          </p:cNvPr>
          <p:cNvSpPr>
            <a:spLocks noGrp="1"/>
          </p:cNvSpPr>
          <p:nvPr>
            <p:ph type="title"/>
          </p:nvPr>
        </p:nvSpPr>
        <p:spPr/>
        <p:txBody>
          <a:bodyPr/>
          <a:lstStyle/>
          <a:p>
            <a:r>
              <a:rPr lang="en-US" dirty="0"/>
              <a:t>Monitoring (supervision) and assistance to NGOs cont.</a:t>
            </a:r>
          </a:p>
        </p:txBody>
      </p:sp>
      <p:sp>
        <p:nvSpPr>
          <p:cNvPr id="3" name="Footer Placeholder 2">
            <a:extLst>
              <a:ext uri="{FF2B5EF4-FFF2-40B4-BE49-F238E27FC236}">
                <a16:creationId xmlns:a16="http://schemas.microsoft.com/office/drawing/2014/main" xmlns="" id="{B8630141-8451-D50C-1799-3AD66F31778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EF8B8BA5-8FEA-E20B-07C6-7B5AF0761312}"/>
              </a:ext>
            </a:extLst>
          </p:cNvPr>
          <p:cNvSpPr>
            <a:spLocks noGrp="1"/>
          </p:cNvSpPr>
          <p:nvPr>
            <p:ph type="body" sz="quarter" idx="10"/>
          </p:nvPr>
        </p:nvSpPr>
        <p:spPr/>
        <p:txBody>
          <a:bodyPr/>
          <a:lstStyle/>
          <a:p>
            <a:pPr marL="285750" lvl="1" indent="-285750">
              <a:spcBef>
                <a:spcPts val="1800"/>
              </a:spcBef>
            </a:pPr>
            <a:r>
              <a:rPr lang="en-ZA" sz="1800" dirty="0"/>
              <a:t>Capacity building by line programmes for funded NPOs:</a:t>
            </a:r>
          </a:p>
          <a:p>
            <a:pPr marL="569913" lvl="0" indent="-284163">
              <a:spcBef>
                <a:spcPts val="1800"/>
              </a:spcBef>
              <a:buBlip>
                <a:blip r:embed="rId2"/>
              </a:buBlip>
            </a:pPr>
            <a:r>
              <a:rPr lang="en-ZA" sz="1800" b="0" dirty="0"/>
              <a:t>If any non-compliance is identified, the line programmes will develop a Service improvement Delivery (SDIP) for NPOs in order to comply within 3–6-month period;</a:t>
            </a:r>
          </a:p>
          <a:p>
            <a:pPr marL="569913" lvl="0" indent="-284163">
              <a:spcBef>
                <a:spcPts val="1800"/>
              </a:spcBef>
              <a:buBlip>
                <a:blip r:embed="rId2"/>
              </a:buBlip>
            </a:pPr>
            <a:r>
              <a:rPr lang="en-ZA" sz="1800" b="0" dirty="0"/>
              <a:t>Follow-ups done within a 6-month period to ensure that Service Delivery Improvement Plans are implemented in order to improve quality of service delivery by NPOs; and</a:t>
            </a:r>
          </a:p>
          <a:p>
            <a:pPr marL="569913" lvl="0" indent="-284163">
              <a:spcBef>
                <a:spcPts val="1800"/>
              </a:spcBef>
              <a:buBlip>
                <a:blip r:embed="rId2"/>
              </a:buBlip>
            </a:pPr>
            <a:r>
              <a:rPr lang="en-ZA" sz="1800" b="0" dirty="0"/>
              <a:t>If needed, further capacity building and support to be provided by the Capacity Building Unit on issues of finance and governance management.</a:t>
            </a:r>
          </a:p>
          <a:p>
            <a:endParaRPr lang="en-US" dirty="0"/>
          </a:p>
        </p:txBody>
      </p:sp>
    </p:spTree>
    <p:extLst>
      <p:ext uri="{BB962C8B-B14F-4D97-AF65-F5344CB8AC3E}">
        <p14:creationId xmlns:p14="http://schemas.microsoft.com/office/powerpoint/2010/main" xmlns="" val="1158670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8376D-ECCB-784B-CDEF-A9934D01A608}"/>
              </a:ext>
            </a:extLst>
          </p:cNvPr>
          <p:cNvSpPr>
            <a:spLocks noGrp="1"/>
          </p:cNvSpPr>
          <p:nvPr>
            <p:ph type="title"/>
          </p:nvPr>
        </p:nvSpPr>
        <p:spPr/>
        <p:txBody>
          <a:bodyPr/>
          <a:lstStyle/>
          <a:p>
            <a:r>
              <a:rPr lang="en-US" dirty="0"/>
              <a:t>Monitoring (supervision) and assistance to NGOs cont.</a:t>
            </a:r>
          </a:p>
        </p:txBody>
      </p:sp>
      <p:sp>
        <p:nvSpPr>
          <p:cNvPr id="3" name="Footer Placeholder 2">
            <a:extLst>
              <a:ext uri="{FF2B5EF4-FFF2-40B4-BE49-F238E27FC236}">
                <a16:creationId xmlns:a16="http://schemas.microsoft.com/office/drawing/2014/main" xmlns="" id="{B8630141-8451-D50C-1799-3AD66F31778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EF8B8BA5-8FEA-E20B-07C6-7B5AF0761312}"/>
              </a:ext>
            </a:extLst>
          </p:cNvPr>
          <p:cNvSpPr>
            <a:spLocks noGrp="1"/>
          </p:cNvSpPr>
          <p:nvPr>
            <p:ph type="body" sz="quarter" idx="10"/>
          </p:nvPr>
        </p:nvSpPr>
        <p:spPr/>
        <p:txBody>
          <a:bodyPr/>
          <a:lstStyle/>
          <a:p>
            <a:pPr marL="285750" lvl="1" indent="-285750">
              <a:spcBef>
                <a:spcPts val="1800"/>
              </a:spcBef>
            </a:pPr>
            <a:r>
              <a:rPr lang="en-ZA" sz="1800" dirty="0"/>
              <a:t>Line programmes assist NPOs with the following:</a:t>
            </a:r>
          </a:p>
          <a:p>
            <a:pPr marL="569913" lvl="0" indent="-285750">
              <a:spcBef>
                <a:spcPts val="1800"/>
              </a:spcBef>
              <a:buBlip>
                <a:blip r:embed="rId2"/>
              </a:buBlip>
              <a:tabLst>
                <a:tab pos="569913" algn="l"/>
              </a:tabLst>
            </a:pPr>
            <a:r>
              <a:rPr lang="en-ZA" sz="1800" b="0" dirty="0"/>
              <a:t>Registration of NPOs as old age homes, in-patient treatment centres, child and youth care centres and after school care facilities (funded and unfunded NPOs);</a:t>
            </a:r>
          </a:p>
          <a:p>
            <a:pPr marL="569913" lvl="0" indent="-285750">
              <a:spcBef>
                <a:spcPts val="1800"/>
              </a:spcBef>
              <a:buBlip>
                <a:blip r:embed="rId2"/>
              </a:buBlip>
              <a:tabLst>
                <a:tab pos="569913" algn="l"/>
              </a:tabLst>
            </a:pPr>
            <a:r>
              <a:rPr lang="en-ZA" sz="1800" b="0" dirty="0"/>
              <a:t>Registration of service delivery programmes at CYCCs and diversion programmes etc.;</a:t>
            </a:r>
          </a:p>
          <a:p>
            <a:pPr marL="569913" lvl="0" indent="-285750">
              <a:spcBef>
                <a:spcPts val="1800"/>
              </a:spcBef>
              <a:buBlip>
                <a:blip r:embed="rId2"/>
              </a:buBlip>
              <a:tabLst>
                <a:tab pos="569913" algn="l"/>
              </a:tabLst>
            </a:pPr>
            <a:r>
              <a:rPr lang="en-ZA" sz="1800" b="0" dirty="0"/>
              <a:t>Accurate completion of Non-Financial Data, progress reports and contracts; and</a:t>
            </a:r>
          </a:p>
          <a:p>
            <a:pPr marL="569913" lvl="0" indent="-285750">
              <a:spcBef>
                <a:spcPts val="1800"/>
              </a:spcBef>
              <a:buBlip>
                <a:blip r:embed="rId2"/>
              </a:buBlip>
              <a:tabLst>
                <a:tab pos="569913" algn="l"/>
              </a:tabLst>
            </a:pPr>
            <a:r>
              <a:rPr lang="en-ZA" sz="1800" b="0" dirty="0"/>
              <a:t>Any new NPO who applies for funding will be assessed by line programmes and be guided in order to comply with legislative norms and standards.</a:t>
            </a:r>
          </a:p>
          <a:p>
            <a:endParaRPr lang="en-US" dirty="0"/>
          </a:p>
        </p:txBody>
      </p:sp>
    </p:spTree>
    <p:extLst>
      <p:ext uri="{BB962C8B-B14F-4D97-AF65-F5344CB8AC3E}">
        <p14:creationId xmlns:p14="http://schemas.microsoft.com/office/powerpoint/2010/main" xmlns="" val="764679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6739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Introduction</a:t>
            </a:r>
          </a:p>
        </p:txBody>
      </p:sp>
      <p:sp>
        <p:nvSpPr>
          <p:cNvPr id="7" name="Text Placeholder 6"/>
          <p:cNvSpPr>
            <a:spLocks noGrp="1"/>
          </p:cNvSpPr>
          <p:nvPr>
            <p:ph type="body" sz="quarter" idx="10"/>
          </p:nvPr>
        </p:nvSpPr>
        <p:spPr/>
        <p:txBody>
          <a:bodyPr>
            <a:normAutofit/>
          </a:bodyPr>
          <a:lstStyle/>
          <a:p>
            <a:pPr marL="285750" indent="-285750">
              <a:buBlip>
                <a:blip r:embed="rId2"/>
              </a:buBlip>
            </a:pPr>
            <a:r>
              <a:rPr lang="en-US" sz="1800" b="0" dirty="0"/>
              <a:t>Funding to Non-Profit Organisations represent a large part of the Western Cape Government and specifically the Department of Social Development’s (DSD) budget.  </a:t>
            </a:r>
          </a:p>
          <a:p>
            <a:pPr marL="285750" indent="-285750">
              <a:buBlip>
                <a:blip r:embed="rId2"/>
              </a:buBlip>
            </a:pPr>
            <a:endParaRPr lang="en-US" sz="1800" b="0" dirty="0"/>
          </a:p>
          <a:p>
            <a:pPr marL="285750" indent="-285750">
              <a:buBlip>
                <a:blip r:embed="rId2"/>
              </a:buBlip>
            </a:pPr>
            <a:r>
              <a:rPr lang="en-US" sz="1800" b="0" dirty="0"/>
              <a:t>The Department contributes significantly to the lives of the poor and vulnerable in the Western Cape through this funding. In the 2021/22 financial year, a total of 2 040 NPOs received funding from the DSD in order to further policy objectives and priorities. 192 were found to be non-compliant.</a:t>
            </a:r>
          </a:p>
          <a:p>
            <a:pPr marL="285750" indent="-285750">
              <a:buBlip>
                <a:blip r:embed="rId2"/>
              </a:buBlip>
            </a:pPr>
            <a:endParaRPr lang="en-US" sz="1800" b="0" dirty="0"/>
          </a:p>
          <a:p>
            <a:pPr marL="285750" indent="-285750">
              <a:buBlip>
                <a:blip r:embed="rId2"/>
              </a:buBlip>
            </a:pPr>
            <a:r>
              <a:rPr lang="en-US" sz="1800" b="0" dirty="0"/>
              <a:t>Funding of NPOs is implemented in accordance with the Department’s Policy on the Funding of Non-Government Organisations for the Provision of Social Welfare and Community Development Services.</a:t>
            </a:r>
            <a:endParaRPr lang="en-ZA" sz="1800" b="0" dirty="0"/>
          </a:p>
        </p:txBody>
      </p:sp>
      <p:sp>
        <p:nvSpPr>
          <p:cNvPr id="2" name="Footer Placeholder 1">
            <a:extLst>
              <a:ext uri="{FF2B5EF4-FFF2-40B4-BE49-F238E27FC236}">
                <a16:creationId xmlns:a16="http://schemas.microsoft.com/office/drawing/2014/main" xmlns="" id="{55FF64D2-E438-F013-C9BC-34C5DE0BC767}"/>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Tree>
    <p:extLst>
      <p:ext uri="{BB962C8B-B14F-4D97-AF65-F5344CB8AC3E}">
        <p14:creationId xmlns:p14="http://schemas.microsoft.com/office/powerpoint/2010/main" xmlns="" val="544693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6905A4-EB93-F7B6-6FD5-1CDCC3842826}"/>
              </a:ext>
            </a:extLst>
          </p:cNvPr>
          <p:cNvSpPr>
            <a:spLocks noGrp="1"/>
          </p:cNvSpPr>
          <p:nvPr>
            <p:ph type="title"/>
          </p:nvPr>
        </p:nvSpPr>
        <p:spPr/>
        <p:txBody>
          <a:bodyPr/>
          <a:lstStyle/>
          <a:p>
            <a:r>
              <a:rPr lang="en-US" dirty="0"/>
              <a:t>Actual expenditure for 2021/22 financial year </a:t>
            </a:r>
          </a:p>
        </p:txBody>
      </p:sp>
      <p:sp>
        <p:nvSpPr>
          <p:cNvPr id="3" name="Footer Placeholder 2">
            <a:extLst>
              <a:ext uri="{FF2B5EF4-FFF2-40B4-BE49-F238E27FC236}">
                <a16:creationId xmlns:a16="http://schemas.microsoft.com/office/drawing/2014/main" xmlns="" id="{942AC5C4-182C-3D2A-DB09-35CDE7D31814}"/>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graphicFrame>
        <p:nvGraphicFramePr>
          <p:cNvPr id="5" name="Table 4">
            <a:extLst>
              <a:ext uri="{FF2B5EF4-FFF2-40B4-BE49-F238E27FC236}">
                <a16:creationId xmlns:a16="http://schemas.microsoft.com/office/drawing/2014/main" xmlns="" id="{4BE458E0-76F2-93F8-BBA6-3923CA51CFEB}"/>
              </a:ext>
            </a:extLst>
          </p:cNvPr>
          <p:cNvGraphicFramePr>
            <a:graphicFrameLocks noGrp="1"/>
          </p:cNvGraphicFramePr>
          <p:nvPr>
            <p:extLst>
              <p:ext uri="{D42A27DB-BD31-4B8C-83A1-F6EECF244321}">
                <p14:modId xmlns:p14="http://schemas.microsoft.com/office/powerpoint/2010/main" xmlns="" val="168637246"/>
              </p:ext>
            </p:extLst>
          </p:nvPr>
        </p:nvGraphicFramePr>
        <p:xfrm>
          <a:off x="1987422" y="1203649"/>
          <a:ext cx="7653008" cy="5094862"/>
        </p:xfrm>
        <a:graphic>
          <a:graphicData uri="http://schemas.openxmlformats.org/drawingml/2006/table">
            <a:tbl>
              <a:tblPr>
                <a:tableStyleId>{5C22544A-7EE6-4342-B048-85BDC9FD1C3A}</a:tableStyleId>
              </a:tblPr>
              <a:tblGrid>
                <a:gridCol w="4773815">
                  <a:extLst>
                    <a:ext uri="{9D8B030D-6E8A-4147-A177-3AD203B41FA5}">
                      <a16:colId xmlns:a16="http://schemas.microsoft.com/office/drawing/2014/main" xmlns="" val="3003100000"/>
                    </a:ext>
                  </a:extLst>
                </a:gridCol>
                <a:gridCol w="2879193">
                  <a:extLst>
                    <a:ext uri="{9D8B030D-6E8A-4147-A177-3AD203B41FA5}">
                      <a16:colId xmlns:a16="http://schemas.microsoft.com/office/drawing/2014/main" xmlns="" val="783956678"/>
                    </a:ext>
                  </a:extLst>
                </a:gridCol>
              </a:tblGrid>
              <a:tr h="523291">
                <a:tc>
                  <a:txBody>
                    <a:bodyPr/>
                    <a:lstStyle/>
                    <a:p>
                      <a:pPr algn="l" fontAlgn="b"/>
                      <a:r>
                        <a:rPr lang="en-US" sz="1400" b="1" u="none" strike="noStrike" dirty="0">
                          <a:solidFill>
                            <a:schemeClr val="bg1"/>
                          </a:solidFill>
                          <a:effectLst/>
                        </a:rPr>
                        <a:t>PROGRAMME</a:t>
                      </a:r>
                      <a:endParaRPr lang="en-US" sz="1400" b="1" i="1" u="none" strike="noStrike" dirty="0">
                        <a:solidFill>
                          <a:schemeClr val="bg1"/>
                        </a:solidFill>
                        <a:effectLst/>
                        <a:latin typeface="Century Gothic" panose="020B0502020202020204" pitchFamily="34" charset="0"/>
                      </a:endParaRPr>
                    </a:p>
                  </a:txBody>
                  <a:tcPr marL="18288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489"/>
                    </a:solidFill>
                  </a:tcPr>
                </a:tc>
                <a:tc>
                  <a:txBody>
                    <a:bodyPr/>
                    <a:lstStyle/>
                    <a:p>
                      <a:pPr algn="ctr" fontAlgn="b"/>
                      <a:r>
                        <a:rPr lang="en-US" sz="1400" b="1" i="0" u="none" strike="noStrike" dirty="0">
                          <a:solidFill>
                            <a:schemeClr val="bg1"/>
                          </a:solidFill>
                          <a:effectLst/>
                          <a:latin typeface="Century Gothic" panose="020B0502020202020204" pitchFamily="34" charset="0"/>
                        </a:rPr>
                        <a:t>EXPENDITURE</a:t>
                      </a:r>
                    </a:p>
                    <a:p>
                      <a:pPr algn="ctr" fontAlgn="b"/>
                      <a:r>
                        <a:rPr lang="en-US" sz="1400" b="1" i="0" u="none" strike="noStrike" dirty="0">
                          <a:solidFill>
                            <a:schemeClr val="bg1"/>
                          </a:solidFill>
                          <a:effectLst/>
                          <a:latin typeface="Century Gothic" panose="020B0502020202020204" pitchFamily="34" charset="0"/>
                        </a:rPr>
                        <a:t>(R’000)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1140806392"/>
                  </a:ext>
                </a:extLst>
              </a:tr>
              <a:tr h="374255">
                <a:tc>
                  <a:txBody>
                    <a:bodyPr/>
                    <a:lstStyle/>
                    <a:p>
                      <a:pPr algn="l" fontAlgn="b"/>
                      <a:r>
                        <a:rPr lang="en-US" sz="1400" b="0" i="0" u="none" strike="noStrike" dirty="0">
                          <a:solidFill>
                            <a:srgbClr val="000000"/>
                          </a:solidFill>
                          <a:effectLst/>
                          <a:latin typeface="+mn-lt"/>
                        </a:rPr>
                        <a:t>Care &amp; Services to Families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100,620</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11956505"/>
                  </a:ext>
                </a:extLst>
              </a:tr>
              <a:tr h="374255">
                <a:tc>
                  <a:txBody>
                    <a:bodyPr/>
                    <a:lstStyle/>
                    <a:p>
                      <a:pPr algn="l" fontAlgn="b"/>
                      <a:r>
                        <a:rPr lang="en-US" sz="1400" b="0" i="0" u="none" strike="noStrike" dirty="0">
                          <a:solidFill>
                            <a:srgbClr val="000000"/>
                          </a:solidFill>
                          <a:effectLst/>
                          <a:latin typeface="+mn-lt"/>
                        </a:rPr>
                        <a:t>Child &amp; Youth Care Centres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108,658</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38604133"/>
                  </a:ext>
                </a:extLst>
              </a:tr>
              <a:tr h="374255">
                <a:tc>
                  <a:txBody>
                    <a:bodyPr/>
                    <a:lstStyle/>
                    <a:p>
                      <a:pPr algn="l" fontAlgn="b"/>
                      <a:r>
                        <a:rPr lang="en-US" sz="1400" b="0" i="0" u="none" strike="noStrike" dirty="0">
                          <a:solidFill>
                            <a:srgbClr val="000000"/>
                          </a:solidFill>
                          <a:effectLst/>
                          <a:latin typeface="+mn-lt"/>
                        </a:rPr>
                        <a:t>Child Care &amp; Protection</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205,863</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77532387"/>
                  </a:ext>
                </a:extLst>
              </a:tr>
              <a:tr h="380822">
                <a:tc>
                  <a:txBody>
                    <a:bodyPr/>
                    <a:lstStyle/>
                    <a:p>
                      <a:pPr algn="l" fontAlgn="b"/>
                      <a:r>
                        <a:rPr lang="en-US" sz="1400" b="0" i="0" u="none" strike="noStrike" dirty="0">
                          <a:solidFill>
                            <a:srgbClr val="000000"/>
                          </a:solidFill>
                          <a:effectLst/>
                          <a:latin typeface="+mn-lt"/>
                        </a:rPr>
                        <a:t>Crime Prevention &amp; Support</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14,428</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08196922"/>
                  </a:ext>
                </a:extLst>
              </a:tr>
              <a:tr h="374255">
                <a:tc>
                  <a:txBody>
                    <a:bodyPr/>
                    <a:lstStyle/>
                    <a:p>
                      <a:pPr algn="l" fontAlgn="b"/>
                      <a:r>
                        <a:rPr lang="en-US" sz="1400" b="0" i="0" u="none" strike="noStrike" dirty="0">
                          <a:solidFill>
                            <a:srgbClr val="000000"/>
                          </a:solidFill>
                          <a:effectLst/>
                          <a:latin typeface="+mn-lt"/>
                        </a:rPr>
                        <a:t>ECD &amp; Partial Care</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375,571</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44232007"/>
                  </a:ext>
                </a:extLst>
              </a:tr>
              <a:tr h="374255">
                <a:tc>
                  <a:txBody>
                    <a:bodyPr/>
                    <a:lstStyle/>
                    <a:p>
                      <a:pPr algn="l" fontAlgn="b"/>
                      <a:r>
                        <a:rPr lang="en-US" sz="1400" b="0" i="0" u="none" strike="noStrike" dirty="0">
                          <a:solidFill>
                            <a:srgbClr val="000000"/>
                          </a:solidFill>
                          <a:effectLst/>
                          <a:latin typeface="+mn-lt"/>
                        </a:rPr>
                        <a:t>Poverty Alleviation &amp; Sustainable Livelihoods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45,332</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21162773"/>
                  </a:ext>
                </a:extLst>
              </a:tr>
              <a:tr h="374255">
                <a:tc>
                  <a:txBody>
                    <a:bodyPr/>
                    <a:lstStyle/>
                    <a:p>
                      <a:pPr algn="l" fontAlgn="b"/>
                      <a:r>
                        <a:rPr lang="en-US" sz="1400" b="0" i="0" u="none" strike="noStrike" dirty="0">
                          <a:solidFill>
                            <a:srgbClr val="000000"/>
                          </a:solidFill>
                          <a:effectLst/>
                          <a:latin typeface="+mn-lt"/>
                        </a:rPr>
                        <a:t>Services to Older Persons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250,324</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8926236"/>
                  </a:ext>
                </a:extLst>
              </a:tr>
              <a:tr h="374255">
                <a:tc>
                  <a:txBody>
                    <a:bodyPr/>
                    <a:lstStyle/>
                    <a:p>
                      <a:pPr algn="l" fontAlgn="b"/>
                      <a:r>
                        <a:rPr lang="en-US" sz="1400" b="0" i="0" u="none" strike="noStrike" dirty="0">
                          <a:solidFill>
                            <a:srgbClr val="000000"/>
                          </a:solidFill>
                          <a:effectLst/>
                          <a:latin typeface="+mn-lt"/>
                        </a:rPr>
                        <a:t>Services to Persons with Disabilities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165,825</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78283700"/>
                  </a:ext>
                </a:extLst>
              </a:tr>
              <a:tr h="374255">
                <a:tc>
                  <a:txBody>
                    <a:bodyPr/>
                    <a:lstStyle/>
                    <a:p>
                      <a:pPr algn="l" fontAlgn="b"/>
                      <a:r>
                        <a:rPr lang="en-US" sz="1400" b="0" i="0" u="none" strike="noStrike" dirty="0">
                          <a:solidFill>
                            <a:srgbClr val="000000"/>
                          </a:solidFill>
                          <a:effectLst/>
                          <a:latin typeface="+mn-lt"/>
                        </a:rPr>
                        <a:t>Substance Abuse, Prevention &amp; Rehabilitation </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63,052</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96306163"/>
                  </a:ext>
                </a:extLst>
              </a:tr>
              <a:tr h="374255">
                <a:tc>
                  <a:txBody>
                    <a:bodyPr/>
                    <a:lstStyle/>
                    <a:p>
                      <a:pPr algn="l" fontAlgn="b"/>
                      <a:r>
                        <a:rPr lang="en-US" sz="1400" b="0" i="0" u="none" strike="noStrike" dirty="0">
                          <a:solidFill>
                            <a:srgbClr val="000000"/>
                          </a:solidFill>
                          <a:effectLst/>
                          <a:latin typeface="+mn-lt"/>
                        </a:rPr>
                        <a:t>Victim Empowerment</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62,057</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11514761"/>
                  </a:ext>
                </a:extLst>
              </a:tr>
              <a:tr h="448199">
                <a:tc>
                  <a:txBody>
                    <a:bodyPr/>
                    <a:lstStyle/>
                    <a:p>
                      <a:pPr algn="l" fontAlgn="b"/>
                      <a:r>
                        <a:rPr lang="en-US" sz="1400" b="0" i="0" u="none" strike="noStrike" dirty="0">
                          <a:solidFill>
                            <a:srgbClr val="000000"/>
                          </a:solidFill>
                          <a:effectLst/>
                          <a:latin typeface="+mn-lt"/>
                        </a:rPr>
                        <a:t>Youth Development</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14,974</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67722462"/>
                  </a:ext>
                </a:extLst>
              </a:tr>
              <a:tr h="374255">
                <a:tc>
                  <a:txBody>
                    <a:bodyPr/>
                    <a:lstStyle/>
                    <a:p>
                      <a:pPr algn="l" fontAlgn="b"/>
                      <a:r>
                        <a:rPr lang="en-US" sz="1400" b="1" u="none" strike="noStrike" dirty="0">
                          <a:effectLst/>
                          <a:latin typeface="+mn-lt"/>
                        </a:rPr>
                        <a:t>Grand Total</a:t>
                      </a:r>
                      <a:endParaRPr lang="en-US" sz="1400" b="1" i="1" u="none" strike="noStrike" dirty="0">
                        <a:solidFill>
                          <a:srgbClr val="FFFFFF"/>
                        </a:solidFill>
                        <a:effectLst/>
                        <a:latin typeface="+mn-lt"/>
                      </a:endParaRPr>
                    </a:p>
                  </a:txBody>
                  <a:tcPr marL="18288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1" i="0" u="none" strike="noStrike" dirty="0">
                          <a:solidFill>
                            <a:srgbClr val="000000"/>
                          </a:solidFill>
                          <a:effectLst/>
                          <a:latin typeface="+mn-lt"/>
                        </a:rPr>
                        <a:t>1,406,704</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19946441"/>
                  </a:ext>
                </a:extLst>
              </a:tr>
            </a:tbl>
          </a:graphicData>
        </a:graphic>
      </p:graphicFrame>
    </p:spTree>
    <p:extLst>
      <p:ext uri="{BB962C8B-B14F-4D97-AF65-F5344CB8AC3E}">
        <p14:creationId xmlns:p14="http://schemas.microsoft.com/office/powerpoint/2010/main" xmlns="" val="3729949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6905A4-EB93-F7B6-6FD5-1CDCC3842826}"/>
              </a:ext>
            </a:extLst>
          </p:cNvPr>
          <p:cNvSpPr>
            <a:spLocks noGrp="1"/>
          </p:cNvSpPr>
          <p:nvPr>
            <p:ph type="title"/>
          </p:nvPr>
        </p:nvSpPr>
        <p:spPr/>
        <p:txBody>
          <a:bodyPr/>
          <a:lstStyle/>
          <a:p>
            <a:r>
              <a:rPr lang="en-US" dirty="0"/>
              <a:t>2022/23 Financial year allocations</a:t>
            </a:r>
          </a:p>
        </p:txBody>
      </p:sp>
      <p:sp>
        <p:nvSpPr>
          <p:cNvPr id="3" name="Footer Placeholder 2">
            <a:extLst>
              <a:ext uri="{FF2B5EF4-FFF2-40B4-BE49-F238E27FC236}">
                <a16:creationId xmlns:a16="http://schemas.microsoft.com/office/drawing/2014/main" xmlns="" id="{942AC5C4-182C-3D2A-DB09-35CDE7D31814}"/>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graphicFrame>
        <p:nvGraphicFramePr>
          <p:cNvPr id="5" name="Table 4">
            <a:extLst>
              <a:ext uri="{FF2B5EF4-FFF2-40B4-BE49-F238E27FC236}">
                <a16:creationId xmlns:a16="http://schemas.microsoft.com/office/drawing/2014/main" xmlns="" id="{4BE458E0-76F2-93F8-BBA6-3923CA51CFEB}"/>
              </a:ext>
            </a:extLst>
          </p:cNvPr>
          <p:cNvGraphicFramePr>
            <a:graphicFrameLocks noGrp="1"/>
          </p:cNvGraphicFramePr>
          <p:nvPr>
            <p:extLst>
              <p:ext uri="{D42A27DB-BD31-4B8C-83A1-F6EECF244321}">
                <p14:modId xmlns:p14="http://schemas.microsoft.com/office/powerpoint/2010/main" xmlns="" val="3125809479"/>
              </p:ext>
            </p:extLst>
          </p:nvPr>
        </p:nvGraphicFramePr>
        <p:xfrm>
          <a:off x="1987422" y="1203649"/>
          <a:ext cx="7653008" cy="5094862"/>
        </p:xfrm>
        <a:graphic>
          <a:graphicData uri="http://schemas.openxmlformats.org/drawingml/2006/table">
            <a:tbl>
              <a:tblPr>
                <a:tableStyleId>{5C22544A-7EE6-4342-B048-85BDC9FD1C3A}</a:tableStyleId>
              </a:tblPr>
              <a:tblGrid>
                <a:gridCol w="4773815">
                  <a:extLst>
                    <a:ext uri="{9D8B030D-6E8A-4147-A177-3AD203B41FA5}">
                      <a16:colId xmlns:a16="http://schemas.microsoft.com/office/drawing/2014/main" xmlns="" val="3003100000"/>
                    </a:ext>
                  </a:extLst>
                </a:gridCol>
                <a:gridCol w="2879193">
                  <a:extLst>
                    <a:ext uri="{9D8B030D-6E8A-4147-A177-3AD203B41FA5}">
                      <a16:colId xmlns:a16="http://schemas.microsoft.com/office/drawing/2014/main" xmlns="" val="783956678"/>
                    </a:ext>
                  </a:extLst>
                </a:gridCol>
              </a:tblGrid>
              <a:tr h="523291">
                <a:tc>
                  <a:txBody>
                    <a:bodyPr/>
                    <a:lstStyle/>
                    <a:p>
                      <a:pPr algn="l" fontAlgn="b"/>
                      <a:r>
                        <a:rPr lang="en-US" sz="1400" b="1" u="none" strike="noStrike" dirty="0">
                          <a:solidFill>
                            <a:schemeClr val="bg1"/>
                          </a:solidFill>
                          <a:effectLst/>
                        </a:rPr>
                        <a:t>PROGRAMME</a:t>
                      </a:r>
                      <a:endParaRPr lang="en-US" sz="1400" b="1" i="1" u="none" strike="noStrike" dirty="0">
                        <a:solidFill>
                          <a:schemeClr val="bg1"/>
                        </a:solidFill>
                        <a:effectLst/>
                        <a:latin typeface="Century Gothic" panose="020B0502020202020204" pitchFamily="34" charset="0"/>
                      </a:endParaRPr>
                    </a:p>
                  </a:txBody>
                  <a:tcPr marL="18288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489"/>
                    </a:solidFill>
                  </a:tcPr>
                </a:tc>
                <a:tc>
                  <a:txBody>
                    <a:bodyPr/>
                    <a:lstStyle/>
                    <a:p>
                      <a:pPr algn="ctr" fontAlgn="b"/>
                      <a:r>
                        <a:rPr lang="en-US" sz="1400" b="1" i="0" u="none" strike="noStrike" dirty="0">
                          <a:solidFill>
                            <a:schemeClr val="bg1"/>
                          </a:solidFill>
                          <a:effectLst/>
                          <a:latin typeface="Century Gothic" panose="020B0502020202020204" pitchFamily="34" charset="0"/>
                        </a:rPr>
                        <a:t>EXPENDITURE</a:t>
                      </a:r>
                    </a:p>
                    <a:p>
                      <a:pPr algn="ctr" fontAlgn="b"/>
                      <a:r>
                        <a:rPr lang="en-US" sz="1400" b="1" i="0" u="none" strike="noStrike" dirty="0">
                          <a:solidFill>
                            <a:schemeClr val="bg1"/>
                          </a:solidFill>
                          <a:effectLst/>
                          <a:latin typeface="Century Gothic" panose="020B0502020202020204" pitchFamily="34" charset="0"/>
                        </a:rPr>
                        <a:t>(R’000)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1489"/>
                    </a:solidFill>
                  </a:tcPr>
                </a:tc>
                <a:extLst>
                  <a:ext uri="{0D108BD9-81ED-4DB2-BD59-A6C34878D82A}">
                    <a16:rowId xmlns:a16="http://schemas.microsoft.com/office/drawing/2014/main" xmlns="" val="1140806392"/>
                  </a:ext>
                </a:extLst>
              </a:tr>
              <a:tr h="374255">
                <a:tc>
                  <a:txBody>
                    <a:bodyPr/>
                    <a:lstStyle/>
                    <a:p>
                      <a:pPr algn="l" fontAlgn="b"/>
                      <a:r>
                        <a:rPr lang="en-US" sz="1400" b="0" i="0" u="none" strike="noStrike" dirty="0">
                          <a:solidFill>
                            <a:srgbClr val="000000"/>
                          </a:solidFill>
                          <a:effectLst/>
                          <a:latin typeface="+mn-lt"/>
                        </a:rPr>
                        <a:t>Care &amp; Services to Families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99,473</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111956505"/>
                  </a:ext>
                </a:extLst>
              </a:tr>
              <a:tr h="374255">
                <a:tc>
                  <a:txBody>
                    <a:bodyPr/>
                    <a:lstStyle/>
                    <a:p>
                      <a:pPr algn="l" fontAlgn="b"/>
                      <a:r>
                        <a:rPr lang="en-US" sz="1400" b="0" i="0" u="none" strike="noStrike" dirty="0">
                          <a:solidFill>
                            <a:srgbClr val="000000"/>
                          </a:solidFill>
                          <a:effectLst/>
                          <a:latin typeface="+mn-lt"/>
                        </a:rPr>
                        <a:t>Child &amp; Youth Care Centres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111,658</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38604133"/>
                  </a:ext>
                </a:extLst>
              </a:tr>
              <a:tr h="374255">
                <a:tc>
                  <a:txBody>
                    <a:bodyPr/>
                    <a:lstStyle/>
                    <a:p>
                      <a:pPr algn="l" fontAlgn="b"/>
                      <a:r>
                        <a:rPr lang="en-US" sz="1400" b="0" i="0" u="none" strike="noStrike" dirty="0">
                          <a:solidFill>
                            <a:srgbClr val="000000"/>
                          </a:solidFill>
                          <a:effectLst/>
                          <a:latin typeface="+mn-lt"/>
                        </a:rPr>
                        <a:t>Child Care &amp; Protection</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191,740</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77532387"/>
                  </a:ext>
                </a:extLst>
              </a:tr>
              <a:tr h="380822">
                <a:tc>
                  <a:txBody>
                    <a:bodyPr/>
                    <a:lstStyle/>
                    <a:p>
                      <a:pPr algn="l" fontAlgn="b"/>
                      <a:r>
                        <a:rPr lang="en-US" sz="1400" b="0" i="0" u="none" strike="noStrike" dirty="0">
                          <a:solidFill>
                            <a:srgbClr val="000000"/>
                          </a:solidFill>
                          <a:effectLst/>
                          <a:latin typeface="+mn-lt"/>
                        </a:rPr>
                        <a:t>Crime Prevention &amp; Support</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13,002</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08196922"/>
                  </a:ext>
                </a:extLst>
              </a:tr>
              <a:tr h="374255">
                <a:tc>
                  <a:txBody>
                    <a:bodyPr/>
                    <a:lstStyle/>
                    <a:p>
                      <a:pPr algn="l" fontAlgn="b"/>
                      <a:r>
                        <a:rPr lang="en-US" sz="1400" b="0" i="0" u="none" strike="noStrike" dirty="0">
                          <a:solidFill>
                            <a:srgbClr val="000000"/>
                          </a:solidFill>
                          <a:effectLst/>
                          <a:latin typeface="+mn-lt"/>
                        </a:rPr>
                        <a:t>After School Centres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15,384</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44232007"/>
                  </a:ext>
                </a:extLst>
              </a:tr>
              <a:tr h="374255">
                <a:tc>
                  <a:txBody>
                    <a:bodyPr/>
                    <a:lstStyle/>
                    <a:p>
                      <a:pPr algn="l" fontAlgn="b"/>
                      <a:r>
                        <a:rPr lang="en-US" sz="1400" b="0" i="0" u="none" strike="noStrike" dirty="0">
                          <a:solidFill>
                            <a:srgbClr val="000000"/>
                          </a:solidFill>
                          <a:effectLst/>
                          <a:latin typeface="+mn-lt"/>
                        </a:rPr>
                        <a:t>Poverty Alleviation &amp; Sustainable Livelihoods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55,668</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521162773"/>
                  </a:ext>
                </a:extLst>
              </a:tr>
              <a:tr h="374255">
                <a:tc>
                  <a:txBody>
                    <a:bodyPr/>
                    <a:lstStyle/>
                    <a:p>
                      <a:pPr algn="l" fontAlgn="b"/>
                      <a:r>
                        <a:rPr lang="en-US" sz="1400" b="0" i="0" u="none" strike="noStrike" dirty="0">
                          <a:solidFill>
                            <a:srgbClr val="000000"/>
                          </a:solidFill>
                          <a:effectLst/>
                          <a:latin typeface="+mn-lt"/>
                        </a:rPr>
                        <a:t>Services to Older Persons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236,362</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98926236"/>
                  </a:ext>
                </a:extLst>
              </a:tr>
              <a:tr h="374255">
                <a:tc>
                  <a:txBody>
                    <a:bodyPr/>
                    <a:lstStyle/>
                    <a:p>
                      <a:pPr algn="l" fontAlgn="b"/>
                      <a:r>
                        <a:rPr lang="en-US" sz="1400" b="0" i="0" u="none" strike="noStrike" dirty="0">
                          <a:solidFill>
                            <a:srgbClr val="000000"/>
                          </a:solidFill>
                          <a:effectLst/>
                          <a:latin typeface="+mn-lt"/>
                        </a:rPr>
                        <a:t>Services to Persons with Disabilities</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154,500</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78283700"/>
                  </a:ext>
                </a:extLst>
              </a:tr>
              <a:tr h="374255">
                <a:tc>
                  <a:txBody>
                    <a:bodyPr/>
                    <a:lstStyle/>
                    <a:p>
                      <a:pPr algn="l" fontAlgn="b"/>
                      <a:r>
                        <a:rPr lang="en-US" sz="1400" b="0" i="0" u="none" strike="noStrike" dirty="0">
                          <a:solidFill>
                            <a:srgbClr val="000000"/>
                          </a:solidFill>
                          <a:effectLst/>
                          <a:latin typeface="+mn-lt"/>
                        </a:rPr>
                        <a:t>Substance Abuse, Prevention &amp; Rehabilitation </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55,677</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96306163"/>
                  </a:ext>
                </a:extLst>
              </a:tr>
              <a:tr h="374255">
                <a:tc>
                  <a:txBody>
                    <a:bodyPr/>
                    <a:lstStyle/>
                    <a:p>
                      <a:pPr algn="l" fontAlgn="b"/>
                      <a:r>
                        <a:rPr lang="en-US" sz="1400" b="0" i="0" u="none" strike="noStrike" dirty="0">
                          <a:solidFill>
                            <a:srgbClr val="000000"/>
                          </a:solidFill>
                          <a:effectLst/>
                          <a:latin typeface="+mn-lt"/>
                        </a:rPr>
                        <a:t>Victim Empowerment</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62,866</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11514761"/>
                  </a:ext>
                </a:extLst>
              </a:tr>
              <a:tr h="448199">
                <a:tc>
                  <a:txBody>
                    <a:bodyPr/>
                    <a:lstStyle/>
                    <a:p>
                      <a:pPr algn="l" fontAlgn="b"/>
                      <a:r>
                        <a:rPr lang="en-US" sz="1400" b="0" i="0" u="none" strike="noStrike" dirty="0">
                          <a:solidFill>
                            <a:srgbClr val="000000"/>
                          </a:solidFill>
                          <a:effectLst/>
                          <a:latin typeface="+mn-lt"/>
                        </a:rPr>
                        <a:t>Youth Development</a:t>
                      </a:r>
                    </a:p>
                  </a:txBody>
                  <a:tcPr marL="18288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0" i="0" u="none" strike="noStrike" dirty="0">
                          <a:solidFill>
                            <a:srgbClr val="000000"/>
                          </a:solidFill>
                          <a:effectLst/>
                          <a:latin typeface="+mn-lt"/>
                        </a:rPr>
                        <a:t>14,171</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267722462"/>
                  </a:ext>
                </a:extLst>
              </a:tr>
              <a:tr h="374255">
                <a:tc>
                  <a:txBody>
                    <a:bodyPr/>
                    <a:lstStyle/>
                    <a:p>
                      <a:pPr algn="l" fontAlgn="b"/>
                      <a:r>
                        <a:rPr lang="en-US" sz="1400" b="1" u="none" strike="noStrike" dirty="0">
                          <a:effectLst/>
                          <a:latin typeface="+mn-lt"/>
                        </a:rPr>
                        <a:t>Grand Total</a:t>
                      </a:r>
                      <a:endParaRPr lang="en-US" sz="1400" b="1" i="1" u="none" strike="noStrike" dirty="0">
                        <a:solidFill>
                          <a:srgbClr val="FFFFFF"/>
                        </a:solidFill>
                        <a:effectLst/>
                        <a:latin typeface="+mn-lt"/>
                      </a:endParaRPr>
                    </a:p>
                  </a:txBody>
                  <a:tcPr marL="18288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400" b="1" i="0" u="none" strike="noStrike" dirty="0">
                          <a:solidFill>
                            <a:srgbClr val="000000"/>
                          </a:solidFill>
                          <a:effectLst/>
                          <a:latin typeface="+mn-lt"/>
                        </a:rPr>
                        <a:t>1,010,501</a:t>
                      </a:r>
                    </a:p>
                  </a:txBody>
                  <a:tcPr marL="6350" marR="18288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19946441"/>
                  </a:ext>
                </a:extLst>
              </a:tr>
            </a:tbl>
          </a:graphicData>
        </a:graphic>
      </p:graphicFrame>
    </p:spTree>
    <p:extLst>
      <p:ext uri="{BB962C8B-B14F-4D97-AF65-F5344CB8AC3E}">
        <p14:creationId xmlns:p14="http://schemas.microsoft.com/office/powerpoint/2010/main" xmlns="" val="418722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E1A755-CB26-FBEC-CF79-F8143FBFBB46}"/>
              </a:ext>
            </a:extLst>
          </p:cNvPr>
          <p:cNvSpPr>
            <a:spLocks noGrp="1"/>
          </p:cNvSpPr>
          <p:nvPr>
            <p:ph type="title"/>
          </p:nvPr>
        </p:nvSpPr>
        <p:spPr/>
        <p:txBody>
          <a:bodyPr/>
          <a:lstStyle/>
          <a:p>
            <a:r>
              <a:rPr lang="en-US" dirty="0"/>
              <a:t>Core principles</a:t>
            </a:r>
          </a:p>
        </p:txBody>
      </p:sp>
      <p:sp>
        <p:nvSpPr>
          <p:cNvPr id="3" name="Footer Placeholder 2">
            <a:extLst>
              <a:ext uri="{FF2B5EF4-FFF2-40B4-BE49-F238E27FC236}">
                <a16:creationId xmlns:a16="http://schemas.microsoft.com/office/drawing/2014/main" xmlns="" id="{671502D4-CE46-406C-35A8-97236F21930B}"/>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6049A64C-4AF5-33B0-3BEA-2471066196B4}"/>
              </a:ext>
            </a:extLst>
          </p:cNvPr>
          <p:cNvSpPr>
            <a:spLocks noGrp="1"/>
          </p:cNvSpPr>
          <p:nvPr>
            <p:ph type="body" sz="quarter" idx="10"/>
          </p:nvPr>
        </p:nvSpPr>
        <p:spPr/>
        <p:txBody>
          <a:bodyPr/>
          <a:lstStyle/>
          <a:p>
            <a:r>
              <a:rPr lang="en-ZA" sz="1800" dirty="0"/>
              <a:t>The Department allocates funding provided by a Vote of the Provincial Parliament to the NGO sector according to the following core principles: </a:t>
            </a:r>
          </a:p>
          <a:p>
            <a:r>
              <a:rPr lang="en-ZA" sz="1800" dirty="0"/>
              <a:t> </a:t>
            </a:r>
          </a:p>
          <a:p>
            <a:pPr marL="285750" lvl="1" indent="-285750"/>
            <a:r>
              <a:rPr lang="en-ZA" sz="1800" dirty="0"/>
              <a:t>Accountability and Transparency: Public funds allocated for addressing social welfare and community development needs, will be utilised for its intended purpose in such a manner that  it can be accounted for to the </a:t>
            </a:r>
            <a:r>
              <a:rPr lang="en-ZA" sz="1800" b="1" dirty="0"/>
              <a:t>public and competent statutory bodies</a:t>
            </a:r>
            <a:r>
              <a:rPr lang="en-ZA" sz="1800" dirty="0"/>
              <a:t>;</a:t>
            </a:r>
          </a:p>
          <a:p>
            <a:pPr marL="285750" indent="-285750"/>
            <a:r>
              <a:rPr lang="en-ZA" sz="1800" dirty="0"/>
              <a:t> </a:t>
            </a:r>
          </a:p>
          <a:p>
            <a:pPr marL="285750" lvl="1" indent="-285750"/>
            <a:r>
              <a:rPr lang="en-ZA" sz="1800" dirty="0"/>
              <a:t>Appropriate prioritisation: funds will be prioritised on the basis of the types of services based on departmental social and demographic trends analysis and needs assessment by the DSD;</a:t>
            </a:r>
          </a:p>
          <a:p>
            <a:pPr marL="285750" indent="-285750"/>
            <a:r>
              <a:rPr lang="en-ZA" sz="1800" dirty="0"/>
              <a:t> </a:t>
            </a:r>
          </a:p>
          <a:p>
            <a:pPr marL="285750" lvl="1" indent="-285750"/>
            <a:r>
              <a:rPr lang="en-ZA" sz="1800" dirty="0"/>
              <a:t>Capacity building: where appropriate, capacity building and support will be provided to small and emerging NGOs to render social welfare and community development services in order to develop local capacity, especially in non-metro and rural areas;</a:t>
            </a:r>
          </a:p>
          <a:p>
            <a:endParaRPr lang="en-US" dirty="0"/>
          </a:p>
        </p:txBody>
      </p:sp>
    </p:spTree>
    <p:extLst>
      <p:ext uri="{BB962C8B-B14F-4D97-AF65-F5344CB8AC3E}">
        <p14:creationId xmlns:p14="http://schemas.microsoft.com/office/powerpoint/2010/main" xmlns="" val="271001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6E455A-6DCA-3E16-F605-4867E7964F35}"/>
              </a:ext>
            </a:extLst>
          </p:cNvPr>
          <p:cNvSpPr>
            <a:spLocks noGrp="1"/>
          </p:cNvSpPr>
          <p:nvPr>
            <p:ph type="title"/>
          </p:nvPr>
        </p:nvSpPr>
        <p:spPr/>
        <p:txBody>
          <a:bodyPr/>
          <a:lstStyle/>
          <a:p>
            <a:r>
              <a:rPr lang="en-US" dirty="0"/>
              <a:t>Core principles cont.</a:t>
            </a:r>
          </a:p>
        </p:txBody>
      </p:sp>
      <p:sp>
        <p:nvSpPr>
          <p:cNvPr id="3" name="Footer Placeholder 2">
            <a:extLst>
              <a:ext uri="{FF2B5EF4-FFF2-40B4-BE49-F238E27FC236}">
                <a16:creationId xmlns:a16="http://schemas.microsoft.com/office/drawing/2014/main" xmlns="" id="{563839C7-B39D-3D21-717E-E5052C5CEFB4}"/>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7214BC3E-A4A6-52DD-5CC1-3652AFD45332}"/>
              </a:ext>
            </a:extLst>
          </p:cNvPr>
          <p:cNvSpPr>
            <a:spLocks noGrp="1"/>
          </p:cNvSpPr>
          <p:nvPr>
            <p:ph type="body" sz="quarter" idx="10"/>
          </p:nvPr>
        </p:nvSpPr>
        <p:spPr/>
        <p:txBody>
          <a:bodyPr/>
          <a:lstStyle/>
          <a:p>
            <a:pPr marL="285750" lvl="1" indent="-285750"/>
            <a:r>
              <a:rPr lang="en-ZA" sz="1800" dirty="0"/>
              <a:t>Efficiency and cost-effectiveness: A focus on results that meet the prioritised needs of citizens as reflected in the DSD’s Annual Performance Plan, while making the best possible use of resources, and rewarding projects that perform well;</a:t>
            </a:r>
          </a:p>
          <a:p>
            <a:pPr marL="285750" indent="-285750"/>
            <a:r>
              <a:rPr lang="en-ZA" sz="1800" dirty="0"/>
              <a:t> </a:t>
            </a:r>
          </a:p>
          <a:p>
            <a:pPr marL="285750" lvl="1" indent="-285750"/>
            <a:r>
              <a:rPr lang="en-ZA" sz="1800" dirty="0"/>
              <a:t>Equity: The distribution of resources based on needs and priorities as determined by the mandates and medium-term objectives as defined in the DSD Annual Performance Plan and Strategic Plan. NGOs shall be given equitable access to bid for funding for social welfare and community development projects by adequate notification of funding availability through print media adverts and, in respect to currently funded NGOs, departmental circulars and through a fair process of assessment and allocation of funding on the basis of these core principles;</a:t>
            </a:r>
          </a:p>
          <a:p>
            <a:pPr marL="285750" indent="-285750"/>
            <a:r>
              <a:rPr lang="en-ZA" sz="1800" dirty="0"/>
              <a:t> </a:t>
            </a:r>
          </a:p>
          <a:p>
            <a:pPr marL="285750" lvl="1" indent="-285750"/>
            <a:r>
              <a:rPr lang="en-ZA" sz="1800" dirty="0"/>
              <a:t>Professionalism and best practice:  Social welfare and community development services shall be rendered in a professional manner by staff of NGOs and the DSD;</a:t>
            </a:r>
          </a:p>
          <a:p>
            <a:endParaRPr lang="en-US" dirty="0"/>
          </a:p>
        </p:txBody>
      </p:sp>
    </p:spTree>
    <p:extLst>
      <p:ext uri="{BB962C8B-B14F-4D97-AF65-F5344CB8AC3E}">
        <p14:creationId xmlns:p14="http://schemas.microsoft.com/office/powerpoint/2010/main" xmlns="" val="2922538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6E455A-6DCA-3E16-F605-4867E7964F35}"/>
              </a:ext>
            </a:extLst>
          </p:cNvPr>
          <p:cNvSpPr>
            <a:spLocks noGrp="1"/>
          </p:cNvSpPr>
          <p:nvPr>
            <p:ph type="title"/>
          </p:nvPr>
        </p:nvSpPr>
        <p:spPr/>
        <p:txBody>
          <a:bodyPr/>
          <a:lstStyle/>
          <a:p>
            <a:r>
              <a:rPr lang="en-US" dirty="0"/>
              <a:t>Core principles cont.</a:t>
            </a:r>
          </a:p>
        </p:txBody>
      </p:sp>
      <p:sp>
        <p:nvSpPr>
          <p:cNvPr id="3" name="Footer Placeholder 2">
            <a:extLst>
              <a:ext uri="{FF2B5EF4-FFF2-40B4-BE49-F238E27FC236}">
                <a16:creationId xmlns:a16="http://schemas.microsoft.com/office/drawing/2014/main" xmlns="" id="{563839C7-B39D-3D21-717E-E5052C5CEFB4}"/>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7214BC3E-A4A6-52DD-5CC1-3652AFD45332}"/>
              </a:ext>
            </a:extLst>
          </p:cNvPr>
          <p:cNvSpPr>
            <a:spLocks noGrp="1"/>
          </p:cNvSpPr>
          <p:nvPr>
            <p:ph type="body" sz="quarter" idx="10"/>
          </p:nvPr>
        </p:nvSpPr>
        <p:spPr/>
        <p:txBody>
          <a:bodyPr/>
          <a:lstStyle/>
          <a:p>
            <a:pPr marL="285750" lvl="1" indent="-285750"/>
            <a:r>
              <a:rPr lang="en-US" sz="1800" dirty="0"/>
              <a:t>Within the ethical framework and governing practices of professional councils such as the South African Council for Social Service Professionals;</a:t>
            </a:r>
          </a:p>
          <a:p>
            <a:pPr marL="285750" lvl="1" indent="-285750"/>
            <a:endParaRPr lang="en-US" sz="1800" dirty="0"/>
          </a:p>
          <a:p>
            <a:pPr marL="285750" lvl="1" indent="-285750"/>
            <a:r>
              <a:rPr lang="en-US" sz="1800" dirty="0"/>
              <a:t>Within legislative requirements and norms and standards as prescribed e.g. by the Children Act, Older Persons Act, Child justice Act, Prevention and Treatment of Substance Act etc.; and</a:t>
            </a:r>
          </a:p>
          <a:p>
            <a:pPr marL="285750" lvl="1" indent="-285750"/>
            <a:endParaRPr lang="en-US" sz="1800" dirty="0"/>
          </a:p>
          <a:p>
            <a:pPr marL="285750" lvl="1" indent="-285750"/>
            <a:r>
              <a:rPr lang="en-US" sz="1800" dirty="0"/>
              <a:t>In line with the internationally established best practices.</a:t>
            </a:r>
          </a:p>
          <a:p>
            <a:endParaRPr lang="en-US" dirty="0"/>
          </a:p>
        </p:txBody>
      </p:sp>
    </p:spTree>
    <p:extLst>
      <p:ext uri="{BB962C8B-B14F-4D97-AF65-F5344CB8AC3E}">
        <p14:creationId xmlns:p14="http://schemas.microsoft.com/office/powerpoint/2010/main" xmlns="" val="382357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597A33-08DA-4995-1644-23A307377140}"/>
              </a:ext>
            </a:extLst>
          </p:cNvPr>
          <p:cNvSpPr>
            <a:spLocks noGrp="1"/>
          </p:cNvSpPr>
          <p:nvPr>
            <p:ph type="title"/>
          </p:nvPr>
        </p:nvSpPr>
        <p:spPr/>
        <p:txBody>
          <a:bodyPr/>
          <a:lstStyle/>
          <a:p>
            <a:r>
              <a:rPr lang="en-US" dirty="0"/>
              <a:t>Funding process of Social Welfare and Community Development Services</a:t>
            </a:r>
          </a:p>
        </p:txBody>
      </p:sp>
      <p:sp>
        <p:nvSpPr>
          <p:cNvPr id="3" name="Footer Placeholder 2">
            <a:extLst>
              <a:ext uri="{FF2B5EF4-FFF2-40B4-BE49-F238E27FC236}">
                <a16:creationId xmlns:a16="http://schemas.microsoft.com/office/drawing/2014/main" xmlns="" id="{F1AFB11C-D98C-495B-0136-EF0112116D8E}"/>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28DA3963-7A58-AFC0-EEB0-31D0CD33A7EF}"/>
              </a:ext>
            </a:extLst>
          </p:cNvPr>
          <p:cNvSpPr>
            <a:spLocks noGrp="1"/>
          </p:cNvSpPr>
          <p:nvPr>
            <p:ph type="body" sz="quarter" idx="10"/>
          </p:nvPr>
        </p:nvSpPr>
        <p:spPr/>
        <p:txBody>
          <a:bodyPr/>
          <a:lstStyle/>
          <a:p>
            <a:pPr>
              <a:spcBef>
                <a:spcPts val="1800"/>
              </a:spcBef>
            </a:pPr>
            <a:r>
              <a:rPr lang="en-ZA" sz="1800" b="0" dirty="0"/>
              <a:t>DSD, within its available budgetary resources, funds the provision of </a:t>
            </a:r>
            <a:r>
              <a:rPr lang="en-ZA" sz="1800" dirty="0"/>
              <a:t>statutory</a:t>
            </a:r>
            <a:r>
              <a:rPr lang="en-ZA" sz="1800" b="0" dirty="0"/>
              <a:t> social welfare services and approved priority social welfare and community development services to achieve the progressive realisation of social services rights pertaining to children, older persons, and other vulnerable members of society as envisaged in the Constitution of the Republic of South Africa.</a:t>
            </a:r>
          </a:p>
          <a:p>
            <a:pPr>
              <a:spcBef>
                <a:spcPts val="1800"/>
              </a:spcBef>
            </a:pPr>
            <a:r>
              <a:rPr lang="en-ZA" sz="1800" b="0" dirty="0"/>
              <a:t> </a:t>
            </a:r>
            <a:r>
              <a:rPr lang="en-ZA" sz="1800" dirty="0"/>
              <a:t>Funding process is as follows</a:t>
            </a:r>
            <a:r>
              <a:rPr lang="en-ZA" sz="1800" b="0" dirty="0"/>
              <a:t>: </a:t>
            </a:r>
          </a:p>
          <a:p>
            <a:pPr marL="285750" indent="-285750">
              <a:spcBef>
                <a:spcPts val="1800"/>
              </a:spcBef>
              <a:buBlip>
                <a:blip r:embed="rId2"/>
              </a:buBlip>
            </a:pPr>
            <a:r>
              <a:rPr lang="en-ZA" sz="1800" b="0" dirty="0"/>
              <a:t>The funding process takes place within a 3-year funding cycle. </a:t>
            </a:r>
          </a:p>
          <a:p>
            <a:pPr marL="285750" indent="-285750">
              <a:spcBef>
                <a:spcPts val="1800"/>
              </a:spcBef>
              <a:buBlip>
                <a:blip r:embed="rId2"/>
              </a:buBlip>
            </a:pPr>
            <a:r>
              <a:rPr lang="en-ZA" sz="1800" b="0" dirty="0"/>
              <a:t>Notification of the intent of DSD calling for proposals via advertising in the media and circulars. </a:t>
            </a:r>
          </a:p>
          <a:p>
            <a:pPr marL="285750" indent="-285750">
              <a:spcBef>
                <a:spcPts val="1800"/>
              </a:spcBef>
              <a:buBlip>
                <a:blip r:embed="rId2"/>
              </a:buBlip>
            </a:pPr>
            <a:r>
              <a:rPr lang="en-ZA" sz="1800" b="0" dirty="0"/>
              <a:t>Business plans and application forms are submitted by NGOs which set out the main cost-drivers of each project/service output to </a:t>
            </a:r>
            <a:r>
              <a:rPr lang="en-ZA" sz="1800" dirty="0"/>
              <a:t>one central point</a:t>
            </a:r>
            <a:r>
              <a:rPr lang="en-ZA" sz="1800" b="0" dirty="0"/>
              <a:t> in DSD. </a:t>
            </a:r>
          </a:p>
          <a:p>
            <a:pPr marL="285750" indent="-285750">
              <a:spcBef>
                <a:spcPts val="1800"/>
              </a:spcBef>
              <a:buBlip>
                <a:blip r:embed="rId2"/>
              </a:buBlip>
            </a:pPr>
            <a:r>
              <a:rPr lang="en-ZA" sz="1800" b="0" dirty="0"/>
              <a:t>Business plans submissions are recorded and then submitted to relevant programme managers. </a:t>
            </a:r>
          </a:p>
          <a:p>
            <a:endParaRPr lang="en-US" dirty="0"/>
          </a:p>
        </p:txBody>
      </p:sp>
    </p:spTree>
    <p:extLst>
      <p:ext uri="{BB962C8B-B14F-4D97-AF65-F5344CB8AC3E}">
        <p14:creationId xmlns:p14="http://schemas.microsoft.com/office/powerpoint/2010/main" xmlns="" val="63020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597A33-08DA-4995-1644-23A307377140}"/>
              </a:ext>
            </a:extLst>
          </p:cNvPr>
          <p:cNvSpPr>
            <a:spLocks noGrp="1"/>
          </p:cNvSpPr>
          <p:nvPr>
            <p:ph type="title"/>
          </p:nvPr>
        </p:nvSpPr>
        <p:spPr/>
        <p:txBody>
          <a:bodyPr/>
          <a:lstStyle/>
          <a:p>
            <a:r>
              <a:rPr lang="en-US" dirty="0"/>
              <a:t>Funding process of Social Welfare and Community Development Services cont.</a:t>
            </a:r>
          </a:p>
        </p:txBody>
      </p:sp>
      <p:sp>
        <p:nvSpPr>
          <p:cNvPr id="3" name="Footer Placeholder 2">
            <a:extLst>
              <a:ext uri="{FF2B5EF4-FFF2-40B4-BE49-F238E27FC236}">
                <a16:creationId xmlns:a16="http://schemas.microsoft.com/office/drawing/2014/main" xmlns="" id="{F1AFB11C-D98C-495B-0136-EF0112116D8E}"/>
              </a:ext>
            </a:extLst>
          </p:cNvPr>
          <p:cNvSpPr>
            <a:spLocks noGrp="1"/>
          </p:cNvSpPr>
          <p:nvPr>
            <p:ph type="ftr" sz="quarter" idx="3"/>
          </p:nvPr>
        </p:nvSpPr>
        <p:spPr/>
        <p:txBody>
          <a:bodyPr/>
          <a:lstStyle/>
          <a:p>
            <a:r>
              <a:rPr lang="en-US" sz="1000" dirty="0">
                <a:solidFill>
                  <a:srgbClr val="998F86"/>
                </a:solidFill>
              </a:rPr>
              <a:t>DSD Funding, Monitoring and Evaluation of NPOs</a:t>
            </a:r>
            <a:endParaRPr lang="en-GB" sz="1000" dirty="0">
              <a:solidFill>
                <a:srgbClr val="998F86"/>
              </a:solidFill>
            </a:endParaRPr>
          </a:p>
        </p:txBody>
      </p:sp>
      <p:sp>
        <p:nvSpPr>
          <p:cNvPr id="4" name="Text Placeholder 3">
            <a:extLst>
              <a:ext uri="{FF2B5EF4-FFF2-40B4-BE49-F238E27FC236}">
                <a16:creationId xmlns:a16="http://schemas.microsoft.com/office/drawing/2014/main" xmlns="" id="{28DA3963-7A58-AFC0-EEB0-31D0CD33A7EF}"/>
              </a:ext>
            </a:extLst>
          </p:cNvPr>
          <p:cNvSpPr>
            <a:spLocks noGrp="1"/>
          </p:cNvSpPr>
          <p:nvPr>
            <p:ph type="body" sz="quarter" idx="10"/>
          </p:nvPr>
        </p:nvSpPr>
        <p:spPr/>
        <p:txBody>
          <a:bodyPr/>
          <a:lstStyle/>
          <a:p>
            <a:pPr marL="285750" indent="-285750">
              <a:spcBef>
                <a:spcPts val="1800"/>
              </a:spcBef>
              <a:buBlip>
                <a:blip r:embed="rId2"/>
              </a:buBlip>
            </a:pPr>
            <a:r>
              <a:rPr lang="en-ZA" sz="1800" b="0" dirty="0"/>
              <a:t>Programme managers analyse and assess the business plans and application forms in terms of the DSD-approved eligibility funding criteria and predetermined specifications. </a:t>
            </a:r>
          </a:p>
          <a:p>
            <a:pPr marL="285750" indent="-285750">
              <a:spcBef>
                <a:spcPts val="1800"/>
              </a:spcBef>
              <a:buBlip>
                <a:blip r:embed="rId2"/>
              </a:buBlip>
            </a:pPr>
            <a:r>
              <a:rPr lang="en-ZA" sz="1800" b="0" dirty="0"/>
              <a:t>Current funded organisations are also assessed on current performance.</a:t>
            </a:r>
          </a:p>
          <a:p>
            <a:pPr marL="285750" indent="-285750">
              <a:spcBef>
                <a:spcPts val="1800"/>
              </a:spcBef>
              <a:buBlip>
                <a:blip r:embed="rId2"/>
              </a:buBlip>
            </a:pPr>
            <a:r>
              <a:rPr lang="en-ZA" sz="1800" b="0" dirty="0"/>
              <a:t>New organisations are assessed on their capacity and site visits conducted.</a:t>
            </a:r>
          </a:p>
          <a:p>
            <a:pPr marL="285750" indent="-285750">
              <a:spcBef>
                <a:spcPts val="1800"/>
              </a:spcBef>
              <a:buBlip>
                <a:blip r:embed="rId2"/>
              </a:buBlip>
            </a:pPr>
            <a:r>
              <a:rPr lang="en-ZA" sz="1800" b="0" dirty="0"/>
              <a:t>Programme managers compile a schedule of all NGOs recommended for funding, and those who are not. </a:t>
            </a:r>
          </a:p>
          <a:p>
            <a:pPr marL="285750" indent="-285750">
              <a:spcBef>
                <a:spcPts val="1800"/>
              </a:spcBef>
              <a:buBlip>
                <a:blip r:embed="rId2"/>
              </a:buBlip>
            </a:pPr>
            <a:r>
              <a:rPr lang="en-ZA" sz="1800" b="0" dirty="0"/>
              <a:t>The Funding Schedule is recommended by the relevant Chief Director and approved by the Social Development Head of Department.</a:t>
            </a:r>
          </a:p>
          <a:p>
            <a:pPr marL="285750" indent="-285750">
              <a:spcBef>
                <a:spcPts val="1800"/>
              </a:spcBef>
              <a:buBlip>
                <a:blip r:embed="rId2"/>
              </a:buBlip>
            </a:pPr>
            <a:r>
              <a:rPr lang="en-ZA" sz="1800" b="0" dirty="0"/>
              <a:t>The Funding Schedule is noted by the Minister of Social Development.</a:t>
            </a:r>
          </a:p>
          <a:p>
            <a:pPr marL="285750" indent="-285750">
              <a:spcBef>
                <a:spcPts val="1800"/>
              </a:spcBef>
              <a:buBlip>
                <a:blip r:embed="rId2"/>
              </a:buBlip>
            </a:pPr>
            <a:r>
              <a:rPr lang="en-ZA" sz="1800" b="0" dirty="0"/>
              <a:t>Successful and unsuccessful NGOs are notified of the outcomes.</a:t>
            </a:r>
          </a:p>
          <a:p>
            <a:endParaRPr lang="en-US" dirty="0"/>
          </a:p>
        </p:txBody>
      </p:sp>
    </p:spTree>
    <p:extLst>
      <p:ext uri="{BB962C8B-B14F-4D97-AF65-F5344CB8AC3E}">
        <p14:creationId xmlns:p14="http://schemas.microsoft.com/office/powerpoint/2010/main" xmlns="" val="16184069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20656</TotalTime>
  <Words>1315</Words>
  <Application>Microsoft Office PowerPoint</Application>
  <PresentationFormat>Custom</PresentationFormat>
  <Paragraphs>181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WCG-PPT Master-121022-amc</vt:lpstr>
      <vt:lpstr>Slide 1</vt:lpstr>
      <vt:lpstr>Introduction</vt:lpstr>
      <vt:lpstr>Actual expenditure for 2021/22 financial year </vt:lpstr>
      <vt:lpstr>2022/23 Financial year allocations</vt:lpstr>
      <vt:lpstr>Core principles</vt:lpstr>
      <vt:lpstr>Core principles cont.</vt:lpstr>
      <vt:lpstr>Core principles cont.</vt:lpstr>
      <vt:lpstr>Funding process of Social Welfare and Community Development Services</vt:lpstr>
      <vt:lpstr>Funding process of Social Welfare and Community Development Services cont.</vt:lpstr>
      <vt:lpstr>Funding criteria</vt:lpstr>
      <vt:lpstr>Funding criteria cont.</vt:lpstr>
      <vt:lpstr>Methods of funding for NGOs</vt:lpstr>
      <vt:lpstr>Monitoring (supervision) and assistance to NGOs</vt:lpstr>
      <vt:lpstr>Monitoring (supervision) and assistance to NGOs cont.</vt:lpstr>
      <vt:lpstr>Monitoring (supervision) and assistance to NGOs cont.</vt:lpstr>
      <vt:lpstr>Monitoring (supervision) and assistance to NGOs cont.</vt:lpstr>
      <vt:lpstr>Slide 17</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1507</cp:revision>
  <cp:lastPrinted>2019-01-28T07:09:01Z</cp:lastPrinted>
  <dcterms:created xsi:type="dcterms:W3CDTF">2017-01-19T08:56:34Z</dcterms:created>
  <dcterms:modified xsi:type="dcterms:W3CDTF">2022-08-23T06:52:22Z</dcterms:modified>
</cp:coreProperties>
</file>