
<file path=[Content_Types].xml><?xml version="1.0" encoding="utf-8"?>
<Types xmlns="http://schemas.openxmlformats.org/package/2006/content-types">
  <Override PartName="/ppt/slides/slide6.xml" ContentType="application/vnd.openxmlformats-officedocument.presentationml.slide+xml"/>
  <Override PartName="/ppt/charts/style2.xml" ContentType="application/vnd.ms-office.chartstyl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charts/colors2.xml" ContentType="application/vnd.ms-office.chartcolorstyle+xml"/>
  <Override PartName="/ppt/charts/colors3.xml" ContentType="application/vnd.ms-office.chartcolorstyl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charts/colors1.xml" ContentType="application/vnd.ms-office.chartcolorstyle+xml"/>
  <Override PartName="/ppt/commentAuthors.xml" ContentType="application/vnd.openxmlformats-officedocument.presentationml.commentAuthors+xml"/>
  <Override PartName="/ppt/charts/chart3.xml" ContentType="application/vnd.openxmlformats-officedocument.drawingml.chart+xml"/>
  <Default Extension="xlsx" ContentType="application/vnd.openxmlformats-officedocument.spreadsheetml.sheet"/>
  <Override PartName="/ppt/changesInfos/changesInfo1.xml" ContentType="application/vnd.ms-powerpoint.changesinfo+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charts/style3.xml" ContentType="application/vnd.ms-office.chartstyle+xml"/>
  <Override PartName="/ppt/slides/slide5.xml" ContentType="application/vnd.openxmlformats-officedocument.presentationml.slide+xml"/>
  <Override PartName="/ppt/notesSlides/notesSlide1.xml" ContentType="application/vnd.openxmlformats-officedocument.presentationml.notesSlide+xml"/>
  <Override PartName="/ppt/charts/style1.xml" ContentType="application/vnd.ms-office.chartstyl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20"/>
  </p:notesMasterIdLst>
  <p:sldIdLst>
    <p:sldId id="256" r:id="rId2"/>
    <p:sldId id="533" r:id="rId3"/>
    <p:sldId id="561" r:id="rId4"/>
    <p:sldId id="578" r:id="rId5"/>
    <p:sldId id="579" r:id="rId6"/>
    <p:sldId id="580" r:id="rId7"/>
    <p:sldId id="562" r:id="rId8"/>
    <p:sldId id="565" r:id="rId9"/>
    <p:sldId id="568" r:id="rId10"/>
    <p:sldId id="569" r:id="rId11"/>
    <p:sldId id="570" r:id="rId12"/>
    <p:sldId id="571" r:id="rId13"/>
    <p:sldId id="573" r:id="rId14"/>
    <p:sldId id="574" r:id="rId15"/>
    <p:sldId id="572" r:id="rId16"/>
    <p:sldId id="575" r:id="rId17"/>
    <p:sldId id="576" r:id="rId18"/>
    <p:sldId id="259" r:id="rId19"/>
  </p:sldIdLst>
  <p:sldSz cx="9144000" cy="6858000" type="screen4x3"/>
  <p:notesSz cx="6797675" cy="9926638"/>
  <p:defaultTextStyle>
    <a:defPPr lvl="0">
      <a:defRPr lang="en-US"/>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ika te water naude" initials="Ntwn" lastIdx="1" clrIdx="0">
    <p:extLst>
      <p:ext uri="{19B8F6BF-5375-455C-9EA6-DF929625EA0E}">
        <p15:presenceInfo xmlns:p15="http://schemas.microsoft.com/office/powerpoint/2012/main" xmlns="" userId="0609eb063775f6d3"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D91934"/>
    <a:srgbClr val="225354"/>
    <a:srgbClr val="BED4F8"/>
    <a:srgbClr val="1E4A8D"/>
    <a:srgbClr val="E0F2FD"/>
    <a:srgbClr val="668DCB"/>
    <a:srgbClr val="E9EBF5"/>
    <a:srgbClr val="CF70A2"/>
    <a:srgbClr val="D8102F"/>
    <a:srgbClr val="AD701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A49704C-C996-484F-A29E-FC8678AF88D3}" v="5" dt="2022-05-04T16:50:45.83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485" autoAdjust="0"/>
    <p:restoredTop sz="96730" autoAdjust="0"/>
  </p:normalViewPr>
  <p:slideViewPr>
    <p:cSldViewPr snapToGrid="0">
      <p:cViewPr varScale="1">
        <p:scale>
          <a:sx n="73" d="100"/>
          <a:sy n="73" d="100"/>
        </p:scale>
        <p:origin x="-1338" y="-10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ORRIS MOKOENA" userId="acd485b933a88936" providerId="LiveId" clId="{7A49704C-C996-484F-A29E-FC8678AF88D3}"/>
    <pc:docChg chg="undo redo custSel modSld">
      <pc:chgData name="MORRIS MOKOENA" userId="acd485b933a88936" providerId="LiveId" clId="{7A49704C-C996-484F-A29E-FC8678AF88D3}" dt="2022-05-04T19:14:13.111" v="518" actId="13926"/>
      <pc:docMkLst>
        <pc:docMk/>
      </pc:docMkLst>
      <pc:sldChg chg="modSp mod">
        <pc:chgData name="MORRIS MOKOENA" userId="acd485b933a88936" providerId="LiveId" clId="{7A49704C-C996-484F-A29E-FC8678AF88D3}" dt="2022-05-04T19:14:13.111" v="518" actId="13926"/>
        <pc:sldMkLst>
          <pc:docMk/>
          <pc:sldMk cId="397946733" sldId="561"/>
        </pc:sldMkLst>
        <pc:spChg chg="mod">
          <ac:chgData name="MORRIS MOKOENA" userId="acd485b933a88936" providerId="LiveId" clId="{7A49704C-C996-484F-A29E-FC8678AF88D3}" dt="2022-05-04T19:14:13.111" v="518" actId="13926"/>
          <ac:spMkLst>
            <pc:docMk/>
            <pc:sldMk cId="397946733" sldId="561"/>
            <ac:spMk id="6" creationId="{00000000-0000-0000-0000-000000000000}"/>
          </ac:spMkLst>
        </pc:spChg>
      </pc:sldChg>
      <pc:sldChg chg="addSp delSp modSp mod">
        <pc:chgData name="MORRIS MOKOENA" userId="acd485b933a88936" providerId="LiveId" clId="{7A49704C-C996-484F-A29E-FC8678AF88D3}" dt="2022-05-04T18:21:11.912" v="484" actId="255"/>
        <pc:sldMkLst>
          <pc:docMk/>
          <pc:sldMk cId="2024697088" sldId="562"/>
        </pc:sldMkLst>
        <pc:spChg chg="mod">
          <ac:chgData name="MORRIS MOKOENA" userId="acd485b933a88936" providerId="LiveId" clId="{7A49704C-C996-484F-A29E-FC8678AF88D3}" dt="2022-05-04T18:05:38.498" v="461" actId="14100"/>
          <ac:spMkLst>
            <pc:docMk/>
            <pc:sldMk cId="2024697088" sldId="562"/>
            <ac:spMk id="6" creationId="{00000000-0000-0000-0000-000000000000}"/>
          </ac:spMkLst>
        </pc:spChg>
        <pc:graphicFrameChg chg="add mod">
          <ac:chgData name="MORRIS MOKOENA" userId="acd485b933a88936" providerId="LiveId" clId="{7A49704C-C996-484F-A29E-FC8678AF88D3}" dt="2022-05-04T18:21:11.912" v="484" actId="255"/>
          <ac:graphicFrameMkLst>
            <pc:docMk/>
            <pc:sldMk cId="2024697088" sldId="562"/>
            <ac:graphicFrameMk id="7" creationId="{00000000-0008-0000-3500-000003000000}"/>
          </ac:graphicFrameMkLst>
        </pc:graphicFrameChg>
        <pc:graphicFrameChg chg="del">
          <ac:chgData name="MORRIS MOKOENA" userId="acd485b933a88936" providerId="LiveId" clId="{7A49704C-C996-484F-A29E-FC8678AF88D3}" dt="2022-05-04T16:46:36.621" v="0" actId="478"/>
          <ac:graphicFrameMkLst>
            <pc:docMk/>
            <pc:sldMk cId="2024697088" sldId="562"/>
            <ac:graphicFrameMk id="8" creationId="{00000000-0008-0000-2C00-000003000000}"/>
          </ac:graphicFrameMkLst>
        </pc:graphicFrameChg>
      </pc:sldChg>
      <pc:sldChg chg="addSp delSp modSp mod">
        <pc:chgData name="MORRIS MOKOENA" userId="acd485b933a88936" providerId="LiveId" clId="{7A49704C-C996-484F-A29E-FC8678AF88D3}" dt="2022-05-04T18:20:35.191" v="480" actId="255"/>
        <pc:sldMkLst>
          <pc:docMk/>
          <pc:sldMk cId="405696495" sldId="565"/>
        </pc:sldMkLst>
        <pc:spChg chg="mod">
          <ac:chgData name="MORRIS MOKOENA" userId="acd485b933a88936" providerId="LiveId" clId="{7A49704C-C996-484F-A29E-FC8678AF88D3}" dt="2022-05-04T18:05:23.018" v="459" actId="14100"/>
          <ac:spMkLst>
            <pc:docMk/>
            <pc:sldMk cId="405696495" sldId="565"/>
            <ac:spMk id="7" creationId="{00000000-0000-0000-0000-000000000000}"/>
          </ac:spMkLst>
        </pc:spChg>
        <pc:graphicFrameChg chg="add mod">
          <ac:chgData name="MORRIS MOKOENA" userId="acd485b933a88936" providerId="LiveId" clId="{7A49704C-C996-484F-A29E-FC8678AF88D3}" dt="2022-05-04T18:20:35.191" v="480" actId="255"/>
          <ac:graphicFrameMkLst>
            <pc:docMk/>
            <pc:sldMk cId="405696495" sldId="565"/>
            <ac:graphicFrameMk id="5" creationId="{00000000-0008-0000-3500-000005000000}"/>
          </ac:graphicFrameMkLst>
        </pc:graphicFrameChg>
        <pc:graphicFrameChg chg="del">
          <ac:chgData name="MORRIS MOKOENA" userId="acd485b933a88936" providerId="LiveId" clId="{7A49704C-C996-484F-A29E-FC8678AF88D3}" dt="2022-05-04T16:48:15.876" v="6" actId="478"/>
          <ac:graphicFrameMkLst>
            <pc:docMk/>
            <pc:sldMk cId="405696495" sldId="565"/>
            <ac:graphicFrameMk id="9" creationId="{00000000-0008-0000-2C00-000005000000}"/>
          </ac:graphicFrameMkLst>
        </pc:graphicFrameChg>
      </pc:sldChg>
      <pc:sldChg chg="addSp delSp modSp mod">
        <pc:chgData name="MORRIS MOKOENA" userId="acd485b933a88936" providerId="LiveId" clId="{7A49704C-C996-484F-A29E-FC8678AF88D3}" dt="2022-05-04T18:58:18.341" v="517" actId="478"/>
        <pc:sldMkLst>
          <pc:docMk/>
          <pc:sldMk cId="1888390379" sldId="567"/>
        </pc:sldMkLst>
        <pc:picChg chg="add del mod modCrop">
          <ac:chgData name="MORRIS MOKOENA" userId="acd485b933a88936" providerId="LiveId" clId="{7A49704C-C996-484F-A29E-FC8678AF88D3}" dt="2022-05-04T18:58:06.970" v="512" actId="22"/>
          <ac:picMkLst>
            <pc:docMk/>
            <pc:sldMk cId="1888390379" sldId="567"/>
            <ac:picMk id="3" creationId="{676A2E03-6708-AD5E-91B1-D4A68773C62E}"/>
          </ac:picMkLst>
        </pc:picChg>
        <pc:picChg chg="add del">
          <ac:chgData name="MORRIS MOKOENA" userId="acd485b933a88936" providerId="LiveId" clId="{7A49704C-C996-484F-A29E-FC8678AF88D3}" dt="2022-05-04T18:58:18.341" v="517" actId="478"/>
          <ac:picMkLst>
            <pc:docMk/>
            <pc:sldMk cId="1888390379" sldId="567"/>
            <ac:picMk id="10" creationId="{00000000-0000-0000-0000-000000000000}"/>
          </ac:picMkLst>
        </pc:picChg>
      </pc:sldChg>
      <pc:sldChg chg="addSp delSp modSp mod">
        <pc:chgData name="MORRIS MOKOENA" userId="acd485b933a88936" providerId="LiveId" clId="{7A49704C-C996-484F-A29E-FC8678AF88D3}" dt="2022-05-04T18:58:14.192" v="515" actId="2711"/>
        <pc:sldMkLst>
          <pc:docMk/>
          <pc:sldMk cId="3387146660" sldId="569"/>
        </pc:sldMkLst>
        <pc:spChg chg="mod">
          <ac:chgData name="MORRIS MOKOENA" userId="acd485b933a88936" providerId="LiveId" clId="{7A49704C-C996-484F-A29E-FC8678AF88D3}" dt="2022-05-04T18:18:40.581" v="465" actId="20577"/>
          <ac:spMkLst>
            <pc:docMk/>
            <pc:sldMk cId="3387146660" sldId="569"/>
            <ac:spMk id="4" creationId="{CB80AD8C-E181-0F4C-8B15-41DA6DF3525C}"/>
          </ac:spMkLst>
        </pc:spChg>
        <pc:graphicFrameChg chg="add del mod modGraphic">
          <ac:chgData name="MORRIS MOKOENA" userId="acd485b933a88936" providerId="LiveId" clId="{7A49704C-C996-484F-A29E-FC8678AF88D3}" dt="2022-05-04T17:05:23.542" v="71"/>
          <ac:graphicFrameMkLst>
            <pc:docMk/>
            <pc:sldMk cId="3387146660" sldId="569"/>
            <ac:graphicFrameMk id="3" creationId="{A321E914-F519-AF77-C5B1-72C48F6B0C94}"/>
          </ac:graphicFrameMkLst>
        </pc:graphicFrameChg>
        <pc:graphicFrameChg chg="add del mod">
          <ac:chgData name="MORRIS MOKOENA" userId="acd485b933a88936" providerId="LiveId" clId="{7A49704C-C996-484F-A29E-FC8678AF88D3}" dt="2022-05-04T17:07:13.004" v="95" actId="478"/>
          <ac:graphicFrameMkLst>
            <pc:docMk/>
            <pc:sldMk cId="3387146660" sldId="569"/>
            <ac:graphicFrameMk id="5" creationId="{2E3FAE39-17CC-CAC9-6DE7-A17D1DC42B05}"/>
          </ac:graphicFrameMkLst>
        </pc:graphicFrameChg>
        <pc:graphicFrameChg chg="add del mod">
          <ac:chgData name="MORRIS MOKOENA" userId="acd485b933a88936" providerId="LiveId" clId="{7A49704C-C996-484F-A29E-FC8678AF88D3}" dt="2022-05-04T17:12:00.804" v="133"/>
          <ac:graphicFrameMkLst>
            <pc:docMk/>
            <pc:sldMk cId="3387146660" sldId="569"/>
            <ac:graphicFrameMk id="6" creationId="{EAEF80C9-64BF-3668-0EC9-2350F9801EB2}"/>
          </ac:graphicFrameMkLst>
        </pc:graphicFrameChg>
        <pc:graphicFrameChg chg="add mod modGraphic">
          <ac:chgData name="MORRIS MOKOENA" userId="acd485b933a88936" providerId="LiveId" clId="{7A49704C-C996-484F-A29E-FC8678AF88D3}" dt="2022-05-04T18:58:14.192" v="515" actId="2711"/>
          <ac:graphicFrameMkLst>
            <pc:docMk/>
            <pc:sldMk cId="3387146660" sldId="569"/>
            <ac:graphicFrameMk id="7" creationId="{E7F7055E-91BD-3473-414A-7DFA911A22E9}"/>
          </ac:graphicFrameMkLst>
        </pc:graphicFrameChg>
        <pc:graphicFrameChg chg="del">
          <ac:chgData name="MORRIS MOKOENA" userId="acd485b933a88936" providerId="LiveId" clId="{7A49704C-C996-484F-A29E-FC8678AF88D3}" dt="2022-05-04T17:01:21.534" v="29" actId="478"/>
          <ac:graphicFrameMkLst>
            <pc:docMk/>
            <pc:sldMk cId="3387146660" sldId="569"/>
            <ac:graphicFrameMk id="9" creationId="{00000000-0000-0000-0000-000000000000}"/>
          </ac:graphicFrameMkLst>
        </pc:graphicFrameChg>
        <pc:picChg chg="add del mod">
          <ac:chgData name="MORRIS MOKOENA" userId="acd485b933a88936" providerId="LiveId" clId="{7A49704C-C996-484F-A29E-FC8678AF88D3}" dt="2022-05-04T17:06:15.902" v="89" actId="478"/>
          <ac:picMkLst>
            <pc:docMk/>
            <pc:sldMk cId="3387146660" sldId="569"/>
            <ac:picMk id="2" creationId="{9FDA9793-4D71-6336-F3F9-C97DF876AD4D}"/>
          </ac:picMkLst>
        </pc:picChg>
      </pc:sldChg>
      <pc:sldChg chg="addSp delSp modSp mod">
        <pc:chgData name="MORRIS MOKOENA" userId="acd485b933a88936" providerId="LiveId" clId="{7A49704C-C996-484F-A29E-FC8678AF88D3}" dt="2022-05-04T18:42:57.234" v="501" actId="33524"/>
        <pc:sldMkLst>
          <pc:docMk/>
          <pc:sldMk cId="2415661953" sldId="570"/>
        </pc:sldMkLst>
        <pc:spChg chg="mod">
          <ac:chgData name="MORRIS MOKOENA" userId="acd485b933a88936" providerId="LiveId" clId="{7A49704C-C996-484F-A29E-FC8678AF88D3}" dt="2022-05-04T18:18:50.985" v="467" actId="20577"/>
          <ac:spMkLst>
            <pc:docMk/>
            <pc:sldMk cId="2415661953" sldId="570"/>
            <ac:spMk id="4" creationId="{CB80AD8C-E181-0F4C-8B15-41DA6DF3525C}"/>
          </ac:spMkLst>
        </pc:spChg>
        <pc:graphicFrameChg chg="add del mod modGraphic">
          <ac:chgData name="MORRIS MOKOENA" userId="acd485b933a88936" providerId="LiveId" clId="{7A49704C-C996-484F-A29E-FC8678AF88D3}" dt="2022-05-04T18:42:57.234" v="501" actId="33524"/>
          <ac:graphicFrameMkLst>
            <pc:docMk/>
            <pc:sldMk cId="2415661953" sldId="570"/>
            <ac:graphicFrameMk id="5" creationId="{00000000-0000-0000-0000-000000000000}"/>
          </ac:graphicFrameMkLst>
        </pc:graphicFrameChg>
      </pc:sldChg>
      <pc:sldChg chg="modSp mod">
        <pc:chgData name="MORRIS MOKOENA" userId="acd485b933a88936" providerId="LiveId" clId="{7A49704C-C996-484F-A29E-FC8678AF88D3}" dt="2022-05-04T18:18:56.940" v="469" actId="20577"/>
        <pc:sldMkLst>
          <pc:docMk/>
          <pc:sldMk cId="3839539789" sldId="571"/>
        </pc:sldMkLst>
        <pc:spChg chg="mod">
          <ac:chgData name="MORRIS MOKOENA" userId="acd485b933a88936" providerId="LiveId" clId="{7A49704C-C996-484F-A29E-FC8678AF88D3}" dt="2022-05-04T18:18:56.940" v="469" actId="20577"/>
          <ac:spMkLst>
            <pc:docMk/>
            <pc:sldMk cId="3839539789" sldId="571"/>
            <ac:spMk id="5" creationId="{CB80AD8C-E181-0F4C-8B15-41DA6DF3525C}"/>
          </ac:spMkLst>
        </pc:spChg>
      </pc:sldChg>
      <pc:sldChg chg="modSp mod">
        <pc:chgData name="MORRIS MOKOENA" userId="acd485b933a88936" providerId="LiveId" clId="{7A49704C-C996-484F-A29E-FC8678AF88D3}" dt="2022-05-04T18:19:18.517" v="475" actId="20577"/>
        <pc:sldMkLst>
          <pc:docMk/>
          <pc:sldMk cId="3896855678" sldId="572"/>
        </pc:sldMkLst>
        <pc:spChg chg="mod">
          <ac:chgData name="MORRIS MOKOENA" userId="acd485b933a88936" providerId="LiveId" clId="{7A49704C-C996-484F-A29E-FC8678AF88D3}" dt="2022-05-04T18:19:18.517" v="475" actId="20577"/>
          <ac:spMkLst>
            <pc:docMk/>
            <pc:sldMk cId="3896855678" sldId="572"/>
            <ac:spMk id="5" creationId="{CB80AD8C-E181-0F4C-8B15-41DA6DF3525C}"/>
          </ac:spMkLst>
        </pc:spChg>
      </pc:sldChg>
      <pc:sldChg chg="modSp mod">
        <pc:chgData name="MORRIS MOKOENA" userId="acd485b933a88936" providerId="LiveId" clId="{7A49704C-C996-484F-A29E-FC8678AF88D3}" dt="2022-05-04T18:19:03.374" v="471" actId="20577"/>
        <pc:sldMkLst>
          <pc:docMk/>
          <pc:sldMk cId="1283460814" sldId="573"/>
        </pc:sldMkLst>
        <pc:spChg chg="mod">
          <ac:chgData name="MORRIS MOKOENA" userId="acd485b933a88936" providerId="LiveId" clId="{7A49704C-C996-484F-A29E-FC8678AF88D3}" dt="2022-05-04T18:19:03.374" v="471" actId="20577"/>
          <ac:spMkLst>
            <pc:docMk/>
            <pc:sldMk cId="1283460814" sldId="573"/>
            <ac:spMk id="7" creationId="{CB80AD8C-E181-0F4C-8B15-41DA6DF3525C}"/>
          </ac:spMkLst>
        </pc:spChg>
      </pc:sldChg>
      <pc:sldChg chg="modSp mod">
        <pc:chgData name="MORRIS MOKOENA" userId="acd485b933a88936" providerId="LiveId" clId="{7A49704C-C996-484F-A29E-FC8678AF88D3}" dt="2022-05-04T18:19:11.176" v="473" actId="20577"/>
        <pc:sldMkLst>
          <pc:docMk/>
          <pc:sldMk cId="354182916" sldId="574"/>
        </pc:sldMkLst>
        <pc:spChg chg="mod">
          <ac:chgData name="MORRIS MOKOENA" userId="acd485b933a88936" providerId="LiveId" clId="{7A49704C-C996-484F-A29E-FC8678AF88D3}" dt="2022-05-04T18:19:11.176" v="473" actId="20577"/>
          <ac:spMkLst>
            <pc:docMk/>
            <pc:sldMk cId="354182916" sldId="574"/>
            <ac:spMk id="6" creationId="{CB80AD8C-E181-0F4C-8B15-41DA6DF3525C}"/>
          </ac:spMkLst>
        </pc:spChg>
      </pc:sldChg>
      <pc:sldChg chg="modSp mod">
        <pc:chgData name="MORRIS MOKOENA" userId="acd485b933a88936" providerId="LiveId" clId="{7A49704C-C996-484F-A29E-FC8678AF88D3}" dt="2022-05-04T18:19:23.983" v="477" actId="20577"/>
        <pc:sldMkLst>
          <pc:docMk/>
          <pc:sldMk cId="1246828625" sldId="575"/>
        </pc:sldMkLst>
        <pc:spChg chg="mod">
          <ac:chgData name="MORRIS MOKOENA" userId="acd485b933a88936" providerId="LiveId" clId="{7A49704C-C996-484F-A29E-FC8678AF88D3}" dt="2022-05-04T18:19:23.983" v="477" actId="20577"/>
          <ac:spMkLst>
            <pc:docMk/>
            <pc:sldMk cId="1246828625" sldId="575"/>
            <ac:spMk id="4" creationId="{CB80AD8C-E181-0F4C-8B15-41DA6DF3525C}"/>
          </ac:spMkLst>
        </pc:spChg>
      </pc:sldChg>
      <pc:sldChg chg="modSp mod">
        <pc:chgData name="MORRIS MOKOENA" userId="acd485b933a88936" providerId="LiveId" clId="{7A49704C-C996-484F-A29E-FC8678AF88D3}" dt="2022-05-04T18:19:29.724" v="479" actId="20577"/>
        <pc:sldMkLst>
          <pc:docMk/>
          <pc:sldMk cId="1314421161" sldId="576"/>
        </pc:sldMkLst>
        <pc:spChg chg="mod">
          <ac:chgData name="MORRIS MOKOENA" userId="acd485b933a88936" providerId="LiveId" clId="{7A49704C-C996-484F-A29E-FC8678AF88D3}" dt="2022-05-04T18:19:29.724" v="479" actId="20577"/>
          <ac:spMkLst>
            <pc:docMk/>
            <pc:sldMk cId="1314421161" sldId="576"/>
            <ac:spMk id="7" creationId="{CB80AD8C-E181-0F4C-8B15-41DA6DF3525C}"/>
          </ac:spMkLst>
        </pc:spChg>
      </pc:sldChg>
    </pc:docChg>
  </pc:docChgLst>
</pc:chgInfo>
</file>

<file path=ppt/charts/_rels/chart1.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oleObject" Target="file:///E:\Geert%20Bataille%20Strategy\SAPO%20Quarter%20Report%2021-22FY\SAPO%20Quartely%20Report%2021-22Q4FY\BT\12.%20Benefits%20Tracker%20March%2021-22(1).xlsx" TargetMode="External"/></Relationships>
</file>

<file path=ppt/charts/_rels/chart2.xml.rels><?xml version="1.0" encoding="UTF-8" standalone="yes"?>
<Relationships xmlns="http://schemas.openxmlformats.org/package/2006/relationships"><Relationship Id="rId3" Type="http://schemas.microsoft.com/office/2011/relationships/chartStyle" Target="style2.xml"/><Relationship Id="rId2" Type="http://schemas.microsoft.com/office/2011/relationships/chartColorStyle" Target="colors2.xml"/><Relationship Id="rId1" Type="http://schemas.openxmlformats.org/officeDocument/2006/relationships/oleObject" Target="file:///C:\Users\02620064\Documents\PMO\Performance%20Reports\2021-22FY\4.%20Q4-2022FY\Report%20Q4\Drafts\Benefits%20Tracker\12.%20Benefits%20Tracker%20March%2021-22%20GB%20202220415%20.xlsx" TargetMode="External"/></Relationships>
</file>

<file path=ppt/charts/_rels/chart3.xml.rels><?xml version="1.0" encoding="UTF-8" standalone="yes"?>
<Relationships xmlns="http://schemas.openxmlformats.org/package/2006/relationships"><Relationship Id="rId3" Type="http://schemas.microsoft.com/office/2011/relationships/chartStyle" Target="style3.xml"/><Relationship Id="rId2" Type="http://schemas.microsoft.com/office/2011/relationships/chartColorStyle" Target="colors3.xml"/><Relationship Id="rId1" Type="http://schemas.openxmlformats.org/officeDocument/2006/relationships/package" Target="../embeddings/Microsoft_Office_Excel_Worksheet1.xlsx"/></Relationships>
</file>

<file path=ppt/charts/chart1.xml><?xml version="1.0" encoding="utf-8"?>
<c:chartSpace xmlns:c="http://schemas.openxmlformats.org/drawingml/2006/chart" xmlns:a="http://schemas.openxmlformats.org/drawingml/2006/main" xmlns:r="http://schemas.openxmlformats.org/officeDocument/2006/relationships">
  <c:lang val="en-ZA"/>
  <c:chart>
    <c:title>
      <c:tx>
        <c:rich>
          <a:bodyPr rot="0" spcFirstLastPara="1" vertOverflow="ellipsis" vert="horz" wrap="square" anchor="ctr" anchorCtr="1"/>
          <a:lstStyle/>
          <a:p>
            <a:pPr>
              <a:defRPr sz="1000" b="0" i="0" u="none" strike="noStrike" kern="1200" spc="0" baseline="0">
                <a:solidFill>
                  <a:schemeClr val="tx1"/>
                </a:solidFill>
                <a:latin typeface="Arial" panose="020B0604020202020204" pitchFamily="34" charset="0"/>
                <a:ea typeface="+mn-ea"/>
                <a:cs typeface="Arial" panose="020B0604020202020204" pitchFamily="34" charset="0"/>
              </a:defRPr>
            </a:pPr>
            <a:r>
              <a:rPr lang="en-ZA" sz="1000"/>
              <a:t>SA Post Office Financial Performance (R'm)</a:t>
            </a:r>
          </a:p>
          <a:p>
            <a:pPr>
              <a:defRPr sz="1000" b="0" i="0" u="none" strike="noStrike" kern="1200" spc="0" baseline="0">
                <a:solidFill>
                  <a:schemeClr val="tx1"/>
                </a:solidFill>
                <a:latin typeface="Arial" panose="020B0604020202020204" pitchFamily="34" charset="0"/>
                <a:ea typeface="+mn-ea"/>
                <a:cs typeface="Arial" panose="020B0604020202020204" pitchFamily="34" charset="0"/>
              </a:defRPr>
            </a:pPr>
            <a:r>
              <a:rPr lang="en-ZA" sz="1000"/>
              <a:t>Quarter 4 - 31 March 2021/22</a:t>
            </a:r>
          </a:p>
          <a:p>
            <a:pPr>
              <a:defRPr sz="1000" b="0" i="0" u="none" strike="noStrike" kern="1200" spc="0" baseline="0">
                <a:solidFill>
                  <a:schemeClr val="tx1"/>
                </a:solidFill>
                <a:latin typeface="Arial" panose="020B0604020202020204" pitchFamily="34" charset="0"/>
                <a:ea typeface="+mn-ea"/>
                <a:cs typeface="Arial" panose="020B0604020202020204" pitchFamily="34" charset="0"/>
              </a:defRPr>
            </a:pPr>
            <a:endParaRPr lang="en-ZA" sz="1000"/>
          </a:p>
        </c:rich>
      </c:tx>
      <c:layout/>
      <c:spPr>
        <a:noFill/>
        <a:ln>
          <a:noFill/>
        </a:ln>
        <a:effectLst/>
      </c:spPr>
    </c:title>
    <c:plotArea>
      <c:layout/>
      <c:barChart>
        <c:barDir val="col"/>
        <c:grouping val="clustered"/>
        <c:ser>
          <c:idx val="0"/>
          <c:order val="0"/>
          <c:tx>
            <c:strRef>
              <c:f>'Graphs 2'!$R$4:$R$5</c:f>
              <c:strCache>
                <c:ptCount val="2"/>
                <c:pt idx="0">
                  <c:v>Prior Year Q4</c:v>
                </c:pt>
              </c:strCache>
            </c:strRef>
          </c:tx>
          <c:spPr>
            <a:solidFill>
              <a:schemeClr val="accent1"/>
            </a:solidFill>
            <a:ln>
              <a:noFill/>
            </a:ln>
            <a:effectLst/>
          </c:spPr>
          <c:dLbls>
            <c:dLbl>
              <c:idx val="1"/>
              <c:layout>
                <c:manualLayout>
                  <c:x val="-2.53968253968254E-2"/>
                  <c:y val="-9.4562624284079359E-3"/>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0-DDAF-422B-AE21-FBF1CC66EF12}"/>
                </c:ext>
              </c:extLst>
            </c:dLbl>
            <c:dLbl>
              <c:idx val="2"/>
              <c:layout>
                <c:manualLayout>
                  <c:x val="-2.0155195001511643E-3"/>
                  <c:y val="-1.6888325944690585E-2"/>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DDAF-422B-AE21-FBF1CC66EF12}"/>
                </c:ext>
              </c:extLst>
            </c:dLbl>
            <c:dLbl>
              <c:idx val="3"/>
              <c:layout>
                <c:manualLayout>
                  <c:x val="-3.0158730158730159E-2"/>
                  <c:y val="0"/>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2-DDAF-422B-AE21-FBF1CC66EF12}"/>
                </c:ext>
              </c:extLst>
            </c:dLbl>
            <c:dLbl>
              <c:idx val="4"/>
              <c:layout>
                <c:manualLayout>
                  <c:x val="-2.0155195001511643E-3"/>
                  <c:y val="-1.2666244458518052E-2"/>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DDAF-422B-AE21-FBF1CC66EF12}"/>
                </c:ext>
              </c:extLst>
            </c:dLbl>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showVal val="1"/>
            <c:extLst xmlns:c16r2="http://schemas.microsoft.com/office/drawing/2015/06/chart">
              <c:ext xmlns:c15="http://schemas.microsoft.com/office/drawing/2012/chart" uri="{CE6537A1-D6FC-4f65-9D91-7224C49458BB}">
                <c15:showLeaderLines val="0"/>
              </c:ext>
            </c:extLst>
          </c:dLbls>
          <c:cat>
            <c:strRef>
              <c:f>'Graphs 2'!$Q$6:$Q$10</c:f>
              <c:strCache>
                <c:ptCount val="5"/>
                <c:pt idx="0">
                  <c:v>Revenue</c:v>
                </c:pt>
                <c:pt idx="1">
                  <c:v>Expenses </c:v>
                </c:pt>
                <c:pt idx="2">
                  <c:v>Operating Profit / (Loss)</c:v>
                </c:pt>
                <c:pt idx="3">
                  <c:v>Non-Operating items</c:v>
                </c:pt>
                <c:pt idx="4">
                  <c:v>Net Profit / (Loss) </c:v>
                </c:pt>
              </c:strCache>
            </c:strRef>
          </c:cat>
          <c:val>
            <c:numRef>
              <c:f>'Graphs 2'!$R$6:$R$10</c:f>
              <c:numCache>
                <c:formatCode>#,##0,;[Red]\(#,##0,\)</c:formatCode>
                <c:ptCount val="5"/>
                <c:pt idx="0">
                  <c:v>1055642775.2000004</c:v>
                </c:pt>
                <c:pt idx="1">
                  <c:v>1630241748.2900002</c:v>
                </c:pt>
                <c:pt idx="2">
                  <c:v>-574598973.08999979</c:v>
                </c:pt>
                <c:pt idx="3">
                  <c:v>107793833.91999997</c:v>
                </c:pt>
                <c:pt idx="4">
                  <c:v>-466805139.16999984</c:v>
                </c:pt>
              </c:numCache>
            </c:numRef>
          </c:val>
          <c:extLst xmlns:c16r2="http://schemas.microsoft.com/office/drawing/2015/06/chart">
            <c:ext xmlns:c16="http://schemas.microsoft.com/office/drawing/2014/chart" uri="{C3380CC4-5D6E-409C-BE32-E72D297353CC}">
              <c16:uniqueId val="{00000004-DDAF-422B-AE21-FBF1CC66EF12}"/>
            </c:ext>
          </c:extLst>
        </c:ser>
        <c:ser>
          <c:idx val="1"/>
          <c:order val="1"/>
          <c:tx>
            <c:strRef>
              <c:f>'Graphs 2'!$S$5</c:f>
              <c:strCache>
                <c:ptCount val="1"/>
                <c:pt idx="0">
                  <c:v>Budget</c:v>
                </c:pt>
              </c:strCache>
            </c:strRef>
          </c:tx>
          <c:spPr>
            <a:solidFill>
              <a:schemeClr val="accent2"/>
            </a:solidFill>
            <a:ln>
              <a:noFill/>
            </a:ln>
            <a:effectLst/>
          </c:spPr>
          <c:dLbls>
            <c:dLbl>
              <c:idx val="1"/>
              <c:layout>
                <c:manualLayout>
                  <c:x val="8.0620780006046572E-3"/>
                  <c:y val="-8.4441629723453673E-3"/>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5-DDAF-422B-AE21-FBF1CC66EF12}"/>
                </c:ext>
              </c:extLst>
            </c:dLbl>
            <c:dLbl>
              <c:idx val="3"/>
              <c:layout>
                <c:manualLayout>
                  <c:x val="-7.9365444632329661E-3"/>
                  <c:y val="-1.4748362281187382E-2"/>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6-DDAF-422B-AE21-FBF1CC66EF12}"/>
                </c:ext>
              </c:extLst>
            </c:dLbl>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showVal val="1"/>
            <c:extLst xmlns:c16r2="http://schemas.microsoft.com/office/drawing/2015/06/chart">
              <c:ext xmlns:c15="http://schemas.microsoft.com/office/drawing/2012/chart" uri="{CE6537A1-D6FC-4f65-9D91-7224C49458BB}">
                <c15:showLeaderLines val="0"/>
              </c:ext>
            </c:extLst>
          </c:dLbls>
          <c:cat>
            <c:strRef>
              <c:f>'Graphs 2'!$Q$6:$Q$10</c:f>
              <c:strCache>
                <c:ptCount val="5"/>
                <c:pt idx="0">
                  <c:v>Revenue</c:v>
                </c:pt>
                <c:pt idx="1">
                  <c:v>Expenses </c:v>
                </c:pt>
                <c:pt idx="2">
                  <c:v>Operating Profit / (Loss)</c:v>
                </c:pt>
                <c:pt idx="3">
                  <c:v>Non-Operating items</c:v>
                </c:pt>
                <c:pt idx="4">
                  <c:v>Net Profit / (Loss) </c:v>
                </c:pt>
              </c:strCache>
            </c:strRef>
          </c:cat>
          <c:val>
            <c:numRef>
              <c:f>'Graphs 2'!$S$6:$S$10</c:f>
              <c:numCache>
                <c:formatCode>#,##0,;[Red]\(#,##0,\)</c:formatCode>
                <c:ptCount val="5"/>
                <c:pt idx="0">
                  <c:v>1263793374.8599992</c:v>
                </c:pt>
                <c:pt idx="1">
                  <c:v>1741866153.8599994</c:v>
                </c:pt>
                <c:pt idx="2">
                  <c:v>-478072779.00000024</c:v>
                </c:pt>
                <c:pt idx="3">
                  <c:v>109601750</c:v>
                </c:pt>
                <c:pt idx="4">
                  <c:v>-368471029.00000024</c:v>
                </c:pt>
              </c:numCache>
            </c:numRef>
          </c:val>
          <c:extLst xmlns:c16r2="http://schemas.microsoft.com/office/drawing/2015/06/chart">
            <c:ext xmlns:c16="http://schemas.microsoft.com/office/drawing/2014/chart" uri="{C3380CC4-5D6E-409C-BE32-E72D297353CC}">
              <c16:uniqueId val="{00000007-DDAF-422B-AE21-FBF1CC66EF12}"/>
            </c:ext>
          </c:extLst>
        </c:ser>
        <c:ser>
          <c:idx val="2"/>
          <c:order val="2"/>
          <c:tx>
            <c:strRef>
              <c:f>'Graphs 2'!$T$5</c:f>
              <c:strCache>
                <c:ptCount val="1"/>
                <c:pt idx="0">
                  <c:v>Actual</c:v>
                </c:pt>
              </c:strCache>
            </c:strRef>
          </c:tx>
          <c:spPr>
            <a:solidFill>
              <a:schemeClr val="accent3"/>
            </a:solidFill>
            <a:ln>
              <a:noFill/>
            </a:ln>
            <a:effectLst/>
          </c:spPr>
          <c:dLbls>
            <c:dLbl>
              <c:idx val="1"/>
              <c:layout>
                <c:manualLayout>
                  <c:x val="6.0465585004534188E-3"/>
                  <c:y val="-2.5332488917036079E-2"/>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8-DDAF-422B-AE21-FBF1CC66EF12}"/>
                </c:ext>
              </c:extLst>
            </c:dLbl>
            <c:dLbl>
              <c:idx val="3"/>
              <c:layout>
                <c:manualLayout>
                  <c:x val="1.1539404596495233E-2"/>
                  <c:y val="-2.1110407430863492E-2"/>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9-DDAF-422B-AE21-FBF1CC66EF12}"/>
                </c:ext>
              </c:extLst>
            </c:dLbl>
            <c:dLbl>
              <c:idx val="4"/>
              <c:layout>
                <c:manualLayout>
                  <c:x val="0"/>
                  <c:y val="-2.2064612332951778E-2"/>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A-DDAF-422B-AE21-FBF1CC66EF12}"/>
                </c:ext>
              </c:extLst>
            </c:dLbl>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showVal val="1"/>
            <c:extLst xmlns:c16r2="http://schemas.microsoft.com/office/drawing/2015/06/chart">
              <c:ext xmlns:c15="http://schemas.microsoft.com/office/drawing/2012/chart" uri="{CE6537A1-D6FC-4f65-9D91-7224C49458BB}">
                <c15:showLeaderLines val="0"/>
              </c:ext>
            </c:extLst>
          </c:dLbls>
          <c:cat>
            <c:strRef>
              <c:f>'Graphs 2'!$Q$6:$Q$10</c:f>
              <c:strCache>
                <c:ptCount val="5"/>
                <c:pt idx="0">
                  <c:v>Revenue</c:v>
                </c:pt>
                <c:pt idx="1">
                  <c:v>Expenses </c:v>
                </c:pt>
                <c:pt idx="2">
                  <c:v>Operating Profit / (Loss)</c:v>
                </c:pt>
                <c:pt idx="3">
                  <c:v>Non-Operating items</c:v>
                </c:pt>
                <c:pt idx="4">
                  <c:v>Net Profit / (Loss) </c:v>
                </c:pt>
              </c:strCache>
            </c:strRef>
          </c:cat>
          <c:val>
            <c:numRef>
              <c:f>'Graphs 2'!$T$6:$T$10</c:f>
              <c:numCache>
                <c:formatCode>#,##0,;[Red]\(#,##0,\)</c:formatCode>
                <c:ptCount val="5"/>
                <c:pt idx="0">
                  <c:v>860101644.79000008</c:v>
                </c:pt>
                <c:pt idx="1">
                  <c:v>1844781366.4100001</c:v>
                </c:pt>
                <c:pt idx="2">
                  <c:v>-984679721.62000012</c:v>
                </c:pt>
                <c:pt idx="3">
                  <c:v>154704728.40999997</c:v>
                </c:pt>
                <c:pt idx="4">
                  <c:v>-829974993.21000028</c:v>
                </c:pt>
              </c:numCache>
            </c:numRef>
          </c:val>
          <c:extLst xmlns:c16r2="http://schemas.microsoft.com/office/drawing/2015/06/chart">
            <c:ext xmlns:c16="http://schemas.microsoft.com/office/drawing/2014/chart" uri="{C3380CC4-5D6E-409C-BE32-E72D297353CC}">
              <c16:uniqueId val="{0000000B-DDAF-422B-AE21-FBF1CC66EF12}"/>
            </c:ext>
          </c:extLst>
        </c:ser>
        <c:ser>
          <c:idx val="3"/>
          <c:order val="3"/>
          <c:tx>
            <c:strRef>
              <c:f>'Graphs 2'!$U$5</c:f>
              <c:strCache>
                <c:ptCount val="1"/>
                <c:pt idx="0">
                  <c:v>Variance</c:v>
                </c:pt>
              </c:strCache>
            </c:strRef>
          </c:tx>
          <c:spPr>
            <a:solidFill>
              <a:schemeClr val="accent4"/>
            </a:solidFill>
            <a:ln>
              <a:noFill/>
            </a:ln>
            <a:effectLst/>
          </c:spPr>
          <c:dLbls>
            <c:dLbl>
              <c:idx val="2"/>
              <c:layout>
                <c:manualLayout>
                  <c:x val="4.0310390003022558E-3"/>
                  <c:y val="4.2220814861727617E-3"/>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C-DDAF-422B-AE21-FBF1CC66EF12}"/>
                </c:ext>
              </c:extLst>
            </c:dLbl>
            <c:dLbl>
              <c:idx val="3"/>
              <c:layout>
                <c:manualLayout>
                  <c:x val="8.0620780006046572E-3"/>
                  <c:y val="1.2666244458518052E-2"/>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D-DDAF-422B-AE21-FBF1CC66EF12}"/>
                </c:ext>
              </c:extLst>
            </c:dLbl>
            <c:spPr>
              <a:noFill/>
              <a:ln>
                <a:noFill/>
              </a:ln>
              <a:effectLst/>
            </c:spPr>
            <c:txPr>
              <a:bodyPr rot="0" spcFirstLastPara="1" vertOverflow="ellipsis" vert="horz" wrap="square" lIns="38100" tIns="19050" rIns="38100" bIns="19050" anchor="ctr" anchorCtr="1">
                <a:spAutoFit/>
              </a:bodyPr>
              <a:lstStyle/>
              <a:p>
                <a:pPr>
                  <a:defRPr sz="6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showVal val="1"/>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'Graphs 2'!$Q$6:$Q$10</c:f>
              <c:strCache>
                <c:ptCount val="5"/>
                <c:pt idx="0">
                  <c:v>Revenue</c:v>
                </c:pt>
                <c:pt idx="1">
                  <c:v>Expenses </c:v>
                </c:pt>
                <c:pt idx="2">
                  <c:v>Operating Profit / (Loss)</c:v>
                </c:pt>
                <c:pt idx="3">
                  <c:v>Non-Operating items</c:v>
                </c:pt>
                <c:pt idx="4">
                  <c:v>Net Profit / (Loss) </c:v>
                </c:pt>
              </c:strCache>
            </c:strRef>
          </c:cat>
          <c:val>
            <c:numRef>
              <c:f>'Graphs 2'!$U$6:$U$10</c:f>
              <c:numCache>
                <c:formatCode>#,##0,;[Red]\(#,##0,\)</c:formatCode>
                <c:ptCount val="5"/>
                <c:pt idx="0">
                  <c:v>-403691730.06999916</c:v>
                </c:pt>
                <c:pt idx="1">
                  <c:v>-102915212.55000067</c:v>
                </c:pt>
                <c:pt idx="2">
                  <c:v>-506606942.61999989</c:v>
                </c:pt>
                <c:pt idx="3">
                  <c:v>45102978.409999974</c:v>
                </c:pt>
                <c:pt idx="4">
                  <c:v>-461503964.20999986</c:v>
                </c:pt>
              </c:numCache>
            </c:numRef>
          </c:val>
          <c:extLst xmlns:c16r2="http://schemas.microsoft.com/office/drawing/2015/06/chart">
            <c:ext xmlns:c16="http://schemas.microsoft.com/office/drawing/2014/chart" uri="{C3380CC4-5D6E-409C-BE32-E72D297353CC}">
              <c16:uniqueId val="{0000000E-DDAF-422B-AE21-FBF1CC66EF12}"/>
            </c:ext>
          </c:extLst>
        </c:ser>
        <c:dLbls/>
        <c:gapWidth val="219"/>
        <c:overlap val="-27"/>
        <c:axId val="66082304"/>
        <c:axId val="66083840"/>
      </c:barChart>
      <c:catAx>
        <c:axId val="66082304"/>
        <c:scaling>
          <c:orientation val="minMax"/>
        </c:scaling>
        <c:axPos val="b"/>
        <c:numFmt formatCode="General" sourceLinked="1"/>
        <c:maj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72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66083840"/>
        <c:crosses val="autoZero"/>
        <c:auto val="1"/>
        <c:lblAlgn val="ctr"/>
        <c:lblOffset val="100"/>
      </c:catAx>
      <c:valAx>
        <c:axId val="66083840"/>
        <c:scaling>
          <c:orientation val="minMax"/>
        </c:scaling>
        <c:axPos val="l"/>
        <c:majorGridlines>
          <c:spPr>
            <a:ln w="9525" cap="flat" cmpd="sng" algn="ctr">
              <a:solidFill>
                <a:schemeClr val="tx1">
                  <a:lumMod val="15000"/>
                  <a:lumOff val="85000"/>
                </a:schemeClr>
              </a:solidFill>
              <a:round/>
            </a:ln>
            <a:effectLst/>
          </c:spPr>
        </c:majorGridlines>
        <c:numFmt formatCode="#,##0,;[Red]\(#,##0,\)" sourceLinked="1"/>
        <c:majorTickMark val="none"/>
        <c:tickLblPos val="nextTo"/>
        <c:spPr>
          <a:noFill/>
          <a:ln>
            <a:noFill/>
          </a:ln>
          <a:effectLst/>
        </c:spPr>
        <c:txPr>
          <a:bodyPr rot="-60000000" spcFirstLastPara="1" vertOverflow="ellipsis" vert="horz" wrap="square" anchor="ctr" anchorCtr="1"/>
          <a:lstStyle/>
          <a:p>
            <a:pPr>
              <a:defRPr sz="72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66082304"/>
        <c:crosses val="autoZero"/>
        <c:crossBetween val="between"/>
      </c:valAx>
      <c:spPr>
        <a:noFill/>
        <a:ln>
          <a:noFill/>
        </a:ln>
        <a:effectLst/>
      </c:spPr>
    </c:plotArea>
    <c:legend>
      <c:legendPos val="b"/>
      <c:layout/>
      <c:spPr>
        <a:noFill/>
        <a:ln>
          <a:noFill/>
        </a:ln>
        <a:effectLst/>
      </c:spPr>
      <c:txPr>
        <a:bodyPr rot="0" spcFirstLastPara="1" vertOverflow="ellipsis" vert="horz" wrap="square" anchor="ctr" anchorCtr="1"/>
        <a:lstStyle/>
        <a:p>
          <a:pPr>
            <a:defRPr sz="72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legend>
    <c:plotVisOnly val="1"/>
    <c:dispBlanksAs val="gap"/>
  </c:chart>
  <c:spPr>
    <a:solidFill>
      <a:schemeClr val="bg1"/>
    </a:solidFill>
    <a:ln w="9525" cap="flat" cmpd="sng" algn="ctr">
      <a:solidFill>
        <a:schemeClr val="tx1"/>
      </a:solidFill>
      <a:round/>
    </a:ln>
    <a:effectLst/>
  </c:spPr>
  <c:txPr>
    <a:bodyPr/>
    <a:lstStyle/>
    <a:p>
      <a:pPr>
        <a:defRPr sz="720">
          <a:solidFill>
            <a:schemeClr val="tx1"/>
          </a:solidFill>
          <a:latin typeface="Arial" panose="020B0604020202020204" pitchFamily="34" charset="0"/>
          <a:cs typeface="Arial" panose="020B0604020202020204" pitchFamily="34" charset="0"/>
        </a:defRPr>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n-ZA"/>
  <c:chart>
    <c:title>
      <c:tx>
        <c:rich>
          <a:bodyPr rot="0" spcFirstLastPara="1" vertOverflow="ellipsis" vert="horz" wrap="square" anchor="ctr" anchorCtr="1"/>
          <a:lstStyle/>
          <a:p>
            <a:pPr>
              <a:defRPr sz="1000" b="0" i="0" u="none" strike="noStrike" kern="1200" spc="0" baseline="0">
                <a:solidFill>
                  <a:schemeClr val="dk1"/>
                </a:solidFill>
                <a:latin typeface="Arial" panose="020B0604020202020204" pitchFamily="34" charset="0"/>
                <a:ea typeface="+mn-ea"/>
                <a:cs typeface="Arial" panose="020B0604020202020204" pitchFamily="34" charset="0"/>
              </a:defRPr>
            </a:pPr>
            <a:r>
              <a:rPr lang="en-ZA" sz="1000"/>
              <a:t>SA Post Office Revenue Performance (R'm)</a:t>
            </a:r>
          </a:p>
          <a:p>
            <a:pPr>
              <a:defRPr sz="1000" b="0" i="0" u="none" strike="noStrike" kern="1200" spc="0" baseline="0">
                <a:solidFill>
                  <a:schemeClr val="dk1"/>
                </a:solidFill>
                <a:latin typeface="Arial" panose="020B0604020202020204" pitchFamily="34" charset="0"/>
                <a:ea typeface="+mn-ea"/>
                <a:cs typeface="Arial" panose="020B0604020202020204" pitchFamily="34" charset="0"/>
              </a:defRPr>
            </a:pPr>
            <a:r>
              <a:rPr lang="en-ZA" sz="1000"/>
              <a:t>Quarter 1 - Quarter 4 2021/22</a:t>
            </a:r>
          </a:p>
        </c:rich>
      </c:tx>
      <c:layout/>
      <c:spPr>
        <a:noFill/>
        <a:ln>
          <a:noFill/>
        </a:ln>
        <a:effectLst/>
      </c:spPr>
    </c:title>
    <c:plotArea>
      <c:layout/>
      <c:barChart>
        <c:barDir val="col"/>
        <c:grouping val="clustered"/>
        <c:ser>
          <c:idx val="0"/>
          <c:order val="0"/>
          <c:tx>
            <c:strRef>
              <c:f>'Graphs 2'!$C$7</c:f>
              <c:strCache>
                <c:ptCount val="1"/>
                <c:pt idx="0">
                  <c:v>Budget</c:v>
                </c:pt>
              </c:strCache>
            </c:strRef>
          </c:tx>
          <c:spPr>
            <a:solidFill>
              <a:schemeClr val="accent1"/>
            </a:solidFill>
            <a:ln>
              <a:noFill/>
            </a:ln>
            <a:effectLst/>
          </c:spPr>
          <c:dLbls>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dk1"/>
                    </a:solidFill>
                    <a:latin typeface="Arial" panose="020B0604020202020204" pitchFamily="34" charset="0"/>
                    <a:ea typeface="+mn-ea"/>
                    <a:cs typeface="Arial" panose="020B0604020202020204" pitchFamily="34" charset="0"/>
                  </a:defRPr>
                </a:pPr>
                <a:endParaRPr lang="en-US"/>
              </a:p>
            </c:txPr>
            <c:showVal val="1"/>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'Graphs 2'!$D$6:$H$6</c:f>
              <c:strCache>
                <c:ptCount val="5"/>
                <c:pt idx="0">
                  <c:v>Quarter 1 </c:v>
                </c:pt>
                <c:pt idx="1">
                  <c:v>Quarter 2</c:v>
                </c:pt>
                <c:pt idx="2">
                  <c:v>Quarter 3</c:v>
                </c:pt>
                <c:pt idx="3">
                  <c:v>Quarter 4</c:v>
                </c:pt>
                <c:pt idx="4">
                  <c:v>Annual</c:v>
                </c:pt>
              </c:strCache>
            </c:strRef>
          </c:cat>
          <c:val>
            <c:numRef>
              <c:f>'Graphs 2'!$D$7:$H$7</c:f>
              <c:numCache>
                <c:formatCode>#,##0,;[Red]\(#,##0,\)</c:formatCode>
                <c:ptCount val="5"/>
                <c:pt idx="0">
                  <c:v>1204907104.55</c:v>
                </c:pt>
                <c:pt idx="1">
                  <c:v>1257041481.9500003</c:v>
                </c:pt>
                <c:pt idx="2">
                  <c:v>1218340203.8599999</c:v>
                </c:pt>
                <c:pt idx="3">
                  <c:v>1263793374.8599992</c:v>
                </c:pt>
                <c:pt idx="4">
                  <c:v>4944082165.2199984</c:v>
                </c:pt>
              </c:numCache>
            </c:numRef>
          </c:val>
          <c:extLst xmlns:c16r2="http://schemas.microsoft.com/office/drawing/2015/06/chart">
            <c:ext xmlns:c16="http://schemas.microsoft.com/office/drawing/2014/chart" uri="{C3380CC4-5D6E-409C-BE32-E72D297353CC}">
              <c16:uniqueId val="{00000000-6D3A-4F28-A214-2F9B43F344DE}"/>
            </c:ext>
          </c:extLst>
        </c:ser>
        <c:ser>
          <c:idx val="1"/>
          <c:order val="1"/>
          <c:tx>
            <c:strRef>
              <c:f>'Graphs 2'!$C$8</c:f>
              <c:strCache>
                <c:ptCount val="1"/>
                <c:pt idx="0">
                  <c:v>Actual</c:v>
                </c:pt>
              </c:strCache>
            </c:strRef>
          </c:tx>
          <c:spPr>
            <a:solidFill>
              <a:schemeClr val="accent2"/>
            </a:solidFill>
            <a:ln>
              <a:noFill/>
            </a:ln>
            <a:effectLst/>
          </c:spPr>
          <c:dLbls>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dk1"/>
                    </a:solidFill>
                    <a:latin typeface="Arial" panose="020B0604020202020204" pitchFamily="34" charset="0"/>
                    <a:ea typeface="+mn-ea"/>
                    <a:cs typeface="Arial" panose="020B0604020202020204" pitchFamily="34" charset="0"/>
                  </a:defRPr>
                </a:pPr>
                <a:endParaRPr lang="en-US"/>
              </a:p>
            </c:txPr>
            <c:showVal val="1"/>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'Graphs 2'!$D$6:$H$6</c:f>
              <c:strCache>
                <c:ptCount val="5"/>
                <c:pt idx="0">
                  <c:v>Quarter 1 </c:v>
                </c:pt>
                <c:pt idx="1">
                  <c:v>Quarter 2</c:v>
                </c:pt>
                <c:pt idx="2">
                  <c:v>Quarter 3</c:v>
                </c:pt>
                <c:pt idx="3">
                  <c:v>Quarter 4</c:v>
                </c:pt>
                <c:pt idx="4">
                  <c:v>Annual</c:v>
                </c:pt>
              </c:strCache>
            </c:strRef>
          </c:cat>
          <c:val>
            <c:numRef>
              <c:f>'Graphs 2'!$D$8:$H$8</c:f>
              <c:numCache>
                <c:formatCode>#,##0,;[Red]\(#,##0,\)</c:formatCode>
                <c:ptCount val="5"/>
                <c:pt idx="0">
                  <c:v>838190233.89999998</c:v>
                </c:pt>
                <c:pt idx="1">
                  <c:v>838381059.72000003</c:v>
                </c:pt>
                <c:pt idx="2">
                  <c:v>844754628.81000006</c:v>
                </c:pt>
                <c:pt idx="3">
                  <c:v>860101644.79000008</c:v>
                </c:pt>
                <c:pt idx="4">
                  <c:v>3381427567.2199998</c:v>
                </c:pt>
              </c:numCache>
            </c:numRef>
          </c:val>
          <c:extLst xmlns:c16r2="http://schemas.microsoft.com/office/drawing/2015/06/chart">
            <c:ext xmlns:c16="http://schemas.microsoft.com/office/drawing/2014/chart" uri="{C3380CC4-5D6E-409C-BE32-E72D297353CC}">
              <c16:uniqueId val="{00000001-6D3A-4F28-A214-2F9B43F344DE}"/>
            </c:ext>
          </c:extLst>
        </c:ser>
        <c:ser>
          <c:idx val="2"/>
          <c:order val="2"/>
          <c:tx>
            <c:strRef>
              <c:f>'Graphs 2'!$C$9</c:f>
              <c:strCache>
                <c:ptCount val="1"/>
                <c:pt idx="0">
                  <c:v>Variance</c:v>
                </c:pt>
              </c:strCache>
            </c:strRef>
          </c:tx>
          <c:spPr>
            <a:solidFill>
              <a:schemeClr val="accent3"/>
            </a:solidFill>
            <a:ln>
              <a:noFill/>
            </a:ln>
            <a:effectLst/>
          </c:spPr>
          <c:dLbls>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dk1"/>
                    </a:solidFill>
                    <a:latin typeface="Arial" panose="020B0604020202020204" pitchFamily="34" charset="0"/>
                    <a:ea typeface="+mn-ea"/>
                    <a:cs typeface="Arial" panose="020B0604020202020204" pitchFamily="34" charset="0"/>
                  </a:defRPr>
                </a:pPr>
                <a:endParaRPr lang="en-US"/>
              </a:p>
            </c:txPr>
            <c:showVal val="1"/>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'Graphs 2'!$D$6:$H$6</c:f>
              <c:strCache>
                <c:ptCount val="5"/>
                <c:pt idx="0">
                  <c:v>Quarter 1 </c:v>
                </c:pt>
                <c:pt idx="1">
                  <c:v>Quarter 2</c:v>
                </c:pt>
                <c:pt idx="2">
                  <c:v>Quarter 3</c:v>
                </c:pt>
                <c:pt idx="3">
                  <c:v>Quarter 4</c:v>
                </c:pt>
                <c:pt idx="4">
                  <c:v>Annual</c:v>
                </c:pt>
              </c:strCache>
            </c:strRef>
          </c:cat>
          <c:val>
            <c:numRef>
              <c:f>'Graphs 2'!$D$9:$H$9</c:f>
              <c:numCache>
                <c:formatCode>#,##0,;[Red]\(#,##0,\)</c:formatCode>
                <c:ptCount val="5"/>
                <c:pt idx="0">
                  <c:v>-366716870.64999998</c:v>
                </c:pt>
                <c:pt idx="1">
                  <c:v>-418660422.2300002</c:v>
                </c:pt>
                <c:pt idx="2">
                  <c:v>-373585575.05000007</c:v>
                </c:pt>
                <c:pt idx="3">
                  <c:v>-403691730.06999916</c:v>
                </c:pt>
                <c:pt idx="4">
                  <c:v>-1562654597.9999995</c:v>
                </c:pt>
              </c:numCache>
            </c:numRef>
          </c:val>
          <c:extLst xmlns:c16r2="http://schemas.microsoft.com/office/drawing/2015/06/chart">
            <c:ext xmlns:c16="http://schemas.microsoft.com/office/drawing/2014/chart" uri="{C3380CC4-5D6E-409C-BE32-E72D297353CC}">
              <c16:uniqueId val="{00000002-6D3A-4F28-A214-2F9B43F344DE}"/>
            </c:ext>
          </c:extLst>
        </c:ser>
        <c:dLbls/>
        <c:gapWidth val="219"/>
        <c:overlap val="-27"/>
        <c:axId val="68458368"/>
        <c:axId val="68459904"/>
      </c:barChart>
      <c:catAx>
        <c:axId val="68458368"/>
        <c:scaling>
          <c:orientation val="minMax"/>
        </c:scaling>
        <c:axPos val="b"/>
        <c:numFmt formatCode="General" sourceLinked="1"/>
        <c:maj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0" i="0" u="none" strike="noStrike" kern="1200" baseline="0">
                <a:solidFill>
                  <a:schemeClr val="dk1"/>
                </a:solidFill>
                <a:latin typeface="Arial" panose="020B0604020202020204" pitchFamily="34" charset="0"/>
                <a:ea typeface="+mn-ea"/>
                <a:cs typeface="Arial" panose="020B0604020202020204" pitchFamily="34" charset="0"/>
              </a:defRPr>
            </a:pPr>
            <a:endParaRPr lang="en-US"/>
          </a:p>
        </c:txPr>
        <c:crossAx val="68459904"/>
        <c:crosses val="autoZero"/>
        <c:auto val="1"/>
        <c:lblAlgn val="ctr"/>
        <c:lblOffset val="100"/>
      </c:catAx>
      <c:valAx>
        <c:axId val="68459904"/>
        <c:scaling>
          <c:orientation val="minMax"/>
        </c:scaling>
        <c:axPos val="l"/>
        <c:majorGridlines>
          <c:spPr>
            <a:ln w="9525" cap="flat" cmpd="sng" algn="ctr">
              <a:solidFill>
                <a:schemeClr val="tx1">
                  <a:lumMod val="15000"/>
                  <a:lumOff val="85000"/>
                </a:schemeClr>
              </a:solidFill>
              <a:round/>
            </a:ln>
            <a:effectLst/>
          </c:spPr>
        </c:majorGridlines>
        <c:numFmt formatCode="#,##0,;[Red]\(#,##0,\)" sourceLinked="1"/>
        <c:majorTickMark val="none"/>
        <c:tickLblPos val="nextTo"/>
        <c:spPr>
          <a:noFill/>
          <a:ln>
            <a:noFill/>
          </a:ln>
          <a:effectLst/>
        </c:spPr>
        <c:txPr>
          <a:bodyPr rot="-60000000" spcFirstLastPara="1" vertOverflow="ellipsis" vert="horz" wrap="square" anchor="ctr" anchorCtr="1"/>
          <a:lstStyle/>
          <a:p>
            <a:pPr>
              <a:defRPr sz="800" b="0" i="0" u="none" strike="noStrike" kern="1200" baseline="0">
                <a:solidFill>
                  <a:schemeClr val="dk1"/>
                </a:solidFill>
                <a:latin typeface="Arial" panose="020B0604020202020204" pitchFamily="34" charset="0"/>
                <a:ea typeface="+mn-ea"/>
                <a:cs typeface="Arial" panose="020B0604020202020204" pitchFamily="34" charset="0"/>
              </a:defRPr>
            </a:pPr>
            <a:endParaRPr lang="en-US"/>
          </a:p>
        </c:txPr>
        <c:crossAx val="68458368"/>
        <c:crosses val="autoZero"/>
        <c:crossBetween val="between"/>
      </c:valAx>
      <c:spPr>
        <a:noFill/>
        <a:ln>
          <a:noFill/>
        </a:ln>
        <a:effectLst/>
      </c:spPr>
    </c:plotArea>
    <c:legend>
      <c:legendPos val="b"/>
      <c:layout/>
      <c:spPr>
        <a:noFill/>
        <a:ln>
          <a:noFill/>
        </a:ln>
        <a:effectLst/>
      </c:spPr>
      <c:txPr>
        <a:bodyPr rot="0" spcFirstLastPara="1" vertOverflow="ellipsis" vert="horz" wrap="square" anchor="ctr" anchorCtr="1"/>
        <a:lstStyle/>
        <a:p>
          <a:pPr>
            <a:defRPr sz="800" b="0" i="0" u="none" strike="noStrike" kern="1200" baseline="0">
              <a:solidFill>
                <a:schemeClr val="dk1"/>
              </a:solidFill>
              <a:latin typeface="Arial" panose="020B0604020202020204" pitchFamily="34" charset="0"/>
              <a:ea typeface="+mn-ea"/>
              <a:cs typeface="Arial" panose="020B0604020202020204" pitchFamily="34" charset="0"/>
            </a:defRPr>
          </a:pPr>
          <a:endParaRPr lang="en-US"/>
        </a:p>
      </c:txPr>
    </c:legend>
    <c:plotVisOnly val="1"/>
    <c:dispBlanksAs val="gap"/>
  </c:chart>
  <c:spPr>
    <a:solidFill>
      <a:schemeClr val="lt1"/>
    </a:solidFill>
    <a:ln w="12700" cap="flat" cmpd="sng" algn="ctr">
      <a:solidFill>
        <a:schemeClr val="dk1"/>
      </a:solidFill>
      <a:prstDash val="solid"/>
      <a:miter lim="800000"/>
    </a:ln>
    <a:effectLst/>
  </c:spPr>
  <c:txPr>
    <a:bodyPr/>
    <a:lstStyle/>
    <a:p>
      <a:pPr>
        <a:defRPr sz="800">
          <a:solidFill>
            <a:schemeClr val="dk1"/>
          </a:solidFill>
          <a:latin typeface="Arial" panose="020B0604020202020204" pitchFamily="34" charset="0"/>
          <a:ea typeface="+mn-ea"/>
          <a:cs typeface="Arial" panose="020B0604020202020204" pitchFamily="34" charset="0"/>
        </a:defRPr>
      </a:pPr>
      <a:endParaRPr lang="en-U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en-ZA"/>
  <c:chart>
    <c:autoTitleDeleted val="1"/>
    <c:plotArea>
      <c:layout/>
      <c:pieChart>
        <c:varyColors val="1"/>
        <c:ser>
          <c:idx val="0"/>
          <c:order val="0"/>
          <c:tx>
            <c:strRef>
              <c:f>Sheet1!$B$1</c:f>
              <c:strCache>
                <c:ptCount val="1"/>
                <c:pt idx="0">
                  <c:v>Targets</c:v>
                </c:pt>
              </c:strCache>
            </c:strRef>
          </c:tx>
          <c:explosion val="3"/>
          <c:dPt>
            <c:idx val="0"/>
            <c:explosion val="0"/>
            <c:spPr>
              <a:solidFill>
                <a:srgbClr val="00B050"/>
              </a:solidFill>
              <a:ln w="19050">
                <a:solidFill>
                  <a:schemeClr val="lt1"/>
                </a:solidFill>
              </a:ln>
              <a:effectLst/>
            </c:spPr>
            <c:extLst xmlns:c16r2="http://schemas.microsoft.com/office/drawing/2015/06/chart">
              <c:ext xmlns:c16="http://schemas.microsoft.com/office/drawing/2014/chart" uri="{C3380CC4-5D6E-409C-BE32-E72D297353CC}">
                <c16:uniqueId val="{00000001-BE4C-47B0-81F0-AD8F104BF878}"/>
              </c:ext>
            </c:extLst>
          </c:dPt>
          <c:dPt>
            <c:idx val="1"/>
            <c:spPr>
              <a:solidFill>
                <a:srgbClr val="FF0000"/>
              </a:solidFill>
              <a:ln w="19050">
                <a:solidFill>
                  <a:schemeClr val="lt1"/>
                </a:solidFill>
              </a:ln>
              <a:effectLst/>
            </c:spPr>
            <c:extLst xmlns:c16r2="http://schemas.microsoft.com/office/drawing/2015/06/chart">
              <c:ext xmlns:c16="http://schemas.microsoft.com/office/drawing/2014/chart" uri="{C3380CC4-5D6E-409C-BE32-E72D297353CC}">
                <c16:uniqueId val="{00000003-BE4C-47B0-81F0-AD8F104BF878}"/>
              </c:ext>
            </c:extLst>
          </c:dPt>
          <c:dLbls>
            <c:dLbl>
              <c:idx val="0"/>
              <c:layout>
                <c:manualLayout>
                  <c:x val="-0.12831151574803146"/>
                  <c:y val="8.1284940944881867E-2"/>
                </c:manualLayout>
              </c:layout>
              <c:tx>
                <c:rich>
                  <a:bodyPr rot="0" spcFirstLastPara="1" vertOverflow="ellipsis" vert="horz" wrap="square" anchor="ctr" anchorCtr="1"/>
                  <a:lstStyle/>
                  <a:p>
                    <a:pPr>
                      <a:defRPr sz="1600" b="1" i="0" u="none" strike="noStrike" kern="1200" baseline="0">
                        <a:solidFill>
                          <a:schemeClr val="bg1"/>
                        </a:solidFill>
                        <a:latin typeface="Arial" panose="020B0604020202020204" pitchFamily="34" charset="0"/>
                        <a:ea typeface="+mn-ea"/>
                        <a:cs typeface="Arial" panose="020B0604020202020204" pitchFamily="34" charset="0"/>
                      </a:defRPr>
                    </a:pPr>
                    <a:r>
                      <a:rPr lang="en-US" dirty="0" smtClean="0"/>
                      <a:t>21%</a:t>
                    </a:r>
                    <a:endParaRPr lang="en-US" dirty="0"/>
                  </a:p>
                </c:rich>
              </c:tx>
              <c:spPr>
                <a:noFill/>
                <a:ln>
                  <a:noFill/>
                </a:ln>
                <a:effectLst/>
              </c:spPr>
              <c:showPercent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BE4C-47B0-81F0-AD8F104BF878}"/>
                </c:ext>
              </c:extLst>
            </c:dLbl>
            <c:dLbl>
              <c:idx val="1"/>
              <c:layout>
                <c:manualLayout>
                  <c:x val="0.19513205380577428"/>
                  <c:y val="-0.14800344488188982"/>
                </c:manualLayout>
              </c:layout>
              <c:tx>
                <c:rich>
                  <a:bodyPr rot="0" spcFirstLastPara="1" vertOverflow="ellipsis" vert="horz" wrap="square" anchor="ctr" anchorCtr="1"/>
                  <a:lstStyle/>
                  <a:p>
                    <a:pPr>
                      <a:defRPr sz="1600" b="1" i="0" u="none" strike="noStrike" kern="1200" baseline="0">
                        <a:solidFill>
                          <a:schemeClr val="bg1"/>
                        </a:solidFill>
                        <a:latin typeface="Arial" panose="020B0604020202020204" pitchFamily="34" charset="0"/>
                        <a:ea typeface="+mn-ea"/>
                        <a:cs typeface="Arial" panose="020B0604020202020204" pitchFamily="34" charset="0"/>
                      </a:defRPr>
                    </a:pPr>
                    <a:r>
                      <a:rPr lang="en-US" dirty="0" smtClean="0"/>
                      <a:t>79%</a:t>
                    </a:r>
                    <a:endParaRPr lang="en-US" dirty="0"/>
                  </a:p>
                </c:rich>
              </c:tx>
              <c:spPr>
                <a:noFill/>
                <a:ln>
                  <a:noFill/>
                </a:ln>
                <a:effectLst/>
              </c:spPr>
              <c:showPercent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BE4C-47B0-81F0-AD8F104BF878}"/>
                </c:ext>
              </c:extLst>
            </c:dLbl>
            <c:spPr>
              <a:noFill/>
              <a:ln>
                <a:noFill/>
              </a:ln>
              <a:effectLst/>
            </c:spPr>
            <c:txPr>
              <a:bodyPr rot="0" spcFirstLastPara="1" vertOverflow="ellipsis" vert="horz" wrap="square" anchor="ctr" anchorCtr="1"/>
              <a:lstStyle/>
              <a:p>
                <a:pPr>
                  <a:defRPr sz="1600" b="1"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showPercent val="1"/>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extLst>
          </c:dLbls>
          <c:cat>
            <c:strRef>
              <c:f>Sheet1!$A$2:$A$3</c:f>
              <c:strCache>
                <c:ptCount val="2"/>
                <c:pt idx="0">
                  <c:v>Achieved</c:v>
                </c:pt>
                <c:pt idx="1">
                  <c:v>Not Achieved</c:v>
                </c:pt>
              </c:strCache>
            </c:strRef>
          </c:cat>
          <c:val>
            <c:numRef>
              <c:f>Sheet1!$B$2:$B$3</c:f>
              <c:numCache>
                <c:formatCode>General</c:formatCode>
                <c:ptCount val="2"/>
                <c:pt idx="0">
                  <c:v>7</c:v>
                </c:pt>
                <c:pt idx="1">
                  <c:v>8</c:v>
                </c:pt>
              </c:numCache>
            </c:numRef>
          </c:val>
          <c:extLst xmlns:c16r2="http://schemas.microsoft.com/office/drawing/2015/06/chart">
            <c:ext xmlns:c16="http://schemas.microsoft.com/office/drawing/2014/chart" uri="{C3380CC4-5D6E-409C-BE32-E72D297353CC}">
              <c16:uniqueId val="{00000004-BE4C-47B0-81F0-AD8F104BF878}"/>
            </c:ext>
          </c:extLst>
        </c:ser>
        <c:dLbls>
          <c:showPercent val="1"/>
        </c:dLbls>
        <c:firstSliceAng val="0"/>
      </c:pieChart>
      <c:spPr>
        <a:noFill/>
        <a:ln>
          <a:noFill/>
        </a:ln>
        <a:effectLst/>
      </c:spPr>
    </c:plotArea>
    <c:legend>
      <c:legendPos val="r"/>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legend>
    <c:plotVisOnly val="1"/>
    <c:dispBlanksAs val="zero"/>
  </c:chart>
  <c:spPr>
    <a:noFill/>
    <a:ln>
      <a:noFill/>
    </a:ln>
    <a:effectLst/>
  </c:spPr>
  <c:txPr>
    <a:bodyPr/>
    <a:lstStyle/>
    <a:p>
      <a:pPr>
        <a:defRPr sz="1200">
          <a:latin typeface="Arial" panose="020B0604020202020204" pitchFamily="34" charset="0"/>
          <a:cs typeface="Arial" panose="020B0604020202020204" pitchFamily="34" charset="0"/>
        </a:defRPr>
      </a:pPr>
      <a:endParaRPr lang="en-US"/>
    </a:p>
  </c:txPr>
  <c:externalData r:id="rId1"/>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ZA" dirty="0"/>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1850E1B1-12FE-4CD2-BE47-2826D576F541}" type="datetimeFigureOut">
              <a:rPr lang="en-ZA" smtClean="0"/>
              <a:pPr/>
              <a:t>2022/08/29</a:t>
            </a:fld>
            <a:endParaRPr lang="en-ZA" dirty="0"/>
          </a:p>
        </p:txBody>
      </p:sp>
      <p:sp>
        <p:nvSpPr>
          <p:cNvPr id="4" name="Slide Image Placeholder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endParaRPr lang="en-ZA" dirty="0"/>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ZA" dirty="0"/>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600887DD-6232-4C71-AF97-2F4142046207}" type="slidenum">
              <a:rPr lang="en-ZA" smtClean="0"/>
              <a:pPr/>
              <a:t>‹#›</a:t>
            </a:fld>
            <a:endParaRPr lang="en-ZA" dirty="0"/>
          </a:p>
        </p:txBody>
      </p:sp>
    </p:spTree>
    <p:extLst>
      <p:ext uri="{BB962C8B-B14F-4D97-AF65-F5344CB8AC3E}">
        <p14:creationId xmlns:p14="http://schemas.microsoft.com/office/powerpoint/2010/main" xmlns="" val="14609260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600887DD-6232-4C71-AF97-2F4142046207}" type="slidenum">
              <a:rPr lang="en-ZA" smtClean="0"/>
              <a:pPr/>
              <a:t>1</a:t>
            </a:fld>
            <a:endParaRPr lang="en-ZA" dirty="0"/>
          </a:p>
        </p:txBody>
      </p:sp>
    </p:spTree>
    <p:extLst>
      <p:ext uri="{BB962C8B-B14F-4D97-AF65-F5344CB8AC3E}">
        <p14:creationId xmlns:p14="http://schemas.microsoft.com/office/powerpoint/2010/main" xmlns="" val="192095125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63D2844-A2F4-49BE-A640-408F7C669A5B}" type="datetime1">
              <a:rPr lang="en-US" smtClean="0"/>
              <a:pPr/>
              <a:t>8/29/2022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a:lvl1pPr>
          </a:lstStyle>
          <a:p>
            <a:fld id="{DE0B4541-BF44-41FE-A2D2-FE04958D826E}" type="slidenum">
              <a:rPr lang="en-US" smtClean="0"/>
              <a:pPr/>
              <a:t>‹#›</a:t>
            </a:fld>
            <a:endParaRPr lang="en-US" dirty="0"/>
          </a:p>
        </p:txBody>
      </p:sp>
      <p:pic>
        <p:nvPicPr>
          <p:cNvPr id="9" name="Picture 8">
            <a:extLst>
              <a:ext uri="{FF2B5EF4-FFF2-40B4-BE49-F238E27FC236}">
                <a16:creationId xmlns:a16="http://schemas.microsoft.com/office/drawing/2014/main" xmlns="" id="{75C45E89-3F84-4D72-8FBC-1595021D2D15}"/>
              </a:ext>
            </a:extLst>
          </p:cNvPr>
          <p:cNvPicPr/>
          <p:nvPr userDrawn="1"/>
        </p:nvPicPr>
        <p:blipFill>
          <a:blip r:embed="rId2">
            <a:extLst>
              <a:ext uri="{28A0092B-C50C-407E-A947-70E740481C1C}">
                <a14:useLocalDpi xmlns:a14="http://schemas.microsoft.com/office/drawing/2010/main" xmlns="" val="0"/>
              </a:ext>
            </a:extLst>
          </a:blip>
          <a:stretch>
            <a:fillRect/>
          </a:stretch>
        </p:blipFill>
        <p:spPr>
          <a:xfrm>
            <a:off x="0" y="5912485"/>
            <a:ext cx="9144000" cy="945515"/>
          </a:xfrm>
          <a:prstGeom prst="rect">
            <a:avLst/>
          </a:prstGeom>
        </p:spPr>
      </p:pic>
      <p:pic>
        <p:nvPicPr>
          <p:cNvPr id="11" name="Picture 10">
            <a:extLst>
              <a:ext uri="{FF2B5EF4-FFF2-40B4-BE49-F238E27FC236}">
                <a16:creationId xmlns:a16="http://schemas.microsoft.com/office/drawing/2014/main" xmlns="" id="{206F0E2B-E72B-4F36-B12A-EF532A5DDD79}"/>
              </a:ext>
            </a:extLst>
          </p:cNvPr>
          <p:cNvPicPr/>
          <p:nvPr userDrawn="1"/>
        </p:nvPicPr>
        <p:blipFill>
          <a:blip r:embed="rId3">
            <a:extLst>
              <a:ext uri="{28A0092B-C50C-407E-A947-70E740481C1C}">
                <a14:useLocalDpi xmlns:a14="http://schemas.microsoft.com/office/drawing/2010/main" xmlns="" val="0"/>
              </a:ext>
            </a:extLst>
          </a:blip>
          <a:stretch>
            <a:fillRect/>
          </a:stretch>
        </p:blipFill>
        <p:spPr>
          <a:xfrm>
            <a:off x="0" y="0"/>
            <a:ext cx="9144000" cy="666115"/>
          </a:xfrm>
          <a:prstGeom prst="rect">
            <a:avLst/>
          </a:prstGeom>
        </p:spPr>
      </p:pic>
    </p:spTree>
    <p:extLst>
      <p:ext uri="{BB962C8B-B14F-4D97-AF65-F5344CB8AC3E}">
        <p14:creationId xmlns:p14="http://schemas.microsoft.com/office/powerpoint/2010/main" xmlns="" val="17409535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2F87DE89-0275-47C3-9579-7B364070D7FA}" type="datetime1">
              <a:rPr lang="en-US" smtClean="0"/>
              <a:pPr/>
              <a:t>8/29/2022</a:t>
            </a:fld>
            <a:endParaRPr lang="en-US" dirty="0"/>
          </a:p>
        </p:txBody>
      </p:sp>
      <p:sp>
        <p:nvSpPr>
          <p:cNvPr id="4" name="Footer Placeholder 3"/>
          <p:cNvSpPr>
            <a:spLocks noGrp="1"/>
          </p:cNvSpPr>
          <p:nvPr>
            <p:ph type="ftr" sz="quarter" idx="11"/>
          </p:nvPr>
        </p:nvSpPr>
        <p:spPr/>
        <p:txBody>
          <a:bodyPr/>
          <a:lstStyle/>
          <a:p>
            <a:endParaRPr lang="en-US" dirty="0"/>
          </a:p>
        </p:txBody>
      </p:sp>
      <p:cxnSp>
        <p:nvCxnSpPr>
          <p:cNvPr id="16" name="Straight Connector 15"/>
          <p:cNvCxnSpPr/>
          <p:nvPr userDrawn="1"/>
        </p:nvCxnSpPr>
        <p:spPr>
          <a:xfrm>
            <a:off x="0" y="524401"/>
            <a:ext cx="5688000" cy="0"/>
          </a:xfrm>
          <a:prstGeom prst="line">
            <a:avLst/>
          </a:prstGeom>
          <a:ln w="12700">
            <a:solidFill>
              <a:srgbClr val="D91934"/>
            </a:solidFill>
          </a:ln>
        </p:spPr>
        <p:style>
          <a:lnRef idx="1">
            <a:schemeClr val="accent1"/>
          </a:lnRef>
          <a:fillRef idx="0">
            <a:schemeClr val="accent1"/>
          </a:fillRef>
          <a:effectRef idx="0">
            <a:schemeClr val="accent1"/>
          </a:effectRef>
          <a:fontRef idx="minor">
            <a:schemeClr val="tx1"/>
          </a:fontRef>
        </p:style>
      </p:cxnSp>
      <p:pic>
        <p:nvPicPr>
          <p:cNvPr id="9" name="Picture 8">
            <a:extLst>
              <a:ext uri="{FF2B5EF4-FFF2-40B4-BE49-F238E27FC236}">
                <a16:creationId xmlns:a16="http://schemas.microsoft.com/office/drawing/2014/main" xmlns="" id="{BD1E6B12-1D66-4F05-8B4C-1C290FD29CF2}"/>
              </a:ext>
            </a:extLst>
          </p:cNvPr>
          <p:cNvPicPr/>
          <p:nvPr userDrawn="1"/>
        </p:nvPicPr>
        <p:blipFill>
          <a:blip r:embed="rId2">
            <a:extLst>
              <a:ext uri="{28A0092B-C50C-407E-A947-70E740481C1C}">
                <a14:useLocalDpi xmlns:a14="http://schemas.microsoft.com/office/drawing/2010/main" xmlns="" val="0"/>
              </a:ext>
            </a:extLst>
          </a:blip>
          <a:stretch>
            <a:fillRect/>
          </a:stretch>
        </p:blipFill>
        <p:spPr>
          <a:xfrm>
            <a:off x="1" y="6168431"/>
            <a:ext cx="8745165" cy="688653"/>
          </a:xfrm>
          <a:prstGeom prst="rect">
            <a:avLst/>
          </a:prstGeom>
        </p:spPr>
      </p:pic>
      <p:sp>
        <p:nvSpPr>
          <p:cNvPr id="5" name="Slide Number Placeholder 4"/>
          <p:cNvSpPr>
            <a:spLocks noGrp="1"/>
          </p:cNvSpPr>
          <p:nvPr>
            <p:ph type="sldNum" sz="quarter" idx="12"/>
          </p:nvPr>
        </p:nvSpPr>
        <p:spPr>
          <a:xfrm>
            <a:off x="8374743" y="6168431"/>
            <a:ext cx="769256" cy="688653"/>
          </a:xfrm>
          <a:solidFill>
            <a:schemeClr val="bg1"/>
          </a:solidFill>
        </p:spPr>
        <p:txBody>
          <a:bodyPr/>
          <a:lstStyle>
            <a:lvl1pPr algn="ctr">
              <a:defRPr sz="1050">
                <a:solidFill>
                  <a:schemeClr val="tx1">
                    <a:lumMod val="50000"/>
                    <a:lumOff val="50000"/>
                  </a:schemeClr>
                </a:solidFill>
                <a:latin typeface="Arial" panose="020B0604020202020204" pitchFamily="34" charset="0"/>
                <a:cs typeface="Arial" panose="020B0604020202020204" pitchFamily="34" charset="0"/>
              </a:defRPr>
            </a:lvl1pPr>
          </a:lstStyle>
          <a:p>
            <a:fld id="{E431ECC4-154C-CE43-883C-952D3004BFC2}" type="slidenum">
              <a:rPr lang="en-US" smtClean="0"/>
              <a:pPr/>
              <a:t>‹#›</a:t>
            </a:fld>
            <a:endParaRPr lang="en-US" dirty="0"/>
          </a:p>
        </p:txBody>
      </p:sp>
    </p:spTree>
    <p:extLst>
      <p:ext uri="{BB962C8B-B14F-4D97-AF65-F5344CB8AC3E}">
        <p14:creationId xmlns:p14="http://schemas.microsoft.com/office/powerpoint/2010/main" xmlns="" val="26473353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2D7D50-A653-48DE-8E12-9B972FD96860}" type="datetime1">
              <a:rPr lang="en-US" smtClean="0"/>
              <a:pPr/>
              <a:t>8/29/2022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431ECC4-154C-CE43-883C-952D3004BFC2}" type="slidenum">
              <a:rPr lang="en-US" smtClean="0"/>
              <a:pPr/>
              <a:t>‹#›</a:t>
            </a:fld>
            <a:endParaRPr lang="en-US" dirty="0"/>
          </a:p>
        </p:txBody>
      </p:sp>
      <p:pic>
        <p:nvPicPr>
          <p:cNvPr id="7" name="Picture 6">
            <a:extLst>
              <a:ext uri="{FF2B5EF4-FFF2-40B4-BE49-F238E27FC236}">
                <a16:creationId xmlns:a16="http://schemas.microsoft.com/office/drawing/2014/main" xmlns="" id="{E989F3A7-DE04-4151-BCA7-5DFDBEFAF753}"/>
              </a:ext>
            </a:extLst>
          </p:cNvPr>
          <p:cNvPicPr/>
          <p:nvPr userDrawn="1"/>
        </p:nvPicPr>
        <p:blipFill>
          <a:blip r:embed="rId2">
            <a:extLst>
              <a:ext uri="{28A0092B-C50C-407E-A947-70E740481C1C}">
                <a14:useLocalDpi xmlns:a14="http://schemas.microsoft.com/office/drawing/2010/main" xmlns="" val="0"/>
              </a:ext>
            </a:extLst>
          </a:blip>
          <a:stretch>
            <a:fillRect/>
          </a:stretch>
        </p:blipFill>
        <p:spPr>
          <a:xfrm>
            <a:off x="-1" y="6274208"/>
            <a:ext cx="8657618" cy="583792"/>
          </a:xfrm>
          <a:prstGeom prst="rect">
            <a:avLst/>
          </a:prstGeom>
        </p:spPr>
      </p:pic>
      <p:sp>
        <p:nvSpPr>
          <p:cNvPr id="9" name="Slide Number Placeholder 4">
            <a:extLst>
              <a:ext uri="{FF2B5EF4-FFF2-40B4-BE49-F238E27FC236}">
                <a16:creationId xmlns:a16="http://schemas.microsoft.com/office/drawing/2014/main" xmlns="" id="{86873EA5-39AA-4CDF-B3E6-B2AB27CD50A2}"/>
              </a:ext>
            </a:extLst>
          </p:cNvPr>
          <p:cNvSpPr txBox="1">
            <a:spLocks/>
          </p:cNvSpPr>
          <p:nvPr userDrawn="1"/>
        </p:nvSpPr>
        <p:spPr>
          <a:xfrm>
            <a:off x="8374743" y="6273292"/>
            <a:ext cx="769256" cy="583792"/>
          </a:xfrm>
          <a:prstGeom prst="rect">
            <a:avLst/>
          </a:prstGeom>
          <a:solidFill>
            <a:schemeClr val="bg1"/>
          </a:solidFill>
        </p:spPr>
        <p:txBody>
          <a:bodyPr vert="horz" lIns="91440" tIns="45720" rIns="91440" bIns="45720" rtlCol="0" anchor="ctr"/>
          <a:lstStyle>
            <a:defPPr lvl="0">
              <a:defRPr lang="en-US"/>
            </a:defPPr>
            <a:lvl1pPr marL="0" lvl="0" algn="ctr" defTabSz="914400" rtl="0" eaLnBrk="1" latinLnBrk="0" hangingPunct="1">
              <a:defRPr sz="1200" kern="1200">
                <a:solidFill>
                  <a:schemeClr val="tx1">
                    <a:tint val="75000"/>
                  </a:schemeClr>
                </a:solidFill>
                <a:latin typeface="Aharoni" panose="02010803020104030203" pitchFamily="2" charset="-79"/>
                <a:ea typeface="+mn-ea"/>
                <a:cs typeface="Aharoni" panose="02010803020104030203" pitchFamily="2" charset="-79"/>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a:lstStyle>
          <a:p>
            <a:fld id="{E431ECC4-154C-CE43-883C-952D3004BFC2}" type="slidenum">
              <a:rPr lang="en-US" sz="1000" smtClean="0">
                <a:solidFill>
                  <a:schemeClr val="tx1">
                    <a:lumMod val="50000"/>
                    <a:lumOff val="50000"/>
                  </a:schemeClr>
                </a:solidFill>
                <a:latin typeface="Arial" panose="020B0604020202020204" pitchFamily="34" charset="0"/>
                <a:cs typeface="Arial" panose="020B0604020202020204" pitchFamily="34" charset="0"/>
              </a:rPr>
              <a:pPr/>
              <a:t>‹#›</a:t>
            </a:fld>
            <a:endParaRPr lang="en-US" sz="1000" dirty="0">
              <a:solidFill>
                <a:schemeClr val="tx1">
                  <a:lumMod val="50000"/>
                  <a:lumOff val="50000"/>
                </a:schemeClr>
              </a:solidFill>
              <a:latin typeface="Arial" panose="020B0604020202020204" pitchFamily="34" charset="0"/>
              <a:cs typeface="Arial" panose="020B0604020202020204" pitchFamily="34" charset="0"/>
            </a:endParaRPr>
          </a:p>
        </p:txBody>
      </p:sp>
      <p:cxnSp>
        <p:nvCxnSpPr>
          <p:cNvPr id="10" name="Straight Connector 9">
            <a:extLst>
              <a:ext uri="{FF2B5EF4-FFF2-40B4-BE49-F238E27FC236}">
                <a16:creationId xmlns:a16="http://schemas.microsoft.com/office/drawing/2014/main" xmlns="" id="{80C3919A-7669-453A-9C34-52C956E6FC15}"/>
              </a:ext>
            </a:extLst>
          </p:cNvPr>
          <p:cNvCxnSpPr/>
          <p:nvPr userDrawn="1"/>
        </p:nvCxnSpPr>
        <p:spPr>
          <a:xfrm>
            <a:off x="0" y="515698"/>
            <a:ext cx="5688000" cy="0"/>
          </a:xfrm>
          <a:prstGeom prst="line">
            <a:avLst/>
          </a:prstGeom>
          <a:ln w="12700">
            <a:solidFill>
              <a:srgbClr val="D9193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40165488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9AE6A4B-AEAA-4740-AB04-D23FDFC00792}" type="datetime1">
              <a:rPr lang="en-US" smtClean="0"/>
              <a:pPr/>
              <a:t>8/29/2022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431ECC4-154C-CE43-883C-952D3004BFC2}" type="slidenum">
              <a:rPr lang="en-US" smtClean="0"/>
              <a:pPr/>
              <a:t>‹#›</a:t>
            </a:fld>
            <a:endParaRPr lang="en-US" dirty="0"/>
          </a:p>
        </p:txBody>
      </p:sp>
    </p:spTree>
    <p:extLst>
      <p:ext uri="{BB962C8B-B14F-4D97-AF65-F5344CB8AC3E}">
        <p14:creationId xmlns:p14="http://schemas.microsoft.com/office/powerpoint/2010/main" xmlns="" val="426611481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017F92-26CD-4E23-AC66-E293C811F827}" type="datetime1">
              <a:rPr lang="en-US" smtClean="0"/>
              <a:pPr/>
              <a:t>8/29/2022</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31ECC4-154C-CE43-883C-952D3004BFC2}" type="slidenum">
              <a:rPr lang="en-US" smtClean="0"/>
              <a:pPr/>
              <a:t>‹#›</a:t>
            </a:fld>
            <a:endParaRPr lang="en-US" dirty="0"/>
          </a:p>
        </p:txBody>
      </p:sp>
    </p:spTree>
    <p:extLst>
      <p:ext uri="{BB962C8B-B14F-4D97-AF65-F5344CB8AC3E}">
        <p14:creationId xmlns:p14="http://schemas.microsoft.com/office/powerpoint/2010/main" xmlns="" val="2758041412"/>
      </p:ext>
    </p:extLst>
  </p:cSld>
  <p:clrMap bg1="lt1" tx1="dk1" bg2="lt2" tx2="dk2" accent1="accent1" accent2="accent2" accent3="accent3" accent4="accent4" accent5="accent5" accent6="accent6" hlink="hlink" folHlink="folHlink"/>
  <p:sldLayoutIdLst>
    <p:sldLayoutId id="2147483661" r:id="rId1"/>
    <p:sldLayoutId id="2147483666" r:id="rId2"/>
    <p:sldLayoutId id="2147483667" r:id="rId3"/>
    <p:sldLayoutId id="2147483662" r:id="rId4"/>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2">
            <a:extLst>
              <a:ext uri="{FF2B5EF4-FFF2-40B4-BE49-F238E27FC236}">
                <a16:creationId xmlns:a16="http://schemas.microsoft.com/office/drawing/2014/main" xmlns="" id="{BC501AB1-87DE-FF41-AE71-9C89D763362E}"/>
              </a:ext>
            </a:extLst>
          </p:cNvPr>
          <p:cNvSpPr txBox="1">
            <a:spLocks noChangeArrowheads="1"/>
          </p:cNvSpPr>
          <p:nvPr/>
        </p:nvSpPr>
        <p:spPr bwMode="auto">
          <a:xfrm>
            <a:off x="528642" y="1662433"/>
            <a:ext cx="8072437" cy="2616101"/>
          </a:xfrm>
          <a:prstGeom prst="rect">
            <a:avLst/>
          </a:prstGeom>
          <a:solidFill>
            <a:srgbClr val="FFFFFF"/>
          </a:solidFill>
          <a:ln w="19050">
            <a:noFill/>
            <a:miter lim="800000"/>
            <a:headEnd/>
            <a:tailEnd/>
          </a:ln>
        </p:spPr>
        <p:txBody>
          <a:bodyPr rot="0" vert="horz" wrap="square" lIns="91440" tIns="45720" rIns="91440" bIns="45720" anchor="ctr" anchorCtr="0">
            <a:spAutoFit/>
          </a:bodyPr>
          <a:lstStyle/>
          <a:p>
            <a:pPr algn="ctr">
              <a:spcBef>
                <a:spcPts val="1200"/>
              </a:spcBef>
            </a:pPr>
            <a:r>
              <a:rPr lang="en-ZA" sz="4000" b="1" dirty="0">
                <a:solidFill>
                  <a:srgbClr val="D91934"/>
                </a:solidFill>
                <a:latin typeface="Arial" panose="020B0604020202020204" pitchFamily="34" charset="0"/>
                <a:ea typeface="Calibri" panose="020F0502020204030204" pitchFamily="34" charset="0"/>
                <a:cs typeface="Arial" panose="020B0604020202020204" pitchFamily="34" charset="0"/>
              </a:rPr>
              <a:t>SA POST OFFICE</a:t>
            </a:r>
          </a:p>
          <a:p>
            <a:pPr algn="ctr">
              <a:spcBef>
                <a:spcPts val="600"/>
              </a:spcBef>
            </a:pPr>
            <a:endParaRPr lang="en-ZA" sz="2800" b="1" dirty="0">
              <a:ln w="0">
                <a:solidFill>
                  <a:srgbClr val="002060"/>
                </a:solidFill>
              </a:ln>
              <a:solidFill>
                <a:srgbClr val="002060"/>
              </a:solidFill>
              <a:latin typeface="Arial" panose="020B0604020202020204" pitchFamily="34" charset="0"/>
              <a:ea typeface="Calibri" panose="020F0502020204030204" pitchFamily="34" charset="0"/>
              <a:cs typeface="Times New Roman" panose="02020603050405020304" pitchFamily="18" charset="0"/>
            </a:endParaRPr>
          </a:p>
          <a:p>
            <a:pPr algn="ctr">
              <a:spcBef>
                <a:spcPts val="600"/>
              </a:spcBef>
            </a:pPr>
            <a:r>
              <a:rPr lang="en-ZA" sz="2800" b="1" dirty="0">
                <a:ln w="0">
                  <a:solidFill>
                    <a:srgbClr val="002060"/>
                  </a:solidFill>
                </a:ln>
                <a:solidFill>
                  <a:srgbClr val="002060"/>
                </a:solidFill>
                <a:latin typeface="Arial" panose="020B0604020202020204" pitchFamily="34" charset="0"/>
                <a:ea typeface="Calibri" panose="020F0502020204030204" pitchFamily="34" charset="0"/>
                <a:cs typeface="Times New Roman" panose="02020603050405020304" pitchFamily="18" charset="0"/>
              </a:rPr>
              <a:t>Performance for Quarter 4 2021/22 </a:t>
            </a:r>
          </a:p>
          <a:p>
            <a:pPr algn="ctr">
              <a:spcBef>
                <a:spcPts val="600"/>
              </a:spcBef>
            </a:pPr>
            <a:r>
              <a:rPr lang="en-ZA" sz="2000" dirty="0" smtClean="0">
                <a:ln w="0">
                  <a:solidFill>
                    <a:srgbClr val="002060"/>
                  </a:solidFill>
                </a:ln>
                <a:solidFill>
                  <a:srgbClr val="002060"/>
                </a:solidFill>
                <a:latin typeface="Arial" panose="020B0604020202020204" pitchFamily="34" charset="0"/>
                <a:ea typeface="Calibri" panose="020F0502020204030204" pitchFamily="34" charset="0"/>
                <a:cs typeface="Times New Roman" panose="02020603050405020304" pitchFamily="18" charset="0"/>
              </a:rPr>
              <a:t>As </a:t>
            </a:r>
            <a:r>
              <a:rPr lang="en-ZA" sz="2000" dirty="0">
                <a:ln w="0">
                  <a:solidFill>
                    <a:srgbClr val="002060"/>
                  </a:solidFill>
                </a:ln>
                <a:solidFill>
                  <a:srgbClr val="002060"/>
                </a:solidFill>
                <a:latin typeface="Arial" panose="020B0604020202020204" pitchFamily="34" charset="0"/>
                <a:ea typeface="Calibri" panose="020F0502020204030204" pitchFamily="34" charset="0"/>
                <a:cs typeface="Times New Roman" panose="02020603050405020304" pitchFamily="18" charset="0"/>
              </a:rPr>
              <a:t>at 31 March 2022</a:t>
            </a:r>
          </a:p>
          <a:p>
            <a:pPr algn="ctr">
              <a:spcBef>
                <a:spcPts val="600"/>
              </a:spcBef>
            </a:pPr>
            <a:endParaRPr lang="en-ZA" sz="2800" b="1" dirty="0">
              <a:ln w="0">
                <a:solidFill>
                  <a:srgbClr val="002060"/>
                </a:solidFill>
              </a:ln>
              <a:solidFill>
                <a:srgbClr val="002060"/>
              </a:solidFill>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xmlns="" val="12484696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CB80AD8C-E181-0F4C-8B15-41DA6DF3525C}"/>
              </a:ext>
            </a:extLst>
          </p:cNvPr>
          <p:cNvSpPr txBox="1"/>
          <p:nvPr/>
        </p:nvSpPr>
        <p:spPr>
          <a:xfrm>
            <a:off x="86265" y="110969"/>
            <a:ext cx="8571426" cy="461665"/>
          </a:xfrm>
          <a:prstGeom prst="rect">
            <a:avLst/>
          </a:prstGeom>
          <a:noFill/>
        </p:spPr>
        <p:txBody>
          <a:bodyPr wrap="square" rtlCol="0">
            <a:spAutoFit/>
          </a:bodyPr>
          <a:lstStyle/>
          <a:p>
            <a:r>
              <a:rPr lang="en-ZA" sz="2400" b="1" dirty="0">
                <a:solidFill>
                  <a:srgbClr val="C00000"/>
                </a:solidFill>
                <a:latin typeface="Arial" panose="020B0604020202020204" pitchFamily="34" charset="0"/>
                <a:cs typeface="Arial" panose="020B0604020202020204" pitchFamily="34" charset="0"/>
              </a:rPr>
              <a:t>KPI Performance Overview </a:t>
            </a:r>
            <a:r>
              <a:rPr lang="en-ZA" sz="2400" b="1" dirty="0" smtClean="0">
                <a:solidFill>
                  <a:srgbClr val="C00000"/>
                </a:solidFill>
                <a:latin typeface="Arial" panose="020B0604020202020204" pitchFamily="34" charset="0"/>
                <a:cs typeface="Arial" panose="020B0604020202020204" pitchFamily="34" charset="0"/>
              </a:rPr>
              <a:t>– Q4</a:t>
            </a:r>
            <a:r>
              <a:rPr lang="en-US" sz="2400" b="1" dirty="0" smtClean="0">
                <a:solidFill>
                  <a:srgbClr val="C00000"/>
                </a:solidFill>
                <a:latin typeface="Arial" panose="020B0604020202020204" pitchFamily="34" charset="0"/>
                <a:cs typeface="Arial" panose="020B0604020202020204" pitchFamily="34" charset="0"/>
              </a:rPr>
              <a:t> </a:t>
            </a:r>
            <a:r>
              <a:rPr lang="en-ZA" sz="2400" b="1" dirty="0">
                <a:solidFill>
                  <a:srgbClr val="C00000"/>
                </a:solidFill>
                <a:latin typeface="Arial" panose="020B0604020202020204" pitchFamily="34" charset="0"/>
                <a:cs typeface="Arial" panose="020B0604020202020204" pitchFamily="34" charset="0"/>
              </a:rPr>
              <a:t>2021/22</a:t>
            </a:r>
          </a:p>
        </p:txBody>
      </p:sp>
      <p:graphicFrame>
        <p:nvGraphicFramePr>
          <p:cNvPr id="5" name="Table 4"/>
          <p:cNvGraphicFramePr>
            <a:graphicFrameLocks noGrp="1"/>
          </p:cNvGraphicFramePr>
          <p:nvPr>
            <p:extLst>
              <p:ext uri="{D42A27DB-BD31-4B8C-83A1-F6EECF244321}">
                <p14:modId xmlns:p14="http://schemas.microsoft.com/office/powerpoint/2010/main" xmlns="" val="3935210055"/>
              </p:ext>
            </p:extLst>
          </p:nvPr>
        </p:nvGraphicFramePr>
        <p:xfrm>
          <a:off x="123825" y="540416"/>
          <a:ext cx="8610601" cy="5665835"/>
        </p:xfrm>
        <a:graphic>
          <a:graphicData uri="http://schemas.openxmlformats.org/drawingml/2006/table">
            <a:tbl>
              <a:tblPr firstRow="1" firstCol="1" bandRow="1"/>
              <a:tblGrid>
                <a:gridCol w="533778">
                  <a:extLst>
                    <a:ext uri="{9D8B030D-6E8A-4147-A177-3AD203B41FA5}">
                      <a16:colId xmlns:a16="http://schemas.microsoft.com/office/drawing/2014/main" xmlns="" val="20000"/>
                    </a:ext>
                  </a:extLst>
                </a:gridCol>
                <a:gridCol w="3146965">
                  <a:extLst>
                    <a:ext uri="{9D8B030D-6E8A-4147-A177-3AD203B41FA5}">
                      <a16:colId xmlns:a16="http://schemas.microsoft.com/office/drawing/2014/main" xmlns="" val="20001"/>
                    </a:ext>
                  </a:extLst>
                </a:gridCol>
                <a:gridCol w="995611">
                  <a:extLst>
                    <a:ext uri="{9D8B030D-6E8A-4147-A177-3AD203B41FA5}">
                      <a16:colId xmlns:a16="http://schemas.microsoft.com/office/drawing/2014/main" xmlns="" val="20002"/>
                    </a:ext>
                  </a:extLst>
                </a:gridCol>
                <a:gridCol w="995611">
                  <a:extLst>
                    <a:ext uri="{9D8B030D-6E8A-4147-A177-3AD203B41FA5}">
                      <a16:colId xmlns:a16="http://schemas.microsoft.com/office/drawing/2014/main" xmlns="" val="20003"/>
                    </a:ext>
                  </a:extLst>
                </a:gridCol>
                <a:gridCol w="1141823">
                  <a:extLst>
                    <a:ext uri="{9D8B030D-6E8A-4147-A177-3AD203B41FA5}">
                      <a16:colId xmlns:a16="http://schemas.microsoft.com/office/drawing/2014/main" xmlns="" val="20004"/>
                    </a:ext>
                  </a:extLst>
                </a:gridCol>
                <a:gridCol w="1016498">
                  <a:extLst>
                    <a:ext uri="{9D8B030D-6E8A-4147-A177-3AD203B41FA5}">
                      <a16:colId xmlns:a16="http://schemas.microsoft.com/office/drawing/2014/main" xmlns="" val="20005"/>
                    </a:ext>
                  </a:extLst>
                </a:gridCol>
                <a:gridCol w="780315">
                  <a:extLst>
                    <a:ext uri="{9D8B030D-6E8A-4147-A177-3AD203B41FA5}">
                      <a16:colId xmlns:a16="http://schemas.microsoft.com/office/drawing/2014/main" xmlns="" val="20006"/>
                    </a:ext>
                  </a:extLst>
                </a:gridCol>
              </a:tblGrid>
              <a:tr h="134080">
                <a:tc rowSpan="2">
                  <a:txBody>
                    <a:bodyPr/>
                    <a:lstStyle/>
                    <a:p>
                      <a:pPr algn="ctr">
                        <a:lnSpc>
                          <a:spcPct val="100000"/>
                        </a:lnSpc>
                        <a:spcAft>
                          <a:spcPts val="0"/>
                        </a:spcAft>
                      </a:pPr>
                      <a:r>
                        <a:rPr lang="en-ZA" sz="900" b="1" dirty="0">
                          <a:solidFill>
                            <a:srgbClr val="FFFFFF"/>
                          </a:solidFill>
                          <a:effectLst/>
                          <a:latin typeface="Arial Narrow" panose="020B0606020202030204" pitchFamily="34" charset="0"/>
                          <a:ea typeface="Times New Roman" panose="02020603050405020304" pitchFamily="18" charset="0"/>
                        </a:rPr>
                        <a:t>No.</a:t>
                      </a:r>
                      <a:endParaRPr lang="en-ZA" sz="900" dirty="0">
                        <a:effectLst/>
                        <a:latin typeface="Arial" panose="020B0604020202020204" pitchFamily="34" charset="0"/>
                        <a:ea typeface="Times New Roman" panose="02020603050405020304" pitchFamily="18" charset="0"/>
                      </a:endParaRPr>
                    </a:p>
                  </a:txBody>
                  <a:tcPr marL="23187" marR="23187"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002060"/>
                    </a:solidFill>
                  </a:tcPr>
                </a:tc>
                <a:tc rowSpan="2">
                  <a:txBody>
                    <a:bodyPr/>
                    <a:lstStyle/>
                    <a:p>
                      <a:pPr algn="ctr">
                        <a:lnSpc>
                          <a:spcPct val="100000"/>
                        </a:lnSpc>
                        <a:spcAft>
                          <a:spcPts val="0"/>
                        </a:spcAft>
                      </a:pPr>
                      <a:r>
                        <a:rPr lang="en-ZA" sz="900" b="1" dirty="0">
                          <a:solidFill>
                            <a:srgbClr val="FFFFFF"/>
                          </a:solidFill>
                          <a:effectLst/>
                          <a:latin typeface="Arial Narrow" panose="020B0606020202030204" pitchFamily="34" charset="0"/>
                          <a:ea typeface="Times New Roman" panose="02020603050405020304" pitchFamily="18" charset="0"/>
                        </a:rPr>
                        <a:t>Corporate Key Performance Indicator (KPI)</a:t>
                      </a:r>
                      <a:endParaRPr lang="en-ZA" sz="900" dirty="0">
                        <a:effectLst/>
                        <a:latin typeface="Arial" panose="020B0604020202020204" pitchFamily="34" charset="0"/>
                        <a:ea typeface="Times New Roman" panose="02020603050405020304" pitchFamily="18" charset="0"/>
                      </a:endParaRPr>
                    </a:p>
                  </a:txBody>
                  <a:tcPr marL="23187" marR="23187"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002060"/>
                    </a:solidFill>
                  </a:tcPr>
                </a:tc>
                <a:tc rowSpan="2">
                  <a:txBody>
                    <a:bodyPr/>
                    <a:lstStyle/>
                    <a:p>
                      <a:pPr algn="ctr">
                        <a:lnSpc>
                          <a:spcPct val="100000"/>
                        </a:lnSpc>
                        <a:spcAft>
                          <a:spcPts val="0"/>
                        </a:spcAft>
                      </a:pPr>
                      <a:r>
                        <a:rPr lang="en-ZA" sz="900" b="1" dirty="0">
                          <a:solidFill>
                            <a:srgbClr val="FFFFFF"/>
                          </a:solidFill>
                          <a:effectLst/>
                          <a:latin typeface="Arial Narrow" panose="020B0606020202030204" pitchFamily="34" charset="0"/>
                          <a:ea typeface="Times New Roman" panose="02020603050405020304" pitchFamily="18" charset="0"/>
                        </a:rPr>
                        <a:t>Annual Target</a:t>
                      </a:r>
                      <a:endParaRPr lang="en-ZA" sz="900" dirty="0">
                        <a:effectLst/>
                        <a:latin typeface="Arial" panose="020B0604020202020204" pitchFamily="34" charset="0"/>
                        <a:ea typeface="Times New Roman" panose="02020603050405020304" pitchFamily="18" charset="0"/>
                      </a:endParaRPr>
                    </a:p>
                  </a:txBody>
                  <a:tcPr marL="23187" marR="23187"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002060"/>
                    </a:solidFill>
                  </a:tcPr>
                </a:tc>
                <a:tc rowSpan="2">
                  <a:txBody>
                    <a:bodyPr/>
                    <a:lstStyle/>
                    <a:p>
                      <a:pPr algn="ctr">
                        <a:lnSpc>
                          <a:spcPct val="100000"/>
                        </a:lnSpc>
                        <a:spcAft>
                          <a:spcPts val="0"/>
                        </a:spcAft>
                      </a:pPr>
                      <a:r>
                        <a:rPr lang="en-ZA" sz="900" b="1" dirty="0" smtClean="0">
                          <a:solidFill>
                            <a:srgbClr val="FFFFFF"/>
                          </a:solidFill>
                          <a:effectLst/>
                          <a:latin typeface="Arial Narrow" panose="020B0606020202030204" pitchFamily="34" charset="0"/>
                          <a:ea typeface="Times New Roman" panose="02020603050405020304" pitchFamily="18" charset="0"/>
                        </a:rPr>
                        <a:t>Q4 </a:t>
                      </a:r>
                      <a:r>
                        <a:rPr lang="en-ZA" sz="900" b="1" dirty="0">
                          <a:solidFill>
                            <a:srgbClr val="FFFFFF"/>
                          </a:solidFill>
                          <a:effectLst/>
                          <a:latin typeface="Arial Narrow" panose="020B0606020202030204" pitchFamily="34" charset="0"/>
                          <a:ea typeface="Times New Roman" panose="02020603050405020304" pitchFamily="18" charset="0"/>
                        </a:rPr>
                        <a:t>Target </a:t>
                      </a:r>
                      <a:endParaRPr lang="en-ZA" sz="900" dirty="0">
                        <a:effectLst/>
                        <a:latin typeface="Arial" panose="020B0604020202020204" pitchFamily="34" charset="0"/>
                        <a:ea typeface="Times New Roman" panose="02020603050405020304" pitchFamily="18" charset="0"/>
                      </a:endParaRPr>
                    </a:p>
                  </a:txBody>
                  <a:tcPr marL="23187" marR="23187"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002060"/>
                    </a:solidFill>
                  </a:tcPr>
                </a:tc>
                <a:tc gridSpan="3">
                  <a:txBody>
                    <a:bodyPr/>
                    <a:lstStyle/>
                    <a:p>
                      <a:pPr algn="ctr">
                        <a:lnSpc>
                          <a:spcPct val="100000"/>
                        </a:lnSpc>
                        <a:spcAft>
                          <a:spcPts val="0"/>
                        </a:spcAft>
                      </a:pPr>
                      <a:r>
                        <a:rPr lang="en-ZA" sz="900" b="1" dirty="0" smtClean="0">
                          <a:solidFill>
                            <a:srgbClr val="FFFFFF"/>
                          </a:solidFill>
                          <a:effectLst/>
                          <a:latin typeface="Arial Narrow" panose="020B0606020202030204" pitchFamily="34" charset="0"/>
                          <a:ea typeface="Times New Roman" panose="02020603050405020304" pitchFamily="18" charset="0"/>
                        </a:rPr>
                        <a:t>Q4 </a:t>
                      </a:r>
                      <a:r>
                        <a:rPr lang="en-ZA" sz="900" b="1" dirty="0">
                          <a:solidFill>
                            <a:srgbClr val="FFFFFF"/>
                          </a:solidFill>
                          <a:effectLst/>
                          <a:latin typeface="Arial Narrow" panose="020B0606020202030204" pitchFamily="34" charset="0"/>
                          <a:ea typeface="Times New Roman" panose="02020603050405020304" pitchFamily="18" charset="0"/>
                        </a:rPr>
                        <a:t>Performance </a:t>
                      </a:r>
                      <a:endParaRPr lang="en-ZA" sz="900" dirty="0">
                        <a:effectLst/>
                        <a:latin typeface="Arial" panose="020B0604020202020204" pitchFamily="34" charset="0"/>
                        <a:ea typeface="Times New Roman" panose="02020603050405020304" pitchFamily="18" charset="0"/>
                      </a:endParaRPr>
                    </a:p>
                  </a:txBody>
                  <a:tcPr marL="23187" marR="23187"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002060"/>
                    </a:solidFill>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xmlns="" val="10000"/>
                  </a:ext>
                </a:extLst>
              </a:tr>
              <a:tr h="263409">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a:txBody>
                    <a:bodyPr/>
                    <a:lstStyle/>
                    <a:p>
                      <a:pPr algn="ctr">
                        <a:lnSpc>
                          <a:spcPct val="100000"/>
                        </a:lnSpc>
                        <a:spcAft>
                          <a:spcPts val="0"/>
                        </a:spcAft>
                      </a:pPr>
                      <a:r>
                        <a:rPr lang="en-ZA" sz="900" b="1" dirty="0">
                          <a:solidFill>
                            <a:srgbClr val="FFFFFF"/>
                          </a:solidFill>
                          <a:effectLst/>
                          <a:latin typeface="Arial Narrow" panose="020B0606020202030204" pitchFamily="34" charset="0"/>
                          <a:ea typeface="Times New Roman" panose="02020603050405020304" pitchFamily="18" charset="0"/>
                        </a:rPr>
                        <a:t>Actual </a:t>
                      </a:r>
                      <a:endParaRPr lang="en-ZA" sz="900" dirty="0">
                        <a:effectLst/>
                        <a:latin typeface="Arial" panose="020B0604020202020204" pitchFamily="34" charset="0"/>
                        <a:ea typeface="Times New Roman" panose="02020603050405020304" pitchFamily="18" charset="0"/>
                      </a:endParaRPr>
                    </a:p>
                  </a:txBody>
                  <a:tcPr marL="23187" marR="23187"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002060"/>
                    </a:solidFill>
                  </a:tcPr>
                </a:tc>
                <a:tc>
                  <a:txBody>
                    <a:bodyPr/>
                    <a:lstStyle/>
                    <a:p>
                      <a:pPr algn="ctr">
                        <a:lnSpc>
                          <a:spcPct val="100000"/>
                        </a:lnSpc>
                        <a:spcAft>
                          <a:spcPts val="0"/>
                        </a:spcAft>
                      </a:pPr>
                      <a:r>
                        <a:rPr lang="en-ZA" sz="900" b="1" dirty="0">
                          <a:solidFill>
                            <a:srgbClr val="FFFFFF"/>
                          </a:solidFill>
                          <a:effectLst/>
                          <a:latin typeface="Arial Narrow" panose="020B0606020202030204" pitchFamily="34" charset="0"/>
                          <a:ea typeface="Times New Roman" panose="02020603050405020304" pitchFamily="18" charset="0"/>
                        </a:rPr>
                        <a:t>Variance</a:t>
                      </a:r>
                      <a:endParaRPr lang="en-ZA" sz="900" dirty="0">
                        <a:effectLst/>
                        <a:latin typeface="Arial" panose="020B0604020202020204" pitchFamily="34" charset="0"/>
                        <a:ea typeface="Times New Roman" panose="02020603050405020304" pitchFamily="18" charset="0"/>
                      </a:endParaRPr>
                    </a:p>
                  </a:txBody>
                  <a:tcPr marL="23187" marR="23187"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002060"/>
                    </a:solidFill>
                  </a:tcPr>
                </a:tc>
                <a:tc>
                  <a:txBody>
                    <a:bodyPr/>
                    <a:lstStyle/>
                    <a:p>
                      <a:pPr algn="ctr">
                        <a:lnSpc>
                          <a:spcPct val="100000"/>
                        </a:lnSpc>
                        <a:spcAft>
                          <a:spcPts val="0"/>
                        </a:spcAft>
                      </a:pPr>
                      <a:r>
                        <a:rPr lang="en-ZA" sz="900" b="1" dirty="0">
                          <a:solidFill>
                            <a:srgbClr val="FFFFFF"/>
                          </a:solidFill>
                          <a:effectLst/>
                          <a:latin typeface="Arial Narrow" panose="020B0606020202030204" pitchFamily="34" charset="0"/>
                          <a:ea typeface="Times New Roman" panose="02020603050405020304" pitchFamily="18" charset="0"/>
                        </a:rPr>
                        <a:t>% Achieved</a:t>
                      </a:r>
                      <a:endParaRPr lang="en-ZA" sz="900" dirty="0">
                        <a:effectLst/>
                        <a:latin typeface="Arial" panose="020B0604020202020204" pitchFamily="34" charset="0"/>
                        <a:ea typeface="Times New Roman" panose="02020603050405020304" pitchFamily="18" charset="0"/>
                      </a:endParaRPr>
                    </a:p>
                  </a:txBody>
                  <a:tcPr marL="23187" marR="23187"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002060"/>
                    </a:solidFill>
                  </a:tcPr>
                </a:tc>
                <a:extLst>
                  <a:ext uri="{0D108BD9-81ED-4DB2-BD59-A6C34878D82A}">
                    <a16:rowId xmlns:a16="http://schemas.microsoft.com/office/drawing/2014/main" xmlns="" val="10001"/>
                  </a:ext>
                </a:extLst>
              </a:tr>
              <a:tr h="196632">
                <a:tc>
                  <a:txBody>
                    <a:bodyPr/>
                    <a:lstStyle/>
                    <a:p>
                      <a:pPr algn="ctr">
                        <a:lnSpc>
                          <a:spcPct val="100000"/>
                        </a:lnSpc>
                        <a:spcAft>
                          <a:spcPts val="0"/>
                        </a:spcAft>
                      </a:pPr>
                      <a:r>
                        <a:rPr lang="en-ZA" sz="900" b="1" dirty="0">
                          <a:solidFill>
                            <a:srgbClr val="000000"/>
                          </a:solidFill>
                          <a:effectLst/>
                          <a:latin typeface="Arial Narrow" panose="020B0606020202030204" pitchFamily="34" charset="0"/>
                          <a:ea typeface="Times New Roman" panose="02020603050405020304" pitchFamily="18" charset="0"/>
                        </a:rPr>
                        <a:t>1.1</a:t>
                      </a:r>
                      <a:endParaRPr lang="en-ZA" sz="900" dirty="0">
                        <a:effectLst/>
                        <a:latin typeface="Arial" panose="020B0604020202020204" pitchFamily="34" charset="0"/>
                        <a:ea typeface="Times New Roman" panose="02020603050405020304" pitchFamily="18" charset="0"/>
                      </a:endParaRPr>
                    </a:p>
                  </a:txBody>
                  <a:tcPr marL="23187" marR="23187"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FFFF"/>
                    </a:solidFill>
                  </a:tcPr>
                </a:tc>
                <a:tc>
                  <a:txBody>
                    <a:bodyPr/>
                    <a:lstStyle/>
                    <a:p>
                      <a:pPr>
                        <a:lnSpc>
                          <a:spcPct val="100000"/>
                        </a:lnSpc>
                        <a:spcAft>
                          <a:spcPts val="0"/>
                        </a:spcAft>
                      </a:pPr>
                      <a:r>
                        <a:rPr lang="en-ZA" sz="900" dirty="0">
                          <a:solidFill>
                            <a:srgbClr val="000000"/>
                          </a:solidFill>
                          <a:effectLst/>
                          <a:latin typeface="Arial Narrow" panose="020B0606020202030204" pitchFamily="34" charset="0"/>
                          <a:ea typeface="Times New Roman" panose="02020603050405020304" pitchFamily="18" charset="0"/>
                        </a:rPr>
                        <a:t>Attain the planned revenue target</a:t>
                      </a:r>
                      <a:endParaRPr lang="en-ZA" sz="900" dirty="0">
                        <a:effectLst/>
                        <a:latin typeface="Arial" panose="020B0604020202020204" pitchFamily="34" charset="0"/>
                        <a:ea typeface="Times New Roman" panose="02020603050405020304" pitchFamily="18" charset="0"/>
                      </a:endParaRPr>
                    </a:p>
                  </a:txBody>
                  <a:tcPr marL="23187" marR="23187"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FFFF"/>
                    </a:solidFill>
                  </a:tcPr>
                </a:tc>
                <a:tc>
                  <a:txBody>
                    <a:bodyPr/>
                    <a:lstStyle/>
                    <a:p>
                      <a:pPr algn="ctr">
                        <a:lnSpc>
                          <a:spcPct val="100000"/>
                        </a:lnSpc>
                        <a:spcAft>
                          <a:spcPts val="0"/>
                        </a:spcAft>
                      </a:pPr>
                      <a:r>
                        <a:rPr lang="en-ZA" sz="900" dirty="0">
                          <a:effectLst/>
                          <a:latin typeface="Arial Narrow" panose="020B0606020202030204" pitchFamily="34" charset="0"/>
                          <a:ea typeface="Times New Roman" panose="02020603050405020304" pitchFamily="18" charset="0"/>
                        </a:rPr>
                        <a:t>100%</a:t>
                      </a:r>
                      <a:endParaRPr lang="en-ZA" sz="900" dirty="0">
                        <a:effectLst/>
                        <a:latin typeface="Arial" panose="020B0604020202020204" pitchFamily="34" charset="0"/>
                        <a:ea typeface="Times New Roman" panose="02020603050405020304" pitchFamily="18" charset="0"/>
                      </a:endParaRPr>
                    </a:p>
                  </a:txBody>
                  <a:tcPr marL="23187" marR="23187"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FFFF"/>
                    </a:solidFill>
                  </a:tcPr>
                </a:tc>
                <a:tc>
                  <a:txBody>
                    <a:bodyPr/>
                    <a:lstStyle/>
                    <a:p>
                      <a:pPr algn="ctr">
                        <a:lnSpc>
                          <a:spcPct val="150000"/>
                        </a:lnSpc>
                        <a:spcAft>
                          <a:spcPts val="0"/>
                        </a:spcAft>
                      </a:pPr>
                      <a:r>
                        <a:rPr lang="en-ZA" sz="900" dirty="0">
                          <a:effectLst/>
                          <a:latin typeface="Arial Narrow" panose="020B0606020202030204" pitchFamily="34" charset="0"/>
                          <a:ea typeface="Times New Roman" panose="02020603050405020304" pitchFamily="18" charset="0"/>
                        </a:rPr>
                        <a:t>100%</a:t>
                      </a:r>
                      <a:endParaRPr lang="en-ZA" sz="1050" dirty="0">
                        <a:effectLst/>
                        <a:latin typeface="Arial Narrow" panose="020B0606020202030204" pitchFamily="34" charset="0"/>
                        <a:ea typeface="Times New Roman" panose="02020603050405020304" pitchFamily="18" charset="0"/>
                      </a:endParaRPr>
                    </a:p>
                  </a:txBody>
                  <a:tcPr marL="68580" marR="68580"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FFFF"/>
                    </a:solidFill>
                  </a:tcPr>
                </a:tc>
                <a:tc>
                  <a:txBody>
                    <a:bodyPr/>
                    <a:lstStyle/>
                    <a:p>
                      <a:pPr algn="ctr">
                        <a:lnSpc>
                          <a:spcPct val="150000"/>
                        </a:lnSpc>
                        <a:spcAft>
                          <a:spcPts val="0"/>
                        </a:spcAft>
                      </a:pPr>
                      <a:r>
                        <a:rPr lang="en-ZA" sz="900" dirty="0">
                          <a:effectLst/>
                          <a:latin typeface="Arial Narrow" panose="020B0606020202030204" pitchFamily="34" charset="0"/>
                          <a:ea typeface="Times New Roman" panose="02020603050405020304" pitchFamily="18" charset="0"/>
                        </a:rPr>
                        <a:t>68%</a:t>
                      </a:r>
                      <a:endParaRPr lang="en-ZA" sz="1050" dirty="0">
                        <a:effectLst/>
                        <a:latin typeface="Arial Narrow" panose="020B0606020202030204" pitchFamily="34" charset="0"/>
                        <a:ea typeface="Times New Roman" panose="02020603050405020304" pitchFamily="18" charset="0"/>
                      </a:endParaRPr>
                    </a:p>
                  </a:txBody>
                  <a:tcPr marL="68580" marR="68580"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FFFF"/>
                    </a:solidFill>
                  </a:tcPr>
                </a:tc>
                <a:tc>
                  <a:txBody>
                    <a:bodyPr/>
                    <a:lstStyle/>
                    <a:p>
                      <a:pPr algn="ctr">
                        <a:lnSpc>
                          <a:spcPct val="150000"/>
                        </a:lnSpc>
                        <a:spcAft>
                          <a:spcPts val="0"/>
                        </a:spcAft>
                      </a:pPr>
                      <a:r>
                        <a:rPr lang="en-ZA" sz="900" dirty="0">
                          <a:solidFill>
                            <a:srgbClr val="FF0000"/>
                          </a:solidFill>
                          <a:effectLst/>
                          <a:latin typeface="Arial Narrow" panose="020B0606020202030204" pitchFamily="34" charset="0"/>
                          <a:ea typeface="Times New Roman" panose="02020603050405020304" pitchFamily="18" charset="0"/>
                        </a:rPr>
                        <a:t>(32%)</a:t>
                      </a:r>
                      <a:endParaRPr lang="en-ZA" sz="1050" dirty="0">
                        <a:effectLst/>
                        <a:latin typeface="Arial Narrow" panose="020B0606020202030204" pitchFamily="34" charset="0"/>
                        <a:ea typeface="Times New Roman" panose="02020603050405020304" pitchFamily="18" charset="0"/>
                      </a:endParaRPr>
                    </a:p>
                  </a:txBody>
                  <a:tcPr marL="68580" marR="68580"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D9E1F2"/>
                    </a:solidFill>
                  </a:tcPr>
                </a:tc>
                <a:tc>
                  <a:txBody>
                    <a:bodyPr/>
                    <a:lstStyle/>
                    <a:p>
                      <a:pPr algn="ctr">
                        <a:lnSpc>
                          <a:spcPct val="150000"/>
                        </a:lnSpc>
                        <a:spcAft>
                          <a:spcPts val="0"/>
                        </a:spcAft>
                      </a:pPr>
                      <a:r>
                        <a:rPr lang="en-ZA" sz="900" b="1" dirty="0">
                          <a:solidFill>
                            <a:srgbClr val="FFFFFF"/>
                          </a:solidFill>
                          <a:effectLst/>
                          <a:latin typeface="Arial Narrow" panose="020B0606020202030204" pitchFamily="34" charset="0"/>
                          <a:ea typeface="Times New Roman" panose="02020603050405020304" pitchFamily="18" charset="0"/>
                        </a:rPr>
                        <a:t>68%</a:t>
                      </a:r>
                      <a:endParaRPr lang="en-ZA" sz="1050" dirty="0">
                        <a:effectLst/>
                        <a:latin typeface="Arial Narrow" panose="020B0606020202030204" pitchFamily="34" charset="0"/>
                        <a:ea typeface="Times New Roman" panose="02020603050405020304" pitchFamily="18" charset="0"/>
                      </a:endParaRPr>
                    </a:p>
                  </a:txBody>
                  <a:tcPr marL="68580" marR="68580"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0000"/>
                    </a:solidFill>
                  </a:tcPr>
                </a:tc>
                <a:extLst>
                  <a:ext uri="{0D108BD9-81ED-4DB2-BD59-A6C34878D82A}">
                    <a16:rowId xmlns:a16="http://schemas.microsoft.com/office/drawing/2014/main" xmlns="" val="10002"/>
                  </a:ext>
                </a:extLst>
              </a:tr>
              <a:tr h="196632">
                <a:tc>
                  <a:txBody>
                    <a:bodyPr/>
                    <a:lstStyle/>
                    <a:p>
                      <a:pPr algn="ctr">
                        <a:lnSpc>
                          <a:spcPct val="100000"/>
                        </a:lnSpc>
                        <a:spcAft>
                          <a:spcPts val="0"/>
                        </a:spcAft>
                      </a:pPr>
                      <a:r>
                        <a:rPr lang="en-ZA" sz="900" b="1" dirty="0">
                          <a:solidFill>
                            <a:srgbClr val="000000"/>
                          </a:solidFill>
                          <a:effectLst/>
                          <a:latin typeface="Arial Narrow" panose="020B0606020202030204" pitchFamily="34" charset="0"/>
                          <a:ea typeface="Times New Roman" panose="02020603050405020304" pitchFamily="18" charset="0"/>
                        </a:rPr>
                        <a:t>1.2</a:t>
                      </a:r>
                      <a:endParaRPr lang="en-ZA" sz="900" dirty="0">
                        <a:effectLst/>
                        <a:latin typeface="Arial" panose="020B0604020202020204" pitchFamily="34" charset="0"/>
                        <a:ea typeface="Times New Roman" panose="02020603050405020304" pitchFamily="18" charset="0"/>
                      </a:endParaRPr>
                    </a:p>
                  </a:txBody>
                  <a:tcPr marL="23187" marR="23187"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FFFF"/>
                    </a:solidFill>
                  </a:tcPr>
                </a:tc>
                <a:tc>
                  <a:txBody>
                    <a:bodyPr/>
                    <a:lstStyle/>
                    <a:p>
                      <a:pPr>
                        <a:lnSpc>
                          <a:spcPct val="100000"/>
                        </a:lnSpc>
                        <a:spcAft>
                          <a:spcPts val="0"/>
                        </a:spcAft>
                      </a:pPr>
                      <a:r>
                        <a:rPr lang="en-ZA" sz="900" dirty="0">
                          <a:solidFill>
                            <a:srgbClr val="000000"/>
                          </a:solidFill>
                          <a:effectLst/>
                          <a:latin typeface="Arial Narrow" panose="020B0606020202030204" pitchFamily="34" charset="0"/>
                          <a:ea typeface="Times New Roman" panose="02020603050405020304" pitchFamily="18" charset="0"/>
                        </a:rPr>
                        <a:t>Attain the planned expense budget</a:t>
                      </a:r>
                      <a:endParaRPr lang="en-ZA" sz="900" dirty="0">
                        <a:effectLst/>
                        <a:latin typeface="Arial" panose="020B0604020202020204" pitchFamily="34" charset="0"/>
                        <a:ea typeface="Times New Roman" panose="02020603050405020304" pitchFamily="18" charset="0"/>
                      </a:endParaRPr>
                    </a:p>
                  </a:txBody>
                  <a:tcPr marL="23187" marR="23187"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FFFF"/>
                    </a:solidFill>
                  </a:tcPr>
                </a:tc>
                <a:tc>
                  <a:txBody>
                    <a:bodyPr/>
                    <a:lstStyle/>
                    <a:p>
                      <a:pPr algn="ctr">
                        <a:lnSpc>
                          <a:spcPct val="100000"/>
                        </a:lnSpc>
                        <a:spcAft>
                          <a:spcPts val="0"/>
                        </a:spcAft>
                      </a:pPr>
                      <a:r>
                        <a:rPr lang="en-ZA" sz="900" dirty="0">
                          <a:effectLst/>
                          <a:latin typeface="Arial Narrow" panose="020B0606020202030204" pitchFamily="34" charset="0"/>
                          <a:ea typeface="Times New Roman" panose="02020603050405020304" pitchFamily="18" charset="0"/>
                        </a:rPr>
                        <a:t>100%</a:t>
                      </a:r>
                      <a:endParaRPr lang="en-ZA" sz="900" dirty="0">
                        <a:effectLst/>
                        <a:latin typeface="Arial" panose="020B0604020202020204" pitchFamily="34" charset="0"/>
                        <a:ea typeface="Times New Roman" panose="02020603050405020304" pitchFamily="18" charset="0"/>
                      </a:endParaRPr>
                    </a:p>
                  </a:txBody>
                  <a:tcPr marL="23187" marR="23187"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FFFF"/>
                    </a:solidFill>
                  </a:tcPr>
                </a:tc>
                <a:tc>
                  <a:txBody>
                    <a:bodyPr/>
                    <a:lstStyle/>
                    <a:p>
                      <a:pPr algn="ctr">
                        <a:lnSpc>
                          <a:spcPct val="150000"/>
                        </a:lnSpc>
                        <a:spcAft>
                          <a:spcPts val="0"/>
                        </a:spcAft>
                      </a:pPr>
                      <a:r>
                        <a:rPr lang="en-ZA" sz="900" dirty="0">
                          <a:effectLst/>
                          <a:latin typeface="Arial Narrow" panose="020B0606020202030204" pitchFamily="34" charset="0"/>
                          <a:ea typeface="Times New Roman" panose="02020603050405020304" pitchFamily="18" charset="0"/>
                        </a:rPr>
                        <a:t>100%</a:t>
                      </a:r>
                      <a:endParaRPr lang="en-ZA" sz="1050" dirty="0">
                        <a:effectLst/>
                        <a:latin typeface="Arial Narrow" panose="020B0606020202030204" pitchFamily="34" charset="0"/>
                        <a:ea typeface="Times New Roman" panose="02020603050405020304" pitchFamily="18" charset="0"/>
                      </a:endParaRPr>
                    </a:p>
                  </a:txBody>
                  <a:tcPr marL="68580" marR="68580"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FFFF"/>
                    </a:solidFill>
                  </a:tcPr>
                </a:tc>
                <a:tc>
                  <a:txBody>
                    <a:bodyPr/>
                    <a:lstStyle/>
                    <a:p>
                      <a:pPr algn="ctr">
                        <a:lnSpc>
                          <a:spcPct val="150000"/>
                        </a:lnSpc>
                        <a:spcAft>
                          <a:spcPts val="0"/>
                        </a:spcAft>
                      </a:pPr>
                      <a:r>
                        <a:rPr lang="en-ZA" sz="900">
                          <a:effectLst/>
                          <a:latin typeface="Arial Narrow" panose="020B0606020202030204" pitchFamily="34" charset="0"/>
                          <a:ea typeface="Times New Roman" panose="02020603050405020304" pitchFamily="18" charset="0"/>
                        </a:rPr>
                        <a:t>106%</a:t>
                      </a:r>
                      <a:endParaRPr lang="en-ZA" sz="1050">
                        <a:effectLst/>
                        <a:latin typeface="Arial Narrow" panose="020B0606020202030204" pitchFamily="34" charset="0"/>
                        <a:ea typeface="Times New Roman" panose="02020603050405020304" pitchFamily="18" charset="0"/>
                      </a:endParaRPr>
                    </a:p>
                  </a:txBody>
                  <a:tcPr marL="68580" marR="68580"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FFFF"/>
                    </a:solidFill>
                  </a:tcPr>
                </a:tc>
                <a:tc>
                  <a:txBody>
                    <a:bodyPr/>
                    <a:lstStyle/>
                    <a:p>
                      <a:pPr algn="ctr">
                        <a:lnSpc>
                          <a:spcPct val="150000"/>
                        </a:lnSpc>
                        <a:spcAft>
                          <a:spcPts val="0"/>
                        </a:spcAft>
                      </a:pPr>
                      <a:r>
                        <a:rPr lang="en-ZA" sz="900" dirty="0">
                          <a:solidFill>
                            <a:srgbClr val="FF0000"/>
                          </a:solidFill>
                          <a:effectLst/>
                          <a:latin typeface="Arial Narrow" panose="020B0606020202030204" pitchFamily="34" charset="0"/>
                          <a:ea typeface="Times New Roman" panose="02020603050405020304" pitchFamily="18" charset="0"/>
                        </a:rPr>
                        <a:t>(6%)</a:t>
                      </a:r>
                      <a:endParaRPr lang="en-ZA" sz="1050" dirty="0">
                        <a:effectLst/>
                        <a:latin typeface="Arial Narrow" panose="020B0606020202030204" pitchFamily="34" charset="0"/>
                        <a:ea typeface="Times New Roman" panose="02020603050405020304" pitchFamily="18" charset="0"/>
                      </a:endParaRPr>
                    </a:p>
                  </a:txBody>
                  <a:tcPr marL="68580" marR="68580"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D9E1F2"/>
                    </a:solidFill>
                  </a:tcPr>
                </a:tc>
                <a:tc>
                  <a:txBody>
                    <a:bodyPr/>
                    <a:lstStyle/>
                    <a:p>
                      <a:pPr algn="ctr">
                        <a:lnSpc>
                          <a:spcPct val="150000"/>
                        </a:lnSpc>
                        <a:spcAft>
                          <a:spcPts val="0"/>
                        </a:spcAft>
                      </a:pPr>
                      <a:r>
                        <a:rPr lang="en-ZA" sz="900" b="1" dirty="0">
                          <a:solidFill>
                            <a:srgbClr val="FFFFFF"/>
                          </a:solidFill>
                          <a:effectLst/>
                          <a:latin typeface="Arial Narrow" panose="020B0606020202030204" pitchFamily="34" charset="0"/>
                          <a:ea typeface="Times New Roman" panose="02020603050405020304" pitchFamily="18" charset="0"/>
                        </a:rPr>
                        <a:t>106%</a:t>
                      </a:r>
                      <a:endParaRPr lang="en-ZA" sz="1050" dirty="0">
                        <a:effectLst/>
                        <a:latin typeface="Arial Narrow" panose="020B0606020202030204" pitchFamily="34" charset="0"/>
                        <a:ea typeface="Times New Roman" panose="02020603050405020304" pitchFamily="18" charset="0"/>
                      </a:endParaRPr>
                    </a:p>
                  </a:txBody>
                  <a:tcPr marL="68580" marR="68580"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00B050"/>
                    </a:solidFill>
                  </a:tcPr>
                </a:tc>
                <a:extLst>
                  <a:ext uri="{0D108BD9-81ED-4DB2-BD59-A6C34878D82A}">
                    <a16:rowId xmlns:a16="http://schemas.microsoft.com/office/drawing/2014/main" xmlns="" val="10003"/>
                  </a:ext>
                </a:extLst>
              </a:tr>
              <a:tr h="268160">
                <a:tc>
                  <a:txBody>
                    <a:bodyPr/>
                    <a:lstStyle/>
                    <a:p>
                      <a:pPr algn="ctr">
                        <a:lnSpc>
                          <a:spcPct val="100000"/>
                        </a:lnSpc>
                        <a:spcAft>
                          <a:spcPts val="0"/>
                        </a:spcAft>
                      </a:pPr>
                      <a:r>
                        <a:rPr lang="en-ZA" sz="900" b="1" dirty="0">
                          <a:solidFill>
                            <a:srgbClr val="000000"/>
                          </a:solidFill>
                          <a:effectLst/>
                          <a:latin typeface="Arial Narrow" panose="020B0606020202030204" pitchFamily="34" charset="0"/>
                          <a:ea typeface="Times New Roman" panose="02020603050405020304" pitchFamily="18" charset="0"/>
                        </a:rPr>
                        <a:t>2.1</a:t>
                      </a:r>
                      <a:endParaRPr lang="en-ZA" sz="900" dirty="0">
                        <a:effectLst/>
                        <a:latin typeface="Arial" panose="020B0604020202020204" pitchFamily="34" charset="0"/>
                        <a:ea typeface="Times New Roman" panose="02020603050405020304" pitchFamily="18" charset="0"/>
                      </a:endParaRPr>
                    </a:p>
                  </a:txBody>
                  <a:tcPr marL="23187" marR="23187"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FFFF"/>
                    </a:solidFill>
                  </a:tcPr>
                </a:tc>
                <a:tc>
                  <a:txBody>
                    <a:bodyPr/>
                    <a:lstStyle/>
                    <a:p>
                      <a:pPr algn="just">
                        <a:lnSpc>
                          <a:spcPct val="100000"/>
                        </a:lnSpc>
                        <a:spcAft>
                          <a:spcPts val="0"/>
                        </a:spcAft>
                      </a:pPr>
                      <a:r>
                        <a:rPr lang="en-ZA" sz="900" dirty="0">
                          <a:solidFill>
                            <a:srgbClr val="000000"/>
                          </a:solidFill>
                          <a:effectLst/>
                          <a:latin typeface="Arial Narrow" panose="020B0606020202030204" pitchFamily="34" charset="0"/>
                          <a:ea typeface="Times New Roman" panose="02020603050405020304" pitchFamily="18" charset="0"/>
                        </a:rPr>
                        <a:t>Implement security upgrades and install equipment items at Post Office  branches and Mail Centres </a:t>
                      </a:r>
                      <a:endParaRPr lang="en-ZA" sz="900" dirty="0">
                        <a:effectLst/>
                        <a:latin typeface="Arial" panose="020B0604020202020204" pitchFamily="34" charset="0"/>
                        <a:ea typeface="Times New Roman" panose="02020603050405020304" pitchFamily="18" charset="0"/>
                      </a:endParaRPr>
                    </a:p>
                  </a:txBody>
                  <a:tcPr marL="23187" marR="23187"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FFFF"/>
                    </a:solidFill>
                  </a:tcPr>
                </a:tc>
                <a:tc>
                  <a:txBody>
                    <a:bodyPr/>
                    <a:lstStyle/>
                    <a:p>
                      <a:pPr algn="ctr">
                        <a:lnSpc>
                          <a:spcPct val="100000"/>
                        </a:lnSpc>
                        <a:spcAft>
                          <a:spcPts val="0"/>
                        </a:spcAft>
                      </a:pPr>
                      <a:r>
                        <a:rPr lang="en-ZA" sz="900" dirty="0">
                          <a:solidFill>
                            <a:srgbClr val="000000"/>
                          </a:solidFill>
                          <a:effectLst/>
                          <a:latin typeface="Arial Narrow" panose="020B0606020202030204" pitchFamily="34" charset="0"/>
                          <a:ea typeface="Times New Roman" panose="02020603050405020304" pitchFamily="18" charset="0"/>
                        </a:rPr>
                        <a:t>1680</a:t>
                      </a:r>
                      <a:endParaRPr lang="en-ZA" sz="900" dirty="0">
                        <a:effectLst/>
                        <a:latin typeface="Arial" panose="020B0604020202020204" pitchFamily="34" charset="0"/>
                        <a:ea typeface="Times New Roman" panose="02020603050405020304" pitchFamily="18" charset="0"/>
                      </a:endParaRPr>
                    </a:p>
                  </a:txBody>
                  <a:tcPr marL="23187" marR="23187"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FFFF"/>
                    </a:solidFill>
                  </a:tcPr>
                </a:tc>
                <a:tc>
                  <a:txBody>
                    <a:bodyPr/>
                    <a:lstStyle/>
                    <a:p>
                      <a:pPr algn="ctr">
                        <a:lnSpc>
                          <a:spcPct val="150000"/>
                        </a:lnSpc>
                        <a:spcAft>
                          <a:spcPts val="0"/>
                        </a:spcAft>
                      </a:pPr>
                      <a:r>
                        <a:rPr lang="en-ZA" sz="900" dirty="0">
                          <a:solidFill>
                            <a:srgbClr val="000000"/>
                          </a:solidFill>
                          <a:effectLst/>
                          <a:latin typeface="Arial Narrow" panose="020B0606020202030204" pitchFamily="34" charset="0"/>
                          <a:ea typeface="Times New Roman" panose="02020603050405020304" pitchFamily="18" charset="0"/>
                        </a:rPr>
                        <a:t>120</a:t>
                      </a:r>
                      <a:endParaRPr lang="en-ZA" sz="1050" dirty="0">
                        <a:effectLst/>
                        <a:latin typeface="Arial Narrow" panose="020B0606020202030204" pitchFamily="34" charset="0"/>
                        <a:ea typeface="Times New Roman" panose="02020603050405020304" pitchFamily="18" charset="0"/>
                      </a:endParaRPr>
                    </a:p>
                  </a:txBody>
                  <a:tcPr marL="68580" marR="68580"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FFFF"/>
                    </a:solidFill>
                  </a:tcPr>
                </a:tc>
                <a:tc>
                  <a:txBody>
                    <a:bodyPr/>
                    <a:lstStyle/>
                    <a:p>
                      <a:pPr algn="ctr">
                        <a:lnSpc>
                          <a:spcPct val="150000"/>
                        </a:lnSpc>
                        <a:spcAft>
                          <a:spcPts val="0"/>
                        </a:spcAft>
                      </a:pPr>
                      <a:r>
                        <a:rPr lang="en-ZA" sz="900">
                          <a:effectLst/>
                          <a:latin typeface="Arial Narrow" panose="020B0606020202030204" pitchFamily="34" charset="0"/>
                          <a:ea typeface="Times New Roman" panose="02020603050405020304" pitchFamily="18" charset="0"/>
                        </a:rPr>
                        <a:t>200</a:t>
                      </a:r>
                      <a:endParaRPr lang="en-ZA" sz="1050">
                        <a:effectLst/>
                        <a:latin typeface="Arial Narrow" panose="020B0606020202030204" pitchFamily="34" charset="0"/>
                        <a:ea typeface="Times New Roman" panose="02020603050405020304" pitchFamily="18" charset="0"/>
                      </a:endParaRPr>
                    </a:p>
                  </a:txBody>
                  <a:tcPr marL="68580" marR="68580"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FFFF"/>
                    </a:solidFill>
                  </a:tcPr>
                </a:tc>
                <a:tc>
                  <a:txBody>
                    <a:bodyPr/>
                    <a:lstStyle/>
                    <a:p>
                      <a:pPr algn="ctr">
                        <a:lnSpc>
                          <a:spcPct val="150000"/>
                        </a:lnSpc>
                        <a:spcAft>
                          <a:spcPts val="0"/>
                        </a:spcAft>
                      </a:pPr>
                      <a:r>
                        <a:rPr lang="en-ZA" sz="900" dirty="0">
                          <a:solidFill>
                            <a:srgbClr val="000000"/>
                          </a:solidFill>
                          <a:effectLst/>
                          <a:latin typeface="Arial Narrow" panose="020B0606020202030204" pitchFamily="34" charset="0"/>
                          <a:ea typeface="Times New Roman" panose="02020603050405020304" pitchFamily="18" charset="0"/>
                        </a:rPr>
                        <a:t>80</a:t>
                      </a:r>
                      <a:endParaRPr lang="en-ZA" sz="1050" dirty="0">
                        <a:effectLst/>
                        <a:latin typeface="Arial Narrow" panose="020B0606020202030204" pitchFamily="34" charset="0"/>
                        <a:ea typeface="Times New Roman" panose="02020603050405020304" pitchFamily="18" charset="0"/>
                      </a:endParaRPr>
                    </a:p>
                  </a:txBody>
                  <a:tcPr marL="68580" marR="68580"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D9E1F2"/>
                    </a:solidFill>
                  </a:tcPr>
                </a:tc>
                <a:tc>
                  <a:txBody>
                    <a:bodyPr/>
                    <a:lstStyle/>
                    <a:p>
                      <a:pPr algn="ctr">
                        <a:lnSpc>
                          <a:spcPct val="150000"/>
                        </a:lnSpc>
                        <a:spcAft>
                          <a:spcPts val="0"/>
                        </a:spcAft>
                      </a:pPr>
                      <a:r>
                        <a:rPr lang="en-ZA" sz="900" b="1" dirty="0">
                          <a:solidFill>
                            <a:srgbClr val="FFFFFF"/>
                          </a:solidFill>
                          <a:effectLst/>
                          <a:latin typeface="Arial Narrow" panose="020B0606020202030204" pitchFamily="34" charset="0"/>
                          <a:ea typeface="Times New Roman" panose="02020603050405020304" pitchFamily="18" charset="0"/>
                        </a:rPr>
                        <a:t>167%</a:t>
                      </a:r>
                      <a:endParaRPr lang="en-ZA" sz="1050" dirty="0">
                        <a:effectLst/>
                        <a:latin typeface="Arial Narrow" panose="020B0606020202030204" pitchFamily="34" charset="0"/>
                        <a:ea typeface="Times New Roman" panose="02020603050405020304" pitchFamily="18" charset="0"/>
                      </a:endParaRPr>
                    </a:p>
                  </a:txBody>
                  <a:tcPr marL="68580" marR="68580"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0000"/>
                    </a:solidFill>
                  </a:tcPr>
                </a:tc>
                <a:extLst>
                  <a:ext uri="{0D108BD9-81ED-4DB2-BD59-A6C34878D82A}">
                    <a16:rowId xmlns:a16="http://schemas.microsoft.com/office/drawing/2014/main" xmlns="" val="10004"/>
                  </a:ext>
                </a:extLst>
              </a:tr>
              <a:tr h="196632">
                <a:tc>
                  <a:txBody>
                    <a:bodyPr/>
                    <a:lstStyle/>
                    <a:p>
                      <a:pPr algn="ctr">
                        <a:lnSpc>
                          <a:spcPct val="100000"/>
                        </a:lnSpc>
                        <a:spcAft>
                          <a:spcPts val="0"/>
                        </a:spcAft>
                      </a:pPr>
                      <a:r>
                        <a:rPr lang="en-ZA" sz="900" b="1" dirty="0">
                          <a:solidFill>
                            <a:srgbClr val="000000"/>
                          </a:solidFill>
                          <a:effectLst/>
                          <a:latin typeface="Arial Narrow" panose="020B0606020202030204" pitchFamily="34" charset="0"/>
                          <a:ea typeface="Times New Roman" panose="02020603050405020304" pitchFamily="18" charset="0"/>
                        </a:rPr>
                        <a:t>2.2</a:t>
                      </a:r>
                      <a:endParaRPr lang="en-ZA" sz="900" dirty="0">
                        <a:effectLst/>
                        <a:latin typeface="Arial" panose="020B0604020202020204" pitchFamily="34" charset="0"/>
                        <a:ea typeface="Times New Roman" panose="02020603050405020304" pitchFamily="18" charset="0"/>
                      </a:endParaRPr>
                    </a:p>
                  </a:txBody>
                  <a:tcPr marL="23187" marR="23187"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FFFF"/>
                    </a:solidFill>
                  </a:tcPr>
                </a:tc>
                <a:tc>
                  <a:txBody>
                    <a:bodyPr/>
                    <a:lstStyle/>
                    <a:p>
                      <a:pPr algn="just">
                        <a:lnSpc>
                          <a:spcPct val="100000"/>
                        </a:lnSpc>
                        <a:spcAft>
                          <a:spcPts val="0"/>
                        </a:spcAft>
                      </a:pPr>
                      <a:r>
                        <a:rPr lang="en-ZA" sz="900" dirty="0">
                          <a:solidFill>
                            <a:srgbClr val="000000"/>
                          </a:solidFill>
                          <a:effectLst/>
                          <a:latin typeface="Arial Narrow" panose="020B0606020202030204" pitchFamily="34" charset="0"/>
                          <a:ea typeface="Times New Roman" panose="02020603050405020304" pitchFamily="18" charset="0"/>
                        </a:rPr>
                        <a:t>Optimisation of the Property Infrastructure</a:t>
                      </a:r>
                      <a:endParaRPr lang="en-ZA" sz="900" dirty="0">
                        <a:effectLst/>
                        <a:latin typeface="Arial" panose="020B0604020202020204" pitchFamily="34" charset="0"/>
                        <a:ea typeface="Times New Roman" panose="02020603050405020304" pitchFamily="18" charset="0"/>
                      </a:endParaRPr>
                    </a:p>
                  </a:txBody>
                  <a:tcPr marL="23187" marR="23187"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FFFF"/>
                    </a:solidFill>
                  </a:tcPr>
                </a:tc>
                <a:tc>
                  <a:txBody>
                    <a:bodyPr/>
                    <a:lstStyle/>
                    <a:p>
                      <a:pPr algn="ctr">
                        <a:lnSpc>
                          <a:spcPct val="100000"/>
                        </a:lnSpc>
                        <a:spcAft>
                          <a:spcPts val="0"/>
                        </a:spcAft>
                      </a:pPr>
                      <a:r>
                        <a:rPr lang="en-ZA" sz="900" dirty="0">
                          <a:effectLst/>
                          <a:latin typeface="Arial Narrow" panose="020B0606020202030204" pitchFamily="34" charset="0"/>
                          <a:ea typeface="Times New Roman" panose="02020603050405020304" pitchFamily="18" charset="0"/>
                        </a:rPr>
                        <a:t>265 000</a:t>
                      </a:r>
                      <a:endParaRPr lang="en-ZA" sz="900" dirty="0">
                        <a:effectLst/>
                        <a:latin typeface="Arial" panose="020B0604020202020204" pitchFamily="34" charset="0"/>
                        <a:ea typeface="Times New Roman" panose="02020603050405020304" pitchFamily="18" charset="0"/>
                      </a:endParaRPr>
                    </a:p>
                  </a:txBody>
                  <a:tcPr marL="23187" marR="23187"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FFFF"/>
                    </a:solidFill>
                  </a:tcPr>
                </a:tc>
                <a:tc>
                  <a:txBody>
                    <a:bodyPr/>
                    <a:lstStyle/>
                    <a:p>
                      <a:pPr algn="ctr">
                        <a:lnSpc>
                          <a:spcPct val="150000"/>
                        </a:lnSpc>
                        <a:spcAft>
                          <a:spcPts val="0"/>
                        </a:spcAft>
                      </a:pPr>
                      <a:r>
                        <a:rPr lang="en-ZA" sz="900" dirty="0">
                          <a:effectLst/>
                          <a:latin typeface="Arial Narrow" panose="020B0606020202030204" pitchFamily="34" charset="0"/>
                          <a:ea typeface="Times New Roman" panose="02020603050405020304" pitchFamily="18" charset="0"/>
                        </a:rPr>
                        <a:t>92 000</a:t>
                      </a:r>
                      <a:endParaRPr lang="en-ZA" sz="1050" dirty="0">
                        <a:effectLst/>
                        <a:latin typeface="Arial Narrow" panose="020B0606020202030204" pitchFamily="34" charset="0"/>
                        <a:ea typeface="Times New Roman" panose="02020603050405020304" pitchFamily="18" charset="0"/>
                      </a:endParaRPr>
                    </a:p>
                  </a:txBody>
                  <a:tcPr marL="68580" marR="68580"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FFFF"/>
                    </a:solidFill>
                  </a:tcPr>
                </a:tc>
                <a:tc>
                  <a:txBody>
                    <a:bodyPr/>
                    <a:lstStyle/>
                    <a:p>
                      <a:pPr algn="ctr">
                        <a:lnSpc>
                          <a:spcPct val="150000"/>
                        </a:lnSpc>
                        <a:spcAft>
                          <a:spcPts val="0"/>
                        </a:spcAft>
                      </a:pPr>
                      <a:r>
                        <a:rPr lang="en-ZA" sz="900">
                          <a:effectLst/>
                          <a:latin typeface="Arial Narrow" panose="020B0606020202030204" pitchFamily="34" charset="0"/>
                          <a:ea typeface="Times New Roman" panose="02020603050405020304" pitchFamily="18" charset="0"/>
                        </a:rPr>
                        <a:t>10 260</a:t>
                      </a:r>
                      <a:endParaRPr lang="en-ZA" sz="1050">
                        <a:effectLst/>
                        <a:latin typeface="Arial Narrow" panose="020B0606020202030204" pitchFamily="34" charset="0"/>
                        <a:ea typeface="Times New Roman" panose="02020603050405020304" pitchFamily="18" charset="0"/>
                      </a:endParaRPr>
                    </a:p>
                  </a:txBody>
                  <a:tcPr marL="68580" marR="68580"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FFFF"/>
                    </a:solidFill>
                  </a:tcPr>
                </a:tc>
                <a:tc>
                  <a:txBody>
                    <a:bodyPr/>
                    <a:lstStyle/>
                    <a:p>
                      <a:pPr algn="ctr">
                        <a:lnSpc>
                          <a:spcPct val="150000"/>
                        </a:lnSpc>
                        <a:spcAft>
                          <a:spcPts val="0"/>
                        </a:spcAft>
                      </a:pPr>
                      <a:r>
                        <a:rPr lang="en-ZA" sz="900" dirty="0">
                          <a:solidFill>
                            <a:srgbClr val="FF0000"/>
                          </a:solidFill>
                          <a:effectLst/>
                          <a:latin typeface="Arial Narrow" panose="020B0606020202030204" pitchFamily="34" charset="0"/>
                          <a:ea typeface="Times New Roman" panose="02020603050405020304" pitchFamily="18" charset="0"/>
                        </a:rPr>
                        <a:t>(81 740)</a:t>
                      </a:r>
                      <a:endParaRPr lang="en-ZA" sz="1050" dirty="0">
                        <a:effectLst/>
                        <a:latin typeface="Arial Narrow" panose="020B0606020202030204" pitchFamily="34" charset="0"/>
                        <a:ea typeface="Times New Roman" panose="02020603050405020304" pitchFamily="18" charset="0"/>
                      </a:endParaRPr>
                    </a:p>
                  </a:txBody>
                  <a:tcPr marL="68580" marR="68580"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D9E1F2"/>
                    </a:solidFill>
                  </a:tcPr>
                </a:tc>
                <a:tc>
                  <a:txBody>
                    <a:bodyPr/>
                    <a:lstStyle/>
                    <a:p>
                      <a:pPr algn="ctr">
                        <a:lnSpc>
                          <a:spcPct val="150000"/>
                        </a:lnSpc>
                        <a:spcAft>
                          <a:spcPts val="0"/>
                        </a:spcAft>
                      </a:pPr>
                      <a:r>
                        <a:rPr lang="en-ZA" sz="900" b="1" dirty="0">
                          <a:solidFill>
                            <a:srgbClr val="FFFFFF"/>
                          </a:solidFill>
                          <a:effectLst/>
                          <a:latin typeface="Arial Narrow" panose="020B0606020202030204" pitchFamily="34" charset="0"/>
                          <a:ea typeface="Times New Roman" panose="02020603050405020304" pitchFamily="18" charset="0"/>
                        </a:rPr>
                        <a:t>11%</a:t>
                      </a:r>
                      <a:endParaRPr lang="en-ZA" sz="1050" dirty="0">
                        <a:effectLst/>
                        <a:latin typeface="Arial Narrow" panose="020B0606020202030204" pitchFamily="34" charset="0"/>
                        <a:ea typeface="Times New Roman" panose="02020603050405020304" pitchFamily="18" charset="0"/>
                      </a:endParaRPr>
                    </a:p>
                  </a:txBody>
                  <a:tcPr marL="68580" marR="68580"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0000"/>
                    </a:solidFill>
                  </a:tcPr>
                </a:tc>
                <a:extLst>
                  <a:ext uri="{0D108BD9-81ED-4DB2-BD59-A6C34878D82A}">
                    <a16:rowId xmlns:a16="http://schemas.microsoft.com/office/drawing/2014/main" xmlns="" val="10005"/>
                  </a:ext>
                </a:extLst>
              </a:tr>
              <a:tr h="196632">
                <a:tc>
                  <a:txBody>
                    <a:bodyPr/>
                    <a:lstStyle/>
                    <a:p>
                      <a:pPr algn="ctr">
                        <a:lnSpc>
                          <a:spcPct val="100000"/>
                        </a:lnSpc>
                        <a:spcAft>
                          <a:spcPts val="0"/>
                        </a:spcAft>
                      </a:pPr>
                      <a:r>
                        <a:rPr lang="en-ZA" sz="900" b="1" dirty="0">
                          <a:solidFill>
                            <a:srgbClr val="000000"/>
                          </a:solidFill>
                          <a:effectLst/>
                          <a:latin typeface="Arial Narrow" panose="020B0606020202030204" pitchFamily="34" charset="0"/>
                          <a:ea typeface="Times New Roman" panose="02020603050405020304" pitchFamily="18" charset="0"/>
                        </a:rPr>
                        <a:t>3.1</a:t>
                      </a:r>
                      <a:endParaRPr lang="en-ZA" sz="900" dirty="0">
                        <a:effectLst/>
                        <a:latin typeface="Arial" panose="020B0604020202020204" pitchFamily="34" charset="0"/>
                        <a:ea typeface="Times New Roman" panose="02020603050405020304" pitchFamily="18" charset="0"/>
                      </a:endParaRPr>
                    </a:p>
                  </a:txBody>
                  <a:tcPr marL="23187" marR="23187"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FFFF"/>
                    </a:solidFill>
                  </a:tcPr>
                </a:tc>
                <a:tc>
                  <a:txBody>
                    <a:bodyPr/>
                    <a:lstStyle/>
                    <a:p>
                      <a:pPr algn="just">
                        <a:lnSpc>
                          <a:spcPct val="100000"/>
                        </a:lnSpc>
                        <a:spcAft>
                          <a:spcPts val="0"/>
                        </a:spcAft>
                      </a:pPr>
                      <a:r>
                        <a:rPr lang="en-ZA" sz="900" dirty="0">
                          <a:solidFill>
                            <a:srgbClr val="000000"/>
                          </a:solidFill>
                          <a:effectLst/>
                          <a:latin typeface="Arial Narrow" panose="020B0606020202030204" pitchFamily="34" charset="0"/>
                          <a:ea typeface="Times New Roman" panose="02020603050405020304" pitchFamily="18" charset="0"/>
                        </a:rPr>
                        <a:t>Resolution of customer complaints recorded at the call centre within 7 days</a:t>
                      </a:r>
                      <a:endParaRPr lang="en-ZA" sz="900" dirty="0">
                        <a:effectLst/>
                        <a:latin typeface="Arial" panose="020B0604020202020204" pitchFamily="34" charset="0"/>
                        <a:ea typeface="Times New Roman" panose="02020603050405020304" pitchFamily="18" charset="0"/>
                      </a:endParaRPr>
                    </a:p>
                  </a:txBody>
                  <a:tcPr marL="23187" marR="23187"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FFFF"/>
                    </a:solidFill>
                  </a:tcPr>
                </a:tc>
                <a:tc>
                  <a:txBody>
                    <a:bodyPr/>
                    <a:lstStyle/>
                    <a:p>
                      <a:pPr algn="ctr">
                        <a:lnSpc>
                          <a:spcPct val="100000"/>
                        </a:lnSpc>
                        <a:spcAft>
                          <a:spcPts val="0"/>
                        </a:spcAft>
                      </a:pPr>
                      <a:r>
                        <a:rPr lang="en-ZA" sz="900" dirty="0">
                          <a:solidFill>
                            <a:srgbClr val="000000"/>
                          </a:solidFill>
                          <a:effectLst/>
                          <a:latin typeface="Arial Narrow" panose="020B0606020202030204" pitchFamily="34" charset="0"/>
                          <a:ea typeface="Times New Roman" panose="02020603050405020304" pitchFamily="18" charset="0"/>
                        </a:rPr>
                        <a:t>100%</a:t>
                      </a:r>
                      <a:endParaRPr lang="en-ZA" sz="900" dirty="0">
                        <a:effectLst/>
                        <a:latin typeface="Arial" panose="020B0604020202020204" pitchFamily="34" charset="0"/>
                        <a:ea typeface="Times New Roman" panose="02020603050405020304" pitchFamily="18" charset="0"/>
                      </a:endParaRPr>
                    </a:p>
                  </a:txBody>
                  <a:tcPr marL="23187" marR="23187"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FFFF"/>
                    </a:solidFill>
                  </a:tcPr>
                </a:tc>
                <a:tc>
                  <a:txBody>
                    <a:bodyPr/>
                    <a:lstStyle/>
                    <a:p>
                      <a:pPr algn="ctr">
                        <a:lnSpc>
                          <a:spcPct val="150000"/>
                        </a:lnSpc>
                        <a:spcAft>
                          <a:spcPts val="0"/>
                        </a:spcAft>
                      </a:pPr>
                      <a:r>
                        <a:rPr lang="en-ZA" sz="900" dirty="0">
                          <a:solidFill>
                            <a:srgbClr val="000000"/>
                          </a:solidFill>
                          <a:effectLst/>
                          <a:latin typeface="Arial Narrow" panose="020B0606020202030204" pitchFamily="34" charset="0"/>
                          <a:ea typeface="Times New Roman" panose="02020603050405020304" pitchFamily="18" charset="0"/>
                        </a:rPr>
                        <a:t>100%</a:t>
                      </a:r>
                      <a:endParaRPr lang="en-ZA" sz="1050" dirty="0">
                        <a:effectLst/>
                        <a:latin typeface="Arial Narrow" panose="020B0606020202030204" pitchFamily="34" charset="0"/>
                        <a:ea typeface="Times New Roman" panose="02020603050405020304" pitchFamily="18" charset="0"/>
                      </a:endParaRPr>
                    </a:p>
                  </a:txBody>
                  <a:tcPr marL="68580" marR="68580"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FFFF"/>
                    </a:solidFill>
                  </a:tcPr>
                </a:tc>
                <a:tc>
                  <a:txBody>
                    <a:bodyPr/>
                    <a:lstStyle/>
                    <a:p>
                      <a:pPr algn="ctr">
                        <a:lnSpc>
                          <a:spcPct val="150000"/>
                        </a:lnSpc>
                        <a:spcAft>
                          <a:spcPts val="0"/>
                        </a:spcAft>
                      </a:pPr>
                      <a:r>
                        <a:rPr lang="en-ZA" sz="900">
                          <a:solidFill>
                            <a:srgbClr val="000000"/>
                          </a:solidFill>
                          <a:effectLst/>
                          <a:latin typeface="Arial Narrow" panose="020B0606020202030204" pitchFamily="34" charset="0"/>
                          <a:ea typeface="Times New Roman" panose="02020603050405020304" pitchFamily="18" charset="0"/>
                        </a:rPr>
                        <a:t>82%</a:t>
                      </a:r>
                      <a:endParaRPr lang="en-ZA" sz="1050">
                        <a:effectLst/>
                        <a:latin typeface="Arial Narrow" panose="020B0606020202030204" pitchFamily="34" charset="0"/>
                        <a:ea typeface="Times New Roman" panose="02020603050405020304" pitchFamily="18" charset="0"/>
                      </a:endParaRPr>
                    </a:p>
                  </a:txBody>
                  <a:tcPr marL="68580" marR="68580"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FFFF"/>
                    </a:solidFill>
                  </a:tcPr>
                </a:tc>
                <a:tc>
                  <a:txBody>
                    <a:bodyPr/>
                    <a:lstStyle/>
                    <a:p>
                      <a:pPr algn="ctr">
                        <a:lnSpc>
                          <a:spcPct val="150000"/>
                        </a:lnSpc>
                        <a:spcAft>
                          <a:spcPts val="0"/>
                        </a:spcAft>
                      </a:pPr>
                      <a:r>
                        <a:rPr lang="en-ZA" sz="900">
                          <a:solidFill>
                            <a:srgbClr val="FF0000"/>
                          </a:solidFill>
                          <a:effectLst/>
                          <a:latin typeface="Arial Narrow" panose="020B0606020202030204" pitchFamily="34" charset="0"/>
                          <a:ea typeface="Times New Roman" panose="02020603050405020304" pitchFamily="18" charset="0"/>
                        </a:rPr>
                        <a:t>(18%)</a:t>
                      </a:r>
                      <a:endParaRPr lang="en-ZA" sz="1050">
                        <a:effectLst/>
                        <a:latin typeface="Arial Narrow" panose="020B0606020202030204" pitchFamily="34" charset="0"/>
                        <a:ea typeface="Times New Roman" panose="02020603050405020304" pitchFamily="18" charset="0"/>
                      </a:endParaRPr>
                    </a:p>
                  </a:txBody>
                  <a:tcPr marL="68580" marR="68580"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D9E1F2"/>
                    </a:solidFill>
                  </a:tcPr>
                </a:tc>
                <a:tc>
                  <a:txBody>
                    <a:bodyPr/>
                    <a:lstStyle/>
                    <a:p>
                      <a:pPr algn="ctr">
                        <a:lnSpc>
                          <a:spcPct val="150000"/>
                        </a:lnSpc>
                        <a:spcAft>
                          <a:spcPts val="0"/>
                        </a:spcAft>
                      </a:pPr>
                      <a:r>
                        <a:rPr lang="en-ZA" sz="900" b="1" dirty="0">
                          <a:solidFill>
                            <a:srgbClr val="FFFFFF"/>
                          </a:solidFill>
                          <a:effectLst/>
                          <a:latin typeface="Arial Narrow" panose="020B0606020202030204" pitchFamily="34" charset="0"/>
                          <a:ea typeface="Times New Roman" panose="02020603050405020304" pitchFamily="18" charset="0"/>
                        </a:rPr>
                        <a:t>82%</a:t>
                      </a:r>
                      <a:endParaRPr lang="en-ZA" sz="1050" dirty="0">
                        <a:effectLst/>
                        <a:latin typeface="Arial Narrow" panose="020B0606020202030204" pitchFamily="34" charset="0"/>
                        <a:ea typeface="Times New Roman" panose="02020603050405020304" pitchFamily="18" charset="0"/>
                      </a:endParaRPr>
                    </a:p>
                  </a:txBody>
                  <a:tcPr marL="68580" marR="68580"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0000"/>
                    </a:solidFill>
                  </a:tcPr>
                </a:tc>
                <a:extLst>
                  <a:ext uri="{0D108BD9-81ED-4DB2-BD59-A6C34878D82A}">
                    <a16:rowId xmlns:a16="http://schemas.microsoft.com/office/drawing/2014/main" xmlns="" val="10006"/>
                  </a:ext>
                </a:extLst>
              </a:tr>
              <a:tr h="520317">
                <a:tc>
                  <a:txBody>
                    <a:bodyPr/>
                    <a:lstStyle/>
                    <a:p>
                      <a:pPr algn="ctr">
                        <a:lnSpc>
                          <a:spcPct val="100000"/>
                        </a:lnSpc>
                        <a:spcAft>
                          <a:spcPts val="0"/>
                        </a:spcAft>
                      </a:pPr>
                      <a:r>
                        <a:rPr lang="en-ZA" sz="900" b="1" dirty="0">
                          <a:solidFill>
                            <a:srgbClr val="000000"/>
                          </a:solidFill>
                          <a:effectLst/>
                          <a:latin typeface="Arial Narrow" panose="020B0606020202030204" pitchFamily="34" charset="0"/>
                          <a:ea typeface="Times New Roman" panose="02020603050405020304" pitchFamily="18" charset="0"/>
                        </a:rPr>
                        <a:t>3.2</a:t>
                      </a:r>
                      <a:endParaRPr lang="en-ZA" sz="900" dirty="0">
                        <a:effectLst/>
                        <a:latin typeface="Arial" panose="020B0604020202020204" pitchFamily="34" charset="0"/>
                        <a:ea typeface="Times New Roman" panose="02020603050405020304" pitchFamily="18" charset="0"/>
                      </a:endParaRPr>
                    </a:p>
                  </a:txBody>
                  <a:tcPr marL="23187" marR="23187"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FFFF"/>
                    </a:solidFill>
                  </a:tcPr>
                </a:tc>
                <a:tc>
                  <a:txBody>
                    <a:bodyPr/>
                    <a:lstStyle/>
                    <a:p>
                      <a:pPr algn="just">
                        <a:lnSpc>
                          <a:spcPct val="100000"/>
                        </a:lnSpc>
                        <a:spcAft>
                          <a:spcPts val="0"/>
                        </a:spcAft>
                      </a:pPr>
                      <a:r>
                        <a:rPr lang="en-ZA" sz="900" dirty="0">
                          <a:solidFill>
                            <a:srgbClr val="000000"/>
                          </a:solidFill>
                          <a:effectLst/>
                          <a:latin typeface="Arial Narrow" panose="020B0606020202030204" pitchFamily="34" charset="0"/>
                          <a:ea typeface="Times New Roman" panose="02020603050405020304" pitchFamily="18" charset="0"/>
                        </a:rPr>
                        <a:t>Improve customer satisfaction </a:t>
                      </a:r>
                      <a:endParaRPr lang="en-ZA" sz="900" dirty="0">
                        <a:effectLst/>
                        <a:latin typeface="Arial" panose="020B0604020202020204" pitchFamily="34" charset="0"/>
                        <a:ea typeface="Times New Roman" panose="02020603050405020304" pitchFamily="18" charset="0"/>
                      </a:endParaRPr>
                    </a:p>
                  </a:txBody>
                  <a:tcPr marL="23187" marR="23187"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FFFF"/>
                    </a:solidFill>
                  </a:tcPr>
                </a:tc>
                <a:tc>
                  <a:txBody>
                    <a:bodyPr/>
                    <a:lstStyle/>
                    <a:p>
                      <a:pPr algn="ctr">
                        <a:lnSpc>
                          <a:spcPct val="100000"/>
                        </a:lnSpc>
                        <a:spcAft>
                          <a:spcPts val="0"/>
                        </a:spcAft>
                      </a:pPr>
                      <a:r>
                        <a:rPr lang="en-ZA" sz="900" dirty="0">
                          <a:solidFill>
                            <a:srgbClr val="000000"/>
                          </a:solidFill>
                          <a:effectLst/>
                          <a:latin typeface="Arial Narrow" panose="020B0606020202030204" pitchFamily="34" charset="0"/>
                          <a:ea typeface="Times New Roman" panose="02020603050405020304" pitchFamily="18" charset="0"/>
                        </a:rPr>
                        <a:t>75%</a:t>
                      </a:r>
                      <a:endParaRPr lang="en-ZA" sz="900" dirty="0">
                        <a:effectLst/>
                        <a:latin typeface="Arial" panose="020B0604020202020204" pitchFamily="34" charset="0"/>
                        <a:ea typeface="Times New Roman" panose="02020603050405020304" pitchFamily="18" charset="0"/>
                      </a:endParaRPr>
                    </a:p>
                  </a:txBody>
                  <a:tcPr marL="23187" marR="23187"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FFFF"/>
                    </a:solidFill>
                  </a:tcPr>
                </a:tc>
                <a:tc>
                  <a:txBody>
                    <a:bodyPr/>
                    <a:lstStyle/>
                    <a:p>
                      <a:pPr algn="ctr">
                        <a:lnSpc>
                          <a:spcPct val="100000"/>
                        </a:lnSpc>
                        <a:spcAft>
                          <a:spcPts val="0"/>
                        </a:spcAft>
                      </a:pPr>
                      <a:r>
                        <a:rPr lang="en-ZA" sz="900" dirty="0">
                          <a:solidFill>
                            <a:srgbClr val="000000"/>
                          </a:solidFill>
                          <a:effectLst/>
                          <a:latin typeface="Arial Narrow" panose="020B0606020202030204" pitchFamily="34" charset="0"/>
                          <a:ea typeface="Times New Roman" panose="02020603050405020304" pitchFamily="18" charset="0"/>
                        </a:rPr>
                        <a:t>Implement corrective actions for 25% of survey findings</a:t>
                      </a:r>
                      <a:endParaRPr lang="en-ZA" sz="1050" dirty="0">
                        <a:effectLst/>
                        <a:latin typeface="Arial Narrow" panose="020B0606020202030204" pitchFamily="34" charset="0"/>
                        <a:ea typeface="Times New Roman" panose="02020603050405020304" pitchFamily="18" charset="0"/>
                      </a:endParaRPr>
                    </a:p>
                  </a:txBody>
                  <a:tcPr marL="68580" marR="68580"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FFFF"/>
                    </a:solidFill>
                  </a:tcPr>
                </a:tc>
                <a:tc>
                  <a:txBody>
                    <a:bodyPr/>
                    <a:lstStyle/>
                    <a:p>
                      <a:pPr algn="ctr">
                        <a:lnSpc>
                          <a:spcPct val="150000"/>
                        </a:lnSpc>
                        <a:spcAft>
                          <a:spcPts val="0"/>
                        </a:spcAft>
                      </a:pPr>
                      <a:r>
                        <a:rPr lang="en-ZA" sz="900" dirty="0">
                          <a:solidFill>
                            <a:srgbClr val="000000"/>
                          </a:solidFill>
                          <a:effectLst/>
                          <a:latin typeface="Arial Narrow" panose="020B0606020202030204" pitchFamily="34" charset="0"/>
                          <a:ea typeface="Times New Roman" panose="02020603050405020304" pitchFamily="18" charset="0"/>
                        </a:rPr>
                        <a:t>0.0%</a:t>
                      </a:r>
                      <a:endParaRPr lang="en-ZA" sz="1050" dirty="0">
                        <a:effectLst/>
                        <a:latin typeface="Arial Narrow" panose="020B0606020202030204" pitchFamily="34" charset="0"/>
                        <a:ea typeface="Times New Roman" panose="02020603050405020304" pitchFamily="18" charset="0"/>
                      </a:endParaRPr>
                    </a:p>
                  </a:txBody>
                  <a:tcPr marL="68580" marR="68580"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FFFF"/>
                    </a:solidFill>
                  </a:tcPr>
                </a:tc>
                <a:tc>
                  <a:txBody>
                    <a:bodyPr/>
                    <a:lstStyle/>
                    <a:p>
                      <a:pPr marL="0" algn="ctr" defTabSz="914400" rtl="0" eaLnBrk="1" latinLnBrk="0" hangingPunct="1">
                        <a:lnSpc>
                          <a:spcPct val="100000"/>
                        </a:lnSpc>
                        <a:spcAft>
                          <a:spcPts val="0"/>
                        </a:spcAft>
                      </a:pPr>
                      <a:r>
                        <a:rPr lang="en-ZA" sz="900" dirty="0">
                          <a:solidFill>
                            <a:srgbClr val="FF0000"/>
                          </a:solidFill>
                          <a:effectLst/>
                          <a:latin typeface="Arial Narrow" panose="020B0606020202030204" pitchFamily="34" charset="0"/>
                          <a:ea typeface="Times New Roman" panose="02020603050405020304" pitchFamily="18" charset="0"/>
                        </a:rPr>
                        <a:t>I</a:t>
                      </a:r>
                      <a:r>
                        <a:rPr lang="en-ZA" sz="900" kern="1200" dirty="0">
                          <a:solidFill>
                            <a:srgbClr val="FF0000"/>
                          </a:solidFill>
                          <a:effectLst/>
                          <a:latin typeface="Arial Narrow" panose="020B0606020202030204" pitchFamily="34" charset="0"/>
                          <a:ea typeface="Times New Roman" panose="02020603050405020304" pitchFamily="18" charset="0"/>
                          <a:cs typeface="+mn-cs"/>
                        </a:rPr>
                        <a:t>mplement corrective actions for 25% of survey findings</a:t>
                      </a:r>
                    </a:p>
                  </a:txBody>
                  <a:tcPr marL="68580" marR="68580"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D9E1F2"/>
                    </a:solidFill>
                  </a:tcPr>
                </a:tc>
                <a:tc>
                  <a:txBody>
                    <a:bodyPr/>
                    <a:lstStyle/>
                    <a:p>
                      <a:pPr algn="ctr">
                        <a:lnSpc>
                          <a:spcPct val="150000"/>
                        </a:lnSpc>
                        <a:spcAft>
                          <a:spcPts val="0"/>
                        </a:spcAft>
                      </a:pPr>
                      <a:r>
                        <a:rPr lang="en-ZA" sz="900" b="1" dirty="0">
                          <a:solidFill>
                            <a:srgbClr val="FFFFFF"/>
                          </a:solidFill>
                          <a:effectLst/>
                          <a:latin typeface="Arial Narrow" panose="020B0606020202030204" pitchFamily="34" charset="0"/>
                          <a:ea typeface="Times New Roman" panose="02020603050405020304" pitchFamily="18" charset="0"/>
                        </a:rPr>
                        <a:t>0%</a:t>
                      </a:r>
                      <a:endParaRPr lang="en-ZA" sz="1050" dirty="0">
                        <a:effectLst/>
                        <a:latin typeface="Arial Narrow" panose="020B0606020202030204" pitchFamily="34" charset="0"/>
                        <a:ea typeface="Times New Roman" panose="02020603050405020304" pitchFamily="18" charset="0"/>
                      </a:endParaRPr>
                    </a:p>
                  </a:txBody>
                  <a:tcPr marL="68580" marR="68580"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0000"/>
                    </a:solidFill>
                  </a:tcPr>
                </a:tc>
                <a:extLst>
                  <a:ext uri="{0D108BD9-81ED-4DB2-BD59-A6C34878D82A}">
                    <a16:rowId xmlns:a16="http://schemas.microsoft.com/office/drawing/2014/main" xmlns="" val="10007"/>
                  </a:ext>
                </a:extLst>
              </a:tr>
              <a:tr h="196632">
                <a:tc>
                  <a:txBody>
                    <a:bodyPr/>
                    <a:lstStyle/>
                    <a:p>
                      <a:pPr algn="ctr">
                        <a:lnSpc>
                          <a:spcPct val="100000"/>
                        </a:lnSpc>
                        <a:spcAft>
                          <a:spcPts val="0"/>
                        </a:spcAft>
                      </a:pPr>
                      <a:r>
                        <a:rPr lang="en-ZA" sz="900" b="1" dirty="0">
                          <a:solidFill>
                            <a:srgbClr val="000000"/>
                          </a:solidFill>
                          <a:effectLst/>
                          <a:latin typeface="Arial Narrow" panose="020B0606020202030204" pitchFamily="34" charset="0"/>
                          <a:ea typeface="Times New Roman" panose="02020603050405020304" pitchFamily="18" charset="0"/>
                        </a:rPr>
                        <a:t>4.1</a:t>
                      </a:r>
                      <a:endParaRPr lang="en-ZA" sz="900" dirty="0">
                        <a:effectLst/>
                        <a:latin typeface="Arial" panose="020B0604020202020204" pitchFamily="34" charset="0"/>
                        <a:ea typeface="Times New Roman" panose="02020603050405020304" pitchFamily="18" charset="0"/>
                      </a:endParaRPr>
                    </a:p>
                  </a:txBody>
                  <a:tcPr marL="23187" marR="23187"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tcPr>
                </a:tc>
                <a:tc>
                  <a:txBody>
                    <a:bodyPr/>
                    <a:lstStyle/>
                    <a:p>
                      <a:pPr>
                        <a:lnSpc>
                          <a:spcPct val="100000"/>
                        </a:lnSpc>
                        <a:spcAft>
                          <a:spcPts val="0"/>
                        </a:spcAft>
                      </a:pPr>
                      <a:r>
                        <a:rPr lang="en-ZA" sz="900" dirty="0">
                          <a:solidFill>
                            <a:srgbClr val="000000"/>
                          </a:solidFill>
                          <a:effectLst/>
                          <a:latin typeface="Arial Narrow" panose="020B0606020202030204" pitchFamily="34" charset="0"/>
                          <a:ea typeface="Times New Roman" panose="02020603050405020304" pitchFamily="18" charset="0"/>
                        </a:rPr>
                        <a:t>Achieve the regulated Mail Delivery standard </a:t>
                      </a:r>
                      <a:endParaRPr lang="en-ZA" sz="900" dirty="0">
                        <a:effectLst/>
                        <a:latin typeface="Arial" panose="020B0604020202020204" pitchFamily="34" charset="0"/>
                        <a:ea typeface="Times New Roman" panose="02020603050405020304" pitchFamily="18" charset="0"/>
                      </a:endParaRPr>
                    </a:p>
                  </a:txBody>
                  <a:tcPr marL="23187" marR="23187"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FFFF"/>
                    </a:solidFill>
                  </a:tcPr>
                </a:tc>
                <a:tc>
                  <a:txBody>
                    <a:bodyPr/>
                    <a:lstStyle/>
                    <a:p>
                      <a:pPr algn="ctr">
                        <a:lnSpc>
                          <a:spcPct val="100000"/>
                        </a:lnSpc>
                        <a:spcAft>
                          <a:spcPts val="0"/>
                        </a:spcAft>
                      </a:pPr>
                      <a:r>
                        <a:rPr lang="en-ZA" sz="900" dirty="0">
                          <a:solidFill>
                            <a:srgbClr val="000000"/>
                          </a:solidFill>
                          <a:effectLst/>
                          <a:latin typeface="Arial Narrow" panose="020B0606020202030204" pitchFamily="34" charset="0"/>
                          <a:ea typeface="Times New Roman" panose="02020603050405020304" pitchFamily="18" charset="0"/>
                        </a:rPr>
                        <a:t>92%</a:t>
                      </a:r>
                      <a:endParaRPr lang="en-ZA" sz="900" dirty="0">
                        <a:effectLst/>
                        <a:latin typeface="Arial" panose="020B0604020202020204" pitchFamily="34" charset="0"/>
                        <a:ea typeface="Times New Roman" panose="02020603050405020304" pitchFamily="18" charset="0"/>
                      </a:endParaRPr>
                    </a:p>
                  </a:txBody>
                  <a:tcPr marL="23187" marR="23187"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FFFF"/>
                    </a:solidFill>
                  </a:tcPr>
                </a:tc>
                <a:tc>
                  <a:txBody>
                    <a:bodyPr/>
                    <a:lstStyle/>
                    <a:p>
                      <a:pPr algn="ctr">
                        <a:lnSpc>
                          <a:spcPct val="150000"/>
                        </a:lnSpc>
                        <a:spcAft>
                          <a:spcPts val="0"/>
                        </a:spcAft>
                      </a:pPr>
                      <a:r>
                        <a:rPr lang="en-ZA" sz="900" dirty="0">
                          <a:solidFill>
                            <a:srgbClr val="000000"/>
                          </a:solidFill>
                          <a:effectLst/>
                          <a:latin typeface="Arial Narrow" panose="020B0606020202030204" pitchFamily="34" charset="0"/>
                          <a:ea typeface="Times New Roman" panose="02020603050405020304" pitchFamily="18" charset="0"/>
                        </a:rPr>
                        <a:t>92%</a:t>
                      </a:r>
                      <a:endParaRPr lang="en-ZA" sz="1050" dirty="0">
                        <a:effectLst/>
                        <a:latin typeface="Arial Narrow" panose="020B0606020202030204" pitchFamily="34" charset="0"/>
                        <a:ea typeface="Times New Roman" panose="02020603050405020304" pitchFamily="18" charset="0"/>
                      </a:endParaRPr>
                    </a:p>
                  </a:txBody>
                  <a:tcPr marL="68580" marR="68580"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FFFF"/>
                    </a:solidFill>
                  </a:tcPr>
                </a:tc>
                <a:tc>
                  <a:txBody>
                    <a:bodyPr/>
                    <a:lstStyle/>
                    <a:p>
                      <a:pPr algn="ctr">
                        <a:lnSpc>
                          <a:spcPct val="150000"/>
                        </a:lnSpc>
                        <a:spcAft>
                          <a:spcPts val="0"/>
                        </a:spcAft>
                      </a:pPr>
                      <a:r>
                        <a:rPr lang="en-ZA" sz="900">
                          <a:solidFill>
                            <a:srgbClr val="000000"/>
                          </a:solidFill>
                          <a:effectLst/>
                          <a:latin typeface="Arial Narrow" panose="020B0606020202030204" pitchFamily="34" charset="0"/>
                          <a:ea typeface="Times New Roman" panose="02020603050405020304" pitchFamily="18" charset="0"/>
                        </a:rPr>
                        <a:t>68%</a:t>
                      </a:r>
                      <a:endParaRPr lang="en-ZA" sz="1050">
                        <a:effectLst/>
                        <a:latin typeface="Arial Narrow" panose="020B0606020202030204" pitchFamily="34" charset="0"/>
                        <a:ea typeface="Times New Roman" panose="02020603050405020304" pitchFamily="18" charset="0"/>
                      </a:endParaRPr>
                    </a:p>
                  </a:txBody>
                  <a:tcPr marL="68580" marR="68580"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FFFF"/>
                    </a:solidFill>
                  </a:tcPr>
                </a:tc>
                <a:tc>
                  <a:txBody>
                    <a:bodyPr/>
                    <a:lstStyle/>
                    <a:p>
                      <a:pPr algn="ctr">
                        <a:lnSpc>
                          <a:spcPct val="150000"/>
                        </a:lnSpc>
                        <a:spcAft>
                          <a:spcPts val="0"/>
                        </a:spcAft>
                      </a:pPr>
                      <a:r>
                        <a:rPr lang="en-ZA" sz="900" dirty="0">
                          <a:solidFill>
                            <a:srgbClr val="FF0000"/>
                          </a:solidFill>
                          <a:effectLst/>
                          <a:latin typeface="Arial Narrow" panose="020B0606020202030204" pitchFamily="34" charset="0"/>
                          <a:ea typeface="Times New Roman" panose="02020603050405020304" pitchFamily="18" charset="0"/>
                        </a:rPr>
                        <a:t>(24%)</a:t>
                      </a:r>
                      <a:endParaRPr lang="en-ZA" sz="1050" dirty="0">
                        <a:effectLst/>
                        <a:latin typeface="Arial Narrow" panose="020B0606020202030204" pitchFamily="34" charset="0"/>
                        <a:ea typeface="Times New Roman" panose="02020603050405020304" pitchFamily="18" charset="0"/>
                      </a:endParaRPr>
                    </a:p>
                  </a:txBody>
                  <a:tcPr marL="68580" marR="68580"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D9E1F2"/>
                    </a:solidFill>
                  </a:tcPr>
                </a:tc>
                <a:tc>
                  <a:txBody>
                    <a:bodyPr/>
                    <a:lstStyle/>
                    <a:p>
                      <a:pPr algn="ctr">
                        <a:lnSpc>
                          <a:spcPct val="150000"/>
                        </a:lnSpc>
                        <a:spcAft>
                          <a:spcPts val="0"/>
                        </a:spcAft>
                      </a:pPr>
                      <a:r>
                        <a:rPr lang="en-ZA" sz="900" b="1" dirty="0">
                          <a:solidFill>
                            <a:srgbClr val="FFFFFF"/>
                          </a:solidFill>
                          <a:effectLst/>
                          <a:latin typeface="Arial Narrow" panose="020B0606020202030204" pitchFamily="34" charset="0"/>
                          <a:ea typeface="Times New Roman" panose="02020603050405020304" pitchFamily="18" charset="0"/>
                        </a:rPr>
                        <a:t>74%</a:t>
                      </a:r>
                      <a:endParaRPr lang="en-ZA" sz="1050" dirty="0">
                        <a:effectLst/>
                        <a:latin typeface="Arial Narrow" panose="020B0606020202030204" pitchFamily="34" charset="0"/>
                        <a:ea typeface="Times New Roman" panose="02020603050405020304" pitchFamily="18" charset="0"/>
                      </a:endParaRPr>
                    </a:p>
                  </a:txBody>
                  <a:tcPr marL="68580" marR="68580"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0000"/>
                    </a:solidFill>
                  </a:tcPr>
                </a:tc>
                <a:extLst>
                  <a:ext uri="{0D108BD9-81ED-4DB2-BD59-A6C34878D82A}">
                    <a16:rowId xmlns:a16="http://schemas.microsoft.com/office/drawing/2014/main" xmlns="" val="10008"/>
                  </a:ext>
                </a:extLst>
              </a:tr>
              <a:tr h="196632">
                <a:tc>
                  <a:txBody>
                    <a:bodyPr/>
                    <a:lstStyle/>
                    <a:p>
                      <a:pPr algn="ctr">
                        <a:lnSpc>
                          <a:spcPct val="100000"/>
                        </a:lnSpc>
                        <a:spcAft>
                          <a:spcPts val="0"/>
                        </a:spcAft>
                      </a:pPr>
                      <a:r>
                        <a:rPr lang="en-ZA" sz="900" b="1" dirty="0">
                          <a:solidFill>
                            <a:srgbClr val="000000"/>
                          </a:solidFill>
                          <a:effectLst/>
                          <a:latin typeface="Arial Narrow" panose="020B0606020202030204" pitchFamily="34" charset="0"/>
                          <a:ea typeface="Times New Roman" panose="02020603050405020304" pitchFamily="18" charset="0"/>
                        </a:rPr>
                        <a:t>4.2</a:t>
                      </a:r>
                      <a:endParaRPr lang="en-ZA" sz="900" dirty="0">
                        <a:effectLst/>
                        <a:latin typeface="Arial" panose="020B0604020202020204" pitchFamily="34" charset="0"/>
                        <a:ea typeface="Times New Roman" panose="02020603050405020304" pitchFamily="18" charset="0"/>
                      </a:endParaRPr>
                    </a:p>
                  </a:txBody>
                  <a:tcPr marL="23187" marR="23187"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tcPr>
                </a:tc>
                <a:tc>
                  <a:txBody>
                    <a:bodyPr/>
                    <a:lstStyle/>
                    <a:p>
                      <a:pPr>
                        <a:lnSpc>
                          <a:spcPct val="100000"/>
                        </a:lnSpc>
                        <a:spcAft>
                          <a:spcPts val="0"/>
                        </a:spcAft>
                      </a:pPr>
                      <a:r>
                        <a:rPr lang="en-ZA" sz="900" dirty="0">
                          <a:solidFill>
                            <a:srgbClr val="000000"/>
                          </a:solidFill>
                          <a:effectLst/>
                          <a:latin typeface="Arial Narrow" panose="020B0606020202030204" pitchFamily="34" charset="0"/>
                          <a:ea typeface="Times New Roman" panose="02020603050405020304" pitchFamily="18" charset="0"/>
                        </a:rPr>
                        <a:t>Maintain system uptime at online Post Office branches</a:t>
                      </a:r>
                      <a:endParaRPr lang="en-ZA" sz="900" dirty="0">
                        <a:effectLst/>
                        <a:latin typeface="Arial" panose="020B0604020202020204" pitchFamily="34" charset="0"/>
                        <a:ea typeface="Times New Roman" panose="02020603050405020304" pitchFamily="18" charset="0"/>
                      </a:endParaRPr>
                    </a:p>
                  </a:txBody>
                  <a:tcPr marL="23187" marR="23187"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FFFF"/>
                    </a:solidFill>
                  </a:tcPr>
                </a:tc>
                <a:tc>
                  <a:txBody>
                    <a:bodyPr/>
                    <a:lstStyle/>
                    <a:p>
                      <a:pPr algn="ctr">
                        <a:lnSpc>
                          <a:spcPct val="100000"/>
                        </a:lnSpc>
                        <a:spcAft>
                          <a:spcPts val="0"/>
                        </a:spcAft>
                      </a:pPr>
                      <a:r>
                        <a:rPr lang="en-ZA" sz="900" dirty="0">
                          <a:solidFill>
                            <a:srgbClr val="000000"/>
                          </a:solidFill>
                          <a:effectLst/>
                          <a:latin typeface="Arial Narrow" panose="020B0606020202030204" pitchFamily="34" charset="0"/>
                          <a:ea typeface="Times New Roman" panose="02020603050405020304" pitchFamily="18" charset="0"/>
                        </a:rPr>
                        <a:t>98%</a:t>
                      </a:r>
                      <a:endParaRPr lang="en-ZA" sz="900" dirty="0">
                        <a:effectLst/>
                        <a:latin typeface="Arial" panose="020B0604020202020204" pitchFamily="34" charset="0"/>
                        <a:ea typeface="Times New Roman" panose="02020603050405020304" pitchFamily="18" charset="0"/>
                      </a:endParaRPr>
                    </a:p>
                  </a:txBody>
                  <a:tcPr marL="23187" marR="23187"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FFFF"/>
                    </a:solidFill>
                  </a:tcPr>
                </a:tc>
                <a:tc>
                  <a:txBody>
                    <a:bodyPr/>
                    <a:lstStyle/>
                    <a:p>
                      <a:pPr algn="ctr">
                        <a:lnSpc>
                          <a:spcPct val="150000"/>
                        </a:lnSpc>
                        <a:spcAft>
                          <a:spcPts val="0"/>
                        </a:spcAft>
                      </a:pPr>
                      <a:r>
                        <a:rPr lang="en-ZA" sz="900" dirty="0">
                          <a:solidFill>
                            <a:srgbClr val="000000"/>
                          </a:solidFill>
                          <a:effectLst/>
                          <a:latin typeface="Arial Narrow" panose="020B0606020202030204" pitchFamily="34" charset="0"/>
                          <a:ea typeface="Times New Roman" panose="02020603050405020304" pitchFamily="18" charset="0"/>
                        </a:rPr>
                        <a:t>98%</a:t>
                      </a:r>
                      <a:endParaRPr lang="en-ZA" sz="1050" dirty="0">
                        <a:effectLst/>
                        <a:latin typeface="Arial Narrow" panose="020B0606020202030204" pitchFamily="34" charset="0"/>
                        <a:ea typeface="Times New Roman" panose="02020603050405020304" pitchFamily="18" charset="0"/>
                      </a:endParaRPr>
                    </a:p>
                  </a:txBody>
                  <a:tcPr marL="68580" marR="68580"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FFFF"/>
                    </a:solidFill>
                  </a:tcPr>
                </a:tc>
                <a:tc>
                  <a:txBody>
                    <a:bodyPr/>
                    <a:lstStyle/>
                    <a:p>
                      <a:pPr algn="ctr">
                        <a:lnSpc>
                          <a:spcPct val="150000"/>
                        </a:lnSpc>
                        <a:spcAft>
                          <a:spcPts val="0"/>
                        </a:spcAft>
                      </a:pPr>
                      <a:r>
                        <a:rPr lang="en-ZA" sz="900">
                          <a:solidFill>
                            <a:srgbClr val="000000"/>
                          </a:solidFill>
                          <a:effectLst/>
                          <a:latin typeface="Arial Narrow" panose="020B0606020202030204" pitchFamily="34" charset="0"/>
                          <a:ea typeface="Times New Roman" panose="02020603050405020304" pitchFamily="18" charset="0"/>
                        </a:rPr>
                        <a:t>99.90%</a:t>
                      </a:r>
                      <a:endParaRPr lang="en-ZA" sz="1050">
                        <a:effectLst/>
                        <a:latin typeface="Arial Narrow" panose="020B0606020202030204" pitchFamily="34" charset="0"/>
                        <a:ea typeface="Times New Roman" panose="02020603050405020304" pitchFamily="18" charset="0"/>
                      </a:endParaRPr>
                    </a:p>
                  </a:txBody>
                  <a:tcPr marL="68580" marR="68580"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FFFF"/>
                    </a:solidFill>
                  </a:tcPr>
                </a:tc>
                <a:tc>
                  <a:txBody>
                    <a:bodyPr/>
                    <a:lstStyle/>
                    <a:p>
                      <a:pPr algn="ctr">
                        <a:lnSpc>
                          <a:spcPct val="150000"/>
                        </a:lnSpc>
                        <a:spcAft>
                          <a:spcPts val="0"/>
                        </a:spcAft>
                      </a:pPr>
                      <a:r>
                        <a:rPr lang="en-ZA" sz="900" dirty="0">
                          <a:solidFill>
                            <a:srgbClr val="000000"/>
                          </a:solidFill>
                          <a:effectLst/>
                          <a:latin typeface="Arial Narrow" panose="020B0606020202030204" pitchFamily="34" charset="0"/>
                          <a:ea typeface="Times New Roman" panose="02020603050405020304" pitchFamily="18" charset="0"/>
                        </a:rPr>
                        <a:t>1.90%</a:t>
                      </a:r>
                      <a:endParaRPr lang="en-ZA" sz="1050" dirty="0">
                        <a:effectLst/>
                        <a:latin typeface="Arial Narrow" panose="020B0606020202030204" pitchFamily="34" charset="0"/>
                        <a:ea typeface="Times New Roman" panose="02020603050405020304" pitchFamily="18" charset="0"/>
                      </a:endParaRPr>
                    </a:p>
                  </a:txBody>
                  <a:tcPr marL="68580" marR="68580"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D9E1F2"/>
                    </a:solidFill>
                  </a:tcPr>
                </a:tc>
                <a:tc>
                  <a:txBody>
                    <a:bodyPr/>
                    <a:lstStyle/>
                    <a:p>
                      <a:pPr algn="ctr">
                        <a:lnSpc>
                          <a:spcPct val="150000"/>
                        </a:lnSpc>
                        <a:spcAft>
                          <a:spcPts val="0"/>
                        </a:spcAft>
                      </a:pPr>
                      <a:r>
                        <a:rPr lang="en-ZA" sz="900" b="1" dirty="0">
                          <a:solidFill>
                            <a:srgbClr val="FFFFFF"/>
                          </a:solidFill>
                          <a:effectLst/>
                          <a:latin typeface="Arial Narrow" panose="020B0606020202030204" pitchFamily="34" charset="0"/>
                          <a:ea typeface="Times New Roman" panose="02020603050405020304" pitchFamily="18" charset="0"/>
                        </a:rPr>
                        <a:t>102%</a:t>
                      </a:r>
                      <a:endParaRPr lang="en-ZA" sz="1050" dirty="0">
                        <a:effectLst/>
                        <a:latin typeface="Arial Narrow" panose="020B0606020202030204" pitchFamily="34" charset="0"/>
                        <a:ea typeface="Times New Roman" panose="02020603050405020304" pitchFamily="18" charset="0"/>
                      </a:endParaRPr>
                    </a:p>
                  </a:txBody>
                  <a:tcPr marL="68580" marR="68580"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00B050"/>
                    </a:solidFill>
                  </a:tcPr>
                </a:tc>
                <a:extLst>
                  <a:ext uri="{0D108BD9-81ED-4DB2-BD59-A6C34878D82A}">
                    <a16:rowId xmlns:a16="http://schemas.microsoft.com/office/drawing/2014/main" xmlns="" val="10009"/>
                  </a:ext>
                </a:extLst>
              </a:tr>
              <a:tr h="196632">
                <a:tc>
                  <a:txBody>
                    <a:bodyPr/>
                    <a:lstStyle/>
                    <a:p>
                      <a:pPr algn="ctr">
                        <a:lnSpc>
                          <a:spcPct val="100000"/>
                        </a:lnSpc>
                        <a:spcAft>
                          <a:spcPts val="0"/>
                        </a:spcAft>
                      </a:pPr>
                      <a:r>
                        <a:rPr lang="en-ZA" sz="900" b="1" dirty="0">
                          <a:solidFill>
                            <a:srgbClr val="000000"/>
                          </a:solidFill>
                          <a:effectLst/>
                          <a:latin typeface="Arial Narrow" panose="020B0606020202030204" pitchFamily="34" charset="0"/>
                          <a:ea typeface="Times New Roman" panose="02020603050405020304" pitchFamily="18" charset="0"/>
                        </a:rPr>
                        <a:t>4.3</a:t>
                      </a:r>
                      <a:endParaRPr lang="en-ZA" sz="900" dirty="0">
                        <a:effectLst/>
                        <a:latin typeface="Arial" panose="020B0604020202020204" pitchFamily="34" charset="0"/>
                        <a:ea typeface="Times New Roman" panose="02020603050405020304" pitchFamily="18" charset="0"/>
                      </a:endParaRPr>
                    </a:p>
                  </a:txBody>
                  <a:tcPr marL="23187" marR="23187"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tcPr>
                </a:tc>
                <a:tc>
                  <a:txBody>
                    <a:bodyPr/>
                    <a:lstStyle/>
                    <a:p>
                      <a:pPr>
                        <a:lnSpc>
                          <a:spcPct val="100000"/>
                        </a:lnSpc>
                        <a:spcAft>
                          <a:spcPts val="0"/>
                        </a:spcAft>
                      </a:pPr>
                      <a:r>
                        <a:rPr lang="en-ZA" sz="900" dirty="0">
                          <a:solidFill>
                            <a:srgbClr val="000000"/>
                          </a:solidFill>
                          <a:effectLst/>
                          <a:latin typeface="Arial Narrow" panose="020B0606020202030204" pitchFamily="34" charset="0"/>
                          <a:ea typeface="Times New Roman" panose="02020603050405020304" pitchFamily="18" charset="0"/>
                        </a:rPr>
                        <a:t>Rollout IPS equipment</a:t>
                      </a:r>
                      <a:endParaRPr lang="en-ZA" sz="900" dirty="0">
                        <a:effectLst/>
                        <a:latin typeface="Arial" panose="020B0604020202020204" pitchFamily="34" charset="0"/>
                        <a:ea typeface="Times New Roman" panose="02020603050405020304" pitchFamily="18" charset="0"/>
                      </a:endParaRPr>
                    </a:p>
                  </a:txBody>
                  <a:tcPr marL="23187" marR="23187"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FFFF"/>
                    </a:solidFill>
                  </a:tcPr>
                </a:tc>
                <a:tc>
                  <a:txBody>
                    <a:bodyPr/>
                    <a:lstStyle/>
                    <a:p>
                      <a:pPr algn="ctr">
                        <a:lnSpc>
                          <a:spcPct val="100000"/>
                        </a:lnSpc>
                        <a:spcAft>
                          <a:spcPts val="0"/>
                        </a:spcAft>
                      </a:pPr>
                      <a:r>
                        <a:rPr lang="en-ZA" sz="900" dirty="0">
                          <a:solidFill>
                            <a:srgbClr val="000000"/>
                          </a:solidFill>
                          <a:effectLst/>
                          <a:latin typeface="Arial Narrow" panose="020B0606020202030204" pitchFamily="34" charset="0"/>
                          <a:ea typeface="Times New Roman" panose="02020603050405020304" pitchFamily="18" charset="0"/>
                        </a:rPr>
                        <a:t>100%</a:t>
                      </a:r>
                      <a:endParaRPr lang="en-ZA" sz="900" dirty="0">
                        <a:effectLst/>
                        <a:latin typeface="Arial" panose="020B0604020202020204" pitchFamily="34" charset="0"/>
                        <a:ea typeface="Times New Roman" panose="02020603050405020304" pitchFamily="18" charset="0"/>
                      </a:endParaRPr>
                    </a:p>
                  </a:txBody>
                  <a:tcPr marL="23187" marR="23187"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FFFF"/>
                    </a:solidFill>
                  </a:tcPr>
                </a:tc>
                <a:tc>
                  <a:txBody>
                    <a:bodyPr/>
                    <a:lstStyle/>
                    <a:p>
                      <a:pPr algn="ctr">
                        <a:lnSpc>
                          <a:spcPct val="150000"/>
                        </a:lnSpc>
                        <a:spcAft>
                          <a:spcPts val="0"/>
                        </a:spcAft>
                      </a:pPr>
                      <a:r>
                        <a:rPr lang="en-ZA" sz="900" dirty="0">
                          <a:solidFill>
                            <a:srgbClr val="000000"/>
                          </a:solidFill>
                          <a:effectLst/>
                          <a:latin typeface="Arial Narrow" panose="020B0606020202030204" pitchFamily="34" charset="0"/>
                          <a:ea typeface="Times New Roman" panose="02020603050405020304" pitchFamily="18" charset="0"/>
                        </a:rPr>
                        <a:t>No target</a:t>
                      </a:r>
                      <a:endParaRPr lang="en-ZA" sz="1050" dirty="0">
                        <a:effectLst/>
                        <a:latin typeface="Arial Narrow" panose="020B0606020202030204" pitchFamily="34" charset="0"/>
                        <a:ea typeface="Times New Roman" panose="02020603050405020304" pitchFamily="18" charset="0"/>
                      </a:endParaRPr>
                    </a:p>
                  </a:txBody>
                  <a:tcPr marL="68580" marR="68580"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FFFF"/>
                    </a:solidFill>
                  </a:tcPr>
                </a:tc>
                <a:tc>
                  <a:txBody>
                    <a:bodyPr/>
                    <a:lstStyle/>
                    <a:p>
                      <a:pPr algn="ctr">
                        <a:lnSpc>
                          <a:spcPct val="150000"/>
                        </a:lnSpc>
                        <a:spcAft>
                          <a:spcPts val="0"/>
                        </a:spcAft>
                      </a:pPr>
                      <a:r>
                        <a:rPr lang="en-ZA" sz="900">
                          <a:solidFill>
                            <a:srgbClr val="000000"/>
                          </a:solidFill>
                          <a:effectLst/>
                          <a:latin typeface="Arial Narrow" panose="020B0606020202030204" pitchFamily="34" charset="0"/>
                          <a:ea typeface="Times New Roman" panose="02020603050405020304" pitchFamily="18" charset="0"/>
                        </a:rPr>
                        <a:t>N/a</a:t>
                      </a:r>
                      <a:endParaRPr lang="en-ZA" sz="1050">
                        <a:effectLst/>
                        <a:latin typeface="Arial Narrow" panose="020B0606020202030204" pitchFamily="34" charset="0"/>
                        <a:ea typeface="Times New Roman" panose="02020603050405020304" pitchFamily="18" charset="0"/>
                      </a:endParaRPr>
                    </a:p>
                  </a:txBody>
                  <a:tcPr marL="68580" marR="68580"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FFFF"/>
                    </a:solidFill>
                  </a:tcPr>
                </a:tc>
                <a:tc>
                  <a:txBody>
                    <a:bodyPr/>
                    <a:lstStyle/>
                    <a:p>
                      <a:pPr algn="ctr">
                        <a:lnSpc>
                          <a:spcPct val="150000"/>
                        </a:lnSpc>
                        <a:spcAft>
                          <a:spcPts val="0"/>
                        </a:spcAft>
                      </a:pPr>
                      <a:r>
                        <a:rPr lang="en-ZA" sz="900" dirty="0">
                          <a:effectLst/>
                          <a:latin typeface="Arial Narrow" panose="020B0606020202030204" pitchFamily="34" charset="0"/>
                          <a:ea typeface="Times New Roman" panose="02020603050405020304" pitchFamily="18" charset="0"/>
                        </a:rPr>
                        <a:t>N/a</a:t>
                      </a:r>
                      <a:endParaRPr lang="en-ZA" sz="1050" dirty="0">
                        <a:effectLst/>
                        <a:latin typeface="Arial Narrow" panose="020B0606020202030204" pitchFamily="34" charset="0"/>
                        <a:ea typeface="Times New Roman" panose="02020603050405020304" pitchFamily="18" charset="0"/>
                      </a:endParaRPr>
                    </a:p>
                  </a:txBody>
                  <a:tcPr marL="68580" marR="68580"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D9E1F2"/>
                    </a:solidFill>
                  </a:tcPr>
                </a:tc>
                <a:tc>
                  <a:txBody>
                    <a:bodyPr/>
                    <a:lstStyle/>
                    <a:p>
                      <a:pPr algn="ctr">
                        <a:lnSpc>
                          <a:spcPct val="150000"/>
                        </a:lnSpc>
                        <a:spcAft>
                          <a:spcPts val="0"/>
                        </a:spcAft>
                      </a:pPr>
                      <a:r>
                        <a:rPr lang="en-ZA" sz="900" b="1" dirty="0">
                          <a:effectLst/>
                          <a:latin typeface="Arial Narrow" panose="020B0606020202030204" pitchFamily="34" charset="0"/>
                          <a:ea typeface="Times New Roman" panose="02020603050405020304" pitchFamily="18" charset="0"/>
                        </a:rPr>
                        <a:t>N/a</a:t>
                      </a:r>
                      <a:endParaRPr lang="en-ZA" sz="1050" dirty="0">
                        <a:effectLst/>
                        <a:latin typeface="Arial Narrow" panose="020B0606020202030204" pitchFamily="34" charset="0"/>
                        <a:ea typeface="Times New Roman" panose="02020603050405020304" pitchFamily="18" charset="0"/>
                      </a:endParaRPr>
                    </a:p>
                  </a:txBody>
                  <a:tcPr marL="68580" marR="68580"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FFFF"/>
                    </a:solidFill>
                  </a:tcPr>
                </a:tc>
                <a:extLst>
                  <a:ext uri="{0D108BD9-81ED-4DB2-BD59-A6C34878D82A}">
                    <a16:rowId xmlns:a16="http://schemas.microsoft.com/office/drawing/2014/main" xmlns="" val="10010"/>
                  </a:ext>
                </a:extLst>
              </a:tr>
              <a:tr h="196632">
                <a:tc>
                  <a:txBody>
                    <a:bodyPr/>
                    <a:lstStyle/>
                    <a:p>
                      <a:pPr algn="ctr">
                        <a:lnSpc>
                          <a:spcPct val="100000"/>
                        </a:lnSpc>
                        <a:spcAft>
                          <a:spcPts val="0"/>
                        </a:spcAft>
                      </a:pPr>
                      <a:r>
                        <a:rPr lang="en-ZA" sz="900" b="1" dirty="0">
                          <a:solidFill>
                            <a:srgbClr val="000000"/>
                          </a:solidFill>
                          <a:effectLst/>
                          <a:latin typeface="Arial Narrow" panose="020B0606020202030204" pitchFamily="34" charset="0"/>
                          <a:ea typeface="Times New Roman" panose="02020603050405020304" pitchFamily="18" charset="0"/>
                        </a:rPr>
                        <a:t>5.1</a:t>
                      </a:r>
                      <a:endParaRPr lang="en-ZA" sz="900" dirty="0">
                        <a:effectLst/>
                        <a:latin typeface="Arial" panose="020B0604020202020204" pitchFamily="34" charset="0"/>
                        <a:ea typeface="Times New Roman" panose="02020603050405020304" pitchFamily="18" charset="0"/>
                      </a:endParaRPr>
                    </a:p>
                  </a:txBody>
                  <a:tcPr marL="23187" marR="23187"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FFFF"/>
                    </a:solidFill>
                  </a:tcPr>
                </a:tc>
                <a:tc>
                  <a:txBody>
                    <a:bodyPr/>
                    <a:lstStyle/>
                    <a:p>
                      <a:pPr algn="just">
                        <a:lnSpc>
                          <a:spcPct val="100000"/>
                        </a:lnSpc>
                        <a:spcAft>
                          <a:spcPts val="0"/>
                        </a:spcAft>
                      </a:pPr>
                      <a:r>
                        <a:rPr lang="en-ZA" sz="900" dirty="0">
                          <a:solidFill>
                            <a:srgbClr val="000000"/>
                          </a:solidFill>
                          <a:effectLst/>
                          <a:latin typeface="Arial Narrow" panose="020B0606020202030204" pitchFamily="34" charset="0"/>
                          <a:ea typeface="Times New Roman" panose="02020603050405020304" pitchFamily="18" charset="0"/>
                        </a:rPr>
                        <a:t>Automation of Mail Centres</a:t>
                      </a:r>
                      <a:endParaRPr lang="en-ZA" sz="900" dirty="0">
                        <a:effectLst/>
                        <a:latin typeface="Arial" panose="020B0604020202020204" pitchFamily="34" charset="0"/>
                        <a:ea typeface="Times New Roman" panose="02020603050405020304" pitchFamily="18" charset="0"/>
                      </a:endParaRPr>
                    </a:p>
                  </a:txBody>
                  <a:tcPr marL="23187" marR="23187"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FFFF"/>
                    </a:solidFill>
                  </a:tcPr>
                </a:tc>
                <a:tc>
                  <a:txBody>
                    <a:bodyPr/>
                    <a:lstStyle/>
                    <a:p>
                      <a:pPr algn="ctr">
                        <a:lnSpc>
                          <a:spcPct val="100000"/>
                        </a:lnSpc>
                        <a:spcAft>
                          <a:spcPts val="0"/>
                        </a:spcAft>
                      </a:pPr>
                      <a:r>
                        <a:rPr lang="en-ZA" sz="900" dirty="0">
                          <a:solidFill>
                            <a:srgbClr val="000000"/>
                          </a:solidFill>
                          <a:effectLst/>
                          <a:latin typeface="Arial Narrow" panose="020B0606020202030204" pitchFamily="34" charset="0"/>
                          <a:ea typeface="Times New Roman" panose="02020603050405020304" pitchFamily="18" charset="0"/>
                        </a:rPr>
                        <a:t>100%</a:t>
                      </a:r>
                      <a:endParaRPr lang="en-ZA" sz="900" dirty="0">
                        <a:effectLst/>
                        <a:latin typeface="Arial" panose="020B0604020202020204" pitchFamily="34" charset="0"/>
                        <a:ea typeface="Times New Roman" panose="02020603050405020304" pitchFamily="18" charset="0"/>
                      </a:endParaRPr>
                    </a:p>
                  </a:txBody>
                  <a:tcPr marL="23187" marR="23187"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FFFF"/>
                    </a:solidFill>
                  </a:tcPr>
                </a:tc>
                <a:tc>
                  <a:txBody>
                    <a:bodyPr/>
                    <a:lstStyle/>
                    <a:p>
                      <a:pPr algn="ctr">
                        <a:lnSpc>
                          <a:spcPct val="150000"/>
                        </a:lnSpc>
                        <a:spcAft>
                          <a:spcPts val="0"/>
                        </a:spcAft>
                      </a:pPr>
                      <a:r>
                        <a:rPr lang="en-ZA" sz="900" dirty="0">
                          <a:solidFill>
                            <a:srgbClr val="000000"/>
                          </a:solidFill>
                          <a:effectLst/>
                          <a:latin typeface="Arial Narrow" panose="020B0606020202030204" pitchFamily="34" charset="0"/>
                          <a:ea typeface="Times New Roman" panose="02020603050405020304" pitchFamily="18" charset="0"/>
                        </a:rPr>
                        <a:t>100%</a:t>
                      </a:r>
                      <a:endParaRPr lang="en-ZA" sz="1050" dirty="0">
                        <a:effectLst/>
                        <a:latin typeface="Arial Narrow" panose="020B0606020202030204" pitchFamily="34" charset="0"/>
                        <a:ea typeface="Times New Roman" panose="02020603050405020304" pitchFamily="18" charset="0"/>
                      </a:endParaRPr>
                    </a:p>
                  </a:txBody>
                  <a:tcPr marL="68580" marR="68580"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FFFF"/>
                    </a:solidFill>
                  </a:tcPr>
                </a:tc>
                <a:tc>
                  <a:txBody>
                    <a:bodyPr/>
                    <a:lstStyle/>
                    <a:p>
                      <a:pPr algn="ctr">
                        <a:lnSpc>
                          <a:spcPct val="150000"/>
                        </a:lnSpc>
                        <a:spcAft>
                          <a:spcPts val="0"/>
                        </a:spcAft>
                      </a:pPr>
                      <a:r>
                        <a:rPr lang="en-ZA" sz="900">
                          <a:solidFill>
                            <a:srgbClr val="000000"/>
                          </a:solidFill>
                          <a:effectLst/>
                          <a:latin typeface="Arial Narrow" panose="020B0606020202030204" pitchFamily="34" charset="0"/>
                          <a:ea typeface="Times New Roman" panose="02020603050405020304" pitchFamily="18" charset="0"/>
                        </a:rPr>
                        <a:t>49%</a:t>
                      </a:r>
                      <a:endParaRPr lang="en-ZA" sz="1050">
                        <a:effectLst/>
                        <a:latin typeface="Arial Narrow" panose="020B0606020202030204" pitchFamily="34" charset="0"/>
                        <a:ea typeface="Times New Roman" panose="02020603050405020304" pitchFamily="18" charset="0"/>
                      </a:endParaRPr>
                    </a:p>
                  </a:txBody>
                  <a:tcPr marL="68580" marR="68580"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FFFF"/>
                    </a:solidFill>
                  </a:tcPr>
                </a:tc>
                <a:tc>
                  <a:txBody>
                    <a:bodyPr/>
                    <a:lstStyle/>
                    <a:p>
                      <a:pPr algn="ctr">
                        <a:lnSpc>
                          <a:spcPct val="150000"/>
                        </a:lnSpc>
                        <a:spcAft>
                          <a:spcPts val="0"/>
                        </a:spcAft>
                      </a:pPr>
                      <a:r>
                        <a:rPr lang="en-ZA" sz="900" dirty="0">
                          <a:solidFill>
                            <a:srgbClr val="FF0000"/>
                          </a:solidFill>
                          <a:effectLst/>
                          <a:latin typeface="Arial Narrow" panose="020B0606020202030204" pitchFamily="34" charset="0"/>
                          <a:ea typeface="Times New Roman" panose="02020603050405020304" pitchFamily="18" charset="0"/>
                        </a:rPr>
                        <a:t>(51%)</a:t>
                      </a:r>
                      <a:endParaRPr lang="en-ZA" sz="1050" dirty="0">
                        <a:effectLst/>
                        <a:latin typeface="Arial Narrow" panose="020B0606020202030204" pitchFamily="34" charset="0"/>
                        <a:ea typeface="Times New Roman" panose="02020603050405020304" pitchFamily="18" charset="0"/>
                      </a:endParaRPr>
                    </a:p>
                  </a:txBody>
                  <a:tcPr marL="68580" marR="68580"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D9E1F2"/>
                    </a:solidFill>
                  </a:tcPr>
                </a:tc>
                <a:tc>
                  <a:txBody>
                    <a:bodyPr/>
                    <a:lstStyle/>
                    <a:p>
                      <a:pPr algn="ctr">
                        <a:lnSpc>
                          <a:spcPct val="150000"/>
                        </a:lnSpc>
                        <a:spcAft>
                          <a:spcPts val="0"/>
                        </a:spcAft>
                      </a:pPr>
                      <a:r>
                        <a:rPr lang="en-ZA" sz="900" b="1" dirty="0">
                          <a:solidFill>
                            <a:srgbClr val="FFFFFF"/>
                          </a:solidFill>
                          <a:effectLst/>
                          <a:latin typeface="Arial Narrow" panose="020B0606020202030204" pitchFamily="34" charset="0"/>
                          <a:ea typeface="Times New Roman" panose="02020603050405020304" pitchFamily="18" charset="0"/>
                        </a:rPr>
                        <a:t>49%</a:t>
                      </a:r>
                      <a:endParaRPr lang="en-ZA" sz="1050" dirty="0">
                        <a:effectLst/>
                        <a:latin typeface="Arial Narrow" panose="020B0606020202030204" pitchFamily="34" charset="0"/>
                        <a:ea typeface="Times New Roman" panose="02020603050405020304" pitchFamily="18" charset="0"/>
                      </a:endParaRPr>
                    </a:p>
                  </a:txBody>
                  <a:tcPr marL="68580" marR="68580"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0000"/>
                    </a:solidFill>
                  </a:tcPr>
                </a:tc>
                <a:extLst>
                  <a:ext uri="{0D108BD9-81ED-4DB2-BD59-A6C34878D82A}">
                    <a16:rowId xmlns:a16="http://schemas.microsoft.com/office/drawing/2014/main" xmlns="" val="10011"/>
                  </a:ext>
                </a:extLst>
              </a:tr>
              <a:tr h="196632">
                <a:tc>
                  <a:txBody>
                    <a:bodyPr/>
                    <a:lstStyle/>
                    <a:p>
                      <a:pPr algn="ctr">
                        <a:lnSpc>
                          <a:spcPct val="100000"/>
                        </a:lnSpc>
                        <a:spcAft>
                          <a:spcPts val="0"/>
                        </a:spcAft>
                      </a:pPr>
                      <a:r>
                        <a:rPr lang="en-ZA" sz="900" b="1" dirty="0">
                          <a:solidFill>
                            <a:srgbClr val="000000"/>
                          </a:solidFill>
                          <a:effectLst/>
                          <a:latin typeface="Arial Narrow" panose="020B0606020202030204" pitchFamily="34" charset="0"/>
                          <a:ea typeface="Times New Roman" panose="02020603050405020304" pitchFamily="18" charset="0"/>
                        </a:rPr>
                        <a:t>5.2</a:t>
                      </a:r>
                      <a:endParaRPr lang="en-ZA" sz="900" dirty="0">
                        <a:effectLst/>
                        <a:latin typeface="Arial" panose="020B0604020202020204" pitchFamily="34" charset="0"/>
                        <a:ea typeface="Times New Roman" panose="02020603050405020304" pitchFamily="18" charset="0"/>
                      </a:endParaRPr>
                    </a:p>
                  </a:txBody>
                  <a:tcPr marL="23187" marR="23187"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FFFF"/>
                    </a:solidFill>
                  </a:tcPr>
                </a:tc>
                <a:tc>
                  <a:txBody>
                    <a:bodyPr/>
                    <a:lstStyle/>
                    <a:p>
                      <a:pPr algn="just">
                        <a:lnSpc>
                          <a:spcPct val="100000"/>
                        </a:lnSpc>
                        <a:spcAft>
                          <a:spcPts val="0"/>
                        </a:spcAft>
                      </a:pPr>
                      <a:r>
                        <a:rPr lang="en-ZA" sz="900" dirty="0">
                          <a:solidFill>
                            <a:srgbClr val="000000"/>
                          </a:solidFill>
                          <a:effectLst/>
                          <a:latin typeface="Arial Narrow" panose="020B0606020202030204" pitchFamily="34" charset="0"/>
                          <a:ea typeface="Times New Roman" panose="02020603050405020304" pitchFamily="18" charset="0"/>
                        </a:rPr>
                        <a:t>Launch digital solutions for products and services</a:t>
                      </a:r>
                      <a:endParaRPr lang="en-ZA" sz="900" dirty="0">
                        <a:effectLst/>
                        <a:latin typeface="Arial" panose="020B0604020202020204" pitchFamily="34" charset="0"/>
                        <a:ea typeface="Times New Roman" panose="02020603050405020304" pitchFamily="18" charset="0"/>
                      </a:endParaRPr>
                    </a:p>
                  </a:txBody>
                  <a:tcPr marL="23187" marR="23187"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FFFF"/>
                    </a:solidFill>
                  </a:tcPr>
                </a:tc>
                <a:tc>
                  <a:txBody>
                    <a:bodyPr/>
                    <a:lstStyle/>
                    <a:p>
                      <a:pPr algn="ctr">
                        <a:lnSpc>
                          <a:spcPct val="100000"/>
                        </a:lnSpc>
                        <a:spcAft>
                          <a:spcPts val="0"/>
                        </a:spcAft>
                      </a:pPr>
                      <a:r>
                        <a:rPr lang="en-ZA" sz="900" dirty="0">
                          <a:solidFill>
                            <a:srgbClr val="000000"/>
                          </a:solidFill>
                          <a:effectLst/>
                          <a:latin typeface="Arial Narrow" panose="020B0606020202030204" pitchFamily="34" charset="0"/>
                          <a:ea typeface="Times New Roman" panose="02020603050405020304" pitchFamily="18" charset="0"/>
                        </a:rPr>
                        <a:t>2</a:t>
                      </a:r>
                      <a:endParaRPr lang="en-ZA" sz="900" dirty="0">
                        <a:effectLst/>
                        <a:latin typeface="Arial" panose="020B0604020202020204" pitchFamily="34" charset="0"/>
                        <a:ea typeface="Times New Roman" panose="02020603050405020304" pitchFamily="18" charset="0"/>
                      </a:endParaRPr>
                    </a:p>
                  </a:txBody>
                  <a:tcPr marL="23187" marR="23187"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FFFF"/>
                    </a:solidFill>
                  </a:tcPr>
                </a:tc>
                <a:tc>
                  <a:txBody>
                    <a:bodyPr/>
                    <a:lstStyle/>
                    <a:p>
                      <a:pPr algn="ctr">
                        <a:lnSpc>
                          <a:spcPct val="150000"/>
                        </a:lnSpc>
                        <a:spcAft>
                          <a:spcPts val="0"/>
                        </a:spcAft>
                      </a:pPr>
                      <a:r>
                        <a:rPr lang="en-ZA" sz="900" dirty="0">
                          <a:solidFill>
                            <a:srgbClr val="000000"/>
                          </a:solidFill>
                          <a:effectLst/>
                          <a:latin typeface="Arial Narrow" panose="020B0606020202030204" pitchFamily="34" charset="0"/>
                          <a:ea typeface="Times New Roman" panose="02020603050405020304" pitchFamily="18" charset="0"/>
                        </a:rPr>
                        <a:t>1</a:t>
                      </a:r>
                      <a:endParaRPr lang="en-ZA" sz="1050" dirty="0">
                        <a:effectLst/>
                        <a:latin typeface="Arial Narrow" panose="020B0606020202030204" pitchFamily="34" charset="0"/>
                        <a:ea typeface="Times New Roman" panose="02020603050405020304" pitchFamily="18" charset="0"/>
                      </a:endParaRPr>
                    </a:p>
                  </a:txBody>
                  <a:tcPr marL="68580" marR="68580"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FFFF"/>
                    </a:solidFill>
                  </a:tcPr>
                </a:tc>
                <a:tc>
                  <a:txBody>
                    <a:bodyPr/>
                    <a:lstStyle/>
                    <a:p>
                      <a:pPr algn="ctr">
                        <a:lnSpc>
                          <a:spcPct val="150000"/>
                        </a:lnSpc>
                        <a:spcAft>
                          <a:spcPts val="0"/>
                        </a:spcAft>
                      </a:pPr>
                      <a:r>
                        <a:rPr lang="en-ZA" sz="900">
                          <a:solidFill>
                            <a:srgbClr val="000000"/>
                          </a:solidFill>
                          <a:effectLst/>
                          <a:latin typeface="Arial Narrow" panose="020B0606020202030204" pitchFamily="34" charset="0"/>
                          <a:ea typeface="Times New Roman" panose="02020603050405020304" pitchFamily="18" charset="0"/>
                        </a:rPr>
                        <a:t>1</a:t>
                      </a:r>
                      <a:endParaRPr lang="en-ZA" sz="1050">
                        <a:effectLst/>
                        <a:latin typeface="Arial Narrow" panose="020B0606020202030204" pitchFamily="34" charset="0"/>
                        <a:ea typeface="Times New Roman" panose="02020603050405020304" pitchFamily="18" charset="0"/>
                      </a:endParaRPr>
                    </a:p>
                  </a:txBody>
                  <a:tcPr marL="68580" marR="68580"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FFFF"/>
                    </a:solidFill>
                  </a:tcPr>
                </a:tc>
                <a:tc>
                  <a:txBody>
                    <a:bodyPr/>
                    <a:lstStyle/>
                    <a:p>
                      <a:pPr algn="ctr">
                        <a:lnSpc>
                          <a:spcPct val="150000"/>
                        </a:lnSpc>
                        <a:spcAft>
                          <a:spcPts val="0"/>
                        </a:spcAft>
                      </a:pPr>
                      <a:r>
                        <a:rPr lang="en-ZA" sz="900">
                          <a:solidFill>
                            <a:srgbClr val="000000"/>
                          </a:solidFill>
                          <a:effectLst/>
                          <a:latin typeface="Arial Narrow" panose="020B0606020202030204" pitchFamily="34" charset="0"/>
                          <a:ea typeface="Times New Roman" panose="02020603050405020304" pitchFamily="18" charset="0"/>
                        </a:rPr>
                        <a:t>0</a:t>
                      </a:r>
                      <a:endParaRPr lang="en-ZA" sz="1050">
                        <a:effectLst/>
                        <a:latin typeface="Arial Narrow" panose="020B0606020202030204" pitchFamily="34" charset="0"/>
                        <a:ea typeface="Times New Roman" panose="02020603050405020304" pitchFamily="18" charset="0"/>
                      </a:endParaRPr>
                    </a:p>
                  </a:txBody>
                  <a:tcPr marL="68580" marR="68580"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D9E1F2"/>
                    </a:solidFill>
                  </a:tcPr>
                </a:tc>
                <a:tc>
                  <a:txBody>
                    <a:bodyPr/>
                    <a:lstStyle/>
                    <a:p>
                      <a:pPr algn="ctr">
                        <a:lnSpc>
                          <a:spcPct val="150000"/>
                        </a:lnSpc>
                        <a:spcAft>
                          <a:spcPts val="0"/>
                        </a:spcAft>
                      </a:pPr>
                      <a:r>
                        <a:rPr lang="en-ZA" sz="900" b="1" dirty="0">
                          <a:solidFill>
                            <a:srgbClr val="FFFFFF"/>
                          </a:solidFill>
                          <a:effectLst/>
                          <a:latin typeface="Arial Narrow" panose="020B0606020202030204" pitchFamily="34" charset="0"/>
                          <a:ea typeface="Times New Roman" panose="02020603050405020304" pitchFamily="18" charset="0"/>
                        </a:rPr>
                        <a:t>100%</a:t>
                      </a:r>
                      <a:endParaRPr lang="en-ZA" sz="1050" dirty="0">
                        <a:effectLst/>
                        <a:latin typeface="Arial Narrow" panose="020B0606020202030204" pitchFamily="34" charset="0"/>
                        <a:ea typeface="Times New Roman" panose="02020603050405020304" pitchFamily="18" charset="0"/>
                      </a:endParaRPr>
                    </a:p>
                  </a:txBody>
                  <a:tcPr marL="68580" marR="68580"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00B050"/>
                    </a:solidFill>
                  </a:tcPr>
                </a:tc>
                <a:extLst>
                  <a:ext uri="{0D108BD9-81ED-4DB2-BD59-A6C34878D82A}">
                    <a16:rowId xmlns:a16="http://schemas.microsoft.com/office/drawing/2014/main" xmlns="" val="10012"/>
                  </a:ext>
                </a:extLst>
              </a:tr>
              <a:tr h="196632">
                <a:tc>
                  <a:txBody>
                    <a:bodyPr/>
                    <a:lstStyle/>
                    <a:p>
                      <a:pPr algn="ctr">
                        <a:lnSpc>
                          <a:spcPct val="100000"/>
                        </a:lnSpc>
                        <a:spcAft>
                          <a:spcPts val="0"/>
                        </a:spcAft>
                      </a:pPr>
                      <a:r>
                        <a:rPr lang="en-ZA" sz="900" b="1" dirty="0">
                          <a:solidFill>
                            <a:srgbClr val="000000"/>
                          </a:solidFill>
                          <a:effectLst/>
                          <a:latin typeface="Arial Narrow" panose="020B0606020202030204" pitchFamily="34" charset="0"/>
                          <a:ea typeface="Times New Roman" panose="02020603050405020304" pitchFamily="18" charset="0"/>
                        </a:rPr>
                        <a:t>5.3</a:t>
                      </a:r>
                      <a:endParaRPr lang="en-ZA" sz="900" dirty="0">
                        <a:effectLst/>
                        <a:latin typeface="Arial" panose="020B0604020202020204" pitchFamily="34" charset="0"/>
                        <a:ea typeface="Times New Roman" panose="02020603050405020304" pitchFamily="18" charset="0"/>
                      </a:endParaRPr>
                    </a:p>
                  </a:txBody>
                  <a:tcPr marL="23187" marR="23187"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FFFF"/>
                    </a:solidFill>
                  </a:tcPr>
                </a:tc>
                <a:tc>
                  <a:txBody>
                    <a:bodyPr/>
                    <a:lstStyle/>
                    <a:p>
                      <a:pPr algn="just">
                        <a:lnSpc>
                          <a:spcPct val="100000"/>
                        </a:lnSpc>
                        <a:spcAft>
                          <a:spcPts val="0"/>
                        </a:spcAft>
                      </a:pPr>
                      <a:r>
                        <a:rPr lang="en-ZA" sz="900" dirty="0">
                          <a:solidFill>
                            <a:srgbClr val="000000"/>
                          </a:solidFill>
                          <a:effectLst/>
                          <a:latin typeface="Arial Narrow" panose="020B0606020202030204" pitchFamily="34" charset="0"/>
                          <a:ea typeface="Times New Roman" panose="02020603050405020304" pitchFamily="18" charset="0"/>
                        </a:rPr>
                        <a:t>Implement Omni-channel platform</a:t>
                      </a:r>
                      <a:endParaRPr lang="en-ZA" sz="900" dirty="0">
                        <a:effectLst/>
                        <a:latin typeface="Arial" panose="020B0604020202020204" pitchFamily="34" charset="0"/>
                        <a:ea typeface="Times New Roman" panose="02020603050405020304" pitchFamily="18" charset="0"/>
                      </a:endParaRPr>
                    </a:p>
                  </a:txBody>
                  <a:tcPr marL="23187" marR="23187"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FFFF"/>
                    </a:solidFill>
                  </a:tcPr>
                </a:tc>
                <a:tc>
                  <a:txBody>
                    <a:bodyPr/>
                    <a:lstStyle/>
                    <a:p>
                      <a:pPr algn="ctr">
                        <a:lnSpc>
                          <a:spcPct val="100000"/>
                        </a:lnSpc>
                        <a:spcAft>
                          <a:spcPts val="0"/>
                        </a:spcAft>
                      </a:pPr>
                      <a:r>
                        <a:rPr lang="en-ZA" sz="900" dirty="0">
                          <a:solidFill>
                            <a:srgbClr val="000000"/>
                          </a:solidFill>
                          <a:effectLst/>
                          <a:latin typeface="Arial Narrow" panose="020B0606020202030204" pitchFamily="34" charset="0"/>
                          <a:ea typeface="Times New Roman" panose="02020603050405020304" pitchFamily="18" charset="0"/>
                        </a:rPr>
                        <a:t>100%</a:t>
                      </a:r>
                      <a:endParaRPr lang="en-ZA" sz="900" dirty="0">
                        <a:effectLst/>
                        <a:latin typeface="Arial" panose="020B0604020202020204" pitchFamily="34" charset="0"/>
                        <a:ea typeface="Times New Roman" panose="02020603050405020304" pitchFamily="18" charset="0"/>
                      </a:endParaRPr>
                    </a:p>
                  </a:txBody>
                  <a:tcPr marL="23187" marR="23187"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FFFF"/>
                    </a:solidFill>
                  </a:tcPr>
                </a:tc>
                <a:tc>
                  <a:txBody>
                    <a:bodyPr/>
                    <a:lstStyle/>
                    <a:p>
                      <a:pPr algn="ctr">
                        <a:lnSpc>
                          <a:spcPct val="150000"/>
                        </a:lnSpc>
                        <a:spcAft>
                          <a:spcPts val="0"/>
                        </a:spcAft>
                      </a:pPr>
                      <a:r>
                        <a:rPr lang="en-ZA" sz="900" dirty="0">
                          <a:solidFill>
                            <a:srgbClr val="000000"/>
                          </a:solidFill>
                          <a:effectLst/>
                          <a:latin typeface="Arial Narrow" panose="020B0606020202030204" pitchFamily="34" charset="0"/>
                          <a:ea typeface="Times New Roman" panose="02020603050405020304" pitchFamily="18" charset="0"/>
                        </a:rPr>
                        <a:t>No target</a:t>
                      </a:r>
                      <a:endParaRPr lang="en-ZA" sz="1050" dirty="0">
                        <a:effectLst/>
                        <a:latin typeface="Arial Narrow" panose="020B0606020202030204" pitchFamily="34" charset="0"/>
                        <a:ea typeface="Times New Roman" panose="02020603050405020304" pitchFamily="18" charset="0"/>
                      </a:endParaRPr>
                    </a:p>
                  </a:txBody>
                  <a:tcPr marL="68580" marR="68580"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FFFF"/>
                    </a:solidFill>
                  </a:tcPr>
                </a:tc>
                <a:tc>
                  <a:txBody>
                    <a:bodyPr/>
                    <a:lstStyle/>
                    <a:p>
                      <a:pPr algn="ctr">
                        <a:lnSpc>
                          <a:spcPct val="150000"/>
                        </a:lnSpc>
                        <a:spcAft>
                          <a:spcPts val="0"/>
                        </a:spcAft>
                      </a:pPr>
                      <a:r>
                        <a:rPr lang="en-ZA" sz="900">
                          <a:solidFill>
                            <a:srgbClr val="000000"/>
                          </a:solidFill>
                          <a:effectLst/>
                          <a:latin typeface="Arial Narrow" panose="020B0606020202030204" pitchFamily="34" charset="0"/>
                          <a:ea typeface="Times New Roman" panose="02020603050405020304" pitchFamily="18" charset="0"/>
                        </a:rPr>
                        <a:t>N/a</a:t>
                      </a:r>
                      <a:endParaRPr lang="en-ZA" sz="1050">
                        <a:effectLst/>
                        <a:latin typeface="Arial Narrow" panose="020B0606020202030204" pitchFamily="34" charset="0"/>
                        <a:ea typeface="Times New Roman" panose="02020603050405020304" pitchFamily="18" charset="0"/>
                      </a:endParaRPr>
                    </a:p>
                  </a:txBody>
                  <a:tcPr marL="68580" marR="68580"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FFFF"/>
                    </a:solidFill>
                  </a:tcPr>
                </a:tc>
                <a:tc>
                  <a:txBody>
                    <a:bodyPr/>
                    <a:lstStyle/>
                    <a:p>
                      <a:pPr algn="ctr">
                        <a:lnSpc>
                          <a:spcPct val="150000"/>
                        </a:lnSpc>
                        <a:spcAft>
                          <a:spcPts val="0"/>
                        </a:spcAft>
                      </a:pPr>
                      <a:r>
                        <a:rPr lang="en-ZA" sz="900" dirty="0">
                          <a:effectLst/>
                          <a:latin typeface="Arial Narrow" panose="020B0606020202030204" pitchFamily="34" charset="0"/>
                          <a:ea typeface="Times New Roman" panose="02020603050405020304" pitchFamily="18" charset="0"/>
                        </a:rPr>
                        <a:t>N/a</a:t>
                      </a:r>
                      <a:endParaRPr lang="en-ZA" sz="1050" dirty="0">
                        <a:effectLst/>
                        <a:latin typeface="Arial Narrow" panose="020B0606020202030204" pitchFamily="34" charset="0"/>
                        <a:ea typeface="Times New Roman" panose="02020603050405020304" pitchFamily="18" charset="0"/>
                      </a:endParaRPr>
                    </a:p>
                  </a:txBody>
                  <a:tcPr marL="68580" marR="68580"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D9E1F2"/>
                    </a:solidFill>
                  </a:tcPr>
                </a:tc>
                <a:tc>
                  <a:txBody>
                    <a:bodyPr/>
                    <a:lstStyle/>
                    <a:p>
                      <a:pPr algn="ctr">
                        <a:lnSpc>
                          <a:spcPct val="150000"/>
                        </a:lnSpc>
                        <a:spcAft>
                          <a:spcPts val="0"/>
                        </a:spcAft>
                      </a:pPr>
                      <a:r>
                        <a:rPr lang="en-ZA" sz="900" b="1" dirty="0">
                          <a:effectLst/>
                          <a:latin typeface="Arial Narrow" panose="020B0606020202030204" pitchFamily="34" charset="0"/>
                          <a:ea typeface="Times New Roman" panose="02020603050405020304" pitchFamily="18" charset="0"/>
                        </a:rPr>
                        <a:t>N/a</a:t>
                      </a:r>
                      <a:endParaRPr lang="en-ZA" sz="1050" dirty="0">
                        <a:effectLst/>
                        <a:latin typeface="Arial Narrow" panose="020B0606020202030204" pitchFamily="34" charset="0"/>
                        <a:ea typeface="Times New Roman" panose="02020603050405020304" pitchFamily="18" charset="0"/>
                      </a:endParaRPr>
                    </a:p>
                  </a:txBody>
                  <a:tcPr marL="68580" marR="68580"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noFill/>
                  </a:tcPr>
                </a:tc>
                <a:extLst>
                  <a:ext uri="{0D108BD9-81ED-4DB2-BD59-A6C34878D82A}">
                    <a16:rowId xmlns:a16="http://schemas.microsoft.com/office/drawing/2014/main" xmlns="" val="10013"/>
                  </a:ext>
                </a:extLst>
              </a:tr>
              <a:tr h="505460">
                <a:tc>
                  <a:txBody>
                    <a:bodyPr/>
                    <a:lstStyle/>
                    <a:p>
                      <a:pPr algn="ctr">
                        <a:lnSpc>
                          <a:spcPct val="100000"/>
                        </a:lnSpc>
                        <a:spcAft>
                          <a:spcPts val="0"/>
                        </a:spcAft>
                      </a:pPr>
                      <a:r>
                        <a:rPr lang="en-ZA" sz="900" b="1" dirty="0">
                          <a:solidFill>
                            <a:srgbClr val="000000"/>
                          </a:solidFill>
                          <a:effectLst/>
                          <a:latin typeface="Arial Narrow" panose="020B0606020202030204" pitchFamily="34" charset="0"/>
                          <a:ea typeface="Times New Roman" panose="02020603050405020304" pitchFamily="18" charset="0"/>
                        </a:rPr>
                        <a:t>6.1</a:t>
                      </a:r>
                      <a:endParaRPr lang="en-ZA" sz="900" dirty="0">
                        <a:effectLst/>
                        <a:latin typeface="Arial" panose="020B0604020202020204" pitchFamily="34" charset="0"/>
                        <a:ea typeface="Times New Roman" panose="02020603050405020304" pitchFamily="18" charset="0"/>
                      </a:endParaRPr>
                    </a:p>
                  </a:txBody>
                  <a:tcPr marL="23187" marR="23187"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FFFF"/>
                    </a:solidFill>
                  </a:tcPr>
                </a:tc>
                <a:tc>
                  <a:txBody>
                    <a:bodyPr/>
                    <a:lstStyle/>
                    <a:p>
                      <a:pPr algn="just">
                        <a:lnSpc>
                          <a:spcPct val="100000"/>
                        </a:lnSpc>
                        <a:spcAft>
                          <a:spcPts val="0"/>
                        </a:spcAft>
                      </a:pPr>
                      <a:r>
                        <a:rPr lang="en-ZA" sz="900" dirty="0">
                          <a:solidFill>
                            <a:srgbClr val="000000"/>
                          </a:solidFill>
                          <a:effectLst/>
                          <a:latin typeface="Arial Narrow" panose="020B0606020202030204" pitchFamily="34" charset="0"/>
                          <a:ea typeface="Times New Roman" panose="02020603050405020304" pitchFamily="18" charset="0"/>
                        </a:rPr>
                        <a:t>Improve Employee satisfaction </a:t>
                      </a:r>
                      <a:endParaRPr lang="en-ZA" sz="900" dirty="0">
                        <a:effectLst/>
                        <a:latin typeface="Arial" panose="020B0604020202020204" pitchFamily="34" charset="0"/>
                        <a:ea typeface="Times New Roman" panose="02020603050405020304" pitchFamily="18" charset="0"/>
                      </a:endParaRPr>
                    </a:p>
                  </a:txBody>
                  <a:tcPr marL="23187" marR="23187"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FFFF"/>
                    </a:solidFill>
                  </a:tcPr>
                </a:tc>
                <a:tc>
                  <a:txBody>
                    <a:bodyPr/>
                    <a:lstStyle/>
                    <a:p>
                      <a:pPr algn="ctr">
                        <a:lnSpc>
                          <a:spcPct val="100000"/>
                        </a:lnSpc>
                        <a:spcAft>
                          <a:spcPts val="0"/>
                        </a:spcAft>
                      </a:pPr>
                      <a:r>
                        <a:rPr lang="en-ZA" sz="900" dirty="0">
                          <a:solidFill>
                            <a:srgbClr val="000000"/>
                          </a:solidFill>
                          <a:effectLst/>
                          <a:latin typeface="Arial Narrow" panose="020B0606020202030204" pitchFamily="34" charset="0"/>
                          <a:ea typeface="Times New Roman" panose="02020603050405020304" pitchFamily="18" charset="0"/>
                        </a:rPr>
                        <a:t>70%</a:t>
                      </a:r>
                      <a:endParaRPr lang="en-ZA" sz="900" dirty="0">
                        <a:effectLst/>
                        <a:latin typeface="Arial" panose="020B0604020202020204" pitchFamily="34" charset="0"/>
                        <a:ea typeface="Times New Roman" panose="02020603050405020304" pitchFamily="18" charset="0"/>
                      </a:endParaRPr>
                    </a:p>
                  </a:txBody>
                  <a:tcPr marL="23187" marR="23187"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FFFF"/>
                    </a:solidFill>
                  </a:tcPr>
                </a:tc>
                <a:tc>
                  <a:txBody>
                    <a:bodyPr/>
                    <a:lstStyle/>
                    <a:p>
                      <a:pPr marL="0" algn="ctr" defTabSz="914400" rtl="0" eaLnBrk="1" latinLnBrk="0" hangingPunct="1">
                        <a:lnSpc>
                          <a:spcPct val="100000"/>
                        </a:lnSpc>
                        <a:spcAft>
                          <a:spcPts val="0"/>
                        </a:spcAft>
                      </a:pPr>
                      <a:r>
                        <a:rPr lang="en-ZA" sz="900" kern="1200" dirty="0">
                          <a:solidFill>
                            <a:srgbClr val="000000"/>
                          </a:solidFill>
                          <a:effectLst/>
                          <a:latin typeface="Arial Narrow" panose="020B0606020202030204" pitchFamily="34" charset="0"/>
                          <a:ea typeface="Times New Roman" panose="02020603050405020304" pitchFamily="18" charset="0"/>
                          <a:cs typeface="+mn-cs"/>
                        </a:rPr>
                        <a:t>Implement corrective actions for 25% of survey findings</a:t>
                      </a:r>
                    </a:p>
                  </a:txBody>
                  <a:tcPr marL="68580" marR="68580"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FFFF"/>
                    </a:solidFill>
                  </a:tcPr>
                </a:tc>
                <a:tc>
                  <a:txBody>
                    <a:bodyPr/>
                    <a:lstStyle/>
                    <a:p>
                      <a:pPr algn="ctr">
                        <a:lnSpc>
                          <a:spcPct val="150000"/>
                        </a:lnSpc>
                        <a:spcAft>
                          <a:spcPts val="0"/>
                        </a:spcAft>
                      </a:pPr>
                      <a:r>
                        <a:rPr lang="en-ZA" sz="900" dirty="0">
                          <a:solidFill>
                            <a:srgbClr val="000000"/>
                          </a:solidFill>
                          <a:effectLst/>
                          <a:latin typeface="Arial Narrow" panose="020B0606020202030204" pitchFamily="34" charset="0"/>
                          <a:ea typeface="Times New Roman" panose="02020603050405020304" pitchFamily="18" charset="0"/>
                        </a:rPr>
                        <a:t>0%</a:t>
                      </a:r>
                      <a:endParaRPr lang="en-ZA" sz="1050" dirty="0">
                        <a:effectLst/>
                        <a:latin typeface="Arial Narrow" panose="020B0606020202030204" pitchFamily="34" charset="0"/>
                        <a:ea typeface="Times New Roman" panose="02020603050405020304" pitchFamily="18" charset="0"/>
                      </a:endParaRPr>
                    </a:p>
                  </a:txBody>
                  <a:tcPr marL="68580" marR="68580"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FFFF"/>
                    </a:solidFill>
                  </a:tcPr>
                </a:tc>
                <a:tc>
                  <a:txBody>
                    <a:bodyPr/>
                    <a:lstStyle/>
                    <a:p>
                      <a:pPr marL="0" algn="ctr" defTabSz="914400" rtl="0" eaLnBrk="1" latinLnBrk="0" hangingPunct="1">
                        <a:lnSpc>
                          <a:spcPct val="100000"/>
                        </a:lnSpc>
                        <a:spcAft>
                          <a:spcPts val="0"/>
                        </a:spcAft>
                      </a:pPr>
                      <a:r>
                        <a:rPr lang="en-ZA" sz="900" kern="1200" dirty="0">
                          <a:solidFill>
                            <a:srgbClr val="FF0000"/>
                          </a:solidFill>
                          <a:effectLst/>
                          <a:latin typeface="Arial Narrow" panose="020B0606020202030204" pitchFamily="34" charset="0"/>
                          <a:ea typeface="Times New Roman" panose="02020603050405020304" pitchFamily="18" charset="0"/>
                          <a:cs typeface="+mn-cs"/>
                        </a:rPr>
                        <a:t>Implement corrective actions for 25% of survey findings</a:t>
                      </a:r>
                    </a:p>
                  </a:txBody>
                  <a:tcPr marL="68580" marR="68580"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D9E1F2"/>
                    </a:solidFill>
                  </a:tcPr>
                </a:tc>
                <a:tc>
                  <a:txBody>
                    <a:bodyPr/>
                    <a:lstStyle/>
                    <a:p>
                      <a:pPr algn="ctr">
                        <a:lnSpc>
                          <a:spcPct val="150000"/>
                        </a:lnSpc>
                        <a:spcAft>
                          <a:spcPts val="0"/>
                        </a:spcAft>
                      </a:pPr>
                      <a:r>
                        <a:rPr lang="en-ZA" sz="900" b="1" dirty="0">
                          <a:solidFill>
                            <a:srgbClr val="FFFFFF"/>
                          </a:solidFill>
                          <a:effectLst/>
                          <a:latin typeface="Arial Narrow" panose="020B0606020202030204" pitchFamily="34" charset="0"/>
                          <a:ea typeface="Times New Roman" panose="02020603050405020304" pitchFamily="18" charset="0"/>
                        </a:rPr>
                        <a:t>0%</a:t>
                      </a:r>
                      <a:endParaRPr lang="en-ZA" sz="1050" dirty="0">
                        <a:effectLst/>
                        <a:latin typeface="Arial Narrow" panose="020B0606020202030204" pitchFamily="34" charset="0"/>
                        <a:ea typeface="Times New Roman" panose="02020603050405020304" pitchFamily="18" charset="0"/>
                      </a:endParaRPr>
                    </a:p>
                  </a:txBody>
                  <a:tcPr marL="68580" marR="68580"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0000"/>
                    </a:solidFill>
                  </a:tcPr>
                </a:tc>
                <a:extLst>
                  <a:ext uri="{0D108BD9-81ED-4DB2-BD59-A6C34878D82A}">
                    <a16:rowId xmlns:a16="http://schemas.microsoft.com/office/drawing/2014/main" xmlns="" val="10014"/>
                  </a:ext>
                </a:extLst>
              </a:tr>
              <a:tr h="482600">
                <a:tc>
                  <a:txBody>
                    <a:bodyPr/>
                    <a:lstStyle/>
                    <a:p>
                      <a:pPr algn="ctr">
                        <a:lnSpc>
                          <a:spcPct val="100000"/>
                        </a:lnSpc>
                        <a:spcAft>
                          <a:spcPts val="0"/>
                        </a:spcAft>
                      </a:pPr>
                      <a:r>
                        <a:rPr lang="en-ZA" sz="900" b="1" dirty="0">
                          <a:solidFill>
                            <a:srgbClr val="000000"/>
                          </a:solidFill>
                          <a:effectLst/>
                          <a:latin typeface="Arial Narrow" panose="020B0606020202030204" pitchFamily="34" charset="0"/>
                          <a:ea typeface="Times New Roman" panose="02020603050405020304" pitchFamily="18" charset="0"/>
                        </a:rPr>
                        <a:t>6.2</a:t>
                      </a:r>
                      <a:endParaRPr lang="en-ZA" sz="900" dirty="0">
                        <a:effectLst/>
                        <a:latin typeface="Arial" panose="020B0604020202020204" pitchFamily="34" charset="0"/>
                        <a:ea typeface="Times New Roman" panose="02020603050405020304" pitchFamily="18" charset="0"/>
                      </a:endParaRPr>
                    </a:p>
                  </a:txBody>
                  <a:tcPr marL="23187" marR="23187"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FFFF"/>
                    </a:solidFill>
                  </a:tcPr>
                </a:tc>
                <a:tc>
                  <a:txBody>
                    <a:bodyPr/>
                    <a:lstStyle/>
                    <a:p>
                      <a:pPr algn="just">
                        <a:lnSpc>
                          <a:spcPct val="100000"/>
                        </a:lnSpc>
                        <a:spcAft>
                          <a:spcPts val="0"/>
                        </a:spcAft>
                      </a:pPr>
                      <a:r>
                        <a:rPr lang="en-ZA" sz="900" dirty="0">
                          <a:solidFill>
                            <a:srgbClr val="000000"/>
                          </a:solidFill>
                          <a:effectLst/>
                          <a:latin typeface="Arial Narrow" panose="020B0606020202030204" pitchFamily="34" charset="0"/>
                          <a:ea typeface="Times New Roman" panose="02020603050405020304" pitchFamily="18" charset="0"/>
                        </a:rPr>
                        <a:t>Improve productivity levels</a:t>
                      </a:r>
                      <a:endParaRPr lang="en-ZA" sz="900" dirty="0">
                        <a:effectLst/>
                        <a:latin typeface="Arial" panose="020B0604020202020204" pitchFamily="34" charset="0"/>
                        <a:ea typeface="Times New Roman" panose="02020603050405020304" pitchFamily="18" charset="0"/>
                      </a:endParaRPr>
                    </a:p>
                  </a:txBody>
                  <a:tcPr marL="23187" marR="23187"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FFFF"/>
                    </a:solidFill>
                  </a:tcPr>
                </a:tc>
                <a:tc>
                  <a:txBody>
                    <a:bodyPr/>
                    <a:lstStyle/>
                    <a:p>
                      <a:pPr algn="ctr">
                        <a:lnSpc>
                          <a:spcPct val="100000"/>
                        </a:lnSpc>
                        <a:spcAft>
                          <a:spcPts val="0"/>
                        </a:spcAft>
                      </a:pPr>
                      <a:r>
                        <a:rPr lang="en-ZA" sz="900" dirty="0">
                          <a:solidFill>
                            <a:srgbClr val="000000"/>
                          </a:solidFill>
                          <a:effectLst/>
                          <a:latin typeface="Arial Narrow" panose="020B0606020202030204" pitchFamily="34" charset="0"/>
                          <a:ea typeface="Times New Roman" panose="02020603050405020304" pitchFamily="18" charset="0"/>
                        </a:rPr>
                        <a:t>80%</a:t>
                      </a:r>
                      <a:endParaRPr lang="en-ZA" sz="900" dirty="0">
                        <a:effectLst/>
                        <a:latin typeface="Arial" panose="020B0604020202020204" pitchFamily="34" charset="0"/>
                        <a:ea typeface="Times New Roman" panose="02020603050405020304" pitchFamily="18" charset="0"/>
                      </a:endParaRPr>
                    </a:p>
                  </a:txBody>
                  <a:tcPr marL="23187" marR="23187"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FFFF"/>
                    </a:solidFill>
                  </a:tcPr>
                </a:tc>
                <a:tc>
                  <a:txBody>
                    <a:bodyPr/>
                    <a:lstStyle/>
                    <a:p>
                      <a:pPr marL="0" algn="ctr" defTabSz="914400" rtl="0" eaLnBrk="1" latinLnBrk="0" hangingPunct="1">
                        <a:lnSpc>
                          <a:spcPct val="100000"/>
                        </a:lnSpc>
                        <a:spcAft>
                          <a:spcPts val="0"/>
                        </a:spcAft>
                      </a:pPr>
                      <a:r>
                        <a:rPr lang="en-ZA" sz="900" kern="1200" dirty="0">
                          <a:solidFill>
                            <a:srgbClr val="000000"/>
                          </a:solidFill>
                          <a:effectLst/>
                          <a:latin typeface="Arial Narrow" panose="020B0606020202030204" pitchFamily="34" charset="0"/>
                          <a:ea typeface="Times New Roman" panose="02020603050405020304" pitchFamily="18" charset="0"/>
                          <a:cs typeface="+mn-cs"/>
                        </a:rPr>
                        <a:t>Implement productivity monitoring</a:t>
                      </a:r>
                    </a:p>
                  </a:txBody>
                  <a:tcPr marL="68580" marR="68580"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FFFF"/>
                    </a:solidFill>
                  </a:tcPr>
                </a:tc>
                <a:tc>
                  <a:txBody>
                    <a:bodyPr/>
                    <a:lstStyle/>
                    <a:p>
                      <a:pPr marL="0" algn="ctr" defTabSz="914400" rtl="0" eaLnBrk="1" latinLnBrk="0" hangingPunct="1">
                        <a:lnSpc>
                          <a:spcPct val="100000"/>
                        </a:lnSpc>
                        <a:spcAft>
                          <a:spcPts val="0"/>
                        </a:spcAft>
                      </a:pPr>
                      <a:r>
                        <a:rPr lang="en-ZA" sz="900" kern="1200" dirty="0">
                          <a:solidFill>
                            <a:srgbClr val="000000"/>
                          </a:solidFill>
                          <a:effectLst/>
                          <a:latin typeface="Arial Narrow" panose="020B0606020202030204" pitchFamily="34" charset="0"/>
                          <a:ea typeface="Times New Roman" panose="02020603050405020304" pitchFamily="18" charset="0"/>
                          <a:cs typeface="+mn-cs"/>
                        </a:rPr>
                        <a:t>Existing productivity model for Mail Centres &amp; Depots being reviewed</a:t>
                      </a:r>
                    </a:p>
                  </a:txBody>
                  <a:tcPr marL="68580" marR="68580"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FFFF"/>
                    </a:solidFill>
                  </a:tcPr>
                </a:tc>
                <a:tc>
                  <a:txBody>
                    <a:bodyPr/>
                    <a:lstStyle/>
                    <a:p>
                      <a:pPr marL="0" algn="ctr" defTabSz="914400" rtl="0" eaLnBrk="1" latinLnBrk="0" hangingPunct="1">
                        <a:lnSpc>
                          <a:spcPct val="100000"/>
                        </a:lnSpc>
                        <a:spcAft>
                          <a:spcPts val="0"/>
                        </a:spcAft>
                      </a:pPr>
                      <a:r>
                        <a:rPr lang="en-ZA" sz="900" kern="1200" dirty="0">
                          <a:solidFill>
                            <a:srgbClr val="FF0000"/>
                          </a:solidFill>
                          <a:effectLst/>
                          <a:latin typeface="Arial Narrow" panose="020B0606020202030204" pitchFamily="34" charset="0"/>
                          <a:ea typeface="Times New Roman" panose="02020603050405020304" pitchFamily="18" charset="0"/>
                          <a:cs typeface="+mn-cs"/>
                        </a:rPr>
                        <a:t>Implement productivity monitoring</a:t>
                      </a:r>
                    </a:p>
                  </a:txBody>
                  <a:tcPr marL="68580" marR="68580"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D9E1F2"/>
                    </a:solidFill>
                  </a:tcPr>
                </a:tc>
                <a:tc>
                  <a:txBody>
                    <a:bodyPr/>
                    <a:lstStyle/>
                    <a:p>
                      <a:pPr algn="ctr">
                        <a:lnSpc>
                          <a:spcPct val="150000"/>
                        </a:lnSpc>
                        <a:spcAft>
                          <a:spcPts val="0"/>
                        </a:spcAft>
                      </a:pPr>
                      <a:r>
                        <a:rPr lang="en-ZA" sz="900" b="1" dirty="0">
                          <a:solidFill>
                            <a:srgbClr val="FFFFFF"/>
                          </a:solidFill>
                          <a:effectLst/>
                          <a:latin typeface="Arial Narrow" panose="020B0606020202030204" pitchFamily="34" charset="0"/>
                          <a:ea typeface="Times New Roman" panose="02020603050405020304" pitchFamily="18" charset="0"/>
                        </a:rPr>
                        <a:t>50%</a:t>
                      </a:r>
                      <a:endParaRPr lang="en-ZA" sz="1050" dirty="0">
                        <a:effectLst/>
                        <a:latin typeface="Arial Narrow" panose="020B0606020202030204" pitchFamily="34" charset="0"/>
                        <a:ea typeface="Times New Roman" panose="02020603050405020304" pitchFamily="18" charset="0"/>
                      </a:endParaRPr>
                    </a:p>
                  </a:txBody>
                  <a:tcPr marL="68580" marR="68580"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0000"/>
                    </a:solidFill>
                  </a:tcPr>
                </a:tc>
                <a:extLst>
                  <a:ext uri="{0D108BD9-81ED-4DB2-BD59-A6C34878D82A}">
                    <a16:rowId xmlns:a16="http://schemas.microsoft.com/office/drawing/2014/main" xmlns="" val="10015"/>
                  </a:ext>
                </a:extLst>
              </a:tr>
              <a:tr h="196632">
                <a:tc>
                  <a:txBody>
                    <a:bodyPr/>
                    <a:lstStyle/>
                    <a:p>
                      <a:pPr algn="ctr">
                        <a:lnSpc>
                          <a:spcPct val="100000"/>
                        </a:lnSpc>
                        <a:spcAft>
                          <a:spcPts val="0"/>
                        </a:spcAft>
                      </a:pPr>
                      <a:r>
                        <a:rPr lang="en-ZA" sz="900" b="1" dirty="0">
                          <a:solidFill>
                            <a:srgbClr val="000000"/>
                          </a:solidFill>
                          <a:effectLst/>
                          <a:latin typeface="Arial Narrow" panose="020B0606020202030204" pitchFamily="34" charset="0"/>
                          <a:ea typeface="Times New Roman" panose="02020603050405020304" pitchFamily="18" charset="0"/>
                        </a:rPr>
                        <a:t>6.3</a:t>
                      </a:r>
                      <a:endParaRPr lang="en-ZA" sz="900" dirty="0">
                        <a:effectLst/>
                        <a:latin typeface="Arial" panose="020B0604020202020204" pitchFamily="34" charset="0"/>
                        <a:ea typeface="Times New Roman" panose="02020603050405020304" pitchFamily="18" charset="0"/>
                      </a:endParaRPr>
                    </a:p>
                  </a:txBody>
                  <a:tcPr marL="23187" marR="23187"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FFFF"/>
                    </a:solidFill>
                  </a:tcPr>
                </a:tc>
                <a:tc>
                  <a:txBody>
                    <a:bodyPr/>
                    <a:lstStyle/>
                    <a:p>
                      <a:pPr algn="just">
                        <a:lnSpc>
                          <a:spcPct val="100000"/>
                        </a:lnSpc>
                        <a:spcAft>
                          <a:spcPts val="0"/>
                        </a:spcAft>
                      </a:pPr>
                      <a:r>
                        <a:rPr lang="en-ZA" sz="900" dirty="0">
                          <a:solidFill>
                            <a:srgbClr val="000000"/>
                          </a:solidFill>
                          <a:effectLst/>
                          <a:latin typeface="Arial Narrow" panose="020B0606020202030204" pitchFamily="34" charset="0"/>
                          <a:ea typeface="Times New Roman" panose="02020603050405020304" pitchFamily="18" charset="0"/>
                        </a:rPr>
                        <a:t>Implement BU strategic Initiatives</a:t>
                      </a:r>
                      <a:endParaRPr lang="en-ZA" sz="900" dirty="0">
                        <a:effectLst/>
                        <a:latin typeface="Arial" panose="020B0604020202020204" pitchFamily="34" charset="0"/>
                        <a:ea typeface="Times New Roman" panose="02020603050405020304" pitchFamily="18" charset="0"/>
                      </a:endParaRPr>
                    </a:p>
                  </a:txBody>
                  <a:tcPr marL="23187" marR="23187"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FFFF"/>
                    </a:solidFill>
                  </a:tcPr>
                </a:tc>
                <a:tc>
                  <a:txBody>
                    <a:bodyPr/>
                    <a:lstStyle/>
                    <a:p>
                      <a:pPr algn="ctr">
                        <a:lnSpc>
                          <a:spcPct val="100000"/>
                        </a:lnSpc>
                        <a:spcAft>
                          <a:spcPts val="0"/>
                        </a:spcAft>
                      </a:pPr>
                      <a:r>
                        <a:rPr lang="en-ZA" sz="900" dirty="0">
                          <a:solidFill>
                            <a:srgbClr val="000000"/>
                          </a:solidFill>
                          <a:effectLst/>
                          <a:latin typeface="Arial Narrow" panose="020B0606020202030204" pitchFamily="34" charset="0"/>
                          <a:ea typeface="Times New Roman" panose="02020603050405020304" pitchFamily="18" charset="0"/>
                        </a:rPr>
                        <a:t>100%</a:t>
                      </a:r>
                      <a:endParaRPr lang="en-ZA" sz="900" dirty="0">
                        <a:effectLst/>
                        <a:latin typeface="Arial" panose="020B0604020202020204" pitchFamily="34" charset="0"/>
                        <a:ea typeface="Times New Roman" panose="02020603050405020304" pitchFamily="18" charset="0"/>
                      </a:endParaRPr>
                    </a:p>
                  </a:txBody>
                  <a:tcPr marL="23187" marR="23187"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FFFF"/>
                    </a:solidFill>
                  </a:tcPr>
                </a:tc>
                <a:tc>
                  <a:txBody>
                    <a:bodyPr/>
                    <a:lstStyle/>
                    <a:p>
                      <a:pPr algn="ctr">
                        <a:lnSpc>
                          <a:spcPct val="150000"/>
                        </a:lnSpc>
                        <a:spcAft>
                          <a:spcPts val="0"/>
                        </a:spcAft>
                      </a:pPr>
                      <a:r>
                        <a:rPr lang="en-ZA" sz="900" dirty="0">
                          <a:solidFill>
                            <a:srgbClr val="000000"/>
                          </a:solidFill>
                          <a:effectLst/>
                          <a:latin typeface="Arial Narrow" panose="020B0606020202030204" pitchFamily="34" charset="0"/>
                          <a:ea typeface="Times New Roman" panose="02020603050405020304" pitchFamily="18" charset="0"/>
                        </a:rPr>
                        <a:t>100%</a:t>
                      </a:r>
                      <a:endParaRPr lang="en-ZA" sz="1050" dirty="0">
                        <a:effectLst/>
                        <a:latin typeface="Arial Narrow" panose="020B0606020202030204" pitchFamily="34" charset="0"/>
                        <a:ea typeface="Times New Roman" panose="02020603050405020304" pitchFamily="18" charset="0"/>
                      </a:endParaRPr>
                    </a:p>
                  </a:txBody>
                  <a:tcPr marL="68580" marR="68580"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FFFF"/>
                    </a:solidFill>
                  </a:tcPr>
                </a:tc>
                <a:tc>
                  <a:txBody>
                    <a:bodyPr/>
                    <a:lstStyle/>
                    <a:p>
                      <a:pPr algn="ctr">
                        <a:lnSpc>
                          <a:spcPct val="150000"/>
                        </a:lnSpc>
                        <a:spcAft>
                          <a:spcPts val="0"/>
                        </a:spcAft>
                      </a:pPr>
                      <a:r>
                        <a:rPr lang="en-ZA" sz="900">
                          <a:solidFill>
                            <a:srgbClr val="000000"/>
                          </a:solidFill>
                          <a:effectLst/>
                          <a:latin typeface="Arial Narrow" panose="020B0606020202030204" pitchFamily="34" charset="0"/>
                          <a:ea typeface="Times New Roman" panose="02020603050405020304" pitchFamily="18" charset="0"/>
                        </a:rPr>
                        <a:t>78%</a:t>
                      </a:r>
                      <a:endParaRPr lang="en-ZA" sz="1050">
                        <a:effectLst/>
                        <a:latin typeface="Arial Narrow" panose="020B0606020202030204" pitchFamily="34" charset="0"/>
                        <a:ea typeface="Times New Roman" panose="02020603050405020304" pitchFamily="18" charset="0"/>
                      </a:endParaRPr>
                    </a:p>
                  </a:txBody>
                  <a:tcPr marL="68580" marR="68580"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FFFF"/>
                    </a:solidFill>
                  </a:tcPr>
                </a:tc>
                <a:tc>
                  <a:txBody>
                    <a:bodyPr/>
                    <a:lstStyle/>
                    <a:p>
                      <a:pPr algn="ctr">
                        <a:lnSpc>
                          <a:spcPct val="150000"/>
                        </a:lnSpc>
                        <a:spcAft>
                          <a:spcPts val="0"/>
                        </a:spcAft>
                      </a:pPr>
                      <a:r>
                        <a:rPr lang="en-ZA" sz="900" dirty="0">
                          <a:solidFill>
                            <a:srgbClr val="FF0000"/>
                          </a:solidFill>
                          <a:effectLst/>
                          <a:latin typeface="Arial Narrow" panose="020B0606020202030204" pitchFamily="34" charset="0"/>
                          <a:ea typeface="Times New Roman" panose="02020603050405020304" pitchFamily="18" charset="0"/>
                        </a:rPr>
                        <a:t>(22%)</a:t>
                      </a:r>
                      <a:endParaRPr lang="en-ZA" sz="1050" dirty="0">
                        <a:effectLst/>
                        <a:latin typeface="Arial Narrow" panose="020B0606020202030204" pitchFamily="34" charset="0"/>
                        <a:ea typeface="Times New Roman" panose="02020603050405020304" pitchFamily="18" charset="0"/>
                      </a:endParaRPr>
                    </a:p>
                  </a:txBody>
                  <a:tcPr marL="68580" marR="68580"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D9E1F2"/>
                    </a:solidFill>
                  </a:tcPr>
                </a:tc>
                <a:tc>
                  <a:txBody>
                    <a:bodyPr/>
                    <a:lstStyle/>
                    <a:p>
                      <a:pPr algn="ctr">
                        <a:lnSpc>
                          <a:spcPct val="150000"/>
                        </a:lnSpc>
                        <a:spcAft>
                          <a:spcPts val="0"/>
                        </a:spcAft>
                      </a:pPr>
                      <a:r>
                        <a:rPr lang="en-ZA" sz="900" b="1" dirty="0">
                          <a:solidFill>
                            <a:srgbClr val="FFFFFF"/>
                          </a:solidFill>
                          <a:effectLst/>
                          <a:latin typeface="Arial Narrow" panose="020B0606020202030204" pitchFamily="34" charset="0"/>
                          <a:ea typeface="Times New Roman" panose="02020603050405020304" pitchFamily="18" charset="0"/>
                        </a:rPr>
                        <a:t>78%</a:t>
                      </a:r>
                      <a:endParaRPr lang="en-ZA" sz="1050" dirty="0">
                        <a:effectLst/>
                        <a:latin typeface="Arial Narrow" panose="020B0606020202030204" pitchFamily="34" charset="0"/>
                        <a:ea typeface="Times New Roman" panose="02020603050405020304" pitchFamily="18" charset="0"/>
                      </a:endParaRPr>
                    </a:p>
                  </a:txBody>
                  <a:tcPr marL="68580" marR="68580"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0000"/>
                    </a:solidFill>
                  </a:tcPr>
                </a:tc>
                <a:extLst>
                  <a:ext uri="{0D108BD9-81ED-4DB2-BD59-A6C34878D82A}">
                    <a16:rowId xmlns:a16="http://schemas.microsoft.com/office/drawing/2014/main" xmlns="" val="10016"/>
                  </a:ext>
                </a:extLst>
              </a:tr>
              <a:tr h="589897">
                <a:tc>
                  <a:txBody>
                    <a:bodyPr/>
                    <a:lstStyle/>
                    <a:p>
                      <a:pPr algn="ctr">
                        <a:lnSpc>
                          <a:spcPct val="100000"/>
                        </a:lnSpc>
                        <a:spcAft>
                          <a:spcPts val="0"/>
                        </a:spcAft>
                      </a:pPr>
                      <a:r>
                        <a:rPr lang="en-ZA" sz="900" b="1" dirty="0">
                          <a:solidFill>
                            <a:srgbClr val="000000"/>
                          </a:solidFill>
                          <a:effectLst/>
                          <a:latin typeface="Arial Narrow" panose="020B0606020202030204" pitchFamily="34" charset="0"/>
                          <a:ea typeface="Times New Roman" panose="02020603050405020304" pitchFamily="18" charset="0"/>
                        </a:rPr>
                        <a:t>7.1</a:t>
                      </a:r>
                      <a:endParaRPr lang="en-ZA" sz="900" dirty="0">
                        <a:effectLst/>
                        <a:latin typeface="Arial" panose="020B0604020202020204" pitchFamily="34" charset="0"/>
                        <a:ea typeface="Times New Roman" panose="02020603050405020304" pitchFamily="18" charset="0"/>
                      </a:endParaRPr>
                    </a:p>
                  </a:txBody>
                  <a:tcPr marL="23187" marR="23187"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FFFF"/>
                    </a:solidFill>
                  </a:tcPr>
                </a:tc>
                <a:tc>
                  <a:txBody>
                    <a:bodyPr/>
                    <a:lstStyle/>
                    <a:p>
                      <a:pPr algn="just">
                        <a:lnSpc>
                          <a:spcPct val="100000"/>
                        </a:lnSpc>
                        <a:spcAft>
                          <a:spcPts val="0"/>
                        </a:spcAft>
                      </a:pPr>
                      <a:r>
                        <a:rPr lang="en-ZA" sz="900" dirty="0">
                          <a:solidFill>
                            <a:srgbClr val="000000"/>
                          </a:solidFill>
                          <a:effectLst/>
                          <a:latin typeface="Arial Narrow" panose="020B0606020202030204" pitchFamily="34" charset="0"/>
                          <a:ea typeface="Times New Roman" panose="02020603050405020304" pitchFamily="18" charset="0"/>
                        </a:rPr>
                        <a:t>Improve the Audit Opinion</a:t>
                      </a:r>
                      <a:endParaRPr lang="en-ZA" sz="900" dirty="0">
                        <a:effectLst/>
                        <a:latin typeface="Arial" panose="020B0604020202020204" pitchFamily="34" charset="0"/>
                        <a:ea typeface="Times New Roman" panose="02020603050405020304" pitchFamily="18" charset="0"/>
                      </a:endParaRPr>
                    </a:p>
                  </a:txBody>
                  <a:tcPr marL="23187" marR="23187"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FFFF"/>
                    </a:solidFill>
                  </a:tcPr>
                </a:tc>
                <a:tc>
                  <a:txBody>
                    <a:bodyPr/>
                    <a:lstStyle/>
                    <a:p>
                      <a:pPr algn="ctr">
                        <a:lnSpc>
                          <a:spcPct val="100000"/>
                        </a:lnSpc>
                        <a:spcAft>
                          <a:spcPts val="0"/>
                        </a:spcAft>
                      </a:pPr>
                      <a:r>
                        <a:rPr lang="en-ZA" sz="900" kern="1200" dirty="0">
                          <a:solidFill>
                            <a:srgbClr val="000000"/>
                          </a:solidFill>
                          <a:effectLst/>
                          <a:latin typeface="Arial Narrow" panose="020B0606020202030204" pitchFamily="34" charset="0"/>
                          <a:ea typeface="Times New Roman" panose="02020603050405020304" pitchFamily="18" charset="0"/>
                          <a:cs typeface="+mn-cs"/>
                        </a:rPr>
                        <a:t>Unqualified audit opinion</a:t>
                      </a:r>
                    </a:p>
                  </a:txBody>
                  <a:tcPr marL="23187" marR="23187"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FFFF"/>
                    </a:solidFill>
                  </a:tcPr>
                </a:tc>
                <a:tc>
                  <a:txBody>
                    <a:bodyPr/>
                    <a:lstStyle/>
                    <a:p>
                      <a:pPr marL="0" algn="ctr" defTabSz="914400" rtl="0" eaLnBrk="1" latinLnBrk="0" hangingPunct="1">
                        <a:lnSpc>
                          <a:spcPct val="100000"/>
                        </a:lnSpc>
                        <a:spcAft>
                          <a:spcPts val="0"/>
                        </a:spcAft>
                      </a:pPr>
                      <a:r>
                        <a:rPr lang="en-ZA" sz="900" kern="1200" dirty="0">
                          <a:solidFill>
                            <a:srgbClr val="000000"/>
                          </a:solidFill>
                          <a:effectLst/>
                          <a:latin typeface="Arial Narrow" panose="020B0606020202030204" pitchFamily="34" charset="0"/>
                          <a:ea typeface="Times New Roman" panose="02020603050405020304" pitchFamily="18" charset="0"/>
                          <a:cs typeface="+mn-cs"/>
                        </a:rPr>
                        <a:t>100% of the material audit findings resolved</a:t>
                      </a:r>
                    </a:p>
                  </a:txBody>
                  <a:tcPr marL="68580" marR="68580"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FFFF"/>
                    </a:solidFill>
                  </a:tcPr>
                </a:tc>
                <a:tc>
                  <a:txBody>
                    <a:bodyPr/>
                    <a:lstStyle/>
                    <a:p>
                      <a:pPr algn="ctr">
                        <a:lnSpc>
                          <a:spcPct val="150000"/>
                        </a:lnSpc>
                        <a:spcAft>
                          <a:spcPts val="0"/>
                        </a:spcAft>
                      </a:pPr>
                      <a:r>
                        <a:rPr lang="en-ZA" sz="900">
                          <a:solidFill>
                            <a:srgbClr val="000000"/>
                          </a:solidFill>
                          <a:effectLst/>
                          <a:latin typeface="Arial Narrow" panose="020B0606020202030204" pitchFamily="34" charset="0"/>
                          <a:ea typeface="Times New Roman" panose="02020603050405020304" pitchFamily="18" charset="0"/>
                        </a:rPr>
                        <a:t>23%</a:t>
                      </a:r>
                      <a:endParaRPr lang="en-ZA" sz="1050">
                        <a:effectLst/>
                        <a:latin typeface="Arial Narrow" panose="020B0606020202030204" pitchFamily="34" charset="0"/>
                        <a:ea typeface="Times New Roman" panose="02020603050405020304" pitchFamily="18" charset="0"/>
                      </a:endParaRPr>
                    </a:p>
                  </a:txBody>
                  <a:tcPr marL="68580" marR="68580"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FFFF"/>
                    </a:solidFill>
                  </a:tcPr>
                </a:tc>
                <a:tc>
                  <a:txBody>
                    <a:bodyPr/>
                    <a:lstStyle/>
                    <a:p>
                      <a:pPr algn="ctr">
                        <a:lnSpc>
                          <a:spcPct val="150000"/>
                        </a:lnSpc>
                        <a:spcAft>
                          <a:spcPts val="0"/>
                        </a:spcAft>
                      </a:pPr>
                      <a:r>
                        <a:rPr lang="en-ZA" sz="900" dirty="0">
                          <a:solidFill>
                            <a:srgbClr val="FF0000"/>
                          </a:solidFill>
                          <a:effectLst/>
                          <a:latin typeface="Arial Narrow" panose="020B0606020202030204" pitchFamily="34" charset="0"/>
                          <a:ea typeface="Times New Roman" panose="02020603050405020304" pitchFamily="18" charset="0"/>
                        </a:rPr>
                        <a:t>(77%)</a:t>
                      </a:r>
                      <a:endParaRPr lang="en-ZA" sz="1050" dirty="0">
                        <a:effectLst/>
                        <a:latin typeface="Arial Narrow" panose="020B0606020202030204" pitchFamily="34" charset="0"/>
                        <a:ea typeface="Times New Roman" panose="02020603050405020304" pitchFamily="18" charset="0"/>
                      </a:endParaRPr>
                    </a:p>
                  </a:txBody>
                  <a:tcPr marL="68580" marR="68580"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D9E1F2"/>
                    </a:solidFill>
                  </a:tcPr>
                </a:tc>
                <a:tc>
                  <a:txBody>
                    <a:bodyPr/>
                    <a:lstStyle/>
                    <a:p>
                      <a:pPr algn="ctr">
                        <a:lnSpc>
                          <a:spcPct val="150000"/>
                        </a:lnSpc>
                        <a:spcAft>
                          <a:spcPts val="0"/>
                        </a:spcAft>
                      </a:pPr>
                      <a:r>
                        <a:rPr lang="en-ZA" sz="900" b="1" dirty="0">
                          <a:solidFill>
                            <a:srgbClr val="FFFFFF"/>
                          </a:solidFill>
                          <a:effectLst/>
                          <a:latin typeface="Arial Narrow" panose="020B0606020202030204" pitchFamily="34" charset="0"/>
                          <a:ea typeface="Times New Roman" panose="02020603050405020304" pitchFamily="18" charset="0"/>
                        </a:rPr>
                        <a:t>77%</a:t>
                      </a:r>
                      <a:endParaRPr lang="en-ZA" sz="1050" dirty="0">
                        <a:effectLst/>
                        <a:latin typeface="Arial Narrow" panose="020B0606020202030204" pitchFamily="34" charset="0"/>
                        <a:ea typeface="Times New Roman" panose="02020603050405020304" pitchFamily="18" charset="0"/>
                      </a:endParaRPr>
                    </a:p>
                  </a:txBody>
                  <a:tcPr marL="68580" marR="68580"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0000"/>
                    </a:solidFill>
                  </a:tcPr>
                </a:tc>
                <a:extLst>
                  <a:ext uri="{0D108BD9-81ED-4DB2-BD59-A6C34878D82A}">
                    <a16:rowId xmlns:a16="http://schemas.microsoft.com/office/drawing/2014/main" xmlns="" val="10017"/>
                  </a:ext>
                </a:extLst>
              </a:tr>
              <a:tr h="268160">
                <a:tc>
                  <a:txBody>
                    <a:bodyPr/>
                    <a:lstStyle/>
                    <a:p>
                      <a:pPr algn="ctr">
                        <a:lnSpc>
                          <a:spcPct val="100000"/>
                        </a:lnSpc>
                        <a:spcAft>
                          <a:spcPts val="0"/>
                        </a:spcAft>
                      </a:pPr>
                      <a:r>
                        <a:rPr lang="en-ZA" sz="900" b="1" dirty="0">
                          <a:solidFill>
                            <a:srgbClr val="000000"/>
                          </a:solidFill>
                          <a:effectLst/>
                          <a:latin typeface="Arial Narrow" panose="020B0606020202030204" pitchFamily="34" charset="0"/>
                          <a:ea typeface="Times New Roman" panose="02020603050405020304" pitchFamily="18" charset="0"/>
                        </a:rPr>
                        <a:t>7.2</a:t>
                      </a:r>
                      <a:endParaRPr lang="en-ZA" sz="900" dirty="0">
                        <a:effectLst/>
                        <a:latin typeface="Arial" panose="020B0604020202020204" pitchFamily="34" charset="0"/>
                        <a:ea typeface="Times New Roman" panose="02020603050405020304" pitchFamily="18" charset="0"/>
                      </a:endParaRPr>
                    </a:p>
                  </a:txBody>
                  <a:tcPr marL="23187" marR="23187"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tcPr>
                </a:tc>
                <a:tc>
                  <a:txBody>
                    <a:bodyPr/>
                    <a:lstStyle/>
                    <a:p>
                      <a:pPr algn="just">
                        <a:lnSpc>
                          <a:spcPct val="100000"/>
                        </a:lnSpc>
                        <a:spcAft>
                          <a:spcPts val="0"/>
                        </a:spcAft>
                      </a:pPr>
                      <a:r>
                        <a:rPr lang="en-ZA" sz="900" dirty="0">
                          <a:solidFill>
                            <a:srgbClr val="000000"/>
                          </a:solidFill>
                          <a:effectLst/>
                          <a:latin typeface="Arial Narrow" panose="020B0606020202030204" pitchFamily="34" charset="0"/>
                          <a:ea typeface="Times New Roman" panose="02020603050405020304" pitchFamily="18" charset="0"/>
                        </a:rPr>
                        <a:t>Provide inputs to the amendments of Postal Legislation (SAPO Act, Postal Services Act, Postbank Act, 4IR)</a:t>
                      </a:r>
                      <a:endParaRPr lang="en-ZA" sz="900" dirty="0">
                        <a:effectLst/>
                        <a:latin typeface="Arial" panose="020B0604020202020204" pitchFamily="34" charset="0"/>
                        <a:ea typeface="Times New Roman" panose="02020603050405020304" pitchFamily="18" charset="0"/>
                      </a:endParaRPr>
                    </a:p>
                  </a:txBody>
                  <a:tcPr marL="23187" marR="23187"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FFFF"/>
                    </a:solidFill>
                  </a:tcPr>
                </a:tc>
                <a:tc>
                  <a:txBody>
                    <a:bodyPr/>
                    <a:lstStyle/>
                    <a:p>
                      <a:pPr algn="ctr">
                        <a:lnSpc>
                          <a:spcPct val="100000"/>
                        </a:lnSpc>
                        <a:spcAft>
                          <a:spcPts val="0"/>
                        </a:spcAft>
                      </a:pPr>
                      <a:r>
                        <a:rPr lang="en-ZA" sz="900" kern="1200" dirty="0">
                          <a:solidFill>
                            <a:srgbClr val="000000"/>
                          </a:solidFill>
                          <a:effectLst/>
                          <a:latin typeface="Arial Narrow" panose="020B0606020202030204" pitchFamily="34" charset="0"/>
                          <a:ea typeface="Times New Roman" panose="02020603050405020304" pitchFamily="18" charset="0"/>
                          <a:cs typeface="+mn-cs"/>
                        </a:rPr>
                        <a:t>Inputs Submitted to Shareholder</a:t>
                      </a:r>
                    </a:p>
                  </a:txBody>
                  <a:tcPr marL="23187" marR="23187"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FFFF"/>
                    </a:solidFill>
                  </a:tcPr>
                </a:tc>
                <a:tc>
                  <a:txBody>
                    <a:bodyPr/>
                    <a:lstStyle/>
                    <a:p>
                      <a:pPr algn="ctr">
                        <a:lnSpc>
                          <a:spcPct val="100000"/>
                        </a:lnSpc>
                        <a:spcAft>
                          <a:spcPts val="0"/>
                        </a:spcAft>
                      </a:pPr>
                      <a:r>
                        <a:rPr lang="en-ZA" sz="900" dirty="0">
                          <a:solidFill>
                            <a:srgbClr val="000000"/>
                          </a:solidFill>
                          <a:effectLst/>
                          <a:latin typeface="Arial Narrow" panose="020B0606020202030204" pitchFamily="34" charset="0"/>
                          <a:ea typeface="Times New Roman" panose="02020603050405020304" pitchFamily="18" charset="0"/>
                        </a:rPr>
                        <a:t>No target</a:t>
                      </a:r>
                      <a:endParaRPr lang="en-ZA" sz="900" dirty="0">
                        <a:effectLst/>
                        <a:latin typeface="Arial" panose="020B0604020202020204" pitchFamily="34" charset="0"/>
                        <a:ea typeface="Times New Roman" panose="02020603050405020304" pitchFamily="18" charset="0"/>
                      </a:endParaRPr>
                    </a:p>
                  </a:txBody>
                  <a:tcPr marL="23187" marR="23187"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FFFF"/>
                    </a:solidFill>
                  </a:tcPr>
                </a:tc>
                <a:tc>
                  <a:txBody>
                    <a:bodyPr/>
                    <a:lstStyle/>
                    <a:p>
                      <a:pPr algn="ctr">
                        <a:lnSpc>
                          <a:spcPct val="100000"/>
                        </a:lnSpc>
                        <a:spcAft>
                          <a:spcPts val="0"/>
                        </a:spcAft>
                      </a:pPr>
                      <a:r>
                        <a:rPr lang="en-ZA" sz="900" dirty="0">
                          <a:solidFill>
                            <a:srgbClr val="000000"/>
                          </a:solidFill>
                          <a:effectLst/>
                          <a:latin typeface="Arial Narrow" panose="020B0606020202030204" pitchFamily="34" charset="0"/>
                          <a:ea typeface="Times New Roman" panose="02020603050405020304" pitchFamily="18" charset="0"/>
                        </a:rPr>
                        <a:t>N/a</a:t>
                      </a:r>
                      <a:endParaRPr lang="en-ZA" sz="900" dirty="0">
                        <a:effectLst/>
                        <a:latin typeface="Arial" panose="020B0604020202020204" pitchFamily="34" charset="0"/>
                        <a:ea typeface="Times New Roman" panose="02020603050405020304" pitchFamily="18" charset="0"/>
                      </a:endParaRPr>
                    </a:p>
                  </a:txBody>
                  <a:tcPr marL="23187" marR="23187"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FFFF"/>
                    </a:solidFill>
                  </a:tcPr>
                </a:tc>
                <a:tc>
                  <a:txBody>
                    <a:bodyPr/>
                    <a:lstStyle/>
                    <a:p>
                      <a:pPr algn="ctr">
                        <a:lnSpc>
                          <a:spcPct val="100000"/>
                        </a:lnSpc>
                        <a:spcAft>
                          <a:spcPts val="0"/>
                        </a:spcAft>
                      </a:pPr>
                      <a:r>
                        <a:rPr lang="en-ZA" sz="900" dirty="0">
                          <a:effectLst/>
                          <a:latin typeface="Arial Narrow" panose="020B0606020202030204" pitchFamily="34" charset="0"/>
                          <a:ea typeface="Times New Roman" panose="02020603050405020304" pitchFamily="18" charset="0"/>
                        </a:rPr>
                        <a:t>N/a</a:t>
                      </a:r>
                      <a:endParaRPr lang="en-ZA" sz="900" dirty="0">
                        <a:effectLst/>
                        <a:latin typeface="Arial" panose="020B0604020202020204" pitchFamily="34" charset="0"/>
                        <a:ea typeface="Times New Roman" panose="02020603050405020304" pitchFamily="18" charset="0"/>
                      </a:endParaRPr>
                    </a:p>
                  </a:txBody>
                  <a:tcPr marL="23187" marR="23187"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D9E1F2"/>
                    </a:solidFill>
                  </a:tcPr>
                </a:tc>
                <a:tc>
                  <a:txBody>
                    <a:bodyPr/>
                    <a:lstStyle/>
                    <a:p>
                      <a:pPr algn="ctr">
                        <a:lnSpc>
                          <a:spcPct val="100000"/>
                        </a:lnSpc>
                        <a:spcAft>
                          <a:spcPts val="0"/>
                        </a:spcAft>
                      </a:pPr>
                      <a:r>
                        <a:rPr lang="en-ZA" sz="900" b="1" dirty="0">
                          <a:effectLst/>
                          <a:latin typeface="Arial Narrow" panose="020B0606020202030204" pitchFamily="34" charset="0"/>
                          <a:ea typeface="Times New Roman" panose="02020603050405020304" pitchFamily="18" charset="0"/>
                        </a:rPr>
                        <a:t>N/a</a:t>
                      </a:r>
                      <a:endParaRPr lang="en-ZA" sz="900" dirty="0">
                        <a:effectLst/>
                        <a:latin typeface="Arial" panose="020B0604020202020204" pitchFamily="34" charset="0"/>
                        <a:ea typeface="Times New Roman" panose="02020603050405020304" pitchFamily="18" charset="0"/>
                      </a:endParaRPr>
                    </a:p>
                  </a:txBody>
                  <a:tcPr marL="23187" marR="23187"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FFFF"/>
                    </a:solidFill>
                  </a:tcPr>
                </a:tc>
                <a:extLst>
                  <a:ext uri="{0D108BD9-81ED-4DB2-BD59-A6C34878D82A}">
                    <a16:rowId xmlns:a16="http://schemas.microsoft.com/office/drawing/2014/main" xmlns="" val="10018"/>
                  </a:ext>
                </a:extLst>
              </a:tr>
              <a:tr h="149089">
                <a:tc gridSpan="2">
                  <a:txBody>
                    <a:bodyPr/>
                    <a:lstStyle/>
                    <a:p>
                      <a:pPr algn="ctr">
                        <a:lnSpc>
                          <a:spcPct val="100000"/>
                        </a:lnSpc>
                        <a:spcAft>
                          <a:spcPts val="0"/>
                        </a:spcAft>
                      </a:pPr>
                      <a:r>
                        <a:rPr lang="en-ZA" sz="900" b="1" dirty="0">
                          <a:solidFill>
                            <a:srgbClr val="FFFFFF"/>
                          </a:solidFill>
                          <a:effectLst/>
                          <a:latin typeface="Arial Narrow" panose="020B0606020202030204" pitchFamily="34" charset="0"/>
                          <a:ea typeface="Times New Roman" panose="02020603050405020304" pitchFamily="18" charset="0"/>
                        </a:rPr>
                        <a:t>TOTAL</a:t>
                      </a:r>
                      <a:endParaRPr lang="en-ZA" sz="900" dirty="0">
                        <a:effectLst/>
                        <a:latin typeface="Arial" panose="020B0604020202020204" pitchFamily="34" charset="0"/>
                        <a:ea typeface="Times New Roman" panose="02020603050405020304" pitchFamily="18" charset="0"/>
                      </a:endParaRPr>
                    </a:p>
                  </a:txBody>
                  <a:tcPr marL="23187" marR="23187"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002060"/>
                    </a:solidFill>
                  </a:tcPr>
                </a:tc>
                <a:tc hMerge="1">
                  <a:txBody>
                    <a:bodyPr/>
                    <a:lstStyle/>
                    <a:p>
                      <a:endParaRPr lang="en-ZA"/>
                    </a:p>
                  </a:txBody>
                  <a:tcPr/>
                </a:tc>
                <a:tc>
                  <a:txBody>
                    <a:bodyPr/>
                    <a:lstStyle/>
                    <a:p>
                      <a:pPr algn="ctr">
                        <a:lnSpc>
                          <a:spcPct val="100000"/>
                        </a:lnSpc>
                        <a:spcAft>
                          <a:spcPts val="0"/>
                        </a:spcAft>
                      </a:pPr>
                      <a:r>
                        <a:rPr lang="en-ZA" sz="900" b="1" dirty="0">
                          <a:solidFill>
                            <a:srgbClr val="FFFFFF"/>
                          </a:solidFill>
                          <a:effectLst/>
                          <a:latin typeface="Arial Narrow" panose="020B0606020202030204" pitchFamily="34" charset="0"/>
                          <a:ea typeface="Times New Roman" panose="02020603050405020304" pitchFamily="18" charset="0"/>
                        </a:rPr>
                        <a:t>17</a:t>
                      </a:r>
                      <a:endParaRPr lang="en-ZA" sz="900" dirty="0">
                        <a:effectLst/>
                        <a:latin typeface="Arial" panose="020B0604020202020204" pitchFamily="34" charset="0"/>
                        <a:ea typeface="Times New Roman" panose="02020603050405020304" pitchFamily="18" charset="0"/>
                      </a:endParaRPr>
                    </a:p>
                  </a:txBody>
                  <a:tcPr marL="23187" marR="23187"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002060"/>
                    </a:solidFill>
                  </a:tcPr>
                </a:tc>
                <a:tc>
                  <a:txBody>
                    <a:bodyPr/>
                    <a:lstStyle/>
                    <a:p>
                      <a:pPr algn="ctr">
                        <a:lnSpc>
                          <a:spcPct val="100000"/>
                        </a:lnSpc>
                        <a:spcAft>
                          <a:spcPts val="0"/>
                        </a:spcAft>
                      </a:pPr>
                      <a:r>
                        <a:rPr lang="en-ZA" sz="900" b="1" dirty="0" smtClean="0">
                          <a:solidFill>
                            <a:srgbClr val="FFFFFF"/>
                          </a:solidFill>
                          <a:effectLst/>
                          <a:latin typeface="Arial Narrow" panose="020B0606020202030204" pitchFamily="34" charset="0"/>
                          <a:ea typeface="Times New Roman" panose="02020603050405020304" pitchFamily="18" charset="0"/>
                        </a:rPr>
                        <a:t>14</a:t>
                      </a:r>
                      <a:endParaRPr lang="en-ZA" sz="900" dirty="0">
                        <a:effectLst/>
                        <a:latin typeface="Arial" panose="020B0604020202020204" pitchFamily="34" charset="0"/>
                        <a:ea typeface="Times New Roman" panose="02020603050405020304" pitchFamily="18" charset="0"/>
                      </a:endParaRPr>
                    </a:p>
                  </a:txBody>
                  <a:tcPr marL="23187" marR="23187"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002060"/>
                    </a:solidFill>
                  </a:tcPr>
                </a:tc>
                <a:tc>
                  <a:txBody>
                    <a:bodyPr/>
                    <a:lstStyle/>
                    <a:p>
                      <a:pPr algn="ctr">
                        <a:lnSpc>
                          <a:spcPct val="100000"/>
                        </a:lnSpc>
                        <a:spcAft>
                          <a:spcPts val="0"/>
                        </a:spcAft>
                      </a:pPr>
                      <a:r>
                        <a:rPr lang="en-ZA" sz="900" b="1" dirty="0">
                          <a:solidFill>
                            <a:srgbClr val="FFFFFF"/>
                          </a:solidFill>
                          <a:effectLst/>
                          <a:latin typeface="Arial Narrow" panose="020B0606020202030204" pitchFamily="34" charset="0"/>
                          <a:ea typeface="Times New Roman" panose="02020603050405020304" pitchFamily="18" charset="0"/>
                        </a:rPr>
                        <a:t>3</a:t>
                      </a:r>
                      <a:endParaRPr lang="en-ZA" sz="900" dirty="0">
                        <a:effectLst/>
                        <a:latin typeface="Arial" panose="020B0604020202020204" pitchFamily="34" charset="0"/>
                        <a:ea typeface="Times New Roman" panose="02020603050405020304" pitchFamily="18" charset="0"/>
                      </a:endParaRPr>
                    </a:p>
                  </a:txBody>
                  <a:tcPr marL="23187" marR="23187"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002060"/>
                    </a:solidFill>
                  </a:tcPr>
                </a:tc>
                <a:tc>
                  <a:txBody>
                    <a:bodyPr/>
                    <a:lstStyle/>
                    <a:p>
                      <a:pPr algn="ctr">
                        <a:lnSpc>
                          <a:spcPct val="100000"/>
                        </a:lnSpc>
                        <a:spcAft>
                          <a:spcPts val="0"/>
                        </a:spcAft>
                      </a:pPr>
                      <a:r>
                        <a:rPr lang="en-ZA" sz="900" b="1" dirty="0" smtClean="0">
                          <a:solidFill>
                            <a:srgbClr val="FFFFFF"/>
                          </a:solidFill>
                          <a:effectLst/>
                          <a:latin typeface="Arial Narrow" panose="020B0606020202030204" pitchFamily="34" charset="0"/>
                          <a:ea typeface="Times New Roman" panose="02020603050405020304" pitchFamily="18" charset="0"/>
                        </a:rPr>
                        <a:t>11</a:t>
                      </a:r>
                      <a:endParaRPr lang="en-ZA" sz="900" dirty="0">
                        <a:effectLst/>
                        <a:latin typeface="Arial" panose="020B0604020202020204" pitchFamily="34" charset="0"/>
                        <a:ea typeface="Times New Roman" panose="02020603050405020304" pitchFamily="18" charset="0"/>
                      </a:endParaRPr>
                    </a:p>
                  </a:txBody>
                  <a:tcPr marL="23187" marR="23187"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002060"/>
                    </a:solidFill>
                  </a:tcPr>
                </a:tc>
                <a:tc>
                  <a:txBody>
                    <a:bodyPr/>
                    <a:lstStyle/>
                    <a:p>
                      <a:pPr algn="ctr">
                        <a:lnSpc>
                          <a:spcPct val="100000"/>
                        </a:lnSpc>
                        <a:spcAft>
                          <a:spcPts val="0"/>
                        </a:spcAft>
                      </a:pPr>
                      <a:r>
                        <a:rPr lang="en-ZA" sz="900" b="1" dirty="0" smtClean="0">
                          <a:solidFill>
                            <a:srgbClr val="FFFFFF"/>
                          </a:solidFill>
                          <a:effectLst/>
                          <a:latin typeface="Arial Narrow" panose="020B0606020202030204" pitchFamily="34" charset="0"/>
                          <a:ea typeface="Times New Roman" panose="02020603050405020304" pitchFamily="18" charset="0"/>
                        </a:rPr>
                        <a:t>21%</a:t>
                      </a:r>
                      <a:endParaRPr lang="en-ZA" sz="900" dirty="0">
                        <a:effectLst/>
                        <a:latin typeface="Arial" panose="020B0604020202020204" pitchFamily="34" charset="0"/>
                        <a:ea typeface="Times New Roman" panose="02020603050405020304" pitchFamily="18" charset="0"/>
                      </a:endParaRPr>
                    </a:p>
                  </a:txBody>
                  <a:tcPr marL="23187" marR="23187"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002060"/>
                    </a:solidFill>
                  </a:tcPr>
                </a:tc>
                <a:extLst>
                  <a:ext uri="{0D108BD9-81ED-4DB2-BD59-A6C34878D82A}">
                    <a16:rowId xmlns:a16="http://schemas.microsoft.com/office/drawing/2014/main" xmlns="" val="10019"/>
                  </a:ext>
                </a:extLst>
              </a:tr>
            </a:tbl>
          </a:graphicData>
        </a:graphic>
      </p:graphicFrame>
    </p:spTree>
    <p:extLst>
      <p:ext uri="{BB962C8B-B14F-4D97-AF65-F5344CB8AC3E}">
        <p14:creationId xmlns:p14="http://schemas.microsoft.com/office/powerpoint/2010/main" xmlns="" val="33871466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CB80AD8C-E181-0F4C-8B15-41DA6DF3525C}"/>
              </a:ext>
            </a:extLst>
          </p:cNvPr>
          <p:cNvSpPr txBox="1"/>
          <p:nvPr/>
        </p:nvSpPr>
        <p:spPr>
          <a:xfrm>
            <a:off x="86265" y="116257"/>
            <a:ext cx="4580328" cy="461665"/>
          </a:xfrm>
          <a:prstGeom prst="rect">
            <a:avLst/>
          </a:prstGeom>
          <a:noFill/>
        </p:spPr>
        <p:txBody>
          <a:bodyPr wrap="square" rtlCol="0">
            <a:spAutoFit/>
          </a:bodyPr>
          <a:lstStyle/>
          <a:p>
            <a:r>
              <a:rPr lang="en-ZA" sz="2400" b="1" dirty="0">
                <a:solidFill>
                  <a:srgbClr val="C00000"/>
                </a:solidFill>
                <a:latin typeface="Arial" panose="020B0604020202020204" pitchFamily="34" charset="0"/>
                <a:cs typeface="Arial" panose="020B0604020202020204" pitchFamily="34" charset="0"/>
              </a:rPr>
              <a:t>KPI Performance </a:t>
            </a:r>
            <a:r>
              <a:rPr lang="en-ZA" sz="2400" b="1" dirty="0" smtClean="0">
                <a:solidFill>
                  <a:srgbClr val="C00000"/>
                </a:solidFill>
                <a:latin typeface="Arial" panose="020B0604020202020204" pitchFamily="34" charset="0"/>
                <a:cs typeface="Arial" panose="020B0604020202020204" pitchFamily="34" charset="0"/>
              </a:rPr>
              <a:t>– Q4</a:t>
            </a:r>
            <a:r>
              <a:rPr lang="en-US" sz="2400" b="1" dirty="0" smtClean="0">
                <a:solidFill>
                  <a:srgbClr val="C00000"/>
                </a:solidFill>
                <a:latin typeface="Arial" panose="020B0604020202020204" pitchFamily="34" charset="0"/>
                <a:cs typeface="Arial" panose="020B0604020202020204" pitchFamily="34" charset="0"/>
              </a:rPr>
              <a:t> </a:t>
            </a:r>
            <a:r>
              <a:rPr lang="en-ZA" sz="2400" b="1" dirty="0">
                <a:solidFill>
                  <a:srgbClr val="C00000"/>
                </a:solidFill>
                <a:latin typeface="Arial" panose="020B0604020202020204" pitchFamily="34" charset="0"/>
                <a:cs typeface="Arial" panose="020B0604020202020204" pitchFamily="34" charset="0"/>
              </a:rPr>
              <a:t>2021/22 </a:t>
            </a:r>
          </a:p>
        </p:txBody>
      </p:sp>
      <p:graphicFrame>
        <p:nvGraphicFramePr>
          <p:cNvPr id="5" name="Table 4"/>
          <p:cNvGraphicFramePr>
            <a:graphicFrameLocks noGrp="1"/>
          </p:cNvGraphicFramePr>
          <p:nvPr>
            <p:extLst>
              <p:ext uri="{D42A27DB-BD31-4B8C-83A1-F6EECF244321}">
                <p14:modId xmlns:p14="http://schemas.microsoft.com/office/powerpoint/2010/main" xmlns="" val="3530682361"/>
              </p:ext>
            </p:extLst>
          </p:nvPr>
        </p:nvGraphicFramePr>
        <p:xfrm>
          <a:off x="86265" y="565222"/>
          <a:ext cx="8638635" cy="5604297"/>
        </p:xfrm>
        <a:graphic>
          <a:graphicData uri="http://schemas.openxmlformats.org/drawingml/2006/table">
            <a:tbl>
              <a:tblPr/>
              <a:tblGrid>
                <a:gridCol w="497935">
                  <a:extLst>
                    <a:ext uri="{9D8B030D-6E8A-4147-A177-3AD203B41FA5}">
                      <a16:colId xmlns:a16="http://schemas.microsoft.com/office/drawing/2014/main" xmlns="" val="20000"/>
                    </a:ext>
                  </a:extLst>
                </a:gridCol>
                <a:gridCol w="756061">
                  <a:extLst>
                    <a:ext uri="{9D8B030D-6E8A-4147-A177-3AD203B41FA5}">
                      <a16:colId xmlns:a16="http://schemas.microsoft.com/office/drawing/2014/main" xmlns="" val="20001"/>
                    </a:ext>
                  </a:extLst>
                </a:gridCol>
                <a:gridCol w="473731">
                  <a:extLst>
                    <a:ext uri="{9D8B030D-6E8A-4147-A177-3AD203B41FA5}">
                      <a16:colId xmlns:a16="http://schemas.microsoft.com/office/drawing/2014/main" xmlns="" val="20002"/>
                    </a:ext>
                  </a:extLst>
                </a:gridCol>
                <a:gridCol w="557330">
                  <a:extLst>
                    <a:ext uri="{9D8B030D-6E8A-4147-A177-3AD203B41FA5}">
                      <a16:colId xmlns:a16="http://schemas.microsoft.com/office/drawing/2014/main" xmlns="" val="20003"/>
                    </a:ext>
                  </a:extLst>
                </a:gridCol>
                <a:gridCol w="487666">
                  <a:extLst>
                    <a:ext uri="{9D8B030D-6E8A-4147-A177-3AD203B41FA5}">
                      <a16:colId xmlns:a16="http://schemas.microsoft.com/office/drawing/2014/main" xmlns="" val="20004"/>
                    </a:ext>
                  </a:extLst>
                </a:gridCol>
                <a:gridCol w="501598">
                  <a:extLst>
                    <a:ext uri="{9D8B030D-6E8A-4147-A177-3AD203B41FA5}">
                      <a16:colId xmlns:a16="http://schemas.microsoft.com/office/drawing/2014/main" xmlns="" val="20005"/>
                    </a:ext>
                  </a:extLst>
                </a:gridCol>
                <a:gridCol w="431932">
                  <a:extLst>
                    <a:ext uri="{9D8B030D-6E8A-4147-A177-3AD203B41FA5}">
                      <a16:colId xmlns:a16="http://schemas.microsoft.com/office/drawing/2014/main" xmlns="" val="20006"/>
                    </a:ext>
                  </a:extLst>
                </a:gridCol>
                <a:gridCol w="613064">
                  <a:extLst>
                    <a:ext uri="{9D8B030D-6E8A-4147-A177-3AD203B41FA5}">
                      <a16:colId xmlns:a16="http://schemas.microsoft.com/office/drawing/2014/main" xmlns="" val="20007"/>
                    </a:ext>
                  </a:extLst>
                </a:gridCol>
                <a:gridCol w="2159659">
                  <a:extLst>
                    <a:ext uri="{9D8B030D-6E8A-4147-A177-3AD203B41FA5}">
                      <a16:colId xmlns:a16="http://schemas.microsoft.com/office/drawing/2014/main" xmlns="" val="20008"/>
                    </a:ext>
                  </a:extLst>
                </a:gridCol>
                <a:gridCol w="2159659">
                  <a:extLst>
                    <a:ext uri="{9D8B030D-6E8A-4147-A177-3AD203B41FA5}">
                      <a16:colId xmlns:a16="http://schemas.microsoft.com/office/drawing/2014/main" xmlns="" val="20009"/>
                    </a:ext>
                  </a:extLst>
                </a:gridCol>
              </a:tblGrid>
              <a:tr h="108157">
                <a:tc rowSpan="2">
                  <a:txBody>
                    <a:bodyPr/>
                    <a:lstStyle/>
                    <a:p>
                      <a:pPr algn="ctr" fontAlgn="ctr"/>
                      <a:r>
                        <a:rPr lang="en-GB" sz="700" b="1" i="0" u="none" strike="noStrike" dirty="0">
                          <a:solidFill>
                            <a:srgbClr val="FFFFFF"/>
                          </a:solidFill>
                          <a:effectLst/>
                          <a:latin typeface="Arial Narrow" panose="020B0606020202030204" pitchFamily="34" charset="0"/>
                        </a:rPr>
                        <a:t>Objective</a:t>
                      </a:r>
                      <a:endParaRPr lang="en-ZA" sz="700" b="1" i="0" u="none" strike="noStrike" dirty="0">
                        <a:solidFill>
                          <a:srgbClr val="FFFFFF"/>
                        </a:solidFill>
                        <a:effectLst/>
                        <a:latin typeface="Arial Narrow" panose="020B060602020203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solidFill>
                      <a:srgbClr val="002060"/>
                    </a:solidFill>
                  </a:tcPr>
                </a:tc>
                <a:tc rowSpan="2">
                  <a:txBody>
                    <a:bodyPr/>
                    <a:lstStyle/>
                    <a:p>
                      <a:pPr algn="ctr" fontAlgn="ctr"/>
                      <a:r>
                        <a:rPr lang="en-GB" sz="700" b="1" i="0" u="none" strike="noStrike" dirty="0">
                          <a:solidFill>
                            <a:srgbClr val="FFFFFF"/>
                          </a:solidFill>
                          <a:effectLst/>
                          <a:latin typeface="Arial Narrow" panose="020B0606020202030204" pitchFamily="34" charset="0"/>
                        </a:rPr>
                        <a:t>Goal</a:t>
                      </a:r>
                      <a:endParaRPr lang="en-ZA" sz="700" b="1" i="0" u="none" strike="noStrike" dirty="0">
                        <a:solidFill>
                          <a:srgbClr val="FFFFFF"/>
                        </a:solidFill>
                        <a:effectLst/>
                        <a:latin typeface="Arial Narrow" panose="020B060602020203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solidFill>
                      <a:srgbClr val="002060"/>
                    </a:solidFill>
                  </a:tcPr>
                </a:tc>
                <a:tc rowSpan="2">
                  <a:txBody>
                    <a:bodyPr/>
                    <a:lstStyle/>
                    <a:p>
                      <a:pPr algn="ctr" fontAlgn="ctr"/>
                      <a:r>
                        <a:rPr lang="en-GB" sz="700" b="1" i="0" u="none" strike="noStrike" dirty="0">
                          <a:solidFill>
                            <a:srgbClr val="FFFFFF"/>
                          </a:solidFill>
                          <a:effectLst/>
                          <a:latin typeface="Arial Narrow" panose="020B0606020202030204" pitchFamily="34" charset="0"/>
                        </a:rPr>
                        <a:t>KPI Ref</a:t>
                      </a:r>
                      <a:endParaRPr lang="en-ZA" sz="700" b="1" i="0" u="none" strike="noStrike" dirty="0">
                        <a:solidFill>
                          <a:srgbClr val="FFFFFF"/>
                        </a:solidFill>
                        <a:effectLst/>
                        <a:latin typeface="Arial Narrow" panose="020B060602020203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solidFill>
                      <a:srgbClr val="002060"/>
                    </a:solidFill>
                  </a:tcPr>
                </a:tc>
                <a:tc rowSpan="2">
                  <a:txBody>
                    <a:bodyPr/>
                    <a:lstStyle/>
                    <a:p>
                      <a:pPr algn="ctr" fontAlgn="ctr"/>
                      <a:r>
                        <a:rPr lang="en-GB" sz="700" b="1" i="0" u="none" strike="noStrike" dirty="0">
                          <a:solidFill>
                            <a:srgbClr val="FFFFFF"/>
                          </a:solidFill>
                          <a:effectLst/>
                          <a:latin typeface="Arial Narrow" panose="020B0606020202030204" pitchFamily="34" charset="0"/>
                        </a:rPr>
                        <a:t>Key Performance Indicator</a:t>
                      </a:r>
                      <a:endParaRPr lang="en-ZA" sz="700" b="1" i="0" u="none" strike="noStrike" dirty="0">
                        <a:solidFill>
                          <a:srgbClr val="FFFFFF"/>
                        </a:solidFill>
                        <a:effectLst/>
                        <a:latin typeface="Arial Narrow" panose="020B060602020203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solidFill>
                      <a:srgbClr val="002060"/>
                    </a:solidFill>
                  </a:tcPr>
                </a:tc>
                <a:tc gridSpan="6">
                  <a:txBody>
                    <a:bodyPr/>
                    <a:lstStyle/>
                    <a:p>
                      <a:pPr algn="ctr" fontAlgn="ctr"/>
                      <a:r>
                        <a:rPr lang="en-GB" sz="700" b="1" i="0" u="none" strike="noStrike" dirty="0">
                          <a:solidFill>
                            <a:srgbClr val="FFFFFF"/>
                          </a:solidFill>
                          <a:effectLst/>
                          <a:latin typeface="Arial" panose="020B0604020202020204" pitchFamily="34" charset="0"/>
                        </a:rPr>
                        <a:t>Q4 Performance</a:t>
                      </a:r>
                      <a:endParaRPr lang="en-ZA" sz="700" b="1" i="0" u="none" strike="noStrike" dirty="0">
                        <a:solidFill>
                          <a:srgbClr val="FFFFFF"/>
                        </a:solidFill>
                        <a:effectLst/>
                        <a:latin typeface="Arial" panose="020B060402020202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solidFill>
                      <a:srgbClr val="002060"/>
                    </a:solidFill>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xmlns="" val="10000"/>
                  </a:ext>
                </a:extLst>
              </a:tr>
              <a:tr h="311966">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a:txBody>
                    <a:bodyPr/>
                    <a:lstStyle/>
                    <a:p>
                      <a:pPr algn="ctr" fontAlgn="ctr"/>
                      <a:r>
                        <a:rPr lang="en-GB" sz="700" b="1" i="0" u="none" strike="noStrike" dirty="0">
                          <a:solidFill>
                            <a:srgbClr val="FFFFFF"/>
                          </a:solidFill>
                          <a:effectLst/>
                          <a:latin typeface="Arial Narrow" panose="020B0606020202030204" pitchFamily="34" charset="0"/>
                        </a:rPr>
                        <a:t>Target</a:t>
                      </a:r>
                      <a:endParaRPr lang="en-ZA" sz="700" b="1" i="0" u="none" strike="noStrike" dirty="0">
                        <a:solidFill>
                          <a:srgbClr val="FFFFFF"/>
                        </a:solidFill>
                        <a:effectLst/>
                        <a:latin typeface="Arial Narrow" panose="020B060602020203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solidFill>
                      <a:srgbClr val="002060"/>
                    </a:solidFill>
                  </a:tcPr>
                </a:tc>
                <a:tc>
                  <a:txBody>
                    <a:bodyPr/>
                    <a:lstStyle/>
                    <a:p>
                      <a:pPr algn="ctr" fontAlgn="ctr"/>
                      <a:r>
                        <a:rPr lang="en-GB" sz="700" b="1" i="0" u="none" strike="noStrike" dirty="0">
                          <a:solidFill>
                            <a:srgbClr val="FFFFFF"/>
                          </a:solidFill>
                          <a:effectLst/>
                          <a:latin typeface="Arial Narrow" panose="020B0606020202030204" pitchFamily="34" charset="0"/>
                        </a:rPr>
                        <a:t>Actual</a:t>
                      </a:r>
                      <a:endParaRPr lang="en-ZA" sz="700" b="1" i="0" u="none" strike="noStrike" dirty="0">
                        <a:solidFill>
                          <a:srgbClr val="FFFFFF"/>
                        </a:solidFill>
                        <a:effectLst/>
                        <a:latin typeface="Arial Narrow" panose="020B060602020203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solidFill>
                      <a:srgbClr val="002060"/>
                    </a:solidFill>
                  </a:tcPr>
                </a:tc>
                <a:tc>
                  <a:txBody>
                    <a:bodyPr/>
                    <a:lstStyle/>
                    <a:p>
                      <a:pPr algn="ctr" fontAlgn="ctr"/>
                      <a:r>
                        <a:rPr lang="en-GB" sz="700" b="1" i="0" u="none" strike="noStrike" dirty="0">
                          <a:solidFill>
                            <a:srgbClr val="FFFFFF"/>
                          </a:solidFill>
                          <a:effectLst/>
                          <a:latin typeface="Arial Narrow" panose="020B0606020202030204" pitchFamily="34" charset="0"/>
                        </a:rPr>
                        <a:t>Variance</a:t>
                      </a:r>
                      <a:endParaRPr lang="en-ZA" sz="700" b="1" i="0" u="none" strike="noStrike" dirty="0">
                        <a:solidFill>
                          <a:srgbClr val="FFFFFF"/>
                        </a:solidFill>
                        <a:effectLst/>
                        <a:latin typeface="Arial Narrow" panose="020B060602020203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solidFill>
                      <a:srgbClr val="002060"/>
                    </a:solidFill>
                  </a:tcPr>
                </a:tc>
                <a:tc>
                  <a:txBody>
                    <a:bodyPr/>
                    <a:lstStyle/>
                    <a:p>
                      <a:pPr algn="ctr" fontAlgn="ctr"/>
                      <a:r>
                        <a:rPr lang="en-GB" sz="700" b="1" i="0" u="none" strike="noStrike" dirty="0">
                          <a:solidFill>
                            <a:srgbClr val="FFFFFF"/>
                          </a:solidFill>
                          <a:effectLst/>
                          <a:latin typeface="Arial Narrow" panose="020B0606020202030204" pitchFamily="34" charset="0"/>
                        </a:rPr>
                        <a:t>Achieved/</a:t>
                      </a:r>
                      <a:endParaRPr lang="en-ZA" sz="700" b="1" i="0" u="none" strike="noStrike" dirty="0">
                        <a:solidFill>
                          <a:srgbClr val="FFFFFF"/>
                        </a:solidFill>
                        <a:effectLst/>
                        <a:latin typeface="Arial Narrow" panose="020B0606020202030204" pitchFamily="34" charset="0"/>
                      </a:endParaRPr>
                    </a:p>
                    <a:p>
                      <a:pPr algn="ctr" fontAlgn="ctr"/>
                      <a:r>
                        <a:rPr lang="en-GB" sz="700" b="1" i="0" u="none" strike="noStrike" dirty="0">
                          <a:solidFill>
                            <a:srgbClr val="FFFFFF"/>
                          </a:solidFill>
                          <a:effectLst/>
                          <a:latin typeface="Arial Narrow" panose="020B0606020202030204" pitchFamily="34" charset="0"/>
                        </a:rPr>
                        <a:t>Not Achieved</a:t>
                      </a:r>
                      <a:endParaRPr lang="en-ZA" sz="700" b="1" i="0" u="none" strike="noStrike" dirty="0">
                        <a:solidFill>
                          <a:srgbClr val="FFFFFF"/>
                        </a:solidFill>
                        <a:effectLst/>
                        <a:latin typeface="Arial Narrow" panose="020B060602020203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solidFill>
                      <a:srgbClr val="002060"/>
                    </a:solidFill>
                  </a:tcPr>
                </a:tc>
                <a:tc>
                  <a:txBody>
                    <a:bodyPr/>
                    <a:lstStyle/>
                    <a:p>
                      <a:pPr algn="ctr" fontAlgn="ctr"/>
                      <a:r>
                        <a:rPr lang="en-GB" sz="700" b="1" i="0" u="none" strike="noStrike" dirty="0">
                          <a:solidFill>
                            <a:srgbClr val="FFFFFF"/>
                          </a:solidFill>
                          <a:effectLst/>
                          <a:latin typeface="Arial Narrow" panose="020B0606020202030204" pitchFamily="34" charset="0"/>
                        </a:rPr>
                        <a:t>Actual Performance and Reason for Target Variance/Deviation</a:t>
                      </a:r>
                      <a:endParaRPr lang="en-ZA" sz="700" b="1" i="0" u="none" strike="noStrike" dirty="0">
                        <a:solidFill>
                          <a:srgbClr val="FFFFFF"/>
                        </a:solidFill>
                        <a:effectLst/>
                        <a:latin typeface="Arial Narrow" panose="020B060602020203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solidFill>
                      <a:srgbClr val="002060"/>
                    </a:solidFill>
                  </a:tcPr>
                </a:tc>
                <a:tc>
                  <a:txBody>
                    <a:bodyPr/>
                    <a:lstStyle/>
                    <a:p>
                      <a:pPr algn="ctr" fontAlgn="ctr"/>
                      <a:r>
                        <a:rPr lang="en-GB" sz="700" b="1" i="0" u="none" strike="noStrike" dirty="0">
                          <a:solidFill>
                            <a:srgbClr val="FFFFFF"/>
                          </a:solidFill>
                          <a:effectLst/>
                          <a:latin typeface="Arial Narrow" panose="020B0606020202030204" pitchFamily="34" charset="0"/>
                        </a:rPr>
                        <a:t>Mitigation and Recovery Plans</a:t>
                      </a:r>
                      <a:endParaRPr lang="en-ZA" sz="700" b="1" i="0" u="none" strike="noStrike" dirty="0">
                        <a:solidFill>
                          <a:srgbClr val="FFFFFF"/>
                        </a:solidFill>
                        <a:effectLst/>
                        <a:latin typeface="Arial Narrow" panose="020B060602020203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solidFill>
                      <a:srgbClr val="002060"/>
                    </a:solidFill>
                  </a:tcPr>
                </a:tc>
                <a:extLst>
                  <a:ext uri="{0D108BD9-81ED-4DB2-BD59-A6C34878D82A}">
                    <a16:rowId xmlns:a16="http://schemas.microsoft.com/office/drawing/2014/main" xmlns="" val="10001"/>
                  </a:ext>
                </a:extLst>
              </a:tr>
              <a:tr h="2962358">
                <a:tc rowSpan="3">
                  <a:txBody>
                    <a:bodyPr/>
                    <a:lstStyle/>
                    <a:p>
                      <a:pPr algn="l" fontAlgn="ctr"/>
                      <a:r>
                        <a:rPr lang="en-GB" sz="700" b="1" i="0" u="none" strike="noStrike" dirty="0">
                          <a:solidFill>
                            <a:srgbClr val="002060"/>
                          </a:solidFill>
                          <a:effectLst/>
                          <a:latin typeface="Arial Narrow" panose="020B0606020202030204" pitchFamily="34" charset="0"/>
                        </a:rPr>
                        <a:t>1. Financial Sustainability</a:t>
                      </a:r>
                      <a:endParaRPr lang="en-ZA" sz="700" b="1" i="0" u="none" strike="noStrike" dirty="0">
                        <a:solidFill>
                          <a:srgbClr val="002060"/>
                        </a:solidFill>
                        <a:effectLst/>
                        <a:latin typeface="Arial Narrow" panose="020B060602020203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solidFill>
                      <a:srgbClr val="FFFFFF"/>
                    </a:solidFill>
                  </a:tcPr>
                </a:tc>
                <a:tc>
                  <a:txBody>
                    <a:bodyPr/>
                    <a:lstStyle/>
                    <a:p>
                      <a:pPr algn="l" fontAlgn="ctr"/>
                      <a:r>
                        <a:rPr lang="en-ZA" sz="700" b="0" i="0" u="none" strike="noStrike" dirty="0">
                          <a:solidFill>
                            <a:srgbClr val="000000"/>
                          </a:solidFill>
                          <a:effectLst/>
                          <a:latin typeface="Arial Narrow" panose="020B0606020202030204" pitchFamily="34" charset="0"/>
                        </a:rPr>
                        <a:t>To be financially sustainable and</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a:noFill/>
                    </a:lnB>
                    <a:solidFill>
                      <a:srgbClr val="FFFFFF"/>
                    </a:solidFill>
                  </a:tcPr>
                </a:tc>
                <a:tc>
                  <a:txBody>
                    <a:bodyPr/>
                    <a:lstStyle/>
                    <a:p>
                      <a:pPr algn="ctr" fontAlgn="ctr"/>
                      <a:r>
                        <a:rPr lang="en-GB" sz="700" b="0" i="0" u="none" strike="noStrike" dirty="0">
                          <a:solidFill>
                            <a:srgbClr val="000000"/>
                          </a:solidFill>
                          <a:effectLst/>
                          <a:latin typeface="Arial Narrow" panose="020B0606020202030204" pitchFamily="34" charset="0"/>
                        </a:rPr>
                        <a:t>1.1</a:t>
                      </a:r>
                      <a:endParaRPr lang="en-ZA" sz="700" b="0" i="0" u="none" strike="noStrike" dirty="0">
                        <a:solidFill>
                          <a:srgbClr val="000000"/>
                        </a:solidFill>
                        <a:effectLst/>
                        <a:latin typeface="Arial Narrow" panose="020B060602020203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a:txBody>
                    <a:bodyPr/>
                    <a:lstStyle/>
                    <a:p>
                      <a:pPr algn="l" fontAlgn="ctr"/>
                      <a:r>
                        <a:rPr lang="en-GB" sz="700" b="0" i="0" u="none" strike="noStrike" dirty="0">
                          <a:solidFill>
                            <a:srgbClr val="000000"/>
                          </a:solidFill>
                          <a:effectLst/>
                          <a:latin typeface="Arial Narrow" panose="020B0606020202030204" pitchFamily="34" charset="0"/>
                        </a:rPr>
                        <a:t>Attain the planned revenue target</a:t>
                      </a:r>
                      <a:endParaRPr lang="en-ZA" sz="700" b="0" i="0" u="none" strike="noStrike" dirty="0">
                        <a:solidFill>
                          <a:srgbClr val="000000"/>
                        </a:solidFill>
                        <a:effectLst/>
                        <a:latin typeface="Arial Narrow" panose="020B060602020203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a:txBody>
                    <a:bodyPr/>
                    <a:lstStyle/>
                    <a:p>
                      <a:pPr algn="ctr" fontAlgn="ctr"/>
                      <a:r>
                        <a:rPr lang="en-GB" sz="700" b="0" i="0" u="none" strike="noStrike" dirty="0">
                          <a:solidFill>
                            <a:srgbClr val="231F20"/>
                          </a:solidFill>
                          <a:effectLst/>
                          <a:latin typeface="Arial Narrow" panose="020B0606020202030204" pitchFamily="34" charset="0"/>
                        </a:rPr>
                        <a:t>100%</a:t>
                      </a:r>
                      <a:endParaRPr lang="en-ZA" sz="700" b="0" i="0" u="none" strike="noStrike" dirty="0">
                        <a:solidFill>
                          <a:srgbClr val="231F20"/>
                        </a:solidFill>
                        <a:effectLst/>
                        <a:latin typeface="Arial Narrow" panose="020B060602020203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a:txBody>
                    <a:bodyPr/>
                    <a:lstStyle/>
                    <a:p>
                      <a:pPr algn="ctr" fontAlgn="ctr"/>
                      <a:r>
                        <a:rPr lang="en-GB" sz="700" b="0" i="0" u="none" strike="noStrike" dirty="0" smtClean="0">
                          <a:solidFill>
                            <a:srgbClr val="231F20"/>
                          </a:solidFill>
                          <a:effectLst/>
                          <a:latin typeface="Arial Narrow" panose="020B0606020202030204" pitchFamily="34" charset="0"/>
                        </a:rPr>
                        <a:t>68%</a:t>
                      </a:r>
                      <a:endParaRPr lang="en-ZA" sz="700" b="0" i="0" u="none" strike="noStrike" dirty="0">
                        <a:solidFill>
                          <a:srgbClr val="231F20"/>
                        </a:solidFill>
                        <a:effectLst/>
                        <a:latin typeface="Arial Narrow" panose="020B060602020203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a:txBody>
                    <a:bodyPr/>
                    <a:lstStyle/>
                    <a:p>
                      <a:pPr algn="ctr" fontAlgn="ctr"/>
                      <a:r>
                        <a:rPr lang="en-GB" sz="700" b="0" i="0" u="none" strike="noStrike" dirty="0">
                          <a:solidFill>
                            <a:srgbClr val="FF0000"/>
                          </a:solidFill>
                          <a:effectLst/>
                          <a:latin typeface="Arial Narrow" panose="020B0606020202030204" pitchFamily="34" charset="0"/>
                        </a:rPr>
                        <a:t>-</a:t>
                      </a:r>
                      <a:r>
                        <a:rPr lang="en-GB" sz="700" b="0" i="0" u="none" strike="noStrike" dirty="0" smtClean="0">
                          <a:solidFill>
                            <a:srgbClr val="FF0000"/>
                          </a:solidFill>
                          <a:effectLst/>
                          <a:latin typeface="Arial Narrow" panose="020B0606020202030204" pitchFamily="34" charset="0"/>
                        </a:rPr>
                        <a:t>32%</a:t>
                      </a:r>
                      <a:endParaRPr lang="en-ZA" sz="700" b="0" i="0" u="none" strike="noStrike" dirty="0">
                        <a:solidFill>
                          <a:srgbClr val="FF0000"/>
                        </a:solidFill>
                        <a:effectLst/>
                        <a:latin typeface="Arial Narrow" panose="020B060602020203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a:txBody>
                    <a:bodyPr/>
                    <a:lstStyle/>
                    <a:p>
                      <a:pPr algn="ctr" fontAlgn="ctr"/>
                      <a:r>
                        <a:rPr lang="en-GB" sz="700" b="1" i="0" u="none" strike="noStrike" dirty="0">
                          <a:solidFill>
                            <a:srgbClr val="FFFFFF"/>
                          </a:solidFill>
                          <a:effectLst/>
                          <a:latin typeface="Arial Narrow" panose="020B0606020202030204" pitchFamily="34" charset="0"/>
                        </a:rPr>
                        <a:t>Not Achieved</a:t>
                      </a:r>
                      <a:endParaRPr lang="en-ZA" sz="700" b="1" i="0" u="none" strike="noStrike" dirty="0">
                        <a:solidFill>
                          <a:srgbClr val="FFFFFF"/>
                        </a:solidFill>
                        <a:effectLst/>
                        <a:latin typeface="Arial Narrow" panose="020B060602020203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solidFill>
                      <a:srgbClr val="FF0000"/>
                    </a:solidFill>
                  </a:tcPr>
                </a:tc>
                <a:tc>
                  <a:txBody>
                    <a:bodyPr/>
                    <a:lstStyle/>
                    <a:p>
                      <a:pPr>
                        <a:lnSpc>
                          <a:spcPct val="107000"/>
                        </a:lnSpc>
                        <a:spcAft>
                          <a:spcPts val="0"/>
                        </a:spcAft>
                      </a:pPr>
                      <a:r>
                        <a:rPr lang="en-ZA" sz="700" dirty="0" smtClean="0">
                          <a:solidFill>
                            <a:srgbClr val="000000"/>
                          </a:solidFill>
                          <a:effectLst/>
                          <a:latin typeface="Arial Narrow" panose="020B0606020202030204" pitchFamily="34" charset="0"/>
                          <a:ea typeface="Times New Roman" panose="02020603050405020304" pitchFamily="18" charset="0"/>
                          <a:cs typeface="Times New Roman" panose="02020603050405020304" pitchFamily="18" charset="0"/>
                        </a:rPr>
                        <a:t>The revenue target for Q4 at R1 233 million has not been attained at R840 million (68%). The lower than projected revenue performance is due to the lingering effects of the Covid-19 lockdown and the associated business impact, increased customer migration to digital alternatives and transaction volumes, together with the weak financial position of the SA Post Office and suppliers not having been paid, thus withdrawing services, further impacting revenue generation. </a:t>
                      </a:r>
                      <a:endParaRPr lang="en-ZA" sz="105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ZA" sz="700" dirty="0" smtClean="0">
                          <a:solidFill>
                            <a:srgbClr val="000000"/>
                          </a:solidFill>
                          <a:effectLst/>
                          <a:latin typeface="Arial Narrow" panose="020B0606020202030204" pitchFamily="34" charset="0"/>
                          <a:ea typeface="Times New Roman" panose="02020603050405020304" pitchFamily="18" charset="0"/>
                          <a:cs typeface="Times New Roman" panose="02020603050405020304" pitchFamily="18" charset="0"/>
                        </a:rPr>
                        <a:t> </a:t>
                      </a:r>
                      <a:endParaRPr lang="en-ZA" sz="1050" dirty="0" smtClean="0">
                        <a:effectLst/>
                        <a:latin typeface="Calibri" panose="020F0502020204030204" pitchFamily="34" charset="0"/>
                        <a:ea typeface="Calibri" panose="020F0502020204030204" pitchFamily="34" charset="0"/>
                        <a:cs typeface="Times New Roman" panose="02020603050405020304" pitchFamily="18" charset="0"/>
                      </a:endParaRPr>
                    </a:p>
                    <a:p>
                      <a:pPr marL="171450" lvl="0" indent="-171450" algn="just" defTabSz="914400" rtl="0" eaLnBrk="1" latinLnBrk="0" hangingPunct="1">
                        <a:lnSpc>
                          <a:spcPct val="107000"/>
                        </a:lnSpc>
                        <a:spcAft>
                          <a:spcPts val="0"/>
                        </a:spcAft>
                        <a:buFont typeface="Arial" panose="020B0604020202020204" pitchFamily="34" charset="0"/>
                        <a:buChar char="•"/>
                      </a:pPr>
                      <a:r>
                        <a:rPr lang="en-GB" sz="700" kern="1200" dirty="0" smtClean="0">
                          <a:solidFill>
                            <a:schemeClr val="tx1"/>
                          </a:solidFill>
                          <a:effectLst/>
                          <a:latin typeface="Arial Narrow" panose="020B0606020202030204" pitchFamily="34" charset="0"/>
                          <a:ea typeface="Times New Roman" panose="02020603050405020304" pitchFamily="18" charset="0"/>
                          <a:cs typeface="Arial" panose="020B0604020202020204" pitchFamily="34" charset="0"/>
                        </a:rPr>
                        <a:t>Lack of technology Investment</a:t>
                      </a:r>
                      <a:endParaRPr lang="en-ZA" sz="700" kern="1200" dirty="0" smtClean="0">
                        <a:solidFill>
                          <a:schemeClr val="tx1"/>
                        </a:solidFill>
                        <a:effectLst/>
                        <a:latin typeface="Arial Narrow" panose="020B0606020202030204" pitchFamily="34" charset="0"/>
                        <a:ea typeface="Times New Roman" panose="02020603050405020304" pitchFamily="18" charset="0"/>
                        <a:cs typeface="Arial" panose="020B0604020202020204" pitchFamily="34" charset="0"/>
                      </a:endParaRPr>
                    </a:p>
                    <a:p>
                      <a:pPr marL="171450" lvl="0" indent="-171450" algn="just" defTabSz="914400" rtl="0" eaLnBrk="1" latinLnBrk="0" hangingPunct="1">
                        <a:lnSpc>
                          <a:spcPct val="107000"/>
                        </a:lnSpc>
                        <a:spcAft>
                          <a:spcPts val="0"/>
                        </a:spcAft>
                        <a:buFont typeface="Arial" panose="020B0604020202020204" pitchFamily="34" charset="0"/>
                        <a:buChar char="•"/>
                      </a:pPr>
                      <a:r>
                        <a:rPr lang="en-GB" sz="700" kern="1200" dirty="0" smtClean="0">
                          <a:solidFill>
                            <a:schemeClr val="tx1"/>
                          </a:solidFill>
                          <a:effectLst/>
                          <a:latin typeface="Arial Narrow" panose="020B0606020202030204" pitchFamily="34" charset="0"/>
                          <a:ea typeface="Times New Roman" panose="02020603050405020304" pitchFamily="18" charset="0"/>
                          <a:cs typeface="Arial" panose="020B0604020202020204" pitchFamily="34" charset="0"/>
                        </a:rPr>
                        <a:t>Tools of trade</a:t>
                      </a:r>
                      <a:endParaRPr lang="en-ZA" sz="700" kern="1200" dirty="0" smtClean="0">
                        <a:solidFill>
                          <a:schemeClr val="tx1"/>
                        </a:solidFill>
                        <a:effectLst/>
                        <a:latin typeface="Arial Narrow" panose="020B0606020202030204" pitchFamily="34" charset="0"/>
                        <a:ea typeface="Times New Roman" panose="02020603050405020304" pitchFamily="18" charset="0"/>
                        <a:cs typeface="Arial" panose="020B0604020202020204" pitchFamily="34" charset="0"/>
                      </a:endParaRPr>
                    </a:p>
                    <a:p>
                      <a:pPr marL="171450" lvl="0" indent="-171450" algn="just" defTabSz="914400" rtl="0" eaLnBrk="1" latinLnBrk="0" hangingPunct="1">
                        <a:lnSpc>
                          <a:spcPct val="107000"/>
                        </a:lnSpc>
                        <a:spcAft>
                          <a:spcPts val="0"/>
                        </a:spcAft>
                        <a:buFont typeface="Arial" panose="020B0604020202020204" pitchFamily="34" charset="0"/>
                        <a:buChar char="•"/>
                      </a:pPr>
                      <a:r>
                        <a:rPr lang="en-GB" sz="700" kern="1200" dirty="0" smtClean="0">
                          <a:solidFill>
                            <a:schemeClr val="tx1"/>
                          </a:solidFill>
                          <a:effectLst/>
                          <a:latin typeface="Arial Narrow" panose="020B0606020202030204" pitchFamily="34" charset="0"/>
                          <a:ea typeface="Times New Roman" panose="02020603050405020304" pitchFamily="18" charset="0"/>
                          <a:cs typeface="Arial" panose="020B0604020202020204" pitchFamily="34" charset="0"/>
                        </a:rPr>
                        <a:t>Operational performance</a:t>
                      </a:r>
                      <a:endParaRPr lang="en-ZA" sz="700" kern="1200" dirty="0" smtClean="0">
                        <a:solidFill>
                          <a:schemeClr val="tx1"/>
                        </a:solidFill>
                        <a:effectLst/>
                        <a:latin typeface="Arial Narrow" panose="020B0606020202030204" pitchFamily="34" charset="0"/>
                        <a:ea typeface="Times New Roman" panose="02020603050405020304" pitchFamily="18" charset="0"/>
                        <a:cs typeface="Arial" panose="020B0604020202020204" pitchFamily="34" charset="0"/>
                      </a:endParaRPr>
                    </a:p>
                    <a:p>
                      <a:pPr marL="171450" lvl="0" indent="-171450" algn="just" defTabSz="914400" rtl="0" eaLnBrk="1" latinLnBrk="0" hangingPunct="1">
                        <a:lnSpc>
                          <a:spcPct val="107000"/>
                        </a:lnSpc>
                        <a:spcAft>
                          <a:spcPts val="0"/>
                        </a:spcAft>
                        <a:buFont typeface="Arial" panose="020B0604020202020204" pitchFamily="34" charset="0"/>
                        <a:buChar char="•"/>
                      </a:pPr>
                      <a:r>
                        <a:rPr lang="en-GB" sz="700" kern="1200" dirty="0" smtClean="0">
                          <a:solidFill>
                            <a:schemeClr val="tx1"/>
                          </a:solidFill>
                          <a:effectLst/>
                          <a:latin typeface="Arial Narrow" panose="020B0606020202030204" pitchFamily="34" charset="0"/>
                          <a:ea typeface="Times New Roman" panose="02020603050405020304" pitchFamily="18" charset="0"/>
                          <a:cs typeface="Arial" panose="020B0604020202020204" pitchFamily="34" charset="0"/>
                        </a:rPr>
                        <a:t>Product offering</a:t>
                      </a:r>
                      <a:endParaRPr lang="en-ZA" sz="700" kern="1200" dirty="0" smtClean="0">
                        <a:solidFill>
                          <a:schemeClr val="tx1"/>
                        </a:solidFill>
                        <a:effectLst/>
                        <a:latin typeface="Arial Narrow" panose="020B0606020202030204" pitchFamily="34" charset="0"/>
                        <a:ea typeface="Times New Roman" panose="02020603050405020304" pitchFamily="18" charset="0"/>
                        <a:cs typeface="Arial" panose="020B0604020202020204" pitchFamily="34" charset="0"/>
                      </a:endParaRPr>
                    </a:p>
                    <a:p>
                      <a:pPr marL="171450" lvl="0" indent="-171450" algn="just" defTabSz="914400" rtl="0" eaLnBrk="1" latinLnBrk="0" hangingPunct="1">
                        <a:lnSpc>
                          <a:spcPct val="107000"/>
                        </a:lnSpc>
                        <a:spcAft>
                          <a:spcPts val="0"/>
                        </a:spcAft>
                        <a:buFont typeface="Arial" panose="020B0604020202020204" pitchFamily="34" charset="0"/>
                        <a:buChar char="•"/>
                      </a:pPr>
                      <a:r>
                        <a:rPr lang="en-GB" sz="700" kern="1200" dirty="0" smtClean="0">
                          <a:solidFill>
                            <a:schemeClr val="tx1"/>
                          </a:solidFill>
                          <a:effectLst/>
                          <a:latin typeface="Arial Narrow" panose="020B0606020202030204" pitchFamily="34" charset="0"/>
                          <a:ea typeface="Times New Roman" panose="02020603050405020304" pitchFamily="18" charset="0"/>
                          <a:cs typeface="Arial" panose="020B0604020202020204" pitchFamily="34" charset="0"/>
                        </a:rPr>
                        <a:t>Migration of statements to digital platforms</a:t>
                      </a:r>
                      <a:endParaRPr lang="en-ZA" sz="700" kern="1200" dirty="0" smtClean="0">
                        <a:solidFill>
                          <a:schemeClr val="tx1"/>
                        </a:solidFill>
                        <a:effectLst/>
                        <a:latin typeface="Arial Narrow" panose="020B0606020202030204" pitchFamily="34" charset="0"/>
                        <a:ea typeface="Times New Roman" panose="02020603050405020304" pitchFamily="18" charset="0"/>
                        <a:cs typeface="Arial" panose="020B0604020202020204" pitchFamily="34" charset="0"/>
                      </a:endParaRPr>
                    </a:p>
                    <a:p>
                      <a:pPr marL="171450" lvl="0" indent="-171450" algn="just" defTabSz="914400" rtl="0" eaLnBrk="1" latinLnBrk="0" hangingPunct="1">
                        <a:lnSpc>
                          <a:spcPct val="107000"/>
                        </a:lnSpc>
                        <a:spcAft>
                          <a:spcPts val="0"/>
                        </a:spcAft>
                        <a:buFont typeface="Arial" panose="020B0604020202020204" pitchFamily="34" charset="0"/>
                        <a:buChar char="•"/>
                      </a:pPr>
                      <a:r>
                        <a:rPr lang="en-GB" sz="700" kern="1200" dirty="0" smtClean="0">
                          <a:solidFill>
                            <a:schemeClr val="tx1"/>
                          </a:solidFill>
                          <a:effectLst/>
                          <a:latin typeface="Arial Narrow" panose="020B0606020202030204" pitchFamily="34" charset="0"/>
                          <a:ea typeface="Times New Roman" panose="02020603050405020304" pitchFamily="18" charset="0"/>
                          <a:cs typeface="Arial" panose="020B0604020202020204" pitchFamily="34" charset="0"/>
                        </a:rPr>
                        <a:t>Decline in subscriber subscriptions and publishers using alternate delivery methods </a:t>
                      </a:r>
                      <a:endParaRPr lang="en-ZA" sz="700" kern="1200" dirty="0" smtClean="0">
                        <a:solidFill>
                          <a:schemeClr val="tx1"/>
                        </a:solidFill>
                        <a:effectLst/>
                        <a:latin typeface="Arial Narrow" panose="020B0606020202030204" pitchFamily="34" charset="0"/>
                        <a:ea typeface="Times New Roman" panose="02020603050405020304" pitchFamily="18" charset="0"/>
                        <a:cs typeface="Arial" panose="020B0604020202020204" pitchFamily="34" charset="0"/>
                      </a:endParaRPr>
                    </a:p>
                    <a:p>
                      <a:pPr marL="171450" lvl="0" indent="-171450" algn="just" defTabSz="914400" rtl="0" eaLnBrk="1" latinLnBrk="0" hangingPunct="1">
                        <a:lnSpc>
                          <a:spcPct val="107000"/>
                        </a:lnSpc>
                        <a:spcAft>
                          <a:spcPts val="0"/>
                        </a:spcAft>
                        <a:buFont typeface="Arial" panose="020B0604020202020204" pitchFamily="34" charset="0"/>
                        <a:buChar char="•"/>
                      </a:pPr>
                      <a:r>
                        <a:rPr lang="en-GB" sz="700" kern="1200" dirty="0" smtClean="0">
                          <a:solidFill>
                            <a:schemeClr val="tx1"/>
                          </a:solidFill>
                          <a:effectLst/>
                          <a:latin typeface="Arial Narrow" panose="020B0606020202030204" pitchFamily="34" charset="0"/>
                          <a:ea typeface="Times New Roman" panose="02020603050405020304" pitchFamily="18" charset="0"/>
                          <a:cs typeface="Arial" panose="020B0604020202020204" pitchFamily="34" charset="0"/>
                        </a:rPr>
                        <a:t>Shortage of stock at branches - registered stickers / envelopes / stamps </a:t>
                      </a:r>
                      <a:endParaRPr lang="en-ZA" sz="700" kern="1200" dirty="0" smtClean="0">
                        <a:solidFill>
                          <a:schemeClr val="tx1"/>
                        </a:solidFill>
                        <a:effectLst/>
                        <a:latin typeface="Arial Narrow" panose="020B0606020202030204" pitchFamily="34" charset="0"/>
                        <a:ea typeface="Times New Roman" panose="02020603050405020304" pitchFamily="18" charset="0"/>
                        <a:cs typeface="Arial" panose="020B0604020202020204" pitchFamily="34" charset="0"/>
                      </a:endParaRPr>
                    </a:p>
                    <a:p>
                      <a:pPr marL="171450" lvl="0" indent="-171450" algn="just" defTabSz="914400" rtl="0" eaLnBrk="1" latinLnBrk="0" hangingPunct="1">
                        <a:lnSpc>
                          <a:spcPct val="107000"/>
                        </a:lnSpc>
                        <a:spcAft>
                          <a:spcPts val="0"/>
                        </a:spcAft>
                        <a:buFont typeface="Arial" panose="020B0604020202020204" pitchFamily="34" charset="0"/>
                        <a:buChar char="•"/>
                      </a:pPr>
                      <a:r>
                        <a:rPr lang="en-GB" sz="700" kern="1200" dirty="0" smtClean="0">
                          <a:solidFill>
                            <a:schemeClr val="tx1"/>
                          </a:solidFill>
                          <a:effectLst/>
                          <a:latin typeface="Arial Narrow" panose="020B0606020202030204" pitchFamily="34" charset="0"/>
                          <a:ea typeface="Times New Roman" panose="02020603050405020304" pitchFamily="18" charset="0"/>
                          <a:cs typeface="Arial" panose="020B0604020202020204" pitchFamily="34" charset="0"/>
                        </a:rPr>
                        <a:t>Low levels of Speed services prepaid bags</a:t>
                      </a:r>
                      <a:endParaRPr lang="en-ZA" sz="700" kern="1200" dirty="0" smtClean="0">
                        <a:solidFill>
                          <a:schemeClr val="tx1"/>
                        </a:solidFill>
                        <a:effectLst/>
                        <a:latin typeface="Arial Narrow" panose="020B0606020202030204" pitchFamily="34" charset="0"/>
                        <a:ea typeface="Times New Roman" panose="02020603050405020304" pitchFamily="18" charset="0"/>
                        <a:cs typeface="Arial" panose="020B0604020202020204" pitchFamily="34" charset="0"/>
                      </a:endParaRPr>
                    </a:p>
                    <a:p>
                      <a:pPr marL="171450" lvl="0" indent="-171450" algn="just" defTabSz="914400" rtl="0" eaLnBrk="1" latinLnBrk="0" hangingPunct="1">
                        <a:lnSpc>
                          <a:spcPct val="107000"/>
                        </a:lnSpc>
                        <a:spcAft>
                          <a:spcPts val="0"/>
                        </a:spcAft>
                        <a:buFont typeface="Arial" panose="020B0604020202020204" pitchFamily="34" charset="0"/>
                        <a:buChar char="•"/>
                      </a:pPr>
                      <a:r>
                        <a:rPr lang="en-GB" sz="700" kern="1200" dirty="0" smtClean="0">
                          <a:solidFill>
                            <a:schemeClr val="tx1"/>
                          </a:solidFill>
                          <a:effectLst/>
                          <a:latin typeface="Arial Narrow" panose="020B0606020202030204" pitchFamily="34" charset="0"/>
                          <a:ea typeface="Times New Roman" panose="02020603050405020304" pitchFamily="18" charset="0"/>
                          <a:cs typeface="Arial" panose="020B0604020202020204" pitchFamily="34" charset="0"/>
                        </a:rPr>
                        <a:t>No 24hour service for SSC  </a:t>
                      </a:r>
                      <a:endParaRPr lang="en-ZA" sz="700" kern="1200" dirty="0" smtClean="0">
                        <a:solidFill>
                          <a:schemeClr val="tx1"/>
                        </a:solidFill>
                        <a:effectLst/>
                        <a:latin typeface="Arial Narrow" panose="020B0606020202030204" pitchFamily="34" charset="0"/>
                        <a:ea typeface="Times New Roman" panose="02020603050405020304" pitchFamily="18" charset="0"/>
                        <a:cs typeface="Arial" panose="020B0604020202020204" pitchFamily="34" charset="0"/>
                      </a:endParaRPr>
                    </a:p>
                    <a:p>
                      <a:pPr marL="171450" lvl="0" indent="-171450" algn="just" defTabSz="914400" rtl="0" eaLnBrk="1" latinLnBrk="0" hangingPunct="1">
                        <a:lnSpc>
                          <a:spcPct val="107000"/>
                        </a:lnSpc>
                        <a:spcAft>
                          <a:spcPts val="0"/>
                        </a:spcAft>
                        <a:buFont typeface="Arial" panose="020B0604020202020204" pitchFamily="34" charset="0"/>
                        <a:buChar char="•"/>
                      </a:pPr>
                      <a:r>
                        <a:rPr lang="en-GB" sz="700" kern="1200" dirty="0" smtClean="0">
                          <a:solidFill>
                            <a:schemeClr val="tx1"/>
                          </a:solidFill>
                          <a:effectLst/>
                          <a:latin typeface="Arial Narrow" panose="020B0606020202030204" pitchFamily="34" charset="0"/>
                          <a:ea typeface="Times New Roman" panose="02020603050405020304" pitchFamily="18" charset="0"/>
                          <a:cs typeface="Arial" panose="020B0604020202020204" pitchFamily="34" charset="0"/>
                        </a:rPr>
                        <a:t>Lack of scanning of items and a high level of RTS's </a:t>
                      </a:r>
                      <a:endParaRPr lang="en-ZA" sz="700" kern="1200" dirty="0" smtClean="0">
                        <a:solidFill>
                          <a:schemeClr val="tx1"/>
                        </a:solidFill>
                        <a:effectLst/>
                        <a:latin typeface="Arial Narrow" panose="020B0606020202030204" pitchFamily="34" charset="0"/>
                        <a:ea typeface="Times New Roman" panose="02020603050405020304" pitchFamily="18" charset="0"/>
                        <a:cs typeface="Arial" panose="020B0604020202020204" pitchFamily="34" charset="0"/>
                      </a:endParaRPr>
                    </a:p>
                    <a:p>
                      <a:pPr marL="171450" lvl="0" indent="-171450" algn="just" defTabSz="914400" rtl="0" eaLnBrk="1" latinLnBrk="0" hangingPunct="1">
                        <a:lnSpc>
                          <a:spcPct val="107000"/>
                        </a:lnSpc>
                        <a:spcAft>
                          <a:spcPts val="0"/>
                        </a:spcAft>
                        <a:buFont typeface="Arial" panose="020B0604020202020204" pitchFamily="34" charset="0"/>
                        <a:buChar char="•"/>
                      </a:pPr>
                      <a:r>
                        <a:rPr lang="en-GB" sz="700" kern="1200" dirty="0" smtClean="0">
                          <a:solidFill>
                            <a:schemeClr val="tx1"/>
                          </a:solidFill>
                          <a:effectLst/>
                          <a:latin typeface="Arial Narrow" panose="020B0606020202030204" pitchFamily="34" charset="0"/>
                          <a:ea typeface="Times New Roman" panose="02020603050405020304" pitchFamily="18" charset="0"/>
                          <a:cs typeface="Arial" panose="020B0604020202020204" pitchFamily="34" charset="0"/>
                        </a:rPr>
                        <a:t>SMME's moving to alternative means of communication </a:t>
                      </a:r>
                      <a:endParaRPr lang="en-ZA" sz="700" kern="1200" dirty="0" smtClean="0">
                        <a:solidFill>
                          <a:schemeClr val="tx1"/>
                        </a:solidFill>
                        <a:effectLst/>
                        <a:latin typeface="Arial Narrow" panose="020B0606020202030204" pitchFamily="34" charset="0"/>
                        <a:ea typeface="Times New Roman" panose="02020603050405020304" pitchFamily="18" charset="0"/>
                        <a:cs typeface="Arial" panose="020B0604020202020204" pitchFamily="34" charset="0"/>
                      </a:endParaRPr>
                    </a:p>
                    <a:p>
                      <a:pPr marL="171450" lvl="0" indent="-171450" algn="just" defTabSz="914400" rtl="0" eaLnBrk="1" latinLnBrk="0" hangingPunct="1">
                        <a:lnSpc>
                          <a:spcPct val="107000"/>
                        </a:lnSpc>
                        <a:spcAft>
                          <a:spcPts val="0"/>
                        </a:spcAft>
                        <a:buFont typeface="Arial" panose="020B0604020202020204" pitchFamily="34" charset="0"/>
                        <a:buChar char="•"/>
                      </a:pPr>
                      <a:r>
                        <a:rPr lang="en-GB" sz="700" kern="1200" dirty="0" smtClean="0">
                          <a:solidFill>
                            <a:schemeClr val="tx1"/>
                          </a:solidFill>
                          <a:effectLst/>
                          <a:latin typeface="Arial Narrow" panose="020B0606020202030204" pitchFamily="34" charset="0"/>
                          <a:ea typeface="Times New Roman" panose="02020603050405020304" pitchFamily="18" charset="0"/>
                          <a:cs typeface="Arial" panose="020B0604020202020204" pitchFamily="34" charset="0"/>
                        </a:rPr>
                        <a:t>Logistics withdrew vehicles and mail not collected on time at the branches. </a:t>
                      </a:r>
                      <a:endParaRPr lang="en-ZA" sz="700" kern="1200" dirty="0" smtClean="0">
                        <a:solidFill>
                          <a:schemeClr val="tx1"/>
                        </a:solidFill>
                        <a:effectLst/>
                        <a:latin typeface="Arial Narrow" panose="020B0606020202030204" pitchFamily="34" charset="0"/>
                        <a:ea typeface="Times New Roman" panose="02020603050405020304" pitchFamily="18" charset="0"/>
                        <a:cs typeface="Arial" panose="020B0604020202020204" pitchFamily="34" charset="0"/>
                      </a:endParaRPr>
                    </a:p>
                    <a:p>
                      <a:pPr marL="171450" lvl="0" indent="-171450" algn="just" defTabSz="914400" rtl="0" eaLnBrk="1" latinLnBrk="0" hangingPunct="1">
                        <a:lnSpc>
                          <a:spcPct val="107000"/>
                        </a:lnSpc>
                        <a:spcAft>
                          <a:spcPts val="0"/>
                        </a:spcAft>
                        <a:buFont typeface="Arial" panose="020B0604020202020204" pitchFamily="34" charset="0"/>
                        <a:buChar char="•"/>
                      </a:pPr>
                      <a:r>
                        <a:rPr lang="en-GB" sz="700" kern="1200" dirty="0" smtClean="0">
                          <a:solidFill>
                            <a:schemeClr val="tx1"/>
                          </a:solidFill>
                          <a:effectLst/>
                          <a:latin typeface="Arial Narrow" panose="020B0606020202030204" pitchFamily="34" charset="0"/>
                          <a:ea typeface="Times New Roman" panose="02020603050405020304" pitchFamily="18" charset="0"/>
                          <a:cs typeface="Arial" panose="020B0604020202020204" pitchFamily="34" charset="0"/>
                        </a:rPr>
                        <a:t>SRD queues resulting in clients using alternative options</a:t>
                      </a:r>
                      <a:endParaRPr lang="en-ZA" sz="700" kern="1200" dirty="0" smtClean="0">
                        <a:solidFill>
                          <a:schemeClr val="tx1"/>
                        </a:solidFill>
                        <a:effectLst/>
                        <a:latin typeface="Arial Narrow" panose="020B0606020202030204" pitchFamily="34" charset="0"/>
                        <a:ea typeface="Times New Roman" panose="02020603050405020304" pitchFamily="18" charset="0"/>
                        <a:cs typeface="Arial" panose="020B0604020202020204" pitchFamily="34" charset="0"/>
                      </a:endParaRPr>
                    </a:p>
                    <a:p>
                      <a:pPr marL="171450" lvl="0" indent="-171450" algn="just" defTabSz="914400" rtl="0" eaLnBrk="1" latinLnBrk="0" hangingPunct="1">
                        <a:lnSpc>
                          <a:spcPct val="107000"/>
                        </a:lnSpc>
                        <a:spcAft>
                          <a:spcPts val="0"/>
                        </a:spcAft>
                        <a:buFont typeface="Arial" panose="020B0604020202020204" pitchFamily="34" charset="0"/>
                        <a:buChar char="•"/>
                      </a:pPr>
                      <a:r>
                        <a:rPr lang="en-GB" sz="700" kern="1200" dirty="0" smtClean="0">
                          <a:solidFill>
                            <a:schemeClr val="tx1"/>
                          </a:solidFill>
                          <a:effectLst/>
                          <a:latin typeface="Arial Narrow" panose="020B0606020202030204" pitchFamily="34" charset="0"/>
                          <a:ea typeface="Times New Roman" panose="02020603050405020304" pitchFamily="18" charset="0"/>
                          <a:cs typeface="Arial" panose="020B0604020202020204" pitchFamily="34" charset="0"/>
                        </a:rPr>
                        <a:t>Closure of branches due non-payment of rent</a:t>
                      </a:r>
                      <a:endParaRPr lang="en-ZA" sz="700" kern="1200" dirty="0">
                        <a:solidFill>
                          <a:schemeClr val="tx1"/>
                        </a:solidFill>
                        <a:effectLst/>
                        <a:latin typeface="Arial Narrow" panose="020B0606020202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tcPr>
                </a:tc>
                <a:tc>
                  <a:txBody>
                    <a:bodyPr/>
                    <a:lstStyle/>
                    <a:p>
                      <a:pPr marL="171450" lvl="0" indent="-171450" algn="just">
                        <a:lnSpc>
                          <a:spcPct val="107000"/>
                        </a:lnSpc>
                        <a:spcAft>
                          <a:spcPts val="0"/>
                        </a:spcAft>
                        <a:buFont typeface="Arial" panose="020B0604020202020204" pitchFamily="34" charset="0"/>
                        <a:buChar char="•"/>
                      </a:pPr>
                      <a:r>
                        <a:rPr lang="en-GB" sz="700" dirty="0">
                          <a:effectLst/>
                          <a:latin typeface="Arial Narrow" panose="020B0606020202030204" pitchFamily="34" charset="0"/>
                          <a:ea typeface="Times New Roman" panose="02020603050405020304" pitchFamily="18" charset="0"/>
                          <a:cs typeface="Arial" panose="020B0604020202020204" pitchFamily="34" charset="0"/>
                        </a:rPr>
                        <a:t>Account managers are focusing on maintaining existing clients whilst seeking new revenue streams. </a:t>
                      </a:r>
                      <a:endParaRPr lang="en-ZA" sz="1050" dirty="0">
                        <a:effectLst/>
                        <a:latin typeface="Arial Narrow" panose="020B0606020202030204" pitchFamily="34" charset="0"/>
                        <a:ea typeface="Times New Roman" panose="02020603050405020304" pitchFamily="18" charset="0"/>
                        <a:cs typeface="Times New Roman" panose="02020603050405020304" pitchFamily="18" charset="0"/>
                      </a:endParaRPr>
                    </a:p>
                    <a:p>
                      <a:pPr marL="171450" lvl="0" indent="-171450" algn="just">
                        <a:lnSpc>
                          <a:spcPct val="107000"/>
                        </a:lnSpc>
                        <a:spcAft>
                          <a:spcPts val="0"/>
                        </a:spcAft>
                        <a:buFont typeface="Arial" panose="020B0604020202020204" pitchFamily="34" charset="0"/>
                        <a:buChar char="•"/>
                      </a:pPr>
                      <a:r>
                        <a:rPr lang="en-GB" sz="700" dirty="0">
                          <a:effectLst/>
                          <a:latin typeface="Arial Narrow" panose="020B0606020202030204" pitchFamily="34" charset="0"/>
                          <a:ea typeface="Times New Roman" panose="02020603050405020304" pitchFamily="18" charset="0"/>
                          <a:cs typeface="Arial" panose="020B0604020202020204" pitchFamily="34" charset="0"/>
                        </a:rPr>
                        <a:t>Maintain and grow existing business, recover lost business where possible.  </a:t>
                      </a:r>
                      <a:endParaRPr lang="en-ZA" sz="1050" dirty="0">
                        <a:effectLst/>
                        <a:latin typeface="Arial Narrow" panose="020B0606020202030204" pitchFamily="34" charset="0"/>
                        <a:ea typeface="Times New Roman" panose="02020603050405020304" pitchFamily="18" charset="0"/>
                        <a:cs typeface="Times New Roman" panose="02020603050405020304" pitchFamily="18" charset="0"/>
                      </a:endParaRPr>
                    </a:p>
                    <a:p>
                      <a:pPr marL="171450" lvl="0" indent="-171450" algn="just">
                        <a:lnSpc>
                          <a:spcPct val="107000"/>
                        </a:lnSpc>
                        <a:spcAft>
                          <a:spcPts val="0"/>
                        </a:spcAft>
                        <a:buFont typeface="Arial" panose="020B0604020202020204" pitchFamily="34" charset="0"/>
                        <a:buChar char="•"/>
                      </a:pPr>
                      <a:r>
                        <a:rPr lang="en-GB" sz="700" dirty="0">
                          <a:effectLst/>
                          <a:latin typeface="Arial Narrow" panose="020B0606020202030204" pitchFamily="34" charset="0"/>
                          <a:ea typeface="Times New Roman" panose="02020603050405020304" pitchFamily="18" charset="0"/>
                          <a:cs typeface="Arial" panose="020B0604020202020204" pitchFamily="34" charset="0"/>
                        </a:rPr>
                        <a:t>Focus on opening municipality accounts for the AARTO rollout</a:t>
                      </a:r>
                      <a:endParaRPr lang="en-ZA" sz="1050" dirty="0">
                        <a:effectLst/>
                        <a:latin typeface="Arial Narrow" panose="020B0606020202030204" pitchFamily="34" charset="0"/>
                        <a:ea typeface="Times New Roman" panose="02020603050405020304" pitchFamily="18" charset="0"/>
                        <a:cs typeface="Times New Roman" panose="02020603050405020304" pitchFamily="18" charset="0"/>
                      </a:endParaRPr>
                    </a:p>
                    <a:p>
                      <a:pPr marL="171450" lvl="0" indent="-171450" algn="just">
                        <a:lnSpc>
                          <a:spcPct val="107000"/>
                        </a:lnSpc>
                        <a:spcAft>
                          <a:spcPts val="0"/>
                        </a:spcAft>
                        <a:buFont typeface="Arial" panose="020B0604020202020204" pitchFamily="34" charset="0"/>
                        <a:buChar char="•"/>
                      </a:pPr>
                      <a:r>
                        <a:rPr lang="en-GB" sz="700" dirty="0">
                          <a:effectLst/>
                          <a:latin typeface="Arial Narrow" panose="020B0606020202030204" pitchFamily="34" charset="0"/>
                          <a:ea typeface="Times New Roman" panose="02020603050405020304" pitchFamily="18" charset="0"/>
                          <a:cs typeface="Arial" panose="020B0604020202020204" pitchFamily="34" charset="0"/>
                        </a:rPr>
                        <a:t>Improve stock levels to cater for demand </a:t>
                      </a:r>
                      <a:endParaRPr lang="en-ZA" sz="1050" dirty="0">
                        <a:effectLst/>
                        <a:latin typeface="Arial Narrow" panose="020B0606020202030204" pitchFamily="34" charset="0"/>
                        <a:ea typeface="Times New Roman" panose="02020603050405020304" pitchFamily="18" charset="0"/>
                        <a:cs typeface="Times New Roman" panose="02020603050405020304" pitchFamily="18" charset="0"/>
                      </a:endParaRPr>
                    </a:p>
                    <a:p>
                      <a:pPr marL="171450" lvl="0" indent="-171450" algn="just">
                        <a:lnSpc>
                          <a:spcPct val="107000"/>
                        </a:lnSpc>
                        <a:spcAft>
                          <a:spcPts val="0"/>
                        </a:spcAft>
                        <a:buFont typeface="Arial" panose="020B0604020202020204" pitchFamily="34" charset="0"/>
                        <a:buChar char="•"/>
                      </a:pPr>
                      <a:r>
                        <a:rPr lang="en-GB" sz="700" dirty="0">
                          <a:effectLst/>
                          <a:latin typeface="Arial Narrow" panose="020B0606020202030204" pitchFamily="34" charset="0"/>
                          <a:ea typeface="Times New Roman" panose="02020603050405020304" pitchFamily="18" charset="0"/>
                          <a:cs typeface="Arial" panose="020B0604020202020204" pitchFamily="34" charset="0"/>
                        </a:rPr>
                        <a:t>Delivery of mail is adhered to as per delivery standards</a:t>
                      </a:r>
                      <a:endParaRPr lang="en-ZA" sz="1050" dirty="0">
                        <a:effectLst/>
                        <a:latin typeface="Arial Narrow" panose="020B0606020202030204" pitchFamily="34" charset="0"/>
                        <a:ea typeface="Times New Roman" panose="02020603050405020304" pitchFamily="18" charset="0"/>
                        <a:cs typeface="Times New Roman" panose="02020603050405020304" pitchFamily="18" charset="0"/>
                      </a:endParaRPr>
                    </a:p>
                    <a:p>
                      <a:pPr marL="171450" lvl="0" indent="-171450" algn="just">
                        <a:lnSpc>
                          <a:spcPct val="107000"/>
                        </a:lnSpc>
                        <a:spcAft>
                          <a:spcPts val="0"/>
                        </a:spcAft>
                        <a:buFont typeface="Arial" panose="020B0604020202020204" pitchFamily="34" charset="0"/>
                        <a:buChar char="•"/>
                      </a:pPr>
                      <a:r>
                        <a:rPr lang="en-GB" sz="700" dirty="0">
                          <a:effectLst/>
                          <a:latin typeface="Arial Narrow" panose="020B0606020202030204" pitchFamily="34" charset="0"/>
                          <a:ea typeface="Times New Roman" panose="02020603050405020304" pitchFamily="18" charset="0"/>
                          <a:cs typeface="Arial" panose="020B0604020202020204" pitchFamily="34" charset="0"/>
                        </a:rPr>
                        <a:t>Activation of dormant Speed Services and CFG database is in progress through Sales support</a:t>
                      </a:r>
                      <a:endParaRPr lang="en-ZA" sz="1050" dirty="0">
                        <a:effectLst/>
                        <a:latin typeface="Arial Narrow" panose="020B0606020202030204" pitchFamily="34" charset="0"/>
                        <a:ea typeface="Times New Roman" panose="02020603050405020304" pitchFamily="18" charset="0"/>
                        <a:cs typeface="Times New Roman" panose="02020603050405020304" pitchFamily="18" charset="0"/>
                      </a:endParaRPr>
                    </a:p>
                    <a:p>
                      <a:pPr marL="171450" lvl="0" indent="-171450" algn="just">
                        <a:lnSpc>
                          <a:spcPct val="107000"/>
                        </a:lnSpc>
                        <a:spcAft>
                          <a:spcPts val="0"/>
                        </a:spcAft>
                        <a:buFont typeface="Arial" panose="020B0604020202020204" pitchFamily="34" charset="0"/>
                        <a:buChar char="•"/>
                      </a:pPr>
                      <a:r>
                        <a:rPr lang="en-GB" sz="700" dirty="0">
                          <a:effectLst/>
                          <a:latin typeface="Arial Narrow" panose="020B0606020202030204" pitchFamily="34" charset="0"/>
                          <a:ea typeface="Times New Roman" panose="02020603050405020304" pitchFamily="18" charset="0"/>
                          <a:cs typeface="Arial" panose="020B0604020202020204" pitchFamily="34" charset="0"/>
                        </a:rPr>
                        <a:t>Engagement of small courier companies for co-loading specifically focusing on B2B service</a:t>
                      </a:r>
                      <a:endParaRPr lang="en-ZA" sz="1050" dirty="0">
                        <a:effectLst/>
                        <a:latin typeface="Arial Narrow" panose="020B0606020202030204" pitchFamily="34" charset="0"/>
                        <a:ea typeface="Times New Roman" panose="02020603050405020304" pitchFamily="18" charset="0"/>
                        <a:cs typeface="Times New Roman" panose="02020603050405020304" pitchFamily="18" charset="0"/>
                      </a:endParaRPr>
                    </a:p>
                    <a:p>
                      <a:pPr marL="171450" lvl="0" indent="-171450" algn="just">
                        <a:lnSpc>
                          <a:spcPct val="107000"/>
                        </a:lnSpc>
                        <a:spcAft>
                          <a:spcPts val="0"/>
                        </a:spcAft>
                        <a:buFont typeface="Arial" panose="020B0604020202020204" pitchFamily="34" charset="0"/>
                        <a:buChar char="•"/>
                      </a:pPr>
                      <a:r>
                        <a:rPr lang="en-GB" sz="700" dirty="0">
                          <a:effectLst/>
                          <a:latin typeface="Arial Narrow" panose="020B0606020202030204" pitchFamily="34" charset="0"/>
                          <a:ea typeface="Times New Roman" panose="02020603050405020304" pitchFamily="18" charset="0"/>
                          <a:cs typeface="Arial" panose="020B0604020202020204" pitchFamily="34" charset="0"/>
                        </a:rPr>
                        <a:t>Calling all government Franking Machine and Messenger Services to upload their machine and to renew their contract</a:t>
                      </a:r>
                      <a:endParaRPr lang="en-ZA" sz="1050" dirty="0">
                        <a:effectLst/>
                        <a:latin typeface="Arial Narrow" panose="020B0606020202030204" pitchFamily="34" charset="0"/>
                        <a:ea typeface="Times New Roman" panose="02020603050405020304" pitchFamily="18" charset="0"/>
                        <a:cs typeface="Times New Roman" panose="02020603050405020304" pitchFamily="18" charset="0"/>
                      </a:endParaRPr>
                    </a:p>
                    <a:p>
                      <a:pPr marL="171450" lvl="0" indent="-171450" algn="just">
                        <a:lnSpc>
                          <a:spcPct val="107000"/>
                        </a:lnSpc>
                        <a:spcAft>
                          <a:spcPts val="0"/>
                        </a:spcAft>
                        <a:buFont typeface="Arial" panose="020B0604020202020204" pitchFamily="34" charset="0"/>
                        <a:buChar char="•"/>
                      </a:pPr>
                      <a:r>
                        <a:rPr lang="en-GB" sz="700" dirty="0">
                          <a:effectLst/>
                          <a:latin typeface="Arial Narrow" panose="020B0606020202030204" pitchFamily="34" charset="0"/>
                          <a:ea typeface="Times New Roman" panose="02020603050405020304" pitchFamily="18" charset="0"/>
                          <a:cs typeface="Arial" panose="020B0604020202020204" pitchFamily="34" charset="0"/>
                        </a:rPr>
                        <a:t>Working with Private Bag and Boxed for Government as to increase our revenue</a:t>
                      </a:r>
                      <a:endParaRPr lang="en-ZA" sz="1050" dirty="0">
                        <a:effectLst/>
                        <a:latin typeface="Arial Narrow" panose="020B0606020202030204" pitchFamily="34" charset="0"/>
                        <a:ea typeface="Times New Roman" panose="02020603050405020304" pitchFamily="18" charset="0"/>
                        <a:cs typeface="Times New Roman" panose="02020603050405020304" pitchFamily="18" charset="0"/>
                      </a:endParaRPr>
                    </a:p>
                    <a:p>
                      <a:pPr marL="171450" lvl="0" indent="-171450" algn="just">
                        <a:lnSpc>
                          <a:spcPct val="107000"/>
                        </a:lnSpc>
                        <a:spcAft>
                          <a:spcPts val="0"/>
                        </a:spcAft>
                        <a:buFont typeface="Arial" panose="020B0604020202020204" pitchFamily="34" charset="0"/>
                        <a:buChar char="•"/>
                      </a:pPr>
                      <a:r>
                        <a:rPr lang="en-GB" sz="700" dirty="0">
                          <a:effectLst/>
                          <a:latin typeface="Arial Narrow" panose="020B0606020202030204" pitchFamily="34" charset="0"/>
                          <a:ea typeface="Times New Roman" panose="02020603050405020304" pitchFamily="18" charset="0"/>
                          <a:cs typeface="Arial" panose="020B0604020202020204" pitchFamily="34" charset="0"/>
                        </a:rPr>
                        <a:t>DOT / AARTO  - Increase in Hybrid Mail (Engagements underway to use eRegistered mail)</a:t>
                      </a:r>
                      <a:endParaRPr lang="en-ZA" sz="1050" dirty="0">
                        <a:effectLst/>
                        <a:latin typeface="Arial Narrow" panose="020B0606020202030204" pitchFamily="34" charset="0"/>
                        <a:ea typeface="Times New Roman" panose="02020603050405020304" pitchFamily="18" charset="0"/>
                        <a:cs typeface="Times New Roman" panose="02020603050405020304" pitchFamily="18" charset="0"/>
                      </a:endParaRPr>
                    </a:p>
                    <a:p>
                      <a:pPr marL="171450" lvl="0" indent="-171450" algn="just">
                        <a:lnSpc>
                          <a:spcPct val="107000"/>
                        </a:lnSpc>
                        <a:spcAft>
                          <a:spcPts val="0"/>
                        </a:spcAft>
                        <a:buFont typeface="Arial" panose="020B0604020202020204" pitchFamily="34" charset="0"/>
                        <a:buChar char="•"/>
                      </a:pPr>
                      <a:r>
                        <a:rPr lang="en-GB" sz="700" dirty="0">
                          <a:effectLst/>
                          <a:latin typeface="Arial Narrow" panose="020B0606020202030204" pitchFamily="34" charset="0"/>
                          <a:ea typeface="Times New Roman" panose="02020603050405020304" pitchFamily="18" charset="0"/>
                          <a:cs typeface="Arial" panose="020B0604020202020204" pitchFamily="34" charset="0"/>
                        </a:rPr>
                        <a:t>Warehousing and distribution of medication </a:t>
                      </a:r>
                      <a:endParaRPr lang="en-ZA" sz="1050" dirty="0">
                        <a:effectLst/>
                        <a:latin typeface="Arial Narrow" panose="020B0606020202030204" pitchFamily="34" charset="0"/>
                        <a:ea typeface="Times New Roman" panose="02020603050405020304" pitchFamily="18" charset="0"/>
                        <a:cs typeface="Times New Roman" panose="02020603050405020304" pitchFamily="18" charset="0"/>
                      </a:endParaRPr>
                    </a:p>
                    <a:p>
                      <a:pPr marL="171450" lvl="0" indent="-171450" algn="just">
                        <a:lnSpc>
                          <a:spcPct val="107000"/>
                        </a:lnSpc>
                        <a:spcAft>
                          <a:spcPts val="0"/>
                        </a:spcAft>
                        <a:buFont typeface="Arial" panose="020B0604020202020204" pitchFamily="34" charset="0"/>
                        <a:buChar char="•"/>
                      </a:pPr>
                      <a:r>
                        <a:rPr lang="en-GB" sz="700" dirty="0">
                          <a:effectLst/>
                          <a:latin typeface="Arial Narrow" panose="020B0606020202030204" pitchFamily="34" charset="0"/>
                          <a:ea typeface="Times New Roman" panose="02020603050405020304" pitchFamily="18" charset="0"/>
                          <a:cs typeface="Arial" panose="020B0604020202020204" pitchFamily="34" charset="0"/>
                        </a:rPr>
                        <a:t>eCommerce - parcel distribution and online transactions</a:t>
                      </a:r>
                      <a:endParaRPr lang="en-ZA" sz="1050" dirty="0">
                        <a:effectLst/>
                        <a:latin typeface="Arial Narrow" panose="020B0606020202030204" pitchFamily="34" charset="0"/>
                        <a:ea typeface="Times New Roman" panose="02020603050405020304" pitchFamily="18" charset="0"/>
                        <a:cs typeface="Times New Roman" panose="02020603050405020304" pitchFamily="18" charset="0"/>
                      </a:endParaRPr>
                    </a:p>
                    <a:p>
                      <a:pPr marL="171450" lvl="0" indent="-171450" algn="just">
                        <a:lnSpc>
                          <a:spcPct val="107000"/>
                        </a:lnSpc>
                        <a:spcAft>
                          <a:spcPts val="0"/>
                        </a:spcAft>
                        <a:buFont typeface="Arial" panose="020B0604020202020204" pitchFamily="34" charset="0"/>
                        <a:buChar char="•"/>
                      </a:pPr>
                      <a:r>
                        <a:rPr lang="en-GB" sz="700" dirty="0">
                          <a:effectLst/>
                          <a:latin typeface="Arial Narrow" panose="020B0606020202030204" pitchFamily="34" charset="0"/>
                          <a:ea typeface="Times New Roman" panose="02020603050405020304" pitchFamily="18" charset="0"/>
                          <a:cs typeface="Arial" panose="020B0604020202020204" pitchFamily="34" charset="0"/>
                        </a:rPr>
                        <a:t>Expand MVL offering and transactions</a:t>
                      </a:r>
                      <a:endParaRPr lang="en-ZA" sz="1050" dirty="0">
                        <a:effectLst/>
                        <a:latin typeface="Arial Narrow" panose="020B0606020202030204" pitchFamily="34" charset="0"/>
                        <a:ea typeface="Times New Roman" panose="02020603050405020304" pitchFamily="18" charset="0"/>
                        <a:cs typeface="Times New Roman" panose="02020603050405020304" pitchFamily="18" charset="0"/>
                      </a:endParaRPr>
                    </a:p>
                    <a:p>
                      <a:pPr marL="171450" lvl="0" indent="-171450" algn="just">
                        <a:lnSpc>
                          <a:spcPct val="107000"/>
                        </a:lnSpc>
                        <a:spcAft>
                          <a:spcPts val="0"/>
                        </a:spcAft>
                        <a:buFont typeface="Arial" panose="020B0604020202020204" pitchFamily="34" charset="0"/>
                        <a:buChar char="•"/>
                      </a:pPr>
                      <a:r>
                        <a:rPr lang="en-GB" sz="700" dirty="0">
                          <a:effectLst/>
                          <a:latin typeface="Arial Narrow" panose="020B0606020202030204" pitchFamily="34" charset="0"/>
                          <a:ea typeface="Times New Roman" panose="02020603050405020304" pitchFamily="18" charset="0"/>
                          <a:cs typeface="Arial" panose="020B0604020202020204" pitchFamily="34" charset="0"/>
                        </a:rPr>
                        <a:t>Fast-track DTT STB Subsidised Market Registration and Distribution for the DCDT</a:t>
                      </a:r>
                      <a:endParaRPr lang="en-ZA" sz="1050" dirty="0">
                        <a:effectLst/>
                        <a:latin typeface="Arial Narrow" panose="020B0606020202030204" pitchFamily="34" charset="0"/>
                        <a:ea typeface="Times New Roman" panose="02020603050405020304" pitchFamily="18" charset="0"/>
                        <a:cs typeface="Times New Roman" panose="02020603050405020304" pitchFamily="18" charset="0"/>
                      </a:endParaRPr>
                    </a:p>
                    <a:p>
                      <a:pPr marL="171450" lvl="0" indent="-171450" algn="just">
                        <a:lnSpc>
                          <a:spcPct val="107000"/>
                        </a:lnSpc>
                        <a:spcAft>
                          <a:spcPts val="0"/>
                        </a:spcAft>
                        <a:buFont typeface="Arial" panose="020B0604020202020204" pitchFamily="34" charset="0"/>
                        <a:buChar char="•"/>
                      </a:pPr>
                      <a:r>
                        <a:rPr lang="en-GB" sz="700" dirty="0">
                          <a:effectLst/>
                          <a:latin typeface="Arial Narrow" panose="020B0606020202030204" pitchFamily="34" charset="0"/>
                          <a:ea typeface="Times New Roman" panose="02020603050405020304" pitchFamily="18" charset="0"/>
                          <a:cs typeface="Arial" panose="020B0604020202020204" pitchFamily="34" charset="0"/>
                        </a:rPr>
                        <a:t>DTT STB Retailing – unsubsidised market</a:t>
                      </a:r>
                      <a:endParaRPr lang="en-ZA" sz="1050" dirty="0">
                        <a:effectLst/>
                        <a:latin typeface="Arial Narrow" panose="020B0606020202030204" pitchFamily="34" charset="0"/>
                        <a:ea typeface="Times New Roman" panose="02020603050405020304" pitchFamily="18" charset="0"/>
                        <a:cs typeface="Times New Roman" panose="02020603050405020304" pitchFamily="18" charset="0"/>
                      </a:endParaRPr>
                    </a:p>
                    <a:p>
                      <a:pPr marL="171450" lvl="0" indent="-171450" algn="just">
                        <a:lnSpc>
                          <a:spcPct val="107000"/>
                        </a:lnSpc>
                        <a:spcAft>
                          <a:spcPts val="0"/>
                        </a:spcAft>
                        <a:buFont typeface="Arial" panose="020B0604020202020204" pitchFamily="34" charset="0"/>
                        <a:buChar char="•"/>
                      </a:pPr>
                      <a:r>
                        <a:rPr lang="en-GB" sz="700" dirty="0">
                          <a:effectLst/>
                          <a:latin typeface="Arial Narrow" panose="020B0606020202030204" pitchFamily="34" charset="0"/>
                          <a:ea typeface="Times New Roman" panose="02020603050405020304" pitchFamily="18" charset="0"/>
                          <a:cs typeface="Arial" panose="020B0604020202020204" pitchFamily="34" charset="0"/>
                        </a:rPr>
                        <a:t>Digital Post-box/email </a:t>
                      </a:r>
                      <a:endParaRPr lang="en-ZA" sz="1050" dirty="0">
                        <a:effectLst/>
                        <a:latin typeface="Arial Narrow" panose="020B0606020202030204" pitchFamily="34" charset="0"/>
                        <a:ea typeface="Times New Roman" panose="02020603050405020304" pitchFamily="18" charset="0"/>
                        <a:cs typeface="Times New Roman" panose="02020603050405020304" pitchFamily="18" charset="0"/>
                      </a:endParaRPr>
                    </a:p>
                    <a:p>
                      <a:pPr marL="171450" lvl="0" indent="-171450" algn="just">
                        <a:lnSpc>
                          <a:spcPct val="100000"/>
                        </a:lnSpc>
                        <a:spcAft>
                          <a:spcPts val="0"/>
                        </a:spcAft>
                        <a:buFont typeface="Arial" panose="020B0604020202020204" pitchFamily="34" charset="0"/>
                        <a:buChar char="•"/>
                      </a:pPr>
                      <a:r>
                        <a:rPr lang="en-GB" sz="700" dirty="0">
                          <a:effectLst/>
                          <a:latin typeface="Arial Narrow" panose="020B0606020202030204" pitchFamily="34" charset="0"/>
                          <a:ea typeface="Times New Roman" panose="02020603050405020304" pitchFamily="18" charset="0"/>
                          <a:cs typeface="Arial" panose="020B0604020202020204" pitchFamily="34" charset="0"/>
                        </a:rPr>
                        <a:t>Electronic Mail and SMS</a:t>
                      </a:r>
                      <a:endParaRPr lang="en-ZA" sz="1050" dirty="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tcPr>
                </a:tc>
                <a:extLst>
                  <a:ext uri="{0D108BD9-81ED-4DB2-BD59-A6C34878D82A}">
                    <a16:rowId xmlns:a16="http://schemas.microsoft.com/office/drawing/2014/main" xmlns="" val="10003"/>
                  </a:ext>
                </a:extLst>
              </a:tr>
              <a:tr h="1985108">
                <a:tc vMerge="1">
                  <a:txBody>
                    <a:bodyPr/>
                    <a:lstStyle/>
                    <a:p>
                      <a:endParaRPr lang="en-ZA"/>
                    </a:p>
                  </a:txBody>
                  <a:tcPr/>
                </a:tc>
                <a:tc>
                  <a:txBody>
                    <a:bodyPr/>
                    <a:lstStyle/>
                    <a:p>
                      <a:pPr algn="l" fontAlgn="ctr"/>
                      <a:r>
                        <a:rPr lang="en-ZA" sz="700" b="0" i="0" u="none" strike="noStrike" dirty="0">
                          <a:solidFill>
                            <a:srgbClr val="000000"/>
                          </a:solidFill>
                          <a:effectLst/>
                          <a:latin typeface="Arial Narrow" panose="020B0606020202030204" pitchFamily="34" charset="0"/>
                        </a:rPr>
                        <a:t> </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a:noFill/>
                    </a:lnT>
                    <a:lnB>
                      <a:noFill/>
                    </a:lnB>
                    <a:solidFill>
                      <a:srgbClr val="FFFFFF"/>
                    </a:solidFill>
                  </a:tcPr>
                </a:tc>
                <a:tc rowSpan="2">
                  <a:txBody>
                    <a:bodyPr/>
                    <a:lstStyle/>
                    <a:p>
                      <a:pPr algn="ctr" fontAlgn="ctr"/>
                      <a:r>
                        <a:rPr lang="en-GB" sz="700" b="0" i="0" u="none" strike="noStrike">
                          <a:solidFill>
                            <a:srgbClr val="000000"/>
                          </a:solidFill>
                          <a:effectLst/>
                          <a:latin typeface="Arial Narrow" panose="020B0606020202030204" pitchFamily="34" charset="0"/>
                        </a:rPr>
                        <a:t>1.2</a:t>
                      </a:r>
                      <a:endParaRPr lang="en-ZA" sz="700" b="0" i="0" u="none" strike="noStrike" dirty="0">
                        <a:solidFill>
                          <a:srgbClr val="000000"/>
                        </a:solidFill>
                        <a:effectLst/>
                        <a:latin typeface="Arial Narrow" panose="020B060602020203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rowSpan="2">
                  <a:txBody>
                    <a:bodyPr/>
                    <a:lstStyle/>
                    <a:p>
                      <a:pPr algn="l" fontAlgn="ctr"/>
                      <a:r>
                        <a:rPr lang="en-GB" sz="700" b="0" i="0" u="none" strike="noStrike" dirty="0">
                          <a:solidFill>
                            <a:srgbClr val="000000"/>
                          </a:solidFill>
                          <a:effectLst/>
                          <a:latin typeface="Arial Narrow" panose="020B0606020202030204" pitchFamily="34" charset="0"/>
                        </a:rPr>
                        <a:t>Attain the planned expense budget</a:t>
                      </a:r>
                      <a:endParaRPr lang="en-ZA" sz="700" b="0" i="0" u="none" strike="noStrike" dirty="0">
                        <a:solidFill>
                          <a:srgbClr val="000000"/>
                        </a:solidFill>
                        <a:effectLst/>
                        <a:latin typeface="Arial Narrow" panose="020B060602020203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rowSpan="2">
                  <a:txBody>
                    <a:bodyPr/>
                    <a:lstStyle/>
                    <a:p>
                      <a:pPr algn="ctr" fontAlgn="ctr"/>
                      <a:r>
                        <a:rPr lang="en-GB" sz="700" b="0" i="0" u="none" strike="noStrike">
                          <a:solidFill>
                            <a:srgbClr val="231F20"/>
                          </a:solidFill>
                          <a:effectLst/>
                          <a:latin typeface="Arial Narrow" panose="020B0606020202030204" pitchFamily="34" charset="0"/>
                        </a:rPr>
                        <a:t>100%</a:t>
                      </a:r>
                      <a:endParaRPr lang="en-ZA" sz="700" b="0" i="0" u="none" strike="noStrike" dirty="0">
                        <a:solidFill>
                          <a:srgbClr val="231F20"/>
                        </a:solidFill>
                        <a:effectLst/>
                        <a:latin typeface="Arial Narrow" panose="020B060602020203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rowSpan="2">
                  <a:txBody>
                    <a:bodyPr/>
                    <a:lstStyle/>
                    <a:p>
                      <a:pPr algn="ctr" fontAlgn="ctr"/>
                      <a:r>
                        <a:rPr lang="en-GB" sz="700" b="0" i="0" u="none" strike="noStrike" dirty="0" smtClean="0">
                          <a:solidFill>
                            <a:srgbClr val="FF0000"/>
                          </a:solidFill>
                          <a:effectLst/>
                          <a:latin typeface="Arial Narrow" panose="020B0606020202030204" pitchFamily="34" charset="0"/>
                        </a:rPr>
                        <a:t>106%</a:t>
                      </a:r>
                      <a:endParaRPr lang="en-ZA" sz="700" b="0" i="0" u="none" strike="noStrike" dirty="0">
                        <a:solidFill>
                          <a:srgbClr val="FF0000"/>
                        </a:solidFill>
                        <a:effectLst/>
                        <a:latin typeface="Arial Narrow" panose="020B060602020203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rowSpan="2">
                  <a:txBody>
                    <a:bodyPr/>
                    <a:lstStyle/>
                    <a:p>
                      <a:pPr algn="ctr" fontAlgn="ctr"/>
                      <a:r>
                        <a:rPr lang="en-GB" sz="700" b="0" i="0" u="none" strike="noStrike" dirty="0" smtClean="0">
                          <a:solidFill>
                            <a:srgbClr val="FF0000"/>
                          </a:solidFill>
                          <a:effectLst/>
                          <a:latin typeface="Arial Narrow" panose="020B0606020202030204" pitchFamily="34" charset="0"/>
                        </a:rPr>
                        <a:t>6%</a:t>
                      </a:r>
                      <a:endParaRPr lang="en-ZA" sz="700" b="0" i="0" u="none" strike="noStrike" dirty="0">
                        <a:solidFill>
                          <a:srgbClr val="FF0000"/>
                        </a:solidFill>
                        <a:effectLst/>
                        <a:latin typeface="Arial Narrow" panose="020B060602020203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rowSpan="2">
                  <a:txBody>
                    <a:bodyPr/>
                    <a:lstStyle/>
                    <a:p>
                      <a:pPr algn="ctr" fontAlgn="ctr"/>
                      <a:r>
                        <a:rPr lang="en-GB" sz="700" b="1" i="0" u="none" strike="noStrike" dirty="0" smtClean="0">
                          <a:solidFill>
                            <a:srgbClr val="FFFFFF"/>
                          </a:solidFill>
                          <a:effectLst/>
                          <a:latin typeface="Arial Narrow" panose="020B0606020202030204" pitchFamily="34" charset="0"/>
                        </a:rPr>
                        <a:t>Not</a:t>
                      </a:r>
                      <a:r>
                        <a:rPr lang="en-GB" sz="700" b="1" i="0" u="none" strike="noStrike" baseline="0" dirty="0" smtClean="0">
                          <a:solidFill>
                            <a:srgbClr val="FFFFFF"/>
                          </a:solidFill>
                          <a:effectLst/>
                          <a:latin typeface="Arial Narrow" panose="020B0606020202030204" pitchFamily="34" charset="0"/>
                        </a:rPr>
                        <a:t> </a:t>
                      </a:r>
                      <a:r>
                        <a:rPr lang="en-GB" sz="700" b="1" i="0" u="none" strike="noStrike" dirty="0" smtClean="0">
                          <a:solidFill>
                            <a:srgbClr val="FFFFFF"/>
                          </a:solidFill>
                          <a:effectLst/>
                          <a:latin typeface="Arial Narrow" panose="020B0606020202030204" pitchFamily="34" charset="0"/>
                        </a:rPr>
                        <a:t>Achieved</a:t>
                      </a:r>
                      <a:endParaRPr lang="en-ZA" sz="700" b="1" i="0" u="none" strike="noStrike" dirty="0">
                        <a:solidFill>
                          <a:srgbClr val="FFFFFF"/>
                        </a:solidFill>
                        <a:effectLst/>
                        <a:latin typeface="Arial Narrow" panose="020B060602020203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solidFill>
                      <a:srgbClr val="FF0000"/>
                    </a:solidFill>
                  </a:tcPr>
                </a:tc>
                <a:tc>
                  <a:txBody>
                    <a:bodyPr/>
                    <a:lstStyle/>
                    <a:p>
                      <a:pPr>
                        <a:lnSpc>
                          <a:spcPct val="107000"/>
                        </a:lnSpc>
                        <a:spcAft>
                          <a:spcPts val="0"/>
                        </a:spcAft>
                      </a:pPr>
                      <a:r>
                        <a:rPr lang="en-ZA" sz="700" dirty="0" smtClean="0">
                          <a:solidFill>
                            <a:srgbClr val="000000"/>
                          </a:solidFill>
                          <a:effectLst/>
                          <a:latin typeface="Arial Narrow" panose="020B0606020202030204" pitchFamily="34" charset="0"/>
                          <a:ea typeface="Times New Roman" panose="02020603050405020304" pitchFamily="18" charset="0"/>
                          <a:cs typeface="Times New Roman" panose="02020603050405020304" pitchFamily="18" charset="0"/>
                        </a:rPr>
                        <a:t>The expense budget for Q4 is R1 742 million and has not been attained at R1 844 million (106%).</a:t>
                      </a:r>
                    </a:p>
                    <a:p>
                      <a:pPr>
                        <a:lnSpc>
                          <a:spcPct val="107000"/>
                        </a:lnSpc>
                        <a:spcAft>
                          <a:spcPts val="0"/>
                        </a:spcAft>
                      </a:pPr>
                      <a:r>
                        <a:rPr lang="en-ZA" sz="700" dirty="0" smtClean="0">
                          <a:solidFill>
                            <a:srgbClr val="000000"/>
                          </a:solidFill>
                          <a:effectLst/>
                          <a:latin typeface="Arial Narrow" panose="020B0606020202030204" pitchFamily="34" charset="0"/>
                          <a:ea typeface="Times New Roman" panose="02020603050405020304" pitchFamily="18" charset="0"/>
                          <a:cs typeface="Times New Roman" panose="02020603050405020304" pitchFamily="18" charset="0"/>
                        </a:rPr>
                        <a:t> </a:t>
                      </a:r>
                      <a:endParaRPr lang="en-ZA" sz="105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ZA" sz="700" dirty="0" smtClean="0">
                          <a:solidFill>
                            <a:srgbClr val="000000"/>
                          </a:solidFill>
                          <a:effectLst/>
                          <a:latin typeface="Arial Narrow" panose="020B0606020202030204" pitchFamily="34" charset="0"/>
                          <a:ea typeface="Times New Roman" panose="02020603050405020304" pitchFamily="18" charset="0"/>
                          <a:cs typeface="Times New Roman" panose="02020603050405020304" pitchFamily="18" charset="0"/>
                        </a:rPr>
                        <a:t>Staff cost of R3 859 million is below budget by R273 million (7%) with a year on year increase of R35 million (1%) and includes an amount of R142 million for the severance payments of 662 employees as well as R128 million for Post-retirement medical aid costs.  Staff costs contributes 63% towards total expenses.</a:t>
                      </a:r>
                    </a:p>
                    <a:p>
                      <a:pPr>
                        <a:lnSpc>
                          <a:spcPct val="107000"/>
                        </a:lnSpc>
                        <a:spcAft>
                          <a:spcPts val="0"/>
                        </a:spcAft>
                      </a:pPr>
                      <a:r>
                        <a:rPr lang="en-ZA" sz="700" dirty="0" smtClean="0">
                          <a:solidFill>
                            <a:srgbClr val="000000"/>
                          </a:solidFill>
                          <a:effectLst/>
                          <a:latin typeface="Arial Narrow" panose="020B0606020202030204" pitchFamily="34" charset="0"/>
                          <a:ea typeface="Times New Roman" panose="02020603050405020304" pitchFamily="18" charset="0"/>
                          <a:cs typeface="Times New Roman" panose="02020603050405020304" pitchFamily="18" charset="0"/>
                        </a:rPr>
                        <a:t>Transport cost of R142 million includes costs of R44 million for vehicle leases, R48 million for fuel and R34 million for national line haul costs. </a:t>
                      </a:r>
                    </a:p>
                    <a:p>
                      <a:pPr>
                        <a:lnSpc>
                          <a:spcPct val="107000"/>
                        </a:lnSpc>
                        <a:spcAft>
                          <a:spcPts val="0"/>
                        </a:spcAft>
                      </a:pPr>
                      <a:r>
                        <a:rPr lang="en-ZA" sz="700" dirty="0" smtClean="0">
                          <a:solidFill>
                            <a:srgbClr val="000000"/>
                          </a:solidFill>
                          <a:effectLst/>
                          <a:latin typeface="Arial Narrow" panose="020B0606020202030204" pitchFamily="34" charset="0"/>
                          <a:ea typeface="Times New Roman" panose="02020603050405020304" pitchFamily="18" charset="0"/>
                          <a:cs typeface="Times New Roman" panose="02020603050405020304" pitchFamily="18" charset="0"/>
                        </a:rPr>
                        <a:t>Security expenses of R588 million is below budget by R48 million and includes R356 million for SASSA CIT and R69 million for SASSA guarding. </a:t>
                      </a:r>
                    </a:p>
                    <a:p>
                      <a:pPr>
                        <a:lnSpc>
                          <a:spcPct val="107000"/>
                        </a:lnSpc>
                        <a:spcAft>
                          <a:spcPts val="0"/>
                        </a:spcAft>
                      </a:pPr>
                      <a:r>
                        <a:rPr lang="en-ZA" sz="700" dirty="0" smtClean="0">
                          <a:solidFill>
                            <a:srgbClr val="000000"/>
                          </a:solidFill>
                          <a:effectLst/>
                          <a:latin typeface="Arial Narrow" panose="020B0606020202030204" pitchFamily="34" charset="0"/>
                          <a:ea typeface="Times New Roman" panose="02020603050405020304" pitchFamily="18" charset="0"/>
                          <a:cs typeface="Times New Roman" panose="02020603050405020304" pitchFamily="18" charset="0"/>
                        </a:rPr>
                        <a:t>IT costs of R310 million is below budget by R141 million (31%) and includes data line costs of R263 million, software costs of R24 million and telephone expenses of R29 million. </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a:noFill/>
                    </a:lnB>
                  </a:tcPr>
                </a:tc>
                <a:tc>
                  <a:txBody>
                    <a:bodyPr/>
                    <a:lstStyle/>
                    <a:p>
                      <a:pPr marL="0" algn="l" defTabSz="914400" rtl="0" eaLnBrk="1" latinLnBrk="0" hangingPunct="1">
                        <a:lnSpc>
                          <a:spcPct val="107000"/>
                        </a:lnSpc>
                        <a:spcBef>
                          <a:spcPts val="200"/>
                        </a:spcBef>
                        <a:spcAft>
                          <a:spcPts val="0"/>
                        </a:spcAft>
                      </a:pPr>
                      <a:r>
                        <a:rPr lang="en-ZA" sz="700" kern="1200" dirty="0">
                          <a:solidFill>
                            <a:srgbClr val="000000"/>
                          </a:solidFill>
                          <a:effectLst/>
                          <a:latin typeface="Arial Narrow" panose="020B0606020202030204" pitchFamily="34" charset="0"/>
                          <a:ea typeface="Times New Roman" panose="02020603050405020304" pitchFamily="18" charset="0"/>
                          <a:cs typeface="Times New Roman" panose="02020603050405020304" pitchFamily="18" charset="0"/>
                        </a:rPr>
                        <a:t>Continued focus on prudent cost management together with cost saving initiatives:</a:t>
                      </a:r>
                    </a:p>
                    <a:p>
                      <a:pPr algn="just">
                        <a:lnSpc>
                          <a:spcPts val="1300"/>
                        </a:lnSpc>
                        <a:spcBef>
                          <a:spcPts val="200"/>
                        </a:spcBef>
                        <a:spcAft>
                          <a:spcPts val="0"/>
                        </a:spcAft>
                      </a:pPr>
                      <a:r>
                        <a:rPr lang="en-ZA" sz="700" kern="1200" dirty="0">
                          <a:solidFill>
                            <a:srgbClr val="000000"/>
                          </a:solidFill>
                          <a:effectLst/>
                          <a:latin typeface="Arial Narrow" panose="020B0606020202030204" pitchFamily="34" charset="0"/>
                          <a:ea typeface="Times New Roman" panose="02020603050405020304" pitchFamily="18" charset="0"/>
                          <a:cs typeface="Times New Roman" panose="02020603050405020304" pitchFamily="18" charset="0"/>
                        </a:rPr>
                        <a:t> </a:t>
                      </a:r>
                    </a:p>
                    <a:p>
                      <a:pPr marL="171450" lvl="0" indent="-171450" algn="just" defTabSz="914400" rtl="0" eaLnBrk="1" latinLnBrk="0" hangingPunct="1">
                        <a:lnSpc>
                          <a:spcPct val="107000"/>
                        </a:lnSpc>
                        <a:spcAft>
                          <a:spcPts val="0"/>
                        </a:spcAft>
                        <a:buFont typeface="Arial" panose="020B0604020202020204" pitchFamily="34" charset="0"/>
                        <a:buChar char="•"/>
                      </a:pPr>
                      <a:r>
                        <a:rPr lang="en-GB" sz="700" kern="1200" dirty="0">
                          <a:solidFill>
                            <a:schemeClr val="tx1"/>
                          </a:solidFill>
                          <a:effectLst/>
                          <a:latin typeface="Arial Narrow" panose="020B0606020202030204" pitchFamily="34" charset="0"/>
                          <a:ea typeface="Times New Roman" panose="02020603050405020304" pitchFamily="18" charset="0"/>
                          <a:cs typeface="Arial" panose="020B0604020202020204" pitchFamily="34" charset="0"/>
                        </a:rPr>
                        <a:t>Procurement contracts</a:t>
                      </a:r>
                      <a:endParaRPr lang="en-ZA" sz="700" kern="1200" dirty="0">
                        <a:solidFill>
                          <a:schemeClr val="tx1"/>
                        </a:solidFill>
                        <a:effectLst/>
                        <a:latin typeface="Arial Narrow" panose="020B0606020202030204" pitchFamily="34" charset="0"/>
                        <a:ea typeface="Times New Roman" panose="02020603050405020304" pitchFamily="18" charset="0"/>
                        <a:cs typeface="Arial" panose="020B0604020202020204" pitchFamily="34" charset="0"/>
                      </a:endParaRPr>
                    </a:p>
                    <a:p>
                      <a:pPr marL="171450" lvl="0" indent="-171450" algn="just" defTabSz="914400" rtl="0" eaLnBrk="1" latinLnBrk="0" hangingPunct="1">
                        <a:lnSpc>
                          <a:spcPct val="107000"/>
                        </a:lnSpc>
                        <a:spcAft>
                          <a:spcPts val="0"/>
                        </a:spcAft>
                        <a:buFont typeface="Arial" panose="020B0604020202020204" pitchFamily="34" charset="0"/>
                        <a:buChar char="•"/>
                      </a:pPr>
                      <a:r>
                        <a:rPr lang="en-GB" sz="700" kern="1200" dirty="0">
                          <a:solidFill>
                            <a:schemeClr val="tx1"/>
                          </a:solidFill>
                          <a:effectLst/>
                          <a:latin typeface="Arial Narrow" panose="020B0606020202030204" pitchFamily="34" charset="0"/>
                          <a:ea typeface="Times New Roman" panose="02020603050405020304" pitchFamily="18" charset="0"/>
                          <a:cs typeface="Arial" panose="020B0604020202020204" pitchFamily="34" charset="0"/>
                        </a:rPr>
                        <a:t>Infrastructure as a Service </a:t>
                      </a:r>
                      <a:endParaRPr lang="en-ZA" sz="700" kern="1200" dirty="0">
                        <a:solidFill>
                          <a:schemeClr val="tx1"/>
                        </a:solidFill>
                        <a:effectLst/>
                        <a:latin typeface="Arial Narrow" panose="020B0606020202030204" pitchFamily="34" charset="0"/>
                        <a:ea typeface="Times New Roman" panose="02020603050405020304" pitchFamily="18" charset="0"/>
                        <a:cs typeface="Arial" panose="020B0604020202020204" pitchFamily="34" charset="0"/>
                      </a:endParaRPr>
                    </a:p>
                    <a:p>
                      <a:pPr marL="171450" lvl="0" indent="-171450" algn="just" defTabSz="914400" rtl="0" eaLnBrk="1" latinLnBrk="0" hangingPunct="1">
                        <a:lnSpc>
                          <a:spcPct val="107000"/>
                        </a:lnSpc>
                        <a:spcAft>
                          <a:spcPts val="0"/>
                        </a:spcAft>
                        <a:buFont typeface="Arial" panose="020B0604020202020204" pitchFamily="34" charset="0"/>
                        <a:buChar char="•"/>
                      </a:pPr>
                      <a:r>
                        <a:rPr lang="en-GB" sz="700" kern="1200" dirty="0">
                          <a:solidFill>
                            <a:schemeClr val="tx1"/>
                          </a:solidFill>
                          <a:effectLst/>
                          <a:latin typeface="Arial Narrow" panose="020B0606020202030204" pitchFamily="34" charset="0"/>
                          <a:ea typeface="Times New Roman" panose="02020603050405020304" pitchFamily="18" charset="0"/>
                          <a:cs typeface="Arial" panose="020B0604020202020204" pitchFamily="34" charset="0"/>
                        </a:rPr>
                        <a:t>Last mile</a:t>
                      </a:r>
                      <a:endParaRPr lang="en-ZA" sz="700" kern="1200" dirty="0">
                        <a:solidFill>
                          <a:schemeClr val="tx1"/>
                        </a:solidFill>
                        <a:effectLst/>
                        <a:latin typeface="Arial Narrow" panose="020B0606020202030204" pitchFamily="34" charset="0"/>
                        <a:ea typeface="Times New Roman" panose="02020603050405020304" pitchFamily="18" charset="0"/>
                        <a:cs typeface="Arial" panose="020B0604020202020204" pitchFamily="34" charset="0"/>
                      </a:endParaRPr>
                    </a:p>
                    <a:p>
                      <a:pPr algn="just">
                        <a:lnSpc>
                          <a:spcPct val="107000"/>
                        </a:lnSpc>
                        <a:spcAft>
                          <a:spcPts val="0"/>
                        </a:spcAft>
                      </a:pPr>
                      <a:r>
                        <a:rPr lang="en-GB" sz="700" kern="1200" dirty="0">
                          <a:solidFill>
                            <a:srgbClr val="000000"/>
                          </a:solidFill>
                          <a:effectLst/>
                          <a:latin typeface="Arial Narrow" panose="020B0606020202030204" pitchFamily="34" charset="0"/>
                          <a:ea typeface="Times New Roman" panose="02020603050405020304" pitchFamily="18" charset="0"/>
                          <a:cs typeface="Times New Roman" panose="02020603050405020304" pitchFamily="18" charset="0"/>
                        </a:rPr>
                        <a:t> </a:t>
                      </a:r>
                      <a:endParaRPr lang="en-ZA" sz="700" kern="1200" dirty="0">
                        <a:solidFill>
                          <a:srgbClr val="000000"/>
                        </a:solidFill>
                        <a:effectLst/>
                        <a:latin typeface="Arial Narrow" panose="020B0606020202030204" pitchFamily="34" charset="0"/>
                        <a:ea typeface="Times New Roman" panose="02020603050405020304" pitchFamily="18" charset="0"/>
                        <a:cs typeface="Times New Roman" panose="02020603050405020304" pitchFamily="18" charset="0"/>
                      </a:endParaRPr>
                    </a:p>
                    <a:p>
                      <a:r>
                        <a:rPr lang="en-GB" sz="700" kern="1200" dirty="0">
                          <a:solidFill>
                            <a:srgbClr val="000000"/>
                          </a:solidFill>
                          <a:effectLst/>
                          <a:latin typeface="Arial Narrow" panose="020B0606020202030204" pitchFamily="34" charset="0"/>
                          <a:ea typeface="Times New Roman" panose="02020603050405020304" pitchFamily="18" charset="0"/>
                          <a:cs typeface="Times New Roman" panose="02020603050405020304" pitchFamily="18" charset="0"/>
                        </a:rPr>
                        <a:t>The freeze on procurement will be maintained, focusing on critical items only.</a:t>
                      </a:r>
                      <a:endParaRPr lang="en-ZA" sz="700" kern="1200" dirty="0">
                        <a:solidFill>
                          <a:srgbClr val="000000"/>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5596" marR="5596" marT="5596" marB="0">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a:noFill/>
                    </a:lnB>
                  </a:tcPr>
                </a:tc>
                <a:extLst>
                  <a:ext uri="{0D108BD9-81ED-4DB2-BD59-A6C34878D82A}">
                    <a16:rowId xmlns:a16="http://schemas.microsoft.com/office/drawing/2014/main" xmlns="" val="10004"/>
                  </a:ext>
                </a:extLst>
              </a:tr>
              <a:tr h="108157">
                <a:tc vMerge="1">
                  <a:txBody>
                    <a:bodyPr/>
                    <a:lstStyle/>
                    <a:p>
                      <a:endParaRPr lang="en-ZA"/>
                    </a:p>
                  </a:txBody>
                  <a:tcPr/>
                </a:tc>
                <a:tc>
                  <a:txBody>
                    <a:bodyPr/>
                    <a:lstStyle/>
                    <a:p>
                      <a:pPr algn="l" fontAlgn="ctr"/>
                      <a:r>
                        <a:rPr lang="en-ZA" sz="700" b="0" i="0" u="none" strike="noStrike" dirty="0">
                          <a:solidFill>
                            <a:srgbClr val="000000"/>
                          </a:solidFill>
                          <a:effectLst/>
                          <a:latin typeface="Arial Narrow" panose="020B0606020202030204" pitchFamily="34" charset="0"/>
                        </a:rPr>
                        <a:t> </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a:noFill/>
                    </a:lnT>
                    <a:lnB w="12700" cap="flat" cmpd="sng" algn="ctr">
                      <a:solidFill>
                        <a:srgbClr val="B4C6E7"/>
                      </a:solidFill>
                      <a:prstDash val="solid"/>
                      <a:round/>
                      <a:headEnd type="none" w="med" len="med"/>
                      <a:tailEnd type="none" w="med" len="med"/>
                    </a:lnB>
                    <a:solidFill>
                      <a:srgbClr val="FFFFFF"/>
                    </a:solidFill>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a:txBody>
                    <a:bodyPr/>
                    <a:lstStyle/>
                    <a:p>
                      <a:pPr algn="just" fontAlgn="ctr"/>
                      <a:r>
                        <a:rPr lang="en-ZA" sz="700" b="0" i="0" u="none" strike="noStrike" dirty="0">
                          <a:solidFill>
                            <a:srgbClr val="000000"/>
                          </a:solidFill>
                          <a:effectLst/>
                          <a:latin typeface="Arial Narrow" panose="020B0606020202030204" pitchFamily="34" charset="0"/>
                        </a:rPr>
                        <a:t> </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a:noFill/>
                    </a:lnT>
                    <a:lnB w="12700" cap="flat" cmpd="sng" algn="ctr">
                      <a:solidFill>
                        <a:srgbClr val="B4C6E7"/>
                      </a:solidFill>
                      <a:prstDash val="solid"/>
                      <a:round/>
                      <a:headEnd type="none" w="med" len="med"/>
                      <a:tailEnd type="none" w="med" len="med"/>
                    </a:lnB>
                  </a:tcPr>
                </a:tc>
                <a:tc>
                  <a:txBody>
                    <a:bodyPr/>
                    <a:lstStyle/>
                    <a:p>
                      <a:pPr algn="just" fontAlgn="ctr"/>
                      <a:r>
                        <a:rPr lang="en-ZA" sz="700" b="0" i="0" u="none" strike="noStrike" dirty="0">
                          <a:solidFill>
                            <a:srgbClr val="000000"/>
                          </a:solidFill>
                          <a:effectLst/>
                          <a:latin typeface="Arial Narrow" panose="020B0606020202030204" pitchFamily="34" charset="0"/>
                        </a:rPr>
                        <a:t> </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a:noFill/>
                    </a:lnT>
                    <a:lnB w="12700" cap="flat" cmpd="sng" algn="ctr">
                      <a:solidFill>
                        <a:srgbClr val="B4C6E7"/>
                      </a:solidFill>
                      <a:prstDash val="solid"/>
                      <a:round/>
                      <a:headEnd type="none" w="med" len="med"/>
                      <a:tailEnd type="none" w="med" len="med"/>
                    </a:lnB>
                  </a:tcPr>
                </a:tc>
                <a:extLst>
                  <a:ext uri="{0D108BD9-81ED-4DB2-BD59-A6C34878D82A}">
                    <a16:rowId xmlns:a16="http://schemas.microsoft.com/office/drawing/2014/main" xmlns="" val="10005"/>
                  </a:ext>
                </a:extLst>
              </a:tr>
            </a:tbl>
          </a:graphicData>
        </a:graphic>
      </p:graphicFrame>
    </p:spTree>
    <p:extLst>
      <p:ext uri="{BB962C8B-B14F-4D97-AF65-F5344CB8AC3E}">
        <p14:creationId xmlns:p14="http://schemas.microsoft.com/office/powerpoint/2010/main" xmlns="" val="241566195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xmlns="" id="{CB80AD8C-E181-0F4C-8B15-41DA6DF3525C}"/>
              </a:ext>
            </a:extLst>
          </p:cNvPr>
          <p:cNvSpPr txBox="1"/>
          <p:nvPr/>
        </p:nvSpPr>
        <p:spPr>
          <a:xfrm>
            <a:off x="86266" y="131469"/>
            <a:ext cx="4580328" cy="461665"/>
          </a:xfrm>
          <a:prstGeom prst="rect">
            <a:avLst/>
          </a:prstGeom>
          <a:noFill/>
        </p:spPr>
        <p:txBody>
          <a:bodyPr wrap="square" rtlCol="0">
            <a:spAutoFit/>
          </a:bodyPr>
          <a:lstStyle/>
          <a:p>
            <a:r>
              <a:rPr lang="en-ZA" sz="2400" b="1" dirty="0">
                <a:solidFill>
                  <a:srgbClr val="C00000"/>
                </a:solidFill>
                <a:latin typeface="Arial" panose="020B0604020202020204" pitchFamily="34" charset="0"/>
                <a:cs typeface="Arial" panose="020B0604020202020204" pitchFamily="34" charset="0"/>
              </a:rPr>
              <a:t>KPI Performance </a:t>
            </a:r>
            <a:r>
              <a:rPr lang="en-ZA" sz="2400" b="1" dirty="0" smtClean="0">
                <a:solidFill>
                  <a:srgbClr val="C00000"/>
                </a:solidFill>
                <a:latin typeface="Arial" panose="020B0604020202020204" pitchFamily="34" charset="0"/>
                <a:cs typeface="Arial" panose="020B0604020202020204" pitchFamily="34" charset="0"/>
              </a:rPr>
              <a:t>– Q4</a:t>
            </a:r>
            <a:r>
              <a:rPr lang="en-US" sz="2400" b="1" dirty="0" smtClean="0">
                <a:solidFill>
                  <a:srgbClr val="C00000"/>
                </a:solidFill>
                <a:latin typeface="Arial" panose="020B0604020202020204" pitchFamily="34" charset="0"/>
                <a:cs typeface="Arial" panose="020B0604020202020204" pitchFamily="34" charset="0"/>
              </a:rPr>
              <a:t> </a:t>
            </a:r>
            <a:r>
              <a:rPr lang="en-ZA" sz="2400" b="1" dirty="0">
                <a:solidFill>
                  <a:srgbClr val="C00000"/>
                </a:solidFill>
                <a:latin typeface="Arial" panose="020B0604020202020204" pitchFamily="34" charset="0"/>
                <a:cs typeface="Arial" panose="020B0604020202020204" pitchFamily="34" charset="0"/>
              </a:rPr>
              <a:t>2021/22 </a:t>
            </a:r>
          </a:p>
        </p:txBody>
      </p:sp>
      <p:graphicFrame>
        <p:nvGraphicFramePr>
          <p:cNvPr id="6" name="Table 5"/>
          <p:cNvGraphicFramePr>
            <a:graphicFrameLocks noGrp="1"/>
          </p:cNvGraphicFramePr>
          <p:nvPr>
            <p:extLst>
              <p:ext uri="{D42A27DB-BD31-4B8C-83A1-F6EECF244321}">
                <p14:modId xmlns:p14="http://schemas.microsoft.com/office/powerpoint/2010/main" xmlns="" val="1802694426"/>
              </p:ext>
            </p:extLst>
          </p:nvPr>
        </p:nvGraphicFramePr>
        <p:xfrm>
          <a:off x="86267" y="593134"/>
          <a:ext cx="8727535" cy="2643946"/>
        </p:xfrm>
        <a:graphic>
          <a:graphicData uri="http://schemas.openxmlformats.org/drawingml/2006/table">
            <a:tbl>
              <a:tblPr/>
              <a:tblGrid>
                <a:gridCol w="567515">
                  <a:extLst>
                    <a:ext uri="{9D8B030D-6E8A-4147-A177-3AD203B41FA5}">
                      <a16:colId xmlns:a16="http://schemas.microsoft.com/office/drawing/2014/main" xmlns="" val="20000"/>
                    </a:ext>
                  </a:extLst>
                </a:gridCol>
                <a:gridCol w="670671">
                  <a:extLst>
                    <a:ext uri="{9D8B030D-6E8A-4147-A177-3AD203B41FA5}">
                      <a16:colId xmlns:a16="http://schemas.microsoft.com/office/drawing/2014/main" xmlns="" val="20001"/>
                    </a:ext>
                  </a:extLst>
                </a:gridCol>
                <a:gridCol w="413016">
                  <a:extLst>
                    <a:ext uri="{9D8B030D-6E8A-4147-A177-3AD203B41FA5}">
                      <a16:colId xmlns:a16="http://schemas.microsoft.com/office/drawing/2014/main" xmlns="" val="20002"/>
                    </a:ext>
                  </a:extLst>
                </a:gridCol>
                <a:gridCol w="619524">
                  <a:extLst>
                    <a:ext uri="{9D8B030D-6E8A-4147-A177-3AD203B41FA5}">
                      <a16:colId xmlns:a16="http://schemas.microsoft.com/office/drawing/2014/main" xmlns="" val="20003"/>
                    </a:ext>
                  </a:extLst>
                </a:gridCol>
                <a:gridCol w="495618">
                  <a:extLst>
                    <a:ext uri="{9D8B030D-6E8A-4147-A177-3AD203B41FA5}">
                      <a16:colId xmlns:a16="http://schemas.microsoft.com/office/drawing/2014/main" xmlns="" val="20004"/>
                    </a:ext>
                  </a:extLst>
                </a:gridCol>
                <a:gridCol w="399249">
                  <a:extLst>
                    <a:ext uri="{9D8B030D-6E8A-4147-A177-3AD203B41FA5}">
                      <a16:colId xmlns:a16="http://schemas.microsoft.com/office/drawing/2014/main" xmlns="" val="20005"/>
                    </a:ext>
                  </a:extLst>
                </a:gridCol>
                <a:gridCol w="426783">
                  <a:extLst>
                    <a:ext uri="{9D8B030D-6E8A-4147-A177-3AD203B41FA5}">
                      <a16:colId xmlns:a16="http://schemas.microsoft.com/office/drawing/2014/main" xmlns="" val="20006"/>
                    </a:ext>
                  </a:extLst>
                </a:gridCol>
                <a:gridCol w="523154">
                  <a:extLst>
                    <a:ext uri="{9D8B030D-6E8A-4147-A177-3AD203B41FA5}">
                      <a16:colId xmlns:a16="http://schemas.microsoft.com/office/drawing/2014/main" xmlns="" val="20007"/>
                    </a:ext>
                  </a:extLst>
                </a:gridCol>
                <a:gridCol w="2106377">
                  <a:extLst>
                    <a:ext uri="{9D8B030D-6E8A-4147-A177-3AD203B41FA5}">
                      <a16:colId xmlns:a16="http://schemas.microsoft.com/office/drawing/2014/main" xmlns="" val="20008"/>
                    </a:ext>
                  </a:extLst>
                </a:gridCol>
                <a:gridCol w="2505628">
                  <a:extLst>
                    <a:ext uri="{9D8B030D-6E8A-4147-A177-3AD203B41FA5}">
                      <a16:colId xmlns:a16="http://schemas.microsoft.com/office/drawing/2014/main" xmlns="" val="20009"/>
                    </a:ext>
                  </a:extLst>
                </a:gridCol>
              </a:tblGrid>
              <a:tr h="174685">
                <a:tc rowSpan="3">
                  <a:txBody>
                    <a:bodyPr/>
                    <a:lstStyle/>
                    <a:p>
                      <a:pPr algn="ctr" fontAlgn="ctr"/>
                      <a:r>
                        <a:rPr lang="en-GB" sz="700" b="1" i="0" u="none" strike="noStrike" dirty="0">
                          <a:solidFill>
                            <a:srgbClr val="FFFFFF"/>
                          </a:solidFill>
                          <a:effectLst/>
                          <a:latin typeface="Arial Narrow" panose="020B0606020202030204" pitchFamily="34" charset="0"/>
                        </a:rPr>
                        <a:t>Objective</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solidFill>
                      <a:srgbClr val="002060"/>
                    </a:solidFill>
                  </a:tcPr>
                </a:tc>
                <a:tc rowSpan="3">
                  <a:txBody>
                    <a:bodyPr/>
                    <a:lstStyle/>
                    <a:p>
                      <a:pPr algn="ctr" fontAlgn="ctr"/>
                      <a:r>
                        <a:rPr lang="en-GB" sz="700" b="1" i="0" u="none" strike="noStrike" dirty="0">
                          <a:solidFill>
                            <a:srgbClr val="FFFFFF"/>
                          </a:solidFill>
                          <a:effectLst/>
                          <a:latin typeface="Arial Narrow" panose="020B0606020202030204" pitchFamily="34" charset="0"/>
                        </a:rPr>
                        <a:t>Goal</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solidFill>
                      <a:srgbClr val="002060"/>
                    </a:solidFill>
                  </a:tcPr>
                </a:tc>
                <a:tc rowSpan="3">
                  <a:txBody>
                    <a:bodyPr/>
                    <a:lstStyle/>
                    <a:p>
                      <a:pPr algn="ctr" fontAlgn="ctr"/>
                      <a:r>
                        <a:rPr lang="en-GB" sz="700" b="1" i="0" u="none" strike="noStrike" dirty="0">
                          <a:solidFill>
                            <a:srgbClr val="FFFFFF"/>
                          </a:solidFill>
                          <a:effectLst/>
                          <a:latin typeface="Arial Narrow" panose="020B0606020202030204" pitchFamily="34" charset="0"/>
                        </a:rPr>
                        <a:t>KPI Ref</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solidFill>
                      <a:srgbClr val="002060"/>
                    </a:solidFill>
                  </a:tcPr>
                </a:tc>
                <a:tc rowSpan="3">
                  <a:txBody>
                    <a:bodyPr/>
                    <a:lstStyle/>
                    <a:p>
                      <a:pPr algn="ctr" fontAlgn="ctr"/>
                      <a:r>
                        <a:rPr lang="en-GB" sz="700" b="1" i="0" u="none" strike="noStrike" dirty="0">
                          <a:solidFill>
                            <a:srgbClr val="FFFFFF"/>
                          </a:solidFill>
                          <a:effectLst/>
                          <a:latin typeface="Arial Narrow" panose="020B0606020202030204" pitchFamily="34" charset="0"/>
                        </a:rPr>
                        <a:t>Key Performance Indicator</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solidFill>
                      <a:srgbClr val="002060"/>
                    </a:solidFill>
                  </a:tcPr>
                </a:tc>
                <a:tc gridSpan="6">
                  <a:txBody>
                    <a:bodyPr/>
                    <a:lstStyle/>
                    <a:p>
                      <a:pPr algn="ctr" fontAlgn="ctr"/>
                      <a:r>
                        <a:rPr lang="en-GB" sz="700" b="1" i="0" u="none" strike="noStrike" dirty="0" smtClean="0">
                          <a:solidFill>
                            <a:srgbClr val="FFFFFF"/>
                          </a:solidFill>
                          <a:effectLst/>
                          <a:latin typeface="Arial Narrow" panose="020B0606020202030204" pitchFamily="34" charset="0"/>
                        </a:rPr>
                        <a:t>Q4 </a:t>
                      </a:r>
                      <a:r>
                        <a:rPr lang="en-GB" sz="700" b="1" i="0" u="none" strike="noStrike" dirty="0">
                          <a:solidFill>
                            <a:srgbClr val="FFFFFF"/>
                          </a:solidFill>
                          <a:effectLst/>
                          <a:latin typeface="Arial Narrow" panose="020B0606020202030204" pitchFamily="34" charset="0"/>
                        </a:rPr>
                        <a:t>Performance</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solidFill>
                      <a:srgbClr val="002060"/>
                    </a:solidFill>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xmlns="" val="10000"/>
                  </a:ext>
                </a:extLst>
              </a:tr>
              <a:tr h="174685">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rowSpan="2">
                  <a:txBody>
                    <a:bodyPr/>
                    <a:lstStyle/>
                    <a:p>
                      <a:pPr algn="ctr" fontAlgn="ctr"/>
                      <a:r>
                        <a:rPr lang="en-GB" sz="700" b="1" i="0" u="none" strike="noStrike" dirty="0">
                          <a:solidFill>
                            <a:srgbClr val="FFFFFF"/>
                          </a:solidFill>
                          <a:effectLst/>
                          <a:latin typeface="Arial Narrow" panose="020B0606020202030204" pitchFamily="34" charset="0"/>
                        </a:rPr>
                        <a:t>Target</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solidFill>
                      <a:srgbClr val="002060"/>
                    </a:solidFill>
                  </a:tcPr>
                </a:tc>
                <a:tc rowSpan="2">
                  <a:txBody>
                    <a:bodyPr/>
                    <a:lstStyle/>
                    <a:p>
                      <a:pPr algn="ctr" fontAlgn="ctr"/>
                      <a:r>
                        <a:rPr lang="en-GB" sz="700" b="1" i="0" u="none" strike="noStrike" dirty="0">
                          <a:solidFill>
                            <a:srgbClr val="FFFFFF"/>
                          </a:solidFill>
                          <a:effectLst/>
                          <a:latin typeface="Arial Narrow" panose="020B0606020202030204" pitchFamily="34" charset="0"/>
                        </a:rPr>
                        <a:t>Actual</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solidFill>
                      <a:srgbClr val="002060"/>
                    </a:solidFill>
                  </a:tcPr>
                </a:tc>
                <a:tc rowSpan="2">
                  <a:txBody>
                    <a:bodyPr/>
                    <a:lstStyle/>
                    <a:p>
                      <a:pPr algn="ctr" fontAlgn="ctr"/>
                      <a:r>
                        <a:rPr lang="en-GB" sz="700" b="1" i="0" u="none" strike="noStrike" dirty="0">
                          <a:solidFill>
                            <a:srgbClr val="FFFFFF"/>
                          </a:solidFill>
                          <a:effectLst/>
                          <a:latin typeface="Arial Narrow" panose="020B0606020202030204" pitchFamily="34" charset="0"/>
                        </a:rPr>
                        <a:t>Variance</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solidFill>
                      <a:srgbClr val="002060"/>
                    </a:solidFill>
                  </a:tcPr>
                </a:tc>
                <a:tc>
                  <a:txBody>
                    <a:bodyPr/>
                    <a:lstStyle/>
                    <a:p>
                      <a:pPr algn="ctr" fontAlgn="ctr"/>
                      <a:r>
                        <a:rPr lang="en-GB" sz="700" b="1" i="0" u="none" strike="noStrike" dirty="0">
                          <a:solidFill>
                            <a:srgbClr val="FFFFFF"/>
                          </a:solidFill>
                          <a:effectLst/>
                          <a:latin typeface="Arial" panose="020B0604020202020204" pitchFamily="34" charset="0"/>
                        </a:rPr>
                        <a:t>Achieved/</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a:noFill/>
                    </a:lnB>
                    <a:solidFill>
                      <a:srgbClr val="002060"/>
                    </a:solidFill>
                  </a:tcPr>
                </a:tc>
                <a:tc rowSpan="2">
                  <a:txBody>
                    <a:bodyPr/>
                    <a:lstStyle/>
                    <a:p>
                      <a:pPr algn="ctr" fontAlgn="ctr"/>
                      <a:r>
                        <a:rPr lang="en-ZA" sz="700" b="1" i="0" u="none" strike="noStrike" dirty="0">
                          <a:solidFill>
                            <a:srgbClr val="FFFFFF"/>
                          </a:solidFill>
                          <a:effectLst/>
                          <a:latin typeface="Arial Narrow" panose="020B0606020202030204" pitchFamily="34" charset="0"/>
                        </a:rPr>
                        <a:t>Actual Performance and Reason for Target Variance/Deviation</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solidFill>
                      <a:srgbClr val="002060"/>
                    </a:solidFill>
                  </a:tcPr>
                </a:tc>
                <a:tc rowSpan="2">
                  <a:txBody>
                    <a:bodyPr/>
                    <a:lstStyle/>
                    <a:p>
                      <a:pPr algn="ctr" fontAlgn="ctr"/>
                      <a:r>
                        <a:rPr lang="en-GB" sz="700" b="1" i="0" u="none" strike="noStrike" dirty="0">
                          <a:solidFill>
                            <a:srgbClr val="FFFFFF"/>
                          </a:solidFill>
                          <a:effectLst/>
                          <a:latin typeface="Arial Narrow" panose="020B0606020202030204" pitchFamily="34" charset="0"/>
                        </a:rPr>
                        <a:t>Mitigation and Recovery Plans</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solidFill>
                      <a:srgbClr val="002060"/>
                    </a:solidFill>
                  </a:tcPr>
                </a:tc>
                <a:extLst>
                  <a:ext uri="{0D108BD9-81ED-4DB2-BD59-A6C34878D82A}">
                    <a16:rowId xmlns:a16="http://schemas.microsoft.com/office/drawing/2014/main" xmlns="" val="10001"/>
                  </a:ext>
                </a:extLst>
              </a:tr>
              <a:tr h="174685">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a:txBody>
                    <a:bodyPr/>
                    <a:lstStyle/>
                    <a:p>
                      <a:pPr algn="ctr" fontAlgn="ctr"/>
                      <a:r>
                        <a:rPr lang="en-GB" sz="700" b="1" i="0" u="none" strike="noStrike" dirty="0">
                          <a:solidFill>
                            <a:srgbClr val="FFFFFF"/>
                          </a:solidFill>
                          <a:effectLst/>
                          <a:latin typeface="Arial Narrow" panose="020B0606020202030204" pitchFamily="34" charset="0"/>
                        </a:rPr>
                        <a:t>Not Achieved</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a:noFill/>
                    </a:lnT>
                    <a:lnB w="12700" cap="flat" cmpd="sng" algn="ctr">
                      <a:solidFill>
                        <a:srgbClr val="B4C6E7"/>
                      </a:solidFill>
                      <a:prstDash val="solid"/>
                      <a:round/>
                      <a:headEnd type="none" w="med" len="med"/>
                      <a:tailEnd type="none" w="med" len="med"/>
                    </a:lnB>
                    <a:solidFill>
                      <a:srgbClr val="002060"/>
                    </a:solidFill>
                  </a:tcPr>
                </a:tc>
                <a:tc vMerge="1">
                  <a:txBody>
                    <a:bodyPr/>
                    <a:lstStyle/>
                    <a:p>
                      <a:endParaRPr lang="en-ZA"/>
                    </a:p>
                  </a:txBody>
                  <a:tcPr/>
                </a:tc>
                <a:tc vMerge="1">
                  <a:txBody>
                    <a:bodyPr/>
                    <a:lstStyle/>
                    <a:p>
                      <a:endParaRPr lang="en-ZA"/>
                    </a:p>
                  </a:txBody>
                  <a:tcPr/>
                </a:tc>
                <a:extLst>
                  <a:ext uri="{0D108BD9-81ED-4DB2-BD59-A6C34878D82A}">
                    <a16:rowId xmlns:a16="http://schemas.microsoft.com/office/drawing/2014/main" xmlns="" val="10002"/>
                  </a:ext>
                </a:extLst>
              </a:tr>
              <a:tr h="1090278">
                <a:tc rowSpan="4">
                  <a:txBody>
                    <a:bodyPr/>
                    <a:lstStyle/>
                    <a:p>
                      <a:pPr algn="l" fontAlgn="ctr"/>
                      <a:r>
                        <a:rPr lang="en-ZA" sz="700" b="1" i="0" u="none" strike="noStrike" dirty="0">
                          <a:solidFill>
                            <a:srgbClr val="002060"/>
                          </a:solidFill>
                          <a:effectLst/>
                          <a:latin typeface="Arial Narrow" panose="020B0606020202030204" pitchFamily="34" charset="0"/>
                        </a:rPr>
                        <a:t>2. Optimised Assets and Infrastructure</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a:txBody>
                    <a:bodyPr/>
                    <a:lstStyle/>
                    <a:p>
                      <a:pPr algn="l" fontAlgn="ctr"/>
                      <a:r>
                        <a:rPr lang="en-ZA" sz="700" b="0" i="0" u="none" strike="noStrike" dirty="0">
                          <a:solidFill>
                            <a:srgbClr val="000000"/>
                          </a:solidFill>
                          <a:effectLst/>
                          <a:latin typeface="Arial Narrow" panose="020B0606020202030204" pitchFamily="34" charset="0"/>
                        </a:rPr>
                        <a:t>Achieve a positive return on assets</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a:noFill/>
                    </a:lnB>
                  </a:tcPr>
                </a:tc>
                <a:tc rowSpan="2">
                  <a:txBody>
                    <a:bodyPr/>
                    <a:lstStyle/>
                    <a:p>
                      <a:pPr algn="ctr" fontAlgn="ctr"/>
                      <a:r>
                        <a:rPr lang="en-GB" sz="700" b="0" i="0" u="none" strike="noStrike" dirty="0">
                          <a:solidFill>
                            <a:srgbClr val="000000"/>
                          </a:solidFill>
                          <a:effectLst/>
                          <a:latin typeface="Arial Narrow" panose="020B0606020202030204" pitchFamily="34" charset="0"/>
                        </a:rPr>
                        <a:t>2.1</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rowSpan="2">
                  <a:txBody>
                    <a:bodyPr/>
                    <a:lstStyle/>
                    <a:p>
                      <a:pPr algn="l" fontAlgn="ctr"/>
                      <a:r>
                        <a:rPr lang="en-ZA" sz="700" b="0" i="0" u="none" strike="noStrike" dirty="0">
                          <a:solidFill>
                            <a:srgbClr val="000000"/>
                          </a:solidFill>
                          <a:effectLst/>
                          <a:latin typeface="Arial Narrow" panose="020B0606020202030204" pitchFamily="34" charset="0"/>
                        </a:rPr>
                        <a:t>Implement security upgrades and install equipment items at Post Office  branches and Mail Centres </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rowSpan="2">
                  <a:txBody>
                    <a:bodyPr/>
                    <a:lstStyle/>
                    <a:p>
                      <a:pPr algn="ctr" fontAlgn="ctr"/>
                      <a:r>
                        <a:rPr lang="en-GB" sz="700" b="0" i="0" u="none" strike="noStrike" dirty="0">
                          <a:solidFill>
                            <a:srgbClr val="000000"/>
                          </a:solidFill>
                          <a:effectLst/>
                          <a:latin typeface="Arial Narrow" panose="020B0606020202030204" pitchFamily="34" charset="0"/>
                        </a:rPr>
                        <a:t>120</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rowSpan="2">
                  <a:txBody>
                    <a:bodyPr/>
                    <a:lstStyle/>
                    <a:p>
                      <a:pPr algn="ctr" fontAlgn="ctr"/>
                      <a:r>
                        <a:rPr lang="en-GB" sz="700" b="0" i="0" u="none" strike="noStrike" dirty="0" smtClean="0">
                          <a:solidFill>
                            <a:srgbClr val="000000"/>
                          </a:solidFill>
                          <a:effectLst/>
                          <a:latin typeface="Arial Narrow" panose="020B0606020202030204" pitchFamily="34" charset="0"/>
                        </a:rPr>
                        <a:t>200</a:t>
                      </a:r>
                      <a:endParaRPr lang="en-GB" sz="700" b="0" i="0" u="none" strike="noStrike" dirty="0">
                        <a:solidFill>
                          <a:srgbClr val="000000"/>
                        </a:solidFill>
                        <a:effectLst/>
                        <a:latin typeface="Arial Narrow" panose="020B060602020203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rowSpan="2">
                  <a:txBody>
                    <a:bodyPr/>
                    <a:lstStyle/>
                    <a:p>
                      <a:pPr algn="ctr" fontAlgn="ctr"/>
                      <a:r>
                        <a:rPr lang="en-GB" sz="700" b="0" i="0" u="none" strike="noStrike" dirty="0" smtClean="0">
                          <a:solidFill>
                            <a:schemeClr val="tx1"/>
                          </a:solidFill>
                          <a:effectLst/>
                          <a:latin typeface="Arial Narrow" panose="020B0606020202030204" pitchFamily="34" charset="0"/>
                        </a:rPr>
                        <a:t>80</a:t>
                      </a:r>
                      <a:endParaRPr lang="en-GB" sz="700" b="0" i="0" u="none" strike="noStrike" dirty="0">
                        <a:solidFill>
                          <a:schemeClr val="tx1"/>
                        </a:solidFill>
                        <a:effectLst/>
                        <a:latin typeface="Arial Narrow" panose="020B060602020203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rowSpan="2">
                  <a:txBody>
                    <a:bodyPr/>
                    <a:lstStyle/>
                    <a:p>
                      <a:pPr algn="ctr" fontAlgn="ctr"/>
                      <a:r>
                        <a:rPr lang="en-GB" sz="700" b="1" i="0" u="none" strike="noStrike" dirty="0" smtClean="0">
                          <a:solidFill>
                            <a:srgbClr val="FFFFFF"/>
                          </a:solidFill>
                          <a:effectLst/>
                          <a:latin typeface="Arial Narrow" panose="020B0606020202030204" pitchFamily="34" charset="0"/>
                        </a:rPr>
                        <a:t>Achieved</a:t>
                      </a:r>
                      <a:endParaRPr lang="en-GB" sz="700" b="1" i="0" u="none" strike="noStrike" dirty="0">
                        <a:solidFill>
                          <a:srgbClr val="FFFFFF"/>
                        </a:solidFill>
                        <a:effectLst/>
                        <a:latin typeface="Arial Narrow" panose="020B060602020203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solidFill>
                      <a:srgbClr val="00B050"/>
                    </a:solidFill>
                  </a:tcPr>
                </a:tc>
                <a:tc>
                  <a:txBody>
                    <a:bodyPr/>
                    <a:lstStyle/>
                    <a:p>
                      <a:pPr>
                        <a:lnSpc>
                          <a:spcPct val="107000"/>
                        </a:lnSpc>
                        <a:spcAft>
                          <a:spcPts val="0"/>
                        </a:spcAft>
                      </a:pPr>
                      <a:r>
                        <a:rPr lang="en-ZA" sz="800" dirty="0">
                          <a:solidFill>
                            <a:srgbClr val="000000"/>
                          </a:solidFill>
                          <a:effectLst/>
                          <a:latin typeface="Arial Narrow" panose="020B0606020202030204" pitchFamily="34" charset="0"/>
                          <a:ea typeface="Times New Roman" panose="02020603050405020304" pitchFamily="18" charset="0"/>
                          <a:cs typeface="Times New Roman" panose="02020603050405020304" pitchFamily="18" charset="0"/>
                        </a:rPr>
                        <a:t>The target of installing 120 security devices/equipment was achieved with 200 installations having taken place during Q4.  </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a:noFill/>
                    </a:lnB>
                  </a:tcPr>
                </a:tc>
                <a:tc>
                  <a:txBody>
                    <a:bodyPr/>
                    <a:lstStyle/>
                    <a:p>
                      <a:pPr>
                        <a:lnSpc>
                          <a:spcPct val="107000"/>
                        </a:lnSpc>
                        <a:spcAft>
                          <a:spcPts val="0"/>
                        </a:spcAft>
                      </a:pPr>
                      <a:r>
                        <a:rPr lang="en-ZA" sz="700" dirty="0">
                          <a:solidFill>
                            <a:srgbClr val="000000"/>
                          </a:solidFill>
                          <a:effectLst/>
                          <a:latin typeface="Arial Narrow" panose="020B0606020202030204" pitchFamily="34" charset="0"/>
                          <a:ea typeface="Times New Roman" panose="02020603050405020304" pitchFamily="18" charset="0"/>
                          <a:cs typeface="Times New Roman" panose="02020603050405020304" pitchFamily="18" charset="0"/>
                        </a:rPr>
                        <a:t>To prioritise those security measures that will apart of enhancing effective security at branches, bring about reduced costs pertaining to CIT and Guarding Services</a:t>
                      </a:r>
                      <a:endParaRPr lang="en-ZA" sz="1050" dirty="0">
                        <a:effectLst/>
                        <a:latin typeface="Arial Narrow" panose="020B0606020202030204" pitchFamily="34" charset="0"/>
                        <a:ea typeface="Calibri" panose="020F0502020204030204" pitchFamily="34" charset="0"/>
                        <a:cs typeface="Times New Roman" panose="02020603050405020304" pitchFamily="18" charset="0"/>
                      </a:endParaRPr>
                    </a:p>
                  </a:txBody>
                  <a:tcPr marL="5596" marR="5596" marT="5596" marB="0">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a:noFill/>
                    </a:lnB>
                  </a:tcPr>
                </a:tc>
                <a:extLst>
                  <a:ext uri="{0D108BD9-81ED-4DB2-BD59-A6C34878D82A}">
                    <a16:rowId xmlns:a16="http://schemas.microsoft.com/office/drawing/2014/main" xmlns="" val="10003"/>
                  </a:ext>
                </a:extLst>
              </a:tr>
              <a:tr h="0">
                <a:tc vMerge="1">
                  <a:txBody>
                    <a:bodyPr/>
                    <a:lstStyle/>
                    <a:p>
                      <a:endParaRPr lang="en-ZA"/>
                    </a:p>
                  </a:txBody>
                  <a:tcPr/>
                </a:tc>
                <a:tc>
                  <a:txBody>
                    <a:bodyPr/>
                    <a:lstStyle/>
                    <a:p>
                      <a:pPr algn="l" fontAlgn="ctr"/>
                      <a:r>
                        <a:rPr lang="en-ZA" sz="700" b="0" i="0" u="none" strike="noStrike" dirty="0">
                          <a:solidFill>
                            <a:srgbClr val="000000"/>
                          </a:solidFill>
                          <a:effectLst/>
                          <a:latin typeface="Arial Narrow" panose="020B0606020202030204" pitchFamily="34" charset="0"/>
                        </a:rPr>
                        <a:t> </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a:noFill/>
                    </a:lnT>
                    <a:lnB>
                      <a:noFill/>
                    </a:lnB>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a:txBody>
                    <a:bodyPr/>
                    <a:lstStyle/>
                    <a:p>
                      <a:pPr algn="l" fontAlgn="t"/>
                      <a:r>
                        <a:rPr lang="en-ZA" sz="700" b="0" i="0" u="none" strike="noStrike" dirty="0">
                          <a:solidFill>
                            <a:srgbClr val="000000"/>
                          </a:solidFill>
                          <a:effectLst/>
                          <a:latin typeface="Arial Narrow" panose="020B0606020202030204" pitchFamily="34" charset="0"/>
                        </a:rPr>
                        <a:t> </a:t>
                      </a:r>
                    </a:p>
                  </a:txBody>
                  <a:tcPr marL="5596" marR="5596" marT="5596" marB="0">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a:noFill/>
                    </a:lnT>
                    <a:lnB w="12700" cap="flat" cmpd="sng" algn="ctr">
                      <a:solidFill>
                        <a:srgbClr val="B4C6E7"/>
                      </a:solidFill>
                      <a:prstDash val="solid"/>
                      <a:round/>
                      <a:headEnd type="none" w="med" len="med"/>
                      <a:tailEnd type="none" w="med" len="med"/>
                    </a:lnB>
                  </a:tcPr>
                </a:tc>
                <a:tc>
                  <a:txBody>
                    <a:bodyPr/>
                    <a:lstStyle/>
                    <a:p>
                      <a:pPr algn="just" fontAlgn="ctr"/>
                      <a:r>
                        <a:rPr lang="en-GB" sz="700" b="0" i="0" u="none" strike="noStrike" dirty="0">
                          <a:solidFill>
                            <a:srgbClr val="000000"/>
                          </a:solidFill>
                          <a:effectLst/>
                          <a:latin typeface="Arial Narrow" panose="020B0606020202030204" pitchFamily="34" charset="0"/>
                        </a:rPr>
                        <a:t> </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a:noFill/>
                    </a:lnT>
                    <a:lnB w="12700" cap="flat" cmpd="sng" algn="ctr">
                      <a:solidFill>
                        <a:srgbClr val="B4C6E7"/>
                      </a:solidFill>
                      <a:prstDash val="solid"/>
                      <a:round/>
                      <a:headEnd type="none" w="med" len="med"/>
                      <a:tailEnd type="none" w="med" len="med"/>
                    </a:lnB>
                  </a:tcPr>
                </a:tc>
                <a:extLst>
                  <a:ext uri="{0D108BD9-81ED-4DB2-BD59-A6C34878D82A}">
                    <a16:rowId xmlns:a16="http://schemas.microsoft.com/office/drawing/2014/main" xmlns="" val="10004"/>
                  </a:ext>
                </a:extLst>
              </a:tr>
              <a:tr h="692718">
                <a:tc vMerge="1">
                  <a:txBody>
                    <a:bodyPr/>
                    <a:lstStyle/>
                    <a:p>
                      <a:endParaRPr lang="en-ZA"/>
                    </a:p>
                  </a:txBody>
                  <a:tcPr/>
                </a:tc>
                <a:tc>
                  <a:txBody>
                    <a:bodyPr/>
                    <a:lstStyle/>
                    <a:p>
                      <a:pPr algn="l" fontAlgn="ctr"/>
                      <a:r>
                        <a:rPr lang="en-ZA" sz="700" b="0" i="0" u="none" strike="noStrike" dirty="0">
                          <a:solidFill>
                            <a:srgbClr val="000000"/>
                          </a:solidFill>
                          <a:effectLst/>
                          <a:latin typeface="Arial Narrow" panose="020B0606020202030204" pitchFamily="34" charset="0"/>
                        </a:rPr>
                        <a:t> </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a:noFill/>
                    </a:lnT>
                    <a:lnB>
                      <a:noFill/>
                    </a:lnB>
                  </a:tcPr>
                </a:tc>
                <a:tc rowSpan="2">
                  <a:txBody>
                    <a:bodyPr/>
                    <a:lstStyle/>
                    <a:p>
                      <a:pPr algn="ctr" fontAlgn="ctr"/>
                      <a:r>
                        <a:rPr lang="en-GB" sz="700" b="0" i="0" u="none" strike="noStrike" dirty="0">
                          <a:solidFill>
                            <a:srgbClr val="000000"/>
                          </a:solidFill>
                          <a:effectLst/>
                          <a:latin typeface="Arial Narrow" panose="020B0606020202030204" pitchFamily="34" charset="0"/>
                        </a:rPr>
                        <a:t>2.2</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rowSpan="2">
                  <a:txBody>
                    <a:bodyPr/>
                    <a:lstStyle/>
                    <a:p>
                      <a:pPr algn="l" fontAlgn="ctr"/>
                      <a:r>
                        <a:rPr lang="en-GB" sz="700" b="0" i="0" u="none" strike="noStrike" dirty="0">
                          <a:solidFill>
                            <a:srgbClr val="000000"/>
                          </a:solidFill>
                          <a:effectLst/>
                          <a:latin typeface="Arial Narrow" panose="020B0606020202030204" pitchFamily="34" charset="0"/>
                        </a:rPr>
                        <a:t>Optimisation of Property Infrastructure </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rowSpan="2">
                  <a:txBody>
                    <a:bodyPr/>
                    <a:lstStyle/>
                    <a:p>
                      <a:pPr algn="ctr" fontAlgn="ctr"/>
                      <a:r>
                        <a:rPr lang="en-GB" sz="700" b="0" i="0" u="none" strike="noStrike" dirty="0" smtClean="0">
                          <a:solidFill>
                            <a:srgbClr val="000000"/>
                          </a:solidFill>
                          <a:effectLst/>
                          <a:latin typeface="Arial Narrow" panose="020B0606020202030204" pitchFamily="34" charset="0"/>
                        </a:rPr>
                        <a:t>R92m</a:t>
                      </a:r>
                      <a:endParaRPr lang="en-GB" sz="700" b="0" i="0" u="none" strike="noStrike" dirty="0">
                        <a:solidFill>
                          <a:srgbClr val="000000"/>
                        </a:solidFill>
                        <a:effectLst/>
                        <a:latin typeface="Arial Narrow" panose="020B060602020203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rowSpan="2">
                  <a:txBody>
                    <a:bodyPr/>
                    <a:lstStyle/>
                    <a:p>
                      <a:pPr algn="ctr" fontAlgn="ctr"/>
                      <a:r>
                        <a:rPr lang="en-GB" sz="700" b="0" i="0" u="none" strike="noStrike" dirty="0" smtClean="0">
                          <a:solidFill>
                            <a:srgbClr val="000000"/>
                          </a:solidFill>
                          <a:effectLst/>
                          <a:latin typeface="Arial Narrow" panose="020B0606020202030204" pitchFamily="34" charset="0"/>
                        </a:rPr>
                        <a:t>R10.2m</a:t>
                      </a:r>
                      <a:endParaRPr lang="en-GB" sz="700" b="0" i="0" u="none" strike="noStrike" dirty="0">
                        <a:solidFill>
                          <a:srgbClr val="000000"/>
                        </a:solidFill>
                        <a:effectLst/>
                        <a:latin typeface="Arial Narrow" panose="020B060602020203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rowSpan="2">
                  <a:txBody>
                    <a:bodyPr/>
                    <a:lstStyle/>
                    <a:p>
                      <a:pPr algn="ctr" fontAlgn="ctr"/>
                      <a:r>
                        <a:rPr lang="en-GB" sz="700" b="0" i="0" u="none" strike="noStrike" dirty="0">
                          <a:solidFill>
                            <a:srgbClr val="FF0000"/>
                          </a:solidFill>
                          <a:effectLst/>
                          <a:latin typeface="Arial Narrow" panose="020B0606020202030204" pitchFamily="34" charset="0"/>
                        </a:rPr>
                        <a:t>-</a:t>
                      </a:r>
                      <a:r>
                        <a:rPr lang="en-GB" sz="700" b="0" i="0" u="none" strike="noStrike" dirty="0" smtClean="0">
                          <a:solidFill>
                            <a:srgbClr val="FF0000"/>
                          </a:solidFill>
                          <a:effectLst/>
                          <a:latin typeface="Arial Narrow" panose="020B0606020202030204" pitchFamily="34" charset="0"/>
                        </a:rPr>
                        <a:t>R81.74m</a:t>
                      </a:r>
                      <a:endParaRPr lang="en-GB" sz="700" b="0" i="0" u="none" strike="noStrike" dirty="0">
                        <a:solidFill>
                          <a:srgbClr val="FF0000"/>
                        </a:solidFill>
                        <a:effectLst/>
                        <a:latin typeface="Arial Narrow" panose="020B060602020203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rowSpan="2">
                  <a:txBody>
                    <a:bodyPr/>
                    <a:lstStyle/>
                    <a:p>
                      <a:pPr algn="ctr" fontAlgn="ctr"/>
                      <a:r>
                        <a:rPr lang="en-GB" sz="700" b="1" i="0" u="none" strike="noStrike" dirty="0">
                          <a:solidFill>
                            <a:srgbClr val="FFFFFF"/>
                          </a:solidFill>
                          <a:effectLst/>
                          <a:latin typeface="Arial Narrow" panose="020B0606020202030204" pitchFamily="34" charset="0"/>
                        </a:rPr>
                        <a:t>Not  Achieved</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solidFill>
                      <a:srgbClr val="FF0000"/>
                    </a:solidFill>
                  </a:tcPr>
                </a:tc>
                <a:tc>
                  <a:txBody>
                    <a:bodyPr/>
                    <a:lstStyle/>
                    <a:p>
                      <a:pPr algn="just">
                        <a:lnSpc>
                          <a:spcPct val="107000"/>
                        </a:lnSpc>
                        <a:spcAft>
                          <a:spcPts val="0"/>
                        </a:spcAft>
                      </a:pPr>
                      <a:r>
                        <a:rPr lang="en-ZA" sz="700" dirty="0" smtClean="0">
                          <a:effectLst/>
                          <a:latin typeface="Arial Narrow" panose="020B0606020202030204" pitchFamily="34" charset="0"/>
                          <a:ea typeface="Calibri" panose="020F0502020204030204" pitchFamily="34" charset="0"/>
                          <a:cs typeface="Arial" panose="020B0604020202020204" pitchFamily="34" charset="0"/>
                        </a:rPr>
                        <a:t>During Q4, a saving of R10 260 million for rental expenses was generated due to the amalgamation / consolidation and closure of branches, however no initiatives achieved in terms of the revenue optimisation program and no sale of properties took place. </a:t>
                      </a:r>
                      <a:endParaRPr lang="en-ZA" sz="1050" dirty="0" smtClean="0">
                        <a:effectLst/>
                        <a:latin typeface="Calibri" panose="020F0502020204030204" pitchFamily="34" charset="0"/>
                        <a:ea typeface="Calibri" panose="020F0502020204030204" pitchFamily="34" charset="0"/>
                        <a:cs typeface="Times New Roman" panose="02020603050405020304" pitchFamily="18" charset="0"/>
                      </a:endParaRPr>
                    </a:p>
                    <a:p>
                      <a:r>
                        <a:rPr lang="en-GB" sz="700" dirty="0" smtClean="0">
                          <a:effectLst/>
                          <a:latin typeface="Arial Narrow" panose="020B0606020202030204" pitchFamily="34" charset="0"/>
                          <a:ea typeface="Calibri" panose="020F0502020204030204" pitchFamily="34" charset="0"/>
                          <a:cs typeface="Arial" panose="020B0604020202020204" pitchFamily="34" charset="0"/>
                        </a:rPr>
                        <a:t>Procurement process has delayed the rental income and property sale initiative</a:t>
                      </a:r>
                      <a:endParaRPr lang="en-ZA" sz="700" b="0" i="0" u="none" strike="noStrike" dirty="0">
                        <a:solidFill>
                          <a:srgbClr val="000000"/>
                        </a:solidFill>
                        <a:effectLst/>
                        <a:latin typeface="Arial Narrow" panose="020B060602020203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a:noFill/>
                    </a:lnB>
                  </a:tcPr>
                </a:tc>
                <a:tc>
                  <a:txBody>
                    <a:bodyPr/>
                    <a:lstStyle/>
                    <a:p>
                      <a:pPr algn="just">
                        <a:lnSpc>
                          <a:spcPct val="107000"/>
                        </a:lnSpc>
                        <a:spcAft>
                          <a:spcPts val="0"/>
                        </a:spcAft>
                      </a:pPr>
                      <a:r>
                        <a:rPr lang="en-ZA" sz="700" dirty="0" smtClean="0">
                          <a:effectLst/>
                          <a:latin typeface="Arial Narrow" panose="020B0606020202030204" pitchFamily="34" charset="0"/>
                          <a:ea typeface="Calibri" panose="020F0502020204030204" pitchFamily="34" charset="0"/>
                          <a:cs typeface="Arial" panose="020B0604020202020204" pitchFamily="34" charset="0"/>
                        </a:rPr>
                        <a:t>Fast-track the issuing of letters to bidders </a:t>
                      </a:r>
                      <a:endParaRPr lang="en-ZA" sz="105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ZA" sz="700" dirty="0" smtClean="0">
                          <a:effectLst/>
                          <a:latin typeface="Arial Narrow" panose="020B0606020202030204" pitchFamily="34" charset="0"/>
                          <a:ea typeface="Calibri" panose="020F0502020204030204" pitchFamily="34" charset="0"/>
                          <a:cs typeface="Arial" panose="020B0604020202020204" pitchFamily="34" charset="0"/>
                        </a:rPr>
                        <a:t>Assess all Company owned buildings that have potential for generating income</a:t>
                      </a:r>
                      <a:endParaRPr lang="en-ZA" sz="105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ZA" sz="700" dirty="0" smtClean="0">
                          <a:effectLst/>
                          <a:latin typeface="Arial Narrow" panose="020B0606020202030204" pitchFamily="34" charset="0"/>
                          <a:ea typeface="Calibri" panose="020F0502020204030204" pitchFamily="34" charset="0"/>
                          <a:cs typeface="Arial" panose="020B0604020202020204" pitchFamily="34" charset="0"/>
                        </a:rPr>
                        <a:t>Conclude contracting</a:t>
                      </a:r>
                      <a:endParaRPr lang="en-ZA"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5596" marR="5596" marT="5596" marB="0">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a:noFill/>
                    </a:lnB>
                  </a:tcPr>
                </a:tc>
                <a:extLst>
                  <a:ext uri="{0D108BD9-81ED-4DB2-BD59-A6C34878D82A}">
                    <a16:rowId xmlns:a16="http://schemas.microsoft.com/office/drawing/2014/main" xmlns="" val="10005"/>
                  </a:ext>
                </a:extLst>
              </a:tr>
              <a:tr h="88046">
                <a:tc vMerge="1">
                  <a:txBody>
                    <a:bodyPr/>
                    <a:lstStyle/>
                    <a:p>
                      <a:endParaRPr lang="en-ZA"/>
                    </a:p>
                  </a:txBody>
                  <a:tcPr/>
                </a:tc>
                <a:tc>
                  <a:txBody>
                    <a:bodyPr/>
                    <a:lstStyle/>
                    <a:p>
                      <a:pPr algn="l" fontAlgn="ctr"/>
                      <a:r>
                        <a:rPr lang="en-ZA" sz="800" b="0" i="0" u="none" strike="noStrike" dirty="0">
                          <a:solidFill>
                            <a:srgbClr val="000000"/>
                          </a:solidFill>
                          <a:effectLst/>
                          <a:latin typeface="Arial" panose="020B0604020202020204" pitchFamily="34" charset="0"/>
                        </a:rPr>
                        <a:t> </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a:noFill/>
                    </a:lnT>
                    <a:lnB w="12700" cap="flat" cmpd="sng" algn="ctr">
                      <a:solidFill>
                        <a:srgbClr val="B4C6E7"/>
                      </a:solidFill>
                      <a:prstDash val="solid"/>
                      <a:round/>
                      <a:headEnd type="none" w="med" len="med"/>
                      <a:tailEnd type="none" w="med" len="med"/>
                    </a:lnB>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a:txBody>
                    <a:bodyPr/>
                    <a:lstStyle/>
                    <a:p>
                      <a:pPr algn="l" fontAlgn="t"/>
                      <a:r>
                        <a:rPr lang="en-ZA" sz="800" b="0" i="0" u="none" strike="noStrike" dirty="0">
                          <a:solidFill>
                            <a:srgbClr val="000000"/>
                          </a:solidFill>
                          <a:effectLst/>
                          <a:latin typeface="Arial" panose="020B0604020202020204" pitchFamily="34" charset="0"/>
                        </a:rPr>
                        <a:t> </a:t>
                      </a:r>
                    </a:p>
                  </a:txBody>
                  <a:tcPr marL="5596" marR="5596" marT="5596" marB="0">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a:noFill/>
                    </a:lnT>
                    <a:lnB w="12700" cap="flat" cmpd="sng" algn="ctr">
                      <a:solidFill>
                        <a:srgbClr val="B4C6E7"/>
                      </a:solidFill>
                      <a:prstDash val="solid"/>
                      <a:round/>
                      <a:headEnd type="none" w="med" len="med"/>
                      <a:tailEnd type="none" w="med" len="med"/>
                    </a:lnB>
                  </a:tcPr>
                </a:tc>
                <a:tc>
                  <a:txBody>
                    <a:bodyPr/>
                    <a:lstStyle/>
                    <a:p>
                      <a:pPr algn="just" fontAlgn="ctr"/>
                      <a:r>
                        <a:rPr lang="en-GB" sz="800" b="0" i="0" u="none" strike="noStrike" dirty="0">
                          <a:solidFill>
                            <a:srgbClr val="000000"/>
                          </a:solidFill>
                          <a:effectLst/>
                          <a:latin typeface="Arial" panose="020B0604020202020204" pitchFamily="34" charset="0"/>
                        </a:rPr>
                        <a:t> </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a:noFill/>
                    </a:lnT>
                    <a:lnB w="12700" cap="flat" cmpd="sng" algn="ctr">
                      <a:solidFill>
                        <a:srgbClr val="B4C6E7"/>
                      </a:solidFill>
                      <a:prstDash val="solid"/>
                      <a:round/>
                      <a:headEnd type="none" w="med" len="med"/>
                      <a:tailEnd type="none" w="med" len="med"/>
                    </a:lnB>
                  </a:tcPr>
                </a:tc>
                <a:extLst>
                  <a:ext uri="{0D108BD9-81ED-4DB2-BD59-A6C34878D82A}">
                    <a16:rowId xmlns:a16="http://schemas.microsoft.com/office/drawing/2014/main" xmlns="" val="10006"/>
                  </a:ext>
                </a:extLst>
              </a:tr>
            </a:tbl>
          </a:graphicData>
        </a:graphic>
      </p:graphicFrame>
    </p:spTree>
    <p:extLst>
      <p:ext uri="{BB962C8B-B14F-4D97-AF65-F5344CB8AC3E}">
        <p14:creationId xmlns:p14="http://schemas.microsoft.com/office/powerpoint/2010/main" xmlns="" val="383953978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xmlns="" id="{CB80AD8C-E181-0F4C-8B15-41DA6DF3525C}"/>
              </a:ext>
            </a:extLst>
          </p:cNvPr>
          <p:cNvSpPr txBox="1"/>
          <p:nvPr/>
        </p:nvSpPr>
        <p:spPr>
          <a:xfrm>
            <a:off x="86265" y="139938"/>
            <a:ext cx="8170631" cy="461665"/>
          </a:xfrm>
          <a:prstGeom prst="rect">
            <a:avLst/>
          </a:prstGeom>
          <a:noFill/>
        </p:spPr>
        <p:txBody>
          <a:bodyPr wrap="square" rtlCol="0">
            <a:spAutoFit/>
          </a:bodyPr>
          <a:lstStyle/>
          <a:p>
            <a:r>
              <a:rPr lang="en-ZA" sz="2400" b="1" dirty="0">
                <a:solidFill>
                  <a:srgbClr val="C00000"/>
                </a:solidFill>
                <a:latin typeface="Arial" panose="020B0604020202020204" pitchFamily="34" charset="0"/>
                <a:cs typeface="Arial" panose="020B0604020202020204" pitchFamily="34" charset="0"/>
              </a:rPr>
              <a:t>KPI Performance </a:t>
            </a:r>
            <a:r>
              <a:rPr lang="en-ZA" sz="2400" b="1" dirty="0" smtClean="0">
                <a:solidFill>
                  <a:srgbClr val="C00000"/>
                </a:solidFill>
                <a:latin typeface="Arial" panose="020B0604020202020204" pitchFamily="34" charset="0"/>
                <a:cs typeface="Arial" panose="020B0604020202020204" pitchFamily="34" charset="0"/>
              </a:rPr>
              <a:t>– Q4</a:t>
            </a:r>
            <a:r>
              <a:rPr lang="en-US" sz="2400" b="1" dirty="0" smtClean="0">
                <a:solidFill>
                  <a:srgbClr val="C00000"/>
                </a:solidFill>
                <a:latin typeface="Arial" panose="020B0604020202020204" pitchFamily="34" charset="0"/>
                <a:cs typeface="Arial" panose="020B0604020202020204" pitchFamily="34" charset="0"/>
              </a:rPr>
              <a:t> </a:t>
            </a:r>
            <a:r>
              <a:rPr lang="en-ZA" sz="2400" b="1" dirty="0">
                <a:solidFill>
                  <a:srgbClr val="C00000"/>
                </a:solidFill>
                <a:latin typeface="Arial" panose="020B0604020202020204" pitchFamily="34" charset="0"/>
                <a:cs typeface="Arial" panose="020B0604020202020204" pitchFamily="34" charset="0"/>
              </a:rPr>
              <a:t>2021/22 </a:t>
            </a:r>
          </a:p>
        </p:txBody>
      </p:sp>
      <p:graphicFrame>
        <p:nvGraphicFramePr>
          <p:cNvPr id="8" name="Table 7"/>
          <p:cNvGraphicFramePr>
            <a:graphicFrameLocks noGrp="1"/>
          </p:cNvGraphicFramePr>
          <p:nvPr>
            <p:extLst>
              <p:ext uri="{D42A27DB-BD31-4B8C-83A1-F6EECF244321}">
                <p14:modId xmlns:p14="http://schemas.microsoft.com/office/powerpoint/2010/main" xmlns="" val="564441501"/>
              </p:ext>
            </p:extLst>
          </p:nvPr>
        </p:nvGraphicFramePr>
        <p:xfrm>
          <a:off x="86265" y="601603"/>
          <a:ext cx="8643398" cy="4749922"/>
        </p:xfrm>
        <a:graphic>
          <a:graphicData uri="http://schemas.openxmlformats.org/drawingml/2006/table">
            <a:tbl>
              <a:tblPr/>
              <a:tblGrid>
                <a:gridCol w="718024">
                  <a:extLst>
                    <a:ext uri="{9D8B030D-6E8A-4147-A177-3AD203B41FA5}">
                      <a16:colId xmlns:a16="http://schemas.microsoft.com/office/drawing/2014/main" xmlns="" val="20000"/>
                    </a:ext>
                  </a:extLst>
                </a:gridCol>
                <a:gridCol w="541905">
                  <a:extLst>
                    <a:ext uri="{9D8B030D-6E8A-4147-A177-3AD203B41FA5}">
                      <a16:colId xmlns:a16="http://schemas.microsoft.com/office/drawing/2014/main" xmlns="" val="20001"/>
                    </a:ext>
                  </a:extLst>
                </a:gridCol>
                <a:gridCol w="379335">
                  <a:extLst>
                    <a:ext uri="{9D8B030D-6E8A-4147-A177-3AD203B41FA5}">
                      <a16:colId xmlns:a16="http://schemas.microsoft.com/office/drawing/2014/main" xmlns="" val="20002"/>
                    </a:ext>
                  </a:extLst>
                </a:gridCol>
                <a:gridCol w="582548">
                  <a:extLst>
                    <a:ext uri="{9D8B030D-6E8A-4147-A177-3AD203B41FA5}">
                      <a16:colId xmlns:a16="http://schemas.microsoft.com/office/drawing/2014/main" xmlns="" val="20003"/>
                    </a:ext>
                  </a:extLst>
                </a:gridCol>
                <a:gridCol w="447072">
                  <a:extLst>
                    <a:ext uri="{9D8B030D-6E8A-4147-A177-3AD203B41FA5}">
                      <a16:colId xmlns:a16="http://schemas.microsoft.com/office/drawing/2014/main" xmlns="" val="20004"/>
                    </a:ext>
                  </a:extLst>
                </a:gridCol>
                <a:gridCol w="487716">
                  <a:extLst>
                    <a:ext uri="{9D8B030D-6E8A-4147-A177-3AD203B41FA5}">
                      <a16:colId xmlns:a16="http://schemas.microsoft.com/office/drawing/2014/main" xmlns="" val="20005"/>
                    </a:ext>
                  </a:extLst>
                </a:gridCol>
                <a:gridCol w="460620">
                  <a:extLst>
                    <a:ext uri="{9D8B030D-6E8A-4147-A177-3AD203B41FA5}">
                      <a16:colId xmlns:a16="http://schemas.microsoft.com/office/drawing/2014/main" xmlns="" val="20006"/>
                    </a:ext>
                  </a:extLst>
                </a:gridCol>
                <a:gridCol w="569002">
                  <a:extLst>
                    <a:ext uri="{9D8B030D-6E8A-4147-A177-3AD203B41FA5}">
                      <a16:colId xmlns:a16="http://schemas.microsoft.com/office/drawing/2014/main" xmlns="" val="20007"/>
                    </a:ext>
                  </a:extLst>
                </a:gridCol>
                <a:gridCol w="1977956">
                  <a:extLst>
                    <a:ext uri="{9D8B030D-6E8A-4147-A177-3AD203B41FA5}">
                      <a16:colId xmlns:a16="http://schemas.microsoft.com/office/drawing/2014/main" xmlns="" val="20008"/>
                    </a:ext>
                  </a:extLst>
                </a:gridCol>
                <a:gridCol w="2479220">
                  <a:extLst>
                    <a:ext uri="{9D8B030D-6E8A-4147-A177-3AD203B41FA5}">
                      <a16:colId xmlns:a16="http://schemas.microsoft.com/office/drawing/2014/main" xmlns="" val="20009"/>
                    </a:ext>
                  </a:extLst>
                </a:gridCol>
              </a:tblGrid>
              <a:tr h="271011">
                <a:tc rowSpan="3">
                  <a:txBody>
                    <a:bodyPr/>
                    <a:lstStyle/>
                    <a:p>
                      <a:pPr algn="ctr" fontAlgn="ctr"/>
                      <a:r>
                        <a:rPr lang="en-GB" sz="700" b="1" i="0" u="none" strike="noStrike" dirty="0">
                          <a:solidFill>
                            <a:srgbClr val="FFFFFF"/>
                          </a:solidFill>
                          <a:effectLst/>
                          <a:latin typeface="Arial Narrow" panose="020B0606020202030204" pitchFamily="34" charset="0"/>
                        </a:rPr>
                        <a:t>Objective</a:t>
                      </a:r>
                      <a:endParaRPr lang="en-ZA" sz="700" b="1" i="0" u="none" strike="noStrike" dirty="0">
                        <a:solidFill>
                          <a:srgbClr val="FFFFFF"/>
                        </a:solidFill>
                        <a:effectLst/>
                        <a:latin typeface="Arial Narrow" panose="020B060602020203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solidFill>
                      <a:srgbClr val="002060"/>
                    </a:solidFill>
                  </a:tcPr>
                </a:tc>
                <a:tc rowSpan="3">
                  <a:txBody>
                    <a:bodyPr/>
                    <a:lstStyle/>
                    <a:p>
                      <a:pPr algn="ctr" fontAlgn="ctr"/>
                      <a:r>
                        <a:rPr lang="en-GB" sz="700" b="1" i="0" u="none" strike="noStrike" dirty="0">
                          <a:solidFill>
                            <a:srgbClr val="FFFFFF"/>
                          </a:solidFill>
                          <a:effectLst/>
                          <a:latin typeface="Arial Narrow" panose="020B0606020202030204" pitchFamily="34" charset="0"/>
                        </a:rPr>
                        <a:t>Goal</a:t>
                      </a:r>
                      <a:endParaRPr lang="en-ZA" sz="700" b="1" i="0" u="none" strike="noStrike" dirty="0">
                        <a:solidFill>
                          <a:srgbClr val="FFFFFF"/>
                        </a:solidFill>
                        <a:effectLst/>
                        <a:latin typeface="Arial Narrow" panose="020B060602020203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solidFill>
                      <a:srgbClr val="002060"/>
                    </a:solidFill>
                  </a:tcPr>
                </a:tc>
                <a:tc rowSpan="3">
                  <a:txBody>
                    <a:bodyPr/>
                    <a:lstStyle/>
                    <a:p>
                      <a:pPr algn="ctr" fontAlgn="ctr"/>
                      <a:r>
                        <a:rPr lang="en-GB" sz="700" b="1" i="0" u="none" strike="noStrike" dirty="0">
                          <a:solidFill>
                            <a:srgbClr val="FFFFFF"/>
                          </a:solidFill>
                          <a:effectLst/>
                          <a:latin typeface="Arial Narrow" panose="020B0606020202030204" pitchFamily="34" charset="0"/>
                        </a:rPr>
                        <a:t>KPI Ref</a:t>
                      </a:r>
                      <a:endParaRPr lang="en-ZA" sz="700" b="1" i="0" u="none" strike="noStrike" dirty="0">
                        <a:solidFill>
                          <a:srgbClr val="FFFFFF"/>
                        </a:solidFill>
                        <a:effectLst/>
                        <a:latin typeface="Arial Narrow" panose="020B060602020203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solidFill>
                      <a:srgbClr val="002060"/>
                    </a:solidFill>
                  </a:tcPr>
                </a:tc>
                <a:tc rowSpan="3">
                  <a:txBody>
                    <a:bodyPr/>
                    <a:lstStyle/>
                    <a:p>
                      <a:pPr algn="ctr" fontAlgn="ctr"/>
                      <a:r>
                        <a:rPr lang="en-GB" sz="700" b="1" i="0" u="none" strike="noStrike" dirty="0">
                          <a:solidFill>
                            <a:srgbClr val="FFFFFF"/>
                          </a:solidFill>
                          <a:effectLst/>
                          <a:latin typeface="Arial Narrow" panose="020B0606020202030204" pitchFamily="34" charset="0"/>
                        </a:rPr>
                        <a:t>Key Performance Indicator</a:t>
                      </a:r>
                      <a:endParaRPr lang="en-ZA" sz="700" b="1" i="0" u="none" strike="noStrike" dirty="0">
                        <a:solidFill>
                          <a:srgbClr val="FFFFFF"/>
                        </a:solidFill>
                        <a:effectLst/>
                        <a:latin typeface="Arial Narrow" panose="020B060602020203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solidFill>
                      <a:srgbClr val="002060"/>
                    </a:solidFill>
                  </a:tcPr>
                </a:tc>
                <a:tc gridSpan="6">
                  <a:txBody>
                    <a:bodyPr/>
                    <a:lstStyle/>
                    <a:p>
                      <a:pPr algn="ctr" fontAlgn="ctr"/>
                      <a:r>
                        <a:rPr lang="en-GB" sz="700" b="1" i="0" u="none" strike="noStrike" dirty="0" smtClean="0">
                          <a:solidFill>
                            <a:srgbClr val="FFFFFF"/>
                          </a:solidFill>
                          <a:effectLst/>
                          <a:latin typeface="Arial Narrow" panose="020B0606020202030204" pitchFamily="34" charset="0"/>
                        </a:rPr>
                        <a:t>Q4 </a:t>
                      </a:r>
                      <a:r>
                        <a:rPr lang="en-GB" sz="700" b="1" i="0" u="none" strike="noStrike" dirty="0">
                          <a:solidFill>
                            <a:srgbClr val="FFFFFF"/>
                          </a:solidFill>
                          <a:effectLst/>
                          <a:latin typeface="Arial Narrow" panose="020B0606020202030204" pitchFamily="34" charset="0"/>
                        </a:rPr>
                        <a:t>Performance</a:t>
                      </a:r>
                      <a:endParaRPr lang="en-ZA" sz="700" b="1" i="0" u="none" strike="noStrike" dirty="0">
                        <a:solidFill>
                          <a:srgbClr val="FFFFFF"/>
                        </a:solidFill>
                        <a:effectLst/>
                        <a:latin typeface="Arial Narrow" panose="020B060602020203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solidFill>
                      <a:srgbClr val="002060"/>
                    </a:solidFill>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xmlns="" val="10000"/>
                  </a:ext>
                </a:extLst>
              </a:tr>
              <a:tr h="271011">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rowSpan="2">
                  <a:txBody>
                    <a:bodyPr/>
                    <a:lstStyle/>
                    <a:p>
                      <a:pPr algn="ctr" fontAlgn="ctr"/>
                      <a:r>
                        <a:rPr lang="en-GB" sz="700" b="1" i="0" u="none" strike="noStrike" dirty="0">
                          <a:solidFill>
                            <a:srgbClr val="FFFFFF"/>
                          </a:solidFill>
                          <a:effectLst/>
                          <a:latin typeface="Arial Narrow" panose="020B0606020202030204" pitchFamily="34" charset="0"/>
                        </a:rPr>
                        <a:t>Target</a:t>
                      </a:r>
                      <a:endParaRPr lang="en-ZA" sz="700" b="1" i="0" u="none" strike="noStrike" dirty="0">
                        <a:solidFill>
                          <a:srgbClr val="FFFFFF"/>
                        </a:solidFill>
                        <a:effectLst/>
                        <a:latin typeface="Arial Narrow" panose="020B060602020203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solidFill>
                      <a:srgbClr val="002060"/>
                    </a:solidFill>
                  </a:tcPr>
                </a:tc>
                <a:tc rowSpan="2">
                  <a:txBody>
                    <a:bodyPr/>
                    <a:lstStyle/>
                    <a:p>
                      <a:pPr algn="ctr" fontAlgn="ctr"/>
                      <a:r>
                        <a:rPr lang="en-GB" sz="700" b="1" i="0" u="none" strike="noStrike" dirty="0">
                          <a:solidFill>
                            <a:srgbClr val="FFFFFF"/>
                          </a:solidFill>
                          <a:effectLst/>
                          <a:latin typeface="Arial Narrow" panose="020B0606020202030204" pitchFamily="34" charset="0"/>
                        </a:rPr>
                        <a:t>Actual</a:t>
                      </a:r>
                      <a:endParaRPr lang="en-ZA" sz="700" b="1" i="0" u="none" strike="noStrike" dirty="0">
                        <a:solidFill>
                          <a:srgbClr val="FFFFFF"/>
                        </a:solidFill>
                        <a:effectLst/>
                        <a:latin typeface="Arial Narrow" panose="020B060602020203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solidFill>
                      <a:srgbClr val="002060"/>
                    </a:solidFill>
                  </a:tcPr>
                </a:tc>
                <a:tc rowSpan="2">
                  <a:txBody>
                    <a:bodyPr/>
                    <a:lstStyle/>
                    <a:p>
                      <a:pPr algn="ctr" fontAlgn="ctr"/>
                      <a:r>
                        <a:rPr lang="en-GB" sz="700" b="1" i="0" u="none" strike="noStrike" dirty="0">
                          <a:solidFill>
                            <a:srgbClr val="FFFFFF"/>
                          </a:solidFill>
                          <a:effectLst/>
                          <a:latin typeface="Arial Narrow" panose="020B0606020202030204" pitchFamily="34" charset="0"/>
                        </a:rPr>
                        <a:t>Variance</a:t>
                      </a:r>
                      <a:endParaRPr lang="en-ZA" sz="700" b="1" i="0" u="none" strike="noStrike" dirty="0">
                        <a:solidFill>
                          <a:srgbClr val="FFFFFF"/>
                        </a:solidFill>
                        <a:effectLst/>
                        <a:latin typeface="Arial Narrow" panose="020B060602020203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solidFill>
                      <a:srgbClr val="002060"/>
                    </a:solidFill>
                  </a:tcPr>
                </a:tc>
                <a:tc>
                  <a:txBody>
                    <a:bodyPr/>
                    <a:lstStyle/>
                    <a:p>
                      <a:pPr algn="ctr" fontAlgn="ctr"/>
                      <a:r>
                        <a:rPr lang="en-GB" sz="700" b="1" i="0" u="none" strike="noStrike" dirty="0">
                          <a:solidFill>
                            <a:srgbClr val="FFFFFF"/>
                          </a:solidFill>
                          <a:effectLst/>
                          <a:latin typeface="Arial Narrow" panose="020B0606020202030204" pitchFamily="34" charset="0"/>
                        </a:rPr>
                        <a:t>Achieved/</a:t>
                      </a:r>
                      <a:endParaRPr lang="en-ZA" sz="700" b="1" i="0" u="none" strike="noStrike" dirty="0">
                        <a:solidFill>
                          <a:srgbClr val="FFFFFF"/>
                        </a:solidFill>
                        <a:effectLst/>
                        <a:latin typeface="Arial Narrow" panose="020B060602020203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a:noFill/>
                    </a:lnB>
                    <a:solidFill>
                      <a:srgbClr val="002060"/>
                    </a:solidFill>
                  </a:tcPr>
                </a:tc>
                <a:tc rowSpan="2">
                  <a:txBody>
                    <a:bodyPr/>
                    <a:lstStyle/>
                    <a:p>
                      <a:pPr algn="ctr" fontAlgn="ctr"/>
                      <a:r>
                        <a:rPr lang="en-GB" sz="700" b="1" i="0" u="none" strike="noStrike" dirty="0">
                          <a:solidFill>
                            <a:srgbClr val="FFFFFF"/>
                          </a:solidFill>
                          <a:effectLst/>
                          <a:latin typeface="Arial Narrow" panose="020B0606020202030204" pitchFamily="34" charset="0"/>
                        </a:rPr>
                        <a:t>Actual Performance and Reason for Target Variance/Deviation</a:t>
                      </a:r>
                      <a:endParaRPr lang="en-ZA" sz="700" b="1" i="0" u="none" strike="noStrike" dirty="0">
                        <a:solidFill>
                          <a:srgbClr val="FFFFFF"/>
                        </a:solidFill>
                        <a:effectLst/>
                        <a:latin typeface="Arial Narrow" panose="020B060602020203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solidFill>
                      <a:srgbClr val="002060"/>
                    </a:solidFill>
                  </a:tcPr>
                </a:tc>
                <a:tc rowSpan="2">
                  <a:txBody>
                    <a:bodyPr/>
                    <a:lstStyle/>
                    <a:p>
                      <a:pPr algn="ctr" fontAlgn="ctr"/>
                      <a:r>
                        <a:rPr lang="en-GB" sz="700" b="1" i="0" u="none" strike="noStrike" dirty="0">
                          <a:solidFill>
                            <a:srgbClr val="FFFFFF"/>
                          </a:solidFill>
                          <a:effectLst/>
                          <a:latin typeface="Arial Narrow" panose="020B0606020202030204" pitchFamily="34" charset="0"/>
                        </a:rPr>
                        <a:t>Mitigation and Recovery Plans</a:t>
                      </a:r>
                      <a:endParaRPr lang="en-ZA" sz="700" b="1" i="0" u="none" strike="noStrike" dirty="0">
                        <a:solidFill>
                          <a:srgbClr val="FFFFFF"/>
                        </a:solidFill>
                        <a:effectLst/>
                        <a:latin typeface="Arial Narrow" panose="020B060602020203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solidFill>
                      <a:srgbClr val="002060"/>
                    </a:solidFill>
                  </a:tcPr>
                </a:tc>
                <a:extLst>
                  <a:ext uri="{0D108BD9-81ED-4DB2-BD59-A6C34878D82A}">
                    <a16:rowId xmlns:a16="http://schemas.microsoft.com/office/drawing/2014/main" xmlns="" val="10001"/>
                  </a:ext>
                </a:extLst>
              </a:tr>
              <a:tr h="271011">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a:txBody>
                    <a:bodyPr/>
                    <a:lstStyle/>
                    <a:p>
                      <a:pPr algn="ctr" fontAlgn="ctr"/>
                      <a:r>
                        <a:rPr lang="en-GB" sz="700" b="1" i="0" u="none" strike="noStrike" dirty="0">
                          <a:solidFill>
                            <a:srgbClr val="FFFFFF"/>
                          </a:solidFill>
                          <a:effectLst/>
                          <a:latin typeface="Arial Narrow" panose="020B0606020202030204" pitchFamily="34" charset="0"/>
                        </a:rPr>
                        <a:t>Not Achieved</a:t>
                      </a:r>
                      <a:endParaRPr lang="en-ZA" sz="700" b="1" i="0" u="none" strike="noStrike" dirty="0">
                        <a:solidFill>
                          <a:srgbClr val="FFFFFF"/>
                        </a:solidFill>
                        <a:effectLst/>
                        <a:latin typeface="Arial Narrow" panose="020B060602020203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a:noFill/>
                    </a:lnT>
                    <a:lnB w="12700" cap="flat" cmpd="sng" algn="ctr">
                      <a:solidFill>
                        <a:srgbClr val="B4C6E7"/>
                      </a:solidFill>
                      <a:prstDash val="solid"/>
                      <a:round/>
                      <a:headEnd type="none" w="med" len="med"/>
                      <a:tailEnd type="none" w="med" len="med"/>
                    </a:lnB>
                    <a:solidFill>
                      <a:srgbClr val="002060"/>
                    </a:solidFill>
                  </a:tcPr>
                </a:tc>
                <a:tc vMerge="1">
                  <a:txBody>
                    <a:bodyPr/>
                    <a:lstStyle/>
                    <a:p>
                      <a:endParaRPr lang="en-ZA"/>
                    </a:p>
                  </a:txBody>
                  <a:tcPr/>
                </a:tc>
                <a:tc vMerge="1">
                  <a:txBody>
                    <a:bodyPr/>
                    <a:lstStyle/>
                    <a:p>
                      <a:endParaRPr lang="en-ZA"/>
                    </a:p>
                  </a:txBody>
                  <a:tcPr/>
                </a:tc>
                <a:extLst>
                  <a:ext uri="{0D108BD9-81ED-4DB2-BD59-A6C34878D82A}">
                    <a16:rowId xmlns:a16="http://schemas.microsoft.com/office/drawing/2014/main" xmlns="" val="10002"/>
                  </a:ext>
                </a:extLst>
              </a:tr>
              <a:tr h="2554381">
                <a:tc rowSpan="3">
                  <a:txBody>
                    <a:bodyPr/>
                    <a:lstStyle/>
                    <a:p>
                      <a:pPr algn="l" fontAlgn="ctr"/>
                      <a:r>
                        <a:rPr lang="en-GB" sz="700" b="1" i="0" u="none" strike="noStrike" dirty="0">
                          <a:solidFill>
                            <a:srgbClr val="002060"/>
                          </a:solidFill>
                          <a:effectLst/>
                          <a:latin typeface="Arial Narrow" panose="020B0606020202030204" pitchFamily="34" charset="0"/>
                        </a:rPr>
                        <a:t>3. Customer and Communities First </a:t>
                      </a:r>
                      <a:endParaRPr lang="en-ZA" sz="700" b="1" i="0" u="none" strike="noStrike" dirty="0">
                        <a:solidFill>
                          <a:srgbClr val="002060"/>
                        </a:solidFill>
                        <a:effectLst/>
                        <a:latin typeface="Arial Narrow" panose="020B060602020203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rowSpan="3">
                  <a:txBody>
                    <a:bodyPr/>
                    <a:lstStyle/>
                    <a:p>
                      <a:pPr algn="l" fontAlgn="ctr"/>
                      <a:r>
                        <a:rPr lang="en-ZA" sz="700" b="0" i="0" u="none" strike="noStrike" dirty="0">
                          <a:solidFill>
                            <a:srgbClr val="000000"/>
                          </a:solidFill>
                          <a:effectLst/>
                          <a:latin typeface="Arial Narrow" panose="020B0606020202030204" pitchFamily="34" charset="0"/>
                        </a:rPr>
                        <a:t>Continued service provision in underserviced communities, improve customer experience at all point of presence &amp; enhanced brand equity</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rowSpan="2">
                  <a:txBody>
                    <a:bodyPr/>
                    <a:lstStyle/>
                    <a:p>
                      <a:pPr algn="ctr" fontAlgn="ctr"/>
                      <a:r>
                        <a:rPr lang="en-GB" sz="700" b="0" i="0" u="none" strike="noStrike" dirty="0">
                          <a:solidFill>
                            <a:srgbClr val="000000"/>
                          </a:solidFill>
                          <a:effectLst/>
                          <a:latin typeface="Arial Narrow" panose="020B0606020202030204" pitchFamily="34" charset="0"/>
                        </a:rPr>
                        <a:t>3.1</a:t>
                      </a:r>
                      <a:endParaRPr lang="en-ZA" sz="700" b="0" i="0" u="none" strike="noStrike" dirty="0">
                        <a:solidFill>
                          <a:srgbClr val="000000"/>
                        </a:solidFill>
                        <a:effectLst/>
                        <a:latin typeface="Arial Narrow" panose="020B060602020203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rowSpan="2">
                  <a:txBody>
                    <a:bodyPr/>
                    <a:lstStyle/>
                    <a:p>
                      <a:pPr algn="l" fontAlgn="ctr"/>
                      <a:r>
                        <a:rPr lang="en-GB" sz="700" b="0" i="0" u="none" strike="noStrike" dirty="0">
                          <a:solidFill>
                            <a:srgbClr val="000000"/>
                          </a:solidFill>
                          <a:effectLst/>
                          <a:latin typeface="Arial Narrow" panose="020B0606020202030204" pitchFamily="34" charset="0"/>
                        </a:rPr>
                        <a:t>Resolution of customer complaints recorded at the call centre within 7 days</a:t>
                      </a:r>
                      <a:endParaRPr lang="en-ZA" sz="700" b="0" i="0" u="none" strike="noStrike" dirty="0">
                        <a:solidFill>
                          <a:srgbClr val="000000"/>
                        </a:solidFill>
                        <a:effectLst/>
                        <a:latin typeface="Arial Narrow" panose="020B060602020203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rowSpan="2">
                  <a:txBody>
                    <a:bodyPr/>
                    <a:lstStyle/>
                    <a:p>
                      <a:pPr algn="ctr" fontAlgn="ctr"/>
                      <a:r>
                        <a:rPr lang="en-GB" sz="700" b="0" i="0" u="none" strike="noStrike" dirty="0">
                          <a:solidFill>
                            <a:srgbClr val="000000"/>
                          </a:solidFill>
                          <a:effectLst/>
                          <a:latin typeface="Arial Narrow" panose="020B0606020202030204" pitchFamily="34" charset="0"/>
                        </a:rPr>
                        <a:t>100%</a:t>
                      </a:r>
                      <a:endParaRPr lang="en-ZA" sz="700" b="0" i="0" u="none" strike="noStrike" dirty="0">
                        <a:solidFill>
                          <a:srgbClr val="000000"/>
                        </a:solidFill>
                        <a:effectLst/>
                        <a:latin typeface="Arial Narrow" panose="020B060602020203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rowSpan="2">
                  <a:txBody>
                    <a:bodyPr/>
                    <a:lstStyle/>
                    <a:p>
                      <a:pPr algn="ctr" fontAlgn="ctr"/>
                      <a:r>
                        <a:rPr lang="en-GB" sz="700" b="0" i="0" u="none" strike="noStrike" dirty="0" smtClean="0">
                          <a:solidFill>
                            <a:srgbClr val="000000"/>
                          </a:solidFill>
                          <a:effectLst/>
                          <a:latin typeface="Arial Narrow" panose="020B0606020202030204" pitchFamily="34" charset="0"/>
                        </a:rPr>
                        <a:t>82%</a:t>
                      </a:r>
                      <a:endParaRPr lang="en-ZA" sz="700" b="0" i="0" u="none" strike="noStrike" dirty="0">
                        <a:solidFill>
                          <a:srgbClr val="000000"/>
                        </a:solidFill>
                        <a:effectLst/>
                        <a:latin typeface="Arial Narrow" panose="020B060602020203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rowSpan="2">
                  <a:txBody>
                    <a:bodyPr/>
                    <a:lstStyle/>
                    <a:p>
                      <a:pPr algn="ctr" fontAlgn="ctr"/>
                      <a:r>
                        <a:rPr lang="en-GB" sz="700" b="0" i="0" u="none" strike="noStrike" dirty="0" smtClean="0">
                          <a:solidFill>
                            <a:srgbClr val="FF0000"/>
                          </a:solidFill>
                          <a:effectLst/>
                          <a:latin typeface="Arial Narrow" panose="020B0606020202030204" pitchFamily="34" charset="0"/>
                        </a:rPr>
                        <a:t>-18%</a:t>
                      </a:r>
                      <a:endParaRPr lang="en-ZA" sz="700" b="0" i="0" u="none" strike="noStrike" dirty="0">
                        <a:solidFill>
                          <a:srgbClr val="FF0000"/>
                        </a:solidFill>
                        <a:effectLst/>
                        <a:latin typeface="Arial Narrow" panose="020B060602020203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rowSpan="2">
                  <a:txBody>
                    <a:bodyPr/>
                    <a:lstStyle/>
                    <a:p>
                      <a:pPr algn="ctr" fontAlgn="ctr"/>
                      <a:r>
                        <a:rPr lang="en-GB" sz="700" b="1" i="0" u="none" strike="noStrike" dirty="0">
                          <a:solidFill>
                            <a:srgbClr val="FFFFFF"/>
                          </a:solidFill>
                          <a:effectLst/>
                          <a:latin typeface="Arial Narrow" panose="020B0606020202030204" pitchFamily="34" charset="0"/>
                        </a:rPr>
                        <a:t>Not  Achieved</a:t>
                      </a:r>
                      <a:endParaRPr lang="en-ZA" sz="700" b="1" i="0" u="none" strike="noStrike" dirty="0">
                        <a:solidFill>
                          <a:srgbClr val="FFFFFF"/>
                        </a:solidFill>
                        <a:effectLst/>
                        <a:latin typeface="Arial Narrow" panose="020B060602020203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solidFill>
                      <a:srgbClr val="FF0000"/>
                    </a:solidFill>
                  </a:tcPr>
                </a:tc>
                <a:tc>
                  <a:txBody>
                    <a:bodyPr/>
                    <a:lstStyle/>
                    <a:p>
                      <a:pPr algn="just">
                        <a:lnSpc>
                          <a:spcPct val="107000"/>
                        </a:lnSpc>
                        <a:spcAft>
                          <a:spcPts val="0"/>
                        </a:spcAft>
                      </a:pPr>
                      <a:r>
                        <a:rPr lang="en-GB" sz="800" dirty="0">
                          <a:effectLst/>
                          <a:latin typeface="Arial Narrow" panose="020B0606020202030204" pitchFamily="34" charset="0"/>
                          <a:ea typeface="Calibri" panose="020F0502020204030204" pitchFamily="34" charset="0"/>
                          <a:cs typeface="Arial" panose="020B0604020202020204" pitchFamily="34" charset="0"/>
                        </a:rPr>
                        <a:t>The target of 100% resolution of customer complaints within the required 7 days has not been attained, at 82% for Q4, a negative variance of 18% on target., due to: </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GB" sz="800" dirty="0">
                          <a:effectLst/>
                          <a:latin typeface="Arial Narrow" panose="020B0606020202030204" pitchFamily="34" charset="0"/>
                          <a:ea typeface="Calibri" panose="020F0502020204030204" pitchFamily="34" charset="0"/>
                          <a:cs typeface="Arial" panose="020B0604020202020204" pitchFamily="34" charset="0"/>
                        </a:rPr>
                        <a:t> </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p>
                      <a:pPr marL="171450" lvl="0" indent="-171450" algn="just" defTabSz="914400" rtl="0" eaLnBrk="1" latinLnBrk="0" hangingPunct="1">
                        <a:lnSpc>
                          <a:spcPct val="107000"/>
                        </a:lnSpc>
                        <a:spcAft>
                          <a:spcPts val="0"/>
                        </a:spcAft>
                        <a:buFont typeface="Arial" panose="020B0604020202020204" pitchFamily="34" charset="0"/>
                        <a:buChar char="•"/>
                      </a:pPr>
                      <a:r>
                        <a:rPr lang="en-GB" sz="700" kern="1200" dirty="0">
                          <a:solidFill>
                            <a:schemeClr val="tx1"/>
                          </a:solidFill>
                          <a:effectLst/>
                          <a:latin typeface="Arial Narrow" panose="020B0606020202030204" pitchFamily="34" charset="0"/>
                          <a:ea typeface="Times New Roman" panose="02020603050405020304" pitchFamily="18" charset="0"/>
                          <a:cs typeface="Arial" panose="020B0604020202020204" pitchFamily="34" charset="0"/>
                        </a:rPr>
                        <a:t>Delayed implementation of the call centre management system </a:t>
                      </a:r>
                      <a:endParaRPr lang="en-ZA" sz="700" kern="1200" dirty="0">
                        <a:solidFill>
                          <a:schemeClr val="tx1"/>
                        </a:solidFill>
                        <a:effectLst/>
                        <a:latin typeface="Arial Narrow" panose="020B0606020202030204" pitchFamily="34" charset="0"/>
                        <a:ea typeface="Times New Roman" panose="02020603050405020304" pitchFamily="18" charset="0"/>
                        <a:cs typeface="Arial" panose="020B0604020202020204" pitchFamily="34" charset="0"/>
                      </a:endParaRPr>
                    </a:p>
                    <a:p>
                      <a:pPr marL="171450" lvl="0" indent="-171450" algn="just" defTabSz="914400" rtl="0" eaLnBrk="1" latinLnBrk="0" hangingPunct="1">
                        <a:lnSpc>
                          <a:spcPct val="107000"/>
                        </a:lnSpc>
                        <a:spcAft>
                          <a:spcPts val="0"/>
                        </a:spcAft>
                        <a:buFont typeface="Arial" panose="020B0604020202020204" pitchFamily="34" charset="0"/>
                        <a:buChar char="•"/>
                      </a:pPr>
                      <a:r>
                        <a:rPr lang="en-GB" sz="700" kern="1200" dirty="0">
                          <a:solidFill>
                            <a:schemeClr val="tx1"/>
                          </a:solidFill>
                          <a:effectLst/>
                          <a:latin typeface="Arial Narrow" panose="020B0606020202030204" pitchFamily="34" charset="0"/>
                          <a:ea typeface="Times New Roman" panose="02020603050405020304" pitchFamily="18" charset="0"/>
                          <a:cs typeface="Arial" panose="020B0604020202020204" pitchFamily="34" charset="0"/>
                        </a:rPr>
                        <a:t>Lack of funding for the new call centre system</a:t>
                      </a:r>
                      <a:endParaRPr lang="en-ZA" sz="700" kern="1200" dirty="0">
                        <a:solidFill>
                          <a:schemeClr val="tx1"/>
                        </a:solidFill>
                        <a:effectLst/>
                        <a:latin typeface="Arial Narrow" panose="020B0606020202030204" pitchFamily="34" charset="0"/>
                        <a:ea typeface="Times New Roman" panose="02020603050405020304" pitchFamily="18" charset="0"/>
                        <a:cs typeface="Arial" panose="020B0604020202020204" pitchFamily="34" charset="0"/>
                      </a:endParaRPr>
                    </a:p>
                    <a:p>
                      <a:pPr marL="171450" lvl="0" indent="-171450" algn="just" defTabSz="914400" rtl="0" eaLnBrk="1" latinLnBrk="0" hangingPunct="1">
                        <a:lnSpc>
                          <a:spcPct val="107000"/>
                        </a:lnSpc>
                        <a:spcAft>
                          <a:spcPts val="0"/>
                        </a:spcAft>
                        <a:buFont typeface="Arial" panose="020B0604020202020204" pitchFamily="34" charset="0"/>
                        <a:buChar char="•"/>
                      </a:pPr>
                      <a:r>
                        <a:rPr lang="en-GB" sz="700" kern="1200" dirty="0">
                          <a:solidFill>
                            <a:schemeClr val="tx1"/>
                          </a:solidFill>
                          <a:effectLst/>
                          <a:latin typeface="Arial Narrow" panose="020B0606020202030204" pitchFamily="34" charset="0"/>
                          <a:ea typeface="Times New Roman" panose="02020603050405020304" pitchFamily="18" charset="0"/>
                          <a:cs typeface="Arial" panose="020B0604020202020204" pitchFamily="34" charset="0"/>
                        </a:rPr>
                        <a:t>Poor delivery standards </a:t>
                      </a:r>
                      <a:endParaRPr lang="en-ZA" sz="700" kern="1200" dirty="0">
                        <a:solidFill>
                          <a:schemeClr val="tx1"/>
                        </a:solidFill>
                        <a:effectLst/>
                        <a:latin typeface="Arial Narrow" panose="020B0606020202030204" pitchFamily="34" charset="0"/>
                        <a:ea typeface="Times New Roman" panose="02020603050405020304" pitchFamily="18" charset="0"/>
                        <a:cs typeface="Arial" panose="020B0604020202020204" pitchFamily="34" charset="0"/>
                      </a:endParaRPr>
                    </a:p>
                    <a:p>
                      <a:pPr marL="171450" lvl="0" indent="-171450" algn="just" defTabSz="914400" rtl="0" eaLnBrk="1" latinLnBrk="0" hangingPunct="1">
                        <a:lnSpc>
                          <a:spcPct val="107000"/>
                        </a:lnSpc>
                        <a:spcAft>
                          <a:spcPts val="0"/>
                        </a:spcAft>
                        <a:buFont typeface="Arial" panose="020B0604020202020204" pitchFamily="34" charset="0"/>
                        <a:buChar char="•"/>
                      </a:pPr>
                      <a:r>
                        <a:rPr lang="en-GB" sz="700" kern="1200" dirty="0">
                          <a:solidFill>
                            <a:schemeClr val="tx1"/>
                          </a:solidFill>
                          <a:effectLst/>
                          <a:latin typeface="Arial Narrow" panose="020B0606020202030204" pitchFamily="34" charset="0"/>
                          <a:ea typeface="Times New Roman" panose="02020603050405020304" pitchFamily="18" charset="0"/>
                          <a:cs typeface="Arial" panose="020B0604020202020204" pitchFamily="34" charset="0"/>
                        </a:rPr>
                        <a:t>Non-scanning of items </a:t>
                      </a:r>
                      <a:endParaRPr lang="en-ZA" sz="700" kern="1200" dirty="0">
                        <a:solidFill>
                          <a:schemeClr val="tx1"/>
                        </a:solidFill>
                        <a:effectLst/>
                        <a:latin typeface="Arial Narrow" panose="020B0606020202030204" pitchFamily="34" charset="0"/>
                        <a:ea typeface="Times New Roman" panose="02020603050405020304" pitchFamily="18" charset="0"/>
                        <a:cs typeface="Arial" panose="020B0604020202020204" pitchFamily="34" charset="0"/>
                      </a:endParaRPr>
                    </a:p>
                    <a:p>
                      <a:pPr marL="171450" lvl="0" indent="-171450" algn="just" defTabSz="914400" rtl="0" eaLnBrk="1" latinLnBrk="0" hangingPunct="1">
                        <a:lnSpc>
                          <a:spcPct val="107000"/>
                        </a:lnSpc>
                        <a:spcAft>
                          <a:spcPts val="0"/>
                        </a:spcAft>
                        <a:buFont typeface="Arial" panose="020B0604020202020204" pitchFamily="34" charset="0"/>
                        <a:buChar char="•"/>
                      </a:pPr>
                      <a:r>
                        <a:rPr lang="en-GB" sz="700" kern="1200" dirty="0">
                          <a:solidFill>
                            <a:schemeClr val="tx1"/>
                          </a:solidFill>
                          <a:effectLst/>
                          <a:latin typeface="Arial Narrow" panose="020B0606020202030204" pitchFamily="34" charset="0"/>
                          <a:ea typeface="Times New Roman" panose="02020603050405020304" pitchFamily="18" charset="0"/>
                          <a:cs typeface="Arial" panose="020B0604020202020204" pitchFamily="34" charset="0"/>
                        </a:rPr>
                        <a:t>Tracking errors since introduction of new system - in transit, incoming, not on system </a:t>
                      </a:r>
                      <a:endParaRPr lang="en-ZA" sz="700" kern="1200" dirty="0">
                        <a:solidFill>
                          <a:schemeClr val="tx1"/>
                        </a:solidFill>
                        <a:effectLst/>
                        <a:latin typeface="Arial Narrow" panose="020B0606020202030204" pitchFamily="34" charset="0"/>
                        <a:ea typeface="Times New Roman" panose="02020603050405020304" pitchFamily="18" charset="0"/>
                        <a:cs typeface="Arial" panose="020B0604020202020204" pitchFamily="34" charset="0"/>
                      </a:endParaRPr>
                    </a:p>
                    <a:p>
                      <a:pPr marL="171450" lvl="0" indent="-171450" algn="just" defTabSz="914400" rtl="0" eaLnBrk="1" latinLnBrk="0" hangingPunct="1">
                        <a:lnSpc>
                          <a:spcPct val="107000"/>
                        </a:lnSpc>
                        <a:spcAft>
                          <a:spcPts val="0"/>
                        </a:spcAft>
                        <a:buFont typeface="Arial" panose="020B0604020202020204" pitchFamily="34" charset="0"/>
                        <a:buChar char="•"/>
                      </a:pPr>
                      <a:r>
                        <a:rPr lang="en-GB" sz="700" kern="1200" dirty="0">
                          <a:solidFill>
                            <a:schemeClr val="tx1"/>
                          </a:solidFill>
                          <a:effectLst/>
                          <a:latin typeface="Arial Narrow" panose="020B0606020202030204" pitchFamily="34" charset="0"/>
                          <a:ea typeface="Times New Roman" panose="02020603050405020304" pitchFamily="18" charset="0"/>
                          <a:cs typeface="Arial" panose="020B0604020202020204" pitchFamily="34" charset="0"/>
                        </a:rPr>
                        <a:t>Delayed feedback from BUs</a:t>
                      </a:r>
                      <a:endParaRPr lang="en-ZA" sz="700" kern="1200" dirty="0">
                        <a:solidFill>
                          <a:schemeClr val="tx1"/>
                        </a:solidFill>
                        <a:effectLst/>
                        <a:latin typeface="Arial Narrow" panose="020B0606020202030204" pitchFamily="34" charset="0"/>
                        <a:ea typeface="Times New Roman" panose="02020603050405020304" pitchFamily="18" charset="0"/>
                        <a:cs typeface="Arial" panose="020B0604020202020204" pitchFamily="34" charset="0"/>
                      </a:endParaRPr>
                    </a:p>
                    <a:p>
                      <a:pPr marL="171450" lvl="0" indent="-171450" algn="just" defTabSz="914400" rtl="0" eaLnBrk="1" latinLnBrk="0" hangingPunct="1">
                        <a:lnSpc>
                          <a:spcPct val="107000"/>
                        </a:lnSpc>
                        <a:spcAft>
                          <a:spcPts val="0"/>
                        </a:spcAft>
                        <a:buFont typeface="Arial" panose="020B0604020202020204" pitchFamily="34" charset="0"/>
                        <a:buChar char="•"/>
                      </a:pPr>
                      <a:r>
                        <a:rPr lang="en-GB" sz="700" kern="1200" dirty="0">
                          <a:solidFill>
                            <a:schemeClr val="tx1"/>
                          </a:solidFill>
                          <a:effectLst/>
                          <a:latin typeface="Arial Narrow" panose="020B0606020202030204" pitchFamily="34" charset="0"/>
                          <a:ea typeface="Times New Roman" panose="02020603050405020304" pitchFamily="18" charset="0"/>
                          <a:cs typeface="Arial" panose="020B0604020202020204" pitchFamily="34" charset="0"/>
                        </a:rPr>
                        <a:t>Feedback accountability in BUs</a:t>
                      </a:r>
                      <a:endParaRPr lang="en-ZA" sz="700" kern="1200" dirty="0">
                        <a:solidFill>
                          <a:schemeClr val="tx1"/>
                        </a:solidFill>
                        <a:effectLst/>
                        <a:latin typeface="Arial Narrow" panose="020B0606020202030204" pitchFamily="34" charset="0"/>
                        <a:ea typeface="Times New Roman" panose="02020603050405020304" pitchFamily="18" charset="0"/>
                        <a:cs typeface="Arial" panose="020B0604020202020204" pitchFamily="34" charset="0"/>
                      </a:endParaRPr>
                    </a:p>
                    <a:p>
                      <a:pPr marL="171450" lvl="0" indent="-171450" defTabSz="914400" rtl="0" eaLnBrk="1" latinLnBrk="0" hangingPunct="1">
                        <a:lnSpc>
                          <a:spcPct val="107000"/>
                        </a:lnSpc>
                        <a:spcAft>
                          <a:spcPts val="0"/>
                        </a:spcAft>
                        <a:buFont typeface="Arial" panose="020B0604020202020204" pitchFamily="34" charset="0"/>
                        <a:buChar char="•"/>
                      </a:pPr>
                      <a:r>
                        <a:rPr lang="en-GB" sz="700" kern="1200" dirty="0">
                          <a:solidFill>
                            <a:schemeClr val="tx1"/>
                          </a:solidFill>
                          <a:effectLst/>
                          <a:latin typeface="Arial Narrow" panose="020B0606020202030204" pitchFamily="34" charset="0"/>
                          <a:ea typeface="Times New Roman" panose="02020603050405020304" pitchFamily="18" charset="0"/>
                          <a:cs typeface="Arial" panose="020B0604020202020204" pitchFamily="34" charset="0"/>
                        </a:rPr>
                        <a:t>Delays in approval of compensation to customer’s results in customers referring their complaints to ICASA </a:t>
                      </a:r>
                      <a:endParaRPr lang="en-ZA" sz="700" kern="1200" dirty="0">
                        <a:solidFill>
                          <a:schemeClr val="tx1"/>
                        </a:solidFill>
                        <a:effectLst/>
                        <a:latin typeface="Arial Narrow" panose="020B0606020202030204" pitchFamily="34" charset="0"/>
                        <a:ea typeface="Times New Roman" panose="02020603050405020304" pitchFamily="18" charset="0"/>
                        <a:cs typeface="Arial" panose="020B0604020202020204" pitchFamily="34" charset="0"/>
                      </a:endParaRPr>
                    </a:p>
                    <a:p>
                      <a:pPr marL="171450" lvl="0" indent="-171450" defTabSz="914400" rtl="0" eaLnBrk="1" latinLnBrk="0" hangingPunct="1">
                        <a:lnSpc>
                          <a:spcPct val="107000"/>
                        </a:lnSpc>
                        <a:spcAft>
                          <a:spcPts val="0"/>
                        </a:spcAft>
                        <a:buFont typeface="Arial" panose="020B0604020202020204" pitchFamily="34" charset="0"/>
                        <a:buChar char="•"/>
                      </a:pPr>
                      <a:r>
                        <a:rPr lang="en-GB" sz="700" kern="1200" dirty="0">
                          <a:solidFill>
                            <a:schemeClr val="tx1"/>
                          </a:solidFill>
                          <a:effectLst/>
                          <a:latin typeface="Arial Narrow" panose="020B0606020202030204" pitchFamily="34" charset="0"/>
                          <a:ea typeface="Times New Roman" panose="02020603050405020304" pitchFamily="18" charset="0"/>
                          <a:cs typeface="Arial" panose="020B0604020202020204" pitchFamily="34" charset="0"/>
                        </a:rPr>
                        <a:t>Branch related problems – attitude, general performance caused by parcel location, slowness of connection of parcels from province to province especially with internationally parcels. </a:t>
                      </a:r>
                      <a:endParaRPr lang="en-ZA" sz="700" kern="1200" dirty="0">
                        <a:solidFill>
                          <a:schemeClr val="tx1"/>
                        </a:solidFill>
                        <a:effectLst/>
                        <a:latin typeface="Arial Narrow" panose="020B0606020202030204" pitchFamily="34" charset="0"/>
                        <a:ea typeface="Times New Roman" panose="02020603050405020304" pitchFamily="18" charset="0"/>
                        <a:cs typeface="Arial" panose="020B0604020202020204" pitchFamily="34" charset="0"/>
                      </a:endParaRPr>
                    </a:p>
                    <a:p>
                      <a:pPr marL="171450" lvl="0" indent="-171450" defTabSz="914400" rtl="0" eaLnBrk="1" latinLnBrk="0" hangingPunct="1">
                        <a:lnSpc>
                          <a:spcPct val="107000"/>
                        </a:lnSpc>
                        <a:spcAft>
                          <a:spcPts val="0"/>
                        </a:spcAft>
                        <a:buFont typeface="Arial" panose="020B0604020202020204" pitchFamily="34" charset="0"/>
                        <a:buChar char="•"/>
                      </a:pPr>
                      <a:r>
                        <a:rPr lang="en-GB" sz="700" kern="1200" dirty="0">
                          <a:solidFill>
                            <a:schemeClr val="tx1"/>
                          </a:solidFill>
                          <a:effectLst/>
                          <a:latin typeface="Arial Narrow" panose="020B0606020202030204" pitchFamily="34" charset="0"/>
                          <a:ea typeface="Times New Roman" panose="02020603050405020304" pitchFamily="18" charset="0"/>
                          <a:cs typeface="Arial" panose="020B0604020202020204" pitchFamily="34" charset="0"/>
                        </a:rPr>
                        <a:t>Branch closures</a:t>
                      </a:r>
                      <a:endParaRPr lang="en-ZA" sz="700" kern="1200" dirty="0">
                        <a:solidFill>
                          <a:schemeClr val="tx1"/>
                        </a:solidFill>
                        <a:effectLst/>
                        <a:latin typeface="Arial Narrow" panose="020B0606020202030204" pitchFamily="34" charset="0"/>
                        <a:ea typeface="Times New Roman" panose="02020603050405020304" pitchFamily="18" charset="0"/>
                        <a:cs typeface="Arial" panose="020B0604020202020204" pitchFamily="34" charset="0"/>
                      </a:endParaRPr>
                    </a:p>
                    <a:p>
                      <a:pPr marL="171450" lvl="0" indent="-171450" defTabSz="914400" rtl="0" eaLnBrk="1" latinLnBrk="0" hangingPunct="1">
                        <a:lnSpc>
                          <a:spcPct val="107000"/>
                        </a:lnSpc>
                        <a:spcAft>
                          <a:spcPts val="0"/>
                        </a:spcAft>
                        <a:buFont typeface="Arial" panose="020B0604020202020204" pitchFamily="34" charset="0"/>
                        <a:buChar char="•"/>
                      </a:pPr>
                      <a:r>
                        <a:rPr lang="en-GB" sz="700" kern="1200" dirty="0">
                          <a:solidFill>
                            <a:schemeClr val="tx1"/>
                          </a:solidFill>
                          <a:effectLst/>
                          <a:latin typeface="Arial Narrow" panose="020B0606020202030204" pitchFamily="34" charset="0"/>
                          <a:ea typeface="Times New Roman" panose="02020603050405020304" pitchFamily="18" charset="0"/>
                          <a:cs typeface="Arial" panose="020B0604020202020204" pitchFamily="34" charset="0"/>
                        </a:rPr>
                        <a:t>Reduction of resources in Call Centre</a:t>
                      </a:r>
                      <a:endParaRPr lang="en-ZA" sz="700" kern="1200" dirty="0">
                        <a:solidFill>
                          <a:schemeClr val="tx1"/>
                        </a:solidFill>
                        <a:effectLst/>
                        <a:latin typeface="Arial Narrow" panose="020B0606020202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a:noFill/>
                    </a:lnB>
                  </a:tcPr>
                </a:tc>
                <a:tc>
                  <a:txBody>
                    <a:bodyPr/>
                    <a:lstStyle/>
                    <a:p>
                      <a:pPr marL="171450" lvl="0" indent="-171450" algn="just" defTabSz="914400" rtl="0" eaLnBrk="1" latinLnBrk="0" hangingPunct="1">
                        <a:lnSpc>
                          <a:spcPct val="107000"/>
                        </a:lnSpc>
                        <a:spcAft>
                          <a:spcPts val="0"/>
                        </a:spcAft>
                        <a:buFont typeface="Arial" panose="020B0604020202020204" pitchFamily="34" charset="0"/>
                        <a:buChar char="•"/>
                      </a:pPr>
                      <a:r>
                        <a:rPr lang="en-GB" sz="700" kern="1200" dirty="0" smtClean="0">
                          <a:solidFill>
                            <a:schemeClr val="tx1"/>
                          </a:solidFill>
                          <a:effectLst/>
                          <a:latin typeface="Arial Narrow" panose="020B0606020202030204" pitchFamily="34" charset="0"/>
                          <a:ea typeface="Times New Roman" panose="02020603050405020304" pitchFamily="18" charset="0"/>
                          <a:cs typeface="Arial" panose="020B0604020202020204" pitchFamily="34" charset="0"/>
                        </a:rPr>
                        <a:t>Upgrade of the Customer Call Centre and Remedy system</a:t>
                      </a:r>
                      <a:endParaRPr lang="en-ZA" sz="700" kern="1200" dirty="0" smtClean="0">
                        <a:solidFill>
                          <a:schemeClr val="tx1"/>
                        </a:solidFill>
                        <a:effectLst/>
                        <a:latin typeface="Arial Narrow" panose="020B0606020202030204" pitchFamily="34" charset="0"/>
                        <a:ea typeface="Times New Roman" panose="02020603050405020304" pitchFamily="18" charset="0"/>
                        <a:cs typeface="Arial" panose="020B0604020202020204" pitchFamily="34" charset="0"/>
                      </a:endParaRPr>
                    </a:p>
                    <a:p>
                      <a:pPr marL="171450" lvl="0" indent="-171450" algn="just" defTabSz="914400" rtl="0" eaLnBrk="1" latinLnBrk="0" hangingPunct="1">
                        <a:lnSpc>
                          <a:spcPct val="107000"/>
                        </a:lnSpc>
                        <a:spcAft>
                          <a:spcPts val="0"/>
                        </a:spcAft>
                        <a:buFont typeface="Arial" panose="020B0604020202020204" pitchFamily="34" charset="0"/>
                        <a:buChar char="•"/>
                      </a:pPr>
                      <a:r>
                        <a:rPr lang="en-GB" sz="700" kern="1200" dirty="0" smtClean="0">
                          <a:solidFill>
                            <a:schemeClr val="tx1"/>
                          </a:solidFill>
                          <a:effectLst/>
                          <a:latin typeface="Arial Narrow" panose="020B0606020202030204" pitchFamily="34" charset="0"/>
                          <a:ea typeface="Times New Roman" panose="02020603050405020304" pitchFamily="18" charset="0"/>
                          <a:cs typeface="Arial" panose="020B0604020202020204" pitchFamily="34" charset="0"/>
                        </a:rPr>
                        <a:t>Improve delivery standards</a:t>
                      </a:r>
                      <a:endParaRPr lang="en-ZA" sz="700" kern="1200" dirty="0" smtClean="0">
                        <a:solidFill>
                          <a:schemeClr val="tx1"/>
                        </a:solidFill>
                        <a:effectLst/>
                        <a:latin typeface="Arial Narrow" panose="020B0606020202030204" pitchFamily="34" charset="0"/>
                        <a:ea typeface="Times New Roman" panose="02020603050405020304" pitchFamily="18" charset="0"/>
                        <a:cs typeface="Arial" panose="020B0604020202020204" pitchFamily="34" charset="0"/>
                      </a:endParaRPr>
                    </a:p>
                    <a:p>
                      <a:pPr marL="171450" lvl="0" indent="-171450" algn="just" defTabSz="914400" rtl="0" eaLnBrk="1" latinLnBrk="0" hangingPunct="1">
                        <a:lnSpc>
                          <a:spcPct val="107000"/>
                        </a:lnSpc>
                        <a:spcAft>
                          <a:spcPts val="0"/>
                        </a:spcAft>
                        <a:buFont typeface="Arial" panose="020B0604020202020204" pitchFamily="34" charset="0"/>
                        <a:buChar char="•"/>
                      </a:pPr>
                      <a:r>
                        <a:rPr lang="en-GB" sz="700" kern="1200" dirty="0" smtClean="0">
                          <a:solidFill>
                            <a:schemeClr val="tx1"/>
                          </a:solidFill>
                          <a:effectLst/>
                          <a:latin typeface="Arial Narrow" panose="020B0606020202030204" pitchFamily="34" charset="0"/>
                          <a:ea typeface="Times New Roman" panose="02020603050405020304" pitchFamily="18" charset="0"/>
                          <a:cs typeface="Arial" panose="020B0604020202020204" pitchFamily="34" charset="0"/>
                        </a:rPr>
                        <a:t>Increase scanning of items</a:t>
                      </a:r>
                      <a:endParaRPr lang="en-ZA" sz="700" kern="1200" dirty="0" smtClean="0">
                        <a:solidFill>
                          <a:schemeClr val="tx1"/>
                        </a:solidFill>
                        <a:effectLst/>
                        <a:latin typeface="Arial Narrow" panose="020B0606020202030204" pitchFamily="34" charset="0"/>
                        <a:ea typeface="Times New Roman" panose="02020603050405020304" pitchFamily="18" charset="0"/>
                        <a:cs typeface="Arial" panose="020B0604020202020204" pitchFamily="34" charset="0"/>
                      </a:endParaRPr>
                    </a:p>
                    <a:p>
                      <a:pPr marL="171450" lvl="0" indent="-171450" algn="just" defTabSz="914400" rtl="0" eaLnBrk="1" latinLnBrk="0" hangingPunct="1">
                        <a:lnSpc>
                          <a:spcPct val="107000"/>
                        </a:lnSpc>
                        <a:spcAft>
                          <a:spcPts val="0"/>
                        </a:spcAft>
                        <a:buFont typeface="Arial" panose="020B0604020202020204" pitchFamily="34" charset="0"/>
                        <a:buChar char="•"/>
                      </a:pPr>
                      <a:r>
                        <a:rPr lang="en-GB" sz="700" kern="1200" dirty="0" smtClean="0">
                          <a:solidFill>
                            <a:schemeClr val="tx1"/>
                          </a:solidFill>
                          <a:effectLst/>
                          <a:latin typeface="Arial Narrow" panose="020B0606020202030204" pitchFamily="34" charset="0"/>
                          <a:ea typeface="Times New Roman" panose="02020603050405020304" pitchFamily="18" charset="0"/>
                          <a:cs typeface="Arial" panose="020B0604020202020204" pitchFamily="34" charset="0"/>
                        </a:rPr>
                        <a:t>Inclusion and involvement of the RGMs assisting Customer Services with speedy feedback from the Regions</a:t>
                      </a:r>
                      <a:endParaRPr lang="en-ZA" sz="700" kern="1200" dirty="0" smtClean="0">
                        <a:solidFill>
                          <a:schemeClr val="tx1"/>
                        </a:solidFill>
                        <a:effectLst/>
                        <a:latin typeface="Arial Narrow" panose="020B0606020202030204" pitchFamily="34" charset="0"/>
                        <a:ea typeface="Times New Roman" panose="02020603050405020304" pitchFamily="18" charset="0"/>
                        <a:cs typeface="Arial" panose="020B0604020202020204" pitchFamily="34" charset="0"/>
                      </a:endParaRPr>
                    </a:p>
                    <a:p>
                      <a:pPr marL="171450" lvl="0" indent="-171450" algn="just" defTabSz="914400" rtl="0" eaLnBrk="1" latinLnBrk="0" hangingPunct="1">
                        <a:lnSpc>
                          <a:spcPct val="107000"/>
                        </a:lnSpc>
                        <a:spcAft>
                          <a:spcPts val="0"/>
                        </a:spcAft>
                        <a:buFont typeface="Arial" panose="020B0604020202020204" pitchFamily="34" charset="0"/>
                        <a:buChar char="•"/>
                      </a:pPr>
                      <a:r>
                        <a:rPr lang="en-GB" sz="700" kern="1200" dirty="0" smtClean="0">
                          <a:solidFill>
                            <a:schemeClr val="tx1"/>
                          </a:solidFill>
                          <a:effectLst/>
                          <a:latin typeface="Arial Narrow" panose="020B0606020202030204" pitchFamily="34" charset="0"/>
                          <a:ea typeface="Times New Roman" panose="02020603050405020304" pitchFamily="18" charset="0"/>
                          <a:cs typeface="Arial" panose="020B0604020202020204" pitchFamily="34" charset="0"/>
                        </a:rPr>
                        <a:t>Administering of Regional Customer Services by Regional Management assisting National Customer Services </a:t>
                      </a:r>
                      <a:endParaRPr lang="en-ZA" sz="700" kern="1200" dirty="0">
                        <a:solidFill>
                          <a:schemeClr val="tx1"/>
                        </a:solidFill>
                        <a:effectLst/>
                        <a:latin typeface="Arial Narrow" panose="020B0606020202030204" pitchFamily="34" charset="0"/>
                        <a:ea typeface="Times New Roman" panose="02020603050405020304" pitchFamily="18" charset="0"/>
                        <a:cs typeface="Arial" panose="020B0604020202020204" pitchFamily="34" charset="0"/>
                      </a:endParaRPr>
                    </a:p>
                  </a:txBody>
                  <a:tcPr marL="5596" marR="5596" marT="5596" marB="0">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a:noFill/>
                    </a:lnB>
                  </a:tcPr>
                </a:tc>
                <a:extLst>
                  <a:ext uri="{0D108BD9-81ED-4DB2-BD59-A6C34878D82A}">
                    <a16:rowId xmlns:a16="http://schemas.microsoft.com/office/drawing/2014/main" xmlns="" val="10003"/>
                  </a:ext>
                </a:extLst>
              </a:tr>
              <a:tr h="0">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a:txBody>
                    <a:bodyPr/>
                    <a:lstStyle/>
                    <a:p>
                      <a:pPr algn="l" fontAlgn="ctr"/>
                      <a:r>
                        <a:rPr lang="en-ZA" sz="700" b="0" i="0" u="none" strike="noStrike" dirty="0">
                          <a:solidFill>
                            <a:srgbClr val="000000"/>
                          </a:solidFill>
                          <a:effectLst/>
                          <a:latin typeface="Arial Narrow" panose="020B0606020202030204" pitchFamily="34" charset="0"/>
                        </a:rPr>
                        <a:t> </a:t>
                      </a:r>
                    </a:p>
                  </a:txBody>
                  <a:tcPr marL="50364"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a:noFill/>
                    </a:lnT>
                    <a:lnB w="12700" cap="flat" cmpd="sng" algn="ctr">
                      <a:solidFill>
                        <a:srgbClr val="B4C6E7"/>
                      </a:solidFill>
                      <a:prstDash val="solid"/>
                      <a:round/>
                      <a:headEnd type="none" w="med" len="med"/>
                      <a:tailEnd type="none" w="med" len="med"/>
                    </a:lnB>
                  </a:tcPr>
                </a:tc>
                <a:tc>
                  <a:txBody>
                    <a:bodyPr/>
                    <a:lstStyle/>
                    <a:p>
                      <a:pPr algn="l" fontAlgn="t"/>
                      <a:r>
                        <a:rPr lang="en-ZA" sz="700" b="0" i="0" u="none" strike="noStrike" dirty="0">
                          <a:solidFill>
                            <a:srgbClr val="000000"/>
                          </a:solidFill>
                          <a:effectLst/>
                          <a:latin typeface="Arial Narrow" panose="020B0606020202030204" pitchFamily="34" charset="0"/>
                        </a:rPr>
                        <a:t> </a:t>
                      </a:r>
                    </a:p>
                  </a:txBody>
                  <a:tcPr marL="5596" marR="5596" marT="5596" marB="0">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a:noFill/>
                    </a:lnT>
                    <a:lnB w="12700" cap="flat" cmpd="sng" algn="ctr">
                      <a:solidFill>
                        <a:srgbClr val="B4C6E7"/>
                      </a:solidFill>
                      <a:prstDash val="solid"/>
                      <a:round/>
                      <a:headEnd type="none" w="med" len="med"/>
                      <a:tailEnd type="none" w="med" len="med"/>
                    </a:lnB>
                  </a:tcPr>
                </a:tc>
                <a:extLst>
                  <a:ext uri="{0D108BD9-81ED-4DB2-BD59-A6C34878D82A}">
                    <a16:rowId xmlns:a16="http://schemas.microsoft.com/office/drawing/2014/main" xmlns="" val="10004"/>
                  </a:ext>
                </a:extLst>
              </a:tr>
              <a:tr h="691842">
                <a:tc vMerge="1">
                  <a:txBody>
                    <a:bodyPr/>
                    <a:lstStyle/>
                    <a:p>
                      <a:endParaRPr lang="en-ZA"/>
                    </a:p>
                  </a:txBody>
                  <a:tcPr/>
                </a:tc>
                <a:tc vMerge="1">
                  <a:txBody>
                    <a:bodyPr/>
                    <a:lstStyle/>
                    <a:p>
                      <a:endParaRPr lang="en-ZA"/>
                    </a:p>
                  </a:txBody>
                  <a:tcPr/>
                </a:tc>
                <a:tc>
                  <a:txBody>
                    <a:bodyPr/>
                    <a:lstStyle/>
                    <a:p>
                      <a:pPr algn="ctr" fontAlgn="ctr"/>
                      <a:r>
                        <a:rPr lang="en-GB" sz="700" b="0" i="0" u="none" strike="noStrike" dirty="0">
                          <a:solidFill>
                            <a:srgbClr val="000000"/>
                          </a:solidFill>
                          <a:effectLst/>
                          <a:latin typeface="Arial Narrow" panose="020B0606020202030204" pitchFamily="34" charset="0"/>
                        </a:rPr>
                        <a:t>3.2</a:t>
                      </a:r>
                      <a:endParaRPr lang="en-ZA" sz="700" b="0" i="0" u="none" strike="noStrike" dirty="0">
                        <a:solidFill>
                          <a:srgbClr val="000000"/>
                        </a:solidFill>
                        <a:effectLst/>
                        <a:latin typeface="Arial Narrow" panose="020B060602020203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a:txBody>
                    <a:bodyPr/>
                    <a:lstStyle/>
                    <a:p>
                      <a:pPr algn="just" fontAlgn="ctr"/>
                      <a:r>
                        <a:rPr lang="en-GB" sz="700" b="0" i="0" u="none" strike="noStrike" dirty="0">
                          <a:solidFill>
                            <a:srgbClr val="000000"/>
                          </a:solidFill>
                          <a:effectLst/>
                          <a:latin typeface="Arial Narrow" panose="020B0606020202030204" pitchFamily="34" charset="0"/>
                        </a:rPr>
                        <a:t>Improve customer satisfaction level</a:t>
                      </a:r>
                      <a:endParaRPr lang="en-ZA" sz="700" b="0" i="0" u="none" strike="noStrike" dirty="0">
                        <a:solidFill>
                          <a:srgbClr val="000000"/>
                        </a:solidFill>
                        <a:effectLst/>
                        <a:latin typeface="Arial Narrow" panose="020B060602020203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a:txBody>
                    <a:bodyPr/>
                    <a:lstStyle/>
                    <a:p>
                      <a:pPr algn="ctr" fontAlgn="ctr"/>
                      <a:r>
                        <a:rPr lang="en-ZA" sz="700" dirty="0">
                          <a:effectLst/>
                          <a:latin typeface="Arial Narrow" panose="020B0606020202030204" pitchFamily="34" charset="0"/>
                          <a:ea typeface="Calibri" panose="020F0502020204030204" pitchFamily="34" charset="0"/>
                          <a:cs typeface="Times New Roman" panose="02020603050405020304" pitchFamily="18" charset="0"/>
                        </a:rPr>
                        <a:t>Implement corrective actions for 25% of survey findings</a:t>
                      </a:r>
                      <a:endParaRPr lang="en-ZA" sz="700" b="0" i="0" u="none" strike="noStrike" dirty="0">
                        <a:solidFill>
                          <a:srgbClr val="000000"/>
                        </a:solidFill>
                        <a:effectLst/>
                        <a:latin typeface="Arial Narrow" panose="020B060602020203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a:txBody>
                    <a:bodyPr/>
                    <a:lstStyle/>
                    <a:p>
                      <a:pPr algn="ctr" fontAlgn="ctr"/>
                      <a:r>
                        <a:rPr lang="en-GB" sz="700" b="0" i="0" u="none" strike="noStrike" dirty="0">
                          <a:solidFill>
                            <a:srgbClr val="000000"/>
                          </a:solidFill>
                          <a:effectLst/>
                          <a:latin typeface="Arial Narrow" panose="020B0606020202030204" pitchFamily="34" charset="0"/>
                        </a:rPr>
                        <a:t>0%</a:t>
                      </a:r>
                      <a:endParaRPr lang="en-ZA" sz="700" b="0" i="0" u="none" strike="noStrike" dirty="0">
                        <a:solidFill>
                          <a:srgbClr val="000000"/>
                        </a:solidFill>
                        <a:effectLst/>
                        <a:latin typeface="Arial Narrow" panose="020B060602020203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a:txBody>
                    <a:bodyPr/>
                    <a:lstStyle/>
                    <a:p>
                      <a:pPr algn="ctr" fontAlgn="ctr"/>
                      <a:r>
                        <a:rPr lang="en-ZA" sz="700" dirty="0">
                          <a:solidFill>
                            <a:srgbClr val="FF0000"/>
                          </a:solidFill>
                          <a:effectLst/>
                          <a:latin typeface="Arial Narrow" panose="020B0606020202030204" pitchFamily="34" charset="0"/>
                          <a:ea typeface="Calibri" panose="020F0502020204030204" pitchFamily="34" charset="0"/>
                          <a:cs typeface="Times New Roman" panose="02020603050405020304" pitchFamily="18" charset="0"/>
                        </a:rPr>
                        <a:t>Implement corrective actions for 25% of survey findings</a:t>
                      </a:r>
                      <a:endParaRPr lang="en-ZA" sz="700" b="0" i="0" u="none" strike="noStrike" dirty="0">
                        <a:solidFill>
                          <a:srgbClr val="FF0000"/>
                        </a:solidFill>
                        <a:effectLst/>
                        <a:latin typeface="Arial Narrow" panose="020B060602020203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a:txBody>
                    <a:bodyPr/>
                    <a:lstStyle/>
                    <a:p>
                      <a:pPr algn="ctr" fontAlgn="ctr"/>
                      <a:r>
                        <a:rPr lang="en-GB" sz="700" b="1" i="0" u="none" strike="noStrike" dirty="0">
                          <a:solidFill>
                            <a:srgbClr val="FFFFFF"/>
                          </a:solidFill>
                          <a:effectLst/>
                          <a:latin typeface="Arial Narrow" panose="020B0606020202030204" pitchFamily="34" charset="0"/>
                        </a:rPr>
                        <a:t>Not Achieved</a:t>
                      </a:r>
                      <a:endParaRPr lang="en-ZA" sz="700" b="1" i="0" u="none" strike="noStrike" dirty="0">
                        <a:solidFill>
                          <a:srgbClr val="FFFFFF"/>
                        </a:solidFill>
                        <a:effectLst/>
                        <a:latin typeface="Arial Narrow" panose="020B060602020203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solidFill>
                      <a:srgbClr val="FF0000"/>
                    </a:solidFill>
                  </a:tcPr>
                </a:tc>
                <a:tc>
                  <a:txBody>
                    <a:bodyPr/>
                    <a:lstStyle/>
                    <a:p>
                      <a:pPr>
                        <a:lnSpc>
                          <a:spcPct val="107000"/>
                        </a:lnSpc>
                        <a:spcAft>
                          <a:spcPts val="800"/>
                        </a:spcAft>
                        <a:tabLst>
                          <a:tab pos="228600" algn="l"/>
                        </a:tabLst>
                      </a:pPr>
                      <a:r>
                        <a:rPr lang="en-GB" sz="700" dirty="0" smtClean="0">
                          <a:effectLst/>
                          <a:latin typeface="Arial Narrow" panose="020B0606020202030204" pitchFamily="34" charset="0"/>
                          <a:ea typeface="Calibri" panose="020F0502020204030204" pitchFamily="34" charset="0"/>
                          <a:cs typeface="Arial" panose="020B0604020202020204" pitchFamily="34" charset="0"/>
                        </a:rPr>
                        <a:t>The target for Q4 has not been achieved due to the delayed implementation of the CSS findings for 2020/21FY.</a:t>
                      </a:r>
                      <a:endParaRPr lang="en-ZA"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5596" marR="5596" marT="5596" marB="0">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a:txBody>
                    <a:bodyPr/>
                    <a:lstStyle/>
                    <a:p>
                      <a:pPr algn="just">
                        <a:lnSpc>
                          <a:spcPct val="107000"/>
                        </a:lnSpc>
                        <a:spcAft>
                          <a:spcPts val="0"/>
                        </a:spcAft>
                      </a:pPr>
                      <a:r>
                        <a:rPr lang="en-ZA" sz="700" dirty="0" smtClean="0">
                          <a:effectLst/>
                          <a:latin typeface="Arial Narrow" panose="020B0606020202030204" pitchFamily="34" charset="0"/>
                          <a:ea typeface="Calibri" panose="020F0502020204030204" pitchFamily="34" charset="0"/>
                          <a:cs typeface="Arial" panose="020B0604020202020204" pitchFamily="34" charset="0"/>
                        </a:rPr>
                        <a:t>The annual target for the customer satisfaction survey at 75% was not achieved as the survey could not be undertaken due to resource constraints. The annual target at 75% customer satisfaction for 2021/22 is ambitious, when considering Customer Satisfaction for 2020/21FY was established at 33.28%. </a:t>
                      </a:r>
                      <a:endParaRPr lang="en-ZA" sz="105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ZA" sz="700" dirty="0" smtClean="0">
                          <a:effectLst/>
                          <a:latin typeface="Arial Narrow" panose="020B0606020202030204" pitchFamily="34" charset="0"/>
                          <a:ea typeface="Calibri" panose="020F0502020204030204" pitchFamily="34" charset="0"/>
                          <a:cs typeface="Arial" panose="020B0604020202020204" pitchFamily="34" charset="0"/>
                        </a:rPr>
                        <a:t> </a:t>
                      </a:r>
                      <a:endParaRPr lang="en-ZA" sz="1050" dirty="0" smtClean="0">
                        <a:effectLst/>
                        <a:latin typeface="Calibri" panose="020F0502020204030204" pitchFamily="34" charset="0"/>
                        <a:ea typeface="Calibri" panose="020F0502020204030204" pitchFamily="34" charset="0"/>
                        <a:cs typeface="Times New Roman" panose="02020603050405020304" pitchFamily="18" charset="0"/>
                      </a:endParaRPr>
                    </a:p>
                    <a:p>
                      <a:r>
                        <a:rPr lang="en-ZA" sz="700" dirty="0" smtClean="0">
                          <a:effectLst/>
                          <a:latin typeface="Arial Narrow" panose="020B0606020202030204" pitchFamily="34" charset="0"/>
                          <a:ea typeface="Calibri" panose="020F0502020204030204" pitchFamily="34" charset="0"/>
                          <a:cs typeface="Arial" panose="020B0604020202020204" pitchFamily="34" charset="0"/>
                        </a:rPr>
                        <a:t>Although the Customer Satisfaction Survey is not a Corporate KPI during the 2022/23FY, it is recommended that a bi-annual Customer Satisfaction Survey be conducted to monitor the outcomes of the implementation of the Post Office of Tomorrow strategy. </a:t>
                      </a:r>
                      <a:endParaRPr lang="en-ZA" sz="105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extLst>
                  <a:ext uri="{0D108BD9-81ED-4DB2-BD59-A6C34878D82A}">
                    <a16:rowId xmlns:a16="http://schemas.microsoft.com/office/drawing/2014/main" xmlns="" val="10005"/>
                  </a:ext>
                </a:extLst>
              </a:tr>
            </a:tbl>
          </a:graphicData>
        </a:graphic>
      </p:graphicFrame>
    </p:spTree>
    <p:extLst>
      <p:ext uri="{BB962C8B-B14F-4D97-AF65-F5344CB8AC3E}">
        <p14:creationId xmlns:p14="http://schemas.microsoft.com/office/powerpoint/2010/main" xmlns="" val="128346081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xmlns="" id="{CB80AD8C-E181-0F4C-8B15-41DA6DF3525C}"/>
              </a:ext>
            </a:extLst>
          </p:cNvPr>
          <p:cNvSpPr txBox="1"/>
          <p:nvPr/>
        </p:nvSpPr>
        <p:spPr>
          <a:xfrm>
            <a:off x="86264" y="97458"/>
            <a:ext cx="8170631" cy="461665"/>
          </a:xfrm>
          <a:prstGeom prst="rect">
            <a:avLst/>
          </a:prstGeom>
          <a:noFill/>
        </p:spPr>
        <p:txBody>
          <a:bodyPr wrap="square" rtlCol="0">
            <a:spAutoFit/>
          </a:bodyPr>
          <a:lstStyle/>
          <a:p>
            <a:r>
              <a:rPr lang="en-ZA" sz="2400" b="1" dirty="0">
                <a:solidFill>
                  <a:srgbClr val="C00000"/>
                </a:solidFill>
                <a:latin typeface="Arial" panose="020B0604020202020204" pitchFamily="34" charset="0"/>
                <a:cs typeface="Arial" panose="020B0604020202020204" pitchFamily="34" charset="0"/>
              </a:rPr>
              <a:t>KPI Performance </a:t>
            </a:r>
            <a:r>
              <a:rPr lang="en-ZA" sz="2400" b="1" dirty="0" smtClean="0">
                <a:solidFill>
                  <a:srgbClr val="C00000"/>
                </a:solidFill>
                <a:latin typeface="Arial" panose="020B0604020202020204" pitchFamily="34" charset="0"/>
                <a:cs typeface="Arial" panose="020B0604020202020204" pitchFamily="34" charset="0"/>
              </a:rPr>
              <a:t>– Q4</a:t>
            </a:r>
            <a:r>
              <a:rPr lang="en-US" sz="2400" b="1" dirty="0" smtClean="0">
                <a:solidFill>
                  <a:srgbClr val="C00000"/>
                </a:solidFill>
                <a:latin typeface="Arial" panose="020B0604020202020204" pitchFamily="34" charset="0"/>
                <a:cs typeface="Arial" panose="020B0604020202020204" pitchFamily="34" charset="0"/>
              </a:rPr>
              <a:t> </a:t>
            </a:r>
            <a:r>
              <a:rPr lang="en-ZA" sz="2400" b="1" dirty="0">
                <a:solidFill>
                  <a:srgbClr val="C00000"/>
                </a:solidFill>
                <a:latin typeface="Arial" panose="020B0604020202020204" pitchFamily="34" charset="0"/>
                <a:cs typeface="Arial" panose="020B0604020202020204" pitchFamily="34" charset="0"/>
              </a:rPr>
              <a:t>2021/22 </a:t>
            </a:r>
          </a:p>
        </p:txBody>
      </p:sp>
      <p:graphicFrame>
        <p:nvGraphicFramePr>
          <p:cNvPr id="7" name="Table 6"/>
          <p:cNvGraphicFramePr>
            <a:graphicFrameLocks noGrp="1"/>
          </p:cNvGraphicFramePr>
          <p:nvPr>
            <p:extLst>
              <p:ext uri="{D42A27DB-BD31-4B8C-83A1-F6EECF244321}">
                <p14:modId xmlns:p14="http://schemas.microsoft.com/office/powerpoint/2010/main" xmlns="" val="2552193365"/>
              </p:ext>
            </p:extLst>
          </p:nvPr>
        </p:nvGraphicFramePr>
        <p:xfrm>
          <a:off x="86264" y="559124"/>
          <a:ext cx="8643398" cy="5242252"/>
        </p:xfrm>
        <a:graphic>
          <a:graphicData uri="http://schemas.openxmlformats.org/drawingml/2006/table">
            <a:tbl>
              <a:tblPr/>
              <a:tblGrid>
                <a:gridCol w="490827">
                  <a:extLst>
                    <a:ext uri="{9D8B030D-6E8A-4147-A177-3AD203B41FA5}">
                      <a16:colId xmlns:a16="http://schemas.microsoft.com/office/drawing/2014/main" xmlns="" val="20000"/>
                    </a:ext>
                  </a:extLst>
                </a:gridCol>
                <a:gridCol w="556269">
                  <a:extLst>
                    <a:ext uri="{9D8B030D-6E8A-4147-A177-3AD203B41FA5}">
                      <a16:colId xmlns:a16="http://schemas.microsoft.com/office/drawing/2014/main" xmlns="" val="20001"/>
                    </a:ext>
                  </a:extLst>
                </a:gridCol>
                <a:gridCol w="359938">
                  <a:extLst>
                    <a:ext uri="{9D8B030D-6E8A-4147-A177-3AD203B41FA5}">
                      <a16:colId xmlns:a16="http://schemas.microsoft.com/office/drawing/2014/main" xmlns="" val="20002"/>
                    </a:ext>
                  </a:extLst>
                </a:gridCol>
                <a:gridCol w="638071">
                  <a:extLst>
                    <a:ext uri="{9D8B030D-6E8A-4147-A177-3AD203B41FA5}">
                      <a16:colId xmlns:a16="http://schemas.microsoft.com/office/drawing/2014/main" xmlns="" val="20003"/>
                    </a:ext>
                  </a:extLst>
                </a:gridCol>
                <a:gridCol w="441742">
                  <a:extLst>
                    <a:ext uri="{9D8B030D-6E8A-4147-A177-3AD203B41FA5}">
                      <a16:colId xmlns:a16="http://schemas.microsoft.com/office/drawing/2014/main" xmlns="" val="20004"/>
                    </a:ext>
                  </a:extLst>
                </a:gridCol>
                <a:gridCol w="441742">
                  <a:extLst>
                    <a:ext uri="{9D8B030D-6E8A-4147-A177-3AD203B41FA5}">
                      <a16:colId xmlns:a16="http://schemas.microsoft.com/office/drawing/2014/main" xmlns="" val="20005"/>
                    </a:ext>
                  </a:extLst>
                </a:gridCol>
                <a:gridCol w="458101">
                  <a:extLst>
                    <a:ext uri="{9D8B030D-6E8A-4147-A177-3AD203B41FA5}">
                      <a16:colId xmlns:a16="http://schemas.microsoft.com/office/drawing/2014/main" xmlns="" val="20006"/>
                    </a:ext>
                  </a:extLst>
                </a:gridCol>
                <a:gridCol w="670794">
                  <a:extLst>
                    <a:ext uri="{9D8B030D-6E8A-4147-A177-3AD203B41FA5}">
                      <a16:colId xmlns:a16="http://schemas.microsoft.com/office/drawing/2014/main" xmlns="" val="20007"/>
                    </a:ext>
                  </a:extLst>
                </a:gridCol>
                <a:gridCol w="2826117">
                  <a:extLst>
                    <a:ext uri="{9D8B030D-6E8A-4147-A177-3AD203B41FA5}">
                      <a16:colId xmlns:a16="http://schemas.microsoft.com/office/drawing/2014/main" xmlns="" val="20008"/>
                    </a:ext>
                  </a:extLst>
                </a:gridCol>
                <a:gridCol w="1759797">
                  <a:extLst>
                    <a:ext uri="{9D8B030D-6E8A-4147-A177-3AD203B41FA5}">
                      <a16:colId xmlns:a16="http://schemas.microsoft.com/office/drawing/2014/main" xmlns="" val="20009"/>
                    </a:ext>
                  </a:extLst>
                </a:gridCol>
              </a:tblGrid>
              <a:tr h="170035">
                <a:tc rowSpan="3">
                  <a:txBody>
                    <a:bodyPr/>
                    <a:lstStyle/>
                    <a:p>
                      <a:pPr algn="ctr" fontAlgn="ctr"/>
                      <a:r>
                        <a:rPr lang="en-GB" sz="700" b="1" i="0" u="none" strike="noStrike" dirty="0">
                          <a:solidFill>
                            <a:srgbClr val="FFFFFF"/>
                          </a:solidFill>
                          <a:effectLst/>
                          <a:latin typeface="Arial Narrow" panose="020B0606020202030204" pitchFamily="34" charset="0"/>
                        </a:rPr>
                        <a:t>Objective</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solidFill>
                      <a:srgbClr val="002060"/>
                    </a:solidFill>
                  </a:tcPr>
                </a:tc>
                <a:tc rowSpan="3">
                  <a:txBody>
                    <a:bodyPr/>
                    <a:lstStyle/>
                    <a:p>
                      <a:pPr algn="ctr" fontAlgn="ctr"/>
                      <a:r>
                        <a:rPr lang="en-GB" sz="700" b="1" i="0" u="none" strike="noStrike" dirty="0">
                          <a:solidFill>
                            <a:srgbClr val="FFFFFF"/>
                          </a:solidFill>
                          <a:effectLst/>
                          <a:latin typeface="Arial Narrow" panose="020B0606020202030204" pitchFamily="34" charset="0"/>
                        </a:rPr>
                        <a:t>Goal</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solidFill>
                      <a:srgbClr val="002060"/>
                    </a:solidFill>
                  </a:tcPr>
                </a:tc>
                <a:tc rowSpan="3">
                  <a:txBody>
                    <a:bodyPr/>
                    <a:lstStyle/>
                    <a:p>
                      <a:pPr algn="ctr" fontAlgn="ctr"/>
                      <a:r>
                        <a:rPr lang="en-GB" sz="700" b="1" i="0" u="none" strike="noStrike" dirty="0">
                          <a:solidFill>
                            <a:srgbClr val="FFFFFF"/>
                          </a:solidFill>
                          <a:effectLst/>
                          <a:latin typeface="Arial Narrow" panose="020B0606020202030204" pitchFamily="34" charset="0"/>
                        </a:rPr>
                        <a:t>KPI Ref</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solidFill>
                      <a:srgbClr val="002060"/>
                    </a:solidFill>
                  </a:tcPr>
                </a:tc>
                <a:tc rowSpan="3">
                  <a:txBody>
                    <a:bodyPr/>
                    <a:lstStyle/>
                    <a:p>
                      <a:pPr algn="ctr" fontAlgn="ctr"/>
                      <a:r>
                        <a:rPr lang="en-GB" sz="700" b="1" i="0" u="none" strike="noStrike" dirty="0">
                          <a:solidFill>
                            <a:srgbClr val="FFFFFF"/>
                          </a:solidFill>
                          <a:effectLst/>
                          <a:latin typeface="Arial Narrow" panose="020B0606020202030204" pitchFamily="34" charset="0"/>
                        </a:rPr>
                        <a:t>Key Performance Indicator</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solidFill>
                      <a:srgbClr val="002060"/>
                    </a:solidFill>
                  </a:tcPr>
                </a:tc>
                <a:tc gridSpan="6">
                  <a:txBody>
                    <a:bodyPr/>
                    <a:lstStyle/>
                    <a:p>
                      <a:pPr algn="ctr" fontAlgn="ctr"/>
                      <a:r>
                        <a:rPr lang="en-GB" sz="700" b="1" i="0" u="none" strike="noStrike" dirty="0" smtClean="0">
                          <a:solidFill>
                            <a:srgbClr val="FFFFFF"/>
                          </a:solidFill>
                          <a:effectLst/>
                          <a:latin typeface="Arial" panose="020B0604020202020204" pitchFamily="34" charset="0"/>
                        </a:rPr>
                        <a:t>Q4 </a:t>
                      </a:r>
                      <a:r>
                        <a:rPr lang="en-GB" sz="700" b="1" i="0" u="none" strike="noStrike" dirty="0">
                          <a:solidFill>
                            <a:srgbClr val="FFFFFF"/>
                          </a:solidFill>
                          <a:effectLst/>
                          <a:latin typeface="Arial" panose="020B0604020202020204" pitchFamily="34" charset="0"/>
                        </a:rPr>
                        <a:t>Performance</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solidFill>
                      <a:srgbClr val="002060"/>
                    </a:solidFill>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xmlns="" val="10000"/>
                  </a:ext>
                </a:extLst>
              </a:tr>
              <a:tr h="170035">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rowSpan="2">
                  <a:txBody>
                    <a:bodyPr/>
                    <a:lstStyle/>
                    <a:p>
                      <a:pPr algn="ctr" fontAlgn="ctr"/>
                      <a:r>
                        <a:rPr lang="en-GB" sz="700" b="1" i="0" u="none" strike="noStrike" dirty="0">
                          <a:solidFill>
                            <a:srgbClr val="FFFFFF"/>
                          </a:solidFill>
                          <a:effectLst/>
                          <a:latin typeface="Arial Narrow" panose="020B0606020202030204" pitchFamily="34" charset="0"/>
                        </a:rPr>
                        <a:t>Target</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solidFill>
                      <a:srgbClr val="002060"/>
                    </a:solidFill>
                  </a:tcPr>
                </a:tc>
                <a:tc rowSpan="2">
                  <a:txBody>
                    <a:bodyPr/>
                    <a:lstStyle/>
                    <a:p>
                      <a:pPr algn="ctr" fontAlgn="ctr"/>
                      <a:r>
                        <a:rPr lang="en-GB" sz="700" b="1" i="0" u="none" strike="noStrike" dirty="0">
                          <a:solidFill>
                            <a:srgbClr val="FFFFFF"/>
                          </a:solidFill>
                          <a:effectLst/>
                          <a:latin typeface="Arial Narrow" panose="020B0606020202030204" pitchFamily="34" charset="0"/>
                        </a:rPr>
                        <a:t>Actual</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solidFill>
                      <a:srgbClr val="002060"/>
                    </a:solidFill>
                  </a:tcPr>
                </a:tc>
                <a:tc rowSpan="2">
                  <a:txBody>
                    <a:bodyPr/>
                    <a:lstStyle/>
                    <a:p>
                      <a:pPr algn="ctr" fontAlgn="ctr"/>
                      <a:r>
                        <a:rPr lang="en-GB" sz="700" b="1" i="0" u="none" strike="noStrike" dirty="0">
                          <a:solidFill>
                            <a:srgbClr val="FFFFFF"/>
                          </a:solidFill>
                          <a:effectLst/>
                          <a:latin typeface="Arial Narrow" panose="020B0606020202030204" pitchFamily="34" charset="0"/>
                        </a:rPr>
                        <a:t>Variance</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solidFill>
                      <a:srgbClr val="002060"/>
                    </a:solidFill>
                  </a:tcPr>
                </a:tc>
                <a:tc>
                  <a:txBody>
                    <a:bodyPr/>
                    <a:lstStyle/>
                    <a:p>
                      <a:pPr algn="ctr" fontAlgn="ctr"/>
                      <a:r>
                        <a:rPr lang="en-GB" sz="700" b="1" i="0" u="none" strike="noStrike" dirty="0">
                          <a:solidFill>
                            <a:srgbClr val="FFFFFF"/>
                          </a:solidFill>
                          <a:effectLst/>
                          <a:latin typeface="Arial Narrow" panose="020B0606020202030204" pitchFamily="34" charset="0"/>
                        </a:rPr>
                        <a:t>Achieved/</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a:noFill/>
                    </a:lnB>
                    <a:solidFill>
                      <a:srgbClr val="002060"/>
                    </a:solidFill>
                  </a:tcPr>
                </a:tc>
                <a:tc rowSpan="2">
                  <a:txBody>
                    <a:bodyPr/>
                    <a:lstStyle/>
                    <a:p>
                      <a:pPr algn="ctr" fontAlgn="ctr"/>
                      <a:r>
                        <a:rPr lang="en-ZA" sz="700" b="1" i="0" u="none" strike="noStrike" smtClean="0">
                          <a:solidFill>
                            <a:srgbClr val="FFFFFF"/>
                          </a:solidFill>
                          <a:effectLst/>
                          <a:latin typeface="Arial Narrow" panose="020B0606020202030204" pitchFamily="34" charset="0"/>
                        </a:rPr>
                        <a:t>Actual Performance and Reason for Target Variance/Deviation</a:t>
                      </a:r>
                      <a:endParaRPr lang="en-ZA" sz="700" b="1" i="0" u="none" strike="noStrike" dirty="0">
                        <a:solidFill>
                          <a:srgbClr val="FFFFFF"/>
                        </a:solidFill>
                        <a:effectLst/>
                        <a:latin typeface="Arial Narrow" panose="020B060602020203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solidFill>
                      <a:srgbClr val="002060"/>
                    </a:solidFill>
                  </a:tcPr>
                </a:tc>
                <a:tc rowSpan="2">
                  <a:txBody>
                    <a:bodyPr/>
                    <a:lstStyle/>
                    <a:p>
                      <a:pPr algn="ctr" fontAlgn="ctr"/>
                      <a:r>
                        <a:rPr lang="en-GB" sz="700" b="1" i="0" u="none" strike="noStrike" dirty="0">
                          <a:solidFill>
                            <a:srgbClr val="FFFFFF"/>
                          </a:solidFill>
                          <a:effectLst/>
                          <a:latin typeface="Arial Narrow" panose="020B0606020202030204" pitchFamily="34" charset="0"/>
                        </a:rPr>
                        <a:t>Mitigation and Recovery Plans</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solidFill>
                      <a:srgbClr val="002060"/>
                    </a:solidFill>
                  </a:tcPr>
                </a:tc>
                <a:extLst>
                  <a:ext uri="{0D108BD9-81ED-4DB2-BD59-A6C34878D82A}">
                    <a16:rowId xmlns:a16="http://schemas.microsoft.com/office/drawing/2014/main" xmlns="" val="10001"/>
                  </a:ext>
                </a:extLst>
              </a:tr>
              <a:tr h="170035">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a:txBody>
                    <a:bodyPr/>
                    <a:lstStyle/>
                    <a:p>
                      <a:pPr algn="ctr" fontAlgn="ctr"/>
                      <a:r>
                        <a:rPr lang="en-GB" sz="700" b="1" i="0" u="none" strike="noStrike" dirty="0">
                          <a:solidFill>
                            <a:srgbClr val="FFFFFF"/>
                          </a:solidFill>
                          <a:effectLst/>
                          <a:latin typeface="Arial Narrow" panose="020B0606020202030204" pitchFamily="34" charset="0"/>
                        </a:rPr>
                        <a:t>Not Achieved</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a:noFill/>
                    </a:lnT>
                    <a:lnB w="12700" cap="flat" cmpd="sng" algn="ctr">
                      <a:solidFill>
                        <a:srgbClr val="B4C6E7"/>
                      </a:solidFill>
                      <a:prstDash val="solid"/>
                      <a:round/>
                      <a:headEnd type="none" w="med" len="med"/>
                      <a:tailEnd type="none" w="med" len="med"/>
                    </a:lnB>
                    <a:solidFill>
                      <a:srgbClr val="002060"/>
                    </a:solidFill>
                  </a:tcPr>
                </a:tc>
                <a:tc vMerge="1">
                  <a:txBody>
                    <a:bodyPr/>
                    <a:lstStyle/>
                    <a:p>
                      <a:endParaRPr lang="en-ZA"/>
                    </a:p>
                  </a:txBody>
                  <a:tcPr/>
                </a:tc>
                <a:tc vMerge="1">
                  <a:txBody>
                    <a:bodyPr/>
                    <a:lstStyle/>
                    <a:p>
                      <a:endParaRPr lang="en-ZA"/>
                    </a:p>
                  </a:txBody>
                  <a:tcPr/>
                </a:tc>
                <a:extLst>
                  <a:ext uri="{0D108BD9-81ED-4DB2-BD59-A6C34878D82A}">
                    <a16:rowId xmlns:a16="http://schemas.microsoft.com/office/drawing/2014/main" xmlns="" val="10002"/>
                  </a:ext>
                </a:extLst>
              </a:tr>
              <a:tr h="3274171">
                <a:tc rowSpan="3">
                  <a:txBody>
                    <a:bodyPr/>
                    <a:lstStyle/>
                    <a:p>
                      <a:pPr algn="l" fontAlgn="ctr"/>
                      <a:r>
                        <a:rPr lang="en-GB" sz="700" b="1" i="0" u="none" strike="noStrike" dirty="0">
                          <a:solidFill>
                            <a:srgbClr val="002060"/>
                          </a:solidFill>
                          <a:effectLst/>
                          <a:latin typeface="Arial Narrow" panose="020B0606020202030204" pitchFamily="34" charset="0"/>
                        </a:rPr>
                        <a:t>4. Efficient Systems &amp; Processes</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rowSpan="3">
                  <a:txBody>
                    <a:bodyPr/>
                    <a:lstStyle/>
                    <a:p>
                      <a:pPr algn="l" fontAlgn="ctr"/>
                      <a:r>
                        <a:rPr lang="en-ZA" sz="700" b="0" i="0" u="none" strike="noStrike" dirty="0">
                          <a:solidFill>
                            <a:srgbClr val="000000"/>
                          </a:solidFill>
                          <a:effectLst/>
                          <a:latin typeface="Arial Narrow" panose="020B0606020202030204" pitchFamily="34" charset="0"/>
                        </a:rPr>
                        <a:t>Improved service delivery to all customers</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a:txBody>
                    <a:bodyPr/>
                    <a:lstStyle/>
                    <a:p>
                      <a:pPr algn="ctr" fontAlgn="ctr"/>
                      <a:r>
                        <a:rPr lang="en-GB" sz="700" b="0" i="0" u="none" strike="noStrike" dirty="0">
                          <a:solidFill>
                            <a:srgbClr val="000000"/>
                          </a:solidFill>
                          <a:effectLst/>
                          <a:latin typeface="Arial Narrow" panose="020B0606020202030204" pitchFamily="34" charset="0"/>
                        </a:rPr>
                        <a:t>4.1</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a:txBody>
                    <a:bodyPr/>
                    <a:lstStyle/>
                    <a:p>
                      <a:pPr algn="l" fontAlgn="ctr"/>
                      <a:r>
                        <a:rPr lang="en-ZA" sz="700" b="0" i="0" u="none" strike="noStrike" dirty="0">
                          <a:solidFill>
                            <a:srgbClr val="000000"/>
                          </a:solidFill>
                          <a:effectLst/>
                          <a:latin typeface="Arial Narrow" panose="020B0606020202030204" pitchFamily="34" charset="0"/>
                        </a:rPr>
                        <a:t>Achieve the regulated Mail Delivery standard</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a:txBody>
                    <a:bodyPr/>
                    <a:lstStyle/>
                    <a:p>
                      <a:pPr algn="ctr" fontAlgn="ctr"/>
                      <a:r>
                        <a:rPr lang="en-GB" sz="700" b="0" i="0" u="none" strike="noStrike" dirty="0">
                          <a:solidFill>
                            <a:srgbClr val="000000"/>
                          </a:solidFill>
                          <a:effectLst/>
                          <a:latin typeface="Arial Narrow" panose="020B0606020202030204" pitchFamily="34" charset="0"/>
                        </a:rPr>
                        <a:t>92%</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a:txBody>
                    <a:bodyPr/>
                    <a:lstStyle/>
                    <a:p>
                      <a:pPr algn="ctr" fontAlgn="ctr"/>
                      <a:r>
                        <a:rPr lang="en-GB" sz="700" b="0" i="0" u="none" strike="noStrike" dirty="0" smtClean="0">
                          <a:solidFill>
                            <a:srgbClr val="000000"/>
                          </a:solidFill>
                          <a:effectLst/>
                          <a:latin typeface="Arial Narrow" panose="020B0606020202030204" pitchFamily="34" charset="0"/>
                        </a:rPr>
                        <a:t>68%</a:t>
                      </a:r>
                      <a:endParaRPr lang="en-GB" sz="700" b="0" i="0" u="none" strike="noStrike" dirty="0">
                        <a:solidFill>
                          <a:srgbClr val="000000"/>
                        </a:solidFill>
                        <a:effectLst/>
                        <a:latin typeface="Arial Narrow" panose="020B060602020203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a:txBody>
                    <a:bodyPr/>
                    <a:lstStyle/>
                    <a:p>
                      <a:pPr algn="ctr" fontAlgn="ctr"/>
                      <a:r>
                        <a:rPr lang="en-GB" sz="700" b="0" i="0" u="none" strike="noStrike" dirty="0" smtClean="0">
                          <a:solidFill>
                            <a:srgbClr val="FF0000"/>
                          </a:solidFill>
                          <a:effectLst/>
                          <a:latin typeface="Arial Narrow" panose="020B0606020202030204" pitchFamily="34" charset="0"/>
                        </a:rPr>
                        <a:t>-24%</a:t>
                      </a:r>
                      <a:endParaRPr lang="en-GB" sz="700" b="0" i="0" u="none" strike="noStrike" dirty="0">
                        <a:solidFill>
                          <a:srgbClr val="FF0000"/>
                        </a:solidFill>
                        <a:effectLst/>
                        <a:latin typeface="Arial Narrow" panose="020B060602020203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a:txBody>
                    <a:bodyPr/>
                    <a:lstStyle/>
                    <a:p>
                      <a:pPr algn="ctr" fontAlgn="ctr"/>
                      <a:r>
                        <a:rPr lang="en-GB" sz="700" b="1" i="0" u="none" strike="noStrike" dirty="0">
                          <a:solidFill>
                            <a:srgbClr val="FFFFFF"/>
                          </a:solidFill>
                          <a:effectLst/>
                          <a:latin typeface="Arial Narrow" panose="020B0606020202030204" pitchFamily="34" charset="0"/>
                        </a:rPr>
                        <a:t>Not  Achieved</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solidFill>
                      <a:srgbClr val="FF0000"/>
                    </a:solidFill>
                  </a:tcPr>
                </a:tc>
                <a:tc>
                  <a:txBody>
                    <a:bodyPr/>
                    <a:lstStyle/>
                    <a:p>
                      <a:pPr algn="just">
                        <a:lnSpc>
                          <a:spcPct val="107000"/>
                        </a:lnSpc>
                        <a:spcAft>
                          <a:spcPts val="0"/>
                        </a:spcAft>
                      </a:pPr>
                      <a:r>
                        <a:rPr lang="en-ZA" sz="700" dirty="0" smtClean="0">
                          <a:effectLst/>
                          <a:latin typeface="Arial Narrow" panose="020B0606020202030204" pitchFamily="34" charset="0"/>
                          <a:ea typeface="Calibri" panose="020F0502020204030204" pitchFamily="34" charset="0"/>
                          <a:cs typeface="Arial" panose="020B0604020202020204" pitchFamily="34" charset="0"/>
                        </a:rPr>
                        <a:t>The performance for Q4 is at 68.36%, 23.64% below target. There has been a slight decline from Q3 at 78.08% to Q4 at 68.36, a decrease of 9.72% quarter on quarter. </a:t>
                      </a:r>
                      <a:endParaRPr lang="en-ZA" sz="105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ZA" sz="700" dirty="0" smtClean="0">
                          <a:effectLst/>
                          <a:latin typeface="Arial Narrow" panose="020B0606020202030204" pitchFamily="34" charset="0"/>
                          <a:ea typeface="Calibri" panose="020F0502020204030204" pitchFamily="34" charset="0"/>
                          <a:cs typeface="Arial" panose="020B0604020202020204" pitchFamily="34" charset="0"/>
                        </a:rPr>
                        <a:t> </a:t>
                      </a:r>
                      <a:endParaRPr lang="en-ZA" sz="1050" dirty="0" smtClean="0">
                        <a:effectLst/>
                        <a:latin typeface="Calibri" panose="020F0502020204030204" pitchFamily="34" charset="0"/>
                        <a:ea typeface="Calibri" panose="020F0502020204030204" pitchFamily="34" charset="0"/>
                        <a:cs typeface="Times New Roman" panose="02020603050405020304" pitchFamily="18" charset="0"/>
                      </a:endParaRPr>
                    </a:p>
                    <a:p>
                      <a:pPr marL="171450" lvl="0" indent="-171450" algn="l" defTabSz="914400" rtl="0" eaLnBrk="1" latinLnBrk="0" hangingPunct="1">
                        <a:lnSpc>
                          <a:spcPct val="107000"/>
                        </a:lnSpc>
                        <a:spcAft>
                          <a:spcPts val="0"/>
                        </a:spcAft>
                        <a:buFont typeface="Arial" panose="020B0604020202020204" pitchFamily="34" charset="0"/>
                        <a:buChar char="•"/>
                        <a:tabLst>
                          <a:tab pos="228600" algn="l"/>
                        </a:tabLst>
                      </a:pPr>
                      <a:r>
                        <a:rPr lang="en-ZA" sz="700" kern="1200" dirty="0" smtClean="0">
                          <a:solidFill>
                            <a:schemeClr val="tx1"/>
                          </a:solidFill>
                          <a:effectLst/>
                          <a:latin typeface="Arial Narrow" panose="020B0606020202030204" pitchFamily="34" charset="0"/>
                          <a:ea typeface="Times New Roman" panose="02020603050405020304" pitchFamily="18" charset="0"/>
                          <a:cs typeface="Arial" panose="020B0604020202020204" pitchFamily="34" charset="0"/>
                        </a:rPr>
                        <a:t>Logistics routes not running daily</a:t>
                      </a:r>
                    </a:p>
                    <a:p>
                      <a:pPr marL="171450" lvl="0" indent="-171450" algn="l" defTabSz="914400" rtl="0" eaLnBrk="1" latinLnBrk="0" hangingPunct="1">
                        <a:lnSpc>
                          <a:spcPct val="107000"/>
                        </a:lnSpc>
                        <a:spcAft>
                          <a:spcPts val="0"/>
                        </a:spcAft>
                        <a:buFont typeface="Arial" panose="020B0604020202020204" pitchFamily="34" charset="0"/>
                        <a:buChar char="•"/>
                        <a:tabLst>
                          <a:tab pos="228600" algn="l"/>
                        </a:tabLst>
                      </a:pPr>
                      <a:r>
                        <a:rPr lang="en-ZA" sz="700" kern="1200" dirty="0" smtClean="0">
                          <a:solidFill>
                            <a:schemeClr val="tx1"/>
                          </a:solidFill>
                          <a:effectLst/>
                          <a:latin typeface="Arial Narrow" panose="020B0606020202030204" pitchFamily="34" charset="0"/>
                          <a:ea typeface="Times New Roman" panose="02020603050405020304" pitchFamily="18" charset="0"/>
                          <a:cs typeface="Arial" panose="020B0604020202020204" pitchFamily="34" charset="0"/>
                        </a:rPr>
                        <a:t>Daily carry-overs in the Logistic arena cause a see-saw effect at Hubs when the mail arrives</a:t>
                      </a:r>
                    </a:p>
                    <a:p>
                      <a:pPr marL="171450" lvl="0" indent="-171450" algn="l" defTabSz="914400" rtl="0" eaLnBrk="1" latinLnBrk="0" hangingPunct="1">
                        <a:lnSpc>
                          <a:spcPct val="107000"/>
                        </a:lnSpc>
                        <a:spcAft>
                          <a:spcPts val="0"/>
                        </a:spcAft>
                        <a:buFont typeface="Arial" panose="020B0604020202020204" pitchFamily="34" charset="0"/>
                        <a:buChar char="•"/>
                        <a:tabLst>
                          <a:tab pos="228600" algn="l"/>
                        </a:tabLst>
                      </a:pPr>
                      <a:r>
                        <a:rPr lang="en-ZA" sz="700" kern="1200" dirty="0" smtClean="0">
                          <a:solidFill>
                            <a:schemeClr val="tx1"/>
                          </a:solidFill>
                          <a:effectLst/>
                          <a:latin typeface="Arial Narrow" panose="020B0606020202030204" pitchFamily="34" charset="0"/>
                          <a:ea typeface="Times New Roman" panose="02020603050405020304" pitchFamily="18" charset="0"/>
                          <a:cs typeface="Arial" panose="020B0604020202020204" pitchFamily="34" charset="0"/>
                        </a:rPr>
                        <a:t>Additional vehicles have been withdrawn. And in the last two days AVIS has indicated they will remove the entire fleet within the first week of March 2022</a:t>
                      </a:r>
                    </a:p>
                    <a:p>
                      <a:pPr marL="171450" lvl="0" indent="-171450" algn="l" defTabSz="914400" rtl="0" eaLnBrk="1" latinLnBrk="0" hangingPunct="1">
                        <a:lnSpc>
                          <a:spcPct val="107000"/>
                        </a:lnSpc>
                        <a:spcAft>
                          <a:spcPts val="0"/>
                        </a:spcAft>
                        <a:buFont typeface="Arial" panose="020B0604020202020204" pitchFamily="34" charset="0"/>
                        <a:buChar char="•"/>
                        <a:tabLst>
                          <a:tab pos="228600" algn="l"/>
                        </a:tabLst>
                      </a:pPr>
                      <a:r>
                        <a:rPr lang="en-ZA" sz="700" kern="1200" dirty="0" smtClean="0">
                          <a:solidFill>
                            <a:schemeClr val="tx1"/>
                          </a:solidFill>
                          <a:effectLst/>
                          <a:latin typeface="Arial Narrow" panose="020B0606020202030204" pitchFamily="34" charset="0"/>
                          <a:ea typeface="Times New Roman" panose="02020603050405020304" pitchFamily="18" charset="0"/>
                          <a:cs typeface="Arial" panose="020B0604020202020204" pitchFamily="34" charset="0"/>
                        </a:rPr>
                        <a:t>In some areas we only have large trucks which cannot be utilized effectively to transport mail to and within the last mile</a:t>
                      </a:r>
                    </a:p>
                    <a:p>
                      <a:pPr marL="171450" lvl="0" indent="-171450" algn="l" defTabSz="914400" rtl="0" eaLnBrk="1" latinLnBrk="0" hangingPunct="1">
                        <a:lnSpc>
                          <a:spcPct val="107000"/>
                        </a:lnSpc>
                        <a:spcAft>
                          <a:spcPts val="0"/>
                        </a:spcAft>
                        <a:buFont typeface="Arial" panose="020B0604020202020204" pitchFamily="34" charset="0"/>
                        <a:buChar char="•"/>
                        <a:tabLst>
                          <a:tab pos="228600" algn="l"/>
                        </a:tabLst>
                      </a:pPr>
                      <a:r>
                        <a:rPr lang="en-ZA" sz="700" kern="1200" dirty="0" smtClean="0">
                          <a:solidFill>
                            <a:schemeClr val="tx1"/>
                          </a:solidFill>
                          <a:effectLst/>
                          <a:latin typeface="Arial Narrow" panose="020B0606020202030204" pitchFamily="34" charset="0"/>
                          <a:ea typeface="Times New Roman" panose="02020603050405020304" pitchFamily="18" charset="0"/>
                          <a:cs typeface="Arial" panose="020B0604020202020204" pitchFamily="34" charset="0"/>
                        </a:rPr>
                        <a:t>Maintenance on motorbikes taken long due to payment issues to suppliers</a:t>
                      </a:r>
                    </a:p>
                    <a:p>
                      <a:pPr marL="171450" lvl="0" indent="-171450" algn="l" defTabSz="914400" rtl="0" eaLnBrk="1" latinLnBrk="0" hangingPunct="1">
                        <a:lnSpc>
                          <a:spcPct val="107000"/>
                        </a:lnSpc>
                        <a:spcAft>
                          <a:spcPts val="0"/>
                        </a:spcAft>
                        <a:buFont typeface="Arial" panose="020B0604020202020204" pitchFamily="34" charset="0"/>
                        <a:buChar char="•"/>
                        <a:tabLst>
                          <a:tab pos="228600" algn="l"/>
                        </a:tabLst>
                      </a:pPr>
                      <a:r>
                        <a:rPr lang="en-ZA" sz="700" kern="1200" dirty="0" smtClean="0">
                          <a:solidFill>
                            <a:schemeClr val="tx1"/>
                          </a:solidFill>
                          <a:effectLst/>
                          <a:latin typeface="Arial Narrow" panose="020B0606020202030204" pitchFamily="34" charset="0"/>
                          <a:ea typeface="Times New Roman" panose="02020603050405020304" pitchFamily="18" charset="0"/>
                          <a:cs typeface="Arial" panose="020B0604020202020204" pitchFamily="34" charset="0"/>
                        </a:rPr>
                        <a:t>Shortage of vehicles at certain times of the month is still problematic e.g. during SASSA payments</a:t>
                      </a:r>
                    </a:p>
                    <a:p>
                      <a:pPr marL="171450" lvl="0" indent="-171450" algn="l" defTabSz="914400" rtl="0" eaLnBrk="1" latinLnBrk="0" hangingPunct="1">
                        <a:lnSpc>
                          <a:spcPct val="107000"/>
                        </a:lnSpc>
                        <a:spcAft>
                          <a:spcPts val="0"/>
                        </a:spcAft>
                        <a:buFont typeface="Arial" panose="020B0604020202020204" pitchFamily="34" charset="0"/>
                        <a:buChar char="•"/>
                        <a:tabLst>
                          <a:tab pos="228600" algn="l"/>
                        </a:tabLst>
                      </a:pPr>
                      <a:r>
                        <a:rPr lang="en-ZA" sz="700" kern="1200" dirty="0" smtClean="0">
                          <a:solidFill>
                            <a:schemeClr val="tx1"/>
                          </a:solidFill>
                          <a:effectLst/>
                          <a:latin typeface="Arial Narrow" panose="020B0606020202030204" pitchFamily="34" charset="0"/>
                          <a:ea typeface="Times New Roman" panose="02020603050405020304" pitchFamily="18" charset="0"/>
                          <a:cs typeface="Arial" panose="020B0604020202020204" pitchFamily="34" charset="0"/>
                        </a:rPr>
                        <a:t>Some of the machines are not operational and parts are hard to come by, this effects the processing speed and productivity at DURMAIL.  Awaiting parts</a:t>
                      </a:r>
                    </a:p>
                    <a:p>
                      <a:pPr marL="171450" lvl="0" indent="-171450" algn="l" defTabSz="914400" rtl="0" eaLnBrk="1" latinLnBrk="0" hangingPunct="1">
                        <a:lnSpc>
                          <a:spcPct val="107000"/>
                        </a:lnSpc>
                        <a:spcAft>
                          <a:spcPts val="0"/>
                        </a:spcAft>
                        <a:buFont typeface="Arial" panose="020B0604020202020204" pitchFamily="34" charset="0"/>
                        <a:buChar char="•"/>
                        <a:tabLst>
                          <a:tab pos="228600" algn="l"/>
                        </a:tabLst>
                      </a:pPr>
                      <a:r>
                        <a:rPr lang="en-ZA" sz="700" kern="1200" dirty="0" smtClean="0">
                          <a:solidFill>
                            <a:schemeClr val="tx1"/>
                          </a:solidFill>
                          <a:effectLst/>
                          <a:latin typeface="Arial Narrow" panose="020B0606020202030204" pitchFamily="34" charset="0"/>
                          <a:ea typeface="Times New Roman" panose="02020603050405020304" pitchFamily="18" charset="0"/>
                          <a:cs typeface="Arial" panose="020B0604020202020204" pitchFamily="34" charset="0"/>
                        </a:rPr>
                        <a:t>Volumes lodged especially dated mail is still very low -small sample sizes recorded when testing</a:t>
                      </a:r>
                    </a:p>
                    <a:p>
                      <a:pPr marL="171450" lvl="0" indent="-171450" algn="l" defTabSz="914400" rtl="0" eaLnBrk="1" latinLnBrk="0" hangingPunct="1">
                        <a:lnSpc>
                          <a:spcPct val="107000"/>
                        </a:lnSpc>
                        <a:spcAft>
                          <a:spcPts val="0"/>
                        </a:spcAft>
                        <a:buFont typeface="Arial" panose="020B0604020202020204" pitchFamily="34" charset="0"/>
                        <a:buChar char="•"/>
                        <a:tabLst>
                          <a:tab pos="228600" algn="l"/>
                        </a:tabLst>
                      </a:pPr>
                      <a:r>
                        <a:rPr lang="en-ZA" sz="700" kern="1200" dirty="0" smtClean="0">
                          <a:solidFill>
                            <a:schemeClr val="tx1"/>
                          </a:solidFill>
                          <a:effectLst/>
                          <a:latin typeface="Arial Narrow" panose="020B0606020202030204" pitchFamily="34" charset="0"/>
                          <a:ea typeface="Times New Roman" panose="02020603050405020304" pitchFamily="18" charset="0"/>
                          <a:cs typeface="Arial" panose="020B0604020202020204" pitchFamily="34" charset="0"/>
                        </a:rPr>
                        <a:t>Closure of Hubs, Depots Lobbies, Box Sections and Branches when positive cases of COVID-19 are detected for decontamination or due to non-payment of rent and municipal accounts results in loss of time within the value chain</a:t>
                      </a:r>
                    </a:p>
                    <a:p>
                      <a:pPr marL="171450" lvl="0" indent="-171450" algn="l" defTabSz="914400" rtl="0" eaLnBrk="1" latinLnBrk="0" hangingPunct="1">
                        <a:lnSpc>
                          <a:spcPct val="107000"/>
                        </a:lnSpc>
                        <a:spcAft>
                          <a:spcPts val="0"/>
                        </a:spcAft>
                        <a:buFont typeface="Arial" panose="020B0604020202020204" pitchFamily="34" charset="0"/>
                        <a:buChar char="•"/>
                        <a:tabLst>
                          <a:tab pos="228600" algn="l"/>
                        </a:tabLst>
                      </a:pPr>
                      <a:r>
                        <a:rPr lang="en-ZA" sz="700" kern="1200" dirty="0" smtClean="0">
                          <a:solidFill>
                            <a:schemeClr val="tx1"/>
                          </a:solidFill>
                          <a:effectLst/>
                          <a:latin typeface="Arial Narrow" panose="020B0606020202030204" pitchFamily="34" charset="0"/>
                          <a:ea typeface="Times New Roman" panose="02020603050405020304" pitchFamily="18" charset="0"/>
                          <a:cs typeface="Arial" panose="020B0604020202020204" pitchFamily="34" charset="0"/>
                        </a:rPr>
                        <a:t>A shortage of bicycle spares still a concern</a:t>
                      </a:r>
                    </a:p>
                    <a:p>
                      <a:pPr marL="171450" lvl="0" indent="-171450" algn="l" defTabSz="914400" rtl="0" eaLnBrk="1" latinLnBrk="0" hangingPunct="1">
                        <a:lnSpc>
                          <a:spcPct val="107000"/>
                        </a:lnSpc>
                        <a:spcAft>
                          <a:spcPts val="0"/>
                        </a:spcAft>
                        <a:buFont typeface="Arial" panose="020B0604020202020204" pitchFamily="34" charset="0"/>
                        <a:buChar char="•"/>
                        <a:tabLst>
                          <a:tab pos="228600" algn="l"/>
                        </a:tabLst>
                      </a:pPr>
                      <a:r>
                        <a:rPr lang="en-ZA" sz="700" kern="1200" dirty="0" smtClean="0">
                          <a:solidFill>
                            <a:schemeClr val="tx1"/>
                          </a:solidFill>
                          <a:effectLst/>
                          <a:latin typeface="Arial Narrow" panose="020B0606020202030204" pitchFamily="34" charset="0"/>
                          <a:ea typeface="Times New Roman" panose="02020603050405020304" pitchFamily="18" charset="0"/>
                          <a:cs typeface="Arial" panose="020B0604020202020204" pitchFamily="34" charset="0"/>
                        </a:rPr>
                        <a:t>Some of the Delivery Agents contracts were not renewed and we re-aligning these areas with Postmen and alternative delivery options</a:t>
                      </a:r>
                    </a:p>
                    <a:p>
                      <a:pPr marL="171450" lvl="0" indent="-171450" algn="l" defTabSz="914400" rtl="0" eaLnBrk="1" latinLnBrk="0" hangingPunct="1">
                        <a:lnSpc>
                          <a:spcPct val="107000"/>
                        </a:lnSpc>
                        <a:spcAft>
                          <a:spcPts val="0"/>
                        </a:spcAft>
                        <a:buFont typeface="Arial" panose="020B0604020202020204" pitchFamily="34" charset="0"/>
                        <a:buChar char="•"/>
                        <a:tabLst>
                          <a:tab pos="228600" algn="l"/>
                        </a:tabLst>
                      </a:pPr>
                      <a:r>
                        <a:rPr lang="en-ZA" sz="700" kern="1200" dirty="0" smtClean="0">
                          <a:solidFill>
                            <a:schemeClr val="tx1"/>
                          </a:solidFill>
                          <a:effectLst/>
                          <a:latin typeface="Arial Narrow" panose="020B0606020202030204" pitchFamily="34" charset="0"/>
                          <a:ea typeface="Times New Roman" panose="02020603050405020304" pitchFamily="18" charset="0"/>
                          <a:cs typeface="Arial" panose="020B0604020202020204" pitchFamily="34" charset="0"/>
                        </a:rPr>
                        <a:t>Shortage of staff at some work areas especially postmen</a:t>
                      </a:r>
                    </a:p>
                    <a:p>
                      <a:pPr marL="171450" lvl="0" indent="-171450" algn="l" defTabSz="914400" rtl="0" eaLnBrk="1" latinLnBrk="0" hangingPunct="1">
                        <a:lnSpc>
                          <a:spcPct val="107000"/>
                        </a:lnSpc>
                        <a:spcAft>
                          <a:spcPts val="0"/>
                        </a:spcAft>
                        <a:buFont typeface="Arial" panose="020B0604020202020204" pitchFamily="34" charset="0"/>
                        <a:buChar char="•"/>
                        <a:tabLst>
                          <a:tab pos="228600" algn="l"/>
                        </a:tabLst>
                      </a:pPr>
                      <a:r>
                        <a:rPr lang="en-ZA" sz="700" kern="1200" dirty="0" smtClean="0">
                          <a:solidFill>
                            <a:schemeClr val="tx1"/>
                          </a:solidFill>
                          <a:effectLst/>
                          <a:latin typeface="Arial Narrow" panose="020B0606020202030204" pitchFamily="34" charset="0"/>
                          <a:ea typeface="Times New Roman" panose="02020603050405020304" pitchFamily="18" charset="0"/>
                          <a:cs typeface="Arial" panose="020B0604020202020204" pitchFamily="34" charset="0"/>
                        </a:rPr>
                        <a:t>On some days delivery could not take place due to bad weather conditions</a:t>
                      </a:r>
                      <a:endParaRPr lang="en-ZA" sz="700" kern="1200" dirty="0">
                        <a:solidFill>
                          <a:schemeClr val="tx1"/>
                        </a:solidFill>
                        <a:effectLst/>
                        <a:latin typeface="Arial Narrow" panose="020B0606020202030204" pitchFamily="34" charset="0"/>
                        <a:ea typeface="Times New Roman" panose="02020603050405020304" pitchFamily="18" charset="0"/>
                        <a:cs typeface="Arial" panose="020B0604020202020204" pitchFamily="34" charset="0"/>
                      </a:endParaRPr>
                    </a:p>
                  </a:txBody>
                  <a:tcPr marL="5596" marR="5596" marT="5596" marB="0">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chemeClr val="accent1">
                          <a:lumMod val="60000"/>
                          <a:lumOff val="40000"/>
                        </a:schemeClr>
                      </a:solidFill>
                      <a:prstDash val="solid"/>
                      <a:round/>
                      <a:headEnd type="none" w="med" len="med"/>
                      <a:tailEnd type="none" w="med" len="med"/>
                    </a:lnB>
                  </a:tcPr>
                </a:tc>
                <a:tc>
                  <a:txBody>
                    <a:bodyPr/>
                    <a:lstStyle/>
                    <a:p>
                      <a:pPr marL="171450" lvl="0" indent="-171450" algn="l" defTabSz="914400" rtl="0" eaLnBrk="1" latinLnBrk="0" hangingPunct="1">
                        <a:lnSpc>
                          <a:spcPct val="107000"/>
                        </a:lnSpc>
                        <a:spcAft>
                          <a:spcPts val="0"/>
                        </a:spcAft>
                        <a:buFont typeface="Arial" panose="020B0604020202020204" pitchFamily="34" charset="0"/>
                        <a:buChar char="•"/>
                        <a:tabLst>
                          <a:tab pos="228600" algn="l"/>
                        </a:tabLst>
                      </a:pPr>
                      <a:r>
                        <a:rPr lang="en-ZA" sz="700" kern="1200" dirty="0" smtClean="0">
                          <a:solidFill>
                            <a:schemeClr val="tx1"/>
                          </a:solidFill>
                          <a:effectLst/>
                          <a:latin typeface="Arial Narrow" panose="020B0606020202030204" pitchFamily="34" charset="0"/>
                          <a:ea typeface="Times New Roman" panose="02020603050405020304" pitchFamily="18" charset="0"/>
                          <a:cs typeface="Arial" panose="020B0604020202020204" pitchFamily="34" charset="0"/>
                        </a:rPr>
                        <a:t>Increase sampling where possible when volumes increase</a:t>
                      </a:r>
                    </a:p>
                    <a:p>
                      <a:pPr marL="171450" lvl="0" indent="-171450" algn="l" defTabSz="914400" rtl="0" eaLnBrk="1" latinLnBrk="0" hangingPunct="1">
                        <a:lnSpc>
                          <a:spcPct val="107000"/>
                        </a:lnSpc>
                        <a:spcAft>
                          <a:spcPts val="0"/>
                        </a:spcAft>
                        <a:buFont typeface="Arial" panose="020B0604020202020204" pitchFamily="34" charset="0"/>
                        <a:buChar char="•"/>
                        <a:tabLst>
                          <a:tab pos="228600" algn="l"/>
                        </a:tabLst>
                      </a:pPr>
                      <a:r>
                        <a:rPr lang="en-ZA" sz="700" dirty="0" smtClean="0">
                          <a:effectLst/>
                          <a:latin typeface="Arial Narrow" panose="020B0606020202030204" pitchFamily="34" charset="0"/>
                          <a:ea typeface="Times New Roman" panose="02020603050405020304" pitchFamily="18" charset="0"/>
                          <a:cs typeface="Arial" panose="020B0604020202020204" pitchFamily="34" charset="0"/>
                        </a:rPr>
                        <a:t>Awaiting larger volumes to be </a:t>
                      </a:r>
                      <a:r>
                        <a:rPr lang="en-ZA" sz="700" kern="1200" dirty="0" smtClean="0">
                          <a:solidFill>
                            <a:schemeClr val="tx1"/>
                          </a:solidFill>
                          <a:effectLst/>
                          <a:latin typeface="Arial Narrow" panose="020B0606020202030204" pitchFamily="34" charset="0"/>
                          <a:ea typeface="Times New Roman" panose="02020603050405020304" pitchFamily="18" charset="0"/>
                          <a:cs typeface="Arial" panose="020B0604020202020204" pitchFamily="34" charset="0"/>
                        </a:rPr>
                        <a:t>lodged to ensure cost effective movement of mail</a:t>
                      </a:r>
                    </a:p>
                    <a:p>
                      <a:pPr marL="171450" lvl="0" indent="-171450" algn="l" defTabSz="914400" rtl="0" eaLnBrk="1" latinLnBrk="0" hangingPunct="1">
                        <a:lnSpc>
                          <a:spcPct val="107000"/>
                        </a:lnSpc>
                        <a:spcAft>
                          <a:spcPts val="0"/>
                        </a:spcAft>
                        <a:buFont typeface="Arial" panose="020B0604020202020204" pitchFamily="34" charset="0"/>
                        <a:buChar char="•"/>
                        <a:tabLst>
                          <a:tab pos="228600" algn="l"/>
                        </a:tabLst>
                      </a:pPr>
                      <a:r>
                        <a:rPr lang="en-ZA" sz="700" kern="1200" dirty="0" smtClean="0">
                          <a:solidFill>
                            <a:schemeClr val="tx1"/>
                          </a:solidFill>
                          <a:effectLst/>
                          <a:latin typeface="Arial Narrow" panose="020B0606020202030204" pitchFamily="34" charset="0"/>
                          <a:ea typeface="Times New Roman" panose="02020603050405020304" pitchFamily="18" charset="0"/>
                          <a:cs typeface="Arial" panose="020B0604020202020204" pitchFamily="34" charset="0"/>
                        </a:rPr>
                        <a:t>Continues review of the time of collections and drop-offs at branches to see if the routes can be covered with less vehicles</a:t>
                      </a:r>
                    </a:p>
                    <a:p>
                      <a:pPr marL="171450" lvl="0" indent="-171450" algn="l" defTabSz="914400" rtl="0" eaLnBrk="1" latinLnBrk="0" hangingPunct="1">
                        <a:lnSpc>
                          <a:spcPct val="107000"/>
                        </a:lnSpc>
                        <a:spcAft>
                          <a:spcPts val="0"/>
                        </a:spcAft>
                        <a:buFont typeface="Arial" panose="020B0604020202020204" pitchFamily="34" charset="0"/>
                        <a:buChar char="•"/>
                        <a:tabLst>
                          <a:tab pos="228600" algn="l"/>
                        </a:tabLst>
                      </a:pPr>
                      <a:r>
                        <a:rPr lang="en-ZA" sz="700" kern="1200" dirty="0" smtClean="0">
                          <a:solidFill>
                            <a:schemeClr val="tx1"/>
                          </a:solidFill>
                          <a:effectLst/>
                          <a:latin typeface="Arial Narrow" panose="020B0606020202030204" pitchFamily="34" charset="0"/>
                          <a:ea typeface="Times New Roman" panose="02020603050405020304" pitchFamily="18" charset="0"/>
                          <a:cs typeface="Arial" panose="020B0604020202020204" pitchFamily="34" charset="0"/>
                        </a:rPr>
                        <a:t>Sweep teams were introduced in the delivery area to assist with reducing carry-overs. However this will be limited as additional vehicles are been extracted from the fleet</a:t>
                      </a:r>
                    </a:p>
                    <a:p>
                      <a:pPr marL="171450" lvl="0" indent="-171450" algn="l" defTabSz="914400" rtl="0" eaLnBrk="1" latinLnBrk="0" hangingPunct="1">
                        <a:lnSpc>
                          <a:spcPct val="107000"/>
                        </a:lnSpc>
                        <a:spcAft>
                          <a:spcPts val="0"/>
                        </a:spcAft>
                        <a:buFont typeface="Arial" panose="020B0604020202020204" pitchFamily="34" charset="0"/>
                        <a:buChar char="•"/>
                        <a:tabLst>
                          <a:tab pos="228600" algn="l"/>
                        </a:tabLst>
                      </a:pPr>
                      <a:r>
                        <a:rPr lang="en-ZA" sz="700" kern="1200" dirty="0" smtClean="0">
                          <a:solidFill>
                            <a:schemeClr val="tx1"/>
                          </a:solidFill>
                          <a:effectLst/>
                          <a:latin typeface="Arial Narrow" panose="020B0606020202030204" pitchFamily="34" charset="0"/>
                          <a:ea typeface="Times New Roman" panose="02020603050405020304" pitchFamily="18" charset="0"/>
                          <a:cs typeface="Arial" panose="020B0604020202020204" pitchFamily="34" charset="0"/>
                        </a:rPr>
                        <a:t>Some personnel utilise their private vehicles to assist and we also utilise public transport where possible for postmen</a:t>
                      </a:r>
                    </a:p>
                    <a:p>
                      <a:pPr marL="171450" lvl="0" indent="-171450" algn="l" defTabSz="914400" rtl="0" eaLnBrk="1" latinLnBrk="0" hangingPunct="1">
                        <a:lnSpc>
                          <a:spcPct val="107000"/>
                        </a:lnSpc>
                        <a:spcAft>
                          <a:spcPts val="0"/>
                        </a:spcAft>
                        <a:buFont typeface="Arial" panose="020B0604020202020204" pitchFamily="34" charset="0"/>
                        <a:buChar char="•"/>
                        <a:tabLst>
                          <a:tab pos="228600" algn="l"/>
                        </a:tabLst>
                      </a:pPr>
                      <a:r>
                        <a:rPr lang="en-ZA" sz="700" kern="1200" dirty="0" smtClean="0">
                          <a:solidFill>
                            <a:schemeClr val="tx1"/>
                          </a:solidFill>
                          <a:effectLst/>
                          <a:latin typeface="Arial Narrow" panose="020B0606020202030204" pitchFamily="34" charset="0"/>
                          <a:ea typeface="Times New Roman" panose="02020603050405020304" pitchFamily="18" charset="0"/>
                          <a:cs typeface="Arial" panose="020B0604020202020204" pitchFamily="34" charset="0"/>
                        </a:rPr>
                        <a:t>Continuously requesting Finance to pay suppliers that impact on the delivery standards, including delivery agents where we still have them</a:t>
                      </a:r>
                    </a:p>
                    <a:p>
                      <a:pPr marL="171450" lvl="0" indent="-171450" algn="l" defTabSz="914400" rtl="0" eaLnBrk="1" latinLnBrk="0" hangingPunct="1">
                        <a:lnSpc>
                          <a:spcPct val="107000"/>
                        </a:lnSpc>
                        <a:spcAft>
                          <a:spcPts val="0"/>
                        </a:spcAft>
                        <a:buFont typeface="Arial" panose="020B0604020202020204" pitchFamily="34" charset="0"/>
                        <a:buChar char="•"/>
                        <a:tabLst>
                          <a:tab pos="228600" algn="l"/>
                        </a:tabLst>
                      </a:pPr>
                      <a:r>
                        <a:rPr lang="en-ZA" sz="700" kern="1200" dirty="0" smtClean="0">
                          <a:solidFill>
                            <a:schemeClr val="tx1"/>
                          </a:solidFill>
                          <a:effectLst/>
                          <a:latin typeface="Arial Narrow" panose="020B0606020202030204" pitchFamily="34" charset="0"/>
                          <a:ea typeface="Times New Roman" panose="02020603050405020304" pitchFamily="18" charset="0"/>
                          <a:cs typeface="Arial" panose="020B0604020202020204" pitchFamily="34" charset="0"/>
                        </a:rPr>
                        <a:t>Submitted critical positions to be filled for approval</a:t>
                      </a:r>
                    </a:p>
                    <a:p>
                      <a:pPr marL="171450" lvl="0" indent="-171450" algn="l" defTabSz="914400" rtl="0" eaLnBrk="1" latinLnBrk="0" hangingPunct="1">
                        <a:lnSpc>
                          <a:spcPct val="107000"/>
                        </a:lnSpc>
                        <a:spcAft>
                          <a:spcPts val="0"/>
                        </a:spcAft>
                        <a:buFont typeface="Arial" panose="020B0604020202020204" pitchFamily="34" charset="0"/>
                        <a:buChar char="•"/>
                        <a:tabLst>
                          <a:tab pos="228600" algn="l"/>
                        </a:tabLst>
                      </a:pPr>
                      <a:r>
                        <a:rPr lang="en-ZA" sz="700" kern="1200" dirty="0" smtClean="0">
                          <a:solidFill>
                            <a:schemeClr val="tx1"/>
                          </a:solidFill>
                          <a:effectLst/>
                          <a:latin typeface="Arial Narrow" panose="020B0606020202030204" pitchFamily="34" charset="0"/>
                          <a:ea typeface="Times New Roman" panose="02020603050405020304" pitchFamily="18" charset="0"/>
                          <a:cs typeface="Arial" panose="020B0604020202020204" pitchFamily="34" charset="0"/>
                        </a:rPr>
                        <a:t>Management and support staff still assisting whenever possible to clear carry-overs</a:t>
                      </a:r>
                    </a:p>
                    <a:p>
                      <a:pPr marL="171450" lvl="0" indent="-171450" algn="l" defTabSz="914400" rtl="0" eaLnBrk="1" latinLnBrk="0" hangingPunct="1">
                        <a:lnSpc>
                          <a:spcPct val="107000"/>
                        </a:lnSpc>
                        <a:spcAft>
                          <a:spcPts val="0"/>
                        </a:spcAft>
                        <a:buFont typeface="Arial" panose="020B0604020202020204" pitchFamily="34" charset="0"/>
                        <a:buChar char="•"/>
                        <a:tabLst>
                          <a:tab pos="228600" algn="l"/>
                        </a:tabLst>
                      </a:pPr>
                      <a:r>
                        <a:rPr lang="en-ZA" sz="700" kern="1200" dirty="0" smtClean="0">
                          <a:solidFill>
                            <a:schemeClr val="tx1"/>
                          </a:solidFill>
                          <a:effectLst/>
                          <a:latin typeface="Arial Narrow" panose="020B0606020202030204" pitchFamily="34" charset="0"/>
                          <a:ea typeface="Times New Roman" panose="02020603050405020304" pitchFamily="18" charset="0"/>
                          <a:cs typeface="Arial" panose="020B0604020202020204" pitchFamily="34" charset="0"/>
                        </a:rPr>
                        <a:t>Reviewing Mail Test results to show out short comings</a:t>
                      </a:r>
                    </a:p>
                    <a:p>
                      <a:pPr marL="171450" lvl="0" indent="-171450" algn="l" defTabSz="914400" rtl="0" eaLnBrk="1" latinLnBrk="0" hangingPunct="1">
                        <a:lnSpc>
                          <a:spcPct val="107000"/>
                        </a:lnSpc>
                        <a:spcAft>
                          <a:spcPts val="0"/>
                        </a:spcAft>
                        <a:buFont typeface="Arial" panose="020B0604020202020204" pitchFamily="34" charset="0"/>
                        <a:buChar char="•"/>
                        <a:tabLst>
                          <a:tab pos="228600" algn="l"/>
                        </a:tabLst>
                      </a:pPr>
                      <a:r>
                        <a:rPr lang="en-ZA" sz="700" kern="1200" dirty="0" smtClean="0">
                          <a:solidFill>
                            <a:schemeClr val="tx1"/>
                          </a:solidFill>
                          <a:effectLst/>
                          <a:latin typeface="Arial Narrow" panose="020B0606020202030204" pitchFamily="34" charset="0"/>
                          <a:ea typeface="Times New Roman" panose="02020603050405020304" pitchFamily="18" charset="0"/>
                          <a:cs typeface="Arial" panose="020B0604020202020204" pitchFamily="34" charset="0"/>
                        </a:rPr>
                        <a:t>Purchasing motor bikes to assist with deliveries</a:t>
                      </a:r>
                    </a:p>
                    <a:p>
                      <a:pPr marL="171450" lvl="0" indent="-171450" algn="l" defTabSz="914400" rtl="0" eaLnBrk="1" latinLnBrk="0" hangingPunct="1">
                        <a:lnSpc>
                          <a:spcPct val="107000"/>
                        </a:lnSpc>
                        <a:spcAft>
                          <a:spcPts val="0"/>
                        </a:spcAft>
                        <a:buFont typeface="Arial" panose="020B0604020202020204" pitchFamily="34" charset="0"/>
                        <a:buChar char="•"/>
                        <a:tabLst>
                          <a:tab pos="228600" algn="l"/>
                        </a:tabLst>
                      </a:pPr>
                      <a:r>
                        <a:rPr lang="en-ZA" sz="700" kern="1200" dirty="0" smtClean="0">
                          <a:solidFill>
                            <a:schemeClr val="tx1"/>
                          </a:solidFill>
                          <a:effectLst/>
                          <a:latin typeface="Arial Narrow" panose="020B0606020202030204" pitchFamily="34" charset="0"/>
                          <a:ea typeface="Times New Roman" panose="02020603050405020304" pitchFamily="18" charset="0"/>
                          <a:cs typeface="Arial" panose="020B0604020202020204" pitchFamily="34" charset="0"/>
                        </a:rPr>
                        <a:t>Looking at alternative assistance from external suppliers</a:t>
                      </a:r>
                      <a:endParaRPr lang="en-ZA" sz="700" kern="1200" dirty="0">
                        <a:solidFill>
                          <a:schemeClr val="tx1"/>
                        </a:solidFill>
                        <a:effectLst/>
                        <a:latin typeface="Arial Narrow" panose="020B0606020202030204" pitchFamily="34" charset="0"/>
                        <a:ea typeface="Times New Roman" panose="02020603050405020304" pitchFamily="18" charset="0"/>
                        <a:cs typeface="Arial" panose="020B060402020202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chemeClr val="accent1">
                          <a:lumMod val="60000"/>
                          <a:lumOff val="40000"/>
                        </a:schemeClr>
                      </a:solidFill>
                      <a:prstDash val="solid"/>
                      <a:round/>
                      <a:headEnd type="none" w="med" len="med"/>
                      <a:tailEnd type="none" w="med" len="med"/>
                    </a:lnB>
                  </a:tcPr>
                </a:tc>
                <a:extLst>
                  <a:ext uri="{0D108BD9-81ED-4DB2-BD59-A6C34878D82A}">
                    <a16:rowId xmlns:a16="http://schemas.microsoft.com/office/drawing/2014/main" xmlns="" val="10003"/>
                  </a:ext>
                </a:extLst>
              </a:tr>
              <a:tr h="1325412">
                <a:tc vMerge="1">
                  <a:txBody>
                    <a:bodyPr/>
                    <a:lstStyle/>
                    <a:p>
                      <a:endParaRPr lang="en-ZA"/>
                    </a:p>
                  </a:txBody>
                  <a:tcPr/>
                </a:tc>
                <a:tc vMerge="1">
                  <a:txBody>
                    <a:bodyPr/>
                    <a:lstStyle/>
                    <a:p>
                      <a:endParaRPr lang="en-ZA"/>
                    </a:p>
                  </a:txBody>
                  <a:tcPr/>
                </a:tc>
                <a:tc rowSpan="2">
                  <a:txBody>
                    <a:bodyPr/>
                    <a:lstStyle/>
                    <a:p>
                      <a:pPr algn="ctr" fontAlgn="ctr"/>
                      <a:r>
                        <a:rPr lang="en-GB" sz="700" b="0" i="0" u="none" strike="noStrike" dirty="0">
                          <a:solidFill>
                            <a:srgbClr val="000000"/>
                          </a:solidFill>
                          <a:effectLst/>
                          <a:latin typeface="Arial Narrow" panose="020B0606020202030204" pitchFamily="34" charset="0"/>
                        </a:rPr>
                        <a:t>4.2</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rowSpan="2">
                  <a:txBody>
                    <a:bodyPr/>
                    <a:lstStyle/>
                    <a:p>
                      <a:pPr algn="l" fontAlgn="ctr"/>
                      <a:r>
                        <a:rPr lang="en-ZA" sz="700" b="0" i="0" u="none" strike="noStrike" dirty="0">
                          <a:solidFill>
                            <a:srgbClr val="000000"/>
                          </a:solidFill>
                          <a:effectLst/>
                          <a:latin typeface="Arial Narrow" panose="020B0606020202030204" pitchFamily="34" charset="0"/>
                        </a:rPr>
                        <a:t>Maintain system availability uptime at online Post Office branches</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rowSpan="2">
                  <a:txBody>
                    <a:bodyPr/>
                    <a:lstStyle/>
                    <a:p>
                      <a:pPr algn="ctr" fontAlgn="ctr"/>
                      <a:r>
                        <a:rPr lang="en-GB" sz="700" b="0" i="0" u="none" strike="noStrike" dirty="0">
                          <a:solidFill>
                            <a:srgbClr val="000000"/>
                          </a:solidFill>
                          <a:effectLst/>
                          <a:latin typeface="Arial Narrow" panose="020B0606020202030204" pitchFamily="34" charset="0"/>
                        </a:rPr>
                        <a:t>98.00%</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rowSpan="2">
                  <a:txBody>
                    <a:bodyPr/>
                    <a:lstStyle/>
                    <a:p>
                      <a:pPr algn="ctr" fontAlgn="ctr"/>
                      <a:r>
                        <a:rPr lang="en-GB" sz="700" b="0" i="0" u="none" strike="noStrike" dirty="0" smtClean="0">
                          <a:solidFill>
                            <a:srgbClr val="000000"/>
                          </a:solidFill>
                          <a:effectLst/>
                          <a:latin typeface="Arial Narrow" panose="020B0606020202030204" pitchFamily="34" charset="0"/>
                        </a:rPr>
                        <a:t>98.90%</a:t>
                      </a:r>
                      <a:endParaRPr lang="en-GB" sz="700" b="0" i="0" u="none" strike="noStrike" dirty="0">
                        <a:solidFill>
                          <a:srgbClr val="000000"/>
                        </a:solidFill>
                        <a:effectLst/>
                        <a:latin typeface="Arial Narrow" panose="020B060602020203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rowSpan="2">
                  <a:txBody>
                    <a:bodyPr/>
                    <a:lstStyle/>
                    <a:p>
                      <a:pPr algn="ctr" fontAlgn="ctr"/>
                      <a:r>
                        <a:rPr lang="en-GB" sz="700" b="0" i="0" u="none" strike="noStrike" dirty="0" smtClean="0">
                          <a:solidFill>
                            <a:schemeClr val="tx1"/>
                          </a:solidFill>
                          <a:effectLst/>
                          <a:latin typeface="Arial Narrow" panose="020B0606020202030204" pitchFamily="34" charset="0"/>
                        </a:rPr>
                        <a:t>0.90%</a:t>
                      </a:r>
                      <a:endParaRPr lang="en-GB" sz="700" b="0" i="0" u="none" strike="noStrike" dirty="0">
                        <a:solidFill>
                          <a:schemeClr val="tx1"/>
                        </a:solidFill>
                        <a:effectLst/>
                        <a:latin typeface="Arial Narrow" panose="020B060602020203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rowSpan="2">
                  <a:txBody>
                    <a:bodyPr/>
                    <a:lstStyle/>
                    <a:p>
                      <a:pPr algn="ctr" fontAlgn="ctr"/>
                      <a:r>
                        <a:rPr lang="en-GB" sz="700" b="1" i="0" u="none" strike="noStrike" dirty="0">
                          <a:solidFill>
                            <a:srgbClr val="FFFFFF"/>
                          </a:solidFill>
                          <a:effectLst/>
                          <a:latin typeface="Arial Narrow" panose="020B0606020202030204" pitchFamily="34" charset="0"/>
                        </a:rPr>
                        <a:t>Achieved</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solidFill>
                      <a:srgbClr val="00B050"/>
                    </a:solidFill>
                  </a:tcPr>
                </a:tc>
                <a:tc>
                  <a:txBody>
                    <a:bodyPr/>
                    <a:lstStyle/>
                    <a:p>
                      <a:pPr algn="just">
                        <a:spcAft>
                          <a:spcPts val="0"/>
                        </a:spcAft>
                      </a:pPr>
                      <a:r>
                        <a:rPr lang="en-ZA" sz="700" dirty="0" smtClean="0">
                          <a:effectLst/>
                          <a:latin typeface="Arial Narrow" panose="020B0606020202030204" pitchFamily="34" charset="0"/>
                          <a:ea typeface="Calibri" panose="020F0502020204030204" pitchFamily="34" charset="0"/>
                        </a:rPr>
                        <a:t>The system availability uptime target of 98% for Q4 has been achieved at 99.90%, a variance of 1.90% on target.</a:t>
                      </a:r>
                      <a:endParaRPr lang="en-ZA" sz="700" dirty="0" smtClean="0">
                        <a:effectLst/>
                        <a:latin typeface="Arial" panose="020B0604020202020204" pitchFamily="34" charset="0"/>
                        <a:ea typeface="Calibri" panose="020F0502020204030204" pitchFamily="34" charset="0"/>
                      </a:endParaRPr>
                    </a:p>
                    <a:p>
                      <a:pPr algn="just">
                        <a:lnSpc>
                          <a:spcPct val="107000"/>
                        </a:lnSpc>
                        <a:spcAft>
                          <a:spcPts val="0"/>
                        </a:spcAft>
                        <a:tabLst>
                          <a:tab pos="228600" algn="l"/>
                        </a:tabLst>
                      </a:pPr>
                      <a:r>
                        <a:rPr lang="en-GB" sz="700" dirty="0" smtClean="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a:t>
                      </a:r>
                      <a:endParaRPr lang="en-ZA" sz="1050" dirty="0" smtClean="0">
                        <a:effectLst/>
                        <a:latin typeface="Calibri" panose="020F0502020204030204" pitchFamily="34" charset="0"/>
                        <a:ea typeface="Calibri" panose="020F0502020204030204" pitchFamily="34" charset="0"/>
                        <a:cs typeface="Times New Roman" panose="02020603050405020304" pitchFamily="18" charset="0"/>
                      </a:endParaRPr>
                    </a:p>
                    <a:p>
                      <a:r>
                        <a:rPr lang="en-ZA" sz="700" dirty="0" smtClean="0">
                          <a:effectLst/>
                          <a:latin typeface="Arial Narrow" panose="020B0606020202030204" pitchFamily="34" charset="0"/>
                          <a:ea typeface="Calibri" panose="020F0502020204030204" pitchFamily="34" charset="0"/>
                          <a:cs typeface="Arial" panose="020B0604020202020204" pitchFamily="34" charset="0"/>
                        </a:rPr>
                        <a:t>The only contributor to the exception for March 2022 is Internet and Exchange. As a result of the slow network response, the internet and exchange services experienced 0.9 % of downtime during March 2022.</a:t>
                      </a:r>
                      <a:endParaRPr lang="en-ZA" sz="700" b="0" i="0" u="none" strike="noStrike" dirty="0">
                        <a:solidFill>
                          <a:srgbClr val="000000"/>
                        </a:solidFill>
                        <a:effectLst/>
                        <a:latin typeface="Arial Narrow" panose="020B0606020202030204" pitchFamily="34" charset="0"/>
                      </a:endParaRPr>
                    </a:p>
                  </a:txBody>
                  <a:tcPr marL="5596" marR="5596" marT="5596" marB="0">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chemeClr val="accent1">
                          <a:lumMod val="60000"/>
                          <a:lumOff val="40000"/>
                        </a:schemeClr>
                      </a:solidFill>
                      <a:prstDash val="solid"/>
                      <a:round/>
                      <a:headEnd type="none" w="med" len="med"/>
                      <a:tailEnd type="none" w="med" len="med"/>
                    </a:lnT>
                    <a:lnB>
                      <a:noFill/>
                    </a:lnB>
                  </a:tcPr>
                </a:tc>
                <a:tc>
                  <a:txBody>
                    <a:bodyPr/>
                    <a:lstStyle/>
                    <a:p>
                      <a:pPr algn="just">
                        <a:lnSpc>
                          <a:spcPct val="107000"/>
                        </a:lnSpc>
                        <a:spcAft>
                          <a:spcPts val="0"/>
                        </a:spcAft>
                      </a:pPr>
                      <a:r>
                        <a:rPr lang="en-GB" sz="700" dirty="0" smtClean="0">
                          <a:effectLst/>
                          <a:latin typeface="Arial Narrow" panose="020B0606020202030204" pitchFamily="34" charset="0"/>
                          <a:ea typeface="Calibri" panose="020F0502020204030204" pitchFamily="34" charset="0"/>
                          <a:cs typeface="Arial" panose="020B0604020202020204" pitchFamily="34" charset="0"/>
                        </a:rPr>
                        <a:t>Upgrade of Data Centre</a:t>
                      </a:r>
                      <a:endParaRPr lang="en-ZA" sz="105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GB" sz="700" dirty="0" smtClean="0">
                          <a:effectLst/>
                          <a:latin typeface="Arial Narrow" panose="020B0606020202030204" pitchFamily="34" charset="0"/>
                          <a:ea typeface="Calibri" panose="020F0502020204030204" pitchFamily="34" charset="0"/>
                          <a:cs typeface="Arial" panose="020B0604020202020204" pitchFamily="34" charset="0"/>
                        </a:rPr>
                        <a:t> </a:t>
                      </a:r>
                      <a:endParaRPr lang="en-ZA" sz="105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GB" sz="700" dirty="0" smtClean="0">
                          <a:effectLst/>
                          <a:latin typeface="Arial Narrow" panose="020B0606020202030204" pitchFamily="34" charset="0"/>
                          <a:ea typeface="Calibri" panose="020F0502020204030204" pitchFamily="34" charset="0"/>
                          <a:cs typeface="Arial" panose="020B0604020202020204" pitchFamily="34" charset="0"/>
                        </a:rPr>
                        <a:t>Technology is in the process of reviewing the Top 10 applications based on new applications deployed and changes in business model (e.g. Postbank split) and where required, additional systems will be added for tracking purposes.</a:t>
                      </a:r>
                      <a:endParaRPr lang="en-ZA" sz="105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GB" sz="700" dirty="0" smtClean="0">
                          <a:effectLst/>
                          <a:latin typeface="Arial Narrow" panose="020B0606020202030204" pitchFamily="34" charset="0"/>
                          <a:ea typeface="Calibri" panose="020F0502020204030204" pitchFamily="34" charset="0"/>
                          <a:cs typeface="Arial" panose="020B0604020202020204" pitchFamily="34" charset="0"/>
                        </a:rPr>
                        <a:t> </a:t>
                      </a:r>
                      <a:endParaRPr lang="en-ZA" sz="1050" dirty="0" smtClean="0">
                        <a:effectLst/>
                        <a:latin typeface="Calibri" panose="020F0502020204030204" pitchFamily="34" charset="0"/>
                        <a:ea typeface="Calibri" panose="020F0502020204030204" pitchFamily="34" charset="0"/>
                        <a:cs typeface="Times New Roman" panose="02020603050405020304" pitchFamily="18" charset="0"/>
                      </a:endParaRPr>
                    </a:p>
                    <a:p>
                      <a:r>
                        <a:rPr lang="en-ZA" sz="700" dirty="0" smtClean="0">
                          <a:effectLst/>
                          <a:latin typeface="Arial Narrow" panose="020B0606020202030204" pitchFamily="34" charset="0"/>
                          <a:ea typeface="Calibri" panose="020F0502020204030204" pitchFamily="34" charset="0"/>
                          <a:cs typeface="Arial" panose="020B0604020202020204" pitchFamily="34" charset="0"/>
                        </a:rPr>
                        <a:t>A total of 1 272 of 1 329 sites have been fully commissioned with new equipment and upgraded connectivity, a 97% achievement of the network upgrade project. 57 sites remains to be completed </a:t>
                      </a:r>
                      <a:endParaRPr lang="en-ZA" sz="700" b="0" i="0" u="none" strike="noStrike" dirty="0">
                        <a:solidFill>
                          <a:srgbClr val="000000"/>
                        </a:solidFill>
                        <a:effectLst/>
                        <a:latin typeface="Arial Narrow" panose="020B060602020203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chemeClr val="accent1">
                          <a:lumMod val="60000"/>
                          <a:lumOff val="40000"/>
                        </a:schemeClr>
                      </a:solidFill>
                      <a:prstDash val="solid"/>
                      <a:round/>
                      <a:headEnd type="none" w="med" len="med"/>
                      <a:tailEnd type="none" w="med" len="med"/>
                    </a:lnT>
                    <a:lnB>
                      <a:noFill/>
                    </a:lnB>
                  </a:tcPr>
                </a:tc>
                <a:extLst>
                  <a:ext uri="{0D108BD9-81ED-4DB2-BD59-A6C34878D82A}">
                    <a16:rowId xmlns:a16="http://schemas.microsoft.com/office/drawing/2014/main" xmlns="" val="10004"/>
                  </a:ext>
                </a:extLst>
              </a:tr>
              <a:tr h="108290">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a:txBody>
                    <a:bodyPr/>
                    <a:lstStyle/>
                    <a:p>
                      <a:pPr algn="l" fontAlgn="ctr"/>
                      <a:r>
                        <a:rPr lang="en-ZA" sz="700" b="0" i="0" u="none" strike="noStrike" dirty="0">
                          <a:solidFill>
                            <a:srgbClr val="000000"/>
                          </a:solidFill>
                          <a:effectLst/>
                          <a:latin typeface="Arial Narrow" panose="020B0606020202030204" pitchFamily="34" charset="0"/>
                        </a:rPr>
                        <a:t> </a:t>
                      </a:r>
                    </a:p>
                  </a:txBody>
                  <a:tcPr marL="50364"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a:noFill/>
                    </a:lnT>
                    <a:lnB w="12700" cap="flat" cmpd="sng" algn="ctr">
                      <a:solidFill>
                        <a:srgbClr val="B4C6E7"/>
                      </a:solidFill>
                      <a:prstDash val="solid"/>
                      <a:round/>
                      <a:headEnd type="none" w="med" len="med"/>
                      <a:tailEnd type="none" w="med" len="med"/>
                    </a:lnB>
                  </a:tcPr>
                </a:tc>
                <a:tc>
                  <a:txBody>
                    <a:bodyPr/>
                    <a:lstStyle/>
                    <a:p>
                      <a:pPr algn="l" fontAlgn="ctr"/>
                      <a:r>
                        <a:rPr lang="en-ZA" sz="700" b="0" i="0" u="none" strike="noStrike" dirty="0">
                          <a:solidFill>
                            <a:srgbClr val="000000"/>
                          </a:solidFill>
                          <a:effectLst/>
                          <a:latin typeface="Arial Narrow" panose="020B0606020202030204" pitchFamily="34" charset="0"/>
                        </a:rPr>
                        <a:t> </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a:noFill/>
                    </a:lnT>
                    <a:lnB w="12700" cap="flat" cmpd="sng" algn="ctr">
                      <a:solidFill>
                        <a:srgbClr val="B4C6E7"/>
                      </a:solidFill>
                      <a:prstDash val="solid"/>
                      <a:round/>
                      <a:headEnd type="none" w="med" len="med"/>
                      <a:tailEnd type="none" w="med" len="med"/>
                    </a:lnB>
                  </a:tcPr>
                </a:tc>
                <a:extLst>
                  <a:ext uri="{0D108BD9-81ED-4DB2-BD59-A6C34878D82A}">
                    <a16:rowId xmlns:a16="http://schemas.microsoft.com/office/drawing/2014/main" xmlns="" val="10005"/>
                  </a:ext>
                </a:extLst>
              </a:tr>
            </a:tbl>
          </a:graphicData>
        </a:graphic>
      </p:graphicFrame>
    </p:spTree>
    <p:extLst>
      <p:ext uri="{BB962C8B-B14F-4D97-AF65-F5344CB8AC3E}">
        <p14:creationId xmlns:p14="http://schemas.microsoft.com/office/powerpoint/2010/main" xmlns="" val="35418291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xmlns="" id="{CB80AD8C-E181-0F4C-8B15-41DA6DF3525C}"/>
              </a:ext>
            </a:extLst>
          </p:cNvPr>
          <p:cNvSpPr txBox="1"/>
          <p:nvPr/>
        </p:nvSpPr>
        <p:spPr>
          <a:xfrm>
            <a:off x="86265" y="149979"/>
            <a:ext cx="8170631" cy="461665"/>
          </a:xfrm>
          <a:prstGeom prst="rect">
            <a:avLst/>
          </a:prstGeom>
          <a:noFill/>
        </p:spPr>
        <p:txBody>
          <a:bodyPr wrap="square" rtlCol="0">
            <a:spAutoFit/>
          </a:bodyPr>
          <a:lstStyle/>
          <a:p>
            <a:r>
              <a:rPr lang="en-ZA" sz="2400" b="1" dirty="0">
                <a:solidFill>
                  <a:srgbClr val="C00000"/>
                </a:solidFill>
                <a:latin typeface="Arial" panose="020B0604020202020204" pitchFamily="34" charset="0"/>
                <a:cs typeface="Arial" panose="020B0604020202020204" pitchFamily="34" charset="0"/>
              </a:rPr>
              <a:t>KPI Performance </a:t>
            </a:r>
            <a:r>
              <a:rPr lang="en-ZA" sz="2400" b="1" dirty="0" smtClean="0">
                <a:solidFill>
                  <a:srgbClr val="C00000"/>
                </a:solidFill>
                <a:latin typeface="Arial" panose="020B0604020202020204" pitchFamily="34" charset="0"/>
                <a:cs typeface="Arial" panose="020B0604020202020204" pitchFamily="34" charset="0"/>
              </a:rPr>
              <a:t>– Q4</a:t>
            </a:r>
            <a:r>
              <a:rPr lang="en-US" sz="2400" b="1" dirty="0" smtClean="0">
                <a:solidFill>
                  <a:srgbClr val="C00000"/>
                </a:solidFill>
                <a:latin typeface="Arial" panose="020B0604020202020204" pitchFamily="34" charset="0"/>
                <a:cs typeface="Arial" panose="020B0604020202020204" pitchFamily="34" charset="0"/>
              </a:rPr>
              <a:t> </a:t>
            </a:r>
            <a:r>
              <a:rPr lang="en-ZA" sz="2400" b="1" dirty="0">
                <a:solidFill>
                  <a:srgbClr val="C00000"/>
                </a:solidFill>
                <a:latin typeface="Arial" panose="020B0604020202020204" pitchFamily="34" charset="0"/>
                <a:cs typeface="Arial" panose="020B0604020202020204" pitchFamily="34" charset="0"/>
              </a:rPr>
              <a:t>2021/22 </a:t>
            </a:r>
          </a:p>
        </p:txBody>
      </p:sp>
      <p:graphicFrame>
        <p:nvGraphicFramePr>
          <p:cNvPr id="6" name="Table 5"/>
          <p:cNvGraphicFramePr>
            <a:graphicFrameLocks noGrp="1"/>
          </p:cNvGraphicFramePr>
          <p:nvPr>
            <p:extLst>
              <p:ext uri="{D42A27DB-BD31-4B8C-83A1-F6EECF244321}">
                <p14:modId xmlns:p14="http://schemas.microsoft.com/office/powerpoint/2010/main" xmlns="" val="2266286148"/>
              </p:ext>
            </p:extLst>
          </p:nvPr>
        </p:nvGraphicFramePr>
        <p:xfrm>
          <a:off x="121868" y="611644"/>
          <a:ext cx="8600791" cy="2392819"/>
        </p:xfrm>
        <a:graphic>
          <a:graphicData uri="http://schemas.openxmlformats.org/drawingml/2006/table">
            <a:tbl>
              <a:tblPr/>
              <a:tblGrid>
                <a:gridCol w="578946">
                  <a:extLst>
                    <a:ext uri="{9D8B030D-6E8A-4147-A177-3AD203B41FA5}">
                      <a16:colId xmlns:a16="http://schemas.microsoft.com/office/drawing/2014/main" xmlns="" val="20000"/>
                    </a:ext>
                  </a:extLst>
                </a:gridCol>
                <a:gridCol w="459480">
                  <a:extLst>
                    <a:ext uri="{9D8B030D-6E8A-4147-A177-3AD203B41FA5}">
                      <a16:colId xmlns:a16="http://schemas.microsoft.com/office/drawing/2014/main" xmlns="" val="20001"/>
                    </a:ext>
                  </a:extLst>
                </a:gridCol>
                <a:gridCol w="243495">
                  <a:extLst>
                    <a:ext uri="{9D8B030D-6E8A-4147-A177-3AD203B41FA5}">
                      <a16:colId xmlns:a16="http://schemas.microsoft.com/office/drawing/2014/main" xmlns="" val="20002"/>
                    </a:ext>
                  </a:extLst>
                </a:gridCol>
                <a:gridCol w="814379">
                  <a:extLst>
                    <a:ext uri="{9D8B030D-6E8A-4147-A177-3AD203B41FA5}">
                      <a16:colId xmlns:a16="http://schemas.microsoft.com/office/drawing/2014/main" xmlns="" val="20003"/>
                    </a:ext>
                  </a:extLst>
                </a:gridCol>
                <a:gridCol w="420343">
                  <a:extLst>
                    <a:ext uri="{9D8B030D-6E8A-4147-A177-3AD203B41FA5}">
                      <a16:colId xmlns:a16="http://schemas.microsoft.com/office/drawing/2014/main" xmlns="" val="20004"/>
                    </a:ext>
                  </a:extLst>
                </a:gridCol>
                <a:gridCol w="451478">
                  <a:extLst>
                    <a:ext uri="{9D8B030D-6E8A-4147-A177-3AD203B41FA5}">
                      <a16:colId xmlns:a16="http://schemas.microsoft.com/office/drawing/2014/main" xmlns="" val="20005"/>
                    </a:ext>
                  </a:extLst>
                </a:gridCol>
                <a:gridCol w="373639">
                  <a:extLst>
                    <a:ext uri="{9D8B030D-6E8A-4147-A177-3AD203B41FA5}">
                      <a16:colId xmlns:a16="http://schemas.microsoft.com/office/drawing/2014/main" xmlns="" val="20006"/>
                    </a:ext>
                  </a:extLst>
                </a:gridCol>
                <a:gridCol w="482616">
                  <a:extLst>
                    <a:ext uri="{9D8B030D-6E8A-4147-A177-3AD203B41FA5}">
                      <a16:colId xmlns:a16="http://schemas.microsoft.com/office/drawing/2014/main" xmlns="" val="20007"/>
                    </a:ext>
                  </a:extLst>
                </a:gridCol>
                <a:gridCol w="2386260">
                  <a:extLst>
                    <a:ext uri="{9D8B030D-6E8A-4147-A177-3AD203B41FA5}">
                      <a16:colId xmlns:a16="http://schemas.microsoft.com/office/drawing/2014/main" xmlns="" val="20008"/>
                    </a:ext>
                  </a:extLst>
                </a:gridCol>
                <a:gridCol w="2390155">
                  <a:extLst>
                    <a:ext uri="{9D8B030D-6E8A-4147-A177-3AD203B41FA5}">
                      <a16:colId xmlns:a16="http://schemas.microsoft.com/office/drawing/2014/main" xmlns="" val="20009"/>
                    </a:ext>
                  </a:extLst>
                </a:gridCol>
              </a:tblGrid>
              <a:tr h="188176">
                <a:tc rowSpan="3">
                  <a:txBody>
                    <a:bodyPr/>
                    <a:lstStyle/>
                    <a:p>
                      <a:pPr algn="ctr" fontAlgn="ctr"/>
                      <a:r>
                        <a:rPr lang="en-GB" sz="700" b="1" i="0" u="none" strike="noStrike" dirty="0">
                          <a:solidFill>
                            <a:srgbClr val="FFFFFF"/>
                          </a:solidFill>
                          <a:effectLst/>
                          <a:latin typeface="Arial Narrow" panose="020B0606020202030204" pitchFamily="34" charset="0"/>
                        </a:rPr>
                        <a:t>Objective</a:t>
                      </a:r>
                      <a:endParaRPr lang="en-ZA" sz="700" b="1" i="0" u="none" strike="noStrike" dirty="0">
                        <a:solidFill>
                          <a:srgbClr val="FFFFFF"/>
                        </a:solidFill>
                        <a:effectLst/>
                        <a:latin typeface="Arial Narrow" panose="020B060602020203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rgbClr val="002060"/>
                    </a:solidFill>
                  </a:tcPr>
                </a:tc>
                <a:tc rowSpan="3">
                  <a:txBody>
                    <a:bodyPr/>
                    <a:lstStyle/>
                    <a:p>
                      <a:pPr algn="ctr" fontAlgn="ctr"/>
                      <a:r>
                        <a:rPr lang="en-GB" sz="700" b="1" i="0" u="none" strike="noStrike" dirty="0">
                          <a:solidFill>
                            <a:srgbClr val="FFFFFF"/>
                          </a:solidFill>
                          <a:effectLst/>
                          <a:latin typeface="Arial Narrow" panose="020B0606020202030204" pitchFamily="34" charset="0"/>
                        </a:rPr>
                        <a:t>Goal</a:t>
                      </a:r>
                      <a:endParaRPr lang="en-ZA" sz="700" b="1" i="0" u="none" strike="noStrike" dirty="0">
                        <a:solidFill>
                          <a:srgbClr val="FFFFFF"/>
                        </a:solidFill>
                        <a:effectLst/>
                        <a:latin typeface="Arial Narrow" panose="020B060602020203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solidFill>
                      <a:srgbClr val="002060"/>
                    </a:solidFill>
                  </a:tcPr>
                </a:tc>
                <a:tc rowSpan="3">
                  <a:txBody>
                    <a:bodyPr/>
                    <a:lstStyle/>
                    <a:p>
                      <a:pPr algn="ctr" fontAlgn="ctr"/>
                      <a:r>
                        <a:rPr lang="en-GB" sz="700" b="1" i="0" u="none" strike="noStrike" dirty="0">
                          <a:solidFill>
                            <a:srgbClr val="FFFFFF"/>
                          </a:solidFill>
                          <a:effectLst/>
                          <a:latin typeface="Arial Narrow" panose="020B0606020202030204" pitchFamily="34" charset="0"/>
                        </a:rPr>
                        <a:t>KPI Ref</a:t>
                      </a:r>
                      <a:endParaRPr lang="en-ZA" sz="700" b="1" i="0" u="none" strike="noStrike" dirty="0">
                        <a:solidFill>
                          <a:srgbClr val="FFFFFF"/>
                        </a:solidFill>
                        <a:effectLst/>
                        <a:latin typeface="Arial Narrow" panose="020B060602020203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solidFill>
                      <a:srgbClr val="002060"/>
                    </a:solidFill>
                  </a:tcPr>
                </a:tc>
                <a:tc rowSpan="3">
                  <a:txBody>
                    <a:bodyPr/>
                    <a:lstStyle/>
                    <a:p>
                      <a:pPr algn="ctr" fontAlgn="ctr"/>
                      <a:r>
                        <a:rPr lang="en-GB" sz="700" b="1" i="0" u="none" strike="noStrike" dirty="0">
                          <a:solidFill>
                            <a:srgbClr val="FFFFFF"/>
                          </a:solidFill>
                          <a:effectLst/>
                          <a:latin typeface="Arial Narrow" panose="020B0606020202030204" pitchFamily="34" charset="0"/>
                        </a:rPr>
                        <a:t>Key Performance Indicator</a:t>
                      </a:r>
                      <a:endParaRPr lang="en-ZA" sz="700" b="1" i="0" u="none" strike="noStrike" dirty="0">
                        <a:solidFill>
                          <a:srgbClr val="FFFFFF"/>
                        </a:solidFill>
                        <a:effectLst/>
                        <a:latin typeface="Arial Narrow" panose="020B060602020203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solidFill>
                      <a:srgbClr val="002060"/>
                    </a:solidFill>
                  </a:tcPr>
                </a:tc>
                <a:tc gridSpan="6">
                  <a:txBody>
                    <a:bodyPr/>
                    <a:lstStyle/>
                    <a:p>
                      <a:pPr algn="ctr" fontAlgn="ctr"/>
                      <a:r>
                        <a:rPr lang="en-GB" sz="700" b="1" i="0" u="none" strike="noStrike" dirty="0" smtClean="0">
                          <a:solidFill>
                            <a:srgbClr val="FFFFFF"/>
                          </a:solidFill>
                          <a:effectLst/>
                          <a:latin typeface="Arial Narrow" panose="020B0606020202030204" pitchFamily="34" charset="0"/>
                        </a:rPr>
                        <a:t>Q4 </a:t>
                      </a:r>
                      <a:r>
                        <a:rPr lang="en-GB" sz="700" b="1" i="0" u="none" strike="noStrike" dirty="0">
                          <a:solidFill>
                            <a:srgbClr val="FFFFFF"/>
                          </a:solidFill>
                          <a:effectLst/>
                          <a:latin typeface="Arial Narrow" panose="020B0606020202030204" pitchFamily="34" charset="0"/>
                        </a:rPr>
                        <a:t>Performance</a:t>
                      </a:r>
                      <a:endParaRPr lang="en-ZA" sz="700" b="1" i="0" u="none" strike="noStrike" dirty="0">
                        <a:solidFill>
                          <a:srgbClr val="FFFFFF"/>
                        </a:solidFill>
                        <a:effectLst/>
                        <a:latin typeface="Arial Narrow" panose="020B060602020203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solidFill>
                      <a:srgbClr val="002060"/>
                    </a:solidFill>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xmlns="" val="10000"/>
                  </a:ext>
                </a:extLst>
              </a:tr>
              <a:tr h="188176">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rowSpan="2">
                  <a:txBody>
                    <a:bodyPr/>
                    <a:lstStyle/>
                    <a:p>
                      <a:pPr algn="ctr" fontAlgn="ctr"/>
                      <a:r>
                        <a:rPr lang="en-GB" sz="700" b="1" i="0" u="none" strike="noStrike" dirty="0">
                          <a:solidFill>
                            <a:srgbClr val="FFFFFF"/>
                          </a:solidFill>
                          <a:effectLst/>
                          <a:latin typeface="Arial Narrow" panose="020B0606020202030204" pitchFamily="34" charset="0"/>
                        </a:rPr>
                        <a:t>Target</a:t>
                      </a:r>
                      <a:endParaRPr lang="en-ZA" sz="700" b="1" i="0" u="none" strike="noStrike" dirty="0">
                        <a:solidFill>
                          <a:srgbClr val="FFFFFF"/>
                        </a:solidFill>
                        <a:effectLst/>
                        <a:latin typeface="Arial Narrow" panose="020B060602020203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solidFill>
                      <a:srgbClr val="002060"/>
                    </a:solidFill>
                  </a:tcPr>
                </a:tc>
                <a:tc rowSpan="2">
                  <a:txBody>
                    <a:bodyPr/>
                    <a:lstStyle/>
                    <a:p>
                      <a:pPr algn="ctr" fontAlgn="ctr"/>
                      <a:r>
                        <a:rPr lang="en-GB" sz="700" b="1" i="0" u="none" strike="noStrike" dirty="0">
                          <a:solidFill>
                            <a:srgbClr val="FFFFFF"/>
                          </a:solidFill>
                          <a:effectLst/>
                          <a:latin typeface="Arial Narrow" panose="020B0606020202030204" pitchFamily="34" charset="0"/>
                        </a:rPr>
                        <a:t>Actual</a:t>
                      </a:r>
                      <a:endParaRPr lang="en-ZA" sz="700" b="1" i="0" u="none" strike="noStrike" dirty="0">
                        <a:solidFill>
                          <a:srgbClr val="FFFFFF"/>
                        </a:solidFill>
                        <a:effectLst/>
                        <a:latin typeface="Arial Narrow" panose="020B060602020203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solidFill>
                      <a:srgbClr val="002060"/>
                    </a:solidFill>
                  </a:tcPr>
                </a:tc>
                <a:tc rowSpan="2">
                  <a:txBody>
                    <a:bodyPr/>
                    <a:lstStyle/>
                    <a:p>
                      <a:pPr algn="ctr" fontAlgn="ctr"/>
                      <a:r>
                        <a:rPr lang="en-GB" sz="700" b="1" i="0" u="none" strike="noStrike" dirty="0">
                          <a:solidFill>
                            <a:srgbClr val="FFFFFF"/>
                          </a:solidFill>
                          <a:effectLst/>
                          <a:latin typeface="Arial Narrow" panose="020B0606020202030204" pitchFamily="34" charset="0"/>
                        </a:rPr>
                        <a:t>Variance</a:t>
                      </a:r>
                      <a:endParaRPr lang="en-ZA" sz="700" b="1" i="0" u="none" strike="noStrike" dirty="0">
                        <a:solidFill>
                          <a:srgbClr val="FFFFFF"/>
                        </a:solidFill>
                        <a:effectLst/>
                        <a:latin typeface="Arial Narrow" panose="020B060602020203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solidFill>
                      <a:srgbClr val="002060"/>
                    </a:solidFill>
                  </a:tcPr>
                </a:tc>
                <a:tc>
                  <a:txBody>
                    <a:bodyPr/>
                    <a:lstStyle/>
                    <a:p>
                      <a:pPr algn="ctr" fontAlgn="ctr"/>
                      <a:r>
                        <a:rPr lang="en-GB" sz="700" b="1" i="0" u="none" strike="noStrike" dirty="0">
                          <a:solidFill>
                            <a:srgbClr val="FFFFFF"/>
                          </a:solidFill>
                          <a:effectLst/>
                          <a:latin typeface="Arial Narrow" panose="020B0606020202030204" pitchFamily="34" charset="0"/>
                        </a:rPr>
                        <a:t>Achieved/</a:t>
                      </a:r>
                      <a:endParaRPr lang="en-ZA" sz="700" b="1" i="0" u="none" strike="noStrike" dirty="0">
                        <a:solidFill>
                          <a:srgbClr val="FFFFFF"/>
                        </a:solidFill>
                        <a:effectLst/>
                        <a:latin typeface="Arial Narrow" panose="020B060602020203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a:noFill/>
                    </a:lnB>
                    <a:solidFill>
                      <a:srgbClr val="002060"/>
                    </a:solidFill>
                  </a:tcPr>
                </a:tc>
                <a:tc rowSpan="2">
                  <a:txBody>
                    <a:bodyPr/>
                    <a:lstStyle/>
                    <a:p>
                      <a:pPr algn="ctr" fontAlgn="ctr"/>
                      <a:r>
                        <a:rPr lang="en-GB" sz="700" b="1" i="0" u="none" strike="noStrike" dirty="0">
                          <a:solidFill>
                            <a:srgbClr val="FFFFFF"/>
                          </a:solidFill>
                          <a:effectLst/>
                          <a:latin typeface="Arial Narrow" panose="020B0606020202030204" pitchFamily="34" charset="0"/>
                        </a:rPr>
                        <a:t>Actual Performance and Reason for Target Variance/Deviation</a:t>
                      </a:r>
                      <a:endParaRPr lang="en-ZA" sz="700" b="1" i="0" u="none" strike="noStrike" dirty="0">
                        <a:solidFill>
                          <a:srgbClr val="FFFFFF"/>
                        </a:solidFill>
                        <a:effectLst/>
                        <a:latin typeface="Arial Narrow" panose="020B060602020203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solidFill>
                      <a:srgbClr val="002060"/>
                    </a:solidFill>
                  </a:tcPr>
                </a:tc>
                <a:tc rowSpan="2">
                  <a:txBody>
                    <a:bodyPr/>
                    <a:lstStyle/>
                    <a:p>
                      <a:pPr algn="ctr" fontAlgn="ctr"/>
                      <a:r>
                        <a:rPr lang="en-GB" sz="700" b="1" i="0" u="none" strike="noStrike" dirty="0">
                          <a:solidFill>
                            <a:srgbClr val="FFFFFF"/>
                          </a:solidFill>
                          <a:effectLst/>
                          <a:latin typeface="Arial Narrow" panose="020B0606020202030204" pitchFamily="34" charset="0"/>
                        </a:rPr>
                        <a:t>Mitigation and Recovery Plans</a:t>
                      </a:r>
                      <a:endParaRPr lang="en-ZA" sz="700" b="1" i="0" u="none" strike="noStrike" dirty="0">
                        <a:solidFill>
                          <a:srgbClr val="FFFFFF"/>
                        </a:solidFill>
                        <a:effectLst/>
                        <a:latin typeface="Arial Narrow" panose="020B0606020202030204" pitchFamily="34" charset="0"/>
                      </a:endParaRPr>
                    </a:p>
                  </a:txBody>
                  <a:tcPr marL="5596" marR="5596" marT="5596" marB="0">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solidFill>
                      <a:srgbClr val="002060"/>
                    </a:solidFill>
                  </a:tcPr>
                </a:tc>
                <a:extLst>
                  <a:ext uri="{0D108BD9-81ED-4DB2-BD59-A6C34878D82A}">
                    <a16:rowId xmlns:a16="http://schemas.microsoft.com/office/drawing/2014/main" xmlns="" val="10001"/>
                  </a:ext>
                </a:extLst>
              </a:tr>
              <a:tr h="188176">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a:txBody>
                    <a:bodyPr/>
                    <a:lstStyle/>
                    <a:p>
                      <a:pPr algn="ctr" fontAlgn="ctr"/>
                      <a:r>
                        <a:rPr lang="en-GB" sz="700" b="1" i="0" u="none" strike="noStrike" dirty="0">
                          <a:solidFill>
                            <a:srgbClr val="FFFFFF"/>
                          </a:solidFill>
                          <a:effectLst/>
                          <a:latin typeface="Arial Narrow" panose="020B0606020202030204" pitchFamily="34" charset="0"/>
                        </a:rPr>
                        <a:t>Not Achieved</a:t>
                      </a:r>
                      <a:endParaRPr lang="en-ZA" sz="700" b="1" i="0" u="none" strike="noStrike" dirty="0">
                        <a:solidFill>
                          <a:srgbClr val="FFFFFF"/>
                        </a:solidFill>
                        <a:effectLst/>
                        <a:latin typeface="Arial Narrow" panose="020B060602020203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a:noFill/>
                    </a:lnT>
                    <a:lnB w="12700" cap="flat" cmpd="sng" algn="ctr">
                      <a:solidFill>
                        <a:srgbClr val="B4C6E7"/>
                      </a:solidFill>
                      <a:prstDash val="solid"/>
                      <a:round/>
                      <a:headEnd type="none" w="med" len="med"/>
                      <a:tailEnd type="none" w="med" len="med"/>
                    </a:lnB>
                    <a:solidFill>
                      <a:srgbClr val="002060"/>
                    </a:solidFill>
                  </a:tcPr>
                </a:tc>
                <a:tc vMerge="1">
                  <a:txBody>
                    <a:bodyPr/>
                    <a:lstStyle/>
                    <a:p>
                      <a:endParaRPr lang="en-ZA"/>
                    </a:p>
                  </a:txBody>
                  <a:tcPr/>
                </a:tc>
                <a:tc vMerge="1">
                  <a:txBody>
                    <a:bodyPr/>
                    <a:lstStyle/>
                    <a:p>
                      <a:endParaRPr lang="en-ZA"/>
                    </a:p>
                  </a:txBody>
                  <a:tcPr/>
                </a:tc>
                <a:extLst>
                  <a:ext uri="{0D108BD9-81ED-4DB2-BD59-A6C34878D82A}">
                    <a16:rowId xmlns:a16="http://schemas.microsoft.com/office/drawing/2014/main" xmlns="" val="10002"/>
                  </a:ext>
                </a:extLst>
              </a:tr>
              <a:tr h="1143695">
                <a:tc rowSpan="2">
                  <a:txBody>
                    <a:bodyPr/>
                    <a:lstStyle/>
                    <a:p>
                      <a:pPr algn="l" fontAlgn="ctr"/>
                      <a:r>
                        <a:rPr lang="en-ZA" sz="700" b="0" i="0" u="none" strike="noStrike" dirty="0">
                          <a:solidFill>
                            <a:srgbClr val="000000"/>
                          </a:solidFill>
                          <a:effectLst/>
                          <a:latin typeface="Arial Narrow" panose="020B0606020202030204" pitchFamily="34" charset="0"/>
                        </a:rPr>
                        <a:t> </a:t>
                      </a:r>
                    </a:p>
                    <a:p>
                      <a:pPr marL="0" marR="0" indent="0" algn="l" defTabSz="914400" rtl="0" eaLnBrk="1" fontAlgn="ctr" latinLnBrk="0" hangingPunct="1">
                        <a:lnSpc>
                          <a:spcPct val="100000"/>
                        </a:lnSpc>
                        <a:spcBef>
                          <a:spcPts val="0"/>
                        </a:spcBef>
                        <a:spcAft>
                          <a:spcPts val="0"/>
                        </a:spcAft>
                        <a:buClrTx/>
                        <a:buSzTx/>
                        <a:buFontTx/>
                        <a:buNone/>
                        <a:tabLst/>
                        <a:defRPr/>
                      </a:pPr>
                      <a:r>
                        <a:rPr lang="en-ZA" sz="700" b="0" i="0" u="none" strike="noStrike" dirty="0">
                          <a:solidFill>
                            <a:srgbClr val="000000"/>
                          </a:solidFill>
                          <a:effectLst/>
                          <a:latin typeface="Arial Narrow" panose="020B0606020202030204" pitchFamily="34" charset="0"/>
                        </a:rPr>
                        <a:t> </a:t>
                      </a:r>
                      <a:r>
                        <a:rPr lang="en-GB" sz="700" b="1" i="0" u="none" strike="noStrike" kern="1200" dirty="0" smtClean="0">
                          <a:solidFill>
                            <a:srgbClr val="002060"/>
                          </a:solidFill>
                          <a:effectLst/>
                          <a:latin typeface="Arial Narrow" panose="020B0606020202030204" pitchFamily="34" charset="0"/>
                          <a:ea typeface="+mn-ea"/>
                          <a:cs typeface="+mn-cs"/>
                        </a:rPr>
                        <a:t>5. Business Modernisation and Digital Transformation</a:t>
                      </a:r>
                      <a:endParaRPr lang="en-ZA" sz="700" b="1" i="0" u="none" strike="noStrike" kern="1200" dirty="0" smtClean="0">
                        <a:solidFill>
                          <a:srgbClr val="002060"/>
                        </a:solidFill>
                        <a:effectLst/>
                        <a:latin typeface="Arial Narrow" panose="020B0606020202030204" pitchFamily="34" charset="0"/>
                        <a:ea typeface="+mn-ea"/>
                        <a:cs typeface="+mn-cs"/>
                      </a:endParaRPr>
                    </a:p>
                    <a:p>
                      <a:pPr algn="l" fontAlgn="ctr"/>
                      <a:endParaRPr lang="en-ZA" sz="700" b="0" i="0" u="none" strike="noStrike" dirty="0">
                        <a:solidFill>
                          <a:srgbClr val="000000"/>
                        </a:solidFill>
                        <a:effectLst/>
                        <a:latin typeface="Arial Narrow" panose="020B0606020202030204" pitchFamily="34" charset="0"/>
                      </a:endParaRPr>
                    </a:p>
                  </a:txBody>
                  <a:tcPr marL="5596" marR="5596" marT="5596" marB="0"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tcPr>
                </a:tc>
                <a:tc rowSpan="2">
                  <a:txBody>
                    <a:bodyPr/>
                    <a:lstStyle/>
                    <a:p>
                      <a:pPr algn="l" fontAlgn="ctr"/>
                      <a:r>
                        <a:rPr lang="en-ZA" sz="700" b="0" i="0" u="none" strike="noStrike" dirty="0">
                          <a:solidFill>
                            <a:srgbClr val="000000"/>
                          </a:solidFill>
                          <a:effectLst/>
                          <a:latin typeface="Arial Narrow" panose="020B0606020202030204" pitchFamily="34" charset="0"/>
                        </a:rPr>
                        <a:t>Improved market relevance through business modernisation, digital transformation and increased customer access to digital services</a:t>
                      </a:r>
                    </a:p>
                  </a:txBody>
                  <a:tcPr marL="5596" marR="5596" marT="5596" marB="0" anchor="ctr">
                    <a:lnL w="12700" cap="flat" cmpd="sng" algn="ctr">
                      <a:solidFill>
                        <a:schemeClr val="accent1">
                          <a:lumMod val="40000"/>
                          <a:lumOff val="60000"/>
                        </a:schemeClr>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a:txBody>
                    <a:bodyPr/>
                    <a:lstStyle/>
                    <a:p>
                      <a:pPr algn="ctr" fontAlgn="ctr"/>
                      <a:r>
                        <a:rPr lang="en-GB" sz="700" b="0" i="0" u="none" strike="noStrike" dirty="0">
                          <a:solidFill>
                            <a:srgbClr val="000000"/>
                          </a:solidFill>
                          <a:effectLst/>
                          <a:latin typeface="Arial Narrow" panose="020B0606020202030204" pitchFamily="34" charset="0"/>
                        </a:rPr>
                        <a:t>5.1</a:t>
                      </a:r>
                      <a:endParaRPr lang="en-ZA" sz="700" b="0" i="0" u="none" strike="noStrike" dirty="0">
                        <a:solidFill>
                          <a:srgbClr val="000000"/>
                        </a:solidFill>
                        <a:effectLst/>
                        <a:latin typeface="Arial Narrow" panose="020B060602020203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a:txBody>
                    <a:bodyPr/>
                    <a:lstStyle/>
                    <a:p>
                      <a:pPr algn="l" fontAlgn="ctr"/>
                      <a:r>
                        <a:rPr lang="en-GB" sz="700" b="0" i="0" u="none" strike="noStrike" dirty="0">
                          <a:solidFill>
                            <a:srgbClr val="000000"/>
                          </a:solidFill>
                          <a:effectLst/>
                          <a:latin typeface="Arial Narrow" panose="020B0606020202030204" pitchFamily="34" charset="0"/>
                        </a:rPr>
                        <a:t>Automation of mail Centres</a:t>
                      </a:r>
                      <a:endParaRPr lang="en-ZA" sz="700" b="0" i="0" u="none" strike="noStrike" dirty="0">
                        <a:solidFill>
                          <a:srgbClr val="000000"/>
                        </a:solidFill>
                        <a:effectLst/>
                        <a:latin typeface="Arial Narrow" panose="020B060602020203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a:txBody>
                    <a:bodyPr/>
                    <a:lstStyle/>
                    <a:p>
                      <a:pPr algn="ctr" fontAlgn="ctr"/>
                      <a:r>
                        <a:rPr lang="en-GB" sz="700" b="0" i="0" u="none" strike="noStrike" dirty="0" smtClean="0">
                          <a:solidFill>
                            <a:srgbClr val="000000"/>
                          </a:solidFill>
                          <a:effectLst/>
                          <a:latin typeface="Arial Narrow" panose="020B0606020202030204" pitchFamily="34" charset="0"/>
                        </a:rPr>
                        <a:t>100%</a:t>
                      </a:r>
                      <a:endParaRPr lang="en-ZA" sz="700" b="0" i="0" u="none" strike="noStrike" dirty="0">
                        <a:solidFill>
                          <a:srgbClr val="000000"/>
                        </a:solidFill>
                        <a:effectLst/>
                        <a:latin typeface="Arial Narrow" panose="020B060602020203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a:txBody>
                    <a:bodyPr/>
                    <a:lstStyle/>
                    <a:p>
                      <a:pPr algn="ctr" fontAlgn="ctr"/>
                      <a:r>
                        <a:rPr lang="en-GB" sz="700" b="0" i="0" u="none" strike="noStrike" dirty="0" smtClean="0">
                          <a:solidFill>
                            <a:srgbClr val="000000"/>
                          </a:solidFill>
                          <a:effectLst/>
                          <a:latin typeface="Arial Narrow" panose="020B0606020202030204" pitchFamily="34" charset="0"/>
                        </a:rPr>
                        <a:t>49%</a:t>
                      </a:r>
                      <a:endParaRPr lang="en-ZA" sz="700" b="0" i="0" u="none" strike="noStrike" dirty="0">
                        <a:solidFill>
                          <a:srgbClr val="000000"/>
                        </a:solidFill>
                        <a:effectLst/>
                        <a:latin typeface="Arial Narrow" panose="020B060602020203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a:txBody>
                    <a:bodyPr/>
                    <a:lstStyle/>
                    <a:p>
                      <a:pPr algn="ctr" fontAlgn="ctr"/>
                      <a:r>
                        <a:rPr lang="en-GB" sz="700" b="0" i="0" u="none" strike="noStrike" dirty="0" smtClean="0">
                          <a:solidFill>
                            <a:srgbClr val="FF0000"/>
                          </a:solidFill>
                          <a:effectLst/>
                          <a:latin typeface="Arial Narrow" panose="020B0606020202030204" pitchFamily="34" charset="0"/>
                        </a:rPr>
                        <a:t>-51%</a:t>
                      </a:r>
                      <a:endParaRPr lang="en-ZA" sz="700" b="0" i="0" u="none" strike="noStrike" dirty="0">
                        <a:solidFill>
                          <a:srgbClr val="FF0000"/>
                        </a:solidFill>
                        <a:effectLst/>
                        <a:latin typeface="Arial Narrow" panose="020B060602020203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a:txBody>
                    <a:bodyPr/>
                    <a:lstStyle/>
                    <a:p>
                      <a:pPr algn="ctr" fontAlgn="ctr"/>
                      <a:r>
                        <a:rPr lang="en-GB" sz="700" b="1" i="0" u="none" strike="noStrike" dirty="0">
                          <a:solidFill>
                            <a:srgbClr val="FFFFFF"/>
                          </a:solidFill>
                          <a:effectLst/>
                          <a:latin typeface="Arial Narrow" panose="020B0606020202030204" pitchFamily="34" charset="0"/>
                        </a:rPr>
                        <a:t>Not Achieved</a:t>
                      </a:r>
                      <a:endParaRPr lang="en-ZA" sz="700" b="1" i="0" u="none" strike="noStrike" dirty="0">
                        <a:solidFill>
                          <a:srgbClr val="FFFFFF"/>
                        </a:solidFill>
                        <a:effectLst/>
                        <a:latin typeface="Arial Narrow" panose="020B060602020203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solidFill>
                      <a:srgbClr val="FF0000"/>
                    </a:solidFill>
                  </a:tcPr>
                </a:tc>
                <a:tc>
                  <a:txBody>
                    <a:bodyPr/>
                    <a:lstStyle/>
                    <a:p>
                      <a:pPr algn="just" defTabSz="914400" rtl="0" eaLnBrk="1" fontAlgn="ctr" latinLnBrk="0" hangingPunct="1">
                        <a:lnSpc>
                          <a:spcPct val="107000"/>
                        </a:lnSpc>
                        <a:spcAft>
                          <a:spcPts val="0"/>
                        </a:spcAft>
                        <a:buFont typeface="Arial" panose="020B0604020202020204" pitchFamily="34" charset="0"/>
                      </a:pPr>
                      <a:r>
                        <a:rPr lang="en-ZA" sz="700" b="0" i="0" u="none" strike="noStrike" kern="1200" dirty="0" smtClean="0">
                          <a:solidFill>
                            <a:srgbClr val="000000"/>
                          </a:solidFill>
                          <a:effectLst/>
                          <a:latin typeface="Arial Narrow" panose="020B0606020202030204" pitchFamily="34" charset="0"/>
                          <a:ea typeface="Arial" panose="020B0604020202020204" pitchFamily="34" charset="0"/>
                          <a:cs typeface="+mn-cs"/>
                        </a:rPr>
                        <a:t>The target for Q4 has not been achieved with 48.50% against the target of 100% with a negative variance of 51.5%. </a:t>
                      </a:r>
                    </a:p>
                    <a:p>
                      <a:pPr algn="just" defTabSz="914400" rtl="0" eaLnBrk="1" fontAlgn="ctr" latinLnBrk="0" hangingPunct="1">
                        <a:lnSpc>
                          <a:spcPct val="107000"/>
                        </a:lnSpc>
                        <a:spcAft>
                          <a:spcPts val="0"/>
                        </a:spcAft>
                        <a:buFont typeface="Arial" panose="020B0604020202020204" pitchFamily="34" charset="0"/>
                      </a:pPr>
                      <a:r>
                        <a:rPr lang="en-GB" sz="700" b="0" i="0" u="none" strike="noStrike" kern="1200" dirty="0" smtClean="0">
                          <a:solidFill>
                            <a:srgbClr val="000000"/>
                          </a:solidFill>
                          <a:effectLst/>
                          <a:latin typeface="Arial Narrow" panose="020B0606020202030204" pitchFamily="34" charset="0"/>
                          <a:ea typeface="Arial" panose="020B0604020202020204" pitchFamily="34" charset="0"/>
                          <a:cs typeface="+mn-cs"/>
                        </a:rPr>
                        <a:t> </a:t>
                      </a:r>
                      <a:endParaRPr lang="en-ZA" sz="700" b="0" i="0" u="none" strike="noStrike" kern="1200" dirty="0" smtClean="0">
                        <a:solidFill>
                          <a:srgbClr val="000000"/>
                        </a:solidFill>
                        <a:effectLst/>
                        <a:latin typeface="Arial Narrow" panose="020B0606020202030204" pitchFamily="34" charset="0"/>
                        <a:ea typeface="Arial" panose="020B0604020202020204" pitchFamily="34" charset="0"/>
                        <a:cs typeface="+mn-cs"/>
                      </a:endParaRPr>
                    </a:p>
                    <a:p>
                      <a:pPr algn="just" defTabSz="914400" rtl="0" eaLnBrk="1" fontAlgn="ctr" latinLnBrk="0" hangingPunct="1">
                        <a:buFont typeface="Arial" panose="020B0604020202020204" pitchFamily="34" charset="0"/>
                      </a:pPr>
                      <a:r>
                        <a:rPr lang="en-ZA" sz="700" b="0" i="0" u="none" strike="noStrike" kern="1200" dirty="0" smtClean="0">
                          <a:solidFill>
                            <a:srgbClr val="000000"/>
                          </a:solidFill>
                          <a:effectLst/>
                          <a:latin typeface="Arial Narrow" panose="020B0606020202030204" pitchFamily="34" charset="0"/>
                          <a:ea typeface="Arial" panose="020B0604020202020204" pitchFamily="34" charset="0"/>
                          <a:cs typeface="+mn-cs"/>
                        </a:rPr>
                        <a:t>Machine parts are not available at Durmail and therefore the machine is not functional, impacting negatively on the overall performance</a:t>
                      </a:r>
                      <a:endParaRPr lang="en-ZA" sz="700" b="0" i="0" u="none" strike="noStrike" kern="1200" dirty="0">
                        <a:solidFill>
                          <a:srgbClr val="000000"/>
                        </a:solidFill>
                        <a:effectLst/>
                        <a:latin typeface="Arial Narrow" panose="020B0606020202030204" pitchFamily="34" charset="0"/>
                        <a:ea typeface="Arial" panose="020B0604020202020204" pitchFamily="34" charset="0"/>
                        <a:cs typeface="+mn-cs"/>
                      </a:endParaRPr>
                    </a:p>
                  </a:txBody>
                  <a:tcPr marL="5596" marR="5596" marT="5596" marB="0">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tcPr>
                </a:tc>
                <a:tc>
                  <a:txBody>
                    <a:bodyPr/>
                    <a:lstStyle/>
                    <a:p>
                      <a:pPr algn="just" defTabSz="914400" rtl="0" eaLnBrk="1" fontAlgn="ctr" latinLnBrk="0" hangingPunct="1">
                        <a:lnSpc>
                          <a:spcPct val="107000"/>
                        </a:lnSpc>
                        <a:spcAft>
                          <a:spcPts val="800"/>
                        </a:spcAft>
                        <a:buFont typeface="Arial" panose="020B0604020202020204" pitchFamily="34" charset="0"/>
                        <a:tabLst>
                          <a:tab pos="228600" algn="l"/>
                        </a:tabLst>
                      </a:pPr>
                      <a:r>
                        <a:rPr lang="en-ZA" sz="700" b="0" i="0" u="none" strike="noStrike" kern="1200" dirty="0" smtClean="0">
                          <a:solidFill>
                            <a:srgbClr val="000000"/>
                          </a:solidFill>
                          <a:effectLst/>
                          <a:latin typeface="Arial Narrow" panose="020B0606020202030204" pitchFamily="34" charset="0"/>
                          <a:ea typeface="Arial" panose="020B0604020202020204" pitchFamily="34" charset="0"/>
                          <a:cs typeface="+mn-cs"/>
                        </a:rPr>
                        <a:t>Management intervention is to be prioritised in order to optimise machine usage and increased machine throughput.</a:t>
                      </a:r>
                    </a:p>
                    <a:p>
                      <a:pPr marL="171450" lvl="0" indent="-171450" algn="just" defTabSz="914400" rtl="0" eaLnBrk="1" fontAlgn="ctr" latinLnBrk="0" hangingPunct="1">
                        <a:lnSpc>
                          <a:spcPct val="107000"/>
                        </a:lnSpc>
                        <a:spcAft>
                          <a:spcPts val="0"/>
                        </a:spcAft>
                        <a:buFont typeface="Arial" panose="020B0604020202020204" pitchFamily="34" charset="0"/>
                        <a:buChar char="•"/>
                        <a:tabLst>
                          <a:tab pos="228600" algn="l"/>
                        </a:tabLst>
                      </a:pPr>
                      <a:r>
                        <a:rPr lang="en-ZA" sz="700" b="0" i="0" u="none" strike="noStrike" kern="1200" dirty="0" smtClean="0">
                          <a:solidFill>
                            <a:srgbClr val="000000"/>
                          </a:solidFill>
                          <a:effectLst/>
                          <a:latin typeface="Arial Narrow" panose="020B0606020202030204" pitchFamily="34" charset="0"/>
                          <a:ea typeface="Arial" panose="020B0604020202020204" pitchFamily="34" charset="0"/>
                          <a:cs typeface="+mn-cs"/>
                        </a:rPr>
                        <a:t>Purchasing of spare parts in progress – specification document completed.</a:t>
                      </a:r>
                    </a:p>
                    <a:p>
                      <a:pPr marL="171450" lvl="0" indent="-171450" algn="just" defTabSz="914400" rtl="0" eaLnBrk="1" fontAlgn="ctr" latinLnBrk="0" hangingPunct="1">
                        <a:lnSpc>
                          <a:spcPct val="107000"/>
                        </a:lnSpc>
                        <a:spcAft>
                          <a:spcPts val="0"/>
                        </a:spcAft>
                        <a:buFont typeface="Arial" panose="020B0604020202020204" pitchFamily="34" charset="0"/>
                        <a:buChar char="•"/>
                        <a:tabLst>
                          <a:tab pos="228600" algn="l"/>
                        </a:tabLst>
                      </a:pPr>
                      <a:r>
                        <a:rPr lang="en-ZA" sz="700" b="0" i="0" u="none" strike="noStrike" kern="1200" dirty="0" smtClean="0">
                          <a:solidFill>
                            <a:srgbClr val="000000"/>
                          </a:solidFill>
                          <a:effectLst/>
                          <a:latin typeface="Arial Narrow" panose="020B0606020202030204" pitchFamily="34" charset="0"/>
                          <a:ea typeface="Arial" panose="020B0604020202020204" pitchFamily="34" charset="0"/>
                          <a:cs typeface="+mn-cs"/>
                        </a:rPr>
                        <a:t>Tracking of this KPI will ensure renewed focus to minimise manual sorting.</a:t>
                      </a:r>
                    </a:p>
                    <a:p>
                      <a:pPr algn="just" defTabSz="914400" rtl="0" eaLnBrk="1" fontAlgn="ctr" latinLnBrk="0" hangingPunct="1">
                        <a:buFont typeface="Arial" panose="020B0604020202020204" pitchFamily="34" charset="0"/>
                      </a:pPr>
                      <a:r>
                        <a:rPr lang="en-ZA" sz="700" b="0" i="0" u="none" strike="noStrike" kern="1200" dirty="0" smtClean="0">
                          <a:solidFill>
                            <a:srgbClr val="000000"/>
                          </a:solidFill>
                          <a:effectLst/>
                          <a:latin typeface="Arial Narrow" panose="020B0606020202030204" pitchFamily="34" charset="0"/>
                          <a:ea typeface="Arial" panose="020B0604020202020204" pitchFamily="34" charset="0"/>
                          <a:cs typeface="+mn-cs"/>
                        </a:rPr>
                        <a:t>As part of broader Automation of Mail Centre program, research on Open Source IoT technology was initiated through Unisa as part of the broader design of internet of things.</a:t>
                      </a:r>
                      <a:endParaRPr lang="en-ZA" sz="700" b="0" i="0" u="none" strike="noStrike" kern="1200" dirty="0">
                        <a:solidFill>
                          <a:srgbClr val="000000"/>
                        </a:solidFill>
                        <a:effectLst/>
                        <a:latin typeface="Arial Narrow" panose="020B0606020202030204" pitchFamily="34" charset="0"/>
                        <a:ea typeface="Arial" panose="020B0604020202020204" pitchFamily="34" charset="0"/>
                        <a:cs typeface="+mn-cs"/>
                      </a:endParaRPr>
                    </a:p>
                  </a:txBody>
                  <a:tcPr marL="5596" marR="5596" marT="5596" marB="0">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tcPr>
                </a:tc>
                <a:extLst>
                  <a:ext uri="{0D108BD9-81ED-4DB2-BD59-A6C34878D82A}">
                    <a16:rowId xmlns:a16="http://schemas.microsoft.com/office/drawing/2014/main" xmlns="" val="10003"/>
                  </a:ext>
                </a:extLst>
              </a:tr>
              <a:tr h="684596">
                <a:tc vMerge="1">
                  <a:txBody>
                    <a:bodyPr/>
                    <a:lstStyle/>
                    <a:p>
                      <a:endParaRPr lang="en-ZA"/>
                    </a:p>
                  </a:txBody>
                  <a:tcPr/>
                </a:tc>
                <a:tc vMerge="1">
                  <a:txBody>
                    <a:bodyPr/>
                    <a:lstStyle/>
                    <a:p>
                      <a:endParaRPr lang="en-ZA"/>
                    </a:p>
                  </a:txBody>
                  <a:tcPr/>
                </a:tc>
                <a:tc>
                  <a:txBody>
                    <a:bodyPr/>
                    <a:lstStyle/>
                    <a:p>
                      <a:pPr algn="ctr" fontAlgn="ctr"/>
                      <a:r>
                        <a:rPr lang="en-GB" sz="700" b="0" i="0" u="none" strike="noStrike" dirty="0">
                          <a:solidFill>
                            <a:srgbClr val="000000"/>
                          </a:solidFill>
                          <a:effectLst/>
                          <a:latin typeface="Arial Narrow" panose="020B0606020202030204" pitchFamily="34" charset="0"/>
                        </a:rPr>
                        <a:t>5.2</a:t>
                      </a:r>
                      <a:endParaRPr lang="en-ZA" sz="700" b="0" i="0" u="none" strike="noStrike" dirty="0">
                        <a:solidFill>
                          <a:srgbClr val="000000"/>
                        </a:solidFill>
                        <a:effectLst/>
                        <a:latin typeface="Arial Narrow" panose="020B060602020203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a:txBody>
                    <a:bodyPr/>
                    <a:lstStyle/>
                    <a:p>
                      <a:pPr algn="l" fontAlgn="ctr"/>
                      <a:r>
                        <a:rPr lang="en-GB" sz="700" b="0" i="0" u="none" strike="noStrike" dirty="0">
                          <a:solidFill>
                            <a:srgbClr val="000000"/>
                          </a:solidFill>
                          <a:effectLst/>
                          <a:latin typeface="Arial Narrow" panose="020B0606020202030204" pitchFamily="34" charset="0"/>
                        </a:rPr>
                        <a:t>Launch digital solutions for products and services</a:t>
                      </a:r>
                      <a:endParaRPr lang="en-ZA" sz="700" b="0" i="0" u="none" strike="noStrike" dirty="0">
                        <a:solidFill>
                          <a:srgbClr val="000000"/>
                        </a:solidFill>
                        <a:effectLst/>
                        <a:latin typeface="Arial Narrow" panose="020B060602020203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a:txBody>
                    <a:bodyPr/>
                    <a:lstStyle/>
                    <a:p>
                      <a:pPr algn="ctr" fontAlgn="ctr"/>
                      <a:r>
                        <a:rPr lang="en-ZA" sz="700" b="0" i="0" u="none" strike="noStrike" dirty="0">
                          <a:solidFill>
                            <a:srgbClr val="000000"/>
                          </a:solidFill>
                          <a:effectLst/>
                          <a:latin typeface="Arial Narrow" panose="020B0606020202030204" pitchFamily="34" charset="0"/>
                        </a:rPr>
                        <a:t>1</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ZA" sz="700" b="0" i="0" u="none" strike="noStrike" kern="1200" dirty="0">
                          <a:solidFill>
                            <a:srgbClr val="000000"/>
                          </a:solidFill>
                          <a:effectLst/>
                          <a:latin typeface="Arial Narrow" panose="020B0606020202030204" pitchFamily="34" charset="0"/>
                          <a:ea typeface="+mn-ea"/>
                          <a:cs typeface="+mn-cs"/>
                        </a:rPr>
                        <a:t>1</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a:txBody>
                    <a:bodyPr/>
                    <a:lstStyle/>
                    <a:p>
                      <a:pPr marL="0" algn="ctr" defTabSz="914400" rtl="0" eaLnBrk="1" fontAlgn="ctr" latinLnBrk="0" hangingPunct="1"/>
                      <a:r>
                        <a:rPr lang="en-ZA" sz="700" b="0" i="0" u="none" strike="noStrike" kern="1200" dirty="0">
                          <a:solidFill>
                            <a:srgbClr val="000000"/>
                          </a:solidFill>
                          <a:effectLst/>
                          <a:latin typeface="Arial Narrow" panose="020B0606020202030204" pitchFamily="34" charset="0"/>
                          <a:ea typeface="+mn-ea"/>
                          <a:cs typeface="+mn-cs"/>
                        </a:rPr>
                        <a:t>0</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700" b="1" i="0" u="none" strike="noStrike" dirty="0">
                          <a:solidFill>
                            <a:srgbClr val="FFFFFF"/>
                          </a:solidFill>
                          <a:effectLst/>
                          <a:latin typeface="Arial Narrow" panose="020B0606020202030204" pitchFamily="34" charset="0"/>
                        </a:rPr>
                        <a:t>Achieved</a:t>
                      </a:r>
                    </a:p>
                    <a:p>
                      <a:endParaRPr lang="en-ZA" sz="700" b="0" i="0" u="none" strike="noStrike" kern="1200" dirty="0">
                        <a:solidFill>
                          <a:srgbClr val="000000"/>
                        </a:solidFill>
                        <a:effectLst/>
                        <a:latin typeface="Arial Narrow" panose="020B0606020202030204" pitchFamily="34" charset="0"/>
                        <a:ea typeface="+mn-ea"/>
                        <a:cs typeface="+mn-cs"/>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solidFill>
                      <a:srgbClr val="00B050"/>
                    </a:solidFill>
                  </a:tcPr>
                </a:tc>
                <a:tc>
                  <a:txBody>
                    <a:bodyPr/>
                    <a:lstStyle/>
                    <a:p>
                      <a:pPr marL="0" algn="just" defTabSz="914400" rtl="0" eaLnBrk="1" fontAlgn="ctr" latinLnBrk="0" hangingPunct="1">
                        <a:lnSpc>
                          <a:spcPct val="107000"/>
                        </a:lnSpc>
                        <a:spcAft>
                          <a:spcPts val="0"/>
                        </a:spcAft>
                        <a:buFont typeface="Arial" panose="020B0604020202020204" pitchFamily="34" charset="0"/>
                      </a:pPr>
                      <a:r>
                        <a:rPr lang="en-ZA" sz="700" b="0" i="0" u="none" strike="noStrike" kern="1200" dirty="0">
                          <a:solidFill>
                            <a:srgbClr val="000000"/>
                          </a:solidFill>
                          <a:effectLst/>
                          <a:latin typeface="Arial Narrow" panose="020B0606020202030204" pitchFamily="34" charset="0"/>
                          <a:ea typeface="Arial" panose="020B0604020202020204" pitchFamily="34" charset="0"/>
                          <a:cs typeface="+mn-cs"/>
                        </a:rPr>
                        <a:t>The target was achieved with one solution launched during Q4. The online MVL system was launched in February 2022.</a:t>
                      </a:r>
                    </a:p>
                  </a:txBody>
                  <a:tcPr marL="68580" marR="68580" marT="0"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a:txBody>
                    <a:bodyPr/>
                    <a:lstStyle/>
                    <a:p>
                      <a:pPr algn="just">
                        <a:lnSpc>
                          <a:spcPct val="107000"/>
                        </a:lnSpc>
                        <a:spcAft>
                          <a:spcPts val="0"/>
                        </a:spcAft>
                      </a:pPr>
                      <a:r>
                        <a:rPr lang="en-ZA" sz="700" dirty="0">
                          <a:effectLst/>
                          <a:latin typeface="Arial Narrow" panose="020B0606020202030204" pitchFamily="34" charset="0"/>
                          <a:ea typeface="Calibri" panose="020F0502020204030204" pitchFamily="34" charset="0"/>
                          <a:cs typeface="Arial" panose="020B0604020202020204" pitchFamily="34" charset="0"/>
                        </a:rPr>
                        <a:t>Remote /Mobile Customer Declaration System (CDS) is moving to the Cloud and processes are underway.</a:t>
                      </a:r>
                      <a:endParaRPr lang="en-ZA" sz="1050" dirty="0">
                        <a:effectLst/>
                        <a:latin typeface="Calibri" panose="020F0502020204030204" pitchFamily="34" charset="0"/>
                        <a:ea typeface="Calibri" panose="020F0502020204030204" pitchFamily="34" charset="0"/>
                        <a:cs typeface="Times New Roman" panose="02020603050405020304" pitchFamily="18" charset="0"/>
                      </a:endParaRPr>
                    </a:p>
                    <a:p>
                      <a:endParaRPr lang="en-ZA" sz="700" kern="120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5596" marR="5596" marT="5596" marB="0">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extLst>
                  <a:ext uri="{0D108BD9-81ED-4DB2-BD59-A6C34878D82A}">
                    <a16:rowId xmlns:a16="http://schemas.microsoft.com/office/drawing/2014/main" xmlns="" val="10004"/>
                  </a:ext>
                </a:extLst>
              </a:tr>
            </a:tbl>
          </a:graphicData>
        </a:graphic>
      </p:graphicFrame>
    </p:spTree>
    <p:extLst>
      <p:ext uri="{BB962C8B-B14F-4D97-AF65-F5344CB8AC3E}">
        <p14:creationId xmlns:p14="http://schemas.microsoft.com/office/powerpoint/2010/main" xmlns="" val="389685567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CB80AD8C-E181-0F4C-8B15-41DA6DF3525C}"/>
              </a:ext>
            </a:extLst>
          </p:cNvPr>
          <p:cNvSpPr txBox="1"/>
          <p:nvPr/>
        </p:nvSpPr>
        <p:spPr>
          <a:xfrm>
            <a:off x="86265" y="122535"/>
            <a:ext cx="8170631" cy="461665"/>
          </a:xfrm>
          <a:prstGeom prst="rect">
            <a:avLst/>
          </a:prstGeom>
          <a:noFill/>
        </p:spPr>
        <p:txBody>
          <a:bodyPr wrap="square" rtlCol="0">
            <a:spAutoFit/>
          </a:bodyPr>
          <a:lstStyle/>
          <a:p>
            <a:r>
              <a:rPr lang="en-ZA" sz="2400" b="1" dirty="0">
                <a:solidFill>
                  <a:srgbClr val="C00000"/>
                </a:solidFill>
                <a:latin typeface="Arial" panose="020B0604020202020204" pitchFamily="34" charset="0"/>
                <a:cs typeface="Arial" panose="020B0604020202020204" pitchFamily="34" charset="0"/>
              </a:rPr>
              <a:t>KPI Performance </a:t>
            </a:r>
            <a:r>
              <a:rPr lang="en-ZA" sz="2400" b="1" dirty="0" smtClean="0">
                <a:solidFill>
                  <a:srgbClr val="C00000"/>
                </a:solidFill>
                <a:latin typeface="Arial" panose="020B0604020202020204" pitchFamily="34" charset="0"/>
                <a:cs typeface="Arial" panose="020B0604020202020204" pitchFamily="34" charset="0"/>
              </a:rPr>
              <a:t>– Q4</a:t>
            </a:r>
            <a:r>
              <a:rPr lang="en-US" sz="2400" b="1" dirty="0" smtClean="0">
                <a:solidFill>
                  <a:srgbClr val="C00000"/>
                </a:solidFill>
                <a:latin typeface="Arial" panose="020B0604020202020204" pitchFamily="34" charset="0"/>
                <a:cs typeface="Arial" panose="020B0604020202020204" pitchFamily="34" charset="0"/>
              </a:rPr>
              <a:t> </a:t>
            </a:r>
            <a:r>
              <a:rPr lang="en-ZA" sz="2400" b="1" dirty="0">
                <a:solidFill>
                  <a:srgbClr val="C00000"/>
                </a:solidFill>
                <a:latin typeface="Arial" panose="020B0604020202020204" pitchFamily="34" charset="0"/>
                <a:cs typeface="Arial" panose="020B0604020202020204" pitchFamily="34" charset="0"/>
              </a:rPr>
              <a:t>2021/22 </a:t>
            </a:r>
          </a:p>
        </p:txBody>
      </p:sp>
      <p:graphicFrame>
        <p:nvGraphicFramePr>
          <p:cNvPr id="5" name="Table 4"/>
          <p:cNvGraphicFramePr>
            <a:graphicFrameLocks noGrp="1"/>
          </p:cNvGraphicFramePr>
          <p:nvPr>
            <p:extLst>
              <p:ext uri="{D42A27DB-BD31-4B8C-83A1-F6EECF244321}">
                <p14:modId xmlns:p14="http://schemas.microsoft.com/office/powerpoint/2010/main" xmlns="" val="375051610"/>
              </p:ext>
            </p:extLst>
          </p:nvPr>
        </p:nvGraphicFramePr>
        <p:xfrm>
          <a:off x="86265" y="584200"/>
          <a:ext cx="8600534" cy="4204576"/>
        </p:xfrm>
        <a:graphic>
          <a:graphicData uri="http://schemas.openxmlformats.org/drawingml/2006/table">
            <a:tbl>
              <a:tblPr/>
              <a:tblGrid>
                <a:gridCol w="476730">
                  <a:extLst>
                    <a:ext uri="{9D8B030D-6E8A-4147-A177-3AD203B41FA5}">
                      <a16:colId xmlns:a16="http://schemas.microsoft.com/office/drawing/2014/main" xmlns="" val="20000"/>
                    </a:ext>
                  </a:extLst>
                </a:gridCol>
                <a:gridCol w="598336">
                  <a:extLst>
                    <a:ext uri="{9D8B030D-6E8A-4147-A177-3AD203B41FA5}">
                      <a16:colId xmlns:a16="http://schemas.microsoft.com/office/drawing/2014/main" xmlns="" val="20001"/>
                    </a:ext>
                  </a:extLst>
                </a:gridCol>
                <a:gridCol w="264872">
                  <a:extLst>
                    <a:ext uri="{9D8B030D-6E8A-4147-A177-3AD203B41FA5}">
                      <a16:colId xmlns:a16="http://schemas.microsoft.com/office/drawing/2014/main" xmlns="" val="20002"/>
                    </a:ext>
                  </a:extLst>
                </a:gridCol>
                <a:gridCol w="483000">
                  <a:extLst>
                    <a:ext uri="{9D8B030D-6E8A-4147-A177-3AD203B41FA5}">
                      <a16:colId xmlns:a16="http://schemas.microsoft.com/office/drawing/2014/main" xmlns="" val="20003"/>
                    </a:ext>
                  </a:extLst>
                </a:gridCol>
                <a:gridCol w="669969">
                  <a:extLst>
                    <a:ext uri="{9D8B030D-6E8A-4147-A177-3AD203B41FA5}">
                      <a16:colId xmlns:a16="http://schemas.microsoft.com/office/drawing/2014/main" xmlns="" val="20004"/>
                    </a:ext>
                  </a:extLst>
                </a:gridCol>
                <a:gridCol w="607646">
                  <a:extLst>
                    <a:ext uri="{9D8B030D-6E8A-4147-A177-3AD203B41FA5}">
                      <a16:colId xmlns:a16="http://schemas.microsoft.com/office/drawing/2014/main" xmlns="" val="20005"/>
                    </a:ext>
                  </a:extLst>
                </a:gridCol>
                <a:gridCol w="576485">
                  <a:extLst>
                    <a:ext uri="{9D8B030D-6E8A-4147-A177-3AD203B41FA5}">
                      <a16:colId xmlns:a16="http://schemas.microsoft.com/office/drawing/2014/main" xmlns="" val="20006"/>
                    </a:ext>
                  </a:extLst>
                </a:gridCol>
                <a:gridCol w="529744">
                  <a:extLst>
                    <a:ext uri="{9D8B030D-6E8A-4147-A177-3AD203B41FA5}">
                      <a16:colId xmlns:a16="http://schemas.microsoft.com/office/drawing/2014/main" xmlns="" val="20007"/>
                    </a:ext>
                  </a:extLst>
                </a:gridCol>
                <a:gridCol w="2087811">
                  <a:extLst>
                    <a:ext uri="{9D8B030D-6E8A-4147-A177-3AD203B41FA5}">
                      <a16:colId xmlns:a16="http://schemas.microsoft.com/office/drawing/2014/main" xmlns="" val="20008"/>
                    </a:ext>
                  </a:extLst>
                </a:gridCol>
                <a:gridCol w="2305941">
                  <a:extLst>
                    <a:ext uri="{9D8B030D-6E8A-4147-A177-3AD203B41FA5}">
                      <a16:colId xmlns:a16="http://schemas.microsoft.com/office/drawing/2014/main" xmlns="" val="20009"/>
                    </a:ext>
                  </a:extLst>
                </a:gridCol>
              </a:tblGrid>
              <a:tr h="234685">
                <a:tc rowSpan="3">
                  <a:txBody>
                    <a:bodyPr/>
                    <a:lstStyle/>
                    <a:p>
                      <a:pPr algn="ctr" fontAlgn="ctr"/>
                      <a:r>
                        <a:rPr lang="en-GB" sz="700" b="1" i="0" u="none" strike="noStrike" dirty="0">
                          <a:solidFill>
                            <a:srgbClr val="FFFFFF"/>
                          </a:solidFill>
                          <a:effectLst/>
                          <a:latin typeface="Arial Narrow" panose="020B0606020202030204" pitchFamily="34" charset="0"/>
                        </a:rPr>
                        <a:t>Objective</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solidFill>
                      <a:srgbClr val="002060"/>
                    </a:solidFill>
                  </a:tcPr>
                </a:tc>
                <a:tc rowSpan="3">
                  <a:txBody>
                    <a:bodyPr/>
                    <a:lstStyle/>
                    <a:p>
                      <a:pPr algn="ctr" fontAlgn="ctr"/>
                      <a:r>
                        <a:rPr lang="en-GB" sz="700" b="1" i="0" u="none" strike="noStrike" dirty="0">
                          <a:solidFill>
                            <a:srgbClr val="FFFFFF"/>
                          </a:solidFill>
                          <a:effectLst/>
                          <a:latin typeface="Arial Narrow" panose="020B0606020202030204" pitchFamily="34" charset="0"/>
                        </a:rPr>
                        <a:t>Goal</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solidFill>
                      <a:srgbClr val="002060"/>
                    </a:solidFill>
                  </a:tcPr>
                </a:tc>
                <a:tc rowSpan="3">
                  <a:txBody>
                    <a:bodyPr/>
                    <a:lstStyle/>
                    <a:p>
                      <a:pPr algn="ctr" fontAlgn="ctr"/>
                      <a:r>
                        <a:rPr lang="en-GB" sz="700" b="1" i="0" u="none" strike="noStrike" dirty="0">
                          <a:solidFill>
                            <a:srgbClr val="FFFFFF"/>
                          </a:solidFill>
                          <a:effectLst/>
                          <a:latin typeface="Arial Narrow" panose="020B0606020202030204" pitchFamily="34" charset="0"/>
                        </a:rPr>
                        <a:t>KPI Ref</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solidFill>
                      <a:srgbClr val="002060"/>
                    </a:solidFill>
                  </a:tcPr>
                </a:tc>
                <a:tc rowSpan="3">
                  <a:txBody>
                    <a:bodyPr/>
                    <a:lstStyle/>
                    <a:p>
                      <a:pPr algn="ctr" fontAlgn="ctr"/>
                      <a:r>
                        <a:rPr lang="en-GB" sz="700" b="1" i="0" u="none" strike="noStrike" dirty="0">
                          <a:solidFill>
                            <a:srgbClr val="FFFFFF"/>
                          </a:solidFill>
                          <a:effectLst/>
                          <a:latin typeface="Arial Narrow" panose="020B0606020202030204" pitchFamily="34" charset="0"/>
                        </a:rPr>
                        <a:t>Key Performance Indicator</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solidFill>
                      <a:srgbClr val="002060"/>
                    </a:solidFill>
                  </a:tcPr>
                </a:tc>
                <a:tc gridSpan="6">
                  <a:txBody>
                    <a:bodyPr/>
                    <a:lstStyle/>
                    <a:p>
                      <a:pPr algn="ctr" fontAlgn="ctr"/>
                      <a:r>
                        <a:rPr lang="en-GB" sz="700" b="1" i="0" u="none" strike="noStrike" dirty="0" smtClean="0">
                          <a:solidFill>
                            <a:srgbClr val="FFFFFF"/>
                          </a:solidFill>
                          <a:effectLst/>
                          <a:latin typeface="Arial Narrow" panose="020B0606020202030204" pitchFamily="34" charset="0"/>
                        </a:rPr>
                        <a:t>Q4 </a:t>
                      </a:r>
                      <a:r>
                        <a:rPr lang="en-GB" sz="700" b="1" i="0" u="none" strike="noStrike" dirty="0">
                          <a:solidFill>
                            <a:srgbClr val="FFFFFF"/>
                          </a:solidFill>
                          <a:effectLst/>
                          <a:latin typeface="Arial Narrow" panose="020B0606020202030204" pitchFamily="34" charset="0"/>
                        </a:rPr>
                        <a:t>Performance</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solidFill>
                      <a:srgbClr val="002060"/>
                    </a:solidFill>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xmlns="" val="10000"/>
                  </a:ext>
                </a:extLst>
              </a:tr>
              <a:tr h="234685">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rowSpan="2">
                  <a:txBody>
                    <a:bodyPr/>
                    <a:lstStyle/>
                    <a:p>
                      <a:pPr algn="ctr" fontAlgn="ctr"/>
                      <a:r>
                        <a:rPr lang="en-GB" sz="700" b="1" i="0" u="none" strike="noStrike" dirty="0">
                          <a:solidFill>
                            <a:srgbClr val="FFFFFF"/>
                          </a:solidFill>
                          <a:effectLst/>
                          <a:latin typeface="Arial Narrow" panose="020B0606020202030204" pitchFamily="34" charset="0"/>
                        </a:rPr>
                        <a:t>Target</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solidFill>
                      <a:srgbClr val="002060"/>
                    </a:solidFill>
                  </a:tcPr>
                </a:tc>
                <a:tc rowSpan="2">
                  <a:txBody>
                    <a:bodyPr/>
                    <a:lstStyle/>
                    <a:p>
                      <a:pPr algn="ctr" fontAlgn="ctr"/>
                      <a:r>
                        <a:rPr lang="en-GB" sz="700" b="1" i="0" u="none" strike="noStrike" dirty="0">
                          <a:solidFill>
                            <a:srgbClr val="FFFFFF"/>
                          </a:solidFill>
                          <a:effectLst/>
                          <a:latin typeface="Arial Narrow" panose="020B0606020202030204" pitchFamily="34" charset="0"/>
                        </a:rPr>
                        <a:t>Actual</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solidFill>
                      <a:srgbClr val="002060"/>
                    </a:solidFill>
                  </a:tcPr>
                </a:tc>
                <a:tc rowSpan="2">
                  <a:txBody>
                    <a:bodyPr/>
                    <a:lstStyle/>
                    <a:p>
                      <a:pPr algn="ctr" fontAlgn="ctr"/>
                      <a:r>
                        <a:rPr lang="en-GB" sz="700" b="1" i="0" u="none" strike="noStrike" dirty="0">
                          <a:solidFill>
                            <a:srgbClr val="FFFFFF"/>
                          </a:solidFill>
                          <a:effectLst/>
                          <a:latin typeface="Arial Narrow" panose="020B0606020202030204" pitchFamily="34" charset="0"/>
                        </a:rPr>
                        <a:t>Variance</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solidFill>
                      <a:srgbClr val="002060"/>
                    </a:solidFill>
                  </a:tcPr>
                </a:tc>
                <a:tc>
                  <a:txBody>
                    <a:bodyPr/>
                    <a:lstStyle/>
                    <a:p>
                      <a:pPr algn="ctr" fontAlgn="ctr"/>
                      <a:r>
                        <a:rPr lang="en-GB" sz="700" b="1" i="0" u="none" strike="noStrike" dirty="0">
                          <a:solidFill>
                            <a:srgbClr val="FFFFFF"/>
                          </a:solidFill>
                          <a:effectLst/>
                          <a:latin typeface="Arial Narrow" panose="020B0606020202030204" pitchFamily="34" charset="0"/>
                        </a:rPr>
                        <a:t>Achieved/</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a:noFill/>
                    </a:lnB>
                    <a:solidFill>
                      <a:srgbClr val="002060"/>
                    </a:solidFill>
                  </a:tcPr>
                </a:tc>
                <a:tc rowSpan="2">
                  <a:txBody>
                    <a:bodyPr/>
                    <a:lstStyle/>
                    <a:p>
                      <a:pPr algn="ctr" fontAlgn="ctr"/>
                      <a:r>
                        <a:rPr lang="en-ZA" sz="700" b="1" i="0" u="none" strike="noStrike" dirty="0">
                          <a:solidFill>
                            <a:srgbClr val="FFFFFF"/>
                          </a:solidFill>
                          <a:effectLst/>
                          <a:latin typeface="Arial Narrow" panose="020B0606020202030204" pitchFamily="34" charset="0"/>
                        </a:rPr>
                        <a:t>Actual Performance and Reason for Target Variance/Deviation</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solidFill>
                      <a:srgbClr val="002060"/>
                    </a:solidFill>
                  </a:tcPr>
                </a:tc>
                <a:tc rowSpan="2">
                  <a:txBody>
                    <a:bodyPr/>
                    <a:lstStyle/>
                    <a:p>
                      <a:pPr algn="ctr" fontAlgn="ctr"/>
                      <a:r>
                        <a:rPr lang="en-GB" sz="700" b="1" i="0" u="none" strike="noStrike" dirty="0">
                          <a:solidFill>
                            <a:srgbClr val="FFFFFF"/>
                          </a:solidFill>
                          <a:effectLst/>
                          <a:latin typeface="Arial Narrow" panose="020B0606020202030204" pitchFamily="34" charset="0"/>
                        </a:rPr>
                        <a:t>Mitigation and Recovery Plans</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solidFill>
                      <a:srgbClr val="002060"/>
                    </a:solidFill>
                  </a:tcPr>
                </a:tc>
                <a:extLst>
                  <a:ext uri="{0D108BD9-81ED-4DB2-BD59-A6C34878D82A}">
                    <a16:rowId xmlns:a16="http://schemas.microsoft.com/office/drawing/2014/main" xmlns="" val="10001"/>
                  </a:ext>
                </a:extLst>
              </a:tr>
              <a:tr h="234685">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a:txBody>
                    <a:bodyPr/>
                    <a:lstStyle/>
                    <a:p>
                      <a:pPr algn="ctr" fontAlgn="ctr"/>
                      <a:r>
                        <a:rPr lang="en-GB" sz="700" b="1" i="0" u="none" strike="noStrike" dirty="0">
                          <a:solidFill>
                            <a:srgbClr val="FFFFFF"/>
                          </a:solidFill>
                          <a:effectLst/>
                          <a:latin typeface="Arial Narrow" panose="020B0606020202030204" pitchFamily="34" charset="0"/>
                        </a:rPr>
                        <a:t>Not Achieved</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a:noFill/>
                    </a:lnT>
                    <a:lnB w="12700" cap="flat" cmpd="sng" algn="ctr">
                      <a:solidFill>
                        <a:srgbClr val="B4C6E7"/>
                      </a:solidFill>
                      <a:prstDash val="solid"/>
                      <a:round/>
                      <a:headEnd type="none" w="med" len="med"/>
                      <a:tailEnd type="none" w="med" len="med"/>
                    </a:lnB>
                    <a:solidFill>
                      <a:srgbClr val="002060"/>
                    </a:solidFill>
                  </a:tcPr>
                </a:tc>
                <a:tc vMerge="1">
                  <a:txBody>
                    <a:bodyPr/>
                    <a:lstStyle/>
                    <a:p>
                      <a:endParaRPr lang="en-ZA"/>
                    </a:p>
                  </a:txBody>
                  <a:tcPr/>
                </a:tc>
                <a:tc vMerge="1">
                  <a:txBody>
                    <a:bodyPr/>
                    <a:lstStyle/>
                    <a:p>
                      <a:endParaRPr lang="en-ZA"/>
                    </a:p>
                  </a:txBody>
                  <a:tcPr/>
                </a:tc>
                <a:extLst>
                  <a:ext uri="{0D108BD9-81ED-4DB2-BD59-A6C34878D82A}">
                    <a16:rowId xmlns:a16="http://schemas.microsoft.com/office/drawing/2014/main" xmlns="" val="10002"/>
                  </a:ext>
                </a:extLst>
              </a:tr>
              <a:tr h="922557">
                <a:tc rowSpan="6">
                  <a:txBody>
                    <a:bodyPr/>
                    <a:lstStyle/>
                    <a:p>
                      <a:pPr algn="l" fontAlgn="ctr"/>
                      <a:r>
                        <a:rPr lang="en-GB" sz="700" b="1" i="0" u="none" strike="noStrike" dirty="0">
                          <a:solidFill>
                            <a:srgbClr val="002060"/>
                          </a:solidFill>
                          <a:effectLst/>
                          <a:latin typeface="Arial Narrow" panose="020B0606020202030204" pitchFamily="34" charset="0"/>
                        </a:rPr>
                        <a:t>6. Culture of Excellence</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a:txBody>
                    <a:bodyPr/>
                    <a:lstStyle/>
                    <a:p>
                      <a:pPr algn="just" fontAlgn="ctr"/>
                      <a:r>
                        <a:rPr lang="en-ZA" sz="700" b="0" i="0" u="none" strike="noStrike" dirty="0">
                          <a:solidFill>
                            <a:srgbClr val="000000"/>
                          </a:solidFill>
                          <a:effectLst/>
                          <a:latin typeface="Arial Narrow" panose="020B0606020202030204" pitchFamily="34" charset="0"/>
                        </a:rPr>
                        <a:t>Improved Organisational Performance, engaged and high performing employees</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a:noFill/>
                    </a:lnB>
                  </a:tcPr>
                </a:tc>
                <a:tc rowSpan="2">
                  <a:txBody>
                    <a:bodyPr/>
                    <a:lstStyle/>
                    <a:p>
                      <a:pPr algn="ctr" fontAlgn="ctr"/>
                      <a:r>
                        <a:rPr lang="en-GB" sz="700" b="0" i="0" u="none" strike="noStrike" dirty="0">
                          <a:solidFill>
                            <a:srgbClr val="000000"/>
                          </a:solidFill>
                          <a:effectLst/>
                          <a:latin typeface="Arial Narrow" panose="020B0606020202030204" pitchFamily="34" charset="0"/>
                        </a:rPr>
                        <a:t>6.1</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rowSpan="2">
                  <a:txBody>
                    <a:bodyPr/>
                    <a:lstStyle/>
                    <a:p>
                      <a:pPr algn="just" fontAlgn="ctr"/>
                      <a:r>
                        <a:rPr lang="en-GB" sz="700" b="0" i="0" u="none" strike="noStrike" dirty="0">
                          <a:solidFill>
                            <a:srgbClr val="000000"/>
                          </a:solidFill>
                          <a:effectLst/>
                          <a:latin typeface="Arial Narrow" panose="020B0606020202030204" pitchFamily="34" charset="0"/>
                        </a:rPr>
                        <a:t>Employee satisfaction assessment</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rowSpan="2">
                  <a:txBody>
                    <a:bodyPr/>
                    <a:lstStyle/>
                    <a:p>
                      <a:pPr algn="l" fontAlgn="ctr"/>
                      <a:r>
                        <a:rPr lang="en-ZA" sz="700" b="0" i="0" u="none" strike="noStrike" dirty="0">
                          <a:solidFill>
                            <a:srgbClr val="000000"/>
                          </a:solidFill>
                          <a:effectLst/>
                          <a:latin typeface="Arial Narrow" panose="020B0606020202030204" pitchFamily="34" charset="0"/>
                        </a:rPr>
                        <a:t>Implement corrective actions for 25% of survey findings</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rowSpan="2">
                  <a:txBody>
                    <a:bodyPr/>
                    <a:lstStyle/>
                    <a:p>
                      <a:pPr algn="ctr" fontAlgn="ctr"/>
                      <a:r>
                        <a:rPr lang="en-GB" sz="700" b="0" i="0" u="none" strike="noStrike" dirty="0">
                          <a:solidFill>
                            <a:srgbClr val="000000"/>
                          </a:solidFill>
                          <a:effectLst/>
                          <a:latin typeface="Arial Narrow" panose="020B0606020202030204" pitchFamily="34" charset="0"/>
                        </a:rPr>
                        <a:t>0%</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rowSpan="2">
                  <a:txBody>
                    <a:bodyPr/>
                    <a:lstStyle/>
                    <a:p>
                      <a:pPr algn="l" fontAlgn="ctr"/>
                      <a:r>
                        <a:rPr lang="en-ZA" sz="700" b="0" i="0" u="none" strike="noStrike" dirty="0">
                          <a:solidFill>
                            <a:srgbClr val="FF0000"/>
                          </a:solidFill>
                          <a:effectLst/>
                          <a:latin typeface="Arial Narrow" panose="020B0606020202030204" pitchFamily="34" charset="0"/>
                        </a:rPr>
                        <a:t>Implement corrective actions for 25% of survey findings</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rowSpan="2">
                  <a:txBody>
                    <a:bodyPr/>
                    <a:lstStyle/>
                    <a:p>
                      <a:pPr algn="ctr" fontAlgn="ctr"/>
                      <a:r>
                        <a:rPr lang="en-GB" sz="700" b="1" i="0" u="none" strike="noStrike" dirty="0">
                          <a:solidFill>
                            <a:srgbClr val="FFFFFF"/>
                          </a:solidFill>
                          <a:effectLst/>
                          <a:latin typeface="Arial Narrow" panose="020B0606020202030204" pitchFamily="34" charset="0"/>
                        </a:rPr>
                        <a:t> Not Achieved</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solidFill>
                      <a:srgbClr val="FF0000"/>
                    </a:solidFill>
                  </a:tcPr>
                </a:tc>
                <a:tc rowSpan="2">
                  <a:txBody>
                    <a:bodyPr/>
                    <a:lstStyle/>
                    <a:p>
                      <a:pPr algn="just">
                        <a:lnSpc>
                          <a:spcPct val="107000"/>
                        </a:lnSpc>
                        <a:spcAft>
                          <a:spcPts val="0"/>
                        </a:spcAft>
                      </a:pPr>
                      <a:r>
                        <a:rPr lang="en-GB" sz="700" dirty="0" smtClean="0">
                          <a:effectLst/>
                          <a:latin typeface="Arial Narrow" panose="020B0606020202030204" pitchFamily="34" charset="0"/>
                          <a:ea typeface="Calibri" panose="020F0502020204030204" pitchFamily="34" charset="0"/>
                          <a:cs typeface="Arial" panose="020B0604020202020204" pitchFamily="34" charset="0"/>
                        </a:rPr>
                        <a:t>The Q4 target for 25% of the findings of the previous Employee Satisfaction Survey (ESS) conducted during 2020/21FY to be implemented has not been achieved. </a:t>
                      </a:r>
                      <a:endParaRPr lang="en-ZA" sz="105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GB" sz="700" dirty="0" smtClean="0">
                          <a:effectLst/>
                          <a:latin typeface="Arial Narrow" panose="020B0606020202030204" pitchFamily="34" charset="0"/>
                          <a:ea typeface="Calibri" panose="020F0502020204030204" pitchFamily="34" charset="0"/>
                          <a:cs typeface="Arial" panose="020B0604020202020204" pitchFamily="34" charset="0"/>
                        </a:rPr>
                        <a:t> </a:t>
                      </a:r>
                      <a:endParaRPr lang="en-ZA" sz="1050" dirty="0" smtClean="0">
                        <a:effectLst/>
                        <a:latin typeface="Calibri" panose="020F0502020204030204" pitchFamily="34" charset="0"/>
                        <a:ea typeface="Calibri" panose="020F0502020204030204" pitchFamily="34" charset="0"/>
                        <a:cs typeface="Times New Roman" panose="02020603050405020304" pitchFamily="18" charset="0"/>
                      </a:endParaRPr>
                    </a:p>
                    <a:p>
                      <a:r>
                        <a:rPr lang="en-GB" sz="700" dirty="0" smtClean="0">
                          <a:effectLst/>
                          <a:latin typeface="Arial Narrow" panose="020B0606020202030204" pitchFamily="34" charset="0"/>
                          <a:ea typeface="Calibri" panose="020F0502020204030204" pitchFamily="34" charset="0"/>
                          <a:cs typeface="Arial" panose="020B0604020202020204" pitchFamily="34" charset="0"/>
                        </a:rPr>
                        <a:t>Many of the factors that influence the ESS are outside the scope and control of Human Resources, and are of a repetitive nature, requiring capital funding to address</a:t>
                      </a:r>
                      <a:endParaRPr lang="en-ZA" sz="700" b="0" i="0" u="none" strike="noStrike" dirty="0">
                        <a:solidFill>
                          <a:srgbClr val="000000"/>
                        </a:solidFill>
                        <a:effectLst/>
                        <a:latin typeface="Arial Narrow" panose="020B0606020202030204" pitchFamily="34" charset="0"/>
                      </a:endParaRPr>
                    </a:p>
                  </a:txBody>
                  <a:tcPr marL="5596" marR="5596" marT="5596" marB="0">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a:txBody>
                    <a:bodyPr/>
                    <a:lstStyle/>
                    <a:p>
                      <a:pPr>
                        <a:lnSpc>
                          <a:spcPct val="107000"/>
                        </a:lnSpc>
                        <a:spcAft>
                          <a:spcPts val="0"/>
                        </a:spcAft>
                      </a:pPr>
                      <a:r>
                        <a:rPr lang="en-ZA" sz="700" dirty="0">
                          <a:solidFill>
                            <a:srgbClr val="000000"/>
                          </a:solidFill>
                          <a:effectLst/>
                          <a:latin typeface="Arial Narrow" panose="020B0606020202030204" pitchFamily="34" charset="0"/>
                          <a:ea typeface="Calibri" panose="020F0502020204030204" pitchFamily="34" charset="0"/>
                          <a:cs typeface="Arial" panose="020B0604020202020204" pitchFamily="34" charset="0"/>
                        </a:rPr>
                        <a:t>Funding availability to address ESS aspects.</a:t>
                      </a:r>
                      <a:endParaRPr lang="en-ZA"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5596" marR="5596" marT="5596" marB="0">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a:noFill/>
                    </a:lnB>
                  </a:tcPr>
                </a:tc>
                <a:extLst>
                  <a:ext uri="{0D108BD9-81ED-4DB2-BD59-A6C34878D82A}">
                    <a16:rowId xmlns:a16="http://schemas.microsoft.com/office/drawing/2014/main" xmlns="" val="10003"/>
                  </a:ext>
                </a:extLst>
              </a:tr>
              <a:tr h="118288">
                <a:tc vMerge="1">
                  <a:txBody>
                    <a:bodyPr/>
                    <a:lstStyle/>
                    <a:p>
                      <a:endParaRPr lang="en-ZA"/>
                    </a:p>
                  </a:txBody>
                  <a:tcPr/>
                </a:tc>
                <a:tc>
                  <a:txBody>
                    <a:bodyPr/>
                    <a:lstStyle/>
                    <a:p>
                      <a:pPr algn="l" fontAlgn="ctr"/>
                      <a:r>
                        <a:rPr lang="en-ZA" sz="700" b="0" i="0" u="none" strike="noStrike" dirty="0">
                          <a:solidFill>
                            <a:srgbClr val="000000"/>
                          </a:solidFill>
                          <a:effectLst/>
                          <a:latin typeface="Arial Narrow" panose="020B0606020202030204" pitchFamily="34" charset="0"/>
                        </a:rPr>
                        <a:t> </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a:noFill/>
                    </a:lnT>
                    <a:lnB>
                      <a:noFill/>
                    </a:lnB>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a:txBody>
                    <a:bodyPr/>
                    <a:lstStyle/>
                    <a:p>
                      <a:pPr algn="just" fontAlgn="ctr"/>
                      <a:r>
                        <a:rPr lang="en-GB" sz="700" b="0" i="0" u="none" strike="noStrike" dirty="0">
                          <a:solidFill>
                            <a:srgbClr val="000000"/>
                          </a:solidFill>
                          <a:effectLst/>
                          <a:latin typeface="Arial Narrow" panose="020B0606020202030204" pitchFamily="34" charset="0"/>
                        </a:rPr>
                        <a:t> </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a:noFill/>
                    </a:lnT>
                    <a:lnB w="12700" cap="flat" cmpd="sng" algn="ctr">
                      <a:solidFill>
                        <a:srgbClr val="B4C6E7"/>
                      </a:solidFill>
                      <a:prstDash val="solid"/>
                      <a:round/>
                      <a:headEnd type="none" w="med" len="med"/>
                      <a:tailEnd type="none" w="med" len="med"/>
                    </a:lnB>
                  </a:tcPr>
                </a:tc>
                <a:extLst>
                  <a:ext uri="{0D108BD9-81ED-4DB2-BD59-A6C34878D82A}">
                    <a16:rowId xmlns:a16="http://schemas.microsoft.com/office/drawing/2014/main" xmlns="" val="10004"/>
                  </a:ext>
                </a:extLst>
              </a:tr>
              <a:tr h="817352">
                <a:tc vMerge="1">
                  <a:txBody>
                    <a:bodyPr/>
                    <a:lstStyle/>
                    <a:p>
                      <a:endParaRPr lang="en-ZA"/>
                    </a:p>
                  </a:txBody>
                  <a:tcPr/>
                </a:tc>
                <a:tc>
                  <a:txBody>
                    <a:bodyPr/>
                    <a:lstStyle/>
                    <a:p>
                      <a:pPr algn="l" fontAlgn="ctr"/>
                      <a:r>
                        <a:rPr lang="en-ZA" sz="700" b="0" i="0" u="none" strike="noStrike" dirty="0">
                          <a:solidFill>
                            <a:srgbClr val="000000"/>
                          </a:solidFill>
                          <a:effectLst/>
                          <a:latin typeface="Arial Narrow" panose="020B0606020202030204" pitchFamily="34" charset="0"/>
                        </a:rPr>
                        <a:t> </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a:noFill/>
                    </a:lnT>
                    <a:lnB>
                      <a:noFill/>
                    </a:lnB>
                  </a:tcPr>
                </a:tc>
                <a:tc rowSpan="2">
                  <a:txBody>
                    <a:bodyPr/>
                    <a:lstStyle/>
                    <a:p>
                      <a:pPr algn="ctr" fontAlgn="ctr"/>
                      <a:r>
                        <a:rPr lang="en-GB" sz="700" b="0" i="0" u="none" strike="noStrike" dirty="0">
                          <a:solidFill>
                            <a:srgbClr val="000000"/>
                          </a:solidFill>
                          <a:effectLst/>
                          <a:latin typeface="Arial Narrow" panose="020B0606020202030204" pitchFamily="34" charset="0"/>
                        </a:rPr>
                        <a:t>6.2</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rowSpan="2">
                  <a:txBody>
                    <a:bodyPr/>
                    <a:lstStyle/>
                    <a:p>
                      <a:pPr algn="just" fontAlgn="ctr"/>
                      <a:r>
                        <a:rPr lang="en-GB" sz="700" b="0" i="0" u="none" strike="noStrike" dirty="0">
                          <a:solidFill>
                            <a:srgbClr val="000000"/>
                          </a:solidFill>
                          <a:effectLst/>
                          <a:latin typeface="Arial Narrow" panose="020B0606020202030204" pitchFamily="34" charset="0"/>
                        </a:rPr>
                        <a:t>Improve productivity levels</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rowSpan="2">
                  <a:txBody>
                    <a:bodyPr/>
                    <a:lstStyle/>
                    <a:p>
                      <a:pPr algn="l" fontAlgn="ctr"/>
                      <a:r>
                        <a:rPr lang="en-GB" sz="700" dirty="0">
                          <a:effectLst/>
                          <a:latin typeface="Arial Narrow" panose="020B0606020202030204" pitchFamily="34" charset="0"/>
                          <a:ea typeface="Calibri" panose="020F0502020204030204" pitchFamily="34" charset="0"/>
                          <a:cs typeface="Times New Roman" panose="02020603050405020304" pitchFamily="18" charset="0"/>
                        </a:rPr>
                        <a:t>Implement productivity monitoring</a:t>
                      </a:r>
                      <a:endParaRPr lang="en-ZA" sz="700" b="0" i="0" u="none" strike="noStrike" dirty="0">
                        <a:solidFill>
                          <a:srgbClr val="000000"/>
                        </a:solidFill>
                        <a:effectLst/>
                        <a:latin typeface="Arial Narrow" panose="020B060602020203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rowSpan="2">
                  <a:txBody>
                    <a:bodyPr/>
                    <a:lstStyle/>
                    <a:p>
                      <a:pPr algn="l" fontAlgn="ctr"/>
                      <a:r>
                        <a:rPr lang="en-ZA" sz="700" b="0" i="0" u="none" strike="noStrike" dirty="0">
                          <a:solidFill>
                            <a:srgbClr val="000000"/>
                          </a:solidFill>
                          <a:effectLst/>
                          <a:latin typeface="Arial Narrow" panose="020B0606020202030204" pitchFamily="34" charset="0"/>
                        </a:rPr>
                        <a:t>Existing productivity model for Mail Centres &amp; Depots being reviewed</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rowSpan="2">
                  <a:txBody>
                    <a:bodyPr/>
                    <a:lstStyle/>
                    <a:p>
                      <a:pPr algn="just" fontAlgn="ctr"/>
                      <a:r>
                        <a:rPr lang="en-ZA" sz="700" b="0" i="0" u="none" strike="noStrike" dirty="0">
                          <a:solidFill>
                            <a:srgbClr val="FF0000"/>
                          </a:solidFill>
                          <a:effectLst/>
                          <a:latin typeface="Arial Narrow" panose="020B0606020202030204" pitchFamily="34" charset="0"/>
                        </a:rPr>
                        <a:t>Implement productivity monitoring</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rowSpan="2">
                  <a:txBody>
                    <a:bodyPr/>
                    <a:lstStyle/>
                    <a:p>
                      <a:pPr algn="ctr" fontAlgn="ctr"/>
                      <a:r>
                        <a:rPr lang="en-GB" sz="700" b="1" i="0" u="none" strike="noStrike" dirty="0">
                          <a:solidFill>
                            <a:srgbClr val="FFFFFF"/>
                          </a:solidFill>
                          <a:effectLst/>
                          <a:latin typeface="Arial Narrow" panose="020B0606020202030204" pitchFamily="34" charset="0"/>
                        </a:rPr>
                        <a:t>Not Achieved</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solidFill>
                      <a:srgbClr val="FF0000"/>
                    </a:solidFill>
                  </a:tcPr>
                </a:tc>
                <a:tc>
                  <a:txBody>
                    <a:bodyPr/>
                    <a:lstStyle/>
                    <a:p>
                      <a:pPr algn="just">
                        <a:lnSpc>
                          <a:spcPct val="107000"/>
                        </a:lnSpc>
                        <a:spcAft>
                          <a:spcPts val="0"/>
                        </a:spcAft>
                      </a:pPr>
                      <a:r>
                        <a:rPr lang="en-GB" sz="700" dirty="0" smtClean="0">
                          <a:effectLst/>
                          <a:latin typeface="Arial Narrow" panose="020B0606020202030204" pitchFamily="34" charset="0"/>
                          <a:ea typeface="Calibri" panose="020F0502020204030204" pitchFamily="34" charset="0"/>
                          <a:cs typeface="Arial" panose="020B0604020202020204" pitchFamily="34" charset="0"/>
                        </a:rPr>
                        <a:t>The Q4 target was not achieved. </a:t>
                      </a:r>
                      <a:endParaRPr lang="en-ZA" sz="105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GB" sz="700" dirty="0" smtClean="0">
                          <a:effectLst/>
                          <a:latin typeface="Arial Narrow" panose="020B0606020202030204" pitchFamily="34" charset="0"/>
                          <a:ea typeface="Calibri" panose="020F0502020204030204" pitchFamily="34" charset="0"/>
                          <a:cs typeface="Arial" panose="020B0604020202020204" pitchFamily="34" charset="0"/>
                        </a:rPr>
                        <a:t> </a:t>
                      </a:r>
                      <a:endParaRPr lang="en-ZA" sz="105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GB" sz="700" dirty="0" smtClean="0">
                          <a:effectLst/>
                          <a:latin typeface="Arial Narrow" panose="020B0606020202030204" pitchFamily="34" charset="0"/>
                          <a:ea typeface="Calibri" panose="020F0502020204030204" pitchFamily="34" charset="0"/>
                          <a:cs typeface="Arial" panose="020B0604020202020204" pitchFamily="34" charset="0"/>
                        </a:rPr>
                        <a:t>Currently Operations used a productivity model for Mail Centres and Depots. This is currently being reviewed with applicable productivity measures and standards and will be further enhanced to include a productivity management suite. </a:t>
                      </a:r>
                      <a:endParaRPr lang="en-ZA" sz="105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GB" sz="700" dirty="0" smtClean="0">
                          <a:effectLst/>
                          <a:latin typeface="Arial Narrow" panose="020B0606020202030204" pitchFamily="34" charset="0"/>
                          <a:ea typeface="Calibri" panose="020F0502020204030204" pitchFamily="34" charset="0"/>
                          <a:cs typeface="Arial" panose="020B0604020202020204" pitchFamily="34" charset="0"/>
                        </a:rPr>
                        <a:t> </a:t>
                      </a:r>
                      <a:endParaRPr lang="en-ZA" sz="1050" dirty="0" smtClean="0">
                        <a:effectLst/>
                        <a:latin typeface="Calibri" panose="020F0502020204030204" pitchFamily="34" charset="0"/>
                        <a:ea typeface="Calibri" panose="020F0502020204030204" pitchFamily="34" charset="0"/>
                        <a:cs typeface="Times New Roman" panose="02020603050405020304" pitchFamily="18" charset="0"/>
                      </a:endParaRPr>
                    </a:p>
                    <a:p>
                      <a:r>
                        <a:rPr lang="en-GB" sz="700" dirty="0" smtClean="0">
                          <a:effectLst/>
                          <a:latin typeface="Arial Narrow" panose="020B0606020202030204" pitchFamily="34" charset="0"/>
                          <a:ea typeface="Calibri" panose="020F0502020204030204" pitchFamily="34" charset="0"/>
                          <a:cs typeface="Arial" panose="020B0604020202020204" pitchFamily="34" charset="0"/>
                        </a:rPr>
                        <a:t>Productivity has been measured for delivery productivity as at the end of March 2022 at 49% and processing productivity at 83%. Productivity levels should be viewed in conjunction with the mail delivery standards as the factors affecting the mail delivery standards are applicable to the delivery – and processing productivity. Measurement of support unit productivity levels is very difficult. </a:t>
                      </a:r>
                      <a:endParaRPr lang="en-ZA" sz="700" dirty="0">
                        <a:effectLst/>
                        <a:latin typeface="Arial" panose="020B0604020202020204" pitchFamily="34" charset="0"/>
                        <a:ea typeface="Calibri" panose="020F050202020403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a:noFill/>
                    </a:lnB>
                  </a:tcPr>
                </a:tc>
                <a:tc rowSpan="2">
                  <a:txBody>
                    <a:bodyPr/>
                    <a:lstStyle/>
                    <a:p>
                      <a:pPr>
                        <a:lnSpc>
                          <a:spcPct val="107000"/>
                        </a:lnSpc>
                        <a:spcAft>
                          <a:spcPts val="0"/>
                        </a:spcAft>
                      </a:pPr>
                      <a:r>
                        <a:rPr lang="en-ZA" sz="700" dirty="0">
                          <a:solidFill>
                            <a:srgbClr val="000000"/>
                          </a:solidFill>
                          <a:effectLst/>
                          <a:latin typeface="Arial Narrow" panose="020B0606020202030204" pitchFamily="34" charset="0"/>
                          <a:ea typeface="Calibri" panose="020F0502020204030204" pitchFamily="34" charset="0"/>
                          <a:cs typeface="Arial" panose="020B0604020202020204" pitchFamily="34" charset="0"/>
                        </a:rPr>
                        <a:t>Completion of the productivity model</a:t>
                      </a:r>
                      <a:endParaRPr lang="en-ZA"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5596" marR="5596" marT="5596" marB="0">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extLst>
                  <a:ext uri="{0D108BD9-81ED-4DB2-BD59-A6C34878D82A}">
                    <a16:rowId xmlns:a16="http://schemas.microsoft.com/office/drawing/2014/main" xmlns="" val="10005"/>
                  </a:ext>
                </a:extLst>
              </a:tr>
              <a:tr h="118288">
                <a:tc vMerge="1">
                  <a:txBody>
                    <a:bodyPr/>
                    <a:lstStyle/>
                    <a:p>
                      <a:endParaRPr lang="en-ZA"/>
                    </a:p>
                  </a:txBody>
                  <a:tcPr/>
                </a:tc>
                <a:tc>
                  <a:txBody>
                    <a:bodyPr/>
                    <a:lstStyle/>
                    <a:p>
                      <a:pPr algn="l" fontAlgn="ctr"/>
                      <a:r>
                        <a:rPr lang="en-ZA" sz="700" b="0" i="0" u="none" strike="noStrike" dirty="0">
                          <a:solidFill>
                            <a:srgbClr val="000000"/>
                          </a:solidFill>
                          <a:effectLst/>
                          <a:latin typeface="Arial Narrow" panose="020B0606020202030204" pitchFamily="34" charset="0"/>
                        </a:rPr>
                        <a:t> </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a:noFill/>
                    </a:lnT>
                    <a:lnB>
                      <a:noFill/>
                    </a:lnB>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a:txBody>
                    <a:bodyPr/>
                    <a:lstStyle/>
                    <a:p>
                      <a:pPr algn="l" fontAlgn="ctr"/>
                      <a:r>
                        <a:rPr lang="en-GB" sz="700" b="0" i="0" u="none" strike="noStrike" dirty="0">
                          <a:solidFill>
                            <a:srgbClr val="000000"/>
                          </a:solidFill>
                          <a:effectLst/>
                          <a:latin typeface="Arial Narrow" panose="020B0606020202030204" pitchFamily="34" charset="0"/>
                        </a:rPr>
                        <a:t> </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a:noFill/>
                    </a:lnT>
                    <a:lnB w="12700" cap="flat" cmpd="sng" algn="ctr">
                      <a:solidFill>
                        <a:srgbClr val="B4C6E7"/>
                      </a:solidFill>
                      <a:prstDash val="solid"/>
                      <a:round/>
                      <a:headEnd type="none" w="med" len="med"/>
                      <a:tailEnd type="none" w="med" len="med"/>
                    </a:lnB>
                  </a:tcPr>
                </a:tc>
                <a:tc vMerge="1">
                  <a:txBody>
                    <a:bodyPr/>
                    <a:lstStyle/>
                    <a:p>
                      <a:endParaRPr lang="en-ZA"/>
                    </a:p>
                  </a:txBody>
                  <a:tcPr/>
                </a:tc>
                <a:extLst>
                  <a:ext uri="{0D108BD9-81ED-4DB2-BD59-A6C34878D82A}">
                    <a16:rowId xmlns:a16="http://schemas.microsoft.com/office/drawing/2014/main" xmlns="" val="10006"/>
                  </a:ext>
                </a:extLst>
              </a:tr>
              <a:tr h="590760">
                <a:tc vMerge="1">
                  <a:txBody>
                    <a:bodyPr/>
                    <a:lstStyle/>
                    <a:p>
                      <a:endParaRPr lang="en-ZA"/>
                    </a:p>
                  </a:txBody>
                  <a:tcPr/>
                </a:tc>
                <a:tc>
                  <a:txBody>
                    <a:bodyPr/>
                    <a:lstStyle/>
                    <a:p>
                      <a:pPr algn="l" fontAlgn="ctr"/>
                      <a:r>
                        <a:rPr lang="en-ZA" sz="700" b="0" i="0" u="none" strike="noStrike" dirty="0">
                          <a:solidFill>
                            <a:srgbClr val="000000"/>
                          </a:solidFill>
                          <a:effectLst/>
                          <a:latin typeface="Arial Narrow" panose="020B0606020202030204" pitchFamily="34" charset="0"/>
                        </a:rPr>
                        <a:t> </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a:noFill/>
                    </a:lnT>
                    <a:lnB>
                      <a:noFill/>
                    </a:lnB>
                  </a:tcPr>
                </a:tc>
                <a:tc rowSpan="2">
                  <a:txBody>
                    <a:bodyPr/>
                    <a:lstStyle/>
                    <a:p>
                      <a:pPr algn="ctr" fontAlgn="ctr"/>
                      <a:r>
                        <a:rPr lang="en-GB" sz="700" b="0" i="0" u="none" strike="noStrike" dirty="0">
                          <a:solidFill>
                            <a:srgbClr val="000000"/>
                          </a:solidFill>
                          <a:effectLst/>
                          <a:latin typeface="Arial Narrow" panose="020B0606020202030204" pitchFamily="34" charset="0"/>
                        </a:rPr>
                        <a:t>6.3</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rowSpan="2">
                  <a:txBody>
                    <a:bodyPr/>
                    <a:lstStyle/>
                    <a:p>
                      <a:pPr algn="l" fontAlgn="ctr"/>
                      <a:r>
                        <a:rPr lang="en-GB" sz="700" b="0" i="0" u="none" strike="noStrike" dirty="0">
                          <a:solidFill>
                            <a:srgbClr val="000000"/>
                          </a:solidFill>
                          <a:effectLst/>
                          <a:latin typeface="Arial Narrow" panose="020B0606020202030204" pitchFamily="34" charset="0"/>
                        </a:rPr>
                        <a:t>Implement BU strategic initiatives</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rowSpan="2">
                  <a:txBody>
                    <a:bodyPr/>
                    <a:lstStyle/>
                    <a:p>
                      <a:pPr algn="ctr" fontAlgn="ctr"/>
                      <a:r>
                        <a:rPr lang="en-GB" sz="700" b="0" i="0" u="none" strike="noStrike" dirty="0" smtClean="0">
                          <a:solidFill>
                            <a:srgbClr val="000000"/>
                          </a:solidFill>
                          <a:effectLst/>
                          <a:latin typeface="Arial Narrow" panose="020B0606020202030204" pitchFamily="34" charset="0"/>
                        </a:rPr>
                        <a:t>100%</a:t>
                      </a:r>
                      <a:endParaRPr lang="en-GB" sz="700" b="0" i="0" u="none" strike="noStrike" dirty="0">
                        <a:solidFill>
                          <a:srgbClr val="000000"/>
                        </a:solidFill>
                        <a:effectLst/>
                        <a:latin typeface="Arial Narrow" panose="020B060602020203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rowSpan="2">
                  <a:txBody>
                    <a:bodyPr/>
                    <a:lstStyle/>
                    <a:p>
                      <a:pPr algn="ctr" fontAlgn="ctr"/>
                      <a:r>
                        <a:rPr lang="en-GB" sz="700" b="0" i="0" u="none" strike="noStrike" dirty="0" smtClean="0">
                          <a:solidFill>
                            <a:srgbClr val="000000"/>
                          </a:solidFill>
                          <a:effectLst/>
                          <a:latin typeface="Arial Narrow" panose="020B0606020202030204" pitchFamily="34" charset="0"/>
                        </a:rPr>
                        <a:t>78%</a:t>
                      </a:r>
                      <a:endParaRPr lang="en-GB" sz="700" b="0" i="0" u="none" strike="noStrike" dirty="0">
                        <a:solidFill>
                          <a:srgbClr val="000000"/>
                        </a:solidFill>
                        <a:effectLst/>
                        <a:latin typeface="Arial Narrow" panose="020B060602020203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rowSpan="2">
                  <a:txBody>
                    <a:bodyPr/>
                    <a:lstStyle/>
                    <a:p>
                      <a:pPr algn="ctr" fontAlgn="ctr"/>
                      <a:r>
                        <a:rPr lang="en-GB" sz="700" b="0" i="0" u="none" strike="noStrike" dirty="0" smtClean="0">
                          <a:solidFill>
                            <a:srgbClr val="FF0000"/>
                          </a:solidFill>
                          <a:effectLst/>
                          <a:latin typeface="Arial Narrow" panose="020B0606020202030204" pitchFamily="34" charset="0"/>
                        </a:rPr>
                        <a:t>-22%</a:t>
                      </a:r>
                      <a:endParaRPr lang="en-GB" sz="700" b="0" i="0" u="none" strike="noStrike" dirty="0">
                        <a:solidFill>
                          <a:srgbClr val="FF0000"/>
                        </a:solidFill>
                        <a:effectLst/>
                        <a:latin typeface="Arial Narrow" panose="020B060602020203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rowSpan="2">
                  <a:txBody>
                    <a:bodyPr/>
                    <a:lstStyle/>
                    <a:p>
                      <a:pPr algn="ctr" fontAlgn="ctr"/>
                      <a:r>
                        <a:rPr lang="en-GB" sz="700" b="1" i="0" u="none" strike="noStrike" dirty="0">
                          <a:solidFill>
                            <a:srgbClr val="FFFFFF"/>
                          </a:solidFill>
                          <a:effectLst/>
                          <a:latin typeface="Arial Narrow" panose="020B0606020202030204" pitchFamily="34" charset="0"/>
                        </a:rPr>
                        <a:t>Not Achieved</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solidFill>
                      <a:srgbClr val="FF0000"/>
                    </a:solidFill>
                  </a:tcPr>
                </a:tc>
                <a:tc rowSpan="2">
                  <a:txBody>
                    <a:bodyPr/>
                    <a:lstStyle/>
                    <a:p>
                      <a:pPr algn="just">
                        <a:lnSpc>
                          <a:spcPct val="107000"/>
                        </a:lnSpc>
                        <a:spcAft>
                          <a:spcPts val="0"/>
                        </a:spcAft>
                      </a:pPr>
                      <a:r>
                        <a:rPr lang="en-ZA" sz="700" dirty="0" smtClean="0">
                          <a:effectLst/>
                          <a:latin typeface="Arial Narrow" panose="020B0606020202030204" pitchFamily="34" charset="0"/>
                          <a:ea typeface="Calibri" panose="020F0502020204030204" pitchFamily="34" charset="0"/>
                          <a:cs typeface="Arial" panose="020B0604020202020204" pitchFamily="34" charset="0"/>
                        </a:rPr>
                        <a:t>The implementation of BU strategic initiatives has not progressed well and the Q4 target has not been attained. To date, 102 initiatives of a total of 131 initiatives (78%) are at various stages of implementation.</a:t>
                      </a:r>
                      <a:endParaRPr lang="en-ZA" sz="105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GB" sz="700" dirty="0" smtClean="0">
                          <a:effectLst/>
                          <a:latin typeface="Arial Narrow" panose="020B0606020202030204" pitchFamily="34" charset="0"/>
                          <a:ea typeface="Calibri" panose="020F0502020204030204" pitchFamily="34" charset="0"/>
                          <a:cs typeface="Arial" panose="020B0604020202020204" pitchFamily="34" charset="0"/>
                        </a:rPr>
                        <a:t> </a:t>
                      </a:r>
                      <a:endParaRPr lang="en-ZA" sz="1050" dirty="0" smtClean="0">
                        <a:effectLst/>
                        <a:latin typeface="Calibri" panose="020F0502020204030204" pitchFamily="34" charset="0"/>
                        <a:ea typeface="Calibri" panose="020F0502020204030204" pitchFamily="34" charset="0"/>
                        <a:cs typeface="Times New Roman" panose="02020603050405020304" pitchFamily="18" charset="0"/>
                      </a:endParaRPr>
                    </a:p>
                    <a:p>
                      <a:r>
                        <a:rPr lang="en-GB" sz="700" dirty="0" smtClean="0">
                          <a:effectLst/>
                          <a:latin typeface="Arial Narrow" panose="020B0606020202030204" pitchFamily="34" charset="0"/>
                          <a:ea typeface="Calibri" panose="020F0502020204030204" pitchFamily="34" charset="0"/>
                          <a:cs typeface="Arial" panose="020B0604020202020204" pitchFamily="34" charset="0"/>
                        </a:rPr>
                        <a:t>The performance has slowed due to a number of the initiatives being funding dependent for implementation.</a:t>
                      </a:r>
                      <a:endParaRPr lang="en-ZA"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rowSpan="2">
                  <a:txBody>
                    <a:bodyPr/>
                    <a:lstStyle/>
                    <a:p>
                      <a:pPr algn="just">
                        <a:lnSpc>
                          <a:spcPct val="107000"/>
                        </a:lnSpc>
                        <a:spcAft>
                          <a:spcPts val="0"/>
                        </a:spcAft>
                      </a:pPr>
                      <a:r>
                        <a:rPr lang="en-GB" sz="700" dirty="0">
                          <a:effectLst/>
                          <a:latin typeface="Arial Narrow" panose="020B0606020202030204" pitchFamily="34" charset="0"/>
                          <a:ea typeface="Calibri" panose="020F0502020204030204" pitchFamily="34" charset="0"/>
                          <a:cs typeface="Arial" panose="020B0604020202020204" pitchFamily="34" charset="0"/>
                        </a:rPr>
                        <a:t>Group Strategy will actively drive and monitor the process of BU strategic initiative implementation, where not funding dependent.  </a:t>
                      </a:r>
                      <a:endParaRPr lang="en-ZA"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5596" marR="5596" marT="5596" marB="0">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extLst>
                  <a:ext uri="{0D108BD9-81ED-4DB2-BD59-A6C34878D82A}">
                    <a16:rowId xmlns:a16="http://schemas.microsoft.com/office/drawing/2014/main" xmlns="" val="10007"/>
                  </a:ext>
                </a:extLst>
              </a:tr>
              <a:tr h="118288">
                <a:tc vMerge="1">
                  <a:txBody>
                    <a:bodyPr/>
                    <a:lstStyle/>
                    <a:p>
                      <a:endParaRPr lang="en-ZA"/>
                    </a:p>
                  </a:txBody>
                  <a:tcPr/>
                </a:tc>
                <a:tc>
                  <a:txBody>
                    <a:bodyPr/>
                    <a:lstStyle/>
                    <a:p>
                      <a:pPr algn="l" fontAlgn="ctr"/>
                      <a:r>
                        <a:rPr lang="en-ZA" sz="700" b="0" i="0" u="none" strike="noStrike" dirty="0">
                          <a:solidFill>
                            <a:srgbClr val="000000"/>
                          </a:solidFill>
                          <a:effectLst/>
                          <a:latin typeface="Arial Narrow" panose="020B0606020202030204" pitchFamily="34" charset="0"/>
                        </a:rPr>
                        <a:t> </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a:noFill/>
                    </a:lnT>
                    <a:lnB w="12700" cap="flat" cmpd="sng" algn="ctr">
                      <a:solidFill>
                        <a:srgbClr val="B4C6E7"/>
                      </a:solidFill>
                      <a:prstDash val="solid"/>
                      <a:round/>
                      <a:headEnd type="none" w="med" len="med"/>
                      <a:tailEnd type="none" w="med" len="med"/>
                    </a:lnB>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extLst>
                  <a:ext uri="{0D108BD9-81ED-4DB2-BD59-A6C34878D82A}">
                    <a16:rowId xmlns:a16="http://schemas.microsoft.com/office/drawing/2014/main" xmlns="" val="10008"/>
                  </a:ext>
                </a:extLst>
              </a:tr>
            </a:tbl>
          </a:graphicData>
        </a:graphic>
      </p:graphicFrame>
    </p:spTree>
    <p:extLst>
      <p:ext uri="{BB962C8B-B14F-4D97-AF65-F5344CB8AC3E}">
        <p14:creationId xmlns:p14="http://schemas.microsoft.com/office/powerpoint/2010/main" xmlns="" val="124682862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xmlns="" id="{CB80AD8C-E181-0F4C-8B15-41DA6DF3525C}"/>
              </a:ext>
            </a:extLst>
          </p:cNvPr>
          <p:cNvSpPr txBox="1"/>
          <p:nvPr/>
        </p:nvSpPr>
        <p:spPr>
          <a:xfrm>
            <a:off x="86265" y="150853"/>
            <a:ext cx="8170631" cy="461665"/>
          </a:xfrm>
          <a:prstGeom prst="rect">
            <a:avLst/>
          </a:prstGeom>
          <a:noFill/>
        </p:spPr>
        <p:txBody>
          <a:bodyPr wrap="square" rtlCol="0">
            <a:spAutoFit/>
          </a:bodyPr>
          <a:lstStyle/>
          <a:p>
            <a:r>
              <a:rPr lang="en-ZA" sz="2400" b="1" dirty="0">
                <a:solidFill>
                  <a:srgbClr val="C00000"/>
                </a:solidFill>
                <a:latin typeface="Arial" panose="020B0604020202020204" pitchFamily="34" charset="0"/>
                <a:cs typeface="Arial" panose="020B0604020202020204" pitchFamily="34" charset="0"/>
              </a:rPr>
              <a:t>KPI Performance </a:t>
            </a:r>
            <a:r>
              <a:rPr lang="en-ZA" sz="2400" b="1" dirty="0" smtClean="0">
                <a:solidFill>
                  <a:srgbClr val="C00000"/>
                </a:solidFill>
                <a:latin typeface="Arial" panose="020B0604020202020204" pitchFamily="34" charset="0"/>
                <a:cs typeface="Arial" panose="020B0604020202020204" pitchFamily="34" charset="0"/>
              </a:rPr>
              <a:t>– Q4</a:t>
            </a:r>
            <a:r>
              <a:rPr lang="en-US" sz="2400" b="1" dirty="0" smtClean="0">
                <a:solidFill>
                  <a:srgbClr val="C00000"/>
                </a:solidFill>
                <a:latin typeface="Arial" panose="020B0604020202020204" pitchFamily="34" charset="0"/>
                <a:cs typeface="Arial" panose="020B0604020202020204" pitchFamily="34" charset="0"/>
              </a:rPr>
              <a:t> </a:t>
            </a:r>
            <a:r>
              <a:rPr lang="en-ZA" sz="2400" b="1" dirty="0">
                <a:solidFill>
                  <a:srgbClr val="C00000"/>
                </a:solidFill>
                <a:latin typeface="Arial" panose="020B0604020202020204" pitchFamily="34" charset="0"/>
                <a:cs typeface="Arial" panose="020B0604020202020204" pitchFamily="34" charset="0"/>
              </a:rPr>
              <a:t>2021/22 </a:t>
            </a:r>
          </a:p>
        </p:txBody>
      </p:sp>
      <p:graphicFrame>
        <p:nvGraphicFramePr>
          <p:cNvPr id="8" name="Table 7"/>
          <p:cNvGraphicFramePr>
            <a:graphicFrameLocks noGrp="1"/>
          </p:cNvGraphicFramePr>
          <p:nvPr>
            <p:extLst>
              <p:ext uri="{D42A27DB-BD31-4B8C-83A1-F6EECF244321}">
                <p14:modId xmlns:p14="http://schemas.microsoft.com/office/powerpoint/2010/main" xmlns="" val="1112699417"/>
              </p:ext>
            </p:extLst>
          </p:nvPr>
        </p:nvGraphicFramePr>
        <p:xfrm>
          <a:off x="86265" y="612518"/>
          <a:ext cx="8629111" cy="3643887"/>
        </p:xfrm>
        <a:graphic>
          <a:graphicData uri="http://schemas.openxmlformats.org/drawingml/2006/table">
            <a:tbl>
              <a:tblPr/>
              <a:tblGrid>
                <a:gridCol w="583983">
                  <a:extLst>
                    <a:ext uri="{9D8B030D-6E8A-4147-A177-3AD203B41FA5}">
                      <a16:colId xmlns:a16="http://schemas.microsoft.com/office/drawing/2014/main" xmlns="" val="20000"/>
                    </a:ext>
                  </a:extLst>
                </a:gridCol>
                <a:gridCol w="684692">
                  <a:extLst>
                    <a:ext uri="{9D8B030D-6E8A-4147-A177-3AD203B41FA5}">
                      <a16:colId xmlns:a16="http://schemas.microsoft.com/office/drawing/2014/main" xmlns="" val="20001"/>
                    </a:ext>
                  </a:extLst>
                </a:gridCol>
                <a:gridCol w="466835">
                  <a:extLst>
                    <a:ext uri="{9D8B030D-6E8A-4147-A177-3AD203B41FA5}">
                      <a16:colId xmlns:a16="http://schemas.microsoft.com/office/drawing/2014/main" xmlns="" val="20002"/>
                    </a:ext>
                  </a:extLst>
                </a:gridCol>
                <a:gridCol w="638008">
                  <a:extLst>
                    <a:ext uri="{9D8B030D-6E8A-4147-A177-3AD203B41FA5}">
                      <a16:colId xmlns:a16="http://schemas.microsoft.com/office/drawing/2014/main" xmlns="" val="20003"/>
                    </a:ext>
                  </a:extLst>
                </a:gridCol>
                <a:gridCol w="451275">
                  <a:extLst>
                    <a:ext uri="{9D8B030D-6E8A-4147-A177-3AD203B41FA5}">
                      <a16:colId xmlns:a16="http://schemas.microsoft.com/office/drawing/2014/main" xmlns="" val="20004"/>
                    </a:ext>
                  </a:extLst>
                </a:gridCol>
                <a:gridCol w="513519">
                  <a:extLst>
                    <a:ext uri="{9D8B030D-6E8A-4147-A177-3AD203B41FA5}">
                      <a16:colId xmlns:a16="http://schemas.microsoft.com/office/drawing/2014/main" xmlns="" val="20005"/>
                    </a:ext>
                  </a:extLst>
                </a:gridCol>
                <a:gridCol w="560201">
                  <a:extLst>
                    <a:ext uri="{9D8B030D-6E8A-4147-A177-3AD203B41FA5}">
                      <a16:colId xmlns:a16="http://schemas.microsoft.com/office/drawing/2014/main" xmlns="" val="20006"/>
                    </a:ext>
                  </a:extLst>
                </a:gridCol>
                <a:gridCol w="591326">
                  <a:extLst>
                    <a:ext uri="{9D8B030D-6E8A-4147-A177-3AD203B41FA5}">
                      <a16:colId xmlns:a16="http://schemas.microsoft.com/office/drawing/2014/main" xmlns="" val="20007"/>
                    </a:ext>
                  </a:extLst>
                </a:gridCol>
                <a:gridCol w="2022951">
                  <a:extLst>
                    <a:ext uri="{9D8B030D-6E8A-4147-A177-3AD203B41FA5}">
                      <a16:colId xmlns:a16="http://schemas.microsoft.com/office/drawing/2014/main" xmlns="" val="20008"/>
                    </a:ext>
                  </a:extLst>
                </a:gridCol>
                <a:gridCol w="2116321">
                  <a:extLst>
                    <a:ext uri="{9D8B030D-6E8A-4147-A177-3AD203B41FA5}">
                      <a16:colId xmlns:a16="http://schemas.microsoft.com/office/drawing/2014/main" xmlns="" val="20009"/>
                    </a:ext>
                  </a:extLst>
                </a:gridCol>
              </a:tblGrid>
              <a:tr h="253977">
                <a:tc rowSpan="3">
                  <a:txBody>
                    <a:bodyPr/>
                    <a:lstStyle/>
                    <a:p>
                      <a:pPr algn="ctr" fontAlgn="ctr"/>
                      <a:r>
                        <a:rPr lang="en-GB" sz="700" b="1" i="0" u="none" strike="noStrike" dirty="0">
                          <a:solidFill>
                            <a:srgbClr val="FFFFFF"/>
                          </a:solidFill>
                          <a:effectLst/>
                          <a:latin typeface="Arial Narrow" panose="020B0606020202030204" pitchFamily="34" charset="0"/>
                        </a:rPr>
                        <a:t>Objective</a:t>
                      </a:r>
                      <a:endParaRPr lang="en-ZA" sz="700" b="1" i="0" u="none" strike="noStrike" dirty="0">
                        <a:solidFill>
                          <a:srgbClr val="FFFFFF"/>
                        </a:solidFill>
                        <a:effectLst/>
                        <a:latin typeface="Arial Narrow" panose="020B060602020203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solidFill>
                      <a:srgbClr val="002060"/>
                    </a:solidFill>
                  </a:tcPr>
                </a:tc>
                <a:tc rowSpan="3">
                  <a:txBody>
                    <a:bodyPr/>
                    <a:lstStyle/>
                    <a:p>
                      <a:pPr algn="ctr" fontAlgn="ctr"/>
                      <a:r>
                        <a:rPr lang="en-GB" sz="700" b="1" i="0" u="none" strike="noStrike" dirty="0">
                          <a:solidFill>
                            <a:srgbClr val="FFFFFF"/>
                          </a:solidFill>
                          <a:effectLst/>
                          <a:latin typeface="Arial Narrow" panose="020B0606020202030204" pitchFamily="34" charset="0"/>
                        </a:rPr>
                        <a:t>Goal</a:t>
                      </a:r>
                      <a:endParaRPr lang="en-ZA" sz="700" b="1" i="0" u="none" strike="noStrike" dirty="0">
                        <a:solidFill>
                          <a:srgbClr val="FFFFFF"/>
                        </a:solidFill>
                        <a:effectLst/>
                        <a:latin typeface="Arial Narrow" panose="020B060602020203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solidFill>
                      <a:srgbClr val="002060"/>
                    </a:solidFill>
                  </a:tcPr>
                </a:tc>
                <a:tc rowSpan="3">
                  <a:txBody>
                    <a:bodyPr/>
                    <a:lstStyle/>
                    <a:p>
                      <a:pPr algn="ctr" fontAlgn="ctr"/>
                      <a:r>
                        <a:rPr lang="en-GB" sz="700" b="1" i="0" u="none" strike="noStrike" dirty="0">
                          <a:solidFill>
                            <a:srgbClr val="FFFFFF"/>
                          </a:solidFill>
                          <a:effectLst/>
                          <a:latin typeface="Arial Narrow" panose="020B0606020202030204" pitchFamily="34" charset="0"/>
                        </a:rPr>
                        <a:t>KPI Ref</a:t>
                      </a:r>
                      <a:endParaRPr lang="en-ZA" sz="700" b="1" i="0" u="none" strike="noStrike" dirty="0">
                        <a:solidFill>
                          <a:srgbClr val="FFFFFF"/>
                        </a:solidFill>
                        <a:effectLst/>
                        <a:latin typeface="Arial Narrow" panose="020B060602020203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solidFill>
                      <a:srgbClr val="002060"/>
                    </a:solidFill>
                  </a:tcPr>
                </a:tc>
                <a:tc rowSpan="3">
                  <a:txBody>
                    <a:bodyPr/>
                    <a:lstStyle/>
                    <a:p>
                      <a:pPr algn="ctr" fontAlgn="ctr"/>
                      <a:r>
                        <a:rPr lang="en-GB" sz="700" b="1" i="0" u="none" strike="noStrike" dirty="0">
                          <a:solidFill>
                            <a:srgbClr val="FFFFFF"/>
                          </a:solidFill>
                          <a:effectLst/>
                          <a:latin typeface="Arial Narrow" panose="020B0606020202030204" pitchFamily="34" charset="0"/>
                        </a:rPr>
                        <a:t>Key Performance Indicator</a:t>
                      </a:r>
                      <a:endParaRPr lang="en-ZA" sz="700" b="1" i="0" u="none" strike="noStrike" dirty="0">
                        <a:solidFill>
                          <a:srgbClr val="FFFFFF"/>
                        </a:solidFill>
                        <a:effectLst/>
                        <a:latin typeface="Arial Narrow" panose="020B060602020203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solidFill>
                      <a:srgbClr val="002060"/>
                    </a:solidFill>
                  </a:tcPr>
                </a:tc>
                <a:tc gridSpan="6">
                  <a:txBody>
                    <a:bodyPr/>
                    <a:lstStyle/>
                    <a:p>
                      <a:pPr algn="ctr" fontAlgn="ctr"/>
                      <a:r>
                        <a:rPr lang="en-GB" sz="700" b="1" i="0" u="none" strike="noStrike" dirty="0" smtClean="0">
                          <a:solidFill>
                            <a:srgbClr val="FFFFFF"/>
                          </a:solidFill>
                          <a:effectLst/>
                          <a:latin typeface="Arial Narrow" panose="020B0606020202030204" pitchFamily="34" charset="0"/>
                        </a:rPr>
                        <a:t>Q4</a:t>
                      </a:r>
                      <a:r>
                        <a:rPr lang="en-GB" sz="700" b="1" i="0" u="none" strike="noStrike" baseline="0" dirty="0" smtClean="0">
                          <a:solidFill>
                            <a:srgbClr val="FFFFFF"/>
                          </a:solidFill>
                          <a:effectLst/>
                          <a:latin typeface="Arial Narrow" panose="020B0606020202030204" pitchFamily="34" charset="0"/>
                        </a:rPr>
                        <a:t> </a:t>
                      </a:r>
                      <a:r>
                        <a:rPr lang="en-GB" sz="700" b="1" i="0" u="none" strike="noStrike" dirty="0" smtClean="0">
                          <a:solidFill>
                            <a:srgbClr val="FFFFFF"/>
                          </a:solidFill>
                          <a:effectLst/>
                          <a:latin typeface="Arial Narrow" panose="020B0606020202030204" pitchFamily="34" charset="0"/>
                        </a:rPr>
                        <a:t>Performance</a:t>
                      </a:r>
                      <a:endParaRPr lang="en-ZA" sz="700" b="1" i="0" u="none" strike="noStrike" dirty="0">
                        <a:solidFill>
                          <a:srgbClr val="FFFFFF"/>
                        </a:solidFill>
                        <a:effectLst/>
                        <a:latin typeface="Arial Narrow" panose="020B060602020203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solidFill>
                      <a:srgbClr val="002060"/>
                    </a:solidFill>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xmlns="" val="10000"/>
                  </a:ext>
                </a:extLst>
              </a:tr>
              <a:tr h="253977">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rowSpan="2">
                  <a:txBody>
                    <a:bodyPr/>
                    <a:lstStyle/>
                    <a:p>
                      <a:pPr algn="ctr" fontAlgn="ctr"/>
                      <a:r>
                        <a:rPr lang="en-GB" sz="700" b="1" i="0" u="none" strike="noStrike" dirty="0">
                          <a:solidFill>
                            <a:srgbClr val="FFFFFF"/>
                          </a:solidFill>
                          <a:effectLst/>
                          <a:latin typeface="Arial Narrow" panose="020B0606020202030204" pitchFamily="34" charset="0"/>
                        </a:rPr>
                        <a:t>Target</a:t>
                      </a:r>
                      <a:endParaRPr lang="en-ZA" sz="700" b="1" i="0" u="none" strike="noStrike" dirty="0">
                        <a:solidFill>
                          <a:srgbClr val="FFFFFF"/>
                        </a:solidFill>
                        <a:effectLst/>
                        <a:latin typeface="Arial Narrow" panose="020B060602020203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solidFill>
                      <a:srgbClr val="002060"/>
                    </a:solidFill>
                  </a:tcPr>
                </a:tc>
                <a:tc rowSpan="2">
                  <a:txBody>
                    <a:bodyPr/>
                    <a:lstStyle/>
                    <a:p>
                      <a:pPr algn="ctr" fontAlgn="ctr"/>
                      <a:r>
                        <a:rPr lang="en-GB" sz="700" b="1" i="0" u="none" strike="noStrike" dirty="0">
                          <a:solidFill>
                            <a:srgbClr val="FFFFFF"/>
                          </a:solidFill>
                          <a:effectLst/>
                          <a:latin typeface="Arial Narrow" panose="020B0606020202030204" pitchFamily="34" charset="0"/>
                        </a:rPr>
                        <a:t>Actual</a:t>
                      </a:r>
                      <a:endParaRPr lang="en-ZA" sz="700" b="1" i="0" u="none" strike="noStrike" dirty="0">
                        <a:solidFill>
                          <a:srgbClr val="FFFFFF"/>
                        </a:solidFill>
                        <a:effectLst/>
                        <a:latin typeface="Arial Narrow" panose="020B060602020203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solidFill>
                      <a:srgbClr val="002060"/>
                    </a:solidFill>
                  </a:tcPr>
                </a:tc>
                <a:tc rowSpan="2">
                  <a:txBody>
                    <a:bodyPr/>
                    <a:lstStyle/>
                    <a:p>
                      <a:pPr algn="ctr" fontAlgn="ctr"/>
                      <a:r>
                        <a:rPr lang="en-GB" sz="700" b="1" i="0" u="none" strike="noStrike" dirty="0">
                          <a:solidFill>
                            <a:srgbClr val="FFFFFF"/>
                          </a:solidFill>
                          <a:effectLst/>
                          <a:latin typeface="Arial Narrow" panose="020B0606020202030204" pitchFamily="34" charset="0"/>
                        </a:rPr>
                        <a:t>Variance</a:t>
                      </a:r>
                      <a:endParaRPr lang="en-ZA" sz="700" b="1" i="0" u="none" strike="noStrike" dirty="0">
                        <a:solidFill>
                          <a:srgbClr val="FFFFFF"/>
                        </a:solidFill>
                        <a:effectLst/>
                        <a:latin typeface="Arial Narrow" panose="020B060602020203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solidFill>
                      <a:srgbClr val="002060"/>
                    </a:solidFill>
                  </a:tcPr>
                </a:tc>
                <a:tc>
                  <a:txBody>
                    <a:bodyPr/>
                    <a:lstStyle/>
                    <a:p>
                      <a:pPr algn="ctr" fontAlgn="ctr"/>
                      <a:r>
                        <a:rPr lang="en-GB" sz="700" b="1" i="0" u="none" strike="noStrike" dirty="0">
                          <a:solidFill>
                            <a:srgbClr val="FFFFFF"/>
                          </a:solidFill>
                          <a:effectLst/>
                          <a:latin typeface="Arial Narrow" panose="020B0606020202030204" pitchFamily="34" charset="0"/>
                        </a:rPr>
                        <a:t>Achieved/</a:t>
                      </a:r>
                      <a:endParaRPr lang="en-ZA" sz="700" b="1" i="0" u="none" strike="noStrike" dirty="0">
                        <a:solidFill>
                          <a:srgbClr val="FFFFFF"/>
                        </a:solidFill>
                        <a:effectLst/>
                        <a:latin typeface="Arial Narrow" panose="020B060602020203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a:noFill/>
                    </a:lnB>
                    <a:solidFill>
                      <a:srgbClr val="002060"/>
                    </a:solidFill>
                  </a:tcPr>
                </a:tc>
                <a:tc rowSpan="2">
                  <a:txBody>
                    <a:bodyPr/>
                    <a:lstStyle/>
                    <a:p>
                      <a:pPr algn="ctr" fontAlgn="ctr"/>
                      <a:r>
                        <a:rPr lang="en-GB" sz="700" b="1" i="0" u="none" strike="noStrike" dirty="0">
                          <a:solidFill>
                            <a:srgbClr val="FFFFFF"/>
                          </a:solidFill>
                          <a:effectLst/>
                          <a:latin typeface="Arial Narrow" panose="020B0606020202030204" pitchFamily="34" charset="0"/>
                        </a:rPr>
                        <a:t>Actual Performance and Reason for Target Variance/Deviation</a:t>
                      </a:r>
                      <a:endParaRPr lang="en-ZA" sz="700" b="1" i="0" u="none" strike="noStrike" dirty="0">
                        <a:solidFill>
                          <a:srgbClr val="FFFFFF"/>
                        </a:solidFill>
                        <a:effectLst/>
                        <a:latin typeface="Arial Narrow" panose="020B060602020203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solidFill>
                      <a:srgbClr val="002060"/>
                    </a:solidFill>
                  </a:tcPr>
                </a:tc>
                <a:tc rowSpan="2">
                  <a:txBody>
                    <a:bodyPr/>
                    <a:lstStyle/>
                    <a:p>
                      <a:pPr algn="ctr" fontAlgn="ctr"/>
                      <a:r>
                        <a:rPr lang="en-GB" sz="700" b="1" i="0" u="none" strike="noStrike" dirty="0">
                          <a:solidFill>
                            <a:srgbClr val="FFFFFF"/>
                          </a:solidFill>
                          <a:effectLst/>
                          <a:latin typeface="Arial Narrow" panose="020B0606020202030204" pitchFamily="34" charset="0"/>
                        </a:rPr>
                        <a:t>Mitigation and Recovery Plans</a:t>
                      </a:r>
                      <a:endParaRPr lang="en-ZA" sz="700" b="1" i="0" u="none" strike="noStrike" dirty="0">
                        <a:solidFill>
                          <a:srgbClr val="FFFFFF"/>
                        </a:solidFill>
                        <a:effectLst/>
                        <a:latin typeface="Arial Narrow" panose="020B060602020203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solidFill>
                      <a:srgbClr val="002060"/>
                    </a:solidFill>
                  </a:tcPr>
                </a:tc>
                <a:extLst>
                  <a:ext uri="{0D108BD9-81ED-4DB2-BD59-A6C34878D82A}">
                    <a16:rowId xmlns:a16="http://schemas.microsoft.com/office/drawing/2014/main" xmlns="" val="10001"/>
                  </a:ext>
                </a:extLst>
              </a:tr>
              <a:tr h="253977">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a:txBody>
                    <a:bodyPr/>
                    <a:lstStyle/>
                    <a:p>
                      <a:pPr algn="ctr" fontAlgn="ctr"/>
                      <a:r>
                        <a:rPr lang="en-GB" sz="700" b="1" i="0" u="none" strike="noStrike" dirty="0">
                          <a:solidFill>
                            <a:srgbClr val="FFFFFF"/>
                          </a:solidFill>
                          <a:effectLst/>
                          <a:latin typeface="Arial Narrow" panose="020B0606020202030204" pitchFamily="34" charset="0"/>
                        </a:rPr>
                        <a:t>Not Achieved</a:t>
                      </a:r>
                      <a:endParaRPr lang="en-ZA" sz="700" b="1" i="0" u="none" strike="noStrike" dirty="0">
                        <a:solidFill>
                          <a:srgbClr val="FFFFFF"/>
                        </a:solidFill>
                        <a:effectLst/>
                        <a:latin typeface="Arial Narrow" panose="020B060602020203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a:noFill/>
                    </a:lnT>
                    <a:lnB w="12700" cap="flat" cmpd="sng" algn="ctr">
                      <a:solidFill>
                        <a:srgbClr val="B4C6E7"/>
                      </a:solidFill>
                      <a:prstDash val="solid"/>
                      <a:round/>
                      <a:headEnd type="none" w="med" len="med"/>
                      <a:tailEnd type="none" w="med" len="med"/>
                    </a:lnB>
                    <a:solidFill>
                      <a:srgbClr val="002060"/>
                    </a:solidFill>
                  </a:tcPr>
                </a:tc>
                <a:tc vMerge="1">
                  <a:txBody>
                    <a:bodyPr/>
                    <a:lstStyle/>
                    <a:p>
                      <a:endParaRPr lang="en-ZA"/>
                    </a:p>
                  </a:txBody>
                  <a:tcPr/>
                </a:tc>
                <a:tc vMerge="1">
                  <a:txBody>
                    <a:bodyPr/>
                    <a:lstStyle/>
                    <a:p>
                      <a:endParaRPr lang="en-ZA"/>
                    </a:p>
                  </a:txBody>
                  <a:tcPr/>
                </a:tc>
                <a:extLst>
                  <a:ext uri="{0D108BD9-81ED-4DB2-BD59-A6C34878D82A}">
                    <a16:rowId xmlns:a16="http://schemas.microsoft.com/office/drawing/2014/main" xmlns="" val="10002"/>
                  </a:ext>
                </a:extLst>
              </a:tr>
              <a:tr h="1182313">
                <a:tc rowSpan="4">
                  <a:txBody>
                    <a:bodyPr/>
                    <a:lstStyle/>
                    <a:p>
                      <a:pPr algn="l" fontAlgn="ctr"/>
                      <a:r>
                        <a:rPr lang="en-GB" sz="700" b="1" i="0" u="none" strike="noStrike" dirty="0">
                          <a:solidFill>
                            <a:srgbClr val="002060"/>
                          </a:solidFill>
                          <a:effectLst/>
                          <a:latin typeface="Arial Narrow" panose="020B0606020202030204" pitchFamily="34" charset="0"/>
                        </a:rPr>
                        <a:t>7. Corporate Governance</a:t>
                      </a:r>
                      <a:endParaRPr lang="en-ZA" sz="700" b="1" i="0" u="none" strike="noStrike" dirty="0">
                        <a:solidFill>
                          <a:srgbClr val="002060"/>
                        </a:solidFill>
                        <a:effectLst/>
                        <a:latin typeface="Arial Narrow" panose="020B060602020203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rowSpan="3">
                  <a:txBody>
                    <a:bodyPr/>
                    <a:lstStyle/>
                    <a:p>
                      <a:pPr algn="l" fontAlgn="ctr"/>
                      <a:r>
                        <a:rPr lang="en-ZA" sz="700" b="0" i="0" u="none" strike="noStrike" dirty="0">
                          <a:solidFill>
                            <a:srgbClr val="000000"/>
                          </a:solidFill>
                          <a:effectLst/>
                          <a:latin typeface="Arial Narrow" panose="020B0606020202030204" pitchFamily="34" charset="0"/>
                        </a:rPr>
                        <a:t>Strengthened Organisational Governance, entrenched and consistently applied Governance principles in managing the organisation </a:t>
                      </a:r>
                    </a:p>
                    <a:p>
                      <a:pPr algn="just" fontAlgn="ctr"/>
                      <a:r>
                        <a:rPr lang="en-ZA" sz="700" b="0" i="0" u="none" strike="noStrike" dirty="0">
                          <a:solidFill>
                            <a:srgbClr val="000000"/>
                          </a:solidFill>
                          <a:effectLst/>
                          <a:latin typeface="Arial Narrow" panose="020B0606020202030204" pitchFamily="34" charset="0"/>
                        </a:rPr>
                        <a:t> </a:t>
                      </a:r>
                    </a:p>
                    <a:p>
                      <a:pPr algn="just" fontAlgn="ctr"/>
                      <a:r>
                        <a:rPr lang="en-ZA" sz="700" b="0" i="0" u="none" strike="noStrike" dirty="0">
                          <a:solidFill>
                            <a:srgbClr val="000000"/>
                          </a:solidFill>
                          <a:effectLst/>
                          <a:latin typeface="Arial Narrow" panose="020B0606020202030204" pitchFamily="34" charset="0"/>
                        </a:rPr>
                        <a:t> </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a:noFill/>
                    </a:lnB>
                  </a:tcPr>
                </a:tc>
                <a:tc rowSpan="2">
                  <a:txBody>
                    <a:bodyPr/>
                    <a:lstStyle/>
                    <a:p>
                      <a:pPr algn="ctr" fontAlgn="ctr"/>
                      <a:r>
                        <a:rPr lang="en-GB" sz="700" b="0" i="0" u="none" strike="noStrike" dirty="0">
                          <a:solidFill>
                            <a:srgbClr val="000000"/>
                          </a:solidFill>
                          <a:effectLst/>
                          <a:latin typeface="Arial Narrow" panose="020B0606020202030204" pitchFamily="34" charset="0"/>
                        </a:rPr>
                        <a:t>7.1</a:t>
                      </a:r>
                      <a:endParaRPr lang="en-ZA" sz="700" b="0" i="0" u="none" strike="noStrike" dirty="0">
                        <a:solidFill>
                          <a:srgbClr val="000000"/>
                        </a:solidFill>
                        <a:effectLst/>
                        <a:latin typeface="Arial Narrow" panose="020B060602020203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rowSpan="2">
                  <a:txBody>
                    <a:bodyPr/>
                    <a:lstStyle/>
                    <a:p>
                      <a:pPr algn="l" fontAlgn="ctr"/>
                      <a:r>
                        <a:rPr lang="en-GB" sz="700" b="0" i="0" u="none" strike="noStrike" dirty="0">
                          <a:solidFill>
                            <a:srgbClr val="000000"/>
                          </a:solidFill>
                          <a:effectLst/>
                          <a:latin typeface="Arial Narrow" panose="020B0606020202030204" pitchFamily="34" charset="0"/>
                        </a:rPr>
                        <a:t>Achieve an unqualified Audit Opinion</a:t>
                      </a:r>
                      <a:endParaRPr lang="en-ZA" sz="700" b="0" i="0" u="none" strike="noStrike" dirty="0">
                        <a:solidFill>
                          <a:srgbClr val="000000"/>
                        </a:solidFill>
                        <a:effectLst/>
                        <a:latin typeface="Arial Narrow" panose="020B060602020203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rowSpan="2">
                  <a:txBody>
                    <a:bodyPr/>
                    <a:lstStyle/>
                    <a:p>
                      <a:pPr algn="l" fontAlgn="ctr"/>
                      <a:r>
                        <a:rPr lang="en-GB" sz="700" b="0" i="0" u="none" strike="noStrike" dirty="0" smtClean="0">
                          <a:solidFill>
                            <a:srgbClr val="000000"/>
                          </a:solidFill>
                          <a:effectLst/>
                          <a:latin typeface="Arial Narrow" panose="020B0606020202030204" pitchFamily="34" charset="0"/>
                        </a:rPr>
                        <a:t>100% </a:t>
                      </a:r>
                      <a:r>
                        <a:rPr lang="en-GB" sz="700" b="0" i="0" u="none" strike="noStrike" dirty="0">
                          <a:solidFill>
                            <a:srgbClr val="000000"/>
                          </a:solidFill>
                          <a:effectLst/>
                          <a:latin typeface="Arial Narrow" panose="020B0606020202030204" pitchFamily="34" charset="0"/>
                        </a:rPr>
                        <a:t>of the material audit findings resolved</a:t>
                      </a:r>
                      <a:endParaRPr lang="en-ZA" sz="700" b="0" i="0" u="none" strike="noStrike" dirty="0">
                        <a:solidFill>
                          <a:srgbClr val="000000"/>
                        </a:solidFill>
                        <a:effectLst/>
                        <a:latin typeface="Arial Narrow" panose="020B060602020203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rowSpan="2">
                  <a:txBody>
                    <a:bodyPr/>
                    <a:lstStyle/>
                    <a:p>
                      <a:pPr algn="ctr" fontAlgn="ctr"/>
                      <a:r>
                        <a:rPr lang="en-GB" sz="700" b="0" i="0" u="none" strike="noStrike" dirty="0" smtClean="0">
                          <a:solidFill>
                            <a:srgbClr val="000000"/>
                          </a:solidFill>
                          <a:effectLst/>
                          <a:latin typeface="Arial Narrow" panose="020B0606020202030204" pitchFamily="34" charset="0"/>
                        </a:rPr>
                        <a:t>23%</a:t>
                      </a:r>
                      <a:endParaRPr lang="en-ZA" sz="700" b="0" i="0" u="none" strike="noStrike" dirty="0">
                        <a:solidFill>
                          <a:srgbClr val="000000"/>
                        </a:solidFill>
                        <a:effectLst/>
                        <a:latin typeface="Arial Narrow" panose="020B060602020203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rowSpan="2">
                  <a:txBody>
                    <a:bodyPr/>
                    <a:lstStyle/>
                    <a:p>
                      <a:pPr algn="ctr" fontAlgn="ctr"/>
                      <a:r>
                        <a:rPr lang="en-GB" sz="700" b="0" i="0" u="none" strike="noStrike" dirty="0" smtClean="0">
                          <a:solidFill>
                            <a:srgbClr val="FF0000"/>
                          </a:solidFill>
                          <a:effectLst/>
                          <a:latin typeface="Arial Narrow" panose="020B0606020202030204" pitchFamily="34" charset="0"/>
                        </a:rPr>
                        <a:t>-77%</a:t>
                      </a:r>
                      <a:endParaRPr lang="en-ZA" sz="700" b="0" i="0" u="none" strike="noStrike" dirty="0">
                        <a:solidFill>
                          <a:srgbClr val="FF0000"/>
                        </a:solidFill>
                        <a:effectLst/>
                        <a:latin typeface="Arial Narrow" panose="020B060602020203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rowSpan="2">
                  <a:txBody>
                    <a:bodyPr/>
                    <a:lstStyle/>
                    <a:p>
                      <a:pPr algn="ctr" fontAlgn="ctr"/>
                      <a:r>
                        <a:rPr lang="en-GB" sz="700" b="1" i="0" u="none" strike="noStrike" dirty="0">
                          <a:solidFill>
                            <a:srgbClr val="FFFFFF"/>
                          </a:solidFill>
                          <a:effectLst/>
                          <a:latin typeface="Arial Narrow" panose="020B0606020202030204" pitchFamily="34" charset="0"/>
                        </a:rPr>
                        <a:t>Not  Achieved</a:t>
                      </a:r>
                      <a:endParaRPr lang="en-ZA" sz="700" b="1" i="0" u="none" strike="noStrike" dirty="0">
                        <a:solidFill>
                          <a:srgbClr val="FFFFFF"/>
                        </a:solidFill>
                        <a:effectLst/>
                        <a:latin typeface="Arial Narrow" panose="020B060602020203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solidFill>
                      <a:srgbClr val="FF0000"/>
                    </a:solidFill>
                  </a:tcPr>
                </a:tc>
                <a:tc>
                  <a:txBody>
                    <a:bodyPr/>
                    <a:lstStyle/>
                    <a:p>
                      <a:pPr algn="just">
                        <a:lnSpc>
                          <a:spcPct val="107000"/>
                        </a:lnSpc>
                        <a:spcAft>
                          <a:spcPts val="0"/>
                        </a:spcAft>
                      </a:pPr>
                      <a:r>
                        <a:rPr lang="en-ZA" sz="700" dirty="0" smtClean="0">
                          <a:effectLst/>
                          <a:latin typeface="Arial Narrow" panose="020B0606020202030204" pitchFamily="34" charset="0"/>
                          <a:ea typeface="Calibri" panose="020F0502020204030204" pitchFamily="34" charset="0"/>
                          <a:cs typeface="Arial" panose="020B0604020202020204" pitchFamily="34" charset="0"/>
                        </a:rPr>
                        <a:t>The target for the resolution of material audit findings is 100% by end of Q4 and was not achieved. </a:t>
                      </a:r>
                      <a:endParaRPr lang="en-ZA" sz="105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ZA" sz="700" dirty="0" smtClean="0">
                          <a:effectLst/>
                          <a:latin typeface="Arial Narrow" panose="020B0606020202030204" pitchFamily="34" charset="0"/>
                          <a:ea typeface="Calibri" panose="020F0502020204030204" pitchFamily="34" charset="0"/>
                          <a:cs typeface="Arial" panose="020B0604020202020204" pitchFamily="34" charset="0"/>
                        </a:rPr>
                        <a:t> </a:t>
                      </a:r>
                      <a:endParaRPr lang="en-ZA" sz="105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ZA" sz="700" dirty="0" smtClean="0">
                          <a:effectLst/>
                          <a:latin typeface="Arial Narrow" panose="020B0606020202030204" pitchFamily="34" charset="0"/>
                          <a:ea typeface="Calibri" panose="020F0502020204030204" pitchFamily="34" charset="0"/>
                          <a:cs typeface="Arial" panose="020B0604020202020204" pitchFamily="34" charset="0"/>
                        </a:rPr>
                        <a:t>A total of 53 Category A audit findings was reported for the Post Office South Africa and this is the basis of measurement. 12 findings of the 53 findings were resolved as at 31 March 2022 with a 23% achievement against the target.</a:t>
                      </a:r>
                      <a:endParaRPr lang="en-ZA" sz="105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ZA" sz="700" dirty="0" smtClean="0">
                          <a:effectLst/>
                          <a:latin typeface="Arial Narrow" panose="020B0606020202030204" pitchFamily="34" charset="0"/>
                          <a:ea typeface="Calibri" panose="020F0502020204030204" pitchFamily="34" charset="0"/>
                          <a:cs typeface="Arial" panose="020B0604020202020204" pitchFamily="34" charset="0"/>
                        </a:rPr>
                        <a:t> </a:t>
                      </a:r>
                      <a:endParaRPr lang="en-ZA" sz="1050" dirty="0" smtClean="0">
                        <a:effectLst/>
                        <a:latin typeface="Calibri" panose="020F0502020204030204" pitchFamily="34" charset="0"/>
                        <a:ea typeface="Calibri" panose="020F0502020204030204" pitchFamily="34" charset="0"/>
                        <a:cs typeface="Times New Roman" panose="02020603050405020304" pitchFamily="18" charset="0"/>
                      </a:endParaRPr>
                    </a:p>
                    <a:p>
                      <a:r>
                        <a:rPr lang="en-GB" sz="700" dirty="0" smtClean="0">
                          <a:effectLst/>
                          <a:latin typeface="Arial Narrow" panose="020B0606020202030204" pitchFamily="34" charset="0"/>
                          <a:ea typeface="Calibri" panose="020F0502020204030204" pitchFamily="34" charset="0"/>
                          <a:cs typeface="Arial" panose="020B0604020202020204" pitchFamily="34" charset="0"/>
                        </a:rPr>
                        <a:t>The AG audit process was only completed in October/November 2021 and the final Management letter was only issued in February/March 2022. This has once again delayed SAPO's ability to work and try and resolve the findings.</a:t>
                      </a:r>
                      <a:endParaRPr lang="en-ZA" sz="1050" dirty="0">
                        <a:effectLst/>
                        <a:latin typeface="Arial Narrow" panose="020B0606020202030204" pitchFamily="34" charset="0"/>
                        <a:ea typeface="Calibri" panose="020F0502020204030204" pitchFamily="34" charset="0"/>
                        <a:cs typeface="Times New Roman" panose="02020603050405020304" pitchFamily="18"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a:noFill/>
                    </a:lnB>
                  </a:tcPr>
                </a:tc>
                <a:tc>
                  <a:txBody>
                    <a:bodyPr/>
                    <a:lstStyle/>
                    <a:p>
                      <a:pPr marL="171450" lvl="0" indent="-171450" algn="just" defTabSz="914400" rtl="0" eaLnBrk="1" fontAlgn="ctr" latinLnBrk="0" hangingPunct="1">
                        <a:lnSpc>
                          <a:spcPct val="107000"/>
                        </a:lnSpc>
                        <a:spcAft>
                          <a:spcPts val="0"/>
                        </a:spcAft>
                        <a:buFont typeface="Arial" panose="020B0604020202020204" pitchFamily="34" charset="0"/>
                        <a:buChar char="•"/>
                        <a:tabLst>
                          <a:tab pos="228600" algn="l"/>
                        </a:tabLst>
                      </a:pPr>
                      <a:r>
                        <a:rPr lang="en-ZA" sz="700" b="0" i="0" u="none" strike="noStrike" kern="1200" dirty="0" smtClean="0">
                          <a:solidFill>
                            <a:srgbClr val="000000"/>
                          </a:solidFill>
                          <a:effectLst/>
                          <a:latin typeface="Arial Narrow" panose="020B0606020202030204" pitchFamily="34" charset="0"/>
                          <a:ea typeface="Arial" panose="020B0604020202020204" pitchFamily="34" charset="0"/>
                          <a:cs typeface="+mn-cs"/>
                        </a:rPr>
                        <a:t>There are two teams working with Management and providing guidance and assistance to resolve audit items.  The one team is Creston Consulting that focusses on most of the Cat A items involving Finance and the other team is Internal Audit which focusses on the remaining Cat A items.  </a:t>
                      </a:r>
                    </a:p>
                    <a:p>
                      <a:pPr marL="171450" lvl="0" indent="-171450" algn="just" defTabSz="914400" rtl="0" eaLnBrk="1" fontAlgn="ctr" latinLnBrk="0" hangingPunct="1">
                        <a:lnSpc>
                          <a:spcPct val="107000"/>
                        </a:lnSpc>
                        <a:spcAft>
                          <a:spcPts val="0"/>
                        </a:spcAft>
                        <a:buFont typeface="Arial" panose="020B0604020202020204" pitchFamily="34" charset="0"/>
                        <a:buChar char="•"/>
                        <a:tabLst>
                          <a:tab pos="228600" algn="l"/>
                        </a:tabLst>
                      </a:pPr>
                      <a:r>
                        <a:rPr lang="en-ZA" sz="700" b="0" i="0" u="none" strike="noStrike" kern="1200" dirty="0" smtClean="0">
                          <a:solidFill>
                            <a:srgbClr val="000000"/>
                          </a:solidFill>
                          <a:effectLst/>
                          <a:latin typeface="Arial Narrow" panose="020B0606020202030204" pitchFamily="34" charset="0"/>
                          <a:ea typeface="Arial" panose="020B0604020202020204" pitchFamily="34" charset="0"/>
                          <a:cs typeface="+mn-cs"/>
                        </a:rPr>
                        <a:t>A weekly assessment and reporting on the status occurred as from beginning March 2022 and this process will continue up to the start of the 2022FY audit.  </a:t>
                      </a:r>
                    </a:p>
                    <a:p>
                      <a:pPr marL="171450" lvl="0" indent="-171450" algn="just" defTabSz="914400" rtl="0" eaLnBrk="1" fontAlgn="ctr" latinLnBrk="0" hangingPunct="1">
                        <a:lnSpc>
                          <a:spcPct val="107000"/>
                        </a:lnSpc>
                        <a:spcAft>
                          <a:spcPts val="0"/>
                        </a:spcAft>
                        <a:buFont typeface="Arial" panose="020B0604020202020204" pitchFamily="34" charset="0"/>
                        <a:buChar char="•"/>
                        <a:tabLst>
                          <a:tab pos="228600" algn="l"/>
                        </a:tabLst>
                      </a:pPr>
                      <a:r>
                        <a:rPr lang="en-ZA" sz="700" b="0" i="0" u="none" strike="noStrike" kern="1200" dirty="0" smtClean="0">
                          <a:solidFill>
                            <a:srgbClr val="000000"/>
                          </a:solidFill>
                          <a:effectLst/>
                          <a:latin typeface="Arial Narrow" panose="020B0606020202030204" pitchFamily="34" charset="0"/>
                          <a:ea typeface="Arial" panose="020B0604020202020204" pitchFamily="34" charset="0"/>
                          <a:cs typeface="+mn-cs"/>
                        </a:rPr>
                        <a:t>Work is continuing to resolve remaining Cat A items.</a:t>
                      </a:r>
                      <a:endParaRPr lang="en-ZA" sz="700" b="0" i="0" u="none" strike="noStrike" kern="1200" dirty="0">
                        <a:solidFill>
                          <a:srgbClr val="000000"/>
                        </a:solidFill>
                        <a:effectLst/>
                        <a:latin typeface="Arial Narrow" panose="020B0606020202030204" pitchFamily="34" charset="0"/>
                        <a:ea typeface="Arial" panose="020B0604020202020204" pitchFamily="34" charset="0"/>
                        <a:cs typeface="+mn-cs"/>
                      </a:endParaRPr>
                    </a:p>
                  </a:txBody>
                  <a:tcPr marL="5596" marR="5596" marT="5596" marB="0">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a:noFill/>
                    </a:lnB>
                  </a:tcPr>
                </a:tc>
                <a:extLst>
                  <a:ext uri="{0D108BD9-81ED-4DB2-BD59-A6C34878D82A}">
                    <a16:rowId xmlns:a16="http://schemas.microsoft.com/office/drawing/2014/main" xmlns="" val="10003"/>
                  </a:ext>
                </a:extLst>
              </a:tr>
              <a:tr h="128011">
                <a:tc vMerge="1">
                  <a:txBody>
                    <a:bodyPr/>
                    <a:lstStyle/>
                    <a:p>
                      <a:endParaRPr lang="en-ZA"/>
                    </a:p>
                  </a:txBody>
                  <a:tcPr/>
                </a:tc>
                <a:tc vMerge="1">
                  <a:txBody>
                    <a:bodyPr/>
                    <a:lstStyle/>
                    <a:p>
                      <a:pPr algn="just" fontAlgn="ctr"/>
                      <a:endParaRPr lang="en-ZA" sz="700" b="0" i="0" u="none" strike="noStrike" dirty="0">
                        <a:solidFill>
                          <a:srgbClr val="000000"/>
                        </a:solidFill>
                        <a:effectLst/>
                        <a:latin typeface="Arial Narrow" panose="020B060602020203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a:noFill/>
                    </a:lnT>
                    <a:lnB>
                      <a:noFill/>
                    </a:lnB>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a:txBody>
                    <a:bodyPr/>
                    <a:lstStyle/>
                    <a:p>
                      <a:pPr algn="l" fontAlgn="t"/>
                      <a:r>
                        <a:rPr lang="en-ZA" sz="700" b="0" i="0" u="none" strike="noStrike" dirty="0">
                          <a:solidFill>
                            <a:srgbClr val="000000"/>
                          </a:solidFill>
                          <a:effectLst/>
                          <a:latin typeface="Arial Narrow" panose="020B0606020202030204" pitchFamily="34" charset="0"/>
                        </a:rPr>
                        <a:t> </a:t>
                      </a:r>
                    </a:p>
                  </a:txBody>
                  <a:tcPr marL="5596" marR="5596" marT="5596" marB="0">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a:noFill/>
                    </a:lnT>
                    <a:lnB w="12700" cap="flat" cmpd="sng" algn="ctr">
                      <a:solidFill>
                        <a:srgbClr val="B4C6E7"/>
                      </a:solidFill>
                      <a:prstDash val="solid"/>
                      <a:round/>
                      <a:headEnd type="none" w="med" len="med"/>
                      <a:tailEnd type="none" w="med" len="med"/>
                    </a:lnB>
                  </a:tcPr>
                </a:tc>
                <a:tc>
                  <a:txBody>
                    <a:bodyPr/>
                    <a:lstStyle/>
                    <a:p>
                      <a:pPr algn="l" fontAlgn="t"/>
                      <a:r>
                        <a:rPr lang="en-ZA" sz="700" b="0" i="0" u="none" strike="noStrike" dirty="0">
                          <a:solidFill>
                            <a:srgbClr val="000000"/>
                          </a:solidFill>
                          <a:effectLst/>
                          <a:latin typeface="Arial Narrow" panose="020B0606020202030204" pitchFamily="34" charset="0"/>
                        </a:rPr>
                        <a:t> </a:t>
                      </a:r>
                    </a:p>
                  </a:txBody>
                  <a:tcPr marL="5596" marR="5596" marT="5596" marB="0">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a:noFill/>
                    </a:lnT>
                    <a:lnB w="12700" cap="flat" cmpd="sng" algn="ctr">
                      <a:solidFill>
                        <a:srgbClr val="B4C6E7"/>
                      </a:solidFill>
                      <a:prstDash val="solid"/>
                      <a:round/>
                      <a:headEnd type="none" w="med" len="med"/>
                      <a:tailEnd type="none" w="med" len="med"/>
                    </a:lnB>
                  </a:tcPr>
                </a:tc>
                <a:extLst>
                  <a:ext uri="{0D108BD9-81ED-4DB2-BD59-A6C34878D82A}">
                    <a16:rowId xmlns:a16="http://schemas.microsoft.com/office/drawing/2014/main" xmlns="" val="10004"/>
                  </a:ext>
                </a:extLst>
              </a:tr>
              <a:tr h="1173554">
                <a:tc vMerge="1">
                  <a:txBody>
                    <a:bodyPr/>
                    <a:lstStyle/>
                    <a:p>
                      <a:endParaRPr lang="en-ZA"/>
                    </a:p>
                  </a:txBody>
                  <a:tcPr/>
                </a:tc>
                <a:tc vMerge="1">
                  <a:txBody>
                    <a:bodyPr/>
                    <a:lstStyle/>
                    <a:p>
                      <a:pPr algn="just" fontAlgn="ctr"/>
                      <a:endParaRPr lang="en-ZA" sz="700" b="0" i="0" u="none" strike="noStrike" dirty="0">
                        <a:solidFill>
                          <a:srgbClr val="000000"/>
                        </a:solidFill>
                        <a:effectLst/>
                        <a:latin typeface="Arial Narrow" panose="020B060602020203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a:noFill/>
                    </a:lnT>
                    <a:lnB>
                      <a:noFill/>
                    </a:lnB>
                  </a:tcPr>
                </a:tc>
                <a:tc rowSpan="2">
                  <a:txBody>
                    <a:bodyPr/>
                    <a:lstStyle/>
                    <a:p>
                      <a:pPr algn="ctr" fontAlgn="ctr"/>
                      <a:r>
                        <a:rPr lang="en-GB" sz="700" b="0" i="0" u="none" strike="noStrike" dirty="0">
                          <a:solidFill>
                            <a:srgbClr val="000000"/>
                          </a:solidFill>
                          <a:effectLst/>
                          <a:latin typeface="Arial Narrow" panose="020B0606020202030204" pitchFamily="34" charset="0"/>
                        </a:rPr>
                        <a:t>7.2</a:t>
                      </a:r>
                      <a:endParaRPr lang="en-ZA" sz="700" b="0" i="0" u="none" strike="noStrike" dirty="0">
                        <a:solidFill>
                          <a:srgbClr val="000000"/>
                        </a:solidFill>
                        <a:effectLst/>
                        <a:latin typeface="Arial Narrow" panose="020B060602020203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rowSpan="2">
                  <a:txBody>
                    <a:bodyPr/>
                    <a:lstStyle/>
                    <a:p>
                      <a:pPr algn="l" fontAlgn="ctr"/>
                      <a:r>
                        <a:rPr lang="en-GB" sz="700" b="0" i="0" u="none" strike="noStrike" dirty="0">
                          <a:solidFill>
                            <a:srgbClr val="000000"/>
                          </a:solidFill>
                          <a:effectLst/>
                          <a:latin typeface="Arial Narrow" panose="020B0606020202030204" pitchFamily="34" charset="0"/>
                        </a:rPr>
                        <a:t>Provide inputs to the amendments of Postal Legislation (SAPO Act, Postal Services Act, Postbank Act, 4IR)</a:t>
                      </a:r>
                      <a:endParaRPr lang="en-ZA" sz="700" b="0" i="0" u="none" strike="noStrike" dirty="0">
                        <a:solidFill>
                          <a:srgbClr val="000000"/>
                        </a:solidFill>
                        <a:effectLst/>
                        <a:latin typeface="Arial Narrow" panose="020B060602020203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rowSpan="2" gridSpan="6">
                  <a:txBody>
                    <a:bodyPr/>
                    <a:lstStyle/>
                    <a:p>
                      <a:pPr algn="ctr" fontAlgn="ctr"/>
                      <a:r>
                        <a:rPr lang="en-ZA" sz="700" b="0" i="0" u="none" strike="noStrike" dirty="0">
                          <a:solidFill>
                            <a:srgbClr val="000000"/>
                          </a:solidFill>
                          <a:effectLst/>
                          <a:latin typeface="Arial Narrow" panose="020B0606020202030204" pitchFamily="34" charset="0"/>
                        </a:rPr>
                        <a:t>No Target</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rowSpan="2" hMerge="1">
                  <a:txBody>
                    <a:bodyPr/>
                    <a:lstStyle/>
                    <a:p>
                      <a:pPr algn="l" fontAlgn="ctr"/>
                      <a:endParaRPr lang="en-ZA" sz="700" b="0" i="0" u="none" strike="noStrike" dirty="0">
                        <a:solidFill>
                          <a:srgbClr val="000000"/>
                        </a:solidFill>
                        <a:effectLst/>
                        <a:latin typeface="Arial Narrow" panose="020B060602020203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rowSpan="2" hMerge="1">
                  <a:txBody>
                    <a:bodyPr/>
                    <a:lstStyle/>
                    <a:p>
                      <a:pPr algn="ctr" fontAlgn="ctr"/>
                      <a:endParaRPr lang="en-ZA" sz="700" b="0" i="0" u="none" strike="noStrike" dirty="0">
                        <a:solidFill>
                          <a:srgbClr val="000000"/>
                        </a:solidFill>
                        <a:effectLst/>
                        <a:latin typeface="Arial Narrow" panose="020B060602020203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rowSpan="2" hMerge="1">
                  <a:txBody>
                    <a:bodyPr/>
                    <a:lstStyle/>
                    <a:p>
                      <a:pPr algn="ctr" fontAlgn="ctr"/>
                      <a:endParaRPr lang="en-ZA" sz="700" b="1" i="0" u="none" strike="noStrike" dirty="0">
                        <a:solidFill>
                          <a:srgbClr val="FFFFFF"/>
                        </a:solidFill>
                        <a:effectLst/>
                        <a:latin typeface="Arial Narrow" panose="020B060602020203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solidFill>
                      <a:srgbClr val="00B050"/>
                    </a:solidFill>
                  </a:tcPr>
                </a:tc>
                <a:tc rowSpan="2" hMerge="1">
                  <a:txBody>
                    <a:bodyPr/>
                    <a:lstStyle/>
                    <a:p>
                      <a:pPr algn="just" fontAlgn="ctr"/>
                      <a:endParaRPr lang="en-ZA" sz="700" b="0" i="0" u="none" strike="noStrike" dirty="0">
                        <a:solidFill>
                          <a:srgbClr val="000000"/>
                        </a:solidFill>
                        <a:effectLst/>
                        <a:latin typeface="Arial Narrow" panose="020B060602020203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rowSpan="2" hMerge="1">
                  <a:txBody>
                    <a:bodyPr/>
                    <a:lstStyle/>
                    <a:p>
                      <a:pPr algn="ctr" fontAlgn="ctr"/>
                      <a:endParaRPr lang="en-ZA" sz="700" b="1" i="0" u="none" strike="noStrike" dirty="0">
                        <a:solidFill>
                          <a:srgbClr val="000000"/>
                        </a:solidFill>
                        <a:effectLst/>
                        <a:latin typeface="Arial Narrow" panose="020B060602020203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extLst>
                  <a:ext uri="{0D108BD9-81ED-4DB2-BD59-A6C34878D82A}">
                    <a16:rowId xmlns:a16="http://schemas.microsoft.com/office/drawing/2014/main" xmlns="" val="10005"/>
                  </a:ext>
                </a:extLst>
              </a:tr>
              <a:tr h="128011">
                <a:tc vMerge="1">
                  <a:txBody>
                    <a:bodyPr/>
                    <a:lstStyle/>
                    <a:p>
                      <a:endParaRPr lang="en-ZA"/>
                    </a:p>
                  </a:txBody>
                  <a:tcPr/>
                </a:tc>
                <a:tc>
                  <a:txBody>
                    <a:bodyPr/>
                    <a:lstStyle/>
                    <a:p>
                      <a:pPr algn="l" fontAlgn="ctr"/>
                      <a:r>
                        <a:rPr lang="en-ZA" sz="700" b="0" i="0" u="none" strike="noStrike" dirty="0">
                          <a:solidFill>
                            <a:srgbClr val="000000"/>
                          </a:solidFill>
                          <a:effectLst/>
                          <a:latin typeface="Arial Narrow" panose="020B0606020202030204" pitchFamily="34" charset="0"/>
                        </a:rPr>
                        <a:t> </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a:noFill/>
                    </a:lnT>
                    <a:lnB w="12700" cap="flat" cmpd="sng" algn="ctr">
                      <a:solidFill>
                        <a:srgbClr val="B4C6E7"/>
                      </a:solidFill>
                      <a:prstDash val="solid"/>
                      <a:round/>
                      <a:headEnd type="none" w="med" len="med"/>
                      <a:tailEnd type="none" w="med" len="med"/>
                    </a:lnB>
                  </a:tcPr>
                </a:tc>
                <a:tc vMerge="1">
                  <a:txBody>
                    <a:bodyPr/>
                    <a:lstStyle/>
                    <a:p>
                      <a:endParaRPr lang="en-ZA"/>
                    </a:p>
                  </a:txBody>
                  <a:tcPr/>
                </a:tc>
                <a:tc vMerge="1">
                  <a:txBody>
                    <a:bodyPr/>
                    <a:lstStyle/>
                    <a:p>
                      <a:endParaRPr lang="en-ZA"/>
                    </a:p>
                  </a:txBody>
                  <a:tcPr/>
                </a:tc>
                <a:tc gridSpan="6" vMerge="1">
                  <a:txBody>
                    <a:bodyPr/>
                    <a:lstStyle/>
                    <a:p>
                      <a:endParaRPr lang="en-ZA"/>
                    </a:p>
                  </a:txBody>
                  <a:tcPr/>
                </a:tc>
                <a:tc hMerge="1" vMerge="1">
                  <a:txBody>
                    <a:bodyPr/>
                    <a:lstStyle/>
                    <a:p>
                      <a:endParaRPr lang="en-ZA"/>
                    </a:p>
                  </a:txBody>
                  <a:tcPr/>
                </a:tc>
                <a:tc hMerge="1" vMerge="1">
                  <a:txBody>
                    <a:bodyPr/>
                    <a:lstStyle/>
                    <a:p>
                      <a:endParaRPr lang="en-ZA"/>
                    </a:p>
                  </a:txBody>
                  <a:tcPr/>
                </a:tc>
                <a:tc hMerge="1" vMerge="1">
                  <a:txBody>
                    <a:bodyPr/>
                    <a:lstStyle/>
                    <a:p>
                      <a:endParaRPr lang="en-ZA"/>
                    </a:p>
                  </a:txBody>
                  <a:tcPr/>
                </a:tc>
                <a:tc hMerge="1" vMerge="1">
                  <a:txBody>
                    <a:bodyPr/>
                    <a:lstStyle/>
                    <a:p>
                      <a:endParaRPr lang="en-ZA"/>
                    </a:p>
                  </a:txBody>
                  <a:tcPr/>
                </a:tc>
                <a:tc hMerge="1" vMerge="1">
                  <a:txBody>
                    <a:bodyPr/>
                    <a:lstStyle/>
                    <a:p>
                      <a:endParaRPr lang="en-ZA"/>
                    </a:p>
                  </a:txBody>
                  <a:tcPr/>
                </a:tc>
                <a:extLst>
                  <a:ext uri="{0D108BD9-81ED-4DB2-BD59-A6C34878D82A}">
                    <a16:rowId xmlns:a16="http://schemas.microsoft.com/office/drawing/2014/main" xmlns="" val="10006"/>
                  </a:ext>
                </a:extLst>
              </a:tr>
            </a:tbl>
          </a:graphicData>
        </a:graphic>
      </p:graphicFrame>
    </p:spTree>
    <p:extLst>
      <p:ext uri="{BB962C8B-B14F-4D97-AF65-F5344CB8AC3E}">
        <p14:creationId xmlns:p14="http://schemas.microsoft.com/office/powerpoint/2010/main" xmlns="" val="131442116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764369" y="2627641"/>
            <a:ext cx="4735772" cy="1015663"/>
          </a:xfrm>
          <a:prstGeom prst="rect">
            <a:avLst/>
          </a:prstGeom>
          <a:noFill/>
        </p:spPr>
        <p:txBody>
          <a:bodyPr wrap="square" rtlCol="0">
            <a:spAutoFit/>
          </a:bodyPr>
          <a:lstStyle/>
          <a:p>
            <a:r>
              <a:rPr lang="en-ZA" sz="6000" b="1" dirty="0">
                <a:solidFill>
                  <a:srgbClr val="002060"/>
                </a:solidFill>
                <a:latin typeface="Arial" panose="020B0604020202020204" pitchFamily="34" charset="0"/>
                <a:cs typeface="Arial" panose="020B0604020202020204" pitchFamily="34" charset="0"/>
              </a:rPr>
              <a:t>THANK YOU</a:t>
            </a:r>
          </a:p>
        </p:txBody>
      </p:sp>
    </p:spTree>
    <p:extLst>
      <p:ext uri="{BB962C8B-B14F-4D97-AF65-F5344CB8AC3E}">
        <p14:creationId xmlns:p14="http://schemas.microsoft.com/office/powerpoint/2010/main" xmlns="" val="3653704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597B33AE-26A9-41DA-9856-31D0C9DF78AC}"/>
              </a:ext>
            </a:extLst>
          </p:cNvPr>
          <p:cNvSpPr txBox="1"/>
          <p:nvPr/>
        </p:nvSpPr>
        <p:spPr>
          <a:xfrm>
            <a:off x="138835" y="84625"/>
            <a:ext cx="3731362" cy="461665"/>
          </a:xfrm>
          <a:prstGeom prst="rect">
            <a:avLst/>
          </a:prstGeom>
          <a:noFill/>
        </p:spPr>
        <p:txBody>
          <a:bodyPr wrap="square" rtlCol="0">
            <a:spAutoFit/>
          </a:bodyPr>
          <a:lstStyle/>
          <a:p>
            <a:r>
              <a:rPr lang="en-ZA" sz="2400" b="1" dirty="0">
                <a:solidFill>
                  <a:srgbClr val="C00000"/>
                </a:solidFill>
                <a:latin typeface="Arial" panose="020B0604020202020204" pitchFamily="34" charset="0"/>
                <a:cs typeface="Arial" panose="020B0604020202020204" pitchFamily="34" charset="0"/>
              </a:rPr>
              <a:t>Contents</a:t>
            </a:r>
            <a:endParaRPr lang="en-ZA" sz="2400" b="1" dirty="0">
              <a:solidFill>
                <a:srgbClr val="002060"/>
              </a:solidFill>
              <a:latin typeface="Arial" panose="020B0604020202020204" pitchFamily="34" charset="0"/>
              <a:cs typeface="Arial" panose="020B0604020202020204" pitchFamily="34" charset="0"/>
            </a:endParaRPr>
          </a:p>
        </p:txBody>
      </p:sp>
      <p:sp>
        <p:nvSpPr>
          <p:cNvPr id="4" name="TextBox 3"/>
          <p:cNvSpPr txBox="1"/>
          <p:nvPr/>
        </p:nvSpPr>
        <p:spPr>
          <a:xfrm>
            <a:off x="331127" y="1073351"/>
            <a:ext cx="8513329" cy="3409395"/>
          </a:xfrm>
          <a:prstGeom prst="rect">
            <a:avLst/>
          </a:prstGeom>
          <a:noFill/>
        </p:spPr>
        <p:txBody>
          <a:bodyPr wrap="square" rtlCol="0">
            <a:spAutoFit/>
          </a:bodyPr>
          <a:lstStyle/>
          <a:p>
            <a:pPr marL="216000" indent="-285750">
              <a:lnSpc>
                <a:spcPct val="150000"/>
              </a:lnSpc>
              <a:spcBef>
                <a:spcPts val="600"/>
              </a:spcBef>
              <a:spcAft>
                <a:spcPts val="600"/>
              </a:spcAft>
              <a:buFont typeface="Arial" panose="020B0604020202020204" pitchFamily="34" charset="0"/>
              <a:buChar char="•"/>
            </a:pPr>
            <a:r>
              <a:rPr lang="en-ZA" sz="2400" dirty="0">
                <a:latin typeface="Arial" panose="020B0604020202020204" pitchFamily="34" charset="0"/>
                <a:cs typeface="Arial" panose="020B0604020202020204" pitchFamily="34" charset="0"/>
              </a:rPr>
              <a:t>Overview</a:t>
            </a:r>
          </a:p>
          <a:p>
            <a:pPr marL="216000" indent="-285750">
              <a:lnSpc>
                <a:spcPct val="150000"/>
              </a:lnSpc>
              <a:spcBef>
                <a:spcPts val="600"/>
              </a:spcBef>
              <a:spcAft>
                <a:spcPts val="600"/>
              </a:spcAft>
              <a:buFont typeface="Arial" panose="020B0604020202020204" pitchFamily="34" charset="0"/>
              <a:buChar char="•"/>
            </a:pPr>
            <a:r>
              <a:rPr lang="en-ZA" sz="2400" dirty="0">
                <a:latin typeface="Arial" panose="020B0604020202020204" pitchFamily="34" charset="0"/>
                <a:cs typeface="Arial" panose="020B0604020202020204" pitchFamily="34" charset="0"/>
              </a:rPr>
              <a:t>Financial Performance</a:t>
            </a:r>
          </a:p>
          <a:p>
            <a:pPr marL="216000" indent="-285750">
              <a:lnSpc>
                <a:spcPct val="150000"/>
              </a:lnSpc>
              <a:spcBef>
                <a:spcPts val="600"/>
              </a:spcBef>
              <a:spcAft>
                <a:spcPts val="600"/>
              </a:spcAft>
              <a:buFont typeface="Arial" panose="020B0604020202020204" pitchFamily="34" charset="0"/>
              <a:buChar char="•"/>
            </a:pPr>
            <a:r>
              <a:rPr lang="en-ZA" sz="2400" dirty="0">
                <a:latin typeface="Arial" panose="020B0604020202020204" pitchFamily="34" charset="0"/>
                <a:cs typeface="Arial" panose="020B0604020202020204" pitchFamily="34" charset="0"/>
              </a:rPr>
              <a:t>KPI Performance Summary </a:t>
            </a:r>
          </a:p>
          <a:p>
            <a:pPr marL="216000" indent="-285750">
              <a:lnSpc>
                <a:spcPct val="150000"/>
              </a:lnSpc>
              <a:spcBef>
                <a:spcPts val="600"/>
              </a:spcBef>
              <a:spcAft>
                <a:spcPts val="600"/>
              </a:spcAft>
              <a:buFont typeface="Arial" panose="020B0604020202020204" pitchFamily="34" charset="0"/>
              <a:buChar char="•"/>
            </a:pPr>
            <a:r>
              <a:rPr lang="en-ZA" sz="2400" dirty="0">
                <a:latin typeface="Arial" panose="020B0604020202020204" pitchFamily="34" charset="0"/>
                <a:cs typeface="Arial" panose="020B0604020202020204" pitchFamily="34" charset="0"/>
              </a:rPr>
              <a:t>KPI Performance Overview </a:t>
            </a:r>
          </a:p>
          <a:p>
            <a:pPr marL="216000" indent="-285750">
              <a:lnSpc>
                <a:spcPct val="150000"/>
              </a:lnSpc>
              <a:spcBef>
                <a:spcPts val="600"/>
              </a:spcBef>
              <a:spcAft>
                <a:spcPts val="600"/>
              </a:spcAft>
              <a:buFont typeface="Arial" panose="020B0604020202020204" pitchFamily="34" charset="0"/>
              <a:buChar char="•"/>
            </a:pPr>
            <a:r>
              <a:rPr lang="en-ZA" sz="2400" dirty="0">
                <a:latin typeface="Arial" panose="020B0604020202020204" pitchFamily="34" charset="0"/>
                <a:cs typeface="Arial" panose="020B0604020202020204" pitchFamily="34" charset="0"/>
              </a:rPr>
              <a:t>KPI Detail Performance </a:t>
            </a:r>
          </a:p>
        </p:txBody>
      </p:sp>
    </p:spTree>
    <p:extLst>
      <p:ext uri="{BB962C8B-B14F-4D97-AF65-F5344CB8AC3E}">
        <p14:creationId xmlns:p14="http://schemas.microsoft.com/office/powerpoint/2010/main" xmlns="" val="41130961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xmlns="" id="{CB80AD8C-E181-0F4C-8B15-41DA6DF3525C}"/>
              </a:ext>
            </a:extLst>
          </p:cNvPr>
          <p:cNvSpPr txBox="1"/>
          <p:nvPr/>
        </p:nvSpPr>
        <p:spPr>
          <a:xfrm>
            <a:off x="86265" y="110969"/>
            <a:ext cx="6225989" cy="461665"/>
          </a:xfrm>
          <a:prstGeom prst="rect">
            <a:avLst/>
          </a:prstGeom>
          <a:noFill/>
        </p:spPr>
        <p:txBody>
          <a:bodyPr wrap="square" rtlCol="0">
            <a:spAutoFit/>
          </a:bodyPr>
          <a:lstStyle/>
          <a:p>
            <a:r>
              <a:rPr lang="en-ZA" sz="2400" b="1" dirty="0">
                <a:solidFill>
                  <a:srgbClr val="C00000"/>
                </a:solidFill>
                <a:latin typeface="Arial" panose="020B0604020202020204" pitchFamily="34" charset="0"/>
                <a:cs typeface="Arial" panose="020B0604020202020204" pitchFamily="34" charset="0"/>
              </a:rPr>
              <a:t>Overview – Q4 2021/22</a:t>
            </a:r>
          </a:p>
        </p:txBody>
      </p:sp>
      <p:sp>
        <p:nvSpPr>
          <p:cNvPr id="6" name="TextBox 5"/>
          <p:cNvSpPr txBox="1"/>
          <p:nvPr/>
        </p:nvSpPr>
        <p:spPr>
          <a:xfrm>
            <a:off x="86265" y="659066"/>
            <a:ext cx="8614823" cy="5340436"/>
          </a:xfrm>
          <a:prstGeom prst="rect">
            <a:avLst/>
          </a:prstGeom>
          <a:noFill/>
        </p:spPr>
        <p:txBody>
          <a:bodyPr wrap="square" rtlCol="0">
            <a:spAutoFit/>
          </a:bodyPr>
          <a:lstStyle/>
          <a:p>
            <a:pPr marL="285750" indent="-285750" algn="just">
              <a:buFont typeface="Arial" panose="020B0604020202020204" pitchFamily="34" charset="0"/>
              <a:buChar char="•"/>
            </a:pPr>
            <a:r>
              <a:rPr lang="en-ZA" sz="1600" dirty="0">
                <a:latin typeface="Arial" panose="020B0604020202020204" pitchFamily="34" charset="0"/>
                <a:cs typeface="Arial" panose="020B0604020202020204" pitchFamily="34" charset="0"/>
              </a:rPr>
              <a:t>Q4 has remained extremely challenging with economic recovery remaining sluggish, negatively impacting SA Post Office revenue and business </a:t>
            </a:r>
            <a:r>
              <a:rPr lang="en-ZA" sz="1600" dirty="0" smtClean="0">
                <a:latin typeface="Arial" panose="020B0604020202020204" pitchFamily="34" charset="0"/>
                <a:cs typeface="Arial" panose="020B0604020202020204" pitchFamily="34" charset="0"/>
              </a:rPr>
              <a:t>recovery</a:t>
            </a:r>
          </a:p>
          <a:p>
            <a:pPr marL="285750" indent="-285750" algn="just">
              <a:buFont typeface="Arial" panose="020B0604020202020204" pitchFamily="34" charset="0"/>
              <a:buChar char="•"/>
            </a:pPr>
            <a:endParaRPr lang="en-ZA" sz="1600" dirty="0">
              <a:solidFill>
                <a:srgbClr val="FF0000"/>
              </a:solidFill>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en-ZA" sz="1600" dirty="0">
                <a:latin typeface="Arial" panose="020B0604020202020204" pitchFamily="34" charset="0"/>
                <a:cs typeface="Arial" panose="020B0604020202020204" pitchFamily="34" charset="0"/>
              </a:rPr>
              <a:t>Revenues of </a:t>
            </a:r>
            <a:r>
              <a:rPr lang="en-ZA" sz="1600" dirty="0" smtClean="0">
                <a:latin typeface="Arial" panose="020B0604020202020204" pitchFamily="34" charset="0"/>
                <a:cs typeface="Arial" panose="020B0604020202020204" pitchFamily="34" charset="0"/>
              </a:rPr>
              <a:t>R860m </a:t>
            </a:r>
            <a:r>
              <a:rPr lang="en-ZA" sz="1600" dirty="0">
                <a:latin typeface="Arial" panose="020B0604020202020204" pitchFamily="34" charset="0"/>
                <a:cs typeface="Arial" panose="020B0604020202020204" pitchFamily="34" charset="0"/>
              </a:rPr>
              <a:t>for Q4 - R404m (32%) below </a:t>
            </a:r>
            <a:r>
              <a:rPr lang="en-ZA" sz="1600" dirty="0" smtClean="0">
                <a:latin typeface="Arial" panose="020B0604020202020204" pitchFamily="34" charset="0"/>
                <a:cs typeface="Arial" panose="020B0604020202020204" pitchFamily="34" charset="0"/>
              </a:rPr>
              <a:t>budget and </a:t>
            </a:r>
            <a:r>
              <a:rPr lang="en-ZA" sz="1600" dirty="0" smtClean="0">
                <a:latin typeface="Arial" panose="020B0604020202020204" pitchFamily="34" charset="0"/>
                <a:ea typeface="Times New Roman" panose="02020603050405020304" pitchFamily="18" charset="0"/>
              </a:rPr>
              <a:t>R196m </a:t>
            </a:r>
            <a:r>
              <a:rPr lang="en-ZA" sz="1600" dirty="0">
                <a:latin typeface="Arial" panose="020B0604020202020204" pitchFamily="34" charset="0"/>
                <a:ea typeface="Times New Roman" panose="02020603050405020304" pitchFamily="18" charset="0"/>
              </a:rPr>
              <a:t>(19</a:t>
            </a:r>
            <a:r>
              <a:rPr lang="en-ZA" sz="1600" dirty="0" smtClean="0">
                <a:latin typeface="Arial" panose="020B0604020202020204" pitchFamily="34" charset="0"/>
                <a:ea typeface="Times New Roman" panose="02020603050405020304" pitchFamily="18" charset="0"/>
              </a:rPr>
              <a:t>%) lower than the previous year</a:t>
            </a:r>
            <a:endParaRPr lang="en-ZA" sz="1600" dirty="0">
              <a:latin typeface="Arial" panose="020B0604020202020204" pitchFamily="34" charset="0"/>
              <a:ea typeface="Times New Roman" panose="02020603050405020304" pitchFamily="18" charset="0"/>
            </a:endParaRPr>
          </a:p>
          <a:p>
            <a:pPr algn="just"/>
            <a:endParaRPr lang="en-ZA" sz="1600" dirty="0">
              <a:solidFill>
                <a:srgbClr val="FF0000"/>
              </a:solidFill>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en-ZA" sz="1600" dirty="0">
                <a:latin typeface="Arial" panose="020B0604020202020204" pitchFamily="34" charset="0"/>
                <a:cs typeface="Arial" panose="020B0604020202020204" pitchFamily="34" charset="0"/>
              </a:rPr>
              <a:t>Expenditure target of R1 732m for Q4 was not achieved at R1 845m, above expenditure budget by R103m (6%) </a:t>
            </a:r>
          </a:p>
          <a:p>
            <a:pPr marL="285750" indent="-285750" algn="just">
              <a:buFont typeface="Arial" panose="020B0604020202020204" pitchFamily="34" charset="0"/>
              <a:buChar char="•"/>
            </a:pPr>
            <a:endParaRPr lang="en-ZA" sz="1600" dirty="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en-ZA" sz="1600" dirty="0">
                <a:latin typeface="Arial" panose="020B0604020202020204" pitchFamily="34" charset="0"/>
                <a:cs typeface="Arial" panose="020B0604020202020204" pitchFamily="34" charset="0"/>
              </a:rPr>
              <a:t>Staff costs remain the key cost driver at R3 859m (61%) during Q4 </a:t>
            </a:r>
          </a:p>
          <a:p>
            <a:pPr marL="285750" indent="-285750" algn="just">
              <a:buFont typeface="Arial" panose="020B0604020202020204" pitchFamily="34" charset="0"/>
              <a:buChar char="•"/>
            </a:pPr>
            <a:endParaRPr lang="en-ZA" sz="1600" dirty="0">
              <a:solidFill>
                <a:srgbClr val="FF0000"/>
              </a:solidFill>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en-ZA" sz="1600" dirty="0">
                <a:latin typeface="Arial" panose="020B0604020202020204" pitchFamily="34" charset="0"/>
                <a:cs typeface="Arial" panose="020B0604020202020204" pitchFamily="34" charset="0"/>
              </a:rPr>
              <a:t>Q4 net loss position of R830m against projected net loss of R368m, negative variance of R462m (125%)</a:t>
            </a:r>
          </a:p>
          <a:p>
            <a:pPr marL="285750" indent="-285750" algn="just">
              <a:buFont typeface="Arial" panose="020B0604020202020204" pitchFamily="34" charset="0"/>
              <a:buChar char="•"/>
            </a:pPr>
            <a:endParaRPr lang="en-ZA" sz="1600" dirty="0">
              <a:solidFill>
                <a:srgbClr val="FF0000"/>
              </a:solidFill>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en-ZA" sz="1600" dirty="0">
                <a:latin typeface="Arial" panose="020B0604020202020204" pitchFamily="34" charset="0"/>
                <a:cs typeface="Arial" panose="020B0604020202020204" pitchFamily="34" charset="0"/>
              </a:rPr>
              <a:t>14 KPIs measured only 3 KPIs achieving target, overall performance of 21% </a:t>
            </a:r>
          </a:p>
          <a:p>
            <a:pPr marL="285750" indent="-285750" algn="just">
              <a:buFont typeface="Arial" panose="020B0604020202020204" pitchFamily="34" charset="0"/>
              <a:buChar char="•"/>
            </a:pPr>
            <a:endParaRPr lang="en-ZA" sz="1600" dirty="0">
              <a:solidFill>
                <a:srgbClr val="FF0000"/>
              </a:solidFill>
              <a:latin typeface="Arial" panose="020B0604020202020204" pitchFamily="34" charset="0"/>
              <a:cs typeface="Arial" panose="020B0604020202020204" pitchFamily="34" charset="0"/>
            </a:endParaRPr>
          </a:p>
          <a:p>
            <a:pPr marL="285750" indent="-285750" algn="just">
              <a:spcAft>
                <a:spcPts val="0"/>
              </a:spcAft>
              <a:buFont typeface="Arial" panose="020B0604020202020204" pitchFamily="34" charset="0"/>
              <a:buChar char="•"/>
            </a:pPr>
            <a:r>
              <a:rPr lang="en-ZA" sz="1600" dirty="0">
                <a:latin typeface="Arial" panose="020B0604020202020204" pitchFamily="34" charset="0"/>
                <a:cs typeface="Arial" panose="020B0604020202020204" pitchFamily="34" charset="0"/>
              </a:rPr>
              <a:t>90 new confirmed Covid-19 cases for Q4 </a:t>
            </a:r>
            <a:r>
              <a:rPr lang="en-ZA" sz="1600" dirty="0" smtClean="0">
                <a:latin typeface="Arial" panose="020B0604020202020204" pitchFamily="34" charset="0"/>
                <a:cs typeface="Arial" panose="020B0604020202020204" pitchFamily="34" charset="0"/>
              </a:rPr>
              <a:t>2022</a:t>
            </a:r>
            <a:endParaRPr lang="en-ZA" sz="1600" dirty="0">
              <a:latin typeface="Arial" panose="020B0604020202020204" pitchFamily="34" charset="0"/>
              <a:cs typeface="Arial" panose="020B0604020202020204" pitchFamily="34" charset="0"/>
            </a:endParaRPr>
          </a:p>
          <a:p>
            <a:pPr marL="285750" indent="-285750" algn="just">
              <a:spcAft>
                <a:spcPts val="0"/>
              </a:spcAft>
              <a:buFont typeface="Arial" panose="020B0604020202020204" pitchFamily="34" charset="0"/>
              <a:buChar char="•"/>
            </a:pPr>
            <a:endParaRPr lang="en-ZA" sz="1600" dirty="0">
              <a:latin typeface="Arial" panose="020B0604020202020204" pitchFamily="34" charset="0"/>
              <a:cs typeface="Arial" panose="020B0604020202020204" pitchFamily="34" charset="0"/>
            </a:endParaRPr>
          </a:p>
          <a:p>
            <a:pPr marL="285750" indent="-285750" algn="just">
              <a:spcAft>
                <a:spcPts val="0"/>
              </a:spcAft>
              <a:buFont typeface="Arial" panose="020B0604020202020204" pitchFamily="34" charset="0"/>
              <a:buChar char="•"/>
            </a:pPr>
            <a:r>
              <a:rPr lang="en-ZA" sz="1600" dirty="0">
                <a:latin typeface="Arial" panose="020B0604020202020204" pitchFamily="34" charset="0"/>
                <a:cs typeface="Arial" panose="020B0604020202020204" pitchFamily="34" charset="0"/>
              </a:rPr>
              <a:t>Active cases decreased from 114 to 5 cases during the same </a:t>
            </a:r>
            <a:r>
              <a:rPr lang="en-ZA" sz="1600" dirty="0" smtClean="0">
                <a:latin typeface="Arial" panose="020B0604020202020204" pitchFamily="34" charset="0"/>
                <a:cs typeface="Arial" panose="020B0604020202020204" pitchFamily="34" charset="0"/>
              </a:rPr>
              <a:t>period</a:t>
            </a:r>
            <a:endParaRPr lang="en-ZA" sz="1600" dirty="0">
              <a:highlight>
                <a:srgbClr val="FFFF00"/>
              </a:highlight>
              <a:latin typeface="Arial" panose="020B0604020202020204" pitchFamily="34" charset="0"/>
              <a:cs typeface="Arial" panose="020B0604020202020204" pitchFamily="34" charset="0"/>
            </a:endParaRPr>
          </a:p>
          <a:p>
            <a:pPr algn="just">
              <a:spcAft>
                <a:spcPts val="0"/>
              </a:spcAft>
            </a:pPr>
            <a:endParaRPr lang="en-ZA" sz="1600" dirty="0">
              <a:latin typeface="Arial" panose="020B0604020202020204" pitchFamily="34" charset="0"/>
              <a:cs typeface="Arial" panose="020B0604020202020204" pitchFamily="34" charset="0"/>
            </a:endParaRPr>
          </a:p>
          <a:p>
            <a:pPr marL="285750" indent="-285750" algn="just">
              <a:lnSpc>
                <a:spcPct val="150000"/>
              </a:lnSpc>
              <a:spcAft>
                <a:spcPts val="0"/>
              </a:spcAft>
              <a:buFont typeface="Arial" panose="020B0604020202020204" pitchFamily="34" charset="0"/>
              <a:buChar char="•"/>
            </a:pPr>
            <a:r>
              <a:rPr lang="en-ZA" sz="1600" dirty="0">
                <a:latin typeface="Arial" panose="020B0604020202020204" pitchFamily="34" charset="0"/>
                <a:cs typeface="Arial" panose="020B0604020202020204" pitchFamily="34" charset="0"/>
              </a:rPr>
              <a:t>At the end of Q4 SAPO had 2 768 confirmed cases on record with a 97% recovery rate</a:t>
            </a:r>
          </a:p>
        </p:txBody>
      </p:sp>
    </p:spTree>
    <p:extLst>
      <p:ext uri="{BB962C8B-B14F-4D97-AF65-F5344CB8AC3E}">
        <p14:creationId xmlns:p14="http://schemas.microsoft.com/office/powerpoint/2010/main" xmlns="" val="3979467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CB80AD8C-E181-0F4C-8B15-41DA6DF3525C}"/>
              </a:ext>
            </a:extLst>
          </p:cNvPr>
          <p:cNvSpPr txBox="1"/>
          <p:nvPr/>
        </p:nvSpPr>
        <p:spPr>
          <a:xfrm>
            <a:off x="86265" y="110969"/>
            <a:ext cx="6225989" cy="461665"/>
          </a:xfrm>
          <a:prstGeom prst="rect">
            <a:avLst/>
          </a:prstGeom>
          <a:noFill/>
        </p:spPr>
        <p:txBody>
          <a:bodyPr wrap="square" rtlCol="0">
            <a:spAutoFit/>
          </a:bodyPr>
          <a:lstStyle/>
          <a:p>
            <a:r>
              <a:rPr lang="en-ZA" sz="2400" b="1" dirty="0">
                <a:solidFill>
                  <a:srgbClr val="C00000"/>
                </a:solidFill>
                <a:latin typeface="Arial" panose="020B0604020202020204" pitchFamily="34" charset="0"/>
                <a:cs typeface="Arial" panose="020B0604020202020204" pitchFamily="34" charset="0"/>
              </a:rPr>
              <a:t>Overview – Q4 2021/22</a:t>
            </a:r>
          </a:p>
        </p:txBody>
      </p:sp>
      <p:sp>
        <p:nvSpPr>
          <p:cNvPr id="3" name="TextBox 2"/>
          <p:cNvSpPr txBox="1"/>
          <p:nvPr/>
        </p:nvSpPr>
        <p:spPr>
          <a:xfrm>
            <a:off x="86266" y="722928"/>
            <a:ext cx="8629110" cy="5016758"/>
          </a:xfrm>
          <a:prstGeom prst="rect">
            <a:avLst/>
          </a:prstGeom>
          <a:noFill/>
        </p:spPr>
        <p:txBody>
          <a:bodyPr wrap="square" rtlCol="0">
            <a:spAutoFit/>
          </a:bodyPr>
          <a:lstStyle/>
          <a:p>
            <a:pPr marL="285750" indent="-285750" algn="just">
              <a:buFont typeface="Arial" panose="020B0604020202020204" pitchFamily="34" charset="0"/>
              <a:buChar char="•"/>
            </a:pPr>
            <a:r>
              <a:rPr lang="en-ZA" sz="1600" dirty="0">
                <a:latin typeface="Arial" panose="020B0604020202020204" pitchFamily="34" charset="0"/>
                <a:cs typeface="Arial" panose="020B0604020202020204" pitchFamily="34" charset="0"/>
              </a:rPr>
              <a:t>Q4 crime related incidents increased YOY by 297 incidents (10%) to 3 142 incidents</a:t>
            </a:r>
          </a:p>
          <a:p>
            <a:pPr marL="285750" indent="-285750" algn="just">
              <a:buFont typeface="Arial" panose="020B0604020202020204" pitchFamily="34" charset="0"/>
              <a:buChar char="•"/>
            </a:pPr>
            <a:endParaRPr lang="en-ZA" sz="1600" dirty="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en-ZA" sz="1600" dirty="0">
                <a:latin typeface="Arial" panose="020B0604020202020204" pitchFamily="34" charset="0"/>
                <a:cs typeface="Arial" panose="020B0604020202020204" pitchFamily="34" charset="0"/>
              </a:rPr>
              <a:t>Q4 crime related reported losses decreased YOY by R9.1m (8%) to R102m</a:t>
            </a:r>
          </a:p>
          <a:p>
            <a:pPr marL="285750" indent="-285750" algn="just">
              <a:buFont typeface="Arial" panose="020B0604020202020204" pitchFamily="34" charset="0"/>
              <a:buChar char="•"/>
            </a:pPr>
            <a:endParaRPr lang="en-ZA" sz="1600" dirty="0">
              <a:solidFill>
                <a:srgbClr val="FF0000"/>
              </a:solidFill>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en-ZA" sz="1600" dirty="0">
                <a:latin typeface="Arial" panose="020B0604020202020204" pitchFamily="34" charset="0"/>
                <a:cs typeface="Arial" panose="020B0604020202020204" pitchFamily="34" charset="0"/>
              </a:rPr>
              <a:t>Total of </a:t>
            </a:r>
            <a:r>
              <a:rPr lang="en-ZA" sz="1600" dirty="0" smtClean="0">
                <a:latin typeface="Arial" panose="020B0604020202020204" pitchFamily="34" charset="0"/>
                <a:cs typeface="Arial" panose="020B0604020202020204" pitchFamily="34" charset="0"/>
              </a:rPr>
              <a:t>14 </a:t>
            </a:r>
            <a:r>
              <a:rPr lang="en-ZA" sz="1600" dirty="0">
                <a:latin typeface="Arial" panose="020B0604020202020204" pitchFamily="34" charset="0"/>
                <a:cs typeface="Arial" panose="020B0604020202020204" pitchFamily="34" charset="0"/>
              </a:rPr>
              <a:t>460 employees (SAPO and Docex) reported at end Q4, reduction of 790 employees from </a:t>
            </a:r>
            <a:r>
              <a:rPr lang="en-ZA" sz="1600" dirty="0" smtClean="0">
                <a:latin typeface="Arial" panose="020B0604020202020204" pitchFamily="34" charset="0"/>
                <a:cs typeface="Arial" panose="020B0604020202020204" pitchFamily="34" charset="0"/>
              </a:rPr>
              <a:t>Q4. This includes a total of 668 VSP applications that have been approved to exit since January – June 2022.</a:t>
            </a:r>
            <a:endParaRPr lang="en-ZA" sz="1600" dirty="0">
              <a:solidFill>
                <a:srgbClr val="FF0000"/>
              </a:solidFill>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endParaRPr lang="en-ZA" sz="1600" dirty="0">
              <a:solidFill>
                <a:srgbClr val="FF0000"/>
              </a:solidFill>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en-ZA" sz="1600" dirty="0">
                <a:latin typeface="Arial" panose="020B0604020202020204" pitchFamily="34" charset="0"/>
                <a:cs typeface="Arial" panose="020B0604020202020204" pitchFamily="34" charset="0"/>
              </a:rPr>
              <a:t>SASSA beneficiaries decreased by 56 734 beneficiaries in March 2022 to 7 204 262 </a:t>
            </a:r>
          </a:p>
          <a:p>
            <a:pPr marL="285750" indent="-285750" algn="just">
              <a:buFont typeface="Arial" panose="020B0604020202020204" pitchFamily="34" charset="0"/>
              <a:buChar char="•"/>
            </a:pPr>
            <a:endParaRPr lang="en-ZA" sz="1600" dirty="0">
              <a:solidFill>
                <a:srgbClr val="FF0000"/>
              </a:solidFill>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en-ZA" sz="1600" dirty="0">
                <a:latin typeface="Arial" panose="020B0604020202020204" pitchFamily="34" charset="0"/>
                <a:cs typeface="Arial" panose="020B0604020202020204" pitchFamily="34" charset="0"/>
              </a:rPr>
              <a:t>SASSA withdrawal transaction volumes for December 2021 was approximately 17.9 million transactions</a:t>
            </a:r>
          </a:p>
          <a:p>
            <a:pPr marL="285750" indent="-285750" algn="just">
              <a:buFont typeface="Arial" panose="020B0604020202020204" pitchFamily="34" charset="0"/>
              <a:buChar char="•"/>
            </a:pPr>
            <a:endParaRPr lang="en-ZA" sz="1600" dirty="0">
              <a:solidFill>
                <a:srgbClr val="FF0000"/>
              </a:solidFill>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en-ZA" sz="1600" dirty="0">
                <a:latin typeface="Arial" panose="020B0604020202020204" pitchFamily="34" charset="0"/>
                <a:cs typeface="Arial" panose="020B0604020202020204" pitchFamily="34" charset="0"/>
              </a:rPr>
              <a:t>Total of 153 936 beneficiaries paid through 1 570 CPPs at end of February 2022</a:t>
            </a:r>
          </a:p>
          <a:p>
            <a:pPr marL="285750" indent="-285750" algn="just">
              <a:buFont typeface="Arial" panose="020B0604020202020204" pitchFamily="34" charset="0"/>
              <a:buChar char="•"/>
            </a:pPr>
            <a:endParaRPr lang="en-ZA" sz="1600" dirty="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en-ZA" sz="1600" dirty="0">
                <a:latin typeface="Arial" panose="020B0604020202020204" pitchFamily="34" charset="0"/>
                <a:cs typeface="Arial" panose="020B0604020202020204" pitchFamily="34" charset="0"/>
              </a:rPr>
              <a:t>1 629 418 beneficiaries were paid SRD grants compared to 1 484 314 beneficiaries in February 2022</a:t>
            </a:r>
          </a:p>
          <a:p>
            <a:pPr marL="285750" indent="-285750" algn="just">
              <a:buFont typeface="Arial" panose="020B0604020202020204" pitchFamily="34" charset="0"/>
              <a:buChar char="•"/>
            </a:pPr>
            <a:endParaRPr lang="en-ZA" sz="1600" dirty="0">
              <a:solidFill>
                <a:srgbClr val="FF0000"/>
              </a:solidFill>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en-ZA" sz="1600" dirty="0">
                <a:latin typeface="Arial" panose="020B0604020202020204" pitchFamily="34" charset="0"/>
                <a:ea typeface="Times New Roman" panose="02020603050405020304" pitchFamily="18" charset="0"/>
              </a:rPr>
              <a:t>Training activities have declined the implementation of the Covid-19 lockdown, however during the quarter, 701 employees were trained on various </a:t>
            </a:r>
            <a:r>
              <a:rPr lang="en-ZA" sz="1600" dirty="0" smtClean="0">
                <a:latin typeface="Arial" panose="020B0604020202020204" pitchFamily="34" charset="0"/>
                <a:ea typeface="Times New Roman" panose="02020603050405020304" pitchFamily="18" charset="0"/>
              </a:rPr>
              <a:t>interventions</a:t>
            </a:r>
            <a:endParaRPr lang="en-ZA" sz="1600"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22843462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CB80AD8C-E181-0F4C-8B15-41DA6DF3525C}"/>
              </a:ext>
            </a:extLst>
          </p:cNvPr>
          <p:cNvSpPr txBox="1"/>
          <p:nvPr/>
        </p:nvSpPr>
        <p:spPr>
          <a:xfrm>
            <a:off x="86265" y="110969"/>
            <a:ext cx="6225989" cy="461665"/>
          </a:xfrm>
          <a:prstGeom prst="rect">
            <a:avLst/>
          </a:prstGeom>
          <a:noFill/>
        </p:spPr>
        <p:txBody>
          <a:bodyPr wrap="square" rtlCol="0">
            <a:spAutoFit/>
          </a:bodyPr>
          <a:lstStyle/>
          <a:p>
            <a:r>
              <a:rPr lang="en-ZA" sz="2400" b="1" dirty="0">
                <a:solidFill>
                  <a:srgbClr val="C00000"/>
                </a:solidFill>
                <a:latin typeface="Arial" panose="020B0604020202020204" pitchFamily="34" charset="0"/>
                <a:cs typeface="Arial" panose="020B0604020202020204" pitchFamily="34" charset="0"/>
              </a:rPr>
              <a:t>Overview – Q4 2021/22</a:t>
            </a:r>
          </a:p>
        </p:txBody>
      </p:sp>
      <p:sp>
        <p:nvSpPr>
          <p:cNvPr id="3" name="TextBox 2"/>
          <p:cNvSpPr txBox="1"/>
          <p:nvPr/>
        </p:nvSpPr>
        <p:spPr>
          <a:xfrm>
            <a:off x="86265" y="701222"/>
            <a:ext cx="8643398" cy="4524315"/>
          </a:xfrm>
          <a:prstGeom prst="rect">
            <a:avLst/>
          </a:prstGeom>
          <a:noFill/>
        </p:spPr>
        <p:txBody>
          <a:bodyPr wrap="square" rtlCol="0">
            <a:spAutoFit/>
          </a:bodyPr>
          <a:lstStyle/>
          <a:p>
            <a:pPr marL="285750" indent="-285750" algn="just">
              <a:buFont typeface="Arial" panose="020B0604020202020204" pitchFamily="34" charset="0"/>
              <a:buChar char="•"/>
            </a:pPr>
            <a:r>
              <a:rPr lang="en-ZA" sz="1600" dirty="0">
                <a:latin typeface="Arial" panose="020B0604020202020204" pitchFamily="34" charset="0"/>
                <a:ea typeface="Times New Roman" panose="02020603050405020304" pitchFamily="18" charset="0"/>
              </a:rPr>
              <a:t>During Q4 a total of 204 misconduct cases were recorded of which 183 were finalised and 81 </a:t>
            </a:r>
            <a:r>
              <a:rPr lang="en-ZA" sz="1600" dirty="0" smtClean="0">
                <a:latin typeface="Arial" panose="020B0604020202020204" pitchFamily="34" charset="0"/>
                <a:ea typeface="Times New Roman" panose="02020603050405020304" pitchFamily="18" charset="0"/>
              </a:rPr>
              <a:t>pending</a:t>
            </a:r>
            <a:endParaRPr lang="en-ZA" sz="1600" dirty="0" smtClean="0">
              <a:latin typeface="Arial" panose="020B0604020202020204" pitchFamily="34" charset="0"/>
              <a:cs typeface="Arial" panose="020B0604020202020204" pitchFamily="34" charset="0"/>
            </a:endParaRPr>
          </a:p>
          <a:p>
            <a:pPr marL="285750" marR="0" indent="-285750" algn="just">
              <a:spcBef>
                <a:spcPts val="0"/>
              </a:spcBef>
              <a:spcAft>
                <a:spcPts val="0"/>
              </a:spcAft>
              <a:buFont typeface="Arial" panose="020B0604020202020204" pitchFamily="34" charset="0"/>
              <a:buChar char="•"/>
            </a:pPr>
            <a:endParaRPr lang="en-ZA" sz="1600" dirty="0">
              <a:latin typeface="Arial" panose="020B0604020202020204" pitchFamily="34" charset="0"/>
              <a:cs typeface="Arial" panose="020B0604020202020204" pitchFamily="34" charset="0"/>
            </a:endParaRPr>
          </a:p>
          <a:p>
            <a:pPr marL="285750" marR="0" indent="-285750" algn="just">
              <a:spcBef>
                <a:spcPts val="0"/>
              </a:spcBef>
              <a:spcAft>
                <a:spcPts val="0"/>
              </a:spcAft>
              <a:buFont typeface="Arial" panose="020B0604020202020204" pitchFamily="34" charset="0"/>
              <a:buChar char="•"/>
            </a:pPr>
            <a:r>
              <a:rPr lang="en-ZA" sz="1600" dirty="0" smtClean="0">
                <a:latin typeface="Arial" panose="020B0604020202020204" pitchFamily="34" charset="0"/>
                <a:cs typeface="Arial" panose="020B0604020202020204" pitchFamily="34" charset="0"/>
              </a:rPr>
              <a:t>The </a:t>
            </a:r>
            <a:r>
              <a:rPr lang="en-ZA" sz="1600" dirty="0">
                <a:latin typeface="Arial" panose="020B0604020202020204" pitchFamily="34" charset="0"/>
                <a:cs typeface="Arial" panose="020B0604020202020204" pitchFamily="34" charset="0"/>
              </a:rPr>
              <a:t>financial position of the SA Post Office continues to be severely constrained and cash flow is managed very </a:t>
            </a:r>
            <a:r>
              <a:rPr lang="en-ZA" sz="1600" dirty="0" smtClean="0">
                <a:latin typeface="Arial" panose="020B0604020202020204" pitchFamily="34" charset="0"/>
                <a:cs typeface="Arial" panose="020B0604020202020204" pitchFamily="34" charset="0"/>
              </a:rPr>
              <a:t>closely </a:t>
            </a:r>
          </a:p>
          <a:p>
            <a:pPr marL="285750" marR="0" indent="-285750" algn="just">
              <a:spcBef>
                <a:spcPts val="0"/>
              </a:spcBef>
              <a:spcAft>
                <a:spcPts val="0"/>
              </a:spcAft>
              <a:buFont typeface="Arial" panose="020B0604020202020204" pitchFamily="34" charset="0"/>
              <a:buChar char="•"/>
            </a:pPr>
            <a:endParaRPr lang="en-US" sz="1600" dirty="0">
              <a:latin typeface="Arial" panose="020B0604020202020204" pitchFamily="34" charset="0"/>
              <a:cs typeface="Arial" panose="020B0604020202020204" pitchFamily="34" charset="0"/>
            </a:endParaRPr>
          </a:p>
          <a:p>
            <a:pPr marL="285750" marR="0" indent="-285750" algn="just">
              <a:spcBef>
                <a:spcPts val="0"/>
              </a:spcBef>
              <a:spcAft>
                <a:spcPts val="0"/>
              </a:spcAft>
              <a:buFont typeface="Arial" panose="020B0604020202020204" pitchFamily="34" charset="0"/>
              <a:buChar char="•"/>
            </a:pPr>
            <a:r>
              <a:rPr lang="en-ZA" sz="1600" dirty="0">
                <a:latin typeface="Arial" panose="020B0604020202020204" pitchFamily="34" charset="0"/>
                <a:cs typeface="Arial" panose="020B0604020202020204" pitchFamily="34" charset="0"/>
              </a:rPr>
              <a:t>Implementation of the Post Office of Tomorrow strategy has commenced; however, the implementation remains challenged in view of the funding requirement on a number of key projects which underpins the </a:t>
            </a:r>
            <a:r>
              <a:rPr lang="en-ZA" sz="1600" dirty="0" smtClean="0">
                <a:latin typeface="Arial" panose="020B0604020202020204" pitchFamily="34" charset="0"/>
                <a:cs typeface="Arial" panose="020B0604020202020204" pitchFamily="34" charset="0"/>
              </a:rPr>
              <a:t>strategy</a:t>
            </a:r>
          </a:p>
          <a:p>
            <a:pPr marL="285750" marR="0" indent="-285750" algn="just">
              <a:spcBef>
                <a:spcPts val="0"/>
              </a:spcBef>
              <a:spcAft>
                <a:spcPts val="0"/>
              </a:spcAft>
              <a:buFont typeface="Arial" panose="020B0604020202020204" pitchFamily="34" charset="0"/>
              <a:buChar char="•"/>
            </a:pPr>
            <a:endParaRPr lang="en-US" sz="1600" dirty="0">
              <a:latin typeface="Arial" panose="020B0604020202020204" pitchFamily="34" charset="0"/>
              <a:cs typeface="Arial" panose="020B0604020202020204" pitchFamily="34" charset="0"/>
            </a:endParaRPr>
          </a:p>
          <a:p>
            <a:pPr marL="285750" marR="0" indent="-285750" algn="just">
              <a:spcBef>
                <a:spcPts val="0"/>
              </a:spcBef>
              <a:spcAft>
                <a:spcPts val="0"/>
              </a:spcAft>
              <a:buFont typeface="Arial" panose="020B0604020202020204" pitchFamily="34" charset="0"/>
              <a:buChar char="•"/>
            </a:pPr>
            <a:r>
              <a:rPr lang="en-ZA" sz="1600" dirty="0">
                <a:latin typeface="Arial" panose="020B0604020202020204" pitchFamily="34" charset="0"/>
                <a:cs typeface="Arial" panose="020B0604020202020204" pitchFamily="34" charset="0"/>
              </a:rPr>
              <a:t>The online MVL product offering was launched during January 2022, however encountered some challenges which are currently being </a:t>
            </a:r>
            <a:r>
              <a:rPr lang="en-ZA" sz="1600" dirty="0" smtClean="0">
                <a:latin typeface="Arial" panose="020B0604020202020204" pitchFamily="34" charset="0"/>
                <a:cs typeface="Arial" panose="020B0604020202020204" pitchFamily="34" charset="0"/>
              </a:rPr>
              <a:t>resolved</a:t>
            </a:r>
          </a:p>
          <a:p>
            <a:pPr marL="285750" marR="0" indent="-285750" algn="just">
              <a:spcBef>
                <a:spcPts val="0"/>
              </a:spcBef>
              <a:spcAft>
                <a:spcPts val="0"/>
              </a:spcAft>
              <a:buFont typeface="Arial" panose="020B0604020202020204" pitchFamily="34" charset="0"/>
              <a:buChar char="•"/>
            </a:pPr>
            <a:endParaRPr lang="en-ZA" sz="1600" dirty="0">
              <a:latin typeface="Arial" panose="020B0604020202020204" pitchFamily="34" charset="0"/>
              <a:cs typeface="Arial" panose="020B0604020202020204" pitchFamily="34" charset="0"/>
            </a:endParaRPr>
          </a:p>
          <a:p>
            <a:pPr marL="285750" marR="0" indent="-285750" algn="just">
              <a:spcBef>
                <a:spcPts val="0"/>
              </a:spcBef>
              <a:spcAft>
                <a:spcPts val="0"/>
              </a:spcAft>
              <a:buFont typeface="Arial" panose="020B0604020202020204" pitchFamily="34" charset="0"/>
              <a:buChar char="•"/>
            </a:pPr>
            <a:r>
              <a:rPr lang="en-ZA" sz="1600" dirty="0">
                <a:latin typeface="Arial" panose="020B0604020202020204" pitchFamily="34" charset="0"/>
                <a:cs typeface="Arial" panose="020B0604020202020204" pitchFamily="34" charset="0"/>
              </a:rPr>
              <a:t>The Business case for the Digital Business Hubs was approved and the procurement processes will commence </a:t>
            </a:r>
            <a:r>
              <a:rPr lang="en-ZA" sz="1600" dirty="0" smtClean="0">
                <a:latin typeface="Arial" panose="020B0604020202020204" pitchFamily="34" charset="0"/>
                <a:cs typeface="Arial" panose="020B0604020202020204" pitchFamily="34" charset="0"/>
              </a:rPr>
              <a:t>shortly</a:t>
            </a:r>
          </a:p>
          <a:p>
            <a:pPr marL="285750" marR="0" indent="-285750" algn="just">
              <a:spcBef>
                <a:spcPts val="0"/>
              </a:spcBef>
              <a:spcAft>
                <a:spcPts val="0"/>
              </a:spcAft>
              <a:buFont typeface="Arial" panose="020B0604020202020204" pitchFamily="34" charset="0"/>
              <a:buChar char="•"/>
            </a:pPr>
            <a:endParaRPr lang="en-ZA" sz="1600" dirty="0">
              <a:latin typeface="Arial" panose="020B0604020202020204" pitchFamily="34" charset="0"/>
              <a:cs typeface="Arial" panose="020B0604020202020204" pitchFamily="34" charset="0"/>
            </a:endParaRPr>
          </a:p>
          <a:p>
            <a:pPr marL="285750" marR="0" indent="-285750" algn="just">
              <a:spcBef>
                <a:spcPts val="0"/>
              </a:spcBef>
              <a:spcAft>
                <a:spcPts val="0"/>
              </a:spcAft>
              <a:buFont typeface="Arial" panose="020B0604020202020204" pitchFamily="34" charset="0"/>
              <a:buChar char="•"/>
            </a:pPr>
            <a:r>
              <a:rPr lang="en-ZA" sz="1600" dirty="0">
                <a:latin typeface="Arial" panose="020B0604020202020204" pitchFamily="34" charset="0"/>
                <a:cs typeface="Arial" panose="020B0604020202020204" pitchFamily="34" charset="0"/>
              </a:rPr>
              <a:t>Supplier and Enterprise Development services which are currently provided by external service providers, will be offered to </a:t>
            </a:r>
            <a:r>
              <a:rPr lang="en-ZA" sz="1600" dirty="0" smtClean="0">
                <a:latin typeface="Arial" panose="020B0604020202020204" pitchFamily="34" charset="0"/>
                <a:cs typeface="Arial" panose="020B0604020202020204" pitchFamily="34" charset="0"/>
              </a:rPr>
              <a:t>employees</a:t>
            </a:r>
            <a:endParaRPr lang="en-ZA"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4147246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CB80AD8C-E181-0F4C-8B15-41DA6DF3525C}"/>
              </a:ext>
            </a:extLst>
          </p:cNvPr>
          <p:cNvSpPr txBox="1"/>
          <p:nvPr/>
        </p:nvSpPr>
        <p:spPr>
          <a:xfrm>
            <a:off x="86265" y="110969"/>
            <a:ext cx="6225989" cy="461665"/>
          </a:xfrm>
          <a:prstGeom prst="rect">
            <a:avLst/>
          </a:prstGeom>
          <a:noFill/>
        </p:spPr>
        <p:txBody>
          <a:bodyPr wrap="square" rtlCol="0">
            <a:spAutoFit/>
          </a:bodyPr>
          <a:lstStyle/>
          <a:p>
            <a:r>
              <a:rPr lang="en-ZA" sz="2400" b="1" dirty="0">
                <a:solidFill>
                  <a:srgbClr val="C00000"/>
                </a:solidFill>
                <a:latin typeface="Arial" panose="020B0604020202020204" pitchFamily="34" charset="0"/>
                <a:cs typeface="Arial" panose="020B0604020202020204" pitchFamily="34" charset="0"/>
              </a:rPr>
              <a:t>Overview – Q4 2021/22</a:t>
            </a:r>
          </a:p>
        </p:txBody>
      </p:sp>
      <p:sp>
        <p:nvSpPr>
          <p:cNvPr id="3" name="TextBox 2"/>
          <p:cNvSpPr txBox="1"/>
          <p:nvPr/>
        </p:nvSpPr>
        <p:spPr>
          <a:xfrm>
            <a:off x="86265" y="758372"/>
            <a:ext cx="8614823" cy="2800767"/>
          </a:xfrm>
          <a:prstGeom prst="rect">
            <a:avLst/>
          </a:prstGeom>
          <a:noFill/>
        </p:spPr>
        <p:txBody>
          <a:bodyPr wrap="square" rtlCol="0">
            <a:spAutoFit/>
          </a:bodyPr>
          <a:lstStyle/>
          <a:p>
            <a:pPr marL="285750" marR="0" indent="-285750" algn="just">
              <a:spcBef>
                <a:spcPts val="0"/>
              </a:spcBef>
              <a:spcAft>
                <a:spcPts val="0"/>
              </a:spcAft>
              <a:buFont typeface="Arial" panose="020B0604020202020204" pitchFamily="34" charset="0"/>
              <a:buChar char="•"/>
            </a:pPr>
            <a:r>
              <a:rPr lang="en-ZA" sz="1600" dirty="0" smtClean="0">
                <a:effectLst/>
                <a:latin typeface="Arial" panose="020B0604020202020204" pitchFamily="34" charset="0"/>
                <a:ea typeface="Times New Roman" panose="02020603050405020304" pitchFamily="18" charset="0"/>
              </a:rPr>
              <a:t>The </a:t>
            </a:r>
            <a:r>
              <a:rPr lang="en-ZA" sz="1600" dirty="0">
                <a:effectLst/>
                <a:latin typeface="Arial" panose="020B0604020202020204" pitchFamily="34" charset="0"/>
                <a:ea typeface="Times New Roman" panose="02020603050405020304" pitchFamily="18" charset="0"/>
              </a:rPr>
              <a:t>Owner Driver Scheme has received 234 </a:t>
            </a:r>
            <a:r>
              <a:rPr lang="en-ZA" sz="1600" dirty="0" smtClean="0">
                <a:effectLst/>
                <a:latin typeface="Arial" panose="020B0604020202020204" pitchFamily="34" charset="0"/>
                <a:ea typeface="Times New Roman" panose="02020603050405020304" pitchFamily="18" charset="0"/>
              </a:rPr>
              <a:t>applications </a:t>
            </a:r>
          </a:p>
          <a:p>
            <a:pPr marL="285750" marR="0" indent="-285750" algn="just">
              <a:spcBef>
                <a:spcPts val="0"/>
              </a:spcBef>
              <a:spcAft>
                <a:spcPts val="0"/>
              </a:spcAft>
              <a:buFont typeface="Arial" panose="020B0604020202020204" pitchFamily="34" charset="0"/>
              <a:buChar char="•"/>
            </a:pPr>
            <a:endParaRPr lang="en-US" sz="1600" dirty="0">
              <a:latin typeface="Arial" panose="020B0604020202020204" pitchFamily="34" charset="0"/>
              <a:ea typeface="Times New Roman" panose="02020603050405020304" pitchFamily="18" charset="0"/>
            </a:endParaRPr>
          </a:p>
          <a:p>
            <a:pPr marL="285750" marR="0" indent="-285750" algn="just">
              <a:spcBef>
                <a:spcPts val="0"/>
              </a:spcBef>
              <a:spcAft>
                <a:spcPts val="0"/>
              </a:spcAft>
              <a:buFont typeface="Arial" panose="020B0604020202020204" pitchFamily="34" charset="0"/>
              <a:buChar char="•"/>
            </a:pPr>
            <a:r>
              <a:rPr lang="en-ZA" sz="1600" dirty="0">
                <a:effectLst/>
                <a:latin typeface="Arial" panose="020B0604020202020204" pitchFamily="34" charset="0"/>
                <a:ea typeface="Times New Roman" panose="02020603050405020304" pitchFamily="18" charset="0"/>
              </a:rPr>
              <a:t>The organisational restructure is currently being finalised, aimed at flattening, and optimising the organisational structure in line with and in support of the implementation of the Post Office of Tomorrow </a:t>
            </a:r>
            <a:r>
              <a:rPr lang="en-ZA" sz="1600" dirty="0" smtClean="0">
                <a:effectLst/>
                <a:latin typeface="Arial" panose="020B0604020202020204" pitchFamily="34" charset="0"/>
                <a:ea typeface="Times New Roman" panose="02020603050405020304" pitchFamily="18" charset="0"/>
              </a:rPr>
              <a:t>Strategy</a:t>
            </a:r>
            <a:endParaRPr lang="en-US" sz="1600" dirty="0">
              <a:latin typeface="Arial" panose="020B0604020202020204" pitchFamily="34" charset="0"/>
              <a:ea typeface="Times New Roman" panose="02020603050405020304" pitchFamily="18" charset="0"/>
            </a:endParaRPr>
          </a:p>
          <a:p>
            <a:pPr marL="285750" marR="0" indent="-285750" algn="just">
              <a:spcBef>
                <a:spcPts val="0"/>
              </a:spcBef>
              <a:spcAft>
                <a:spcPts val="0"/>
              </a:spcAft>
              <a:buFont typeface="Arial" panose="020B0604020202020204" pitchFamily="34" charset="0"/>
              <a:buChar char="•"/>
            </a:pPr>
            <a:endParaRPr lang="en-ZA" sz="1600" dirty="0" smtClean="0">
              <a:effectLst/>
              <a:latin typeface="Arial" panose="020B0604020202020204" pitchFamily="34" charset="0"/>
              <a:ea typeface="Times New Roman" panose="02020603050405020304" pitchFamily="18" charset="0"/>
            </a:endParaRPr>
          </a:p>
          <a:p>
            <a:pPr marL="285750" marR="0" indent="-285750" algn="just">
              <a:spcBef>
                <a:spcPts val="0"/>
              </a:spcBef>
              <a:spcAft>
                <a:spcPts val="0"/>
              </a:spcAft>
              <a:buFont typeface="Arial" panose="020B0604020202020204" pitchFamily="34" charset="0"/>
              <a:buChar char="•"/>
            </a:pPr>
            <a:r>
              <a:rPr lang="en-ZA" sz="1600" dirty="0" smtClean="0">
                <a:effectLst/>
                <a:latin typeface="Arial" panose="020B0604020202020204" pitchFamily="34" charset="0"/>
                <a:ea typeface="Times New Roman" panose="02020603050405020304" pitchFamily="18" charset="0"/>
              </a:rPr>
              <a:t>The </a:t>
            </a:r>
            <a:r>
              <a:rPr lang="en-ZA" sz="1600" dirty="0">
                <a:effectLst/>
                <a:latin typeface="Arial" panose="020B0604020202020204" pitchFamily="34" charset="0"/>
                <a:ea typeface="Times New Roman" panose="02020603050405020304" pitchFamily="18" charset="0"/>
              </a:rPr>
              <a:t>FMC has finalised the Irregular Expenditure Assessments for 2019/20 and 2020/21 and is in the process of finalising the Irregular Expenditure Assessments for 2021/22. The FMC has recommended that consequence management be implemented where </a:t>
            </a:r>
            <a:r>
              <a:rPr lang="en-ZA" sz="1600" dirty="0" smtClean="0">
                <a:effectLst/>
                <a:latin typeface="Arial" panose="020B0604020202020204" pitchFamily="34" charset="0"/>
                <a:ea typeface="Times New Roman" panose="02020603050405020304" pitchFamily="18" charset="0"/>
              </a:rPr>
              <a:t>required </a:t>
            </a:r>
            <a:endParaRPr lang="en-US" sz="1600" dirty="0">
              <a:latin typeface="Arial" panose="020B0604020202020204" pitchFamily="34" charset="0"/>
              <a:ea typeface="Times New Roman" panose="02020603050405020304" pitchFamily="18" charset="0"/>
            </a:endParaRPr>
          </a:p>
          <a:p>
            <a:pPr marL="285750" marR="0" indent="-285750" algn="just">
              <a:spcBef>
                <a:spcPts val="0"/>
              </a:spcBef>
              <a:spcAft>
                <a:spcPts val="0"/>
              </a:spcAft>
              <a:buFont typeface="Arial" panose="020B0604020202020204" pitchFamily="34" charset="0"/>
              <a:buChar char="•"/>
            </a:pPr>
            <a:endParaRPr lang="en-ZA" sz="1600" dirty="0" smtClean="0">
              <a:effectLst/>
              <a:latin typeface="Arial" panose="020B0604020202020204" pitchFamily="34" charset="0"/>
              <a:ea typeface="Times New Roman" panose="02020603050405020304" pitchFamily="18" charset="0"/>
            </a:endParaRPr>
          </a:p>
          <a:p>
            <a:pPr marL="285750" marR="0" indent="-285750" algn="just">
              <a:spcBef>
                <a:spcPts val="0"/>
              </a:spcBef>
              <a:spcAft>
                <a:spcPts val="0"/>
              </a:spcAft>
              <a:buFont typeface="Arial" panose="020B0604020202020204" pitchFamily="34" charset="0"/>
              <a:buChar char="•"/>
            </a:pPr>
            <a:r>
              <a:rPr lang="en-ZA" sz="1600" dirty="0" smtClean="0">
                <a:effectLst/>
                <a:latin typeface="Arial" panose="020B0604020202020204" pitchFamily="34" charset="0"/>
                <a:ea typeface="Times New Roman" panose="02020603050405020304" pitchFamily="18" charset="0"/>
              </a:rPr>
              <a:t>The </a:t>
            </a:r>
            <a:r>
              <a:rPr lang="en-ZA" sz="1600" dirty="0">
                <a:effectLst/>
                <a:latin typeface="Arial" panose="020B0604020202020204" pitchFamily="34" charset="0"/>
                <a:ea typeface="Times New Roman" panose="02020603050405020304" pitchFamily="18" charset="0"/>
              </a:rPr>
              <a:t>Auditor General has commenced the 2021/22 </a:t>
            </a:r>
            <a:r>
              <a:rPr lang="en-ZA" sz="1600" dirty="0" smtClean="0">
                <a:effectLst/>
                <a:latin typeface="Arial" panose="020B0604020202020204" pitchFamily="34" charset="0"/>
                <a:ea typeface="Times New Roman" panose="02020603050405020304" pitchFamily="18" charset="0"/>
              </a:rPr>
              <a:t>audit</a:t>
            </a:r>
            <a:endParaRPr lang="en-US" sz="1600" dirty="0">
              <a:effectLst/>
              <a:latin typeface="Arial" panose="020B0604020202020204" pitchFamily="34" charset="0"/>
              <a:ea typeface="Times New Roman" panose="02020603050405020304" pitchFamily="18" charset="0"/>
            </a:endParaRPr>
          </a:p>
        </p:txBody>
      </p:sp>
    </p:spTree>
    <p:extLst>
      <p:ext uri="{BB962C8B-B14F-4D97-AF65-F5344CB8AC3E}">
        <p14:creationId xmlns:p14="http://schemas.microsoft.com/office/powerpoint/2010/main" xmlns="" val="14782848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xmlns="" id="{CB80AD8C-E181-0F4C-8B15-41DA6DF3525C}"/>
              </a:ext>
            </a:extLst>
          </p:cNvPr>
          <p:cNvSpPr txBox="1"/>
          <p:nvPr/>
        </p:nvSpPr>
        <p:spPr>
          <a:xfrm>
            <a:off x="86265" y="110969"/>
            <a:ext cx="7237988" cy="461665"/>
          </a:xfrm>
          <a:prstGeom prst="rect">
            <a:avLst/>
          </a:prstGeom>
          <a:noFill/>
        </p:spPr>
        <p:txBody>
          <a:bodyPr wrap="square" rtlCol="0">
            <a:spAutoFit/>
          </a:bodyPr>
          <a:lstStyle/>
          <a:p>
            <a:r>
              <a:rPr lang="en-ZA" sz="2400" b="1" dirty="0">
                <a:solidFill>
                  <a:srgbClr val="C00000"/>
                </a:solidFill>
                <a:latin typeface="Arial" panose="020B0604020202020204" pitchFamily="34" charset="0"/>
                <a:cs typeface="Arial" panose="020B0604020202020204" pitchFamily="34" charset="0"/>
              </a:rPr>
              <a:t>Financial Performance</a:t>
            </a:r>
          </a:p>
        </p:txBody>
      </p:sp>
      <p:sp>
        <p:nvSpPr>
          <p:cNvPr id="6" name="TextBox 5"/>
          <p:cNvSpPr txBox="1"/>
          <p:nvPr/>
        </p:nvSpPr>
        <p:spPr>
          <a:xfrm>
            <a:off x="86265" y="4949467"/>
            <a:ext cx="8656519" cy="1200329"/>
          </a:xfrm>
          <a:prstGeom prst="rect">
            <a:avLst/>
          </a:prstGeom>
          <a:solidFill>
            <a:schemeClr val="accent1">
              <a:lumMod val="50000"/>
            </a:schemeClr>
          </a:solidFill>
        </p:spPr>
        <p:txBody>
          <a:bodyPr wrap="square" rtlCol="0">
            <a:spAutoFit/>
          </a:bodyPr>
          <a:lstStyle/>
          <a:p>
            <a:pPr marL="285750" indent="-285750">
              <a:lnSpc>
                <a:spcPct val="150000"/>
              </a:lnSpc>
              <a:buFont typeface="Arial" panose="020B0604020202020204" pitchFamily="34" charset="0"/>
              <a:buChar char="•"/>
            </a:pPr>
            <a:r>
              <a:rPr lang="en-ZA" sz="1600" dirty="0">
                <a:solidFill>
                  <a:schemeClr val="bg1"/>
                </a:solidFill>
                <a:latin typeface="Arial" panose="020B0604020202020204" pitchFamily="34" charset="0"/>
                <a:cs typeface="Arial" panose="020B0604020202020204" pitchFamily="34" charset="0"/>
              </a:rPr>
              <a:t>Revenue recovery slow and insufficient to meet all operating costs</a:t>
            </a:r>
          </a:p>
          <a:p>
            <a:pPr marL="285750" indent="-285750">
              <a:lnSpc>
                <a:spcPct val="150000"/>
              </a:lnSpc>
              <a:buFont typeface="Arial" panose="020B0604020202020204" pitchFamily="34" charset="0"/>
              <a:buChar char="•"/>
            </a:pPr>
            <a:r>
              <a:rPr lang="en-ZA" sz="1600" dirty="0">
                <a:solidFill>
                  <a:schemeClr val="bg1"/>
                </a:solidFill>
                <a:latin typeface="Arial" panose="020B0604020202020204" pitchFamily="34" charset="0"/>
                <a:cs typeface="Arial" panose="020B0604020202020204" pitchFamily="34" charset="0"/>
              </a:rPr>
              <a:t>Revenue shortfall contributes to monthly cash deficits to meet all liabilities</a:t>
            </a:r>
          </a:p>
          <a:p>
            <a:pPr marL="285750" indent="-285750">
              <a:lnSpc>
                <a:spcPct val="150000"/>
              </a:lnSpc>
              <a:buFont typeface="Arial" panose="020B0604020202020204" pitchFamily="34" charset="0"/>
              <a:buChar char="•"/>
            </a:pPr>
            <a:r>
              <a:rPr lang="en-ZA" sz="1600" dirty="0">
                <a:solidFill>
                  <a:schemeClr val="bg1"/>
                </a:solidFill>
                <a:latin typeface="Arial" panose="020B0604020202020204" pitchFamily="34" charset="0"/>
                <a:cs typeface="Arial" panose="020B0604020202020204" pitchFamily="34" charset="0"/>
              </a:rPr>
              <a:t>The net loss position for Q4 has deteriorated against PY by R 363 million (78</a:t>
            </a:r>
            <a:r>
              <a:rPr lang="en-ZA" sz="1600" dirty="0" smtClean="0">
                <a:solidFill>
                  <a:schemeClr val="bg1"/>
                </a:solidFill>
                <a:latin typeface="Arial" panose="020B0604020202020204" pitchFamily="34" charset="0"/>
                <a:cs typeface="Arial" panose="020B0604020202020204" pitchFamily="34" charset="0"/>
              </a:rPr>
              <a:t>%)</a:t>
            </a:r>
            <a:endParaRPr lang="en-ZA" sz="1600" dirty="0">
              <a:solidFill>
                <a:schemeClr val="bg1"/>
              </a:solidFill>
              <a:latin typeface="Arial" panose="020B0604020202020204" pitchFamily="34" charset="0"/>
              <a:cs typeface="Arial" panose="020B0604020202020204" pitchFamily="34" charset="0"/>
            </a:endParaRPr>
          </a:p>
        </p:txBody>
      </p:sp>
      <p:graphicFrame>
        <p:nvGraphicFramePr>
          <p:cNvPr id="7" name="Chart 6">
            <a:extLst>
              <a:ext uri="{FF2B5EF4-FFF2-40B4-BE49-F238E27FC236}">
                <a16:creationId xmlns:a16="http://schemas.microsoft.com/office/drawing/2014/main" xmlns="" id="{00000000-0008-0000-3500-000003000000}"/>
              </a:ext>
            </a:extLst>
          </p:cNvPr>
          <p:cNvGraphicFramePr/>
          <p:nvPr>
            <p:extLst>
              <p:ext uri="{D42A27DB-BD31-4B8C-83A1-F6EECF244321}">
                <p14:modId xmlns:p14="http://schemas.microsoft.com/office/powerpoint/2010/main" xmlns="" val="2097210520"/>
              </p:ext>
            </p:extLst>
          </p:nvPr>
        </p:nvGraphicFramePr>
        <p:xfrm>
          <a:off x="86264" y="917295"/>
          <a:ext cx="8656519" cy="391596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2024697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xmlns="" id="{CB80AD8C-E181-0F4C-8B15-41DA6DF3525C}"/>
              </a:ext>
            </a:extLst>
          </p:cNvPr>
          <p:cNvSpPr txBox="1"/>
          <p:nvPr/>
        </p:nvSpPr>
        <p:spPr>
          <a:xfrm>
            <a:off x="86265" y="110969"/>
            <a:ext cx="7237988" cy="461665"/>
          </a:xfrm>
          <a:prstGeom prst="rect">
            <a:avLst/>
          </a:prstGeom>
          <a:noFill/>
        </p:spPr>
        <p:txBody>
          <a:bodyPr wrap="square" rtlCol="0">
            <a:spAutoFit/>
          </a:bodyPr>
          <a:lstStyle/>
          <a:p>
            <a:r>
              <a:rPr lang="en-ZA" sz="2400" b="1" dirty="0">
                <a:solidFill>
                  <a:srgbClr val="C00000"/>
                </a:solidFill>
                <a:latin typeface="Arial" panose="020B0604020202020204" pitchFamily="34" charset="0"/>
                <a:cs typeface="Arial" panose="020B0604020202020204" pitchFamily="34" charset="0"/>
              </a:rPr>
              <a:t>Revenue Performance</a:t>
            </a:r>
          </a:p>
        </p:txBody>
      </p:sp>
      <p:sp>
        <p:nvSpPr>
          <p:cNvPr id="7" name="TextBox 6"/>
          <p:cNvSpPr txBox="1"/>
          <p:nvPr/>
        </p:nvSpPr>
        <p:spPr>
          <a:xfrm>
            <a:off x="86266" y="5003339"/>
            <a:ext cx="8647188" cy="1154675"/>
          </a:xfrm>
          <a:prstGeom prst="rect">
            <a:avLst/>
          </a:prstGeom>
          <a:solidFill>
            <a:schemeClr val="accent1">
              <a:lumMod val="50000"/>
            </a:schemeClr>
          </a:solidFill>
        </p:spPr>
        <p:txBody>
          <a:bodyPr wrap="square" rtlCol="0">
            <a:spAutoFit/>
          </a:bodyPr>
          <a:lstStyle/>
          <a:p>
            <a:pPr marL="285750" indent="-285750">
              <a:lnSpc>
                <a:spcPct val="150000"/>
              </a:lnSpc>
              <a:buFont typeface="Arial" panose="020B0604020202020204" pitchFamily="34" charset="0"/>
              <a:buChar char="•"/>
            </a:pPr>
            <a:r>
              <a:rPr lang="en-ZA" sz="1600" dirty="0">
                <a:solidFill>
                  <a:schemeClr val="bg1"/>
                </a:solidFill>
                <a:latin typeface="Arial" panose="020B0604020202020204" pitchFamily="34" charset="0"/>
                <a:cs typeface="Arial" panose="020B0604020202020204" pitchFamily="34" charset="0"/>
              </a:rPr>
              <a:t>The revenue performance for Q1 to Q4 has remained flat</a:t>
            </a:r>
          </a:p>
          <a:p>
            <a:pPr marL="285750" indent="-285750">
              <a:lnSpc>
                <a:spcPct val="150000"/>
              </a:lnSpc>
              <a:buFont typeface="Arial" panose="020B0604020202020204" pitchFamily="34" charset="0"/>
              <a:buChar char="•"/>
            </a:pPr>
            <a:r>
              <a:rPr lang="en-ZA" sz="1600" dirty="0">
                <a:solidFill>
                  <a:schemeClr val="bg1"/>
                </a:solidFill>
                <a:latin typeface="Arial" panose="020B0604020202020204" pitchFamily="34" charset="0"/>
                <a:cs typeface="Arial" panose="020B0604020202020204" pitchFamily="34" charset="0"/>
              </a:rPr>
              <a:t>Revenue for Q4 at R860m, marginally higher than Q3 revenue at R845m</a:t>
            </a:r>
          </a:p>
          <a:p>
            <a:pPr marL="285750" indent="-285750">
              <a:lnSpc>
                <a:spcPct val="150000"/>
              </a:lnSpc>
              <a:buFont typeface="Arial" panose="020B0604020202020204" pitchFamily="34" charset="0"/>
              <a:buChar char="•"/>
            </a:pPr>
            <a:r>
              <a:rPr lang="en-ZA" sz="1600" dirty="0">
                <a:solidFill>
                  <a:schemeClr val="bg1"/>
                </a:solidFill>
                <a:latin typeface="Arial" panose="020B0604020202020204" pitchFamily="34" charset="0"/>
                <a:cs typeface="Arial" panose="020B0604020202020204" pitchFamily="34" charset="0"/>
              </a:rPr>
              <a:t>Revenue performance at 32% below budget by R404m</a:t>
            </a:r>
          </a:p>
        </p:txBody>
      </p:sp>
      <p:graphicFrame>
        <p:nvGraphicFramePr>
          <p:cNvPr id="5" name="Chart 4">
            <a:extLst>
              <a:ext uri="{FF2B5EF4-FFF2-40B4-BE49-F238E27FC236}">
                <a16:creationId xmlns:a16="http://schemas.microsoft.com/office/drawing/2014/main" xmlns="" id="{00000000-0008-0000-3500-000005000000}"/>
              </a:ext>
            </a:extLst>
          </p:cNvPr>
          <p:cNvGraphicFramePr/>
          <p:nvPr>
            <p:extLst>
              <p:ext uri="{D42A27DB-BD31-4B8C-83A1-F6EECF244321}">
                <p14:modId xmlns:p14="http://schemas.microsoft.com/office/powerpoint/2010/main" xmlns="" val="3891023728"/>
              </p:ext>
            </p:extLst>
          </p:nvPr>
        </p:nvGraphicFramePr>
        <p:xfrm>
          <a:off x="86266" y="802434"/>
          <a:ext cx="8647188" cy="405690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4056964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CB80AD8C-E181-0F4C-8B15-41DA6DF3525C}"/>
              </a:ext>
            </a:extLst>
          </p:cNvPr>
          <p:cNvSpPr txBox="1"/>
          <p:nvPr/>
        </p:nvSpPr>
        <p:spPr>
          <a:xfrm>
            <a:off x="86265" y="110969"/>
            <a:ext cx="7771860" cy="461665"/>
          </a:xfrm>
          <a:prstGeom prst="rect">
            <a:avLst/>
          </a:prstGeom>
          <a:noFill/>
        </p:spPr>
        <p:txBody>
          <a:bodyPr wrap="square" rtlCol="0">
            <a:spAutoFit/>
          </a:bodyPr>
          <a:lstStyle/>
          <a:p>
            <a:r>
              <a:rPr lang="en-ZA" sz="2400" b="1" dirty="0">
                <a:solidFill>
                  <a:srgbClr val="C00000"/>
                </a:solidFill>
                <a:latin typeface="Arial" panose="020B0604020202020204" pitchFamily="34" charset="0"/>
                <a:cs typeface="Arial" panose="020B0604020202020204" pitchFamily="34" charset="0"/>
              </a:rPr>
              <a:t>Performance on Targets</a:t>
            </a:r>
          </a:p>
        </p:txBody>
      </p:sp>
      <p:graphicFrame>
        <p:nvGraphicFramePr>
          <p:cNvPr id="6" name="Chart 5"/>
          <p:cNvGraphicFramePr/>
          <p:nvPr>
            <p:extLst>
              <p:ext uri="{D42A27DB-BD31-4B8C-83A1-F6EECF244321}">
                <p14:modId xmlns:p14="http://schemas.microsoft.com/office/powerpoint/2010/main" xmlns="" val="3051187761"/>
              </p:ext>
            </p:extLst>
          </p:nvPr>
        </p:nvGraphicFramePr>
        <p:xfrm>
          <a:off x="2566987" y="714541"/>
          <a:ext cx="6096000" cy="4064000"/>
        </p:xfrm>
        <a:graphic>
          <a:graphicData uri="http://schemas.openxmlformats.org/drawingml/2006/chart">
            <c:chart xmlns:c="http://schemas.openxmlformats.org/drawingml/2006/chart" xmlns:r="http://schemas.openxmlformats.org/officeDocument/2006/relationships" r:id="rId2"/>
          </a:graphicData>
        </a:graphic>
      </p:graphicFrame>
      <p:sp>
        <p:nvSpPr>
          <p:cNvPr id="7" name="Right Arrow 6"/>
          <p:cNvSpPr/>
          <p:nvPr/>
        </p:nvSpPr>
        <p:spPr>
          <a:xfrm>
            <a:off x="348774" y="1910722"/>
            <a:ext cx="3028950" cy="1671638"/>
          </a:xfrm>
          <a:prstGeom prst="rightArrow">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1400" dirty="0">
                <a:solidFill>
                  <a:srgbClr val="002060"/>
                </a:solidFill>
                <a:latin typeface="Arial" panose="020B0604020202020204" pitchFamily="34" charset="0"/>
                <a:cs typeface="Arial" panose="020B0604020202020204" pitchFamily="34" charset="0"/>
              </a:rPr>
              <a:t>Corrective actions being implemented to improve </a:t>
            </a:r>
            <a:r>
              <a:rPr lang="en-ZA" sz="1400" dirty="0" smtClean="0">
                <a:solidFill>
                  <a:srgbClr val="002060"/>
                </a:solidFill>
                <a:latin typeface="Arial" panose="020B0604020202020204" pitchFamily="34" charset="0"/>
                <a:cs typeface="Arial" panose="020B0604020202020204" pitchFamily="34" charset="0"/>
              </a:rPr>
              <a:t>Q4 </a:t>
            </a:r>
            <a:r>
              <a:rPr lang="en-ZA" sz="1400" dirty="0">
                <a:solidFill>
                  <a:srgbClr val="002060"/>
                </a:solidFill>
                <a:latin typeface="Arial" panose="020B0604020202020204" pitchFamily="34" charset="0"/>
                <a:cs typeface="Arial" panose="020B0604020202020204" pitchFamily="34" charset="0"/>
              </a:rPr>
              <a:t>Performance</a:t>
            </a:r>
          </a:p>
        </p:txBody>
      </p:sp>
      <p:sp>
        <p:nvSpPr>
          <p:cNvPr id="8" name="TextBox 7"/>
          <p:cNvSpPr txBox="1"/>
          <p:nvPr/>
        </p:nvSpPr>
        <p:spPr>
          <a:xfrm>
            <a:off x="268941" y="4840412"/>
            <a:ext cx="8453718" cy="830997"/>
          </a:xfrm>
          <a:prstGeom prst="rect">
            <a:avLst/>
          </a:prstGeom>
          <a:solidFill>
            <a:schemeClr val="accent1">
              <a:lumMod val="50000"/>
            </a:schemeClr>
          </a:solidFill>
        </p:spPr>
        <p:txBody>
          <a:bodyPr wrap="square" rtlCol="0">
            <a:spAutoFit/>
          </a:bodyPr>
          <a:lstStyle/>
          <a:p>
            <a:pPr marL="285750" indent="-285750">
              <a:lnSpc>
                <a:spcPct val="150000"/>
              </a:lnSpc>
              <a:buFont typeface="Arial" panose="020B0604020202020204" pitchFamily="34" charset="0"/>
              <a:buChar char="•"/>
            </a:pPr>
            <a:r>
              <a:rPr lang="en-ZA" sz="1600" dirty="0">
                <a:solidFill>
                  <a:schemeClr val="bg1"/>
                </a:solidFill>
                <a:latin typeface="Arial" panose="020B0604020202020204" pitchFamily="34" charset="0"/>
                <a:cs typeface="Arial" panose="020B0604020202020204" pitchFamily="34" charset="0"/>
              </a:rPr>
              <a:t>Overall performance remained flat from Q2 to Q4 due to the poor financial performance </a:t>
            </a:r>
          </a:p>
          <a:p>
            <a:pPr marL="285750" indent="-285750">
              <a:lnSpc>
                <a:spcPct val="150000"/>
              </a:lnSpc>
              <a:buFont typeface="Arial" panose="020B0604020202020204" pitchFamily="34" charset="0"/>
              <a:buChar char="•"/>
            </a:pPr>
            <a:r>
              <a:rPr lang="en-ZA" sz="1600" dirty="0">
                <a:solidFill>
                  <a:schemeClr val="bg1"/>
                </a:solidFill>
                <a:latin typeface="Arial" panose="020B0604020202020204" pitchFamily="34" charset="0"/>
                <a:cs typeface="Arial" panose="020B0604020202020204" pitchFamily="34" charset="0"/>
              </a:rPr>
              <a:t>Greater oversight through the Business performance Committee to improve performance</a:t>
            </a:r>
          </a:p>
        </p:txBody>
      </p:sp>
    </p:spTree>
    <p:extLst>
      <p:ext uri="{BB962C8B-B14F-4D97-AF65-F5344CB8AC3E}">
        <p14:creationId xmlns:p14="http://schemas.microsoft.com/office/powerpoint/2010/main" xmlns="" val="274589711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10417</TotalTime>
  <Words>2754</Words>
  <Application>Microsoft Office PowerPoint</Application>
  <PresentationFormat>On-screen Show (4:3)</PresentationFormat>
  <Paragraphs>589</Paragraphs>
  <Slides>18</Slides>
  <Notes>1</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Q4 Performance at 31 March 2022_draft3</dc:title>
  <dc:creator>Jerel Ruthnam</dc:creator>
  <cp:lastModifiedBy>USER</cp:lastModifiedBy>
  <cp:revision>540</cp:revision>
  <cp:lastPrinted>2022-02-04T08:21:01Z</cp:lastPrinted>
  <dcterms:modified xsi:type="dcterms:W3CDTF">2022-08-29T08:09:28Z</dcterms:modified>
</cp:coreProperties>
</file>