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9" r:id="rId5"/>
  </p:sldMasterIdLst>
  <p:notesMasterIdLst>
    <p:notesMasterId r:id="rId102"/>
  </p:notesMasterIdLst>
  <p:handoutMasterIdLst>
    <p:handoutMasterId r:id="rId103"/>
  </p:handoutMasterIdLst>
  <p:sldIdLst>
    <p:sldId id="256" r:id="rId6"/>
    <p:sldId id="258" r:id="rId7"/>
    <p:sldId id="266" r:id="rId8"/>
    <p:sldId id="267" r:id="rId9"/>
    <p:sldId id="268" r:id="rId10"/>
    <p:sldId id="262" r:id="rId11"/>
    <p:sldId id="300" r:id="rId12"/>
    <p:sldId id="363" r:id="rId13"/>
    <p:sldId id="364" r:id="rId14"/>
    <p:sldId id="365" r:id="rId15"/>
    <p:sldId id="359" r:id="rId16"/>
    <p:sldId id="263" r:id="rId17"/>
    <p:sldId id="277" r:id="rId18"/>
    <p:sldId id="366" r:id="rId19"/>
    <p:sldId id="367" r:id="rId20"/>
    <p:sldId id="368" r:id="rId21"/>
    <p:sldId id="369" r:id="rId22"/>
    <p:sldId id="370" r:id="rId23"/>
    <p:sldId id="371" r:id="rId24"/>
    <p:sldId id="372" r:id="rId25"/>
    <p:sldId id="373" r:id="rId26"/>
    <p:sldId id="374" r:id="rId27"/>
    <p:sldId id="375" r:id="rId28"/>
    <p:sldId id="376" r:id="rId29"/>
    <p:sldId id="377" r:id="rId30"/>
    <p:sldId id="378" r:id="rId31"/>
    <p:sldId id="379" r:id="rId32"/>
    <p:sldId id="380" r:id="rId33"/>
    <p:sldId id="381" r:id="rId34"/>
    <p:sldId id="382" r:id="rId35"/>
    <p:sldId id="383" r:id="rId36"/>
    <p:sldId id="384" r:id="rId37"/>
    <p:sldId id="385" r:id="rId38"/>
    <p:sldId id="430" r:id="rId39"/>
    <p:sldId id="386" r:id="rId40"/>
    <p:sldId id="387" r:id="rId41"/>
    <p:sldId id="388" r:id="rId42"/>
    <p:sldId id="389" r:id="rId43"/>
    <p:sldId id="390" r:id="rId44"/>
    <p:sldId id="391" r:id="rId45"/>
    <p:sldId id="392" r:id="rId46"/>
    <p:sldId id="393" r:id="rId47"/>
    <p:sldId id="394" r:id="rId48"/>
    <p:sldId id="395" r:id="rId49"/>
    <p:sldId id="396" r:id="rId50"/>
    <p:sldId id="397" r:id="rId51"/>
    <p:sldId id="398" r:id="rId52"/>
    <p:sldId id="399" r:id="rId53"/>
    <p:sldId id="427" r:id="rId54"/>
    <p:sldId id="400" r:id="rId55"/>
    <p:sldId id="401" r:id="rId56"/>
    <p:sldId id="402" r:id="rId57"/>
    <p:sldId id="403" r:id="rId58"/>
    <p:sldId id="404" r:id="rId59"/>
    <p:sldId id="405" r:id="rId60"/>
    <p:sldId id="406" r:id="rId61"/>
    <p:sldId id="407" r:id="rId62"/>
    <p:sldId id="408" r:id="rId63"/>
    <p:sldId id="469" r:id="rId64"/>
    <p:sldId id="431" r:id="rId65"/>
    <p:sldId id="432" r:id="rId66"/>
    <p:sldId id="433" r:id="rId67"/>
    <p:sldId id="434" r:id="rId68"/>
    <p:sldId id="435" r:id="rId69"/>
    <p:sldId id="436" r:id="rId70"/>
    <p:sldId id="437" r:id="rId71"/>
    <p:sldId id="438" r:id="rId72"/>
    <p:sldId id="439" r:id="rId73"/>
    <p:sldId id="440" r:id="rId74"/>
    <p:sldId id="441" r:id="rId75"/>
    <p:sldId id="442" r:id="rId76"/>
    <p:sldId id="443" r:id="rId77"/>
    <p:sldId id="444" r:id="rId78"/>
    <p:sldId id="445" r:id="rId79"/>
    <p:sldId id="446" r:id="rId80"/>
    <p:sldId id="447" r:id="rId81"/>
    <p:sldId id="448" r:id="rId82"/>
    <p:sldId id="449" r:id="rId83"/>
    <p:sldId id="450" r:id="rId84"/>
    <p:sldId id="451" r:id="rId85"/>
    <p:sldId id="452" r:id="rId86"/>
    <p:sldId id="453" r:id="rId87"/>
    <p:sldId id="454" r:id="rId88"/>
    <p:sldId id="455" r:id="rId89"/>
    <p:sldId id="456" r:id="rId90"/>
    <p:sldId id="457" r:id="rId91"/>
    <p:sldId id="458" r:id="rId92"/>
    <p:sldId id="459" r:id="rId93"/>
    <p:sldId id="460" r:id="rId94"/>
    <p:sldId id="461" r:id="rId95"/>
    <p:sldId id="462" r:id="rId96"/>
    <p:sldId id="463" r:id="rId97"/>
    <p:sldId id="464" r:id="rId98"/>
    <p:sldId id="465" r:id="rId99"/>
    <p:sldId id="466" r:id="rId100"/>
    <p:sldId id="467" r:id="rId101"/>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79C511-94CB-4BA8-4852-043141EABF2F}" name="Tshiamo Makgwadi" initials="TM" userId="S-1-5-21-2710465294-3589528381-3885790717-1850" providerId="AD"/>
  <p188:author id="{2255A8EF-FFDA-4C72-DCDD-87AE653FA96F}" name="Thulani Khumalo" initials="TK" userId="S::ThulaniK@Dsac.gov.za::ebd74ad9-6aa6-4d41-9e1d-daee6a0ef6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shiamo Makgwadi" initials="TM" lastIdx="13" clrIdx="0">
    <p:extLst>
      <p:ext uri="{19B8F6BF-5375-455C-9EA6-DF929625EA0E}">
        <p15:presenceInfo xmlns:p15="http://schemas.microsoft.com/office/powerpoint/2012/main" xmlns="" userId="S-1-5-21-2710465294-3589528381-3885790717-18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CE3CF"/>
    <a:srgbClr val="E3801E"/>
    <a:srgbClr val="FDEFE9"/>
    <a:srgbClr val="FCDDCF"/>
    <a:srgbClr val="D2F0CE"/>
    <a:srgbClr val="D2F0F7"/>
    <a:srgbClr val="EEF5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5" autoAdjust="0"/>
    <p:restoredTop sz="93792" autoAdjust="0"/>
  </p:normalViewPr>
  <p:slideViewPr>
    <p:cSldViewPr snapToGrid="0">
      <p:cViewPr varScale="1">
        <p:scale>
          <a:sx n="34" d="100"/>
          <a:sy n="34" d="100"/>
        </p:scale>
        <p:origin x="-606" y="-84"/>
      </p:cViewPr>
      <p:guideLst>
        <p:guide orient="horz" pos="4320"/>
        <p:guide pos="7680"/>
      </p:guideLst>
    </p:cSldViewPr>
  </p:slideViewPr>
  <p:notesTextViewPr>
    <p:cViewPr>
      <p:scale>
        <a:sx n="1" d="1"/>
        <a:sy n="1" d="1"/>
      </p:scale>
      <p:origin x="0" y="0"/>
    </p:cViewPr>
  </p:notesTextViewPr>
  <p:sorterViewPr>
    <p:cViewPr>
      <p:scale>
        <a:sx n="20" d="100"/>
        <a:sy n="2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theme" Target="theme/them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microsoft.com/office/2018/10/relationships/authors" Target="author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etuniaM\Documents\MONITORING%20AND%20EVALUATION\QUARTERLY%20REPORTS\QUARTER%204\Quarter%204%20Graphs%20FOR%202021-22.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rotX val="30"/>
      <c:perspective val="30"/>
    </c:view3D>
    <c:plotArea>
      <c:layout>
        <c:manualLayout>
          <c:layoutTarget val="inner"/>
          <c:xMode val="edge"/>
          <c:yMode val="edge"/>
          <c:x val="9.0277777777777762E-2"/>
          <c:y val="0.17223056681421195"/>
          <c:w val="0.7437818370206698"/>
          <c:h val="0.70509643667130706"/>
        </c:manualLayout>
      </c:layout>
      <c:pie3DChart>
        <c:varyColors val="1"/>
        <c:ser>
          <c:idx val="0"/>
          <c:order val="0"/>
          <c:dPt>
            <c:idx val="0"/>
            <c:spPr>
              <a:solidFill>
                <a:srgbClr val="00FF00"/>
              </a:solidFill>
            </c:spPr>
            <c:extLst xmlns:c16r2="http://schemas.microsoft.com/office/drawing/2015/06/chart">
              <c:ext xmlns:c16="http://schemas.microsoft.com/office/drawing/2014/chart" uri="{C3380CC4-5D6E-409C-BE32-E72D297353CC}">
                <c16:uniqueId val="{00000001-3A90-4C4F-B46E-C0CA5C072EA0}"/>
              </c:ext>
            </c:extLst>
          </c:dPt>
          <c:dPt>
            <c:idx val="1"/>
            <c:spPr>
              <a:solidFill>
                <a:srgbClr val="FF0000"/>
              </a:solidFill>
            </c:spPr>
            <c:extLst xmlns:c16r2="http://schemas.microsoft.com/office/drawing/2015/06/chart">
              <c:ext xmlns:c16="http://schemas.microsoft.com/office/drawing/2014/chart" uri="{C3380CC4-5D6E-409C-BE32-E72D297353CC}">
                <c16:uniqueId val="{00000003-3A90-4C4F-B46E-C0CA5C072EA0}"/>
              </c:ext>
            </c:extLst>
          </c:dPt>
          <c:dPt>
            <c:idx val="2"/>
            <c:spPr>
              <a:solidFill>
                <a:srgbClr val="FFFF00"/>
              </a:solidFill>
            </c:spPr>
            <c:extLst xmlns:c16r2="http://schemas.microsoft.com/office/drawing/2015/06/chart">
              <c:ext xmlns:c16="http://schemas.microsoft.com/office/drawing/2014/chart" uri="{C3380CC4-5D6E-409C-BE32-E72D297353CC}">
                <c16:uniqueId val="{00000005-3A90-4C4F-B46E-C0CA5C072EA0}"/>
              </c:ext>
            </c:extLst>
          </c:dPt>
          <c:dLbls>
            <c:dLbl>
              <c:idx val="0"/>
              <c:layout/>
              <c:tx>
                <c:rich>
                  <a:bodyPr/>
                  <a:lstStyle/>
                  <a:p>
                    <a:pPr>
                      <a:defRPr sz="2800" b="1">
                        <a:solidFill>
                          <a:srgbClr val="000000"/>
                        </a:solidFill>
                        <a:latin typeface="Calibri" panose="020F0502020204030204" pitchFamily="34" charset="0"/>
                        <a:cs typeface="Calibri" panose="020F0502020204030204" pitchFamily="34" charset="0"/>
                      </a:defRPr>
                    </a:pPr>
                    <a:r>
                      <a:rPr lang="en-US" sz="2800" dirty="0">
                        <a:solidFill>
                          <a:srgbClr val="000000"/>
                        </a:solidFill>
                        <a:latin typeface="Calibri" panose="020F0502020204030204" pitchFamily="34" charset="0"/>
                        <a:cs typeface="Calibri" panose="020F0502020204030204" pitchFamily="34" charset="0"/>
                      </a:rPr>
                      <a:t>74% (31/42)</a:t>
                    </a:r>
                  </a:p>
                </c:rich>
              </c:tx>
              <c:spPr/>
              <c:dLblPos val="ct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3A90-4C4F-B46E-C0CA5C072EA0}"/>
                </c:ext>
              </c:extLst>
            </c:dLbl>
            <c:dLbl>
              <c:idx val="1"/>
              <c:layout/>
              <c:tx>
                <c:rich>
                  <a:bodyPr/>
                  <a:lstStyle/>
                  <a:p>
                    <a:pPr>
                      <a:defRPr sz="2800" b="1">
                        <a:solidFill>
                          <a:srgbClr val="000000"/>
                        </a:solidFill>
                        <a:latin typeface="Calibri" panose="020F0502020204030204" pitchFamily="34" charset="0"/>
                        <a:cs typeface="Calibri" panose="020F0502020204030204" pitchFamily="34" charset="0"/>
                      </a:defRPr>
                    </a:pPr>
                    <a:r>
                      <a:rPr lang="en-US" sz="2800" dirty="0">
                        <a:solidFill>
                          <a:srgbClr val="000000"/>
                        </a:solidFill>
                        <a:latin typeface="Calibri" panose="020F0502020204030204" pitchFamily="34" charset="0"/>
                        <a:cs typeface="Calibri" panose="020F0502020204030204" pitchFamily="34" charset="0"/>
                      </a:rPr>
                      <a:t>26%(11/42)</a:t>
                    </a:r>
                  </a:p>
                </c:rich>
              </c:tx>
              <c:spPr/>
              <c:dLblPos val="ct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3A90-4C4F-B46E-C0CA5C072EA0}"/>
                </c:ext>
              </c:extLst>
            </c:dLbl>
            <c:dLbl>
              <c:idx val="2"/>
              <c:layout>
                <c:manualLayout>
                  <c:x val="4.7814094581815764E-2"/>
                  <c:y val="8.5271319767199177E-2"/>
                </c:manualLayout>
              </c:layout>
              <c:tx>
                <c:rich>
                  <a:bodyPr/>
                  <a:lstStyle/>
                  <a:p>
                    <a:fld id="{6B587390-BCB7-4872-93D5-3708279E76FC}" type="VALUE">
                      <a:rPr lang="en-US"/>
                      <a:pPr/>
                      <a:t>[VALUE]</a:t>
                    </a:fld>
                    <a:r>
                      <a:rPr lang="en-US" dirty="0"/>
                      <a:t> (1/21)</a:t>
                    </a:r>
                  </a:p>
                </c:rich>
              </c:tx>
              <c:dLblPos val="bestFit"/>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3A90-4C4F-B46E-C0CA5C072EA0}"/>
                </c:ext>
              </c:extLst>
            </c:dLbl>
            <c:spPr>
              <a:noFill/>
              <a:ln>
                <a:noFill/>
              </a:ln>
              <a:effectLst/>
            </c:spPr>
            <c:txPr>
              <a:bodyPr/>
              <a:lstStyle/>
              <a:p>
                <a:pPr>
                  <a:defRPr sz="2800" b="1">
                    <a:solidFill>
                      <a:srgbClr val="000000"/>
                    </a:solidFill>
                    <a:latin typeface="Calibri" panose="020F0502020204030204" pitchFamily="34" charset="0"/>
                    <a:cs typeface="Calibri" panose="020F0502020204030204" pitchFamily="34" charset="0"/>
                  </a:defRPr>
                </a:pPr>
                <a:endParaRPr lang="en-US"/>
              </a:p>
            </c:txPr>
            <c:dLblPos val="ctr"/>
            <c:showVal val="1"/>
            <c:showLeaderLines val="1"/>
            <c:extLst xmlns:c16r2="http://schemas.microsoft.com/office/drawing/2015/06/chart">
              <c:ext xmlns:c15="http://schemas.microsoft.com/office/drawing/2012/chart" uri="{CE6537A1-D6FC-4f65-9D91-7224C49458BB}"/>
            </c:extLst>
          </c:dLbls>
          <c:cat>
            <c:strRef>
              <c:f>Overview!$A$1:$A$2</c:f>
              <c:strCache>
                <c:ptCount val="2"/>
                <c:pt idx="0">
                  <c:v>Achieved</c:v>
                </c:pt>
                <c:pt idx="1">
                  <c:v>Not Achieved</c:v>
                </c:pt>
              </c:strCache>
            </c:strRef>
          </c:cat>
          <c:val>
            <c:numRef>
              <c:f>Overview!$B$1:$B$2</c:f>
              <c:numCache>
                <c:formatCode>0%</c:formatCode>
                <c:ptCount val="2"/>
                <c:pt idx="0">
                  <c:v>0.76000000000000012</c:v>
                </c:pt>
                <c:pt idx="1">
                  <c:v>0.24000000000000002</c:v>
                </c:pt>
              </c:numCache>
            </c:numRef>
          </c:val>
          <c:extLst xmlns:c16r2="http://schemas.microsoft.com/office/drawing/2015/06/chart">
            <c:ext xmlns:c16="http://schemas.microsoft.com/office/drawing/2014/chart" uri="{C3380CC4-5D6E-409C-BE32-E72D297353CC}">
              <c16:uniqueId val="{00000006-3A90-4C4F-B46E-C0CA5C072EA0}"/>
            </c:ext>
          </c:extLst>
        </c:ser>
        <c:dLbls>
          <c:showCatName val="1"/>
          <c:showPercent val="1"/>
        </c:dLbls>
      </c:pie3DChart>
    </c:plotArea>
    <c:legend>
      <c:legendPos val="b"/>
      <c:layout>
        <c:manualLayout>
          <c:xMode val="edge"/>
          <c:yMode val="edge"/>
          <c:x val="0.34529817012643416"/>
          <c:y val="0.89744698748356266"/>
          <c:w val="0.30626443492222938"/>
          <c:h val="6.1985061197979065E-2"/>
        </c:manualLayout>
      </c:layout>
      <c:txPr>
        <a:bodyPr/>
        <a:lstStyle/>
        <a:p>
          <a:pPr>
            <a:defRPr sz="3200" b="1">
              <a:solidFill>
                <a:srgbClr val="000000"/>
              </a:solidFill>
              <a:latin typeface="Calibri" panose="020F0502020204030204" pitchFamily="34" charset="0"/>
              <a:cs typeface="Calibri" panose="020F0502020204030204" pitchFamily="34" charset="0"/>
            </a:defRPr>
          </a:pPr>
          <a:endParaRPr lang="en-US"/>
        </a:p>
      </c:txPr>
    </c:legend>
    <c:plotVisOnly val="1"/>
    <c:dispBlanksAs val="zero"/>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1.8966205102461643E-2"/>
          <c:y val="5.7158130531044848E-2"/>
          <c:w val="0.97569696665608563"/>
          <c:h val="0.91755749020048605"/>
        </c:manualLayout>
      </c:layout>
      <c:bar3DChart>
        <c:barDir val="col"/>
        <c:grouping val="clustered"/>
        <c:ser>
          <c:idx val="0"/>
          <c:order val="0"/>
          <c:tx>
            <c:v>ACHIEVED</c:v>
          </c:tx>
          <c:spPr>
            <a:solidFill>
              <a:srgbClr val="00B050"/>
            </a:solidFill>
            <a:ln>
              <a:solidFill>
                <a:srgbClr val="00B050"/>
              </a:solidFill>
            </a:ln>
            <a:effectLst/>
            <a:sp3d>
              <a:contourClr>
                <a:srgbClr val="00B050"/>
              </a:contourClr>
            </a:sp3d>
          </c:spPr>
          <c:dLbls>
            <c:dLbl>
              <c:idx val="0"/>
              <c:layout>
                <c:manualLayout>
                  <c:x val="3.448487413721503E-2"/>
                  <c:y val="7.1942446043165463E-3"/>
                </c:manualLayout>
              </c:layout>
              <c:tx>
                <c:rich>
                  <a:bodyPr/>
                  <a:lstStyle/>
                  <a:p>
                    <a:fld id="{CF2A3FB1-2D22-4C41-8AB6-0AC3B8193510}" type="VALUE">
                      <a:rPr lang="en-US" sz="2800" baseline="0"/>
                      <a:pPr/>
                      <a:t>[VALUE]</a:t>
                    </a:fld>
                    <a:r>
                      <a:rPr lang="en-US" sz="2800" baseline="0" dirty="0"/>
                      <a:t> (4/5)</a:t>
                    </a:r>
                  </a:p>
                </c:rich>
              </c:tx>
              <c:showVal val="1"/>
              <c:showCatName val="1"/>
              <c:extLst xmlns:c16r2="http://schemas.microsoft.com/office/drawing/2015/06/chart">
                <c:ext xmlns:c15="http://schemas.microsoft.com/office/drawing/2012/chart" uri="{CE6537A1-D6FC-4f65-9D91-7224C49458BB}">
                  <c15:layout>
                    <c:manualLayout>
                      <c:w val="0.12630859065768657"/>
                      <c:h val="6.5185520874638872E-2"/>
                    </c:manualLayout>
                  </c15:layout>
                  <c15:dlblFieldTable/>
                  <c15:showDataLabelsRange val="0"/>
                </c:ext>
                <c:ext xmlns:c16="http://schemas.microsoft.com/office/drawing/2014/chart" uri="{C3380CC4-5D6E-409C-BE32-E72D297353CC}">
                  <c16:uniqueId val="{00000000-7CA6-4927-AF58-3B52EDFC5D75}"/>
                </c:ext>
              </c:extLst>
            </c:dLbl>
            <c:dLbl>
              <c:idx val="1"/>
              <c:layout>
                <c:manualLayout>
                  <c:x val="-3.8087221943148139E-3"/>
                  <c:y val="-1.9376751634859828E-3"/>
                </c:manualLayout>
              </c:layout>
              <c:tx>
                <c:rich>
                  <a:bodyPr rot="0" spcFirstLastPara="1" vertOverflow="clip" horzOverflow="clip" vert="horz" wrap="square" lIns="38100" tIns="19050" rIns="38100" bIns="19050" anchor="t" anchorCtr="0">
                    <a:spAutoFit/>
                  </a:bodyPr>
                  <a:lstStyle/>
                  <a:p>
                    <a:pPr algn="ctr">
                      <a:defRPr lang="en-US" sz="2800" b="1" i="0" u="none" strike="noStrike" kern="1200" baseline="0">
                        <a:solidFill>
                          <a:schemeClr val="tx1"/>
                        </a:solidFill>
                        <a:latin typeface="+mn-lt"/>
                        <a:ea typeface="+mn-ea"/>
                        <a:cs typeface="+mn-cs"/>
                      </a:defRPr>
                    </a:pPr>
                    <a:fld id="{035E685B-F48A-41E4-8E95-9B4711EC40C0}" type="VALUE">
                      <a:rPr lang="en-US" sz="2800" baseline="0"/>
                      <a:pPr algn="ctr">
                        <a:defRPr lang="en-US" sz="2800" b="1" i="0" u="none" strike="noStrike" kern="1200" baseline="0">
                          <a:solidFill>
                            <a:schemeClr val="tx1"/>
                          </a:solidFill>
                          <a:latin typeface="+mn-lt"/>
                          <a:ea typeface="+mn-ea"/>
                          <a:cs typeface="+mn-cs"/>
                        </a:defRPr>
                      </a:pPr>
                      <a:t>[VALUE]</a:t>
                    </a:fld>
                    <a:r>
                      <a:rPr lang="en-US" sz="2800" baseline="0" dirty="0"/>
                      <a:t> (6/11)</a:t>
                    </a:r>
                  </a:p>
                </c:rich>
              </c:tx>
              <c:spPr>
                <a:solidFill>
                  <a:sysClr val="window" lastClr="FFFFFF"/>
                </a:solidFill>
                <a:ln>
                  <a:solidFill>
                    <a:sysClr val="windowText" lastClr="000000">
                      <a:lumMod val="25000"/>
                      <a:lumOff val="75000"/>
                    </a:sysClr>
                  </a:solidFill>
                </a:ln>
                <a:effectLst/>
              </c:spPr>
              <c:showVal val="1"/>
              <c:showCatName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manualLayout>
                      <c:w val="0.13599113672748633"/>
                      <c:h val="7.0368492607488814E-2"/>
                    </c:manualLayout>
                  </c15:layout>
                  <c15:dlblFieldTable/>
                  <c15:showDataLabelsRange val="0"/>
                </c:ext>
                <c:ext xmlns:c16="http://schemas.microsoft.com/office/drawing/2014/chart" uri="{C3380CC4-5D6E-409C-BE32-E72D297353CC}">
                  <c16:uniqueId val="{00000001-7CA6-4927-AF58-3B52EDFC5D75}"/>
                </c:ext>
              </c:extLst>
            </c:dLbl>
            <c:dLbl>
              <c:idx val="2"/>
              <c:layout>
                <c:manualLayout>
                  <c:x val="3.5417900567277651E-2"/>
                  <c:y val="0"/>
                </c:manualLayout>
              </c:layout>
              <c:tx>
                <c:rich>
                  <a:bodyPr/>
                  <a:lstStyle/>
                  <a:p>
                    <a:r>
                      <a:rPr lang="en-US" sz="2800" baseline="0" dirty="0"/>
                      <a:t> </a:t>
                    </a:r>
                    <a:fld id="{9341691C-F217-4A66-8E9D-D61F35522B36}" type="VALUE">
                      <a:rPr lang="en-US" sz="2800" baseline="0"/>
                      <a:pPr/>
                      <a:t>[VALUE]</a:t>
                    </a:fld>
                    <a:r>
                      <a:rPr lang="en-US" sz="2800" baseline="0" dirty="0"/>
                      <a:t> (12/16)</a:t>
                    </a:r>
                  </a:p>
                </c:rich>
              </c:tx>
              <c:showVal val="1"/>
              <c:showCatName val="1"/>
              <c:extLst xmlns:c16r2="http://schemas.microsoft.com/office/drawing/2015/06/chart">
                <c:ext xmlns:c15="http://schemas.microsoft.com/office/drawing/2012/chart" uri="{CE6537A1-D6FC-4f65-9D91-7224C49458BB}">
                  <c15:layout>
                    <c:manualLayout>
                      <c:w val="0.12643946382616733"/>
                      <c:h val="6.8782643176797151E-2"/>
                    </c:manualLayout>
                  </c15:layout>
                  <c15:dlblFieldTable/>
                  <c15:showDataLabelsRange val="0"/>
                </c:ext>
                <c:ext xmlns:c16="http://schemas.microsoft.com/office/drawing/2014/chart" uri="{C3380CC4-5D6E-409C-BE32-E72D297353CC}">
                  <c16:uniqueId val="{00000002-7CA6-4927-AF58-3B52EDFC5D75}"/>
                </c:ext>
              </c:extLst>
            </c:dLbl>
            <c:dLbl>
              <c:idx val="3"/>
              <c:layout>
                <c:manualLayout>
                  <c:x val="4.6485967260135819E-2"/>
                  <c:y val="1.334578940344322E-7"/>
                </c:manualLayout>
              </c:layout>
              <c:tx>
                <c:rich>
                  <a:bodyPr/>
                  <a:lstStyle/>
                  <a:p>
                    <a:r>
                      <a:rPr lang="en-US" sz="2800" baseline="0" dirty="0"/>
                      <a:t> </a:t>
                    </a:r>
                    <a:fld id="{AF070C8E-9FE4-4062-B8A5-B43F7776621D}" type="VALUE">
                      <a:rPr lang="en-US" sz="2800" baseline="0"/>
                      <a:pPr/>
                      <a:t>[VALUE]</a:t>
                    </a:fld>
                    <a:r>
                      <a:rPr lang="en-US" sz="2800" baseline="0" dirty="0"/>
                      <a:t> (9/10)</a:t>
                    </a:r>
                  </a:p>
                </c:rich>
              </c:tx>
              <c:showVal val="1"/>
              <c:showCatName val="1"/>
              <c:extLst xmlns:c16r2="http://schemas.microsoft.com/office/drawing/2015/06/chart">
                <c:ext xmlns:c15="http://schemas.microsoft.com/office/drawing/2012/chart" uri="{CE6537A1-D6FC-4f65-9D91-7224C49458BB}">
                  <c15:layout>
                    <c:manualLayout>
                      <c:w val="0.12643946382616733"/>
                      <c:h val="6.5185520874638872E-2"/>
                    </c:manualLayout>
                  </c15:layout>
                  <c15:dlblFieldTable/>
                  <c15:showDataLabelsRange val="0"/>
                </c:ext>
                <c:ext xmlns:c16="http://schemas.microsoft.com/office/drawing/2014/chart" uri="{C3380CC4-5D6E-409C-BE32-E72D297353CC}">
                  <c16:uniqueId val="{00000003-7CA6-4927-AF58-3B52EDFC5D7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0">
                <a:spAutoFit/>
              </a:bodyPr>
              <a:lstStyle/>
              <a:p>
                <a:pPr algn="ctr">
                  <a:defRPr lang="en-US" sz="2800" b="1" i="0" u="none" strike="noStrike" kern="1200" baseline="0">
                    <a:solidFill>
                      <a:schemeClr val="tx1"/>
                    </a:solidFill>
                    <a:latin typeface="+mn-lt"/>
                    <a:ea typeface="+mn-ea"/>
                    <a:cs typeface="+mn-cs"/>
                  </a:defRPr>
                </a:pPr>
                <a:endParaRPr lang="en-US"/>
              </a:p>
            </c:txPr>
            <c:showVal val="1"/>
            <c:showCatName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Sheet1!$B$3:$B$6</c:f>
              <c:strCache>
                <c:ptCount val="4"/>
                <c:pt idx="0">
                  <c:v>ADMIN</c:v>
                </c:pt>
                <c:pt idx="1">
                  <c:v>RDSP</c:v>
                </c:pt>
                <c:pt idx="2">
                  <c:v>ACDP</c:v>
                </c:pt>
                <c:pt idx="3">
                  <c:v>HPP</c:v>
                </c:pt>
              </c:strCache>
            </c:strRef>
          </c:cat>
          <c:val>
            <c:numRef>
              <c:f>Sheet1!$C$3:$C$6</c:f>
              <c:numCache>
                <c:formatCode>0%</c:formatCode>
                <c:ptCount val="4"/>
                <c:pt idx="0">
                  <c:v>0.8</c:v>
                </c:pt>
                <c:pt idx="1">
                  <c:v>0.55000000000000004</c:v>
                </c:pt>
                <c:pt idx="2">
                  <c:v>0.75000000000000011</c:v>
                </c:pt>
                <c:pt idx="3">
                  <c:v>0.9</c:v>
                </c:pt>
              </c:numCache>
            </c:numRef>
          </c:val>
          <c:extLst xmlns:c16r2="http://schemas.microsoft.com/office/drawing/2015/06/chart">
            <c:ext xmlns:c16="http://schemas.microsoft.com/office/drawing/2014/chart" uri="{C3380CC4-5D6E-409C-BE32-E72D297353CC}">
              <c16:uniqueId val="{00000004-7CA6-4927-AF58-3B52EDFC5D75}"/>
            </c:ext>
          </c:extLst>
        </c:ser>
        <c:ser>
          <c:idx val="1"/>
          <c:order val="1"/>
          <c:tx>
            <c:v>NOT ACHIEVED</c:v>
          </c:tx>
          <c:spPr>
            <a:solidFill>
              <a:srgbClr val="FF0000"/>
            </a:solidFill>
            <a:ln>
              <a:noFill/>
            </a:ln>
            <a:effectLst/>
            <a:sp3d/>
          </c:spPr>
          <c:dLbls>
            <c:dLbl>
              <c:idx val="0"/>
              <c:layout>
                <c:manualLayout>
                  <c:x val="4.0822864569044347E-2"/>
                  <c:y val="-7.8892299479514233E-3"/>
                </c:manualLayout>
              </c:layout>
              <c:tx>
                <c:rich>
                  <a:bodyPr/>
                  <a:lstStyle/>
                  <a:p>
                    <a:r>
                      <a:rPr lang="en-US" baseline="0" dirty="0"/>
                      <a:t> </a:t>
                    </a:r>
                    <a:fld id="{F7901231-E84A-4989-8265-5A4C54FE06A6}" type="VALUE">
                      <a:rPr lang="en-US" baseline="0"/>
                      <a:pPr/>
                      <a:t>[VALUE]</a:t>
                    </a:fld>
                    <a:r>
                      <a:rPr lang="en-US" baseline="0" dirty="0"/>
                      <a:t> (1/5)</a:t>
                    </a:r>
                  </a:p>
                </c:rich>
              </c:tx>
              <c:showVal val="1"/>
              <c:showCatName val="1"/>
              <c:extLst xmlns:c16r2="http://schemas.microsoft.com/office/drawing/2015/06/chart">
                <c:ext xmlns:c15="http://schemas.microsoft.com/office/drawing/2012/chart" uri="{CE6537A1-D6FC-4f65-9D91-7224C49458BB}">
                  <c15:layout>
                    <c:manualLayout>
                      <c:w val="9.6946555986074767E-2"/>
                      <c:h val="5.7639211465473281E-2"/>
                    </c:manualLayout>
                  </c15:layout>
                  <c15:dlblFieldTable/>
                  <c15:showDataLabelsRange val="0"/>
                </c:ext>
                <c:ext xmlns:c16="http://schemas.microsoft.com/office/drawing/2014/chart" uri="{C3380CC4-5D6E-409C-BE32-E72D297353CC}">
                  <c16:uniqueId val="{00000005-7CA6-4927-AF58-3B52EDFC5D75}"/>
                </c:ext>
              </c:extLst>
            </c:dLbl>
            <c:dLbl>
              <c:idx val="1"/>
              <c:layout>
                <c:manualLayout>
                  <c:x val="5.0924087703709077E-2"/>
                  <c:y val="-1.798478580008008E-3"/>
                </c:manualLayout>
              </c:layout>
              <c:tx>
                <c:rich>
                  <a:bodyPr/>
                  <a:lstStyle/>
                  <a:p>
                    <a:r>
                      <a:rPr lang="en-US" sz="2800" b="1" i="0" u="none" strike="noStrike" kern="1200" baseline="0" dirty="0">
                        <a:solidFill>
                          <a:sysClr val="windowText" lastClr="000000"/>
                        </a:solidFill>
                        <a:latin typeface="+mn-lt"/>
                        <a:ea typeface="+mn-ea"/>
                        <a:cs typeface="+mn-cs"/>
                      </a:rPr>
                      <a:t> </a:t>
                    </a:r>
                    <a:fld id="{41A259CC-9D42-418C-B94F-C7687DD4A611}" type="VALUE">
                      <a:rPr lang="en-US" sz="2800" b="1" i="0" u="none" strike="noStrike" kern="1200" baseline="0">
                        <a:solidFill>
                          <a:sysClr val="windowText" lastClr="000000"/>
                        </a:solidFill>
                        <a:latin typeface="+mn-lt"/>
                        <a:ea typeface="+mn-ea"/>
                        <a:cs typeface="+mn-cs"/>
                      </a:rPr>
                      <a:pPr/>
                      <a:t>[VALUE]</a:t>
                    </a:fld>
                    <a:r>
                      <a:rPr lang="en-US" sz="2800" b="1" i="0" u="none" strike="noStrike" kern="1200" baseline="0" dirty="0">
                        <a:solidFill>
                          <a:sysClr val="windowText" lastClr="000000"/>
                        </a:solidFill>
                        <a:latin typeface="+mn-lt"/>
                        <a:ea typeface="+mn-ea"/>
                        <a:cs typeface="+mn-cs"/>
                      </a:rPr>
                      <a:t> (5/11)</a:t>
                    </a:r>
                  </a:p>
                </c:rich>
              </c:tx>
              <c:showVal val="1"/>
              <c:showCatName val="1"/>
              <c:extLst xmlns:c16r2="http://schemas.microsoft.com/office/drawing/2015/06/chart">
                <c:ext xmlns:c15="http://schemas.microsoft.com/office/drawing/2012/chart" uri="{CE6537A1-D6FC-4f65-9D91-7224C49458BB}">
                  <c15:layout>
                    <c:manualLayout>
                      <c:w val="0.11692521012100879"/>
                      <c:h val="5.715714042938877E-2"/>
                    </c:manualLayout>
                  </c15:layout>
                  <c15:dlblFieldTable/>
                  <c15:showDataLabelsRange val="0"/>
                </c:ext>
                <c:ext xmlns:c16="http://schemas.microsoft.com/office/drawing/2014/chart" uri="{C3380CC4-5D6E-409C-BE32-E72D297353CC}">
                  <c16:uniqueId val="{00000006-7CA6-4927-AF58-3B52EDFC5D75}"/>
                </c:ext>
              </c:extLst>
            </c:dLbl>
            <c:dLbl>
              <c:idx val="2"/>
              <c:layout>
                <c:manualLayout>
                  <c:x val="5.4254704276944989E-2"/>
                  <c:y val="-8.0249566261844409E-3"/>
                </c:manualLayout>
              </c:layout>
              <c:tx>
                <c:rich>
                  <a:bodyPr/>
                  <a:lstStyle/>
                  <a:p>
                    <a:r>
                      <a:rPr lang="en-US" sz="2800" b="1" i="0" u="none" strike="noStrike" kern="1200" baseline="0" dirty="0">
                        <a:solidFill>
                          <a:sysClr val="windowText" lastClr="000000"/>
                        </a:solidFill>
                        <a:latin typeface="+mn-lt"/>
                        <a:ea typeface="+mn-ea"/>
                        <a:cs typeface="+mn-cs"/>
                      </a:rPr>
                      <a:t> </a:t>
                    </a:r>
                    <a:fld id="{1137C52B-E526-4990-92B9-97E241096951}" type="VALUE">
                      <a:rPr lang="en-US" sz="2800" b="1" i="0" u="none" strike="noStrike" kern="1200" baseline="0">
                        <a:solidFill>
                          <a:sysClr val="windowText" lastClr="000000"/>
                        </a:solidFill>
                        <a:latin typeface="+mn-lt"/>
                        <a:ea typeface="+mn-ea"/>
                        <a:cs typeface="+mn-cs"/>
                      </a:rPr>
                      <a:pPr/>
                      <a:t>[VALUE]</a:t>
                    </a:fld>
                    <a:r>
                      <a:rPr lang="en-US" sz="2800" b="1" i="0" u="none" strike="noStrike" kern="1200" baseline="0" dirty="0">
                        <a:solidFill>
                          <a:sysClr val="windowText" lastClr="000000"/>
                        </a:solidFill>
                        <a:latin typeface="+mn-lt"/>
                        <a:ea typeface="+mn-ea"/>
                        <a:cs typeface="+mn-cs"/>
                      </a:rPr>
                      <a:t> (4/16)</a:t>
                    </a:r>
                  </a:p>
                </c:rich>
              </c:tx>
              <c:showVal val="1"/>
              <c:showCatName val="1"/>
              <c:extLst xmlns:c16r2="http://schemas.microsoft.com/office/drawing/2015/06/chart">
                <c:ext xmlns:c15="http://schemas.microsoft.com/office/drawing/2012/chart" uri="{CE6537A1-D6FC-4f65-9D91-7224C49458BB}">
                  <c15:layout>
                    <c:manualLayout>
                      <c:w val="0.12408938787836166"/>
                      <c:h val="6.0754262731547048E-2"/>
                    </c:manualLayout>
                  </c15:layout>
                  <c15:dlblFieldTable/>
                  <c15:showDataLabelsRange val="0"/>
                </c:ext>
                <c:ext xmlns:c16="http://schemas.microsoft.com/office/drawing/2014/chart" uri="{C3380CC4-5D6E-409C-BE32-E72D297353CC}">
                  <c16:uniqueId val="{00000007-7CA6-4927-AF58-3B52EDFC5D75}"/>
                </c:ext>
              </c:extLst>
            </c:dLbl>
            <c:dLbl>
              <c:idx val="3"/>
              <c:layout>
                <c:manualLayout>
                  <c:x val="6.1722511889892438E-2"/>
                  <c:y val="-6.7098625383691475E-3"/>
                </c:manualLayout>
              </c:layout>
              <c:tx>
                <c:rich>
                  <a:bodyPr/>
                  <a:lstStyle/>
                  <a:p>
                    <a:r>
                      <a:rPr lang="en-US" sz="2800" b="1" i="0" u="none" strike="noStrike" kern="1200" baseline="0" dirty="0">
                        <a:solidFill>
                          <a:sysClr val="windowText" lastClr="000000"/>
                        </a:solidFill>
                        <a:latin typeface="+mn-lt"/>
                        <a:ea typeface="+mn-ea"/>
                        <a:cs typeface="+mn-cs"/>
                      </a:rPr>
                      <a:t> </a:t>
                    </a:r>
                    <a:fld id="{73C15C8D-66B1-4825-99CD-F29754A9E244}" type="VALUE">
                      <a:rPr lang="en-US" sz="2800" b="1" i="0" u="none" strike="noStrike" kern="1200" baseline="0">
                        <a:solidFill>
                          <a:sysClr val="windowText" lastClr="000000"/>
                        </a:solidFill>
                        <a:latin typeface="+mn-lt"/>
                        <a:ea typeface="+mn-ea"/>
                        <a:cs typeface="+mn-cs"/>
                      </a:rPr>
                      <a:pPr/>
                      <a:t>[VALUE]</a:t>
                    </a:fld>
                    <a:r>
                      <a:rPr lang="en-US" sz="2800" b="1" i="0" u="none" strike="noStrike" kern="1200" baseline="0" dirty="0">
                        <a:solidFill>
                          <a:sysClr val="windowText" lastClr="000000"/>
                        </a:solidFill>
                        <a:latin typeface="+mn-lt"/>
                        <a:ea typeface="+mn-ea"/>
                        <a:cs typeface="+mn-cs"/>
                      </a:rPr>
                      <a:t> (1/10)</a:t>
                    </a:r>
                  </a:p>
                </c:rich>
              </c:tx>
              <c:showVal val="1"/>
              <c:showCatName val="1"/>
              <c:extLst xmlns:c16r2="http://schemas.microsoft.com/office/drawing/2015/06/chart">
                <c:ext xmlns:c15="http://schemas.microsoft.com/office/drawing/2012/chart" uri="{CE6537A1-D6FC-4f65-9D91-7224C49458BB}">
                  <c15:layout>
                    <c:manualLayout>
                      <c:w val="0.13511902500993772"/>
                      <c:h val="6.0546082818784333E-2"/>
                    </c:manualLayout>
                  </c15:layout>
                  <c15:dlblFieldTable/>
                  <c15:showDataLabelsRange val="0"/>
                </c:ext>
                <c:ext xmlns:c16="http://schemas.microsoft.com/office/drawing/2014/chart" uri="{C3380CC4-5D6E-409C-BE32-E72D297353CC}">
                  <c16:uniqueId val="{00000008-7CA6-4927-AF58-3B52EDFC5D7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0">
                <a:spAutoFit/>
              </a:bodyPr>
              <a:lstStyle/>
              <a:p>
                <a:pPr algn="ctr" rtl="0">
                  <a:defRPr lang="en-US" sz="2800" b="1" i="0" u="none" strike="noStrike" kern="1200" baseline="0">
                    <a:solidFill>
                      <a:sysClr val="windowText" lastClr="000000"/>
                    </a:solidFill>
                    <a:latin typeface="+mn-lt"/>
                    <a:ea typeface="+mn-ea"/>
                    <a:cs typeface="+mn-cs"/>
                  </a:defRPr>
                </a:pPr>
                <a:endParaRPr lang="en-US"/>
              </a:p>
            </c:txPr>
            <c:showVal val="1"/>
            <c:showCatName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Sheet1!$B$3:$B$6</c:f>
              <c:strCache>
                <c:ptCount val="4"/>
                <c:pt idx="0">
                  <c:v>ADMIN</c:v>
                </c:pt>
                <c:pt idx="1">
                  <c:v>RDSP</c:v>
                </c:pt>
                <c:pt idx="2">
                  <c:v>ACDP</c:v>
                </c:pt>
                <c:pt idx="3">
                  <c:v>HPP</c:v>
                </c:pt>
              </c:strCache>
            </c:strRef>
          </c:cat>
          <c:val>
            <c:numRef>
              <c:f>Sheet1!$D$3:$D$6</c:f>
              <c:numCache>
                <c:formatCode>0%</c:formatCode>
                <c:ptCount val="4"/>
                <c:pt idx="0">
                  <c:v>0.2</c:v>
                </c:pt>
                <c:pt idx="1">
                  <c:v>0.45</c:v>
                </c:pt>
                <c:pt idx="2">
                  <c:v>0.25</c:v>
                </c:pt>
                <c:pt idx="3">
                  <c:v>0.1</c:v>
                </c:pt>
              </c:numCache>
            </c:numRef>
          </c:val>
          <c:extLst xmlns:c16r2="http://schemas.microsoft.com/office/drawing/2015/06/chart">
            <c:ext xmlns:c16="http://schemas.microsoft.com/office/drawing/2014/chart" uri="{C3380CC4-5D6E-409C-BE32-E72D297353CC}">
              <c16:uniqueId val="{00000009-7CA6-4927-AF58-3B52EDFC5D75}"/>
            </c:ext>
          </c:extLst>
        </c:ser>
        <c:ser>
          <c:idx val="2"/>
          <c:order val="2"/>
          <c:spPr>
            <a:solidFill>
              <a:schemeClr val="accent3"/>
            </a:solidFill>
            <a:ln>
              <a:noFill/>
            </a:ln>
            <a:effectLst/>
            <a:sp3d/>
          </c:spPr>
          <c:cat>
            <c:strRef>
              <c:f>Sheet1!$B$3:$B$6</c:f>
              <c:strCache>
                <c:ptCount val="4"/>
                <c:pt idx="0">
                  <c:v>ADMIN</c:v>
                </c:pt>
                <c:pt idx="1">
                  <c:v>RDSP</c:v>
                </c:pt>
                <c:pt idx="2">
                  <c:v>ACDP</c:v>
                </c:pt>
                <c:pt idx="3">
                  <c:v>HPP</c:v>
                </c:pt>
              </c:strCache>
            </c:strRef>
          </c:cat>
          <c:val>
            <c:numRef>
              <c:f>Sheet1!$E$3:$E$6</c:f>
              <c:numCache>
                <c:formatCode>General</c:formatCode>
                <c:ptCount val="4"/>
              </c:numCache>
            </c:numRef>
          </c:val>
          <c:extLst xmlns:c16r2="http://schemas.microsoft.com/office/drawing/2015/06/chart">
            <c:ext xmlns:c16="http://schemas.microsoft.com/office/drawing/2014/chart" uri="{C3380CC4-5D6E-409C-BE32-E72D297353CC}">
              <c16:uniqueId val="{0000000A-7CA6-4927-AF58-3B52EDFC5D75}"/>
            </c:ext>
          </c:extLst>
        </c:ser>
        <c:dLbls/>
        <c:shape val="box"/>
        <c:axId val="109517056"/>
        <c:axId val="109563904"/>
        <c:axId val="0"/>
      </c:bar3DChart>
      <c:catAx>
        <c:axId val="10951705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9563904"/>
        <c:crosses val="autoZero"/>
        <c:auto val="1"/>
        <c:lblAlgn val="ctr"/>
        <c:lblOffset val="100"/>
      </c:catAx>
      <c:valAx>
        <c:axId val="10956390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109517056"/>
        <c:crosses val="autoZero"/>
        <c:crossBetween val="between"/>
      </c:valAx>
      <c:spPr>
        <a:noFill/>
        <a:ln>
          <a:noFill/>
        </a:ln>
        <a:effectLst/>
      </c:spPr>
    </c:plotArea>
    <c:legend>
      <c:legendPos val="b"/>
      <c:legendEntry>
        <c:idx val="1"/>
        <c:txPr>
          <a:bodyPr rot="0" spcFirstLastPara="1" vertOverflow="ellipsis" vert="horz" wrap="square" anchor="ctr" anchorCtr="1"/>
          <a:lstStyle/>
          <a:p>
            <a:pPr algn="ctr">
              <a:defRPr lang="en-US" sz="2800" b="1" i="0" u="none" strike="noStrike" kern="1200" baseline="0">
                <a:solidFill>
                  <a:schemeClr val="tx1"/>
                </a:solidFill>
                <a:latin typeface="+mn-lt"/>
                <a:ea typeface="+mn-ea"/>
                <a:cs typeface="+mn-cs"/>
              </a:defRPr>
            </a:pPr>
            <a:endParaRPr lang="en-US"/>
          </a:p>
        </c:txPr>
      </c:legendEntry>
      <c:legendEntry>
        <c:idx val="2"/>
        <c:delete val="1"/>
      </c:legendEntry>
      <c:layout>
        <c:manualLayout>
          <c:xMode val="edge"/>
          <c:yMode val="edge"/>
          <c:x val="0.22968750643466002"/>
          <c:y val="2.0503048500482492E-2"/>
          <c:w val="0.4271341070143882"/>
          <c:h val="8.1691798279315178E-2"/>
        </c:manualLayout>
      </c:layout>
      <c:spPr>
        <a:noFill/>
        <a:ln>
          <a:noFill/>
        </a:ln>
        <a:effectLst/>
      </c:spPr>
      <c:txPr>
        <a:bodyPr rot="0" spcFirstLastPara="1" vertOverflow="ellipsis" vert="horz" wrap="square" anchor="ctr" anchorCtr="1"/>
        <a:lstStyle/>
        <a:p>
          <a:pPr algn="ctr">
            <a:defRPr lang="en-US" sz="2800" b="1" i="0" u="none" strike="noStrike" kern="1200" baseline="0">
              <a:solidFill>
                <a:schemeClr val="tx1"/>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D0E477C-A1DE-45F0-9521-F3DB08ED60F4}" type="datetimeFigureOut">
              <a:rPr lang="en-ZA" smtClean="0"/>
              <a:pPr/>
              <a:t>2022/08/24</a:t>
            </a:fld>
            <a:endParaRPr lang="en-ZA"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04E4E27-0506-42C5-AA8C-80C31FB5A9E6}" type="slidenum">
              <a:rPr lang="en-ZA" smtClean="0"/>
              <a:pPr/>
              <a:t>‹#›</a:t>
            </a:fld>
            <a:endParaRPr lang="en-ZA" dirty="0"/>
          </a:p>
        </p:txBody>
      </p:sp>
    </p:spTree>
    <p:extLst>
      <p:ext uri="{BB962C8B-B14F-4D97-AF65-F5344CB8AC3E}">
        <p14:creationId xmlns:p14="http://schemas.microsoft.com/office/powerpoint/2010/main" xmlns="" val="357464377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90488" y="744538"/>
            <a:ext cx="6616700" cy="3722687"/>
          </a:xfrm>
          <a:prstGeom prst="rect">
            <a:avLst/>
          </a:prstGeom>
        </p:spPr>
        <p:txBody>
          <a:bodyPr/>
          <a:lstStyle/>
          <a:p>
            <a:endParaRPr dirty="0"/>
          </a:p>
        </p:txBody>
      </p:sp>
      <p:sp>
        <p:nvSpPr>
          <p:cNvPr id="168" name="Shape 168"/>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hf hdr="0" dt="0"/>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81393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708112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048372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286457"/>
            <a:ext cx="25957489" cy="13143085"/>
            <a:chOff x="-768626" y="178375"/>
            <a:chExt cx="25957489" cy="13143085"/>
          </a:xfrm>
        </p:grpSpPr>
        <p:pic>
          <p:nvPicPr>
            <p:cNvPr id="7" name="Image" descr="Image">
              <a:extLst>
                <a:ext uri="{FF2B5EF4-FFF2-40B4-BE49-F238E27FC236}">
                  <a16:creationId xmlns:a16="http://schemas.microsoft.com/office/drawing/2014/main" xmlns="" id="{92CBEB09-6FD1-9349-BB1C-B6E767FB5332}"/>
                </a:ext>
              </a:extLst>
            </p:cNvPr>
            <p:cNvPicPr>
              <a:picLocks noChangeAspect="1"/>
            </p:cNvPicPr>
            <p:nvPr userDrawn="1"/>
          </p:nvPicPr>
          <p:blipFill>
            <a:blip r:embed="rId2" cstate="print"/>
            <a:stretch>
              <a:fillRect/>
            </a:stretch>
          </p:blipFill>
          <p:spPr>
            <a:xfrm>
              <a:off x="2742350" y="178375"/>
              <a:ext cx="17645723" cy="8850235"/>
            </a:xfrm>
            <a:prstGeom prst="rect">
              <a:avLst/>
            </a:prstGeom>
            <a:ln w="12700">
              <a:miter lim="400000"/>
            </a:ln>
          </p:spPr>
        </p:pic>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3"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4"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5" cstate="print"/>
            <a:stretch>
              <a:fillRect/>
            </a:stretch>
          </p:blipFill>
          <p:spPr>
            <a:xfrm>
              <a:off x="-768626" y="10351046"/>
              <a:ext cx="25957489" cy="497767"/>
            </a:xfrm>
            <a:prstGeom prst="rect">
              <a:avLst/>
            </a:prstGeom>
            <a:ln w="12700">
              <a:miter lim="400000"/>
            </a:ln>
          </p:spPr>
        </p:pic>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F543A0BE-7A0E-504A-8CC1-2B53A2846A99}"/>
              </a:ext>
            </a:extLst>
          </p:cNvPr>
          <p:cNvPicPr>
            <a:picLocks noChangeAspect="1"/>
          </p:cNvPicPr>
          <p:nvPr userDrawn="1"/>
        </p:nvPicPr>
        <p:blipFill>
          <a:blip r:embed="rId2" cstate="print"/>
          <a:stretch>
            <a:fillRect/>
          </a:stretch>
        </p:blipFill>
        <p:spPr>
          <a:xfrm>
            <a:off x="1491897" y="11772825"/>
            <a:ext cx="21400206" cy="1806707"/>
          </a:xfrm>
          <a:prstGeom prst="rect">
            <a:avLst/>
          </a:prstGeom>
          <a:ln w="12700">
            <a:miter lim="400000"/>
          </a:ln>
        </p:spPr>
      </p:pic>
      <p:pic>
        <p:nvPicPr>
          <p:cNvPr id="12" name="Foot steps and Map2.png">
            <a:extLst>
              <a:ext uri="{FF2B5EF4-FFF2-40B4-BE49-F238E27FC236}">
                <a16:creationId xmlns:a16="http://schemas.microsoft.com/office/drawing/2014/main" xmlns="" id="{8471D32E-D55A-9E43-8FB3-E0F182F02D2C}"/>
              </a:ext>
            </a:extLst>
          </p:cNvPr>
          <p:cNvPicPr>
            <a:picLocks noChangeAspect="1"/>
          </p:cNvPicPr>
          <p:nvPr userDrawn="1"/>
        </p:nvPicPr>
        <p:blipFill>
          <a:blip r:embed="rId3" cstate="print"/>
          <a:srcRect b="7681"/>
          <a:stretch>
            <a:fillRect/>
          </a:stretch>
        </p:blipFill>
        <p:spPr>
          <a:xfrm>
            <a:off x="2377257" y="136467"/>
            <a:ext cx="18288003" cy="11935670"/>
          </a:xfrm>
          <a:prstGeom prst="rect">
            <a:avLst/>
          </a:prstGeom>
          <a:ln w="12700">
            <a:miter lim="400000"/>
          </a:ln>
        </p:spPr>
      </p:pic>
      <p:pic>
        <p:nvPicPr>
          <p:cNvPr id="13" name="Foot steps and Map.png" descr="Foot steps and Map.png">
            <a:extLst>
              <a:ext uri="{FF2B5EF4-FFF2-40B4-BE49-F238E27FC236}">
                <a16:creationId xmlns:a16="http://schemas.microsoft.com/office/drawing/2014/main" xmlns="" id="{B5EC12B8-B6A4-3E45-962D-489279ACF1BF}"/>
              </a:ext>
            </a:extLst>
          </p:cNvPr>
          <p:cNvPicPr>
            <a:picLocks noChangeAspect="1"/>
          </p:cNvPicPr>
          <p:nvPr userDrawn="1"/>
        </p:nvPicPr>
        <p:blipFill>
          <a:blip r:embed="rId4" cstate="print"/>
          <a:srcRect l="14402" r="7929"/>
          <a:stretch>
            <a:fillRect/>
          </a:stretch>
        </p:blipFill>
        <p:spPr>
          <a:xfrm rot="10800000" flipH="1">
            <a:off x="2694597" y="378668"/>
            <a:ext cx="5801970" cy="5281166"/>
          </a:xfrm>
          <a:prstGeom prst="rect">
            <a:avLst/>
          </a:prstGeom>
          <a:ln w="12700">
            <a:miter lim="400000"/>
          </a:ln>
        </p:spPr>
      </p:pic>
    </p:spTree>
    <p:extLst>
      <p:ext uri="{BB962C8B-B14F-4D97-AF65-F5344CB8AC3E}">
        <p14:creationId xmlns:p14="http://schemas.microsoft.com/office/powerpoint/2010/main" xmlns="" val="55869145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286457"/>
            <a:ext cx="25957489" cy="13143085"/>
            <a:chOff x="-768626" y="178375"/>
            <a:chExt cx="25957489" cy="13143085"/>
          </a:xfrm>
        </p:grpSpPr>
        <p:pic>
          <p:nvPicPr>
            <p:cNvPr id="7" name="Image" descr="Image">
              <a:extLst>
                <a:ext uri="{FF2B5EF4-FFF2-40B4-BE49-F238E27FC236}">
                  <a16:creationId xmlns:a16="http://schemas.microsoft.com/office/drawing/2014/main" xmlns="" id="{92CBEB09-6FD1-9349-BB1C-B6E767FB5332}"/>
                </a:ext>
              </a:extLst>
            </p:cNvPr>
            <p:cNvPicPr>
              <a:picLocks noChangeAspect="1"/>
            </p:cNvPicPr>
            <p:nvPr userDrawn="1"/>
          </p:nvPicPr>
          <p:blipFill>
            <a:blip r:embed="rId2" cstate="print"/>
            <a:stretch>
              <a:fillRect/>
            </a:stretch>
          </p:blipFill>
          <p:spPr>
            <a:xfrm>
              <a:off x="2742350" y="178375"/>
              <a:ext cx="17645723" cy="8850235"/>
            </a:xfrm>
            <a:prstGeom prst="rect">
              <a:avLst/>
            </a:prstGeom>
            <a:ln w="12700">
              <a:miter lim="400000"/>
            </a:ln>
          </p:spPr>
        </p:pic>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3"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4"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5" cstate="print"/>
            <a:stretch>
              <a:fillRect/>
            </a:stretch>
          </p:blipFill>
          <p:spPr>
            <a:xfrm>
              <a:off x="-768626" y="10351046"/>
              <a:ext cx="25957489" cy="497767"/>
            </a:xfrm>
            <a:prstGeom prst="rect">
              <a:avLst/>
            </a:prstGeom>
            <a:ln w="12700">
              <a:miter lim="400000"/>
            </a:ln>
          </p:spPr>
        </p:pic>
      </p:grpSp>
    </p:spTree>
    <p:extLst>
      <p:ext uri="{BB962C8B-B14F-4D97-AF65-F5344CB8AC3E}">
        <p14:creationId xmlns:p14="http://schemas.microsoft.com/office/powerpoint/2010/main" xmlns="" val="5620932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BE8E5400-6EC9-2741-B9F9-A98AA70113CB}"/>
              </a:ext>
            </a:extLst>
          </p:cNvPr>
          <p:cNvPicPr>
            <a:picLocks noChangeAspect="1"/>
          </p:cNvPicPr>
          <p:nvPr userDrawn="1"/>
        </p:nvPicPr>
        <p:blipFill>
          <a:blip r:embed="rId2" cstate="print"/>
          <a:stretch>
            <a:fillRect/>
          </a:stretch>
        </p:blipFill>
        <p:spPr>
          <a:xfrm>
            <a:off x="0" y="-28327"/>
            <a:ext cx="8835195" cy="13744327"/>
          </a:xfrm>
          <a:prstGeom prst="rect">
            <a:avLst/>
          </a:prstGeom>
          <a:ln w="12700">
            <a:miter lim="400000"/>
          </a:ln>
        </p:spPr>
      </p:pic>
    </p:spTree>
    <p:extLst>
      <p:ext uri="{BB962C8B-B14F-4D97-AF65-F5344CB8AC3E}">
        <p14:creationId xmlns:p14="http://schemas.microsoft.com/office/powerpoint/2010/main" xmlns="" val="205128563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10773" y="2364673"/>
            <a:ext cx="25189317" cy="464780"/>
          </a:xfrm>
          <a:prstGeom prst="rect">
            <a:avLst/>
          </a:prstGeom>
          <a:ln w="12700" cap="flat">
            <a:noFill/>
            <a:miter lim="400000"/>
          </a:ln>
          <a:effectLst/>
        </p:spPr>
      </p:pic>
    </p:spTree>
    <p:extLst>
      <p:ext uri="{BB962C8B-B14F-4D97-AF65-F5344CB8AC3E}">
        <p14:creationId xmlns:p14="http://schemas.microsoft.com/office/powerpoint/2010/main" xmlns="" val="112720272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6852" y="2413520"/>
            <a:ext cx="25253179" cy="11357898"/>
            <a:chOff x="-46494" y="-1"/>
            <a:chExt cx="25253178" cy="11357898"/>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548860"/>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3117"/>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129427519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52E5B1B0-3983-DC4A-974F-CD9BB0B5FA17}"/>
              </a:ext>
            </a:extLst>
          </p:cNvPr>
          <p:cNvPicPr>
            <a:picLocks noChangeAspect="1"/>
          </p:cNvPicPr>
          <p:nvPr userDrawn="1"/>
        </p:nvPicPr>
        <p:blipFill>
          <a:blip r:embed="rId2" cstate="print"/>
          <a:stretch>
            <a:fillRect/>
          </a:stretch>
        </p:blipFill>
        <p:spPr>
          <a:xfrm>
            <a:off x="1491854" y="11753469"/>
            <a:ext cx="21400206" cy="1806707"/>
          </a:xfrm>
          <a:prstGeom prst="rect">
            <a:avLst/>
          </a:prstGeom>
          <a:ln w="12700">
            <a:miter lim="400000"/>
          </a:ln>
        </p:spPr>
      </p:pic>
      <p:pic>
        <p:nvPicPr>
          <p:cNvPr id="12" name="Image" descr="Image">
            <a:extLst>
              <a:ext uri="{FF2B5EF4-FFF2-40B4-BE49-F238E27FC236}">
                <a16:creationId xmlns:a16="http://schemas.microsoft.com/office/drawing/2014/main" xmlns="" id="{11F4B525-55AE-2342-B2FA-72B6091A4CBE}"/>
              </a:ext>
            </a:extLst>
          </p:cNvPr>
          <p:cNvPicPr>
            <a:picLocks noChangeAspect="1"/>
          </p:cNvPicPr>
          <p:nvPr userDrawn="1"/>
        </p:nvPicPr>
        <p:blipFill>
          <a:blip r:embed="rId3" cstate="print"/>
          <a:stretch>
            <a:fillRect/>
          </a:stretch>
        </p:blipFill>
        <p:spPr>
          <a:xfrm>
            <a:off x="-2339073" y="2737654"/>
            <a:ext cx="29062146" cy="464780"/>
          </a:xfrm>
          <a:prstGeom prst="rect">
            <a:avLst/>
          </a:prstGeom>
          <a:ln w="12700">
            <a:miter lim="400000"/>
          </a:ln>
        </p:spPr>
      </p:pic>
    </p:spTree>
    <p:extLst>
      <p:ext uri="{BB962C8B-B14F-4D97-AF65-F5344CB8AC3E}">
        <p14:creationId xmlns:p14="http://schemas.microsoft.com/office/powerpoint/2010/main" xmlns="" val="182655171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285" y="2409163"/>
            <a:ext cx="25253179" cy="11358866"/>
            <a:chOff x="-46494" y="-1"/>
            <a:chExt cx="25253178" cy="11358866"/>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837636"/>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4085"/>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216149204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xmlns="" id="{8534ED83-BAED-3A44-AB84-000186F70664}"/>
              </a:ext>
            </a:extLst>
          </p:cNvPr>
          <p:cNvPicPr>
            <a:picLocks noChangeAspect="1"/>
          </p:cNvPicPr>
          <p:nvPr userDrawn="1"/>
        </p:nvPicPr>
        <p:blipFill>
          <a:blip r:embed="rId2" cstate="print"/>
          <a:stretch>
            <a:fillRect/>
          </a:stretch>
        </p:blipFill>
        <p:spPr>
          <a:xfrm>
            <a:off x="-6420" y="13306639"/>
            <a:ext cx="25189320" cy="464779"/>
          </a:xfrm>
          <a:prstGeom prst="rect">
            <a:avLst/>
          </a:prstGeom>
          <a:ln w="12700" cap="flat">
            <a:noFill/>
            <a:miter lim="400000"/>
          </a:ln>
          <a:effectLst/>
        </p:spPr>
      </p:pic>
    </p:spTree>
    <p:extLst>
      <p:ext uri="{BB962C8B-B14F-4D97-AF65-F5344CB8AC3E}">
        <p14:creationId xmlns:p14="http://schemas.microsoft.com/office/powerpoint/2010/main" xmlns="" val="75020699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6417" y="2360321"/>
            <a:ext cx="25189317" cy="464780"/>
          </a:xfrm>
          <a:prstGeom prst="rect">
            <a:avLst/>
          </a:prstGeom>
          <a:ln w="12700" cap="flat">
            <a:noFill/>
            <a:miter lim="400000"/>
          </a:ln>
          <a:effectLst/>
        </p:spPr>
      </p:pic>
    </p:spTree>
    <p:extLst>
      <p:ext uri="{BB962C8B-B14F-4D97-AF65-F5344CB8AC3E}">
        <p14:creationId xmlns:p14="http://schemas.microsoft.com/office/powerpoint/2010/main" xmlns="" val="428263670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7106346"/>
            <a:ext cx="25957489" cy="6109836"/>
            <a:chOff x="-768626" y="7211624"/>
            <a:chExt cx="25957489" cy="6109836"/>
          </a:xfrm>
        </p:grpSpPr>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2"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3"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4" cstate="print"/>
            <a:stretch>
              <a:fillRect/>
            </a:stretch>
          </p:blipFill>
          <p:spPr>
            <a:xfrm>
              <a:off x="-768626" y="10351046"/>
              <a:ext cx="25957489" cy="497767"/>
            </a:xfrm>
            <a:prstGeom prst="rect">
              <a:avLst/>
            </a:prstGeom>
            <a:ln w="12700">
              <a:miter lim="400000"/>
            </a:ln>
          </p:spPr>
        </p:pic>
      </p:grpSp>
    </p:spTree>
    <p:extLst>
      <p:ext uri="{BB962C8B-B14F-4D97-AF65-F5344CB8AC3E}">
        <p14:creationId xmlns:p14="http://schemas.microsoft.com/office/powerpoint/2010/main" xmlns="" val="243772646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BE8E5400-6EC9-2741-B9F9-A98AA70113CB}"/>
              </a:ext>
            </a:extLst>
          </p:cNvPr>
          <p:cNvPicPr>
            <a:picLocks noChangeAspect="1"/>
          </p:cNvPicPr>
          <p:nvPr userDrawn="1"/>
        </p:nvPicPr>
        <p:blipFill>
          <a:blip r:embed="rId2" cstate="print"/>
          <a:stretch>
            <a:fillRect/>
          </a:stretch>
        </p:blipFill>
        <p:spPr>
          <a:xfrm>
            <a:off x="0" y="-28327"/>
            <a:ext cx="8835195" cy="13744327"/>
          </a:xfrm>
          <a:prstGeom prst="rect">
            <a:avLst/>
          </a:prstGeom>
          <a:ln w="12700">
            <a:miter lim="400000"/>
          </a:ln>
        </p:spPr>
      </p:pic>
    </p:spTree>
    <p:extLst>
      <p:ext uri="{BB962C8B-B14F-4D97-AF65-F5344CB8AC3E}">
        <p14:creationId xmlns:p14="http://schemas.microsoft.com/office/powerpoint/2010/main" xmlns="" val="160086586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F543A0BE-7A0E-504A-8CC1-2B53A2846A99}"/>
              </a:ext>
            </a:extLst>
          </p:cNvPr>
          <p:cNvPicPr>
            <a:picLocks noChangeAspect="1"/>
          </p:cNvPicPr>
          <p:nvPr userDrawn="1"/>
        </p:nvPicPr>
        <p:blipFill>
          <a:blip r:embed="rId2" cstate="print"/>
          <a:stretch>
            <a:fillRect/>
          </a:stretch>
        </p:blipFill>
        <p:spPr>
          <a:xfrm>
            <a:off x="1491897" y="11772825"/>
            <a:ext cx="21400206" cy="1806707"/>
          </a:xfrm>
          <a:prstGeom prst="rect">
            <a:avLst/>
          </a:prstGeom>
          <a:ln w="12700">
            <a:miter lim="400000"/>
          </a:ln>
        </p:spPr>
      </p:pic>
      <p:pic>
        <p:nvPicPr>
          <p:cNvPr id="12" name="Foot steps and Map2.png">
            <a:extLst>
              <a:ext uri="{FF2B5EF4-FFF2-40B4-BE49-F238E27FC236}">
                <a16:creationId xmlns:a16="http://schemas.microsoft.com/office/drawing/2014/main" xmlns="" id="{8471D32E-D55A-9E43-8FB3-E0F182F02D2C}"/>
              </a:ext>
            </a:extLst>
          </p:cNvPr>
          <p:cNvPicPr>
            <a:picLocks noChangeAspect="1"/>
          </p:cNvPicPr>
          <p:nvPr userDrawn="1"/>
        </p:nvPicPr>
        <p:blipFill>
          <a:blip r:embed="rId3" cstate="print"/>
          <a:srcRect b="7681"/>
          <a:stretch>
            <a:fillRect/>
          </a:stretch>
        </p:blipFill>
        <p:spPr>
          <a:xfrm>
            <a:off x="2377257" y="136467"/>
            <a:ext cx="18288003" cy="11935670"/>
          </a:xfrm>
          <a:prstGeom prst="rect">
            <a:avLst/>
          </a:prstGeom>
          <a:ln w="12700">
            <a:miter lim="400000"/>
          </a:ln>
        </p:spPr>
      </p:pic>
      <p:pic>
        <p:nvPicPr>
          <p:cNvPr id="13" name="Foot steps and Map.png" descr="Foot steps and Map.png">
            <a:extLst>
              <a:ext uri="{FF2B5EF4-FFF2-40B4-BE49-F238E27FC236}">
                <a16:creationId xmlns:a16="http://schemas.microsoft.com/office/drawing/2014/main" xmlns="" id="{B5EC12B8-B6A4-3E45-962D-489279ACF1BF}"/>
              </a:ext>
            </a:extLst>
          </p:cNvPr>
          <p:cNvPicPr>
            <a:picLocks noChangeAspect="1"/>
          </p:cNvPicPr>
          <p:nvPr userDrawn="1"/>
        </p:nvPicPr>
        <p:blipFill>
          <a:blip r:embed="rId4" cstate="print"/>
          <a:srcRect l="14402" r="7929"/>
          <a:stretch>
            <a:fillRect/>
          </a:stretch>
        </p:blipFill>
        <p:spPr>
          <a:xfrm rot="10800000" flipH="1">
            <a:off x="2694597" y="378668"/>
            <a:ext cx="5801970" cy="5281166"/>
          </a:xfrm>
          <a:prstGeom prst="rect">
            <a:avLst/>
          </a:prstGeom>
          <a:ln w="12700">
            <a:miter lim="400000"/>
          </a:ln>
        </p:spPr>
      </p:pic>
    </p:spTree>
    <p:extLst>
      <p:ext uri="{BB962C8B-B14F-4D97-AF65-F5344CB8AC3E}">
        <p14:creationId xmlns:p14="http://schemas.microsoft.com/office/powerpoint/2010/main" xmlns="" val="24761260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10773" y="2364673"/>
            <a:ext cx="25189317" cy="464780"/>
          </a:xfrm>
          <a:prstGeom prst="rect">
            <a:avLst/>
          </a:prstGeom>
          <a:ln w="12700" cap="flat">
            <a:noFill/>
            <a:miter lim="400000"/>
          </a:ln>
          <a:effectLst/>
        </p:spPr>
      </p:pic>
    </p:spTree>
    <p:extLst>
      <p:ext uri="{BB962C8B-B14F-4D97-AF65-F5344CB8AC3E}">
        <p14:creationId xmlns:p14="http://schemas.microsoft.com/office/powerpoint/2010/main" xmlns="" val="32643225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6852" y="2413520"/>
            <a:ext cx="25253179" cy="11357898"/>
            <a:chOff x="-46494" y="-1"/>
            <a:chExt cx="25253178" cy="11357898"/>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548860"/>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3117"/>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21153141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52E5B1B0-3983-DC4A-974F-CD9BB0B5FA17}"/>
              </a:ext>
            </a:extLst>
          </p:cNvPr>
          <p:cNvPicPr>
            <a:picLocks noChangeAspect="1"/>
          </p:cNvPicPr>
          <p:nvPr userDrawn="1"/>
        </p:nvPicPr>
        <p:blipFill>
          <a:blip r:embed="rId2" cstate="print"/>
          <a:stretch>
            <a:fillRect/>
          </a:stretch>
        </p:blipFill>
        <p:spPr>
          <a:xfrm>
            <a:off x="1491854" y="11753469"/>
            <a:ext cx="21400206" cy="1806707"/>
          </a:xfrm>
          <a:prstGeom prst="rect">
            <a:avLst/>
          </a:prstGeom>
          <a:ln w="12700">
            <a:miter lim="400000"/>
          </a:ln>
        </p:spPr>
      </p:pic>
      <p:pic>
        <p:nvPicPr>
          <p:cNvPr id="12" name="Image" descr="Image">
            <a:extLst>
              <a:ext uri="{FF2B5EF4-FFF2-40B4-BE49-F238E27FC236}">
                <a16:creationId xmlns:a16="http://schemas.microsoft.com/office/drawing/2014/main" xmlns="" id="{11F4B525-55AE-2342-B2FA-72B6091A4CBE}"/>
              </a:ext>
            </a:extLst>
          </p:cNvPr>
          <p:cNvPicPr>
            <a:picLocks noChangeAspect="1"/>
          </p:cNvPicPr>
          <p:nvPr userDrawn="1"/>
        </p:nvPicPr>
        <p:blipFill>
          <a:blip r:embed="rId3" cstate="print"/>
          <a:stretch>
            <a:fillRect/>
          </a:stretch>
        </p:blipFill>
        <p:spPr>
          <a:xfrm>
            <a:off x="-2339073" y="2737654"/>
            <a:ext cx="29062146" cy="464780"/>
          </a:xfrm>
          <a:prstGeom prst="rect">
            <a:avLst/>
          </a:prstGeom>
          <a:ln w="12700">
            <a:miter lim="400000"/>
          </a:ln>
        </p:spPr>
      </p:pic>
    </p:spTree>
    <p:extLst>
      <p:ext uri="{BB962C8B-B14F-4D97-AF65-F5344CB8AC3E}">
        <p14:creationId xmlns:p14="http://schemas.microsoft.com/office/powerpoint/2010/main" xmlns="" val="147663170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285" y="2409163"/>
            <a:ext cx="25253179" cy="11358866"/>
            <a:chOff x="-46494" y="-1"/>
            <a:chExt cx="25253178" cy="11358866"/>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837636"/>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4085"/>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63433605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xmlns="" id="{8534ED83-BAED-3A44-AB84-000186F70664}"/>
              </a:ext>
            </a:extLst>
          </p:cNvPr>
          <p:cNvPicPr>
            <a:picLocks noChangeAspect="1"/>
          </p:cNvPicPr>
          <p:nvPr userDrawn="1"/>
        </p:nvPicPr>
        <p:blipFill>
          <a:blip r:embed="rId2" cstate="print"/>
          <a:stretch>
            <a:fillRect/>
          </a:stretch>
        </p:blipFill>
        <p:spPr>
          <a:xfrm>
            <a:off x="-6420" y="13306639"/>
            <a:ext cx="25189320" cy="464779"/>
          </a:xfrm>
          <a:prstGeom prst="rect">
            <a:avLst/>
          </a:prstGeom>
          <a:ln w="12700" cap="flat">
            <a:noFill/>
            <a:miter lim="400000"/>
          </a:ln>
          <a:effectLst/>
        </p:spPr>
      </p:pic>
    </p:spTree>
    <p:extLst>
      <p:ext uri="{BB962C8B-B14F-4D97-AF65-F5344CB8AC3E}">
        <p14:creationId xmlns:p14="http://schemas.microsoft.com/office/powerpoint/2010/main" xmlns="" val="2397378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6417" y="2360321"/>
            <a:ext cx="25189317" cy="464780"/>
          </a:xfrm>
          <a:prstGeom prst="rect">
            <a:avLst/>
          </a:prstGeom>
          <a:ln w="12700" cap="flat">
            <a:noFill/>
            <a:miter lim="400000"/>
          </a:ln>
          <a:effectLst/>
        </p:spPr>
      </p:pic>
    </p:spTree>
    <p:extLst>
      <p:ext uri="{BB962C8B-B14F-4D97-AF65-F5344CB8AC3E}">
        <p14:creationId xmlns:p14="http://schemas.microsoft.com/office/powerpoint/2010/main" xmlns="" val="32812592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7106346"/>
            <a:ext cx="25957489" cy="6109836"/>
            <a:chOff x="-768626" y="7211624"/>
            <a:chExt cx="25957489" cy="6109836"/>
          </a:xfrm>
        </p:grpSpPr>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2"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3"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4" cstate="print"/>
            <a:stretch>
              <a:fillRect/>
            </a:stretch>
          </p:blipFill>
          <p:spPr>
            <a:xfrm>
              <a:off x="-768626" y="10351046"/>
              <a:ext cx="25957489" cy="497767"/>
            </a:xfrm>
            <a:prstGeom prst="rect">
              <a:avLst/>
            </a:prstGeom>
            <a:ln w="12700">
              <a:miter lim="400000"/>
            </a:ln>
          </p:spPr>
        </p:pic>
      </p:grpSp>
    </p:spTree>
    <p:extLst>
      <p:ext uri="{BB962C8B-B14F-4D97-AF65-F5344CB8AC3E}">
        <p14:creationId xmlns:p14="http://schemas.microsoft.com/office/powerpoint/2010/main" xmlns="" val="38810970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ransition spd="med"/>
  <p:hf hdr="0" ftr="0" dt="0"/>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pPr/>
              <a:t>‹#›</a:t>
            </a:fld>
            <a:endParaRPr dirty="0"/>
          </a:p>
        </p:txBody>
      </p:sp>
    </p:spTree>
    <p:extLst>
      <p:ext uri="{BB962C8B-B14F-4D97-AF65-F5344CB8AC3E}">
        <p14:creationId xmlns:p14="http://schemas.microsoft.com/office/powerpoint/2010/main" xmlns="" val="181467415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INTRODUCTION…"/>
          <p:cNvSpPr txBox="1"/>
          <p:nvPr/>
        </p:nvSpPr>
        <p:spPr>
          <a:xfrm>
            <a:off x="5800725" y="1033536"/>
            <a:ext cx="12782550" cy="3426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13700">
                <a:solidFill>
                  <a:srgbClr val="FFFFFF"/>
                </a:solidFill>
                <a:latin typeface="Gill Sans SemiBold"/>
                <a:ea typeface="Gill Sans SemiBold"/>
                <a:cs typeface="Gill Sans SemiBold"/>
                <a:sym typeface="Gill Sans SemiBold"/>
              </a:defRPr>
            </a:pPr>
            <a:r>
              <a:rPr lang="en-ZA" sz="7200" cap="all" dirty="0">
                <a:solidFill>
                  <a:prstClr val="white"/>
                </a:solidFill>
                <a:latin typeface="Calibri"/>
              </a:rPr>
              <a:t>AUDITED </a:t>
            </a:r>
          </a:p>
          <a:p>
            <a:pPr>
              <a:defRPr sz="13700">
                <a:solidFill>
                  <a:srgbClr val="FFFFFF"/>
                </a:solidFill>
                <a:latin typeface="Gill Sans SemiBold"/>
                <a:ea typeface="Gill Sans SemiBold"/>
                <a:cs typeface="Gill Sans SemiBold"/>
                <a:sym typeface="Gill Sans SemiBold"/>
              </a:defRPr>
            </a:pPr>
            <a:r>
              <a:rPr lang="en-ZA" sz="7200" cap="all" dirty="0">
                <a:solidFill>
                  <a:prstClr val="white"/>
                </a:solidFill>
                <a:latin typeface="Calibri"/>
              </a:rPr>
              <a:t>FOURTH QUARTER PERFORMANCE REPORT</a:t>
            </a:r>
            <a:endParaRPr sz="8800" dirty="0"/>
          </a:p>
        </p:txBody>
      </p:sp>
      <p:sp>
        <p:nvSpPr>
          <p:cNvPr id="2" name="Rectangle 1">
            <a:extLst>
              <a:ext uri="{FF2B5EF4-FFF2-40B4-BE49-F238E27FC236}">
                <a16:creationId xmlns:a16="http://schemas.microsoft.com/office/drawing/2014/main" xmlns="" id="{BEFC5271-7732-4AF7-9E41-F750600F2A7A}"/>
              </a:ext>
            </a:extLst>
          </p:cNvPr>
          <p:cNvSpPr/>
          <p:nvPr/>
        </p:nvSpPr>
        <p:spPr>
          <a:xfrm>
            <a:off x="4649821" y="4780717"/>
            <a:ext cx="15077873" cy="1723549"/>
          </a:xfrm>
          <a:prstGeom prst="rect">
            <a:avLst/>
          </a:prstGeom>
        </p:spPr>
        <p:txBody>
          <a:bodyPr wrap="square">
            <a:spAutoFit/>
          </a:bodyPr>
          <a:lstStyle/>
          <a:p>
            <a:pPr algn="r">
              <a:spcAft>
                <a:spcPts val="600"/>
              </a:spcAft>
            </a:pPr>
            <a:r>
              <a:rPr lang="en-US" sz="3200" b="1" dirty="0">
                <a:solidFill>
                  <a:schemeClr val="bg1"/>
                </a:solidFill>
                <a:cs typeface="Arial"/>
              </a:rPr>
              <a:t>PRESENTED BY: </a:t>
            </a:r>
          </a:p>
          <a:p>
            <a:pPr algn="r">
              <a:spcAft>
                <a:spcPts val="600"/>
              </a:spcAft>
            </a:pPr>
            <a:r>
              <a:rPr lang="en-US" sz="3200" b="1" dirty="0">
                <a:solidFill>
                  <a:schemeClr val="bg1"/>
                </a:solidFill>
                <a:cs typeface="Arial"/>
              </a:rPr>
              <a:t>DIRECTOR-GENERAL: SPORT, ARTS AND CULTURE</a:t>
            </a:r>
            <a:endParaRPr lang="en-ZA" sz="3200" b="1" dirty="0">
              <a:solidFill>
                <a:schemeClr val="bg1"/>
              </a:solidFill>
              <a:cs typeface="Arial"/>
            </a:endParaRPr>
          </a:p>
          <a:p>
            <a:pPr algn="r">
              <a:spcAft>
                <a:spcPts val="600"/>
              </a:spcAft>
            </a:pPr>
            <a:r>
              <a:rPr lang="en-ZA" sz="3200" b="1" dirty="0">
                <a:solidFill>
                  <a:schemeClr val="bg1"/>
                </a:solidFill>
                <a:cs typeface="Arial"/>
              </a:rPr>
              <a:t>DATE: 23 AUGUST 2022</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A0561D1-856F-4034-9B4E-FEE39B2640EA}"/>
              </a:ext>
            </a:extLst>
          </p:cNvPr>
          <p:cNvSpPr/>
          <p:nvPr/>
        </p:nvSpPr>
        <p:spPr>
          <a:xfrm>
            <a:off x="3749040" y="437055"/>
            <a:ext cx="16093440" cy="1107996"/>
          </a:xfrm>
          <a:prstGeom prst="rect">
            <a:avLst/>
          </a:prstGeom>
        </p:spPr>
        <p:txBody>
          <a:bodyPr wrap="square">
            <a:spAutoFit/>
          </a:bodyPr>
          <a:lstStyle/>
          <a:p>
            <a:r>
              <a:rPr lang="en-ZA" sz="6600" b="1" dirty="0">
                <a:solidFill>
                  <a:srgbClr val="E3801E"/>
                </a:solidFill>
              </a:rPr>
              <a:t>PERFORMANCE</a:t>
            </a:r>
            <a:r>
              <a:rPr lang="en-ZA" b="1" dirty="0">
                <a:solidFill>
                  <a:srgbClr val="E3801E"/>
                </a:solidFill>
              </a:rPr>
              <a:t>  </a:t>
            </a:r>
            <a:r>
              <a:rPr lang="en-ZA" sz="6600" b="1" dirty="0">
                <a:solidFill>
                  <a:srgbClr val="E3801E"/>
                </a:solidFill>
              </a:rPr>
              <a:t>OVERVIEW</a:t>
            </a:r>
            <a:r>
              <a:rPr lang="en-ZA" sz="2400" b="1" dirty="0">
                <a:solidFill>
                  <a:srgbClr val="E3801E"/>
                </a:solidFill>
                <a:latin typeface="Calibri" panose="020F0502020204030204" pitchFamily="34" charset="0"/>
                <a:cs typeface="Calibri" panose="020F0502020204030204" pitchFamily="34" charset="0"/>
              </a:rPr>
              <a:t> </a:t>
            </a:r>
            <a:r>
              <a:rPr lang="en-ZA" sz="6600" b="1" dirty="0">
                <a:solidFill>
                  <a:srgbClr val="E3801E"/>
                </a:solidFill>
              </a:rPr>
              <a:t>…Cnt</a:t>
            </a:r>
            <a:endParaRPr lang="en-US" sz="6600" b="1" dirty="0">
              <a:solidFill>
                <a:srgbClr val="E3801E"/>
              </a:solidFill>
            </a:endParaRPr>
          </a:p>
        </p:txBody>
      </p:sp>
      <p:graphicFrame>
        <p:nvGraphicFramePr>
          <p:cNvPr id="3" name="Table 2">
            <a:extLst>
              <a:ext uri="{FF2B5EF4-FFF2-40B4-BE49-F238E27FC236}">
                <a16:creationId xmlns:a16="http://schemas.microsoft.com/office/drawing/2014/main" xmlns="" id="{BE6709BD-41AE-4F0C-A528-C33C38DAC6E4}"/>
              </a:ext>
            </a:extLst>
          </p:cNvPr>
          <p:cNvGraphicFramePr>
            <a:graphicFrameLocks noGrp="1"/>
          </p:cNvGraphicFramePr>
          <p:nvPr>
            <p:extLst>
              <p:ext uri="{D42A27DB-BD31-4B8C-83A1-F6EECF244321}">
                <p14:modId xmlns:p14="http://schemas.microsoft.com/office/powerpoint/2010/main" xmlns="" val="1472442991"/>
              </p:ext>
            </p:extLst>
          </p:nvPr>
        </p:nvGraphicFramePr>
        <p:xfrm>
          <a:off x="518160" y="2925999"/>
          <a:ext cx="23865840" cy="9877724"/>
        </p:xfrm>
        <a:graphic>
          <a:graphicData uri="http://schemas.openxmlformats.org/drawingml/2006/table">
            <a:tbl>
              <a:tblPr firstRow="1" bandRow="1">
                <a:tableStyleId>{93296810-A885-4BE3-A3E7-6D5BEEA58F35}</a:tableStyleId>
              </a:tblPr>
              <a:tblGrid>
                <a:gridCol w="6052672">
                  <a:extLst>
                    <a:ext uri="{9D8B030D-6E8A-4147-A177-3AD203B41FA5}">
                      <a16:colId xmlns:a16="http://schemas.microsoft.com/office/drawing/2014/main" xmlns="" val="3371313815"/>
                    </a:ext>
                  </a:extLst>
                </a:gridCol>
                <a:gridCol w="17813168">
                  <a:extLst>
                    <a:ext uri="{9D8B030D-6E8A-4147-A177-3AD203B41FA5}">
                      <a16:colId xmlns:a16="http://schemas.microsoft.com/office/drawing/2014/main" xmlns="" val="1573348942"/>
                    </a:ext>
                  </a:extLst>
                </a:gridCol>
              </a:tblGrid>
              <a:tr h="660204">
                <a:tc gridSpan="2">
                  <a:txBody>
                    <a:bodyPr/>
                    <a:lstStyle/>
                    <a:p>
                      <a:pPr algn="ctr"/>
                      <a:r>
                        <a:rPr lang="en-GB" sz="4000" dirty="0"/>
                        <a:t>LIST OF  NOT ACHIEVE</a:t>
                      </a:r>
                      <a:r>
                        <a:rPr lang="en-GB" sz="4000" baseline="0" dirty="0"/>
                        <a:t>D TARGETS</a:t>
                      </a:r>
                      <a:endParaRPr lang="en-US" sz="4000" dirty="0"/>
                    </a:p>
                  </a:txBody>
                  <a:tcPr>
                    <a:solidFill>
                      <a:srgbClr val="E3801E"/>
                    </a:solidFill>
                  </a:tcPr>
                </a:tc>
                <a:tc hMerge="1">
                  <a:txBody>
                    <a:bodyPr/>
                    <a:lstStyle/>
                    <a:p>
                      <a:endParaRPr lang="en-ZA"/>
                    </a:p>
                  </a:txBody>
                  <a:tcPr/>
                </a:tc>
                <a:extLst>
                  <a:ext uri="{0D108BD9-81ED-4DB2-BD59-A6C34878D82A}">
                    <a16:rowId xmlns:a16="http://schemas.microsoft.com/office/drawing/2014/main" xmlns="" val="2915825840"/>
                  </a:ext>
                </a:extLst>
              </a:tr>
              <a:tr h="660204">
                <a:tc gridSpan="2">
                  <a:txBody>
                    <a:bodyPr/>
                    <a:lstStyle/>
                    <a:p>
                      <a:pPr marL="182563" marR="0" lvl="0" indent="-182563" algn="ctr" defTabSz="914400" rtl="0" eaLnBrk="1" fontAlgn="auto" latinLnBrk="0" hangingPunct="1">
                        <a:lnSpc>
                          <a:spcPct val="100000"/>
                        </a:lnSpc>
                        <a:spcBef>
                          <a:spcPts val="0"/>
                        </a:spcBef>
                        <a:spcAft>
                          <a:spcPts val="0"/>
                        </a:spcAft>
                        <a:buClrTx/>
                        <a:buSzTx/>
                        <a:buFont typeface="+mj-lt"/>
                        <a:buNone/>
                        <a:tabLst>
                          <a:tab pos="182563" algn="l"/>
                        </a:tabLst>
                        <a:defRPr/>
                      </a:pPr>
                      <a:r>
                        <a:rPr kumimoji="0" lang="en-ZA" sz="4000" b="1" i="0" u="none" strike="noStrike" kern="1200" cap="none" spc="0" normalizeH="0" baseline="0" dirty="0">
                          <a:ln>
                            <a:noFill/>
                          </a:ln>
                          <a:solidFill>
                            <a:prstClr val="black"/>
                          </a:solidFill>
                          <a:effectLst/>
                          <a:uLnTx/>
                          <a:uFillTx/>
                          <a:latin typeface="+mn-lt"/>
                          <a:ea typeface="+mn-ea"/>
                          <a:cs typeface="+mn-cs"/>
                          <a:sym typeface="Helvetica Neue"/>
                        </a:rPr>
                        <a:t>PROGRAMME 3: ACPD</a:t>
                      </a:r>
                    </a:p>
                  </a:txBody>
                  <a:tcPr>
                    <a:lnB w="12700" cap="flat" cmpd="sng" algn="ctr">
                      <a:solidFill>
                        <a:schemeClr val="tx1"/>
                      </a:solidFill>
                      <a:prstDash val="solid"/>
                      <a:round/>
                      <a:headEnd type="none" w="med" len="med"/>
                      <a:tailEnd type="none" w="med" len="med"/>
                    </a:lnB>
                    <a:solidFill>
                      <a:srgbClr val="FCDDCF"/>
                    </a:solidFill>
                  </a:tcPr>
                </a:tc>
                <a:tc hMerge="1">
                  <a:txBody>
                    <a:bodyPr/>
                    <a:lstStyle/>
                    <a:p>
                      <a:endParaRPr lang="en-ZA"/>
                    </a:p>
                  </a:txBody>
                  <a:tcPr/>
                </a:tc>
                <a:extLst>
                  <a:ext uri="{0D108BD9-81ED-4DB2-BD59-A6C34878D82A}">
                    <a16:rowId xmlns:a16="http://schemas.microsoft.com/office/drawing/2014/main" xmlns="" val="720874145"/>
                  </a:ext>
                </a:extLst>
              </a:tr>
              <a:tr h="543119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36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4 out of 16 indicators were not achieved. 25</a:t>
                      </a:r>
                      <a:r>
                        <a:rPr kumimoji="0" lang="en-US" sz="36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 (4/16)</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36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36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marL="274638" marR="0" lvl="0" indent="-274638"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ZA" sz="36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ACPD: 3.6 Number of Provincial Community Arts Development Programmes implemented per year</a:t>
                      </a:r>
                    </a:p>
                    <a:p>
                      <a:pPr marL="274638" marR="0" lvl="0" indent="-274638"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ZA" sz="36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ACPD :3.8   No. of Moral Regeneration Movement Projects financially supported.</a:t>
                      </a:r>
                    </a:p>
                    <a:p>
                      <a:pPr marL="274638" marR="0" lvl="0" indent="-274638"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ZA" sz="36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ACPD :3.9   No. of community conversations/dialogues held to foster social</a:t>
                      </a:r>
                    </a:p>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ZA" sz="36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                       interaction.</a:t>
                      </a:r>
                    </a:p>
                    <a:p>
                      <a:pPr marL="274638" marR="0" lvl="0" indent="-274638"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ZA" sz="36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ACPD :3.13  No. of monitoring reports on the implementation of a social compact</a:t>
                      </a:r>
                    </a:p>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ZA" sz="36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                         for social cohesion and nation-building.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xmlns="" val="751991255"/>
                  </a:ext>
                </a:extLst>
              </a:tr>
              <a:tr h="602795">
                <a:tc gridSpan="2">
                  <a:txBody>
                    <a:bodyPr/>
                    <a:lstStyle/>
                    <a:p>
                      <a:pPr marL="182563" marR="0" lvl="0" indent="-182563" algn="ctr" defTabSz="914400" rtl="0" eaLnBrk="1" fontAlgn="auto" latinLnBrk="0" hangingPunct="1">
                        <a:lnSpc>
                          <a:spcPct val="100000"/>
                        </a:lnSpc>
                        <a:spcBef>
                          <a:spcPts val="0"/>
                        </a:spcBef>
                        <a:spcAft>
                          <a:spcPts val="0"/>
                        </a:spcAft>
                        <a:buClrTx/>
                        <a:buSzTx/>
                        <a:buFont typeface="+mj-lt"/>
                        <a:buNone/>
                        <a:tabLst>
                          <a:tab pos="182563" algn="l"/>
                        </a:tabLst>
                        <a:defRPr/>
                      </a:pPr>
                      <a:r>
                        <a:rPr kumimoji="0" lang="en-ZA" sz="3600" b="1" i="0" u="none" strike="noStrike" kern="1200" cap="none" spc="0" normalizeH="0" baseline="0" noProof="0" dirty="0">
                          <a:ln>
                            <a:noFill/>
                          </a:ln>
                          <a:solidFill>
                            <a:prstClr val="black"/>
                          </a:solidFill>
                          <a:effectLst/>
                          <a:uLnTx/>
                          <a:uFillTx/>
                          <a:latin typeface="+mn-lt"/>
                          <a:ea typeface="+mn-ea"/>
                          <a:cs typeface="+mn-cs"/>
                          <a:sym typeface="Helvetica Neue"/>
                        </a:rPr>
                        <a:t>PROGRAMME 4: HPP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hMerge="1">
                  <a:txBody>
                    <a:bodyPr/>
                    <a:lstStyle/>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ZA" sz="3200" b="1" i="0" u="none" strike="noStrike" kern="1200" cap="none" spc="0" normalizeH="0" baseline="0" noProof="0" dirty="0">
                          <a:ln>
                            <a:noFill/>
                          </a:ln>
                          <a:solidFill>
                            <a:prstClr val="black"/>
                          </a:solidFill>
                          <a:effectLst/>
                          <a:uLnTx/>
                          <a:uFillTx/>
                          <a:latin typeface="+mn-lt"/>
                          <a:ea typeface="+mn-ea"/>
                          <a:cs typeface="+mn-cs"/>
                        </a:rPr>
                        <a:t>PROGRAMME 4: HPP</a:t>
                      </a:r>
                    </a:p>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en-ZA" sz="32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xmlns="" val="3573043071"/>
                  </a:ext>
                </a:extLst>
              </a:tr>
              <a:tr h="2068430">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36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1 out of 10 indicators were not achieved. 10% (1/10).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marL="365125" marR="0" lvl="0" indent="-365125"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ZA" sz="3600" dirty="0">
                          <a:solidFill>
                            <a:srgbClr val="000000"/>
                          </a:solidFill>
                          <a:latin typeface="Calibri" panose="020F0502020204030204" pitchFamily="34" charset="0"/>
                          <a:cs typeface="Calibri" panose="020F0502020204030204" pitchFamily="34" charset="0"/>
                        </a:rPr>
                        <a:t>HPP 4.7. No. of heritage legacy projects were exhibitions content is developed.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xmlns="" val="74431053"/>
                  </a:ext>
                </a:extLst>
              </a:tr>
            </a:tbl>
          </a:graphicData>
        </a:graphic>
      </p:graphicFrame>
      <p:sp>
        <p:nvSpPr>
          <p:cNvPr id="4" name="TextBox 3">
            <a:extLst>
              <a:ext uri="{FF2B5EF4-FFF2-40B4-BE49-F238E27FC236}">
                <a16:creationId xmlns:a16="http://schemas.microsoft.com/office/drawing/2014/main" xmlns="" id="{DDD4285D-3FB7-0D64-DD24-B733768BD391}"/>
              </a:ext>
            </a:extLst>
          </p:cNvPr>
          <p:cNvSpPr txBox="1"/>
          <p:nvPr/>
        </p:nvSpPr>
        <p:spPr>
          <a:xfrm>
            <a:off x="23086143" y="13120965"/>
            <a:ext cx="129785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US" sz="3200" dirty="0"/>
              <a:t>10</a:t>
            </a:r>
            <a:endParaRPr kumimoji="0" lang="en-ZA" sz="32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xmlns="" val="207370371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132051"/>
            <a:ext cx="24520150" cy="3057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lang="en-US" sz="9600" b="1" dirty="0">
                <a:solidFill>
                  <a:srgbClr val="E3801E"/>
                </a:solidFill>
              </a:rPr>
              <a:t>OVERVIEW OF PROGRAMME-SPECIFIC PERFORMANCE</a:t>
            </a:r>
            <a:endParaRPr lang="en-US" sz="9600" b="1" dirty="0"/>
          </a:p>
        </p:txBody>
      </p:sp>
    </p:spTree>
    <p:extLst>
      <p:ext uri="{BB962C8B-B14F-4D97-AF65-F5344CB8AC3E}">
        <p14:creationId xmlns:p14="http://schemas.microsoft.com/office/powerpoint/2010/main" xmlns="" val="181566878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136150" y="465177"/>
            <a:ext cx="23978283"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dirty="0">
                <a:solidFill>
                  <a:srgbClr val="E3801E"/>
                </a:solidFill>
                <a:latin typeface="+mj-lt"/>
              </a:rPr>
              <a:t>PROGRAMME-SPECIFIC PERFORMANCE</a:t>
            </a:r>
            <a:endParaRPr sz="6600" b="1" dirty="0">
              <a:solidFill>
                <a:srgbClr val="E3801E"/>
              </a:solidFill>
              <a:latin typeface="+mj-lt"/>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22897144" y="11529424"/>
            <a:ext cx="944989" cy="17213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4" name="Rectangle 3">
            <a:extLst>
              <a:ext uri="{FF2B5EF4-FFF2-40B4-BE49-F238E27FC236}">
                <a16:creationId xmlns:a16="http://schemas.microsoft.com/office/drawing/2014/main" xmlns="" id="{3B1C678C-8DEF-4769-80E8-F304B3EDD304}"/>
              </a:ext>
            </a:extLst>
          </p:cNvPr>
          <p:cNvSpPr/>
          <p:nvPr/>
        </p:nvSpPr>
        <p:spPr>
          <a:xfrm>
            <a:off x="23369638" y="12373745"/>
            <a:ext cx="639919" cy="584775"/>
          </a:xfrm>
          <a:prstGeom prst="rect">
            <a:avLst/>
          </a:prstGeom>
        </p:spPr>
        <p:txBody>
          <a:bodyPr wrap="none">
            <a:spAutoFit/>
          </a:bodyPr>
          <a:lstStyle/>
          <a:p>
            <a:pPr lvl="0"/>
            <a:r>
              <a:rPr lang="en-ZA" sz="3200" dirty="0"/>
              <a:t>12</a:t>
            </a:r>
            <a:endParaRPr lang="en-ZA" sz="4000" dirty="0"/>
          </a:p>
        </p:txBody>
      </p:sp>
      <p:graphicFrame>
        <p:nvGraphicFramePr>
          <p:cNvPr id="7" name="Chart 6">
            <a:extLst>
              <a:ext uri="{FF2B5EF4-FFF2-40B4-BE49-F238E27FC236}">
                <a16:creationId xmlns:a16="http://schemas.microsoft.com/office/drawing/2014/main" xmlns="" id="{03A637F6-789F-4EF7-98D7-F54B82CA67ED}"/>
              </a:ext>
            </a:extLst>
          </p:cNvPr>
          <p:cNvGraphicFramePr/>
          <p:nvPr>
            <p:extLst>
              <p:ext uri="{D42A27DB-BD31-4B8C-83A1-F6EECF244321}">
                <p14:modId xmlns:p14="http://schemas.microsoft.com/office/powerpoint/2010/main" xmlns="" val="3004640748"/>
              </p:ext>
            </p:extLst>
          </p:nvPr>
        </p:nvGraphicFramePr>
        <p:xfrm>
          <a:off x="212651" y="2594459"/>
          <a:ext cx="23796906" cy="106563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3911176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870714"/>
            <a:ext cx="24520150"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lang="en-US" sz="9600" b="1" dirty="0">
                <a:solidFill>
                  <a:srgbClr val="E3801E"/>
                </a:solidFill>
              </a:rPr>
              <a:t>PROGRAMME-SPECIFIC PERFORMANCE</a:t>
            </a:r>
            <a:endParaRPr lang="en-US" sz="9600" b="1" dirty="0"/>
          </a:p>
        </p:txBody>
      </p:sp>
    </p:spTree>
    <p:extLst>
      <p:ext uri="{BB962C8B-B14F-4D97-AF65-F5344CB8AC3E}">
        <p14:creationId xmlns:p14="http://schemas.microsoft.com/office/powerpoint/2010/main" xmlns="" val="143523536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435DCE1-5252-421B-A210-0D78A398C5CD}"/>
              </a:ext>
            </a:extLst>
          </p:cNvPr>
          <p:cNvSpPr/>
          <p:nvPr/>
        </p:nvSpPr>
        <p:spPr>
          <a:xfrm>
            <a:off x="591879" y="2779148"/>
            <a:ext cx="23200241" cy="9603719"/>
          </a:xfrm>
          <a:prstGeom prst="rect">
            <a:avLst/>
          </a:prstGeom>
        </p:spPr>
        <p:txBody>
          <a:bodyPr wrap="square">
            <a:spAutoFit/>
          </a:bodyPr>
          <a:lstStyle/>
          <a:p>
            <a:pPr algn="just">
              <a:lnSpc>
                <a:spcPct val="150000"/>
              </a:lnSpc>
            </a:pPr>
            <a:r>
              <a:rPr lang="en-GB" sz="3200" b="1" dirty="0">
                <a:solidFill>
                  <a:srgbClr val="000000"/>
                </a:solidFill>
              </a:rPr>
              <a:t>Purpose</a:t>
            </a:r>
            <a:r>
              <a:rPr lang="en-GB" sz="3200" dirty="0">
                <a:solidFill>
                  <a:srgbClr val="000000"/>
                </a:solidFill>
              </a:rPr>
              <a:t>: Provide strategic leadership, management and support services to the Department.</a:t>
            </a:r>
          </a:p>
          <a:p>
            <a:pPr algn="just">
              <a:lnSpc>
                <a:spcPct val="150000"/>
              </a:lnSpc>
            </a:pPr>
            <a:endParaRPr lang="en-GB" sz="3200" dirty="0">
              <a:solidFill>
                <a:srgbClr val="000000"/>
              </a:solidFill>
            </a:endParaRPr>
          </a:p>
          <a:p>
            <a:pPr algn="just">
              <a:lnSpc>
                <a:spcPct val="150000"/>
              </a:lnSpc>
            </a:pPr>
            <a:r>
              <a:rPr lang="en-GB" sz="3200" b="1" dirty="0">
                <a:solidFill>
                  <a:srgbClr val="000000"/>
                </a:solidFill>
              </a:rPr>
              <a:t>The programme has the following sub-programmes</a:t>
            </a:r>
            <a:r>
              <a:rPr lang="en-GB" sz="3200" dirty="0">
                <a:solidFill>
                  <a:srgbClr val="000000"/>
                </a:solidFill>
              </a:rPr>
              <a:t>:</a:t>
            </a:r>
          </a:p>
          <a:p>
            <a:pPr algn="just">
              <a:lnSpc>
                <a:spcPct val="150000"/>
              </a:lnSpc>
              <a:buFont typeface="Wingdings" panose="05000000000000000000" pitchFamily="2" charset="2"/>
              <a:buChar char="§"/>
            </a:pPr>
            <a:r>
              <a:rPr lang="en-GB" sz="3200" dirty="0">
                <a:solidFill>
                  <a:srgbClr val="000000"/>
                </a:solidFill>
              </a:rPr>
              <a:t>Ministry </a:t>
            </a:r>
          </a:p>
          <a:p>
            <a:pPr algn="just">
              <a:lnSpc>
                <a:spcPct val="150000"/>
              </a:lnSpc>
              <a:buFont typeface="Wingdings" panose="05000000000000000000" pitchFamily="2" charset="2"/>
              <a:buChar char="§"/>
            </a:pPr>
            <a:r>
              <a:rPr lang="en-GB" sz="3200" dirty="0">
                <a:solidFill>
                  <a:srgbClr val="000000"/>
                </a:solidFill>
              </a:rPr>
              <a:t>Management </a:t>
            </a:r>
          </a:p>
          <a:p>
            <a:pPr algn="just">
              <a:lnSpc>
                <a:spcPct val="150000"/>
              </a:lnSpc>
              <a:buFont typeface="Wingdings" panose="05000000000000000000" pitchFamily="2" charset="2"/>
              <a:buChar char="§"/>
            </a:pPr>
            <a:r>
              <a:rPr lang="en-GB" sz="3200" dirty="0">
                <a:solidFill>
                  <a:srgbClr val="000000"/>
                </a:solidFill>
              </a:rPr>
              <a:t>Strategic Management and Planning</a:t>
            </a:r>
          </a:p>
          <a:p>
            <a:pPr algn="just">
              <a:lnSpc>
                <a:spcPct val="150000"/>
              </a:lnSpc>
              <a:buFont typeface="Wingdings" panose="05000000000000000000" pitchFamily="2" charset="2"/>
              <a:buChar char="§"/>
            </a:pPr>
            <a:r>
              <a:rPr lang="en-GB" sz="3200" dirty="0">
                <a:solidFill>
                  <a:srgbClr val="000000"/>
                </a:solidFill>
              </a:rPr>
              <a:t>Corporate Services </a:t>
            </a:r>
          </a:p>
          <a:p>
            <a:pPr algn="just">
              <a:lnSpc>
                <a:spcPct val="150000"/>
              </a:lnSpc>
              <a:buFont typeface="Wingdings" panose="05000000000000000000" pitchFamily="2" charset="2"/>
              <a:buChar char="§"/>
            </a:pPr>
            <a:r>
              <a:rPr lang="en-GB" sz="3200" dirty="0">
                <a:solidFill>
                  <a:srgbClr val="000000"/>
                </a:solidFill>
              </a:rPr>
              <a:t>Office of the Chief Financial Officer</a:t>
            </a:r>
          </a:p>
          <a:p>
            <a:pPr algn="just">
              <a:lnSpc>
                <a:spcPct val="150000"/>
              </a:lnSpc>
            </a:pPr>
            <a:endParaRPr lang="en-GB" sz="3200" dirty="0">
              <a:solidFill>
                <a:srgbClr val="000000"/>
              </a:solidFill>
            </a:endParaRPr>
          </a:p>
          <a:p>
            <a:pPr algn="just">
              <a:lnSpc>
                <a:spcPct val="150000"/>
              </a:lnSpc>
            </a:pPr>
            <a:r>
              <a:rPr lang="en-GB" sz="3200" dirty="0">
                <a:solidFill>
                  <a:srgbClr val="000000"/>
                </a:solidFill>
              </a:rPr>
              <a:t>Programme one focuses on ensuring effective and efficient administration, and brings together a range of administrative and support functions.  These work collectively to help the Department to plan by offering expert knowledge, professional advice and effective internal controls. The programme has experienced minimal target and budget adjustments as a result of the Covid-19 pandemic. As such it is able to implement the planned indicators and targets through various modes of delivery.</a:t>
            </a:r>
          </a:p>
        </p:txBody>
      </p:sp>
      <p:sp>
        <p:nvSpPr>
          <p:cNvPr id="4" name="HEADING">
            <a:extLst>
              <a:ext uri="{FF2B5EF4-FFF2-40B4-BE49-F238E27FC236}">
                <a16:creationId xmlns:a16="http://schemas.microsoft.com/office/drawing/2014/main" xmlns="" id="{888AAE0E-5B15-425D-A6CE-C42CF155AC58}"/>
              </a:ext>
            </a:extLst>
          </p:cNvPr>
          <p:cNvSpPr txBox="1"/>
          <p:nvPr/>
        </p:nvSpPr>
        <p:spPr>
          <a:xfrm>
            <a:off x="0" y="769439"/>
            <a:ext cx="2452015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dirty="0">
                <a:solidFill>
                  <a:srgbClr val="E3801E"/>
                </a:solidFill>
                <a:latin typeface="+mj-lt"/>
              </a:rPr>
              <a:t>PROGRAMME 1: ADMINISTRATION</a:t>
            </a:r>
            <a:endParaRPr sz="6600" b="1" dirty="0">
              <a:solidFill>
                <a:srgbClr val="E3801E"/>
              </a:solidFill>
              <a:latin typeface="+mj-lt"/>
            </a:endParaRPr>
          </a:p>
        </p:txBody>
      </p:sp>
      <p:sp>
        <p:nvSpPr>
          <p:cNvPr id="5" name="TextBox 4">
            <a:extLst>
              <a:ext uri="{FF2B5EF4-FFF2-40B4-BE49-F238E27FC236}">
                <a16:creationId xmlns:a16="http://schemas.microsoft.com/office/drawing/2014/main" xmlns="" id="{86D6317C-01F9-121D-E07A-9B9B043F75AA}"/>
              </a:ext>
            </a:extLst>
          </p:cNvPr>
          <p:cNvSpPr txBox="1"/>
          <p:nvPr/>
        </p:nvSpPr>
        <p:spPr>
          <a:xfrm>
            <a:off x="22545123" y="12493100"/>
            <a:ext cx="129785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US" sz="3200" dirty="0"/>
              <a:t>14</a:t>
            </a:r>
            <a:endParaRPr kumimoji="0" lang="en-ZA" sz="32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xmlns="" val="82532537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
            <a:extLst>
              <a:ext uri="{FF2B5EF4-FFF2-40B4-BE49-F238E27FC236}">
                <a16:creationId xmlns:a16="http://schemas.microsoft.com/office/drawing/2014/main" xmlns="" id="{DFE15781-7985-4380-B138-5A08EC5EA495}"/>
              </a:ext>
            </a:extLst>
          </p:cNvPr>
          <p:cNvSpPr txBox="1"/>
          <p:nvPr/>
        </p:nvSpPr>
        <p:spPr>
          <a:xfrm>
            <a:off x="541546" y="283724"/>
            <a:ext cx="23301434"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dirty="0">
                <a:solidFill>
                  <a:srgbClr val="E3801E"/>
                </a:solidFill>
                <a:latin typeface="+mj-lt"/>
              </a:rPr>
              <a:t>PROGRAMME 1: ADMINISTRATION…CONT</a:t>
            </a:r>
            <a:endParaRPr sz="6600" b="1" dirty="0">
              <a:solidFill>
                <a:srgbClr val="E3801E"/>
              </a:solidFill>
              <a:latin typeface="+mj-lt"/>
            </a:endParaRPr>
          </a:p>
        </p:txBody>
      </p:sp>
      <p:graphicFrame>
        <p:nvGraphicFramePr>
          <p:cNvPr id="4" name="Content Placeholder 4">
            <a:extLst>
              <a:ext uri="{FF2B5EF4-FFF2-40B4-BE49-F238E27FC236}">
                <a16:creationId xmlns:a16="http://schemas.microsoft.com/office/drawing/2014/main" xmlns="" id="{1F0609A8-7600-4F27-8CDB-CB0D55E03F41}"/>
              </a:ext>
            </a:extLst>
          </p:cNvPr>
          <p:cNvGraphicFramePr>
            <a:graphicFrameLocks/>
          </p:cNvGraphicFramePr>
          <p:nvPr>
            <p:extLst>
              <p:ext uri="{D42A27DB-BD31-4B8C-83A1-F6EECF244321}">
                <p14:modId xmlns:p14="http://schemas.microsoft.com/office/powerpoint/2010/main" xmlns="" val="1876386389"/>
              </p:ext>
            </p:extLst>
          </p:nvPr>
        </p:nvGraphicFramePr>
        <p:xfrm>
          <a:off x="182880" y="2916731"/>
          <a:ext cx="23893754" cy="9889049"/>
        </p:xfrm>
        <a:graphic>
          <a:graphicData uri="http://schemas.openxmlformats.org/drawingml/2006/table">
            <a:tbl>
              <a:tblPr firstRow="1" bandRow="1">
                <a:tableStyleId>{93296810-A885-4BE3-A3E7-6D5BEEA58F35}</a:tableStyleId>
              </a:tblPr>
              <a:tblGrid>
                <a:gridCol w="1736219">
                  <a:extLst>
                    <a:ext uri="{9D8B030D-6E8A-4147-A177-3AD203B41FA5}">
                      <a16:colId xmlns:a16="http://schemas.microsoft.com/office/drawing/2014/main" xmlns="" val="2436631961"/>
                    </a:ext>
                  </a:extLst>
                </a:gridCol>
                <a:gridCol w="2412871">
                  <a:extLst>
                    <a:ext uri="{9D8B030D-6E8A-4147-A177-3AD203B41FA5}">
                      <a16:colId xmlns:a16="http://schemas.microsoft.com/office/drawing/2014/main" xmlns="" val="20000"/>
                    </a:ext>
                  </a:extLst>
                </a:gridCol>
                <a:gridCol w="2114135">
                  <a:extLst>
                    <a:ext uri="{9D8B030D-6E8A-4147-A177-3AD203B41FA5}">
                      <a16:colId xmlns:a16="http://schemas.microsoft.com/office/drawing/2014/main" xmlns="" val="20001"/>
                    </a:ext>
                  </a:extLst>
                </a:gridCol>
                <a:gridCol w="1999236">
                  <a:extLst>
                    <a:ext uri="{9D8B030D-6E8A-4147-A177-3AD203B41FA5}">
                      <a16:colId xmlns:a16="http://schemas.microsoft.com/office/drawing/2014/main" xmlns="" val="20002"/>
                    </a:ext>
                  </a:extLst>
                </a:gridCol>
                <a:gridCol w="4871702">
                  <a:extLst>
                    <a:ext uri="{9D8B030D-6E8A-4147-A177-3AD203B41FA5}">
                      <a16:colId xmlns:a16="http://schemas.microsoft.com/office/drawing/2014/main" xmlns="" val="20003"/>
                    </a:ext>
                  </a:extLst>
                </a:gridCol>
                <a:gridCol w="7721188">
                  <a:extLst>
                    <a:ext uri="{9D8B030D-6E8A-4147-A177-3AD203B41FA5}">
                      <a16:colId xmlns:a16="http://schemas.microsoft.com/office/drawing/2014/main" xmlns="" val="20004"/>
                    </a:ext>
                  </a:extLst>
                </a:gridCol>
                <a:gridCol w="3038403">
                  <a:extLst>
                    <a:ext uri="{9D8B030D-6E8A-4147-A177-3AD203B41FA5}">
                      <a16:colId xmlns:a16="http://schemas.microsoft.com/office/drawing/2014/main" xmlns="" val="3106084312"/>
                    </a:ext>
                  </a:extLst>
                </a:gridCol>
              </a:tblGrid>
              <a:tr h="109445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INDICATOR CODE/NO</a:t>
                      </a:r>
                      <a:r>
                        <a:rPr kumimoji="0" lang="en-US" sz="2400" u="none" strike="noStrike" cap="none" normalizeH="0" baseline="0" dirty="0">
                          <a:ln>
                            <a:noFill/>
                          </a:ln>
                          <a:solidFill>
                            <a:schemeClr val="bg1"/>
                          </a:solidFill>
                          <a:effectLst/>
                          <a:latin typeface="+mn-lt"/>
                        </a:rPr>
                        <a:t>.</a:t>
                      </a:r>
                      <a:endParaRPr kumimoji="0" lang="en-US" sz="2400" b="1" i="0" u="none" strike="noStrike" cap="none" normalizeH="0" baseline="0" dirty="0">
                        <a:ln>
                          <a:noFill/>
                        </a:ln>
                        <a:solidFill>
                          <a:schemeClr val="bg1"/>
                        </a:solidFill>
                        <a:effectLst/>
                        <a:latin typeface="+mn-lt"/>
                        <a:ea typeface="MS PGothic" pitchFamily="34" charset="-128"/>
                        <a:cs typeface="Arial" pitchFamily="34" charset="0"/>
                      </a:endParaRP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bg1"/>
                          </a:solidFill>
                          <a:effectLst/>
                          <a:latin typeface="Calibri" panose="020F0502020204030204" pitchFamily="34" charset="0"/>
                          <a:cs typeface="Calibri" panose="020F0502020204030204" pitchFamily="34" charset="0"/>
                        </a:rPr>
                        <a:t>PERFORMANCE INDICATOR</a:t>
                      </a:r>
                      <a:endParaRPr kumimoji="0" lang="en-US" sz="24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bg1"/>
                          </a:solidFill>
                          <a:effectLst/>
                          <a:latin typeface="Calibri" panose="020F0502020204030204" pitchFamily="34" charset="0"/>
                          <a:cs typeface="Calibri" panose="020F0502020204030204" pitchFamily="34" charset="0"/>
                        </a:rPr>
                        <a:t>2021/22 ANNUAL TARGET </a:t>
                      </a:r>
                      <a:endParaRPr kumimoji="0" lang="en-US" sz="24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4</a:t>
                      </a:r>
                      <a:r>
                        <a:rPr kumimoji="0" lang="en-US" sz="2400" u="none" strike="noStrike" kern="1200" cap="none" spc="0" normalizeH="0" baseline="30000" noProof="0" dirty="0">
                          <a:ln>
                            <a:noFill/>
                          </a:ln>
                          <a:solidFill>
                            <a:schemeClr val="bg1"/>
                          </a:solidFill>
                          <a:effectLst/>
                          <a:uLnTx/>
                          <a:uFillTx/>
                          <a:latin typeface="Calibri" panose="020F0502020204030204" pitchFamily="34" charset="0"/>
                          <a:cs typeface="Calibri" panose="020F0502020204030204" pitchFamily="34" charset="0"/>
                        </a:rPr>
                        <a:t>th</a:t>
                      </a:r>
                      <a:r>
                        <a:rPr kumimoji="0" lang="en-US" sz="240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a:t>
                      </a:r>
                      <a:r>
                        <a:rPr kumimoji="0" lang="en-US" sz="2400" u="none" strike="noStrike" cap="none" normalizeH="0" baseline="0" dirty="0">
                          <a:ln>
                            <a:noFill/>
                          </a:ln>
                          <a:solidFill>
                            <a:schemeClr val="bg1"/>
                          </a:solidFill>
                          <a:effectLst/>
                          <a:latin typeface="Calibri" panose="020F0502020204030204" pitchFamily="34" charset="0"/>
                          <a:cs typeface="Calibri" panose="020F0502020204030204" pitchFamily="34" charset="0"/>
                        </a:rPr>
                        <a:t> QUARTER TARGET</a:t>
                      </a:r>
                      <a:endParaRPr kumimoji="0" lang="en-US" sz="24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u="none" strike="noStrike" cap="none" normalizeH="0" baseline="0" dirty="0">
                          <a:ln>
                            <a:noFill/>
                          </a:ln>
                          <a:solidFill>
                            <a:schemeClr val="bg1"/>
                          </a:solidFill>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u="none" strike="noStrike" cap="none" normalizeH="0" baseline="0" dirty="0">
                          <a:ln>
                            <a:noFill/>
                          </a:ln>
                          <a:solidFill>
                            <a:schemeClr val="bg1"/>
                          </a:solidFill>
                          <a:effectLst/>
                          <a:latin typeface="Calibri" panose="020F0502020204030204" pitchFamily="34" charset="0"/>
                          <a:cs typeface="Calibri" panose="020F0502020204030204" pitchFamily="34" charset="0"/>
                        </a:rPr>
                        <a:t>MARCH 2022</a:t>
                      </a:r>
                      <a:endParaRPr kumimoji="0" lang="en-US" sz="24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u="none" strike="noStrike" cap="none" normalizeH="0" baseline="0" dirty="0">
                          <a:ln>
                            <a:noFill/>
                          </a:ln>
                          <a:solidFill>
                            <a:schemeClr val="bg1"/>
                          </a:solidFill>
                          <a:effectLst/>
                          <a:latin typeface="Calibri" panose="020F0502020204030204" pitchFamily="34" charset="0"/>
                          <a:cs typeface="Calibri" panose="020F0502020204030204" pitchFamily="34" charset="0"/>
                        </a:rPr>
                        <a:t>REASON FOR DEVIATION</a:t>
                      </a:r>
                      <a:endParaRPr kumimoji="0" lang="en-US" sz="24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u="none" strike="noStrike" cap="none" normalizeH="0" baseline="0" dirty="0">
                          <a:ln>
                            <a:noFill/>
                          </a:ln>
                          <a:solidFill>
                            <a:schemeClr val="bg1"/>
                          </a:solidFill>
                          <a:effectLst/>
                          <a:latin typeface="+mn-lt"/>
                        </a:rPr>
                        <a:t>CORRECTIVE ACTION </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10000"/>
                  </a:ext>
                </a:extLst>
              </a:tr>
              <a:tr h="8028412">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cs typeface="Calibri" panose="020F0502020204030204" pitchFamily="34" charset="0"/>
                        </a:rPr>
                        <a:t>ADMIN 1.1</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D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Percentage of interns enrolled against funded posts</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D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DCF"/>
                    </a:solidFill>
                  </a:tcPr>
                </a:tc>
                <a:tc>
                  <a:txBody>
                    <a:bodyPr/>
                    <a:lstStyle/>
                    <a:p>
                      <a:pPr algn="ctr">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DCF"/>
                    </a:solidFill>
                  </a:tcPr>
                </a:tc>
                <a:tc>
                  <a:txBody>
                    <a:bodyPr/>
                    <a:lstStyle/>
                    <a:p>
                      <a:pPr algn="just"/>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5.6% of Interns enrolled against funded posts maintained. </a:t>
                      </a:r>
                    </a:p>
                    <a:p>
                      <a:pPr algn="just"/>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(30 Interns / 534 funded posts 100 = 5.6%).</a:t>
                      </a:r>
                    </a:p>
                    <a:p>
                      <a:pPr algn="just">
                        <a:lnSpc>
                          <a:spcPct val="150000"/>
                        </a:lnSpc>
                      </a:pPr>
                      <a:endParaRPr lang="en-US" sz="3200" b="1" kern="1200" dirty="0">
                        <a:solidFill>
                          <a:srgbClr val="000000"/>
                        </a:solidFill>
                        <a:effectLst/>
                        <a:latin typeface="Calibri" panose="020F0502020204030204" pitchFamily="34" charset="0"/>
                        <a:ea typeface="Arial Narrow" panose="020B0606020202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3200" kern="1200" dirty="0">
                          <a:solidFill>
                            <a:srgbClr val="000000"/>
                          </a:solidFill>
                          <a:effectLst/>
                          <a:latin typeface="Calibri" panose="020F0502020204030204" pitchFamily="34" charset="0"/>
                          <a:ea typeface="+mn-ea"/>
                          <a:cs typeface="Calibri" panose="020F0502020204030204" pitchFamily="34" charset="0"/>
                        </a:rPr>
                        <a:t>5% was aligned to the minimum target approved by Cabinet in 2002. </a:t>
                      </a:r>
                    </a:p>
                    <a:p>
                      <a:pPr marL="0" marR="0" lvl="0" indent="0" algn="just" defTabSz="914400" rtl="0" eaLnBrk="1" fontAlgn="auto" latinLnBrk="0" hangingPunct="1">
                        <a:lnSpc>
                          <a:spcPct val="150000"/>
                        </a:lnSpc>
                        <a:spcBef>
                          <a:spcPts val="0"/>
                        </a:spcBef>
                        <a:spcAft>
                          <a:spcPts val="0"/>
                        </a:spcAft>
                        <a:buClrTx/>
                        <a:buSzTx/>
                        <a:buFontTx/>
                        <a:buNone/>
                        <a:tabLst/>
                        <a:defRPr/>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Funded posts in 2021 during the recruitment period was 552 and 5% of 552 was 27.6. The number was adjusted to 30 Interns in order to accommodate possible changes without quickly falling off the minimum target as some interns may exit internship over each internship cycle and as the number of funded posts may become adjusted to a higher number.</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10001"/>
                  </a:ext>
                </a:extLst>
              </a:tr>
            </a:tbl>
          </a:graphicData>
        </a:graphic>
      </p:graphicFrame>
      <p:sp>
        <p:nvSpPr>
          <p:cNvPr id="5" name="TextBox 4">
            <a:extLst>
              <a:ext uri="{FF2B5EF4-FFF2-40B4-BE49-F238E27FC236}">
                <a16:creationId xmlns:a16="http://schemas.microsoft.com/office/drawing/2014/main" xmlns="" id="{0B510976-6E22-4733-A152-D9939F20C9C6}"/>
              </a:ext>
            </a:extLst>
          </p:cNvPr>
          <p:cNvSpPr txBox="1"/>
          <p:nvPr/>
        </p:nvSpPr>
        <p:spPr>
          <a:xfrm>
            <a:off x="22545123" y="12805780"/>
            <a:ext cx="129785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US" sz="3200" dirty="0"/>
              <a:t>15</a:t>
            </a:r>
            <a:endParaRPr kumimoji="0" lang="en-ZA" sz="32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xmlns="" val="8984635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1E906B52-924A-4690-8FEE-3E6406B34D89}"/>
              </a:ext>
            </a:extLst>
          </p:cNvPr>
          <p:cNvSpPr txBox="1"/>
          <p:nvPr/>
        </p:nvSpPr>
        <p:spPr>
          <a:xfrm>
            <a:off x="317938" y="559106"/>
            <a:ext cx="23301434"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dirty="0">
                <a:solidFill>
                  <a:srgbClr val="E3801E"/>
                </a:solidFill>
                <a:latin typeface="+mj-lt"/>
              </a:rPr>
              <a:t>PROGRAMME 1: ADMINISTRATION…CONT</a:t>
            </a:r>
            <a:endParaRPr sz="6600" b="1" dirty="0">
              <a:solidFill>
                <a:srgbClr val="E3801E"/>
              </a:solidFill>
              <a:latin typeface="+mj-lt"/>
            </a:endParaRPr>
          </a:p>
        </p:txBody>
      </p:sp>
      <p:graphicFrame>
        <p:nvGraphicFramePr>
          <p:cNvPr id="3" name="Content Placeholder 4">
            <a:extLst>
              <a:ext uri="{FF2B5EF4-FFF2-40B4-BE49-F238E27FC236}">
                <a16:creationId xmlns:a16="http://schemas.microsoft.com/office/drawing/2014/main" xmlns="" id="{88B81417-C152-4368-975E-0B0A37F54480}"/>
              </a:ext>
            </a:extLst>
          </p:cNvPr>
          <p:cNvGraphicFramePr>
            <a:graphicFrameLocks/>
          </p:cNvGraphicFramePr>
          <p:nvPr>
            <p:extLst>
              <p:ext uri="{D42A27DB-BD31-4B8C-83A1-F6EECF244321}">
                <p14:modId xmlns:p14="http://schemas.microsoft.com/office/powerpoint/2010/main" xmlns="" val="1924960435"/>
              </p:ext>
            </p:extLst>
          </p:nvPr>
        </p:nvGraphicFramePr>
        <p:xfrm>
          <a:off x="317938" y="2764427"/>
          <a:ext cx="23748123" cy="8081037"/>
        </p:xfrm>
        <a:graphic>
          <a:graphicData uri="http://schemas.openxmlformats.org/drawingml/2006/table">
            <a:tbl>
              <a:tblPr firstRow="1" bandRow="1">
                <a:tableStyleId>{93296810-A885-4BE3-A3E7-6D5BEEA58F35}</a:tableStyleId>
              </a:tblPr>
              <a:tblGrid>
                <a:gridCol w="2340202">
                  <a:extLst>
                    <a:ext uri="{9D8B030D-6E8A-4147-A177-3AD203B41FA5}">
                      <a16:colId xmlns:a16="http://schemas.microsoft.com/office/drawing/2014/main" xmlns="" val="2436631961"/>
                    </a:ext>
                  </a:extLst>
                </a:gridCol>
                <a:gridCol w="3468340">
                  <a:extLst>
                    <a:ext uri="{9D8B030D-6E8A-4147-A177-3AD203B41FA5}">
                      <a16:colId xmlns:a16="http://schemas.microsoft.com/office/drawing/2014/main" xmlns="" val="20000"/>
                    </a:ext>
                  </a:extLst>
                </a:gridCol>
                <a:gridCol w="1897380">
                  <a:extLst>
                    <a:ext uri="{9D8B030D-6E8A-4147-A177-3AD203B41FA5}">
                      <a16:colId xmlns:a16="http://schemas.microsoft.com/office/drawing/2014/main" xmlns="" val="20001"/>
                    </a:ext>
                  </a:extLst>
                </a:gridCol>
                <a:gridCol w="2125980">
                  <a:extLst>
                    <a:ext uri="{9D8B030D-6E8A-4147-A177-3AD203B41FA5}">
                      <a16:colId xmlns:a16="http://schemas.microsoft.com/office/drawing/2014/main" xmlns="" val="20002"/>
                    </a:ext>
                  </a:extLst>
                </a:gridCol>
                <a:gridCol w="4884597">
                  <a:extLst>
                    <a:ext uri="{9D8B030D-6E8A-4147-A177-3AD203B41FA5}">
                      <a16:colId xmlns:a16="http://schemas.microsoft.com/office/drawing/2014/main" xmlns="" val="20003"/>
                    </a:ext>
                  </a:extLst>
                </a:gridCol>
                <a:gridCol w="3997842">
                  <a:extLst>
                    <a:ext uri="{9D8B030D-6E8A-4147-A177-3AD203B41FA5}">
                      <a16:colId xmlns:a16="http://schemas.microsoft.com/office/drawing/2014/main" xmlns="" val="20004"/>
                    </a:ext>
                  </a:extLst>
                </a:gridCol>
                <a:gridCol w="5033782">
                  <a:extLst>
                    <a:ext uri="{9D8B030D-6E8A-4147-A177-3AD203B41FA5}">
                      <a16:colId xmlns:a16="http://schemas.microsoft.com/office/drawing/2014/main" xmlns="" val="3106084312"/>
                    </a:ext>
                  </a:extLst>
                </a:gridCol>
              </a:tblGrid>
              <a:tr h="147974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dirty="0">
                          <a:ln>
                            <a:noFill/>
                          </a:ln>
                          <a:solidFill>
                            <a:schemeClr val="bg1"/>
                          </a:solidFill>
                          <a:effectLst/>
                          <a:uFillTx/>
                          <a:latin typeface="+mn-lt"/>
                          <a:ea typeface="+mn-ea"/>
                          <a:cs typeface="+mn-cs"/>
                          <a:sym typeface="Helvetica Neue"/>
                        </a:rPr>
                        <a:t>INDICATOR CODE/NO.</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dirty="0">
                          <a:ln>
                            <a:noFill/>
                          </a:ln>
                          <a:solidFill>
                            <a:schemeClr val="bg1"/>
                          </a:solidFill>
                          <a:effectLst/>
                          <a:uFillTx/>
                          <a:latin typeface="+mn-lt"/>
                          <a:ea typeface="+mn-ea"/>
                          <a:cs typeface="+mn-cs"/>
                          <a:sym typeface="Helvetica Neue"/>
                        </a:rPr>
                        <a:t>PERFORMANCE INDICATOR</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dirty="0">
                          <a:ln>
                            <a:noFill/>
                          </a:ln>
                          <a:solidFill>
                            <a:schemeClr val="bg1"/>
                          </a:solidFill>
                          <a:effectLst/>
                          <a:uFillTx/>
                          <a:latin typeface="+mn-lt"/>
                          <a:ea typeface="+mn-ea"/>
                          <a:cs typeface="+mn-cs"/>
                          <a:sym typeface="Helvetica Neue"/>
                        </a:rPr>
                        <a:t>2021/22 ANNUAL TARGET </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noProof="0" dirty="0">
                          <a:ln>
                            <a:noFill/>
                          </a:ln>
                          <a:solidFill>
                            <a:schemeClr val="bg1"/>
                          </a:solidFill>
                          <a:effectLst/>
                          <a:uFillTx/>
                          <a:latin typeface="+mn-lt"/>
                          <a:ea typeface="+mn-ea"/>
                          <a:cs typeface="+mn-cs"/>
                          <a:sym typeface="Helvetica Neue"/>
                        </a:rPr>
                        <a:t>4th   </a:t>
                      </a:r>
                      <a:r>
                        <a:rPr kumimoji="0" lang="en-US" sz="2400" b="1" i="0" u="none" strike="noStrike" cap="none" spc="0" normalizeH="0" baseline="0" dirty="0">
                          <a:ln>
                            <a:noFill/>
                          </a:ln>
                          <a:solidFill>
                            <a:schemeClr val="bg1"/>
                          </a:solidFill>
                          <a:effectLst/>
                          <a:uFillTx/>
                          <a:latin typeface="+mn-lt"/>
                          <a:ea typeface="+mn-ea"/>
                          <a:cs typeface="+mn-cs"/>
                          <a:sym typeface="Helvetica Neue"/>
                        </a:rPr>
                        <a:t> QUARTER TARGET</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cap="none" spc="0" normalizeH="0" baseline="0" dirty="0">
                          <a:ln>
                            <a:noFill/>
                          </a:ln>
                          <a:solidFill>
                            <a:schemeClr val="bg1"/>
                          </a:solidFill>
                          <a:effectLst/>
                          <a:uFillTx/>
                          <a:latin typeface="+mn-lt"/>
                          <a:ea typeface="+mn-ea"/>
                          <a:cs typeface="+mn-cs"/>
                          <a:sym typeface="Helvetica Neue"/>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cap="none" spc="0" normalizeH="0" baseline="0" dirty="0">
                          <a:ln>
                            <a:noFill/>
                          </a:ln>
                          <a:solidFill>
                            <a:schemeClr val="bg1"/>
                          </a:solidFill>
                          <a:effectLst/>
                          <a:uFillTx/>
                          <a:latin typeface="+mn-lt"/>
                          <a:ea typeface="+mn-ea"/>
                          <a:cs typeface="+mn-cs"/>
                          <a:sym typeface="Helvetica Neue"/>
                        </a:rPr>
                        <a:t>MARCH 2022</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cap="none" spc="0" normalizeH="0" baseline="0" dirty="0">
                          <a:ln>
                            <a:noFill/>
                          </a:ln>
                          <a:solidFill>
                            <a:schemeClr val="bg1"/>
                          </a:solidFill>
                          <a:effectLst/>
                          <a:uFillTx/>
                          <a:latin typeface="+mn-lt"/>
                          <a:ea typeface="+mn-ea"/>
                          <a:cs typeface="+mn-cs"/>
                          <a:sym typeface="Helvetica Neue"/>
                        </a:rPr>
                        <a:t>REASON FOR DEVIATION</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cap="none" spc="0" normalizeH="0" baseline="0" dirty="0">
                          <a:ln>
                            <a:noFill/>
                          </a:ln>
                          <a:solidFill>
                            <a:schemeClr val="bg1"/>
                          </a:solidFill>
                          <a:effectLst/>
                          <a:uFillTx/>
                          <a:latin typeface="+mn-lt"/>
                          <a:ea typeface="+mn-ea"/>
                          <a:cs typeface="+mn-cs"/>
                          <a:sym typeface="Helvetica Neue"/>
                        </a:rPr>
                        <a:t>CORRECTIVE ACTION </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10000"/>
                  </a:ext>
                </a:extLst>
              </a:tr>
              <a:tr h="6601292">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ZA" sz="2700" kern="1200" dirty="0">
                          <a:solidFill>
                            <a:srgbClr val="000000"/>
                          </a:solidFill>
                          <a:effectLst/>
                          <a:latin typeface="Calibri" panose="020F0502020204030204" pitchFamily="34" charset="0"/>
                          <a:cs typeface="Calibri" panose="020F0502020204030204" pitchFamily="34" charset="0"/>
                        </a:rPr>
                        <a:t>ADMIN</a:t>
                      </a:r>
                      <a:r>
                        <a:rPr lang="en-ZA" sz="2700" kern="1200" baseline="0" dirty="0">
                          <a:solidFill>
                            <a:srgbClr val="000000"/>
                          </a:solidFill>
                          <a:effectLst/>
                          <a:latin typeface="Calibri" panose="020F0502020204030204" pitchFamily="34" charset="0"/>
                          <a:cs typeface="Calibri" panose="020F0502020204030204" pitchFamily="34" charset="0"/>
                        </a:rPr>
                        <a:t> 1.2</a:t>
                      </a:r>
                      <a:endParaRPr lang="en-GB" sz="27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just">
                        <a:lnSpc>
                          <a:spcPct val="150000"/>
                        </a:lnSpc>
                        <a:spcAft>
                          <a:spcPts val="0"/>
                        </a:spcAft>
                      </a:pPr>
                      <a:r>
                        <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 services modernized (processes automated)</a:t>
                      </a:r>
                      <a:endParaRPr lang="en-GB"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ctr">
                        <a:lnSpc>
                          <a:spcPct val="150000"/>
                        </a:lnSpc>
                        <a:spcAft>
                          <a:spcPts val="0"/>
                        </a:spcAft>
                      </a:pPr>
                      <a:r>
                        <a:rPr lang="en-ZA" sz="2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GB"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ctr">
                        <a:lnSpc>
                          <a:spcPct val="150000"/>
                        </a:lnSpc>
                        <a:spcAft>
                          <a:spcPts val="0"/>
                        </a:spcAft>
                      </a:pPr>
                      <a:r>
                        <a:rPr lang="en-US"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just">
                        <a:lnSpc>
                          <a:spcPct val="150000"/>
                        </a:lnSpc>
                        <a:spcAft>
                          <a:spcPts val="0"/>
                        </a:spcAft>
                      </a:pPr>
                      <a:r>
                        <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development of the South African Geographical Names System was completed in</a:t>
                      </a:r>
                      <a:r>
                        <a:rPr lang="en-ZA" sz="27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Q3</a:t>
                      </a:r>
                      <a:r>
                        <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just">
                        <a:lnSpc>
                          <a:spcPct val="150000"/>
                        </a:lnSpc>
                        <a:spcAft>
                          <a:spcPts val="0"/>
                        </a:spcAft>
                      </a:pPr>
                      <a:endPar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ZA" sz="27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The Call Centre project only commenced recently following the appointment of a service provider. </a:t>
                      </a:r>
                    </a:p>
                    <a:p>
                      <a:pPr algn="just">
                        <a:lnSpc>
                          <a:spcPct val="150000"/>
                        </a:lnSpc>
                        <a:spcAft>
                          <a:spcPts val="0"/>
                        </a:spcAft>
                      </a:pPr>
                      <a:endPar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just">
                        <a:lnSpc>
                          <a:spcPct val="150000"/>
                        </a:lnSpc>
                        <a:spcAft>
                          <a:spcPts val="0"/>
                        </a:spcAft>
                      </a:pPr>
                      <a:r>
                        <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Delays with the commencement of the project due to tax clearance issues from the supplier side.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just">
                        <a:lnSpc>
                          <a:spcPct val="150000"/>
                        </a:lnSpc>
                        <a:spcAft>
                          <a:spcPts val="0"/>
                        </a:spcAft>
                      </a:pPr>
                      <a:r>
                        <a:rPr lang="en-ZA" sz="27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A purchase order was issued for the Call Centre and the project started with the configuration and customisation on the 22</a:t>
                      </a:r>
                      <a:r>
                        <a:rPr lang="en-ZA" sz="2700" b="0" i="0" u="none" strike="noStrike" cap="none" spc="0" baseline="30000" dirty="0">
                          <a:solidFill>
                            <a:srgbClr val="000000"/>
                          </a:solidFill>
                          <a:effectLst/>
                          <a:uFillTx/>
                          <a:latin typeface="Calibri" panose="020F0502020204030204" pitchFamily="34" charset="0"/>
                          <a:ea typeface="+mn-ea"/>
                          <a:cs typeface="Calibri" panose="020F0502020204030204" pitchFamily="34" charset="0"/>
                          <a:sym typeface="Helvetica Neue"/>
                        </a:rPr>
                        <a:t>nd</a:t>
                      </a:r>
                      <a:r>
                        <a:rPr lang="en-ZA" sz="27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  of March 2022. It is anticipated that the system will be completed during the first quarter of the 2022/23 financial year and the call centre will be launched thereafter.</a:t>
                      </a:r>
                      <a:endPar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10002"/>
                  </a:ext>
                </a:extLst>
              </a:tr>
            </a:tbl>
          </a:graphicData>
        </a:graphic>
      </p:graphicFrame>
      <p:sp>
        <p:nvSpPr>
          <p:cNvPr id="4" name="TextBox 3">
            <a:extLst>
              <a:ext uri="{FF2B5EF4-FFF2-40B4-BE49-F238E27FC236}">
                <a16:creationId xmlns:a16="http://schemas.microsoft.com/office/drawing/2014/main" xmlns="" id="{FF31A27C-499F-9EB0-5357-B4EB0FA89566}"/>
              </a:ext>
            </a:extLst>
          </p:cNvPr>
          <p:cNvSpPr txBox="1"/>
          <p:nvPr/>
        </p:nvSpPr>
        <p:spPr>
          <a:xfrm>
            <a:off x="22571249" y="13088135"/>
            <a:ext cx="129785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US" sz="3200" dirty="0"/>
              <a:t>16</a:t>
            </a:r>
            <a:endParaRPr kumimoji="0" lang="en-ZA" sz="32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xmlns="" val="15967231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1E906B52-924A-4690-8FEE-3E6406B34D89}"/>
              </a:ext>
            </a:extLst>
          </p:cNvPr>
          <p:cNvSpPr txBox="1"/>
          <p:nvPr/>
        </p:nvSpPr>
        <p:spPr>
          <a:xfrm>
            <a:off x="366640" y="745325"/>
            <a:ext cx="23301434"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dirty="0">
                <a:solidFill>
                  <a:srgbClr val="E3801E"/>
                </a:solidFill>
                <a:latin typeface="+mj-lt"/>
              </a:rPr>
              <a:t>PROGRAMME 1: ADMINISTRATION…CONT</a:t>
            </a:r>
            <a:endParaRPr sz="6600" b="1" dirty="0">
              <a:solidFill>
                <a:srgbClr val="E3801E"/>
              </a:solidFill>
              <a:latin typeface="+mj-lt"/>
            </a:endParaRPr>
          </a:p>
        </p:txBody>
      </p:sp>
      <p:graphicFrame>
        <p:nvGraphicFramePr>
          <p:cNvPr id="3" name="Content Placeholder 4">
            <a:extLst>
              <a:ext uri="{FF2B5EF4-FFF2-40B4-BE49-F238E27FC236}">
                <a16:creationId xmlns:a16="http://schemas.microsoft.com/office/drawing/2014/main" xmlns="" id="{3B3AA242-3639-445C-B1D3-7C9487683ACE}"/>
              </a:ext>
            </a:extLst>
          </p:cNvPr>
          <p:cNvGraphicFramePr>
            <a:graphicFrameLocks/>
          </p:cNvGraphicFramePr>
          <p:nvPr>
            <p:extLst>
              <p:ext uri="{D42A27DB-BD31-4B8C-83A1-F6EECF244321}">
                <p14:modId xmlns:p14="http://schemas.microsoft.com/office/powerpoint/2010/main" xmlns="" val="3580283396"/>
              </p:ext>
            </p:extLst>
          </p:nvPr>
        </p:nvGraphicFramePr>
        <p:xfrm>
          <a:off x="504497" y="3526157"/>
          <a:ext cx="23301433" cy="8329512"/>
        </p:xfrm>
        <a:graphic>
          <a:graphicData uri="http://schemas.openxmlformats.org/drawingml/2006/table">
            <a:tbl>
              <a:tblPr firstRow="1" bandRow="1">
                <a:tableStyleId>{93296810-A885-4BE3-A3E7-6D5BEEA58F35}</a:tableStyleId>
              </a:tblPr>
              <a:tblGrid>
                <a:gridCol w="3029901">
                  <a:extLst>
                    <a:ext uri="{9D8B030D-6E8A-4147-A177-3AD203B41FA5}">
                      <a16:colId xmlns:a16="http://schemas.microsoft.com/office/drawing/2014/main" xmlns="" val="2436631961"/>
                    </a:ext>
                  </a:extLst>
                </a:gridCol>
                <a:gridCol w="3760193">
                  <a:extLst>
                    <a:ext uri="{9D8B030D-6E8A-4147-A177-3AD203B41FA5}">
                      <a16:colId xmlns:a16="http://schemas.microsoft.com/office/drawing/2014/main" xmlns="" val="20000"/>
                    </a:ext>
                  </a:extLst>
                </a:gridCol>
                <a:gridCol w="2068105">
                  <a:extLst>
                    <a:ext uri="{9D8B030D-6E8A-4147-A177-3AD203B41FA5}">
                      <a16:colId xmlns:a16="http://schemas.microsoft.com/office/drawing/2014/main" xmlns="" val="20001"/>
                    </a:ext>
                  </a:extLst>
                </a:gridCol>
                <a:gridCol w="2256115">
                  <a:extLst>
                    <a:ext uri="{9D8B030D-6E8A-4147-A177-3AD203B41FA5}">
                      <a16:colId xmlns:a16="http://schemas.microsoft.com/office/drawing/2014/main" xmlns="" val="20002"/>
                    </a:ext>
                  </a:extLst>
                </a:gridCol>
                <a:gridCol w="5828299">
                  <a:extLst>
                    <a:ext uri="{9D8B030D-6E8A-4147-A177-3AD203B41FA5}">
                      <a16:colId xmlns:a16="http://schemas.microsoft.com/office/drawing/2014/main" xmlns="" val="20003"/>
                    </a:ext>
                  </a:extLst>
                </a:gridCol>
                <a:gridCol w="2950684">
                  <a:extLst>
                    <a:ext uri="{9D8B030D-6E8A-4147-A177-3AD203B41FA5}">
                      <a16:colId xmlns:a16="http://schemas.microsoft.com/office/drawing/2014/main" xmlns="" val="20004"/>
                    </a:ext>
                  </a:extLst>
                </a:gridCol>
                <a:gridCol w="3408136">
                  <a:extLst>
                    <a:ext uri="{9D8B030D-6E8A-4147-A177-3AD203B41FA5}">
                      <a16:colId xmlns:a16="http://schemas.microsoft.com/office/drawing/2014/main" xmlns="" val="3106084312"/>
                    </a:ext>
                  </a:extLst>
                </a:gridCol>
              </a:tblGrid>
              <a:tr h="186486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dirty="0">
                          <a:ln>
                            <a:noFill/>
                          </a:ln>
                          <a:solidFill>
                            <a:schemeClr val="bg1"/>
                          </a:solidFill>
                          <a:effectLst/>
                          <a:uFillTx/>
                          <a:latin typeface="+mn-lt"/>
                          <a:ea typeface="+mn-ea"/>
                          <a:cs typeface="+mn-cs"/>
                          <a:sym typeface="Helvetica Neue"/>
                        </a:rPr>
                        <a:t>INDICATOR CODE/NO.</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dirty="0">
                          <a:ln>
                            <a:noFill/>
                          </a:ln>
                          <a:solidFill>
                            <a:schemeClr val="bg1"/>
                          </a:solidFill>
                          <a:effectLst/>
                          <a:uFillTx/>
                          <a:latin typeface="+mn-lt"/>
                          <a:ea typeface="+mn-ea"/>
                          <a:cs typeface="+mn-cs"/>
                          <a:sym typeface="Helvetica Neue"/>
                        </a:rPr>
                        <a:t>PERFORMANCE INDICATOR</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dirty="0">
                          <a:ln>
                            <a:noFill/>
                          </a:ln>
                          <a:solidFill>
                            <a:schemeClr val="bg1"/>
                          </a:solidFill>
                          <a:effectLst/>
                          <a:uFillTx/>
                          <a:latin typeface="+mn-lt"/>
                          <a:ea typeface="+mn-ea"/>
                          <a:cs typeface="+mn-cs"/>
                          <a:sym typeface="Helvetica Neue"/>
                        </a:rPr>
                        <a:t>2021/22 ANNUAL TARGET </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noProof="0" dirty="0">
                          <a:ln>
                            <a:noFill/>
                          </a:ln>
                          <a:solidFill>
                            <a:schemeClr val="bg1"/>
                          </a:solidFill>
                          <a:effectLst/>
                          <a:uFillTx/>
                          <a:latin typeface="+mn-lt"/>
                          <a:ea typeface="+mn-ea"/>
                          <a:cs typeface="+mn-cs"/>
                          <a:sym typeface="Helvetica Neue"/>
                        </a:rPr>
                        <a:t>4th   </a:t>
                      </a:r>
                      <a:r>
                        <a:rPr kumimoji="0" lang="en-US" sz="2400" b="1" i="0" u="none" strike="noStrike" cap="none" spc="0" normalizeH="0" baseline="0" dirty="0">
                          <a:ln>
                            <a:noFill/>
                          </a:ln>
                          <a:solidFill>
                            <a:schemeClr val="bg1"/>
                          </a:solidFill>
                          <a:effectLst/>
                          <a:uFillTx/>
                          <a:latin typeface="+mn-lt"/>
                          <a:ea typeface="+mn-ea"/>
                          <a:cs typeface="+mn-cs"/>
                          <a:sym typeface="Helvetica Neue"/>
                        </a:rPr>
                        <a:t> QUARTER TARGET</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cap="none" spc="0" normalizeH="0" baseline="0" dirty="0">
                          <a:ln>
                            <a:noFill/>
                          </a:ln>
                          <a:solidFill>
                            <a:schemeClr val="bg1"/>
                          </a:solidFill>
                          <a:effectLst/>
                          <a:uFillTx/>
                          <a:latin typeface="+mn-lt"/>
                          <a:ea typeface="+mn-ea"/>
                          <a:cs typeface="+mn-cs"/>
                          <a:sym typeface="Helvetica Neue"/>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cap="none" spc="0" normalizeH="0" baseline="0" dirty="0">
                          <a:ln>
                            <a:noFill/>
                          </a:ln>
                          <a:solidFill>
                            <a:schemeClr val="bg1"/>
                          </a:solidFill>
                          <a:effectLst/>
                          <a:uFillTx/>
                          <a:latin typeface="+mn-lt"/>
                          <a:ea typeface="+mn-ea"/>
                          <a:cs typeface="+mn-cs"/>
                          <a:sym typeface="Helvetica Neue"/>
                        </a:rPr>
                        <a:t>MARCH 2022</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cap="none" spc="0" normalizeH="0" baseline="0" dirty="0">
                          <a:ln>
                            <a:noFill/>
                          </a:ln>
                          <a:solidFill>
                            <a:schemeClr val="bg1"/>
                          </a:solidFill>
                          <a:effectLst/>
                          <a:uFillTx/>
                          <a:latin typeface="+mn-lt"/>
                          <a:ea typeface="+mn-ea"/>
                          <a:cs typeface="+mn-cs"/>
                          <a:sym typeface="Helvetica Neue"/>
                        </a:rPr>
                        <a:t>REASON FOR DEVIATION</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cap="none" spc="0" normalizeH="0" baseline="0" dirty="0">
                          <a:ln>
                            <a:noFill/>
                          </a:ln>
                          <a:solidFill>
                            <a:schemeClr val="bg1"/>
                          </a:solidFill>
                          <a:effectLst/>
                          <a:uFillTx/>
                          <a:latin typeface="+mn-lt"/>
                          <a:ea typeface="+mn-ea"/>
                          <a:cs typeface="+mn-cs"/>
                          <a:sym typeface="Helvetica Neue"/>
                        </a:rPr>
                        <a:t>CORRECTIVE ACTION </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10000"/>
                  </a:ext>
                </a:extLst>
              </a:tr>
              <a:tr h="6464646">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cs typeface="Calibri" panose="020F0502020204030204" pitchFamily="34" charset="0"/>
                        </a:rPr>
                        <a:t>ADMIN 1.3 </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SAC awareness campaigns activated to profile the work of the Department</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ctr">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marL="0" marR="0" algn="just">
                        <a:lnSpc>
                          <a:spcPct val="150000"/>
                        </a:lnSpc>
                        <a:spcBef>
                          <a:spcPts val="0"/>
                        </a:spcBef>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(1) SAC awareness campaign for Human Rights Month was activated to profile the work of the Department.</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2548324421"/>
                  </a:ext>
                </a:extLst>
              </a:tr>
            </a:tbl>
          </a:graphicData>
        </a:graphic>
      </p:graphicFrame>
      <p:sp>
        <p:nvSpPr>
          <p:cNvPr id="4" name="TextBox 3">
            <a:extLst>
              <a:ext uri="{FF2B5EF4-FFF2-40B4-BE49-F238E27FC236}">
                <a16:creationId xmlns:a16="http://schemas.microsoft.com/office/drawing/2014/main" xmlns="" id="{0154DCDB-C8C7-5083-7451-AC1F03EAA436}"/>
              </a:ext>
            </a:extLst>
          </p:cNvPr>
          <p:cNvSpPr txBox="1"/>
          <p:nvPr/>
        </p:nvSpPr>
        <p:spPr>
          <a:xfrm>
            <a:off x="22545123" y="12493100"/>
            <a:ext cx="129785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US" sz="3200" dirty="0"/>
              <a:t>17</a:t>
            </a:r>
            <a:endParaRPr kumimoji="0" lang="en-ZA" sz="32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xmlns="" val="16725481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1E906B52-924A-4690-8FEE-3E6406B34D89}"/>
              </a:ext>
            </a:extLst>
          </p:cNvPr>
          <p:cNvSpPr txBox="1"/>
          <p:nvPr/>
        </p:nvSpPr>
        <p:spPr>
          <a:xfrm>
            <a:off x="478221" y="379565"/>
            <a:ext cx="23301434"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dirty="0">
                <a:solidFill>
                  <a:srgbClr val="E3801E"/>
                </a:solidFill>
                <a:latin typeface="+mj-lt"/>
              </a:rPr>
              <a:t>PROGRAMME 1: ADMINISTRATION…CONT</a:t>
            </a:r>
            <a:endParaRPr sz="6600" b="1" dirty="0">
              <a:solidFill>
                <a:srgbClr val="E3801E"/>
              </a:solidFill>
              <a:latin typeface="+mj-lt"/>
            </a:endParaRPr>
          </a:p>
        </p:txBody>
      </p:sp>
      <p:graphicFrame>
        <p:nvGraphicFramePr>
          <p:cNvPr id="3" name="Content Placeholder 4">
            <a:extLst>
              <a:ext uri="{FF2B5EF4-FFF2-40B4-BE49-F238E27FC236}">
                <a16:creationId xmlns:a16="http://schemas.microsoft.com/office/drawing/2014/main" xmlns="" id="{BD08B247-D978-4A0D-B1E9-42455026EA0F}"/>
              </a:ext>
            </a:extLst>
          </p:cNvPr>
          <p:cNvGraphicFramePr>
            <a:graphicFrameLocks/>
          </p:cNvGraphicFramePr>
          <p:nvPr>
            <p:extLst>
              <p:ext uri="{D42A27DB-BD31-4B8C-83A1-F6EECF244321}">
                <p14:modId xmlns:p14="http://schemas.microsoft.com/office/powerpoint/2010/main" xmlns="" val="856326831"/>
              </p:ext>
            </p:extLst>
          </p:nvPr>
        </p:nvGraphicFramePr>
        <p:xfrm>
          <a:off x="604345" y="3462733"/>
          <a:ext cx="23175310" cy="8148020"/>
        </p:xfrm>
        <a:graphic>
          <a:graphicData uri="http://schemas.openxmlformats.org/drawingml/2006/table">
            <a:tbl>
              <a:tblPr firstRow="1" bandRow="1">
                <a:tableStyleId>{93296810-A885-4BE3-A3E7-6D5BEEA58F35}</a:tableStyleId>
              </a:tblPr>
              <a:tblGrid>
                <a:gridCol w="2611379">
                  <a:extLst>
                    <a:ext uri="{9D8B030D-6E8A-4147-A177-3AD203B41FA5}">
                      <a16:colId xmlns:a16="http://schemas.microsoft.com/office/drawing/2014/main" xmlns="" val="2436631961"/>
                    </a:ext>
                  </a:extLst>
                </a:gridCol>
                <a:gridCol w="3730539">
                  <a:extLst>
                    <a:ext uri="{9D8B030D-6E8A-4147-A177-3AD203B41FA5}">
                      <a16:colId xmlns:a16="http://schemas.microsoft.com/office/drawing/2014/main" xmlns="" val="20000"/>
                    </a:ext>
                  </a:extLst>
                </a:gridCol>
                <a:gridCol w="2068481">
                  <a:extLst>
                    <a:ext uri="{9D8B030D-6E8A-4147-A177-3AD203B41FA5}">
                      <a16:colId xmlns:a16="http://schemas.microsoft.com/office/drawing/2014/main" xmlns="" val="20001"/>
                    </a:ext>
                  </a:extLst>
                </a:gridCol>
                <a:gridCol w="2242770">
                  <a:extLst>
                    <a:ext uri="{9D8B030D-6E8A-4147-A177-3AD203B41FA5}">
                      <a16:colId xmlns:a16="http://schemas.microsoft.com/office/drawing/2014/main" xmlns="" val="20002"/>
                    </a:ext>
                  </a:extLst>
                </a:gridCol>
                <a:gridCol w="6304378">
                  <a:extLst>
                    <a:ext uri="{9D8B030D-6E8A-4147-A177-3AD203B41FA5}">
                      <a16:colId xmlns:a16="http://schemas.microsoft.com/office/drawing/2014/main" xmlns="" val="20003"/>
                    </a:ext>
                  </a:extLst>
                </a:gridCol>
                <a:gridCol w="2940489">
                  <a:extLst>
                    <a:ext uri="{9D8B030D-6E8A-4147-A177-3AD203B41FA5}">
                      <a16:colId xmlns:a16="http://schemas.microsoft.com/office/drawing/2014/main" xmlns="" val="20004"/>
                    </a:ext>
                  </a:extLst>
                </a:gridCol>
                <a:gridCol w="3277274">
                  <a:extLst>
                    <a:ext uri="{9D8B030D-6E8A-4147-A177-3AD203B41FA5}">
                      <a16:colId xmlns:a16="http://schemas.microsoft.com/office/drawing/2014/main" xmlns="" val="3106084312"/>
                    </a:ext>
                  </a:extLst>
                </a:gridCol>
              </a:tblGrid>
              <a:tr h="15326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dirty="0">
                          <a:ln>
                            <a:noFill/>
                          </a:ln>
                          <a:solidFill>
                            <a:schemeClr val="bg1"/>
                          </a:solidFill>
                          <a:effectLst/>
                          <a:uFillTx/>
                          <a:latin typeface="+mn-lt"/>
                          <a:ea typeface="+mn-ea"/>
                          <a:cs typeface="+mn-cs"/>
                          <a:sym typeface="Helvetica Neue"/>
                        </a:rPr>
                        <a:t>INDICATOR CODE/NO.</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dirty="0">
                          <a:ln>
                            <a:noFill/>
                          </a:ln>
                          <a:solidFill>
                            <a:schemeClr val="bg1"/>
                          </a:solidFill>
                          <a:effectLst/>
                          <a:uFillTx/>
                          <a:latin typeface="+mn-lt"/>
                          <a:ea typeface="+mn-ea"/>
                          <a:cs typeface="+mn-cs"/>
                          <a:sym typeface="Helvetica Neue"/>
                        </a:rPr>
                        <a:t>PERFORMANCE INDICATOR</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dirty="0">
                          <a:ln>
                            <a:noFill/>
                          </a:ln>
                          <a:solidFill>
                            <a:schemeClr val="bg1"/>
                          </a:solidFill>
                          <a:effectLst/>
                          <a:uFillTx/>
                          <a:latin typeface="+mn-lt"/>
                          <a:ea typeface="+mn-ea"/>
                          <a:cs typeface="+mn-cs"/>
                          <a:sym typeface="Helvetica Neue"/>
                        </a:rPr>
                        <a:t>2021/22 ANNUAL TARGET </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spc="0" normalizeH="0" baseline="0" noProof="0" dirty="0">
                          <a:ln>
                            <a:noFill/>
                          </a:ln>
                          <a:solidFill>
                            <a:schemeClr val="bg1"/>
                          </a:solidFill>
                          <a:effectLst/>
                          <a:uFillTx/>
                          <a:latin typeface="+mn-lt"/>
                          <a:ea typeface="+mn-ea"/>
                          <a:cs typeface="+mn-cs"/>
                          <a:sym typeface="Helvetica Neue"/>
                        </a:rPr>
                        <a:t>4th    </a:t>
                      </a:r>
                      <a:r>
                        <a:rPr kumimoji="0" lang="en-US" sz="2400" b="1" i="0" u="none" strike="noStrike" cap="none" spc="0" normalizeH="0" baseline="0" dirty="0">
                          <a:ln>
                            <a:noFill/>
                          </a:ln>
                          <a:solidFill>
                            <a:schemeClr val="bg1"/>
                          </a:solidFill>
                          <a:effectLst/>
                          <a:uFillTx/>
                          <a:latin typeface="+mn-lt"/>
                          <a:ea typeface="+mn-ea"/>
                          <a:cs typeface="+mn-cs"/>
                          <a:sym typeface="Helvetica Neue"/>
                        </a:rPr>
                        <a:t> QUARTER TARGET</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cap="none" spc="0" normalizeH="0" baseline="0" dirty="0">
                          <a:ln>
                            <a:noFill/>
                          </a:ln>
                          <a:solidFill>
                            <a:schemeClr val="bg1"/>
                          </a:solidFill>
                          <a:effectLst/>
                          <a:uFillTx/>
                          <a:latin typeface="+mn-lt"/>
                          <a:ea typeface="+mn-ea"/>
                          <a:cs typeface="+mn-cs"/>
                          <a:sym typeface="Helvetica Neue"/>
                        </a:rPr>
                        <a:t>ACTUAL ACHIEVEMENT AS AT  MARCH 2021</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cap="none" spc="0" normalizeH="0" baseline="0" dirty="0">
                          <a:ln>
                            <a:noFill/>
                          </a:ln>
                          <a:solidFill>
                            <a:schemeClr val="bg1"/>
                          </a:solidFill>
                          <a:effectLst/>
                          <a:uFillTx/>
                          <a:latin typeface="+mn-lt"/>
                          <a:ea typeface="+mn-ea"/>
                          <a:cs typeface="+mn-cs"/>
                          <a:sym typeface="Helvetica Neue"/>
                        </a:rPr>
                        <a:t>REASON FOR DEVIATION</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cap="none" spc="0" normalizeH="0" baseline="0" dirty="0">
                          <a:ln>
                            <a:noFill/>
                          </a:ln>
                          <a:solidFill>
                            <a:schemeClr val="bg1"/>
                          </a:solidFill>
                          <a:effectLst/>
                          <a:uFillTx/>
                          <a:latin typeface="+mn-lt"/>
                          <a:ea typeface="+mn-ea"/>
                          <a:cs typeface="+mn-cs"/>
                          <a:sym typeface="Helvetica Neue"/>
                        </a:rPr>
                        <a:t>CORRECTIVE ACTION </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10000"/>
                  </a:ext>
                </a:extLst>
              </a:tr>
              <a:tr h="661534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cs typeface="Calibri" panose="020F0502020204030204" pitchFamily="34" charset="0"/>
                        </a:rPr>
                        <a:t>ADMIN 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just">
                        <a:lnSpc>
                          <a:spcPct val="10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Percentage of invoices paid within 30 days</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ctr">
                        <a:lnSpc>
                          <a:spcPct val="10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457200" algn="ctr">
                        <a:lnSpc>
                          <a:spcPct val="10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ctr">
                        <a:lnSpc>
                          <a:spcPct val="10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just"/>
                      <a:r>
                        <a:rPr lang="en-ZA" sz="3200" kern="1200" dirty="0">
                          <a:solidFill>
                            <a:srgbClr val="000000"/>
                          </a:solidFill>
                          <a:effectLst/>
                          <a:latin typeface="Calibri" panose="020F0502020204030204" pitchFamily="34" charset="0"/>
                          <a:ea typeface="+mn-ea"/>
                          <a:cs typeface="Calibri" panose="020F0502020204030204" pitchFamily="34" charset="0"/>
                        </a:rPr>
                        <a:t>100% of invoices were paid within 30 days in the fourth quarter.</a:t>
                      </a:r>
                    </a:p>
                    <a:p>
                      <a:pPr algn="just"/>
                      <a:endParaRPr lang="en-ZA" sz="3200" kern="1200" dirty="0">
                        <a:solidFill>
                          <a:srgbClr val="000000"/>
                        </a:solidFill>
                        <a:effectLst/>
                        <a:latin typeface="Calibri" panose="020F0502020204030204" pitchFamily="34" charset="0"/>
                        <a:ea typeface="+mn-ea"/>
                        <a:cs typeface="Calibri" panose="020F0502020204030204" pitchFamily="34" charset="0"/>
                      </a:endParaRPr>
                    </a:p>
                    <a:p>
                      <a:pPr marL="457200" indent="-457200" algn="just">
                        <a:buFont typeface="Wingdings" panose="05000000000000000000" pitchFamily="2" charset="2"/>
                        <a:buChar char="§"/>
                      </a:pPr>
                      <a:r>
                        <a:rPr lang="en-ZA" sz="3200" kern="1200" dirty="0">
                          <a:solidFill>
                            <a:srgbClr val="000000"/>
                          </a:solidFill>
                          <a:effectLst/>
                          <a:latin typeface="Calibri" panose="020F0502020204030204" pitchFamily="34" charset="0"/>
                          <a:ea typeface="+mn-ea"/>
                          <a:cs typeface="Calibri" panose="020F0502020204030204" pitchFamily="34" charset="0"/>
                        </a:rPr>
                        <a:t>JANUARY: 137 (R17 384 984.51)</a:t>
                      </a:r>
                    </a:p>
                    <a:p>
                      <a:pPr marL="457200" indent="-457200" algn="just">
                        <a:buFont typeface="Wingdings" panose="05000000000000000000" pitchFamily="2" charset="2"/>
                        <a:buChar char="§"/>
                      </a:pPr>
                      <a:r>
                        <a:rPr lang="en-ZA" sz="3200" kern="1200" dirty="0">
                          <a:solidFill>
                            <a:srgbClr val="000000"/>
                          </a:solidFill>
                          <a:effectLst/>
                          <a:latin typeface="Calibri" panose="020F0502020204030204" pitchFamily="34" charset="0"/>
                          <a:ea typeface="+mn-ea"/>
                          <a:cs typeface="Calibri" panose="020F0502020204030204" pitchFamily="34" charset="0"/>
                        </a:rPr>
                        <a:t>FEBRUARY: 179 (R33 327 618.46)</a:t>
                      </a:r>
                    </a:p>
                    <a:p>
                      <a:pPr marL="457200" indent="-457200" algn="just">
                        <a:buFont typeface="Wingdings" panose="05000000000000000000" pitchFamily="2" charset="2"/>
                        <a:buChar char="§"/>
                      </a:pPr>
                      <a:r>
                        <a:rPr lang="en-ZA" sz="3200" kern="1200" dirty="0">
                          <a:solidFill>
                            <a:srgbClr val="000000"/>
                          </a:solidFill>
                          <a:effectLst/>
                          <a:latin typeface="Calibri" panose="020F0502020204030204" pitchFamily="34" charset="0"/>
                          <a:ea typeface="+mn-ea"/>
                          <a:cs typeface="Calibri" panose="020F0502020204030204" pitchFamily="34" charset="0"/>
                        </a:rPr>
                        <a:t>APRIL: 324 (R72 740 347.60)</a:t>
                      </a:r>
                    </a:p>
                    <a:p>
                      <a:pPr algn="just"/>
                      <a:endParaRPr lang="en-ZA" sz="3200" kern="1200" dirty="0">
                        <a:solidFill>
                          <a:srgbClr val="000000"/>
                        </a:solidFill>
                        <a:effectLst/>
                        <a:latin typeface="Calibri" panose="020F0502020204030204" pitchFamily="34" charset="0"/>
                        <a:ea typeface="+mn-ea"/>
                        <a:cs typeface="Calibri" panose="020F0502020204030204" pitchFamily="34" charset="0"/>
                      </a:endParaRPr>
                    </a:p>
                    <a:p>
                      <a:pPr algn="just"/>
                      <a:r>
                        <a:rPr lang="en-ZA" sz="3200" kern="1200" dirty="0">
                          <a:solidFill>
                            <a:srgbClr val="000000"/>
                          </a:solidFill>
                          <a:effectLst/>
                          <a:latin typeface="Calibri" panose="020F0502020204030204" pitchFamily="34" charset="0"/>
                          <a:ea typeface="+mn-ea"/>
                          <a:cs typeface="Calibri" panose="020F0502020204030204" pitchFamily="34" charset="0"/>
                        </a:rPr>
                        <a:t>Total number of invoices processed from January to March 2022 is 640.</a:t>
                      </a:r>
                    </a:p>
                    <a:p>
                      <a:pPr algn="just"/>
                      <a:r>
                        <a:rPr lang="en-ZA" sz="3200" kern="1200" dirty="0">
                          <a:solidFill>
                            <a:srgbClr val="000000"/>
                          </a:solidFill>
                          <a:effectLst/>
                          <a:latin typeface="Calibri" panose="020F0502020204030204" pitchFamily="34" charset="0"/>
                          <a:ea typeface="+mn-ea"/>
                          <a:cs typeface="Calibri" panose="020F0502020204030204" pitchFamily="34" charset="0"/>
                        </a:rPr>
                        <a:t>Total amount of invoices paid from January to March 2022  is                   R123 452 950.57</a:t>
                      </a:r>
                    </a:p>
                    <a:p>
                      <a:pPr algn="just"/>
                      <a:endParaRPr lang="en-US" sz="3200" kern="1200" dirty="0">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ctr">
                        <a:lnSpc>
                          <a:spcPct val="10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ctr">
                        <a:lnSpc>
                          <a:spcPct val="10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654405993"/>
                  </a:ext>
                </a:extLst>
              </a:tr>
            </a:tbl>
          </a:graphicData>
        </a:graphic>
      </p:graphicFrame>
      <p:sp>
        <p:nvSpPr>
          <p:cNvPr id="4" name="TextBox 3">
            <a:extLst>
              <a:ext uri="{FF2B5EF4-FFF2-40B4-BE49-F238E27FC236}">
                <a16:creationId xmlns:a16="http://schemas.microsoft.com/office/drawing/2014/main" xmlns="" id="{BAEDD8D4-5BF5-905F-0786-22B42A5C81A7}"/>
              </a:ext>
            </a:extLst>
          </p:cNvPr>
          <p:cNvSpPr txBox="1"/>
          <p:nvPr/>
        </p:nvSpPr>
        <p:spPr>
          <a:xfrm>
            <a:off x="22545123" y="12493100"/>
            <a:ext cx="129785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US" sz="3200" dirty="0"/>
              <a:t>18</a:t>
            </a:r>
            <a:endParaRPr kumimoji="0" lang="en-ZA" sz="32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xmlns="" val="248216605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1E906B52-924A-4690-8FEE-3E6406B34D89}"/>
              </a:ext>
            </a:extLst>
          </p:cNvPr>
          <p:cNvSpPr txBox="1"/>
          <p:nvPr/>
        </p:nvSpPr>
        <p:spPr>
          <a:xfrm>
            <a:off x="366640" y="745325"/>
            <a:ext cx="23301434"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dirty="0">
                <a:solidFill>
                  <a:srgbClr val="E3801E"/>
                </a:solidFill>
                <a:latin typeface="+mj-lt"/>
              </a:rPr>
              <a:t>PROGRAMME 1: ADMINISTRATION…CONT</a:t>
            </a:r>
            <a:endParaRPr sz="6600" b="1" dirty="0">
              <a:solidFill>
                <a:srgbClr val="E3801E"/>
              </a:solidFill>
              <a:latin typeface="+mj-lt"/>
            </a:endParaRPr>
          </a:p>
        </p:txBody>
      </p:sp>
      <p:graphicFrame>
        <p:nvGraphicFramePr>
          <p:cNvPr id="5" name="Content Placeholder 4">
            <a:extLst>
              <a:ext uri="{FF2B5EF4-FFF2-40B4-BE49-F238E27FC236}">
                <a16:creationId xmlns:a16="http://schemas.microsoft.com/office/drawing/2014/main" xmlns="" id="{39C21E85-38D9-4705-A3B6-BA2829FF9A62}"/>
              </a:ext>
            </a:extLst>
          </p:cNvPr>
          <p:cNvGraphicFramePr>
            <a:graphicFrameLocks/>
          </p:cNvGraphicFramePr>
          <p:nvPr>
            <p:extLst>
              <p:ext uri="{D42A27DB-BD31-4B8C-83A1-F6EECF244321}">
                <p14:modId xmlns:p14="http://schemas.microsoft.com/office/powerpoint/2010/main" xmlns="" val="2031364498"/>
              </p:ext>
            </p:extLst>
          </p:nvPr>
        </p:nvGraphicFramePr>
        <p:xfrm>
          <a:off x="567559" y="3333186"/>
          <a:ext cx="23462023" cy="8364828"/>
        </p:xfrm>
        <a:graphic>
          <a:graphicData uri="http://schemas.openxmlformats.org/drawingml/2006/table">
            <a:tbl>
              <a:tblPr firstRow="1" bandRow="1">
                <a:tableStyleId>{93296810-A885-4BE3-A3E7-6D5BEEA58F35}</a:tableStyleId>
              </a:tblPr>
              <a:tblGrid>
                <a:gridCol w="2643686">
                  <a:extLst>
                    <a:ext uri="{9D8B030D-6E8A-4147-A177-3AD203B41FA5}">
                      <a16:colId xmlns:a16="http://schemas.microsoft.com/office/drawing/2014/main" xmlns="" val="2436631961"/>
                    </a:ext>
                  </a:extLst>
                </a:gridCol>
                <a:gridCol w="3776691">
                  <a:extLst>
                    <a:ext uri="{9D8B030D-6E8A-4147-A177-3AD203B41FA5}">
                      <a16:colId xmlns:a16="http://schemas.microsoft.com/office/drawing/2014/main" xmlns="" val="20000"/>
                    </a:ext>
                  </a:extLst>
                </a:gridCol>
                <a:gridCol w="2623897">
                  <a:extLst>
                    <a:ext uri="{9D8B030D-6E8A-4147-A177-3AD203B41FA5}">
                      <a16:colId xmlns:a16="http://schemas.microsoft.com/office/drawing/2014/main" xmlns="" val="20001"/>
                    </a:ext>
                  </a:extLst>
                </a:gridCol>
                <a:gridCol w="2663987">
                  <a:extLst>
                    <a:ext uri="{9D8B030D-6E8A-4147-A177-3AD203B41FA5}">
                      <a16:colId xmlns:a16="http://schemas.microsoft.com/office/drawing/2014/main" xmlns="" val="20002"/>
                    </a:ext>
                  </a:extLst>
                </a:gridCol>
                <a:gridCol w="5671938">
                  <a:extLst>
                    <a:ext uri="{9D8B030D-6E8A-4147-A177-3AD203B41FA5}">
                      <a16:colId xmlns:a16="http://schemas.microsoft.com/office/drawing/2014/main" xmlns="" val="20003"/>
                    </a:ext>
                  </a:extLst>
                </a:gridCol>
                <a:gridCol w="2764005">
                  <a:extLst>
                    <a:ext uri="{9D8B030D-6E8A-4147-A177-3AD203B41FA5}">
                      <a16:colId xmlns:a16="http://schemas.microsoft.com/office/drawing/2014/main" xmlns="" val="20004"/>
                    </a:ext>
                  </a:extLst>
                </a:gridCol>
                <a:gridCol w="3317819">
                  <a:extLst>
                    <a:ext uri="{9D8B030D-6E8A-4147-A177-3AD203B41FA5}">
                      <a16:colId xmlns:a16="http://schemas.microsoft.com/office/drawing/2014/main" xmlns="" val="3106084312"/>
                    </a:ext>
                  </a:extLst>
                </a:gridCol>
              </a:tblGrid>
              <a:tr h="239602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INDICATOR CODE/NO.</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PERFORMANCE INDICATOR</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2021/22 ANNUAL TARGET </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1" i="0" u="none" strike="noStrike" cap="none" spc="0" normalizeH="0" baseline="0" noProof="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4th    </a:t>
                      </a:r>
                      <a:r>
                        <a:rPr kumimoji="0" lang="en-US" sz="26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 QUARTER TARGET</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6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ACTUAL ACHIEVEMENT AS AT  MARCH 2021</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6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REASON FOR DEVIATION</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6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CORRECTIVE ACTION </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10000"/>
                  </a:ext>
                </a:extLst>
              </a:tr>
              <a:tr h="5968802">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ZA" sz="3200" kern="1200" dirty="0">
                          <a:solidFill>
                            <a:srgbClr val="000000"/>
                          </a:solidFill>
                          <a:effectLst/>
                          <a:latin typeface="Calibri" panose="020F0502020204030204" pitchFamily="34" charset="0"/>
                          <a:cs typeface="Calibri" panose="020F0502020204030204" pitchFamily="34" charset="0"/>
                        </a:rPr>
                        <a:t>ADMIN 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Percentage of councils/boards that are fully constituted</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just">
                        <a:lnSpc>
                          <a:spcPct val="150000"/>
                        </a:lnSpc>
                      </a:pPr>
                      <a:r>
                        <a:rPr lang="en-ZA" sz="3200" kern="1200" dirty="0">
                          <a:solidFill>
                            <a:srgbClr val="000000"/>
                          </a:solidFill>
                          <a:effectLst/>
                          <a:latin typeface="Calibri" panose="020F0502020204030204" pitchFamily="34" charset="0"/>
                          <a:ea typeface="+mn-ea"/>
                          <a:cs typeface="Calibri" panose="020F0502020204030204" pitchFamily="34" charset="0"/>
                        </a:rPr>
                        <a:t>100% of councils/boards were fully constituted during the quarter under review.</a:t>
                      </a:r>
                      <a:endParaRPr lang="en-US" sz="3200" kern="1200" dirty="0">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ctr">
                        <a:lnSpc>
                          <a:spcPct val="150000"/>
                        </a:lnSpc>
                      </a:pPr>
                      <a:r>
                        <a:rPr lang="en-ZA" sz="3200" dirty="0">
                          <a:solidFill>
                            <a:srgbClr val="000000"/>
                          </a:solidFill>
                          <a:effectLst/>
                          <a:latin typeface="Calibri" panose="020F0502020204030204" pitchFamily="34" charset="0"/>
                          <a:ea typeface="Arial Narrow" panose="020B0606020202030204" pitchFamily="34" charset="0"/>
                          <a:cs typeface="Calibri" panose="020F0502020204030204" pitchFamily="34" charset="0"/>
                        </a:rPr>
                        <a:t>-</a:t>
                      </a:r>
                      <a:endParaRPr lang="en-US" sz="3200" dirty="0">
                        <a:solidFill>
                          <a:srgbClr val="000000"/>
                        </a:solidFill>
                        <a:effectLst/>
                        <a:latin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ctr">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767188833"/>
                  </a:ext>
                </a:extLst>
              </a:tr>
            </a:tbl>
          </a:graphicData>
        </a:graphic>
      </p:graphicFrame>
      <p:sp>
        <p:nvSpPr>
          <p:cNvPr id="4" name="TextBox 3">
            <a:extLst>
              <a:ext uri="{FF2B5EF4-FFF2-40B4-BE49-F238E27FC236}">
                <a16:creationId xmlns:a16="http://schemas.microsoft.com/office/drawing/2014/main" xmlns="" id="{B39A2987-C7F1-29F5-CEB9-24D381BF8912}"/>
              </a:ext>
            </a:extLst>
          </p:cNvPr>
          <p:cNvSpPr txBox="1"/>
          <p:nvPr/>
        </p:nvSpPr>
        <p:spPr>
          <a:xfrm>
            <a:off x="22545123" y="12493100"/>
            <a:ext cx="129785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US" sz="3200" dirty="0"/>
              <a:t>19</a:t>
            </a:r>
            <a:endParaRPr kumimoji="0" lang="en-ZA" sz="32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xmlns="" val="45192984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4"/>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2"/>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4" name="Rectangle 3">
            <a:extLst>
              <a:ext uri="{FF2B5EF4-FFF2-40B4-BE49-F238E27FC236}">
                <a16:creationId xmlns:a16="http://schemas.microsoft.com/office/drawing/2014/main" xmlns="" id="{2080B743-589B-4421-AC16-BA43841D81A6}"/>
              </a:ext>
            </a:extLst>
          </p:cNvPr>
          <p:cNvSpPr/>
          <p:nvPr/>
        </p:nvSpPr>
        <p:spPr>
          <a:xfrm>
            <a:off x="5233988" y="686556"/>
            <a:ext cx="13916024" cy="1107996"/>
          </a:xfrm>
          <a:prstGeom prst="rect">
            <a:avLst/>
          </a:prstGeom>
        </p:spPr>
        <p:txBody>
          <a:bodyPr wrap="square">
            <a:spAutoFit/>
          </a:bodyPr>
          <a:lstStyle/>
          <a:p>
            <a:r>
              <a:rPr lang="en-ZA" sz="6600" b="1" dirty="0">
                <a:solidFill>
                  <a:srgbClr val="E3801E"/>
                </a:solidFill>
                <a:latin typeface="Calibri" panose="020F0502020204030204" pitchFamily="34" charset="0"/>
                <a:cs typeface="Calibri" panose="020F0502020204030204" pitchFamily="34" charset="0"/>
              </a:rPr>
              <a:t>PRESENTATION OUTLINE</a:t>
            </a:r>
          </a:p>
        </p:txBody>
      </p:sp>
      <p:sp>
        <p:nvSpPr>
          <p:cNvPr id="5" name="Rectangle 4">
            <a:extLst>
              <a:ext uri="{FF2B5EF4-FFF2-40B4-BE49-F238E27FC236}">
                <a16:creationId xmlns:a16="http://schemas.microsoft.com/office/drawing/2014/main" xmlns="" id="{E4048ACE-D05F-4B6C-ABC0-A10AB7AC80D3}"/>
              </a:ext>
            </a:extLst>
          </p:cNvPr>
          <p:cNvSpPr/>
          <p:nvPr/>
        </p:nvSpPr>
        <p:spPr>
          <a:xfrm>
            <a:off x="777240" y="3548952"/>
            <a:ext cx="22449303" cy="8253221"/>
          </a:xfrm>
          <a:prstGeom prst="rect">
            <a:avLst/>
          </a:prstGeom>
        </p:spPr>
        <p:txBody>
          <a:bodyPr wrap="square">
            <a:spAutoFit/>
          </a:bodyPr>
          <a:lstStyle/>
          <a:p>
            <a:pPr lvl="0" algn="just">
              <a:lnSpc>
                <a:spcPct val="150000"/>
              </a:lnSpc>
              <a:buFont typeface="Wingdings" panose="05000000000000000000" pitchFamily="2" charset="2"/>
              <a:buChar char="§"/>
            </a:pPr>
            <a:r>
              <a:rPr lang="en-ZA" sz="6000" dirty="0">
                <a:solidFill>
                  <a:prstClr val="black"/>
                </a:solidFill>
                <a:latin typeface="Calibri"/>
              </a:rPr>
              <a:t>Purpose</a:t>
            </a:r>
          </a:p>
          <a:p>
            <a:pPr lvl="0" algn="just">
              <a:lnSpc>
                <a:spcPct val="150000"/>
              </a:lnSpc>
              <a:buFont typeface="Wingdings" panose="05000000000000000000" pitchFamily="2" charset="2"/>
              <a:buChar char="§"/>
            </a:pPr>
            <a:r>
              <a:rPr lang="en-ZA" sz="6000" dirty="0">
                <a:solidFill>
                  <a:prstClr val="black"/>
                </a:solidFill>
                <a:latin typeface="Calibri"/>
              </a:rPr>
              <a:t>Introduction</a:t>
            </a:r>
          </a:p>
          <a:p>
            <a:pPr lvl="0" algn="just">
              <a:lnSpc>
                <a:spcPct val="150000"/>
              </a:lnSpc>
              <a:buFont typeface="Wingdings" panose="05000000000000000000" pitchFamily="2" charset="2"/>
              <a:buChar char="§"/>
            </a:pPr>
            <a:r>
              <a:rPr lang="en-ZA" sz="6000" dirty="0">
                <a:solidFill>
                  <a:prstClr val="black"/>
                </a:solidFill>
                <a:latin typeface="Calibri"/>
              </a:rPr>
              <a:t>Performance Overview </a:t>
            </a:r>
          </a:p>
          <a:p>
            <a:pPr lvl="0" algn="just">
              <a:lnSpc>
                <a:spcPct val="150000"/>
              </a:lnSpc>
              <a:buFont typeface="Wingdings" panose="05000000000000000000" pitchFamily="2" charset="2"/>
              <a:buChar char="§"/>
            </a:pPr>
            <a:r>
              <a:rPr lang="en-ZA" sz="6000" dirty="0">
                <a:solidFill>
                  <a:prstClr val="black"/>
                </a:solidFill>
                <a:latin typeface="Calibri"/>
              </a:rPr>
              <a:t>Departmental performance overview results</a:t>
            </a:r>
          </a:p>
          <a:p>
            <a:pPr lvl="0" algn="just">
              <a:lnSpc>
                <a:spcPct val="150000"/>
              </a:lnSpc>
              <a:buFont typeface="Wingdings" panose="05000000000000000000" pitchFamily="2" charset="2"/>
              <a:buChar char="§"/>
            </a:pPr>
            <a:r>
              <a:rPr lang="en-ZA" sz="6000" dirty="0">
                <a:solidFill>
                  <a:prstClr val="black"/>
                </a:solidFill>
                <a:latin typeface="Calibri"/>
              </a:rPr>
              <a:t>Overview of program-specific performance</a:t>
            </a:r>
          </a:p>
          <a:p>
            <a:pPr lvl="0" algn="just">
              <a:lnSpc>
                <a:spcPct val="150000"/>
              </a:lnSpc>
              <a:buFont typeface="Wingdings" panose="05000000000000000000" pitchFamily="2" charset="2"/>
              <a:buChar char="§"/>
            </a:pPr>
            <a:r>
              <a:rPr lang="en-ZA" sz="6000" dirty="0">
                <a:solidFill>
                  <a:prstClr val="black"/>
                </a:solidFill>
                <a:latin typeface="Calibri"/>
              </a:rPr>
              <a:t>Financial Report : Fourth quarter</a:t>
            </a:r>
            <a:endParaRPr lang="en-ZA" sz="6000" dirty="0"/>
          </a:p>
        </p:txBody>
      </p:sp>
      <p:sp>
        <p:nvSpPr>
          <p:cNvPr id="7" name="TextBox 6"/>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3200" b="1" i="0" u="none" strike="noStrike" cap="none" spc="0" normalizeH="0" baseline="0" dirty="0">
                <a:ln>
                  <a:noFill/>
                </a:ln>
                <a:solidFill>
                  <a:srgbClr val="5E5E5E"/>
                </a:solidFill>
                <a:effectLst/>
                <a:uFillTx/>
                <a:latin typeface="Arial Black" panose="020B0A04020102020204" pitchFamily="34" charset="0"/>
                <a:ea typeface="Verdana" panose="020B0604030504040204" pitchFamily="34" charset="0"/>
                <a:cs typeface="Arial" panose="020B0604020202020204" pitchFamily="34" charset="0"/>
                <a:sym typeface="Helvetica Neue"/>
              </a:rPr>
              <a:t>2</a:t>
            </a:r>
          </a:p>
        </p:txBody>
      </p:sp>
    </p:spTree>
    <p:extLst>
      <p:ext uri="{BB962C8B-B14F-4D97-AF65-F5344CB8AC3E}">
        <p14:creationId xmlns:p14="http://schemas.microsoft.com/office/powerpoint/2010/main" xmlns="" val="238716592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
            <a:extLst>
              <a:ext uri="{FF2B5EF4-FFF2-40B4-BE49-F238E27FC236}">
                <a16:creationId xmlns:a16="http://schemas.microsoft.com/office/drawing/2014/main" xmlns="" id="{E417F218-1F72-4EEE-9DA9-049E7667FD04}"/>
              </a:ext>
            </a:extLst>
          </p:cNvPr>
          <p:cNvSpPr txBox="1"/>
          <p:nvPr/>
        </p:nvSpPr>
        <p:spPr>
          <a:xfrm>
            <a:off x="738963" y="905388"/>
            <a:ext cx="22314195"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2:RECREATION DEVELOPMENT AND SPORT PROMOTION</a:t>
            </a:r>
            <a:endParaRPr sz="4800" b="1" dirty="0">
              <a:solidFill>
                <a:srgbClr val="E3801E"/>
              </a:solidFill>
              <a:latin typeface="+mj-lt"/>
            </a:endParaRPr>
          </a:p>
        </p:txBody>
      </p:sp>
      <p:sp>
        <p:nvSpPr>
          <p:cNvPr id="4" name="Rectangle 3">
            <a:extLst>
              <a:ext uri="{FF2B5EF4-FFF2-40B4-BE49-F238E27FC236}">
                <a16:creationId xmlns:a16="http://schemas.microsoft.com/office/drawing/2014/main" xmlns="" id="{B6D4DF02-DA6D-41E2-A20A-787F3DCD2A5B}"/>
              </a:ext>
            </a:extLst>
          </p:cNvPr>
          <p:cNvSpPr/>
          <p:nvPr/>
        </p:nvSpPr>
        <p:spPr>
          <a:xfrm>
            <a:off x="368595" y="2916198"/>
            <a:ext cx="23646809" cy="9355190"/>
          </a:xfrm>
          <a:prstGeom prst="rect">
            <a:avLst/>
          </a:prstGeom>
        </p:spPr>
        <p:txBody>
          <a:bodyPr wrap="square">
            <a:spAutoFit/>
          </a:bodyPr>
          <a:lstStyle/>
          <a:p>
            <a:pPr algn="just">
              <a:lnSpc>
                <a:spcPct val="150000"/>
              </a:lnSpc>
            </a:pPr>
            <a:r>
              <a:rPr lang="en-GB" sz="3600" b="1" dirty="0">
                <a:solidFill>
                  <a:srgbClr val="000000"/>
                </a:solidFill>
                <a:latin typeface="Calibri" panose="020F0502020204030204" pitchFamily="34" charset="0"/>
                <a:cs typeface="Calibri" panose="020F0502020204030204" pitchFamily="34" charset="0"/>
              </a:rPr>
              <a:t>Purpose</a:t>
            </a:r>
            <a:r>
              <a:rPr lang="en-GB" sz="3600" dirty="0">
                <a:solidFill>
                  <a:srgbClr val="000000"/>
                </a:solidFill>
                <a:latin typeface="Calibri" panose="020F0502020204030204" pitchFamily="34" charset="0"/>
                <a:cs typeface="Calibri" panose="020F0502020204030204" pitchFamily="34" charset="0"/>
              </a:rPr>
              <a:t>: Support the provision of mass participation opportunities, the development of elite athletes, and the regulation and maintenance of facilities. </a:t>
            </a:r>
          </a:p>
          <a:p>
            <a:pPr algn="just">
              <a:lnSpc>
                <a:spcPct val="150000"/>
              </a:lnSpc>
            </a:pPr>
            <a:endParaRPr lang="en-GB" sz="900"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3600" b="1" dirty="0">
                <a:solidFill>
                  <a:srgbClr val="000000"/>
                </a:solidFill>
                <a:latin typeface="Calibri" panose="020F0502020204030204" pitchFamily="34" charset="0"/>
                <a:cs typeface="Calibri" panose="020F0502020204030204" pitchFamily="34" charset="0"/>
              </a:rPr>
              <a:t>The Programme has the following sub-programmes</a:t>
            </a:r>
            <a:r>
              <a:rPr lang="en-GB" sz="3600" dirty="0">
                <a:solidFill>
                  <a:srgbClr val="000000"/>
                </a:solidFill>
                <a:latin typeface="Calibri" panose="020F0502020204030204" pitchFamily="34" charset="0"/>
                <a:cs typeface="Calibri" panose="020F0502020204030204" pitchFamily="34" charset="0"/>
              </a:rPr>
              <a:t>:</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Winning Nation </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Active Nation</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Sport Support</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Infrastructure Support</a:t>
            </a:r>
          </a:p>
          <a:p>
            <a:pPr algn="just">
              <a:lnSpc>
                <a:spcPct val="150000"/>
              </a:lnSpc>
            </a:pPr>
            <a:r>
              <a:rPr lang="en-GB" sz="3600" b="1" u="sng" dirty="0">
                <a:solidFill>
                  <a:srgbClr val="000000"/>
                </a:solidFill>
                <a:latin typeface="Calibri" panose="020F0502020204030204" pitchFamily="34" charset="0"/>
                <a:cs typeface="Calibri" panose="020F0502020204030204" pitchFamily="34" charset="0"/>
              </a:rPr>
              <a:t>WINNING NATION</a:t>
            </a:r>
          </a:p>
          <a:p>
            <a:pPr algn="just">
              <a:lnSpc>
                <a:spcPct val="150000"/>
              </a:lnSpc>
            </a:pPr>
            <a:r>
              <a:rPr lang="en-GB" sz="3600" dirty="0">
                <a:solidFill>
                  <a:srgbClr val="000000"/>
                </a:solidFill>
                <a:latin typeface="Calibri" panose="020F0502020204030204" pitchFamily="34" charset="0"/>
                <a:cs typeface="Calibri" panose="020F0502020204030204" pitchFamily="34" charset="0"/>
              </a:rPr>
              <a:t>The sub-programme has as its key outputs, the support of high-performance athletes to achieve success in international sport; the development of talented athletes by providing them with opportunities to excel at the national school sport championships and by supporting athletes through the sports academies.</a:t>
            </a:r>
          </a:p>
        </p:txBody>
      </p:sp>
      <p:sp>
        <p:nvSpPr>
          <p:cNvPr id="5" name="TextBox 4">
            <a:extLst>
              <a:ext uri="{FF2B5EF4-FFF2-40B4-BE49-F238E27FC236}">
                <a16:creationId xmlns:a16="http://schemas.microsoft.com/office/drawing/2014/main" xmlns="" id="{D697A717-6616-26C7-30A2-4C028948A169}"/>
              </a:ext>
            </a:extLst>
          </p:cNvPr>
          <p:cNvSpPr txBox="1"/>
          <p:nvPr/>
        </p:nvSpPr>
        <p:spPr>
          <a:xfrm>
            <a:off x="22545123" y="12493100"/>
            <a:ext cx="129785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E5E5E"/>
                </a:solidFill>
                <a:effectLst/>
                <a:uFillTx/>
                <a:latin typeface="+mj-lt"/>
                <a:ea typeface="+mj-ea"/>
                <a:cs typeface="+mj-cs"/>
                <a:sym typeface="Helvetica Neue"/>
              </a:rPr>
              <a:t>20</a:t>
            </a:r>
            <a:endParaRPr kumimoji="0" lang="en-ZA" sz="32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xmlns="" val="85854769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9288365-3F26-4813-9EC3-798F9E063A6D}"/>
              </a:ext>
            </a:extLst>
          </p:cNvPr>
          <p:cNvSpPr/>
          <p:nvPr/>
        </p:nvSpPr>
        <p:spPr>
          <a:xfrm>
            <a:off x="415405" y="2818611"/>
            <a:ext cx="23553190" cy="9465220"/>
          </a:xfrm>
          <a:prstGeom prst="rect">
            <a:avLst/>
          </a:prstGeom>
        </p:spPr>
        <p:txBody>
          <a:bodyPr wrap="square">
            <a:spAutoFit/>
          </a:bodyPr>
          <a:lstStyle/>
          <a:p>
            <a:pPr lvl="0" algn="just">
              <a:lnSpc>
                <a:spcPct val="150000"/>
              </a:lnSpc>
            </a:pPr>
            <a:r>
              <a:rPr lang="en-GB" sz="3000" b="1" u="sng" dirty="0">
                <a:solidFill>
                  <a:srgbClr val="000000"/>
                </a:solidFill>
                <a:latin typeface="Calibri" panose="020F0502020204030204" pitchFamily="34" charset="0"/>
                <a:cs typeface="Calibri" panose="020F0502020204030204" pitchFamily="34" charset="0"/>
              </a:rPr>
              <a:t>ACTIVE NATION</a:t>
            </a:r>
          </a:p>
          <a:p>
            <a:pPr lvl="0" algn="just">
              <a:lnSpc>
                <a:spcPct val="150000"/>
              </a:lnSpc>
            </a:pPr>
            <a:r>
              <a:rPr lang="en-GB" sz="3200" dirty="0">
                <a:solidFill>
                  <a:srgbClr val="000000"/>
                </a:solidFill>
                <a:latin typeface="Calibri" panose="020F0502020204030204" pitchFamily="34" charset="0"/>
                <a:cs typeface="Calibri" panose="020F0502020204030204" pitchFamily="34" charset="0"/>
              </a:rPr>
              <a:t>The Active Nation sub-programme is responsible for the promotion of participation in sport and recreation by facilitating opportunities for people to share space and by providing equipment and/or attire to schools, hubs and clubs. It also leads the development of talented athletes by providing them with opportunities to excel at the national school sport championships and by supporting them through the sports academies.</a:t>
            </a:r>
          </a:p>
          <a:p>
            <a:pPr algn="just">
              <a:lnSpc>
                <a:spcPct val="150000"/>
              </a:lnSpc>
            </a:pPr>
            <a:r>
              <a:rPr lang="en-GB" sz="3000" b="1" u="sng" dirty="0">
                <a:solidFill>
                  <a:srgbClr val="000000"/>
                </a:solidFill>
                <a:latin typeface="Calibri" panose="020F0502020204030204" pitchFamily="34" charset="0"/>
                <a:cs typeface="Calibri" panose="020F0502020204030204" pitchFamily="34" charset="0"/>
              </a:rPr>
              <a:t>SPORT SUPPORT</a:t>
            </a:r>
            <a:endParaRPr lang="en-GB" sz="3000" b="1"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3200" dirty="0">
                <a:solidFill>
                  <a:srgbClr val="000000"/>
                </a:solidFill>
                <a:latin typeface="Calibri" panose="020F0502020204030204" pitchFamily="34" charset="0"/>
                <a:cs typeface="Calibri" panose="020F0502020204030204" pitchFamily="34" charset="0"/>
              </a:rPr>
              <a:t>The sub-programme advocates for transformation in sport and recreation. The transformation output indicator is supported by the submission of data sheets by the national sport federations. Approximately 60 to 70 sport and recreation bodies will share R112,652,000 this year.</a:t>
            </a:r>
          </a:p>
          <a:p>
            <a:pPr algn="just">
              <a:lnSpc>
                <a:spcPct val="150000"/>
              </a:lnSpc>
            </a:pPr>
            <a:r>
              <a:rPr lang="en-GB" sz="3000" b="1" u="sng" dirty="0">
                <a:solidFill>
                  <a:srgbClr val="000000"/>
                </a:solidFill>
                <a:latin typeface="Calibri" panose="020F0502020204030204" pitchFamily="34" charset="0"/>
                <a:cs typeface="Calibri" panose="020F0502020204030204" pitchFamily="34" charset="0"/>
              </a:rPr>
              <a:t>INFRASTRUCTURE SUPPORT</a:t>
            </a:r>
            <a:endParaRPr lang="en-GB" sz="3000" b="1"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3200" dirty="0">
                <a:solidFill>
                  <a:srgbClr val="000000"/>
                </a:solidFill>
                <a:latin typeface="Calibri" panose="020F0502020204030204" pitchFamily="34" charset="0"/>
                <a:cs typeface="Calibri" panose="020F0502020204030204" pitchFamily="34" charset="0"/>
              </a:rPr>
              <a:t>The key outputs of the sub-programme include the provision of technical and management support to municipalities; construction of community gyms and children’s play parks; implementation of heritage legacy projects to transform the national heritage landscape; as well as the development and management of Provincial Resistance and Liberation Heritage Route (RLHR) Sites.</a:t>
            </a:r>
          </a:p>
        </p:txBody>
      </p:sp>
      <p:sp>
        <p:nvSpPr>
          <p:cNvPr id="5" name="HEADING">
            <a:extLst>
              <a:ext uri="{FF2B5EF4-FFF2-40B4-BE49-F238E27FC236}">
                <a16:creationId xmlns:a16="http://schemas.microsoft.com/office/drawing/2014/main" xmlns="" id="{B320954E-8BA2-44EF-A68F-2C3332A4AAE4}"/>
              </a:ext>
            </a:extLst>
          </p:cNvPr>
          <p:cNvSpPr txBox="1"/>
          <p:nvPr/>
        </p:nvSpPr>
        <p:spPr>
          <a:xfrm>
            <a:off x="251639" y="627865"/>
            <a:ext cx="2388072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2:RECREATION DEVELOPMENT AND SPORT PROMOTION…CONT</a:t>
            </a:r>
            <a:endParaRPr sz="4800" b="1" dirty="0">
              <a:solidFill>
                <a:srgbClr val="E3801E"/>
              </a:solidFill>
              <a:latin typeface="+mj-lt"/>
            </a:endParaRPr>
          </a:p>
        </p:txBody>
      </p:sp>
      <p:sp>
        <p:nvSpPr>
          <p:cNvPr id="6" name="TextBox 5">
            <a:extLst>
              <a:ext uri="{FF2B5EF4-FFF2-40B4-BE49-F238E27FC236}">
                <a16:creationId xmlns:a16="http://schemas.microsoft.com/office/drawing/2014/main" xmlns="" id="{65B1F079-E870-4F4E-6CC9-D3B0DF9E20B4}"/>
              </a:ext>
            </a:extLst>
          </p:cNvPr>
          <p:cNvSpPr txBox="1"/>
          <p:nvPr/>
        </p:nvSpPr>
        <p:spPr>
          <a:xfrm>
            <a:off x="22545123" y="12493100"/>
            <a:ext cx="129785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E5E5E"/>
                </a:solidFill>
                <a:effectLst/>
                <a:uFillTx/>
                <a:latin typeface="+mj-lt"/>
                <a:ea typeface="+mj-ea"/>
                <a:cs typeface="+mj-cs"/>
                <a:sym typeface="Helvetica Neue"/>
              </a:rPr>
              <a:t>21</a:t>
            </a:r>
            <a:endParaRPr kumimoji="0" lang="en-ZA" sz="32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xmlns="" val="103132762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xmlns="" id="{7DD62C4A-1803-43D2-B76C-E458E72FAC0A}"/>
              </a:ext>
            </a:extLst>
          </p:cNvPr>
          <p:cNvGraphicFramePr>
            <a:graphicFrameLocks/>
          </p:cNvGraphicFramePr>
          <p:nvPr>
            <p:extLst>
              <p:ext uri="{D42A27DB-BD31-4B8C-83A1-F6EECF244321}">
                <p14:modId xmlns:p14="http://schemas.microsoft.com/office/powerpoint/2010/main" xmlns="" val="950204190"/>
              </p:ext>
            </p:extLst>
          </p:nvPr>
        </p:nvGraphicFramePr>
        <p:xfrm>
          <a:off x="170121" y="2808545"/>
          <a:ext cx="24008316" cy="9541936"/>
        </p:xfrm>
        <a:graphic>
          <a:graphicData uri="http://schemas.openxmlformats.org/drawingml/2006/table">
            <a:tbl>
              <a:tblPr firstRow="1" bandRow="1">
                <a:tableStyleId>{93296810-A885-4BE3-A3E7-6D5BEEA58F35}</a:tableStyleId>
              </a:tblPr>
              <a:tblGrid>
                <a:gridCol w="2046283">
                  <a:extLst>
                    <a:ext uri="{9D8B030D-6E8A-4147-A177-3AD203B41FA5}">
                      <a16:colId xmlns:a16="http://schemas.microsoft.com/office/drawing/2014/main" xmlns="" val="186441826"/>
                    </a:ext>
                  </a:extLst>
                </a:gridCol>
                <a:gridCol w="299408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1876116">
                  <a:extLst>
                    <a:ext uri="{9D8B030D-6E8A-4147-A177-3AD203B41FA5}">
                      <a16:colId xmlns:a16="http://schemas.microsoft.com/office/drawing/2014/main" xmlns="" val="20002"/>
                    </a:ext>
                  </a:extLst>
                </a:gridCol>
                <a:gridCol w="4206240">
                  <a:extLst>
                    <a:ext uri="{9D8B030D-6E8A-4147-A177-3AD203B41FA5}">
                      <a16:colId xmlns:a16="http://schemas.microsoft.com/office/drawing/2014/main" xmlns="" val="20003"/>
                    </a:ext>
                  </a:extLst>
                </a:gridCol>
                <a:gridCol w="7107864">
                  <a:extLst>
                    <a:ext uri="{9D8B030D-6E8A-4147-A177-3AD203B41FA5}">
                      <a16:colId xmlns:a16="http://schemas.microsoft.com/office/drawing/2014/main" xmlns="" val="20004"/>
                    </a:ext>
                  </a:extLst>
                </a:gridCol>
                <a:gridCol w="3720333">
                  <a:extLst>
                    <a:ext uri="{9D8B030D-6E8A-4147-A177-3AD203B41FA5}">
                      <a16:colId xmlns:a16="http://schemas.microsoft.com/office/drawing/2014/main" xmlns="" val="2622886999"/>
                    </a:ext>
                  </a:extLst>
                </a:gridCol>
              </a:tblGrid>
              <a:tr h="111933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latin typeface="+mn-lt"/>
                        </a:rPr>
                        <a:t>INDICATOR CODE/NO.</a:t>
                      </a:r>
                      <a:endParaRPr kumimoji="0" lang="en-US" sz="2600" b="1" i="0" u="none" strike="noStrike" cap="none" normalizeH="0" baseline="0" dirty="0">
                        <a:ln>
                          <a:noFill/>
                        </a:ln>
                        <a:solidFill>
                          <a:schemeClr val="bg1"/>
                        </a:solidFill>
                        <a:effectLst/>
                        <a:latin typeface="+mn-lt"/>
                        <a:ea typeface="MS PGothic" pitchFamily="34" charset="-128"/>
                        <a:cs typeface="Arial"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latin typeface="+mn-lt"/>
                        </a:rPr>
                        <a:t>PERFORMANCE INDICATOR</a:t>
                      </a:r>
                      <a:endParaRPr kumimoji="0" lang="en-US" sz="2600" b="1" i="0" u="none" strike="noStrike" cap="none" normalizeH="0" baseline="0" dirty="0">
                        <a:ln>
                          <a:noFill/>
                        </a:ln>
                        <a:solidFill>
                          <a:schemeClr val="bg1"/>
                        </a:solidFill>
                        <a:effectLst/>
                        <a:latin typeface="+mn-lt"/>
                        <a:ea typeface="MS PGothic" pitchFamily="34" charset="-128"/>
                        <a:cs typeface="Arial"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latin typeface="+mn-lt"/>
                        </a:rPr>
                        <a:t>2021/22 ANNUAL TARGET </a:t>
                      </a:r>
                      <a:endParaRPr kumimoji="0" lang="en-US" sz="2600" b="1" i="0" u="none" strike="noStrike" cap="none" normalizeH="0" baseline="0" dirty="0">
                        <a:ln>
                          <a:noFill/>
                        </a:ln>
                        <a:solidFill>
                          <a:schemeClr val="bg1"/>
                        </a:solidFill>
                        <a:effectLst/>
                        <a:latin typeface="+mn-lt"/>
                        <a:ea typeface="MS PGothic" pitchFamily="34" charset="-128"/>
                        <a:cs typeface="Arial"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u="none" strike="noStrike" kern="1200" cap="none" spc="0" normalizeH="0" baseline="0" noProof="0" dirty="0">
                          <a:ln>
                            <a:noFill/>
                          </a:ln>
                          <a:effectLst/>
                          <a:uLnTx/>
                          <a:uFillTx/>
                          <a:latin typeface="+mn-lt"/>
                        </a:rPr>
                        <a:t>4</a:t>
                      </a:r>
                      <a:r>
                        <a:rPr kumimoji="0" lang="en-US" sz="2600" u="none" strike="noStrike" kern="1200" cap="none" spc="0" normalizeH="0" baseline="30000" noProof="0" dirty="0">
                          <a:ln>
                            <a:noFill/>
                          </a:ln>
                          <a:effectLst/>
                          <a:uLnTx/>
                          <a:uFillTx/>
                          <a:latin typeface="+mn-lt"/>
                        </a:rPr>
                        <a:t>th</a:t>
                      </a:r>
                      <a:r>
                        <a:rPr kumimoji="0" lang="en-US" sz="2600" u="none" strike="noStrike" kern="1200" cap="none" spc="0" normalizeH="0" baseline="0" noProof="0" dirty="0">
                          <a:ln>
                            <a:noFill/>
                          </a:ln>
                          <a:effectLst/>
                          <a:uLnTx/>
                          <a:uFillTx/>
                          <a:latin typeface="+mn-lt"/>
                        </a:rPr>
                        <a:t> </a:t>
                      </a:r>
                      <a:r>
                        <a:rPr kumimoji="0" lang="en-US" sz="2600" u="none" strike="noStrike" cap="none" normalizeH="0" baseline="0" dirty="0">
                          <a:ln>
                            <a:noFill/>
                          </a:ln>
                          <a:effectLst/>
                          <a:latin typeface="+mn-lt"/>
                        </a:rPr>
                        <a:t> QUARTER TARGET</a:t>
                      </a:r>
                      <a:endParaRPr kumimoji="0" lang="en-US" sz="2600" b="1" i="0" u="none" strike="noStrike" cap="none" normalizeH="0" baseline="0" dirty="0">
                        <a:ln>
                          <a:noFill/>
                        </a:ln>
                        <a:solidFill>
                          <a:schemeClr val="bg1"/>
                        </a:solidFill>
                        <a:effectLst/>
                        <a:latin typeface="+mn-lt"/>
                        <a:ea typeface="MS PGothic" pitchFamily="34" charset="-128"/>
                        <a:cs typeface="Arial"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600" u="none" strike="noStrike" cap="none" normalizeH="0" baseline="0" dirty="0">
                          <a:ln>
                            <a:noFill/>
                          </a:ln>
                          <a:effectLst/>
                          <a:latin typeface="+mn-lt"/>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600" b="1" i="0" u="none" strike="noStrike" cap="none" normalizeH="0" baseline="0" dirty="0">
                          <a:ln>
                            <a:noFill/>
                          </a:ln>
                          <a:solidFill>
                            <a:schemeClr val="lt1"/>
                          </a:solidFill>
                          <a:effectLst/>
                          <a:latin typeface="+mn-lt"/>
                          <a:ea typeface="+mn-ea"/>
                          <a:cs typeface="+mn-cs"/>
                        </a:rPr>
                        <a:t>MARCH 2022</a:t>
                      </a:r>
                      <a:endParaRPr kumimoji="0" lang="en-US" sz="2600" b="1" i="0" u="none" strike="noStrike" cap="none" normalizeH="0" baseline="0" dirty="0">
                        <a:ln>
                          <a:noFill/>
                        </a:ln>
                        <a:solidFill>
                          <a:schemeClr val="bg1"/>
                        </a:solidFill>
                        <a:effectLst/>
                        <a:latin typeface="+mn-lt"/>
                        <a:ea typeface="MS PGothic" pitchFamily="34" charset="-128"/>
                        <a:cs typeface="Arial"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600" u="none" strike="noStrike" cap="none" normalizeH="0" baseline="0" dirty="0">
                          <a:ln>
                            <a:noFill/>
                          </a:ln>
                          <a:effectLst/>
                          <a:latin typeface="+mn-lt"/>
                        </a:rPr>
                        <a:t>REASON FOR DEVIATION</a:t>
                      </a:r>
                      <a:endParaRPr kumimoji="0" lang="en-US" sz="2600" b="1" i="0" u="none" strike="noStrike" cap="none" normalizeH="0" baseline="0" dirty="0">
                        <a:ln>
                          <a:noFill/>
                        </a:ln>
                        <a:solidFill>
                          <a:schemeClr val="bg1"/>
                        </a:solidFill>
                        <a:effectLst/>
                        <a:latin typeface="+mn-lt"/>
                        <a:ea typeface="MS PGothic" pitchFamily="34" charset="-128"/>
                        <a:cs typeface="Arial"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600" u="none" strike="noStrike" cap="none" normalizeH="0" baseline="0" dirty="0">
                          <a:ln>
                            <a:noFill/>
                          </a:ln>
                          <a:effectLst/>
                          <a:latin typeface="+mn-lt"/>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0"/>
                  </a:ext>
                </a:extLst>
              </a:tr>
              <a:tr h="8264122">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2800" kern="1200" dirty="0">
                          <a:solidFill>
                            <a:srgbClr val="000000"/>
                          </a:solidFill>
                          <a:effectLst/>
                          <a:latin typeface="Calibri" panose="020F0502020204030204" pitchFamily="34" charset="0"/>
                          <a:cs typeface="Calibri" panose="020F0502020204030204" pitchFamily="34" charset="0"/>
                        </a:rPr>
                        <a:t>RDSP 2.1</a:t>
                      </a:r>
                      <a:endParaRPr lang="en-GB" sz="2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l">
                        <a:lnSpc>
                          <a:spcPct val="150000"/>
                        </a:lnSpc>
                        <a:spcAft>
                          <a:spcPts val="0"/>
                        </a:spcAft>
                      </a:pPr>
                      <a:r>
                        <a:rPr lang="en-ZA"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 athletes supported through the scientific support programme per year</a:t>
                      </a:r>
                      <a:endParaRPr lang="en-GB"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a:t>
                      </a:r>
                      <a:endParaRPr lang="en-GB"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GB"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ZA"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r>
                        <a:rPr lang="en-ZA"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96 athletes supported through the scientific support programme per year. One (1) athlete was directly supported by the Department and 95 athletes were supported on an ad-hoc basis.</a:t>
                      </a:r>
                      <a:endParaRPr lang="en-ZA" sz="2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89535" indent="0" algn="l" defTabSz="584200" rtl="0" latinLnBrk="0">
                        <a:lnSpc>
                          <a:spcPct val="150000"/>
                        </a:lnSpc>
                        <a:spcBef>
                          <a:spcPts val="0"/>
                        </a:spcBef>
                        <a:spcAft>
                          <a:spcPts val="0"/>
                        </a:spcAft>
                        <a:buClrTx/>
                        <a:buSzTx/>
                        <a:buFontTx/>
                        <a:buNone/>
                        <a:tabLst/>
                      </a:pPr>
                      <a:r>
                        <a:rPr lang="en-ZA" sz="28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Ad-hoc request from USSA to support additional athletes; </a:t>
                      </a:r>
                    </a:p>
                    <a:p>
                      <a:pPr marL="0" marR="89535" indent="0" algn="just" defTabSz="584200" rtl="0" latinLnBrk="0">
                        <a:lnSpc>
                          <a:spcPct val="150000"/>
                        </a:lnSpc>
                        <a:spcBef>
                          <a:spcPts val="0"/>
                        </a:spcBef>
                        <a:spcAft>
                          <a:spcPts val="0"/>
                        </a:spcAft>
                        <a:buClrTx/>
                        <a:buSzTx/>
                        <a:buFontTx/>
                        <a:buNone/>
                        <a:tabLst/>
                      </a:pPr>
                      <a:r>
                        <a:rPr lang="en-ZA" sz="28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That is, in addition to the one athlete from the Scientific Support Programme, who was supported in this quarter, ninety-five (95) athletes were supported because a request for support was received from one of our recognised sport and recreation bodies, University Sport South Africa (USSA) for the preparation camps for athletes, who were  to attend the World Student Games (Universiade), Chengdu China in July 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R="89535" algn="just">
                        <a:lnSpc>
                          <a:spcPct val="150000"/>
                        </a:lnSpc>
                        <a:spcAft>
                          <a:spcPts val="0"/>
                        </a:spcAft>
                      </a:pPr>
                      <a:r>
                        <a:rPr lang="en-ZA"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programme to ensure the number of direct support athletes is in line with the planned target so that achievement is not dependent on ad-hoc requests for support.</a:t>
                      </a:r>
                      <a:endParaRPr lang="en-ZA" sz="2800" dirty="0">
                        <a:effectLst/>
                        <a:latin typeface="Calibri" panose="020F0502020204030204" pitchFamily="34" charset="0"/>
                        <a:ea typeface="Calibri" panose="020F0502020204030204" pitchFamily="34" charset="0"/>
                        <a:cs typeface="Calibri" panose="020F0502020204030204" pitchFamily="34" charset="0"/>
                      </a:endParaRPr>
                    </a:p>
                    <a:p>
                      <a:pPr marR="89535" algn="just">
                        <a:lnSpc>
                          <a:spcPct val="150000"/>
                        </a:lnSpc>
                        <a:spcAft>
                          <a:spcPts val="0"/>
                        </a:spcAft>
                      </a:pPr>
                      <a:r>
                        <a:rPr lang="en-ZA" sz="2800" dirty="0">
                          <a:effectLst/>
                          <a:latin typeface="Calibri" panose="020F0502020204030204" pitchFamily="34" charset="0"/>
                          <a:ea typeface="Calibri" panose="020F0502020204030204" pitchFamily="34" charset="0"/>
                          <a:cs typeface="Calibri" panose="020F0502020204030204" pitchFamily="34" charset="0"/>
                        </a:rPr>
                        <a:t> </a:t>
                      </a:r>
                    </a:p>
                    <a:p>
                      <a:pPr marR="89535" algn="just">
                        <a:lnSpc>
                          <a:spcPct val="150000"/>
                        </a:lnSpc>
                        <a:spcAft>
                          <a:spcPts val="0"/>
                        </a:spcAft>
                      </a:pPr>
                      <a:r>
                        <a:rPr lang="en-ZA" sz="2800" dirty="0">
                          <a:effectLst/>
                          <a:latin typeface="Calibri" panose="020F0502020204030204" pitchFamily="34" charset="0"/>
                          <a:ea typeface="Calibri" panose="020F0502020204030204" pitchFamily="34" charset="0"/>
                          <a:cs typeface="Calibri" panose="020F0502020204030204" pitchFamily="34" charset="0"/>
                        </a:rPr>
                        <a:t> </a:t>
                      </a:r>
                    </a:p>
                    <a:p>
                      <a:pPr marR="89535" algn="just">
                        <a:lnSpc>
                          <a:spcPct val="150000"/>
                        </a:lnSpc>
                        <a:spcAft>
                          <a:spcPts val="0"/>
                        </a:spcAft>
                      </a:pPr>
                      <a:r>
                        <a:rPr lang="en-ZA" sz="2800" dirty="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10001"/>
                  </a:ext>
                </a:extLst>
              </a:tr>
            </a:tbl>
          </a:graphicData>
        </a:graphic>
      </p:graphicFrame>
      <p:sp>
        <p:nvSpPr>
          <p:cNvPr id="5" name="HEADING">
            <a:extLst>
              <a:ext uri="{FF2B5EF4-FFF2-40B4-BE49-F238E27FC236}">
                <a16:creationId xmlns:a16="http://schemas.microsoft.com/office/drawing/2014/main" xmlns="" id="{A12D824E-90CD-4D17-A252-D423184615E1}"/>
              </a:ext>
            </a:extLst>
          </p:cNvPr>
          <p:cNvSpPr txBox="1"/>
          <p:nvPr/>
        </p:nvSpPr>
        <p:spPr>
          <a:xfrm>
            <a:off x="170121" y="300096"/>
            <a:ext cx="23880722"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2 : RECREATION DEVELOPMENT AND SPORT PROMOTION…CONT</a:t>
            </a:r>
            <a:endParaRPr sz="4800" b="1" dirty="0">
              <a:solidFill>
                <a:srgbClr val="E3801E"/>
              </a:solidFill>
              <a:latin typeface="+mj-lt"/>
            </a:endParaRPr>
          </a:p>
        </p:txBody>
      </p:sp>
      <p:sp>
        <p:nvSpPr>
          <p:cNvPr id="6" name="TextBox 5">
            <a:extLst>
              <a:ext uri="{FF2B5EF4-FFF2-40B4-BE49-F238E27FC236}">
                <a16:creationId xmlns:a16="http://schemas.microsoft.com/office/drawing/2014/main" xmlns="" id="{62C3DF2F-2DE6-F710-1C58-B91FF6F63425}"/>
              </a:ext>
            </a:extLst>
          </p:cNvPr>
          <p:cNvSpPr txBox="1"/>
          <p:nvPr/>
        </p:nvSpPr>
        <p:spPr>
          <a:xfrm>
            <a:off x="22590843" y="12820869"/>
            <a:ext cx="129785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E5E5E"/>
                </a:solidFill>
                <a:effectLst/>
                <a:uFillTx/>
                <a:latin typeface="+mj-lt"/>
                <a:ea typeface="+mj-ea"/>
                <a:cs typeface="+mj-cs"/>
                <a:sym typeface="Helvetica Neue"/>
              </a:rPr>
              <a:t>2</a:t>
            </a:r>
            <a:r>
              <a:rPr lang="en-US" sz="3200" dirty="0"/>
              <a:t>2</a:t>
            </a:r>
            <a:endParaRPr kumimoji="0" lang="en-ZA" sz="32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xmlns="" val="22480807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xmlns="" id="{F1A929F3-5909-44ED-A5FA-AAD84B975F35}"/>
              </a:ext>
            </a:extLst>
          </p:cNvPr>
          <p:cNvGraphicFramePr>
            <a:graphicFrameLocks/>
          </p:cNvGraphicFramePr>
          <p:nvPr>
            <p:extLst>
              <p:ext uri="{D42A27DB-BD31-4B8C-83A1-F6EECF244321}">
                <p14:modId xmlns:p14="http://schemas.microsoft.com/office/powerpoint/2010/main" xmlns="" val="1311986853"/>
              </p:ext>
            </p:extLst>
          </p:nvPr>
        </p:nvGraphicFramePr>
        <p:xfrm>
          <a:off x="187841" y="2859008"/>
          <a:ext cx="24008317" cy="9634092"/>
        </p:xfrm>
        <a:graphic>
          <a:graphicData uri="http://schemas.openxmlformats.org/drawingml/2006/table">
            <a:tbl>
              <a:tblPr firstRow="1" bandRow="1">
                <a:tableStyleId>{93296810-A885-4BE3-A3E7-6D5BEEA58F35}</a:tableStyleId>
              </a:tblPr>
              <a:tblGrid>
                <a:gridCol w="2286506">
                  <a:extLst>
                    <a:ext uri="{9D8B030D-6E8A-4147-A177-3AD203B41FA5}">
                      <a16:colId xmlns:a16="http://schemas.microsoft.com/office/drawing/2014/main" xmlns="" val="186441826"/>
                    </a:ext>
                  </a:extLst>
                </a:gridCol>
                <a:gridCol w="3397095">
                  <a:extLst>
                    <a:ext uri="{9D8B030D-6E8A-4147-A177-3AD203B41FA5}">
                      <a16:colId xmlns:a16="http://schemas.microsoft.com/office/drawing/2014/main" xmlns="" val="20000"/>
                    </a:ext>
                  </a:extLst>
                </a:gridCol>
                <a:gridCol w="1894535">
                  <a:extLst>
                    <a:ext uri="{9D8B030D-6E8A-4147-A177-3AD203B41FA5}">
                      <a16:colId xmlns:a16="http://schemas.microsoft.com/office/drawing/2014/main" xmlns="" val="20001"/>
                    </a:ext>
                  </a:extLst>
                </a:gridCol>
                <a:gridCol w="2097460">
                  <a:extLst>
                    <a:ext uri="{9D8B030D-6E8A-4147-A177-3AD203B41FA5}">
                      <a16:colId xmlns:a16="http://schemas.microsoft.com/office/drawing/2014/main" xmlns="" val="20002"/>
                    </a:ext>
                  </a:extLst>
                </a:gridCol>
                <a:gridCol w="4812683">
                  <a:extLst>
                    <a:ext uri="{9D8B030D-6E8A-4147-A177-3AD203B41FA5}">
                      <a16:colId xmlns:a16="http://schemas.microsoft.com/office/drawing/2014/main" xmlns="" val="20003"/>
                    </a:ext>
                  </a:extLst>
                </a:gridCol>
                <a:gridCol w="6491084">
                  <a:extLst>
                    <a:ext uri="{9D8B030D-6E8A-4147-A177-3AD203B41FA5}">
                      <a16:colId xmlns:a16="http://schemas.microsoft.com/office/drawing/2014/main" xmlns="" val="20004"/>
                    </a:ext>
                  </a:extLst>
                </a:gridCol>
                <a:gridCol w="3028954">
                  <a:extLst>
                    <a:ext uri="{9D8B030D-6E8A-4147-A177-3AD203B41FA5}">
                      <a16:colId xmlns:a16="http://schemas.microsoft.com/office/drawing/2014/main" xmlns="" val="2622886999"/>
                    </a:ext>
                  </a:extLst>
                </a:gridCol>
              </a:tblGrid>
              <a:tr h="193603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mn-lt"/>
                        </a:rPr>
                        <a:t>INDICATOR CODE/NO.</a:t>
                      </a:r>
                      <a:endParaRPr kumimoji="0" lang="en-US" sz="2800" b="1" i="0" u="none" strike="noStrike" cap="none" normalizeH="0" baseline="0" dirty="0">
                        <a:ln>
                          <a:noFill/>
                        </a:ln>
                        <a:solidFill>
                          <a:schemeClr val="bg1"/>
                        </a:solidFill>
                        <a:effectLst/>
                        <a:latin typeface="+mn-lt"/>
                        <a:ea typeface="MS PGothic" pitchFamily="34" charset="-128"/>
                        <a:cs typeface="Arial"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mn-lt"/>
                        </a:rPr>
                        <a:t>PERFORMANCE INDICATOR</a:t>
                      </a:r>
                      <a:endParaRPr kumimoji="0" lang="en-US" sz="2800" b="1" i="0" u="none" strike="noStrike" cap="none" normalizeH="0" baseline="0" dirty="0">
                        <a:ln>
                          <a:noFill/>
                        </a:ln>
                        <a:solidFill>
                          <a:schemeClr val="bg1"/>
                        </a:solidFill>
                        <a:effectLst/>
                        <a:latin typeface="+mn-lt"/>
                        <a:ea typeface="MS PGothic" pitchFamily="34" charset="-128"/>
                        <a:cs typeface="Arial"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mn-lt"/>
                        </a:rPr>
                        <a:t>2021/22 ANNUAL TARGET </a:t>
                      </a:r>
                      <a:endParaRPr kumimoji="0" lang="en-US" sz="2800" b="1" i="0" u="none" strike="noStrike" cap="none" normalizeH="0" baseline="0" dirty="0">
                        <a:ln>
                          <a:noFill/>
                        </a:ln>
                        <a:solidFill>
                          <a:schemeClr val="bg1"/>
                        </a:solidFill>
                        <a:effectLst/>
                        <a:latin typeface="+mn-lt"/>
                        <a:ea typeface="MS PGothic" pitchFamily="34" charset="-128"/>
                        <a:cs typeface="Arial"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mn-lt"/>
                          <a:ea typeface="+mn-ea"/>
                          <a:cs typeface="+mn-cs"/>
                        </a:rPr>
                        <a:t>4</a:t>
                      </a:r>
                      <a:r>
                        <a:rPr kumimoji="0" lang="en-US" sz="2800" b="1" i="0" u="none" strike="noStrike" kern="1200" cap="none" spc="0" normalizeH="0" baseline="30000" noProof="0" dirty="0">
                          <a:ln>
                            <a:noFill/>
                          </a:ln>
                          <a:solidFill>
                            <a:schemeClr val="lt1"/>
                          </a:solidFill>
                          <a:effectLst/>
                          <a:uLnTx/>
                          <a:uFillTx/>
                          <a:latin typeface="+mn-lt"/>
                          <a:ea typeface="+mn-ea"/>
                          <a:cs typeface="+mn-cs"/>
                        </a:rPr>
                        <a:t>th</a:t>
                      </a:r>
                      <a:r>
                        <a:rPr kumimoji="0" lang="en-US" sz="2800" b="1" i="0" u="none" strike="noStrike" kern="1200" cap="none" spc="0" normalizeH="0" baseline="0" noProof="0" dirty="0">
                          <a:ln>
                            <a:noFill/>
                          </a:ln>
                          <a:solidFill>
                            <a:schemeClr val="lt1"/>
                          </a:solidFill>
                          <a:effectLst/>
                          <a:uLnTx/>
                          <a:uFillTx/>
                          <a:latin typeface="+mn-lt"/>
                          <a:ea typeface="+mn-ea"/>
                          <a:cs typeface="+mn-cs"/>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mn-lt"/>
                          <a:ea typeface="+mn-ea"/>
                          <a:cs typeface="+mn-cs"/>
                        </a:rPr>
                        <a:t>QUARTER TARGET</a:t>
                      </a:r>
                      <a:endParaRPr kumimoji="0" lang="en-US" sz="2800" b="1" i="0" u="none" strike="noStrike" cap="none" normalizeH="0" baseline="0" dirty="0">
                        <a:ln>
                          <a:noFill/>
                        </a:ln>
                        <a:solidFill>
                          <a:schemeClr val="bg1"/>
                        </a:solidFill>
                        <a:effectLst/>
                        <a:latin typeface="+mn-lt"/>
                        <a:ea typeface="MS PGothic" pitchFamily="34" charset="-128"/>
                        <a:cs typeface="Arial"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mn-lt"/>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mn-lt"/>
                        </a:rPr>
                        <a:t>MARCH 2022</a:t>
                      </a:r>
                      <a:endParaRPr kumimoji="0" lang="en-US" sz="2800" b="1" i="0" u="none" strike="noStrike" cap="none" normalizeH="0" baseline="0" dirty="0">
                        <a:ln>
                          <a:noFill/>
                        </a:ln>
                        <a:solidFill>
                          <a:schemeClr val="bg1"/>
                        </a:solidFill>
                        <a:effectLst/>
                        <a:latin typeface="+mn-lt"/>
                        <a:ea typeface="MS PGothic" pitchFamily="34" charset="-128"/>
                        <a:cs typeface="Arial"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mn-lt"/>
                        </a:rPr>
                        <a:t>REASON FOR DEVIATION</a:t>
                      </a:r>
                      <a:endParaRPr kumimoji="0" lang="en-US" sz="2800" b="1" i="0" u="none" strike="noStrike" cap="none" normalizeH="0" baseline="0" dirty="0">
                        <a:ln>
                          <a:noFill/>
                        </a:ln>
                        <a:solidFill>
                          <a:schemeClr val="bg1"/>
                        </a:solidFill>
                        <a:effectLst/>
                        <a:latin typeface="+mn-lt"/>
                        <a:ea typeface="MS PGothic" pitchFamily="34" charset="-128"/>
                        <a:cs typeface="Arial"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mn-lt"/>
                        </a:rPr>
                        <a:t>CORRECTIVE ACTION </a:t>
                      </a:r>
                    </a:p>
                  </a:txBody>
                  <a:tcPr marL="91433" marR="91433" marT="44547" marB="44547" horzOverflow="overflow">
                    <a:solidFill>
                      <a:srgbClr val="E3801E"/>
                    </a:solidFill>
                  </a:tcPr>
                </a:tc>
                <a:extLst>
                  <a:ext uri="{0D108BD9-81ED-4DB2-BD59-A6C34878D82A}">
                    <a16:rowId xmlns:a16="http://schemas.microsoft.com/office/drawing/2014/main" xmlns="" val="10000"/>
                  </a:ext>
                </a:extLst>
              </a:tr>
              <a:tr h="769805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RDSP 2.2</a:t>
                      </a: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 athletes supported by the sports academies</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3700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ctr">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2169 athletes supported by sports academies.</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FF00"/>
                    </a:solidFill>
                  </a:tcPr>
                </a:tc>
                <a:tc>
                  <a:txBody>
                    <a:bodyPr/>
                    <a:lstStyle/>
                    <a:p>
                      <a:pPr algn="just"/>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The targets that are set by the provinces are slightly higher than those in the MTSF ( 5year period) – hence, the delivery is against higher targets, thus resulting in an over-achievement.</a:t>
                      </a:r>
                      <a:endParaRPr lang="en-ZA" sz="3200" dirty="0">
                        <a:solidFill>
                          <a:srgbClr val="000000"/>
                        </a:solidFill>
                        <a:effectLst/>
                        <a:latin typeface="Calibri" panose="020F0502020204030204" pitchFamily="34" charset="0"/>
                        <a:cs typeface="Calibri" panose="020F0502020204030204" pitchFamily="34" charset="0"/>
                      </a:endParaRPr>
                    </a:p>
                    <a:p>
                      <a:pPr algn="just"/>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 </a:t>
                      </a:r>
                      <a:endParaRPr lang="en-ZA" sz="3200" dirty="0">
                        <a:solidFill>
                          <a:srgbClr val="000000"/>
                        </a:solidFill>
                        <a:effectLst/>
                        <a:latin typeface="Calibri" panose="020F0502020204030204" pitchFamily="34" charset="0"/>
                        <a:cs typeface="Calibri" panose="020F0502020204030204" pitchFamily="34" charset="0"/>
                      </a:endParaRPr>
                    </a:p>
                    <a:p>
                      <a:pPr algn="just"/>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The difference is caused by the need for provinces to  respond to additional needs that emanate from their assessment of the delivery environment. </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marL="59055" marR="0" algn="ctr">
                        <a:lnSpc>
                          <a:spcPct val="150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solidFill>
                      <a:srgbClr val="FCE3CF"/>
                    </a:solidFill>
                  </a:tcPr>
                </a:tc>
                <a:extLst>
                  <a:ext uri="{0D108BD9-81ED-4DB2-BD59-A6C34878D82A}">
                    <a16:rowId xmlns:a16="http://schemas.microsoft.com/office/drawing/2014/main" xmlns="" val="4098808594"/>
                  </a:ext>
                </a:extLst>
              </a:tr>
            </a:tbl>
          </a:graphicData>
        </a:graphic>
      </p:graphicFrame>
      <p:sp>
        <p:nvSpPr>
          <p:cNvPr id="5" name="HEADING">
            <a:extLst>
              <a:ext uri="{FF2B5EF4-FFF2-40B4-BE49-F238E27FC236}">
                <a16:creationId xmlns:a16="http://schemas.microsoft.com/office/drawing/2014/main" xmlns="" id="{541ED28E-0C77-4D3D-A91C-2351E6357C10}"/>
              </a:ext>
            </a:extLst>
          </p:cNvPr>
          <p:cNvSpPr txBox="1"/>
          <p:nvPr/>
        </p:nvSpPr>
        <p:spPr>
          <a:xfrm>
            <a:off x="170121" y="926967"/>
            <a:ext cx="2388072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2:RECREATION DEVELOPMENT AND SPORT PROMOTION…CONT</a:t>
            </a:r>
            <a:endParaRPr sz="4800" b="1" dirty="0">
              <a:solidFill>
                <a:srgbClr val="E3801E"/>
              </a:solidFill>
              <a:latin typeface="+mj-lt"/>
            </a:endParaRPr>
          </a:p>
        </p:txBody>
      </p:sp>
      <p:sp>
        <p:nvSpPr>
          <p:cNvPr id="6" name="TextBox 5">
            <a:extLst>
              <a:ext uri="{FF2B5EF4-FFF2-40B4-BE49-F238E27FC236}">
                <a16:creationId xmlns:a16="http://schemas.microsoft.com/office/drawing/2014/main" xmlns="" id="{6883D7BB-686D-69C9-F835-E3387F4D498A}"/>
              </a:ext>
            </a:extLst>
          </p:cNvPr>
          <p:cNvSpPr txBox="1"/>
          <p:nvPr/>
        </p:nvSpPr>
        <p:spPr>
          <a:xfrm>
            <a:off x="22545123" y="12493100"/>
            <a:ext cx="129785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23</a:t>
            </a:r>
            <a:endParaRPr lang="en-ZA" dirty="0"/>
          </a:p>
        </p:txBody>
      </p:sp>
    </p:spTree>
    <p:extLst>
      <p:ext uri="{BB962C8B-B14F-4D97-AF65-F5344CB8AC3E}">
        <p14:creationId xmlns:p14="http://schemas.microsoft.com/office/powerpoint/2010/main" xmlns="" val="168642516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xmlns="" id="{5499AE97-AFB8-4904-86E3-D065E0289857}"/>
              </a:ext>
            </a:extLst>
          </p:cNvPr>
          <p:cNvGraphicFramePr>
            <a:graphicFrameLocks/>
          </p:cNvGraphicFramePr>
          <p:nvPr>
            <p:extLst>
              <p:ext uri="{D42A27DB-BD31-4B8C-83A1-F6EECF244321}">
                <p14:modId xmlns:p14="http://schemas.microsoft.com/office/powerpoint/2010/main" xmlns="" val="491224345"/>
              </p:ext>
            </p:extLst>
          </p:nvPr>
        </p:nvGraphicFramePr>
        <p:xfrm>
          <a:off x="179349" y="3215965"/>
          <a:ext cx="24025302" cy="8057479"/>
        </p:xfrm>
        <a:graphic>
          <a:graphicData uri="http://schemas.openxmlformats.org/drawingml/2006/table">
            <a:tbl>
              <a:tblPr firstRow="1" bandRow="1">
                <a:tableStyleId>{93296810-A885-4BE3-A3E7-6D5BEEA58F35}</a:tableStyleId>
              </a:tblPr>
              <a:tblGrid>
                <a:gridCol w="2325030">
                  <a:extLst>
                    <a:ext uri="{9D8B030D-6E8A-4147-A177-3AD203B41FA5}">
                      <a16:colId xmlns:a16="http://schemas.microsoft.com/office/drawing/2014/main" xmlns="" val="186441826"/>
                    </a:ext>
                  </a:extLst>
                </a:gridCol>
                <a:gridCol w="3487543">
                  <a:extLst>
                    <a:ext uri="{9D8B030D-6E8A-4147-A177-3AD203B41FA5}">
                      <a16:colId xmlns:a16="http://schemas.microsoft.com/office/drawing/2014/main" xmlns="" val="20000"/>
                    </a:ext>
                  </a:extLst>
                </a:gridCol>
                <a:gridCol w="2518782">
                  <a:extLst>
                    <a:ext uri="{9D8B030D-6E8A-4147-A177-3AD203B41FA5}">
                      <a16:colId xmlns:a16="http://schemas.microsoft.com/office/drawing/2014/main" xmlns="" val="20001"/>
                    </a:ext>
                  </a:extLst>
                </a:gridCol>
                <a:gridCol w="2712533">
                  <a:extLst>
                    <a:ext uri="{9D8B030D-6E8A-4147-A177-3AD203B41FA5}">
                      <a16:colId xmlns:a16="http://schemas.microsoft.com/office/drawing/2014/main" xmlns="" val="20002"/>
                    </a:ext>
                  </a:extLst>
                </a:gridCol>
                <a:gridCol w="5037563">
                  <a:extLst>
                    <a:ext uri="{9D8B030D-6E8A-4147-A177-3AD203B41FA5}">
                      <a16:colId xmlns:a16="http://schemas.microsoft.com/office/drawing/2014/main" xmlns="" val="20003"/>
                    </a:ext>
                  </a:extLst>
                </a:gridCol>
                <a:gridCol w="3681296">
                  <a:extLst>
                    <a:ext uri="{9D8B030D-6E8A-4147-A177-3AD203B41FA5}">
                      <a16:colId xmlns:a16="http://schemas.microsoft.com/office/drawing/2014/main" xmlns="" val="20004"/>
                    </a:ext>
                  </a:extLst>
                </a:gridCol>
                <a:gridCol w="4262555">
                  <a:extLst>
                    <a:ext uri="{9D8B030D-6E8A-4147-A177-3AD203B41FA5}">
                      <a16:colId xmlns:a16="http://schemas.microsoft.com/office/drawing/2014/main" xmlns="" val="2622886999"/>
                    </a:ext>
                  </a:extLst>
                </a:gridCol>
              </a:tblGrid>
              <a:tr h="147543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4</a:t>
                      </a:r>
                      <a:r>
                        <a:rPr kumimoji="0" lang="en-US" sz="2800" b="1" i="0" u="none" strike="noStrike" kern="1200" cap="none" spc="0" normalizeH="0" baseline="30000" noProof="0" dirty="0">
                          <a:ln>
                            <a:noFill/>
                          </a:ln>
                          <a:solidFill>
                            <a:schemeClr val="bg1"/>
                          </a:solidFill>
                          <a:effectLst/>
                          <a:uLnTx/>
                          <a:uFillTx/>
                          <a:latin typeface="Calibri" panose="020F0502020204030204" pitchFamily="34" charset="0"/>
                          <a:ea typeface="+mn-ea"/>
                          <a:cs typeface="Calibri" panose="020F0502020204030204" pitchFamily="34" charset="0"/>
                        </a:rPr>
                        <a:t>TH</a:t>
                      </a: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MARCH 2022</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0"/>
                  </a:ext>
                </a:extLst>
              </a:tr>
              <a:tr h="658204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RDSP 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l">
                        <a:lnSpc>
                          <a:spcPct val="150000"/>
                        </a:lnSpc>
                        <a:spcAft>
                          <a:spcPts val="0"/>
                        </a:spcAft>
                      </a:pPr>
                      <a:r>
                        <a:rPr lang="en-GB"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No. of people actively participating in organised sport and active recreation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GB"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330 000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100 000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73 810 people actively participating in organised sports and active recreation events.</a:t>
                      </a:r>
                      <a:endParaRPr lang="en-ZA"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restrictions on the number of persons at gatherings have affected the achievement of the target</a:t>
                      </a:r>
                      <a:endParaRPr lang="en-ZA"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engage provinces to host more events in the next financial year to recover shortfall on numbers to reach MTSF target</a:t>
                      </a:r>
                      <a:endParaRPr lang="en-ZA"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446940546"/>
                  </a:ext>
                </a:extLst>
              </a:tr>
            </a:tbl>
          </a:graphicData>
        </a:graphic>
      </p:graphicFrame>
      <p:sp>
        <p:nvSpPr>
          <p:cNvPr id="5" name="HEADING">
            <a:extLst>
              <a:ext uri="{FF2B5EF4-FFF2-40B4-BE49-F238E27FC236}">
                <a16:creationId xmlns:a16="http://schemas.microsoft.com/office/drawing/2014/main" xmlns="" id="{46BA68D1-9C28-4E3E-8459-0ECA65F405A8}"/>
              </a:ext>
            </a:extLst>
          </p:cNvPr>
          <p:cNvSpPr txBox="1"/>
          <p:nvPr/>
        </p:nvSpPr>
        <p:spPr>
          <a:xfrm>
            <a:off x="179349" y="428408"/>
            <a:ext cx="2388072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2:RECREATION DEVELOPMENT AND SPORT PROMOTION…CONT</a:t>
            </a:r>
            <a:endParaRPr sz="4800" b="1" dirty="0">
              <a:solidFill>
                <a:srgbClr val="E3801E"/>
              </a:solidFill>
              <a:latin typeface="+mj-lt"/>
            </a:endParaRPr>
          </a:p>
        </p:txBody>
      </p:sp>
      <p:sp>
        <p:nvSpPr>
          <p:cNvPr id="6" name="TextBox 5">
            <a:extLst>
              <a:ext uri="{FF2B5EF4-FFF2-40B4-BE49-F238E27FC236}">
                <a16:creationId xmlns:a16="http://schemas.microsoft.com/office/drawing/2014/main" xmlns="" id="{149E2835-82C1-78FC-3E78-4518308FFFBF}"/>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ZA" dirty="0"/>
              <a:t>24</a:t>
            </a:r>
          </a:p>
        </p:txBody>
      </p:sp>
    </p:spTree>
    <p:extLst>
      <p:ext uri="{BB962C8B-B14F-4D97-AF65-F5344CB8AC3E}">
        <p14:creationId xmlns:p14="http://schemas.microsoft.com/office/powerpoint/2010/main" xmlns="" val="4501315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xmlns="" id="{695C9BE0-F856-4B39-BD3E-036805DAB31A}"/>
              </a:ext>
            </a:extLst>
          </p:cNvPr>
          <p:cNvGraphicFramePr>
            <a:graphicFrameLocks/>
          </p:cNvGraphicFramePr>
          <p:nvPr>
            <p:extLst>
              <p:ext uri="{D42A27DB-BD31-4B8C-83A1-F6EECF244321}">
                <p14:modId xmlns:p14="http://schemas.microsoft.com/office/powerpoint/2010/main" xmlns="" val="3557685957"/>
              </p:ext>
            </p:extLst>
          </p:nvPr>
        </p:nvGraphicFramePr>
        <p:xfrm>
          <a:off x="177210" y="2897975"/>
          <a:ext cx="24029580" cy="9160482"/>
        </p:xfrm>
        <a:graphic>
          <a:graphicData uri="http://schemas.openxmlformats.org/drawingml/2006/table">
            <a:tbl>
              <a:tblPr firstRow="1" bandRow="1">
                <a:tableStyleId>{93296810-A885-4BE3-A3E7-6D5BEEA58F35}</a:tableStyleId>
              </a:tblPr>
              <a:tblGrid>
                <a:gridCol w="2399669">
                  <a:extLst>
                    <a:ext uri="{9D8B030D-6E8A-4147-A177-3AD203B41FA5}">
                      <a16:colId xmlns:a16="http://schemas.microsoft.com/office/drawing/2014/main" xmlns="" val="186441826"/>
                    </a:ext>
                  </a:extLst>
                </a:gridCol>
                <a:gridCol w="3189938">
                  <a:extLst>
                    <a:ext uri="{9D8B030D-6E8A-4147-A177-3AD203B41FA5}">
                      <a16:colId xmlns:a16="http://schemas.microsoft.com/office/drawing/2014/main" xmlns="" val="20000"/>
                    </a:ext>
                  </a:extLst>
                </a:gridCol>
                <a:gridCol w="2058746">
                  <a:extLst>
                    <a:ext uri="{9D8B030D-6E8A-4147-A177-3AD203B41FA5}">
                      <a16:colId xmlns:a16="http://schemas.microsoft.com/office/drawing/2014/main" xmlns="" val="20001"/>
                    </a:ext>
                  </a:extLst>
                </a:gridCol>
                <a:gridCol w="2488018">
                  <a:extLst>
                    <a:ext uri="{9D8B030D-6E8A-4147-A177-3AD203B41FA5}">
                      <a16:colId xmlns:a16="http://schemas.microsoft.com/office/drawing/2014/main" xmlns="" val="20002"/>
                    </a:ext>
                  </a:extLst>
                </a:gridCol>
                <a:gridCol w="6358270">
                  <a:extLst>
                    <a:ext uri="{9D8B030D-6E8A-4147-A177-3AD203B41FA5}">
                      <a16:colId xmlns:a16="http://schemas.microsoft.com/office/drawing/2014/main" xmlns="" val="20003"/>
                    </a:ext>
                  </a:extLst>
                </a:gridCol>
                <a:gridCol w="3916531">
                  <a:extLst>
                    <a:ext uri="{9D8B030D-6E8A-4147-A177-3AD203B41FA5}">
                      <a16:colId xmlns:a16="http://schemas.microsoft.com/office/drawing/2014/main" xmlns="" val="20004"/>
                    </a:ext>
                  </a:extLst>
                </a:gridCol>
                <a:gridCol w="3618408">
                  <a:extLst>
                    <a:ext uri="{9D8B030D-6E8A-4147-A177-3AD203B41FA5}">
                      <a16:colId xmlns:a16="http://schemas.microsoft.com/office/drawing/2014/main" xmlns="" val="2622886999"/>
                    </a:ext>
                  </a:extLst>
                </a:gridCol>
              </a:tblGrid>
              <a:tr h="22408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INDICATOR CODE/NO</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PERFORMANCE INDICATOR</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2021/22 ANNUAL TARGET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noProof="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4th  </a:t>
                      </a: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 QUARTER TARGET</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MARCH 2022</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REASON FOR DEVIATION</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0"/>
                  </a:ext>
                </a:extLst>
              </a:tr>
              <a:tr h="560515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cs typeface="Calibri" panose="020F0502020204030204" pitchFamily="34" charset="0"/>
                        </a:rPr>
                        <a:t>RDSP 2.4 </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sport and recreation promotion campaigns and events implemented</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indent="0" algn="just">
                        <a:lnSpc>
                          <a:spcPct val="150000"/>
                        </a:lnSpc>
                        <a:spcAft>
                          <a:spcPts val="0"/>
                        </a:spcAft>
                        <a:buFont typeface="Arial" panose="020B0604020202020204" pitchFamily="34" charset="0"/>
                        <a:buNone/>
                      </a:pPr>
                      <a:r>
                        <a:rPr lang="en-ZA" sz="3200" kern="1200" baseline="0" dirty="0">
                          <a:solidFill>
                            <a:srgbClr val="000000"/>
                          </a:solidFill>
                          <a:effectLst/>
                          <a:latin typeface="Calibri" panose="020F0502020204030204" pitchFamily="34" charset="0"/>
                          <a:ea typeface="+mn-ea"/>
                          <a:cs typeface="Calibri" panose="020F0502020204030204" pitchFamily="34" charset="0"/>
                        </a:rPr>
                        <a:t>Two (2) sport and recreation promotion campaigns and events were implemented.</a:t>
                      </a:r>
                    </a:p>
                    <a:p>
                      <a:pPr marL="0" indent="0" algn="just">
                        <a:lnSpc>
                          <a:spcPct val="150000"/>
                        </a:lnSpc>
                        <a:spcAft>
                          <a:spcPts val="0"/>
                        </a:spcAft>
                        <a:buFont typeface="Arial" panose="020B0604020202020204" pitchFamily="34" charset="0"/>
                        <a:buNone/>
                      </a:pPr>
                      <a:endParaRPr lang="en-ZA" sz="1800" kern="1200" baseline="0" dirty="0">
                        <a:solidFill>
                          <a:srgbClr val="000000"/>
                        </a:solidFill>
                        <a:effectLst/>
                        <a:latin typeface="Calibri" panose="020F0502020204030204" pitchFamily="34" charset="0"/>
                        <a:ea typeface="+mn-ea"/>
                        <a:cs typeface="Calibri" panose="020F0502020204030204" pitchFamily="34" charset="0"/>
                      </a:endParaRPr>
                    </a:p>
                    <a:p>
                      <a:pPr marL="457200" indent="-457200" algn="just">
                        <a:lnSpc>
                          <a:spcPct val="150000"/>
                        </a:lnSpc>
                        <a:spcAft>
                          <a:spcPts val="0"/>
                        </a:spcAft>
                        <a:buFont typeface="Wingdings" panose="05000000000000000000" pitchFamily="2" charset="2"/>
                        <a:buChar char="§"/>
                        <a:tabLst>
                          <a:tab pos="808038" algn="l"/>
                          <a:tab pos="1339850" algn="l"/>
                          <a:tab pos="1616075" algn="l"/>
                        </a:tabLst>
                      </a:pPr>
                      <a:r>
                        <a:rPr lang="en-ZA" sz="3200" kern="1200" baseline="0" dirty="0">
                          <a:solidFill>
                            <a:srgbClr val="000000"/>
                          </a:solidFill>
                          <a:effectLst/>
                          <a:latin typeface="Calibri" panose="020F0502020204030204" pitchFamily="34" charset="0"/>
                          <a:ea typeface="+mn-ea"/>
                          <a:cs typeface="Calibri" panose="020F0502020204030204" pitchFamily="34" charset="0"/>
                        </a:rPr>
                        <a:t>Ministerial Outreach Programme   (implemented through 12 outreaches) </a:t>
                      </a:r>
                      <a:endParaRPr lang="en-ZA" sz="2000" kern="1200" baseline="0" dirty="0">
                        <a:solidFill>
                          <a:srgbClr val="000000"/>
                        </a:solidFill>
                        <a:effectLst/>
                        <a:latin typeface="Calibri" panose="020F0502020204030204" pitchFamily="34" charset="0"/>
                        <a:ea typeface="+mn-ea"/>
                        <a:cs typeface="Calibri" panose="020F0502020204030204" pitchFamily="34" charset="0"/>
                      </a:endParaRPr>
                    </a:p>
                    <a:p>
                      <a:pPr marL="457200" indent="-457200" algn="just">
                        <a:lnSpc>
                          <a:spcPct val="150000"/>
                        </a:lnSpc>
                        <a:spcAft>
                          <a:spcPts val="0"/>
                        </a:spcAft>
                        <a:buFont typeface="Wingdings" panose="05000000000000000000" pitchFamily="2" charset="2"/>
                        <a:buChar char="§"/>
                      </a:pPr>
                      <a:r>
                        <a:rPr lang="en-ZA" sz="3200" kern="1200" baseline="0" dirty="0">
                          <a:solidFill>
                            <a:srgbClr val="000000"/>
                          </a:solidFill>
                          <a:effectLst/>
                          <a:latin typeface="Calibri" panose="020F0502020204030204" pitchFamily="34" charset="0"/>
                          <a:ea typeface="+mn-ea"/>
                          <a:cs typeface="Calibri" panose="020F0502020204030204" pitchFamily="34" charset="0"/>
                        </a:rPr>
                        <a:t>Andrew Mlangeni Golf Development</a:t>
                      </a:r>
                    </a:p>
                    <a:p>
                      <a:pPr marL="0" indent="0" algn="just">
                        <a:lnSpc>
                          <a:spcPct val="150000"/>
                        </a:lnSpc>
                        <a:spcAft>
                          <a:spcPts val="0"/>
                        </a:spcAft>
                        <a:buFont typeface="Arial" panose="020B0604020202020204" pitchFamily="34" charset="0"/>
                        <a:buNone/>
                      </a:pPr>
                      <a:endParaRPr lang="en-ZA" sz="3200" kern="1200" baseline="0" dirty="0">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67945" marR="0" lvl="0" indent="0" algn="ctr" defTabSz="584200" rtl="0" eaLnBrk="1" fontAlgn="auto" latinLnBrk="0" hangingPunct="1">
                        <a:lnSpc>
                          <a:spcPct val="150000"/>
                        </a:lnSpc>
                        <a:spcBef>
                          <a:spcPts val="0"/>
                        </a:spcBef>
                        <a:spcAft>
                          <a:spcPts val="0"/>
                        </a:spcAft>
                        <a:buClrTx/>
                        <a:buSzTx/>
                        <a:buFontTx/>
                        <a:buNone/>
                        <a:tabLst/>
                        <a:defRPr/>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67945" marR="0" algn="ctr">
                        <a:lnSpc>
                          <a:spcPct val="150000"/>
                        </a:lnSpc>
                        <a:spcBef>
                          <a:spcPts val="0"/>
                        </a:spcBef>
                        <a:spcAft>
                          <a:spcPts val="0"/>
                        </a:spcAft>
                      </a:pP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10001"/>
                  </a:ext>
                </a:extLst>
              </a:tr>
            </a:tbl>
          </a:graphicData>
        </a:graphic>
      </p:graphicFrame>
      <p:sp>
        <p:nvSpPr>
          <p:cNvPr id="5" name="HEADING">
            <a:extLst>
              <a:ext uri="{FF2B5EF4-FFF2-40B4-BE49-F238E27FC236}">
                <a16:creationId xmlns:a16="http://schemas.microsoft.com/office/drawing/2014/main" xmlns="" id="{17C72DBB-F6FE-4717-ACDA-B5DCEC381A0B}"/>
              </a:ext>
            </a:extLst>
          </p:cNvPr>
          <p:cNvSpPr txBox="1"/>
          <p:nvPr/>
        </p:nvSpPr>
        <p:spPr>
          <a:xfrm>
            <a:off x="99419" y="428408"/>
            <a:ext cx="2388072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2:RECREATION DEVELOPMENT AND SPORT PROMOTION…CONT</a:t>
            </a:r>
            <a:endParaRPr sz="4800" b="1" dirty="0">
              <a:solidFill>
                <a:srgbClr val="E3801E"/>
              </a:solidFill>
              <a:latin typeface="+mj-lt"/>
            </a:endParaRPr>
          </a:p>
        </p:txBody>
      </p:sp>
      <p:sp>
        <p:nvSpPr>
          <p:cNvPr id="6" name="TextBox 5">
            <a:extLst>
              <a:ext uri="{FF2B5EF4-FFF2-40B4-BE49-F238E27FC236}">
                <a16:creationId xmlns:a16="http://schemas.microsoft.com/office/drawing/2014/main" xmlns="" id="{3ECABA92-AD31-C7E5-8C17-948F97FB7315}"/>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ZA" dirty="0"/>
              <a:t>25</a:t>
            </a:r>
          </a:p>
        </p:txBody>
      </p:sp>
    </p:spTree>
    <p:extLst>
      <p:ext uri="{BB962C8B-B14F-4D97-AF65-F5344CB8AC3E}">
        <p14:creationId xmlns:p14="http://schemas.microsoft.com/office/powerpoint/2010/main" xmlns="" val="40018713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xmlns="" id="{EF87CD0E-0914-4542-9A3F-111E998CE279}"/>
              </a:ext>
            </a:extLst>
          </p:cNvPr>
          <p:cNvGraphicFramePr>
            <a:graphicFrameLocks/>
          </p:cNvGraphicFramePr>
          <p:nvPr>
            <p:extLst>
              <p:ext uri="{D42A27DB-BD31-4B8C-83A1-F6EECF244321}">
                <p14:modId xmlns:p14="http://schemas.microsoft.com/office/powerpoint/2010/main" xmlns="" val="1658094393"/>
              </p:ext>
            </p:extLst>
          </p:nvPr>
        </p:nvGraphicFramePr>
        <p:xfrm>
          <a:off x="170121" y="2873457"/>
          <a:ext cx="24021022" cy="7527959"/>
        </p:xfrm>
        <a:graphic>
          <a:graphicData uri="http://schemas.openxmlformats.org/drawingml/2006/table">
            <a:tbl>
              <a:tblPr firstRow="1" bandRow="1">
                <a:tableStyleId>{93296810-A885-4BE3-A3E7-6D5BEEA58F35}</a:tableStyleId>
              </a:tblPr>
              <a:tblGrid>
                <a:gridCol w="2378972">
                  <a:extLst>
                    <a:ext uri="{9D8B030D-6E8A-4147-A177-3AD203B41FA5}">
                      <a16:colId xmlns:a16="http://schemas.microsoft.com/office/drawing/2014/main" xmlns="" val="186441826"/>
                    </a:ext>
                  </a:extLst>
                </a:gridCol>
                <a:gridCol w="3208644">
                  <a:extLst>
                    <a:ext uri="{9D8B030D-6E8A-4147-A177-3AD203B41FA5}">
                      <a16:colId xmlns:a16="http://schemas.microsoft.com/office/drawing/2014/main" xmlns="" val="20000"/>
                    </a:ext>
                  </a:extLst>
                </a:gridCol>
                <a:gridCol w="1874437">
                  <a:extLst>
                    <a:ext uri="{9D8B030D-6E8A-4147-A177-3AD203B41FA5}">
                      <a16:colId xmlns:a16="http://schemas.microsoft.com/office/drawing/2014/main" xmlns="" val="20001"/>
                    </a:ext>
                  </a:extLst>
                </a:gridCol>
                <a:gridCol w="2148110">
                  <a:extLst>
                    <a:ext uri="{9D8B030D-6E8A-4147-A177-3AD203B41FA5}">
                      <a16:colId xmlns:a16="http://schemas.microsoft.com/office/drawing/2014/main" xmlns="" val="20002"/>
                    </a:ext>
                  </a:extLst>
                </a:gridCol>
                <a:gridCol w="5904293">
                  <a:extLst>
                    <a:ext uri="{9D8B030D-6E8A-4147-A177-3AD203B41FA5}">
                      <a16:colId xmlns:a16="http://schemas.microsoft.com/office/drawing/2014/main" xmlns="" val="20003"/>
                    </a:ext>
                  </a:extLst>
                </a:gridCol>
                <a:gridCol w="5771925">
                  <a:extLst>
                    <a:ext uri="{9D8B030D-6E8A-4147-A177-3AD203B41FA5}">
                      <a16:colId xmlns:a16="http://schemas.microsoft.com/office/drawing/2014/main" xmlns="" val="20004"/>
                    </a:ext>
                  </a:extLst>
                </a:gridCol>
                <a:gridCol w="2734641">
                  <a:extLst>
                    <a:ext uri="{9D8B030D-6E8A-4147-A177-3AD203B41FA5}">
                      <a16:colId xmlns:a16="http://schemas.microsoft.com/office/drawing/2014/main" xmlns="" val="2622886999"/>
                    </a:ext>
                  </a:extLst>
                </a:gridCol>
              </a:tblGrid>
              <a:tr h="2022352">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4</a:t>
                      </a:r>
                      <a:r>
                        <a:rPr kumimoji="0" lang="en-US" sz="2800" u="none" strike="noStrike" kern="1200" cap="none" spc="0" normalizeH="0" baseline="30000" noProof="0" dirty="0">
                          <a:ln>
                            <a:noFill/>
                          </a:ln>
                          <a:effectLst/>
                          <a:uLnTx/>
                          <a:uFillTx/>
                          <a:latin typeface="Calibri" panose="020F0502020204030204" pitchFamily="34" charset="0"/>
                          <a:cs typeface="Calibri" panose="020F0502020204030204" pitchFamily="34" charset="0"/>
                        </a:rPr>
                        <a:t>th</a:t>
                      </a: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2800" u="none" strike="noStrike" cap="none" normalizeH="0" baseline="0" dirty="0">
                          <a:ln>
                            <a:noFill/>
                          </a:ln>
                          <a:effectLst/>
                          <a:latin typeface="Calibri" panose="020F0502020204030204" pitchFamily="34" charset="0"/>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5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MARCH 2022</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0"/>
                  </a:ext>
                </a:extLst>
              </a:tr>
              <a:tr h="5505607">
                <a:tc>
                  <a:txBody>
                    <a:bodyPr/>
                    <a:lstStyle/>
                    <a:p>
                      <a:pPr marL="0" marR="0" lvl="0" indent="0" algn="just" defTabSz="584200" rtl="0" eaLnBrk="1" fontAlgn="auto" latinLnBrk="0" hangingPunct="1">
                        <a:lnSpc>
                          <a:spcPct val="150000"/>
                        </a:lnSpc>
                        <a:spcBef>
                          <a:spcPts val="0"/>
                        </a:spcBef>
                        <a:spcAft>
                          <a:spcPts val="0"/>
                        </a:spcAft>
                        <a:buClrTx/>
                        <a:buSzTx/>
                        <a:buFontTx/>
                        <a:buNone/>
                        <a:tabLst/>
                        <a:defRPr/>
                      </a:pPr>
                      <a:r>
                        <a:rPr lang="en-GB"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RDSP 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indent="0" algn="just"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Times New Roman" panose="02020603050405020304" pitchFamily="18" charset="0"/>
                          <a:cs typeface="Calibri" panose="020F0502020204030204" pitchFamily="34" charset="0"/>
                          <a:sym typeface="Helvetica Neue"/>
                        </a:rPr>
                        <a:t>No. of schools, hubs, and clubs provided with equipment and/or attire as per the established norms and standards</a:t>
                      </a:r>
                      <a:endParaRPr lang="en-GB"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indent="0" algn="ctr" defTabSz="584200" rtl="0" latinLnBrk="0">
                        <a:lnSpc>
                          <a:spcPct val="150000"/>
                        </a:lnSpc>
                        <a:spcBef>
                          <a:spcPts val="0"/>
                        </a:spcBef>
                        <a:spcAft>
                          <a:spcPts val="0"/>
                        </a:spcAft>
                        <a:buClrTx/>
                        <a:buSzTx/>
                        <a:buFontTx/>
                        <a:buNone/>
                        <a:tabLst/>
                      </a:pPr>
                      <a:r>
                        <a:rPr lang="en-GB"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2500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indent="0" algn="ctr" defTabSz="584200" rtl="0" latinLnBrk="0">
                        <a:lnSpc>
                          <a:spcPct val="150000"/>
                        </a:lnSpc>
                        <a:spcBef>
                          <a:spcPts val="0"/>
                        </a:spcBef>
                        <a:spcAft>
                          <a:spcPts val="0"/>
                        </a:spcAft>
                        <a:buClrTx/>
                        <a:buSzTx/>
                        <a:buFontTx/>
                        <a:buNone/>
                        <a:tabLst/>
                      </a:pPr>
                      <a:r>
                        <a:rPr lang="en-GB"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750</a:t>
                      </a: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indent="0" algn="just"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1 666 schools, hubs, and clubs provided with equipment and / or attire as per the established norms and standards.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indent="0" algn="just" defTabSz="584200" rtl="0" latinLnBrk="0">
                        <a:lnSpc>
                          <a:spcPct val="150000"/>
                        </a:lnSpc>
                        <a:spcBef>
                          <a:spcPts val="0"/>
                        </a:spcBef>
                        <a:spcAft>
                          <a:spcPts val="0"/>
                        </a:spcAft>
                        <a:buClrTx/>
                        <a:buSzTx/>
                        <a:buFontTx/>
                        <a:buNone/>
                        <a:tabLst/>
                      </a:pPr>
                      <a:r>
                        <a:rPr lang="en-ZA" sz="28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Following the extension of the transversal tender, the distribution of procured school sports equipment and attire was conducted mainly in the 4th Quarter by the provinces.</a:t>
                      </a:r>
                      <a:endParaRPr lang="en-ZA" sz="28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10002"/>
                  </a:ext>
                </a:extLst>
              </a:tr>
            </a:tbl>
          </a:graphicData>
        </a:graphic>
      </p:graphicFrame>
      <p:sp>
        <p:nvSpPr>
          <p:cNvPr id="5" name="HEADING">
            <a:extLst>
              <a:ext uri="{FF2B5EF4-FFF2-40B4-BE49-F238E27FC236}">
                <a16:creationId xmlns:a16="http://schemas.microsoft.com/office/drawing/2014/main" xmlns="" id="{77E28E90-316C-4003-9C7B-6E29FFF0798A}"/>
              </a:ext>
            </a:extLst>
          </p:cNvPr>
          <p:cNvSpPr txBox="1"/>
          <p:nvPr/>
        </p:nvSpPr>
        <p:spPr>
          <a:xfrm>
            <a:off x="170121" y="428408"/>
            <a:ext cx="2388072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2:RECREATION DEVELOPMENT AND SPORT PROMOTION…CONT</a:t>
            </a:r>
            <a:endParaRPr sz="4800" b="1" dirty="0">
              <a:solidFill>
                <a:srgbClr val="E3801E"/>
              </a:solidFill>
              <a:latin typeface="+mj-lt"/>
            </a:endParaRPr>
          </a:p>
        </p:txBody>
      </p:sp>
      <p:sp>
        <p:nvSpPr>
          <p:cNvPr id="6" name="TextBox 5">
            <a:extLst>
              <a:ext uri="{FF2B5EF4-FFF2-40B4-BE49-F238E27FC236}">
                <a16:creationId xmlns:a16="http://schemas.microsoft.com/office/drawing/2014/main" xmlns="" id="{ADC61DAD-3272-0008-4718-AFC7133D11EE}"/>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ZA" dirty="0"/>
              <a:t>26</a:t>
            </a:r>
          </a:p>
        </p:txBody>
      </p:sp>
    </p:spTree>
    <p:extLst>
      <p:ext uri="{BB962C8B-B14F-4D97-AF65-F5344CB8AC3E}">
        <p14:creationId xmlns:p14="http://schemas.microsoft.com/office/powerpoint/2010/main" xmlns="" val="42781248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xmlns="" id="{9C2EE54D-DDCA-4AB1-8B22-7B6CE7296682}"/>
              </a:ext>
            </a:extLst>
          </p:cNvPr>
          <p:cNvGraphicFramePr>
            <a:graphicFrameLocks/>
          </p:cNvGraphicFramePr>
          <p:nvPr>
            <p:extLst>
              <p:ext uri="{D42A27DB-BD31-4B8C-83A1-F6EECF244321}">
                <p14:modId xmlns:p14="http://schemas.microsoft.com/office/powerpoint/2010/main" xmlns="" val="130910138"/>
              </p:ext>
            </p:extLst>
          </p:nvPr>
        </p:nvGraphicFramePr>
        <p:xfrm>
          <a:off x="198475" y="2976612"/>
          <a:ext cx="23987049" cy="8086928"/>
        </p:xfrm>
        <a:graphic>
          <a:graphicData uri="http://schemas.openxmlformats.org/drawingml/2006/table">
            <a:tbl>
              <a:tblPr firstRow="1" bandRow="1">
                <a:tableStyleId>{93296810-A885-4BE3-A3E7-6D5BEEA58F35}</a:tableStyleId>
              </a:tblPr>
              <a:tblGrid>
                <a:gridCol w="2331629">
                  <a:extLst>
                    <a:ext uri="{9D8B030D-6E8A-4147-A177-3AD203B41FA5}">
                      <a16:colId xmlns:a16="http://schemas.microsoft.com/office/drawing/2014/main" xmlns="" val="186441826"/>
                    </a:ext>
                  </a:extLst>
                </a:gridCol>
                <a:gridCol w="3510658">
                  <a:extLst>
                    <a:ext uri="{9D8B030D-6E8A-4147-A177-3AD203B41FA5}">
                      <a16:colId xmlns:a16="http://schemas.microsoft.com/office/drawing/2014/main" xmlns="" val="20000"/>
                    </a:ext>
                  </a:extLst>
                </a:gridCol>
                <a:gridCol w="2104897">
                  <a:extLst>
                    <a:ext uri="{9D8B030D-6E8A-4147-A177-3AD203B41FA5}">
                      <a16:colId xmlns:a16="http://schemas.microsoft.com/office/drawing/2014/main" xmlns="" val="20001"/>
                    </a:ext>
                  </a:extLst>
                </a:gridCol>
                <a:gridCol w="2104897">
                  <a:extLst>
                    <a:ext uri="{9D8B030D-6E8A-4147-A177-3AD203B41FA5}">
                      <a16:colId xmlns:a16="http://schemas.microsoft.com/office/drawing/2014/main" xmlns="" val="20002"/>
                    </a:ext>
                  </a:extLst>
                </a:gridCol>
                <a:gridCol w="5535251">
                  <a:extLst>
                    <a:ext uri="{9D8B030D-6E8A-4147-A177-3AD203B41FA5}">
                      <a16:colId xmlns:a16="http://schemas.microsoft.com/office/drawing/2014/main" xmlns="" val="20003"/>
                    </a:ext>
                  </a:extLst>
                </a:gridCol>
                <a:gridCol w="4183618">
                  <a:extLst>
                    <a:ext uri="{9D8B030D-6E8A-4147-A177-3AD203B41FA5}">
                      <a16:colId xmlns:a16="http://schemas.microsoft.com/office/drawing/2014/main" xmlns="" val="20004"/>
                    </a:ext>
                  </a:extLst>
                </a:gridCol>
                <a:gridCol w="4216099">
                  <a:extLst>
                    <a:ext uri="{9D8B030D-6E8A-4147-A177-3AD203B41FA5}">
                      <a16:colId xmlns:a16="http://schemas.microsoft.com/office/drawing/2014/main" xmlns="" val="2622886999"/>
                    </a:ext>
                  </a:extLst>
                </a:gridCol>
              </a:tblGrid>
              <a:tr h="128729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4</a:t>
                      </a:r>
                      <a:r>
                        <a:rPr kumimoji="0" lang="en-US" sz="2800" b="1" i="0" u="none" strike="noStrike" kern="1200" cap="none" spc="0" normalizeH="0" baseline="30000" noProof="0" dirty="0">
                          <a:ln>
                            <a:noFill/>
                          </a:ln>
                          <a:solidFill>
                            <a:schemeClr val="lt1"/>
                          </a:solidFill>
                          <a:effectLst/>
                          <a:uLnTx/>
                          <a:uFillTx/>
                          <a:latin typeface="Calibri" panose="020F0502020204030204" pitchFamily="34" charset="0"/>
                          <a:ea typeface="+mn-ea"/>
                          <a:cs typeface="Calibri" panose="020F0502020204030204" pitchFamily="34" charset="0"/>
                        </a:rPr>
                        <a:t>th</a:t>
                      </a: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MARCH 2022</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0"/>
                  </a:ext>
                </a:extLst>
              </a:tr>
              <a:tr h="6717674">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RDSP 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 leaners</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the National School Sport Championship per year</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5000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2100</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2062 learners in the National School Sport Championship per year.</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R="70485" algn="l">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indicator was not achieved due to inadequate evidence to support the reported achievement by the programme.</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R="70485" algn="l">
                        <a:lnSpc>
                          <a:spcPct val="150000"/>
                        </a:lnSpc>
                        <a:spcAft>
                          <a:spcPts val="0"/>
                        </a:spcAft>
                      </a:pPr>
                      <a:r>
                        <a:rPr lang="en-ZA" sz="28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Ensuring that reported performance is supported by adequate evidence across the reporting chain.</a:t>
                      </a:r>
                      <a:r>
                        <a:rPr lang="en-Z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10003"/>
                  </a:ext>
                </a:extLst>
              </a:tr>
            </a:tbl>
          </a:graphicData>
        </a:graphic>
      </p:graphicFrame>
      <p:sp>
        <p:nvSpPr>
          <p:cNvPr id="5" name="HEADING">
            <a:extLst>
              <a:ext uri="{FF2B5EF4-FFF2-40B4-BE49-F238E27FC236}">
                <a16:creationId xmlns:a16="http://schemas.microsoft.com/office/drawing/2014/main" xmlns="" id="{99F647C9-59C0-434A-B7B8-1C110A71C942}"/>
              </a:ext>
            </a:extLst>
          </p:cNvPr>
          <p:cNvSpPr txBox="1"/>
          <p:nvPr/>
        </p:nvSpPr>
        <p:spPr>
          <a:xfrm>
            <a:off x="99419" y="428408"/>
            <a:ext cx="2388072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2:RECREATION DEVELOPMENT AND SPORT PROMOTION…CONT</a:t>
            </a:r>
            <a:endParaRPr sz="4800" b="1" dirty="0">
              <a:solidFill>
                <a:srgbClr val="E3801E"/>
              </a:solidFill>
              <a:latin typeface="+mj-lt"/>
            </a:endParaRPr>
          </a:p>
        </p:txBody>
      </p:sp>
      <p:sp>
        <p:nvSpPr>
          <p:cNvPr id="6" name="TextBox 5">
            <a:extLst>
              <a:ext uri="{FF2B5EF4-FFF2-40B4-BE49-F238E27FC236}">
                <a16:creationId xmlns:a16="http://schemas.microsoft.com/office/drawing/2014/main" xmlns="" id="{2176F5A1-2EBF-1311-1CCE-41079BB6C591}"/>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ZA" dirty="0"/>
              <a:t>27</a:t>
            </a:r>
          </a:p>
        </p:txBody>
      </p:sp>
    </p:spTree>
    <p:extLst>
      <p:ext uri="{BB962C8B-B14F-4D97-AF65-F5344CB8AC3E}">
        <p14:creationId xmlns:p14="http://schemas.microsoft.com/office/powerpoint/2010/main" xmlns="" val="128690532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xmlns="" id="{0BAF253D-5506-48AE-AC84-43AF73867BC0}"/>
              </a:ext>
            </a:extLst>
          </p:cNvPr>
          <p:cNvGraphicFramePr>
            <a:graphicFrameLocks/>
          </p:cNvGraphicFramePr>
          <p:nvPr>
            <p:extLst>
              <p:ext uri="{D42A27DB-BD31-4B8C-83A1-F6EECF244321}">
                <p14:modId xmlns:p14="http://schemas.microsoft.com/office/powerpoint/2010/main" xmlns="" val="2888058270"/>
              </p:ext>
            </p:extLst>
          </p:nvPr>
        </p:nvGraphicFramePr>
        <p:xfrm>
          <a:off x="177213" y="2892079"/>
          <a:ext cx="23880722" cy="7931842"/>
        </p:xfrm>
        <a:graphic>
          <a:graphicData uri="http://schemas.openxmlformats.org/drawingml/2006/table">
            <a:tbl>
              <a:tblPr firstRow="1" bandRow="1">
                <a:tableStyleId>{93296810-A885-4BE3-A3E7-6D5BEEA58F35}</a:tableStyleId>
              </a:tblPr>
              <a:tblGrid>
                <a:gridCol w="2358988">
                  <a:extLst>
                    <a:ext uri="{9D8B030D-6E8A-4147-A177-3AD203B41FA5}">
                      <a16:colId xmlns:a16="http://schemas.microsoft.com/office/drawing/2014/main" xmlns="" val="186441826"/>
                    </a:ext>
                  </a:extLst>
                </a:gridCol>
                <a:gridCol w="3457401">
                  <a:extLst>
                    <a:ext uri="{9D8B030D-6E8A-4147-A177-3AD203B41FA5}">
                      <a16:colId xmlns:a16="http://schemas.microsoft.com/office/drawing/2014/main" xmlns="" val="20000"/>
                    </a:ext>
                  </a:extLst>
                </a:gridCol>
                <a:gridCol w="2095567">
                  <a:extLst>
                    <a:ext uri="{9D8B030D-6E8A-4147-A177-3AD203B41FA5}">
                      <a16:colId xmlns:a16="http://schemas.microsoft.com/office/drawing/2014/main" xmlns="" val="20001"/>
                    </a:ext>
                  </a:extLst>
                </a:gridCol>
                <a:gridCol w="2095567">
                  <a:extLst>
                    <a:ext uri="{9D8B030D-6E8A-4147-A177-3AD203B41FA5}">
                      <a16:colId xmlns:a16="http://schemas.microsoft.com/office/drawing/2014/main" xmlns="" val="20002"/>
                    </a:ext>
                  </a:extLst>
                </a:gridCol>
                <a:gridCol w="4572142">
                  <a:extLst>
                    <a:ext uri="{9D8B030D-6E8A-4147-A177-3AD203B41FA5}">
                      <a16:colId xmlns:a16="http://schemas.microsoft.com/office/drawing/2014/main" xmlns="" val="20003"/>
                    </a:ext>
                  </a:extLst>
                </a:gridCol>
                <a:gridCol w="4559623">
                  <a:extLst>
                    <a:ext uri="{9D8B030D-6E8A-4147-A177-3AD203B41FA5}">
                      <a16:colId xmlns:a16="http://schemas.microsoft.com/office/drawing/2014/main" xmlns="" val="20004"/>
                    </a:ext>
                  </a:extLst>
                </a:gridCol>
                <a:gridCol w="4741434">
                  <a:extLst>
                    <a:ext uri="{9D8B030D-6E8A-4147-A177-3AD203B41FA5}">
                      <a16:colId xmlns:a16="http://schemas.microsoft.com/office/drawing/2014/main" xmlns="" val="2622886999"/>
                    </a:ext>
                  </a:extLst>
                </a:gridCol>
              </a:tblGrid>
              <a:tr h="185820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4</a:t>
                      </a:r>
                      <a:r>
                        <a:rPr kumimoji="0" lang="en-US" sz="2800" b="1" i="0" u="none" strike="noStrike" kern="1200" cap="none" spc="0" normalizeH="0" baseline="30000" noProof="0" dirty="0">
                          <a:ln>
                            <a:noFill/>
                          </a:ln>
                          <a:solidFill>
                            <a:schemeClr val="lt1"/>
                          </a:solidFill>
                          <a:effectLst/>
                          <a:uLnTx/>
                          <a:uFillTx/>
                          <a:latin typeface="Calibri" panose="020F0502020204030204" pitchFamily="34" charset="0"/>
                          <a:ea typeface="+mn-ea"/>
                          <a:cs typeface="Calibri" panose="020F0502020204030204" pitchFamily="34" charset="0"/>
                        </a:rPr>
                        <a:t>th</a:t>
                      </a: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MARCH 2022</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0"/>
                  </a:ext>
                </a:extLst>
              </a:tr>
              <a:tr h="607363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cs typeface="Calibri" panose="020F0502020204030204" pitchFamily="34" charset="0"/>
                        </a:rPr>
                        <a:t>RDSP 2.7 </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leaners participating at the district school sport tournaments</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75</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000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r>
                        <a:rPr lang="en-GB"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000</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R="140335"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47 531 learners participating at the district school sport tournaments. </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15240" marR="140335"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Due to the resumption of sporting activities in schools, more learners participated in the programme.</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nSpc>
                          <a:spcPct val="150000"/>
                        </a:lnSpc>
                        <a:spcAft>
                          <a:spcPts val="0"/>
                        </a:spcAft>
                      </a:pPr>
                      <a:r>
                        <a:rPr lang="en-ZA" sz="3200" dirty="0">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3819814702"/>
                  </a:ext>
                </a:extLst>
              </a:tr>
            </a:tbl>
          </a:graphicData>
        </a:graphic>
      </p:graphicFrame>
      <p:sp>
        <p:nvSpPr>
          <p:cNvPr id="5" name="HEADING">
            <a:extLst>
              <a:ext uri="{FF2B5EF4-FFF2-40B4-BE49-F238E27FC236}">
                <a16:creationId xmlns:a16="http://schemas.microsoft.com/office/drawing/2014/main" xmlns="" id="{0A296F62-87B4-492A-A80C-D53D4F66599F}"/>
              </a:ext>
            </a:extLst>
          </p:cNvPr>
          <p:cNvSpPr txBox="1"/>
          <p:nvPr/>
        </p:nvSpPr>
        <p:spPr>
          <a:xfrm>
            <a:off x="177213" y="428408"/>
            <a:ext cx="2388072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2:RECREATION DEVELOPMENT AND SPORT PROMOTION…CONT</a:t>
            </a:r>
            <a:endParaRPr sz="4800" b="1" dirty="0">
              <a:solidFill>
                <a:srgbClr val="E3801E"/>
              </a:solidFill>
              <a:latin typeface="+mj-lt"/>
            </a:endParaRPr>
          </a:p>
        </p:txBody>
      </p:sp>
      <p:sp>
        <p:nvSpPr>
          <p:cNvPr id="6" name="TextBox 5">
            <a:extLst>
              <a:ext uri="{FF2B5EF4-FFF2-40B4-BE49-F238E27FC236}">
                <a16:creationId xmlns:a16="http://schemas.microsoft.com/office/drawing/2014/main" xmlns="" id="{9A9B2A74-619B-1176-672A-4C8CE27458FA}"/>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ZA" dirty="0"/>
              <a:t>28</a:t>
            </a:r>
          </a:p>
        </p:txBody>
      </p:sp>
    </p:spTree>
    <p:extLst>
      <p:ext uri="{BB962C8B-B14F-4D97-AF65-F5344CB8AC3E}">
        <p14:creationId xmlns:p14="http://schemas.microsoft.com/office/powerpoint/2010/main" xmlns="" val="170390984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xmlns="" id="{55DE2EF8-7D12-4CDB-A30F-0097FAC71D7D}"/>
              </a:ext>
            </a:extLst>
          </p:cNvPr>
          <p:cNvGraphicFramePr>
            <a:graphicFrameLocks/>
          </p:cNvGraphicFramePr>
          <p:nvPr>
            <p:extLst>
              <p:ext uri="{D42A27DB-BD31-4B8C-83A1-F6EECF244321}">
                <p14:modId xmlns:p14="http://schemas.microsoft.com/office/powerpoint/2010/main" xmlns="" val="3727412321"/>
              </p:ext>
            </p:extLst>
          </p:nvPr>
        </p:nvGraphicFramePr>
        <p:xfrm>
          <a:off x="170121" y="2811639"/>
          <a:ext cx="24050843" cy="10003378"/>
        </p:xfrm>
        <a:graphic>
          <a:graphicData uri="http://schemas.openxmlformats.org/drawingml/2006/table">
            <a:tbl>
              <a:tblPr firstRow="1" bandRow="1">
                <a:tableStyleId>{93296810-A885-4BE3-A3E7-6D5BEEA58F35}</a:tableStyleId>
              </a:tblPr>
              <a:tblGrid>
                <a:gridCol w="2126512">
                  <a:extLst>
                    <a:ext uri="{9D8B030D-6E8A-4147-A177-3AD203B41FA5}">
                      <a16:colId xmlns:a16="http://schemas.microsoft.com/office/drawing/2014/main" xmlns="" val="186441826"/>
                    </a:ext>
                  </a:extLst>
                </a:gridCol>
                <a:gridCol w="3848986">
                  <a:extLst>
                    <a:ext uri="{9D8B030D-6E8A-4147-A177-3AD203B41FA5}">
                      <a16:colId xmlns:a16="http://schemas.microsoft.com/office/drawing/2014/main" xmlns="" val="20000"/>
                    </a:ext>
                  </a:extLst>
                </a:gridCol>
                <a:gridCol w="2062716">
                  <a:extLst>
                    <a:ext uri="{9D8B030D-6E8A-4147-A177-3AD203B41FA5}">
                      <a16:colId xmlns:a16="http://schemas.microsoft.com/office/drawing/2014/main" xmlns="" val="20001"/>
                    </a:ext>
                  </a:extLst>
                </a:gridCol>
                <a:gridCol w="2306005">
                  <a:extLst>
                    <a:ext uri="{9D8B030D-6E8A-4147-A177-3AD203B41FA5}">
                      <a16:colId xmlns:a16="http://schemas.microsoft.com/office/drawing/2014/main" xmlns="" val="20002"/>
                    </a:ext>
                  </a:extLst>
                </a:gridCol>
                <a:gridCol w="6253648">
                  <a:extLst>
                    <a:ext uri="{9D8B030D-6E8A-4147-A177-3AD203B41FA5}">
                      <a16:colId xmlns:a16="http://schemas.microsoft.com/office/drawing/2014/main" xmlns="" val="20003"/>
                    </a:ext>
                  </a:extLst>
                </a:gridCol>
                <a:gridCol w="4150971">
                  <a:extLst>
                    <a:ext uri="{9D8B030D-6E8A-4147-A177-3AD203B41FA5}">
                      <a16:colId xmlns:a16="http://schemas.microsoft.com/office/drawing/2014/main" xmlns="" val="20004"/>
                    </a:ext>
                  </a:extLst>
                </a:gridCol>
                <a:gridCol w="3302005">
                  <a:extLst>
                    <a:ext uri="{9D8B030D-6E8A-4147-A177-3AD203B41FA5}">
                      <a16:colId xmlns:a16="http://schemas.microsoft.com/office/drawing/2014/main" xmlns="" val="2622886999"/>
                    </a:ext>
                  </a:extLst>
                </a:gridCol>
              </a:tblGrid>
              <a:tr h="142611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4</a:t>
                      </a:r>
                      <a:r>
                        <a:rPr kumimoji="0" lang="en-US" sz="2800" b="1" i="0" u="none" strike="noStrike" kern="1200" cap="none" spc="0" normalizeH="0" baseline="30000" noProof="0" dirty="0">
                          <a:ln>
                            <a:noFill/>
                          </a:ln>
                          <a:solidFill>
                            <a:schemeClr val="lt1"/>
                          </a:solidFill>
                          <a:effectLst/>
                          <a:uLnTx/>
                          <a:uFillTx/>
                          <a:latin typeface="Calibri" panose="020F0502020204030204" pitchFamily="34" charset="0"/>
                          <a:ea typeface="+mn-ea"/>
                          <a:cs typeface="Calibri" panose="020F0502020204030204" pitchFamily="34" charset="0"/>
                        </a:rPr>
                        <a:t>th</a:t>
                      </a: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MARCH 2022</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2"/>
                  </a:ext>
                </a:extLst>
              </a:tr>
              <a:tr h="6666607">
                <a:tc>
                  <a:txBody>
                    <a:bodyPr/>
                    <a:lstStyle/>
                    <a:p>
                      <a:pPr marL="0" marR="0" lvl="0" indent="0" algn="just" defTabSz="457200" rtl="0" eaLnBrk="1" fontAlgn="base" latinLnBrk="0" hangingPunct="1">
                        <a:lnSpc>
                          <a:spcPct val="150000"/>
                        </a:lnSpc>
                        <a:spcBef>
                          <a:spcPts val="0"/>
                        </a:spcBef>
                        <a:spcAft>
                          <a:spcPts val="0"/>
                        </a:spcAft>
                        <a:buClrTx/>
                        <a:buSzTx/>
                        <a:buFontTx/>
                        <a:buNone/>
                        <a:tabLst/>
                        <a:defRPr/>
                      </a:pPr>
                      <a:r>
                        <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RDSP 2.8</a:t>
                      </a:r>
                    </a:p>
                    <a:p>
                      <a:pPr marL="0" marR="0" lvl="0" indent="0" algn="just" defTabSz="457200" rtl="0" eaLnBrk="1" fontAlgn="base" latinLnBrk="0" hangingPunct="1">
                        <a:lnSpc>
                          <a:spcPct val="150000"/>
                        </a:lnSpc>
                        <a:spcBef>
                          <a:spcPts val="0"/>
                        </a:spcBef>
                        <a:spcAft>
                          <a:spcPts val="0"/>
                        </a:spcAft>
                        <a:buClrTx/>
                        <a:buSzTx/>
                        <a:buFontTx/>
                        <a:buNone/>
                        <a:tabLst/>
                        <a:defRPr/>
                      </a:pPr>
                      <a:endPar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lvl="0" indent="0" algn="l" defTabSz="457200" rtl="0" eaLnBrk="1" fontAlgn="base" latinLnBrk="0" hangingPunct="1">
                        <a:lnSpc>
                          <a:spcPct val="150000"/>
                        </a:lnSpc>
                        <a:spcBef>
                          <a:spcPts val="0"/>
                        </a:spcBef>
                        <a:spcAft>
                          <a:spcPts val="0"/>
                        </a:spcAft>
                        <a:buClrTx/>
                        <a:buSzTx/>
                        <a:buFontTx/>
                        <a:buNone/>
                        <a:tabLst/>
                        <a:defRPr/>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Percentage of Federations meeting 50% or more of all prescribed charter transformation targets .</a:t>
                      </a:r>
                      <a:endPar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lvl="0" indent="0" algn="ctr" defTabSz="457200" rtl="0" eaLnBrk="1" fontAlgn="base" latinLnBrk="0" hangingPunct="1">
                        <a:lnSpc>
                          <a:spcPct val="150000"/>
                        </a:lnSpc>
                        <a:spcBef>
                          <a:spcPts val="0"/>
                        </a:spcBef>
                        <a:spcAft>
                          <a:spcPts val="0"/>
                        </a:spcAft>
                        <a:buClrTx/>
                        <a:buSzTx/>
                        <a:buFontTx/>
                        <a:buNone/>
                        <a:tabLst/>
                        <a:defRPr/>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78.9%</a:t>
                      </a:r>
                    </a:p>
                    <a:p>
                      <a:pPr marL="0" marR="0" lvl="0" indent="0" algn="ctr" defTabSz="457200" rtl="0" eaLnBrk="1" fontAlgn="base" latinLnBrk="0" hangingPunct="1">
                        <a:lnSpc>
                          <a:spcPct val="150000"/>
                        </a:lnSpc>
                        <a:spcBef>
                          <a:spcPts val="0"/>
                        </a:spcBef>
                        <a:spcAft>
                          <a:spcPts val="0"/>
                        </a:spcAft>
                        <a:buClrTx/>
                        <a:buSzTx/>
                        <a:buFontTx/>
                        <a:buNone/>
                        <a:tabLst/>
                        <a:defRPr/>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(15/19)</a:t>
                      </a:r>
                      <a:endPar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p>
                      <a:pPr marL="0" marR="0" lvl="0" indent="0" algn="ctr" defTabSz="457200" rtl="0" eaLnBrk="1" fontAlgn="base" latinLnBrk="0" hangingPunct="1">
                        <a:lnSpc>
                          <a:spcPct val="150000"/>
                        </a:lnSpc>
                        <a:spcBef>
                          <a:spcPts val="0"/>
                        </a:spcBef>
                        <a:spcAft>
                          <a:spcPts val="0"/>
                        </a:spcAft>
                        <a:buClrTx/>
                        <a:buSzTx/>
                        <a:buFontTx/>
                        <a:buNone/>
                        <a:tabLst/>
                      </a:pPr>
                      <a:endPar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lvl="0" indent="0" algn="ctr" defTabSz="457200" rtl="0" eaLnBrk="1" fontAlgn="base" latinLnBrk="0" hangingPunct="1">
                        <a:lnSpc>
                          <a:spcPct val="150000"/>
                        </a:lnSpc>
                        <a:spcBef>
                          <a:spcPts val="0"/>
                        </a:spcBef>
                        <a:spcAft>
                          <a:spcPts val="0"/>
                        </a:spcAft>
                        <a:buClrTx/>
                        <a:buSzTx/>
                        <a:buFontTx/>
                        <a:buNone/>
                        <a:tabLst/>
                        <a:defRPr/>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78.9%</a:t>
                      </a:r>
                    </a:p>
                    <a:p>
                      <a:pPr marL="0" marR="0" lvl="0" indent="0" algn="ctr" defTabSz="457200" rtl="0" eaLnBrk="1" fontAlgn="base" latinLnBrk="0" hangingPunct="1">
                        <a:lnSpc>
                          <a:spcPct val="150000"/>
                        </a:lnSpc>
                        <a:spcBef>
                          <a:spcPts val="0"/>
                        </a:spcBef>
                        <a:spcAft>
                          <a:spcPts val="0"/>
                        </a:spcAft>
                        <a:buClrTx/>
                        <a:buSzTx/>
                        <a:buFontTx/>
                        <a:buNone/>
                        <a:tabLst/>
                        <a:defRPr/>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(15/19)</a:t>
                      </a:r>
                      <a:endPar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p>
                      <a:pPr marL="0" marR="0" lvl="0" indent="0" algn="ctr" defTabSz="457200" rtl="0" eaLnBrk="1" fontAlgn="base" latinLnBrk="0" hangingPunct="1">
                        <a:lnSpc>
                          <a:spcPct val="150000"/>
                        </a:lnSpc>
                        <a:spcBef>
                          <a:spcPts val="0"/>
                        </a:spcBef>
                        <a:spcAft>
                          <a:spcPts val="0"/>
                        </a:spcAft>
                        <a:buClrTx/>
                        <a:buSzTx/>
                        <a:buFontTx/>
                        <a:buNone/>
                        <a:tabLst/>
                      </a:pPr>
                      <a:endPar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r>
                        <a:rPr lang="en-ZA" sz="28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21% (4/19) National Federations met 50% or more of all prescribed Charter transformation targets </a:t>
                      </a:r>
                      <a:endParaRPr lang="en-ZA" sz="2800" dirty="0">
                        <a:solidFill>
                          <a:srgbClr val="000000"/>
                        </a:solidFill>
                        <a:effectLst/>
                        <a:latin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457200" rtl="0" eaLnBrk="1" fontAlgn="base" latinLnBrk="0" hangingPunct="1">
                        <a:lnSpc>
                          <a:spcPct val="150000"/>
                        </a:lnSpc>
                        <a:spcBef>
                          <a:spcPts val="0"/>
                        </a:spcBef>
                        <a:spcAft>
                          <a:spcPts val="0"/>
                        </a:spcAft>
                        <a:buClrTx/>
                        <a:buSzTx/>
                        <a:buFontTx/>
                        <a:buNone/>
                        <a:tabLst/>
                      </a:pPr>
                      <a:r>
                        <a:rPr lang="en-ZA" sz="27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In the year under review, fifteen (15) of the nineteen (19) National Federations were planned to subscribe to the Charter Transformation targets, from these fifteen(15)  National Federations only four (4) met  transformation charter targets and thus resulting in a deviation of eleven (11)  National Federations who did not meet the set target</a:t>
                      </a:r>
                      <a:endParaRPr kumimoji="0" lang="en-ZA" sz="27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lvl="0" indent="0" algn="l" defTabSz="457200" rtl="0" eaLnBrk="1" fontAlgn="base" latinLnBrk="0" hangingPunct="1">
                        <a:lnSpc>
                          <a:spcPct val="150000"/>
                        </a:lnSpc>
                        <a:spcBef>
                          <a:spcPts val="0"/>
                        </a:spcBef>
                        <a:spcAft>
                          <a:spcPts val="0"/>
                        </a:spcAft>
                        <a:buClrTx/>
                        <a:buSzTx/>
                        <a:buFontTx/>
                        <a:buNone/>
                        <a:tabLst/>
                        <a:defRPr/>
                      </a:pPr>
                      <a:r>
                        <a:rPr lang="en-ZA" sz="3200" kern="1200" dirty="0">
                          <a:solidFill>
                            <a:srgbClr val="000000"/>
                          </a:solidFill>
                          <a:effectLst/>
                          <a:latin typeface="Calibri" panose="020F0502020204030204" pitchFamily="34" charset="0"/>
                          <a:ea typeface="+mn-ea"/>
                          <a:cs typeface="Calibri" panose="020F0502020204030204" pitchFamily="34" charset="0"/>
                        </a:rPr>
                        <a:t>One on one engagement with the National Federations to determine possible remedy.</a:t>
                      </a:r>
                    </a:p>
                    <a:p>
                      <a:pPr marL="0" marR="0" lvl="0" indent="0" algn="just" defTabSz="457200" rtl="0" eaLnBrk="1" fontAlgn="base" latinLnBrk="0" hangingPunct="1">
                        <a:lnSpc>
                          <a:spcPct val="150000"/>
                        </a:lnSpc>
                        <a:spcBef>
                          <a:spcPts val="0"/>
                        </a:spcBef>
                        <a:spcAft>
                          <a:spcPts val="0"/>
                        </a:spcAft>
                        <a:buClrTx/>
                        <a:buSzTx/>
                        <a:buFontTx/>
                        <a:buNone/>
                        <a:tabLst/>
                      </a:pPr>
                      <a:endPar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1232078323"/>
                  </a:ext>
                </a:extLst>
              </a:tr>
            </a:tbl>
          </a:graphicData>
        </a:graphic>
      </p:graphicFrame>
      <p:sp>
        <p:nvSpPr>
          <p:cNvPr id="5" name="HEADING">
            <a:extLst>
              <a:ext uri="{FF2B5EF4-FFF2-40B4-BE49-F238E27FC236}">
                <a16:creationId xmlns:a16="http://schemas.microsoft.com/office/drawing/2014/main" xmlns="" id="{10B8D918-6640-43CB-8A57-79D55246C311}"/>
              </a:ext>
            </a:extLst>
          </p:cNvPr>
          <p:cNvSpPr txBox="1"/>
          <p:nvPr/>
        </p:nvSpPr>
        <p:spPr>
          <a:xfrm>
            <a:off x="170121" y="428408"/>
            <a:ext cx="2388072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2:RECREATION DEVELOPMENT AND SPORT PROMOTION…CONT</a:t>
            </a:r>
            <a:endParaRPr sz="4800" b="1" dirty="0">
              <a:solidFill>
                <a:srgbClr val="E3801E"/>
              </a:solidFill>
              <a:latin typeface="+mj-lt"/>
            </a:endParaRPr>
          </a:p>
        </p:txBody>
      </p:sp>
      <p:sp>
        <p:nvSpPr>
          <p:cNvPr id="6" name="TextBox 5">
            <a:extLst>
              <a:ext uri="{FF2B5EF4-FFF2-40B4-BE49-F238E27FC236}">
                <a16:creationId xmlns:a16="http://schemas.microsoft.com/office/drawing/2014/main" xmlns="" id="{79A9F527-4767-0342-255B-4A7A8AF99D30}"/>
              </a:ext>
            </a:extLst>
          </p:cNvPr>
          <p:cNvSpPr txBox="1"/>
          <p:nvPr/>
        </p:nvSpPr>
        <p:spPr>
          <a:xfrm>
            <a:off x="22963664" y="12878834"/>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ZA" dirty="0"/>
              <a:t>29</a:t>
            </a:r>
          </a:p>
        </p:txBody>
      </p:sp>
    </p:spTree>
    <p:extLst>
      <p:ext uri="{BB962C8B-B14F-4D97-AF65-F5344CB8AC3E}">
        <p14:creationId xmlns:p14="http://schemas.microsoft.com/office/powerpoint/2010/main" xmlns="" val="7943751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4"/>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2"/>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7" name="Rectangle 6">
            <a:extLst>
              <a:ext uri="{FF2B5EF4-FFF2-40B4-BE49-F238E27FC236}">
                <a16:creationId xmlns:a16="http://schemas.microsoft.com/office/drawing/2014/main" xmlns="" id="{E90A90DA-F511-43F1-A469-E94070A27E1A}"/>
              </a:ext>
            </a:extLst>
          </p:cNvPr>
          <p:cNvSpPr/>
          <p:nvPr/>
        </p:nvSpPr>
        <p:spPr>
          <a:xfrm>
            <a:off x="7795261" y="327630"/>
            <a:ext cx="7157084" cy="1107996"/>
          </a:xfrm>
          <a:prstGeom prst="rect">
            <a:avLst/>
          </a:prstGeom>
        </p:spPr>
        <p:txBody>
          <a:bodyPr wrap="square">
            <a:spAutoFit/>
          </a:bodyPr>
          <a:lstStyle/>
          <a:p>
            <a:r>
              <a:rPr lang="en-ZA" sz="6600" b="1" dirty="0">
                <a:solidFill>
                  <a:srgbClr val="E3801E"/>
                </a:solidFill>
                <a:latin typeface="Calibri" panose="020F0502020204030204" pitchFamily="34" charset="0"/>
                <a:cs typeface="Calibri" panose="020F0502020204030204" pitchFamily="34" charset="0"/>
              </a:rPr>
              <a:t>PURPOSE</a:t>
            </a:r>
            <a:endParaRPr lang="en-US" sz="6600" b="1" dirty="0">
              <a:solidFill>
                <a:srgbClr val="E3801E"/>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xmlns="" id="{739BA68F-7976-4083-97DD-C367306A08D2}"/>
              </a:ext>
            </a:extLst>
          </p:cNvPr>
          <p:cNvSpPr/>
          <p:nvPr/>
        </p:nvSpPr>
        <p:spPr>
          <a:xfrm>
            <a:off x="670559" y="3081178"/>
            <a:ext cx="22827394" cy="10123477"/>
          </a:xfrm>
          <a:prstGeom prst="rect">
            <a:avLst/>
          </a:prstGeom>
        </p:spPr>
        <p:txBody>
          <a:bodyPr wrap="square">
            <a:spAutoFit/>
          </a:bodyPr>
          <a:lstStyle/>
          <a:p>
            <a:pPr algn="just">
              <a:lnSpc>
                <a:spcPct val="150000"/>
              </a:lnSpc>
              <a:tabLst>
                <a:tab pos="617538" algn="l"/>
              </a:tabLst>
            </a:pPr>
            <a:endParaRPr lang="en-ZA" sz="4400" dirty="0">
              <a:solidFill>
                <a:prstClr val="black"/>
              </a:solidFill>
              <a:latin typeface="Calibri"/>
            </a:endParaRPr>
          </a:p>
          <a:p>
            <a:pPr algn="just">
              <a:lnSpc>
                <a:spcPct val="150000"/>
              </a:lnSpc>
              <a:tabLst>
                <a:tab pos="617538" algn="l"/>
              </a:tabLst>
            </a:pPr>
            <a:r>
              <a:rPr lang="en-ZA" sz="4400" dirty="0">
                <a:solidFill>
                  <a:prstClr val="black"/>
                </a:solidFill>
                <a:latin typeface="Calibri"/>
              </a:rPr>
              <a:t>The purpose of this presentation is to report the fourth quarter (2021/22) performance of DSAC with the Portfolio Committee on Sport, Arts and Culture.</a:t>
            </a:r>
          </a:p>
          <a:p>
            <a:pPr algn="just">
              <a:lnSpc>
                <a:spcPct val="150000"/>
              </a:lnSpc>
              <a:tabLst>
                <a:tab pos="617538" algn="l"/>
              </a:tabLst>
            </a:pPr>
            <a:endParaRPr lang="en-ZA" sz="4400" dirty="0">
              <a:solidFill>
                <a:prstClr val="black"/>
              </a:solidFill>
              <a:latin typeface="Calibri"/>
            </a:endParaRPr>
          </a:p>
          <a:p>
            <a:pPr lvl="3" algn="just">
              <a:lnSpc>
                <a:spcPct val="150000"/>
              </a:lnSpc>
              <a:buFont typeface="Wingdings" panose="05000000000000000000" pitchFamily="2" charset="2"/>
              <a:buChar char="§"/>
              <a:tabLst>
                <a:tab pos="615950" algn="l"/>
              </a:tabLst>
            </a:pPr>
            <a:r>
              <a:rPr lang="en-ZA" sz="4400" dirty="0">
                <a:solidFill>
                  <a:prstClr val="black"/>
                </a:solidFill>
                <a:latin typeface="Calibri"/>
              </a:rPr>
              <a:t>  For accountability as required by law.</a:t>
            </a:r>
          </a:p>
          <a:p>
            <a:pPr lvl="3" algn="just">
              <a:lnSpc>
                <a:spcPct val="150000"/>
              </a:lnSpc>
              <a:tabLst>
                <a:tab pos="615950" algn="l"/>
              </a:tabLst>
            </a:pPr>
            <a:endParaRPr lang="en-ZA" sz="4400" dirty="0">
              <a:solidFill>
                <a:prstClr val="black"/>
              </a:solidFill>
              <a:latin typeface="Calibri"/>
            </a:endParaRPr>
          </a:p>
          <a:p>
            <a:pPr algn="just">
              <a:lnSpc>
                <a:spcPct val="150000"/>
              </a:lnSpc>
              <a:buFont typeface="Wingdings" panose="05000000000000000000" pitchFamily="2" charset="2"/>
              <a:buChar char="§"/>
            </a:pPr>
            <a:r>
              <a:rPr lang="en-ZA" sz="4400" dirty="0">
                <a:solidFill>
                  <a:prstClr val="black"/>
                </a:solidFill>
                <a:latin typeface="Calibri"/>
              </a:rPr>
              <a:t>  To enable the Committee to provide oversight on the work of the Department and its entities.</a:t>
            </a:r>
          </a:p>
          <a:p>
            <a:pPr algn="just">
              <a:lnSpc>
                <a:spcPct val="150000"/>
              </a:lnSpc>
              <a:buFont typeface="Wingdings" panose="05000000000000000000" pitchFamily="2" charset="2"/>
              <a:buChar char="§"/>
            </a:pPr>
            <a:endParaRPr lang="en-ZA" sz="4400" dirty="0">
              <a:solidFill>
                <a:prstClr val="black"/>
              </a:solidFill>
              <a:latin typeface="Calibri"/>
              <a:ea typeface="Times New Roman" panose="02020603050405020304" pitchFamily="18" charset="0"/>
              <a:cs typeface="Calibri" panose="020F0502020204030204" pitchFamily="34" charset="0"/>
            </a:endParaRPr>
          </a:p>
          <a:p>
            <a:pPr algn="just">
              <a:lnSpc>
                <a:spcPct val="150000"/>
              </a:lnSpc>
            </a:pPr>
            <a:endParaRPr lang="en-ZA" sz="4400" dirty="0">
              <a:solidFill>
                <a:prstClr val="black"/>
              </a:solidFill>
              <a:ea typeface="Times New Roman" panose="02020603050405020304" pitchFamily="18" charset="0"/>
              <a:cs typeface="Calibri" panose="020F0502020204030204" pitchFamily="34" charset="0"/>
            </a:endParaRPr>
          </a:p>
          <a:p>
            <a:pPr lvl="0" algn="just">
              <a:lnSpc>
                <a:spcPct val="150000"/>
              </a:lnSpc>
            </a:pPr>
            <a:endParaRPr lang="en-ZA" sz="4400" dirty="0">
              <a:solidFill>
                <a:prstClr val="black"/>
              </a:solidFill>
              <a:ea typeface="Times New Roman" panose="02020603050405020304" pitchFamily="18" charset="0"/>
              <a:cs typeface="Calibri" panose="020F0502020204030204" pitchFamily="34" charset="0"/>
            </a:endParaRPr>
          </a:p>
        </p:txBody>
      </p:sp>
      <p:sp>
        <p:nvSpPr>
          <p:cNvPr id="4" name="TextBox 3"/>
          <p:cNvSpPr txBox="1"/>
          <p:nvPr/>
        </p:nvSpPr>
        <p:spPr>
          <a:xfrm>
            <a:off x="23007485" y="12290224"/>
            <a:ext cx="1068966"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3200" b="0" i="0" u="none" strike="noStrike" cap="none" spc="0" normalizeH="0" baseline="0" dirty="0">
                <a:ln>
                  <a:noFill/>
                </a:ln>
                <a:solidFill>
                  <a:srgbClr val="5E5E5E"/>
                </a:solidFill>
                <a:effectLst/>
                <a:uFillTx/>
                <a:latin typeface="+mj-lt"/>
                <a:ea typeface="+mj-ea"/>
                <a:cs typeface="+mj-cs"/>
                <a:sym typeface="Helvetica Neue"/>
              </a:rPr>
              <a:t>3</a:t>
            </a:r>
          </a:p>
        </p:txBody>
      </p:sp>
    </p:spTree>
    <p:extLst>
      <p:ext uri="{BB962C8B-B14F-4D97-AF65-F5344CB8AC3E}">
        <p14:creationId xmlns:p14="http://schemas.microsoft.com/office/powerpoint/2010/main" xmlns="" val="330966395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xmlns="" id="{E1DF08C5-C4F0-456A-B6A1-5EFA4EFEE377}"/>
              </a:ext>
            </a:extLst>
          </p:cNvPr>
          <p:cNvGraphicFramePr>
            <a:graphicFrameLocks/>
          </p:cNvGraphicFramePr>
          <p:nvPr>
            <p:extLst>
              <p:ext uri="{D42A27DB-BD31-4B8C-83A1-F6EECF244321}">
                <p14:modId xmlns:p14="http://schemas.microsoft.com/office/powerpoint/2010/main" xmlns="" val="4014607602"/>
              </p:ext>
            </p:extLst>
          </p:nvPr>
        </p:nvGraphicFramePr>
        <p:xfrm>
          <a:off x="283535" y="2864586"/>
          <a:ext cx="23816930" cy="7930358"/>
        </p:xfrm>
        <a:graphic>
          <a:graphicData uri="http://schemas.openxmlformats.org/drawingml/2006/table">
            <a:tbl>
              <a:tblPr firstRow="1" bandRow="1">
                <a:tableStyleId>{93296810-A885-4BE3-A3E7-6D5BEEA58F35}</a:tableStyleId>
              </a:tblPr>
              <a:tblGrid>
                <a:gridCol w="2056287">
                  <a:extLst>
                    <a:ext uri="{9D8B030D-6E8A-4147-A177-3AD203B41FA5}">
                      <a16:colId xmlns:a16="http://schemas.microsoft.com/office/drawing/2014/main" xmlns="" val="186441826"/>
                    </a:ext>
                  </a:extLst>
                </a:gridCol>
                <a:gridCol w="4082243">
                  <a:extLst>
                    <a:ext uri="{9D8B030D-6E8A-4147-A177-3AD203B41FA5}">
                      <a16:colId xmlns:a16="http://schemas.microsoft.com/office/drawing/2014/main" xmlns="" val="20000"/>
                    </a:ext>
                  </a:extLst>
                </a:gridCol>
                <a:gridCol w="2317898">
                  <a:extLst>
                    <a:ext uri="{9D8B030D-6E8A-4147-A177-3AD203B41FA5}">
                      <a16:colId xmlns:a16="http://schemas.microsoft.com/office/drawing/2014/main" xmlns="" val="20001"/>
                    </a:ext>
                  </a:extLst>
                </a:gridCol>
                <a:gridCol w="2466753">
                  <a:extLst>
                    <a:ext uri="{9D8B030D-6E8A-4147-A177-3AD203B41FA5}">
                      <a16:colId xmlns:a16="http://schemas.microsoft.com/office/drawing/2014/main" xmlns="" val="20002"/>
                    </a:ext>
                  </a:extLst>
                </a:gridCol>
                <a:gridCol w="6409390">
                  <a:extLst>
                    <a:ext uri="{9D8B030D-6E8A-4147-A177-3AD203B41FA5}">
                      <a16:colId xmlns:a16="http://schemas.microsoft.com/office/drawing/2014/main" xmlns="" val="20003"/>
                    </a:ext>
                  </a:extLst>
                </a:gridCol>
                <a:gridCol w="3214467">
                  <a:extLst>
                    <a:ext uri="{9D8B030D-6E8A-4147-A177-3AD203B41FA5}">
                      <a16:colId xmlns:a16="http://schemas.microsoft.com/office/drawing/2014/main" xmlns="" val="20004"/>
                    </a:ext>
                  </a:extLst>
                </a:gridCol>
                <a:gridCol w="3269892">
                  <a:extLst>
                    <a:ext uri="{9D8B030D-6E8A-4147-A177-3AD203B41FA5}">
                      <a16:colId xmlns:a16="http://schemas.microsoft.com/office/drawing/2014/main" xmlns="" val="2622886999"/>
                    </a:ext>
                  </a:extLst>
                </a:gridCol>
              </a:tblGrid>
              <a:tr h="14787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4</a:t>
                      </a:r>
                      <a:r>
                        <a:rPr kumimoji="0" lang="en-US" sz="2800" b="1" i="0" u="none" strike="noStrike" kern="1200" cap="none" spc="0" normalizeH="0" baseline="30000" noProof="0" dirty="0">
                          <a:ln>
                            <a:noFill/>
                          </a:ln>
                          <a:solidFill>
                            <a:schemeClr val="lt1"/>
                          </a:solidFill>
                          <a:effectLst/>
                          <a:uLnTx/>
                          <a:uFillTx/>
                          <a:latin typeface="Calibri" panose="020F0502020204030204" pitchFamily="34" charset="0"/>
                          <a:ea typeface="+mn-ea"/>
                          <a:cs typeface="Calibri" panose="020F0502020204030204" pitchFamily="34" charset="0"/>
                        </a:rPr>
                        <a:t>th</a:t>
                      </a: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MARCH 2022</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2"/>
                  </a:ext>
                </a:extLst>
              </a:tr>
              <a:tr h="6451646">
                <a:tc>
                  <a:txBody>
                    <a:bodyPr/>
                    <a:lstStyle/>
                    <a:p>
                      <a:pPr marL="0" marR="0" lvl="0" indent="0" algn="just" defTabSz="457200" rtl="0" eaLnBrk="1" fontAlgn="base" latinLnBrk="0" hangingPunct="1">
                        <a:lnSpc>
                          <a:spcPct val="150000"/>
                        </a:lnSpc>
                        <a:spcBef>
                          <a:spcPts val="0"/>
                        </a:spcBef>
                        <a:spcAft>
                          <a:spcPts val="0"/>
                        </a:spcAft>
                        <a:buClrTx/>
                        <a:buSzTx/>
                        <a:buFontTx/>
                        <a:buNone/>
                        <a:tabLst/>
                        <a:defRPr/>
                      </a:pPr>
                      <a:r>
                        <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RDSP 2.9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lvl="0" indent="0" algn="l" defTabSz="457200" rtl="0" eaLnBrk="1" fontAlgn="base" latinLnBrk="0" hangingPunct="1">
                        <a:lnSpc>
                          <a:spcPct val="150000"/>
                        </a:lnSpc>
                        <a:spcBef>
                          <a:spcPts val="0"/>
                        </a:spcBef>
                        <a:spcAft>
                          <a:spcPts val="0"/>
                        </a:spcAft>
                        <a:buClrTx/>
                        <a:buSzTx/>
                        <a:buFontTx/>
                        <a:buNone/>
                        <a:tabLst/>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No. of Municipalities provided with technical or management support during construction</a:t>
                      </a:r>
                      <a:endPar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lvl="0" indent="0" algn="ctr" defTabSz="457200" rtl="0" eaLnBrk="1" fontAlgn="base" latinLnBrk="0" hangingPunct="1">
                        <a:lnSpc>
                          <a:spcPct val="150000"/>
                        </a:lnSpc>
                        <a:spcBef>
                          <a:spcPts val="0"/>
                        </a:spcBef>
                        <a:spcAft>
                          <a:spcPts val="0"/>
                        </a:spcAft>
                        <a:buClrTx/>
                        <a:buSzTx/>
                        <a:buFontTx/>
                        <a:buNone/>
                        <a:tabLst/>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50</a:t>
                      </a:r>
                      <a:endPar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lvl="0" indent="0" algn="ctr" defTabSz="457200" rtl="0" eaLnBrk="1" fontAlgn="base" latinLnBrk="0" hangingPunct="1">
                        <a:lnSpc>
                          <a:spcPct val="150000"/>
                        </a:lnSpc>
                        <a:spcBef>
                          <a:spcPts val="0"/>
                        </a:spcBef>
                        <a:spcAft>
                          <a:spcPts val="0"/>
                        </a:spcAft>
                        <a:buClrTx/>
                        <a:buSzTx/>
                        <a:buFontTx/>
                        <a:buNone/>
                        <a:tabLst/>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l">
                        <a:lnSpc>
                          <a:spcPct val="150000"/>
                        </a:lnSpc>
                        <a:spcBef>
                          <a:spcPts val="0"/>
                        </a:spcBef>
                        <a:spcAft>
                          <a:spcPts val="0"/>
                        </a:spcAft>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50 municipalities provided with technical and/or management support during construction.</a:t>
                      </a:r>
                      <a:endParaRPr lang="en-ZA" sz="3200" kern="1200" dirty="0">
                        <a:solidFill>
                          <a:srgbClr val="000000"/>
                        </a:solidFill>
                        <a:effectLst/>
                        <a:latin typeface="Calibri" panose="020F0502020204030204" pitchFamily="34" charset="0"/>
                        <a:ea typeface="+mn-ea"/>
                        <a:cs typeface="Calibri" panose="020F0502020204030204" pitchFamily="34" charset="0"/>
                      </a:endParaRPr>
                    </a:p>
                    <a:p>
                      <a:pPr algn="just">
                        <a:lnSpc>
                          <a:spcPct val="150000"/>
                        </a:lnSpc>
                        <a:spcBef>
                          <a:spcPts val="0"/>
                        </a:spcBef>
                        <a:spcAft>
                          <a:spcPts val="0"/>
                        </a:spcAft>
                      </a:pPr>
                      <a:endParaRPr kumimoji="0" lang="en-US"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lvl="0" indent="0" algn="ctr" defTabSz="457200" rtl="0" eaLnBrk="1" fontAlgn="base" latinLnBrk="0" hangingPunct="1">
                        <a:lnSpc>
                          <a:spcPct val="150000"/>
                        </a:lnSpc>
                        <a:spcBef>
                          <a:spcPts val="0"/>
                        </a:spcBef>
                        <a:spcAft>
                          <a:spcPts val="0"/>
                        </a:spcAft>
                        <a:buClrTx/>
                        <a:buSzTx/>
                        <a:buFontTx/>
                        <a:buNone/>
                        <a:tabLst/>
                      </a:pPr>
                      <a:r>
                        <a:rPr kumimoji="0" lang="en-US"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 -</a:t>
                      </a:r>
                    </a:p>
                    <a:p>
                      <a:pPr marL="0" marR="0" lvl="0" indent="0" algn="ctr" defTabSz="457200" rtl="0" eaLnBrk="1" fontAlgn="base" latinLnBrk="0" hangingPunct="1">
                        <a:lnSpc>
                          <a:spcPct val="150000"/>
                        </a:lnSpc>
                        <a:spcBef>
                          <a:spcPts val="0"/>
                        </a:spcBef>
                        <a:spcAft>
                          <a:spcPts val="0"/>
                        </a:spcAft>
                        <a:buClrTx/>
                        <a:buSzTx/>
                        <a:buFontTx/>
                        <a:buNone/>
                        <a:tabLst/>
                      </a:pPr>
                      <a:endParaRPr kumimoji="0" lang="en-US"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lvl="0" indent="0" algn="ctr" defTabSz="457200" rtl="0" eaLnBrk="1" fontAlgn="base" latinLnBrk="0" hangingPunct="1">
                        <a:lnSpc>
                          <a:spcPct val="150000"/>
                        </a:lnSpc>
                        <a:spcBef>
                          <a:spcPts val="0"/>
                        </a:spcBef>
                        <a:spcAft>
                          <a:spcPts val="0"/>
                        </a:spcAft>
                        <a:buClrTx/>
                        <a:buSzTx/>
                        <a:buFontTx/>
                        <a:buNone/>
                        <a:tabLst/>
                      </a:pPr>
                      <a:r>
                        <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a:t>
                      </a:r>
                      <a:endParaRPr kumimoji="0" lang="en-US"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p>
                      <a:pPr marL="0" marR="0" lvl="0" indent="0" algn="ctr" defTabSz="457200" rtl="0" eaLnBrk="1" fontAlgn="base" latinLnBrk="0" hangingPunct="1">
                        <a:lnSpc>
                          <a:spcPct val="150000"/>
                        </a:lnSpc>
                        <a:spcBef>
                          <a:spcPts val="0"/>
                        </a:spcBef>
                        <a:spcAft>
                          <a:spcPts val="0"/>
                        </a:spcAft>
                        <a:buClrTx/>
                        <a:buSzTx/>
                        <a:buFontTx/>
                        <a:buNone/>
                        <a:tabLst/>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 </a:t>
                      </a:r>
                      <a:endParaRPr kumimoji="0" lang="en-US"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p>
                      <a:pPr marL="0" marR="0" lvl="0" indent="0" algn="ctr" defTabSz="457200" rtl="0" eaLnBrk="1" fontAlgn="base" latinLnBrk="0" hangingPunct="1">
                        <a:lnSpc>
                          <a:spcPct val="150000"/>
                        </a:lnSpc>
                        <a:spcBef>
                          <a:spcPts val="0"/>
                        </a:spcBef>
                        <a:spcAft>
                          <a:spcPts val="0"/>
                        </a:spcAft>
                        <a:buClrTx/>
                        <a:buSzTx/>
                        <a:buFontTx/>
                        <a:buNone/>
                        <a:tabLst/>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 </a:t>
                      </a:r>
                      <a:endParaRPr kumimoji="0" lang="en-US"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10003"/>
                  </a:ext>
                </a:extLst>
              </a:tr>
            </a:tbl>
          </a:graphicData>
        </a:graphic>
      </p:graphicFrame>
      <p:sp>
        <p:nvSpPr>
          <p:cNvPr id="5" name="HEADING">
            <a:extLst>
              <a:ext uri="{FF2B5EF4-FFF2-40B4-BE49-F238E27FC236}">
                <a16:creationId xmlns:a16="http://schemas.microsoft.com/office/drawing/2014/main" xmlns="" id="{48B89C61-B6AB-4BBA-A3EE-5170AB2FE4A2}"/>
              </a:ext>
            </a:extLst>
          </p:cNvPr>
          <p:cNvSpPr txBox="1"/>
          <p:nvPr/>
        </p:nvSpPr>
        <p:spPr>
          <a:xfrm>
            <a:off x="219743" y="428408"/>
            <a:ext cx="2388072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2:RECREATION DEVELOPMENT AND SPORT PROMOTION…CONT</a:t>
            </a:r>
            <a:endParaRPr sz="4800" b="1" dirty="0">
              <a:solidFill>
                <a:srgbClr val="E3801E"/>
              </a:solidFill>
              <a:latin typeface="+mj-lt"/>
            </a:endParaRPr>
          </a:p>
        </p:txBody>
      </p:sp>
      <p:sp>
        <p:nvSpPr>
          <p:cNvPr id="6" name="TextBox 5">
            <a:extLst>
              <a:ext uri="{FF2B5EF4-FFF2-40B4-BE49-F238E27FC236}">
                <a16:creationId xmlns:a16="http://schemas.microsoft.com/office/drawing/2014/main" xmlns="" id="{2CC53DCB-5FB8-3C13-C763-E30C153756FD}"/>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3</a:t>
            </a:r>
            <a:r>
              <a:rPr lang="en-ZA" dirty="0"/>
              <a:t>0</a:t>
            </a:r>
          </a:p>
        </p:txBody>
      </p:sp>
    </p:spTree>
    <p:extLst>
      <p:ext uri="{BB962C8B-B14F-4D97-AF65-F5344CB8AC3E}">
        <p14:creationId xmlns:p14="http://schemas.microsoft.com/office/powerpoint/2010/main" xmlns="" val="291761030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xmlns="" id="{6DFD5643-B78F-455B-8E70-38886CED1D83}"/>
              </a:ext>
            </a:extLst>
          </p:cNvPr>
          <p:cNvGraphicFramePr>
            <a:graphicFrameLocks/>
          </p:cNvGraphicFramePr>
          <p:nvPr>
            <p:extLst>
              <p:ext uri="{D42A27DB-BD31-4B8C-83A1-F6EECF244321}">
                <p14:modId xmlns:p14="http://schemas.microsoft.com/office/powerpoint/2010/main" xmlns="" val="3685183244"/>
              </p:ext>
            </p:extLst>
          </p:nvPr>
        </p:nvGraphicFramePr>
        <p:xfrm>
          <a:off x="166578" y="2747659"/>
          <a:ext cx="24050843" cy="8092722"/>
        </p:xfrm>
        <a:graphic>
          <a:graphicData uri="http://schemas.openxmlformats.org/drawingml/2006/table">
            <a:tbl>
              <a:tblPr firstRow="1" bandRow="1">
                <a:tableStyleId>{93296810-A885-4BE3-A3E7-6D5BEEA58F35}</a:tableStyleId>
              </a:tblPr>
              <a:tblGrid>
                <a:gridCol w="2126512">
                  <a:extLst>
                    <a:ext uri="{9D8B030D-6E8A-4147-A177-3AD203B41FA5}">
                      <a16:colId xmlns:a16="http://schemas.microsoft.com/office/drawing/2014/main" xmlns="" val="186441826"/>
                    </a:ext>
                  </a:extLst>
                </a:gridCol>
                <a:gridCol w="2661682">
                  <a:extLst>
                    <a:ext uri="{9D8B030D-6E8A-4147-A177-3AD203B41FA5}">
                      <a16:colId xmlns:a16="http://schemas.microsoft.com/office/drawing/2014/main" xmlns="" val="20000"/>
                    </a:ext>
                  </a:extLst>
                </a:gridCol>
                <a:gridCol w="1977656">
                  <a:extLst>
                    <a:ext uri="{9D8B030D-6E8A-4147-A177-3AD203B41FA5}">
                      <a16:colId xmlns:a16="http://schemas.microsoft.com/office/drawing/2014/main" xmlns="" val="20001"/>
                    </a:ext>
                  </a:extLst>
                </a:gridCol>
                <a:gridCol w="1845812">
                  <a:extLst>
                    <a:ext uri="{9D8B030D-6E8A-4147-A177-3AD203B41FA5}">
                      <a16:colId xmlns:a16="http://schemas.microsoft.com/office/drawing/2014/main" xmlns="" val="20002"/>
                    </a:ext>
                  </a:extLst>
                </a:gridCol>
                <a:gridCol w="4108420">
                  <a:extLst>
                    <a:ext uri="{9D8B030D-6E8A-4147-A177-3AD203B41FA5}">
                      <a16:colId xmlns:a16="http://schemas.microsoft.com/office/drawing/2014/main" xmlns="" val="20003"/>
                    </a:ext>
                  </a:extLst>
                </a:gridCol>
                <a:gridCol w="6081824">
                  <a:extLst>
                    <a:ext uri="{9D8B030D-6E8A-4147-A177-3AD203B41FA5}">
                      <a16:colId xmlns:a16="http://schemas.microsoft.com/office/drawing/2014/main" xmlns="" val="20004"/>
                    </a:ext>
                  </a:extLst>
                </a:gridCol>
                <a:gridCol w="5248937">
                  <a:extLst>
                    <a:ext uri="{9D8B030D-6E8A-4147-A177-3AD203B41FA5}">
                      <a16:colId xmlns:a16="http://schemas.microsoft.com/office/drawing/2014/main" xmlns="" val="2622886999"/>
                    </a:ext>
                  </a:extLst>
                </a:gridCol>
              </a:tblGrid>
              <a:tr h="142611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4</a:t>
                      </a:r>
                      <a:r>
                        <a:rPr kumimoji="0" lang="en-US" sz="2800" b="1" i="0" u="none" strike="noStrike" kern="1200" cap="none" spc="0" normalizeH="0" baseline="30000" noProof="0" dirty="0">
                          <a:ln>
                            <a:noFill/>
                          </a:ln>
                          <a:solidFill>
                            <a:schemeClr val="lt1"/>
                          </a:solidFill>
                          <a:effectLst/>
                          <a:uLnTx/>
                          <a:uFillTx/>
                          <a:latin typeface="Calibri" panose="020F0502020204030204" pitchFamily="34" charset="0"/>
                          <a:ea typeface="+mn-ea"/>
                          <a:cs typeface="Calibri" panose="020F0502020204030204" pitchFamily="34" charset="0"/>
                        </a:rPr>
                        <a:t>th</a:t>
                      </a: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MARCH 2022</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2"/>
                  </a:ext>
                </a:extLst>
              </a:tr>
              <a:tr h="6666607">
                <a:tc>
                  <a:txBody>
                    <a:bodyPr/>
                    <a:lstStyle/>
                    <a:p>
                      <a:pPr marL="0" marR="0" lvl="0" indent="0" algn="just" defTabSz="457200" rtl="0" eaLnBrk="1" fontAlgn="base" latinLnBrk="0" hangingPunct="1">
                        <a:lnSpc>
                          <a:spcPct val="150000"/>
                        </a:lnSpc>
                        <a:spcBef>
                          <a:spcPts val="0"/>
                        </a:spcBef>
                        <a:spcAft>
                          <a:spcPts val="0"/>
                        </a:spcAft>
                        <a:buClrTx/>
                        <a:buSzTx/>
                        <a:buFontTx/>
                        <a:buNone/>
                        <a:tabLst/>
                        <a:defRPr/>
                      </a:pPr>
                      <a:r>
                        <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RDSP 2.10</a:t>
                      </a:r>
                    </a:p>
                    <a:p>
                      <a:pPr marL="0" marR="0" lvl="0" indent="0" algn="just" defTabSz="457200" rtl="0" eaLnBrk="1" fontAlgn="base" latinLnBrk="0" hangingPunct="1">
                        <a:lnSpc>
                          <a:spcPct val="150000"/>
                        </a:lnSpc>
                        <a:spcBef>
                          <a:spcPts val="0"/>
                        </a:spcBef>
                        <a:spcAft>
                          <a:spcPts val="0"/>
                        </a:spcAft>
                        <a:buClrTx/>
                        <a:buSzTx/>
                        <a:buFontTx/>
                        <a:buNone/>
                        <a:tabLst/>
                        <a:defRPr/>
                      </a:pPr>
                      <a:endPar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community outdoor gyms and children’s play parks constructed.</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Six (6) community outdoor gyms and children’s play parks constructed.</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lnSpc>
                          <a:spcPct val="150000"/>
                        </a:lnSpc>
                        <a:spcAft>
                          <a:spcPts val="1000"/>
                        </a:spcAf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  A break in service by the service  provider following the addition to the contract, the construction at three (3) sites due to an urgent need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l">
                        <a:lnSpc>
                          <a:spcPct val="150000"/>
                        </a:lnSpc>
                      </a:pPr>
                      <a:r>
                        <a:rPr lang="en-GB"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Following further engagement with the service provider/ contractor, they have since gone back on site and resumed work. The 4 sites are to be completed by end of quarter 1 of 2022.</a:t>
                      </a: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1232078323"/>
                  </a:ext>
                </a:extLst>
              </a:tr>
            </a:tbl>
          </a:graphicData>
        </a:graphic>
      </p:graphicFrame>
      <p:sp>
        <p:nvSpPr>
          <p:cNvPr id="5" name="HEADING">
            <a:extLst>
              <a:ext uri="{FF2B5EF4-FFF2-40B4-BE49-F238E27FC236}">
                <a16:creationId xmlns:a16="http://schemas.microsoft.com/office/drawing/2014/main" xmlns="" id="{BB930BD5-E256-49DA-857C-43B68D4C7EF6}"/>
              </a:ext>
            </a:extLst>
          </p:cNvPr>
          <p:cNvSpPr txBox="1"/>
          <p:nvPr/>
        </p:nvSpPr>
        <p:spPr>
          <a:xfrm>
            <a:off x="166578" y="428408"/>
            <a:ext cx="2388072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2:RECREATION DEVELOPMENT AND SPORT PROMOTION…CONT</a:t>
            </a:r>
            <a:endParaRPr sz="4800" b="1" dirty="0">
              <a:solidFill>
                <a:srgbClr val="E3801E"/>
              </a:solidFill>
              <a:latin typeface="+mj-lt"/>
            </a:endParaRPr>
          </a:p>
        </p:txBody>
      </p:sp>
      <p:sp>
        <p:nvSpPr>
          <p:cNvPr id="6" name="TextBox 5">
            <a:extLst>
              <a:ext uri="{FF2B5EF4-FFF2-40B4-BE49-F238E27FC236}">
                <a16:creationId xmlns:a16="http://schemas.microsoft.com/office/drawing/2014/main" xmlns="" id="{816FAC74-D52A-78DA-5B2F-2FE8BC05B2DE}"/>
              </a:ext>
            </a:extLst>
          </p:cNvPr>
          <p:cNvSpPr txBox="1"/>
          <p:nvPr/>
        </p:nvSpPr>
        <p:spPr>
          <a:xfrm>
            <a:off x="22790000" y="12990074"/>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3</a:t>
            </a:r>
            <a:r>
              <a:rPr lang="en-ZA" dirty="0"/>
              <a:t>1</a:t>
            </a:r>
          </a:p>
        </p:txBody>
      </p:sp>
    </p:spTree>
    <p:extLst>
      <p:ext uri="{BB962C8B-B14F-4D97-AF65-F5344CB8AC3E}">
        <p14:creationId xmlns:p14="http://schemas.microsoft.com/office/powerpoint/2010/main" xmlns="" val="331406562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xmlns="" id="{6337CDD3-79BB-442A-92F2-E8354B94BE9B}"/>
              </a:ext>
            </a:extLst>
          </p:cNvPr>
          <p:cNvGraphicFramePr>
            <a:graphicFrameLocks/>
          </p:cNvGraphicFramePr>
          <p:nvPr>
            <p:extLst>
              <p:ext uri="{D42A27DB-BD31-4B8C-83A1-F6EECF244321}">
                <p14:modId xmlns:p14="http://schemas.microsoft.com/office/powerpoint/2010/main" xmlns="" val="4107769150"/>
              </p:ext>
            </p:extLst>
          </p:nvPr>
        </p:nvGraphicFramePr>
        <p:xfrm>
          <a:off x="166578" y="2855691"/>
          <a:ext cx="24050843" cy="10001363"/>
        </p:xfrm>
        <a:graphic>
          <a:graphicData uri="http://schemas.openxmlformats.org/drawingml/2006/table">
            <a:tbl>
              <a:tblPr firstRow="1" bandRow="1">
                <a:tableStyleId>{93296810-A885-4BE3-A3E7-6D5BEEA58F35}</a:tableStyleId>
              </a:tblPr>
              <a:tblGrid>
                <a:gridCol w="2126512">
                  <a:extLst>
                    <a:ext uri="{9D8B030D-6E8A-4147-A177-3AD203B41FA5}">
                      <a16:colId xmlns:a16="http://schemas.microsoft.com/office/drawing/2014/main" xmlns="" val="186441826"/>
                    </a:ext>
                  </a:extLst>
                </a:gridCol>
                <a:gridCol w="3554817">
                  <a:extLst>
                    <a:ext uri="{9D8B030D-6E8A-4147-A177-3AD203B41FA5}">
                      <a16:colId xmlns:a16="http://schemas.microsoft.com/office/drawing/2014/main" xmlns="" val="20000"/>
                    </a:ext>
                  </a:extLst>
                </a:gridCol>
                <a:gridCol w="1977656">
                  <a:extLst>
                    <a:ext uri="{9D8B030D-6E8A-4147-A177-3AD203B41FA5}">
                      <a16:colId xmlns:a16="http://schemas.microsoft.com/office/drawing/2014/main" xmlns="" val="20001"/>
                    </a:ext>
                  </a:extLst>
                </a:gridCol>
                <a:gridCol w="2062716">
                  <a:extLst>
                    <a:ext uri="{9D8B030D-6E8A-4147-A177-3AD203B41FA5}">
                      <a16:colId xmlns:a16="http://schemas.microsoft.com/office/drawing/2014/main" xmlns="" val="20002"/>
                    </a:ext>
                  </a:extLst>
                </a:gridCol>
                <a:gridCol w="4061637">
                  <a:extLst>
                    <a:ext uri="{9D8B030D-6E8A-4147-A177-3AD203B41FA5}">
                      <a16:colId xmlns:a16="http://schemas.microsoft.com/office/drawing/2014/main" xmlns="" val="20003"/>
                    </a:ext>
                  </a:extLst>
                </a:gridCol>
                <a:gridCol w="4210493">
                  <a:extLst>
                    <a:ext uri="{9D8B030D-6E8A-4147-A177-3AD203B41FA5}">
                      <a16:colId xmlns:a16="http://schemas.microsoft.com/office/drawing/2014/main" xmlns="" val="20004"/>
                    </a:ext>
                  </a:extLst>
                </a:gridCol>
                <a:gridCol w="6057012">
                  <a:extLst>
                    <a:ext uri="{9D8B030D-6E8A-4147-A177-3AD203B41FA5}">
                      <a16:colId xmlns:a16="http://schemas.microsoft.com/office/drawing/2014/main" xmlns="" val="2622886999"/>
                    </a:ext>
                  </a:extLst>
                </a:gridCol>
              </a:tblGrid>
              <a:tr h="125284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4</a:t>
                      </a:r>
                      <a:r>
                        <a:rPr kumimoji="0" lang="en-US" sz="2800" b="1" i="0" u="none" strike="noStrike" kern="1200" cap="none" spc="0" normalizeH="0" baseline="30000" noProof="0" dirty="0">
                          <a:ln>
                            <a:noFill/>
                          </a:ln>
                          <a:solidFill>
                            <a:schemeClr val="lt1"/>
                          </a:solidFill>
                          <a:effectLst/>
                          <a:uLnTx/>
                          <a:uFillTx/>
                          <a:latin typeface="Calibri" panose="020F0502020204030204" pitchFamily="34" charset="0"/>
                          <a:ea typeface="+mn-ea"/>
                          <a:cs typeface="Calibri" panose="020F0502020204030204" pitchFamily="34" charset="0"/>
                        </a:rPr>
                        <a:t>th</a:t>
                      </a: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MARCH 2022</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2"/>
                  </a:ext>
                </a:extLst>
              </a:tr>
              <a:tr h="8632109">
                <a:tc>
                  <a:txBody>
                    <a:bodyPr/>
                    <a:lstStyle/>
                    <a:p>
                      <a:pPr marL="0" marR="0" lvl="0" indent="0" algn="just" defTabSz="457200" rtl="0" eaLnBrk="1" fontAlgn="base" latinLnBrk="0" hangingPunct="1">
                        <a:lnSpc>
                          <a:spcPct val="150000"/>
                        </a:lnSpc>
                        <a:spcBef>
                          <a:spcPts val="0"/>
                        </a:spcBef>
                        <a:spcAft>
                          <a:spcPts val="0"/>
                        </a:spcAft>
                        <a:buClrTx/>
                        <a:buSzTx/>
                        <a:buFontTx/>
                        <a:buNone/>
                        <a:tabLst/>
                        <a:defRPr/>
                      </a:pPr>
                      <a:r>
                        <a:rPr kumimoji="0" lang="en-GB" sz="27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RDSP 2.11</a:t>
                      </a:r>
                    </a:p>
                    <a:p>
                      <a:pPr marL="0" marR="0" lvl="0" indent="0" algn="just" defTabSz="457200" rtl="0" eaLnBrk="1" fontAlgn="base" latinLnBrk="0" hangingPunct="1">
                        <a:lnSpc>
                          <a:spcPct val="150000"/>
                        </a:lnSpc>
                        <a:spcBef>
                          <a:spcPts val="0"/>
                        </a:spcBef>
                        <a:spcAft>
                          <a:spcPts val="0"/>
                        </a:spcAft>
                        <a:buClrTx/>
                        <a:buSzTx/>
                        <a:buFontTx/>
                        <a:buNone/>
                        <a:tabLst/>
                        <a:defRPr/>
                      </a:pPr>
                      <a:endParaRPr kumimoji="0" lang="en-GB" sz="27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l">
                        <a:lnSpc>
                          <a:spcPct val="150000"/>
                        </a:lnSpc>
                        <a:spcAft>
                          <a:spcPts val="0"/>
                        </a:spcAft>
                      </a:pPr>
                      <a:r>
                        <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heritage legacy facilities (including the Resistance and Liberation Heritage Route [RLHR] sites) developed and/or maintained to transform national heritage landscape.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US"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US"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r>
                        <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Zero (0) heritage legacy facilities (including the Resistance and Liberation Heritage Route [RLHR] sites) developed and/or maintained to transform the national heritage landscape.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lnSpc>
                          <a:spcPct val="150000"/>
                        </a:lnSpc>
                        <a:spcAft>
                          <a:spcPts val="0"/>
                        </a:spcAft>
                      </a:pPr>
                      <a:r>
                        <a:rPr lang="en-ZA" sz="2700" b="1"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Enyokeni Project</a:t>
                      </a:r>
                    </a:p>
                    <a:p>
                      <a:pPr algn="just">
                        <a:lnSpc>
                          <a:spcPct val="150000"/>
                        </a:lnSpc>
                        <a:spcAft>
                          <a:spcPts val="0"/>
                        </a:spcAft>
                      </a:pPr>
                      <a:r>
                        <a:rPr lang="en-ZA" sz="2700" b="1"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 </a:t>
                      </a:r>
                      <a:r>
                        <a:rPr lang="en-ZA" sz="27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There were delays by DPWI to advertise and appoint the service provider.</a:t>
                      </a:r>
                    </a:p>
                    <a:p>
                      <a:pPr algn="just">
                        <a:lnSpc>
                          <a:spcPct val="150000"/>
                        </a:lnSpc>
                        <a:spcAft>
                          <a:spcPts val="0"/>
                        </a:spcAft>
                      </a:pPr>
                      <a:endParaRPr lang="en-ZA" sz="27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p>
                      <a:pPr algn="just">
                        <a:lnSpc>
                          <a:spcPct val="150000"/>
                        </a:lnSpc>
                        <a:spcAft>
                          <a:spcPts val="0"/>
                        </a:spcAft>
                      </a:pPr>
                      <a:endParaRPr lang="en-ZA" sz="27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p>
                      <a:pPr algn="just">
                        <a:lnSpc>
                          <a:spcPct val="150000"/>
                        </a:lnSpc>
                        <a:spcAft>
                          <a:spcPts val="0"/>
                        </a:spcAft>
                      </a:pPr>
                      <a:endParaRPr lang="en-ZA" sz="27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l">
                        <a:lnSpc>
                          <a:spcPct val="150000"/>
                        </a:lnSpc>
                        <a:spcAft>
                          <a:spcPts val="0"/>
                        </a:spcAft>
                      </a:pPr>
                      <a:r>
                        <a:rPr lang="en-ZA" sz="2700" b="1"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Enyokeni Project: </a:t>
                      </a:r>
                      <a:r>
                        <a:rPr lang="en-ZA" sz="27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The kick off meeting was held on the 2nd of March 2022. The project was handed over to the appointed service provider for them to start with concept design. The final design is expected to take approximately four months to complete and then it can be presented to DSAC Management. Progress meeting will be held monthly.</a:t>
                      </a:r>
                      <a:endParaRPr lang="en-ZA" sz="2700" b="0" i="0" u="none" strike="noStrike" cap="none" spc="0" baseline="0" dirty="0">
                        <a:solidFill>
                          <a:srgbClr val="000000"/>
                        </a:solidFill>
                        <a:effectLst/>
                        <a:highlight>
                          <a:srgbClr val="FFFF00"/>
                        </a:highligh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1232078323"/>
                  </a:ext>
                </a:extLst>
              </a:tr>
            </a:tbl>
          </a:graphicData>
        </a:graphic>
      </p:graphicFrame>
      <p:sp>
        <p:nvSpPr>
          <p:cNvPr id="5" name="HEADING">
            <a:extLst>
              <a:ext uri="{FF2B5EF4-FFF2-40B4-BE49-F238E27FC236}">
                <a16:creationId xmlns:a16="http://schemas.microsoft.com/office/drawing/2014/main" xmlns="" id="{8A2F22E0-F955-4572-A7E0-79FEEBDB5641}"/>
              </a:ext>
            </a:extLst>
          </p:cNvPr>
          <p:cNvSpPr txBox="1"/>
          <p:nvPr/>
        </p:nvSpPr>
        <p:spPr>
          <a:xfrm>
            <a:off x="166578" y="428408"/>
            <a:ext cx="2388072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2:RECREATION DEVELOPMENT AND SPORT PROMOTION…CONT</a:t>
            </a:r>
            <a:endParaRPr sz="4800" b="1" dirty="0">
              <a:solidFill>
                <a:srgbClr val="E3801E"/>
              </a:solidFill>
              <a:latin typeface="+mj-lt"/>
            </a:endParaRPr>
          </a:p>
        </p:txBody>
      </p:sp>
      <p:sp>
        <p:nvSpPr>
          <p:cNvPr id="6" name="TextBox 5">
            <a:extLst>
              <a:ext uri="{FF2B5EF4-FFF2-40B4-BE49-F238E27FC236}">
                <a16:creationId xmlns:a16="http://schemas.microsoft.com/office/drawing/2014/main" xmlns="" id="{D001BE9E-7F9B-1BEB-20B6-1D0BEBD34130}"/>
              </a:ext>
            </a:extLst>
          </p:cNvPr>
          <p:cNvSpPr txBox="1"/>
          <p:nvPr/>
        </p:nvSpPr>
        <p:spPr>
          <a:xfrm>
            <a:off x="22790000" y="12990074"/>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ZA" dirty="0"/>
              <a:t>32</a:t>
            </a:r>
          </a:p>
        </p:txBody>
      </p:sp>
    </p:spTree>
    <p:extLst>
      <p:ext uri="{BB962C8B-B14F-4D97-AF65-F5344CB8AC3E}">
        <p14:creationId xmlns:p14="http://schemas.microsoft.com/office/powerpoint/2010/main" xmlns="" val="377134489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B28E6398-CF56-4C07-A78B-2A6D95C6F6E1}"/>
              </a:ext>
            </a:extLst>
          </p:cNvPr>
          <p:cNvSpPr txBox="1"/>
          <p:nvPr/>
        </p:nvSpPr>
        <p:spPr>
          <a:xfrm>
            <a:off x="166578" y="583463"/>
            <a:ext cx="2388072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2:RECREATION DEVELOPMENT AND SPORT PROMOTION…CONT</a:t>
            </a:r>
            <a:endParaRPr sz="4800" b="1" dirty="0">
              <a:solidFill>
                <a:srgbClr val="E3801E"/>
              </a:solidFill>
              <a:latin typeface="+mj-lt"/>
            </a:endParaRPr>
          </a:p>
        </p:txBody>
      </p:sp>
      <p:graphicFrame>
        <p:nvGraphicFramePr>
          <p:cNvPr id="5" name="Content Placeholder 4">
            <a:extLst>
              <a:ext uri="{FF2B5EF4-FFF2-40B4-BE49-F238E27FC236}">
                <a16:creationId xmlns:a16="http://schemas.microsoft.com/office/drawing/2014/main" xmlns="" id="{6E634A00-3AE9-4A7A-92D8-95E42FAAFE62}"/>
              </a:ext>
            </a:extLst>
          </p:cNvPr>
          <p:cNvGraphicFramePr>
            <a:graphicFrameLocks/>
          </p:cNvGraphicFramePr>
          <p:nvPr>
            <p:extLst>
              <p:ext uri="{D42A27DB-BD31-4B8C-83A1-F6EECF244321}">
                <p14:modId xmlns:p14="http://schemas.microsoft.com/office/powerpoint/2010/main" xmlns="" val="277923839"/>
              </p:ext>
            </p:extLst>
          </p:nvPr>
        </p:nvGraphicFramePr>
        <p:xfrm>
          <a:off x="104554" y="2811639"/>
          <a:ext cx="24174891" cy="8665750"/>
        </p:xfrm>
        <a:graphic>
          <a:graphicData uri="http://schemas.openxmlformats.org/drawingml/2006/table">
            <a:tbl>
              <a:tblPr firstRow="1" bandRow="1">
                <a:tableStyleId>{93296810-A885-4BE3-A3E7-6D5BEEA58F35}</a:tableStyleId>
              </a:tblPr>
              <a:tblGrid>
                <a:gridCol w="1871330">
                  <a:extLst>
                    <a:ext uri="{9D8B030D-6E8A-4147-A177-3AD203B41FA5}">
                      <a16:colId xmlns:a16="http://schemas.microsoft.com/office/drawing/2014/main" xmlns="" val="186441826"/>
                    </a:ext>
                  </a:extLst>
                </a:gridCol>
                <a:gridCol w="3786963">
                  <a:extLst>
                    <a:ext uri="{9D8B030D-6E8A-4147-A177-3AD203B41FA5}">
                      <a16:colId xmlns:a16="http://schemas.microsoft.com/office/drawing/2014/main" xmlns="" val="20000"/>
                    </a:ext>
                  </a:extLst>
                </a:gridCol>
                <a:gridCol w="2020186">
                  <a:extLst>
                    <a:ext uri="{9D8B030D-6E8A-4147-A177-3AD203B41FA5}">
                      <a16:colId xmlns:a16="http://schemas.microsoft.com/office/drawing/2014/main" xmlns="" val="20001"/>
                    </a:ext>
                  </a:extLst>
                </a:gridCol>
                <a:gridCol w="2615609">
                  <a:extLst>
                    <a:ext uri="{9D8B030D-6E8A-4147-A177-3AD203B41FA5}">
                      <a16:colId xmlns:a16="http://schemas.microsoft.com/office/drawing/2014/main" xmlns="" val="20002"/>
                    </a:ext>
                  </a:extLst>
                </a:gridCol>
                <a:gridCol w="3657600">
                  <a:extLst>
                    <a:ext uri="{9D8B030D-6E8A-4147-A177-3AD203B41FA5}">
                      <a16:colId xmlns:a16="http://schemas.microsoft.com/office/drawing/2014/main" xmlns="" val="20003"/>
                    </a:ext>
                  </a:extLst>
                </a:gridCol>
                <a:gridCol w="5420833">
                  <a:extLst>
                    <a:ext uri="{9D8B030D-6E8A-4147-A177-3AD203B41FA5}">
                      <a16:colId xmlns:a16="http://schemas.microsoft.com/office/drawing/2014/main" xmlns="" val="20004"/>
                    </a:ext>
                  </a:extLst>
                </a:gridCol>
                <a:gridCol w="4802370">
                  <a:extLst>
                    <a:ext uri="{9D8B030D-6E8A-4147-A177-3AD203B41FA5}">
                      <a16:colId xmlns:a16="http://schemas.microsoft.com/office/drawing/2014/main" xmlns="" val="2622886999"/>
                    </a:ext>
                  </a:extLst>
                </a:gridCol>
              </a:tblGrid>
              <a:tr h="142611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4</a:t>
                      </a:r>
                      <a:r>
                        <a:rPr kumimoji="0" lang="en-US" sz="2800" b="1" i="0" u="none" strike="noStrike" kern="1200" cap="none" spc="0" normalizeH="0" baseline="30000" noProof="0" dirty="0">
                          <a:ln>
                            <a:noFill/>
                          </a:ln>
                          <a:solidFill>
                            <a:schemeClr val="lt1"/>
                          </a:solidFill>
                          <a:effectLst/>
                          <a:uLnTx/>
                          <a:uFillTx/>
                          <a:latin typeface="Calibri" panose="020F0502020204030204" pitchFamily="34" charset="0"/>
                          <a:ea typeface="+mn-ea"/>
                          <a:cs typeface="Calibri" panose="020F0502020204030204" pitchFamily="34" charset="0"/>
                        </a:rPr>
                        <a:t>th</a:t>
                      </a: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MARCH 2022</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2"/>
                  </a:ext>
                </a:extLst>
              </a:tr>
              <a:tr h="6666607">
                <a:tc>
                  <a:txBody>
                    <a:bodyPr/>
                    <a:lstStyle/>
                    <a:p>
                      <a:pPr marL="0" marR="0" lvl="0" indent="0" algn="just" defTabSz="457200" rtl="0" eaLnBrk="1" fontAlgn="base" latinLnBrk="0" hangingPunct="1">
                        <a:lnSpc>
                          <a:spcPct val="150000"/>
                        </a:lnSpc>
                        <a:spcBef>
                          <a:spcPts val="0"/>
                        </a:spcBef>
                        <a:spcAft>
                          <a:spcPts val="0"/>
                        </a:spcAft>
                        <a:buClrTx/>
                        <a:buSzTx/>
                        <a:buFontTx/>
                        <a:buNone/>
                        <a:tabLst/>
                        <a:defRPr/>
                      </a:pPr>
                      <a:r>
                        <a:rPr kumimoji="0" lang="en-GB" sz="27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RDSP 2.11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heritage legacy facilities (including the Resistance and Liberation Heritage Route [RLHR] sites) developed and/or maintained to transform national heritage landscape.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US"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US"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lnSpc>
                          <a:spcPct val="150000"/>
                        </a:lnSpc>
                        <a:spcAft>
                          <a:spcPts val="0"/>
                        </a:spcAft>
                      </a:pPr>
                      <a:r>
                        <a:rPr lang="en-ZA" sz="3200" b="1"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Dr John L Dube House</a:t>
                      </a: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p>
                      <a:pPr algn="just">
                        <a:lnSpc>
                          <a:spcPct val="150000"/>
                        </a:lnSpc>
                        <a:spcAft>
                          <a:spcPts val="0"/>
                        </a:spcAf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There were contractual related challenges between DSAC and the Implementing Agent, as a result, the payment for work done in Q3 was delayed, also the work progress on site was delayed.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r>
                        <a:rPr lang="en-ZA" sz="3200" b="1"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Dr John L Dube House: </a:t>
                      </a: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The catch up schedule was developed.</a:t>
                      </a:r>
                    </a:p>
                    <a:p>
                      <a:pPr algn="just">
                        <a:lnSpc>
                          <a:spcPct val="150000"/>
                        </a:lnSpc>
                        <a:spcAft>
                          <a:spcPts val="0"/>
                        </a:spcAft>
                      </a:pPr>
                      <a:endParaRPr lang="en-ZA" sz="3200" b="0" i="0" u="none" strike="noStrike" cap="none" spc="0" baseline="0" dirty="0">
                        <a:solidFill>
                          <a:srgbClr val="000000"/>
                        </a:solidFill>
                        <a:effectLst/>
                        <a:highlight>
                          <a:srgbClr val="FFFF00"/>
                        </a:highligh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1232078323"/>
                  </a:ext>
                </a:extLst>
              </a:tr>
            </a:tbl>
          </a:graphicData>
        </a:graphic>
      </p:graphicFrame>
      <p:sp>
        <p:nvSpPr>
          <p:cNvPr id="6" name="TextBox 5">
            <a:extLst>
              <a:ext uri="{FF2B5EF4-FFF2-40B4-BE49-F238E27FC236}">
                <a16:creationId xmlns:a16="http://schemas.microsoft.com/office/drawing/2014/main" xmlns="" id="{6BC1AE96-CD5A-9CB2-7A19-70DDE0A47C0F}"/>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33</a:t>
            </a:r>
            <a:endParaRPr lang="en-ZA" dirty="0"/>
          </a:p>
        </p:txBody>
      </p:sp>
    </p:spTree>
    <p:extLst>
      <p:ext uri="{BB962C8B-B14F-4D97-AF65-F5344CB8AC3E}">
        <p14:creationId xmlns:p14="http://schemas.microsoft.com/office/powerpoint/2010/main" xmlns="" val="526921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B28E6398-CF56-4C07-A78B-2A6D95C6F6E1}"/>
              </a:ext>
            </a:extLst>
          </p:cNvPr>
          <p:cNvSpPr txBox="1"/>
          <p:nvPr/>
        </p:nvSpPr>
        <p:spPr>
          <a:xfrm>
            <a:off x="166578" y="583463"/>
            <a:ext cx="23880722"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2:RECREATION DEVELOPMENT AND SPORT PROMOTION…CONT</a:t>
            </a:r>
            <a:endParaRPr sz="4800" b="1" dirty="0">
              <a:solidFill>
                <a:srgbClr val="E3801E"/>
              </a:solidFill>
              <a:latin typeface="+mj-lt"/>
            </a:endParaRPr>
          </a:p>
        </p:txBody>
      </p:sp>
      <p:graphicFrame>
        <p:nvGraphicFramePr>
          <p:cNvPr id="5" name="Content Placeholder 4">
            <a:extLst>
              <a:ext uri="{FF2B5EF4-FFF2-40B4-BE49-F238E27FC236}">
                <a16:creationId xmlns:a16="http://schemas.microsoft.com/office/drawing/2014/main" xmlns="" id="{6E634A00-3AE9-4A7A-92D8-95E42FAAFE62}"/>
              </a:ext>
            </a:extLst>
          </p:cNvPr>
          <p:cNvGraphicFramePr>
            <a:graphicFrameLocks/>
          </p:cNvGraphicFramePr>
          <p:nvPr>
            <p:extLst>
              <p:ext uri="{D42A27DB-BD31-4B8C-83A1-F6EECF244321}">
                <p14:modId xmlns:p14="http://schemas.microsoft.com/office/powerpoint/2010/main" xmlns="" val="19610101"/>
              </p:ext>
            </p:extLst>
          </p:nvPr>
        </p:nvGraphicFramePr>
        <p:xfrm>
          <a:off x="113414" y="2845151"/>
          <a:ext cx="24157171" cy="10563737"/>
        </p:xfrm>
        <a:graphic>
          <a:graphicData uri="http://schemas.openxmlformats.org/drawingml/2006/table">
            <a:tbl>
              <a:tblPr firstRow="1" bandRow="1">
                <a:tableStyleId>{93296810-A885-4BE3-A3E7-6D5BEEA58F35}</a:tableStyleId>
              </a:tblPr>
              <a:tblGrid>
                <a:gridCol w="1869959">
                  <a:extLst>
                    <a:ext uri="{9D8B030D-6E8A-4147-A177-3AD203B41FA5}">
                      <a16:colId xmlns:a16="http://schemas.microsoft.com/office/drawing/2014/main" xmlns="" val="186441826"/>
                    </a:ext>
                  </a:extLst>
                </a:gridCol>
                <a:gridCol w="2507444">
                  <a:extLst>
                    <a:ext uri="{9D8B030D-6E8A-4147-A177-3AD203B41FA5}">
                      <a16:colId xmlns:a16="http://schemas.microsoft.com/office/drawing/2014/main" xmlns="" val="20000"/>
                    </a:ext>
                  </a:extLst>
                </a:gridCol>
                <a:gridCol w="2061204">
                  <a:extLst>
                    <a:ext uri="{9D8B030D-6E8A-4147-A177-3AD203B41FA5}">
                      <a16:colId xmlns:a16="http://schemas.microsoft.com/office/drawing/2014/main" xmlns="" val="20001"/>
                    </a:ext>
                  </a:extLst>
                </a:gridCol>
                <a:gridCol w="2549943">
                  <a:extLst>
                    <a:ext uri="{9D8B030D-6E8A-4147-A177-3AD203B41FA5}">
                      <a16:colId xmlns:a16="http://schemas.microsoft.com/office/drawing/2014/main" xmlns="" val="20002"/>
                    </a:ext>
                  </a:extLst>
                </a:gridCol>
                <a:gridCol w="3505083">
                  <a:extLst>
                    <a:ext uri="{9D8B030D-6E8A-4147-A177-3AD203B41FA5}">
                      <a16:colId xmlns:a16="http://schemas.microsoft.com/office/drawing/2014/main" xmlns="" val="20003"/>
                    </a:ext>
                  </a:extLst>
                </a:gridCol>
                <a:gridCol w="5592589">
                  <a:extLst>
                    <a:ext uri="{9D8B030D-6E8A-4147-A177-3AD203B41FA5}">
                      <a16:colId xmlns:a16="http://schemas.microsoft.com/office/drawing/2014/main" xmlns="" val="20004"/>
                    </a:ext>
                  </a:extLst>
                </a:gridCol>
                <a:gridCol w="6070949">
                  <a:extLst>
                    <a:ext uri="{9D8B030D-6E8A-4147-A177-3AD203B41FA5}">
                      <a16:colId xmlns:a16="http://schemas.microsoft.com/office/drawing/2014/main" xmlns="" val="2622886999"/>
                    </a:ext>
                  </a:extLst>
                </a:gridCol>
              </a:tblGrid>
              <a:tr h="132039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4</a:t>
                      </a:r>
                      <a:r>
                        <a:rPr kumimoji="0" lang="en-US" sz="2800" b="1" i="0" u="none" strike="noStrike" kern="1200" cap="none" spc="0" normalizeH="0" baseline="30000" noProof="0" dirty="0">
                          <a:ln>
                            <a:noFill/>
                          </a:ln>
                          <a:solidFill>
                            <a:schemeClr val="lt1"/>
                          </a:solidFill>
                          <a:effectLst/>
                          <a:uLnTx/>
                          <a:uFillTx/>
                          <a:latin typeface="Calibri" panose="020F0502020204030204" pitchFamily="34" charset="0"/>
                          <a:ea typeface="+mn-ea"/>
                          <a:cs typeface="Calibri" panose="020F0502020204030204" pitchFamily="34" charset="0"/>
                        </a:rPr>
                        <a:t>th</a:t>
                      </a: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MARCH 2022</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2"/>
                  </a:ext>
                </a:extLst>
              </a:tr>
              <a:tr h="8057524">
                <a:tc>
                  <a:txBody>
                    <a:bodyPr/>
                    <a:lstStyle/>
                    <a:p>
                      <a:pPr marL="0" marR="0" lvl="0" indent="0" algn="just" defTabSz="457200" rtl="0" eaLnBrk="1" fontAlgn="base" latinLnBrk="0" hangingPunct="1">
                        <a:lnSpc>
                          <a:spcPct val="150000"/>
                        </a:lnSpc>
                        <a:spcBef>
                          <a:spcPts val="0"/>
                        </a:spcBef>
                        <a:spcAft>
                          <a:spcPts val="0"/>
                        </a:spcAft>
                        <a:buClrTx/>
                        <a:buSzTx/>
                        <a:buFontTx/>
                        <a:buNone/>
                        <a:tabLst/>
                        <a:defRPr/>
                      </a:pPr>
                      <a:r>
                        <a:rPr kumimoji="0" lang="en-GB" sz="27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RDSP 2.11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l">
                        <a:lnSpc>
                          <a:spcPct val="150000"/>
                        </a:lnSpc>
                        <a:spcAft>
                          <a:spcPts val="0"/>
                        </a:spcAft>
                      </a:pPr>
                      <a:r>
                        <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heritage legacy facilities (including the Resistance and Liberation Heritage Route [RLHR] sites) developed and/or maintained to transform national heritage landscape.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US"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lnSpc>
                          <a:spcPct val="150000"/>
                        </a:lnSpc>
                        <a:spcAft>
                          <a:spcPts val="0"/>
                        </a:spcAft>
                      </a:pPr>
                      <a:r>
                        <a:rPr lang="en-ZA" sz="3200" b="1"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The</a:t>
                      </a: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 </a:t>
                      </a:r>
                      <a:r>
                        <a:rPr lang="en-ZA" sz="3200" b="1"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Sarah Baartman </a:t>
                      </a:r>
                    </a:p>
                    <a:p>
                      <a:pPr algn="l">
                        <a:lnSpc>
                          <a:spcPct val="150000"/>
                        </a:lnSpc>
                        <a:spcAft>
                          <a:spcPts val="0"/>
                        </a:spcAf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Centre of Remembrance: contractor the established site in July 2021 due to a contractual dispute with DPWI and currently there is no activity on site.</a:t>
                      </a:r>
                    </a:p>
                    <a:p>
                      <a:pPr algn="just">
                        <a:lnSpc>
                          <a:spcPct val="150000"/>
                        </a:lnSpc>
                        <a:spcAft>
                          <a:spcPts val="0"/>
                        </a:spcAft>
                      </a:pPr>
                      <a:endParaRPr lang="en-ZA" sz="3200" b="1"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p>
                      <a:pPr algn="just">
                        <a:lnSpc>
                          <a:spcPct val="150000"/>
                        </a:lnSpc>
                        <a:spcAft>
                          <a:spcPts val="0"/>
                        </a:spcAft>
                      </a:pP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l">
                        <a:lnSpc>
                          <a:spcPct val="150000"/>
                        </a:lnSpc>
                        <a:spcAft>
                          <a:spcPts val="0"/>
                        </a:spcAft>
                      </a:pPr>
                      <a:r>
                        <a:rPr lang="en-ZA" sz="3200" b="1"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The Sarah Baartman centre of Remembrance: </a:t>
                      </a: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DPWI prepared a status quo report in January 2022 to quantify the work done and the outstanding work for the purpose of appointing a new contractor. DSAC and DPWI are currently finalising the co management MOU in order for the project to resume.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1232078323"/>
                  </a:ext>
                </a:extLst>
              </a:tr>
            </a:tbl>
          </a:graphicData>
        </a:graphic>
      </p:graphicFrame>
      <p:sp>
        <p:nvSpPr>
          <p:cNvPr id="6" name="TextBox 5">
            <a:extLst>
              <a:ext uri="{FF2B5EF4-FFF2-40B4-BE49-F238E27FC236}">
                <a16:creationId xmlns:a16="http://schemas.microsoft.com/office/drawing/2014/main" xmlns="" id="{6BC1AE96-CD5A-9CB2-7A19-70DDE0A47C0F}"/>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34</a:t>
            </a:r>
            <a:endParaRPr lang="en-ZA" dirty="0"/>
          </a:p>
        </p:txBody>
      </p:sp>
    </p:spTree>
    <p:extLst>
      <p:ext uri="{BB962C8B-B14F-4D97-AF65-F5344CB8AC3E}">
        <p14:creationId xmlns:p14="http://schemas.microsoft.com/office/powerpoint/2010/main" xmlns="" val="20383269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EA957BF9-6EFE-4B54-9330-BEC1E692BE4A}"/>
              </a:ext>
            </a:extLst>
          </p:cNvPr>
          <p:cNvSpPr txBox="1"/>
          <p:nvPr/>
        </p:nvSpPr>
        <p:spPr>
          <a:xfrm>
            <a:off x="676052" y="359158"/>
            <a:ext cx="23031893" cy="9797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3:ARTS CULTURE PROMOTION AND DEVELOPMENT</a:t>
            </a:r>
          </a:p>
          <a:p>
            <a:endParaRPr sz="900" b="1" dirty="0">
              <a:solidFill>
                <a:srgbClr val="E3801E"/>
              </a:solidFill>
              <a:latin typeface="+mj-lt"/>
            </a:endParaRPr>
          </a:p>
        </p:txBody>
      </p:sp>
      <p:sp>
        <p:nvSpPr>
          <p:cNvPr id="5" name="Rectangle 4">
            <a:extLst>
              <a:ext uri="{FF2B5EF4-FFF2-40B4-BE49-F238E27FC236}">
                <a16:creationId xmlns:a16="http://schemas.microsoft.com/office/drawing/2014/main" xmlns="" id="{7C8B3296-483C-4377-94B0-2A73DB2583BE}"/>
              </a:ext>
            </a:extLst>
          </p:cNvPr>
          <p:cNvSpPr/>
          <p:nvPr/>
        </p:nvSpPr>
        <p:spPr>
          <a:xfrm>
            <a:off x="403859" y="2853865"/>
            <a:ext cx="23817108" cy="9720482"/>
          </a:xfrm>
          <a:prstGeom prst="rect">
            <a:avLst/>
          </a:prstGeom>
        </p:spPr>
        <p:txBody>
          <a:bodyPr wrap="square">
            <a:spAutoFit/>
          </a:bodyPr>
          <a:lstStyle/>
          <a:p>
            <a:pPr algn="just">
              <a:lnSpc>
                <a:spcPct val="150000"/>
              </a:lnSpc>
            </a:pPr>
            <a:r>
              <a:rPr lang="en-GB" sz="2800" b="1" dirty="0">
                <a:solidFill>
                  <a:srgbClr val="000000"/>
                </a:solidFill>
                <a:latin typeface="Calibri" panose="020F0502020204030204" pitchFamily="34" charset="0"/>
                <a:cs typeface="Calibri" panose="020F0502020204030204" pitchFamily="34" charset="0"/>
              </a:rPr>
              <a:t>Purpose</a:t>
            </a:r>
            <a:r>
              <a:rPr lang="en-GB" sz="2800" dirty="0">
                <a:solidFill>
                  <a:srgbClr val="000000"/>
                </a:solidFill>
                <a:latin typeface="Calibri" panose="020F0502020204030204" pitchFamily="34" charset="0"/>
                <a:cs typeface="Calibri" panose="020F0502020204030204" pitchFamily="34" charset="0"/>
              </a:rPr>
              <a:t>:  Promote and develop arts, culture, languages and implement the national social cohesion strategy</a:t>
            </a:r>
          </a:p>
          <a:p>
            <a:pPr algn="just">
              <a:lnSpc>
                <a:spcPct val="150000"/>
              </a:lnSpc>
            </a:pPr>
            <a:r>
              <a:rPr lang="en-GB" sz="2800" b="1" dirty="0">
                <a:solidFill>
                  <a:srgbClr val="000000"/>
                </a:solidFill>
                <a:latin typeface="Calibri" panose="020F0502020204030204" pitchFamily="34" charset="0"/>
                <a:cs typeface="Calibri" panose="020F0502020204030204" pitchFamily="34" charset="0"/>
              </a:rPr>
              <a:t>The Programme has the following sub-programmes</a:t>
            </a:r>
            <a:r>
              <a:rPr lang="en-GB" sz="2800" dirty="0">
                <a:solidFill>
                  <a:srgbClr val="000000"/>
                </a:solidFill>
                <a:latin typeface="Calibri" panose="020F0502020204030204" pitchFamily="34" charset="0"/>
                <a:cs typeface="Calibri" panose="020F0502020204030204" pitchFamily="34" charset="0"/>
              </a:rPr>
              <a:t>:</a:t>
            </a:r>
          </a:p>
          <a:p>
            <a:pPr algn="just">
              <a:lnSpc>
                <a:spcPct val="150000"/>
              </a:lnSpc>
              <a:buFont typeface="Wingdings" panose="05000000000000000000" pitchFamily="2" charset="2"/>
              <a:buChar char="§"/>
            </a:pPr>
            <a:r>
              <a:rPr lang="en-GB" sz="2800" dirty="0">
                <a:solidFill>
                  <a:srgbClr val="000000"/>
                </a:solidFill>
                <a:latin typeface="Calibri" panose="020F0502020204030204" pitchFamily="34" charset="0"/>
                <a:cs typeface="Calibri" panose="020F0502020204030204" pitchFamily="34" charset="0"/>
              </a:rPr>
              <a:t>National Language Services</a:t>
            </a:r>
          </a:p>
          <a:p>
            <a:pPr algn="just">
              <a:lnSpc>
                <a:spcPct val="150000"/>
              </a:lnSpc>
              <a:buFont typeface="Wingdings" panose="05000000000000000000" pitchFamily="2" charset="2"/>
              <a:buChar char="§"/>
            </a:pPr>
            <a:r>
              <a:rPr lang="en-GB" sz="2800" dirty="0">
                <a:solidFill>
                  <a:srgbClr val="000000"/>
                </a:solidFill>
                <a:latin typeface="Calibri" panose="020F0502020204030204" pitchFamily="34" charset="0"/>
                <a:cs typeface="Calibri" panose="020F0502020204030204" pitchFamily="34" charset="0"/>
              </a:rPr>
              <a:t>Cultural and Creative Industries Development</a:t>
            </a:r>
          </a:p>
          <a:p>
            <a:pPr algn="just">
              <a:lnSpc>
                <a:spcPct val="150000"/>
              </a:lnSpc>
              <a:buFont typeface="Wingdings" panose="05000000000000000000" pitchFamily="2" charset="2"/>
              <a:buChar char="§"/>
            </a:pPr>
            <a:r>
              <a:rPr lang="en-GB" sz="2800" dirty="0">
                <a:solidFill>
                  <a:srgbClr val="000000"/>
                </a:solidFill>
                <a:latin typeface="Calibri" panose="020F0502020204030204" pitchFamily="34" charset="0"/>
                <a:cs typeface="Calibri" panose="020F0502020204030204" pitchFamily="34" charset="0"/>
              </a:rPr>
              <a:t>International Cooperation</a:t>
            </a:r>
          </a:p>
          <a:p>
            <a:pPr algn="just">
              <a:lnSpc>
                <a:spcPct val="150000"/>
              </a:lnSpc>
              <a:buFont typeface="Wingdings" panose="05000000000000000000" pitchFamily="2" charset="2"/>
              <a:buChar char="§"/>
            </a:pPr>
            <a:r>
              <a:rPr lang="en-GB" sz="2800" dirty="0">
                <a:solidFill>
                  <a:srgbClr val="000000"/>
                </a:solidFill>
                <a:latin typeface="Calibri" panose="020F0502020204030204" pitchFamily="34" charset="0"/>
                <a:cs typeface="Calibri" panose="020F0502020204030204" pitchFamily="34" charset="0"/>
              </a:rPr>
              <a:t>Social Cohesion and Nation Building</a:t>
            </a:r>
          </a:p>
          <a:p>
            <a:pPr algn="just">
              <a:lnSpc>
                <a:spcPct val="150000"/>
              </a:lnSpc>
              <a:buFont typeface="Wingdings" panose="05000000000000000000" pitchFamily="2" charset="2"/>
              <a:buChar char="§"/>
            </a:pPr>
            <a:r>
              <a:rPr lang="en-GB" sz="2800" dirty="0">
                <a:solidFill>
                  <a:srgbClr val="000000"/>
                </a:solidFill>
                <a:latin typeface="Calibri" panose="020F0502020204030204" pitchFamily="34" charset="0"/>
                <a:cs typeface="Calibri" panose="020F0502020204030204" pitchFamily="34" charset="0"/>
              </a:rPr>
              <a:t>Mzansi Golden Economy</a:t>
            </a:r>
          </a:p>
          <a:p>
            <a:pPr algn="just">
              <a:lnSpc>
                <a:spcPct val="150000"/>
              </a:lnSpc>
            </a:pPr>
            <a:r>
              <a:rPr lang="en-GB" sz="2800" dirty="0">
                <a:solidFill>
                  <a:srgbClr val="000000"/>
                </a:solidFill>
                <a:latin typeface="Calibri" panose="020F0502020204030204" pitchFamily="34" charset="0"/>
                <a:cs typeface="Calibri" panose="020F0502020204030204" pitchFamily="34" charset="0"/>
              </a:rPr>
              <a:t>The Programme’s delivery of planned output indicators and targets was impacted by the Covid-19 influenced budget adjustments, restrictions on travel, and the need for social distancing. For example, the closing of theatres and performing arts institutions have had a severe impact on the delivery of cultural events and related activities. The lengthy closure of schools and the need for them to catch-up for lost classroom time has meant that the school-related output indicators such as the number of artists in schools, are reduced by almost 70%. Budget reductions have led to the reduction of targets. Further, the method of delivery for some of the projects and/or programmes had to change, and virtual platforms had to be explored to implement some. </a:t>
            </a:r>
          </a:p>
          <a:p>
            <a:pPr algn="just">
              <a:lnSpc>
                <a:spcPct val="150000"/>
              </a:lnSpc>
            </a:pPr>
            <a:r>
              <a:rPr lang="en-GB" sz="2800" b="1" u="sng" dirty="0">
                <a:solidFill>
                  <a:srgbClr val="000000"/>
                </a:solidFill>
                <a:latin typeface="Calibri" panose="020F0502020204030204" pitchFamily="34" charset="0"/>
                <a:cs typeface="Calibri" panose="020F0502020204030204" pitchFamily="34" charset="0"/>
              </a:rPr>
              <a:t>NATIONAL LANGUAGE SERVICES</a:t>
            </a:r>
            <a:endParaRPr lang="en-GB" sz="2800" b="1"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2800" dirty="0">
                <a:solidFill>
                  <a:srgbClr val="000000"/>
                </a:solidFill>
                <a:latin typeface="Calibri" panose="020F0502020204030204" pitchFamily="34" charset="0"/>
                <a:cs typeface="Calibri" panose="020F0502020204030204" pitchFamily="34" charset="0"/>
              </a:rPr>
              <a:t>The key outputs of this sub-programme are the promotion and development of official languages, and the support to efforts to increase qualified language practitioners through language bursaries.</a:t>
            </a:r>
          </a:p>
        </p:txBody>
      </p:sp>
      <p:sp>
        <p:nvSpPr>
          <p:cNvPr id="6" name="TextBox 5">
            <a:extLst>
              <a:ext uri="{FF2B5EF4-FFF2-40B4-BE49-F238E27FC236}">
                <a16:creationId xmlns:a16="http://schemas.microsoft.com/office/drawing/2014/main" xmlns="" id="{42BF33BB-A483-E43D-52BC-3256013AEE3B}"/>
              </a:ext>
            </a:extLst>
          </p:cNvPr>
          <p:cNvSpPr txBox="1"/>
          <p:nvPr/>
        </p:nvSpPr>
        <p:spPr>
          <a:xfrm>
            <a:off x="22722841" y="12574347"/>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ZA" dirty="0"/>
              <a:t>35</a:t>
            </a:r>
          </a:p>
        </p:txBody>
      </p:sp>
    </p:spTree>
    <p:extLst>
      <p:ext uri="{BB962C8B-B14F-4D97-AF65-F5344CB8AC3E}">
        <p14:creationId xmlns:p14="http://schemas.microsoft.com/office/powerpoint/2010/main" xmlns="" val="95318320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F11F8D63-9F3B-46DA-BD0A-90B550AA7DD8}"/>
              </a:ext>
            </a:extLst>
          </p:cNvPr>
          <p:cNvSpPr txBox="1"/>
          <p:nvPr/>
        </p:nvSpPr>
        <p:spPr>
          <a:xfrm>
            <a:off x="765544" y="722925"/>
            <a:ext cx="23200242"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3:ARTS CULTURE PROMOTION AND DEVELOPMENT…CONT</a:t>
            </a:r>
            <a:endParaRPr sz="4800" b="1" dirty="0">
              <a:solidFill>
                <a:srgbClr val="E3801E"/>
              </a:solidFill>
              <a:latin typeface="+mj-lt"/>
            </a:endParaRPr>
          </a:p>
        </p:txBody>
      </p:sp>
      <p:sp>
        <p:nvSpPr>
          <p:cNvPr id="5" name="Rectangle 4">
            <a:extLst>
              <a:ext uri="{FF2B5EF4-FFF2-40B4-BE49-F238E27FC236}">
                <a16:creationId xmlns:a16="http://schemas.microsoft.com/office/drawing/2014/main" xmlns="" id="{470097EE-5D21-4783-86CC-676A2FE9C6FB}"/>
              </a:ext>
            </a:extLst>
          </p:cNvPr>
          <p:cNvSpPr/>
          <p:nvPr/>
        </p:nvSpPr>
        <p:spPr>
          <a:xfrm>
            <a:off x="209107" y="3545336"/>
            <a:ext cx="23965786" cy="8648521"/>
          </a:xfrm>
          <a:prstGeom prst="rect">
            <a:avLst/>
          </a:prstGeom>
        </p:spPr>
        <p:txBody>
          <a:bodyPr wrap="square">
            <a:spAutoFit/>
          </a:bodyPr>
          <a:lstStyle/>
          <a:p>
            <a:pPr algn="just"/>
            <a:r>
              <a:rPr lang="en-GB" sz="2800" b="1" u="sng" dirty="0">
                <a:solidFill>
                  <a:srgbClr val="000000"/>
                </a:solidFill>
              </a:rPr>
              <a:t>CULTURAL AND CREATIVE INDUSTRIES</a:t>
            </a:r>
          </a:p>
          <a:p>
            <a:pPr algn="just"/>
            <a:r>
              <a:rPr lang="en-GB" sz="3000" dirty="0">
                <a:solidFill>
                  <a:srgbClr val="000000"/>
                </a:solidFill>
                <a:latin typeface="Calibri" panose="020F0502020204030204" pitchFamily="34" charset="0"/>
                <a:cs typeface="Calibri" panose="020F0502020204030204" pitchFamily="34" charset="0"/>
              </a:rPr>
              <a:t>The key outputs of this sub-programme are: the development of platforms nationally and internationally to expand market access; capacity building; and the promotion of access to cultural facilities/ community arts centres and participation in arts, culture and heritage programmes.</a:t>
            </a:r>
          </a:p>
          <a:p>
            <a:pPr algn="just"/>
            <a:endParaRPr lang="en-GB" sz="2800" dirty="0">
              <a:solidFill>
                <a:srgbClr val="000000"/>
              </a:solidFill>
            </a:endParaRPr>
          </a:p>
          <a:p>
            <a:pPr algn="just"/>
            <a:r>
              <a:rPr lang="en-GB" sz="2800" b="1" u="sng" dirty="0">
                <a:solidFill>
                  <a:srgbClr val="000000"/>
                </a:solidFill>
              </a:rPr>
              <a:t>INTERNATIONAL COOPERATION</a:t>
            </a:r>
          </a:p>
          <a:p>
            <a:pPr algn="just"/>
            <a:r>
              <a:rPr lang="en-GB" sz="3000" dirty="0">
                <a:solidFill>
                  <a:srgbClr val="000000"/>
                </a:solidFill>
                <a:latin typeface="Calibri" panose="020F0502020204030204" pitchFamily="34" charset="0"/>
                <a:cs typeface="Calibri" panose="020F0502020204030204" pitchFamily="34" charset="0"/>
              </a:rPr>
              <a:t>The coordination of international engagements involves traveling across international borders and bringing together a large number of artists, performers, athletes, experts and cultural and creative industry practitioners. The restrictions on international travel and the need for social distancing has therefore negatively impacted on the Department’s International programme. </a:t>
            </a:r>
          </a:p>
          <a:p>
            <a:pPr algn="just"/>
            <a:endParaRPr lang="en-GB" sz="2800" dirty="0">
              <a:solidFill>
                <a:srgbClr val="000000"/>
              </a:solidFill>
            </a:endParaRPr>
          </a:p>
          <a:p>
            <a:pPr algn="just"/>
            <a:r>
              <a:rPr lang="en-GB" sz="2800" b="1" u="sng" dirty="0">
                <a:solidFill>
                  <a:srgbClr val="000000"/>
                </a:solidFill>
              </a:rPr>
              <a:t>SOCIAL COHESION AND NATION BUILDING</a:t>
            </a:r>
          </a:p>
          <a:p>
            <a:pPr algn="just"/>
            <a:r>
              <a:rPr lang="en-GB" sz="3000" dirty="0">
                <a:solidFill>
                  <a:srgbClr val="000000"/>
                </a:solidFill>
                <a:latin typeface="Calibri" panose="020F0502020204030204" pitchFamily="34" charset="0"/>
                <a:cs typeface="Calibri" panose="020F0502020204030204" pitchFamily="34" charset="0"/>
              </a:rPr>
              <a:t>The key outputs of this sub-programme include the provision of support to the Moral Regeneration Movement, Community Conversations/dialogues to foster social cohesion, Youth focused arts development programmes, Advocacy platforms on social cohesion by social cohesion advocates, and the facilitation of the development of an overarching social compact.</a:t>
            </a:r>
          </a:p>
          <a:p>
            <a:pPr algn="just"/>
            <a:endParaRPr lang="en-GB" sz="2800" dirty="0">
              <a:solidFill>
                <a:srgbClr val="000000"/>
              </a:solidFill>
            </a:endParaRPr>
          </a:p>
          <a:p>
            <a:pPr algn="just"/>
            <a:r>
              <a:rPr lang="en-GB" sz="2800" b="1" u="sng" dirty="0">
                <a:solidFill>
                  <a:srgbClr val="000000"/>
                </a:solidFill>
              </a:rPr>
              <a:t>MZANSI GOLDEN ECONOMY</a:t>
            </a:r>
          </a:p>
          <a:p>
            <a:pPr algn="just"/>
            <a:r>
              <a:rPr lang="en-GB" sz="3000" dirty="0">
                <a:solidFill>
                  <a:srgbClr val="000000"/>
                </a:solidFill>
                <a:latin typeface="Calibri" panose="020F0502020204030204" pitchFamily="34" charset="0"/>
                <a:cs typeface="Calibri" panose="020F0502020204030204" pitchFamily="34" charset="0"/>
              </a:rPr>
              <a:t>Outputs for the Mzansi Golden Economy relate to the increase in support for the creative industry, including the placement of artists in schools to promote and support arts education. In addition, it focuses on research in the sector, through SACO. Projects that are supported through the Mzansi Golden Economy Programme in the creative industry include Flagships Projects, Cultural Events, Public Art, and Touring Ventures productions (incl. Africa Month). </a:t>
            </a:r>
          </a:p>
        </p:txBody>
      </p:sp>
      <p:sp>
        <p:nvSpPr>
          <p:cNvPr id="6" name="TextBox 5">
            <a:extLst>
              <a:ext uri="{FF2B5EF4-FFF2-40B4-BE49-F238E27FC236}">
                <a16:creationId xmlns:a16="http://schemas.microsoft.com/office/drawing/2014/main" xmlns="" id="{393946DC-5F18-B5F6-1209-5505A208ACB5}"/>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36</a:t>
            </a:r>
            <a:endParaRPr lang="en-ZA" dirty="0"/>
          </a:p>
        </p:txBody>
      </p:sp>
    </p:spTree>
    <p:extLst>
      <p:ext uri="{BB962C8B-B14F-4D97-AF65-F5344CB8AC3E}">
        <p14:creationId xmlns:p14="http://schemas.microsoft.com/office/powerpoint/2010/main" xmlns="" val="128939549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F11F8D63-9F3B-46DA-BD0A-90B550AA7DD8}"/>
              </a:ext>
            </a:extLst>
          </p:cNvPr>
          <p:cNvSpPr txBox="1"/>
          <p:nvPr/>
        </p:nvSpPr>
        <p:spPr>
          <a:xfrm>
            <a:off x="266550" y="428408"/>
            <a:ext cx="23713591" cy="8687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3:ARTS CULTURE PROMOTION AND DEVELOPMENT…CONT</a:t>
            </a:r>
            <a:endParaRPr sz="4800" b="1" dirty="0">
              <a:solidFill>
                <a:srgbClr val="E3801E"/>
              </a:solidFill>
              <a:latin typeface="+mj-lt"/>
            </a:endParaRPr>
          </a:p>
        </p:txBody>
      </p:sp>
      <p:graphicFrame>
        <p:nvGraphicFramePr>
          <p:cNvPr id="3" name="Content Placeholder 4">
            <a:extLst>
              <a:ext uri="{FF2B5EF4-FFF2-40B4-BE49-F238E27FC236}">
                <a16:creationId xmlns:a16="http://schemas.microsoft.com/office/drawing/2014/main" xmlns="" id="{3A9E1165-8ACA-4413-90E6-912DC9D3626A}"/>
              </a:ext>
            </a:extLst>
          </p:cNvPr>
          <p:cNvGraphicFramePr>
            <a:graphicFrameLocks/>
          </p:cNvGraphicFramePr>
          <p:nvPr>
            <p:extLst>
              <p:ext uri="{D42A27DB-BD31-4B8C-83A1-F6EECF244321}">
                <p14:modId xmlns:p14="http://schemas.microsoft.com/office/powerpoint/2010/main" xmlns="" val="1809446715"/>
              </p:ext>
            </p:extLst>
          </p:nvPr>
        </p:nvGraphicFramePr>
        <p:xfrm>
          <a:off x="266550" y="2826515"/>
          <a:ext cx="23987050" cy="9440193"/>
        </p:xfrm>
        <a:graphic>
          <a:graphicData uri="http://schemas.openxmlformats.org/drawingml/2006/table">
            <a:tbl>
              <a:tblPr firstRow="1" bandRow="1">
                <a:tableStyleId>{93296810-A885-4BE3-A3E7-6D5BEEA58F35}</a:tableStyleId>
              </a:tblPr>
              <a:tblGrid>
                <a:gridCol w="2108003">
                  <a:extLst>
                    <a:ext uri="{9D8B030D-6E8A-4147-A177-3AD203B41FA5}">
                      <a16:colId xmlns:a16="http://schemas.microsoft.com/office/drawing/2014/main" xmlns="" val="3274063258"/>
                    </a:ext>
                  </a:extLst>
                </a:gridCol>
                <a:gridCol w="2882210">
                  <a:extLst>
                    <a:ext uri="{9D8B030D-6E8A-4147-A177-3AD203B41FA5}">
                      <a16:colId xmlns:a16="http://schemas.microsoft.com/office/drawing/2014/main" xmlns="" val="20000"/>
                    </a:ext>
                  </a:extLst>
                </a:gridCol>
                <a:gridCol w="1998921">
                  <a:extLst>
                    <a:ext uri="{9D8B030D-6E8A-4147-A177-3AD203B41FA5}">
                      <a16:colId xmlns:a16="http://schemas.microsoft.com/office/drawing/2014/main" xmlns="" val="20001"/>
                    </a:ext>
                  </a:extLst>
                </a:gridCol>
                <a:gridCol w="1977656">
                  <a:extLst>
                    <a:ext uri="{9D8B030D-6E8A-4147-A177-3AD203B41FA5}">
                      <a16:colId xmlns:a16="http://schemas.microsoft.com/office/drawing/2014/main" xmlns="" val="20002"/>
                    </a:ext>
                  </a:extLst>
                </a:gridCol>
                <a:gridCol w="5124893">
                  <a:extLst>
                    <a:ext uri="{9D8B030D-6E8A-4147-A177-3AD203B41FA5}">
                      <a16:colId xmlns:a16="http://schemas.microsoft.com/office/drawing/2014/main" xmlns="" val="20003"/>
                    </a:ext>
                  </a:extLst>
                </a:gridCol>
                <a:gridCol w="7292023">
                  <a:extLst>
                    <a:ext uri="{9D8B030D-6E8A-4147-A177-3AD203B41FA5}">
                      <a16:colId xmlns:a16="http://schemas.microsoft.com/office/drawing/2014/main" xmlns="" val="20004"/>
                    </a:ext>
                  </a:extLst>
                </a:gridCol>
                <a:gridCol w="2603344">
                  <a:extLst>
                    <a:ext uri="{9D8B030D-6E8A-4147-A177-3AD203B41FA5}">
                      <a16:colId xmlns:a16="http://schemas.microsoft.com/office/drawing/2014/main" xmlns="" val="20005"/>
                    </a:ext>
                  </a:extLst>
                </a:gridCol>
              </a:tblGrid>
              <a:tr h="14690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4th </a:t>
                      </a:r>
                      <a:r>
                        <a:rPr kumimoji="0" lang="en-US" sz="2800" u="none" strike="noStrike" cap="none" normalizeH="0" baseline="0" dirty="0">
                          <a:ln>
                            <a:noFill/>
                          </a:ln>
                          <a:effectLst/>
                          <a:latin typeface="Calibri" panose="020F0502020204030204" pitchFamily="34" charset="0"/>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0"/>
                  </a:ext>
                </a:extLst>
              </a:tr>
              <a:tr h="6450966">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cs typeface="Calibri" panose="020F0502020204030204" pitchFamily="34" charset="0"/>
                        </a:rPr>
                        <a:t>ACPD</a:t>
                      </a:r>
                      <a:r>
                        <a:rPr lang="en-GB" sz="3200" kern="1200" baseline="0" dirty="0">
                          <a:solidFill>
                            <a:srgbClr val="000000"/>
                          </a:solidFill>
                          <a:effectLst/>
                          <a:latin typeface="Calibri" panose="020F0502020204030204" pitchFamily="34" charset="0"/>
                          <a:cs typeface="Calibri" panose="020F0502020204030204" pitchFamily="34" charset="0"/>
                        </a:rPr>
                        <a:t> 3</a:t>
                      </a:r>
                      <a:r>
                        <a:rPr lang="en-GB" sz="3200" kern="1200" dirty="0">
                          <a:solidFill>
                            <a:srgbClr val="000000"/>
                          </a:solidFill>
                          <a:effectLst/>
                          <a:latin typeface="Calibri" panose="020F0502020204030204" pitchFamily="34" charset="0"/>
                          <a:cs typeface="Calibri" panose="020F0502020204030204" pitchFamily="34" charset="0"/>
                        </a:rPr>
                        <a:t>.1</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multi-year human</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language technology projects supported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ZA" sz="3200" kern="1200" dirty="0">
                          <a:solidFill>
                            <a:srgbClr val="000000"/>
                          </a:solidFill>
                          <a:effectLst/>
                          <a:latin typeface="Calibri" panose="020F0502020204030204" pitchFamily="34" charset="0"/>
                          <a:ea typeface="+mn-ea"/>
                          <a:cs typeface="Calibri" panose="020F0502020204030204" pitchFamily="34" charset="0"/>
                        </a:rPr>
                        <a:t>5 Multi-year human language technology projects were fully supported.</a:t>
                      </a:r>
                    </a:p>
                    <a:p>
                      <a:pPr algn="just">
                        <a:lnSpc>
                          <a:spcPct val="150000"/>
                        </a:lnSpc>
                        <a:spcAft>
                          <a:spcPts val="0"/>
                        </a:spcAft>
                      </a:pPr>
                      <a:endParaRPr lang="en-ZA" sz="3200" kern="1200" baseline="0" dirty="0">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just">
                        <a:lnSpc>
                          <a:spcPct val="150000"/>
                        </a:lnSpc>
                        <a:spcAft>
                          <a:spcPts val="0"/>
                        </a:spcAft>
                      </a:pPr>
                      <a:r>
                        <a:rPr lang="en-GB" sz="3200" kern="1200" dirty="0">
                          <a:solidFill>
                            <a:srgbClr val="000000"/>
                          </a:solidFill>
                          <a:effectLst/>
                          <a:latin typeface="Calibri" panose="020F0502020204030204" pitchFamily="34" charset="0"/>
                          <a:ea typeface="+mn-ea"/>
                          <a:cs typeface="Calibri" panose="020F0502020204030204" pitchFamily="34" charset="0"/>
                        </a:rPr>
                        <a:t>As per MTSF 2019 – 2024, the Department was supposed to support 6 projects per annum. Unfortunately, in 2021/22 financial year, the budget was cut and as a result, the Department was forced to reduce its target to 4 projects per annum. However, in August 2021, the Department received an additional R3.6m from Treasury which was used to support two more projects, hence 6 projects were supported in 2021/22 financial year (1 in quarter 3).</a:t>
                      </a:r>
                      <a:endParaRPr lang="en-ZA" sz="3200" kern="1200" dirty="0">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10001"/>
                  </a:ext>
                </a:extLst>
              </a:tr>
            </a:tbl>
          </a:graphicData>
        </a:graphic>
      </p:graphicFrame>
      <p:sp>
        <p:nvSpPr>
          <p:cNvPr id="5" name="TextBox 4">
            <a:extLst>
              <a:ext uri="{FF2B5EF4-FFF2-40B4-BE49-F238E27FC236}">
                <a16:creationId xmlns:a16="http://schemas.microsoft.com/office/drawing/2014/main" xmlns="" id="{B2059808-321C-9446-9C69-3D22C90C0545}"/>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37</a:t>
            </a:r>
            <a:endParaRPr lang="en-ZA" dirty="0"/>
          </a:p>
        </p:txBody>
      </p:sp>
    </p:spTree>
    <p:extLst>
      <p:ext uri="{BB962C8B-B14F-4D97-AF65-F5344CB8AC3E}">
        <p14:creationId xmlns:p14="http://schemas.microsoft.com/office/powerpoint/2010/main" xmlns="" val="37218762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F11F8D63-9F3B-46DA-BD0A-90B550AA7DD8}"/>
              </a:ext>
            </a:extLst>
          </p:cNvPr>
          <p:cNvSpPr txBox="1"/>
          <p:nvPr/>
        </p:nvSpPr>
        <p:spPr>
          <a:xfrm>
            <a:off x="337457" y="507517"/>
            <a:ext cx="22820256"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3:ARTS CULTURE PROMOTION AND DEVELOPMENT…CONT</a:t>
            </a:r>
            <a:endParaRPr sz="4800" b="1" dirty="0">
              <a:solidFill>
                <a:srgbClr val="E3801E"/>
              </a:solidFill>
              <a:latin typeface="+mj-lt"/>
            </a:endParaRPr>
          </a:p>
        </p:txBody>
      </p:sp>
      <p:graphicFrame>
        <p:nvGraphicFramePr>
          <p:cNvPr id="3" name="Content Placeholder 4">
            <a:extLst>
              <a:ext uri="{FF2B5EF4-FFF2-40B4-BE49-F238E27FC236}">
                <a16:creationId xmlns:a16="http://schemas.microsoft.com/office/drawing/2014/main" xmlns="" id="{89617119-E4AA-459F-8DA4-2859C23A8953}"/>
              </a:ext>
            </a:extLst>
          </p:cNvPr>
          <p:cNvGraphicFramePr>
            <a:graphicFrameLocks/>
          </p:cNvGraphicFramePr>
          <p:nvPr>
            <p:extLst>
              <p:ext uri="{D42A27DB-BD31-4B8C-83A1-F6EECF244321}">
                <p14:modId xmlns:p14="http://schemas.microsoft.com/office/powerpoint/2010/main" xmlns="" val="4118799064"/>
              </p:ext>
            </p:extLst>
          </p:nvPr>
        </p:nvGraphicFramePr>
        <p:xfrm>
          <a:off x="337457" y="2880604"/>
          <a:ext cx="23709085" cy="7859494"/>
        </p:xfrm>
        <a:graphic>
          <a:graphicData uri="http://schemas.openxmlformats.org/drawingml/2006/table">
            <a:tbl>
              <a:tblPr firstRow="1" bandRow="1">
                <a:tableStyleId>{93296810-A885-4BE3-A3E7-6D5BEEA58F35}</a:tableStyleId>
              </a:tblPr>
              <a:tblGrid>
                <a:gridCol w="2083575">
                  <a:extLst>
                    <a:ext uri="{9D8B030D-6E8A-4147-A177-3AD203B41FA5}">
                      <a16:colId xmlns:a16="http://schemas.microsoft.com/office/drawing/2014/main" xmlns="" val="3274063258"/>
                    </a:ext>
                  </a:extLst>
                </a:gridCol>
                <a:gridCol w="4277916">
                  <a:extLst>
                    <a:ext uri="{9D8B030D-6E8A-4147-A177-3AD203B41FA5}">
                      <a16:colId xmlns:a16="http://schemas.microsoft.com/office/drawing/2014/main" xmlns="" val="20000"/>
                    </a:ext>
                  </a:extLst>
                </a:gridCol>
                <a:gridCol w="2572643">
                  <a:extLst>
                    <a:ext uri="{9D8B030D-6E8A-4147-A177-3AD203B41FA5}">
                      <a16:colId xmlns:a16="http://schemas.microsoft.com/office/drawing/2014/main" xmlns="" val="20001"/>
                    </a:ext>
                  </a:extLst>
                </a:gridCol>
                <a:gridCol w="2317897">
                  <a:extLst>
                    <a:ext uri="{9D8B030D-6E8A-4147-A177-3AD203B41FA5}">
                      <a16:colId xmlns:a16="http://schemas.microsoft.com/office/drawing/2014/main" xmlns="" val="20002"/>
                    </a:ext>
                  </a:extLst>
                </a:gridCol>
                <a:gridCol w="5061098">
                  <a:extLst>
                    <a:ext uri="{9D8B030D-6E8A-4147-A177-3AD203B41FA5}">
                      <a16:colId xmlns:a16="http://schemas.microsoft.com/office/drawing/2014/main" xmlns="" val="20003"/>
                    </a:ext>
                  </a:extLst>
                </a:gridCol>
                <a:gridCol w="3955312">
                  <a:extLst>
                    <a:ext uri="{9D8B030D-6E8A-4147-A177-3AD203B41FA5}">
                      <a16:colId xmlns:a16="http://schemas.microsoft.com/office/drawing/2014/main" xmlns="" val="20004"/>
                    </a:ext>
                  </a:extLst>
                </a:gridCol>
                <a:gridCol w="3440644">
                  <a:extLst>
                    <a:ext uri="{9D8B030D-6E8A-4147-A177-3AD203B41FA5}">
                      <a16:colId xmlns:a16="http://schemas.microsoft.com/office/drawing/2014/main" xmlns="" val="20005"/>
                    </a:ext>
                  </a:extLst>
                </a:gridCol>
              </a:tblGrid>
              <a:tr h="142694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4th </a:t>
                      </a:r>
                      <a:r>
                        <a:rPr kumimoji="0" lang="en-US" sz="2800" u="none" strike="noStrike" cap="none" normalizeH="0" baseline="0" dirty="0">
                          <a:ln>
                            <a:noFill/>
                          </a:ln>
                          <a:effectLst/>
                          <a:latin typeface="Calibri" panose="020F0502020204030204" pitchFamily="34" charset="0"/>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0"/>
                  </a:ext>
                </a:extLst>
              </a:tr>
              <a:tr h="1521412">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ZA" sz="3200" kern="1200" dirty="0">
                          <a:solidFill>
                            <a:srgbClr val="000000"/>
                          </a:solidFill>
                          <a:effectLst/>
                          <a:latin typeface="Calibri" panose="020F0502020204030204" pitchFamily="34" charset="0"/>
                          <a:cs typeface="Calibri" panose="020F0502020204030204" pitchFamily="34" charset="0"/>
                        </a:rPr>
                        <a:t>ACPD</a:t>
                      </a:r>
                      <a:r>
                        <a:rPr lang="en-ZA" sz="3200" kern="1200" baseline="0" dirty="0">
                          <a:solidFill>
                            <a:srgbClr val="000000"/>
                          </a:solidFill>
                          <a:effectLst/>
                          <a:latin typeface="Calibri" panose="020F0502020204030204" pitchFamily="34" charset="0"/>
                          <a:cs typeface="Calibri" panose="020F0502020204030204" pitchFamily="34" charset="0"/>
                        </a:rPr>
                        <a:t> 3.2</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Percentage of documents received that are translated and edited</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r>
                        <a:rPr lang="en-ZA" sz="3200" kern="1200" dirty="0">
                          <a:solidFill>
                            <a:srgbClr val="000000"/>
                          </a:solidFill>
                          <a:effectLst/>
                          <a:latin typeface="Calibri" panose="020F0502020204030204" pitchFamily="34" charset="0"/>
                          <a:ea typeface="+mn-ea"/>
                          <a:cs typeface="Calibri" panose="020F0502020204030204" pitchFamily="34" charset="0"/>
                        </a:rPr>
                        <a:t>100% of received documents were translated and edited.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10002"/>
                  </a:ext>
                </a:extLst>
              </a:tr>
              <a:tr h="177879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 3.3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bursaries awarded for the development of qualified language practitioners</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reporting required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58532216"/>
                  </a:ext>
                </a:extLst>
              </a:tr>
            </a:tbl>
          </a:graphicData>
        </a:graphic>
      </p:graphicFrame>
      <p:sp>
        <p:nvSpPr>
          <p:cNvPr id="5" name="TextBox 4">
            <a:extLst>
              <a:ext uri="{FF2B5EF4-FFF2-40B4-BE49-F238E27FC236}">
                <a16:creationId xmlns:a16="http://schemas.microsoft.com/office/drawing/2014/main" xmlns="" id="{7C240BE5-958C-1323-03E0-95EB6FD430CB}"/>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38</a:t>
            </a:r>
            <a:endParaRPr lang="en-ZA" dirty="0"/>
          </a:p>
        </p:txBody>
      </p:sp>
    </p:spTree>
    <p:extLst>
      <p:ext uri="{BB962C8B-B14F-4D97-AF65-F5344CB8AC3E}">
        <p14:creationId xmlns:p14="http://schemas.microsoft.com/office/powerpoint/2010/main" xmlns="" val="322804194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F11F8D63-9F3B-46DA-BD0A-90B550AA7DD8}"/>
              </a:ext>
            </a:extLst>
          </p:cNvPr>
          <p:cNvSpPr txBox="1"/>
          <p:nvPr/>
        </p:nvSpPr>
        <p:spPr>
          <a:xfrm>
            <a:off x="241006" y="634571"/>
            <a:ext cx="2366098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3:ARTS CULTURE PROMOTION AND DEVELOPMENT…CONT</a:t>
            </a:r>
            <a:endParaRPr sz="4800" b="1" dirty="0">
              <a:solidFill>
                <a:srgbClr val="E3801E"/>
              </a:solidFill>
              <a:latin typeface="+mj-lt"/>
            </a:endParaRPr>
          </a:p>
        </p:txBody>
      </p:sp>
      <p:graphicFrame>
        <p:nvGraphicFramePr>
          <p:cNvPr id="3" name="Content Placeholder 4">
            <a:extLst>
              <a:ext uri="{FF2B5EF4-FFF2-40B4-BE49-F238E27FC236}">
                <a16:creationId xmlns:a16="http://schemas.microsoft.com/office/drawing/2014/main" xmlns="" id="{3B7D50F6-8135-4816-BDE6-E41BE2A767E1}"/>
              </a:ext>
            </a:extLst>
          </p:cNvPr>
          <p:cNvGraphicFramePr>
            <a:graphicFrameLocks/>
          </p:cNvGraphicFramePr>
          <p:nvPr>
            <p:extLst>
              <p:ext uri="{D42A27DB-BD31-4B8C-83A1-F6EECF244321}">
                <p14:modId xmlns:p14="http://schemas.microsoft.com/office/powerpoint/2010/main" xmlns="" val="2631507182"/>
              </p:ext>
            </p:extLst>
          </p:nvPr>
        </p:nvGraphicFramePr>
        <p:xfrm>
          <a:off x="241006" y="2998381"/>
          <a:ext cx="23901988" cy="10587605"/>
        </p:xfrm>
        <a:graphic>
          <a:graphicData uri="http://schemas.openxmlformats.org/drawingml/2006/table">
            <a:tbl>
              <a:tblPr firstRow="1" bandRow="1">
                <a:tableStyleId>{93296810-A885-4BE3-A3E7-6D5BEEA58F35}</a:tableStyleId>
              </a:tblPr>
              <a:tblGrid>
                <a:gridCol w="2267514">
                  <a:extLst>
                    <a:ext uri="{9D8B030D-6E8A-4147-A177-3AD203B41FA5}">
                      <a16:colId xmlns:a16="http://schemas.microsoft.com/office/drawing/2014/main" xmlns="" val="3274063258"/>
                    </a:ext>
                  </a:extLst>
                </a:gridCol>
                <a:gridCol w="4675177">
                  <a:extLst>
                    <a:ext uri="{9D8B030D-6E8A-4147-A177-3AD203B41FA5}">
                      <a16:colId xmlns:a16="http://schemas.microsoft.com/office/drawing/2014/main" xmlns="" val="20000"/>
                    </a:ext>
                  </a:extLst>
                </a:gridCol>
                <a:gridCol w="1878114">
                  <a:extLst>
                    <a:ext uri="{9D8B030D-6E8A-4147-A177-3AD203B41FA5}">
                      <a16:colId xmlns:a16="http://schemas.microsoft.com/office/drawing/2014/main" xmlns="" val="20001"/>
                    </a:ext>
                  </a:extLst>
                </a:gridCol>
                <a:gridCol w="2068036">
                  <a:extLst>
                    <a:ext uri="{9D8B030D-6E8A-4147-A177-3AD203B41FA5}">
                      <a16:colId xmlns:a16="http://schemas.microsoft.com/office/drawing/2014/main" xmlns="" val="20002"/>
                    </a:ext>
                  </a:extLst>
                </a:gridCol>
                <a:gridCol w="5907150">
                  <a:extLst>
                    <a:ext uri="{9D8B030D-6E8A-4147-A177-3AD203B41FA5}">
                      <a16:colId xmlns:a16="http://schemas.microsoft.com/office/drawing/2014/main" xmlns="" val="20003"/>
                    </a:ext>
                  </a:extLst>
                </a:gridCol>
                <a:gridCol w="4504566">
                  <a:extLst>
                    <a:ext uri="{9D8B030D-6E8A-4147-A177-3AD203B41FA5}">
                      <a16:colId xmlns:a16="http://schemas.microsoft.com/office/drawing/2014/main" xmlns="" val="20004"/>
                    </a:ext>
                  </a:extLst>
                </a:gridCol>
                <a:gridCol w="2601431">
                  <a:extLst>
                    <a:ext uri="{9D8B030D-6E8A-4147-A177-3AD203B41FA5}">
                      <a16:colId xmlns:a16="http://schemas.microsoft.com/office/drawing/2014/main" xmlns="" val="20005"/>
                    </a:ext>
                  </a:extLst>
                </a:gridCol>
              </a:tblGrid>
              <a:tr h="11994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mn-lt"/>
                        </a:rPr>
                        <a:t>INDICATOR CODE/NO.</a:t>
                      </a:r>
                      <a:endParaRPr kumimoji="0" lang="en-US" sz="2800" b="1" i="0" u="none" strike="noStrike" cap="none" normalizeH="0" baseline="0" dirty="0">
                        <a:ln>
                          <a:noFill/>
                        </a:ln>
                        <a:solidFill>
                          <a:schemeClr val="bg1"/>
                        </a:solidFill>
                        <a:effectLst/>
                        <a:latin typeface="+mn-lt"/>
                        <a:ea typeface="MS PGothic" pitchFamily="34" charset="-128"/>
                        <a:cs typeface="Arial"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4th   </a:t>
                      </a:r>
                      <a:r>
                        <a:rPr kumimoji="0" lang="en-US" sz="2800" u="none" strike="noStrike" cap="none" normalizeH="0" baseline="0" dirty="0">
                          <a:ln>
                            <a:noFill/>
                          </a:ln>
                          <a:effectLst/>
                          <a:latin typeface="Calibri" panose="020F0502020204030204" pitchFamily="34" charset="0"/>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0"/>
                  </a:ext>
                </a:extLst>
              </a:tr>
              <a:tr h="288371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cs typeface="Calibri" panose="020F0502020204030204" pitchFamily="34" charset="0"/>
                        </a:rPr>
                        <a:t>ACPD 3.4</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local and international market access platforms financially supported.</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169863" indent="0" algn="just">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local and international market access platforms were financially supported.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10001"/>
                  </a:ext>
                </a:extLst>
              </a:tr>
              <a:tr h="436058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3200" kern="1200" dirty="0">
                          <a:solidFill>
                            <a:srgbClr val="000000"/>
                          </a:solidFill>
                          <a:effectLst/>
                          <a:latin typeface="Calibri" panose="020F0502020204030204" pitchFamily="34" charset="0"/>
                          <a:cs typeface="Calibri" panose="020F0502020204030204" pitchFamily="34" charset="0"/>
                        </a:rPr>
                        <a:t>ACPD</a:t>
                      </a:r>
                      <a:r>
                        <a:rPr lang="en-ZA" sz="3200" kern="1200" baseline="0" dirty="0">
                          <a:solidFill>
                            <a:srgbClr val="000000"/>
                          </a:solidFill>
                          <a:effectLst/>
                          <a:latin typeface="Calibri" panose="020F0502020204030204" pitchFamily="34" charset="0"/>
                          <a:cs typeface="Calibri" panose="020F0502020204030204" pitchFamily="34" charset="0"/>
                        </a:rPr>
                        <a:t> 3.5</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capacity building projects financially supported.</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Arial Narrow" panose="020B0606020202030204" pitchFamily="34" charset="0"/>
                          <a:cs typeface="Calibri" panose="020F0502020204030204" pitchFamily="34" charset="0"/>
                        </a:rPr>
                        <a:t>20 capacity-building projects were financially supported. </a:t>
                      </a: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 have adequate verification sources and 1 was incomplete with inadequate verification sources.</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just">
                        <a:lnSpc>
                          <a:spcPct val="150000"/>
                        </a:lnSpc>
                        <a:spcAft>
                          <a:spcPts val="0"/>
                        </a:spcAft>
                      </a:pPr>
                      <a:r>
                        <a:rPr lang="en-GB"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completeness  and alignment to the budget, 21  capacity building projects were financially supported. One (1) out of the 21 ‘projects did not have adequate verification sources. Thus, the 1 referred to, above, was  declared ‘Not Achieved’ </a:t>
                      </a:r>
                      <a:endParaRPr lang="en-ZA"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2299734611"/>
                  </a:ext>
                </a:extLst>
              </a:tr>
            </a:tbl>
          </a:graphicData>
        </a:graphic>
      </p:graphicFrame>
      <p:sp>
        <p:nvSpPr>
          <p:cNvPr id="5" name="TextBox 4">
            <a:extLst>
              <a:ext uri="{FF2B5EF4-FFF2-40B4-BE49-F238E27FC236}">
                <a16:creationId xmlns:a16="http://schemas.microsoft.com/office/drawing/2014/main" xmlns="" id="{CC9B6B72-7D57-DBE1-96D8-17EF565D1189}"/>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39</a:t>
            </a:r>
            <a:endParaRPr lang="en-ZA" dirty="0"/>
          </a:p>
        </p:txBody>
      </p:sp>
    </p:spTree>
    <p:extLst>
      <p:ext uri="{BB962C8B-B14F-4D97-AF65-F5344CB8AC3E}">
        <p14:creationId xmlns:p14="http://schemas.microsoft.com/office/powerpoint/2010/main" xmlns="" val="275962398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4"/>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2"/>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7" name="Rectangle 6">
            <a:extLst>
              <a:ext uri="{FF2B5EF4-FFF2-40B4-BE49-F238E27FC236}">
                <a16:creationId xmlns:a16="http://schemas.microsoft.com/office/drawing/2014/main" xmlns="" id="{E90A90DA-F511-43F1-A469-E94070A27E1A}"/>
              </a:ext>
            </a:extLst>
          </p:cNvPr>
          <p:cNvSpPr/>
          <p:nvPr/>
        </p:nvSpPr>
        <p:spPr>
          <a:xfrm>
            <a:off x="8662987" y="750457"/>
            <a:ext cx="7224713" cy="1107996"/>
          </a:xfrm>
          <a:prstGeom prst="rect">
            <a:avLst/>
          </a:prstGeom>
        </p:spPr>
        <p:txBody>
          <a:bodyPr wrap="square">
            <a:spAutoFit/>
          </a:bodyPr>
          <a:lstStyle/>
          <a:p>
            <a:r>
              <a:rPr lang="en-ZA" sz="6600" b="1" dirty="0">
                <a:solidFill>
                  <a:srgbClr val="E3801E"/>
                </a:solidFill>
                <a:latin typeface="Calibri" panose="020F0502020204030204" pitchFamily="34" charset="0"/>
                <a:cs typeface="Calibri" panose="020F0502020204030204" pitchFamily="34" charset="0"/>
              </a:rPr>
              <a:t>INTRODUCTION</a:t>
            </a:r>
            <a:endParaRPr lang="en-US" sz="6600" b="1" dirty="0">
              <a:solidFill>
                <a:srgbClr val="E3801E"/>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xmlns="" id="{0586D9F7-3120-48DD-9873-EDF4E14C7777}"/>
              </a:ext>
            </a:extLst>
          </p:cNvPr>
          <p:cNvSpPr/>
          <p:nvPr/>
        </p:nvSpPr>
        <p:spPr>
          <a:xfrm>
            <a:off x="278053" y="2633024"/>
            <a:ext cx="23564927" cy="10153549"/>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4000" dirty="0">
                <a:solidFill>
                  <a:prstClr val="black"/>
                </a:solidFill>
                <a:latin typeface="Calibri" panose="020F0502020204030204" pitchFamily="34" charset="0"/>
                <a:cs typeface="Calibri" panose="020F0502020204030204" pitchFamily="34" charset="0"/>
              </a:rPr>
              <a:t>The work of DSAC and its delivery agents’ such as provinces, centers around Social Cohesion and Nation Building, thus, encouraging the coming together of people from different walks of life, to share common spaces. This does not necessarily encourage social distancing both at the level of participants and spectators/live consumers of the sport, arts and/or culture products. At best, these mass-based events are optimal opportunities to increase the transmission of the Covid-19. </a:t>
            </a:r>
          </a:p>
          <a:p>
            <a:pPr marL="571500" indent="-571500" algn="just">
              <a:lnSpc>
                <a:spcPct val="150000"/>
              </a:lnSpc>
              <a:buFont typeface="Wingdings" panose="05000000000000000000" pitchFamily="2" charset="2"/>
              <a:buChar char="§"/>
            </a:pPr>
            <a:r>
              <a:rPr lang="en-US" sz="4000" dirty="0">
                <a:solidFill>
                  <a:prstClr val="black"/>
                </a:solidFill>
                <a:latin typeface="Calibri" panose="020F0502020204030204" pitchFamily="34" charset="0"/>
                <a:cs typeface="Calibri" panose="020F0502020204030204" pitchFamily="34" charset="0"/>
              </a:rPr>
              <a:t>The provision of sport, arts and culture infrastructure is also dependent on unrestricted movement and low levels of infection in areas where construction sites are located. Further, the DSAC financially supports the activities of most of the sport and recreation delivery agents through the mass participation and sport development grant and transfers to sport and recreation bodies. The closure of schools, for example, meant that programmes undertaken in schools or with schools, had to be suspended e.g., learners at National School Sport Champions  and district school sport tournaments.</a:t>
            </a:r>
          </a:p>
        </p:txBody>
      </p:sp>
      <p:sp>
        <p:nvSpPr>
          <p:cNvPr id="6" name="TextBox 5"/>
          <p:cNvSpPr txBox="1"/>
          <p:nvPr/>
        </p:nvSpPr>
        <p:spPr>
          <a:xfrm>
            <a:off x="22889496" y="12497887"/>
            <a:ext cx="1216451"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3200" b="0" i="0" u="none" strike="noStrike" cap="none" spc="0" normalizeH="0" baseline="0" dirty="0">
                <a:ln>
                  <a:noFill/>
                </a:ln>
                <a:solidFill>
                  <a:srgbClr val="5E5E5E"/>
                </a:solidFill>
                <a:effectLst/>
                <a:uFillTx/>
                <a:latin typeface="+mj-lt"/>
                <a:ea typeface="+mj-ea"/>
                <a:cs typeface="+mj-cs"/>
                <a:sym typeface="Helvetica Neue"/>
              </a:rPr>
              <a:t>4</a:t>
            </a:r>
          </a:p>
        </p:txBody>
      </p:sp>
    </p:spTree>
    <p:extLst>
      <p:ext uri="{BB962C8B-B14F-4D97-AF65-F5344CB8AC3E}">
        <p14:creationId xmlns:p14="http://schemas.microsoft.com/office/powerpoint/2010/main" xmlns="" val="98668019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F11F8D63-9F3B-46DA-BD0A-90B550AA7DD8}"/>
              </a:ext>
            </a:extLst>
          </p:cNvPr>
          <p:cNvSpPr txBox="1"/>
          <p:nvPr/>
        </p:nvSpPr>
        <p:spPr>
          <a:xfrm>
            <a:off x="287814" y="427774"/>
            <a:ext cx="23692327"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3:ARTS CULTURE PROMOTION AND DEVELOPMENT…CONT</a:t>
            </a:r>
            <a:endParaRPr sz="4800" b="1" dirty="0">
              <a:solidFill>
                <a:srgbClr val="E3801E"/>
              </a:solidFill>
              <a:latin typeface="+mj-lt"/>
            </a:endParaRPr>
          </a:p>
        </p:txBody>
      </p:sp>
      <p:graphicFrame>
        <p:nvGraphicFramePr>
          <p:cNvPr id="3" name="Content Placeholder 4">
            <a:extLst>
              <a:ext uri="{FF2B5EF4-FFF2-40B4-BE49-F238E27FC236}">
                <a16:creationId xmlns:a16="http://schemas.microsoft.com/office/drawing/2014/main" xmlns="" id="{14E210F9-6792-4187-8C99-166CE31EE887}"/>
              </a:ext>
            </a:extLst>
          </p:cNvPr>
          <p:cNvGraphicFramePr>
            <a:graphicFrameLocks/>
          </p:cNvGraphicFramePr>
          <p:nvPr>
            <p:extLst>
              <p:ext uri="{D42A27DB-BD31-4B8C-83A1-F6EECF244321}">
                <p14:modId xmlns:p14="http://schemas.microsoft.com/office/powerpoint/2010/main" xmlns="" val="1269688123"/>
              </p:ext>
            </p:extLst>
          </p:nvPr>
        </p:nvGraphicFramePr>
        <p:xfrm>
          <a:off x="287815" y="2888115"/>
          <a:ext cx="23944519" cy="7813371"/>
        </p:xfrm>
        <a:graphic>
          <a:graphicData uri="http://schemas.openxmlformats.org/drawingml/2006/table">
            <a:tbl>
              <a:tblPr firstRow="1" bandRow="1">
                <a:tableStyleId>{93296810-A885-4BE3-A3E7-6D5BEEA58F35}</a:tableStyleId>
              </a:tblPr>
              <a:tblGrid>
                <a:gridCol w="2271548">
                  <a:extLst>
                    <a:ext uri="{9D8B030D-6E8A-4147-A177-3AD203B41FA5}">
                      <a16:colId xmlns:a16="http://schemas.microsoft.com/office/drawing/2014/main" xmlns="" val="3274063258"/>
                    </a:ext>
                  </a:extLst>
                </a:gridCol>
                <a:gridCol w="3825950">
                  <a:extLst>
                    <a:ext uri="{9D8B030D-6E8A-4147-A177-3AD203B41FA5}">
                      <a16:colId xmlns:a16="http://schemas.microsoft.com/office/drawing/2014/main" xmlns="" val="20000"/>
                    </a:ext>
                  </a:extLst>
                </a:gridCol>
                <a:gridCol w="2526703">
                  <a:extLst>
                    <a:ext uri="{9D8B030D-6E8A-4147-A177-3AD203B41FA5}">
                      <a16:colId xmlns:a16="http://schemas.microsoft.com/office/drawing/2014/main" xmlns="" val="20001"/>
                    </a:ext>
                  </a:extLst>
                </a:gridCol>
                <a:gridCol w="2338768">
                  <a:extLst>
                    <a:ext uri="{9D8B030D-6E8A-4147-A177-3AD203B41FA5}">
                      <a16:colId xmlns:a16="http://schemas.microsoft.com/office/drawing/2014/main" xmlns="" val="20002"/>
                    </a:ext>
                  </a:extLst>
                </a:gridCol>
                <a:gridCol w="4294016">
                  <a:extLst>
                    <a:ext uri="{9D8B030D-6E8A-4147-A177-3AD203B41FA5}">
                      <a16:colId xmlns:a16="http://schemas.microsoft.com/office/drawing/2014/main" xmlns="" val="20003"/>
                    </a:ext>
                  </a:extLst>
                </a:gridCol>
                <a:gridCol w="4784651">
                  <a:extLst>
                    <a:ext uri="{9D8B030D-6E8A-4147-A177-3AD203B41FA5}">
                      <a16:colId xmlns:a16="http://schemas.microsoft.com/office/drawing/2014/main" xmlns="" val="20004"/>
                    </a:ext>
                  </a:extLst>
                </a:gridCol>
                <a:gridCol w="3902883">
                  <a:extLst>
                    <a:ext uri="{9D8B030D-6E8A-4147-A177-3AD203B41FA5}">
                      <a16:colId xmlns:a16="http://schemas.microsoft.com/office/drawing/2014/main" xmlns="" val="20005"/>
                    </a:ext>
                  </a:extLst>
                </a:gridCol>
              </a:tblGrid>
              <a:tr h="164848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4th   </a:t>
                      </a:r>
                      <a:r>
                        <a:rPr kumimoji="0" lang="en-US" sz="2800" u="none" strike="noStrike" cap="none" normalizeH="0" baseline="0" dirty="0">
                          <a:ln>
                            <a:noFill/>
                          </a:ln>
                          <a:effectLst/>
                          <a:latin typeface="Calibri" panose="020F0502020204030204" pitchFamily="34" charset="0"/>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0"/>
                  </a:ext>
                </a:extLst>
              </a:tr>
              <a:tr h="616488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 3.6</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Provincial Community Arts  Development Programmes implemented per year</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Provincial Community Arts Development Programmes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l">
                        <a:lnSpc>
                          <a:spcPct val="150000"/>
                        </a:lnSpc>
                        <a:spcBef>
                          <a:spcPts val="0"/>
                        </a:spcBef>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Because of inadequate corroborating evidence to support work executed in the reporting period for the other two provinces, the indicator was declared as ‘Not achieved’.</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l">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Submission of an adequate evidence for the remaining province i.e. WC  and FS to support achievement.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10003"/>
                  </a:ext>
                </a:extLst>
              </a:tr>
            </a:tbl>
          </a:graphicData>
        </a:graphic>
      </p:graphicFrame>
      <p:sp>
        <p:nvSpPr>
          <p:cNvPr id="5" name="TextBox 4">
            <a:extLst>
              <a:ext uri="{FF2B5EF4-FFF2-40B4-BE49-F238E27FC236}">
                <a16:creationId xmlns:a16="http://schemas.microsoft.com/office/drawing/2014/main" xmlns="" id="{3C704EF8-20FE-0A72-7B87-67AE1E0276A9}"/>
              </a:ext>
            </a:extLst>
          </p:cNvPr>
          <p:cNvSpPr txBox="1"/>
          <p:nvPr/>
        </p:nvSpPr>
        <p:spPr>
          <a:xfrm>
            <a:off x="22722841" y="12250664"/>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40</a:t>
            </a:r>
            <a:endParaRPr lang="en-ZA" dirty="0"/>
          </a:p>
        </p:txBody>
      </p:sp>
    </p:spTree>
    <p:extLst>
      <p:ext uri="{BB962C8B-B14F-4D97-AF65-F5344CB8AC3E}">
        <p14:creationId xmlns:p14="http://schemas.microsoft.com/office/powerpoint/2010/main" xmlns="" val="130935406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F11F8D63-9F3B-46DA-BD0A-90B550AA7DD8}"/>
              </a:ext>
            </a:extLst>
          </p:cNvPr>
          <p:cNvSpPr txBox="1"/>
          <p:nvPr/>
        </p:nvSpPr>
        <p:spPr>
          <a:xfrm>
            <a:off x="241016" y="565460"/>
            <a:ext cx="23901968"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3:ARTS CULTURE PROMOTION AND DEVELOPMENT…CONT</a:t>
            </a:r>
            <a:endParaRPr sz="4800" b="1" dirty="0">
              <a:solidFill>
                <a:srgbClr val="E3801E"/>
              </a:solidFill>
              <a:latin typeface="+mj-lt"/>
            </a:endParaRPr>
          </a:p>
        </p:txBody>
      </p:sp>
      <p:graphicFrame>
        <p:nvGraphicFramePr>
          <p:cNvPr id="3" name="Content Placeholder 4">
            <a:extLst>
              <a:ext uri="{FF2B5EF4-FFF2-40B4-BE49-F238E27FC236}">
                <a16:creationId xmlns:a16="http://schemas.microsoft.com/office/drawing/2014/main" xmlns="" id="{5E852C1E-E889-44B7-B0C5-417E96A64289}"/>
              </a:ext>
            </a:extLst>
          </p:cNvPr>
          <p:cNvGraphicFramePr>
            <a:graphicFrameLocks/>
          </p:cNvGraphicFramePr>
          <p:nvPr>
            <p:extLst>
              <p:ext uri="{D42A27DB-BD31-4B8C-83A1-F6EECF244321}">
                <p14:modId xmlns:p14="http://schemas.microsoft.com/office/powerpoint/2010/main" xmlns="" val="2352214908"/>
              </p:ext>
            </p:extLst>
          </p:nvPr>
        </p:nvGraphicFramePr>
        <p:xfrm>
          <a:off x="241016" y="2794186"/>
          <a:ext cx="23901968" cy="9341258"/>
        </p:xfrm>
        <a:graphic>
          <a:graphicData uri="http://schemas.openxmlformats.org/drawingml/2006/table">
            <a:tbl>
              <a:tblPr firstRow="1" bandRow="1">
                <a:tableStyleId>{93296810-A885-4BE3-A3E7-6D5BEEA58F35}</a:tableStyleId>
              </a:tblPr>
              <a:tblGrid>
                <a:gridCol w="1864231">
                  <a:extLst>
                    <a:ext uri="{9D8B030D-6E8A-4147-A177-3AD203B41FA5}">
                      <a16:colId xmlns:a16="http://schemas.microsoft.com/office/drawing/2014/main" xmlns="" val="3274063258"/>
                    </a:ext>
                  </a:extLst>
                </a:gridCol>
                <a:gridCol w="2466753">
                  <a:extLst>
                    <a:ext uri="{9D8B030D-6E8A-4147-A177-3AD203B41FA5}">
                      <a16:colId xmlns:a16="http://schemas.microsoft.com/office/drawing/2014/main" xmlns="" val="20000"/>
                    </a:ext>
                  </a:extLst>
                </a:gridCol>
                <a:gridCol w="1871330">
                  <a:extLst>
                    <a:ext uri="{9D8B030D-6E8A-4147-A177-3AD203B41FA5}">
                      <a16:colId xmlns:a16="http://schemas.microsoft.com/office/drawing/2014/main" xmlns="" val="20001"/>
                    </a:ext>
                  </a:extLst>
                </a:gridCol>
                <a:gridCol w="2232837">
                  <a:extLst>
                    <a:ext uri="{9D8B030D-6E8A-4147-A177-3AD203B41FA5}">
                      <a16:colId xmlns:a16="http://schemas.microsoft.com/office/drawing/2014/main" xmlns="" val="20002"/>
                    </a:ext>
                  </a:extLst>
                </a:gridCol>
                <a:gridCol w="6953693">
                  <a:extLst>
                    <a:ext uri="{9D8B030D-6E8A-4147-A177-3AD203B41FA5}">
                      <a16:colId xmlns:a16="http://schemas.microsoft.com/office/drawing/2014/main" xmlns="" val="20003"/>
                    </a:ext>
                  </a:extLst>
                </a:gridCol>
                <a:gridCol w="5231219">
                  <a:extLst>
                    <a:ext uri="{9D8B030D-6E8A-4147-A177-3AD203B41FA5}">
                      <a16:colId xmlns:a16="http://schemas.microsoft.com/office/drawing/2014/main" xmlns="" val="20004"/>
                    </a:ext>
                  </a:extLst>
                </a:gridCol>
                <a:gridCol w="3281905">
                  <a:extLst>
                    <a:ext uri="{9D8B030D-6E8A-4147-A177-3AD203B41FA5}">
                      <a16:colId xmlns:a16="http://schemas.microsoft.com/office/drawing/2014/main" xmlns="" val="20005"/>
                    </a:ext>
                  </a:extLst>
                </a:gridCol>
              </a:tblGrid>
              <a:tr h="144566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4th  </a:t>
                      </a: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0"/>
                  </a:ext>
                </a:extLst>
              </a:tr>
              <a:tr h="1564259">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cs typeface="Calibri" panose="020F0502020204030204" pitchFamily="34" charset="0"/>
                        </a:rPr>
                        <a:t>ACPD 3.7</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International engagements coordinated</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algn="just">
                        <a:lnSpc>
                          <a:spcPct val="150000"/>
                        </a:lnSpc>
                        <a:spcBef>
                          <a:spcPts val="0"/>
                        </a:spcBef>
                        <a:spcAft>
                          <a:spcPts val="0"/>
                        </a:spcAft>
                      </a:pPr>
                      <a:r>
                        <a:rPr lang="en-ZA" sz="3200" b="0" dirty="0">
                          <a:solidFill>
                            <a:srgbClr val="000000"/>
                          </a:solidFill>
                          <a:effectLst/>
                          <a:latin typeface="Calibri" panose="020F0502020204030204" pitchFamily="34" charset="0"/>
                          <a:ea typeface="Arial Narrow" panose="020B0606020202030204" pitchFamily="34" charset="0"/>
                          <a:cs typeface="Calibri" panose="020F0502020204030204" pitchFamily="34" charset="0"/>
                        </a:rPr>
                        <a:t>Two (2) Cultural engagements were coordinated.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10001"/>
                  </a:ext>
                </a:extLst>
              </a:tr>
              <a:tr h="4531614">
                <a:tc>
                  <a:txBody>
                    <a:bodyPr/>
                    <a:lstStyle/>
                    <a:p>
                      <a:pPr marL="0" marR="0" lvl="0" indent="0" algn="just" defTabSz="584200" rtl="0" eaLnBrk="1" fontAlgn="auto" latinLnBrk="0" hangingPunct="1">
                        <a:lnSpc>
                          <a:spcPct val="150000"/>
                        </a:lnSpc>
                        <a:spcBef>
                          <a:spcPts val="0"/>
                        </a:spcBef>
                        <a:spcAft>
                          <a:spcPts val="0"/>
                        </a:spcAft>
                        <a:buClrTx/>
                        <a:buSzTx/>
                        <a:buFontTx/>
                        <a:buNone/>
                        <a:tabLst/>
                        <a:defRPr/>
                      </a:pPr>
                      <a:r>
                        <a:rPr lang="en-ZA"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 3.8</a:t>
                      </a:r>
                      <a:endPar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584200" rtl="0" eaLnBrk="1" fontAlgn="auto" latinLnBrk="0" hangingPunct="1">
                        <a:lnSpc>
                          <a:spcPct val="150000"/>
                        </a:lnSpc>
                        <a:spcBef>
                          <a:spcPts val="0"/>
                        </a:spcBef>
                        <a:spcAft>
                          <a:spcPts val="0"/>
                        </a:spcAft>
                        <a:buClrTx/>
                        <a:buSzTx/>
                        <a:buFontTx/>
                        <a:buNone/>
                        <a:tabLst/>
                        <a:defRPr/>
                      </a:pPr>
                      <a:endParaRPr lang="en-GB"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R w="12700" cap="flat" cmpd="sng" algn="ctr">
                      <a:solidFill>
                        <a:schemeClr val="tx1"/>
                      </a:solidFill>
                      <a:prstDash val="solid"/>
                      <a:round/>
                      <a:headEnd type="none" w="med" len="med"/>
                      <a:tailEnd type="none" w="med" len="med"/>
                    </a:lnR>
                    <a:solidFill>
                      <a:srgbClr val="FCE3CF"/>
                    </a:solidFill>
                  </a:tcPr>
                </a:tc>
                <a:tc>
                  <a:txBody>
                    <a:bodyPr/>
                    <a:lstStyle/>
                    <a:p>
                      <a:pPr marL="0" marR="0" indent="0" algn="just"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Number of moral regeneration projects supported by Government.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Times New Roman" panose="02020603050405020304" pitchFamily="18" charset="0"/>
                          <a:cs typeface="Calibri" panose="020F0502020204030204" pitchFamily="34" charset="0"/>
                          <a:sym typeface="Helvetica Neue"/>
                        </a:rPr>
                        <a:t>5</a:t>
                      </a: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indent="0" algn="just"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Three (3) moral regeneration projects were supported as follows:</a:t>
                      </a:r>
                      <a:endParaRPr lang="en-ZA" sz="3200" b="0" i="0" u="none" strike="noStrike" cap="none" spc="0" baseline="0" dirty="0">
                        <a:solidFill>
                          <a:srgbClr val="000000"/>
                        </a:solidFill>
                        <a:effectLst/>
                        <a:uFillTx/>
                        <a:latin typeface="Calibri" panose="020F0502020204030204" pitchFamily="34" charset="0"/>
                        <a:ea typeface="Times New Roman" panose="02020603050405020304" pitchFamily="18" charset="0"/>
                        <a:cs typeface="Calibri" panose="020F0502020204030204" pitchFamily="34" charset="0"/>
                        <a:sym typeface="Helvetica Neue"/>
                      </a:endParaRPr>
                    </a:p>
                    <a:p>
                      <a:pPr marL="457200" marR="0" lvl="0" indent="-457200" algn="just" defTabSz="584200" rtl="0" latinLnBrk="0">
                        <a:lnSpc>
                          <a:spcPct val="150000"/>
                        </a:lnSpc>
                        <a:spcBef>
                          <a:spcPts val="0"/>
                        </a:spcBef>
                        <a:spcAft>
                          <a:spcPts val="0"/>
                        </a:spcAft>
                        <a:buClrTx/>
                        <a:buSzTx/>
                        <a:buFont typeface="Wingdings" panose="05000000000000000000" pitchFamily="2" charset="2"/>
                        <a:buChar char="§"/>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Anti-femicide dialogue.</a:t>
                      </a:r>
                      <a:endParaRPr lang="en-ZA" sz="3200" b="0" i="0" u="none" strike="noStrike" cap="none" spc="0" baseline="0" dirty="0">
                        <a:solidFill>
                          <a:srgbClr val="000000"/>
                        </a:solidFill>
                        <a:effectLst/>
                        <a:uFillTx/>
                        <a:latin typeface="Calibri" panose="020F0502020204030204" pitchFamily="34" charset="0"/>
                        <a:ea typeface="Times New Roman" panose="02020603050405020304" pitchFamily="18" charset="0"/>
                        <a:cs typeface="Calibri" panose="020F0502020204030204" pitchFamily="34" charset="0"/>
                        <a:sym typeface="Helvetica Neue"/>
                      </a:endParaRPr>
                    </a:p>
                    <a:p>
                      <a:pPr marL="457200" marR="0" lvl="0" indent="-457200" algn="just" defTabSz="584200" rtl="0" latinLnBrk="0">
                        <a:lnSpc>
                          <a:spcPct val="150000"/>
                        </a:lnSpc>
                        <a:spcBef>
                          <a:spcPts val="0"/>
                        </a:spcBef>
                        <a:spcAft>
                          <a:spcPts val="0"/>
                        </a:spcAft>
                        <a:buClrTx/>
                        <a:buSzTx/>
                        <a:buFont typeface="Wingdings" panose="05000000000000000000" pitchFamily="2" charset="2"/>
                        <a:buChar char="§"/>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Workshops on the of Charter of Positive Values.</a:t>
                      </a:r>
                      <a:endParaRPr lang="en-ZA" sz="3200" b="0" i="0" u="none" strike="noStrike" cap="none" spc="0" baseline="0" dirty="0">
                        <a:solidFill>
                          <a:srgbClr val="000000"/>
                        </a:solidFill>
                        <a:effectLst/>
                        <a:uFillTx/>
                        <a:latin typeface="Calibri" panose="020F0502020204030204" pitchFamily="34" charset="0"/>
                        <a:ea typeface="Times New Roman" panose="02020603050405020304" pitchFamily="18" charset="0"/>
                        <a:cs typeface="Calibri" panose="020F0502020204030204" pitchFamily="34" charset="0"/>
                        <a:sym typeface="Helvetica Neue"/>
                      </a:endParaRPr>
                    </a:p>
                    <a:p>
                      <a:pPr marL="457200" marR="0" lvl="0" indent="-457200" algn="just" defTabSz="584200" rtl="0" latinLnBrk="0">
                        <a:lnSpc>
                          <a:spcPct val="150000"/>
                        </a:lnSpc>
                        <a:spcBef>
                          <a:spcPts val="0"/>
                        </a:spcBef>
                        <a:spcAft>
                          <a:spcPts val="0"/>
                        </a:spcAft>
                        <a:buClrTx/>
                        <a:buSzTx/>
                        <a:buFont typeface="Wingdings" panose="05000000000000000000" pitchFamily="2" charset="2"/>
                        <a:buChar char="§"/>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Webinar on Incubating Future Leaders that are Ethics &amp; Value-Based.</a:t>
                      </a:r>
                      <a:endParaRPr lang="en-ZA" sz="3200" b="0" i="0" u="none" strike="noStrike" cap="none" spc="0" baseline="0" dirty="0">
                        <a:solidFill>
                          <a:srgbClr val="000000"/>
                        </a:solidFill>
                        <a:effectLst/>
                        <a:uFillTx/>
                        <a:latin typeface="Calibri" panose="020F0502020204030204" pitchFamily="34" charset="0"/>
                        <a:ea typeface="Times New Roman" panose="02020603050405020304" pitchFamily="18"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just" defTabSz="584200" rtl="0" latinLnBrk="0">
                        <a:lnSpc>
                          <a:spcPct val="150000"/>
                        </a:lnSpc>
                        <a:spcBef>
                          <a:spcPts val="0"/>
                        </a:spcBef>
                        <a:spcAft>
                          <a:spcPts val="0"/>
                        </a:spcAft>
                        <a:buClrTx/>
                        <a:buSzTx/>
                        <a:buFontTx/>
                        <a:buNone/>
                        <a:tabLst/>
                      </a:pPr>
                      <a:r>
                        <a:rPr lang="en-GB"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The MRM failed to submit the audited financial statement and the funds were thus withheld. As such, the other two projects within MRM programme could not be pursued or implemented.</a:t>
                      </a: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indent="0" algn="just"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Upon receiving the required reports funds will be transferred.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4168700767"/>
                  </a:ext>
                </a:extLst>
              </a:tr>
            </a:tbl>
          </a:graphicData>
        </a:graphic>
      </p:graphicFrame>
      <p:sp>
        <p:nvSpPr>
          <p:cNvPr id="5" name="TextBox 4">
            <a:extLst>
              <a:ext uri="{FF2B5EF4-FFF2-40B4-BE49-F238E27FC236}">
                <a16:creationId xmlns:a16="http://schemas.microsoft.com/office/drawing/2014/main" xmlns="" id="{EE777227-B3A6-263A-4D39-E825420DF6A2}"/>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ZA" dirty="0"/>
              <a:t>41</a:t>
            </a:r>
          </a:p>
        </p:txBody>
      </p:sp>
    </p:spTree>
    <p:extLst>
      <p:ext uri="{BB962C8B-B14F-4D97-AF65-F5344CB8AC3E}">
        <p14:creationId xmlns:p14="http://schemas.microsoft.com/office/powerpoint/2010/main" xmlns="" val="168103901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F11F8D63-9F3B-46DA-BD0A-90B550AA7DD8}"/>
              </a:ext>
            </a:extLst>
          </p:cNvPr>
          <p:cNvSpPr txBox="1"/>
          <p:nvPr/>
        </p:nvSpPr>
        <p:spPr>
          <a:xfrm>
            <a:off x="163211" y="378367"/>
            <a:ext cx="23816930" cy="833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3:ARTS CULTURE PROMOTION AND DEVELOPMENT…CONT</a:t>
            </a:r>
            <a:endParaRPr sz="4800" b="1" dirty="0">
              <a:solidFill>
                <a:srgbClr val="E3801E"/>
              </a:solidFill>
              <a:latin typeface="+mj-lt"/>
            </a:endParaRPr>
          </a:p>
        </p:txBody>
      </p:sp>
      <p:graphicFrame>
        <p:nvGraphicFramePr>
          <p:cNvPr id="3" name="Content Placeholder 4">
            <a:extLst>
              <a:ext uri="{FF2B5EF4-FFF2-40B4-BE49-F238E27FC236}">
                <a16:creationId xmlns:a16="http://schemas.microsoft.com/office/drawing/2014/main" xmlns="" id="{C6FE247A-D66A-4DD7-9D33-F50976C1763E}"/>
              </a:ext>
            </a:extLst>
          </p:cNvPr>
          <p:cNvGraphicFramePr>
            <a:graphicFrameLocks/>
          </p:cNvGraphicFramePr>
          <p:nvPr>
            <p:extLst>
              <p:ext uri="{D42A27DB-BD31-4B8C-83A1-F6EECF244321}">
                <p14:modId xmlns:p14="http://schemas.microsoft.com/office/powerpoint/2010/main" xmlns="" val="2208347871"/>
              </p:ext>
            </p:extLst>
          </p:nvPr>
        </p:nvGraphicFramePr>
        <p:xfrm>
          <a:off x="283535" y="2910530"/>
          <a:ext cx="23816930" cy="9412915"/>
        </p:xfrm>
        <a:graphic>
          <a:graphicData uri="http://schemas.openxmlformats.org/drawingml/2006/table">
            <a:tbl>
              <a:tblPr firstRow="1" bandRow="1">
                <a:tableStyleId>{93296810-A885-4BE3-A3E7-6D5BEEA58F35}</a:tableStyleId>
              </a:tblPr>
              <a:tblGrid>
                <a:gridCol w="2241895">
                  <a:extLst>
                    <a:ext uri="{9D8B030D-6E8A-4147-A177-3AD203B41FA5}">
                      <a16:colId xmlns:a16="http://schemas.microsoft.com/office/drawing/2014/main" xmlns="" val="3274063258"/>
                    </a:ext>
                  </a:extLst>
                </a:gridCol>
                <a:gridCol w="3303890">
                  <a:extLst>
                    <a:ext uri="{9D8B030D-6E8A-4147-A177-3AD203B41FA5}">
                      <a16:colId xmlns:a16="http://schemas.microsoft.com/office/drawing/2014/main" xmlns="" val="20000"/>
                    </a:ext>
                  </a:extLst>
                </a:gridCol>
                <a:gridCol w="2157876">
                  <a:extLst>
                    <a:ext uri="{9D8B030D-6E8A-4147-A177-3AD203B41FA5}">
                      <a16:colId xmlns:a16="http://schemas.microsoft.com/office/drawing/2014/main" xmlns="" val="20001"/>
                    </a:ext>
                  </a:extLst>
                </a:gridCol>
                <a:gridCol w="2109607">
                  <a:extLst>
                    <a:ext uri="{9D8B030D-6E8A-4147-A177-3AD203B41FA5}">
                      <a16:colId xmlns:a16="http://schemas.microsoft.com/office/drawing/2014/main" xmlns="" val="20002"/>
                    </a:ext>
                  </a:extLst>
                </a:gridCol>
                <a:gridCol w="5333229">
                  <a:extLst>
                    <a:ext uri="{9D8B030D-6E8A-4147-A177-3AD203B41FA5}">
                      <a16:colId xmlns:a16="http://schemas.microsoft.com/office/drawing/2014/main" xmlns="" val="20003"/>
                    </a:ext>
                  </a:extLst>
                </a:gridCol>
                <a:gridCol w="6345447">
                  <a:extLst>
                    <a:ext uri="{9D8B030D-6E8A-4147-A177-3AD203B41FA5}">
                      <a16:colId xmlns:a16="http://schemas.microsoft.com/office/drawing/2014/main" xmlns="" val="20004"/>
                    </a:ext>
                  </a:extLst>
                </a:gridCol>
                <a:gridCol w="2324986">
                  <a:extLst>
                    <a:ext uri="{9D8B030D-6E8A-4147-A177-3AD203B41FA5}">
                      <a16:colId xmlns:a16="http://schemas.microsoft.com/office/drawing/2014/main" xmlns="" val="20005"/>
                    </a:ext>
                  </a:extLst>
                </a:gridCol>
              </a:tblGrid>
              <a:tr h="151261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4th  </a:t>
                      </a:r>
                      <a:r>
                        <a:rPr kumimoji="0" lang="en-US" sz="2800" u="none" strike="noStrike" cap="none" normalizeH="0" baseline="0" dirty="0">
                          <a:ln>
                            <a:noFill/>
                          </a:ln>
                          <a:effectLst/>
                          <a:latin typeface="Calibri" panose="020F0502020204030204" pitchFamily="34" charset="0"/>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0"/>
                  </a:ext>
                </a:extLst>
              </a:tr>
              <a:tr h="419658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7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 3.9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00000"/>
                        </a:lnSpc>
                        <a:spcAft>
                          <a:spcPts val="0"/>
                        </a:spcAft>
                      </a:pPr>
                      <a:r>
                        <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community conversations/dialogues held to foster social interaction</a:t>
                      </a:r>
                      <a:endParaRPr lang="en-GB"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00000"/>
                        </a:lnSpc>
                        <a:spcAft>
                          <a:spcPts val="0"/>
                        </a:spcAft>
                      </a:pPr>
                      <a:r>
                        <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GB"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00000"/>
                        </a:lnSpc>
                        <a:spcAft>
                          <a:spcPts val="0"/>
                        </a:spcAft>
                      </a:pPr>
                      <a:r>
                        <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1000"/>
                        </a:spcAft>
                      </a:pPr>
                      <a:r>
                        <a:rPr lang="en-ZA" sz="2700" b="0" i="0" u="none" strike="noStrike" cap="none" spc="0" baseline="0" dirty="0">
                          <a:solidFill>
                            <a:srgbClr val="000000"/>
                          </a:solidFill>
                          <a:effectLst/>
                          <a:uFillTx/>
                          <a:latin typeface="Calibri" panose="020F0502020204030204" pitchFamily="34" charset="0"/>
                          <a:ea typeface="Arial Narrow" panose="020B0606020202030204" pitchFamily="34" charset="0"/>
                          <a:cs typeface="Calibri" panose="020F0502020204030204" pitchFamily="34" charset="0"/>
                          <a:sym typeface="Helvetica Neue"/>
                        </a:rPr>
                        <a:t>Three (3) out of Five (5) Community Conversations/ Dialogues were held to foster social cohesion.</a:t>
                      </a:r>
                      <a:endParaRPr lang="en-ZA" sz="27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lnSpc>
                          <a:spcPct val="150000"/>
                        </a:lnSpc>
                        <a:spcAft>
                          <a:spcPts val="1000"/>
                        </a:spcAft>
                      </a:pPr>
                      <a:r>
                        <a:rPr lang="en-GB" sz="27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Although the quarter 4 target was not achieved, at the end of  quarter 3, the Programme had already implemented seventeen (17) projects. As a result, in quarter 4,  the Programme implemented the outstanding three (3) instead of the planned five (5) projects;  hence, the target for q4 is recorded as ‘Not achieved’ </a:t>
                      </a:r>
                      <a:endParaRPr lang="en-ZA" sz="27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1000"/>
                        </a:spcAft>
                      </a:pPr>
                      <a:r>
                        <a:rPr lang="en-ZA" sz="27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3649993081"/>
                  </a:ext>
                </a:extLst>
              </a:tr>
              <a:tr h="302635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7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 3.10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00000"/>
                        </a:lnSpc>
                        <a:spcAft>
                          <a:spcPts val="0"/>
                        </a:spcAft>
                      </a:pPr>
                      <a:r>
                        <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youth focused arts development programmes</a:t>
                      </a:r>
                      <a:endParaRPr lang="en-GB"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00000"/>
                        </a:lnSpc>
                        <a:spcAft>
                          <a:spcPts val="0"/>
                        </a:spcAft>
                      </a:pPr>
                      <a:r>
                        <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GB"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00000"/>
                        </a:lnSpc>
                        <a:spcAft>
                          <a:spcPts val="0"/>
                        </a:spcAft>
                      </a:pPr>
                      <a:r>
                        <a:rPr lang="en-GB"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fontAlgn="base"/>
                      <a:r>
                        <a:rPr lang="en-ZA" sz="2700" kern="1200" dirty="0">
                          <a:solidFill>
                            <a:srgbClr val="000000"/>
                          </a:solidFill>
                          <a:effectLst/>
                          <a:latin typeface="Calibri" panose="020F0502020204030204" pitchFamily="34" charset="0"/>
                          <a:ea typeface="+mn-ea"/>
                          <a:cs typeface="Calibri" panose="020F0502020204030204" pitchFamily="34" charset="0"/>
                        </a:rPr>
                        <a:t>One (1) Youth-focused programme was completed successfully.</a:t>
                      </a:r>
                    </a:p>
                    <a:p>
                      <a:pPr algn="just">
                        <a:lnSpc>
                          <a:spcPct val="150000"/>
                        </a:lnSpc>
                        <a:spcAft>
                          <a:spcPts val="0"/>
                        </a:spcAft>
                      </a:pPr>
                      <a:endParaRPr lang="en-ZA" sz="2700" dirty="0">
                        <a:solidFill>
                          <a:srgbClr val="000000"/>
                        </a:solidFill>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a:lnSpc>
                          <a:spcPct val="100000"/>
                        </a:lnSpc>
                        <a:spcAft>
                          <a:spcPts val="0"/>
                        </a:spcAft>
                      </a:pPr>
                      <a:r>
                        <a:rPr lang="en-US"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ctr">
                        <a:lnSpc>
                          <a:spcPct val="100000"/>
                        </a:lnSpc>
                        <a:spcAft>
                          <a:spcPts val="0"/>
                        </a:spcAft>
                      </a:pPr>
                      <a:r>
                        <a:rPr lang="en-US"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xmlns="" val="2180005762"/>
                  </a:ext>
                </a:extLst>
              </a:tr>
            </a:tbl>
          </a:graphicData>
        </a:graphic>
      </p:graphicFrame>
      <p:sp>
        <p:nvSpPr>
          <p:cNvPr id="5" name="TextBox 4">
            <a:extLst>
              <a:ext uri="{FF2B5EF4-FFF2-40B4-BE49-F238E27FC236}">
                <a16:creationId xmlns:a16="http://schemas.microsoft.com/office/drawing/2014/main" xmlns="" id="{C9648FAF-48C7-6B0D-5D1B-9F199E53C576}"/>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ZA" dirty="0"/>
              <a:t>42</a:t>
            </a:r>
          </a:p>
        </p:txBody>
      </p:sp>
    </p:spTree>
    <p:extLst>
      <p:ext uri="{BB962C8B-B14F-4D97-AF65-F5344CB8AC3E}">
        <p14:creationId xmlns:p14="http://schemas.microsoft.com/office/powerpoint/2010/main" xmlns="" val="268213462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F11F8D63-9F3B-46DA-BD0A-90B550AA7DD8}"/>
              </a:ext>
            </a:extLst>
          </p:cNvPr>
          <p:cNvSpPr txBox="1"/>
          <p:nvPr/>
        </p:nvSpPr>
        <p:spPr>
          <a:xfrm>
            <a:off x="446566" y="767477"/>
            <a:ext cx="23770855"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3:ARTS CULTURE PROMOTION AND DEVELOPMENT…CONT</a:t>
            </a:r>
            <a:endParaRPr sz="4800" b="1" dirty="0">
              <a:solidFill>
                <a:srgbClr val="E3801E"/>
              </a:solidFill>
              <a:latin typeface="+mj-lt"/>
            </a:endParaRPr>
          </a:p>
        </p:txBody>
      </p:sp>
      <p:graphicFrame>
        <p:nvGraphicFramePr>
          <p:cNvPr id="3" name="Content Placeholder 4">
            <a:extLst>
              <a:ext uri="{FF2B5EF4-FFF2-40B4-BE49-F238E27FC236}">
                <a16:creationId xmlns:a16="http://schemas.microsoft.com/office/drawing/2014/main" xmlns="" id="{03A09F28-F718-4DD8-A9D0-EC2A6E78C586}"/>
              </a:ext>
            </a:extLst>
          </p:cNvPr>
          <p:cNvGraphicFramePr>
            <a:graphicFrameLocks/>
          </p:cNvGraphicFramePr>
          <p:nvPr>
            <p:extLst>
              <p:ext uri="{D42A27DB-BD31-4B8C-83A1-F6EECF244321}">
                <p14:modId xmlns:p14="http://schemas.microsoft.com/office/powerpoint/2010/main" xmlns="" val="135154168"/>
              </p:ext>
            </p:extLst>
          </p:nvPr>
        </p:nvGraphicFramePr>
        <p:xfrm>
          <a:off x="166577" y="2725062"/>
          <a:ext cx="24050845" cy="8980350"/>
        </p:xfrm>
        <a:graphic>
          <a:graphicData uri="http://schemas.openxmlformats.org/drawingml/2006/table">
            <a:tbl>
              <a:tblPr firstRow="1" bandRow="1">
                <a:tableStyleId>{93296810-A885-4BE3-A3E7-6D5BEEA58F35}</a:tableStyleId>
              </a:tblPr>
              <a:tblGrid>
                <a:gridCol w="2263913">
                  <a:extLst>
                    <a:ext uri="{9D8B030D-6E8A-4147-A177-3AD203B41FA5}">
                      <a16:colId xmlns:a16="http://schemas.microsoft.com/office/drawing/2014/main" xmlns="" val="3274063258"/>
                    </a:ext>
                  </a:extLst>
                </a:gridCol>
                <a:gridCol w="3336340">
                  <a:extLst>
                    <a:ext uri="{9D8B030D-6E8A-4147-A177-3AD203B41FA5}">
                      <a16:colId xmlns:a16="http://schemas.microsoft.com/office/drawing/2014/main" xmlns="" val="20000"/>
                    </a:ext>
                  </a:extLst>
                </a:gridCol>
                <a:gridCol w="2179070">
                  <a:extLst>
                    <a:ext uri="{9D8B030D-6E8A-4147-A177-3AD203B41FA5}">
                      <a16:colId xmlns:a16="http://schemas.microsoft.com/office/drawing/2014/main" xmlns="" val="20001"/>
                    </a:ext>
                  </a:extLst>
                </a:gridCol>
                <a:gridCol w="2130326">
                  <a:extLst>
                    <a:ext uri="{9D8B030D-6E8A-4147-A177-3AD203B41FA5}">
                      <a16:colId xmlns:a16="http://schemas.microsoft.com/office/drawing/2014/main" xmlns="" val="20002"/>
                    </a:ext>
                  </a:extLst>
                </a:gridCol>
                <a:gridCol w="5273644">
                  <a:extLst>
                    <a:ext uri="{9D8B030D-6E8A-4147-A177-3AD203B41FA5}">
                      <a16:colId xmlns:a16="http://schemas.microsoft.com/office/drawing/2014/main" xmlns="" val="20003"/>
                    </a:ext>
                  </a:extLst>
                </a:gridCol>
                <a:gridCol w="5476727">
                  <a:extLst>
                    <a:ext uri="{9D8B030D-6E8A-4147-A177-3AD203B41FA5}">
                      <a16:colId xmlns:a16="http://schemas.microsoft.com/office/drawing/2014/main" xmlns="" val="20004"/>
                    </a:ext>
                  </a:extLst>
                </a:gridCol>
                <a:gridCol w="3390825">
                  <a:extLst>
                    <a:ext uri="{9D8B030D-6E8A-4147-A177-3AD203B41FA5}">
                      <a16:colId xmlns:a16="http://schemas.microsoft.com/office/drawing/2014/main" xmlns="" val="20005"/>
                    </a:ext>
                  </a:extLst>
                </a:gridCol>
              </a:tblGrid>
              <a:tr h="12331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4th  </a:t>
                      </a:r>
                      <a:r>
                        <a:rPr kumimoji="0" lang="en-US" sz="2800" u="none" strike="noStrike" cap="none" normalizeH="0" baseline="0" dirty="0">
                          <a:ln>
                            <a:noFill/>
                          </a:ln>
                          <a:effectLst/>
                          <a:latin typeface="Calibri" panose="020F0502020204030204" pitchFamily="34" charset="0"/>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0"/>
                  </a:ext>
                </a:extLst>
              </a:tr>
              <a:tr h="388486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 3.11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advocacy platforms on social cohesion by social cohesion advocates</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Social Cohesion advocate platforms were implemented.</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19050" algn="just">
                        <a:lnSpc>
                          <a:spcPct val="150000"/>
                        </a:lnSpc>
                        <a:spcAft>
                          <a:spcPts val="0"/>
                        </a:spcAft>
                      </a:pPr>
                      <a:r>
                        <a:rPr lang="en-ZA" sz="3200" spc="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additional platforms were required due to prevalence of bullying in schools and Operation Dudula.</a:t>
                      </a:r>
                      <a:endParaRPr lang="en-ZA" sz="3200" spc="-25"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2407476096"/>
                  </a:ext>
                </a:extLst>
              </a:tr>
              <a:tr h="329754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a:t>
                      </a:r>
                      <a:r>
                        <a:rPr lang="en-GB" sz="32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3.12</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0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social compact of social cohesion and nation building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0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0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0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reporting required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3200" kern="1200" dirty="0">
                          <a:solidFill>
                            <a:srgbClr val="000000"/>
                          </a:solidFill>
                          <a:effectLst/>
                          <a:latin typeface="Calibri" panose="020F0502020204030204" pitchFamily="34" charset="0"/>
                          <a:ea typeface="+mn-ea"/>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0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extLst>
                  <a:ext uri="{0D108BD9-81ED-4DB2-BD59-A6C34878D82A}">
                    <a16:rowId xmlns:a16="http://schemas.microsoft.com/office/drawing/2014/main" xmlns="" val="2896334946"/>
                  </a:ext>
                </a:extLst>
              </a:tr>
            </a:tbl>
          </a:graphicData>
        </a:graphic>
      </p:graphicFrame>
      <p:sp>
        <p:nvSpPr>
          <p:cNvPr id="5" name="TextBox 4">
            <a:extLst>
              <a:ext uri="{FF2B5EF4-FFF2-40B4-BE49-F238E27FC236}">
                <a16:creationId xmlns:a16="http://schemas.microsoft.com/office/drawing/2014/main" xmlns="" id="{C54E42EA-6608-B5D9-7830-E572ED93E9B4}"/>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ZA" dirty="0"/>
              <a:t>43</a:t>
            </a:r>
          </a:p>
        </p:txBody>
      </p:sp>
    </p:spTree>
    <p:extLst>
      <p:ext uri="{BB962C8B-B14F-4D97-AF65-F5344CB8AC3E}">
        <p14:creationId xmlns:p14="http://schemas.microsoft.com/office/powerpoint/2010/main" xmlns="" val="2952484989"/>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F11F8D63-9F3B-46DA-BD0A-90B550AA7DD8}"/>
              </a:ext>
            </a:extLst>
          </p:cNvPr>
          <p:cNvSpPr txBox="1"/>
          <p:nvPr/>
        </p:nvSpPr>
        <p:spPr>
          <a:xfrm>
            <a:off x="0" y="915356"/>
            <a:ext cx="24520150"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3:ARTS CULTURE PROMOTION AND DEVELOPMENT…CONT</a:t>
            </a:r>
            <a:endParaRPr sz="4800" b="1" dirty="0">
              <a:solidFill>
                <a:srgbClr val="E3801E"/>
              </a:solidFill>
              <a:latin typeface="+mj-lt"/>
            </a:endParaRPr>
          </a:p>
        </p:txBody>
      </p:sp>
      <p:graphicFrame>
        <p:nvGraphicFramePr>
          <p:cNvPr id="3" name="Content Placeholder 4">
            <a:extLst>
              <a:ext uri="{FF2B5EF4-FFF2-40B4-BE49-F238E27FC236}">
                <a16:creationId xmlns:a16="http://schemas.microsoft.com/office/drawing/2014/main" xmlns="" id="{DD7392FC-9BB8-442D-84EB-4C8EF650DE56}"/>
              </a:ext>
            </a:extLst>
          </p:cNvPr>
          <p:cNvGraphicFramePr>
            <a:graphicFrameLocks/>
          </p:cNvGraphicFramePr>
          <p:nvPr>
            <p:extLst>
              <p:ext uri="{D42A27DB-BD31-4B8C-83A1-F6EECF244321}">
                <p14:modId xmlns:p14="http://schemas.microsoft.com/office/powerpoint/2010/main" xmlns="" val="2381173497"/>
              </p:ext>
            </p:extLst>
          </p:nvPr>
        </p:nvGraphicFramePr>
        <p:xfrm>
          <a:off x="288471" y="3151646"/>
          <a:ext cx="23807058" cy="8533324"/>
        </p:xfrm>
        <a:graphic>
          <a:graphicData uri="http://schemas.openxmlformats.org/drawingml/2006/table">
            <a:tbl>
              <a:tblPr firstRow="1" bandRow="1">
                <a:tableStyleId>{93296810-A885-4BE3-A3E7-6D5BEEA58F35}</a:tableStyleId>
              </a:tblPr>
              <a:tblGrid>
                <a:gridCol w="2199600">
                  <a:extLst>
                    <a:ext uri="{9D8B030D-6E8A-4147-A177-3AD203B41FA5}">
                      <a16:colId xmlns:a16="http://schemas.microsoft.com/office/drawing/2014/main" xmlns="" val="3274063258"/>
                    </a:ext>
                  </a:extLst>
                </a:gridCol>
                <a:gridCol w="4815016">
                  <a:extLst>
                    <a:ext uri="{9D8B030D-6E8A-4147-A177-3AD203B41FA5}">
                      <a16:colId xmlns:a16="http://schemas.microsoft.com/office/drawing/2014/main" xmlns="" val="20000"/>
                    </a:ext>
                  </a:extLst>
                </a:gridCol>
                <a:gridCol w="1938774">
                  <a:extLst>
                    <a:ext uri="{9D8B030D-6E8A-4147-A177-3AD203B41FA5}">
                      <a16:colId xmlns:a16="http://schemas.microsoft.com/office/drawing/2014/main" xmlns="" val="20001"/>
                    </a:ext>
                  </a:extLst>
                </a:gridCol>
                <a:gridCol w="2102236">
                  <a:extLst>
                    <a:ext uri="{9D8B030D-6E8A-4147-A177-3AD203B41FA5}">
                      <a16:colId xmlns:a16="http://schemas.microsoft.com/office/drawing/2014/main" xmlns="" val="20002"/>
                    </a:ext>
                  </a:extLst>
                </a:gridCol>
                <a:gridCol w="5396424">
                  <a:extLst>
                    <a:ext uri="{9D8B030D-6E8A-4147-A177-3AD203B41FA5}">
                      <a16:colId xmlns:a16="http://schemas.microsoft.com/office/drawing/2014/main" xmlns="" val="20003"/>
                    </a:ext>
                  </a:extLst>
                </a:gridCol>
                <a:gridCol w="3931676">
                  <a:extLst>
                    <a:ext uri="{9D8B030D-6E8A-4147-A177-3AD203B41FA5}">
                      <a16:colId xmlns:a16="http://schemas.microsoft.com/office/drawing/2014/main" xmlns="" val="20004"/>
                    </a:ext>
                  </a:extLst>
                </a:gridCol>
                <a:gridCol w="3423332">
                  <a:extLst>
                    <a:ext uri="{9D8B030D-6E8A-4147-A177-3AD203B41FA5}">
                      <a16:colId xmlns:a16="http://schemas.microsoft.com/office/drawing/2014/main" xmlns="" val="20005"/>
                    </a:ext>
                  </a:extLst>
                </a:gridCol>
              </a:tblGrid>
              <a:tr h="133030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4th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B w="12700" cap="flat" cmpd="sng" algn="ctr">
                      <a:solidFill>
                        <a:schemeClr val="tx1"/>
                      </a:solidFill>
                      <a:prstDash val="solid"/>
                      <a:round/>
                      <a:headEnd type="none" w="med" len="med"/>
                      <a:tailEnd type="none" w="med" len="med"/>
                    </a:lnB>
                    <a:solidFill>
                      <a:srgbClr val="E3801E"/>
                    </a:solidFill>
                  </a:tcPr>
                </a:tc>
                <a:extLst>
                  <a:ext uri="{0D108BD9-81ED-4DB2-BD59-A6C34878D82A}">
                    <a16:rowId xmlns:a16="http://schemas.microsoft.com/office/drawing/2014/main" xmlns="" val="10000"/>
                  </a:ext>
                </a:extLst>
              </a:tr>
              <a:tr h="3725892">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 3.13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monitoring reports on the implementation of a social compact for social cohesion and nation building</a:t>
                      </a:r>
                    </a:p>
                    <a:p>
                      <a:pPr algn="just">
                        <a:lnSpc>
                          <a:spcPct val="150000"/>
                        </a:lnSpc>
                        <a:spcAft>
                          <a:spcPts val="0"/>
                        </a:spcAft>
                      </a:pP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algn="just">
                        <a:lnSpc>
                          <a:spcPct val="150000"/>
                        </a:lnSpc>
                        <a:spcAft>
                          <a:spcPts val="0"/>
                        </a:spcAf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Zero (0) monitoring reports on the implementation of a social compact for social cohesion and nation-building.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lnSpc>
                          <a:spcPct val="150000"/>
                        </a:lnSpc>
                        <a:spcAft>
                          <a:spcPts val="0"/>
                        </a:spcAf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Delay in the completion of the social compact for social cohesion and nation-building.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just">
                        <a:lnSpc>
                          <a:spcPct val="150000"/>
                        </a:lnSpc>
                        <a:spcAft>
                          <a:spcPts val="0"/>
                        </a:spcAft>
                      </a:pPr>
                      <a:r>
                        <a:rPr lang="en-ZA" sz="3200" b="0" i="0" u="none" strike="noStrike" cap="none" spc="0" baseline="0" dirty="0">
                          <a:solidFill>
                            <a:srgbClr val="000000"/>
                          </a:solidFill>
                          <a:effectLst/>
                          <a:uFillTx/>
                          <a:latin typeface="Calibri" panose="020F0502020204030204" pitchFamily="34" charset="0"/>
                          <a:ea typeface="Arial" panose="020B0604020202020204" pitchFamily="34" charset="0"/>
                          <a:cs typeface="Calibri" panose="020F0502020204030204" pitchFamily="34" charset="0"/>
                          <a:sym typeface="Helvetica Neue"/>
                        </a:rPr>
                        <a:t>Completion of</a:t>
                      </a: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 the social </a:t>
                      </a:r>
                      <a:r>
                        <a:rPr lang="en-ZA" sz="3200" b="0" i="0" u="none" strike="noStrike" cap="none" spc="0" baseline="0" dirty="0">
                          <a:solidFill>
                            <a:srgbClr val="000000"/>
                          </a:solidFill>
                          <a:effectLst/>
                          <a:uFillTx/>
                          <a:latin typeface="Calibri" panose="020F0502020204030204" pitchFamily="34" charset="0"/>
                          <a:ea typeface="Arial" panose="020B0604020202020204" pitchFamily="34" charset="0"/>
                          <a:cs typeface="Calibri" panose="020F0502020204030204" pitchFamily="34" charset="0"/>
                          <a:sym typeface="Helvetica Neue"/>
                        </a:rPr>
                        <a:t>compact for social cohesion and nation-building. in 2022/23.</a:t>
                      </a: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xmlns="" val="384424220"/>
                  </a:ext>
                </a:extLst>
              </a:tr>
              <a:tr h="248017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 3.14</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indent="0" algn="l"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Number of Gender-Based Violence and Femicide programmes financially supported.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Times New Roman" panose="02020603050405020304" pitchFamily="18" charset="0"/>
                          <a:cs typeface="Calibri" panose="020F0502020204030204" pitchFamily="34" charset="0"/>
                          <a:sym typeface="Helvetica Neue"/>
                        </a:rPr>
                        <a:t>1</a:t>
                      </a:r>
                    </a:p>
                    <a:p>
                      <a:pPr marL="0" marR="0" indent="0" algn="ctr" defTabSz="584200" rtl="0" latinLnBrk="0">
                        <a:lnSpc>
                          <a:spcPct val="150000"/>
                        </a:lnSpc>
                        <a:spcBef>
                          <a:spcPts val="0"/>
                        </a:spcBef>
                        <a:spcAft>
                          <a:spcPts val="0"/>
                        </a:spcAft>
                        <a:buClrTx/>
                        <a:buSzTx/>
                        <a:buFontTx/>
                        <a:buNone/>
                        <a:tabLst/>
                      </a:pP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p>
                      <a:pPr marL="0" marR="0" indent="0" algn="ctr" defTabSz="584200" rtl="0" latinLnBrk="0">
                        <a:lnSpc>
                          <a:spcPct val="150000"/>
                        </a:lnSpc>
                        <a:spcBef>
                          <a:spcPts val="0"/>
                        </a:spcBef>
                        <a:spcAft>
                          <a:spcPts val="0"/>
                        </a:spcAft>
                        <a:buClrTx/>
                        <a:buSzTx/>
                        <a:buFontTx/>
                        <a:buNone/>
                        <a:tabLst/>
                      </a:pP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p>
                      <a:pPr marL="0" marR="0" indent="0" algn="ctr" defTabSz="584200" rtl="0" latinLnBrk="0">
                        <a:lnSpc>
                          <a:spcPct val="150000"/>
                        </a:lnSpc>
                        <a:spcBef>
                          <a:spcPts val="0"/>
                        </a:spcBef>
                        <a:spcAft>
                          <a:spcPts val="0"/>
                        </a:spcAft>
                        <a:buClrTx/>
                        <a:buSzTx/>
                        <a:buFontTx/>
                        <a:buNone/>
                        <a:tabLst/>
                      </a:pP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3CF"/>
                    </a:solidFill>
                  </a:tcPr>
                </a:tc>
                <a:tc>
                  <a:txBody>
                    <a:bodyPr/>
                    <a:lstStyle/>
                    <a:p>
                      <a:pPr marL="0" marR="0" indent="0" algn="just"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One (1) Gender-Based Violence and Femicide programmes </a:t>
                      </a:r>
                    </a:p>
                    <a:p>
                      <a:pPr marL="0" marR="0" indent="0" algn="just"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were financially supported.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Times New Roman" panose="02020603050405020304" pitchFamily="18" charset="0"/>
                          <a:cs typeface="Calibri" panose="020F0502020204030204" pitchFamily="34" charset="0"/>
                          <a:sym typeface="Helvetica Neue"/>
                        </a:rPr>
                        <a:t>-</a:t>
                      </a: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xmlns="" val="1354645013"/>
                  </a:ext>
                </a:extLst>
              </a:tr>
            </a:tbl>
          </a:graphicData>
        </a:graphic>
      </p:graphicFrame>
      <p:sp>
        <p:nvSpPr>
          <p:cNvPr id="5" name="TextBox 4">
            <a:extLst>
              <a:ext uri="{FF2B5EF4-FFF2-40B4-BE49-F238E27FC236}">
                <a16:creationId xmlns:a16="http://schemas.microsoft.com/office/drawing/2014/main" xmlns="" id="{996A27BC-F7B6-C715-0391-B2E13F382172}"/>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ZA" dirty="0"/>
              <a:t>44</a:t>
            </a:r>
          </a:p>
        </p:txBody>
      </p:sp>
    </p:spTree>
    <p:extLst>
      <p:ext uri="{BB962C8B-B14F-4D97-AF65-F5344CB8AC3E}">
        <p14:creationId xmlns:p14="http://schemas.microsoft.com/office/powerpoint/2010/main" xmlns="" val="4252116883"/>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F11F8D63-9F3B-46DA-BD0A-90B550AA7DD8}"/>
              </a:ext>
            </a:extLst>
          </p:cNvPr>
          <p:cNvSpPr txBox="1"/>
          <p:nvPr/>
        </p:nvSpPr>
        <p:spPr>
          <a:xfrm>
            <a:off x="190500" y="687734"/>
            <a:ext cx="23812499"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3:ARTS CULTURE PROMOTION AND DEVELOPMENT…CONT</a:t>
            </a:r>
            <a:endParaRPr sz="4800" b="1" dirty="0">
              <a:solidFill>
                <a:srgbClr val="E3801E"/>
              </a:solidFill>
              <a:latin typeface="+mj-lt"/>
            </a:endParaRPr>
          </a:p>
        </p:txBody>
      </p:sp>
      <p:graphicFrame>
        <p:nvGraphicFramePr>
          <p:cNvPr id="3" name="Content Placeholder 4">
            <a:extLst>
              <a:ext uri="{FF2B5EF4-FFF2-40B4-BE49-F238E27FC236}">
                <a16:creationId xmlns:a16="http://schemas.microsoft.com/office/drawing/2014/main" xmlns="" id="{D19D6535-AD58-4102-8F0B-3081DAAEFA7C}"/>
              </a:ext>
            </a:extLst>
          </p:cNvPr>
          <p:cNvGraphicFramePr>
            <a:graphicFrameLocks/>
          </p:cNvGraphicFramePr>
          <p:nvPr>
            <p:extLst>
              <p:ext uri="{D42A27DB-BD31-4B8C-83A1-F6EECF244321}">
                <p14:modId xmlns:p14="http://schemas.microsoft.com/office/powerpoint/2010/main" xmlns="" val="1430256735"/>
              </p:ext>
            </p:extLst>
          </p:nvPr>
        </p:nvGraphicFramePr>
        <p:xfrm>
          <a:off x="190500" y="2961775"/>
          <a:ext cx="24002999" cy="9946517"/>
        </p:xfrm>
        <a:graphic>
          <a:graphicData uri="http://schemas.openxmlformats.org/drawingml/2006/table">
            <a:tbl>
              <a:tblPr firstRow="1" bandRow="1"/>
              <a:tblGrid>
                <a:gridCol w="2371264">
                  <a:extLst>
                    <a:ext uri="{9D8B030D-6E8A-4147-A177-3AD203B41FA5}">
                      <a16:colId xmlns:a16="http://schemas.microsoft.com/office/drawing/2014/main" xmlns="" val="3274063258"/>
                    </a:ext>
                  </a:extLst>
                </a:gridCol>
                <a:gridCol w="2882106">
                  <a:extLst>
                    <a:ext uri="{9D8B030D-6E8A-4147-A177-3AD203B41FA5}">
                      <a16:colId xmlns:a16="http://schemas.microsoft.com/office/drawing/2014/main" xmlns="" val="20000"/>
                    </a:ext>
                  </a:extLst>
                </a:gridCol>
                <a:gridCol w="2083981">
                  <a:extLst>
                    <a:ext uri="{9D8B030D-6E8A-4147-A177-3AD203B41FA5}">
                      <a16:colId xmlns:a16="http://schemas.microsoft.com/office/drawing/2014/main" xmlns="" val="20001"/>
                    </a:ext>
                  </a:extLst>
                </a:gridCol>
                <a:gridCol w="2402958">
                  <a:extLst>
                    <a:ext uri="{9D8B030D-6E8A-4147-A177-3AD203B41FA5}">
                      <a16:colId xmlns:a16="http://schemas.microsoft.com/office/drawing/2014/main" xmlns="" val="20002"/>
                    </a:ext>
                  </a:extLst>
                </a:gridCol>
                <a:gridCol w="6188149">
                  <a:extLst>
                    <a:ext uri="{9D8B030D-6E8A-4147-A177-3AD203B41FA5}">
                      <a16:colId xmlns:a16="http://schemas.microsoft.com/office/drawing/2014/main" xmlns="" val="20003"/>
                    </a:ext>
                  </a:extLst>
                </a:gridCol>
                <a:gridCol w="5124893">
                  <a:extLst>
                    <a:ext uri="{9D8B030D-6E8A-4147-A177-3AD203B41FA5}">
                      <a16:colId xmlns:a16="http://schemas.microsoft.com/office/drawing/2014/main" xmlns="" val="20004"/>
                    </a:ext>
                  </a:extLst>
                </a:gridCol>
                <a:gridCol w="2949648">
                  <a:extLst>
                    <a:ext uri="{9D8B030D-6E8A-4147-A177-3AD203B41FA5}">
                      <a16:colId xmlns:a16="http://schemas.microsoft.com/office/drawing/2014/main" xmlns="" val="20005"/>
                    </a:ext>
                  </a:extLst>
                </a:gridCol>
              </a:tblGrid>
              <a:tr h="500847">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4th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10000"/>
                  </a:ext>
                </a:extLst>
              </a:tr>
              <a:tr h="3675617">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27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a:t>
                      </a:r>
                      <a:r>
                        <a:rPr lang="en-GB" sz="27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3.15</a:t>
                      </a:r>
                      <a:endParaRPr lang="en-GB" sz="27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just">
                        <a:lnSpc>
                          <a:spcPct val="150000"/>
                        </a:lnSpc>
                        <a:spcAft>
                          <a:spcPts val="0"/>
                        </a:spcAft>
                      </a:pPr>
                      <a:r>
                        <a:rPr lang="en-GB"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a:t>
                      </a:r>
                      <a:r>
                        <a:rPr lang="en-GB" sz="27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projects in the creative industry supported through the Mzansi</a:t>
                      </a:r>
                      <a:endParaRPr lang="en-GB"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GB"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ZA"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p>
                      <a:pPr lvl="0" algn="just" fontAlgn="base">
                        <a:lnSpc>
                          <a:spcPct val="150000"/>
                        </a:lnSpc>
                      </a:pPr>
                      <a:r>
                        <a:rPr lang="en-ZA" sz="28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51 projects in the creative industry were supported through the Mzansi Golden Economy programme </a:t>
                      </a:r>
                    </a:p>
                    <a:p>
                      <a:pPr marL="0" lvl="0" indent="0" algn="just" fontAlgn="base">
                        <a:lnSpc>
                          <a:spcPct val="150000"/>
                        </a:lnSpc>
                        <a:spcAft>
                          <a:spcPts val="0"/>
                        </a:spcAft>
                        <a:buFont typeface="Wingdings" panose="05000000000000000000" pitchFamily="2" charset="2"/>
                        <a:buNone/>
                      </a:pPr>
                      <a:endParaRPr lang="en-ZA" sz="27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just">
                        <a:lnSpc>
                          <a:spcPct val="150000"/>
                        </a:lnSpc>
                        <a:spcAft>
                          <a:spcPts val="0"/>
                        </a:spcAft>
                      </a:pPr>
                      <a:r>
                        <a:rPr lang="en-GB" sz="27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Due to the heightened demand from the sector because of Covid- 19 pandemic, the Department responded positively by reducing the grant amounts and therefore covering an increased number of projects (201 flagship projects). However, because of the completion status and the resultant inadequacy of verification sources (especially outstanding reports from beneficiaries) the, 150 of the projects were declared ‘Not Achieved’.</a:t>
                      </a:r>
                      <a:endParaRPr lang="en-ZA" sz="27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marL="0" lvl="0" indent="0" algn="ctr" fontAlgn="base">
                        <a:lnSpc>
                          <a:spcPct val="150000"/>
                        </a:lnSpc>
                        <a:spcAft>
                          <a:spcPts val="0"/>
                        </a:spcAft>
                        <a:buFont typeface="Wingdings" panose="05000000000000000000" pitchFamily="2" charset="2"/>
                        <a:buNone/>
                      </a:pPr>
                      <a:r>
                        <a:rPr lang="en-ZA" sz="27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3021792508"/>
                  </a:ext>
                </a:extLst>
              </a:tr>
            </a:tbl>
          </a:graphicData>
        </a:graphic>
      </p:graphicFrame>
      <p:sp>
        <p:nvSpPr>
          <p:cNvPr id="5" name="TextBox 4">
            <a:extLst>
              <a:ext uri="{FF2B5EF4-FFF2-40B4-BE49-F238E27FC236}">
                <a16:creationId xmlns:a16="http://schemas.microsoft.com/office/drawing/2014/main" xmlns="" id="{23E1C953-CAB1-23D1-FC8B-ABC0DC64C329}"/>
              </a:ext>
            </a:extLst>
          </p:cNvPr>
          <p:cNvSpPr txBox="1"/>
          <p:nvPr/>
        </p:nvSpPr>
        <p:spPr>
          <a:xfrm>
            <a:off x="22745699" y="12908292"/>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ZA" dirty="0"/>
              <a:t>45</a:t>
            </a:r>
          </a:p>
        </p:txBody>
      </p:sp>
    </p:spTree>
    <p:extLst>
      <p:ext uri="{BB962C8B-B14F-4D97-AF65-F5344CB8AC3E}">
        <p14:creationId xmlns:p14="http://schemas.microsoft.com/office/powerpoint/2010/main" xmlns="" val="50373995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F11F8D63-9F3B-46DA-BD0A-90B550AA7DD8}"/>
              </a:ext>
            </a:extLst>
          </p:cNvPr>
          <p:cNvSpPr txBox="1"/>
          <p:nvPr/>
        </p:nvSpPr>
        <p:spPr>
          <a:xfrm>
            <a:off x="0" y="915356"/>
            <a:ext cx="24520150"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3:ARTS CULTURE PROMOTION AND DEVELOPMENT…CONT</a:t>
            </a:r>
            <a:endParaRPr sz="4800" b="1" dirty="0">
              <a:solidFill>
                <a:srgbClr val="E3801E"/>
              </a:solidFill>
              <a:latin typeface="+mj-lt"/>
            </a:endParaRPr>
          </a:p>
        </p:txBody>
      </p:sp>
      <p:graphicFrame>
        <p:nvGraphicFramePr>
          <p:cNvPr id="3" name="Content Placeholder 4">
            <a:extLst>
              <a:ext uri="{FF2B5EF4-FFF2-40B4-BE49-F238E27FC236}">
                <a16:creationId xmlns:a16="http://schemas.microsoft.com/office/drawing/2014/main" xmlns="" id="{13C7B3E8-DF95-4F56-BE2A-92BB2A2036C3}"/>
              </a:ext>
            </a:extLst>
          </p:cNvPr>
          <p:cNvGraphicFramePr>
            <a:graphicFrameLocks/>
          </p:cNvGraphicFramePr>
          <p:nvPr>
            <p:extLst>
              <p:ext uri="{D42A27DB-BD31-4B8C-83A1-F6EECF244321}">
                <p14:modId xmlns:p14="http://schemas.microsoft.com/office/powerpoint/2010/main" xmlns="" val="4291415105"/>
              </p:ext>
            </p:extLst>
          </p:nvPr>
        </p:nvGraphicFramePr>
        <p:xfrm>
          <a:off x="297712" y="2983569"/>
          <a:ext cx="23753136" cy="1069377"/>
        </p:xfrm>
        <a:graphic>
          <a:graphicData uri="http://schemas.openxmlformats.org/drawingml/2006/table">
            <a:tbl>
              <a:tblPr firstRow="1" bandRow="1"/>
              <a:tblGrid>
                <a:gridCol w="2346579">
                  <a:extLst>
                    <a:ext uri="{9D8B030D-6E8A-4147-A177-3AD203B41FA5}">
                      <a16:colId xmlns:a16="http://schemas.microsoft.com/office/drawing/2014/main" xmlns="" val="3639929301"/>
                    </a:ext>
                  </a:extLst>
                </a:gridCol>
                <a:gridCol w="3725405">
                  <a:extLst>
                    <a:ext uri="{9D8B030D-6E8A-4147-A177-3AD203B41FA5}">
                      <a16:colId xmlns:a16="http://schemas.microsoft.com/office/drawing/2014/main" xmlns="" val="1820705792"/>
                    </a:ext>
                  </a:extLst>
                </a:gridCol>
                <a:gridCol w="2856157">
                  <a:extLst>
                    <a:ext uri="{9D8B030D-6E8A-4147-A177-3AD203B41FA5}">
                      <a16:colId xmlns:a16="http://schemas.microsoft.com/office/drawing/2014/main" xmlns="" val="1246496193"/>
                    </a:ext>
                  </a:extLst>
                </a:gridCol>
                <a:gridCol w="2920808">
                  <a:extLst>
                    <a:ext uri="{9D8B030D-6E8A-4147-A177-3AD203B41FA5}">
                      <a16:colId xmlns:a16="http://schemas.microsoft.com/office/drawing/2014/main" xmlns="" val="604410886"/>
                    </a:ext>
                  </a:extLst>
                </a:gridCol>
                <a:gridCol w="4909743">
                  <a:extLst>
                    <a:ext uri="{9D8B030D-6E8A-4147-A177-3AD203B41FA5}">
                      <a16:colId xmlns:a16="http://schemas.microsoft.com/office/drawing/2014/main" xmlns="" val="215698550"/>
                    </a:ext>
                  </a:extLst>
                </a:gridCol>
                <a:gridCol w="3625847">
                  <a:extLst>
                    <a:ext uri="{9D8B030D-6E8A-4147-A177-3AD203B41FA5}">
                      <a16:colId xmlns:a16="http://schemas.microsoft.com/office/drawing/2014/main" xmlns="" val="1415428516"/>
                    </a:ext>
                  </a:extLst>
                </a:gridCol>
                <a:gridCol w="3368597">
                  <a:extLst>
                    <a:ext uri="{9D8B030D-6E8A-4147-A177-3AD203B41FA5}">
                      <a16:colId xmlns:a16="http://schemas.microsoft.com/office/drawing/2014/main" xmlns="" val="3088687601"/>
                    </a:ext>
                  </a:extLst>
                </a:gridCol>
              </a:tblGrid>
              <a:tr h="1069377">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4th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195298678"/>
                  </a:ext>
                </a:extLst>
              </a:tr>
            </a:tbl>
          </a:graphicData>
        </a:graphic>
      </p:graphicFrame>
      <p:graphicFrame>
        <p:nvGraphicFramePr>
          <p:cNvPr id="5" name="Table 4">
            <a:extLst>
              <a:ext uri="{FF2B5EF4-FFF2-40B4-BE49-F238E27FC236}">
                <a16:creationId xmlns:a16="http://schemas.microsoft.com/office/drawing/2014/main" xmlns="" id="{4F043CDC-ED15-4937-B0F9-0E16EC9D811E}"/>
              </a:ext>
            </a:extLst>
          </p:cNvPr>
          <p:cNvGraphicFramePr>
            <a:graphicFrameLocks noGrp="1"/>
          </p:cNvGraphicFramePr>
          <p:nvPr>
            <p:extLst>
              <p:ext uri="{D42A27DB-BD31-4B8C-83A1-F6EECF244321}">
                <p14:modId xmlns:p14="http://schemas.microsoft.com/office/powerpoint/2010/main" xmlns="" val="907284619"/>
              </p:ext>
            </p:extLst>
          </p:nvPr>
        </p:nvGraphicFramePr>
        <p:xfrm>
          <a:off x="297712" y="4082902"/>
          <a:ext cx="23753136" cy="7371991"/>
        </p:xfrm>
        <a:graphic>
          <a:graphicData uri="http://schemas.openxmlformats.org/drawingml/2006/table">
            <a:tbl>
              <a:tblPr firstRow="1" bandRow="1"/>
              <a:tblGrid>
                <a:gridCol w="2617989">
                  <a:extLst>
                    <a:ext uri="{9D8B030D-6E8A-4147-A177-3AD203B41FA5}">
                      <a16:colId xmlns:a16="http://schemas.microsoft.com/office/drawing/2014/main" xmlns="" val="1786124592"/>
                    </a:ext>
                  </a:extLst>
                </a:gridCol>
                <a:gridCol w="3485361">
                  <a:extLst>
                    <a:ext uri="{9D8B030D-6E8A-4147-A177-3AD203B41FA5}">
                      <a16:colId xmlns:a16="http://schemas.microsoft.com/office/drawing/2014/main" xmlns="" val="1121131232"/>
                    </a:ext>
                  </a:extLst>
                </a:gridCol>
                <a:gridCol w="2783364">
                  <a:extLst>
                    <a:ext uri="{9D8B030D-6E8A-4147-A177-3AD203B41FA5}">
                      <a16:colId xmlns:a16="http://schemas.microsoft.com/office/drawing/2014/main" xmlns="" val="3722209954"/>
                    </a:ext>
                  </a:extLst>
                </a:gridCol>
                <a:gridCol w="2962237">
                  <a:extLst>
                    <a:ext uri="{9D8B030D-6E8A-4147-A177-3AD203B41FA5}">
                      <a16:colId xmlns:a16="http://schemas.microsoft.com/office/drawing/2014/main" xmlns="" val="152575621"/>
                    </a:ext>
                  </a:extLst>
                </a:gridCol>
                <a:gridCol w="4919945">
                  <a:extLst>
                    <a:ext uri="{9D8B030D-6E8A-4147-A177-3AD203B41FA5}">
                      <a16:colId xmlns:a16="http://schemas.microsoft.com/office/drawing/2014/main" xmlns="" val="2016257696"/>
                    </a:ext>
                  </a:extLst>
                </a:gridCol>
                <a:gridCol w="3612351">
                  <a:extLst>
                    <a:ext uri="{9D8B030D-6E8A-4147-A177-3AD203B41FA5}">
                      <a16:colId xmlns:a16="http://schemas.microsoft.com/office/drawing/2014/main" xmlns="" val="1518574806"/>
                    </a:ext>
                  </a:extLst>
                </a:gridCol>
                <a:gridCol w="3371889">
                  <a:extLst>
                    <a:ext uri="{9D8B030D-6E8A-4147-A177-3AD203B41FA5}">
                      <a16:colId xmlns:a16="http://schemas.microsoft.com/office/drawing/2014/main" xmlns="" val="1738999963"/>
                    </a:ext>
                  </a:extLst>
                </a:gridCol>
              </a:tblGrid>
              <a:tr h="7371991">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b="0" kern="1200" dirty="0">
                          <a:solidFill>
                            <a:srgbClr val="000000"/>
                          </a:solidFill>
                          <a:effectLst/>
                          <a:latin typeface="+mn-lt"/>
                          <a:ea typeface="Calibri" panose="020F0502020204030204" pitchFamily="34" charset="0"/>
                          <a:cs typeface="Calibri" panose="020F0502020204030204" pitchFamily="34" charset="0"/>
                        </a:rPr>
                        <a:t>ACPD 3.16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just">
                        <a:lnSpc>
                          <a:spcPct val="150000"/>
                        </a:lnSpc>
                        <a:spcAft>
                          <a:spcPts val="0"/>
                        </a:spcAft>
                      </a:pPr>
                      <a:r>
                        <a:rPr lang="en-ZA" sz="3200" b="0" dirty="0">
                          <a:solidFill>
                            <a:srgbClr val="000000"/>
                          </a:solidFill>
                          <a:effectLst/>
                          <a:latin typeface="+mn-lt"/>
                          <a:ea typeface="Calibri" panose="020F0502020204030204" pitchFamily="34" charset="0"/>
                          <a:cs typeface="Calibri" panose="020F0502020204030204" pitchFamily="34" charset="0"/>
                        </a:rPr>
                        <a:t>Number of artist</a:t>
                      </a:r>
                      <a:r>
                        <a:rPr lang="en-ZA" sz="3200" b="0" baseline="0" dirty="0">
                          <a:solidFill>
                            <a:srgbClr val="000000"/>
                          </a:solidFill>
                          <a:effectLst/>
                          <a:latin typeface="+mn-lt"/>
                          <a:ea typeface="Calibri" panose="020F0502020204030204" pitchFamily="34" charset="0"/>
                          <a:cs typeface="Calibri" panose="020F0502020204030204" pitchFamily="34" charset="0"/>
                        </a:rPr>
                        <a:t> placed in schools per year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ctr">
                        <a:lnSpc>
                          <a:spcPct val="150000"/>
                        </a:lnSpc>
                        <a:spcAft>
                          <a:spcPts val="0"/>
                        </a:spcAft>
                      </a:pPr>
                      <a:r>
                        <a:rPr lang="en-ZA" sz="3200" b="0" dirty="0">
                          <a:solidFill>
                            <a:srgbClr val="000000"/>
                          </a:solidFill>
                          <a:effectLst/>
                          <a:latin typeface="+mn-lt"/>
                          <a:ea typeface="Calibri" panose="020F0502020204030204" pitchFamily="34" charset="0"/>
                          <a:cs typeface="Calibri" panose="020F0502020204030204" pitchFamily="34" charset="0"/>
                        </a:rPr>
                        <a:t>300</a:t>
                      </a:r>
                      <a:endParaRPr lang="en-GB" sz="3200" b="0" dirty="0">
                        <a:solidFill>
                          <a:srgbClr val="000000"/>
                        </a:solidFill>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ctr">
                        <a:lnSpc>
                          <a:spcPct val="150000"/>
                        </a:lnSpc>
                        <a:spcAft>
                          <a:spcPts val="0"/>
                        </a:spcAft>
                      </a:pPr>
                      <a:r>
                        <a:rPr lang="en-ZA" sz="3200" b="0" dirty="0">
                          <a:solidFill>
                            <a:srgbClr val="000000"/>
                          </a:solidFill>
                          <a:effectLst/>
                          <a:latin typeface="+mn-lt"/>
                          <a:ea typeface="Calibri" panose="020F0502020204030204" pitchFamily="34" charset="0"/>
                          <a:cs typeface="Calibri" panose="020F0502020204030204" pitchFamily="34" charset="0"/>
                        </a:rPr>
                        <a:t>300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325 arts practitioners were placed in the schools in all 9 provinces.</a:t>
                      </a:r>
                      <a:endParaRPr lang="en-ZA"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Some of the Beneficiaries have entered partnership with their respective Provinces and this then allowed for increase in total placements.</a:t>
                      </a:r>
                      <a:endParaRPr lang="en-ZA" sz="3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ctr">
                        <a:lnSpc>
                          <a:spcPct val="150000"/>
                        </a:lnSpc>
                        <a:spcAft>
                          <a:spcPts val="0"/>
                        </a:spcAft>
                      </a:pPr>
                      <a:r>
                        <a:rPr lang="en-ZA" sz="3200" b="0" dirty="0">
                          <a:solidFill>
                            <a:srgbClr val="000000"/>
                          </a:solidFill>
                          <a:effectLst/>
                          <a:latin typeface="+mn-lt"/>
                          <a:ea typeface="Calibri" panose="020F0502020204030204" pitchFamily="34"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170747724"/>
                  </a:ext>
                </a:extLst>
              </a:tr>
            </a:tbl>
          </a:graphicData>
        </a:graphic>
      </p:graphicFrame>
      <p:sp>
        <p:nvSpPr>
          <p:cNvPr id="6" name="TextBox 5">
            <a:extLst>
              <a:ext uri="{FF2B5EF4-FFF2-40B4-BE49-F238E27FC236}">
                <a16:creationId xmlns:a16="http://schemas.microsoft.com/office/drawing/2014/main" xmlns="" id="{21255DD8-E9BC-47F5-B404-3BFFD5C7C9D3}"/>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ZA" dirty="0"/>
              <a:t>46</a:t>
            </a:r>
          </a:p>
        </p:txBody>
      </p:sp>
    </p:spTree>
    <p:extLst>
      <p:ext uri="{BB962C8B-B14F-4D97-AF65-F5344CB8AC3E}">
        <p14:creationId xmlns:p14="http://schemas.microsoft.com/office/powerpoint/2010/main" xmlns="" val="131201826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F11F8D63-9F3B-46DA-BD0A-90B550AA7DD8}"/>
              </a:ext>
            </a:extLst>
          </p:cNvPr>
          <p:cNvSpPr txBox="1"/>
          <p:nvPr/>
        </p:nvSpPr>
        <p:spPr>
          <a:xfrm>
            <a:off x="0" y="915356"/>
            <a:ext cx="24520150"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3:ARTS CULTURE PROMOTION AND DEVELOPMENT…CONT</a:t>
            </a:r>
            <a:endParaRPr sz="4800" b="1" dirty="0">
              <a:solidFill>
                <a:srgbClr val="E3801E"/>
              </a:solidFill>
              <a:latin typeface="+mj-lt"/>
            </a:endParaRPr>
          </a:p>
        </p:txBody>
      </p:sp>
      <p:graphicFrame>
        <p:nvGraphicFramePr>
          <p:cNvPr id="3" name="Content Placeholder 4">
            <a:extLst>
              <a:ext uri="{FF2B5EF4-FFF2-40B4-BE49-F238E27FC236}">
                <a16:creationId xmlns:a16="http://schemas.microsoft.com/office/drawing/2014/main" xmlns="" id="{C8130888-6A4B-4DAF-A7EC-1DB5CCE2B261}"/>
              </a:ext>
            </a:extLst>
          </p:cNvPr>
          <p:cNvGraphicFramePr>
            <a:graphicFrameLocks/>
          </p:cNvGraphicFramePr>
          <p:nvPr>
            <p:extLst>
              <p:ext uri="{D42A27DB-BD31-4B8C-83A1-F6EECF244321}">
                <p14:modId xmlns:p14="http://schemas.microsoft.com/office/powerpoint/2010/main" xmlns="" val="2467886117"/>
              </p:ext>
            </p:extLst>
          </p:nvPr>
        </p:nvGraphicFramePr>
        <p:xfrm>
          <a:off x="147451" y="2694310"/>
          <a:ext cx="24225247" cy="1530403"/>
        </p:xfrm>
        <a:graphic>
          <a:graphicData uri="http://schemas.openxmlformats.org/drawingml/2006/table">
            <a:tbl>
              <a:tblPr firstRow="1" bandRow="1"/>
              <a:tblGrid>
                <a:gridCol w="2534828">
                  <a:extLst>
                    <a:ext uri="{9D8B030D-6E8A-4147-A177-3AD203B41FA5}">
                      <a16:colId xmlns:a16="http://schemas.microsoft.com/office/drawing/2014/main" xmlns="" val="3639929301"/>
                    </a:ext>
                  </a:extLst>
                </a:gridCol>
                <a:gridCol w="4104168">
                  <a:extLst>
                    <a:ext uri="{9D8B030D-6E8A-4147-A177-3AD203B41FA5}">
                      <a16:colId xmlns:a16="http://schemas.microsoft.com/office/drawing/2014/main" xmlns="" val="1820705792"/>
                    </a:ext>
                  </a:extLst>
                </a:gridCol>
                <a:gridCol w="2574484">
                  <a:extLst>
                    <a:ext uri="{9D8B030D-6E8A-4147-A177-3AD203B41FA5}">
                      <a16:colId xmlns:a16="http://schemas.microsoft.com/office/drawing/2014/main" xmlns="" val="1246496193"/>
                    </a:ext>
                  </a:extLst>
                </a:gridCol>
                <a:gridCol w="3207257">
                  <a:extLst>
                    <a:ext uri="{9D8B030D-6E8A-4147-A177-3AD203B41FA5}">
                      <a16:colId xmlns:a16="http://schemas.microsoft.com/office/drawing/2014/main" xmlns="" val="604410886"/>
                    </a:ext>
                  </a:extLst>
                </a:gridCol>
                <a:gridCol w="4659431">
                  <a:extLst>
                    <a:ext uri="{9D8B030D-6E8A-4147-A177-3AD203B41FA5}">
                      <a16:colId xmlns:a16="http://schemas.microsoft.com/office/drawing/2014/main" xmlns="" val="215698550"/>
                    </a:ext>
                  </a:extLst>
                </a:gridCol>
                <a:gridCol w="3709529">
                  <a:extLst>
                    <a:ext uri="{9D8B030D-6E8A-4147-A177-3AD203B41FA5}">
                      <a16:colId xmlns:a16="http://schemas.microsoft.com/office/drawing/2014/main" xmlns="" val="1415428516"/>
                    </a:ext>
                  </a:extLst>
                </a:gridCol>
                <a:gridCol w="3435550">
                  <a:extLst>
                    <a:ext uri="{9D8B030D-6E8A-4147-A177-3AD203B41FA5}">
                      <a16:colId xmlns:a16="http://schemas.microsoft.com/office/drawing/2014/main" xmlns="" val="3088687601"/>
                    </a:ext>
                  </a:extLst>
                </a:gridCol>
              </a:tblGrid>
              <a:tr h="1530403">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4th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195298678"/>
                  </a:ext>
                </a:extLst>
              </a:tr>
            </a:tbl>
          </a:graphicData>
        </a:graphic>
      </p:graphicFrame>
      <p:graphicFrame>
        <p:nvGraphicFramePr>
          <p:cNvPr id="5" name="Table 4">
            <a:extLst>
              <a:ext uri="{FF2B5EF4-FFF2-40B4-BE49-F238E27FC236}">
                <a16:creationId xmlns:a16="http://schemas.microsoft.com/office/drawing/2014/main" xmlns="" id="{6B02F4F6-6606-4D0B-AB2F-B1CD12CC411C}"/>
              </a:ext>
            </a:extLst>
          </p:cNvPr>
          <p:cNvGraphicFramePr>
            <a:graphicFrameLocks noGrp="1"/>
          </p:cNvGraphicFramePr>
          <p:nvPr>
            <p:extLst>
              <p:ext uri="{D42A27DB-BD31-4B8C-83A1-F6EECF244321}">
                <p14:modId xmlns:p14="http://schemas.microsoft.com/office/powerpoint/2010/main" xmlns="" val="1565858115"/>
              </p:ext>
            </p:extLst>
          </p:nvPr>
        </p:nvGraphicFramePr>
        <p:xfrm>
          <a:off x="147451" y="4224713"/>
          <a:ext cx="24157171" cy="7244462"/>
        </p:xfrm>
        <a:graphic>
          <a:graphicData uri="http://schemas.openxmlformats.org/drawingml/2006/table">
            <a:tbl>
              <a:tblPr firstRow="1" bandRow="1"/>
              <a:tblGrid>
                <a:gridCol w="2381693">
                  <a:extLst>
                    <a:ext uri="{9D8B030D-6E8A-4147-A177-3AD203B41FA5}">
                      <a16:colId xmlns:a16="http://schemas.microsoft.com/office/drawing/2014/main" xmlns="" val="1786124592"/>
                    </a:ext>
                  </a:extLst>
                </a:gridCol>
                <a:gridCol w="4231758">
                  <a:extLst>
                    <a:ext uri="{9D8B030D-6E8A-4147-A177-3AD203B41FA5}">
                      <a16:colId xmlns:a16="http://schemas.microsoft.com/office/drawing/2014/main" xmlns="" val="1121131232"/>
                    </a:ext>
                  </a:extLst>
                </a:gridCol>
                <a:gridCol w="2636875">
                  <a:extLst>
                    <a:ext uri="{9D8B030D-6E8A-4147-A177-3AD203B41FA5}">
                      <a16:colId xmlns:a16="http://schemas.microsoft.com/office/drawing/2014/main" xmlns="" val="3722209954"/>
                    </a:ext>
                  </a:extLst>
                </a:gridCol>
                <a:gridCol w="3195451">
                  <a:extLst>
                    <a:ext uri="{9D8B030D-6E8A-4147-A177-3AD203B41FA5}">
                      <a16:colId xmlns:a16="http://schemas.microsoft.com/office/drawing/2014/main" xmlns="" val="152575621"/>
                    </a:ext>
                  </a:extLst>
                </a:gridCol>
                <a:gridCol w="4618736">
                  <a:extLst>
                    <a:ext uri="{9D8B030D-6E8A-4147-A177-3AD203B41FA5}">
                      <a16:colId xmlns:a16="http://schemas.microsoft.com/office/drawing/2014/main" xmlns="" val="2016257696"/>
                    </a:ext>
                  </a:extLst>
                </a:gridCol>
                <a:gridCol w="3605180">
                  <a:extLst>
                    <a:ext uri="{9D8B030D-6E8A-4147-A177-3AD203B41FA5}">
                      <a16:colId xmlns:a16="http://schemas.microsoft.com/office/drawing/2014/main" xmlns="" val="1518574806"/>
                    </a:ext>
                  </a:extLst>
                </a:gridCol>
                <a:gridCol w="3487478">
                  <a:extLst>
                    <a:ext uri="{9D8B030D-6E8A-4147-A177-3AD203B41FA5}">
                      <a16:colId xmlns:a16="http://schemas.microsoft.com/office/drawing/2014/main" xmlns="" val="1738999963"/>
                    </a:ext>
                  </a:extLst>
                </a:gridCol>
              </a:tblGrid>
              <a:tr h="816676">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ACDP</a:t>
                      </a:r>
                      <a:r>
                        <a:rPr lang="en-GB" sz="3200" b="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3.17</a:t>
                      </a:r>
                      <a:endPar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just">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a:t>
                      </a:r>
                      <a:r>
                        <a:rPr lang="en-GB"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reports produced by SACO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ctr">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ctr">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Arial Narrow" panose="020B0606020202030204" pitchFamily="34" charset="0"/>
                          <a:cs typeface="Calibri" panose="020F0502020204030204" pitchFamily="34" charset="0"/>
                        </a:rPr>
                        <a:t>21 reports were produced by SACO.</a:t>
                      </a:r>
                    </a:p>
                    <a:p>
                      <a:pPr algn="just">
                        <a:lnSpc>
                          <a:spcPct val="150000"/>
                        </a:lnSpc>
                        <a:spcAft>
                          <a:spcPts val="0"/>
                        </a:spcAft>
                      </a:pP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ctr">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ctr">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3354016865"/>
                  </a:ext>
                </a:extLst>
              </a:tr>
              <a:tr h="5125467">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b="0" i="0" u="none" strike="noStrike" kern="1200"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ACDP </a:t>
                      </a:r>
                      <a:r>
                        <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FE9"/>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just">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a:t>
                      </a:r>
                      <a:r>
                        <a:rPr lang="en-GB"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films and documentaries supported telling stories of the history of liberation, cultural and heritage importance</a:t>
                      </a:r>
                      <a:endPar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FE9"/>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FE9"/>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FE9"/>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films and documentaries were supported telling stories of the history of liberation, cultural and heritage importance.</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FE9"/>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ctr">
                        <a:lnSpc>
                          <a:spcPct val="150000"/>
                        </a:lnSpc>
                        <a:spcAft>
                          <a:spcPts val="0"/>
                        </a:spcAft>
                      </a:pPr>
                      <a:endPar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0"/>
                        </a:spcAft>
                      </a:pPr>
                      <a:endPar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50000"/>
                        </a:lnSpc>
                        <a:spcBef>
                          <a:spcPts val="0"/>
                        </a:spcBef>
                        <a:spcAft>
                          <a:spcPts val="0"/>
                        </a:spcAft>
                        <a:buClrTx/>
                        <a:buSzTx/>
                        <a:buFontTx/>
                        <a:buNone/>
                        <a:tabLst/>
                        <a:defRPr/>
                      </a:pPr>
                      <a:endParaRPr lang="en-ZA" sz="3200" b="0" kern="1200" dirty="0">
                        <a:solidFill>
                          <a:srgbClr val="000000"/>
                        </a:solidFill>
                        <a:effectLst/>
                        <a:latin typeface="Calibri" panose="020F0502020204030204" pitchFamily="34" charset="0"/>
                        <a:ea typeface="+mn-ea"/>
                        <a:cs typeface="Calibri" panose="020F0502020204030204" pitchFamily="34" charset="0"/>
                      </a:endParaRPr>
                    </a:p>
                    <a:p>
                      <a:pPr marL="0" marR="0" indent="0" algn="ctr" defTabSz="914400" rtl="0" eaLnBrk="1" fontAlgn="auto" latinLnBrk="0" hangingPunct="1">
                        <a:lnSpc>
                          <a:spcPct val="150000"/>
                        </a:lnSpc>
                        <a:spcBef>
                          <a:spcPts val="0"/>
                        </a:spcBef>
                        <a:spcAft>
                          <a:spcPts val="0"/>
                        </a:spcAft>
                        <a:buClrTx/>
                        <a:buSzTx/>
                        <a:buFontTx/>
                        <a:buNone/>
                        <a:tabLst/>
                        <a:defRPr/>
                      </a:pPr>
                      <a:endParaRPr lang="en-ZA" sz="3200" b="0" kern="1200" dirty="0">
                        <a:solidFill>
                          <a:srgbClr val="000000"/>
                        </a:solidFill>
                        <a:effectLst/>
                        <a:latin typeface="Calibri" panose="020F0502020204030204" pitchFamily="34" charset="0"/>
                        <a:ea typeface="+mn-ea"/>
                        <a:cs typeface="Calibri" panose="020F0502020204030204" pitchFamily="34" charset="0"/>
                      </a:endParaRPr>
                    </a:p>
                    <a:p>
                      <a:pPr marL="0" marR="0" indent="0" algn="ctr" defTabSz="914400" rtl="0" eaLnBrk="1" fontAlgn="auto" latinLnBrk="0" hangingPunct="1">
                        <a:lnSpc>
                          <a:spcPct val="150000"/>
                        </a:lnSpc>
                        <a:spcBef>
                          <a:spcPts val="0"/>
                        </a:spcBef>
                        <a:spcAft>
                          <a:spcPts val="0"/>
                        </a:spcAft>
                        <a:buClrTx/>
                        <a:buSzTx/>
                        <a:buFontTx/>
                        <a:buNone/>
                        <a:tabLst/>
                        <a:defRPr/>
                      </a:pPr>
                      <a:endPar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0"/>
                        </a:spcAft>
                      </a:pPr>
                      <a:endPar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FE9"/>
                    </a:solidFill>
                  </a:tcPr>
                </a:tc>
                <a:extLst>
                  <a:ext uri="{0D108BD9-81ED-4DB2-BD59-A6C34878D82A}">
                    <a16:rowId xmlns:a16="http://schemas.microsoft.com/office/drawing/2014/main" xmlns="" val="3804157714"/>
                  </a:ext>
                </a:extLst>
              </a:tr>
            </a:tbl>
          </a:graphicData>
        </a:graphic>
      </p:graphicFrame>
      <p:sp>
        <p:nvSpPr>
          <p:cNvPr id="6" name="TextBox 5">
            <a:extLst>
              <a:ext uri="{FF2B5EF4-FFF2-40B4-BE49-F238E27FC236}">
                <a16:creationId xmlns:a16="http://schemas.microsoft.com/office/drawing/2014/main" xmlns="" id="{22DA5A12-EADC-22E3-C94B-D20FD348123E}"/>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ZA" dirty="0"/>
              <a:t>47</a:t>
            </a:r>
          </a:p>
        </p:txBody>
      </p:sp>
    </p:spTree>
    <p:extLst>
      <p:ext uri="{BB962C8B-B14F-4D97-AF65-F5344CB8AC3E}">
        <p14:creationId xmlns:p14="http://schemas.microsoft.com/office/powerpoint/2010/main" xmlns="" val="271124842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
            <a:extLst>
              <a:ext uri="{FF2B5EF4-FFF2-40B4-BE49-F238E27FC236}">
                <a16:creationId xmlns:a16="http://schemas.microsoft.com/office/drawing/2014/main" xmlns="" id="{66356144-DD98-43FF-A413-E84110BF0E6C}"/>
              </a:ext>
            </a:extLst>
          </p:cNvPr>
          <p:cNvSpPr txBox="1"/>
          <p:nvPr/>
        </p:nvSpPr>
        <p:spPr>
          <a:xfrm>
            <a:off x="464288" y="826202"/>
            <a:ext cx="23455423" cy="849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4:HERITAGE PROMOTION AND PRESERVATION</a:t>
            </a:r>
            <a:endParaRPr sz="4800" b="1" dirty="0">
              <a:solidFill>
                <a:srgbClr val="E3801E"/>
              </a:solidFill>
              <a:latin typeface="+mj-lt"/>
            </a:endParaRPr>
          </a:p>
        </p:txBody>
      </p:sp>
      <p:sp>
        <p:nvSpPr>
          <p:cNvPr id="5" name="Rectangle 4">
            <a:extLst>
              <a:ext uri="{FF2B5EF4-FFF2-40B4-BE49-F238E27FC236}">
                <a16:creationId xmlns:a16="http://schemas.microsoft.com/office/drawing/2014/main" xmlns="" id="{5FDC8219-FC97-4864-BBD6-418BBAB2ED3B}"/>
              </a:ext>
            </a:extLst>
          </p:cNvPr>
          <p:cNvSpPr/>
          <p:nvPr/>
        </p:nvSpPr>
        <p:spPr>
          <a:xfrm>
            <a:off x="233916" y="2896985"/>
            <a:ext cx="23746225" cy="8879995"/>
          </a:xfrm>
          <a:prstGeom prst="rect">
            <a:avLst/>
          </a:prstGeom>
        </p:spPr>
        <p:txBody>
          <a:bodyPr wrap="square">
            <a:spAutoFit/>
          </a:bodyPr>
          <a:lstStyle/>
          <a:p>
            <a:pPr algn="just">
              <a:lnSpc>
                <a:spcPct val="150000"/>
              </a:lnSpc>
            </a:pPr>
            <a:r>
              <a:rPr lang="en-GB" sz="3200" b="1" dirty="0">
                <a:solidFill>
                  <a:srgbClr val="000000"/>
                </a:solidFill>
                <a:latin typeface="Calibri" panose="020F0502020204030204" pitchFamily="34" charset="0"/>
                <a:cs typeface="Calibri" panose="020F0502020204030204" pitchFamily="34" charset="0"/>
              </a:rPr>
              <a:t>Purpose</a:t>
            </a:r>
            <a:r>
              <a:rPr lang="en-GB" sz="3200" dirty="0">
                <a:solidFill>
                  <a:srgbClr val="000000"/>
                </a:solidFill>
                <a:latin typeface="Calibri" panose="020F0502020204030204" pitchFamily="34" charset="0"/>
                <a:cs typeface="Calibri" panose="020F0502020204030204" pitchFamily="34" charset="0"/>
              </a:rPr>
              <a:t>:  Preserve and promote South African heritage, including archival and heraldic heritage; oversee and transfer funds to libraries. </a:t>
            </a:r>
          </a:p>
          <a:p>
            <a:pPr algn="just">
              <a:lnSpc>
                <a:spcPct val="150000"/>
              </a:lnSpc>
            </a:pPr>
            <a:endParaRPr lang="en-GB" sz="3200"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3200" b="1" dirty="0">
                <a:solidFill>
                  <a:srgbClr val="000000"/>
                </a:solidFill>
                <a:latin typeface="Calibri" panose="020F0502020204030204" pitchFamily="34" charset="0"/>
                <a:cs typeface="Calibri" panose="020F0502020204030204" pitchFamily="34" charset="0"/>
              </a:rPr>
              <a:t>The Programme has the following sub-programmes:</a:t>
            </a:r>
          </a:p>
          <a:p>
            <a:pPr algn="just">
              <a:lnSpc>
                <a:spcPct val="150000"/>
              </a:lnSpc>
            </a:pPr>
            <a:endParaRPr lang="en-GB" sz="3200" b="1" dirty="0">
              <a:solidFill>
                <a:srgbClr val="000000"/>
              </a:solidFill>
              <a:latin typeface="Calibri" panose="020F0502020204030204" pitchFamily="34" charset="0"/>
              <a:cs typeface="Calibri" panose="020F0502020204030204" pitchFamily="34" charset="0"/>
            </a:endParaRPr>
          </a:p>
          <a:p>
            <a:pPr algn="just">
              <a:lnSpc>
                <a:spcPct val="150000"/>
              </a:lnSpc>
              <a:buFont typeface="Wingdings" panose="05000000000000000000" pitchFamily="2" charset="2"/>
              <a:buChar char="§"/>
            </a:pPr>
            <a:r>
              <a:rPr lang="en-GB" sz="3200" dirty="0">
                <a:solidFill>
                  <a:srgbClr val="000000"/>
                </a:solidFill>
                <a:latin typeface="Calibri" panose="020F0502020204030204" pitchFamily="34" charset="0"/>
                <a:cs typeface="Calibri" panose="020F0502020204030204" pitchFamily="34" charset="0"/>
              </a:rPr>
              <a:t>Heritage Promotion </a:t>
            </a:r>
          </a:p>
          <a:p>
            <a:pPr algn="just">
              <a:lnSpc>
                <a:spcPct val="150000"/>
              </a:lnSpc>
              <a:buFont typeface="Wingdings" panose="05000000000000000000" pitchFamily="2" charset="2"/>
              <a:buChar char="§"/>
            </a:pPr>
            <a:r>
              <a:rPr lang="en-GB" sz="3200" dirty="0">
                <a:solidFill>
                  <a:srgbClr val="000000"/>
                </a:solidFill>
                <a:latin typeface="Calibri" panose="020F0502020204030204" pitchFamily="34" charset="0"/>
                <a:cs typeface="Calibri" panose="020F0502020204030204" pitchFamily="34" charset="0"/>
              </a:rPr>
              <a:t>National Archives Services</a:t>
            </a:r>
          </a:p>
          <a:p>
            <a:pPr algn="just">
              <a:lnSpc>
                <a:spcPct val="150000"/>
              </a:lnSpc>
              <a:buFont typeface="Wingdings" panose="05000000000000000000" pitchFamily="2" charset="2"/>
              <a:buChar char="§"/>
            </a:pPr>
            <a:r>
              <a:rPr lang="en-GB" sz="3200" dirty="0">
                <a:solidFill>
                  <a:srgbClr val="000000"/>
                </a:solidFill>
                <a:latin typeface="Calibri" panose="020F0502020204030204" pitchFamily="34" charset="0"/>
                <a:cs typeface="Calibri" panose="020F0502020204030204" pitchFamily="34" charset="0"/>
              </a:rPr>
              <a:t>Public Library Services</a:t>
            </a:r>
          </a:p>
          <a:p>
            <a:pPr algn="just">
              <a:lnSpc>
                <a:spcPct val="150000"/>
              </a:lnSpc>
            </a:pPr>
            <a:endParaRPr lang="en-GB" sz="3200"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3200" dirty="0">
                <a:solidFill>
                  <a:srgbClr val="000000"/>
                </a:solidFill>
                <a:latin typeface="Calibri" panose="020F0502020204030204" pitchFamily="34" charset="0"/>
                <a:cs typeface="Calibri" panose="020F0502020204030204" pitchFamily="34" charset="0"/>
              </a:rPr>
              <a:t>The purpose of the programme is to preserve and promote South African heritage, including archival and heraldic heritage; as well as to oversee and transfer funds to libraries. The budget cuts, together with the lockdown, and accompanying restrictions as well as the likelihood of further increased restrictions, are severely impacting on the implementation of heritage preservation and promotion programmes and the achievement of APP and Operational Plan (OP) targets as detailed in the previous quarterly reports. </a:t>
            </a:r>
            <a:endParaRPr lang="en-GB" sz="3200" b="1" dirty="0">
              <a:solidFill>
                <a:srgbClr val="0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FB79E61B-6A14-45A3-5D44-CB36F0FA7D06}"/>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ZA" dirty="0"/>
              <a:t>48</a:t>
            </a:r>
          </a:p>
        </p:txBody>
      </p:sp>
    </p:spTree>
    <p:extLst>
      <p:ext uri="{BB962C8B-B14F-4D97-AF65-F5344CB8AC3E}">
        <p14:creationId xmlns:p14="http://schemas.microsoft.com/office/powerpoint/2010/main" xmlns="" val="3285261663"/>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
            <a:extLst>
              <a:ext uri="{FF2B5EF4-FFF2-40B4-BE49-F238E27FC236}">
                <a16:creationId xmlns:a16="http://schemas.microsoft.com/office/drawing/2014/main" xmlns="" id="{66356144-DD98-43FF-A413-E84110BF0E6C}"/>
              </a:ext>
            </a:extLst>
          </p:cNvPr>
          <p:cNvSpPr txBox="1"/>
          <p:nvPr/>
        </p:nvSpPr>
        <p:spPr>
          <a:xfrm>
            <a:off x="233916" y="750061"/>
            <a:ext cx="23455423" cy="8496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4:HERITAGE PROMOTION AND PRESERVATION</a:t>
            </a:r>
            <a:endParaRPr sz="4800" b="1" dirty="0">
              <a:solidFill>
                <a:srgbClr val="E3801E"/>
              </a:solidFill>
              <a:latin typeface="+mj-lt"/>
            </a:endParaRPr>
          </a:p>
        </p:txBody>
      </p:sp>
      <p:sp>
        <p:nvSpPr>
          <p:cNvPr id="5" name="Rectangle 4">
            <a:extLst>
              <a:ext uri="{FF2B5EF4-FFF2-40B4-BE49-F238E27FC236}">
                <a16:creationId xmlns:a16="http://schemas.microsoft.com/office/drawing/2014/main" xmlns="" id="{5FDC8219-FC97-4864-BBD6-418BBAB2ED3B}"/>
              </a:ext>
            </a:extLst>
          </p:cNvPr>
          <p:cNvSpPr/>
          <p:nvPr/>
        </p:nvSpPr>
        <p:spPr>
          <a:xfrm>
            <a:off x="233916" y="2790659"/>
            <a:ext cx="23746225" cy="9325630"/>
          </a:xfrm>
          <a:prstGeom prst="rect">
            <a:avLst/>
          </a:prstGeom>
        </p:spPr>
        <p:txBody>
          <a:bodyPr wrap="square">
            <a:spAutoFit/>
          </a:bodyPr>
          <a:lstStyle/>
          <a:p>
            <a:pPr algn="just">
              <a:lnSpc>
                <a:spcPct val="150000"/>
              </a:lnSpc>
            </a:pPr>
            <a:r>
              <a:rPr lang="en-GB" sz="3200" b="1" u="sng" dirty="0">
                <a:solidFill>
                  <a:srgbClr val="000000"/>
                </a:solidFill>
                <a:latin typeface="Calibri" panose="020F0502020204030204" pitchFamily="34" charset="0"/>
                <a:cs typeface="Calibri" panose="020F0502020204030204" pitchFamily="34" charset="0"/>
              </a:rPr>
              <a:t>HERITAGE PROMOTION</a:t>
            </a:r>
            <a:endParaRPr lang="en-GB" sz="3200" b="1"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3200" dirty="0">
                <a:solidFill>
                  <a:srgbClr val="000000"/>
                </a:solidFill>
                <a:latin typeface="Calibri" panose="020F0502020204030204" pitchFamily="34" charset="0"/>
                <a:cs typeface="Calibri" panose="020F0502020204030204" pitchFamily="34" charset="0"/>
              </a:rPr>
              <a:t>The sub-programme deals with heritage bursaries; books documenting Living Human Treasures; development of heritage policies, as well as the promotion of national identity utilising the flag at national days, major cultural and sporting events in schools, the Monument Flag Project and “I am the Flag Campaign”.</a:t>
            </a:r>
          </a:p>
          <a:p>
            <a:pPr algn="just">
              <a:lnSpc>
                <a:spcPct val="150000"/>
              </a:lnSpc>
            </a:pPr>
            <a:endParaRPr lang="en-GB" sz="3200"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3200" b="1" u="sng" dirty="0">
                <a:solidFill>
                  <a:srgbClr val="000000"/>
                </a:solidFill>
                <a:latin typeface="Calibri" panose="020F0502020204030204" pitchFamily="34" charset="0"/>
                <a:cs typeface="Calibri" panose="020F0502020204030204" pitchFamily="34" charset="0"/>
              </a:rPr>
              <a:t>PUBLIC LIBRARY SERVICES</a:t>
            </a:r>
          </a:p>
          <a:p>
            <a:pPr algn="just">
              <a:lnSpc>
                <a:spcPct val="150000"/>
              </a:lnSpc>
            </a:pPr>
            <a:r>
              <a:rPr lang="en-GB" sz="3200" dirty="0">
                <a:solidFill>
                  <a:srgbClr val="000000"/>
                </a:solidFill>
                <a:latin typeface="Calibri" panose="020F0502020204030204" pitchFamily="34" charset="0"/>
                <a:cs typeface="Calibri" panose="020F0502020204030204" pitchFamily="34" charset="0"/>
              </a:rPr>
              <a:t>The key output for this sub-programme is the financial support of newly built and/ or modular libraries. </a:t>
            </a:r>
            <a:endParaRPr lang="en-GB" sz="3200" u="sng"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3200" b="1" u="sng" dirty="0">
                <a:solidFill>
                  <a:srgbClr val="000000"/>
                </a:solidFill>
                <a:latin typeface="Calibri" panose="020F0502020204030204" pitchFamily="34" charset="0"/>
                <a:cs typeface="Calibri" panose="020F0502020204030204" pitchFamily="34" charset="0"/>
              </a:rPr>
              <a:t>NATIONAL ARCHIVE SERVICES</a:t>
            </a:r>
          </a:p>
          <a:p>
            <a:pPr algn="just">
              <a:lnSpc>
                <a:spcPct val="150000"/>
              </a:lnSpc>
            </a:pPr>
            <a:r>
              <a:rPr lang="en-GB" sz="3200" dirty="0">
                <a:solidFill>
                  <a:srgbClr val="000000"/>
                </a:solidFill>
                <a:latin typeface="Calibri" panose="020F0502020204030204" pitchFamily="34" charset="0"/>
                <a:cs typeface="Calibri" panose="020F0502020204030204" pitchFamily="34" charset="0"/>
              </a:rPr>
              <a:t>The key output of this sub-programme is the upgrading of national archives infrastructure. </a:t>
            </a:r>
          </a:p>
          <a:p>
            <a:pPr algn="just">
              <a:lnSpc>
                <a:spcPct val="150000"/>
              </a:lnSpc>
            </a:pPr>
            <a:endParaRPr lang="en-GB" sz="3200"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3200" b="1" u="sng" dirty="0">
                <a:solidFill>
                  <a:srgbClr val="000000"/>
                </a:solidFill>
                <a:latin typeface="Calibri" panose="020F0502020204030204" pitchFamily="34" charset="0"/>
                <a:cs typeface="Calibri" panose="020F0502020204030204" pitchFamily="34" charset="0"/>
              </a:rPr>
              <a:t>SOUTH AFRICAN GEOGRAPHIC NAMES COUNCIL</a:t>
            </a:r>
          </a:p>
          <a:p>
            <a:pPr algn="just">
              <a:lnSpc>
                <a:spcPct val="150000"/>
              </a:lnSpc>
            </a:pPr>
            <a:r>
              <a:rPr lang="en-GB" sz="3200" dirty="0">
                <a:solidFill>
                  <a:srgbClr val="000000"/>
                </a:solidFill>
                <a:latin typeface="Calibri" panose="020F0502020204030204" pitchFamily="34" charset="0"/>
                <a:cs typeface="Calibri" panose="020F0502020204030204" pitchFamily="34" charset="0"/>
              </a:rPr>
              <a:t>The key output for this sub-programme, is the transformation and standardisation of geographical names</a:t>
            </a:r>
          </a:p>
          <a:p>
            <a:pPr algn="just"/>
            <a:endParaRPr lang="en-GB" dirty="0">
              <a:solidFill>
                <a:srgbClr val="000000"/>
              </a:solidFill>
              <a:latin typeface="+mn-lt"/>
              <a:cs typeface="Calibri" panose="020F0502020204030204" pitchFamily="34" charset="0"/>
            </a:endParaRPr>
          </a:p>
        </p:txBody>
      </p:sp>
      <p:sp>
        <p:nvSpPr>
          <p:cNvPr id="6" name="TextBox 5">
            <a:extLst>
              <a:ext uri="{FF2B5EF4-FFF2-40B4-BE49-F238E27FC236}">
                <a16:creationId xmlns:a16="http://schemas.microsoft.com/office/drawing/2014/main" xmlns="" id="{FB79E61B-6A14-45A3-5D44-CB36F0FA7D06}"/>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49</a:t>
            </a:r>
            <a:endParaRPr lang="en-ZA" dirty="0"/>
          </a:p>
        </p:txBody>
      </p:sp>
    </p:spTree>
    <p:extLst>
      <p:ext uri="{BB962C8B-B14F-4D97-AF65-F5344CB8AC3E}">
        <p14:creationId xmlns:p14="http://schemas.microsoft.com/office/powerpoint/2010/main" xmlns="" val="125029015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4"/>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2"/>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7" name="Rectangle 6">
            <a:extLst>
              <a:ext uri="{FF2B5EF4-FFF2-40B4-BE49-F238E27FC236}">
                <a16:creationId xmlns:a16="http://schemas.microsoft.com/office/drawing/2014/main" xmlns="" id="{E90A90DA-F511-43F1-A469-E94070A27E1A}"/>
              </a:ext>
            </a:extLst>
          </p:cNvPr>
          <p:cNvSpPr/>
          <p:nvPr/>
        </p:nvSpPr>
        <p:spPr>
          <a:xfrm>
            <a:off x="6772275" y="750457"/>
            <a:ext cx="10229850" cy="1107996"/>
          </a:xfrm>
          <a:prstGeom prst="rect">
            <a:avLst/>
          </a:prstGeom>
        </p:spPr>
        <p:txBody>
          <a:bodyPr wrap="square">
            <a:spAutoFit/>
          </a:bodyPr>
          <a:lstStyle/>
          <a:p>
            <a:r>
              <a:rPr lang="en-ZA" sz="6600" b="1" dirty="0">
                <a:solidFill>
                  <a:srgbClr val="E3801E"/>
                </a:solidFill>
                <a:latin typeface="Calibri" panose="020F0502020204030204" pitchFamily="34" charset="0"/>
                <a:cs typeface="Calibri" panose="020F0502020204030204" pitchFamily="34" charset="0"/>
              </a:rPr>
              <a:t>INTRODUCTION…Cont</a:t>
            </a:r>
            <a:endParaRPr lang="en-US" sz="6600" b="1" dirty="0">
              <a:solidFill>
                <a:srgbClr val="E3801E"/>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792900DF-323E-4CB3-BEB7-6E46ED39AA0E}"/>
              </a:ext>
            </a:extLst>
          </p:cNvPr>
          <p:cNvSpPr/>
          <p:nvPr/>
        </p:nvSpPr>
        <p:spPr>
          <a:xfrm>
            <a:off x="182880" y="2953245"/>
            <a:ext cx="23660100" cy="9230219"/>
          </a:xfrm>
          <a:prstGeom prst="rect">
            <a:avLst/>
          </a:prstGeom>
        </p:spPr>
        <p:txBody>
          <a:bodyPr wrap="square">
            <a:spAutoFit/>
          </a:bodyPr>
          <a:lstStyle/>
          <a:p>
            <a:pPr marL="571500" lvl="0" indent="-571500" algn="just">
              <a:lnSpc>
                <a:spcPct val="150000"/>
              </a:lnSpc>
              <a:buFont typeface="Wingdings" panose="05000000000000000000" pitchFamily="2" charset="2"/>
              <a:buChar char="§"/>
            </a:pPr>
            <a:r>
              <a:rPr lang="en-ZA" sz="4000" dirty="0">
                <a:solidFill>
                  <a:prstClr val="black"/>
                </a:solidFill>
                <a:latin typeface="Calibri" panose="020F0502020204030204" pitchFamily="34" charset="0"/>
                <a:cs typeface="Calibri" panose="020F0502020204030204" pitchFamily="34" charset="0"/>
              </a:rPr>
              <a:t>Considering that the mass convening of SAC events could serve as super spreaders of the virus, the Department, together with its key partners explored other means of delivery of its events to ensure their continued consumption and enjoyment. Where possible, the Department implemented its programmes and  projects through virtual and or hybrid format (physical and virtual) platforms.  In the event where physical events were undertaken, the Department strived to ensure that COVID-19 regulations are adhered to i.e. social distancing, the minimum permissible audiences/spectators were allowed, wearing of face mask and regular sanitisation of hands as  prescribed by health protocols. </a:t>
            </a:r>
          </a:p>
          <a:p>
            <a:pPr marL="571500" lvl="0" indent="-571500" algn="just">
              <a:lnSpc>
                <a:spcPct val="150000"/>
              </a:lnSpc>
              <a:buFont typeface="Wingdings" panose="05000000000000000000" pitchFamily="2" charset="2"/>
              <a:buChar char="§"/>
            </a:pPr>
            <a:r>
              <a:rPr lang="en-ZA" sz="4000" dirty="0">
                <a:solidFill>
                  <a:prstClr val="black"/>
                </a:solidFill>
                <a:latin typeface="Calibri" panose="020F0502020204030204" pitchFamily="34" charset="0"/>
                <a:cs typeface="Calibri" panose="020F0502020204030204" pitchFamily="34" charset="0"/>
              </a:rPr>
              <a:t>This </a:t>
            </a:r>
            <a:r>
              <a:rPr lang="en-ZA" sz="4000" b="1" dirty="0">
                <a:solidFill>
                  <a:prstClr val="black"/>
                </a:solidFill>
                <a:latin typeface="Calibri" panose="020F0502020204030204" pitchFamily="34" charset="0"/>
                <a:cs typeface="Calibri" panose="020F0502020204030204" pitchFamily="34" charset="0"/>
              </a:rPr>
              <a:t>audited</a:t>
            </a:r>
            <a:r>
              <a:rPr lang="en-ZA" sz="4000" dirty="0">
                <a:solidFill>
                  <a:prstClr val="black"/>
                </a:solidFill>
                <a:latin typeface="Calibri" panose="020F0502020204030204" pitchFamily="34" charset="0"/>
                <a:cs typeface="Calibri" panose="020F0502020204030204" pitchFamily="34" charset="0"/>
              </a:rPr>
              <a:t> Fourth Quarter Performance Report therefore, provides progress made during the period 01 January – 31 March 2022, including the challenges confronting the Department in its pursuit of the 2021-2022 financial year targets as outlined in the Department's Annual Performance Plan.</a:t>
            </a:r>
            <a:endParaRPr lang="en-US" sz="4000" dirty="0">
              <a:solidFill>
                <a:prstClr val="black"/>
              </a:solidFill>
              <a:latin typeface="Calibri" panose="020F0502020204030204" pitchFamily="34" charset="0"/>
              <a:cs typeface="Calibri" panose="020F0502020204030204" pitchFamily="34" charset="0"/>
            </a:endParaRPr>
          </a:p>
        </p:txBody>
      </p:sp>
      <p:sp>
        <p:nvSpPr>
          <p:cNvPr id="4" name="TextBox 3"/>
          <p:cNvSpPr txBox="1"/>
          <p:nvPr/>
        </p:nvSpPr>
        <p:spPr>
          <a:xfrm>
            <a:off x="22545123" y="12493100"/>
            <a:ext cx="129785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3200" b="0" i="0" u="none" strike="noStrike" cap="none" spc="0" normalizeH="0" baseline="0" dirty="0">
                <a:ln>
                  <a:noFill/>
                </a:ln>
                <a:solidFill>
                  <a:srgbClr val="5E5E5E"/>
                </a:solidFill>
                <a:effectLst/>
                <a:uFillTx/>
                <a:latin typeface="+mj-lt"/>
                <a:ea typeface="+mj-ea"/>
                <a:cs typeface="+mj-cs"/>
                <a:sym typeface="Helvetica Neue"/>
              </a:rPr>
              <a:t>5</a:t>
            </a:r>
          </a:p>
        </p:txBody>
      </p:sp>
    </p:spTree>
    <p:extLst>
      <p:ext uri="{BB962C8B-B14F-4D97-AF65-F5344CB8AC3E}">
        <p14:creationId xmlns:p14="http://schemas.microsoft.com/office/powerpoint/2010/main" xmlns="" val="2991716417"/>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
            <a:extLst>
              <a:ext uri="{FF2B5EF4-FFF2-40B4-BE49-F238E27FC236}">
                <a16:creationId xmlns:a16="http://schemas.microsoft.com/office/drawing/2014/main" xmlns="" id="{C4341FFF-4077-43AD-8BB1-B5DFB4BA608D}"/>
              </a:ext>
            </a:extLst>
          </p:cNvPr>
          <p:cNvSpPr txBox="1"/>
          <p:nvPr/>
        </p:nvSpPr>
        <p:spPr>
          <a:xfrm>
            <a:off x="255180" y="841907"/>
            <a:ext cx="23710605"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4:HERITAGE PROMOTION AND PRESERVATION…CONT</a:t>
            </a:r>
            <a:endParaRPr sz="4800" b="1" dirty="0">
              <a:solidFill>
                <a:srgbClr val="E3801E"/>
              </a:solidFill>
              <a:latin typeface="+mj-lt"/>
            </a:endParaRPr>
          </a:p>
        </p:txBody>
      </p:sp>
      <p:graphicFrame>
        <p:nvGraphicFramePr>
          <p:cNvPr id="5" name="Content Placeholder 4">
            <a:extLst>
              <a:ext uri="{FF2B5EF4-FFF2-40B4-BE49-F238E27FC236}">
                <a16:creationId xmlns:a16="http://schemas.microsoft.com/office/drawing/2014/main" xmlns="" id="{2FC9EBAC-C046-4D03-9812-8F97186D3111}"/>
              </a:ext>
            </a:extLst>
          </p:cNvPr>
          <p:cNvGraphicFramePr>
            <a:graphicFrameLocks/>
          </p:cNvGraphicFramePr>
          <p:nvPr>
            <p:extLst>
              <p:ext uri="{D42A27DB-BD31-4B8C-83A1-F6EECF244321}">
                <p14:modId xmlns:p14="http://schemas.microsoft.com/office/powerpoint/2010/main" xmlns="" val="3671720577"/>
              </p:ext>
            </p:extLst>
          </p:nvPr>
        </p:nvGraphicFramePr>
        <p:xfrm>
          <a:off x="255180" y="2918051"/>
          <a:ext cx="23965785" cy="8533324"/>
        </p:xfrm>
        <a:graphic>
          <a:graphicData uri="http://schemas.openxmlformats.org/drawingml/2006/table">
            <a:tbl>
              <a:tblPr firstRow="1" bandRow="1"/>
              <a:tblGrid>
                <a:gridCol w="2328565">
                  <a:extLst>
                    <a:ext uri="{9D8B030D-6E8A-4147-A177-3AD203B41FA5}">
                      <a16:colId xmlns:a16="http://schemas.microsoft.com/office/drawing/2014/main" xmlns="" val="2339556894"/>
                    </a:ext>
                  </a:extLst>
                </a:gridCol>
                <a:gridCol w="3494098">
                  <a:extLst>
                    <a:ext uri="{9D8B030D-6E8A-4147-A177-3AD203B41FA5}">
                      <a16:colId xmlns:a16="http://schemas.microsoft.com/office/drawing/2014/main" xmlns="" val="20000"/>
                    </a:ext>
                  </a:extLst>
                </a:gridCol>
                <a:gridCol w="2310086">
                  <a:extLst>
                    <a:ext uri="{9D8B030D-6E8A-4147-A177-3AD203B41FA5}">
                      <a16:colId xmlns:a16="http://schemas.microsoft.com/office/drawing/2014/main" xmlns="" val="20001"/>
                    </a:ext>
                  </a:extLst>
                </a:gridCol>
                <a:gridCol w="2858639">
                  <a:extLst>
                    <a:ext uri="{9D8B030D-6E8A-4147-A177-3AD203B41FA5}">
                      <a16:colId xmlns:a16="http://schemas.microsoft.com/office/drawing/2014/main" xmlns="" val="20002"/>
                    </a:ext>
                  </a:extLst>
                </a:gridCol>
                <a:gridCol w="4574679">
                  <a:extLst>
                    <a:ext uri="{9D8B030D-6E8A-4147-A177-3AD203B41FA5}">
                      <a16:colId xmlns:a16="http://schemas.microsoft.com/office/drawing/2014/main" xmlns="" val="20003"/>
                    </a:ext>
                  </a:extLst>
                </a:gridCol>
                <a:gridCol w="5050682">
                  <a:extLst>
                    <a:ext uri="{9D8B030D-6E8A-4147-A177-3AD203B41FA5}">
                      <a16:colId xmlns:a16="http://schemas.microsoft.com/office/drawing/2014/main" xmlns="" val="20004"/>
                    </a:ext>
                  </a:extLst>
                </a:gridCol>
                <a:gridCol w="3349036">
                  <a:extLst>
                    <a:ext uri="{9D8B030D-6E8A-4147-A177-3AD203B41FA5}">
                      <a16:colId xmlns:a16="http://schemas.microsoft.com/office/drawing/2014/main" xmlns="" val="34405635"/>
                    </a:ext>
                  </a:extLst>
                </a:gridCol>
              </a:tblGrid>
              <a:tr h="1330009">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4th</a:t>
                      </a:r>
                      <a:r>
                        <a:rPr kumimoji="0" lang="en-US" sz="2800" u="none" strike="noStrike" cap="none" normalizeH="0" baseline="0" dirty="0">
                          <a:ln>
                            <a:noFill/>
                          </a:ln>
                          <a:effectLst/>
                          <a:latin typeface="Calibri" panose="020F0502020204030204" pitchFamily="34" charset="0"/>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10000"/>
                  </a:ext>
                </a:extLst>
              </a:tr>
              <a:tr h="2207887">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just" defTabSz="914400" rtl="0" eaLnBrk="1" latinLnBrk="0" hangingPunct="1">
                        <a:lnSpc>
                          <a:spcPct val="150000"/>
                        </a:lnSpc>
                        <a:spcAft>
                          <a:spcPts val="0"/>
                        </a:spcAft>
                      </a:pPr>
                      <a:r>
                        <a:rPr lang="en-GB" sz="3200" kern="1200" dirty="0">
                          <a:solidFill>
                            <a:srgbClr val="000000"/>
                          </a:solidFill>
                          <a:effectLst/>
                          <a:latin typeface="Calibri" panose="020F0502020204030204" pitchFamily="34" charset="0"/>
                          <a:cs typeface="Calibri" panose="020F0502020204030204" pitchFamily="34" charset="0"/>
                        </a:rPr>
                        <a:t>HPP 4.1</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  students awarded with heritage bursaries </a:t>
                      </a:r>
                    </a:p>
                    <a:p>
                      <a:pPr algn="just">
                        <a:lnSpc>
                          <a:spcPct val="150000"/>
                        </a:lnSpc>
                        <a:spcAft>
                          <a:spcPts val="0"/>
                        </a:spcAft>
                      </a:pP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just">
                        <a:lnSpc>
                          <a:spcPct val="150000"/>
                        </a:lnSpc>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reporting required</a:t>
                      </a:r>
                    </a:p>
                    <a:p>
                      <a:pPr algn="just">
                        <a:lnSpc>
                          <a:spcPct val="150000"/>
                        </a:lnSpc>
                      </a:pPr>
                      <a:endParaRPr lang="en-US" sz="3200" kern="1200" dirty="0">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10001"/>
                  </a:ext>
                </a:extLst>
              </a:tr>
              <a:tr h="2835520">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just" defTabSz="914400" rtl="0" eaLnBrk="1" latinLnBrk="0" hangingPunct="1">
                        <a:lnSpc>
                          <a:spcPct val="150000"/>
                        </a:lnSpc>
                        <a:spcAft>
                          <a:spcPts val="0"/>
                        </a:spcAft>
                      </a:pPr>
                      <a:r>
                        <a:rPr lang="en-ZA" sz="3200" kern="1200" dirty="0">
                          <a:solidFill>
                            <a:srgbClr val="000000"/>
                          </a:solidFill>
                          <a:effectLst/>
                          <a:latin typeface="Calibri" panose="020F0502020204030204" pitchFamily="34" charset="0"/>
                          <a:cs typeface="Calibri" panose="020F0502020204030204" pitchFamily="34" charset="0"/>
                        </a:rPr>
                        <a:t>HPP</a:t>
                      </a:r>
                      <a:r>
                        <a:rPr lang="en-ZA" sz="3200" kern="1200" baseline="0" dirty="0">
                          <a:solidFill>
                            <a:srgbClr val="000000"/>
                          </a:solidFill>
                          <a:effectLst/>
                          <a:latin typeface="Calibri" panose="020F0502020204030204" pitchFamily="34" charset="0"/>
                          <a:cs typeface="Calibri" panose="020F0502020204030204" pitchFamily="34" charset="0"/>
                        </a:rPr>
                        <a:t> 4.2</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 books documenting living human treasures published</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p>
                      <a:pPr marL="0" marR="0" indent="0" algn="just"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Six (6) Living Human Treasures books published.</a:t>
                      </a:r>
                    </a:p>
                    <a:p>
                      <a:pPr marL="0" marR="0" indent="0" algn="just"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 </a:t>
                      </a:r>
                    </a:p>
                    <a:p>
                      <a:pPr marL="0" marR="0" indent="0" algn="just"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marL="0" marR="0" indent="0" algn="just"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Six (6) books instead of five were published as Ms. Mbulu and Mr Semenya requested to be documented separately in their individual right as artists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FE9"/>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lvl="0" indent="0" algn="ctr" defTabSz="584200" rtl="0" eaLnBrk="1" fontAlgn="auto" latinLnBrk="0" hangingPunct="1">
                        <a:lnSpc>
                          <a:spcPct val="150000"/>
                        </a:lnSpc>
                        <a:spcBef>
                          <a:spcPts val="0"/>
                        </a:spcBef>
                        <a:spcAft>
                          <a:spcPts val="0"/>
                        </a:spcAft>
                        <a:buClrTx/>
                        <a:buSzTx/>
                        <a:buFontTx/>
                        <a:buNone/>
                        <a:tabLst/>
                        <a:defRPr/>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FE9"/>
                    </a:solidFill>
                  </a:tcPr>
                </a:tc>
                <a:extLst>
                  <a:ext uri="{0D108BD9-81ED-4DB2-BD59-A6C34878D82A}">
                    <a16:rowId xmlns:a16="http://schemas.microsoft.com/office/drawing/2014/main" xmlns="" val="10003"/>
                  </a:ext>
                </a:extLst>
              </a:tr>
            </a:tbl>
          </a:graphicData>
        </a:graphic>
      </p:graphicFrame>
      <p:sp>
        <p:nvSpPr>
          <p:cNvPr id="10" name="TextBox 9">
            <a:extLst>
              <a:ext uri="{FF2B5EF4-FFF2-40B4-BE49-F238E27FC236}">
                <a16:creationId xmlns:a16="http://schemas.microsoft.com/office/drawing/2014/main" xmlns="" id="{3A67DA78-00A6-20AB-524B-5626E820AA6B}"/>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5</a:t>
            </a:r>
            <a:r>
              <a:rPr lang="en-ZA" dirty="0"/>
              <a:t>0</a:t>
            </a:r>
          </a:p>
        </p:txBody>
      </p:sp>
    </p:spTree>
    <p:extLst>
      <p:ext uri="{BB962C8B-B14F-4D97-AF65-F5344CB8AC3E}">
        <p14:creationId xmlns:p14="http://schemas.microsoft.com/office/powerpoint/2010/main" xmlns="" val="1628382647"/>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
            <a:extLst>
              <a:ext uri="{FF2B5EF4-FFF2-40B4-BE49-F238E27FC236}">
                <a16:creationId xmlns:a16="http://schemas.microsoft.com/office/drawing/2014/main" xmlns="" id="{C4341FFF-4077-43AD-8BB1-B5DFB4BA608D}"/>
              </a:ext>
            </a:extLst>
          </p:cNvPr>
          <p:cNvSpPr txBox="1"/>
          <p:nvPr/>
        </p:nvSpPr>
        <p:spPr>
          <a:xfrm>
            <a:off x="255180" y="841907"/>
            <a:ext cx="23710605"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4:HERITAGE PROMOTION AND PRESERVATION…CONT</a:t>
            </a:r>
            <a:endParaRPr sz="4800" b="1" dirty="0">
              <a:solidFill>
                <a:srgbClr val="E3801E"/>
              </a:solidFill>
              <a:latin typeface="+mj-lt"/>
            </a:endParaRPr>
          </a:p>
        </p:txBody>
      </p:sp>
      <p:graphicFrame>
        <p:nvGraphicFramePr>
          <p:cNvPr id="4" name="Content Placeholder 4">
            <a:extLst>
              <a:ext uri="{FF2B5EF4-FFF2-40B4-BE49-F238E27FC236}">
                <a16:creationId xmlns:a16="http://schemas.microsoft.com/office/drawing/2014/main" xmlns="" id="{DBF47533-B00A-42C7-B85A-61C840FDCF9D}"/>
              </a:ext>
            </a:extLst>
          </p:cNvPr>
          <p:cNvGraphicFramePr>
            <a:graphicFrameLocks/>
          </p:cNvGraphicFramePr>
          <p:nvPr>
            <p:extLst>
              <p:ext uri="{D42A27DB-BD31-4B8C-83A1-F6EECF244321}">
                <p14:modId xmlns:p14="http://schemas.microsoft.com/office/powerpoint/2010/main" xmlns="" val="693128988"/>
              </p:ext>
            </p:extLst>
          </p:nvPr>
        </p:nvGraphicFramePr>
        <p:xfrm>
          <a:off x="51832" y="2855647"/>
          <a:ext cx="24117300" cy="9416281"/>
        </p:xfrm>
        <a:graphic>
          <a:graphicData uri="http://schemas.openxmlformats.org/drawingml/2006/table">
            <a:tbl>
              <a:tblPr firstRow="1" bandRow="1"/>
              <a:tblGrid>
                <a:gridCol w="2343287">
                  <a:extLst>
                    <a:ext uri="{9D8B030D-6E8A-4147-A177-3AD203B41FA5}">
                      <a16:colId xmlns:a16="http://schemas.microsoft.com/office/drawing/2014/main" xmlns="" val="2339556894"/>
                    </a:ext>
                  </a:extLst>
                </a:gridCol>
                <a:gridCol w="3516188">
                  <a:extLst>
                    <a:ext uri="{9D8B030D-6E8A-4147-A177-3AD203B41FA5}">
                      <a16:colId xmlns:a16="http://schemas.microsoft.com/office/drawing/2014/main" xmlns="" val="20000"/>
                    </a:ext>
                  </a:extLst>
                </a:gridCol>
                <a:gridCol w="2027224">
                  <a:extLst>
                    <a:ext uri="{9D8B030D-6E8A-4147-A177-3AD203B41FA5}">
                      <a16:colId xmlns:a16="http://schemas.microsoft.com/office/drawing/2014/main" xmlns="" val="20001"/>
                    </a:ext>
                  </a:extLst>
                </a:gridCol>
                <a:gridCol w="2086641">
                  <a:extLst>
                    <a:ext uri="{9D8B030D-6E8A-4147-A177-3AD203B41FA5}">
                      <a16:colId xmlns:a16="http://schemas.microsoft.com/office/drawing/2014/main" xmlns="" val="20002"/>
                    </a:ext>
                  </a:extLst>
                </a:gridCol>
                <a:gridCol w="4839939">
                  <a:extLst>
                    <a:ext uri="{9D8B030D-6E8A-4147-A177-3AD203B41FA5}">
                      <a16:colId xmlns:a16="http://schemas.microsoft.com/office/drawing/2014/main" xmlns="" val="20003"/>
                    </a:ext>
                  </a:extLst>
                </a:gridCol>
                <a:gridCol w="5377422">
                  <a:extLst>
                    <a:ext uri="{9D8B030D-6E8A-4147-A177-3AD203B41FA5}">
                      <a16:colId xmlns:a16="http://schemas.microsoft.com/office/drawing/2014/main" xmlns="" val="20004"/>
                    </a:ext>
                  </a:extLst>
                </a:gridCol>
                <a:gridCol w="3926599">
                  <a:extLst>
                    <a:ext uri="{9D8B030D-6E8A-4147-A177-3AD203B41FA5}">
                      <a16:colId xmlns:a16="http://schemas.microsoft.com/office/drawing/2014/main" xmlns="" val="34405635"/>
                    </a:ext>
                  </a:extLst>
                </a:gridCol>
              </a:tblGrid>
              <a:tr h="1608121">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4th</a:t>
                      </a:r>
                      <a:r>
                        <a:rPr kumimoji="0" lang="en-US" sz="2800" u="none" strike="noStrike" cap="none" normalizeH="0" baseline="0" dirty="0">
                          <a:ln>
                            <a:noFill/>
                          </a:ln>
                          <a:effectLst/>
                          <a:latin typeface="Calibri" panose="020F0502020204030204" pitchFamily="34" charset="0"/>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10000"/>
                  </a:ext>
                </a:extLst>
              </a:tr>
              <a:tr h="4701368">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just" defTabSz="914400" rtl="0" eaLnBrk="1" latinLnBrk="0" hangingPunct="1">
                        <a:lnSpc>
                          <a:spcPct val="150000"/>
                        </a:lnSpc>
                        <a:spcAft>
                          <a:spcPts val="0"/>
                        </a:spcAft>
                      </a:pPr>
                      <a:r>
                        <a:rPr lang="en-GB" sz="3200" kern="1200" dirty="0">
                          <a:solidFill>
                            <a:srgbClr val="000000"/>
                          </a:solidFill>
                          <a:effectLst/>
                          <a:latin typeface="Calibri" panose="020F0502020204030204" pitchFamily="34" charset="0"/>
                          <a:cs typeface="Calibri" panose="020F0502020204030204" pitchFamily="34" charset="0"/>
                        </a:rPr>
                        <a:t>HPP 4.3</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public awareness activations on the I am the flag campaign</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public awareness activations on the “I am the Flag” Campaigns were held.</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n-ZA" sz="3200" dirty="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was a demand from provinces for this project. The Department was requested to host additional awareness activation campaigns.</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provincial government to utilise its own resources and skills to do activations on its own in order to satisfy the demand.</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10002"/>
                  </a:ext>
                </a:extLst>
              </a:tr>
              <a:tr h="3106792">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just" defTabSz="914400" rtl="0" eaLnBrk="1" latinLnBrk="0" hangingPunct="1">
                        <a:lnSpc>
                          <a:spcPct val="150000"/>
                        </a:lnSpc>
                        <a:spcAft>
                          <a:spcPts val="0"/>
                        </a:spcAft>
                      </a:pPr>
                      <a:r>
                        <a:rPr lang="en-GB" sz="3200" kern="1200" dirty="0">
                          <a:solidFill>
                            <a:srgbClr val="000000"/>
                          </a:solidFill>
                          <a:effectLst/>
                          <a:latin typeface="Calibri" panose="020F0502020204030204" pitchFamily="34" charset="0"/>
                          <a:cs typeface="Calibri" panose="020F0502020204030204" pitchFamily="34" charset="0"/>
                        </a:rPr>
                        <a:t>HPP 4.4</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flags provided to schools</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3200" kern="1200" dirty="0">
                          <a:solidFill>
                            <a:srgbClr val="000000"/>
                          </a:solidFill>
                          <a:effectLst/>
                          <a:latin typeface="Calibri" panose="020F0502020204030204" pitchFamily="34" charset="0"/>
                          <a:ea typeface="+mn-ea"/>
                          <a:cs typeface="Calibri" panose="020F0502020204030204" pitchFamily="34" charset="0"/>
                        </a:rPr>
                        <a:t>32 flags were provided to schools</a:t>
                      </a:r>
                      <a:endParaRPr lang="en-ZA" sz="3200" kern="1200" dirty="0">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3200" kern="1200" dirty="0">
                          <a:solidFill>
                            <a:srgbClr val="000000"/>
                          </a:solidFill>
                          <a:effectLst/>
                          <a:latin typeface="Calibri" panose="020F0502020204030204" pitchFamily="34" charset="0"/>
                          <a:ea typeface="+mn-ea"/>
                          <a:cs typeface="Calibri" panose="020F0502020204030204" pitchFamily="34" charset="0"/>
                        </a:rPr>
                        <a:t>Critical flag requests were received in later part of the year. The Bureau had to respond positively.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FE9"/>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3200" kern="1200" dirty="0">
                          <a:solidFill>
                            <a:srgbClr val="000000"/>
                          </a:solidFill>
                          <a:effectLst/>
                          <a:latin typeface="Calibri" panose="020F0502020204030204" pitchFamily="34" charset="0"/>
                          <a:ea typeface="+mn-ea"/>
                          <a:cs typeface="Calibri" panose="020F0502020204030204" pitchFamily="34" charset="0"/>
                        </a:rPr>
                        <a:t>Stock extra resources in order to be able to respond positively to community demands.</a:t>
                      </a:r>
                      <a:endParaRPr lang="en-ZA" sz="3200" kern="1200" dirty="0">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FE9"/>
                    </a:solidFill>
                  </a:tcPr>
                </a:tc>
                <a:extLst>
                  <a:ext uri="{0D108BD9-81ED-4DB2-BD59-A6C34878D82A}">
                    <a16:rowId xmlns:a16="http://schemas.microsoft.com/office/drawing/2014/main" xmlns="" val="1420212556"/>
                  </a:ext>
                </a:extLst>
              </a:tr>
            </a:tbl>
          </a:graphicData>
        </a:graphic>
      </p:graphicFrame>
      <p:sp>
        <p:nvSpPr>
          <p:cNvPr id="5" name="TextBox 4">
            <a:extLst>
              <a:ext uri="{FF2B5EF4-FFF2-40B4-BE49-F238E27FC236}">
                <a16:creationId xmlns:a16="http://schemas.microsoft.com/office/drawing/2014/main" xmlns="" id="{4C618DCD-BD43-064A-5792-98C39BFFD88F}"/>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51</a:t>
            </a:r>
            <a:endParaRPr lang="en-ZA" dirty="0"/>
          </a:p>
        </p:txBody>
      </p:sp>
    </p:spTree>
    <p:extLst>
      <p:ext uri="{BB962C8B-B14F-4D97-AF65-F5344CB8AC3E}">
        <p14:creationId xmlns:p14="http://schemas.microsoft.com/office/powerpoint/2010/main" xmlns="" val="39933814"/>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
            <a:extLst>
              <a:ext uri="{FF2B5EF4-FFF2-40B4-BE49-F238E27FC236}">
                <a16:creationId xmlns:a16="http://schemas.microsoft.com/office/drawing/2014/main" xmlns="" id="{C4341FFF-4077-43AD-8BB1-B5DFB4BA608D}"/>
              </a:ext>
            </a:extLst>
          </p:cNvPr>
          <p:cNvSpPr txBox="1"/>
          <p:nvPr/>
        </p:nvSpPr>
        <p:spPr>
          <a:xfrm>
            <a:off x="255180" y="841907"/>
            <a:ext cx="23710605"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4:HERITAGE PROMOTION AND PRESERVATION…CONT</a:t>
            </a:r>
            <a:endParaRPr sz="4800" b="1" dirty="0">
              <a:solidFill>
                <a:srgbClr val="E3801E"/>
              </a:solidFill>
              <a:latin typeface="+mj-lt"/>
            </a:endParaRPr>
          </a:p>
        </p:txBody>
      </p:sp>
      <p:graphicFrame>
        <p:nvGraphicFramePr>
          <p:cNvPr id="4" name="Content Placeholder 4">
            <a:extLst>
              <a:ext uri="{FF2B5EF4-FFF2-40B4-BE49-F238E27FC236}">
                <a16:creationId xmlns:a16="http://schemas.microsoft.com/office/drawing/2014/main" xmlns="" id="{7E1CD0EB-A2C4-4F4C-8E05-1431ADBA754E}"/>
              </a:ext>
            </a:extLst>
          </p:cNvPr>
          <p:cNvGraphicFramePr>
            <a:graphicFrameLocks/>
          </p:cNvGraphicFramePr>
          <p:nvPr>
            <p:extLst>
              <p:ext uri="{D42A27DB-BD31-4B8C-83A1-F6EECF244321}">
                <p14:modId xmlns:p14="http://schemas.microsoft.com/office/powerpoint/2010/main" xmlns="" val="3357980693"/>
              </p:ext>
            </p:extLst>
          </p:nvPr>
        </p:nvGraphicFramePr>
        <p:xfrm>
          <a:off x="373380" y="2885323"/>
          <a:ext cx="23637240" cy="6827701"/>
        </p:xfrm>
        <a:graphic>
          <a:graphicData uri="http://schemas.openxmlformats.org/drawingml/2006/table">
            <a:tbl>
              <a:tblPr firstRow="1" bandRow="1"/>
              <a:tblGrid>
                <a:gridCol w="2209986">
                  <a:extLst>
                    <a:ext uri="{9D8B030D-6E8A-4147-A177-3AD203B41FA5}">
                      <a16:colId xmlns:a16="http://schemas.microsoft.com/office/drawing/2014/main" xmlns="" val="2339556894"/>
                    </a:ext>
                  </a:extLst>
                </a:gridCol>
                <a:gridCol w="2852609">
                  <a:extLst>
                    <a:ext uri="{9D8B030D-6E8A-4147-A177-3AD203B41FA5}">
                      <a16:colId xmlns:a16="http://schemas.microsoft.com/office/drawing/2014/main" xmlns="" val="20000"/>
                    </a:ext>
                  </a:extLst>
                </a:gridCol>
                <a:gridCol w="2680876">
                  <a:extLst>
                    <a:ext uri="{9D8B030D-6E8A-4147-A177-3AD203B41FA5}">
                      <a16:colId xmlns:a16="http://schemas.microsoft.com/office/drawing/2014/main" xmlns="" val="20001"/>
                    </a:ext>
                  </a:extLst>
                </a:gridCol>
                <a:gridCol w="2955009">
                  <a:extLst>
                    <a:ext uri="{9D8B030D-6E8A-4147-A177-3AD203B41FA5}">
                      <a16:colId xmlns:a16="http://schemas.microsoft.com/office/drawing/2014/main" xmlns="" val="20002"/>
                    </a:ext>
                  </a:extLst>
                </a:gridCol>
                <a:gridCol w="5349240">
                  <a:extLst>
                    <a:ext uri="{9D8B030D-6E8A-4147-A177-3AD203B41FA5}">
                      <a16:colId xmlns:a16="http://schemas.microsoft.com/office/drawing/2014/main" xmlns="" val="20003"/>
                    </a:ext>
                  </a:extLst>
                </a:gridCol>
                <a:gridCol w="3568205">
                  <a:extLst>
                    <a:ext uri="{9D8B030D-6E8A-4147-A177-3AD203B41FA5}">
                      <a16:colId xmlns:a16="http://schemas.microsoft.com/office/drawing/2014/main" xmlns="" val="20004"/>
                    </a:ext>
                  </a:extLst>
                </a:gridCol>
                <a:gridCol w="4021315">
                  <a:extLst>
                    <a:ext uri="{9D8B030D-6E8A-4147-A177-3AD203B41FA5}">
                      <a16:colId xmlns:a16="http://schemas.microsoft.com/office/drawing/2014/main" xmlns="" val="34405635"/>
                    </a:ext>
                  </a:extLst>
                </a:gridCol>
              </a:tblGrid>
              <a:tr h="1766710">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4th Q</a:t>
                      </a:r>
                      <a:r>
                        <a:rPr kumimoji="0" lang="en-US" sz="2800" u="none" strike="noStrike" cap="none" normalizeH="0" baseline="0" dirty="0">
                          <a:ln>
                            <a:noFill/>
                          </a:ln>
                          <a:effectLst/>
                          <a:latin typeface="Calibri" panose="020F0502020204030204" pitchFamily="34" charset="0"/>
                          <a:cs typeface="Calibri" panose="020F0502020204030204" pitchFamily="34" charset="0"/>
                        </a:rPr>
                        <a:t>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10000"/>
                  </a:ext>
                </a:extLst>
              </a:tr>
              <a:tr h="5060991">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just" defTabSz="914400" rtl="0" eaLnBrk="1" latinLnBrk="0" hangingPunct="1">
                        <a:lnSpc>
                          <a:spcPct val="150000"/>
                        </a:lnSpc>
                        <a:spcAft>
                          <a:spcPts val="0"/>
                        </a:spcAft>
                      </a:pPr>
                      <a:r>
                        <a:rPr lang="en-ZA" sz="3200" kern="1200" dirty="0">
                          <a:solidFill>
                            <a:srgbClr val="000000"/>
                          </a:solidFill>
                          <a:effectLst/>
                          <a:latin typeface="Calibri" panose="020F0502020204030204" pitchFamily="34" charset="0"/>
                          <a:cs typeface="Calibri" panose="020F0502020204030204" pitchFamily="34" charset="0"/>
                        </a:rPr>
                        <a:t>HPP</a:t>
                      </a:r>
                      <a:r>
                        <a:rPr lang="en-ZA" sz="3200" kern="1200" baseline="0" dirty="0">
                          <a:solidFill>
                            <a:srgbClr val="000000"/>
                          </a:solidFill>
                          <a:effectLst/>
                          <a:latin typeface="Calibri" panose="020F0502020204030204" pitchFamily="34" charset="0"/>
                          <a:cs typeface="Calibri" panose="020F0502020204030204" pitchFamily="34" charset="0"/>
                        </a:rPr>
                        <a:t> 4.5</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heritage policies developed</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indent="0" algn="just" defTabSz="914400" rtl="0" eaLnBrk="1" fontAlgn="auto" latinLnBrk="0" hangingPunct="1">
                        <a:lnSpc>
                          <a:spcPct val="150000"/>
                        </a:lnSpc>
                        <a:spcBef>
                          <a:spcPts val="0"/>
                        </a:spcBef>
                        <a:spcAft>
                          <a:spcPts val="0"/>
                        </a:spcAft>
                        <a:buClrTx/>
                        <a:buSzTx/>
                        <a:buFontTx/>
                        <a:buNone/>
                        <a:tabLst/>
                        <a:defRPr/>
                      </a:pP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draft policies developed</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just">
                        <a:lnSpc>
                          <a:spcPct val="150000"/>
                        </a:lnSpc>
                        <a:spcAft>
                          <a:spcPts val="0"/>
                        </a:spcAft>
                      </a:pPr>
                      <a:r>
                        <a:rPr lang="en-ZA" sz="3200" kern="1200" dirty="0">
                          <a:solidFill>
                            <a:srgbClr val="000000"/>
                          </a:solidFill>
                          <a:effectLst/>
                          <a:latin typeface="Calibri" panose="020F0502020204030204" pitchFamily="34" charset="0"/>
                          <a:ea typeface="+mn-ea"/>
                          <a:cs typeface="Calibri" panose="020F0502020204030204" pitchFamily="34" charset="0"/>
                        </a:rPr>
                        <a:t>Digitisation of the arts, culture and heritage sector policy updated</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just">
                        <a:lnSpc>
                          <a:spcPct val="150000"/>
                        </a:lnSpc>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One (1) draft policy updated i.e. Digitisation of the arts, culture and heritage sector policy. </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xmlns="" val="10003"/>
                  </a:ext>
                </a:extLst>
              </a:tr>
            </a:tbl>
          </a:graphicData>
        </a:graphic>
      </p:graphicFrame>
      <p:sp>
        <p:nvSpPr>
          <p:cNvPr id="5" name="TextBox 4">
            <a:extLst>
              <a:ext uri="{FF2B5EF4-FFF2-40B4-BE49-F238E27FC236}">
                <a16:creationId xmlns:a16="http://schemas.microsoft.com/office/drawing/2014/main" xmlns="" id="{5B176ADD-E422-72BA-725B-399D1704B35A}"/>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ZA" dirty="0"/>
              <a:t>52</a:t>
            </a:r>
          </a:p>
        </p:txBody>
      </p:sp>
    </p:spTree>
    <p:extLst>
      <p:ext uri="{BB962C8B-B14F-4D97-AF65-F5344CB8AC3E}">
        <p14:creationId xmlns:p14="http://schemas.microsoft.com/office/powerpoint/2010/main" xmlns="" val="3515694676"/>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
            <a:extLst>
              <a:ext uri="{FF2B5EF4-FFF2-40B4-BE49-F238E27FC236}">
                <a16:creationId xmlns:a16="http://schemas.microsoft.com/office/drawing/2014/main" xmlns="" id="{C4341FFF-4077-43AD-8BB1-B5DFB4BA608D}"/>
              </a:ext>
            </a:extLst>
          </p:cNvPr>
          <p:cNvSpPr txBox="1"/>
          <p:nvPr/>
        </p:nvSpPr>
        <p:spPr>
          <a:xfrm>
            <a:off x="255180" y="841907"/>
            <a:ext cx="23710605"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4:HERITAGE PROMOTION AND PRESERVATION…CONT</a:t>
            </a:r>
            <a:endParaRPr sz="4800" b="1" dirty="0">
              <a:solidFill>
                <a:srgbClr val="E3801E"/>
              </a:solidFill>
              <a:latin typeface="+mj-lt"/>
            </a:endParaRPr>
          </a:p>
        </p:txBody>
      </p:sp>
      <p:graphicFrame>
        <p:nvGraphicFramePr>
          <p:cNvPr id="4" name="Content Placeholder 4">
            <a:extLst>
              <a:ext uri="{FF2B5EF4-FFF2-40B4-BE49-F238E27FC236}">
                <a16:creationId xmlns:a16="http://schemas.microsoft.com/office/drawing/2014/main" xmlns="" id="{7B5D9A9C-3B36-4B22-9B2E-0CB84C649772}"/>
              </a:ext>
            </a:extLst>
          </p:cNvPr>
          <p:cNvGraphicFramePr>
            <a:graphicFrameLocks/>
          </p:cNvGraphicFramePr>
          <p:nvPr>
            <p:extLst>
              <p:ext uri="{D42A27DB-BD31-4B8C-83A1-F6EECF244321}">
                <p14:modId xmlns:p14="http://schemas.microsoft.com/office/powerpoint/2010/main" xmlns="" val="1558320078"/>
              </p:ext>
            </p:extLst>
          </p:nvPr>
        </p:nvGraphicFramePr>
        <p:xfrm>
          <a:off x="259080" y="2843448"/>
          <a:ext cx="23865840" cy="8268195"/>
        </p:xfrm>
        <a:graphic>
          <a:graphicData uri="http://schemas.openxmlformats.org/drawingml/2006/table">
            <a:tbl>
              <a:tblPr firstRow="1" bandRow="1"/>
              <a:tblGrid>
                <a:gridCol w="2231357">
                  <a:extLst>
                    <a:ext uri="{9D8B030D-6E8A-4147-A177-3AD203B41FA5}">
                      <a16:colId xmlns:a16="http://schemas.microsoft.com/office/drawing/2014/main" xmlns="" val="2339556894"/>
                    </a:ext>
                  </a:extLst>
                </a:gridCol>
                <a:gridCol w="3541194">
                  <a:extLst>
                    <a:ext uri="{9D8B030D-6E8A-4147-A177-3AD203B41FA5}">
                      <a16:colId xmlns:a16="http://schemas.microsoft.com/office/drawing/2014/main" xmlns="" val="20000"/>
                    </a:ext>
                  </a:extLst>
                </a:gridCol>
                <a:gridCol w="2617784">
                  <a:extLst>
                    <a:ext uri="{9D8B030D-6E8A-4147-A177-3AD203B41FA5}">
                      <a16:colId xmlns:a16="http://schemas.microsoft.com/office/drawing/2014/main" xmlns="" val="20001"/>
                    </a:ext>
                  </a:extLst>
                </a:gridCol>
                <a:gridCol w="2505913">
                  <a:extLst>
                    <a:ext uri="{9D8B030D-6E8A-4147-A177-3AD203B41FA5}">
                      <a16:colId xmlns:a16="http://schemas.microsoft.com/office/drawing/2014/main" xmlns="" val="20002"/>
                    </a:ext>
                  </a:extLst>
                </a:gridCol>
                <a:gridCol w="4116857">
                  <a:extLst>
                    <a:ext uri="{9D8B030D-6E8A-4147-A177-3AD203B41FA5}">
                      <a16:colId xmlns:a16="http://schemas.microsoft.com/office/drawing/2014/main" xmlns="" val="20003"/>
                    </a:ext>
                  </a:extLst>
                </a:gridCol>
                <a:gridCol w="5195135">
                  <a:extLst>
                    <a:ext uri="{9D8B030D-6E8A-4147-A177-3AD203B41FA5}">
                      <a16:colId xmlns:a16="http://schemas.microsoft.com/office/drawing/2014/main" xmlns="" val="20004"/>
                    </a:ext>
                  </a:extLst>
                </a:gridCol>
                <a:gridCol w="3657600">
                  <a:extLst>
                    <a:ext uri="{9D8B030D-6E8A-4147-A177-3AD203B41FA5}">
                      <a16:colId xmlns:a16="http://schemas.microsoft.com/office/drawing/2014/main" xmlns="" val="34405635"/>
                    </a:ext>
                  </a:extLst>
                </a:gridCol>
              </a:tblGrid>
              <a:tr h="1760080">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4th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10000"/>
                  </a:ext>
                </a:extLst>
              </a:tr>
              <a:tr h="6254338">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just" defTabSz="914400" rtl="0" eaLnBrk="1" latinLnBrk="0" hangingPunct="1">
                        <a:lnSpc>
                          <a:spcPct val="150000"/>
                        </a:lnSpc>
                        <a:spcAft>
                          <a:spcPts val="0"/>
                        </a:spcAft>
                      </a:pPr>
                      <a:r>
                        <a:rPr lang="en-GB" sz="3200" b="0" kern="1200" dirty="0">
                          <a:solidFill>
                            <a:srgbClr val="000000"/>
                          </a:solidFill>
                          <a:effectLst/>
                          <a:latin typeface="Calibri" panose="020F0502020204030204" pitchFamily="34" charset="0"/>
                          <a:cs typeface="Calibri" panose="020F0502020204030204" pitchFamily="34" charset="0"/>
                        </a:rPr>
                        <a:t>HPP</a:t>
                      </a:r>
                      <a:r>
                        <a:rPr lang="en-GB" sz="3200" b="0" kern="1200" baseline="0" dirty="0">
                          <a:solidFill>
                            <a:srgbClr val="000000"/>
                          </a:solidFill>
                          <a:effectLst/>
                          <a:latin typeface="Calibri" panose="020F0502020204030204" pitchFamily="34" charset="0"/>
                          <a:cs typeface="Calibri" panose="020F0502020204030204" pitchFamily="34" charset="0"/>
                        </a:rPr>
                        <a:t> 4.6</a:t>
                      </a:r>
                      <a:endPar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just">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 workshops</a:t>
                      </a:r>
                      <a:r>
                        <a:rPr lang="en-ZA"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hosted to advance knowledge of national symbols</a:t>
                      </a:r>
                      <a:endPar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ZA" sz="3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workshops were undertaken</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collaborative effort between DSAC and KZN provincial government presented an opportunity to train the trainers (which comprises teachers assigned to teach national symbols in schools) More than 400 teachers attended in Q4.</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Effective integrated planning at the beginning of the financial year.</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2866609405"/>
                  </a:ext>
                </a:extLst>
              </a:tr>
            </a:tbl>
          </a:graphicData>
        </a:graphic>
      </p:graphicFrame>
      <p:sp>
        <p:nvSpPr>
          <p:cNvPr id="5" name="TextBox 4">
            <a:extLst>
              <a:ext uri="{FF2B5EF4-FFF2-40B4-BE49-F238E27FC236}">
                <a16:creationId xmlns:a16="http://schemas.microsoft.com/office/drawing/2014/main" xmlns="" id="{C80633CB-50AF-9AEF-755E-55FFA60E6B5E}"/>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53</a:t>
            </a:r>
            <a:endParaRPr lang="en-ZA" dirty="0"/>
          </a:p>
        </p:txBody>
      </p:sp>
    </p:spTree>
    <p:extLst>
      <p:ext uri="{BB962C8B-B14F-4D97-AF65-F5344CB8AC3E}">
        <p14:creationId xmlns:p14="http://schemas.microsoft.com/office/powerpoint/2010/main" xmlns="" val="2870351631"/>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
            <a:extLst>
              <a:ext uri="{FF2B5EF4-FFF2-40B4-BE49-F238E27FC236}">
                <a16:creationId xmlns:a16="http://schemas.microsoft.com/office/drawing/2014/main" xmlns="" id="{C4341FFF-4077-43AD-8BB1-B5DFB4BA608D}"/>
              </a:ext>
            </a:extLst>
          </p:cNvPr>
          <p:cNvSpPr txBox="1"/>
          <p:nvPr/>
        </p:nvSpPr>
        <p:spPr>
          <a:xfrm>
            <a:off x="124046" y="602815"/>
            <a:ext cx="23710605"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4:HERITAGE PROMOTION AND PRESERVATION…CONT</a:t>
            </a:r>
            <a:endParaRPr sz="4800" b="1" dirty="0">
              <a:solidFill>
                <a:srgbClr val="E3801E"/>
              </a:solidFill>
              <a:latin typeface="+mj-lt"/>
            </a:endParaRPr>
          </a:p>
        </p:txBody>
      </p:sp>
      <p:graphicFrame>
        <p:nvGraphicFramePr>
          <p:cNvPr id="4" name="Content Placeholder 4">
            <a:extLst>
              <a:ext uri="{FF2B5EF4-FFF2-40B4-BE49-F238E27FC236}">
                <a16:creationId xmlns:a16="http://schemas.microsoft.com/office/drawing/2014/main" xmlns="" id="{60DCFDA1-8E39-4EE3-A714-DD349788C3EE}"/>
              </a:ext>
            </a:extLst>
          </p:cNvPr>
          <p:cNvGraphicFramePr>
            <a:graphicFrameLocks/>
          </p:cNvGraphicFramePr>
          <p:nvPr>
            <p:extLst>
              <p:ext uri="{D42A27DB-BD31-4B8C-83A1-F6EECF244321}">
                <p14:modId xmlns:p14="http://schemas.microsoft.com/office/powerpoint/2010/main" xmlns="" val="1944663659"/>
              </p:ext>
            </p:extLst>
          </p:nvPr>
        </p:nvGraphicFramePr>
        <p:xfrm>
          <a:off x="124046" y="2931520"/>
          <a:ext cx="24135908" cy="8608889"/>
        </p:xfrm>
        <a:graphic>
          <a:graphicData uri="http://schemas.openxmlformats.org/drawingml/2006/table">
            <a:tbl>
              <a:tblPr firstRow="1" bandRow="1"/>
              <a:tblGrid>
                <a:gridCol w="2036468">
                  <a:extLst>
                    <a:ext uri="{9D8B030D-6E8A-4147-A177-3AD203B41FA5}">
                      <a16:colId xmlns:a16="http://schemas.microsoft.com/office/drawing/2014/main" xmlns="" val="2339556894"/>
                    </a:ext>
                  </a:extLst>
                </a:gridCol>
                <a:gridCol w="2579525">
                  <a:extLst>
                    <a:ext uri="{9D8B030D-6E8A-4147-A177-3AD203B41FA5}">
                      <a16:colId xmlns:a16="http://schemas.microsoft.com/office/drawing/2014/main" xmlns="" val="20000"/>
                    </a:ext>
                  </a:extLst>
                </a:gridCol>
                <a:gridCol w="2013840">
                  <a:extLst>
                    <a:ext uri="{9D8B030D-6E8A-4147-A177-3AD203B41FA5}">
                      <a16:colId xmlns:a16="http://schemas.microsoft.com/office/drawing/2014/main" xmlns="" val="20001"/>
                    </a:ext>
                  </a:extLst>
                </a:gridCol>
                <a:gridCol w="1810193">
                  <a:extLst>
                    <a:ext uri="{9D8B030D-6E8A-4147-A177-3AD203B41FA5}">
                      <a16:colId xmlns:a16="http://schemas.microsoft.com/office/drawing/2014/main" xmlns="" val="20002"/>
                    </a:ext>
                  </a:extLst>
                </a:gridCol>
                <a:gridCol w="3982425">
                  <a:extLst>
                    <a:ext uri="{9D8B030D-6E8A-4147-A177-3AD203B41FA5}">
                      <a16:colId xmlns:a16="http://schemas.microsoft.com/office/drawing/2014/main" xmlns="" val="20003"/>
                    </a:ext>
                  </a:extLst>
                </a:gridCol>
                <a:gridCol w="6100455">
                  <a:extLst>
                    <a:ext uri="{9D8B030D-6E8A-4147-A177-3AD203B41FA5}">
                      <a16:colId xmlns:a16="http://schemas.microsoft.com/office/drawing/2014/main" xmlns="" val="20004"/>
                    </a:ext>
                  </a:extLst>
                </a:gridCol>
                <a:gridCol w="5613002">
                  <a:extLst>
                    <a:ext uri="{9D8B030D-6E8A-4147-A177-3AD203B41FA5}">
                      <a16:colId xmlns:a16="http://schemas.microsoft.com/office/drawing/2014/main" xmlns="" val="34405635"/>
                    </a:ext>
                  </a:extLst>
                </a:gridCol>
              </a:tblGrid>
              <a:tr h="726565">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4th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10000"/>
                  </a:ext>
                </a:extLst>
              </a:tr>
              <a:tr h="1309258">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just" defTabSz="914400" rtl="0" eaLnBrk="1" latinLnBrk="0" hangingPunct="1">
                        <a:lnSpc>
                          <a:spcPct val="150000"/>
                        </a:lnSpc>
                        <a:spcAft>
                          <a:spcPts val="0"/>
                        </a:spcAft>
                      </a:pPr>
                      <a:r>
                        <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HPP 4.7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just">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r>
                        <a:rPr lang="en-GB"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heritage legacy projects were exhibitions content is developed</a:t>
                      </a:r>
                      <a:endPar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One (1) out of three (3) progress reports outlining how content in the three legacy projects have been developed and signed by the DDG namely;</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Wingdings" panose="05000000000000000000" pitchFamily="2" charset="2"/>
                        <a:buChar char=""/>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Winnie Madikezela -Mandela project</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just">
                        <a:lnSpc>
                          <a:spcPct val="150000"/>
                        </a:lnSpc>
                      </a:pPr>
                      <a:r>
                        <a:rPr lang="en-ZA" sz="28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Two (2) projects (OR Tambo and Sarah Baartman) had an inadequate portfolio of evidence (payment stubs and/or SLA), to support the progress report.</a:t>
                      </a:r>
                      <a:endParaRPr lang="en-ZA" sz="2800" dirty="0">
                        <a:solidFill>
                          <a:srgbClr val="000000"/>
                        </a:solidFill>
                        <a:effectLst/>
                        <a:latin typeface="Calibri" panose="020F0502020204030204" pitchFamily="34" charset="0"/>
                        <a:cs typeface="Calibri" panose="020F0502020204030204" pitchFamily="34" charset="0"/>
                      </a:endParaRPr>
                    </a:p>
                    <a:p>
                      <a:pPr algn="just">
                        <a:lnSpc>
                          <a:spcPct val="150000"/>
                        </a:lnSpc>
                      </a:pPr>
                      <a:r>
                        <a:rPr lang="en-ZA" sz="28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 </a:t>
                      </a:r>
                      <a:endParaRPr lang="en-ZA" sz="2800" dirty="0">
                        <a:solidFill>
                          <a:srgbClr val="000000"/>
                        </a:solidFill>
                        <a:effectLst/>
                        <a:latin typeface="Calibri" panose="020F0502020204030204" pitchFamily="34" charset="0"/>
                        <a:cs typeface="Calibri" panose="020F0502020204030204" pitchFamily="34" charset="0"/>
                      </a:endParaRPr>
                    </a:p>
                    <a:p>
                      <a:pPr algn="just">
                        <a:lnSpc>
                          <a:spcPct val="150000"/>
                        </a:lnSpc>
                      </a:pPr>
                      <a:r>
                        <a:rPr lang="en-ZA" sz="28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The projects also experienced late procurement and appointment of the service provider.</a:t>
                      </a:r>
                      <a:endParaRPr lang="en-ZA"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project plan submitted indicates the work to be done for 2022-23 financial year.</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3512635881"/>
                  </a:ext>
                </a:extLst>
              </a:tr>
            </a:tbl>
          </a:graphicData>
        </a:graphic>
      </p:graphicFrame>
      <p:sp>
        <p:nvSpPr>
          <p:cNvPr id="6" name="TextBox 5">
            <a:extLst>
              <a:ext uri="{FF2B5EF4-FFF2-40B4-BE49-F238E27FC236}">
                <a16:creationId xmlns:a16="http://schemas.microsoft.com/office/drawing/2014/main" xmlns="" id="{DA98D251-8518-CBF2-9D3F-D571369F541F}"/>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54</a:t>
            </a:r>
            <a:endParaRPr lang="en-ZA" dirty="0"/>
          </a:p>
        </p:txBody>
      </p:sp>
    </p:spTree>
    <p:extLst>
      <p:ext uri="{BB962C8B-B14F-4D97-AF65-F5344CB8AC3E}">
        <p14:creationId xmlns:p14="http://schemas.microsoft.com/office/powerpoint/2010/main" xmlns="" val="2859498984"/>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
            <a:extLst>
              <a:ext uri="{FF2B5EF4-FFF2-40B4-BE49-F238E27FC236}">
                <a16:creationId xmlns:a16="http://schemas.microsoft.com/office/drawing/2014/main" xmlns="" id="{C4341FFF-4077-43AD-8BB1-B5DFB4BA608D}"/>
              </a:ext>
            </a:extLst>
          </p:cNvPr>
          <p:cNvSpPr txBox="1"/>
          <p:nvPr/>
        </p:nvSpPr>
        <p:spPr>
          <a:xfrm>
            <a:off x="336697" y="374075"/>
            <a:ext cx="23710605"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4:HERITAGE PROMOTION AND PRESERVATION…CONT</a:t>
            </a:r>
            <a:endParaRPr sz="4800" b="1" dirty="0">
              <a:solidFill>
                <a:srgbClr val="E3801E"/>
              </a:solidFill>
              <a:latin typeface="+mj-lt"/>
            </a:endParaRPr>
          </a:p>
        </p:txBody>
      </p:sp>
      <p:graphicFrame>
        <p:nvGraphicFramePr>
          <p:cNvPr id="4" name="Content Placeholder 4">
            <a:extLst>
              <a:ext uri="{FF2B5EF4-FFF2-40B4-BE49-F238E27FC236}">
                <a16:creationId xmlns:a16="http://schemas.microsoft.com/office/drawing/2014/main" xmlns="" id="{6455989C-95D4-4C6B-B7AD-8ED4144F417B}"/>
              </a:ext>
            </a:extLst>
          </p:cNvPr>
          <p:cNvGraphicFramePr>
            <a:graphicFrameLocks/>
          </p:cNvGraphicFramePr>
          <p:nvPr>
            <p:extLst>
              <p:ext uri="{D42A27DB-BD31-4B8C-83A1-F6EECF244321}">
                <p14:modId xmlns:p14="http://schemas.microsoft.com/office/powerpoint/2010/main" xmlns="" val="2687439241"/>
              </p:ext>
            </p:extLst>
          </p:nvPr>
        </p:nvGraphicFramePr>
        <p:xfrm>
          <a:off x="135234" y="2914193"/>
          <a:ext cx="23912068" cy="6766128"/>
        </p:xfrm>
        <a:graphic>
          <a:graphicData uri="http://schemas.openxmlformats.org/drawingml/2006/table">
            <a:tbl>
              <a:tblPr firstRow="1" bandRow="1"/>
              <a:tblGrid>
                <a:gridCol w="2235678">
                  <a:extLst>
                    <a:ext uri="{9D8B030D-6E8A-4147-A177-3AD203B41FA5}">
                      <a16:colId xmlns:a16="http://schemas.microsoft.com/office/drawing/2014/main" xmlns="" val="2339556894"/>
                    </a:ext>
                  </a:extLst>
                </a:gridCol>
                <a:gridCol w="3958085">
                  <a:extLst>
                    <a:ext uri="{9D8B030D-6E8A-4147-A177-3AD203B41FA5}">
                      <a16:colId xmlns:a16="http://schemas.microsoft.com/office/drawing/2014/main" xmlns="" val="20000"/>
                    </a:ext>
                  </a:extLst>
                </a:gridCol>
                <a:gridCol w="2651760">
                  <a:extLst>
                    <a:ext uri="{9D8B030D-6E8A-4147-A177-3AD203B41FA5}">
                      <a16:colId xmlns:a16="http://schemas.microsoft.com/office/drawing/2014/main" xmlns="" val="20001"/>
                    </a:ext>
                  </a:extLst>
                </a:gridCol>
                <a:gridCol w="2527291">
                  <a:extLst>
                    <a:ext uri="{9D8B030D-6E8A-4147-A177-3AD203B41FA5}">
                      <a16:colId xmlns:a16="http://schemas.microsoft.com/office/drawing/2014/main" xmlns="" val="20002"/>
                    </a:ext>
                  </a:extLst>
                </a:gridCol>
                <a:gridCol w="4347678">
                  <a:extLst>
                    <a:ext uri="{9D8B030D-6E8A-4147-A177-3AD203B41FA5}">
                      <a16:colId xmlns:a16="http://schemas.microsoft.com/office/drawing/2014/main" xmlns="" val="20003"/>
                    </a:ext>
                  </a:extLst>
                </a:gridCol>
                <a:gridCol w="4142709">
                  <a:extLst>
                    <a:ext uri="{9D8B030D-6E8A-4147-A177-3AD203B41FA5}">
                      <a16:colId xmlns:a16="http://schemas.microsoft.com/office/drawing/2014/main" xmlns="" val="20004"/>
                    </a:ext>
                  </a:extLst>
                </a:gridCol>
                <a:gridCol w="4048867">
                  <a:extLst>
                    <a:ext uri="{9D8B030D-6E8A-4147-A177-3AD203B41FA5}">
                      <a16:colId xmlns:a16="http://schemas.microsoft.com/office/drawing/2014/main" xmlns="" val="34405635"/>
                    </a:ext>
                  </a:extLst>
                </a:gridCol>
              </a:tblGrid>
              <a:tr h="1612884">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4th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10000"/>
                  </a:ext>
                </a:extLst>
              </a:tr>
              <a:tr h="5153244">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just" defTabSz="914400" rtl="0" eaLnBrk="1" latinLnBrk="0" hangingPunct="1">
                        <a:lnSpc>
                          <a:spcPct val="150000"/>
                        </a:lnSpc>
                        <a:spcAft>
                          <a:spcPts val="0"/>
                        </a:spcAft>
                      </a:pPr>
                      <a:r>
                        <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HPP 4.8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just">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r>
                        <a:rPr lang="en-GB"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progress reports on resistance and liberation heritage routes sites </a:t>
                      </a:r>
                      <a:endPar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algn="just">
                        <a:lnSpc>
                          <a:spcPct val="150000"/>
                        </a:lnSpc>
                        <a:spcBef>
                          <a:spcPts val="0"/>
                        </a:spcBef>
                        <a:spcAft>
                          <a:spcPts val="0"/>
                        </a:spcAft>
                      </a:pPr>
                      <a:r>
                        <a:rPr lang="en-ZA" sz="3200" b="0" dirty="0">
                          <a:solidFill>
                            <a:srgbClr val="000000"/>
                          </a:solidFill>
                          <a:effectLst/>
                          <a:latin typeface="Calibri" panose="020F0502020204030204" pitchFamily="34" charset="0"/>
                          <a:ea typeface="Arial Narrow" panose="020B0606020202030204" pitchFamily="34" charset="0"/>
                          <a:cs typeface="Calibri" panose="020F0502020204030204" pitchFamily="34" charset="0"/>
                        </a:rPr>
                        <a:t> One (1) annual progress report on resistance and liberation on resistance and liberation heritage route sites was developed.</a:t>
                      </a:r>
                      <a:endPar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ZA" sz="3200" b="0" dirty="0">
                          <a:solidFill>
                            <a:srgbClr val="000000"/>
                          </a:solidFill>
                          <a:effectLst/>
                          <a:latin typeface="Calibri" panose="020F0502020204030204" pitchFamily="34" charset="0"/>
                          <a:ea typeface="Arial Narrow" panose="020B0606020202030204" pitchFamily="34" charset="0"/>
                          <a:cs typeface="Calibri" panose="020F0502020204030204" pitchFamily="34" charset="0"/>
                        </a:rPr>
                        <a:t> </a:t>
                      </a:r>
                      <a:endPar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algn="ctr">
                        <a:lnSpc>
                          <a:spcPct val="150000"/>
                        </a:lnSpc>
                        <a:spcBef>
                          <a:spcPts val="0"/>
                        </a:spcBef>
                        <a:spcAft>
                          <a:spcPts val="0"/>
                        </a:spcAft>
                      </a:pPr>
                      <a:r>
                        <a:rPr lang="en-ZA" sz="3200" b="0" kern="1200" dirty="0">
                          <a:solidFill>
                            <a:srgbClr val="000000"/>
                          </a:solidFill>
                          <a:effectLst/>
                          <a:latin typeface="Calibri" panose="020F0502020204030204" pitchFamily="34" charset="0"/>
                          <a:ea typeface="+mn-ea"/>
                          <a:cs typeface="Calibri" panose="020F0502020204030204" pitchFamily="34" charset="0"/>
                        </a:rPr>
                        <a:t> -</a:t>
                      </a:r>
                      <a:endPar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algn="ctr">
                        <a:lnSpc>
                          <a:spcPct val="150000"/>
                        </a:lnSpc>
                        <a:spcBef>
                          <a:spcPts val="0"/>
                        </a:spcBef>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1179827608"/>
                  </a:ext>
                </a:extLst>
              </a:tr>
            </a:tbl>
          </a:graphicData>
        </a:graphic>
      </p:graphicFrame>
      <p:sp>
        <p:nvSpPr>
          <p:cNvPr id="8" name="TextBox 7">
            <a:extLst>
              <a:ext uri="{FF2B5EF4-FFF2-40B4-BE49-F238E27FC236}">
                <a16:creationId xmlns:a16="http://schemas.microsoft.com/office/drawing/2014/main" xmlns="" id="{CBA581F0-5F3F-C225-CF81-76E9751FAEDC}"/>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55</a:t>
            </a:r>
            <a:endParaRPr lang="en-ZA" dirty="0"/>
          </a:p>
        </p:txBody>
      </p:sp>
    </p:spTree>
    <p:extLst>
      <p:ext uri="{BB962C8B-B14F-4D97-AF65-F5344CB8AC3E}">
        <p14:creationId xmlns:p14="http://schemas.microsoft.com/office/powerpoint/2010/main" xmlns="" val="336569100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
            <a:extLst>
              <a:ext uri="{FF2B5EF4-FFF2-40B4-BE49-F238E27FC236}">
                <a16:creationId xmlns:a16="http://schemas.microsoft.com/office/drawing/2014/main" xmlns="" id="{C4341FFF-4077-43AD-8BB1-B5DFB4BA608D}"/>
              </a:ext>
            </a:extLst>
          </p:cNvPr>
          <p:cNvSpPr txBox="1"/>
          <p:nvPr/>
        </p:nvSpPr>
        <p:spPr>
          <a:xfrm>
            <a:off x="255180" y="841907"/>
            <a:ext cx="23710605"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4:HERITAGE PROMOTION AND PRESERVATION…CONT</a:t>
            </a:r>
            <a:endParaRPr sz="4800" b="1" dirty="0">
              <a:solidFill>
                <a:srgbClr val="E3801E"/>
              </a:solidFill>
              <a:latin typeface="+mj-lt"/>
            </a:endParaRPr>
          </a:p>
        </p:txBody>
      </p:sp>
      <p:graphicFrame>
        <p:nvGraphicFramePr>
          <p:cNvPr id="4" name="Content Placeholder 4">
            <a:extLst>
              <a:ext uri="{FF2B5EF4-FFF2-40B4-BE49-F238E27FC236}">
                <a16:creationId xmlns:a16="http://schemas.microsoft.com/office/drawing/2014/main" xmlns="" id="{E5935F3B-2A78-4AD8-97A9-37AAE7457C13}"/>
              </a:ext>
            </a:extLst>
          </p:cNvPr>
          <p:cNvGraphicFramePr>
            <a:graphicFrameLocks/>
          </p:cNvGraphicFramePr>
          <p:nvPr>
            <p:extLst>
              <p:ext uri="{D42A27DB-BD31-4B8C-83A1-F6EECF244321}">
                <p14:modId xmlns:p14="http://schemas.microsoft.com/office/powerpoint/2010/main" xmlns="" val="2677570085"/>
              </p:ext>
            </p:extLst>
          </p:nvPr>
        </p:nvGraphicFramePr>
        <p:xfrm>
          <a:off x="0" y="3178365"/>
          <a:ext cx="24383998" cy="8608889"/>
        </p:xfrm>
        <a:graphic>
          <a:graphicData uri="http://schemas.openxmlformats.org/drawingml/2006/table">
            <a:tbl>
              <a:tblPr firstRow="1" bandRow="1"/>
              <a:tblGrid>
                <a:gridCol w="2279803">
                  <a:extLst>
                    <a:ext uri="{9D8B030D-6E8A-4147-A177-3AD203B41FA5}">
                      <a16:colId xmlns:a16="http://schemas.microsoft.com/office/drawing/2014/main" xmlns="" val="3818714078"/>
                    </a:ext>
                  </a:extLst>
                </a:gridCol>
                <a:gridCol w="3160877">
                  <a:extLst>
                    <a:ext uri="{9D8B030D-6E8A-4147-A177-3AD203B41FA5}">
                      <a16:colId xmlns:a16="http://schemas.microsoft.com/office/drawing/2014/main" xmlns="" val="2618374786"/>
                    </a:ext>
                  </a:extLst>
                </a:gridCol>
                <a:gridCol w="2468880">
                  <a:extLst>
                    <a:ext uri="{9D8B030D-6E8A-4147-A177-3AD203B41FA5}">
                      <a16:colId xmlns:a16="http://schemas.microsoft.com/office/drawing/2014/main" xmlns="" val="2153127533"/>
                    </a:ext>
                  </a:extLst>
                </a:gridCol>
                <a:gridCol w="3086100">
                  <a:extLst>
                    <a:ext uri="{9D8B030D-6E8A-4147-A177-3AD203B41FA5}">
                      <a16:colId xmlns:a16="http://schemas.microsoft.com/office/drawing/2014/main" xmlns="" val="1413623560"/>
                    </a:ext>
                  </a:extLst>
                </a:gridCol>
                <a:gridCol w="4389120">
                  <a:extLst>
                    <a:ext uri="{9D8B030D-6E8A-4147-A177-3AD203B41FA5}">
                      <a16:colId xmlns:a16="http://schemas.microsoft.com/office/drawing/2014/main" xmlns="" val="2068525527"/>
                    </a:ext>
                  </a:extLst>
                </a:gridCol>
                <a:gridCol w="5692140">
                  <a:extLst>
                    <a:ext uri="{9D8B030D-6E8A-4147-A177-3AD203B41FA5}">
                      <a16:colId xmlns:a16="http://schemas.microsoft.com/office/drawing/2014/main" xmlns="" val="552481170"/>
                    </a:ext>
                  </a:extLst>
                </a:gridCol>
                <a:gridCol w="3307078">
                  <a:extLst>
                    <a:ext uri="{9D8B030D-6E8A-4147-A177-3AD203B41FA5}">
                      <a16:colId xmlns:a16="http://schemas.microsoft.com/office/drawing/2014/main" xmlns="" val="3246250724"/>
                    </a:ext>
                  </a:extLst>
                </a:gridCol>
              </a:tblGrid>
              <a:tr h="542070">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mn-lt"/>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mn-lt"/>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mn-lt"/>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mn-lt"/>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mn-lt"/>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mn-lt"/>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solidFill>
                            <a:schemeClr val="bg1"/>
                          </a:solidFill>
                          <a:effectLst/>
                          <a:uLnTx/>
                          <a:uFillTx/>
                          <a:latin typeface="+mn-lt"/>
                          <a:cs typeface="Calibri" panose="020F0502020204030204" pitchFamily="34" charset="0"/>
                        </a:rPr>
                        <a:t>4th Q</a:t>
                      </a:r>
                      <a:r>
                        <a:rPr kumimoji="0" lang="en-US" sz="2800" u="none" strike="noStrike" cap="none" normalizeH="0" baseline="0" dirty="0">
                          <a:ln>
                            <a:noFill/>
                          </a:ln>
                          <a:solidFill>
                            <a:schemeClr val="bg1"/>
                          </a:solidFill>
                          <a:effectLst/>
                          <a:latin typeface="+mn-lt"/>
                          <a:cs typeface="Calibri" panose="020F0502020204030204" pitchFamily="34" charset="0"/>
                        </a:rPr>
                        <a:t>UARTER TARGET</a:t>
                      </a:r>
                      <a:endParaRPr kumimoji="0" lang="en-US" sz="2800" b="1" i="0" u="none" strike="noStrike" cap="none" normalizeH="0" baseline="0" dirty="0">
                        <a:ln>
                          <a:noFill/>
                        </a:ln>
                        <a:solidFill>
                          <a:schemeClr val="bg1"/>
                        </a:solidFill>
                        <a:effectLst/>
                        <a:latin typeface="+mn-lt"/>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mn-lt"/>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mn-lt"/>
                          <a:ea typeface="MS PGothic" pitchFamily="34" charset="-128"/>
                          <a:cs typeface="Calibri" panose="020F0502020204030204" pitchFamily="34" charset="0"/>
                        </a:rPr>
                        <a:t>MARCH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mn-lt"/>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mn-lt"/>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mn-lt"/>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251896278"/>
                  </a:ext>
                </a:extLst>
              </a:tr>
              <a:tr h="1506037">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just" defTabSz="914400" rtl="0" eaLnBrk="1" latinLnBrk="0" hangingPunct="1">
                        <a:lnSpc>
                          <a:spcPct val="150000"/>
                        </a:lnSpc>
                        <a:spcAft>
                          <a:spcPts val="0"/>
                        </a:spcAft>
                      </a:pPr>
                      <a:r>
                        <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HHP 4.9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just">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 records digitised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180(100 treason trial dictabelts</a:t>
                      </a:r>
                      <a:r>
                        <a:rPr lang="en-GB"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80 TRC Audio tapes</a:t>
                      </a:r>
                      <a:endPar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just">
                        <a:lnSpc>
                          <a:spcPct val="150000"/>
                        </a:lnSpc>
                        <a:spcAft>
                          <a:spcPts val="0"/>
                        </a:spcAft>
                      </a:pPr>
                      <a:r>
                        <a:rPr lang="en-ZA" sz="3200" kern="1200" dirty="0">
                          <a:solidFill>
                            <a:srgbClr val="000000"/>
                          </a:solidFill>
                          <a:effectLst/>
                          <a:latin typeface="Calibri" panose="020F0502020204030204" pitchFamily="34" charset="0"/>
                          <a:ea typeface="+mn-ea"/>
                          <a:cs typeface="Calibri" panose="020F0502020204030204" pitchFamily="34" charset="0"/>
                        </a:rPr>
                        <a:t>25 treason trial </a:t>
                      </a:r>
                    </a:p>
                    <a:p>
                      <a:pPr algn="just">
                        <a:lnSpc>
                          <a:spcPct val="150000"/>
                        </a:lnSpc>
                        <a:spcAft>
                          <a:spcPts val="0"/>
                        </a:spcAft>
                      </a:pPr>
                      <a:r>
                        <a:rPr lang="en-ZA" sz="3200" kern="1200" dirty="0">
                          <a:solidFill>
                            <a:srgbClr val="000000"/>
                          </a:solidFill>
                          <a:effectLst/>
                          <a:latin typeface="Calibri" panose="020F0502020204030204" pitchFamily="34" charset="0"/>
                          <a:ea typeface="+mn-ea"/>
                          <a:cs typeface="Calibri" panose="020F0502020204030204" pitchFamily="34" charset="0"/>
                        </a:rPr>
                        <a:t>Dictabelts</a:t>
                      </a:r>
                    </a:p>
                    <a:p>
                      <a:pPr algn="just">
                        <a:lnSpc>
                          <a:spcPct val="150000"/>
                        </a:lnSpc>
                        <a:spcAft>
                          <a:spcPts val="0"/>
                        </a:spcAft>
                      </a:pPr>
                      <a:r>
                        <a:rPr lang="en-ZA" sz="3200" kern="1200" dirty="0">
                          <a:solidFill>
                            <a:srgbClr val="000000"/>
                          </a:solidFill>
                          <a:effectLst/>
                          <a:latin typeface="Calibri" panose="020F0502020204030204" pitchFamily="34" charset="0"/>
                          <a:ea typeface="+mn-ea"/>
                          <a:cs typeface="Calibri" panose="020F0502020204030204" pitchFamily="34" charset="0"/>
                        </a:rPr>
                        <a:t> </a:t>
                      </a:r>
                    </a:p>
                    <a:p>
                      <a:pPr algn="just">
                        <a:lnSpc>
                          <a:spcPct val="150000"/>
                        </a:lnSpc>
                        <a:spcAft>
                          <a:spcPts val="0"/>
                        </a:spcAft>
                      </a:pPr>
                      <a:r>
                        <a:rPr lang="en-ZA" sz="3200" kern="1200" dirty="0">
                          <a:solidFill>
                            <a:srgbClr val="000000"/>
                          </a:solidFill>
                          <a:effectLst/>
                          <a:latin typeface="Calibri" panose="020F0502020204030204" pitchFamily="34" charset="0"/>
                          <a:ea typeface="+mn-ea"/>
                          <a:cs typeface="Calibri" panose="020F0502020204030204" pitchFamily="34" charset="0"/>
                        </a:rPr>
                        <a:t>20 TRC audio tapes</a:t>
                      </a:r>
                      <a:endParaRPr lang="en-ZA" sz="3200" dirty="0">
                        <a:solidFill>
                          <a:srgbClr val="000000"/>
                        </a:solidFill>
                        <a:latin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Arial Narrow" panose="020B0606020202030204" pitchFamily="34" charset="0"/>
                          <a:cs typeface="Calibri" panose="020F0502020204030204" pitchFamily="34" charset="0"/>
                        </a:rPr>
                        <a:t>A total of 49 records were digitised as follows:</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n-ZA" sz="3200" dirty="0">
                          <a:solidFill>
                            <a:srgbClr val="000000"/>
                          </a:solidFill>
                          <a:effectLst/>
                          <a:latin typeface="Calibri" panose="020F0502020204030204" pitchFamily="34" charset="0"/>
                          <a:ea typeface="Arial Narrow" panose="020B0606020202030204" pitchFamily="34" charset="0"/>
                          <a:cs typeface="Calibri" panose="020F0502020204030204" pitchFamily="34" charset="0"/>
                        </a:rPr>
                        <a:t>27 Treason Trial Dictabelts Digitised.</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n-ZA" sz="3200" dirty="0">
                          <a:solidFill>
                            <a:srgbClr val="000000"/>
                          </a:solidFill>
                          <a:effectLst/>
                          <a:latin typeface="Calibri" panose="020F0502020204030204" pitchFamily="34" charset="0"/>
                          <a:ea typeface="Arial Narrow" panose="020B0606020202030204" pitchFamily="34" charset="0"/>
                          <a:cs typeface="Calibri" panose="020F0502020204030204" pitchFamily="34" charset="0"/>
                        </a:rPr>
                        <a:t>22 Truth</a:t>
                      </a:r>
                      <a:r>
                        <a:rPr lang="en-US" sz="3200" dirty="0">
                          <a:solidFill>
                            <a:srgbClr val="000000"/>
                          </a:solidFill>
                          <a:effectLst/>
                          <a:latin typeface="Calibri" panose="020F0502020204030204" pitchFamily="34" charset="0"/>
                          <a:ea typeface="Arial Narrow" panose="020B0606020202030204" pitchFamily="34" charset="0"/>
                          <a:cs typeface="Calibri" panose="020F0502020204030204" pitchFamily="34" charset="0"/>
                        </a:rPr>
                        <a:t>, and Reconciliation (TRC) Audio Tapes.</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just">
                        <a:lnSpc>
                          <a:spcPct val="150000"/>
                        </a:lnSpc>
                        <a:spcAft>
                          <a:spcPts val="0"/>
                        </a:spcAft>
                      </a:pPr>
                      <a:r>
                        <a:rPr lang="en-US" sz="3200" dirty="0">
                          <a:solidFill>
                            <a:srgbClr val="000000"/>
                          </a:solidFill>
                          <a:effectLst/>
                          <a:latin typeface="Calibri" panose="020F0502020204030204" pitchFamily="34" charset="0"/>
                          <a:ea typeface="Arial Narrow" panose="020B0606020202030204" pitchFamily="34" charset="0"/>
                          <a:cs typeface="Calibri" panose="020F0502020204030204" pitchFamily="34" charset="0"/>
                        </a:rPr>
                        <a:t>Targets on both Dictabelts and audiotapes have been exceeded because of the involvement and work done by the unemployed Youth who were appointed through the Presidential Employment Stimulus Programme (PESP), a Presidential Project aimed at relieving youth unemployment.</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algn="ctr">
                        <a:lnSpc>
                          <a:spcPct val="150000"/>
                        </a:lnSpc>
                        <a:spcBef>
                          <a:spcPts val="0"/>
                        </a:spcBef>
                        <a:spcAft>
                          <a:spcPts val="0"/>
                        </a:spcAft>
                      </a:pP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185302066"/>
                  </a:ext>
                </a:extLst>
              </a:tr>
            </a:tbl>
          </a:graphicData>
        </a:graphic>
      </p:graphicFrame>
      <p:sp>
        <p:nvSpPr>
          <p:cNvPr id="5" name="TextBox 4">
            <a:extLst>
              <a:ext uri="{FF2B5EF4-FFF2-40B4-BE49-F238E27FC236}">
                <a16:creationId xmlns:a16="http://schemas.microsoft.com/office/drawing/2014/main" xmlns="" id="{BA59B02A-55A7-22DF-31D4-FEED86743478}"/>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56</a:t>
            </a:r>
            <a:endParaRPr lang="en-ZA" dirty="0"/>
          </a:p>
        </p:txBody>
      </p:sp>
    </p:spTree>
    <p:extLst>
      <p:ext uri="{BB962C8B-B14F-4D97-AF65-F5344CB8AC3E}">
        <p14:creationId xmlns:p14="http://schemas.microsoft.com/office/powerpoint/2010/main" xmlns="" val="2062306867"/>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
            <a:extLst>
              <a:ext uri="{FF2B5EF4-FFF2-40B4-BE49-F238E27FC236}">
                <a16:creationId xmlns:a16="http://schemas.microsoft.com/office/drawing/2014/main" xmlns="" id="{C4341FFF-4077-43AD-8BB1-B5DFB4BA608D}"/>
              </a:ext>
            </a:extLst>
          </p:cNvPr>
          <p:cNvSpPr txBox="1"/>
          <p:nvPr/>
        </p:nvSpPr>
        <p:spPr>
          <a:xfrm>
            <a:off x="255180" y="841907"/>
            <a:ext cx="23710605"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4:HERITAGE PROMOTION AND PRESERVATION…CONT</a:t>
            </a:r>
            <a:endParaRPr sz="4800" b="1" dirty="0">
              <a:solidFill>
                <a:srgbClr val="E3801E"/>
              </a:solidFill>
              <a:latin typeface="+mj-lt"/>
            </a:endParaRPr>
          </a:p>
        </p:txBody>
      </p:sp>
      <p:graphicFrame>
        <p:nvGraphicFramePr>
          <p:cNvPr id="4" name="Content Placeholder 4">
            <a:extLst>
              <a:ext uri="{FF2B5EF4-FFF2-40B4-BE49-F238E27FC236}">
                <a16:creationId xmlns:a16="http://schemas.microsoft.com/office/drawing/2014/main" xmlns="" id="{EB6962B2-93A6-4CAF-A536-B73D2663BFB2}"/>
              </a:ext>
            </a:extLst>
          </p:cNvPr>
          <p:cNvGraphicFramePr>
            <a:graphicFrameLocks/>
          </p:cNvGraphicFramePr>
          <p:nvPr>
            <p:extLst>
              <p:ext uri="{D42A27DB-BD31-4B8C-83A1-F6EECF244321}">
                <p14:modId xmlns:p14="http://schemas.microsoft.com/office/powerpoint/2010/main" xmlns="" val="1407466064"/>
              </p:ext>
            </p:extLst>
          </p:nvPr>
        </p:nvGraphicFramePr>
        <p:xfrm>
          <a:off x="255180" y="3010740"/>
          <a:ext cx="23907841" cy="8446637"/>
        </p:xfrm>
        <a:graphic>
          <a:graphicData uri="http://schemas.openxmlformats.org/drawingml/2006/table">
            <a:tbl>
              <a:tblPr firstRow="1" bandRow="1"/>
              <a:tblGrid>
                <a:gridCol w="2235284">
                  <a:extLst>
                    <a:ext uri="{9D8B030D-6E8A-4147-A177-3AD203B41FA5}">
                      <a16:colId xmlns:a16="http://schemas.microsoft.com/office/drawing/2014/main" xmlns="" val="3818714078"/>
                    </a:ext>
                  </a:extLst>
                </a:gridCol>
                <a:gridCol w="3790267">
                  <a:extLst>
                    <a:ext uri="{9D8B030D-6E8A-4147-A177-3AD203B41FA5}">
                      <a16:colId xmlns:a16="http://schemas.microsoft.com/office/drawing/2014/main" xmlns="" val="2618374786"/>
                    </a:ext>
                  </a:extLst>
                </a:gridCol>
                <a:gridCol w="2446788">
                  <a:extLst>
                    <a:ext uri="{9D8B030D-6E8A-4147-A177-3AD203B41FA5}">
                      <a16:colId xmlns:a16="http://schemas.microsoft.com/office/drawing/2014/main" xmlns="" val="2153127533"/>
                    </a:ext>
                  </a:extLst>
                </a:gridCol>
                <a:gridCol w="2898465">
                  <a:extLst>
                    <a:ext uri="{9D8B030D-6E8A-4147-A177-3AD203B41FA5}">
                      <a16:colId xmlns:a16="http://schemas.microsoft.com/office/drawing/2014/main" xmlns="" val="1413623560"/>
                    </a:ext>
                  </a:extLst>
                </a:gridCol>
                <a:gridCol w="5107056">
                  <a:extLst>
                    <a:ext uri="{9D8B030D-6E8A-4147-A177-3AD203B41FA5}">
                      <a16:colId xmlns:a16="http://schemas.microsoft.com/office/drawing/2014/main" xmlns="" val="2068525527"/>
                    </a:ext>
                  </a:extLst>
                </a:gridCol>
                <a:gridCol w="4052998">
                  <a:extLst>
                    <a:ext uri="{9D8B030D-6E8A-4147-A177-3AD203B41FA5}">
                      <a16:colId xmlns:a16="http://schemas.microsoft.com/office/drawing/2014/main" xmlns="" val="552481170"/>
                    </a:ext>
                  </a:extLst>
                </a:gridCol>
                <a:gridCol w="3376983">
                  <a:extLst>
                    <a:ext uri="{9D8B030D-6E8A-4147-A177-3AD203B41FA5}">
                      <a16:colId xmlns:a16="http://schemas.microsoft.com/office/drawing/2014/main" xmlns="" val="3246250724"/>
                    </a:ext>
                  </a:extLst>
                </a:gridCol>
              </a:tblGrid>
              <a:tr h="1333444">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4th Q</a:t>
                      </a:r>
                      <a:r>
                        <a:rPr kumimoji="0" lang="en-US" sz="2800" u="none" strike="noStrike" cap="none" normalizeH="0" baseline="0" dirty="0">
                          <a:ln>
                            <a:noFill/>
                          </a:ln>
                          <a:effectLst/>
                          <a:latin typeface="Calibri" panose="020F0502020204030204" pitchFamily="34" charset="0"/>
                          <a:cs typeface="Calibri" panose="020F0502020204030204" pitchFamily="34" charset="0"/>
                        </a:rPr>
                        <a:t>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251896278"/>
                  </a:ext>
                </a:extLst>
              </a:tr>
              <a:tr h="7077383">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just" defTabSz="914400" rtl="0" eaLnBrk="1" latinLnBrk="0" hangingPunct="1">
                        <a:lnSpc>
                          <a:spcPct val="150000"/>
                        </a:lnSpc>
                        <a:spcAft>
                          <a:spcPts val="0"/>
                        </a:spcAft>
                      </a:pPr>
                      <a:r>
                        <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HHP 4.10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just">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r>
                        <a:rPr lang="en-GB"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newly build or modular libraries supported financially per year</a:t>
                      </a:r>
                      <a:endPar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just">
                        <a:lnSpc>
                          <a:spcPct val="150000"/>
                        </a:lnSpc>
                        <a:spcAft>
                          <a:spcPts val="0"/>
                        </a:spcAft>
                      </a:pPr>
                      <a:r>
                        <a:rPr lang="en-US" sz="3200" dirty="0">
                          <a:solidFill>
                            <a:srgbClr val="000000"/>
                          </a:solidFill>
                          <a:effectLst/>
                          <a:latin typeface="Calibri" panose="020F0502020204030204" pitchFamily="34" charset="0"/>
                          <a:ea typeface="Arial Narrow" panose="020B0606020202030204" pitchFamily="34" charset="0"/>
                          <a:cs typeface="Calibri" panose="020F0502020204030204" pitchFamily="34" charset="0"/>
                        </a:rPr>
                        <a:t>26 newly built and / or modular libraries were financially supported. </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ctr">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algn="ctr">
                        <a:lnSpc>
                          <a:spcPct val="150000"/>
                        </a:lnSpc>
                        <a:spcBef>
                          <a:spcPts val="0"/>
                        </a:spcBef>
                        <a:spcAft>
                          <a:spcPts val="0"/>
                        </a:spcAft>
                      </a:pP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1965260455"/>
                  </a:ext>
                </a:extLst>
              </a:tr>
            </a:tbl>
          </a:graphicData>
        </a:graphic>
      </p:graphicFrame>
      <p:sp>
        <p:nvSpPr>
          <p:cNvPr id="5" name="TextBox 4">
            <a:extLst>
              <a:ext uri="{FF2B5EF4-FFF2-40B4-BE49-F238E27FC236}">
                <a16:creationId xmlns:a16="http://schemas.microsoft.com/office/drawing/2014/main" xmlns="" id="{BC4AB290-80A5-88D0-1860-2B5694387EBE}"/>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57</a:t>
            </a:r>
            <a:endParaRPr lang="en-ZA" dirty="0"/>
          </a:p>
        </p:txBody>
      </p:sp>
    </p:spTree>
    <p:extLst>
      <p:ext uri="{BB962C8B-B14F-4D97-AF65-F5344CB8AC3E}">
        <p14:creationId xmlns:p14="http://schemas.microsoft.com/office/powerpoint/2010/main" xmlns="" val="3624759957"/>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
            <a:extLst>
              <a:ext uri="{FF2B5EF4-FFF2-40B4-BE49-F238E27FC236}">
                <a16:creationId xmlns:a16="http://schemas.microsoft.com/office/drawing/2014/main" xmlns="" id="{C4341FFF-4077-43AD-8BB1-B5DFB4BA608D}"/>
              </a:ext>
            </a:extLst>
          </p:cNvPr>
          <p:cNvSpPr txBox="1"/>
          <p:nvPr/>
        </p:nvSpPr>
        <p:spPr>
          <a:xfrm>
            <a:off x="269536" y="428408"/>
            <a:ext cx="23710605"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800" b="1" dirty="0">
                <a:solidFill>
                  <a:srgbClr val="E3801E"/>
                </a:solidFill>
                <a:latin typeface="+mj-lt"/>
              </a:rPr>
              <a:t>PROGRAMME 4:HERITAGE PROMOTION AND PRESERVATION…CONT</a:t>
            </a:r>
            <a:endParaRPr sz="4800" b="1" dirty="0">
              <a:solidFill>
                <a:srgbClr val="E3801E"/>
              </a:solidFill>
              <a:latin typeface="+mj-lt"/>
            </a:endParaRPr>
          </a:p>
        </p:txBody>
      </p:sp>
      <p:graphicFrame>
        <p:nvGraphicFramePr>
          <p:cNvPr id="4" name="Content Placeholder 4">
            <a:extLst>
              <a:ext uri="{FF2B5EF4-FFF2-40B4-BE49-F238E27FC236}">
                <a16:creationId xmlns:a16="http://schemas.microsoft.com/office/drawing/2014/main" xmlns="" id="{6A7B1944-BCAE-422E-A64F-BDC74F3579F1}"/>
              </a:ext>
            </a:extLst>
          </p:cNvPr>
          <p:cNvGraphicFramePr>
            <a:graphicFrameLocks/>
          </p:cNvGraphicFramePr>
          <p:nvPr>
            <p:extLst>
              <p:ext uri="{D42A27DB-BD31-4B8C-83A1-F6EECF244321}">
                <p14:modId xmlns:p14="http://schemas.microsoft.com/office/powerpoint/2010/main" xmlns="" val="1829310339"/>
              </p:ext>
            </p:extLst>
          </p:nvPr>
        </p:nvGraphicFramePr>
        <p:xfrm>
          <a:off x="2" y="3118734"/>
          <a:ext cx="24383998" cy="5951407"/>
        </p:xfrm>
        <a:graphic>
          <a:graphicData uri="http://schemas.openxmlformats.org/drawingml/2006/table">
            <a:tbl>
              <a:tblPr firstRow="1" bandRow="1"/>
              <a:tblGrid>
                <a:gridCol w="2279803">
                  <a:extLst>
                    <a:ext uri="{9D8B030D-6E8A-4147-A177-3AD203B41FA5}">
                      <a16:colId xmlns:a16="http://schemas.microsoft.com/office/drawing/2014/main" xmlns="" val="3818714078"/>
                    </a:ext>
                  </a:extLst>
                </a:gridCol>
                <a:gridCol w="3865755">
                  <a:extLst>
                    <a:ext uri="{9D8B030D-6E8A-4147-A177-3AD203B41FA5}">
                      <a16:colId xmlns:a16="http://schemas.microsoft.com/office/drawing/2014/main" xmlns="" val="2618374786"/>
                    </a:ext>
                  </a:extLst>
                </a:gridCol>
                <a:gridCol w="2874539">
                  <a:extLst>
                    <a:ext uri="{9D8B030D-6E8A-4147-A177-3AD203B41FA5}">
                      <a16:colId xmlns:a16="http://schemas.microsoft.com/office/drawing/2014/main" xmlns="" val="2153127533"/>
                    </a:ext>
                  </a:extLst>
                </a:gridCol>
                <a:gridCol w="2577172">
                  <a:extLst>
                    <a:ext uri="{9D8B030D-6E8A-4147-A177-3AD203B41FA5}">
                      <a16:colId xmlns:a16="http://schemas.microsoft.com/office/drawing/2014/main" xmlns="" val="1413623560"/>
                    </a:ext>
                  </a:extLst>
                </a:gridCol>
                <a:gridCol w="4802403">
                  <a:extLst>
                    <a:ext uri="{9D8B030D-6E8A-4147-A177-3AD203B41FA5}">
                      <a16:colId xmlns:a16="http://schemas.microsoft.com/office/drawing/2014/main" xmlns="" val="2068525527"/>
                    </a:ext>
                  </a:extLst>
                </a:gridCol>
                <a:gridCol w="4161878">
                  <a:extLst>
                    <a:ext uri="{9D8B030D-6E8A-4147-A177-3AD203B41FA5}">
                      <a16:colId xmlns:a16="http://schemas.microsoft.com/office/drawing/2014/main" xmlns="" val="552481170"/>
                    </a:ext>
                  </a:extLst>
                </a:gridCol>
                <a:gridCol w="3822448">
                  <a:extLst>
                    <a:ext uri="{9D8B030D-6E8A-4147-A177-3AD203B41FA5}">
                      <a16:colId xmlns:a16="http://schemas.microsoft.com/office/drawing/2014/main" xmlns="" val="3246250724"/>
                    </a:ext>
                  </a:extLst>
                </a:gridCol>
              </a:tblGrid>
              <a:tr h="1814678">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2021/22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4th Q</a:t>
                      </a: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MARCH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251896278"/>
                  </a:ext>
                </a:extLst>
              </a:tr>
              <a:tr h="4136729">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just" defTabSz="914400" rtl="0" eaLnBrk="1" latinLnBrk="0" hangingPunct="1">
                        <a:lnSpc>
                          <a:spcPct val="150000"/>
                        </a:lnSpc>
                        <a:spcAft>
                          <a:spcPts val="0"/>
                        </a:spcAft>
                      </a:pPr>
                      <a:r>
                        <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HHP</a:t>
                      </a:r>
                      <a:r>
                        <a:rPr lang="en-GB" sz="3200" b="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4.11</a:t>
                      </a:r>
                      <a:endPar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mpd="sng">
                      <a:solidFill>
                        <a:sysClr val="window" lastClr="FFFFFF"/>
                      </a:solidFill>
                    </a:lnL>
                    <a:lnR w="12700" cap="flat" cmpd="sng" algn="ctr">
                      <a:solidFill>
                        <a:schemeClr val="tx1"/>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just">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r>
                        <a:rPr lang="en-GB"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Gazette notices on standardised geographical names published</a:t>
                      </a:r>
                      <a:endPar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ctr">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Arial Narrow" panose="020B0606020202030204" pitchFamily="34" charset="0"/>
                          <a:cs typeface="Calibri" panose="020F0502020204030204" pitchFamily="34" charset="0"/>
                        </a:rPr>
                        <a:t>One (1) Government gazette published on 16 </a:t>
                      </a:r>
                      <a:r>
                        <a:rPr lang="en-US" sz="3200" dirty="0">
                          <a:solidFill>
                            <a:srgbClr val="000000"/>
                          </a:solidFill>
                          <a:effectLst/>
                          <a:latin typeface="Calibri" panose="020F0502020204030204" pitchFamily="34" charset="0"/>
                          <a:ea typeface="Arial Narrow" panose="020B0606020202030204" pitchFamily="34" charset="0"/>
                          <a:cs typeface="Calibri" panose="020F0502020204030204" pitchFamily="34" charset="0"/>
                        </a:rPr>
                        <a:t>March 2022.</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ctr">
                        <a:lnSpc>
                          <a:spcPct val="150000"/>
                        </a:lnSpc>
                        <a:spcAft>
                          <a:spcPts val="0"/>
                        </a:spcAft>
                      </a:pPr>
                      <a:r>
                        <a:rPr lang="en-ZA" sz="3200" dirty="0">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algn="ctr">
                        <a:lnSpc>
                          <a:spcPct val="150000"/>
                        </a:lnSpc>
                        <a:spcBef>
                          <a:spcPts val="0"/>
                        </a:spcBef>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3980613953"/>
                  </a:ext>
                </a:extLst>
              </a:tr>
            </a:tbl>
          </a:graphicData>
        </a:graphic>
      </p:graphicFrame>
      <p:sp>
        <p:nvSpPr>
          <p:cNvPr id="5" name="TextBox 4">
            <a:extLst>
              <a:ext uri="{FF2B5EF4-FFF2-40B4-BE49-F238E27FC236}">
                <a16:creationId xmlns:a16="http://schemas.microsoft.com/office/drawing/2014/main" xmlns="" id="{6C6AA6DA-F538-E391-4592-6DF1CB3DFD68}"/>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r>
              <a:rPr lang="en-US" dirty="0"/>
              <a:t>58</a:t>
            </a:r>
            <a:endParaRPr lang="en-ZA" dirty="0"/>
          </a:p>
        </p:txBody>
      </p:sp>
    </p:spTree>
    <p:extLst>
      <p:ext uri="{BB962C8B-B14F-4D97-AF65-F5344CB8AC3E}">
        <p14:creationId xmlns:p14="http://schemas.microsoft.com/office/powerpoint/2010/main" xmlns="" val="3915520310"/>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INTRODUCTION…"/>
          <p:cNvSpPr txBox="1"/>
          <p:nvPr/>
        </p:nvSpPr>
        <p:spPr>
          <a:xfrm>
            <a:off x="5800725" y="2460528"/>
            <a:ext cx="12782550" cy="3488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13700">
                <a:solidFill>
                  <a:srgbClr val="FFFFFF"/>
                </a:solidFill>
                <a:latin typeface="Gill Sans SemiBold"/>
                <a:ea typeface="Gill Sans SemiBold"/>
                <a:cs typeface="Gill Sans SemiBold"/>
                <a:sym typeface="Gill Sans SemiBold"/>
              </a:defRPr>
            </a:pPr>
            <a:r>
              <a:rPr lang="en-ZA" sz="4400" dirty="0"/>
              <a:t>END OF PERFORMANCE INFORMATION REPORT</a:t>
            </a:r>
          </a:p>
          <a:p>
            <a:pPr>
              <a:defRPr sz="13700">
                <a:solidFill>
                  <a:srgbClr val="FFFFFF"/>
                </a:solidFill>
                <a:latin typeface="Gill Sans SemiBold"/>
                <a:ea typeface="Gill Sans SemiBold"/>
                <a:cs typeface="Gill Sans SemiBold"/>
                <a:sym typeface="Gill Sans SemiBold"/>
              </a:defRPr>
            </a:pPr>
            <a:endParaRPr lang="en-ZA" sz="4400" dirty="0"/>
          </a:p>
          <a:p>
            <a:pPr>
              <a:defRPr sz="13700">
                <a:solidFill>
                  <a:srgbClr val="FFFFFF"/>
                </a:solidFill>
                <a:latin typeface="Gill Sans SemiBold"/>
                <a:ea typeface="Gill Sans SemiBold"/>
                <a:cs typeface="Gill Sans SemiBold"/>
                <a:sym typeface="Gill Sans SemiBold"/>
              </a:defRPr>
            </a:pPr>
            <a:endParaRPr lang="en-ZA" sz="4400" dirty="0"/>
          </a:p>
          <a:p>
            <a:pPr>
              <a:defRPr sz="13700">
                <a:solidFill>
                  <a:srgbClr val="FFFFFF"/>
                </a:solidFill>
                <a:latin typeface="Gill Sans SemiBold"/>
                <a:ea typeface="Gill Sans SemiBold"/>
                <a:cs typeface="Gill Sans SemiBold"/>
                <a:sym typeface="Gill Sans SemiBold"/>
              </a:defRPr>
            </a:pPr>
            <a:endParaRPr lang="en-ZA" sz="4400" dirty="0"/>
          </a:p>
          <a:p>
            <a:pPr>
              <a:defRPr sz="13700">
                <a:solidFill>
                  <a:srgbClr val="FFFFFF"/>
                </a:solidFill>
                <a:latin typeface="Gill Sans SemiBold"/>
                <a:ea typeface="Gill Sans SemiBold"/>
                <a:cs typeface="Gill Sans SemiBold"/>
                <a:sym typeface="Gill Sans SemiBold"/>
              </a:defRPr>
            </a:pPr>
            <a:r>
              <a:rPr lang="en-ZA" sz="4400" dirty="0"/>
              <a:t>BEGINNING OF FINANCIAL PERFORMANCE REPORT </a:t>
            </a:r>
          </a:p>
        </p:txBody>
      </p:sp>
    </p:spTree>
    <p:extLst>
      <p:ext uri="{BB962C8B-B14F-4D97-AF65-F5344CB8AC3E}">
        <p14:creationId xmlns:p14="http://schemas.microsoft.com/office/powerpoint/2010/main" xmlns="" val="67936015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870714"/>
            <a:ext cx="2452015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lang="en-US" sz="9600" b="1" dirty="0">
                <a:solidFill>
                  <a:srgbClr val="E3801E"/>
                </a:solidFill>
              </a:rPr>
              <a:t>PERFORMANCE</a:t>
            </a:r>
            <a:r>
              <a:rPr lang="en-US" sz="9600" b="1" dirty="0"/>
              <a:t> OVERVIEW</a:t>
            </a:r>
          </a:p>
        </p:txBody>
      </p:sp>
    </p:spTree>
    <p:extLst>
      <p:ext uri="{BB962C8B-B14F-4D97-AF65-F5344CB8AC3E}">
        <p14:creationId xmlns:p14="http://schemas.microsoft.com/office/powerpoint/2010/main" xmlns="" val="2480026307"/>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446567" y="4132051"/>
            <a:ext cx="23370363" cy="3057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9600" b="1" i="0" u="none" strike="noStrike" kern="0" cap="none" spc="0" normalizeH="0" baseline="0" noProof="0" dirty="0">
                <a:ln>
                  <a:noFill/>
                </a:ln>
                <a:solidFill>
                  <a:srgbClr val="E3801E"/>
                </a:solidFill>
                <a:effectLst/>
                <a:uLnTx/>
                <a:uFillTx/>
                <a:latin typeface="Gill Sans SemiBold"/>
                <a:sym typeface="Gill Sans SemiBold"/>
              </a:rPr>
              <a:t>FINANCIAL PERFORMANCE REPORT AS AT MARCH 2022</a:t>
            </a:r>
            <a:endParaRPr kumimoji="0" lang="en-US" sz="9600" b="1" i="0" u="none" strike="noStrike" kern="0" cap="none" spc="0" normalizeH="0" baseline="0" noProof="0" dirty="0">
              <a:ln>
                <a:noFill/>
              </a:ln>
              <a:solidFill>
                <a:srgbClr val="E3883C"/>
              </a:solidFill>
              <a:effectLst/>
              <a:uLnTx/>
              <a:uFillTx/>
              <a:latin typeface="Gill Sans SemiBold"/>
              <a:sym typeface="Gill Sans SemiBold"/>
            </a:endParaRPr>
          </a:p>
        </p:txBody>
      </p:sp>
    </p:spTree>
    <p:extLst>
      <p:ext uri="{BB962C8B-B14F-4D97-AF65-F5344CB8AC3E}">
        <p14:creationId xmlns:p14="http://schemas.microsoft.com/office/powerpoint/2010/main" xmlns="" val="93006047"/>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F4B1BD2F-7F26-4FB0-8AAC-50332B7C32C4}"/>
              </a:ext>
            </a:extLst>
          </p:cNvPr>
          <p:cNvSpPr txBox="1"/>
          <p:nvPr/>
        </p:nvSpPr>
        <p:spPr>
          <a:xfrm>
            <a:off x="276447" y="322024"/>
            <a:ext cx="23703694"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Calibri" panose="020F0502020204030204" pitchFamily="34" charset="0"/>
                <a:cs typeface="Calibri" panose="020F0502020204030204" pitchFamily="34" charset="0"/>
                <a:sym typeface="Gill Sans SemiBold"/>
              </a:rPr>
              <a:t>FINANCIAL PERFORMANCE REPORT OUTLINE</a:t>
            </a:r>
            <a:endParaRPr kumimoji="0" sz="6600" b="1" i="0" u="none" strike="noStrike" kern="0" cap="none" spc="0" normalizeH="0" baseline="0" noProof="0" dirty="0">
              <a:ln>
                <a:noFill/>
              </a:ln>
              <a:solidFill>
                <a:srgbClr val="E3801E"/>
              </a:solidFill>
              <a:effectLst/>
              <a:uLnTx/>
              <a:uFillTx/>
              <a:latin typeface="Calibri" panose="020F0502020204030204" pitchFamily="34" charset="0"/>
              <a:cs typeface="Calibri" panose="020F0502020204030204" pitchFamily="34" charset="0"/>
              <a:sym typeface="Gill Sans SemiBold"/>
            </a:endParaRPr>
          </a:p>
        </p:txBody>
      </p:sp>
      <p:sp>
        <p:nvSpPr>
          <p:cNvPr id="5" name="Rectangle 4">
            <a:extLst>
              <a:ext uri="{FF2B5EF4-FFF2-40B4-BE49-F238E27FC236}">
                <a16:creationId xmlns:a16="http://schemas.microsoft.com/office/drawing/2014/main" xmlns="" id="{7A9095EE-677E-4EDC-80D7-0642DBAE5AA9}"/>
              </a:ext>
            </a:extLst>
          </p:cNvPr>
          <p:cNvSpPr/>
          <p:nvPr/>
        </p:nvSpPr>
        <p:spPr>
          <a:xfrm>
            <a:off x="340153" y="3825691"/>
            <a:ext cx="23703694" cy="60608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Helvetica"/>
                <a:ea typeface="+mn-ea"/>
                <a:cs typeface="Arial" pitchFamily="34" charset="0"/>
                <a:sym typeface="Helvetica Neue"/>
              </a:rPr>
              <a:t>1.  </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Executive Summary</a:t>
            </a:r>
          </a:p>
          <a:p>
            <a:pPr marL="0" marR="0" lvl="0" indent="0" algn="just" defTabSz="914400" rtl="0" eaLnBrk="1" fontAlgn="auto" latinLnBrk="0" hangingPunct="1">
              <a:lnSpc>
                <a:spcPct val="150000"/>
              </a:lnSpc>
              <a:spcBef>
                <a:spcPts val="0"/>
              </a:spcBef>
              <a:spcAft>
                <a:spcPts val="0"/>
              </a:spcAft>
              <a:buClrTx/>
              <a:buSzTx/>
              <a:buFontTx/>
              <a:buNone/>
              <a:tabLst>
                <a:tab pos="1084263" algn="l"/>
              </a:tabLst>
              <a:defRPr/>
            </a:pP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2.  Departmental Summary of Budget vs Expenditure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       - per Programme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        -Economic Classification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3.  Budget vs Expenditure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       - per Programme and Economic Classification</a:t>
            </a:r>
          </a:p>
        </p:txBody>
      </p:sp>
      <p:sp>
        <p:nvSpPr>
          <p:cNvPr id="6" name="TextBox 5">
            <a:extLst>
              <a:ext uri="{FF2B5EF4-FFF2-40B4-BE49-F238E27FC236}">
                <a16:creationId xmlns:a16="http://schemas.microsoft.com/office/drawing/2014/main" xmlns="" id="{61DA024B-7842-4440-D400-49AB00278528}"/>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5E5E5E"/>
                </a:solidFill>
                <a:effectLst/>
                <a:uLnTx/>
                <a:uFillTx/>
                <a:latin typeface="Helvetica Neue"/>
                <a:sym typeface="Helvetica Neue"/>
              </a:rPr>
              <a:t>61</a:t>
            </a:r>
          </a:p>
        </p:txBody>
      </p:sp>
    </p:spTree>
    <p:extLst>
      <p:ext uri="{BB962C8B-B14F-4D97-AF65-F5344CB8AC3E}">
        <p14:creationId xmlns:p14="http://schemas.microsoft.com/office/powerpoint/2010/main" xmlns="" val="1641865159"/>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E77106AC-4148-48C4-9103-C6D1E7FE6EA7}"/>
              </a:ext>
            </a:extLst>
          </p:cNvPr>
          <p:cNvSpPr txBox="1"/>
          <p:nvPr/>
        </p:nvSpPr>
        <p:spPr>
          <a:xfrm>
            <a:off x="-68075" y="745325"/>
            <a:ext cx="2452015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EXECUTIVE SUMMARY</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sp>
        <p:nvSpPr>
          <p:cNvPr id="6" name="TextBox 5">
            <a:extLst>
              <a:ext uri="{FF2B5EF4-FFF2-40B4-BE49-F238E27FC236}">
                <a16:creationId xmlns:a16="http://schemas.microsoft.com/office/drawing/2014/main" xmlns="" id="{047A1EB2-3ADB-D213-A854-871D976F439B}"/>
              </a:ext>
            </a:extLst>
          </p:cNvPr>
          <p:cNvSpPr txBox="1"/>
          <p:nvPr/>
        </p:nvSpPr>
        <p:spPr>
          <a:xfrm>
            <a:off x="348839" y="3153857"/>
            <a:ext cx="23674943" cy="8771632"/>
          </a:xfrm>
          <a:prstGeom prst="rect">
            <a:avLst/>
          </a:prstGeom>
          <a:noFill/>
        </p:spPr>
        <p:txBody>
          <a:bodyPr wrap="square">
            <a:spAutoFit/>
          </a:bodyPr>
          <a:lstStyle/>
          <a:p>
            <a:pPr marL="0" marR="0" lvl="0" indent="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overall spending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is at </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R5.6 billion (98.2%)</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against the Final Appropriation of </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R5.7 billion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as at 31 March 2022.</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Compensation of employees  </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The spending is at </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R335.9 million (88.6 %)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against the Final Appropriation of </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R379.0 million</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Underspending of </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R43.1 million</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is due to vacant </a:t>
            </a:r>
            <a:r>
              <a:rPr kumimoji="0" lang="en-GB"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positions that are at different stages of the selection process.</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GB"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ZA"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Goods and services		</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The spending is at </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R507.8 million (99.1%)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against the Final Appropriation of </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R512.6 million</a:t>
            </a:r>
            <a:endParaRPr kumimoji="0" lang="en-US"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Underspending of </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R4.7 million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is mainly due to:</a:t>
            </a:r>
            <a:endParaRPr kumimoji="0" lang="en-GB"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An advisory note received from National Treasury based on the Constitutional Court Judgement in relation to the Preferential   Procurement Regulations of 2017 to suspend procurement activities with a value above R30 thousands with effect from 16 February 2022 for a period of 12 months had a negative impact on expenditure.</a:t>
            </a:r>
            <a:endParaRPr kumimoji="0" lang="en-GB" sz="36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GB" sz="36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graphicFrame>
        <p:nvGraphicFramePr>
          <p:cNvPr id="8" name="Table 7">
            <a:extLst>
              <a:ext uri="{FF2B5EF4-FFF2-40B4-BE49-F238E27FC236}">
                <a16:creationId xmlns:a16="http://schemas.microsoft.com/office/drawing/2014/main" xmlns="" id="{CB95A90E-4889-F302-A97C-CF910478EBC4}"/>
              </a:ext>
            </a:extLst>
          </p:cNvPr>
          <p:cNvGraphicFramePr>
            <a:graphicFrameLocks noGrp="1"/>
          </p:cNvGraphicFramePr>
          <p:nvPr/>
        </p:nvGraphicFramePr>
        <p:xfrm>
          <a:off x="17940864" y="4301067"/>
          <a:ext cx="6082918" cy="1207317"/>
        </p:xfrm>
        <a:graphic>
          <a:graphicData uri="http://schemas.openxmlformats.org/drawingml/2006/table">
            <a:tbl>
              <a:tblPr/>
              <a:tblGrid>
                <a:gridCol w="1972838">
                  <a:extLst>
                    <a:ext uri="{9D8B030D-6E8A-4147-A177-3AD203B41FA5}">
                      <a16:colId xmlns:a16="http://schemas.microsoft.com/office/drawing/2014/main" xmlns="" val="2914465534"/>
                    </a:ext>
                  </a:extLst>
                </a:gridCol>
                <a:gridCol w="1972838">
                  <a:extLst>
                    <a:ext uri="{9D8B030D-6E8A-4147-A177-3AD203B41FA5}">
                      <a16:colId xmlns:a16="http://schemas.microsoft.com/office/drawing/2014/main" xmlns="" val="2281986862"/>
                    </a:ext>
                  </a:extLst>
                </a:gridCol>
                <a:gridCol w="2137242">
                  <a:extLst>
                    <a:ext uri="{9D8B030D-6E8A-4147-A177-3AD203B41FA5}">
                      <a16:colId xmlns:a16="http://schemas.microsoft.com/office/drawing/2014/main" xmlns="" val="2543922599"/>
                    </a:ext>
                  </a:extLst>
                </a:gridCol>
              </a:tblGrid>
              <a:tr h="646961">
                <a:tc>
                  <a:txBody>
                    <a:bodyPr/>
                    <a:lstStyle/>
                    <a:p>
                      <a:pPr algn="l" rtl="0" fontAlgn="b"/>
                      <a:r>
                        <a:rPr lang="en-ZA" sz="28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997929832"/>
                  </a:ext>
                </a:extLst>
              </a:tr>
              <a:tr h="560356">
                <a:tc>
                  <a:txBody>
                    <a:bodyPr/>
                    <a:lstStyle/>
                    <a:p>
                      <a:pPr algn="r" rtl="0" fontAlgn="b"/>
                      <a:r>
                        <a:rPr lang="en-ZA" sz="28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800" b="0" i="0" u="none" strike="noStrike" dirty="0">
                          <a:solidFill>
                            <a:srgbClr val="000000"/>
                          </a:solidFill>
                          <a:effectLst/>
                          <a:latin typeface="Calibri" panose="020F0502020204030204" pitchFamily="34" charset="0"/>
                        </a:rPr>
                        <a:t>88.6%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800" b="0" i="0" u="none" strike="noStrike" dirty="0">
                          <a:solidFill>
                            <a:srgbClr val="000000"/>
                          </a:solidFill>
                          <a:effectLst/>
                          <a:latin typeface="Calibri" panose="020F0502020204030204" pitchFamily="34" charset="0"/>
                        </a:rPr>
                        <a:t>11.4%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547488534"/>
                  </a:ext>
                </a:extLst>
              </a:tr>
            </a:tbl>
          </a:graphicData>
        </a:graphic>
      </p:graphicFrame>
      <p:graphicFrame>
        <p:nvGraphicFramePr>
          <p:cNvPr id="9" name="Table 8">
            <a:extLst>
              <a:ext uri="{FF2B5EF4-FFF2-40B4-BE49-F238E27FC236}">
                <a16:creationId xmlns:a16="http://schemas.microsoft.com/office/drawing/2014/main" xmlns="" id="{AB5A5267-3D1B-E648-60CB-EAFAAF8CC882}"/>
              </a:ext>
            </a:extLst>
          </p:cNvPr>
          <p:cNvGraphicFramePr>
            <a:graphicFrameLocks noGrp="1"/>
          </p:cNvGraphicFramePr>
          <p:nvPr/>
        </p:nvGraphicFramePr>
        <p:xfrm>
          <a:off x="17940864" y="7353406"/>
          <a:ext cx="6082918" cy="866140"/>
        </p:xfrm>
        <a:graphic>
          <a:graphicData uri="http://schemas.openxmlformats.org/drawingml/2006/table">
            <a:tbl>
              <a:tblPr>
                <a:tableStyleId>{5C22544A-7EE6-4342-B048-85BDC9FD1C3A}</a:tableStyleId>
              </a:tblPr>
              <a:tblGrid>
                <a:gridCol w="1959597">
                  <a:extLst>
                    <a:ext uri="{9D8B030D-6E8A-4147-A177-3AD203B41FA5}">
                      <a16:colId xmlns:a16="http://schemas.microsoft.com/office/drawing/2014/main" xmlns="" val="976544217"/>
                    </a:ext>
                  </a:extLst>
                </a:gridCol>
                <a:gridCol w="1959597">
                  <a:extLst>
                    <a:ext uri="{9D8B030D-6E8A-4147-A177-3AD203B41FA5}">
                      <a16:colId xmlns:a16="http://schemas.microsoft.com/office/drawing/2014/main" xmlns="" val="2619414741"/>
                    </a:ext>
                  </a:extLst>
                </a:gridCol>
                <a:gridCol w="2163724">
                  <a:extLst>
                    <a:ext uri="{9D8B030D-6E8A-4147-A177-3AD203B41FA5}">
                      <a16:colId xmlns:a16="http://schemas.microsoft.com/office/drawing/2014/main" xmlns="" val="4276988843"/>
                    </a:ext>
                  </a:extLst>
                </a:gridCol>
              </a:tblGrid>
              <a:tr h="334149">
                <a:tc>
                  <a:txBody>
                    <a:bodyPr/>
                    <a:lstStyle/>
                    <a:p>
                      <a:pPr algn="l" rtl="0" fontAlgn="b"/>
                      <a:r>
                        <a:rPr lang="en-US" sz="2800" b="1" u="none" strike="noStrike" dirty="0">
                          <a:effectLst/>
                        </a:rPr>
                        <a:t>Projected</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rtl="0" fontAlgn="b"/>
                      <a:r>
                        <a:rPr lang="en-US" sz="2800" b="1" u="none" strike="noStrike" dirty="0">
                          <a:effectLst/>
                        </a:rPr>
                        <a:t>Actual</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rtl="0" fontAlgn="b"/>
                      <a:r>
                        <a:rPr lang="en-US" sz="2800" b="1" u="none" strike="noStrike" dirty="0">
                          <a:effectLst/>
                        </a:rPr>
                        <a:t>Difference</a:t>
                      </a:r>
                      <a:endParaRPr lang="en-US" sz="2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011576593"/>
                  </a:ext>
                </a:extLst>
              </a:tr>
              <a:tr h="169907">
                <a:tc>
                  <a:txBody>
                    <a:bodyPr/>
                    <a:lstStyle/>
                    <a:p>
                      <a:pPr algn="r" rtl="0" fontAlgn="b"/>
                      <a:r>
                        <a:rPr lang="en-US" sz="2800" u="none" strike="noStrike" dirty="0">
                          <a:effectLst/>
                        </a:rPr>
                        <a:t>100.0%</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rtl="0" fontAlgn="b"/>
                      <a:r>
                        <a:rPr lang="en-US" sz="2800" u="none" strike="noStrike" dirty="0">
                          <a:effectLst/>
                        </a:rPr>
                        <a:t>99.1%</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92D050"/>
                    </a:solidFill>
                  </a:tcPr>
                </a:tc>
                <a:tc>
                  <a:txBody>
                    <a:bodyPr/>
                    <a:lstStyle/>
                    <a:p>
                      <a:pPr algn="r" rtl="0" fontAlgn="b"/>
                      <a:r>
                        <a:rPr lang="en-US" sz="2800" u="none" strike="noStrike" dirty="0">
                          <a:effectLst/>
                        </a:rPr>
                        <a:t>0.9%</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979886896"/>
                  </a:ext>
                </a:extLst>
              </a:tr>
            </a:tbl>
          </a:graphicData>
        </a:graphic>
      </p:graphicFrame>
      <p:sp>
        <p:nvSpPr>
          <p:cNvPr id="10" name="TextBox 9">
            <a:extLst>
              <a:ext uri="{FF2B5EF4-FFF2-40B4-BE49-F238E27FC236}">
                <a16:creationId xmlns:a16="http://schemas.microsoft.com/office/drawing/2014/main" xmlns="" id="{7196824F-466D-DE37-5939-4310CF6F60E3}"/>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5E5E5E"/>
                </a:solidFill>
                <a:effectLst/>
                <a:uLnTx/>
                <a:uFillTx/>
                <a:latin typeface="Helvetica Neue"/>
                <a:sym typeface="Helvetica Neue"/>
              </a:rPr>
              <a:t>62</a:t>
            </a:r>
          </a:p>
        </p:txBody>
      </p:sp>
    </p:spTree>
    <p:extLst>
      <p:ext uri="{BB962C8B-B14F-4D97-AF65-F5344CB8AC3E}">
        <p14:creationId xmlns:p14="http://schemas.microsoft.com/office/powerpoint/2010/main" xmlns="" val="2547851269"/>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1855965F-2748-4EE0-A2DF-70D4BCD5DA1D}"/>
              </a:ext>
            </a:extLst>
          </p:cNvPr>
          <p:cNvSpPr txBox="1"/>
          <p:nvPr/>
        </p:nvSpPr>
        <p:spPr>
          <a:xfrm>
            <a:off x="-68075" y="745325"/>
            <a:ext cx="2452015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EXECUTIVE SUMMARY…CONT</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sp>
        <p:nvSpPr>
          <p:cNvPr id="3" name="TextBox 2">
            <a:extLst>
              <a:ext uri="{FF2B5EF4-FFF2-40B4-BE49-F238E27FC236}">
                <a16:creationId xmlns:a16="http://schemas.microsoft.com/office/drawing/2014/main" xmlns="" id="{66EA8F39-3BBD-A133-4224-976905AAE3C1}"/>
              </a:ext>
            </a:extLst>
          </p:cNvPr>
          <p:cNvSpPr txBox="1"/>
          <p:nvPr/>
        </p:nvSpPr>
        <p:spPr>
          <a:xfrm>
            <a:off x="305675" y="3645045"/>
            <a:ext cx="23772649" cy="9325630"/>
          </a:xfrm>
          <a:prstGeom prst="rect">
            <a:avLst/>
          </a:prstGeom>
          <a:noFill/>
        </p:spPr>
        <p:txBody>
          <a:bodyPr wrap="square">
            <a:spAutoFit/>
          </a:bodyPr>
          <a:lstStyle/>
          <a:p>
            <a:pPr marL="0" marR="0" lvl="0" indent="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ZA" sz="36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Provinces and Municipalities</a:t>
            </a:r>
          </a:p>
          <a:p>
            <a:pPr marL="0" marR="0" lvl="0" indent="-5715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ZA"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An expenditure of </a:t>
            </a:r>
            <a:r>
              <a:rPr kumimoji="0" lang="en-ZA" sz="3600" b="1"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R2.1 billion (100.0%)</a:t>
            </a:r>
            <a:r>
              <a:rPr kumimoji="0" lang="en-ZA"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against a Final Appropriation of</a:t>
            </a:r>
            <a:r>
              <a:rPr kumimoji="0" lang="en-ZA" sz="3600" b="1"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R2.1 billion</a:t>
            </a:r>
            <a:r>
              <a:rPr kumimoji="0" lang="en-ZA"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to transfers of Community Libraries and Mass Participation Conditional Grants.</a:t>
            </a:r>
          </a:p>
          <a:p>
            <a:pPr marL="0" marR="0" lvl="0" indent="-5715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ZA" sz="3600" b="0" i="0" u="none" strike="noStrike" kern="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0" marR="0" lvl="0" indent="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600" b="1"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Departmental Agencies and Accounts (Cur)  </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expenditure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R1.8 billion (100.0%)</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against a Final Appropriation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R1.8 billion.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underspending of </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R3.4 million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is owing to:</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PESP funds that was declined by 3 entities due to late approval of roll-over by National Treasury; and</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Second tranche to PACOFS for the implementation of incubator programme could not be transferred due to irregular PACOFS internal processes.</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endParaRPr kumimoji="0" lang="en-US" sz="3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Departmental Agencies and Accounts (Cap)</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expenditure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R297.8 million (98.6%)</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against a Final Appropriation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R301.9 million.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Underspending of R4.1 million is mainly due to (Iziko and South African Library for the Blind) March invoices not received from DPWI by end of the financial year.</a:t>
            </a:r>
          </a:p>
        </p:txBody>
      </p:sp>
      <p:graphicFrame>
        <p:nvGraphicFramePr>
          <p:cNvPr id="5" name="Table 4">
            <a:extLst>
              <a:ext uri="{FF2B5EF4-FFF2-40B4-BE49-F238E27FC236}">
                <a16:creationId xmlns:a16="http://schemas.microsoft.com/office/drawing/2014/main" xmlns="" id="{95ADE817-C82D-8D31-0006-928CAA59CEC7}"/>
              </a:ext>
            </a:extLst>
          </p:cNvPr>
          <p:cNvGraphicFramePr>
            <a:graphicFrameLocks noGrp="1"/>
          </p:cNvGraphicFramePr>
          <p:nvPr/>
        </p:nvGraphicFramePr>
        <p:xfrm>
          <a:off x="18558058" y="3085917"/>
          <a:ext cx="5520266" cy="1118256"/>
        </p:xfrm>
        <a:graphic>
          <a:graphicData uri="http://schemas.openxmlformats.org/drawingml/2006/table">
            <a:tbl>
              <a:tblPr/>
              <a:tblGrid>
                <a:gridCol w="1790357">
                  <a:extLst>
                    <a:ext uri="{9D8B030D-6E8A-4147-A177-3AD203B41FA5}">
                      <a16:colId xmlns:a16="http://schemas.microsoft.com/office/drawing/2014/main" xmlns="" val="1063270020"/>
                    </a:ext>
                  </a:extLst>
                </a:gridCol>
                <a:gridCol w="1790357">
                  <a:extLst>
                    <a:ext uri="{9D8B030D-6E8A-4147-A177-3AD203B41FA5}">
                      <a16:colId xmlns:a16="http://schemas.microsoft.com/office/drawing/2014/main" xmlns="" val="4116204292"/>
                    </a:ext>
                  </a:extLst>
                </a:gridCol>
                <a:gridCol w="1939552">
                  <a:extLst>
                    <a:ext uri="{9D8B030D-6E8A-4147-A177-3AD203B41FA5}">
                      <a16:colId xmlns:a16="http://schemas.microsoft.com/office/drawing/2014/main" xmlns="" val="1938001956"/>
                    </a:ext>
                  </a:extLst>
                </a:gridCol>
              </a:tblGrid>
              <a:tr h="580031">
                <a:tc>
                  <a:txBody>
                    <a:bodyPr/>
                    <a:lstStyle/>
                    <a:p>
                      <a:pPr algn="l" rtl="0" fontAlgn="b"/>
                      <a:r>
                        <a:rPr lang="en-ZA" sz="28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730180353"/>
                  </a:ext>
                </a:extLst>
              </a:tr>
              <a:tr h="538225">
                <a:tc>
                  <a:txBody>
                    <a:bodyPr/>
                    <a:lstStyle/>
                    <a:p>
                      <a:pPr algn="r" rtl="0" fontAlgn="b"/>
                      <a:r>
                        <a:rPr lang="en-ZA" sz="28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800" b="0" i="0" u="none" strike="noStrike" dirty="0">
                          <a:solidFill>
                            <a:srgbClr val="000000"/>
                          </a:solidFill>
                          <a:effectLst/>
                          <a:latin typeface="Calibri" panose="020F0502020204030204" pitchFamily="34" charset="0"/>
                        </a:rPr>
                        <a:t>100.0%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800" b="0" i="0" u="none" strike="noStrike" dirty="0">
                          <a:solidFill>
                            <a:srgbClr val="000000"/>
                          </a:solidFill>
                          <a:effectLst/>
                          <a:latin typeface="Calibri" panose="020F0502020204030204" pitchFamily="34" charset="0"/>
                        </a:rPr>
                        <a:t>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463173668"/>
                  </a:ext>
                </a:extLst>
              </a:tr>
            </a:tbl>
          </a:graphicData>
        </a:graphic>
      </p:graphicFrame>
      <p:pic>
        <p:nvPicPr>
          <p:cNvPr id="6" name="Picture 5">
            <a:extLst>
              <a:ext uri="{FF2B5EF4-FFF2-40B4-BE49-F238E27FC236}">
                <a16:creationId xmlns:a16="http://schemas.microsoft.com/office/drawing/2014/main" xmlns="" id="{711BC854-F53D-8A45-935E-23C4FD7942A2}"/>
              </a:ext>
            </a:extLst>
          </p:cNvPr>
          <p:cNvPicPr>
            <a:picLocks noChangeAspect="1"/>
          </p:cNvPicPr>
          <p:nvPr/>
        </p:nvPicPr>
        <p:blipFill>
          <a:blip r:embed="rId2" cstate="print"/>
          <a:stretch>
            <a:fillRect/>
          </a:stretch>
        </p:blipFill>
        <p:spPr>
          <a:xfrm>
            <a:off x="18313103" y="5380422"/>
            <a:ext cx="5765221" cy="1477578"/>
          </a:xfrm>
          <a:prstGeom prst="rect">
            <a:avLst/>
          </a:prstGeom>
        </p:spPr>
      </p:pic>
      <p:graphicFrame>
        <p:nvGraphicFramePr>
          <p:cNvPr id="7" name="Table 6">
            <a:extLst>
              <a:ext uri="{FF2B5EF4-FFF2-40B4-BE49-F238E27FC236}">
                <a16:creationId xmlns:a16="http://schemas.microsoft.com/office/drawing/2014/main" xmlns="" id="{4301EF3B-D876-8F18-5D74-405258133AE6}"/>
              </a:ext>
            </a:extLst>
          </p:cNvPr>
          <p:cNvGraphicFramePr>
            <a:graphicFrameLocks noGrp="1"/>
          </p:cNvGraphicFramePr>
          <p:nvPr/>
        </p:nvGraphicFramePr>
        <p:xfrm>
          <a:off x="18313103" y="9956799"/>
          <a:ext cx="5495165" cy="1122203"/>
        </p:xfrm>
        <a:graphic>
          <a:graphicData uri="http://schemas.openxmlformats.org/drawingml/2006/table">
            <a:tbl>
              <a:tblPr/>
              <a:tblGrid>
                <a:gridCol w="1782216">
                  <a:extLst>
                    <a:ext uri="{9D8B030D-6E8A-4147-A177-3AD203B41FA5}">
                      <a16:colId xmlns:a16="http://schemas.microsoft.com/office/drawing/2014/main" xmlns="" val="3034113156"/>
                    </a:ext>
                  </a:extLst>
                </a:gridCol>
                <a:gridCol w="1782216">
                  <a:extLst>
                    <a:ext uri="{9D8B030D-6E8A-4147-A177-3AD203B41FA5}">
                      <a16:colId xmlns:a16="http://schemas.microsoft.com/office/drawing/2014/main" xmlns="" val="14062653"/>
                    </a:ext>
                  </a:extLst>
                </a:gridCol>
                <a:gridCol w="1930733">
                  <a:extLst>
                    <a:ext uri="{9D8B030D-6E8A-4147-A177-3AD203B41FA5}">
                      <a16:colId xmlns:a16="http://schemas.microsoft.com/office/drawing/2014/main" xmlns="" val="3067878245"/>
                    </a:ext>
                  </a:extLst>
                </a:gridCol>
              </a:tblGrid>
              <a:tr h="689133">
                <a:tc>
                  <a:txBody>
                    <a:bodyPr/>
                    <a:lstStyle/>
                    <a:p>
                      <a:pPr algn="l" rtl="0" fontAlgn="b"/>
                      <a:r>
                        <a:rPr lang="en-ZA" sz="28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360694506"/>
                  </a:ext>
                </a:extLst>
              </a:tr>
              <a:tr h="350406">
                <a:tc>
                  <a:txBody>
                    <a:bodyPr/>
                    <a:lstStyle/>
                    <a:p>
                      <a:pPr algn="r" rtl="0" fontAlgn="b"/>
                      <a:r>
                        <a:rPr lang="en-ZA" sz="28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800" b="0" i="0" u="none" strike="noStrike" dirty="0">
                          <a:solidFill>
                            <a:srgbClr val="000000"/>
                          </a:solidFill>
                          <a:effectLst/>
                          <a:latin typeface="Calibri" panose="020F0502020204030204" pitchFamily="34" charset="0"/>
                        </a:rPr>
                        <a:t>98.0%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800" b="0" i="0" u="none" strike="noStrike" dirty="0">
                          <a:solidFill>
                            <a:srgbClr val="000000"/>
                          </a:solidFill>
                          <a:effectLst/>
                          <a:latin typeface="Calibri" panose="020F0502020204030204" pitchFamily="34" charset="0"/>
                        </a:rPr>
                        <a:t>2.0%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4288949096"/>
                  </a:ext>
                </a:extLst>
              </a:tr>
            </a:tbl>
          </a:graphicData>
        </a:graphic>
      </p:graphicFrame>
      <p:sp>
        <p:nvSpPr>
          <p:cNvPr id="8" name="TextBox 7">
            <a:extLst>
              <a:ext uri="{FF2B5EF4-FFF2-40B4-BE49-F238E27FC236}">
                <a16:creationId xmlns:a16="http://schemas.microsoft.com/office/drawing/2014/main" xmlns="" id="{E7338931-F380-309F-7F5B-8ED488723594}"/>
              </a:ext>
            </a:extLst>
          </p:cNvPr>
          <p:cNvSpPr txBox="1"/>
          <p:nvPr/>
        </p:nvSpPr>
        <p:spPr>
          <a:xfrm>
            <a:off x="22550968" y="12673157"/>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E5E5E"/>
                </a:solidFill>
                <a:effectLst/>
                <a:uLnTx/>
                <a:uFillTx/>
                <a:latin typeface="Helvetica Neue"/>
                <a:sym typeface="Helvetica Neue"/>
              </a:rPr>
              <a:t>63</a:t>
            </a:r>
            <a:endParaRPr kumimoji="0" lang="en-ZA" sz="32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xmlns="" val="1228685974"/>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1855965F-2748-4EE0-A2DF-70D4BCD5DA1D}"/>
              </a:ext>
            </a:extLst>
          </p:cNvPr>
          <p:cNvSpPr txBox="1"/>
          <p:nvPr/>
        </p:nvSpPr>
        <p:spPr>
          <a:xfrm>
            <a:off x="-68075" y="745325"/>
            <a:ext cx="24520150"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EXECUTIVE SUMMARY…CONT</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sp>
        <p:nvSpPr>
          <p:cNvPr id="3" name="TextBox 2">
            <a:extLst>
              <a:ext uri="{FF2B5EF4-FFF2-40B4-BE49-F238E27FC236}">
                <a16:creationId xmlns:a16="http://schemas.microsoft.com/office/drawing/2014/main" xmlns="" id="{E7CEC5FF-6EFC-2855-BDAC-54F3BA60A256}"/>
              </a:ext>
            </a:extLst>
          </p:cNvPr>
          <p:cNvSpPr txBox="1"/>
          <p:nvPr/>
        </p:nvSpPr>
        <p:spPr>
          <a:xfrm>
            <a:off x="417281" y="3476359"/>
            <a:ext cx="23549438" cy="6247864"/>
          </a:xfrm>
          <a:prstGeom prst="rect">
            <a:avLst/>
          </a:prstGeom>
          <a:noFill/>
        </p:spPr>
        <p:txBody>
          <a:bodyPr wrap="square">
            <a:spAutoFit/>
          </a:bodyPr>
          <a:lstStyle/>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endPar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Higher Education Institutions (Cur)</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expenditure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R4.4 million (74.1%)</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against a Final Appropriation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R5.9 million.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underspending of </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R1.5 million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is owing to failure by the university (Stellenbosch) to submit compliance documents.</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Foreign Government &amp; International Organisations</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expenditure is at </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R5.5 million (96.6%)</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against the Final Appropriation of </a:t>
            </a:r>
            <a:b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b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R5.7 million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was</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transferred to various international organisations for annual subscription fees. The underspending of </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R193 thousands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is as a result of the exchange rate at the time of payment processing.</a:t>
            </a:r>
          </a:p>
        </p:txBody>
      </p:sp>
      <p:graphicFrame>
        <p:nvGraphicFramePr>
          <p:cNvPr id="5" name="Table 4">
            <a:extLst>
              <a:ext uri="{FF2B5EF4-FFF2-40B4-BE49-F238E27FC236}">
                <a16:creationId xmlns:a16="http://schemas.microsoft.com/office/drawing/2014/main" xmlns="" id="{864D4E3D-33CC-40C6-AA06-6B67F2E96620}"/>
              </a:ext>
            </a:extLst>
          </p:cNvPr>
          <p:cNvGraphicFramePr>
            <a:graphicFrameLocks noGrp="1"/>
          </p:cNvGraphicFramePr>
          <p:nvPr/>
        </p:nvGraphicFramePr>
        <p:xfrm>
          <a:off x="19326986" y="3327694"/>
          <a:ext cx="4639733" cy="1269919"/>
        </p:xfrm>
        <a:graphic>
          <a:graphicData uri="http://schemas.openxmlformats.org/drawingml/2006/table">
            <a:tbl>
              <a:tblPr/>
              <a:tblGrid>
                <a:gridCol w="1504778">
                  <a:extLst>
                    <a:ext uri="{9D8B030D-6E8A-4147-A177-3AD203B41FA5}">
                      <a16:colId xmlns:a16="http://schemas.microsoft.com/office/drawing/2014/main" xmlns="" val="2914465534"/>
                    </a:ext>
                  </a:extLst>
                </a:gridCol>
                <a:gridCol w="1504778">
                  <a:extLst>
                    <a:ext uri="{9D8B030D-6E8A-4147-A177-3AD203B41FA5}">
                      <a16:colId xmlns:a16="http://schemas.microsoft.com/office/drawing/2014/main" xmlns="" val="2281986862"/>
                    </a:ext>
                  </a:extLst>
                </a:gridCol>
                <a:gridCol w="1630177">
                  <a:extLst>
                    <a:ext uri="{9D8B030D-6E8A-4147-A177-3AD203B41FA5}">
                      <a16:colId xmlns:a16="http://schemas.microsoft.com/office/drawing/2014/main" xmlns="" val="2543922599"/>
                    </a:ext>
                  </a:extLst>
                </a:gridCol>
              </a:tblGrid>
              <a:tr h="836849">
                <a:tc>
                  <a:txBody>
                    <a:bodyPr/>
                    <a:lstStyle/>
                    <a:p>
                      <a:pPr algn="l" rtl="0" fontAlgn="b"/>
                      <a:r>
                        <a:rPr lang="en-ZA" sz="28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997929832"/>
                  </a:ext>
                </a:extLst>
              </a:tr>
              <a:tr h="425513">
                <a:tc>
                  <a:txBody>
                    <a:bodyPr/>
                    <a:lstStyle/>
                    <a:p>
                      <a:pPr algn="r" rtl="0" fontAlgn="b"/>
                      <a:r>
                        <a:rPr lang="en-ZA" sz="28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800" b="0" i="0" u="none" strike="noStrike" dirty="0">
                          <a:solidFill>
                            <a:srgbClr val="000000"/>
                          </a:solidFill>
                          <a:effectLst/>
                          <a:latin typeface="Calibri" panose="020F0502020204030204" pitchFamily="34" charset="0"/>
                        </a:rPr>
                        <a:t>74.1%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800" b="0" i="0" u="none" strike="noStrike" dirty="0">
                          <a:solidFill>
                            <a:srgbClr val="000000"/>
                          </a:solidFill>
                          <a:effectLst/>
                          <a:latin typeface="Calibri" panose="020F0502020204030204" pitchFamily="34" charset="0"/>
                        </a:rPr>
                        <a:t>25.9%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547488534"/>
                  </a:ext>
                </a:extLst>
              </a:tr>
            </a:tbl>
          </a:graphicData>
        </a:graphic>
      </p:graphicFrame>
      <p:graphicFrame>
        <p:nvGraphicFramePr>
          <p:cNvPr id="6" name="Table 5">
            <a:extLst>
              <a:ext uri="{FF2B5EF4-FFF2-40B4-BE49-F238E27FC236}">
                <a16:creationId xmlns:a16="http://schemas.microsoft.com/office/drawing/2014/main" xmlns="" id="{B1A5AEC7-97EA-F70F-1A33-81BEEE95A39E}"/>
              </a:ext>
            </a:extLst>
          </p:cNvPr>
          <p:cNvGraphicFramePr>
            <a:graphicFrameLocks noGrp="1"/>
          </p:cNvGraphicFramePr>
          <p:nvPr/>
        </p:nvGraphicFramePr>
        <p:xfrm>
          <a:off x="19326573" y="6271996"/>
          <a:ext cx="4640146" cy="1269915"/>
        </p:xfrm>
        <a:graphic>
          <a:graphicData uri="http://schemas.openxmlformats.org/drawingml/2006/table">
            <a:tbl>
              <a:tblPr/>
              <a:tblGrid>
                <a:gridCol w="1504912">
                  <a:extLst>
                    <a:ext uri="{9D8B030D-6E8A-4147-A177-3AD203B41FA5}">
                      <a16:colId xmlns:a16="http://schemas.microsoft.com/office/drawing/2014/main" xmlns="" val="1063270020"/>
                    </a:ext>
                  </a:extLst>
                </a:gridCol>
                <a:gridCol w="1504912">
                  <a:extLst>
                    <a:ext uri="{9D8B030D-6E8A-4147-A177-3AD203B41FA5}">
                      <a16:colId xmlns:a16="http://schemas.microsoft.com/office/drawing/2014/main" xmlns="" val="4116204292"/>
                    </a:ext>
                  </a:extLst>
                </a:gridCol>
                <a:gridCol w="1630322">
                  <a:extLst>
                    <a:ext uri="{9D8B030D-6E8A-4147-A177-3AD203B41FA5}">
                      <a16:colId xmlns:a16="http://schemas.microsoft.com/office/drawing/2014/main" xmlns="" val="1938001956"/>
                    </a:ext>
                  </a:extLst>
                </a:gridCol>
              </a:tblGrid>
              <a:tr h="836845">
                <a:tc>
                  <a:txBody>
                    <a:bodyPr/>
                    <a:lstStyle/>
                    <a:p>
                      <a:pPr algn="l" rtl="0" fontAlgn="b"/>
                      <a:r>
                        <a:rPr lang="en-ZA" sz="28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730180353"/>
                  </a:ext>
                </a:extLst>
              </a:tr>
              <a:tr h="425515">
                <a:tc>
                  <a:txBody>
                    <a:bodyPr/>
                    <a:lstStyle/>
                    <a:p>
                      <a:pPr algn="r" rtl="0" fontAlgn="b"/>
                      <a:r>
                        <a:rPr lang="en-ZA" sz="28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800" b="0" i="0" u="none" strike="noStrike" dirty="0">
                          <a:solidFill>
                            <a:srgbClr val="000000"/>
                          </a:solidFill>
                          <a:effectLst/>
                          <a:latin typeface="Calibri" panose="020F0502020204030204" pitchFamily="34" charset="0"/>
                        </a:rPr>
                        <a:t>96.6%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800" b="0" i="0" u="none" strike="noStrike" dirty="0">
                          <a:solidFill>
                            <a:srgbClr val="000000"/>
                          </a:solidFill>
                          <a:effectLst/>
                          <a:latin typeface="Calibri" panose="020F0502020204030204" pitchFamily="34" charset="0"/>
                        </a:rPr>
                        <a:t>3.4%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463173668"/>
                  </a:ext>
                </a:extLst>
              </a:tr>
            </a:tbl>
          </a:graphicData>
        </a:graphic>
      </p:graphicFrame>
      <p:sp>
        <p:nvSpPr>
          <p:cNvPr id="7" name="TextBox 6">
            <a:extLst>
              <a:ext uri="{FF2B5EF4-FFF2-40B4-BE49-F238E27FC236}">
                <a16:creationId xmlns:a16="http://schemas.microsoft.com/office/drawing/2014/main" xmlns="" id="{541DD23E-56CB-85E9-7E96-2F42C102AD44}"/>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E5E5E"/>
                </a:solidFill>
                <a:effectLst/>
                <a:uLnTx/>
                <a:uFillTx/>
                <a:latin typeface="Helvetica Neue"/>
                <a:sym typeface="Helvetica Neue"/>
              </a:rPr>
              <a:t>64</a:t>
            </a:r>
            <a:endParaRPr kumimoji="0" lang="en-ZA" sz="32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xmlns="" val="1684226956"/>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1855965F-2748-4EE0-A2DF-70D4BCD5DA1D}"/>
              </a:ext>
            </a:extLst>
          </p:cNvPr>
          <p:cNvSpPr txBox="1"/>
          <p:nvPr/>
        </p:nvSpPr>
        <p:spPr>
          <a:xfrm>
            <a:off x="-68075" y="745325"/>
            <a:ext cx="2452015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EXECUTIVE SUMMARY…CONT</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sp>
        <p:nvSpPr>
          <p:cNvPr id="3" name="TextBox 2">
            <a:extLst>
              <a:ext uri="{FF2B5EF4-FFF2-40B4-BE49-F238E27FC236}">
                <a16:creationId xmlns:a16="http://schemas.microsoft.com/office/drawing/2014/main" xmlns="" id="{65BE14B6-7986-AC37-B96E-6C5296871E71}"/>
              </a:ext>
            </a:extLst>
          </p:cNvPr>
          <p:cNvSpPr txBox="1"/>
          <p:nvPr/>
        </p:nvSpPr>
        <p:spPr>
          <a:xfrm>
            <a:off x="397495" y="3266232"/>
            <a:ext cx="23512371" cy="6699270"/>
          </a:xfrm>
          <a:prstGeom prst="rect">
            <a:avLst/>
          </a:prstGeom>
          <a:noFill/>
        </p:spPr>
        <p:txBody>
          <a:bodyPr wrap="square">
            <a:spAutoFit/>
          </a:bodyPr>
          <a:lstStyle/>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Public Corporations &amp; Private Enterprises (Cur)</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expenditure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R108.1 million (91.3%)</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against a Final Appropriation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R118.4 million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relates to transfers made to beneficiaries of MGE, Cultural and Creative Industries, HLT and Presidential Stimulus Packages.</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underspending of </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R10.3 million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is mainly owing to:</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Difficulties with obtaining compliance documents from MGE beneficiaries to complete contracts as the arts and culture sector is gradually recovering from the detrimental effects of Covid-19 regulations; </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capacity from DSAC support units especially around contracting was not sufficiently matched to the high numbers of applications that were approved for 2021/22MGE open call; and</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item creation process took longer than anticipated which resulted in a trickling effect on all other subsequent process that needed to be completed.</a:t>
            </a:r>
          </a:p>
        </p:txBody>
      </p:sp>
      <p:graphicFrame>
        <p:nvGraphicFramePr>
          <p:cNvPr id="5" name="Table 4">
            <a:extLst>
              <a:ext uri="{FF2B5EF4-FFF2-40B4-BE49-F238E27FC236}">
                <a16:creationId xmlns:a16="http://schemas.microsoft.com/office/drawing/2014/main" xmlns="" id="{8A32AF19-6DDC-C50A-313B-0AA44ACCAF64}"/>
              </a:ext>
            </a:extLst>
          </p:cNvPr>
          <p:cNvGraphicFramePr>
            <a:graphicFrameLocks noGrp="1"/>
          </p:cNvGraphicFramePr>
          <p:nvPr/>
        </p:nvGraphicFramePr>
        <p:xfrm>
          <a:off x="19012353" y="3266232"/>
          <a:ext cx="4626579" cy="1163986"/>
        </p:xfrm>
        <a:graphic>
          <a:graphicData uri="http://schemas.openxmlformats.org/drawingml/2006/table">
            <a:tbl>
              <a:tblPr/>
              <a:tblGrid>
                <a:gridCol w="1500512">
                  <a:extLst>
                    <a:ext uri="{9D8B030D-6E8A-4147-A177-3AD203B41FA5}">
                      <a16:colId xmlns:a16="http://schemas.microsoft.com/office/drawing/2014/main" xmlns="" val="2914465534"/>
                    </a:ext>
                  </a:extLst>
                </a:gridCol>
                <a:gridCol w="1500512">
                  <a:extLst>
                    <a:ext uri="{9D8B030D-6E8A-4147-A177-3AD203B41FA5}">
                      <a16:colId xmlns:a16="http://schemas.microsoft.com/office/drawing/2014/main" xmlns="" val="2281986862"/>
                    </a:ext>
                  </a:extLst>
                </a:gridCol>
                <a:gridCol w="1625555">
                  <a:extLst>
                    <a:ext uri="{9D8B030D-6E8A-4147-A177-3AD203B41FA5}">
                      <a16:colId xmlns:a16="http://schemas.microsoft.com/office/drawing/2014/main" xmlns="" val="2543922599"/>
                    </a:ext>
                  </a:extLst>
                </a:gridCol>
              </a:tblGrid>
              <a:tr h="730916">
                <a:tc>
                  <a:txBody>
                    <a:bodyPr/>
                    <a:lstStyle/>
                    <a:p>
                      <a:pPr algn="l" rtl="0" fontAlgn="b"/>
                      <a:r>
                        <a:rPr lang="en-ZA" sz="28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997929832"/>
                  </a:ext>
                </a:extLst>
              </a:tr>
              <a:tr h="371652">
                <a:tc>
                  <a:txBody>
                    <a:bodyPr/>
                    <a:lstStyle/>
                    <a:p>
                      <a:pPr algn="r" rtl="0" fontAlgn="b"/>
                      <a:r>
                        <a:rPr lang="en-ZA" sz="28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800" b="0" i="0" u="none" strike="noStrike" dirty="0">
                          <a:solidFill>
                            <a:srgbClr val="000000"/>
                          </a:solidFill>
                          <a:effectLst/>
                          <a:latin typeface="Calibri" panose="020F0502020204030204" pitchFamily="34" charset="0"/>
                        </a:rPr>
                        <a:t>91.3%</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800" b="0" i="0" u="none" strike="noStrike" dirty="0">
                          <a:solidFill>
                            <a:srgbClr val="000000"/>
                          </a:solidFill>
                          <a:effectLst/>
                          <a:latin typeface="Calibri" panose="020F0502020204030204" pitchFamily="34" charset="0"/>
                        </a:rPr>
                        <a:t>8.7%</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547488534"/>
                  </a:ext>
                </a:extLst>
              </a:tr>
            </a:tbl>
          </a:graphicData>
        </a:graphic>
      </p:graphicFrame>
      <p:sp>
        <p:nvSpPr>
          <p:cNvPr id="6" name="TextBox 5">
            <a:extLst>
              <a:ext uri="{FF2B5EF4-FFF2-40B4-BE49-F238E27FC236}">
                <a16:creationId xmlns:a16="http://schemas.microsoft.com/office/drawing/2014/main" xmlns="" id="{B89FF1EF-814E-9A89-9810-625B9D217968}"/>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E5E5E"/>
                </a:solidFill>
                <a:effectLst/>
                <a:uLnTx/>
                <a:uFillTx/>
                <a:latin typeface="Helvetica Neue"/>
                <a:sym typeface="Helvetica Neue"/>
              </a:rPr>
              <a:t>65</a:t>
            </a:r>
            <a:endParaRPr kumimoji="0" lang="en-ZA" sz="32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xmlns="" val="3839428632"/>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1855965F-2748-4EE0-A2DF-70D4BCD5DA1D}"/>
              </a:ext>
            </a:extLst>
          </p:cNvPr>
          <p:cNvSpPr txBox="1"/>
          <p:nvPr/>
        </p:nvSpPr>
        <p:spPr>
          <a:xfrm>
            <a:off x="-68075" y="745325"/>
            <a:ext cx="24520150"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EXECUTIVE SUMMARY…CONT</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sp>
        <p:nvSpPr>
          <p:cNvPr id="3" name="TextBox 2">
            <a:extLst>
              <a:ext uri="{FF2B5EF4-FFF2-40B4-BE49-F238E27FC236}">
                <a16:creationId xmlns:a16="http://schemas.microsoft.com/office/drawing/2014/main" xmlns="" id="{1120578B-DF43-5CBC-3C94-116A1C0E4D6F}"/>
              </a:ext>
            </a:extLst>
          </p:cNvPr>
          <p:cNvSpPr txBox="1"/>
          <p:nvPr/>
        </p:nvSpPr>
        <p:spPr>
          <a:xfrm>
            <a:off x="417281" y="3380772"/>
            <a:ext cx="23549437" cy="9879628"/>
          </a:xfrm>
          <a:prstGeom prst="rect">
            <a:avLst/>
          </a:prstGeom>
          <a:noFill/>
        </p:spPr>
        <p:txBody>
          <a:bodyPr wrap="square">
            <a:spAutoFit/>
          </a:bodyPr>
          <a:lstStyle/>
          <a:p>
            <a:pPr marL="0" marR="0" lvl="0" indent="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Non-Profit Institutions (Cur)</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expenditure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R368.2 million (98.0%)</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against a Final Appropriation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R374.3 million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relates to transfers made to beneficiaries of programmes in various Branches , sports federations and the Presidential Stimulus Packages.</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underspending of </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R6.0 million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is due to:</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Last tranche to the Moral Regeneration Movement which could not be made due to non submission of audited financial report; </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Community arts development programmes budgeted for under NPIs were later discovered to be Departmental Agencies and they were paid as such;</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Less requests for Deputy Minister’s financial assistance; and</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Due to various heritage projects.</a:t>
            </a:r>
          </a:p>
          <a:p>
            <a:pPr marL="0" marR="0" lvl="0" indent="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Non-Profit Institutions (Cap)			</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expenditure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R46.2 million (94.0%)</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against a Final Appropriation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R49.1 million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relates to transfers made to beneficiaries of infrastructure projects.</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underspending of </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R2.9 million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is due to:</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Caiphus K Semenya Foundation project completed in line with the signed MoA; and </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Request to reclassify the amount for Nyanga Arts Development, one of the upgrading of community arts centre was declined by National Treasury.</a:t>
            </a:r>
          </a:p>
        </p:txBody>
      </p:sp>
      <p:graphicFrame>
        <p:nvGraphicFramePr>
          <p:cNvPr id="5" name="Table 4">
            <a:extLst>
              <a:ext uri="{FF2B5EF4-FFF2-40B4-BE49-F238E27FC236}">
                <a16:creationId xmlns:a16="http://schemas.microsoft.com/office/drawing/2014/main" xmlns="" id="{7E840276-E175-2278-57E5-6F30D3CD5F66}"/>
              </a:ext>
            </a:extLst>
          </p:cNvPr>
          <p:cNvGraphicFramePr>
            <a:graphicFrameLocks noGrp="1"/>
          </p:cNvGraphicFramePr>
          <p:nvPr/>
        </p:nvGraphicFramePr>
        <p:xfrm>
          <a:off x="19071290" y="2773528"/>
          <a:ext cx="4594986" cy="1152570"/>
        </p:xfrm>
        <a:graphic>
          <a:graphicData uri="http://schemas.openxmlformats.org/drawingml/2006/table">
            <a:tbl>
              <a:tblPr/>
              <a:tblGrid>
                <a:gridCol w="1490266">
                  <a:extLst>
                    <a:ext uri="{9D8B030D-6E8A-4147-A177-3AD203B41FA5}">
                      <a16:colId xmlns:a16="http://schemas.microsoft.com/office/drawing/2014/main" xmlns="" val="2914465534"/>
                    </a:ext>
                  </a:extLst>
                </a:gridCol>
                <a:gridCol w="1490266">
                  <a:extLst>
                    <a:ext uri="{9D8B030D-6E8A-4147-A177-3AD203B41FA5}">
                      <a16:colId xmlns:a16="http://schemas.microsoft.com/office/drawing/2014/main" xmlns="" val="2281986862"/>
                    </a:ext>
                  </a:extLst>
                </a:gridCol>
                <a:gridCol w="1614454">
                  <a:extLst>
                    <a:ext uri="{9D8B030D-6E8A-4147-A177-3AD203B41FA5}">
                      <a16:colId xmlns:a16="http://schemas.microsoft.com/office/drawing/2014/main" xmlns="" val="2543922599"/>
                    </a:ext>
                  </a:extLst>
                </a:gridCol>
              </a:tblGrid>
              <a:tr h="719500">
                <a:tc>
                  <a:txBody>
                    <a:bodyPr/>
                    <a:lstStyle/>
                    <a:p>
                      <a:pPr algn="l" rtl="0" fontAlgn="b"/>
                      <a:r>
                        <a:rPr lang="en-ZA" sz="28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997929832"/>
                  </a:ext>
                </a:extLst>
              </a:tr>
              <a:tr h="398755">
                <a:tc>
                  <a:txBody>
                    <a:bodyPr/>
                    <a:lstStyle/>
                    <a:p>
                      <a:pPr algn="r" rtl="0" fontAlgn="b"/>
                      <a:r>
                        <a:rPr lang="en-ZA" sz="28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800" b="0" i="0" u="none" strike="noStrike" dirty="0">
                          <a:solidFill>
                            <a:srgbClr val="000000"/>
                          </a:solidFill>
                          <a:effectLst/>
                          <a:latin typeface="Calibri" panose="020F0502020204030204" pitchFamily="34" charset="0"/>
                        </a:rPr>
                        <a:t>98.0%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800" b="0" i="0" u="none" strike="noStrike" dirty="0">
                          <a:solidFill>
                            <a:srgbClr val="000000"/>
                          </a:solidFill>
                          <a:effectLst/>
                          <a:latin typeface="Calibri" panose="020F0502020204030204" pitchFamily="34" charset="0"/>
                        </a:rPr>
                        <a:t>2.0%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547488534"/>
                  </a:ext>
                </a:extLst>
              </a:tr>
            </a:tbl>
          </a:graphicData>
        </a:graphic>
      </p:graphicFrame>
      <p:graphicFrame>
        <p:nvGraphicFramePr>
          <p:cNvPr id="6" name="Table 5">
            <a:extLst>
              <a:ext uri="{FF2B5EF4-FFF2-40B4-BE49-F238E27FC236}">
                <a16:creationId xmlns:a16="http://schemas.microsoft.com/office/drawing/2014/main" xmlns="" id="{4E35EA23-A627-8BC9-017F-56CBD0093E59}"/>
              </a:ext>
            </a:extLst>
          </p:cNvPr>
          <p:cNvGraphicFramePr>
            <a:graphicFrameLocks noGrp="1"/>
          </p:cNvGraphicFramePr>
          <p:nvPr/>
        </p:nvGraphicFramePr>
        <p:xfrm>
          <a:off x="19071290" y="8746066"/>
          <a:ext cx="4594986" cy="1214488"/>
        </p:xfrm>
        <a:graphic>
          <a:graphicData uri="http://schemas.openxmlformats.org/drawingml/2006/table">
            <a:tbl>
              <a:tblPr/>
              <a:tblGrid>
                <a:gridCol w="1490266">
                  <a:extLst>
                    <a:ext uri="{9D8B030D-6E8A-4147-A177-3AD203B41FA5}">
                      <a16:colId xmlns:a16="http://schemas.microsoft.com/office/drawing/2014/main" xmlns="" val="3669765386"/>
                    </a:ext>
                  </a:extLst>
                </a:gridCol>
                <a:gridCol w="1490266">
                  <a:extLst>
                    <a:ext uri="{9D8B030D-6E8A-4147-A177-3AD203B41FA5}">
                      <a16:colId xmlns:a16="http://schemas.microsoft.com/office/drawing/2014/main" xmlns="" val="1725496578"/>
                    </a:ext>
                  </a:extLst>
                </a:gridCol>
                <a:gridCol w="1614454">
                  <a:extLst>
                    <a:ext uri="{9D8B030D-6E8A-4147-A177-3AD203B41FA5}">
                      <a16:colId xmlns:a16="http://schemas.microsoft.com/office/drawing/2014/main" xmlns="" val="674148329"/>
                    </a:ext>
                  </a:extLst>
                </a:gridCol>
              </a:tblGrid>
              <a:tr h="737352">
                <a:tc>
                  <a:txBody>
                    <a:bodyPr/>
                    <a:lstStyle/>
                    <a:p>
                      <a:pPr algn="l" rtl="0" fontAlgn="b"/>
                      <a:r>
                        <a:rPr lang="en-ZA" sz="28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727087209"/>
                  </a:ext>
                </a:extLst>
              </a:tr>
              <a:tr h="477136">
                <a:tc>
                  <a:txBody>
                    <a:bodyPr/>
                    <a:lstStyle/>
                    <a:p>
                      <a:pPr algn="r" rtl="0" fontAlgn="b"/>
                      <a:r>
                        <a:rPr lang="en-ZA" sz="28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800" b="0" i="0" u="none" strike="noStrike" dirty="0">
                          <a:solidFill>
                            <a:srgbClr val="000000"/>
                          </a:solidFill>
                          <a:effectLst/>
                          <a:latin typeface="Calibri" panose="020F0502020204030204" pitchFamily="34" charset="0"/>
                        </a:rPr>
                        <a:t>94.0%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800" b="0" i="0" u="none" strike="noStrike" dirty="0">
                          <a:solidFill>
                            <a:srgbClr val="000000"/>
                          </a:solidFill>
                          <a:effectLst/>
                          <a:latin typeface="Calibri" panose="020F0502020204030204" pitchFamily="34" charset="0"/>
                        </a:rPr>
                        <a:t>6.0%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212722055"/>
                  </a:ext>
                </a:extLst>
              </a:tr>
            </a:tbl>
          </a:graphicData>
        </a:graphic>
      </p:graphicFrame>
      <p:sp>
        <p:nvSpPr>
          <p:cNvPr id="7" name="TextBox 6">
            <a:extLst>
              <a:ext uri="{FF2B5EF4-FFF2-40B4-BE49-F238E27FC236}">
                <a16:creationId xmlns:a16="http://schemas.microsoft.com/office/drawing/2014/main" xmlns="" id="{9324B448-0DAE-5473-45DD-7379135EAB65}"/>
              </a:ext>
            </a:extLst>
          </p:cNvPr>
          <p:cNvSpPr txBox="1"/>
          <p:nvPr/>
        </p:nvSpPr>
        <p:spPr>
          <a:xfrm>
            <a:off x="22709418" y="12665365"/>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E5E5E"/>
                </a:solidFill>
                <a:effectLst/>
                <a:uLnTx/>
                <a:uFillTx/>
                <a:latin typeface="Helvetica Neue"/>
                <a:sym typeface="Helvetica Neue"/>
              </a:rPr>
              <a:t>66</a:t>
            </a:r>
            <a:endParaRPr kumimoji="0" lang="en-ZA" sz="32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xmlns="" val="331170141"/>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1855965F-2748-4EE0-A2DF-70D4BCD5DA1D}"/>
              </a:ext>
            </a:extLst>
          </p:cNvPr>
          <p:cNvSpPr txBox="1"/>
          <p:nvPr/>
        </p:nvSpPr>
        <p:spPr>
          <a:xfrm>
            <a:off x="-68075" y="745325"/>
            <a:ext cx="2452015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EXECUTIVE SUMMARY…CONT</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sp>
        <p:nvSpPr>
          <p:cNvPr id="3" name="TextBox 2">
            <a:extLst>
              <a:ext uri="{FF2B5EF4-FFF2-40B4-BE49-F238E27FC236}">
                <a16:creationId xmlns:a16="http://schemas.microsoft.com/office/drawing/2014/main" xmlns="" id="{161B0ACD-A134-3AEC-AC9A-C1DE9BFE271C}"/>
              </a:ext>
            </a:extLst>
          </p:cNvPr>
          <p:cNvSpPr txBox="1"/>
          <p:nvPr/>
        </p:nvSpPr>
        <p:spPr>
          <a:xfrm>
            <a:off x="397495" y="3537165"/>
            <a:ext cx="23309171" cy="8012450"/>
          </a:xfrm>
          <a:prstGeom prst="rect">
            <a:avLst/>
          </a:prstGeom>
          <a:noFill/>
        </p:spPr>
        <p:txBody>
          <a:bodyPr wrap="square">
            <a:spAutoFit/>
          </a:bodyPr>
          <a:lstStyle/>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Households</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expenditure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R44.2 million (92.4%)</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against a Final Appropriation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R47.9 million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relates to transfers made to transfers to Universities for bursaries for Heritage Professionals and qualified language practitioners, athletes supported by sports academies, financial assistance, MGE funding to individuals/persons as well as employer social benefits.</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underspending of </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R3.7 million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is due to:</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Less requests for Minister, Deputy minister and DG’s financial assistance;</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There were difficulties with obtaining compliance documents from MGE beneficiaries to complete contracts as the arts and culture sector is gradually recovering from the detrimental effects of Covid-19 regulations; and</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capacity from DSAC support units especially around contracting was not sufficiently matched to the high numbers of applications that were approved for 2021/22 open call.</a:t>
            </a:r>
            <a:endParaRPr kumimoji="0" lang="en-GB" sz="36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GB" sz="36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graphicFrame>
        <p:nvGraphicFramePr>
          <p:cNvPr id="5" name="Table 4">
            <a:extLst>
              <a:ext uri="{FF2B5EF4-FFF2-40B4-BE49-F238E27FC236}">
                <a16:creationId xmlns:a16="http://schemas.microsoft.com/office/drawing/2014/main" xmlns="" id="{E6ECDB91-457F-6A84-A2F5-708F8A299CD7}"/>
              </a:ext>
            </a:extLst>
          </p:cNvPr>
          <p:cNvGraphicFramePr>
            <a:graphicFrameLocks noGrp="1"/>
          </p:cNvGraphicFramePr>
          <p:nvPr/>
        </p:nvGraphicFramePr>
        <p:xfrm>
          <a:off x="18762134" y="3194554"/>
          <a:ext cx="4504265" cy="1257010"/>
        </p:xfrm>
        <a:graphic>
          <a:graphicData uri="http://schemas.openxmlformats.org/drawingml/2006/table">
            <a:tbl>
              <a:tblPr/>
              <a:tblGrid>
                <a:gridCol w="1460843">
                  <a:extLst>
                    <a:ext uri="{9D8B030D-6E8A-4147-A177-3AD203B41FA5}">
                      <a16:colId xmlns:a16="http://schemas.microsoft.com/office/drawing/2014/main" xmlns="" val="2914465534"/>
                    </a:ext>
                  </a:extLst>
                </a:gridCol>
                <a:gridCol w="1460843">
                  <a:extLst>
                    <a:ext uri="{9D8B030D-6E8A-4147-A177-3AD203B41FA5}">
                      <a16:colId xmlns:a16="http://schemas.microsoft.com/office/drawing/2014/main" xmlns="" val="2281986862"/>
                    </a:ext>
                  </a:extLst>
                </a:gridCol>
                <a:gridCol w="1582579">
                  <a:extLst>
                    <a:ext uri="{9D8B030D-6E8A-4147-A177-3AD203B41FA5}">
                      <a16:colId xmlns:a16="http://schemas.microsoft.com/office/drawing/2014/main" xmlns="" val="2543922599"/>
                    </a:ext>
                  </a:extLst>
                </a:gridCol>
              </a:tblGrid>
              <a:tr h="823940">
                <a:tc>
                  <a:txBody>
                    <a:bodyPr/>
                    <a:lstStyle/>
                    <a:p>
                      <a:pPr algn="l" rtl="0" fontAlgn="b"/>
                      <a:r>
                        <a:rPr lang="en-ZA" sz="28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997929832"/>
                  </a:ext>
                </a:extLst>
              </a:tr>
              <a:tr h="418952">
                <a:tc>
                  <a:txBody>
                    <a:bodyPr/>
                    <a:lstStyle/>
                    <a:p>
                      <a:pPr algn="r" rtl="0" fontAlgn="b"/>
                      <a:r>
                        <a:rPr lang="en-ZA" sz="28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800" b="0" i="0" u="none" strike="noStrike" dirty="0">
                          <a:solidFill>
                            <a:srgbClr val="000000"/>
                          </a:solidFill>
                          <a:effectLst/>
                          <a:latin typeface="Calibri" panose="020F0502020204030204" pitchFamily="34" charset="0"/>
                        </a:rPr>
                        <a:t>92.4%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800" b="0" i="0" u="none" strike="noStrike" dirty="0">
                          <a:solidFill>
                            <a:srgbClr val="000000"/>
                          </a:solidFill>
                          <a:effectLst/>
                          <a:latin typeface="Calibri" panose="020F0502020204030204" pitchFamily="34" charset="0"/>
                        </a:rPr>
                        <a:t>7.6%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547488534"/>
                  </a:ext>
                </a:extLst>
              </a:tr>
            </a:tbl>
          </a:graphicData>
        </a:graphic>
      </p:graphicFrame>
      <p:sp>
        <p:nvSpPr>
          <p:cNvPr id="6" name="TextBox 5">
            <a:extLst>
              <a:ext uri="{FF2B5EF4-FFF2-40B4-BE49-F238E27FC236}">
                <a16:creationId xmlns:a16="http://schemas.microsoft.com/office/drawing/2014/main" xmlns="" id="{7148F506-758B-23BA-2487-E0A73777EE29}"/>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E5E5E"/>
                </a:solidFill>
                <a:effectLst/>
                <a:uLnTx/>
                <a:uFillTx/>
                <a:latin typeface="Helvetica Neue"/>
                <a:sym typeface="Helvetica Neue"/>
              </a:rPr>
              <a:t>67</a:t>
            </a:r>
            <a:endParaRPr kumimoji="0" lang="en-ZA" sz="32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xmlns="" val="596362980"/>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1855965F-2748-4EE0-A2DF-70D4BCD5DA1D}"/>
              </a:ext>
            </a:extLst>
          </p:cNvPr>
          <p:cNvSpPr txBox="1"/>
          <p:nvPr/>
        </p:nvSpPr>
        <p:spPr>
          <a:xfrm>
            <a:off x="-68075" y="745325"/>
            <a:ext cx="2452015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EXECUTIVE SUMMARY…CONT</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sp>
        <p:nvSpPr>
          <p:cNvPr id="3" name="TextBox 2">
            <a:extLst>
              <a:ext uri="{FF2B5EF4-FFF2-40B4-BE49-F238E27FC236}">
                <a16:creationId xmlns:a16="http://schemas.microsoft.com/office/drawing/2014/main" xmlns="" id="{4A652173-2551-6A26-8A08-F1D17C0A3F10}"/>
              </a:ext>
            </a:extLst>
          </p:cNvPr>
          <p:cNvSpPr txBox="1"/>
          <p:nvPr/>
        </p:nvSpPr>
        <p:spPr>
          <a:xfrm>
            <a:off x="312663" y="3638765"/>
            <a:ext cx="23495604" cy="6145272"/>
          </a:xfrm>
          <a:prstGeom prst="rect">
            <a:avLst/>
          </a:prstGeom>
          <a:noFill/>
        </p:spPr>
        <p:txBody>
          <a:bodyPr wrap="square">
            <a:spAutoFit/>
          </a:bodyPr>
          <a:lstStyle/>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GB"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Machinery and equipment		</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expenditure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R8.5 million (34.0%)</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against a Final Appropriation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R24.9 million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was incurred towards procurement of machinery and equipment including IT equipment. The underspending of </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R16.4 million </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is owing to:</a:t>
            </a:r>
            <a:endPar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purchase order was issued to the service provider for the procurement of storage for the department and National Archive’s PESP storage. DSAC awaiting delivery of the storage from Ireland;</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SITA selected a service provider for the procurement of telephones and made recommendation for DSAC to issue a purchase order which was subsequently issued. DSAC awaiting delivery of the telephone handsets; and </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Approval for the appointment of the service provider for the installation of Security Equipment for the new floors and Control Room was granted by the Accounting Officer on the 28 March 2022.</a:t>
            </a:r>
          </a:p>
        </p:txBody>
      </p:sp>
      <p:graphicFrame>
        <p:nvGraphicFramePr>
          <p:cNvPr id="5" name="Table 4">
            <a:extLst>
              <a:ext uri="{FF2B5EF4-FFF2-40B4-BE49-F238E27FC236}">
                <a16:creationId xmlns:a16="http://schemas.microsoft.com/office/drawing/2014/main" xmlns="" id="{0A6594E6-A8F9-C5FB-6348-54EC311DE424}"/>
              </a:ext>
            </a:extLst>
          </p:cNvPr>
          <p:cNvGraphicFramePr>
            <a:graphicFrameLocks noGrp="1"/>
          </p:cNvGraphicFramePr>
          <p:nvPr/>
        </p:nvGraphicFramePr>
        <p:xfrm>
          <a:off x="18753252" y="3164963"/>
          <a:ext cx="4648612" cy="1174385"/>
        </p:xfrm>
        <a:graphic>
          <a:graphicData uri="http://schemas.openxmlformats.org/drawingml/2006/table">
            <a:tbl>
              <a:tblPr/>
              <a:tblGrid>
                <a:gridCol w="1507658">
                  <a:extLst>
                    <a:ext uri="{9D8B030D-6E8A-4147-A177-3AD203B41FA5}">
                      <a16:colId xmlns:a16="http://schemas.microsoft.com/office/drawing/2014/main" xmlns="" val="2914465534"/>
                    </a:ext>
                  </a:extLst>
                </a:gridCol>
                <a:gridCol w="1507658">
                  <a:extLst>
                    <a:ext uri="{9D8B030D-6E8A-4147-A177-3AD203B41FA5}">
                      <a16:colId xmlns:a16="http://schemas.microsoft.com/office/drawing/2014/main" xmlns="" val="2281986862"/>
                    </a:ext>
                  </a:extLst>
                </a:gridCol>
                <a:gridCol w="1633296">
                  <a:extLst>
                    <a:ext uri="{9D8B030D-6E8A-4147-A177-3AD203B41FA5}">
                      <a16:colId xmlns:a16="http://schemas.microsoft.com/office/drawing/2014/main" xmlns="" val="2543922599"/>
                    </a:ext>
                  </a:extLst>
                </a:gridCol>
              </a:tblGrid>
              <a:tr h="741315">
                <a:tc>
                  <a:txBody>
                    <a:bodyPr/>
                    <a:lstStyle/>
                    <a:p>
                      <a:pPr algn="l" rtl="0" fontAlgn="b"/>
                      <a:r>
                        <a:rPr lang="en-ZA" sz="28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997929832"/>
                  </a:ext>
                </a:extLst>
              </a:tr>
              <a:tr h="376940">
                <a:tc>
                  <a:txBody>
                    <a:bodyPr/>
                    <a:lstStyle/>
                    <a:p>
                      <a:pPr algn="r" rtl="0" fontAlgn="b"/>
                      <a:r>
                        <a:rPr lang="en-ZA" sz="28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800" b="0" i="0" u="none" strike="noStrike" dirty="0">
                          <a:solidFill>
                            <a:srgbClr val="000000"/>
                          </a:solidFill>
                          <a:effectLst/>
                          <a:latin typeface="Calibri" panose="020F0502020204030204" pitchFamily="34" charset="0"/>
                        </a:rPr>
                        <a:t>34.0%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800" b="0" i="0" u="none" strike="noStrike" dirty="0">
                          <a:solidFill>
                            <a:srgbClr val="000000"/>
                          </a:solidFill>
                          <a:effectLst/>
                          <a:latin typeface="Calibri" panose="020F0502020204030204" pitchFamily="34" charset="0"/>
                        </a:rPr>
                        <a:t>66.0%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547488534"/>
                  </a:ext>
                </a:extLst>
              </a:tr>
            </a:tbl>
          </a:graphicData>
        </a:graphic>
      </p:graphicFrame>
      <p:sp>
        <p:nvSpPr>
          <p:cNvPr id="6" name="TextBox 5">
            <a:extLst>
              <a:ext uri="{FF2B5EF4-FFF2-40B4-BE49-F238E27FC236}">
                <a16:creationId xmlns:a16="http://schemas.microsoft.com/office/drawing/2014/main" xmlns="" id="{FEF7B311-AA2F-E501-757A-331E4CDD6CDC}"/>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E5E5E"/>
                </a:solidFill>
                <a:effectLst/>
                <a:uLnTx/>
                <a:uFillTx/>
                <a:latin typeface="Helvetica Neue"/>
                <a:sym typeface="Helvetica Neue"/>
              </a:rPr>
              <a:t>68</a:t>
            </a:r>
            <a:endParaRPr kumimoji="0" lang="en-ZA" sz="32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xmlns="" val="1307607695"/>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a:extLst>
              <a:ext uri="{FF2B5EF4-FFF2-40B4-BE49-F238E27FC236}">
                <a16:creationId xmlns:a16="http://schemas.microsoft.com/office/drawing/2014/main" xmlns="" id="{1855965F-2748-4EE0-A2DF-70D4BCD5DA1D}"/>
              </a:ext>
            </a:extLst>
          </p:cNvPr>
          <p:cNvSpPr txBox="1"/>
          <p:nvPr/>
        </p:nvSpPr>
        <p:spPr>
          <a:xfrm>
            <a:off x="-68075" y="745325"/>
            <a:ext cx="2452015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EXECUTIVE SUMMARY…CONT</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sp>
        <p:nvSpPr>
          <p:cNvPr id="3" name="TextBox 2">
            <a:extLst>
              <a:ext uri="{FF2B5EF4-FFF2-40B4-BE49-F238E27FC236}">
                <a16:creationId xmlns:a16="http://schemas.microsoft.com/office/drawing/2014/main" xmlns="" id="{BB64AFB3-09C4-7DA5-ECC3-870567336E72}"/>
              </a:ext>
            </a:extLst>
          </p:cNvPr>
          <p:cNvSpPr txBox="1"/>
          <p:nvPr/>
        </p:nvSpPr>
        <p:spPr>
          <a:xfrm>
            <a:off x="478065" y="2934875"/>
            <a:ext cx="23427869" cy="10017101"/>
          </a:xfrm>
          <a:prstGeom prst="rect">
            <a:avLst/>
          </a:prstGeom>
          <a:noFill/>
        </p:spPr>
        <p:txBody>
          <a:bodyPr wrap="square">
            <a:spAutoFit/>
          </a:bodyPr>
          <a:lstStyle/>
          <a:p>
            <a:pPr marL="0" marR="0" lvl="0" indent="0" algn="l" defTabSz="2438337" rtl="0" eaLnBrk="1" fontAlgn="auto" latinLnBrk="0" hangingPunct="0">
              <a:lnSpc>
                <a:spcPct val="100000"/>
              </a:lnSpc>
              <a:spcBef>
                <a:spcPts val="0"/>
              </a:spcBef>
              <a:spcAft>
                <a:spcPts val="800"/>
              </a:spcAft>
              <a:buClrTx/>
              <a:buSzTx/>
              <a:buFontTx/>
              <a:buNone/>
              <a:tabLst>
                <a:tab pos="457200" algn="l"/>
              </a:tabLst>
              <a:defRPr/>
            </a:pPr>
            <a:endParaRPr kumimoji="0" lang="en-GB"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l" defTabSz="2438337" rtl="0" eaLnBrk="1" fontAlgn="auto" latinLnBrk="0" hangingPunct="0">
              <a:lnSpc>
                <a:spcPct val="110000"/>
              </a:lnSpc>
              <a:spcBef>
                <a:spcPts val="0"/>
              </a:spcBef>
              <a:spcAft>
                <a:spcPts val="800"/>
              </a:spcAft>
              <a:buClrTx/>
              <a:buSzTx/>
              <a:buFont typeface="Wingdings" panose="05000000000000000000" pitchFamily="2" charset="2"/>
              <a:buChar char="q"/>
              <a:tabLst>
                <a:tab pos="457200" algn="l"/>
              </a:tabLst>
              <a:defRPr/>
            </a:pPr>
            <a:r>
              <a:rPr kumimoji="0" lang="en-ZA" sz="4400" b="1"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Heritage Assets</a:t>
            </a:r>
          </a:p>
          <a:p>
            <a:pPr marL="0" marR="0" lvl="0" indent="0" algn="l" defTabSz="2438337" rtl="0" eaLnBrk="1" fontAlgn="auto" latinLnBrk="0" hangingPunct="0">
              <a:lnSpc>
                <a:spcPct val="11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expenditure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R21.3 million (74.6%)</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against a Final Appropriation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R28.6 million</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The underspending of</a:t>
            </a:r>
            <a:r>
              <a:rPr kumimoji="0" lang="en-US" sz="3600" b="1"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R7.3 million</a:t>
            </a:r>
            <a:r>
              <a:rPr kumimoji="0" lang="en-US"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is due to the following:</a:t>
            </a:r>
          </a:p>
          <a:p>
            <a:pPr marL="285750" marR="0" lvl="0" indent="-285750" algn="l" defTabSz="2438337" rtl="0" eaLnBrk="1" fontAlgn="auto" latinLnBrk="0" hangingPunct="0">
              <a:lnSpc>
                <a:spcPct val="150000"/>
              </a:lnSpc>
              <a:spcBef>
                <a:spcPts val="0"/>
              </a:spcBef>
              <a:spcAft>
                <a:spcPts val="0"/>
              </a:spcAft>
              <a:buClrTx/>
              <a:buSzTx/>
              <a:buFont typeface="Wingdings" panose="05000000000000000000" pitchFamily="2" charset="2"/>
              <a:buChar char="v"/>
              <a:tabLst/>
              <a:defRPr/>
            </a:pPr>
            <a:r>
              <a:rPr kumimoji="0" lang="en-US" sz="3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Helvetica Neue"/>
              </a:rPr>
              <a:t>The outstanding invoices for the National Archives (HVAC) project were not processed due to DPWI not submit the supporting documents; and</a:t>
            </a:r>
          </a:p>
          <a:p>
            <a:pPr marL="285750" marR="0" lvl="0" indent="-285750" algn="l" defTabSz="2438337" rtl="0" eaLnBrk="1" fontAlgn="auto" latinLnBrk="0" hangingPunct="0">
              <a:lnSpc>
                <a:spcPct val="150000"/>
              </a:lnSpc>
              <a:spcBef>
                <a:spcPts val="0"/>
              </a:spcBef>
              <a:spcAft>
                <a:spcPts val="0"/>
              </a:spcAft>
              <a:buClrTx/>
              <a:buSzTx/>
              <a:buFont typeface="Wingdings" panose="05000000000000000000" pitchFamily="2" charset="2"/>
              <a:buChar char="v"/>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a:t>
            </a:r>
            <a:r>
              <a:rPr kumimoji="0" lang="en-US" sz="3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Helvetica Neue"/>
              </a:rPr>
              <a:t>equest for deviation in procuring the sculpture from Prof. Pitika Ntuli declined by National Treasury.</a:t>
            </a:r>
          </a:p>
          <a:p>
            <a:pPr marL="0" marR="0" lvl="0" indent="0" algn="l" defTabSz="2438337" rtl="0" eaLnBrk="1" fontAlgn="auto" latinLnBrk="0" hangingPunct="0">
              <a:lnSpc>
                <a:spcPct val="15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Helvetica Neue"/>
            </a:endParaRPr>
          </a:p>
          <a:p>
            <a:pPr marL="285750" marR="0" lvl="0" indent="-285750" algn="l" defTabSz="2438337" rtl="0" eaLnBrk="1" fontAlgn="b" latinLnBrk="0" hangingPunct="0">
              <a:lnSpc>
                <a:spcPct val="100000"/>
              </a:lnSpc>
              <a:spcBef>
                <a:spcPts val="0"/>
              </a:spcBef>
              <a:spcAft>
                <a:spcPts val="0"/>
              </a:spcAft>
              <a:buClrTx/>
              <a:buSzTx/>
              <a:buFont typeface="Wingdings" panose="05000000000000000000" pitchFamily="2" charset="2"/>
              <a:buChar char="q"/>
              <a:tabLst/>
              <a:defRPr/>
            </a:pPr>
            <a:r>
              <a:rPr kumimoji="0" lang="en-GB" sz="44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Buildings and other fixed structure</a:t>
            </a:r>
            <a:endParaRPr kumimoji="0" lang="en-US" sz="44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57150" algn="l" defTabSz="2438337" rtl="0" eaLnBrk="1" fontAlgn="auto" latinLnBrk="0" hangingPunct="0">
              <a:lnSpc>
                <a:spcPct val="100000"/>
              </a:lnSpc>
              <a:spcBef>
                <a:spcPts val="0"/>
              </a:spcBef>
              <a:spcAft>
                <a:spcPts val="800"/>
              </a:spcAft>
              <a:buClrTx/>
              <a:buSzTx/>
              <a:buFontTx/>
              <a:buNone/>
              <a:tabLst>
                <a:tab pos="457200" algn="l"/>
              </a:tabLst>
              <a:defRPr/>
            </a:pPr>
            <a:r>
              <a:rPr kumimoji="0" lang="en-ZA"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An expenditure of </a:t>
            </a:r>
            <a:r>
              <a:rPr kumimoji="0" lang="en-ZA" sz="3600" b="1"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R26.1 million (100.0%)</a:t>
            </a:r>
            <a:r>
              <a:rPr kumimoji="0" lang="en-ZA"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against a Final Appropriation of</a:t>
            </a:r>
            <a:r>
              <a:rPr kumimoji="0" lang="en-ZA" sz="3600" b="1"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R26.1 million</a:t>
            </a:r>
            <a:r>
              <a:rPr kumimoji="0" lang="en-ZA"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a:t>
            </a:r>
          </a:p>
          <a:p>
            <a:pPr marL="0" marR="0" lvl="0" indent="-57150" algn="l" defTabSz="2438337" rtl="0" eaLnBrk="1" fontAlgn="auto" latinLnBrk="0" hangingPunct="0">
              <a:lnSpc>
                <a:spcPct val="100000"/>
              </a:lnSpc>
              <a:spcBef>
                <a:spcPts val="0"/>
              </a:spcBef>
              <a:spcAft>
                <a:spcPts val="800"/>
              </a:spcAft>
              <a:buClrTx/>
              <a:buSzTx/>
              <a:buFontTx/>
              <a:buNone/>
              <a:tabLst>
                <a:tab pos="457200" algn="l"/>
              </a:tabLst>
              <a:defRPr/>
            </a:pPr>
            <a:endParaRPr kumimoji="0" lang="en-ZA"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342900" marR="0" lvl="0" indent="-342900" algn="l" defTabSz="2438337" rtl="0" eaLnBrk="1" fontAlgn="b" latinLnBrk="0" hangingPunct="0">
              <a:lnSpc>
                <a:spcPct val="100000"/>
              </a:lnSpc>
              <a:spcBef>
                <a:spcPts val="0"/>
              </a:spcBef>
              <a:spcAft>
                <a:spcPts val="0"/>
              </a:spcAft>
              <a:buClrTx/>
              <a:buSzTx/>
              <a:buFont typeface="Wingdings" panose="05000000000000000000" pitchFamily="2" charset="2"/>
              <a:buChar char="q"/>
              <a:tabLst/>
              <a:defRPr/>
            </a:pPr>
            <a:r>
              <a:rPr kumimoji="0" lang="en-US" sz="44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Payments for financial assets</a:t>
            </a:r>
            <a:endParaRPr kumimoji="0" lang="en-US" sz="4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57150" algn="l" defTabSz="2438337" rtl="0" eaLnBrk="1" fontAlgn="auto" latinLnBrk="0" hangingPunct="0">
              <a:lnSpc>
                <a:spcPct val="100000"/>
              </a:lnSpc>
              <a:spcBef>
                <a:spcPts val="0"/>
              </a:spcBef>
              <a:spcAft>
                <a:spcPts val="800"/>
              </a:spcAft>
              <a:buClrTx/>
              <a:buSzTx/>
              <a:buFontTx/>
              <a:buNone/>
              <a:tabLst>
                <a:tab pos="457200" algn="l"/>
              </a:tabLst>
              <a:defRPr/>
            </a:pPr>
            <a:r>
              <a:rPr kumimoji="0" lang="en-ZA"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An expenditure of </a:t>
            </a:r>
            <a:r>
              <a:rPr kumimoji="0" lang="en-ZA" sz="3600" b="1"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R11.8 million (100.0%)</a:t>
            </a:r>
            <a:r>
              <a:rPr kumimoji="0" lang="en-ZA"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against a Final Appropriation of</a:t>
            </a:r>
            <a:r>
              <a:rPr kumimoji="0" lang="en-ZA" sz="3600" b="1"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R11.8 million</a:t>
            </a:r>
            <a:r>
              <a:rPr kumimoji="0" lang="en-ZA"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a:t>
            </a:r>
            <a:r>
              <a:rPr kumimoji="0" lang="en-ZA" sz="3600" b="1"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R11.3 million </a:t>
            </a:r>
            <a:r>
              <a:rPr kumimoji="0" lang="en-GB"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DPWI irrecoverable debt written off.</a:t>
            </a:r>
            <a:endParaRPr kumimoji="0" lang="en-ZA"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p:txBody>
      </p:sp>
      <p:graphicFrame>
        <p:nvGraphicFramePr>
          <p:cNvPr id="5" name="Table 4">
            <a:extLst>
              <a:ext uri="{FF2B5EF4-FFF2-40B4-BE49-F238E27FC236}">
                <a16:creationId xmlns:a16="http://schemas.microsoft.com/office/drawing/2014/main" xmlns="" id="{C512523B-C84C-A717-42A3-F40681BF8524}"/>
              </a:ext>
            </a:extLst>
          </p:cNvPr>
          <p:cNvGraphicFramePr>
            <a:graphicFrameLocks noGrp="1"/>
          </p:cNvGraphicFramePr>
          <p:nvPr/>
        </p:nvGraphicFramePr>
        <p:xfrm>
          <a:off x="18770917" y="3165586"/>
          <a:ext cx="4588966" cy="1269418"/>
        </p:xfrm>
        <a:graphic>
          <a:graphicData uri="http://schemas.openxmlformats.org/drawingml/2006/table">
            <a:tbl>
              <a:tblPr/>
              <a:tblGrid>
                <a:gridCol w="1488313">
                  <a:extLst>
                    <a:ext uri="{9D8B030D-6E8A-4147-A177-3AD203B41FA5}">
                      <a16:colId xmlns:a16="http://schemas.microsoft.com/office/drawing/2014/main" xmlns="" val="2914465534"/>
                    </a:ext>
                  </a:extLst>
                </a:gridCol>
                <a:gridCol w="1148755">
                  <a:extLst>
                    <a:ext uri="{9D8B030D-6E8A-4147-A177-3AD203B41FA5}">
                      <a16:colId xmlns:a16="http://schemas.microsoft.com/office/drawing/2014/main" xmlns="" val="2281986862"/>
                    </a:ext>
                  </a:extLst>
                </a:gridCol>
                <a:gridCol w="1951898">
                  <a:extLst>
                    <a:ext uri="{9D8B030D-6E8A-4147-A177-3AD203B41FA5}">
                      <a16:colId xmlns:a16="http://schemas.microsoft.com/office/drawing/2014/main" xmlns="" val="2543922599"/>
                    </a:ext>
                  </a:extLst>
                </a:gridCol>
              </a:tblGrid>
              <a:tr h="836348">
                <a:tc>
                  <a:txBody>
                    <a:bodyPr/>
                    <a:lstStyle/>
                    <a:p>
                      <a:pPr algn="l" rtl="0" fontAlgn="b"/>
                      <a:r>
                        <a:rPr lang="en-ZA" sz="28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997929832"/>
                  </a:ext>
                </a:extLst>
              </a:tr>
              <a:tr h="425260">
                <a:tc>
                  <a:txBody>
                    <a:bodyPr/>
                    <a:lstStyle/>
                    <a:p>
                      <a:pPr algn="r" rtl="0" fontAlgn="b"/>
                      <a:r>
                        <a:rPr lang="en-ZA" sz="28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800" b="0" i="0" u="none" strike="noStrike" dirty="0">
                          <a:solidFill>
                            <a:srgbClr val="000000"/>
                          </a:solidFill>
                          <a:effectLst/>
                          <a:latin typeface="Calibri" panose="020F0502020204030204" pitchFamily="34" charset="0"/>
                        </a:rPr>
                        <a:t>91.6%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800" b="0" i="0" u="none" strike="noStrike" dirty="0">
                          <a:solidFill>
                            <a:srgbClr val="000000"/>
                          </a:solidFill>
                          <a:effectLst/>
                          <a:latin typeface="Calibri" panose="020F0502020204030204" pitchFamily="34" charset="0"/>
                        </a:rPr>
                        <a:t>8.4%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547488534"/>
                  </a:ext>
                </a:extLst>
              </a:tr>
            </a:tbl>
          </a:graphicData>
        </a:graphic>
      </p:graphicFrame>
      <p:pic>
        <p:nvPicPr>
          <p:cNvPr id="6" name="Picture 5">
            <a:extLst>
              <a:ext uri="{FF2B5EF4-FFF2-40B4-BE49-F238E27FC236}">
                <a16:creationId xmlns:a16="http://schemas.microsoft.com/office/drawing/2014/main" xmlns="" id="{8B1B7B0F-31A7-5CDB-FBCD-B64FE4AC7674}"/>
              </a:ext>
            </a:extLst>
          </p:cNvPr>
          <p:cNvPicPr>
            <a:picLocks noChangeAspect="1"/>
          </p:cNvPicPr>
          <p:nvPr/>
        </p:nvPicPr>
        <p:blipFill>
          <a:blip r:embed="rId2" cstate="print"/>
          <a:stretch>
            <a:fillRect/>
          </a:stretch>
        </p:blipFill>
        <p:spPr>
          <a:xfrm>
            <a:off x="18552995" y="8143705"/>
            <a:ext cx="4732550" cy="1688015"/>
          </a:xfrm>
          <a:prstGeom prst="rect">
            <a:avLst/>
          </a:prstGeom>
        </p:spPr>
      </p:pic>
      <p:pic>
        <p:nvPicPr>
          <p:cNvPr id="7" name="Picture 6">
            <a:extLst>
              <a:ext uri="{FF2B5EF4-FFF2-40B4-BE49-F238E27FC236}">
                <a16:creationId xmlns:a16="http://schemas.microsoft.com/office/drawing/2014/main" xmlns="" id="{C369E248-2DFB-7430-D9DD-6F5E586BEDA1}"/>
              </a:ext>
            </a:extLst>
          </p:cNvPr>
          <p:cNvPicPr>
            <a:picLocks noChangeAspect="1"/>
          </p:cNvPicPr>
          <p:nvPr/>
        </p:nvPicPr>
        <p:blipFill>
          <a:blip r:embed="rId2" cstate="print"/>
          <a:stretch>
            <a:fillRect/>
          </a:stretch>
        </p:blipFill>
        <p:spPr>
          <a:xfrm>
            <a:off x="18478658" y="10059008"/>
            <a:ext cx="4881225" cy="1688015"/>
          </a:xfrm>
          <a:prstGeom prst="rect">
            <a:avLst/>
          </a:prstGeom>
        </p:spPr>
      </p:pic>
      <p:sp>
        <p:nvSpPr>
          <p:cNvPr id="8" name="TextBox 7">
            <a:extLst>
              <a:ext uri="{FF2B5EF4-FFF2-40B4-BE49-F238E27FC236}">
                <a16:creationId xmlns:a16="http://schemas.microsoft.com/office/drawing/2014/main" xmlns="" id="{921A037D-F581-A724-943F-A54F812F673E}"/>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E5E5E"/>
                </a:solidFill>
                <a:effectLst/>
                <a:uLnTx/>
                <a:uFillTx/>
                <a:latin typeface="Helvetica Neue"/>
                <a:sym typeface="Helvetica Neue"/>
              </a:rPr>
              <a:t>69</a:t>
            </a:r>
            <a:endParaRPr kumimoji="0" lang="en-ZA" sz="32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xmlns="" val="23077091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2ECE6DF-5451-4EEC-B6E1-CD5844E12724}"/>
              </a:ext>
            </a:extLst>
          </p:cNvPr>
          <p:cNvSpPr/>
          <p:nvPr/>
        </p:nvSpPr>
        <p:spPr>
          <a:xfrm>
            <a:off x="7345962" y="308078"/>
            <a:ext cx="9692076" cy="1107996"/>
          </a:xfrm>
          <a:prstGeom prst="rect">
            <a:avLst/>
          </a:prstGeom>
        </p:spPr>
        <p:txBody>
          <a:bodyPr wrap="none">
            <a:spAutoFit/>
          </a:bodyPr>
          <a:lstStyle/>
          <a:p>
            <a:r>
              <a:rPr lang="en-ZA" sz="6600" b="1" dirty="0">
                <a:solidFill>
                  <a:srgbClr val="E3801E"/>
                </a:solidFill>
                <a:latin typeface="Calibri" panose="020F0502020204030204" pitchFamily="34" charset="0"/>
                <a:cs typeface="Calibri" panose="020F0502020204030204" pitchFamily="34" charset="0"/>
              </a:rPr>
              <a:t>PERFORMANCE OVERVIEW</a:t>
            </a:r>
            <a:endParaRPr lang="en-US" sz="6600" b="1" dirty="0">
              <a:solidFill>
                <a:srgbClr val="E3801E"/>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462CDBFF-6C1F-96F9-4871-DF59D603B19A}"/>
              </a:ext>
            </a:extLst>
          </p:cNvPr>
          <p:cNvSpPr txBox="1"/>
          <p:nvPr/>
        </p:nvSpPr>
        <p:spPr>
          <a:xfrm>
            <a:off x="22545123" y="12493100"/>
            <a:ext cx="129785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E5E5E"/>
                </a:solidFill>
                <a:effectLst/>
                <a:uFillTx/>
                <a:latin typeface="+mj-lt"/>
                <a:ea typeface="+mj-ea"/>
                <a:cs typeface="+mj-cs"/>
                <a:sym typeface="Helvetica Neue"/>
              </a:rPr>
              <a:t>7</a:t>
            </a:r>
            <a:endParaRPr kumimoji="0" lang="en-ZA" sz="3200" b="0" i="0" u="none" strike="noStrike" cap="none" spc="0" normalizeH="0" baseline="0" dirty="0">
              <a:ln>
                <a:noFill/>
              </a:ln>
              <a:solidFill>
                <a:srgbClr val="5E5E5E"/>
              </a:solidFill>
              <a:effectLst/>
              <a:uFillTx/>
              <a:latin typeface="+mj-lt"/>
              <a:ea typeface="+mj-ea"/>
              <a:cs typeface="+mj-cs"/>
              <a:sym typeface="Helvetica Neue"/>
            </a:endParaRPr>
          </a:p>
        </p:txBody>
      </p:sp>
      <p:graphicFrame>
        <p:nvGraphicFramePr>
          <p:cNvPr id="6" name="Chart 5">
            <a:extLst>
              <a:ext uri="{FF2B5EF4-FFF2-40B4-BE49-F238E27FC236}">
                <a16:creationId xmlns:a16="http://schemas.microsoft.com/office/drawing/2014/main" xmlns="" id="{00000000-0008-0000-0000-000003000000}"/>
              </a:ext>
            </a:extLst>
          </p:cNvPr>
          <p:cNvGraphicFramePr>
            <a:graphicFrameLocks/>
          </p:cNvGraphicFramePr>
          <p:nvPr>
            <p:extLst>
              <p:ext uri="{D42A27DB-BD31-4B8C-83A1-F6EECF244321}">
                <p14:modId xmlns:p14="http://schemas.microsoft.com/office/powerpoint/2010/main" xmlns="" val="576251575"/>
              </p:ext>
            </p:extLst>
          </p:nvPr>
        </p:nvGraphicFramePr>
        <p:xfrm>
          <a:off x="723015" y="3763925"/>
          <a:ext cx="21456501" cy="8729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12083972"/>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132051"/>
            <a:ext cx="24520150" cy="3057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9600" b="1" i="0" u="none" strike="noStrike" kern="0" cap="none" spc="0" normalizeH="0" baseline="0" noProof="0" dirty="0">
                <a:ln>
                  <a:noFill/>
                </a:ln>
                <a:solidFill>
                  <a:srgbClr val="E3801E"/>
                </a:solidFill>
                <a:effectLst/>
                <a:uLnTx/>
                <a:uFillTx/>
                <a:latin typeface="Gill Sans SemiBold"/>
                <a:sym typeface="Gill Sans SemiBold"/>
              </a:rPr>
              <a:t>DEPARTMENTAL SUMMARY OF BUDGET VS EXPENDITURE PER PROGRAMME</a:t>
            </a:r>
            <a:endParaRPr kumimoji="0" lang="en-US" sz="9600" b="1" i="0" u="none" strike="noStrike" kern="0" cap="none" spc="0" normalizeH="0" baseline="0" noProof="0" dirty="0">
              <a:ln>
                <a:noFill/>
              </a:ln>
              <a:solidFill>
                <a:srgbClr val="E3883C"/>
              </a:solidFill>
              <a:effectLst/>
              <a:uLnTx/>
              <a:uFillTx/>
              <a:latin typeface="Gill Sans SemiBold"/>
              <a:sym typeface="Gill Sans SemiBold"/>
            </a:endParaRPr>
          </a:p>
        </p:txBody>
      </p:sp>
    </p:spTree>
    <p:extLst>
      <p:ext uri="{BB962C8B-B14F-4D97-AF65-F5344CB8AC3E}">
        <p14:creationId xmlns:p14="http://schemas.microsoft.com/office/powerpoint/2010/main" xmlns="" val="3485111903"/>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2CBCAD87-9D3F-488F-9E55-A335A273077D}"/>
              </a:ext>
            </a:extLst>
          </p:cNvPr>
          <p:cNvSpPr txBox="1"/>
          <p:nvPr/>
        </p:nvSpPr>
        <p:spPr>
          <a:xfrm>
            <a:off x="-68075" y="681530"/>
            <a:ext cx="2452015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DEPARTMENTAL SUMMARY PER PROGRAMME</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graphicFrame>
        <p:nvGraphicFramePr>
          <p:cNvPr id="3" name="Table 2">
            <a:extLst>
              <a:ext uri="{FF2B5EF4-FFF2-40B4-BE49-F238E27FC236}">
                <a16:creationId xmlns:a16="http://schemas.microsoft.com/office/drawing/2014/main" xmlns="" id="{651AED76-12F3-A3D6-4CA9-99F5DE656247}"/>
              </a:ext>
            </a:extLst>
          </p:cNvPr>
          <p:cNvGraphicFramePr>
            <a:graphicFrameLocks noGrp="1"/>
          </p:cNvGraphicFramePr>
          <p:nvPr>
            <p:extLst>
              <p:ext uri="{D42A27DB-BD31-4B8C-83A1-F6EECF244321}">
                <p14:modId xmlns:p14="http://schemas.microsoft.com/office/powerpoint/2010/main" xmlns="" val="2359018361"/>
              </p:ext>
            </p:extLst>
          </p:nvPr>
        </p:nvGraphicFramePr>
        <p:xfrm>
          <a:off x="415763" y="3287937"/>
          <a:ext cx="23552473" cy="8890094"/>
        </p:xfrm>
        <a:graphic>
          <a:graphicData uri="http://schemas.openxmlformats.org/drawingml/2006/table">
            <a:tbl>
              <a:tblPr>
                <a:tableStyleId>{5C22544A-7EE6-4342-B048-85BDC9FD1C3A}</a:tableStyleId>
              </a:tblPr>
              <a:tblGrid>
                <a:gridCol w="6091157">
                  <a:extLst>
                    <a:ext uri="{9D8B030D-6E8A-4147-A177-3AD203B41FA5}">
                      <a16:colId xmlns:a16="http://schemas.microsoft.com/office/drawing/2014/main" xmlns="" val="3431640116"/>
                    </a:ext>
                  </a:extLst>
                </a:gridCol>
                <a:gridCol w="4060771">
                  <a:extLst>
                    <a:ext uri="{9D8B030D-6E8A-4147-A177-3AD203B41FA5}">
                      <a16:colId xmlns:a16="http://schemas.microsoft.com/office/drawing/2014/main" xmlns="" val="3234968225"/>
                    </a:ext>
                  </a:extLst>
                </a:gridCol>
                <a:gridCol w="4060771">
                  <a:extLst>
                    <a:ext uri="{9D8B030D-6E8A-4147-A177-3AD203B41FA5}">
                      <a16:colId xmlns:a16="http://schemas.microsoft.com/office/drawing/2014/main" xmlns="" val="3068746903"/>
                    </a:ext>
                  </a:extLst>
                </a:gridCol>
                <a:gridCol w="4669887">
                  <a:extLst>
                    <a:ext uri="{9D8B030D-6E8A-4147-A177-3AD203B41FA5}">
                      <a16:colId xmlns:a16="http://schemas.microsoft.com/office/drawing/2014/main" xmlns="" val="2556612275"/>
                    </a:ext>
                  </a:extLst>
                </a:gridCol>
                <a:gridCol w="4669887">
                  <a:extLst>
                    <a:ext uri="{9D8B030D-6E8A-4147-A177-3AD203B41FA5}">
                      <a16:colId xmlns:a16="http://schemas.microsoft.com/office/drawing/2014/main" xmlns="" val="852702787"/>
                    </a:ext>
                  </a:extLst>
                </a:gridCol>
              </a:tblGrid>
              <a:tr h="2130730">
                <a:tc>
                  <a:txBody>
                    <a:bodyPr/>
                    <a:lstStyle/>
                    <a:p>
                      <a:pPr marL="0" lvl="0" algn="l" defTabSz="914400" rtl="0" eaLnBrk="1" fontAlgn="b" latinLnBrk="0" hangingPunct="1"/>
                      <a:r>
                        <a:rPr lang="en-US" sz="4000" b="1" u="none" strike="noStrike" kern="1200" dirty="0">
                          <a:solidFill>
                            <a:schemeClr val="bg1"/>
                          </a:solidFill>
                          <a:effectLst/>
                          <a:latin typeface="Arial" panose="020B0604020202020204" pitchFamily="34" charset="0"/>
                          <a:ea typeface="+mn-ea"/>
                          <a:cs typeface="Arial" panose="020B0604020202020204" pitchFamily="34" charset="0"/>
                        </a:rPr>
                        <a:t>Programme</a:t>
                      </a:r>
                    </a:p>
                  </a:txBody>
                  <a:tcPr marL="6350" marR="6350" marT="6350" marB="0" anchor="b">
                    <a:solidFill>
                      <a:srgbClr val="F5981B"/>
                    </a:solidFill>
                  </a:tcPr>
                </a:tc>
                <a:tc>
                  <a:txBody>
                    <a:bodyPr/>
                    <a:lstStyle/>
                    <a:p>
                      <a:pPr marL="0" lvl="0" algn="r" defTabSz="914400" rtl="0" eaLnBrk="1" fontAlgn="b" latinLnBrk="0" hangingPunct="1"/>
                      <a:r>
                        <a:rPr lang="en-US" sz="4000" b="1" u="none" strike="noStrike" kern="1200" dirty="0">
                          <a:solidFill>
                            <a:schemeClr val="bg1"/>
                          </a:solidFill>
                          <a:effectLst/>
                          <a:latin typeface="+mn-lt"/>
                          <a:ea typeface="+mn-ea"/>
                          <a:cs typeface="+mn-cs"/>
                        </a:rPr>
                        <a:t>Final Appropriation </a:t>
                      </a:r>
                    </a:p>
                  </a:txBody>
                  <a:tcPr marL="6350" marR="6350" marT="6350" marB="0" anchor="b">
                    <a:solidFill>
                      <a:srgbClr val="F5981B"/>
                    </a:solidFill>
                  </a:tcPr>
                </a:tc>
                <a:tc>
                  <a:txBody>
                    <a:bodyPr/>
                    <a:lstStyle/>
                    <a:p>
                      <a:pPr marL="0" lvl="0" algn="r" defTabSz="914400" rtl="0" eaLnBrk="1" fontAlgn="b" latinLnBrk="0" hangingPunct="1"/>
                      <a:r>
                        <a:rPr lang="en-GB" sz="4000" b="1" u="none" strike="noStrike" kern="1200" dirty="0">
                          <a:solidFill>
                            <a:schemeClr val="bg1"/>
                          </a:solidFill>
                          <a:effectLst/>
                          <a:latin typeface="+mn-lt"/>
                          <a:ea typeface="+mn-ea"/>
                          <a:cs typeface="+mn-cs"/>
                        </a:rPr>
                        <a:t>Actual expenditure 31 March 2022 </a:t>
                      </a:r>
                    </a:p>
                  </a:txBody>
                  <a:tcPr marL="6350" marR="6350" marT="6350" marB="0" anchor="b">
                    <a:solidFill>
                      <a:srgbClr val="F5981B"/>
                    </a:solidFill>
                  </a:tcPr>
                </a:tc>
                <a:tc>
                  <a:txBody>
                    <a:bodyPr/>
                    <a:lstStyle/>
                    <a:p>
                      <a:pPr marL="0" algn="r" defTabSz="914400" rtl="0" eaLnBrk="1" fontAlgn="b" latinLnBrk="0" hangingPunct="1"/>
                      <a:r>
                        <a:rPr lang="en-GB" sz="4000" b="1" u="none" strike="noStrike" kern="1200" dirty="0">
                          <a:solidFill>
                            <a:schemeClr val="bg1"/>
                          </a:solidFill>
                          <a:effectLst/>
                          <a:latin typeface="+mn-lt"/>
                          <a:ea typeface="+mn-ea"/>
                          <a:cs typeface="+mn-cs"/>
                        </a:rPr>
                        <a:t>Variance</a:t>
                      </a:r>
                    </a:p>
                  </a:txBody>
                  <a:tcPr marL="5227" marR="5227" marT="5227" marB="0" anchor="b">
                    <a:solidFill>
                      <a:srgbClr val="F5981B"/>
                    </a:solidFill>
                  </a:tcPr>
                </a:tc>
                <a:tc>
                  <a:txBody>
                    <a:bodyPr/>
                    <a:lstStyle/>
                    <a:p>
                      <a:pPr marL="0" algn="r" defTabSz="914400" rtl="0" eaLnBrk="1" fontAlgn="b" latinLnBrk="0" hangingPunct="1"/>
                      <a:r>
                        <a:rPr lang="en-US" sz="4000" b="1" u="none" strike="noStrike" kern="1200" dirty="0">
                          <a:solidFill>
                            <a:schemeClr val="bg1"/>
                          </a:solidFill>
                          <a:effectLst/>
                          <a:latin typeface="+mn-lt"/>
                          <a:ea typeface="+mn-ea"/>
                          <a:cs typeface="+mn-cs"/>
                        </a:rPr>
                        <a:t>Expenditure as % of final appropriation</a:t>
                      </a:r>
                    </a:p>
                  </a:txBody>
                  <a:tcPr marL="5227" marR="5227" marT="5227" marB="0" anchor="b">
                    <a:solidFill>
                      <a:srgbClr val="F5981B"/>
                    </a:solidFill>
                  </a:tcPr>
                </a:tc>
                <a:extLst>
                  <a:ext uri="{0D108BD9-81ED-4DB2-BD59-A6C34878D82A}">
                    <a16:rowId xmlns:a16="http://schemas.microsoft.com/office/drawing/2014/main" xmlns="" val="283375405"/>
                  </a:ext>
                </a:extLst>
              </a:tr>
              <a:tr h="806013">
                <a:tc>
                  <a:txBody>
                    <a:bodyPr/>
                    <a:lstStyle/>
                    <a:p>
                      <a:pPr algn="l" fontAlgn="b"/>
                      <a:r>
                        <a:rPr lang="en-US" sz="3600" u="none" strike="noStrike" dirty="0">
                          <a:effectLst/>
                          <a:latin typeface="Arial" panose="020B0604020202020204" pitchFamily="34" charset="0"/>
                          <a:cs typeface="Arial" panose="020B0604020202020204" pitchFamily="34" charset="0"/>
                        </a:rPr>
                        <a:t>Administration</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                      497,093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                   459,174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GB" sz="3600" b="0" i="0" u="none" strike="noStrike" dirty="0">
                          <a:solidFill>
                            <a:srgbClr val="000000"/>
                          </a:solidFill>
                          <a:effectLst/>
                          <a:latin typeface="Arial" panose="020B0604020202020204" pitchFamily="34" charset="0"/>
                          <a:cs typeface="Arial" panose="020B0604020202020204" pitchFamily="34" charset="0"/>
                        </a:rPr>
                        <a:t>3</a:t>
                      </a:r>
                      <a:r>
                        <a:rPr lang="en-US" sz="3600" b="0" i="0" u="none" strike="noStrike" dirty="0">
                          <a:solidFill>
                            <a:srgbClr val="000000"/>
                          </a:solidFill>
                          <a:effectLst/>
                          <a:latin typeface="Arial" panose="020B0604020202020204" pitchFamily="34" charset="0"/>
                          <a:cs typeface="Arial" panose="020B0604020202020204" pitchFamily="34" charset="0"/>
                        </a:rPr>
                        <a:t>7,191</a:t>
                      </a: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92.4%</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3155852974"/>
                  </a:ext>
                </a:extLst>
              </a:tr>
              <a:tr h="1491354">
                <a:tc>
                  <a:txBody>
                    <a:bodyPr/>
                    <a:lstStyle/>
                    <a:p>
                      <a:pPr algn="l" fontAlgn="b"/>
                      <a:r>
                        <a:rPr lang="en-US" sz="3600" u="none" strike="noStrike" dirty="0">
                          <a:effectLst/>
                          <a:latin typeface="Arial" panose="020B0604020202020204" pitchFamily="34" charset="0"/>
                          <a:cs typeface="Arial" panose="020B0604020202020204" pitchFamily="34" charset="0"/>
                        </a:rPr>
                        <a:t>Recreation Development &amp; Sport Promotion</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1,373,722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1,352,547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20,175</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98.5%</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extLst>
                  <a:ext uri="{0D108BD9-81ED-4DB2-BD59-A6C34878D82A}">
                    <a16:rowId xmlns:a16="http://schemas.microsoft.com/office/drawing/2014/main" xmlns="" val="1747902808"/>
                  </a:ext>
                </a:extLst>
              </a:tr>
              <a:tr h="1491354">
                <a:tc>
                  <a:txBody>
                    <a:bodyPr/>
                    <a:lstStyle/>
                    <a:p>
                      <a:pPr algn="l" fontAlgn="b"/>
                      <a:r>
                        <a:rPr lang="en-US" sz="3600" u="none" strike="noStrike" dirty="0">
                          <a:effectLst/>
                          <a:latin typeface="Arial" panose="020B0604020202020204" pitchFamily="34" charset="0"/>
                          <a:cs typeface="Arial" panose="020B0604020202020204" pitchFamily="34" charset="0"/>
                        </a:rPr>
                        <a:t>Arts &amp; Culture Promotion &amp; Development</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1,293,451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1,261,895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31,556</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97.6%</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extLst>
                  <a:ext uri="{0D108BD9-81ED-4DB2-BD59-A6C34878D82A}">
                    <a16:rowId xmlns:a16="http://schemas.microsoft.com/office/drawing/2014/main" xmlns="" val="1164079601"/>
                  </a:ext>
                </a:extLst>
              </a:tr>
              <a:tr h="1569710">
                <a:tc>
                  <a:txBody>
                    <a:bodyPr/>
                    <a:lstStyle/>
                    <a:p>
                      <a:pPr algn="l" fontAlgn="b"/>
                      <a:r>
                        <a:rPr lang="en-US" sz="3600" u="none" strike="noStrike" dirty="0">
                          <a:effectLst/>
                          <a:latin typeface="Arial" panose="020B0604020202020204" pitchFamily="34" charset="0"/>
                          <a:cs typeface="Arial" panose="020B0604020202020204" pitchFamily="34" charset="0"/>
                        </a:rPr>
                        <a:t>Heritage Promotion &amp; Preservation</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2,584,007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2,570,044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13,963</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99.5%</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extLst>
                  <a:ext uri="{0D108BD9-81ED-4DB2-BD59-A6C34878D82A}">
                    <a16:rowId xmlns:a16="http://schemas.microsoft.com/office/drawing/2014/main" xmlns="" val="939340137"/>
                  </a:ext>
                </a:extLst>
              </a:tr>
              <a:tr h="751184">
                <a:tc>
                  <a:txBody>
                    <a:bodyPr/>
                    <a:lstStyle/>
                    <a:p>
                      <a:pPr algn="l" fontAlgn="b"/>
                      <a:r>
                        <a:rPr lang="en-US" sz="3600" b="1" u="none" strike="noStrike" dirty="0">
                          <a:effectLst/>
                          <a:latin typeface="Arial" panose="020B0604020202020204" pitchFamily="34" charset="0"/>
                          <a:cs typeface="Arial" panose="020B0604020202020204" pitchFamily="34" charset="0"/>
                        </a:rPr>
                        <a:t>TOTAL</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5,747,273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5,643,660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103,613</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98.2%</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extLst>
                  <a:ext uri="{0D108BD9-81ED-4DB2-BD59-A6C34878D82A}">
                    <a16:rowId xmlns:a16="http://schemas.microsoft.com/office/drawing/2014/main" xmlns="" val="1052569638"/>
                  </a:ext>
                </a:extLst>
              </a:tr>
            </a:tbl>
          </a:graphicData>
        </a:graphic>
      </p:graphicFrame>
      <p:sp>
        <p:nvSpPr>
          <p:cNvPr id="4" name="TextBox 3">
            <a:extLst>
              <a:ext uri="{FF2B5EF4-FFF2-40B4-BE49-F238E27FC236}">
                <a16:creationId xmlns:a16="http://schemas.microsoft.com/office/drawing/2014/main" xmlns="" id="{CB599FB6-C187-709A-7625-8CF2B90D2474}"/>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E5E5E"/>
                </a:solidFill>
                <a:effectLst/>
                <a:uLnTx/>
                <a:uFillTx/>
                <a:latin typeface="Helvetica Neue"/>
                <a:sym typeface="Helvetica Neue"/>
              </a:rPr>
              <a:t>71</a:t>
            </a:r>
            <a:endParaRPr kumimoji="0" lang="en-ZA" sz="32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xmlns="" val="1685642963"/>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132051"/>
            <a:ext cx="24520150" cy="3057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9600" b="1" i="0" u="none" strike="noStrike" kern="0" cap="none" spc="0" normalizeH="0" baseline="0" noProof="0" dirty="0">
                <a:ln>
                  <a:noFill/>
                </a:ln>
                <a:solidFill>
                  <a:srgbClr val="E3801E"/>
                </a:solidFill>
                <a:effectLst/>
                <a:uLnTx/>
                <a:uFillTx/>
                <a:latin typeface="Gill Sans SemiBold"/>
                <a:sym typeface="Gill Sans SemiBold"/>
              </a:rPr>
              <a:t>DEPARTMENTAL SUMMARY OF BUDGET VS EXPENDITURE PER ECONOMIC CLASSIFICATION</a:t>
            </a:r>
            <a:endParaRPr kumimoji="0" lang="en-US" sz="9600" b="1" i="0" u="none" strike="noStrike" kern="0" cap="none" spc="0" normalizeH="0" baseline="0" noProof="0" dirty="0">
              <a:ln>
                <a:noFill/>
              </a:ln>
              <a:solidFill>
                <a:srgbClr val="E3883C"/>
              </a:solidFill>
              <a:effectLst/>
              <a:uLnTx/>
              <a:uFillTx/>
              <a:latin typeface="Gill Sans SemiBold"/>
              <a:sym typeface="Gill Sans SemiBold"/>
            </a:endParaRPr>
          </a:p>
        </p:txBody>
      </p:sp>
    </p:spTree>
    <p:extLst>
      <p:ext uri="{BB962C8B-B14F-4D97-AF65-F5344CB8AC3E}">
        <p14:creationId xmlns:p14="http://schemas.microsoft.com/office/powerpoint/2010/main" xmlns="" val="3546270623"/>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310E6FE5-D2FC-4B47-A31A-290BF1E5E363}"/>
              </a:ext>
            </a:extLst>
          </p:cNvPr>
          <p:cNvSpPr txBox="1"/>
          <p:nvPr/>
        </p:nvSpPr>
        <p:spPr>
          <a:xfrm>
            <a:off x="-68075" y="237494"/>
            <a:ext cx="2452015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DEPARTMENTAL SUMMARY PER ECONOMIC CLASSIFICATION</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graphicFrame>
        <p:nvGraphicFramePr>
          <p:cNvPr id="3" name="Table 2">
            <a:extLst>
              <a:ext uri="{FF2B5EF4-FFF2-40B4-BE49-F238E27FC236}">
                <a16:creationId xmlns:a16="http://schemas.microsoft.com/office/drawing/2014/main" xmlns="" id="{A7158113-7EB6-A3EE-DCD7-D8D3EA71669B}"/>
              </a:ext>
            </a:extLst>
          </p:cNvPr>
          <p:cNvGraphicFramePr>
            <a:graphicFrameLocks noGrp="1"/>
          </p:cNvGraphicFramePr>
          <p:nvPr/>
        </p:nvGraphicFramePr>
        <p:xfrm>
          <a:off x="289660" y="3135371"/>
          <a:ext cx="23789539" cy="9835563"/>
        </p:xfrm>
        <a:graphic>
          <a:graphicData uri="http://schemas.openxmlformats.org/drawingml/2006/table">
            <a:tbl>
              <a:tblPr>
                <a:tableStyleId>{5C22544A-7EE6-4342-B048-85BDC9FD1C3A}</a:tableStyleId>
              </a:tblPr>
              <a:tblGrid>
                <a:gridCol w="8974753">
                  <a:extLst>
                    <a:ext uri="{9D8B030D-6E8A-4147-A177-3AD203B41FA5}">
                      <a16:colId xmlns:a16="http://schemas.microsoft.com/office/drawing/2014/main" xmlns="" val="3142714470"/>
                    </a:ext>
                  </a:extLst>
                </a:gridCol>
                <a:gridCol w="4165315">
                  <a:extLst>
                    <a:ext uri="{9D8B030D-6E8A-4147-A177-3AD203B41FA5}">
                      <a16:colId xmlns:a16="http://schemas.microsoft.com/office/drawing/2014/main" xmlns="" val="3994124184"/>
                    </a:ext>
                  </a:extLst>
                </a:gridCol>
                <a:gridCol w="3864729">
                  <a:extLst>
                    <a:ext uri="{9D8B030D-6E8A-4147-A177-3AD203B41FA5}">
                      <a16:colId xmlns:a16="http://schemas.microsoft.com/office/drawing/2014/main" xmlns="" val="1995185420"/>
                    </a:ext>
                  </a:extLst>
                </a:gridCol>
                <a:gridCol w="3263547">
                  <a:extLst>
                    <a:ext uri="{9D8B030D-6E8A-4147-A177-3AD203B41FA5}">
                      <a16:colId xmlns:a16="http://schemas.microsoft.com/office/drawing/2014/main" xmlns="" val="817750167"/>
                    </a:ext>
                  </a:extLst>
                </a:gridCol>
                <a:gridCol w="3521195">
                  <a:extLst>
                    <a:ext uri="{9D8B030D-6E8A-4147-A177-3AD203B41FA5}">
                      <a16:colId xmlns:a16="http://schemas.microsoft.com/office/drawing/2014/main" xmlns="" val="1326191916"/>
                    </a:ext>
                  </a:extLst>
                </a:gridCol>
              </a:tblGrid>
              <a:tr h="3659162">
                <a:tc>
                  <a:txBody>
                    <a:bodyPr/>
                    <a:lstStyle/>
                    <a:p>
                      <a:pPr algn="l" fontAlgn="b"/>
                      <a:r>
                        <a:rPr lang="en-US" sz="3600" b="1" u="none" strike="noStrike" dirty="0">
                          <a:solidFill>
                            <a:schemeClr val="bg1"/>
                          </a:solidFill>
                          <a:effectLst/>
                        </a:rPr>
                        <a:t>Economic Classification</a:t>
                      </a:r>
                      <a:endParaRPr lang="en-US" sz="3600" b="1" i="0" u="none" strike="noStrike" dirty="0">
                        <a:solidFill>
                          <a:schemeClr val="bg1"/>
                        </a:solidFill>
                        <a:effectLst/>
                        <a:latin typeface="Calibri" panose="020F0502020204030204" pitchFamily="34" charset="0"/>
                      </a:endParaRPr>
                    </a:p>
                  </a:txBody>
                  <a:tcPr marL="5227" marR="5227" marT="5227" marB="0" anchor="b">
                    <a:solidFill>
                      <a:srgbClr val="F5981B"/>
                    </a:solidFill>
                  </a:tcPr>
                </a:tc>
                <a:tc>
                  <a:txBody>
                    <a:bodyPr/>
                    <a:lstStyle/>
                    <a:p>
                      <a:pPr algn="l" fontAlgn="b"/>
                      <a:r>
                        <a:rPr lang="en-US" sz="3600" b="1" u="none" strike="noStrike" dirty="0">
                          <a:solidFill>
                            <a:schemeClr val="bg1"/>
                          </a:solidFill>
                          <a:effectLst/>
                        </a:rPr>
                        <a:t> Final Appropriation  </a:t>
                      </a:r>
                      <a:endParaRPr lang="en-US" sz="3600" b="1" i="0" u="none" strike="noStrike" dirty="0">
                        <a:solidFill>
                          <a:schemeClr val="bg1"/>
                        </a:solidFill>
                        <a:effectLst/>
                        <a:latin typeface="Calibri" panose="020F0502020204030204" pitchFamily="34" charset="0"/>
                      </a:endParaRPr>
                    </a:p>
                  </a:txBody>
                  <a:tcPr marL="5227" marR="5227" marT="5227" marB="0" anchor="b">
                    <a:solidFill>
                      <a:srgbClr val="F5981B"/>
                    </a:solidFill>
                  </a:tcPr>
                </a:tc>
                <a:tc>
                  <a:txBody>
                    <a:bodyPr/>
                    <a:lstStyle/>
                    <a:p>
                      <a:pPr algn="l" fontAlgn="b"/>
                      <a:r>
                        <a:rPr lang="en-GB" sz="3600" b="1" u="none" strike="noStrike" dirty="0">
                          <a:solidFill>
                            <a:schemeClr val="bg1"/>
                          </a:solidFill>
                          <a:effectLst/>
                        </a:rPr>
                        <a:t> Actual expenditure 31 March 2022  </a:t>
                      </a:r>
                      <a:endParaRPr lang="en-GB" sz="3600" b="1" i="0" u="none" strike="noStrike" dirty="0">
                        <a:solidFill>
                          <a:schemeClr val="bg1"/>
                        </a:solidFill>
                        <a:effectLst/>
                        <a:latin typeface="Calibri" panose="020F0502020204030204" pitchFamily="34" charset="0"/>
                      </a:endParaRPr>
                    </a:p>
                  </a:txBody>
                  <a:tcPr marL="5227" marR="5227" marT="5227" marB="0" anchor="b">
                    <a:solidFill>
                      <a:srgbClr val="F5981B"/>
                    </a:solidFill>
                  </a:tcPr>
                </a:tc>
                <a:tc>
                  <a:txBody>
                    <a:bodyPr/>
                    <a:lstStyle/>
                    <a:p>
                      <a:pPr marL="0" algn="l" defTabSz="914400" rtl="0" eaLnBrk="1" fontAlgn="b" latinLnBrk="0" hangingPunct="1"/>
                      <a:r>
                        <a:rPr lang="en-GB" sz="3600" b="1" u="none" strike="noStrike" kern="1200" dirty="0">
                          <a:solidFill>
                            <a:schemeClr val="bg1"/>
                          </a:solidFill>
                          <a:effectLst/>
                          <a:latin typeface="+mn-lt"/>
                          <a:ea typeface="+mn-ea"/>
                          <a:cs typeface="+mn-cs"/>
                        </a:rPr>
                        <a:t>Variance</a:t>
                      </a:r>
                    </a:p>
                  </a:txBody>
                  <a:tcPr marL="5227" marR="5227" marT="5227" marB="0" anchor="b">
                    <a:solidFill>
                      <a:srgbClr val="F5981B"/>
                    </a:solidFill>
                  </a:tcPr>
                </a:tc>
                <a:tc>
                  <a:txBody>
                    <a:bodyPr/>
                    <a:lstStyle/>
                    <a:p>
                      <a:pPr marL="0" algn="l" defTabSz="914400" rtl="0" eaLnBrk="1" fontAlgn="b" latinLnBrk="0" hangingPunct="1"/>
                      <a:r>
                        <a:rPr lang="en-US" sz="3600" b="1" u="none" strike="noStrike" kern="1200" dirty="0">
                          <a:solidFill>
                            <a:schemeClr val="bg1"/>
                          </a:solidFill>
                          <a:effectLst/>
                          <a:latin typeface="+mn-lt"/>
                          <a:ea typeface="+mn-ea"/>
                          <a:cs typeface="+mn-cs"/>
                        </a:rPr>
                        <a:t>Expenditure as % of final appropriation</a:t>
                      </a:r>
                    </a:p>
                  </a:txBody>
                  <a:tcPr marL="5227" marR="5227" marT="5227" marB="0" anchor="b">
                    <a:solidFill>
                      <a:srgbClr val="F5981B"/>
                    </a:solidFill>
                  </a:tcPr>
                </a:tc>
                <a:extLst>
                  <a:ext uri="{0D108BD9-81ED-4DB2-BD59-A6C34878D82A}">
                    <a16:rowId xmlns:a16="http://schemas.microsoft.com/office/drawing/2014/main" xmlns="" val="2771333263"/>
                  </a:ext>
                </a:extLst>
              </a:tr>
              <a:tr h="831044">
                <a:tc>
                  <a:txBody>
                    <a:bodyPr/>
                    <a:lstStyle/>
                    <a:p>
                      <a:pPr algn="l" fontAlgn="b"/>
                      <a:r>
                        <a:rPr lang="en-US" sz="3200" b="1" u="none" strike="noStrike" dirty="0">
                          <a:effectLst/>
                          <a:latin typeface="Arial" panose="020B0604020202020204" pitchFamily="34" charset="0"/>
                          <a:cs typeface="Arial" panose="020B0604020202020204" pitchFamily="34" charset="0"/>
                        </a:rPr>
                        <a:t>CURRENT PAYMENTS</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b="1" u="none" strike="noStrike" dirty="0">
                          <a:effectLst/>
                          <a:latin typeface="Arial" panose="020B0604020202020204" pitchFamily="34" charset="0"/>
                          <a:cs typeface="Arial" panose="020B0604020202020204" pitchFamily="34" charset="0"/>
                        </a:rPr>
                        <a:t>                      891,559 </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b="1" u="none" strike="noStrike" dirty="0">
                          <a:effectLst/>
                          <a:latin typeface="Arial" panose="020B0604020202020204" pitchFamily="34" charset="0"/>
                          <a:cs typeface="Arial" panose="020B0604020202020204" pitchFamily="34" charset="0"/>
                        </a:rPr>
                        <a:t>                   843,770 </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GB" sz="3200" b="1" i="0" u="none" strike="noStrike" dirty="0">
                          <a:solidFill>
                            <a:srgbClr val="000000"/>
                          </a:solidFill>
                          <a:effectLst/>
                          <a:latin typeface="Arial" panose="020B0604020202020204" pitchFamily="34" charset="0"/>
                          <a:cs typeface="Arial" panose="020B0604020202020204" pitchFamily="34" charset="0"/>
                        </a:rPr>
                        <a:t>47,789</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b="1" u="none" strike="noStrike" dirty="0">
                          <a:effectLst/>
                          <a:latin typeface="Arial" panose="020B0604020202020204" pitchFamily="34" charset="0"/>
                          <a:cs typeface="Arial" panose="020B0604020202020204" pitchFamily="34" charset="0"/>
                        </a:rPr>
                        <a:t>94.6%</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908527442"/>
                  </a:ext>
                </a:extLst>
              </a:tr>
              <a:tr h="831044">
                <a:tc>
                  <a:txBody>
                    <a:bodyPr/>
                    <a:lstStyle/>
                    <a:p>
                      <a:pPr algn="l" fontAlgn="b"/>
                      <a:r>
                        <a:rPr lang="en-US" sz="3200" u="none" strike="noStrike" dirty="0">
                          <a:effectLst/>
                          <a:latin typeface="Arial" panose="020B0604020202020204" pitchFamily="34" charset="0"/>
                          <a:cs typeface="Arial" panose="020B0604020202020204" pitchFamily="34" charset="0"/>
                        </a:rPr>
                        <a:t>Compensation of Employees</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379,001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335,949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43,052</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88.6%</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2046212574"/>
                  </a:ext>
                </a:extLst>
              </a:tr>
              <a:tr h="831044">
                <a:tc>
                  <a:txBody>
                    <a:bodyPr/>
                    <a:lstStyle/>
                    <a:p>
                      <a:pPr algn="l" fontAlgn="b"/>
                      <a:r>
                        <a:rPr lang="en-US" sz="3200" u="none" strike="noStrike" dirty="0">
                          <a:effectLst/>
                          <a:latin typeface="Arial" panose="020B0604020202020204" pitchFamily="34" charset="0"/>
                          <a:cs typeface="Arial" panose="020B0604020202020204" pitchFamily="34" charset="0"/>
                        </a:rPr>
                        <a:t>Goods and Services</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512,558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507,821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GB" sz="3200" b="0" i="0" u="none" strike="noStrike" dirty="0">
                          <a:solidFill>
                            <a:srgbClr val="000000"/>
                          </a:solidFill>
                          <a:effectLst/>
                          <a:latin typeface="Arial" panose="020B0604020202020204" pitchFamily="34" charset="0"/>
                          <a:cs typeface="Arial" panose="020B0604020202020204" pitchFamily="34" charset="0"/>
                        </a:rPr>
                        <a:t>4</a:t>
                      </a:r>
                      <a:r>
                        <a:rPr lang="en-US" sz="3200" b="0" i="0" u="none" strike="noStrike" dirty="0">
                          <a:solidFill>
                            <a:srgbClr val="000000"/>
                          </a:solidFill>
                          <a:effectLst/>
                          <a:latin typeface="Arial" panose="020B0604020202020204" pitchFamily="34" charset="0"/>
                          <a:cs typeface="Arial" panose="020B0604020202020204" pitchFamily="34" charset="0"/>
                        </a:rPr>
                        <a:t>,737</a:t>
                      </a: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99.1%</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2329191428"/>
                  </a:ext>
                </a:extLst>
              </a:tr>
              <a:tr h="686309">
                <a:tc>
                  <a:txBody>
                    <a:bodyPr/>
                    <a:lstStyle/>
                    <a:p>
                      <a:pPr algn="l" fontAlgn="b"/>
                      <a:r>
                        <a:rPr lang="en-US" sz="3200" b="1" u="none" strike="noStrike" dirty="0">
                          <a:effectLst/>
                          <a:latin typeface="Arial" panose="020B0604020202020204" pitchFamily="34" charset="0"/>
                          <a:cs typeface="Arial" panose="020B0604020202020204" pitchFamily="34" charset="0"/>
                        </a:rPr>
                        <a:t>TRANSFERS &amp; SUBSIDIES</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b="1" u="none" strike="noStrike" dirty="0">
                          <a:effectLst/>
                          <a:latin typeface="Arial" panose="020B0604020202020204" pitchFamily="34" charset="0"/>
                          <a:cs typeface="Arial" panose="020B0604020202020204" pitchFamily="34" charset="0"/>
                        </a:rPr>
                        <a:t>                  4,763,984 </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b="1" u="none" strike="noStrike" dirty="0">
                          <a:effectLst/>
                          <a:latin typeface="Arial" panose="020B0604020202020204" pitchFamily="34" charset="0"/>
                          <a:cs typeface="Arial" panose="020B0604020202020204" pitchFamily="34" charset="0"/>
                        </a:rPr>
                        <a:t>               4,731,841 </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b="1" u="none" strike="noStrike" dirty="0">
                          <a:effectLst/>
                          <a:latin typeface="Arial" panose="020B0604020202020204" pitchFamily="34" charset="0"/>
                          <a:cs typeface="Arial" panose="020B0604020202020204" pitchFamily="34" charset="0"/>
                        </a:rPr>
                        <a:t>32,143</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b="1" u="none" strike="noStrike" dirty="0">
                          <a:effectLst/>
                          <a:latin typeface="Arial" panose="020B0604020202020204" pitchFamily="34" charset="0"/>
                          <a:cs typeface="Arial" panose="020B0604020202020204" pitchFamily="34" charset="0"/>
                        </a:rPr>
                        <a:t>99.3%</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3633206299"/>
                  </a:ext>
                </a:extLst>
              </a:tr>
              <a:tr h="831044">
                <a:tc>
                  <a:txBody>
                    <a:bodyPr/>
                    <a:lstStyle/>
                    <a:p>
                      <a:pPr algn="l" fontAlgn="b"/>
                      <a:r>
                        <a:rPr lang="en-US" sz="3200" u="none" strike="noStrike" dirty="0">
                          <a:effectLst/>
                          <a:latin typeface="Arial" panose="020B0604020202020204" pitchFamily="34" charset="0"/>
                          <a:cs typeface="Arial" panose="020B0604020202020204" pitchFamily="34" charset="0"/>
                        </a:rPr>
                        <a:t>Provinces &amp; Municipalities</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2,087,910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2,087,909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GB" sz="3200" b="0" i="0" u="none" strike="noStrike" dirty="0">
                          <a:solidFill>
                            <a:srgbClr val="000000"/>
                          </a:solidFill>
                          <a:effectLst/>
                          <a:latin typeface="Arial" panose="020B0604020202020204" pitchFamily="34" charset="0"/>
                          <a:cs typeface="Arial" panose="020B0604020202020204" pitchFamily="34" charset="0"/>
                        </a:rPr>
                        <a:t>1</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100.0%</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660738455"/>
                  </a:ext>
                </a:extLst>
              </a:tr>
              <a:tr h="831044">
                <a:tc>
                  <a:txBody>
                    <a:bodyPr/>
                    <a:lstStyle/>
                    <a:p>
                      <a:pPr algn="l" fontAlgn="b"/>
                      <a:r>
                        <a:rPr lang="en-US" sz="3200" u="none" strike="noStrike" dirty="0">
                          <a:effectLst/>
                          <a:latin typeface="Arial" panose="020B0604020202020204" pitchFamily="34" charset="0"/>
                          <a:cs typeface="Arial" panose="020B0604020202020204" pitchFamily="34" charset="0"/>
                        </a:rPr>
                        <a:t>Departmental Agencies (Cur)</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1,772,885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1,769,426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b="0" i="0" u="none" strike="noStrike" dirty="0">
                          <a:solidFill>
                            <a:srgbClr val="000000"/>
                          </a:solidFill>
                          <a:effectLst/>
                          <a:latin typeface="Arial" panose="020B0604020202020204" pitchFamily="34" charset="0"/>
                          <a:cs typeface="Arial" panose="020B0604020202020204" pitchFamily="34" charset="0"/>
                        </a:rPr>
                        <a:t>3,459</a:t>
                      </a: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99.8%</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2214951410"/>
                  </a:ext>
                </a:extLst>
              </a:tr>
              <a:tr h="831044">
                <a:tc>
                  <a:txBody>
                    <a:bodyPr/>
                    <a:lstStyle/>
                    <a:p>
                      <a:pPr algn="l" fontAlgn="b"/>
                      <a:r>
                        <a:rPr lang="en-US" sz="3200" u="none" strike="noStrike" dirty="0">
                          <a:effectLst/>
                          <a:latin typeface="Arial" panose="020B0604020202020204" pitchFamily="34" charset="0"/>
                          <a:cs typeface="Arial" panose="020B0604020202020204" pitchFamily="34" charset="0"/>
                        </a:rPr>
                        <a:t>Departmental Agencies (Cap)</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301,949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297,841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GB" sz="3200" b="0" i="0" u="none" strike="noStrike" dirty="0">
                          <a:solidFill>
                            <a:srgbClr val="000000"/>
                          </a:solidFill>
                          <a:effectLst/>
                          <a:latin typeface="Arial" panose="020B0604020202020204" pitchFamily="34" charset="0"/>
                          <a:cs typeface="Arial" panose="020B0604020202020204" pitchFamily="34" charset="0"/>
                        </a:rPr>
                        <a:t>4,108</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98.6%</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4018565742"/>
                  </a:ext>
                </a:extLst>
              </a:tr>
              <a:tr h="503828">
                <a:tc>
                  <a:txBody>
                    <a:bodyPr/>
                    <a:lstStyle/>
                    <a:p>
                      <a:pPr algn="l" fontAlgn="b"/>
                      <a:r>
                        <a:rPr lang="en-US" sz="3200" u="none" strike="noStrike" dirty="0">
                          <a:effectLst/>
                          <a:latin typeface="Arial" panose="020B0604020202020204" pitchFamily="34" charset="0"/>
                          <a:cs typeface="Arial" panose="020B0604020202020204" pitchFamily="34" charset="0"/>
                        </a:rPr>
                        <a:t>Higher Education Institutions (Cur)</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5,926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4,392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200" b="0" i="0" u="none" strike="noStrike" dirty="0">
                          <a:solidFill>
                            <a:srgbClr val="000000"/>
                          </a:solidFill>
                          <a:effectLst/>
                          <a:latin typeface="Arial" panose="020B0604020202020204" pitchFamily="34" charset="0"/>
                          <a:cs typeface="Arial" panose="020B0604020202020204" pitchFamily="34" charset="0"/>
                        </a:rPr>
                        <a:t>1,534</a:t>
                      </a:r>
                    </a:p>
                  </a:txBody>
                  <a:tcPr marL="5227" marR="5227" marT="5227"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74.1%</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3046803890"/>
                  </a:ext>
                </a:extLst>
              </a:tr>
            </a:tbl>
          </a:graphicData>
        </a:graphic>
      </p:graphicFrame>
      <p:sp>
        <p:nvSpPr>
          <p:cNvPr id="4" name="TextBox 3">
            <a:extLst>
              <a:ext uri="{FF2B5EF4-FFF2-40B4-BE49-F238E27FC236}">
                <a16:creationId xmlns:a16="http://schemas.microsoft.com/office/drawing/2014/main" xmlns="" id="{E5212842-B205-4F5D-2E4A-33847EA3145C}"/>
              </a:ext>
            </a:extLst>
          </p:cNvPr>
          <p:cNvSpPr txBox="1"/>
          <p:nvPr/>
        </p:nvSpPr>
        <p:spPr>
          <a:xfrm>
            <a:off x="22821899" y="12970934"/>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lang="en-US" dirty="0">
                <a:latin typeface="Helvetica Neue"/>
              </a:rPr>
              <a:t>73</a:t>
            </a:r>
            <a:endParaRPr kumimoji="0" lang="en-ZA" sz="32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xmlns="" val="2501152848"/>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310E6FE5-D2FC-4B47-A31A-290BF1E5E363}"/>
              </a:ext>
            </a:extLst>
          </p:cNvPr>
          <p:cNvSpPr txBox="1"/>
          <p:nvPr/>
        </p:nvSpPr>
        <p:spPr>
          <a:xfrm>
            <a:off x="-68075" y="237494"/>
            <a:ext cx="2452015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DEPARTMENTAL SUMMARY PER ECONOMIC CLASSIFICATION</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graphicFrame>
        <p:nvGraphicFramePr>
          <p:cNvPr id="3" name="Table 2">
            <a:extLst>
              <a:ext uri="{FF2B5EF4-FFF2-40B4-BE49-F238E27FC236}">
                <a16:creationId xmlns:a16="http://schemas.microsoft.com/office/drawing/2014/main" xmlns="" id="{57206A7F-5FD7-9576-C707-84CAB4740A65}"/>
              </a:ext>
            </a:extLst>
          </p:cNvPr>
          <p:cNvGraphicFramePr>
            <a:graphicFrameLocks noGrp="1"/>
          </p:cNvGraphicFramePr>
          <p:nvPr/>
        </p:nvGraphicFramePr>
        <p:xfrm>
          <a:off x="291052" y="2941751"/>
          <a:ext cx="23356346" cy="9943471"/>
        </p:xfrm>
        <a:graphic>
          <a:graphicData uri="http://schemas.openxmlformats.org/drawingml/2006/table">
            <a:tbl>
              <a:tblPr>
                <a:tableStyleId>{5C22544A-7EE6-4342-B048-85BDC9FD1C3A}</a:tableStyleId>
              </a:tblPr>
              <a:tblGrid>
                <a:gridCol w="10390803">
                  <a:extLst>
                    <a:ext uri="{9D8B030D-6E8A-4147-A177-3AD203B41FA5}">
                      <a16:colId xmlns:a16="http://schemas.microsoft.com/office/drawing/2014/main" xmlns="" val="3142714470"/>
                    </a:ext>
                  </a:extLst>
                </a:gridCol>
                <a:gridCol w="3075709">
                  <a:extLst>
                    <a:ext uri="{9D8B030D-6E8A-4147-A177-3AD203B41FA5}">
                      <a16:colId xmlns:a16="http://schemas.microsoft.com/office/drawing/2014/main" xmlns="" val="3994124184"/>
                    </a:ext>
                  </a:extLst>
                </a:gridCol>
                <a:gridCol w="3470563">
                  <a:extLst>
                    <a:ext uri="{9D8B030D-6E8A-4147-A177-3AD203B41FA5}">
                      <a16:colId xmlns:a16="http://schemas.microsoft.com/office/drawing/2014/main" xmlns="" val="1995185420"/>
                    </a:ext>
                  </a:extLst>
                </a:gridCol>
                <a:gridCol w="2992582">
                  <a:extLst>
                    <a:ext uri="{9D8B030D-6E8A-4147-A177-3AD203B41FA5}">
                      <a16:colId xmlns:a16="http://schemas.microsoft.com/office/drawing/2014/main" xmlns="" val="817750167"/>
                    </a:ext>
                  </a:extLst>
                </a:gridCol>
                <a:gridCol w="3426689">
                  <a:extLst>
                    <a:ext uri="{9D8B030D-6E8A-4147-A177-3AD203B41FA5}">
                      <a16:colId xmlns:a16="http://schemas.microsoft.com/office/drawing/2014/main" xmlns="" val="1326191916"/>
                    </a:ext>
                  </a:extLst>
                </a:gridCol>
              </a:tblGrid>
              <a:tr h="860348">
                <a:tc>
                  <a:txBody>
                    <a:bodyPr/>
                    <a:lstStyle/>
                    <a:p>
                      <a:pPr algn="l" fontAlgn="b"/>
                      <a:r>
                        <a:rPr lang="en-US" sz="3600" b="1" u="none" strike="noStrike" dirty="0">
                          <a:solidFill>
                            <a:schemeClr val="bg1"/>
                          </a:solidFill>
                          <a:effectLst/>
                        </a:rPr>
                        <a:t>Economic Classification</a:t>
                      </a:r>
                      <a:endParaRPr lang="en-US" sz="3600" b="1" i="0" u="none" strike="noStrike" dirty="0">
                        <a:solidFill>
                          <a:schemeClr val="bg1"/>
                        </a:solidFill>
                        <a:effectLst/>
                        <a:latin typeface="Calibri" panose="020F0502020204030204" pitchFamily="34" charset="0"/>
                      </a:endParaRPr>
                    </a:p>
                  </a:txBody>
                  <a:tcPr marL="5227" marR="5227" marT="5227" marB="0" anchor="b">
                    <a:solidFill>
                      <a:srgbClr val="F5981B"/>
                    </a:solidFill>
                  </a:tcPr>
                </a:tc>
                <a:tc>
                  <a:txBody>
                    <a:bodyPr/>
                    <a:lstStyle/>
                    <a:p>
                      <a:pPr algn="l" fontAlgn="b"/>
                      <a:r>
                        <a:rPr lang="en-US" sz="3600" b="1" u="none" strike="noStrike" dirty="0">
                          <a:solidFill>
                            <a:schemeClr val="bg1"/>
                          </a:solidFill>
                          <a:effectLst/>
                        </a:rPr>
                        <a:t> Final Appropriation  </a:t>
                      </a:r>
                      <a:endParaRPr lang="en-US" sz="3600" b="1" i="0" u="none" strike="noStrike" dirty="0">
                        <a:solidFill>
                          <a:schemeClr val="bg1"/>
                        </a:solidFill>
                        <a:effectLst/>
                        <a:latin typeface="Calibri" panose="020F0502020204030204" pitchFamily="34" charset="0"/>
                      </a:endParaRPr>
                    </a:p>
                  </a:txBody>
                  <a:tcPr marL="5227" marR="5227" marT="5227" marB="0" anchor="b">
                    <a:solidFill>
                      <a:srgbClr val="F5981B"/>
                    </a:solidFill>
                  </a:tcPr>
                </a:tc>
                <a:tc>
                  <a:txBody>
                    <a:bodyPr/>
                    <a:lstStyle/>
                    <a:p>
                      <a:pPr algn="l" fontAlgn="b"/>
                      <a:r>
                        <a:rPr lang="en-GB" sz="3600" b="1" u="none" strike="noStrike" dirty="0">
                          <a:solidFill>
                            <a:schemeClr val="bg1"/>
                          </a:solidFill>
                          <a:effectLst/>
                        </a:rPr>
                        <a:t> Actual expenditure 31 March 2022  </a:t>
                      </a:r>
                      <a:endParaRPr lang="en-GB" sz="3600" b="1" i="0" u="none" strike="noStrike" dirty="0">
                        <a:solidFill>
                          <a:schemeClr val="bg1"/>
                        </a:solidFill>
                        <a:effectLst/>
                        <a:latin typeface="Calibri" panose="020F0502020204030204" pitchFamily="34" charset="0"/>
                      </a:endParaRPr>
                    </a:p>
                  </a:txBody>
                  <a:tcPr marL="5227" marR="5227" marT="5227" marB="0" anchor="b">
                    <a:solidFill>
                      <a:srgbClr val="F5981B"/>
                    </a:solidFill>
                  </a:tcPr>
                </a:tc>
                <a:tc>
                  <a:txBody>
                    <a:bodyPr/>
                    <a:lstStyle/>
                    <a:p>
                      <a:pPr marL="0" algn="l" defTabSz="914400" rtl="0" eaLnBrk="1" fontAlgn="b" latinLnBrk="0" hangingPunct="1"/>
                      <a:r>
                        <a:rPr lang="en-GB" sz="3600" b="1" u="none" strike="noStrike" kern="1200" dirty="0">
                          <a:solidFill>
                            <a:schemeClr val="bg1"/>
                          </a:solidFill>
                          <a:effectLst/>
                          <a:latin typeface="+mn-lt"/>
                          <a:ea typeface="+mn-ea"/>
                          <a:cs typeface="+mn-cs"/>
                        </a:rPr>
                        <a:t>Variance</a:t>
                      </a:r>
                    </a:p>
                  </a:txBody>
                  <a:tcPr marL="5227" marR="5227" marT="5227" marB="0" anchor="b">
                    <a:solidFill>
                      <a:srgbClr val="F5981B"/>
                    </a:solidFill>
                  </a:tcPr>
                </a:tc>
                <a:tc>
                  <a:txBody>
                    <a:bodyPr/>
                    <a:lstStyle/>
                    <a:p>
                      <a:pPr marL="0" algn="l" defTabSz="914400" rtl="0" eaLnBrk="1" fontAlgn="b" latinLnBrk="0" hangingPunct="1"/>
                      <a:r>
                        <a:rPr lang="en-US" sz="3600" b="1" u="none" strike="noStrike" kern="1200" dirty="0">
                          <a:solidFill>
                            <a:schemeClr val="bg1"/>
                          </a:solidFill>
                          <a:effectLst/>
                          <a:latin typeface="+mn-lt"/>
                          <a:ea typeface="+mn-ea"/>
                          <a:cs typeface="+mn-cs"/>
                        </a:rPr>
                        <a:t>Expenditure as % of final appropriation</a:t>
                      </a:r>
                    </a:p>
                  </a:txBody>
                  <a:tcPr marL="5227" marR="5227" marT="5227" marB="0" anchor="b">
                    <a:solidFill>
                      <a:srgbClr val="F5981B"/>
                    </a:solidFill>
                  </a:tcPr>
                </a:tc>
                <a:extLst>
                  <a:ext uri="{0D108BD9-81ED-4DB2-BD59-A6C34878D82A}">
                    <a16:rowId xmlns:a16="http://schemas.microsoft.com/office/drawing/2014/main" xmlns="" val="2771333263"/>
                  </a:ext>
                </a:extLst>
              </a:tr>
              <a:tr h="406260">
                <a:tc>
                  <a:txBody>
                    <a:bodyPr/>
                    <a:lstStyle/>
                    <a:p>
                      <a:pPr algn="l" fontAlgn="b"/>
                      <a:r>
                        <a:rPr lang="en-US" sz="3600" u="none" strike="noStrike" dirty="0">
                          <a:effectLst/>
                          <a:latin typeface="Arial" panose="020B0604020202020204" pitchFamily="34" charset="0"/>
                          <a:cs typeface="Arial" panose="020B0604020202020204" pitchFamily="34" charset="0"/>
                        </a:rPr>
                        <a:t>Foreign Governance &amp; International Org</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5,704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5,511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b="0" i="0" u="none" strike="noStrike" dirty="0">
                          <a:solidFill>
                            <a:srgbClr val="000000"/>
                          </a:solidFill>
                          <a:effectLst/>
                          <a:latin typeface="Arial" panose="020B0604020202020204" pitchFamily="34" charset="0"/>
                          <a:cs typeface="Arial" panose="020B0604020202020204" pitchFamily="34" charset="0"/>
                        </a:rPr>
                        <a:t>193</a:t>
                      </a: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96.6%</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1753805307"/>
                  </a:ext>
                </a:extLst>
              </a:tr>
              <a:tr h="406260">
                <a:tc>
                  <a:txBody>
                    <a:bodyPr/>
                    <a:lstStyle/>
                    <a:p>
                      <a:pPr algn="l" fontAlgn="b"/>
                      <a:r>
                        <a:rPr lang="en-US" sz="3600" u="none" strike="noStrike" dirty="0">
                          <a:effectLst/>
                          <a:latin typeface="Arial" panose="020B0604020202020204" pitchFamily="34" charset="0"/>
                          <a:cs typeface="Arial" panose="020B0604020202020204" pitchFamily="34" charset="0"/>
                        </a:rPr>
                        <a:t>Public corporations and private enterprises (Cur)</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118,355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108,092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b="0" i="0" u="none" strike="noStrike" dirty="0">
                          <a:solidFill>
                            <a:srgbClr val="000000"/>
                          </a:solidFill>
                          <a:effectLst/>
                          <a:latin typeface="Arial" panose="020B0604020202020204" pitchFamily="34" charset="0"/>
                          <a:cs typeface="Arial" panose="020B0604020202020204" pitchFamily="34" charset="0"/>
                        </a:rPr>
                        <a:t>10,263</a:t>
                      </a: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91.3%</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3710187258"/>
                  </a:ext>
                </a:extLst>
              </a:tr>
              <a:tr h="406260">
                <a:tc>
                  <a:txBody>
                    <a:bodyPr/>
                    <a:lstStyle/>
                    <a:p>
                      <a:pPr algn="l" fontAlgn="b"/>
                      <a:r>
                        <a:rPr lang="en-US" sz="3600" u="none" strike="noStrike" dirty="0">
                          <a:effectLst/>
                          <a:latin typeface="Arial" panose="020B0604020202020204" pitchFamily="34" charset="0"/>
                          <a:cs typeface="Arial" panose="020B0604020202020204" pitchFamily="34" charset="0"/>
                        </a:rPr>
                        <a:t>Households</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47,900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44,247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3,653</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92.4%</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229194035"/>
                  </a:ext>
                </a:extLst>
              </a:tr>
              <a:tr h="406260">
                <a:tc>
                  <a:txBody>
                    <a:bodyPr/>
                    <a:lstStyle/>
                    <a:p>
                      <a:pPr algn="l" fontAlgn="b"/>
                      <a:r>
                        <a:rPr lang="en-US" sz="3600" u="none" strike="noStrike" dirty="0">
                          <a:effectLst/>
                          <a:latin typeface="Arial" panose="020B0604020202020204" pitchFamily="34" charset="0"/>
                          <a:cs typeface="Arial" panose="020B0604020202020204" pitchFamily="34" charset="0"/>
                        </a:rPr>
                        <a:t>Non-Profit Institutions (Cur)</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374,266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368,241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b="0" i="0" u="none" strike="noStrike" dirty="0">
                          <a:solidFill>
                            <a:srgbClr val="000000"/>
                          </a:solidFill>
                          <a:effectLst/>
                          <a:latin typeface="Arial" panose="020B0604020202020204" pitchFamily="34" charset="0"/>
                          <a:cs typeface="Arial" panose="020B0604020202020204" pitchFamily="34" charset="0"/>
                        </a:rPr>
                        <a:t>6,025</a:t>
                      </a: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98.4%</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315558047"/>
                  </a:ext>
                </a:extLst>
              </a:tr>
              <a:tr h="406260">
                <a:tc>
                  <a:txBody>
                    <a:bodyPr/>
                    <a:lstStyle/>
                    <a:p>
                      <a:pPr algn="l" fontAlgn="b"/>
                      <a:r>
                        <a:rPr lang="en-US" sz="3600" u="none" strike="noStrike" dirty="0">
                          <a:effectLst/>
                          <a:latin typeface="Arial" panose="020B0604020202020204" pitchFamily="34" charset="0"/>
                          <a:cs typeface="Arial" panose="020B0604020202020204" pitchFamily="34" charset="0"/>
                        </a:rPr>
                        <a:t>Non-Profit Institutions (Cap)</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49,089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46,181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b="0" i="0" u="none" strike="noStrike" dirty="0">
                          <a:solidFill>
                            <a:srgbClr val="000000"/>
                          </a:solidFill>
                          <a:effectLst/>
                          <a:latin typeface="Arial" panose="020B0604020202020204" pitchFamily="34" charset="0"/>
                          <a:cs typeface="Arial" panose="020B0604020202020204" pitchFamily="34" charset="0"/>
                        </a:rPr>
                        <a:t>2,908</a:t>
                      </a: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94.1%</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22362682"/>
                  </a:ext>
                </a:extLst>
              </a:tr>
              <a:tr h="406260">
                <a:tc>
                  <a:txBody>
                    <a:bodyPr/>
                    <a:lstStyle/>
                    <a:p>
                      <a:pPr algn="l" fontAlgn="b"/>
                      <a:r>
                        <a:rPr lang="en-US" sz="3600" b="1" u="none" strike="noStrike" dirty="0">
                          <a:effectLst/>
                          <a:latin typeface="Arial" panose="020B0604020202020204" pitchFamily="34" charset="0"/>
                          <a:cs typeface="Arial" panose="020B0604020202020204" pitchFamily="34" charset="0"/>
                        </a:rPr>
                        <a:t>PAYMENTS FOR CAPITAL ASSETS</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79,966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56,285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23,681</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70.4%</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2713214930"/>
                  </a:ext>
                </a:extLst>
              </a:tr>
              <a:tr h="365065">
                <a:tc>
                  <a:txBody>
                    <a:bodyPr/>
                    <a:lstStyle/>
                    <a:p>
                      <a:pPr algn="l" fontAlgn="b"/>
                      <a:r>
                        <a:rPr lang="en-GB" sz="3600" b="0" i="0" u="none" strike="noStrike" dirty="0">
                          <a:solidFill>
                            <a:srgbClr val="000000"/>
                          </a:solidFill>
                          <a:effectLst/>
                          <a:latin typeface="Arial" panose="020B0604020202020204" pitchFamily="34" charset="0"/>
                          <a:cs typeface="Arial" panose="020B0604020202020204" pitchFamily="34" charset="0"/>
                        </a:rPr>
                        <a:t>Buildings and other fixed structure</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GB" sz="3600" b="0" i="0" u="none" strike="noStrike" dirty="0">
                          <a:solidFill>
                            <a:srgbClr val="000000"/>
                          </a:solidFill>
                          <a:effectLst/>
                          <a:latin typeface="Arial" panose="020B0604020202020204" pitchFamily="34" charset="0"/>
                          <a:cs typeface="Arial" panose="020B0604020202020204" pitchFamily="34" charset="0"/>
                        </a:rPr>
                        <a:t>26,065</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GB" sz="3600" b="0" i="0" u="none" strike="noStrike" dirty="0">
                          <a:solidFill>
                            <a:srgbClr val="000000"/>
                          </a:solidFill>
                          <a:effectLst/>
                          <a:latin typeface="Arial" panose="020B0604020202020204" pitchFamily="34" charset="0"/>
                          <a:cs typeface="Arial" panose="020B0604020202020204" pitchFamily="34" charset="0"/>
                        </a:rPr>
                        <a:t>26,065</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GB" sz="3600" b="0" i="0" u="none" strike="noStrike" dirty="0">
                          <a:solidFill>
                            <a:srgbClr val="000000"/>
                          </a:solidFill>
                          <a:effectLst/>
                          <a:latin typeface="Arial" panose="020B0604020202020204" pitchFamily="34" charset="0"/>
                          <a:cs typeface="Arial" panose="020B0604020202020204" pitchFamily="34" charset="0"/>
                        </a:rPr>
                        <a:t>-</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GB" sz="3600" b="0" i="0" u="none" strike="noStrike" dirty="0">
                          <a:solidFill>
                            <a:srgbClr val="000000"/>
                          </a:solidFill>
                          <a:effectLst/>
                          <a:latin typeface="Arial" panose="020B0604020202020204" pitchFamily="34" charset="0"/>
                          <a:cs typeface="Arial" panose="020B0604020202020204" pitchFamily="34" charset="0"/>
                        </a:rPr>
                        <a:t>100.0%</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1161399735"/>
                  </a:ext>
                </a:extLst>
              </a:tr>
              <a:tr h="406260">
                <a:tc>
                  <a:txBody>
                    <a:bodyPr/>
                    <a:lstStyle/>
                    <a:p>
                      <a:pPr algn="l" fontAlgn="b"/>
                      <a:r>
                        <a:rPr lang="en-US" sz="3600" u="none" strike="noStrike" dirty="0">
                          <a:effectLst/>
                          <a:latin typeface="Arial" panose="020B0604020202020204" pitchFamily="34" charset="0"/>
                          <a:cs typeface="Arial" panose="020B0604020202020204" pitchFamily="34" charset="0"/>
                        </a:rPr>
                        <a:t>Machinery and equipment</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24,890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8,474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16,416</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34.0%</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2062041677"/>
                  </a:ext>
                </a:extLst>
              </a:tr>
              <a:tr h="406260">
                <a:tc>
                  <a:txBody>
                    <a:bodyPr/>
                    <a:lstStyle/>
                    <a:p>
                      <a:pPr algn="l" fontAlgn="b"/>
                      <a:r>
                        <a:rPr lang="en-US" sz="3600" u="none" strike="noStrike" dirty="0">
                          <a:effectLst/>
                          <a:latin typeface="Arial" panose="020B0604020202020204" pitchFamily="34" charset="0"/>
                          <a:cs typeface="Arial" panose="020B0604020202020204" pitchFamily="34" charset="0"/>
                        </a:rPr>
                        <a:t>Heritage Assets</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28,571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21,306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GB" sz="3600" b="0" i="0" u="none" strike="noStrike" dirty="0">
                          <a:solidFill>
                            <a:srgbClr val="000000"/>
                          </a:solidFill>
                          <a:effectLst/>
                          <a:latin typeface="Arial" panose="020B0604020202020204" pitchFamily="34" charset="0"/>
                          <a:cs typeface="Arial" panose="020B0604020202020204" pitchFamily="34" charset="0"/>
                        </a:rPr>
                        <a:t>7,265</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74.6%</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2156849032"/>
                  </a:ext>
                </a:extLst>
              </a:tr>
              <a:tr h="406260">
                <a:tc>
                  <a:txBody>
                    <a:bodyPr/>
                    <a:lstStyle/>
                    <a:p>
                      <a:pPr algn="l" fontAlgn="b"/>
                      <a:r>
                        <a:rPr lang="en-GB" sz="3600" u="none" strike="noStrike" dirty="0">
                          <a:effectLst/>
                          <a:latin typeface="Arial" panose="020B0604020202020204" pitchFamily="34" charset="0"/>
                          <a:cs typeface="Arial" panose="020B0604020202020204" pitchFamily="34" charset="0"/>
                        </a:rPr>
                        <a:t>Software and other intangible assets</a:t>
                      </a:r>
                      <a:endParaRPr lang="en-GB"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440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GB" sz="3600" b="0" i="0" u="none" strike="noStrike" dirty="0">
                          <a:solidFill>
                            <a:srgbClr val="000000"/>
                          </a:solidFill>
                          <a:effectLst/>
                          <a:latin typeface="Arial" panose="020B0604020202020204" pitchFamily="34" charset="0"/>
                          <a:cs typeface="Arial" panose="020B0604020202020204" pitchFamily="34" charset="0"/>
                        </a:rPr>
                        <a:t>440</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b="0" i="0" u="none" strike="noStrike" dirty="0">
                          <a:solidFill>
                            <a:srgbClr val="000000"/>
                          </a:solidFill>
                          <a:effectLst/>
                          <a:latin typeface="Arial" panose="020B0604020202020204" pitchFamily="34" charset="0"/>
                          <a:cs typeface="Arial" panose="020B0604020202020204" pitchFamily="34" charset="0"/>
                        </a:rPr>
                        <a:t>-</a:t>
                      </a:r>
                    </a:p>
                  </a:txBody>
                  <a:tcPr marL="5227" marR="5227" marT="5227" marB="0" anchor="b">
                    <a:noFill/>
                  </a:tcPr>
                </a:tc>
                <a:tc>
                  <a:txBody>
                    <a:bodyPr/>
                    <a:lstStyle/>
                    <a:p>
                      <a:pPr algn="r" fontAlgn="b"/>
                      <a:r>
                        <a:rPr lang="en-US" sz="3600" b="0" i="0" u="none" strike="noStrike" dirty="0">
                          <a:solidFill>
                            <a:srgbClr val="000000"/>
                          </a:solidFill>
                          <a:effectLst/>
                          <a:latin typeface="Arial" panose="020B0604020202020204" pitchFamily="34" charset="0"/>
                          <a:cs typeface="Arial" panose="020B0604020202020204" pitchFamily="34" charset="0"/>
                        </a:rPr>
                        <a:t>100.0%</a:t>
                      </a:r>
                    </a:p>
                  </a:txBody>
                  <a:tcPr marL="5227" marR="5227" marT="5227" marB="0" anchor="b">
                    <a:noFill/>
                  </a:tcPr>
                </a:tc>
                <a:extLst>
                  <a:ext uri="{0D108BD9-81ED-4DB2-BD59-A6C34878D82A}">
                    <a16:rowId xmlns:a16="http://schemas.microsoft.com/office/drawing/2014/main" xmlns="" val="2297372522"/>
                  </a:ext>
                </a:extLst>
              </a:tr>
              <a:tr h="406260">
                <a:tc>
                  <a:txBody>
                    <a:bodyPr/>
                    <a:lstStyle/>
                    <a:p>
                      <a:pPr algn="l" fontAlgn="b"/>
                      <a:r>
                        <a:rPr lang="en-US" sz="3600" b="1" u="none" strike="noStrike" dirty="0">
                          <a:effectLst/>
                          <a:latin typeface="Arial" panose="020B0604020202020204" pitchFamily="34" charset="0"/>
                          <a:cs typeface="Arial" panose="020B0604020202020204" pitchFamily="34" charset="0"/>
                        </a:rPr>
                        <a:t>PAYMENTS FOR FINANCIAL ASSETS</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11,764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11,764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b="1" i="0" u="none" strike="noStrike" dirty="0">
                          <a:solidFill>
                            <a:srgbClr val="000000"/>
                          </a:solidFill>
                          <a:effectLst/>
                          <a:latin typeface="Arial" panose="020B0604020202020204" pitchFamily="34" charset="0"/>
                          <a:cs typeface="Arial" panose="020B0604020202020204" pitchFamily="34" charset="0"/>
                        </a:rPr>
                        <a:t>-</a:t>
                      </a:r>
                    </a:p>
                  </a:txBody>
                  <a:tcPr marL="5227" marR="5227" marT="5227" marB="0" anchor="b">
                    <a:noFill/>
                  </a:tcPr>
                </a:tc>
                <a:tc>
                  <a:txBody>
                    <a:bodyPr/>
                    <a:lstStyle/>
                    <a:p>
                      <a:pPr algn="r" fontAlgn="b"/>
                      <a:r>
                        <a:rPr lang="en-US" sz="3600" b="0" i="0" u="none" strike="noStrike" dirty="0">
                          <a:solidFill>
                            <a:srgbClr val="000000"/>
                          </a:solidFill>
                          <a:effectLst/>
                          <a:latin typeface="Arial" panose="020B0604020202020204" pitchFamily="34" charset="0"/>
                          <a:cs typeface="Arial" panose="020B0604020202020204" pitchFamily="34" charset="0"/>
                        </a:rPr>
                        <a:t>100.0%</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36798728"/>
                  </a:ext>
                </a:extLst>
              </a:tr>
              <a:tr h="406260">
                <a:tc>
                  <a:txBody>
                    <a:bodyPr/>
                    <a:lstStyle/>
                    <a:p>
                      <a:pPr algn="l" fontAlgn="b"/>
                      <a:r>
                        <a:rPr lang="en-US" sz="3600" b="1" u="none" strike="noStrike" dirty="0">
                          <a:effectLst/>
                          <a:latin typeface="Arial" panose="020B0604020202020204" pitchFamily="34" charset="0"/>
                          <a:cs typeface="Arial" panose="020B0604020202020204" pitchFamily="34" charset="0"/>
                        </a:rPr>
                        <a:t>TOTAL</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5,747,273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5,643,660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103,613</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98.2%</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5227" marR="5227" marT="5227" marB="0" anchor="b">
                    <a:noFill/>
                  </a:tcPr>
                </a:tc>
                <a:extLst>
                  <a:ext uri="{0D108BD9-81ED-4DB2-BD59-A6C34878D82A}">
                    <a16:rowId xmlns:a16="http://schemas.microsoft.com/office/drawing/2014/main" xmlns="" val="2802542867"/>
                  </a:ext>
                </a:extLst>
              </a:tr>
            </a:tbl>
          </a:graphicData>
        </a:graphic>
      </p:graphicFrame>
      <p:sp>
        <p:nvSpPr>
          <p:cNvPr id="4" name="TextBox 3">
            <a:extLst>
              <a:ext uri="{FF2B5EF4-FFF2-40B4-BE49-F238E27FC236}">
                <a16:creationId xmlns:a16="http://schemas.microsoft.com/office/drawing/2014/main" xmlns="" id="{53489EB9-2FEA-EB3C-D15D-A3027D67D418}"/>
              </a:ext>
            </a:extLst>
          </p:cNvPr>
          <p:cNvSpPr txBox="1"/>
          <p:nvPr/>
        </p:nvSpPr>
        <p:spPr>
          <a:xfrm>
            <a:off x="22835648" y="12860526"/>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lang="en-US" dirty="0">
                <a:latin typeface="Helvetica Neue"/>
              </a:rPr>
              <a:t>74</a:t>
            </a:r>
            <a:endParaRPr kumimoji="0" lang="en-ZA" sz="32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xmlns="" val="2004896877"/>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132051"/>
            <a:ext cx="24520150" cy="3057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9600" b="1" i="0" u="none" strike="noStrike" kern="0" cap="none" spc="0" normalizeH="0" baseline="0" noProof="0" dirty="0">
                <a:ln>
                  <a:noFill/>
                </a:ln>
                <a:solidFill>
                  <a:srgbClr val="E3801E"/>
                </a:solidFill>
                <a:effectLst/>
                <a:uLnTx/>
                <a:uFillTx/>
                <a:latin typeface="Gill Sans SemiBold"/>
                <a:sym typeface="Gill Sans SemiBold"/>
              </a:rPr>
              <a:t>SUMMARY OF BUDGET VS EXPENDITURE PER PROGRAMME AND ECONOMIC CLASSIFICATION</a:t>
            </a:r>
            <a:endParaRPr kumimoji="0" lang="en-US" sz="9600" b="1" i="0" u="none" strike="noStrike" kern="0" cap="none" spc="0" normalizeH="0" baseline="0" noProof="0" dirty="0">
              <a:ln>
                <a:noFill/>
              </a:ln>
              <a:solidFill>
                <a:srgbClr val="E3883C"/>
              </a:solidFill>
              <a:effectLst/>
              <a:uLnTx/>
              <a:uFillTx/>
              <a:latin typeface="Gill Sans SemiBold"/>
              <a:sym typeface="Gill Sans SemiBold"/>
            </a:endParaRPr>
          </a:p>
        </p:txBody>
      </p:sp>
    </p:spTree>
    <p:extLst>
      <p:ext uri="{BB962C8B-B14F-4D97-AF65-F5344CB8AC3E}">
        <p14:creationId xmlns:p14="http://schemas.microsoft.com/office/powerpoint/2010/main" xmlns="" val="1996308577"/>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093A0140-BD0D-4821-B086-67261E91513E}"/>
              </a:ext>
            </a:extLst>
          </p:cNvPr>
          <p:cNvSpPr txBox="1"/>
          <p:nvPr/>
        </p:nvSpPr>
        <p:spPr>
          <a:xfrm>
            <a:off x="-68075" y="745325"/>
            <a:ext cx="2452015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PROGRAMME 1:ADMINISTRATION</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graphicFrame>
        <p:nvGraphicFramePr>
          <p:cNvPr id="3" name="Table 2">
            <a:extLst>
              <a:ext uri="{FF2B5EF4-FFF2-40B4-BE49-F238E27FC236}">
                <a16:creationId xmlns:a16="http://schemas.microsoft.com/office/drawing/2014/main" xmlns="" id="{216F97EB-3359-66B1-29C5-0CDF6D63C7C0}"/>
              </a:ext>
            </a:extLst>
          </p:cNvPr>
          <p:cNvGraphicFramePr>
            <a:graphicFrameLocks noGrp="1"/>
          </p:cNvGraphicFramePr>
          <p:nvPr>
            <p:extLst>
              <p:ext uri="{D42A27DB-BD31-4B8C-83A1-F6EECF244321}">
                <p14:modId xmlns:p14="http://schemas.microsoft.com/office/powerpoint/2010/main" xmlns="" val="1873176224"/>
              </p:ext>
            </p:extLst>
          </p:nvPr>
        </p:nvGraphicFramePr>
        <p:xfrm>
          <a:off x="289660" y="2898305"/>
          <a:ext cx="23146073" cy="10484520"/>
        </p:xfrm>
        <a:graphic>
          <a:graphicData uri="http://schemas.openxmlformats.org/drawingml/2006/table">
            <a:tbl>
              <a:tblPr>
                <a:tableStyleId>{5C22544A-7EE6-4342-B048-85BDC9FD1C3A}</a:tableStyleId>
              </a:tblPr>
              <a:tblGrid>
                <a:gridCol w="8224466">
                  <a:extLst>
                    <a:ext uri="{9D8B030D-6E8A-4147-A177-3AD203B41FA5}">
                      <a16:colId xmlns:a16="http://schemas.microsoft.com/office/drawing/2014/main" xmlns="" val="2202665000"/>
                    </a:ext>
                  </a:extLst>
                </a:gridCol>
                <a:gridCol w="3495397">
                  <a:extLst>
                    <a:ext uri="{9D8B030D-6E8A-4147-A177-3AD203B41FA5}">
                      <a16:colId xmlns:a16="http://schemas.microsoft.com/office/drawing/2014/main" xmlns="" val="4115059315"/>
                    </a:ext>
                  </a:extLst>
                </a:gridCol>
                <a:gridCol w="4112231">
                  <a:extLst>
                    <a:ext uri="{9D8B030D-6E8A-4147-A177-3AD203B41FA5}">
                      <a16:colId xmlns:a16="http://schemas.microsoft.com/office/drawing/2014/main" xmlns="" val="2767704898"/>
                    </a:ext>
                  </a:extLst>
                </a:gridCol>
                <a:gridCol w="3906620">
                  <a:extLst>
                    <a:ext uri="{9D8B030D-6E8A-4147-A177-3AD203B41FA5}">
                      <a16:colId xmlns:a16="http://schemas.microsoft.com/office/drawing/2014/main" xmlns="" val="1403547378"/>
                    </a:ext>
                  </a:extLst>
                </a:gridCol>
                <a:gridCol w="3407359">
                  <a:extLst>
                    <a:ext uri="{9D8B030D-6E8A-4147-A177-3AD203B41FA5}">
                      <a16:colId xmlns:a16="http://schemas.microsoft.com/office/drawing/2014/main" xmlns="" val="2265129935"/>
                    </a:ext>
                  </a:extLst>
                </a:gridCol>
              </a:tblGrid>
              <a:tr h="1587017">
                <a:tc>
                  <a:txBody>
                    <a:bodyPr/>
                    <a:lstStyle/>
                    <a:p>
                      <a:pPr marL="0" algn="l" defTabSz="914400" rtl="0" eaLnBrk="1" fontAlgn="b" latinLnBrk="0" hangingPunct="1"/>
                      <a:r>
                        <a:rPr lang="en-US" sz="3600" b="1" u="none" strike="noStrike" kern="1200" dirty="0">
                          <a:solidFill>
                            <a:schemeClr val="bg1"/>
                          </a:solidFill>
                          <a:effectLst/>
                          <a:latin typeface="+mn-lt"/>
                          <a:ea typeface="+mn-ea"/>
                          <a:cs typeface="+mn-cs"/>
                        </a:rPr>
                        <a:t>Sub-programme</a:t>
                      </a:r>
                    </a:p>
                  </a:txBody>
                  <a:tcPr marL="6036" marR="6036" marT="6036" marB="0" anchor="b">
                    <a:solidFill>
                      <a:srgbClr val="F5981B"/>
                    </a:solidFill>
                  </a:tcPr>
                </a:tc>
                <a:tc>
                  <a:txBody>
                    <a:bodyPr/>
                    <a:lstStyle/>
                    <a:p>
                      <a:pPr marL="0" algn="l" defTabSz="914400" rtl="0" eaLnBrk="1" fontAlgn="b" latinLnBrk="0" hangingPunct="1"/>
                      <a:r>
                        <a:rPr lang="en-US" sz="3600" b="1" u="none" strike="noStrike" kern="1200" dirty="0">
                          <a:solidFill>
                            <a:schemeClr val="bg1"/>
                          </a:solidFill>
                          <a:effectLst/>
                          <a:latin typeface="+mn-lt"/>
                          <a:ea typeface="+mn-ea"/>
                          <a:cs typeface="+mn-cs"/>
                        </a:rPr>
                        <a:t> Final Appropriation  </a:t>
                      </a:r>
                    </a:p>
                  </a:txBody>
                  <a:tcPr marL="6036" marR="6036" marT="6036" marB="0" anchor="b">
                    <a:solidFill>
                      <a:srgbClr val="F5981B"/>
                    </a:solidFill>
                  </a:tcPr>
                </a:tc>
                <a:tc>
                  <a:txBody>
                    <a:bodyPr/>
                    <a:lstStyle/>
                    <a:p>
                      <a:pPr marL="0" algn="l" defTabSz="914400" rtl="0" eaLnBrk="1" fontAlgn="b" latinLnBrk="0" hangingPunct="1"/>
                      <a:r>
                        <a:rPr lang="en-GB" sz="3600" b="1" u="none" strike="noStrike" kern="1200" dirty="0">
                          <a:solidFill>
                            <a:schemeClr val="bg1"/>
                          </a:solidFill>
                          <a:effectLst/>
                          <a:latin typeface="+mn-lt"/>
                          <a:ea typeface="+mn-ea"/>
                          <a:cs typeface="+mn-cs"/>
                        </a:rPr>
                        <a:t> Actual expenditure 31 March 2022  </a:t>
                      </a:r>
                    </a:p>
                  </a:txBody>
                  <a:tcPr marL="6036" marR="6036" marT="6036" marB="0" anchor="b">
                    <a:solidFill>
                      <a:srgbClr val="F5981B"/>
                    </a:solidFill>
                  </a:tcPr>
                </a:tc>
                <a:tc>
                  <a:txBody>
                    <a:bodyPr/>
                    <a:lstStyle/>
                    <a:p>
                      <a:pPr marL="0" algn="l" defTabSz="914400" rtl="0" eaLnBrk="1" fontAlgn="b" latinLnBrk="0" hangingPunct="1"/>
                      <a:r>
                        <a:rPr lang="en-GB" sz="3600" b="1" u="none" strike="noStrike" kern="1200" dirty="0">
                          <a:solidFill>
                            <a:schemeClr val="bg1"/>
                          </a:solidFill>
                          <a:effectLst/>
                          <a:latin typeface="+mn-lt"/>
                          <a:ea typeface="+mn-ea"/>
                          <a:cs typeface="+mn-cs"/>
                        </a:rPr>
                        <a:t>Variance</a:t>
                      </a:r>
                    </a:p>
                  </a:txBody>
                  <a:tcPr marL="6036" marR="6036" marT="6036" marB="0" anchor="b">
                    <a:solidFill>
                      <a:srgbClr val="F5981B"/>
                    </a:solidFill>
                  </a:tcPr>
                </a:tc>
                <a:tc>
                  <a:txBody>
                    <a:bodyPr/>
                    <a:lstStyle/>
                    <a:p>
                      <a:pPr marL="0" algn="l" defTabSz="914400" rtl="0" eaLnBrk="1" fontAlgn="b" latinLnBrk="0" hangingPunct="1"/>
                      <a:r>
                        <a:rPr lang="en-US" sz="3600" b="1" u="none" strike="noStrike" kern="1200" dirty="0">
                          <a:solidFill>
                            <a:schemeClr val="bg1"/>
                          </a:solidFill>
                          <a:effectLst/>
                          <a:latin typeface="+mn-lt"/>
                          <a:ea typeface="+mn-ea"/>
                          <a:cs typeface="+mn-cs"/>
                        </a:rPr>
                        <a:t>Expenditure as % of final appropriation</a:t>
                      </a:r>
                    </a:p>
                  </a:txBody>
                  <a:tcPr marL="6036" marR="6036" marT="6036" marB="0" anchor="b">
                    <a:solidFill>
                      <a:srgbClr val="F5981B"/>
                    </a:solidFill>
                  </a:tcPr>
                </a:tc>
                <a:extLst>
                  <a:ext uri="{0D108BD9-81ED-4DB2-BD59-A6C34878D82A}">
                    <a16:rowId xmlns:a16="http://schemas.microsoft.com/office/drawing/2014/main" xmlns="" val="2949108054"/>
                  </a:ext>
                </a:extLst>
              </a:tr>
              <a:tr h="1059944">
                <a:tc>
                  <a:txBody>
                    <a:bodyPr/>
                    <a:lstStyle/>
                    <a:p>
                      <a:pPr algn="l" fontAlgn="b"/>
                      <a:r>
                        <a:rPr lang="en-US" sz="3600" b="0" u="none" strike="noStrike" dirty="0">
                          <a:effectLst/>
                          <a:latin typeface="Arial" panose="020B0604020202020204" pitchFamily="34" charset="0"/>
                          <a:cs typeface="Arial" panose="020B0604020202020204" pitchFamily="34" charset="0"/>
                        </a:rPr>
                        <a:t>Ministry</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                      5,698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                   4,423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i="0" u="none" strike="noStrike" dirty="0">
                          <a:solidFill>
                            <a:srgbClr val="000000"/>
                          </a:solidFill>
                          <a:effectLst/>
                          <a:latin typeface="Arial" panose="020B0604020202020204" pitchFamily="34" charset="0"/>
                          <a:cs typeface="Arial" panose="020B0604020202020204" pitchFamily="34" charset="0"/>
                        </a:rPr>
                        <a:t>1,275</a:t>
                      </a: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77.6%</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1919730029"/>
                  </a:ext>
                </a:extLst>
              </a:tr>
              <a:tr h="1059944">
                <a:tc>
                  <a:txBody>
                    <a:bodyPr/>
                    <a:lstStyle/>
                    <a:p>
                      <a:pPr algn="l" fontAlgn="b"/>
                      <a:r>
                        <a:rPr lang="en-US" sz="3600" b="0" u="none" strike="noStrike" dirty="0">
                          <a:effectLst/>
                          <a:latin typeface="Arial" panose="020B0604020202020204" pitchFamily="34" charset="0"/>
                          <a:cs typeface="Arial" panose="020B0604020202020204" pitchFamily="34" charset="0"/>
                        </a:rPr>
                        <a:t>Management</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                      69,261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                   61,542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7,719</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88.9%</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2554724734"/>
                  </a:ext>
                </a:extLst>
              </a:tr>
              <a:tr h="1059944">
                <a:tc>
                  <a:txBody>
                    <a:bodyPr/>
                    <a:lstStyle/>
                    <a:p>
                      <a:pPr algn="l" fontAlgn="b"/>
                      <a:endParaRPr lang="en-US" sz="3600" b="0" u="none" strike="noStrike" dirty="0">
                        <a:effectLst/>
                        <a:latin typeface="Arial" panose="020B0604020202020204" pitchFamily="34" charset="0"/>
                        <a:cs typeface="Arial" panose="020B0604020202020204" pitchFamily="34" charset="0"/>
                      </a:endParaRPr>
                    </a:p>
                    <a:p>
                      <a:pPr algn="l" fontAlgn="b"/>
                      <a:r>
                        <a:rPr lang="en-US" sz="3600" b="0" u="none" strike="noStrike" dirty="0">
                          <a:effectLst/>
                          <a:latin typeface="Arial" panose="020B0604020202020204" pitchFamily="34" charset="0"/>
                          <a:cs typeface="Arial" panose="020B0604020202020204" pitchFamily="34" charset="0"/>
                        </a:rPr>
                        <a:t>Strategic Management and Planning</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18,217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17,909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i="0" u="none" strike="noStrike" dirty="0">
                          <a:solidFill>
                            <a:srgbClr val="000000"/>
                          </a:solidFill>
                          <a:effectLst/>
                          <a:latin typeface="Arial" panose="020B0604020202020204" pitchFamily="34" charset="0"/>
                          <a:cs typeface="Arial" panose="020B0604020202020204" pitchFamily="34" charset="0"/>
                        </a:rPr>
                        <a:t>308</a:t>
                      </a:r>
                    </a:p>
                  </a:txBody>
                  <a:tcPr marL="6036" marR="6036" marT="6036" marB="0" anchor="b">
                    <a:noFill/>
                  </a:tcPr>
                </a:tc>
                <a:tc>
                  <a:txBody>
                    <a:bodyPr/>
                    <a:lstStyle/>
                    <a:p>
                      <a:pPr algn="r" fontAlgn="b"/>
                      <a:r>
                        <a:rPr lang="en-US" sz="3600" b="0" i="0" u="none" strike="noStrike" dirty="0">
                          <a:solidFill>
                            <a:srgbClr val="000000"/>
                          </a:solidFill>
                          <a:effectLst/>
                          <a:latin typeface="Arial" panose="020B0604020202020204" pitchFamily="34" charset="0"/>
                          <a:cs typeface="Arial" panose="020B0604020202020204" pitchFamily="34" charset="0"/>
                        </a:rPr>
                        <a:t>98.3%</a:t>
                      </a:r>
                    </a:p>
                  </a:txBody>
                  <a:tcPr marL="6036" marR="6036" marT="6036" marB="0" anchor="b">
                    <a:noFill/>
                  </a:tcPr>
                </a:tc>
                <a:extLst>
                  <a:ext uri="{0D108BD9-81ED-4DB2-BD59-A6C34878D82A}">
                    <a16:rowId xmlns:a16="http://schemas.microsoft.com/office/drawing/2014/main" xmlns="" val="2543722752"/>
                  </a:ext>
                </a:extLst>
              </a:tr>
              <a:tr h="1059944">
                <a:tc>
                  <a:txBody>
                    <a:bodyPr/>
                    <a:lstStyle/>
                    <a:p>
                      <a:pPr algn="l" fontAlgn="b"/>
                      <a:r>
                        <a:rPr lang="en-US" sz="3600" b="0" u="none" strike="noStrike" dirty="0">
                          <a:effectLst/>
                          <a:latin typeface="Arial" panose="020B0604020202020204" pitchFamily="34" charset="0"/>
                          <a:cs typeface="Arial" panose="020B0604020202020204" pitchFamily="34" charset="0"/>
                        </a:rPr>
                        <a:t>Corporate Service</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                             188,281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                       168,253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20,028</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89.4%</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3207702722"/>
                  </a:ext>
                </a:extLst>
              </a:tr>
              <a:tr h="1059944">
                <a:tc>
                  <a:txBody>
                    <a:bodyPr/>
                    <a:lstStyle/>
                    <a:p>
                      <a:pPr algn="l" fontAlgn="b"/>
                      <a:r>
                        <a:rPr lang="en-US" sz="3600" b="0" u="none" strike="noStrike" dirty="0">
                          <a:effectLst/>
                          <a:latin typeface="Arial" panose="020B0604020202020204" pitchFamily="34" charset="0"/>
                          <a:cs typeface="Arial" panose="020B0604020202020204" pitchFamily="34" charset="0"/>
                        </a:rPr>
                        <a:t>Office of the CFO</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                                 66,150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                             58,083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i="0" u="none" strike="noStrike" dirty="0">
                          <a:solidFill>
                            <a:srgbClr val="000000"/>
                          </a:solidFill>
                          <a:effectLst/>
                          <a:latin typeface="Arial" panose="020B0604020202020204" pitchFamily="34" charset="0"/>
                          <a:cs typeface="Arial" panose="020B0604020202020204" pitchFamily="34" charset="0"/>
                        </a:rPr>
                        <a:t>8,067</a:t>
                      </a: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87.8%</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3679017464"/>
                  </a:ext>
                </a:extLst>
              </a:tr>
              <a:tr h="1059944">
                <a:tc>
                  <a:txBody>
                    <a:bodyPr/>
                    <a:lstStyle/>
                    <a:p>
                      <a:pPr algn="l" fontAlgn="b"/>
                      <a:r>
                        <a:rPr lang="en-US" sz="3600" b="0" u="none" strike="noStrike" dirty="0">
                          <a:effectLst/>
                          <a:latin typeface="Arial" panose="020B0604020202020204" pitchFamily="34" charset="0"/>
                          <a:cs typeface="Arial" panose="020B0604020202020204" pitchFamily="34" charset="0"/>
                        </a:rPr>
                        <a:t>Office Accommodation</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                             149,486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                           148,964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522</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i="0" u="none" strike="noStrike" dirty="0">
                          <a:solidFill>
                            <a:srgbClr val="000000"/>
                          </a:solidFill>
                          <a:effectLst/>
                          <a:latin typeface="Arial" panose="020B0604020202020204" pitchFamily="34" charset="0"/>
                          <a:cs typeface="Arial" panose="020B0604020202020204" pitchFamily="34" charset="0"/>
                        </a:rPr>
                        <a:t>99.7%</a:t>
                      </a:r>
                    </a:p>
                  </a:txBody>
                  <a:tcPr marL="6036" marR="6036" marT="6036" marB="0" anchor="b">
                    <a:noFill/>
                  </a:tcPr>
                </a:tc>
                <a:extLst>
                  <a:ext uri="{0D108BD9-81ED-4DB2-BD59-A6C34878D82A}">
                    <a16:rowId xmlns:a16="http://schemas.microsoft.com/office/drawing/2014/main" xmlns="" val="4018285342"/>
                  </a:ext>
                </a:extLst>
              </a:tr>
              <a:tr h="532872">
                <a:tc>
                  <a:txBody>
                    <a:bodyPr/>
                    <a:lstStyle/>
                    <a:p>
                      <a:pPr algn="l" fontAlgn="b"/>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l" fontAlgn="t"/>
                      <a:endParaRPr lang="en-ZA" sz="3600" b="0" u="none" strike="noStrike" kern="1200" dirty="0">
                        <a:solidFill>
                          <a:schemeClr val="dk1"/>
                        </a:solidFill>
                        <a:effectLst/>
                        <a:latin typeface="Arial" panose="020B0604020202020204" pitchFamily="34" charset="0"/>
                        <a:ea typeface="+mn-ea"/>
                        <a:cs typeface="Arial" panose="020B0604020202020204" pitchFamily="34" charset="0"/>
                      </a:endParaRPr>
                    </a:p>
                  </a:txBody>
                  <a:tcPr marL="0" marR="0" marT="0" marB="0">
                    <a:noFill/>
                  </a:tcPr>
                </a:tc>
                <a:tc>
                  <a:txBody>
                    <a:bodyPr/>
                    <a:lstStyle/>
                    <a:p>
                      <a:pPr algn="r" fontAlgn="b"/>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1733193028"/>
                  </a:ext>
                </a:extLst>
              </a:tr>
              <a:tr h="1059944">
                <a:tc>
                  <a:txBody>
                    <a:bodyPr/>
                    <a:lstStyle/>
                    <a:p>
                      <a:pPr algn="l" fontAlgn="b"/>
                      <a:endParaRPr lang="en-US" sz="3600" b="1" u="none" strike="noStrike" dirty="0">
                        <a:effectLst/>
                        <a:latin typeface="Arial" panose="020B0604020202020204" pitchFamily="34" charset="0"/>
                        <a:cs typeface="Arial" panose="020B0604020202020204" pitchFamily="34" charset="0"/>
                      </a:endParaRPr>
                    </a:p>
                    <a:p>
                      <a:pPr algn="l" fontAlgn="b"/>
                      <a:r>
                        <a:rPr lang="en-US" sz="3600" b="1" u="none" strike="noStrike" dirty="0">
                          <a:effectLst/>
                          <a:latin typeface="Arial" panose="020B0604020202020204" pitchFamily="34" charset="0"/>
                          <a:cs typeface="Arial" panose="020B0604020202020204" pitchFamily="34" charset="0"/>
                        </a:rPr>
                        <a:t>TOTAL</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497,093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459,174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37,919</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92.4%</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1069699990"/>
                  </a:ext>
                </a:extLst>
              </a:tr>
              <a:tr h="532872">
                <a:tc>
                  <a:txBody>
                    <a:bodyPr/>
                    <a:lstStyle/>
                    <a:p>
                      <a:pPr algn="l" fontAlgn="b"/>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1850909519"/>
                  </a:ext>
                </a:extLst>
              </a:tr>
            </a:tbl>
          </a:graphicData>
        </a:graphic>
      </p:graphicFrame>
      <p:sp>
        <p:nvSpPr>
          <p:cNvPr id="5" name="TextBox 4">
            <a:extLst>
              <a:ext uri="{FF2B5EF4-FFF2-40B4-BE49-F238E27FC236}">
                <a16:creationId xmlns:a16="http://schemas.microsoft.com/office/drawing/2014/main" xmlns="" id="{F93EF7D5-71F2-1A79-07F2-82C19AF81B9D}"/>
              </a:ext>
            </a:extLst>
          </p:cNvPr>
          <p:cNvSpPr txBox="1"/>
          <p:nvPr/>
        </p:nvSpPr>
        <p:spPr>
          <a:xfrm>
            <a:off x="22837040" y="12915301"/>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E5E5E"/>
                </a:solidFill>
                <a:effectLst/>
                <a:uLnTx/>
                <a:uFillTx/>
                <a:latin typeface="Helvetica Neue"/>
                <a:sym typeface="Helvetica Neue"/>
              </a:rPr>
              <a:t>76</a:t>
            </a:r>
            <a:endParaRPr kumimoji="0" lang="en-ZA" sz="32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xmlns="" val="2609219018"/>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093A0140-BD0D-4821-B086-67261E91513E}"/>
              </a:ext>
            </a:extLst>
          </p:cNvPr>
          <p:cNvSpPr txBox="1"/>
          <p:nvPr/>
        </p:nvSpPr>
        <p:spPr>
          <a:xfrm>
            <a:off x="-68075" y="745325"/>
            <a:ext cx="2452015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PROGRAMME 1:ADMINISTRATION</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graphicFrame>
        <p:nvGraphicFramePr>
          <p:cNvPr id="4" name="Table 3">
            <a:extLst>
              <a:ext uri="{FF2B5EF4-FFF2-40B4-BE49-F238E27FC236}">
                <a16:creationId xmlns:a16="http://schemas.microsoft.com/office/drawing/2014/main" xmlns="" id="{C1667422-89A8-6EFE-8BE8-01FA70310D14}"/>
              </a:ext>
            </a:extLst>
          </p:cNvPr>
          <p:cNvGraphicFramePr>
            <a:graphicFrameLocks noGrp="1"/>
          </p:cNvGraphicFramePr>
          <p:nvPr/>
        </p:nvGraphicFramePr>
        <p:xfrm>
          <a:off x="263102" y="2953201"/>
          <a:ext cx="23612897" cy="8881152"/>
        </p:xfrm>
        <a:graphic>
          <a:graphicData uri="http://schemas.openxmlformats.org/drawingml/2006/table">
            <a:tbl>
              <a:tblPr>
                <a:tableStyleId>{5C22544A-7EE6-4342-B048-85BDC9FD1C3A}</a:tableStyleId>
              </a:tblPr>
              <a:tblGrid>
                <a:gridCol w="8745430">
                  <a:extLst>
                    <a:ext uri="{9D8B030D-6E8A-4147-A177-3AD203B41FA5}">
                      <a16:colId xmlns:a16="http://schemas.microsoft.com/office/drawing/2014/main" xmlns="" val="2202665000"/>
                    </a:ext>
                  </a:extLst>
                </a:gridCol>
                <a:gridCol w="3793067">
                  <a:extLst>
                    <a:ext uri="{9D8B030D-6E8A-4147-A177-3AD203B41FA5}">
                      <a16:colId xmlns:a16="http://schemas.microsoft.com/office/drawing/2014/main" xmlns="" val="4115059315"/>
                    </a:ext>
                  </a:extLst>
                </a:gridCol>
                <a:gridCol w="4233332">
                  <a:extLst>
                    <a:ext uri="{9D8B030D-6E8A-4147-A177-3AD203B41FA5}">
                      <a16:colId xmlns:a16="http://schemas.microsoft.com/office/drawing/2014/main" xmlns="" val="2767704898"/>
                    </a:ext>
                  </a:extLst>
                </a:gridCol>
                <a:gridCol w="2780669">
                  <a:extLst>
                    <a:ext uri="{9D8B030D-6E8A-4147-A177-3AD203B41FA5}">
                      <a16:colId xmlns:a16="http://schemas.microsoft.com/office/drawing/2014/main" xmlns="" val="1403547378"/>
                    </a:ext>
                  </a:extLst>
                </a:gridCol>
                <a:gridCol w="4060399">
                  <a:extLst>
                    <a:ext uri="{9D8B030D-6E8A-4147-A177-3AD203B41FA5}">
                      <a16:colId xmlns:a16="http://schemas.microsoft.com/office/drawing/2014/main" xmlns="" val="2265129935"/>
                    </a:ext>
                  </a:extLst>
                </a:gridCol>
              </a:tblGrid>
              <a:tr h="1474738">
                <a:tc>
                  <a:txBody>
                    <a:bodyPr/>
                    <a:lstStyle/>
                    <a:p>
                      <a:pPr marL="0" algn="l" defTabSz="914400" rtl="0" eaLnBrk="1" fontAlgn="b" latinLnBrk="0" hangingPunct="1"/>
                      <a:r>
                        <a:rPr lang="en-US" sz="3400" b="1" u="none" strike="noStrike" kern="1200" dirty="0">
                          <a:solidFill>
                            <a:schemeClr val="bg1"/>
                          </a:solidFill>
                          <a:effectLst/>
                          <a:latin typeface="+mn-lt"/>
                          <a:ea typeface="+mn-ea"/>
                          <a:cs typeface="+mn-cs"/>
                        </a:rPr>
                        <a:t>Economic Classification</a:t>
                      </a:r>
                    </a:p>
                  </a:txBody>
                  <a:tcPr marL="6036" marR="6036" marT="6036" marB="0" anchor="b">
                    <a:solidFill>
                      <a:srgbClr val="F5981B"/>
                    </a:solidFill>
                  </a:tcPr>
                </a:tc>
                <a:tc>
                  <a:txBody>
                    <a:bodyPr/>
                    <a:lstStyle/>
                    <a:p>
                      <a:pPr marL="0" algn="r" defTabSz="914400" rtl="0" eaLnBrk="1" fontAlgn="b" latinLnBrk="0" hangingPunct="1"/>
                      <a:r>
                        <a:rPr lang="en-US" sz="3400" b="1" u="none" strike="noStrike" kern="1200" dirty="0">
                          <a:solidFill>
                            <a:schemeClr val="bg1"/>
                          </a:solidFill>
                          <a:effectLst/>
                          <a:latin typeface="+mn-lt"/>
                          <a:ea typeface="+mn-ea"/>
                          <a:cs typeface="+mn-cs"/>
                        </a:rPr>
                        <a:t> Final Appropriation  </a:t>
                      </a:r>
                    </a:p>
                  </a:txBody>
                  <a:tcPr marL="6036" marR="6036" marT="6036" marB="0" anchor="b">
                    <a:solidFill>
                      <a:srgbClr val="F5981B"/>
                    </a:solidFill>
                  </a:tcPr>
                </a:tc>
                <a:tc>
                  <a:txBody>
                    <a:bodyPr/>
                    <a:lstStyle/>
                    <a:p>
                      <a:pPr marL="0" algn="r" defTabSz="914400" rtl="0" eaLnBrk="1" fontAlgn="b" latinLnBrk="0" hangingPunct="1"/>
                      <a:r>
                        <a:rPr lang="en-GB" sz="3400" b="1" u="none" strike="noStrike" kern="1200" dirty="0">
                          <a:solidFill>
                            <a:schemeClr val="bg1"/>
                          </a:solidFill>
                          <a:effectLst/>
                          <a:latin typeface="+mn-lt"/>
                          <a:ea typeface="+mn-ea"/>
                          <a:cs typeface="+mn-cs"/>
                        </a:rPr>
                        <a:t> Actual expenditure 31 March 2022  </a:t>
                      </a:r>
                    </a:p>
                  </a:txBody>
                  <a:tcPr marL="6036" marR="6036" marT="6036" marB="0" anchor="b">
                    <a:solidFill>
                      <a:srgbClr val="F5981B"/>
                    </a:solidFill>
                  </a:tcPr>
                </a:tc>
                <a:tc>
                  <a:txBody>
                    <a:bodyPr/>
                    <a:lstStyle/>
                    <a:p>
                      <a:pPr marL="0" algn="r" defTabSz="914400" rtl="0" eaLnBrk="1" fontAlgn="b" latinLnBrk="0" hangingPunct="1"/>
                      <a:r>
                        <a:rPr lang="en-GB" sz="3400" b="1" u="none" strike="noStrike" kern="1200" dirty="0">
                          <a:solidFill>
                            <a:schemeClr val="bg1"/>
                          </a:solidFill>
                          <a:effectLst/>
                          <a:latin typeface="+mn-lt"/>
                          <a:ea typeface="+mn-ea"/>
                          <a:cs typeface="+mn-cs"/>
                        </a:rPr>
                        <a:t>Variance</a:t>
                      </a:r>
                    </a:p>
                  </a:txBody>
                  <a:tcPr marL="6036" marR="6036" marT="6036" marB="0" anchor="b">
                    <a:solidFill>
                      <a:srgbClr val="F5981B"/>
                    </a:solidFill>
                  </a:tcPr>
                </a:tc>
                <a:tc>
                  <a:txBody>
                    <a:bodyPr/>
                    <a:lstStyle/>
                    <a:p>
                      <a:pPr marL="0" algn="r" defTabSz="914400" rtl="0" eaLnBrk="1" fontAlgn="b" latinLnBrk="0" hangingPunct="1"/>
                      <a:r>
                        <a:rPr lang="en-US" sz="3400" b="1" u="none" strike="noStrike" kern="1200" dirty="0">
                          <a:solidFill>
                            <a:schemeClr val="bg1"/>
                          </a:solidFill>
                          <a:effectLst/>
                          <a:latin typeface="+mn-lt"/>
                          <a:ea typeface="+mn-ea"/>
                          <a:cs typeface="+mn-cs"/>
                        </a:rPr>
                        <a:t>Expenditure as % of final appropriation</a:t>
                      </a:r>
                    </a:p>
                  </a:txBody>
                  <a:tcPr marL="6036" marR="6036" marT="6036" marB="0" anchor="b">
                    <a:solidFill>
                      <a:srgbClr val="F5981B"/>
                    </a:solidFill>
                  </a:tcPr>
                </a:tc>
                <a:extLst>
                  <a:ext uri="{0D108BD9-81ED-4DB2-BD59-A6C34878D82A}">
                    <a16:rowId xmlns:a16="http://schemas.microsoft.com/office/drawing/2014/main" xmlns="" val="2949108054"/>
                  </a:ext>
                </a:extLst>
              </a:tr>
              <a:tr h="985060">
                <a:tc>
                  <a:txBody>
                    <a:bodyPr/>
                    <a:lstStyle/>
                    <a:p>
                      <a:pPr algn="l" fontAlgn="b"/>
                      <a:r>
                        <a:rPr lang="en-US" sz="3400" b="1" u="none" strike="noStrike" dirty="0">
                          <a:effectLst/>
                          <a:latin typeface="Arial" panose="020B0604020202020204" pitchFamily="34" charset="0"/>
                          <a:cs typeface="Arial" panose="020B0604020202020204" pitchFamily="34" charset="0"/>
                        </a:rPr>
                        <a:t>CURRENT PAYMENTS</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                      459,127 </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                   437,628 </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1" i="0" u="none" strike="noStrike" dirty="0">
                          <a:solidFill>
                            <a:srgbClr val="000000"/>
                          </a:solidFill>
                          <a:effectLst/>
                          <a:latin typeface="Arial" panose="020B0604020202020204" pitchFamily="34" charset="0"/>
                          <a:cs typeface="Arial" panose="020B0604020202020204" pitchFamily="34" charset="0"/>
                        </a:rPr>
                        <a:t>21,499</a:t>
                      </a:r>
                    </a:p>
                  </a:txBody>
                  <a:tcPr marL="6036" marR="6036" marT="6036"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95.3%</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1919730029"/>
                  </a:ext>
                </a:extLst>
              </a:tr>
              <a:tr h="495382">
                <a:tc>
                  <a:txBody>
                    <a:bodyPr/>
                    <a:lstStyle/>
                    <a:p>
                      <a:pPr algn="l" fontAlgn="b"/>
                      <a:r>
                        <a:rPr lang="en-US" sz="3400" u="none" strike="noStrike" dirty="0">
                          <a:effectLst/>
                          <a:latin typeface="Arial" panose="020B0604020202020204" pitchFamily="34" charset="0"/>
                          <a:cs typeface="Arial" panose="020B0604020202020204" pitchFamily="34" charset="0"/>
                        </a:rPr>
                        <a:t>Compensation of Employees</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186,013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165,318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20,695</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88.9%</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2554724734"/>
                  </a:ext>
                </a:extLst>
              </a:tr>
              <a:tr h="495382">
                <a:tc>
                  <a:txBody>
                    <a:bodyPr/>
                    <a:lstStyle/>
                    <a:p>
                      <a:pPr algn="l" fontAlgn="b"/>
                      <a:r>
                        <a:rPr lang="en-US" sz="3400" u="none" strike="noStrike" dirty="0">
                          <a:effectLst/>
                          <a:latin typeface="Arial" panose="020B0604020202020204" pitchFamily="34" charset="0"/>
                          <a:cs typeface="Arial" panose="020B0604020202020204" pitchFamily="34" charset="0"/>
                        </a:rPr>
                        <a:t>Goods and Services</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273,114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272,310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804</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99.7%</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2543722752"/>
                  </a:ext>
                </a:extLst>
              </a:tr>
              <a:tr h="985060">
                <a:tc>
                  <a:txBody>
                    <a:bodyPr/>
                    <a:lstStyle/>
                    <a:p>
                      <a:pPr algn="l" fontAlgn="b"/>
                      <a:r>
                        <a:rPr lang="en-US" sz="3400" b="1" u="none" strike="noStrike" dirty="0">
                          <a:effectLst/>
                          <a:latin typeface="Arial" panose="020B0604020202020204" pitchFamily="34" charset="0"/>
                          <a:cs typeface="Arial" panose="020B0604020202020204" pitchFamily="34" charset="0"/>
                        </a:rPr>
                        <a:t>TRANSFERS &amp; SUBSIDIES</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                             1,348 </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                       1,344 </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GB" sz="3400" b="1" i="0" u="none" strike="noStrike" dirty="0">
                          <a:solidFill>
                            <a:srgbClr val="000000"/>
                          </a:solidFill>
                          <a:effectLst/>
                          <a:latin typeface="Arial" panose="020B0604020202020204" pitchFamily="34" charset="0"/>
                          <a:cs typeface="Arial" panose="020B0604020202020204" pitchFamily="34" charset="0"/>
                        </a:rPr>
                        <a:t>4</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99.7%</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3207702722"/>
                  </a:ext>
                </a:extLst>
              </a:tr>
              <a:tr h="495382">
                <a:tc>
                  <a:txBody>
                    <a:bodyPr/>
                    <a:lstStyle/>
                    <a:p>
                      <a:pPr algn="l" fontAlgn="b"/>
                      <a:r>
                        <a:rPr lang="en-US" sz="3400" u="none" strike="noStrike" dirty="0">
                          <a:effectLst/>
                          <a:latin typeface="Arial" panose="020B0604020202020204" pitchFamily="34" charset="0"/>
                          <a:cs typeface="Arial" panose="020B0604020202020204" pitchFamily="34" charset="0"/>
                        </a:rPr>
                        <a:t>Provinces &amp; Municipalities</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19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18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GB" sz="3400" b="0" i="0" u="none" strike="noStrike" dirty="0">
                          <a:solidFill>
                            <a:srgbClr val="000000"/>
                          </a:solidFill>
                          <a:effectLst/>
                          <a:latin typeface="Arial" panose="020B0604020202020204" pitchFamily="34" charset="0"/>
                          <a:cs typeface="Arial" panose="020B0604020202020204" pitchFamily="34" charset="0"/>
                        </a:rPr>
                        <a:t>1</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94.7%</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3679017464"/>
                  </a:ext>
                </a:extLst>
              </a:tr>
              <a:tr h="495382">
                <a:tc>
                  <a:txBody>
                    <a:bodyPr/>
                    <a:lstStyle/>
                    <a:p>
                      <a:pPr algn="l" fontAlgn="b"/>
                      <a:r>
                        <a:rPr lang="en-US" sz="3400" u="none" strike="noStrike" dirty="0">
                          <a:effectLst/>
                          <a:latin typeface="Arial" panose="020B0604020202020204" pitchFamily="34" charset="0"/>
                          <a:cs typeface="Arial" panose="020B0604020202020204" pitchFamily="34" charset="0"/>
                        </a:rPr>
                        <a:t>Departmental Agencies (Cur)</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260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257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3</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i="0" u="none" strike="noStrike" dirty="0">
                          <a:solidFill>
                            <a:srgbClr val="000000"/>
                          </a:solidFill>
                          <a:effectLst/>
                          <a:latin typeface="Arial" panose="020B0604020202020204" pitchFamily="34" charset="0"/>
                          <a:cs typeface="Arial" panose="020B0604020202020204" pitchFamily="34" charset="0"/>
                        </a:rPr>
                        <a:t>98.8%</a:t>
                      </a:r>
                    </a:p>
                  </a:txBody>
                  <a:tcPr marL="6036" marR="6036" marT="6036" marB="0" anchor="b">
                    <a:noFill/>
                  </a:tcPr>
                </a:tc>
                <a:extLst>
                  <a:ext uri="{0D108BD9-81ED-4DB2-BD59-A6C34878D82A}">
                    <a16:rowId xmlns:a16="http://schemas.microsoft.com/office/drawing/2014/main" xmlns="" val="4018285342"/>
                  </a:ext>
                </a:extLst>
              </a:tr>
              <a:tr h="495382">
                <a:tc>
                  <a:txBody>
                    <a:bodyPr/>
                    <a:lstStyle/>
                    <a:p>
                      <a:pPr algn="l" fontAlgn="b"/>
                      <a:r>
                        <a:rPr lang="en-US" sz="3400" u="none" strike="noStrike" dirty="0">
                          <a:effectLst/>
                          <a:latin typeface="Arial" panose="020B0604020202020204" pitchFamily="34" charset="0"/>
                          <a:cs typeface="Arial" panose="020B0604020202020204" pitchFamily="34" charset="0"/>
                        </a:rPr>
                        <a:t>Households</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t"/>
                      <a:r>
                        <a:rPr lang="en-ZA" sz="3400" u="none" strike="noStrike" kern="1200" dirty="0">
                          <a:solidFill>
                            <a:schemeClr val="dk1"/>
                          </a:solidFill>
                          <a:effectLst/>
                          <a:latin typeface="Arial" panose="020B0604020202020204" pitchFamily="34" charset="0"/>
                          <a:ea typeface="+mn-ea"/>
                          <a:cs typeface="Arial" panose="020B0604020202020204" pitchFamily="34" charset="0"/>
                        </a:rPr>
                        <a:t>                    1,069</a:t>
                      </a:r>
                    </a:p>
                  </a:txBody>
                  <a:tcPr marL="0" marR="0" marT="0" marB="0">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1,069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i="0" u="none" strike="noStrike" dirty="0">
                          <a:solidFill>
                            <a:srgbClr val="000000"/>
                          </a:solidFill>
                          <a:effectLst/>
                          <a:latin typeface="Arial" panose="020B0604020202020204" pitchFamily="34" charset="0"/>
                          <a:cs typeface="Arial" panose="020B0604020202020204" pitchFamily="34" charset="0"/>
                        </a:rPr>
                        <a:t>-</a:t>
                      </a: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100.0%</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1733193028"/>
                  </a:ext>
                </a:extLst>
              </a:tr>
              <a:tr h="985060">
                <a:tc>
                  <a:txBody>
                    <a:bodyPr/>
                    <a:lstStyle/>
                    <a:p>
                      <a:pPr algn="l" fontAlgn="b"/>
                      <a:endParaRPr lang="en-US" sz="3400" b="1" u="none" strike="noStrike" dirty="0">
                        <a:effectLst/>
                        <a:latin typeface="Arial" panose="020B0604020202020204" pitchFamily="34" charset="0"/>
                        <a:cs typeface="Arial" panose="020B0604020202020204" pitchFamily="34" charset="0"/>
                      </a:endParaRPr>
                    </a:p>
                    <a:p>
                      <a:pPr algn="l" fontAlgn="b"/>
                      <a:r>
                        <a:rPr lang="en-US" sz="3400" b="1" u="none" strike="noStrike" dirty="0">
                          <a:effectLst/>
                          <a:latin typeface="Arial" panose="020B0604020202020204" pitchFamily="34" charset="0"/>
                          <a:cs typeface="Arial" panose="020B0604020202020204" pitchFamily="34" charset="0"/>
                        </a:rPr>
                        <a:t>PAYMENTS FOR CAPITAL ASSETS</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                        25,157 </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                       8,741 </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16,416</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34.7%</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1069699990"/>
                  </a:ext>
                </a:extLst>
              </a:tr>
              <a:tr h="495382">
                <a:tc>
                  <a:txBody>
                    <a:bodyPr/>
                    <a:lstStyle/>
                    <a:p>
                      <a:pPr algn="l" fontAlgn="b"/>
                      <a:r>
                        <a:rPr lang="en-US" sz="3400" b="0" i="0" u="none" strike="noStrike" cap="none" spc="0" baseline="0" dirty="0">
                          <a:solidFill>
                            <a:schemeClr val="dk1"/>
                          </a:solidFill>
                          <a:effectLst/>
                          <a:uFillTx/>
                          <a:latin typeface="Arial" panose="020B0604020202020204" pitchFamily="34" charset="0"/>
                          <a:ea typeface="+mn-ea"/>
                          <a:cs typeface="Arial" panose="020B0604020202020204" pitchFamily="34" charset="0"/>
                          <a:sym typeface="Helvetica Neue"/>
                        </a:rPr>
                        <a:t>Machinery</a:t>
                      </a:r>
                      <a:r>
                        <a:rPr lang="en-US" sz="3400" u="none" strike="noStrike" dirty="0">
                          <a:effectLst/>
                          <a:latin typeface="Arial" panose="020B0604020202020204" pitchFamily="34" charset="0"/>
                          <a:cs typeface="Arial" panose="020B0604020202020204" pitchFamily="34" charset="0"/>
                        </a:rPr>
                        <a:t> and equipment</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24,890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8,474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16,416</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34.0%</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1850909519"/>
                  </a:ext>
                </a:extLst>
              </a:tr>
              <a:tr h="495382">
                <a:tc>
                  <a:txBody>
                    <a:bodyPr/>
                    <a:lstStyle/>
                    <a:p>
                      <a:pPr algn="l" fontAlgn="b"/>
                      <a:r>
                        <a:rPr lang="en-US" sz="3400" b="0" i="0" u="none" strike="noStrike" cap="none" spc="0" baseline="0" dirty="0">
                          <a:solidFill>
                            <a:schemeClr val="dk1"/>
                          </a:solidFill>
                          <a:effectLst/>
                          <a:uFillTx/>
                          <a:latin typeface="Arial" panose="020B0604020202020204" pitchFamily="34" charset="0"/>
                          <a:ea typeface="+mn-ea"/>
                          <a:cs typeface="Arial" panose="020B0604020202020204" pitchFamily="34" charset="0"/>
                          <a:sym typeface="Helvetica Neue"/>
                        </a:rPr>
                        <a:t>Software and other intangible assets</a:t>
                      </a:r>
                    </a:p>
                  </a:txBody>
                  <a:tcPr marL="6036" marR="6036" marT="6036" marB="0" anchor="b">
                    <a:noFill/>
                  </a:tcPr>
                </a:tc>
                <a:tc>
                  <a:txBody>
                    <a:bodyPr/>
                    <a:lstStyle/>
                    <a:p>
                      <a:pPr algn="r" fontAlgn="b"/>
                      <a:r>
                        <a:rPr lang="en-US" sz="3400" b="0" i="0" u="none" strike="noStrike" cap="none" spc="0" baseline="0" dirty="0">
                          <a:solidFill>
                            <a:schemeClr val="dk1"/>
                          </a:solidFill>
                          <a:effectLst/>
                          <a:uFillTx/>
                          <a:latin typeface="Arial" panose="020B0604020202020204" pitchFamily="34" charset="0"/>
                          <a:ea typeface="+mn-ea"/>
                          <a:cs typeface="Arial" panose="020B0604020202020204" pitchFamily="34" charset="0"/>
                          <a:sym typeface="Helvetica Neue"/>
                        </a:rPr>
                        <a:t>267</a:t>
                      </a:r>
                    </a:p>
                  </a:txBody>
                  <a:tcPr marL="6036" marR="6036" marT="6036" marB="0" anchor="b">
                    <a:noFill/>
                  </a:tcPr>
                </a:tc>
                <a:tc>
                  <a:txBody>
                    <a:bodyPr/>
                    <a:lstStyle/>
                    <a:p>
                      <a:pPr algn="r" fontAlgn="b"/>
                      <a:r>
                        <a:rPr lang="en-US" sz="3400" b="0" i="0" u="none" strike="noStrike" cap="none" spc="0" baseline="0" dirty="0">
                          <a:solidFill>
                            <a:schemeClr val="dk1"/>
                          </a:solidFill>
                          <a:effectLst/>
                          <a:uFillTx/>
                          <a:latin typeface="Arial" panose="020B0604020202020204" pitchFamily="34" charset="0"/>
                          <a:ea typeface="+mn-ea"/>
                          <a:cs typeface="Arial" panose="020B0604020202020204" pitchFamily="34" charset="0"/>
                          <a:sym typeface="Helvetica Neue"/>
                        </a:rPr>
                        <a:t>267</a:t>
                      </a:r>
                    </a:p>
                  </a:txBody>
                  <a:tcPr marL="6036" marR="6036" marT="6036" marB="0" anchor="b">
                    <a:noFill/>
                  </a:tcPr>
                </a:tc>
                <a:tc>
                  <a:txBody>
                    <a:bodyPr/>
                    <a:lstStyle/>
                    <a:p>
                      <a:pPr algn="r" fontAlgn="b"/>
                      <a:r>
                        <a:rPr lang="en-US" sz="3400" b="0" i="0" u="none" strike="noStrike" cap="none" spc="0" baseline="0" dirty="0">
                          <a:solidFill>
                            <a:schemeClr val="dk1"/>
                          </a:solidFill>
                          <a:effectLst/>
                          <a:uFillTx/>
                          <a:latin typeface="Arial" panose="020B0604020202020204" pitchFamily="34" charset="0"/>
                          <a:ea typeface="+mn-ea"/>
                          <a:cs typeface="Arial" panose="020B0604020202020204" pitchFamily="34" charset="0"/>
                          <a:sym typeface="Helvetica Neue"/>
                        </a:rPr>
                        <a:t>-</a:t>
                      </a:r>
                    </a:p>
                  </a:txBody>
                  <a:tcPr marL="6036" marR="6036" marT="6036" marB="0" anchor="b">
                    <a:noFill/>
                  </a:tcPr>
                </a:tc>
                <a:tc>
                  <a:txBody>
                    <a:bodyPr/>
                    <a:lstStyle/>
                    <a:p>
                      <a:pPr algn="r" fontAlgn="b"/>
                      <a:r>
                        <a:rPr lang="en-US" sz="3400" b="0" i="0" u="none" strike="noStrike" cap="none" spc="0" baseline="0" dirty="0">
                          <a:solidFill>
                            <a:schemeClr val="dk1"/>
                          </a:solidFill>
                          <a:effectLst/>
                          <a:uFillTx/>
                          <a:latin typeface="Arial" panose="020B0604020202020204" pitchFamily="34" charset="0"/>
                          <a:ea typeface="+mn-ea"/>
                          <a:cs typeface="Arial" panose="020B0604020202020204" pitchFamily="34" charset="0"/>
                          <a:sym typeface="Helvetica Neue"/>
                        </a:rPr>
                        <a:t>100%</a:t>
                      </a:r>
                    </a:p>
                  </a:txBody>
                  <a:tcPr marL="6036" marR="6036" marT="6036" marB="0" anchor="b">
                    <a:noFill/>
                  </a:tcPr>
                </a:tc>
                <a:extLst>
                  <a:ext uri="{0D108BD9-81ED-4DB2-BD59-A6C34878D82A}">
                    <a16:rowId xmlns:a16="http://schemas.microsoft.com/office/drawing/2014/main" xmlns="" val="2836647255"/>
                  </a:ext>
                </a:extLst>
              </a:tr>
              <a:tr h="495382">
                <a:tc>
                  <a:txBody>
                    <a:bodyPr/>
                    <a:lstStyle/>
                    <a:p>
                      <a:pPr algn="l" fontAlgn="b"/>
                      <a:endParaRPr lang="en-US" sz="3400" b="0" i="0" u="none" strike="noStrike" cap="none" spc="0" baseline="0" dirty="0">
                        <a:solidFill>
                          <a:schemeClr val="dk1"/>
                        </a:solidFill>
                        <a:effectLst/>
                        <a:uFillTx/>
                        <a:latin typeface="Arial" panose="020B0604020202020204" pitchFamily="34" charset="0"/>
                        <a:ea typeface="+mn-ea"/>
                        <a:cs typeface="Arial" panose="020B0604020202020204" pitchFamily="34" charset="0"/>
                        <a:sym typeface="Helvetica Neue"/>
                      </a:endParaRPr>
                    </a:p>
                  </a:txBody>
                  <a:tcPr marL="6036" marR="6036" marT="6036" marB="0" anchor="b">
                    <a:noFill/>
                  </a:tcPr>
                </a:tc>
                <a:tc>
                  <a:txBody>
                    <a:bodyPr/>
                    <a:lstStyle/>
                    <a:p>
                      <a:pPr algn="r" fontAlgn="b"/>
                      <a:endParaRPr lang="en-US" sz="3400" b="0" i="0" u="none" strike="noStrike" cap="none" spc="0" baseline="0" dirty="0">
                        <a:solidFill>
                          <a:schemeClr val="dk1"/>
                        </a:solidFill>
                        <a:effectLst/>
                        <a:uFillTx/>
                        <a:latin typeface="Arial" panose="020B0604020202020204" pitchFamily="34" charset="0"/>
                        <a:ea typeface="+mn-ea"/>
                        <a:cs typeface="Arial" panose="020B0604020202020204" pitchFamily="34" charset="0"/>
                        <a:sym typeface="Helvetica Neue"/>
                      </a:endParaRPr>
                    </a:p>
                  </a:txBody>
                  <a:tcPr marL="6036" marR="6036" marT="6036" marB="0" anchor="b">
                    <a:noFill/>
                  </a:tcPr>
                </a:tc>
                <a:tc>
                  <a:txBody>
                    <a:bodyPr/>
                    <a:lstStyle/>
                    <a:p>
                      <a:pPr algn="r" fontAlgn="b"/>
                      <a:endParaRPr lang="en-US" sz="3400" b="0" i="0" u="none" strike="noStrike" cap="none" spc="0" baseline="0" dirty="0">
                        <a:solidFill>
                          <a:schemeClr val="dk1"/>
                        </a:solidFill>
                        <a:effectLst/>
                        <a:uFillTx/>
                        <a:latin typeface="Arial" panose="020B0604020202020204" pitchFamily="34" charset="0"/>
                        <a:ea typeface="+mn-ea"/>
                        <a:cs typeface="Arial" panose="020B0604020202020204" pitchFamily="34" charset="0"/>
                        <a:sym typeface="Helvetica Neue"/>
                      </a:endParaRPr>
                    </a:p>
                  </a:txBody>
                  <a:tcPr marL="6036" marR="6036" marT="6036" marB="0" anchor="b">
                    <a:noFill/>
                  </a:tcPr>
                </a:tc>
                <a:tc>
                  <a:txBody>
                    <a:bodyPr/>
                    <a:lstStyle/>
                    <a:p>
                      <a:pPr algn="r" fontAlgn="b"/>
                      <a:endParaRPr lang="en-US" sz="3400" b="0" i="0" u="none" strike="noStrike" cap="none" spc="0" baseline="0" dirty="0">
                        <a:solidFill>
                          <a:schemeClr val="dk1"/>
                        </a:solidFill>
                        <a:effectLst/>
                        <a:uFillTx/>
                        <a:latin typeface="Arial" panose="020B0604020202020204" pitchFamily="34" charset="0"/>
                        <a:ea typeface="+mn-ea"/>
                        <a:cs typeface="Arial" panose="020B0604020202020204" pitchFamily="34" charset="0"/>
                        <a:sym typeface="Helvetica Neue"/>
                      </a:endParaRPr>
                    </a:p>
                  </a:txBody>
                  <a:tcPr marL="6036" marR="6036" marT="6036" marB="0" anchor="b">
                    <a:noFill/>
                  </a:tcPr>
                </a:tc>
                <a:tc>
                  <a:txBody>
                    <a:bodyPr/>
                    <a:lstStyle/>
                    <a:p>
                      <a:pPr algn="r" fontAlgn="b"/>
                      <a:endParaRPr lang="en-US" sz="3400" b="0" i="0" u="none" strike="noStrike" cap="none" spc="0" baseline="0" dirty="0">
                        <a:solidFill>
                          <a:schemeClr val="dk1"/>
                        </a:solidFill>
                        <a:effectLst/>
                        <a:uFillTx/>
                        <a:latin typeface="Arial" panose="020B0604020202020204" pitchFamily="34" charset="0"/>
                        <a:ea typeface="+mn-ea"/>
                        <a:cs typeface="Arial" panose="020B0604020202020204" pitchFamily="34" charset="0"/>
                        <a:sym typeface="Helvetica Neue"/>
                      </a:endParaRPr>
                    </a:p>
                  </a:txBody>
                  <a:tcPr marL="6036" marR="6036" marT="6036" marB="0" anchor="b">
                    <a:noFill/>
                  </a:tcPr>
                </a:tc>
                <a:extLst>
                  <a:ext uri="{0D108BD9-81ED-4DB2-BD59-A6C34878D82A}">
                    <a16:rowId xmlns:a16="http://schemas.microsoft.com/office/drawing/2014/main" xmlns="" val="431319328"/>
                  </a:ext>
                </a:extLst>
              </a:tr>
            </a:tbl>
          </a:graphicData>
        </a:graphic>
      </p:graphicFrame>
      <p:graphicFrame>
        <p:nvGraphicFramePr>
          <p:cNvPr id="5" name="Table 4">
            <a:extLst>
              <a:ext uri="{FF2B5EF4-FFF2-40B4-BE49-F238E27FC236}">
                <a16:creationId xmlns:a16="http://schemas.microsoft.com/office/drawing/2014/main" xmlns="" id="{CE79D835-1313-DD81-A880-192BA937DC2A}"/>
              </a:ext>
            </a:extLst>
          </p:cNvPr>
          <p:cNvGraphicFramePr>
            <a:graphicFrameLocks noGrp="1"/>
          </p:cNvGraphicFramePr>
          <p:nvPr/>
        </p:nvGraphicFramePr>
        <p:xfrm>
          <a:off x="263103" y="11450087"/>
          <a:ext cx="23612896" cy="1792459"/>
        </p:xfrm>
        <a:graphic>
          <a:graphicData uri="http://schemas.openxmlformats.org/drawingml/2006/table">
            <a:tbl>
              <a:tblPr>
                <a:tableStyleId>{5C22544A-7EE6-4342-B048-85BDC9FD1C3A}</a:tableStyleId>
              </a:tblPr>
              <a:tblGrid>
                <a:gridCol w="9918087">
                  <a:extLst>
                    <a:ext uri="{9D8B030D-6E8A-4147-A177-3AD203B41FA5}">
                      <a16:colId xmlns:a16="http://schemas.microsoft.com/office/drawing/2014/main" xmlns="" val="2202665000"/>
                    </a:ext>
                  </a:extLst>
                </a:gridCol>
                <a:gridCol w="2599629">
                  <a:extLst>
                    <a:ext uri="{9D8B030D-6E8A-4147-A177-3AD203B41FA5}">
                      <a16:colId xmlns:a16="http://schemas.microsoft.com/office/drawing/2014/main" xmlns="" val="4115059315"/>
                    </a:ext>
                  </a:extLst>
                </a:gridCol>
                <a:gridCol w="4281055">
                  <a:extLst>
                    <a:ext uri="{9D8B030D-6E8A-4147-A177-3AD203B41FA5}">
                      <a16:colId xmlns:a16="http://schemas.microsoft.com/office/drawing/2014/main" xmlns="" val="2767704898"/>
                    </a:ext>
                  </a:extLst>
                </a:gridCol>
                <a:gridCol w="2753727">
                  <a:extLst>
                    <a:ext uri="{9D8B030D-6E8A-4147-A177-3AD203B41FA5}">
                      <a16:colId xmlns:a16="http://schemas.microsoft.com/office/drawing/2014/main" xmlns="" val="1403547378"/>
                    </a:ext>
                  </a:extLst>
                </a:gridCol>
                <a:gridCol w="4060398">
                  <a:extLst>
                    <a:ext uri="{9D8B030D-6E8A-4147-A177-3AD203B41FA5}">
                      <a16:colId xmlns:a16="http://schemas.microsoft.com/office/drawing/2014/main" xmlns="" val="2265129935"/>
                    </a:ext>
                  </a:extLst>
                </a:gridCol>
              </a:tblGrid>
              <a:tr h="750103">
                <a:tc>
                  <a:txBody>
                    <a:bodyPr/>
                    <a:lstStyle/>
                    <a:p>
                      <a:pPr algn="l" fontAlgn="b"/>
                      <a:r>
                        <a:rPr lang="en-US" sz="3400" b="1" u="none" strike="noStrike" dirty="0">
                          <a:effectLst/>
                          <a:latin typeface="Arial" panose="020B0604020202020204" pitchFamily="34" charset="0"/>
                          <a:cs typeface="Arial" panose="020B0604020202020204" pitchFamily="34" charset="0"/>
                        </a:rPr>
                        <a:t>PAYMENTS FOR FINANCIAL ASSETS</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11,461   </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11,461 </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1" i="0" u="none" strike="noStrike" dirty="0">
                          <a:solidFill>
                            <a:srgbClr val="000000"/>
                          </a:solidFill>
                          <a:effectLst/>
                          <a:latin typeface="Arial" panose="020B0604020202020204" pitchFamily="34" charset="0"/>
                          <a:cs typeface="Arial" panose="020B0604020202020204" pitchFamily="34" charset="0"/>
                        </a:rPr>
                        <a:t>-</a:t>
                      </a:r>
                    </a:p>
                  </a:txBody>
                  <a:tcPr marL="6036" marR="6036" marT="6036"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100.0%</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3136247"/>
                  </a:ext>
                </a:extLst>
              </a:tr>
              <a:tr h="476719">
                <a:tc>
                  <a:txBody>
                    <a:bodyPr/>
                    <a:lstStyle/>
                    <a:p>
                      <a:pPr algn="l" fontAlgn="b"/>
                      <a:r>
                        <a:rPr lang="en-US" sz="3400" b="1" u="none" strike="noStrike" dirty="0">
                          <a:effectLst/>
                          <a:latin typeface="Arial" panose="020B0604020202020204" pitchFamily="34" charset="0"/>
                          <a:cs typeface="Arial" panose="020B0604020202020204" pitchFamily="34" charset="0"/>
                        </a:rPr>
                        <a:t>TOTAL</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        </a:t>
                      </a:r>
                    </a:p>
                    <a:p>
                      <a:pPr algn="r" fontAlgn="b"/>
                      <a:r>
                        <a:rPr lang="en-US" sz="3400" b="1" u="none" strike="noStrike" dirty="0">
                          <a:effectLst/>
                          <a:latin typeface="Arial" panose="020B0604020202020204" pitchFamily="34" charset="0"/>
                          <a:cs typeface="Arial" panose="020B0604020202020204" pitchFamily="34" charset="0"/>
                        </a:rPr>
                        <a:t>497,093 </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                   459,174 </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37,919</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92.4%</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3074206632"/>
                  </a:ext>
                </a:extLst>
              </a:tr>
            </a:tbl>
          </a:graphicData>
        </a:graphic>
      </p:graphicFrame>
      <p:sp>
        <p:nvSpPr>
          <p:cNvPr id="6" name="TextBox 5">
            <a:extLst>
              <a:ext uri="{FF2B5EF4-FFF2-40B4-BE49-F238E27FC236}">
                <a16:creationId xmlns:a16="http://schemas.microsoft.com/office/drawing/2014/main" xmlns="" id="{22FB152F-BA52-BAE2-B315-2B1C58292A4D}"/>
              </a:ext>
            </a:extLst>
          </p:cNvPr>
          <p:cNvSpPr txBox="1"/>
          <p:nvPr/>
        </p:nvSpPr>
        <p:spPr>
          <a:xfrm>
            <a:off x="21226550" y="13242546"/>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E5E5E"/>
                </a:solidFill>
                <a:effectLst/>
                <a:uLnTx/>
                <a:uFillTx/>
                <a:latin typeface="Helvetica Neue"/>
                <a:sym typeface="Helvetica Neue"/>
              </a:rPr>
              <a:t>77</a:t>
            </a:r>
            <a:endParaRPr kumimoji="0" lang="en-ZA" sz="32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xmlns="" val="1584627115"/>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093A0140-BD0D-4821-B086-67261E91513E}"/>
              </a:ext>
            </a:extLst>
          </p:cNvPr>
          <p:cNvSpPr txBox="1"/>
          <p:nvPr/>
        </p:nvSpPr>
        <p:spPr>
          <a:xfrm>
            <a:off x="-68075" y="745325"/>
            <a:ext cx="2452015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PROGRAMME 1:ADMINISTRATION</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sp>
        <p:nvSpPr>
          <p:cNvPr id="6" name="TextBox 5">
            <a:extLst>
              <a:ext uri="{FF2B5EF4-FFF2-40B4-BE49-F238E27FC236}">
                <a16:creationId xmlns:a16="http://schemas.microsoft.com/office/drawing/2014/main" xmlns="" id="{4AF01077-BA1C-FEC0-F550-0C1D1B1E7CC5}"/>
              </a:ext>
            </a:extLst>
          </p:cNvPr>
          <p:cNvSpPr txBox="1"/>
          <p:nvPr/>
        </p:nvSpPr>
        <p:spPr>
          <a:xfrm>
            <a:off x="752930" y="3537166"/>
            <a:ext cx="23224670" cy="8997335"/>
          </a:xfrm>
          <a:prstGeom prst="rect">
            <a:avLst/>
          </a:prstGeom>
          <a:noFill/>
        </p:spPr>
        <p:txBody>
          <a:bodyPr wrap="square">
            <a:spAutoFit/>
          </a:bodyPr>
          <a:lstStyle/>
          <a:p>
            <a:pPr marL="0" marR="0" lvl="0" indent="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2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Compensation of employees  </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2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Underspending of R20.7 million due to n</a:t>
            </a:r>
            <a:r>
              <a:rPr kumimoji="0" lang="en-GB"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umber of positions that had been vacant are already filled and the remainder are at different stages of the selection process.</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GB"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ZA" sz="32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Goods and services		</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2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Underspending of R804 thousand owing to</a:t>
            </a:r>
            <a:r>
              <a:rPr kumimoji="0" lang="en-US"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 Constitutional Court Judgement to suspend   procurement activities with a value above R30 thousands with effect from 16 February 2022 for a period of 12 months had a negative impact on expenditure</a:t>
            </a:r>
            <a:r>
              <a:rPr kumimoji="0" lang="en-US" sz="32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a:t>
            </a:r>
            <a:r>
              <a:rPr kumimoji="0" lang="en-GB"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GB"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2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Machinery and equipment		</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2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Underspending of R16.4 million as a result of the following:</a:t>
            </a:r>
            <a:endParaRPr kumimoji="0" lang="en-US" sz="32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purchase order was issued to the service provider for the procurement of storage for the department and National Archive’s PESP storage. DSAC awaiting delivery of the storage from Ireland;</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SITA selected a service provider for the procurement of telephones and made recommendation for DSAC to issue a purchase order which was subsequently issued. DSAC awaiting delivery of the telephone handsets; and </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2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Approval for the appointment of the service provider for the installation of Security Equipment for the new floors and Control Room was granted by the Accounting Officer on the 28 March 2022.</a:t>
            </a:r>
          </a:p>
        </p:txBody>
      </p:sp>
      <p:graphicFrame>
        <p:nvGraphicFramePr>
          <p:cNvPr id="7" name="Table 6">
            <a:extLst>
              <a:ext uri="{FF2B5EF4-FFF2-40B4-BE49-F238E27FC236}">
                <a16:creationId xmlns:a16="http://schemas.microsoft.com/office/drawing/2014/main" xmlns="" id="{1F32F59D-855C-1F36-D4A4-C0E040D65E26}"/>
              </a:ext>
            </a:extLst>
          </p:cNvPr>
          <p:cNvGraphicFramePr>
            <a:graphicFrameLocks noGrp="1"/>
          </p:cNvGraphicFramePr>
          <p:nvPr/>
        </p:nvGraphicFramePr>
        <p:xfrm>
          <a:off x="18186400" y="2978038"/>
          <a:ext cx="4724564" cy="1174385"/>
        </p:xfrm>
        <a:graphic>
          <a:graphicData uri="http://schemas.openxmlformats.org/drawingml/2006/table">
            <a:tbl>
              <a:tblPr/>
              <a:tblGrid>
                <a:gridCol w="1532291">
                  <a:extLst>
                    <a:ext uri="{9D8B030D-6E8A-4147-A177-3AD203B41FA5}">
                      <a16:colId xmlns:a16="http://schemas.microsoft.com/office/drawing/2014/main" xmlns="" val="2759232014"/>
                    </a:ext>
                  </a:extLst>
                </a:gridCol>
                <a:gridCol w="1532291">
                  <a:extLst>
                    <a:ext uri="{9D8B030D-6E8A-4147-A177-3AD203B41FA5}">
                      <a16:colId xmlns:a16="http://schemas.microsoft.com/office/drawing/2014/main" xmlns="" val="1443415157"/>
                    </a:ext>
                  </a:extLst>
                </a:gridCol>
                <a:gridCol w="1659982">
                  <a:extLst>
                    <a:ext uri="{9D8B030D-6E8A-4147-A177-3AD203B41FA5}">
                      <a16:colId xmlns:a16="http://schemas.microsoft.com/office/drawing/2014/main" xmlns="" val="4157079882"/>
                    </a:ext>
                  </a:extLst>
                </a:gridCol>
              </a:tblGrid>
              <a:tr h="741315">
                <a:tc>
                  <a:txBody>
                    <a:bodyPr/>
                    <a:lstStyle/>
                    <a:p>
                      <a:pPr algn="l" rtl="0" fontAlgn="b"/>
                      <a:r>
                        <a:rPr lang="en-ZA" sz="28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4064003316"/>
                  </a:ext>
                </a:extLst>
              </a:tr>
              <a:tr h="376940">
                <a:tc>
                  <a:txBody>
                    <a:bodyPr/>
                    <a:lstStyle/>
                    <a:p>
                      <a:pPr algn="r" rtl="0" fontAlgn="b"/>
                      <a:r>
                        <a:rPr lang="en-ZA" sz="28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800" b="0" i="0" u="none" strike="noStrike" dirty="0">
                          <a:solidFill>
                            <a:srgbClr val="000000"/>
                          </a:solidFill>
                          <a:effectLst/>
                          <a:latin typeface="Calibri" panose="020F0502020204030204" pitchFamily="34" charset="0"/>
                        </a:rPr>
                        <a:t>88.9%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800" b="0" i="0" u="none" strike="noStrike" dirty="0">
                          <a:solidFill>
                            <a:srgbClr val="000000"/>
                          </a:solidFill>
                          <a:effectLst/>
                          <a:latin typeface="Calibri" panose="020F0502020204030204" pitchFamily="34" charset="0"/>
                        </a:rPr>
                        <a:t>11.1%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211167530"/>
                  </a:ext>
                </a:extLst>
              </a:tr>
            </a:tbl>
          </a:graphicData>
        </a:graphic>
      </p:graphicFrame>
      <p:graphicFrame>
        <p:nvGraphicFramePr>
          <p:cNvPr id="8" name="Table 7">
            <a:extLst>
              <a:ext uri="{FF2B5EF4-FFF2-40B4-BE49-F238E27FC236}">
                <a16:creationId xmlns:a16="http://schemas.microsoft.com/office/drawing/2014/main" xmlns="" id="{62DB3B2F-F969-F885-0558-20FDD1799F3B}"/>
              </a:ext>
            </a:extLst>
          </p:cNvPr>
          <p:cNvGraphicFramePr>
            <a:graphicFrameLocks noGrp="1"/>
          </p:cNvGraphicFramePr>
          <p:nvPr/>
        </p:nvGraphicFramePr>
        <p:xfrm>
          <a:off x="18186401" y="8050473"/>
          <a:ext cx="4724563" cy="1030277"/>
        </p:xfrm>
        <a:graphic>
          <a:graphicData uri="http://schemas.openxmlformats.org/drawingml/2006/table">
            <a:tbl>
              <a:tblPr/>
              <a:tblGrid>
                <a:gridCol w="1532291">
                  <a:extLst>
                    <a:ext uri="{9D8B030D-6E8A-4147-A177-3AD203B41FA5}">
                      <a16:colId xmlns:a16="http://schemas.microsoft.com/office/drawing/2014/main" xmlns="" val="172007276"/>
                    </a:ext>
                  </a:extLst>
                </a:gridCol>
                <a:gridCol w="1532291">
                  <a:extLst>
                    <a:ext uri="{9D8B030D-6E8A-4147-A177-3AD203B41FA5}">
                      <a16:colId xmlns:a16="http://schemas.microsoft.com/office/drawing/2014/main" xmlns="" val="1536647485"/>
                    </a:ext>
                  </a:extLst>
                </a:gridCol>
                <a:gridCol w="1659981">
                  <a:extLst>
                    <a:ext uri="{9D8B030D-6E8A-4147-A177-3AD203B41FA5}">
                      <a16:colId xmlns:a16="http://schemas.microsoft.com/office/drawing/2014/main" xmlns="" val="3639542967"/>
                    </a:ext>
                  </a:extLst>
                </a:gridCol>
              </a:tblGrid>
              <a:tr h="597207">
                <a:tc>
                  <a:txBody>
                    <a:bodyPr/>
                    <a:lstStyle/>
                    <a:p>
                      <a:pPr algn="l" rtl="0" fontAlgn="b"/>
                      <a:r>
                        <a:rPr lang="en-ZA" sz="28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8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511181487"/>
                  </a:ext>
                </a:extLst>
              </a:tr>
              <a:tr h="376940">
                <a:tc>
                  <a:txBody>
                    <a:bodyPr/>
                    <a:lstStyle/>
                    <a:p>
                      <a:pPr algn="r" rtl="0" fontAlgn="b"/>
                      <a:r>
                        <a:rPr lang="en-ZA" sz="28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800" b="0" i="0" u="none" strike="noStrike" dirty="0">
                          <a:solidFill>
                            <a:srgbClr val="000000"/>
                          </a:solidFill>
                          <a:effectLst/>
                          <a:latin typeface="Calibri" panose="020F0502020204030204" pitchFamily="34" charset="0"/>
                        </a:rPr>
                        <a:t>34.0%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800" b="0" i="0" u="none" strike="noStrike" dirty="0">
                          <a:solidFill>
                            <a:srgbClr val="000000"/>
                          </a:solidFill>
                          <a:effectLst/>
                          <a:latin typeface="Calibri" panose="020F0502020204030204" pitchFamily="34" charset="0"/>
                        </a:rPr>
                        <a:t>66.0%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113839749"/>
                  </a:ext>
                </a:extLst>
              </a:tr>
            </a:tbl>
          </a:graphicData>
        </a:graphic>
      </p:graphicFrame>
      <p:graphicFrame>
        <p:nvGraphicFramePr>
          <p:cNvPr id="9" name="Table 8">
            <a:extLst>
              <a:ext uri="{FF2B5EF4-FFF2-40B4-BE49-F238E27FC236}">
                <a16:creationId xmlns:a16="http://schemas.microsoft.com/office/drawing/2014/main" xmlns="" id="{855A875D-9164-E59C-0BAB-471BA2F7A779}"/>
              </a:ext>
            </a:extLst>
          </p:cNvPr>
          <p:cNvGraphicFramePr>
            <a:graphicFrameLocks noGrp="1"/>
          </p:cNvGraphicFramePr>
          <p:nvPr/>
        </p:nvGraphicFramePr>
        <p:xfrm>
          <a:off x="18186401" y="5358844"/>
          <a:ext cx="4751227" cy="1043097"/>
        </p:xfrm>
        <a:graphic>
          <a:graphicData uri="http://schemas.openxmlformats.org/drawingml/2006/table">
            <a:tbl>
              <a:tblPr>
                <a:tableStyleId>{5C22544A-7EE6-4342-B048-85BDC9FD1C3A}</a:tableStyleId>
              </a:tblPr>
              <a:tblGrid>
                <a:gridCol w="1530597">
                  <a:extLst>
                    <a:ext uri="{9D8B030D-6E8A-4147-A177-3AD203B41FA5}">
                      <a16:colId xmlns:a16="http://schemas.microsoft.com/office/drawing/2014/main" xmlns="" val="2071677457"/>
                    </a:ext>
                  </a:extLst>
                </a:gridCol>
                <a:gridCol w="1530597">
                  <a:extLst>
                    <a:ext uri="{9D8B030D-6E8A-4147-A177-3AD203B41FA5}">
                      <a16:colId xmlns:a16="http://schemas.microsoft.com/office/drawing/2014/main" xmlns="" val="1638364622"/>
                    </a:ext>
                  </a:extLst>
                </a:gridCol>
                <a:gridCol w="1690033">
                  <a:extLst>
                    <a:ext uri="{9D8B030D-6E8A-4147-A177-3AD203B41FA5}">
                      <a16:colId xmlns:a16="http://schemas.microsoft.com/office/drawing/2014/main" xmlns="" val="4171620081"/>
                    </a:ext>
                  </a:extLst>
                </a:gridCol>
              </a:tblGrid>
              <a:tr h="640507">
                <a:tc>
                  <a:txBody>
                    <a:bodyPr/>
                    <a:lstStyle/>
                    <a:p>
                      <a:pPr algn="l" rtl="0" fontAlgn="b"/>
                      <a:r>
                        <a:rPr lang="en-US" sz="2600" b="1" u="none" strike="noStrike" dirty="0">
                          <a:effectLst/>
                        </a:rPr>
                        <a:t>Projected</a:t>
                      </a:r>
                      <a:endParaRPr lang="en-US" sz="26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rtl="0" fontAlgn="b"/>
                      <a:r>
                        <a:rPr lang="en-US" sz="2600" b="1" u="none" strike="noStrike" dirty="0">
                          <a:effectLst/>
                        </a:rPr>
                        <a:t>Actual</a:t>
                      </a:r>
                      <a:endParaRPr lang="en-US" sz="26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rtl="0" fontAlgn="b"/>
                      <a:r>
                        <a:rPr lang="en-US" sz="2600" b="1" u="none" strike="noStrike" dirty="0">
                          <a:effectLst/>
                        </a:rPr>
                        <a:t>Difference</a:t>
                      </a:r>
                      <a:endParaRPr lang="en-US" sz="2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954562730"/>
                  </a:ext>
                </a:extLst>
              </a:tr>
              <a:tr h="344272">
                <a:tc>
                  <a:txBody>
                    <a:bodyPr/>
                    <a:lstStyle/>
                    <a:p>
                      <a:pPr algn="r" rtl="0" fontAlgn="b"/>
                      <a:r>
                        <a:rPr lang="en-US" sz="2600" u="none" strike="noStrike" dirty="0">
                          <a:effectLst/>
                        </a:rPr>
                        <a:t>100.0%</a:t>
                      </a:r>
                      <a:endParaRPr lang="en-US" sz="2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rtl="0" fontAlgn="b"/>
                      <a:r>
                        <a:rPr lang="en-US" sz="2600" u="none" strike="noStrike" dirty="0">
                          <a:effectLst/>
                        </a:rPr>
                        <a:t>99.7%</a:t>
                      </a:r>
                      <a:endParaRPr lang="en-US" sz="2600" b="0" i="0" u="none" strike="noStrike" dirty="0">
                        <a:solidFill>
                          <a:srgbClr val="000000"/>
                        </a:solidFill>
                        <a:effectLst/>
                        <a:latin typeface="Calibri" panose="020F0502020204030204" pitchFamily="34" charset="0"/>
                      </a:endParaRPr>
                    </a:p>
                  </a:txBody>
                  <a:tcPr marL="6350" marR="6350" marT="6350" marB="0" anchor="b">
                    <a:solidFill>
                      <a:srgbClr val="92D050"/>
                    </a:solidFill>
                  </a:tcPr>
                </a:tc>
                <a:tc>
                  <a:txBody>
                    <a:bodyPr/>
                    <a:lstStyle/>
                    <a:p>
                      <a:pPr algn="r" rtl="0" fontAlgn="b"/>
                      <a:r>
                        <a:rPr lang="en-US" sz="2600" u="none" strike="noStrike" dirty="0">
                          <a:effectLst/>
                        </a:rPr>
                        <a:t>0.3%</a:t>
                      </a:r>
                      <a:endParaRPr lang="en-US" sz="2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002080519"/>
                  </a:ext>
                </a:extLst>
              </a:tr>
            </a:tbl>
          </a:graphicData>
        </a:graphic>
      </p:graphicFrame>
      <p:sp>
        <p:nvSpPr>
          <p:cNvPr id="10" name="TextBox 9">
            <a:extLst>
              <a:ext uri="{FF2B5EF4-FFF2-40B4-BE49-F238E27FC236}">
                <a16:creationId xmlns:a16="http://schemas.microsoft.com/office/drawing/2014/main" xmlns="" id="{010A775D-A5F7-F577-6702-26609636A80B}"/>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E5E5E"/>
                </a:solidFill>
                <a:effectLst/>
                <a:uLnTx/>
                <a:uFillTx/>
                <a:latin typeface="Helvetica Neue"/>
                <a:sym typeface="Helvetica Neue"/>
              </a:rPr>
              <a:t>78</a:t>
            </a:r>
            <a:endParaRPr kumimoji="0" lang="en-ZA" sz="32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xmlns="" val="155690432"/>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9297EDA8-21A9-4777-B580-3313B8D4B30B}"/>
              </a:ext>
            </a:extLst>
          </p:cNvPr>
          <p:cNvSpPr txBox="1"/>
          <p:nvPr/>
        </p:nvSpPr>
        <p:spPr>
          <a:xfrm>
            <a:off x="-68075" y="246025"/>
            <a:ext cx="2452015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PROGRAMME 2:RECREATION DEVELOPMENT AND SPORT PROMOTION</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graphicFrame>
        <p:nvGraphicFramePr>
          <p:cNvPr id="3" name="Table 2">
            <a:extLst>
              <a:ext uri="{FF2B5EF4-FFF2-40B4-BE49-F238E27FC236}">
                <a16:creationId xmlns:a16="http://schemas.microsoft.com/office/drawing/2014/main" xmlns="" id="{6F7ED137-650D-8DB3-246B-0A4914669F2B}"/>
              </a:ext>
            </a:extLst>
          </p:cNvPr>
          <p:cNvGraphicFramePr>
            <a:graphicFrameLocks noGrp="1"/>
          </p:cNvGraphicFramePr>
          <p:nvPr>
            <p:extLst>
              <p:ext uri="{D42A27DB-BD31-4B8C-83A1-F6EECF244321}">
                <p14:modId xmlns:p14="http://schemas.microsoft.com/office/powerpoint/2010/main" xmlns="" val="1272845218"/>
              </p:ext>
            </p:extLst>
          </p:nvPr>
        </p:nvGraphicFramePr>
        <p:xfrm>
          <a:off x="317021" y="3037333"/>
          <a:ext cx="23457379" cy="7168850"/>
        </p:xfrm>
        <a:graphic>
          <a:graphicData uri="http://schemas.openxmlformats.org/drawingml/2006/table">
            <a:tbl>
              <a:tblPr>
                <a:tableStyleId>{5C22544A-7EE6-4342-B048-85BDC9FD1C3A}</a:tableStyleId>
              </a:tblPr>
              <a:tblGrid>
                <a:gridCol w="8335082">
                  <a:extLst>
                    <a:ext uri="{9D8B030D-6E8A-4147-A177-3AD203B41FA5}">
                      <a16:colId xmlns:a16="http://schemas.microsoft.com/office/drawing/2014/main" xmlns="" val="2202665000"/>
                    </a:ext>
                  </a:extLst>
                </a:gridCol>
                <a:gridCol w="3542409">
                  <a:extLst>
                    <a:ext uri="{9D8B030D-6E8A-4147-A177-3AD203B41FA5}">
                      <a16:colId xmlns:a16="http://schemas.microsoft.com/office/drawing/2014/main" xmlns="" val="4115059315"/>
                    </a:ext>
                  </a:extLst>
                </a:gridCol>
                <a:gridCol w="4167539">
                  <a:extLst>
                    <a:ext uri="{9D8B030D-6E8A-4147-A177-3AD203B41FA5}">
                      <a16:colId xmlns:a16="http://schemas.microsoft.com/office/drawing/2014/main" xmlns="" val="2767704898"/>
                    </a:ext>
                  </a:extLst>
                </a:gridCol>
                <a:gridCol w="3959162">
                  <a:extLst>
                    <a:ext uri="{9D8B030D-6E8A-4147-A177-3AD203B41FA5}">
                      <a16:colId xmlns:a16="http://schemas.microsoft.com/office/drawing/2014/main" xmlns="" val="1403547378"/>
                    </a:ext>
                  </a:extLst>
                </a:gridCol>
                <a:gridCol w="3453187">
                  <a:extLst>
                    <a:ext uri="{9D8B030D-6E8A-4147-A177-3AD203B41FA5}">
                      <a16:colId xmlns:a16="http://schemas.microsoft.com/office/drawing/2014/main" xmlns="" val="2265129935"/>
                    </a:ext>
                  </a:extLst>
                </a:gridCol>
              </a:tblGrid>
              <a:tr h="776411">
                <a:tc>
                  <a:txBody>
                    <a:bodyPr/>
                    <a:lstStyle/>
                    <a:p>
                      <a:pPr marL="0" algn="l" defTabSz="914400" rtl="0" eaLnBrk="1" fontAlgn="b" latinLnBrk="0" hangingPunct="1"/>
                      <a:r>
                        <a:rPr lang="en-US" sz="3600" b="1" u="none" strike="noStrike" kern="1200" dirty="0">
                          <a:solidFill>
                            <a:schemeClr val="bg1"/>
                          </a:solidFill>
                          <a:effectLst/>
                          <a:latin typeface="+mn-lt"/>
                          <a:ea typeface="+mn-ea"/>
                          <a:cs typeface="+mn-cs"/>
                        </a:rPr>
                        <a:t>Sub-programme</a:t>
                      </a:r>
                    </a:p>
                  </a:txBody>
                  <a:tcPr marL="6036" marR="6036" marT="6036" marB="0" anchor="b">
                    <a:solidFill>
                      <a:srgbClr val="F5981B"/>
                    </a:solidFill>
                  </a:tcPr>
                </a:tc>
                <a:tc>
                  <a:txBody>
                    <a:bodyPr/>
                    <a:lstStyle/>
                    <a:p>
                      <a:pPr marL="0" algn="r" defTabSz="914400" rtl="0" eaLnBrk="1" fontAlgn="b" latinLnBrk="0" hangingPunct="1"/>
                      <a:r>
                        <a:rPr lang="en-US" sz="3600" b="1" u="none" strike="noStrike" kern="1200" dirty="0">
                          <a:solidFill>
                            <a:schemeClr val="bg1"/>
                          </a:solidFill>
                          <a:effectLst/>
                          <a:latin typeface="+mn-lt"/>
                          <a:ea typeface="+mn-ea"/>
                          <a:cs typeface="+mn-cs"/>
                        </a:rPr>
                        <a:t> Final Appropriation  </a:t>
                      </a:r>
                    </a:p>
                  </a:txBody>
                  <a:tcPr marL="6036" marR="6036" marT="6036" marB="0" anchor="b">
                    <a:solidFill>
                      <a:srgbClr val="F5981B"/>
                    </a:solidFill>
                  </a:tcPr>
                </a:tc>
                <a:tc>
                  <a:txBody>
                    <a:bodyPr/>
                    <a:lstStyle/>
                    <a:p>
                      <a:pPr marL="0" algn="r" defTabSz="914400" rtl="0" eaLnBrk="1" fontAlgn="b" latinLnBrk="0" hangingPunct="1"/>
                      <a:r>
                        <a:rPr lang="en-GB" sz="3600" b="1" u="none" strike="noStrike" kern="1200" dirty="0">
                          <a:solidFill>
                            <a:schemeClr val="bg1"/>
                          </a:solidFill>
                          <a:effectLst/>
                          <a:latin typeface="+mn-lt"/>
                          <a:ea typeface="+mn-ea"/>
                          <a:cs typeface="+mn-cs"/>
                        </a:rPr>
                        <a:t> Actual expenditure 31 March 2022  </a:t>
                      </a:r>
                    </a:p>
                  </a:txBody>
                  <a:tcPr marL="6036" marR="6036" marT="6036" marB="0" anchor="b">
                    <a:solidFill>
                      <a:srgbClr val="F5981B"/>
                    </a:solidFill>
                  </a:tcPr>
                </a:tc>
                <a:tc>
                  <a:txBody>
                    <a:bodyPr/>
                    <a:lstStyle/>
                    <a:p>
                      <a:pPr marL="0" algn="r" defTabSz="914400" rtl="0" eaLnBrk="1" fontAlgn="b" latinLnBrk="0" hangingPunct="1"/>
                      <a:r>
                        <a:rPr lang="en-GB" sz="3600" b="1" u="none" strike="noStrike" kern="1200" dirty="0">
                          <a:solidFill>
                            <a:schemeClr val="bg1"/>
                          </a:solidFill>
                          <a:effectLst/>
                          <a:latin typeface="+mn-lt"/>
                          <a:ea typeface="+mn-ea"/>
                          <a:cs typeface="+mn-cs"/>
                        </a:rPr>
                        <a:t>Variance</a:t>
                      </a:r>
                    </a:p>
                  </a:txBody>
                  <a:tcPr marL="6036" marR="6036" marT="6036" marB="0" anchor="b">
                    <a:solidFill>
                      <a:srgbClr val="F5981B"/>
                    </a:solidFill>
                  </a:tcPr>
                </a:tc>
                <a:tc>
                  <a:txBody>
                    <a:bodyPr/>
                    <a:lstStyle/>
                    <a:p>
                      <a:pPr marL="0" algn="r" defTabSz="914400" rtl="0" eaLnBrk="1" fontAlgn="b" latinLnBrk="0" hangingPunct="1"/>
                      <a:r>
                        <a:rPr lang="en-US" sz="3600" b="1" u="none" strike="noStrike" kern="1200" dirty="0">
                          <a:solidFill>
                            <a:schemeClr val="bg1"/>
                          </a:solidFill>
                          <a:effectLst/>
                          <a:latin typeface="+mn-lt"/>
                          <a:ea typeface="+mn-ea"/>
                          <a:cs typeface="+mn-cs"/>
                        </a:rPr>
                        <a:t>Expenditure as % of final appropriation</a:t>
                      </a:r>
                    </a:p>
                  </a:txBody>
                  <a:tcPr marL="6036" marR="6036" marT="6036" marB="0" anchor="b">
                    <a:solidFill>
                      <a:srgbClr val="F5981B"/>
                    </a:solidFill>
                  </a:tcPr>
                </a:tc>
                <a:extLst>
                  <a:ext uri="{0D108BD9-81ED-4DB2-BD59-A6C34878D82A}">
                    <a16:rowId xmlns:a16="http://schemas.microsoft.com/office/drawing/2014/main" xmlns="" val="2949108054"/>
                  </a:ext>
                </a:extLst>
              </a:tr>
              <a:tr h="356847">
                <a:tc>
                  <a:txBody>
                    <a:bodyPr/>
                    <a:lstStyle/>
                    <a:p>
                      <a:pPr algn="l" fontAlgn="b"/>
                      <a:r>
                        <a:rPr lang="en-US" sz="3600" b="0" u="none" strike="noStrike" dirty="0">
                          <a:effectLst/>
                          <a:latin typeface="Arial" panose="020B0604020202020204" pitchFamily="34" charset="0"/>
                          <a:cs typeface="Arial" panose="020B0604020202020204" pitchFamily="34" charset="0"/>
                        </a:rPr>
                        <a:t>Winning Nation</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                      68,181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                      65,807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2,374</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96.5%</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1919730029"/>
                  </a:ext>
                </a:extLst>
              </a:tr>
              <a:tr h="356847">
                <a:tc>
                  <a:txBody>
                    <a:bodyPr/>
                    <a:lstStyle/>
                    <a:p>
                      <a:pPr algn="l" fontAlgn="b"/>
                      <a:r>
                        <a:rPr lang="en-US" sz="3600" b="0" u="none" strike="noStrike" dirty="0">
                          <a:effectLst/>
                          <a:latin typeface="Arial" panose="020B0604020202020204" pitchFamily="34" charset="0"/>
                          <a:cs typeface="Arial" panose="020B0604020202020204" pitchFamily="34" charset="0"/>
                        </a:rPr>
                        <a:t>Active Nation</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                      692,616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                   692,614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GB" sz="3600" b="0" i="0" u="none" strike="noStrike" dirty="0">
                          <a:solidFill>
                            <a:srgbClr val="000000"/>
                          </a:solidFill>
                          <a:effectLst/>
                          <a:latin typeface="Arial" panose="020B0604020202020204" pitchFamily="34" charset="0"/>
                          <a:cs typeface="Arial" panose="020B0604020202020204" pitchFamily="34" charset="0"/>
                        </a:rPr>
                        <a:t>2</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100.0%</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2554724734"/>
                  </a:ext>
                </a:extLst>
              </a:tr>
              <a:tr h="356847">
                <a:tc>
                  <a:txBody>
                    <a:bodyPr/>
                    <a:lstStyle/>
                    <a:p>
                      <a:pPr algn="l" fontAlgn="b"/>
                      <a:endParaRPr lang="en-US" sz="3600" b="0" u="none" strike="noStrike" dirty="0">
                        <a:effectLst/>
                        <a:latin typeface="Arial" panose="020B0604020202020204" pitchFamily="34" charset="0"/>
                        <a:cs typeface="Arial" panose="020B0604020202020204" pitchFamily="34" charset="0"/>
                      </a:endParaRPr>
                    </a:p>
                    <a:p>
                      <a:pPr algn="l" fontAlgn="b"/>
                      <a:r>
                        <a:rPr lang="en-US" sz="3600" b="0" u="none" strike="noStrike" dirty="0">
                          <a:effectLst/>
                          <a:latin typeface="Arial" panose="020B0604020202020204" pitchFamily="34" charset="0"/>
                          <a:cs typeface="Arial" panose="020B0604020202020204" pitchFamily="34" charset="0"/>
                        </a:rPr>
                        <a:t>Sport Support</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189,083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187,796</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i="0" u="none" strike="noStrike" dirty="0">
                          <a:solidFill>
                            <a:srgbClr val="000000"/>
                          </a:solidFill>
                          <a:effectLst/>
                          <a:latin typeface="Arial" panose="020B0604020202020204" pitchFamily="34" charset="0"/>
                          <a:cs typeface="Arial" panose="020B0604020202020204" pitchFamily="34" charset="0"/>
                        </a:rPr>
                        <a:t>1,287</a:t>
                      </a:r>
                    </a:p>
                  </a:txBody>
                  <a:tcPr marL="6036" marR="6036" marT="6036" marB="0" anchor="b">
                    <a:noFill/>
                  </a:tcPr>
                </a:tc>
                <a:tc>
                  <a:txBody>
                    <a:bodyPr/>
                    <a:lstStyle/>
                    <a:p>
                      <a:pPr algn="r" fontAlgn="b"/>
                      <a:r>
                        <a:rPr lang="en-US" sz="3600" b="0" i="0" u="none" strike="noStrike" dirty="0">
                          <a:solidFill>
                            <a:srgbClr val="000000"/>
                          </a:solidFill>
                          <a:effectLst/>
                          <a:latin typeface="Arial" panose="020B0604020202020204" pitchFamily="34" charset="0"/>
                          <a:cs typeface="Arial" panose="020B0604020202020204" pitchFamily="34" charset="0"/>
                        </a:rPr>
                        <a:t>99.3%</a:t>
                      </a:r>
                    </a:p>
                  </a:txBody>
                  <a:tcPr marL="6036" marR="6036" marT="6036" marB="0" anchor="b">
                    <a:noFill/>
                  </a:tcPr>
                </a:tc>
                <a:extLst>
                  <a:ext uri="{0D108BD9-81ED-4DB2-BD59-A6C34878D82A}">
                    <a16:rowId xmlns:a16="http://schemas.microsoft.com/office/drawing/2014/main" xmlns="" val="2543722752"/>
                  </a:ext>
                </a:extLst>
              </a:tr>
              <a:tr h="356847">
                <a:tc>
                  <a:txBody>
                    <a:bodyPr/>
                    <a:lstStyle/>
                    <a:p>
                      <a:pPr algn="l" fontAlgn="b"/>
                      <a:r>
                        <a:rPr lang="en-US" sz="3600" b="0" u="none" strike="noStrike" dirty="0">
                          <a:effectLst/>
                          <a:latin typeface="Arial" panose="020B0604020202020204" pitchFamily="34" charset="0"/>
                          <a:cs typeface="Arial" panose="020B0604020202020204" pitchFamily="34" charset="0"/>
                        </a:rPr>
                        <a:t>Infrastructure Support</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                             422,842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                       406,330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16,512</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0" u="none" strike="noStrike" dirty="0">
                          <a:effectLst/>
                          <a:latin typeface="Arial" panose="020B0604020202020204" pitchFamily="34" charset="0"/>
                          <a:cs typeface="Arial" panose="020B0604020202020204" pitchFamily="34" charset="0"/>
                        </a:rPr>
                        <a:t>96.1%</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3207702722"/>
                  </a:ext>
                </a:extLst>
              </a:tr>
              <a:tr h="384164">
                <a:tc>
                  <a:txBody>
                    <a:bodyPr/>
                    <a:lstStyle/>
                    <a:p>
                      <a:pPr algn="l" fontAlgn="b"/>
                      <a:endParaRPr lang="en-US" sz="3600" b="1" u="none" strike="noStrike" dirty="0">
                        <a:effectLst/>
                        <a:latin typeface="Arial" panose="020B0604020202020204" pitchFamily="34" charset="0"/>
                        <a:cs typeface="Arial" panose="020B0604020202020204" pitchFamily="34" charset="0"/>
                      </a:endParaRPr>
                    </a:p>
                    <a:p>
                      <a:pPr algn="l" fontAlgn="b"/>
                      <a:r>
                        <a:rPr lang="en-US" sz="3600" b="1" u="none" strike="noStrike" dirty="0">
                          <a:effectLst/>
                          <a:latin typeface="Arial" panose="020B0604020202020204" pitchFamily="34" charset="0"/>
                          <a:cs typeface="Arial" panose="020B0604020202020204" pitchFamily="34" charset="0"/>
                        </a:rPr>
                        <a:t>TOTAL</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1,372,722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1,352,547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20,175</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98.5%</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extLst>
                  <a:ext uri="{0D108BD9-81ED-4DB2-BD59-A6C34878D82A}">
                    <a16:rowId xmlns:a16="http://schemas.microsoft.com/office/drawing/2014/main" xmlns="" val="1069699990"/>
                  </a:ext>
                </a:extLst>
              </a:tr>
            </a:tbl>
          </a:graphicData>
        </a:graphic>
      </p:graphicFrame>
      <p:sp>
        <p:nvSpPr>
          <p:cNvPr id="5" name="TextBox 4">
            <a:extLst>
              <a:ext uri="{FF2B5EF4-FFF2-40B4-BE49-F238E27FC236}">
                <a16:creationId xmlns:a16="http://schemas.microsoft.com/office/drawing/2014/main" xmlns="" id="{42DB6F1C-D3C6-A171-F7B2-6A3DF6CC6C19}"/>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E5E5E"/>
                </a:solidFill>
                <a:effectLst/>
                <a:uLnTx/>
                <a:uFillTx/>
                <a:latin typeface="Helvetica Neue"/>
                <a:sym typeface="Helvetica Neue"/>
              </a:rPr>
              <a:t>79</a:t>
            </a:r>
            <a:endParaRPr kumimoji="0" lang="en-ZA" sz="32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xmlns="" val="70334891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8AA7743-1234-46E9-9004-4C5E6C5D1BC2}"/>
              </a:ext>
            </a:extLst>
          </p:cNvPr>
          <p:cNvSpPr/>
          <p:nvPr/>
        </p:nvSpPr>
        <p:spPr>
          <a:xfrm>
            <a:off x="6291262" y="282624"/>
            <a:ext cx="11801475" cy="1107996"/>
          </a:xfrm>
          <a:prstGeom prst="rect">
            <a:avLst/>
          </a:prstGeom>
        </p:spPr>
        <p:txBody>
          <a:bodyPr wrap="square">
            <a:spAutoFit/>
          </a:bodyPr>
          <a:lstStyle/>
          <a:p>
            <a:r>
              <a:rPr lang="en-ZA" sz="6600" b="1" dirty="0">
                <a:solidFill>
                  <a:srgbClr val="E3801E"/>
                </a:solidFill>
              </a:rPr>
              <a:t>PERFORMANCE</a:t>
            </a:r>
            <a:r>
              <a:rPr lang="en-ZA" b="1" dirty="0">
                <a:solidFill>
                  <a:srgbClr val="E3801E"/>
                </a:solidFill>
              </a:rPr>
              <a:t>  </a:t>
            </a:r>
            <a:r>
              <a:rPr lang="en-ZA" sz="6600" b="1" dirty="0">
                <a:solidFill>
                  <a:srgbClr val="E3801E"/>
                </a:solidFill>
              </a:rPr>
              <a:t>OVERVIEW</a:t>
            </a:r>
            <a:endParaRPr lang="en-US" b="1" dirty="0">
              <a:solidFill>
                <a:srgbClr val="E3801E"/>
              </a:solidFill>
            </a:endParaRPr>
          </a:p>
        </p:txBody>
      </p:sp>
      <p:sp>
        <p:nvSpPr>
          <p:cNvPr id="3" name="Rectangle 2">
            <a:extLst>
              <a:ext uri="{FF2B5EF4-FFF2-40B4-BE49-F238E27FC236}">
                <a16:creationId xmlns:a16="http://schemas.microsoft.com/office/drawing/2014/main" xmlns="" id="{917ED520-84DD-41AE-BED4-D3707AD4511C}"/>
              </a:ext>
            </a:extLst>
          </p:cNvPr>
          <p:cNvSpPr/>
          <p:nvPr/>
        </p:nvSpPr>
        <p:spPr>
          <a:xfrm>
            <a:off x="388620" y="3108790"/>
            <a:ext cx="23995380" cy="3416320"/>
          </a:xfrm>
          <a:prstGeom prst="rect">
            <a:avLst/>
          </a:prstGeom>
        </p:spPr>
        <p:txBody>
          <a:bodyPr wrap="square">
            <a:spAutoFit/>
          </a:bodyPr>
          <a:lstStyle/>
          <a:p>
            <a:pPr lvl="0" algn="just">
              <a:lnSpc>
                <a:spcPct val="150000"/>
              </a:lnSpc>
            </a:pPr>
            <a:r>
              <a:rPr lang="en-ZA" sz="3600" dirty="0">
                <a:solidFill>
                  <a:prstClr val="black"/>
                </a:solidFill>
                <a:latin typeface="Calibri" panose="020F0502020204030204" pitchFamily="34" charset="0"/>
                <a:cs typeface="Calibri" panose="020F0502020204030204" pitchFamily="34" charset="0"/>
              </a:rPr>
              <a:t>The Department planned to implement and achieve 42 performance targets during the fourth quarter reporting period. However, 74% (31/42) of the aforesaid targets were achieved and 26% (11/42) were not achieved. The following are the not achieved targets</a:t>
            </a:r>
            <a:r>
              <a:rPr lang="en-ZA" sz="3600" dirty="0">
                <a:solidFill>
                  <a:prstClr val="black"/>
                </a:solidFill>
                <a:latin typeface="+mn-lt"/>
                <a:cs typeface="Arial" panose="020B0604020202020204" pitchFamily="34" charset="0"/>
              </a:rPr>
              <a:t>:</a:t>
            </a:r>
          </a:p>
          <a:p>
            <a:pPr lvl="0" algn="just">
              <a:lnSpc>
                <a:spcPct val="150000"/>
              </a:lnSpc>
            </a:pPr>
            <a:endParaRPr lang="en-ZA" sz="3600" dirty="0">
              <a:solidFill>
                <a:prstClr val="black"/>
              </a:solidFill>
              <a:latin typeface="+mn-lt"/>
              <a:cs typeface="Arial" panose="020B0604020202020204" pitchFamily="34" charset="0"/>
            </a:endParaRPr>
          </a:p>
        </p:txBody>
      </p:sp>
      <p:graphicFrame>
        <p:nvGraphicFramePr>
          <p:cNvPr id="4" name="Table 3">
            <a:extLst>
              <a:ext uri="{FF2B5EF4-FFF2-40B4-BE49-F238E27FC236}">
                <a16:creationId xmlns:a16="http://schemas.microsoft.com/office/drawing/2014/main" xmlns="" id="{9B1DDF8F-6E93-4899-88EB-871669BA8F45}"/>
              </a:ext>
            </a:extLst>
          </p:cNvPr>
          <p:cNvGraphicFramePr>
            <a:graphicFrameLocks noGrp="1"/>
          </p:cNvGraphicFramePr>
          <p:nvPr>
            <p:extLst>
              <p:ext uri="{D42A27DB-BD31-4B8C-83A1-F6EECF244321}">
                <p14:modId xmlns:p14="http://schemas.microsoft.com/office/powerpoint/2010/main" xmlns="" val="814662873"/>
              </p:ext>
            </p:extLst>
          </p:nvPr>
        </p:nvGraphicFramePr>
        <p:xfrm>
          <a:off x="388620" y="5911702"/>
          <a:ext cx="23500080" cy="6055977"/>
        </p:xfrm>
        <a:graphic>
          <a:graphicData uri="http://schemas.openxmlformats.org/drawingml/2006/table">
            <a:tbl>
              <a:tblPr firstRow="1" bandRow="1">
                <a:tableStyleId>{93296810-A885-4BE3-A3E7-6D5BEEA58F35}</a:tableStyleId>
              </a:tblPr>
              <a:tblGrid>
                <a:gridCol w="5352961">
                  <a:extLst>
                    <a:ext uri="{9D8B030D-6E8A-4147-A177-3AD203B41FA5}">
                      <a16:colId xmlns:a16="http://schemas.microsoft.com/office/drawing/2014/main" xmlns="" val="3371313815"/>
                    </a:ext>
                  </a:extLst>
                </a:gridCol>
                <a:gridCol w="18147119">
                  <a:extLst>
                    <a:ext uri="{9D8B030D-6E8A-4147-A177-3AD203B41FA5}">
                      <a16:colId xmlns:a16="http://schemas.microsoft.com/office/drawing/2014/main" xmlns="" val="2109418613"/>
                    </a:ext>
                  </a:extLst>
                </a:gridCol>
              </a:tblGrid>
              <a:tr h="806062">
                <a:tc gridSpan="2">
                  <a:txBody>
                    <a:bodyPr/>
                    <a:lstStyle/>
                    <a:p>
                      <a:pPr algn="ctr"/>
                      <a:r>
                        <a:rPr lang="en-GB" sz="4000" dirty="0">
                          <a:latin typeface="Calibri" panose="020F0502020204030204" pitchFamily="34" charset="0"/>
                          <a:cs typeface="Calibri" panose="020F0502020204030204" pitchFamily="34" charset="0"/>
                        </a:rPr>
                        <a:t>LIST OF  NOT ACHIEVE</a:t>
                      </a:r>
                      <a:r>
                        <a:rPr lang="en-GB" sz="4000" baseline="0" dirty="0">
                          <a:latin typeface="Calibri" panose="020F0502020204030204" pitchFamily="34" charset="0"/>
                          <a:cs typeface="Calibri" panose="020F0502020204030204" pitchFamily="34" charset="0"/>
                        </a:rPr>
                        <a:t>D TARGETS</a:t>
                      </a:r>
                      <a:endParaRPr lang="en-US" sz="4000" dirty="0">
                        <a:latin typeface="Calibri" panose="020F0502020204030204" pitchFamily="34" charset="0"/>
                        <a:cs typeface="Calibri" panose="020F0502020204030204" pitchFamily="34" charset="0"/>
                      </a:endParaRPr>
                    </a:p>
                  </a:txBody>
                  <a:tcPr>
                    <a:solidFill>
                      <a:srgbClr val="E3801E"/>
                    </a:solidFill>
                  </a:tcPr>
                </a:tc>
                <a:tc hMerge="1">
                  <a:txBody>
                    <a:bodyPr/>
                    <a:lstStyle/>
                    <a:p>
                      <a:endParaRPr lang="en-US" dirty="0"/>
                    </a:p>
                  </a:txBody>
                  <a:tcPr/>
                </a:tc>
                <a:extLst>
                  <a:ext uri="{0D108BD9-81ED-4DB2-BD59-A6C34878D82A}">
                    <a16:rowId xmlns:a16="http://schemas.microsoft.com/office/drawing/2014/main" xmlns="" val="2915825840"/>
                  </a:ext>
                </a:extLst>
              </a:tr>
              <a:tr h="1047880">
                <a:tc grid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PROGRAMME 1:ADMINISTRATION</a:t>
                      </a:r>
                    </a:p>
                  </a:txBody>
                  <a:tcPr>
                    <a:lnB w="12700" cap="flat" cmpd="sng" algn="ctr">
                      <a:solidFill>
                        <a:schemeClr val="tx1"/>
                      </a:solidFill>
                      <a:prstDash val="solid"/>
                      <a:round/>
                      <a:headEnd type="none" w="med" len="med"/>
                      <a:tailEnd type="none" w="med" len="med"/>
                    </a:lnB>
                    <a:solidFill>
                      <a:srgbClr val="FCDDCF"/>
                    </a:solidFill>
                  </a:tcPr>
                </a:tc>
                <a:tc hMerge="1">
                  <a:txBody>
                    <a:bodyPr/>
                    <a:lstStyle/>
                    <a:p>
                      <a:pPr algn="just">
                        <a:lnSpc>
                          <a:spcPct val="100000"/>
                        </a:lnSpc>
                        <a:spcAft>
                          <a:spcPts val="0"/>
                        </a:spcAft>
                      </a:pPr>
                      <a:endParaRPr lang="en-GB" sz="16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3278946717"/>
                  </a:ext>
                </a:extLst>
              </a:tr>
              <a:tr h="420203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 out of 5 </a:t>
                      </a:r>
                      <a:r>
                        <a:rPr lang="en-ZA" sz="4000" baseline="0" dirty="0">
                          <a:solidFill>
                            <a:srgbClr val="000000"/>
                          </a:solidFill>
                          <a:latin typeface="Calibri" panose="020F0502020204030204" pitchFamily="34" charset="0"/>
                          <a:cs typeface="Calibri" panose="020F0502020204030204" pitchFamily="34" charset="0"/>
                        </a:rPr>
                        <a:t>indicators was not achieved. 20%</a:t>
                      </a:r>
                      <a:r>
                        <a:rPr lang="en-US" sz="4000" baseline="0" dirty="0">
                          <a:solidFill>
                            <a:srgbClr val="000000"/>
                          </a:solidFill>
                          <a:latin typeface="Calibri" panose="020F0502020204030204" pitchFamily="34" charset="0"/>
                          <a:cs typeface="Calibri" panose="020F0502020204030204" pitchFamily="34" charset="0"/>
                        </a:rPr>
                        <a:t> (1/5).</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ZA" sz="4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4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1500" marR="0" lvl="0" indent="-5715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ZA" sz="4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ADMIN 1.2 No. of services modernized (processes automated)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xmlns="" val="2678794350"/>
                  </a:ext>
                </a:extLst>
              </a:tr>
            </a:tbl>
          </a:graphicData>
        </a:graphic>
      </p:graphicFrame>
      <p:sp>
        <p:nvSpPr>
          <p:cNvPr id="5" name="TextBox 4">
            <a:extLst>
              <a:ext uri="{FF2B5EF4-FFF2-40B4-BE49-F238E27FC236}">
                <a16:creationId xmlns:a16="http://schemas.microsoft.com/office/drawing/2014/main" xmlns="" id="{436831DC-4587-FBC5-10A3-D81A7305E5C4}"/>
              </a:ext>
            </a:extLst>
          </p:cNvPr>
          <p:cNvSpPr txBox="1"/>
          <p:nvPr/>
        </p:nvSpPr>
        <p:spPr>
          <a:xfrm>
            <a:off x="22545123" y="12493100"/>
            <a:ext cx="129785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E5E5E"/>
                </a:solidFill>
                <a:effectLst/>
                <a:uFillTx/>
                <a:latin typeface="+mj-lt"/>
                <a:ea typeface="+mj-ea"/>
                <a:cs typeface="+mj-cs"/>
                <a:sym typeface="Helvetica Neue"/>
              </a:rPr>
              <a:t>8</a:t>
            </a:r>
            <a:endParaRPr kumimoji="0" lang="en-ZA" sz="32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xmlns="" val="4137381306"/>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9297EDA8-21A9-4777-B580-3313B8D4B30B}"/>
              </a:ext>
            </a:extLst>
          </p:cNvPr>
          <p:cNvSpPr txBox="1"/>
          <p:nvPr/>
        </p:nvSpPr>
        <p:spPr>
          <a:xfrm>
            <a:off x="-68075" y="246025"/>
            <a:ext cx="2452015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PROGRAMME 2:RECREATION DEVELOPMENT AND SPORT PROMOTION</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graphicFrame>
        <p:nvGraphicFramePr>
          <p:cNvPr id="4" name="Table 3">
            <a:extLst>
              <a:ext uri="{FF2B5EF4-FFF2-40B4-BE49-F238E27FC236}">
                <a16:creationId xmlns:a16="http://schemas.microsoft.com/office/drawing/2014/main" xmlns="" id="{D64FECFD-8D3B-5EFF-4B80-C319544EA538}"/>
              </a:ext>
            </a:extLst>
          </p:cNvPr>
          <p:cNvGraphicFramePr>
            <a:graphicFrameLocks noGrp="1"/>
          </p:cNvGraphicFramePr>
          <p:nvPr/>
        </p:nvGraphicFramePr>
        <p:xfrm>
          <a:off x="332614" y="2969269"/>
          <a:ext cx="23718772" cy="10791017"/>
        </p:xfrm>
        <a:graphic>
          <a:graphicData uri="http://schemas.openxmlformats.org/drawingml/2006/table">
            <a:tbl>
              <a:tblPr>
                <a:tableStyleId>{5C22544A-7EE6-4342-B048-85BDC9FD1C3A}</a:tableStyleId>
              </a:tblPr>
              <a:tblGrid>
                <a:gridCol w="7095548">
                  <a:extLst>
                    <a:ext uri="{9D8B030D-6E8A-4147-A177-3AD203B41FA5}">
                      <a16:colId xmlns:a16="http://schemas.microsoft.com/office/drawing/2014/main" xmlns="" val="2886009643"/>
                    </a:ext>
                  </a:extLst>
                </a:gridCol>
                <a:gridCol w="4806715">
                  <a:extLst>
                    <a:ext uri="{9D8B030D-6E8A-4147-A177-3AD203B41FA5}">
                      <a16:colId xmlns:a16="http://schemas.microsoft.com/office/drawing/2014/main" xmlns="" val="1928183932"/>
                    </a:ext>
                  </a:extLst>
                </a:gridCol>
                <a:gridCol w="3204477">
                  <a:extLst>
                    <a:ext uri="{9D8B030D-6E8A-4147-A177-3AD203B41FA5}">
                      <a16:colId xmlns:a16="http://schemas.microsoft.com/office/drawing/2014/main" xmlns="" val="1425238423"/>
                    </a:ext>
                  </a:extLst>
                </a:gridCol>
                <a:gridCol w="4406156">
                  <a:extLst>
                    <a:ext uri="{9D8B030D-6E8A-4147-A177-3AD203B41FA5}">
                      <a16:colId xmlns:a16="http://schemas.microsoft.com/office/drawing/2014/main" xmlns="" val="2153322994"/>
                    </a:ext>
                  </a:extLst>
                </a:gridCol>
                <a:gridCol w="4205876">
                  <a:extLst>
                    <a:ext uri="{9D8B030D-6E8A-4147-A177-3AD203B41FA5}">
                      <a16:colId xmlns:a16="http://schemas.microsoft.com/office/drawing/2014/main" xmlns="" val="2366706842"/>
                    </a:ext>
                  </a:extLst>
                </a:gridCol>
              </a:tblGrid>
              <a:tr h="875253">
                <a:tc>
                  <a:txBody>
                    <a:bodyPr/>
                    <a:lstStyle/>
                    <a:p>
                      <a:pPr marL="0" algn="l" defTabSz="914400" rtl="0" eaLnBrk="1" fontAlgn="b" latinLnBrk="0" hangingPunct="1"/>
                      <a:r>
                        <a:rPr lang="en-US" sz="3500" b="1" u="none" strike="noStrike" kern="1200" dirty="0">
                          <a:solidFill>
                            <a:schemeClr val="bg1"/>
                          </a:solidFill>
                          <a:effectLst/>
                          <a:latin typeface="Arial" panose="020B0604020202020204" pitchFamily="34" charset="0"/>
                          <a:ea typeface="+mn-ea"/>
                          <a:cs typeface="Arial" panose="020B0604020202020204" pitchFamily="34" charset="0"/>
                        </a:rPr>
                        <a:t>Economic Classification</a:t>
                      </a:r>
                    </a:p>
                  </a:txBody>
                  <a:tcPr marL="6036" marR="6036" marT="6036" marB="0" anchor="b">
                    <a:solidFill>
                      <a:srgbClr val="F5981B"/>
                    </a:solidFill>
                  </a:tcPr>
                </a:tc>
                <a:tc>
                  <a:txBody>
                    <a:bodyPr/>
                    <a:lstStyle/>
                    <a:p>
                      <a:pPr marL="0" algn="l" defTabSz="914400" rtl="0" eaLnBrk="1" fontAlgn="b" latinLnBrk="0" hangingPunct="1"/>
                      <a:r>
                        <a:rPr lang="en-US" sz="3500" b="1" u="none" strike="noStrike" kern="1200" dirty="0">
                          <a:solidFill>
                            <a:schemeClr val="bg1"/>
                          </a:solidFill>
                          <a:effectLst/>
                          <a:latin typeface="Arial" panose="020B0604020202020204" pitchFamily="34" charset="0"/>
                          <a:ea typeface="+mn-ea"/>
                          <a:cs typeface="Arial" panose="020B0604020202020204" pitchFamily="34" charset="0"/>
                        </a:rPr>
                        <a:t> Final Appropriation  </a:t>
                      </a:r>
                    </a:p>
                  </a:txBody>
                  <a:tcPr marL="6036" marR="6036" marT="6036" marB="0" anchor="b">
                    <a:solidFill>
                      <a:srgbClr val="F5981B"/>
                    </a:solidFill>
                  </a:tcPr>
                </a:tc>
                <a:tc>
                  <a:txBody>
                    <a:bodyPr/>
                    <a:lstStyle/>
                    <a:p>
                      <a:pPr marL="0" algn="l" defTabSz="914400" rtl="0" eaLnBrk="1" fontAlgn="b" latinLnBrk="0" hangingPunct="1"/>
                      <a:r>
                        <a:rPr lang="en-GB" sz="3500" b="1" u="none" strike="noStrike" kern="1200" dirty="0">
                          <a:solidFill>
                            <a:schemeClr val="bg1"/>
                          </a:solidFill>
                          <a:effectLst/>
                          <a:latin typeface="Arial" panose="020B0604020202020204" pitchFamily="34" charset="0"/>
                          <a:ea typeface="+mn-ea"/>
                          <a:cs typeface="Arial" panose="020B0604020202020204" pitchFamily="34" charset="0"/>
                        </a:rPr>
                        <a:t> Actual expenditure 31 March 2022  </a:t>
                      </a:r>
                    </a:p>
                  </a:txBody>
                  <a:tcPr marL="6036" marR="6036" marT="6036" marB="0" anchor="b">
                    <a:solidFill>
                      <a:srgbClr val="F5981B"/>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3500" b="1" u="none" strike="noStrike" kern="1200" dirty="0">
                          <a:solidFill>
                            <a:schemeClr val="bg1"/>
                          </a:solidFill>
                          <a:effectLst/>
                          <a:latin typeface="Arial" panose="020B0604020202020204" pitchFamily="34" charset="0"/>
                          <a:ea typeface="+mn-ea"/>
                          <a:cs typeface="Arial" panose="020B0604020202020204" pitchFamily="34" charset="0"/>
                        </a:rPr>
                        <a:t>Variance</a:t>
                      </a:r>
                    </a:p>
                    <a:p>
                      <a:pPr marL="0" algn="l" defTabSz="914400" rtl="0" eaLnBrk="1" fontAlgn="b" latinLnBrk="0" hangingPunct="1"/>
                      <a:endParaRPr lang="en-GB" sz="35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6036" marR="6036" marT="6036" marB="0" anchor="b">
                    <a:solidFill>
                      <a:srgbClr val="F5981B"/>
                    </a:solidFill>
                  </a:tcPr>
                </a:tc>
                <a:tc>
                  <a:txBody>
                    <a:bodyPr/>
                    <a:lstStyle/>
                    <a:p>
                      <a:pPr marL="0" algn="l" defTabSz="914400" rtl="0" eaLnBrk="1" fontAlgn="b" latinLnBrk="0" hangingPunct="1"/>
                      <a:r>
                        <a:rPr lang="en-US" sz="3500" b="1" u="none" strike="noStrike" kern="1200" dirty="0">
                          <a:solidFill>
                            <a:schemeClr val="bg1"/>
                          </a:solidFill>
                          <a:effectLst/>
                          <a:latin typeface="Arial" panose="020B0604020202020204" pitchFamily="34" charset="0"/>
                          <a:ea typeface="+mn-ea"/>
                          <a:cs typeface="Arial" panose="020B0604020202020204" pitchFamily="34" charset="0"/>
                        </a:rPr>
                        <a:t>Expenditure as % of final appropriation</a:t>
                      </a:r>
                      <a:endParaRPr lang="en-GB" sz="35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6036" marR="6036" marT="6036" marB="0" anchor="b">
                    <a:solidFill>
                      <a:srgbClr val="F5981B"/>
                    </a:solidFill>
                  </a:tcPr>
                </a:tc>
                <a:extLst>
                  <a:ext uri="{0D108BD9-81ED-4DB2-BD59-A6C34878D82A}">
                    <a16:rowId xmlns:a16="http://schemas.microsoft.com/office/drawing/2014/main" xmlns="" val="516104565"/>
                  </a:ext>
                </a:extLst>
              </a:tr>
              <a:tr h="147845">
                <a:tc>
                  <a:txBody>
                    <a:bodyPr/>
                    <a:lstStyle/>
                    <a:p>
                      <a:pPr algn="l" fontAlgn="b"/>
                      <a:r>
                        <a:rPr lang="en-US" sz="3500" b="1" u="none" strike="noStrike" dirty="0">
                          <a:effectLst/>
                          <a:latin typeface="Arial" panose="020B0604020202020204" pitchFamily="34" charset="0"/>
                          <a:cs typeface="Arial" panose="020B0604020202020204" pitchFamily="34" charset="0"/>
                        </a:rPr>
                        <a:t>CURRENT PAYMENTS</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b="1" u="none" strike="noStrike" dirty="0">
                          <a:effectLst/>
                          <a:latin typeface="Arial" panose="020B0604020202020204" pitchFamily="34" charset="0"/>
                          <a:cs typeface="Arial" panose="020B0604020202020204" pitchFamily="34" charset="0"/>
                        </a:rPr>
                        <a:t>                      108,804 </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b="1" u="none" strike="noStrike" dirty="0">
                          <a:effectLst/>
                          <a:latin typeface="Arial" panose="020B0604020202020204" pitchFamily="34" charset="0"/>
                          <a:cs typeface="Arial" panose="020B0604020202020204" pitchFamily="34" charset="0"/>
                        </a:rPr>
                        <a:t>                   102,913 </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b="1" u="none" strike="noStrike" dirty="0">
                          <a:effectLst/>
                          <a:latin typeface="Arial" panose="020B0604020202020204" pitchFamily="34" charset="0"/>
                          <a:cs typeface="Arial" panose="020B0604020202020204" pitchFamily="34" charset="0"/>
                        </a:rPr>
                        <a:t>5,891</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b="1" u="none" strike="noStrike" dirty="0">
                          <a:effectLst/>
                          <a:latin typeface="Arial" panose="020B0604020202020204" pitchFamily="34" charset="0"/>
                          <a:cs typeface="Arial" panose="020B0604020202020204" pitchFamily="34" charset="0"/>
                        </a:rPr>
                        <a:t>94.6%</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822839407"/>
                  </a:ext>
                </a:extLst>
              </a:tr>
              <a:tr h="175051">
                <a:tc>
                  <a:txBody>
                    <a:bodyPr/>
                    <a:lstStyle/>
                    <a:p>
                      <a:pPr algn="l" fontAlgn="b"/>
                      <a:r>
                        <a:rPr lang="en-US" sz="3500" u="none" strike="noStrike" dirty="0">
                          <a:effectLst/>
                          <a:latin typeface="Arial" panose="020B0604020202020204" pitchFamily="34" charset="0"/>
                          <a:cs typeface="Arial" panose="020B0604020202020204" pitchFamily="34" charset="0"/>
                        </a:rPr>
                        <a:t>Compensation of Employees</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35,718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31,843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3,875</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89.2%</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416071454"/>
                  </a:ext>
                </a:extLst>
              </a:tr>
              <a:tr h="175051">
                <a:tc>
                  <a:txBody>
                    <a:bodyPr/>
                    <a:lstStyle/>
                    <a:p>
                      <a:pPr algn="l" fontAlgn="b"/>
                      <a:r>
                        <a:rPr lang="en-US" sz="3500" u="none" strike="noStrike" dirty="0">
                          <a:effectLst/>
                          <a:latin typeface="Arial" panose="020B0604020202020204" pitchFamily="34" charset="0"/>
                          <a:cs typeface="Arial" panose="020B0604020202020204" pitchFamily="34" charset="0"/>
                        </a:rPr>
                        <a:t>Goods and Services</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73,086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71,070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2,016</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97.2%</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3533889311"/>
                  </a:ext>
                </a:extLst>
              </a:tr>
              <a:tr h="175051">
                <a:tc>
                  <a:txBody>
                    <a:bodyPr/>
                    <a:lstStyle/>
                    <a:p>
                      <a:pPr algn="l" fontAlgn="b"/>
                      <a:r>
                        <a:rPr lang="en-US" sz="3500" b="1" u="none" strike="noStrike" dirty="0">
                          <a:effectLst/>
                          <a:latin typeface="Arial" panose="020B0604020202020204" pitchFamily="34" charset="0"/>
                          <a:cs typeface="Arial" panose="020B0604020202020204" pitchFamily="34" charset="0"/>
                        </a:rPr>
                        <a:t>TRANSFERS &amp; SUBSIDIES</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b="1" u="none" strike="noStrike" dirty="0">
                          <a:effectLst/>
                          <a:latin typeface="Arial" panose="020B0604020202020204" pitchFamily="34" charset="0"/>
                          <a:cs typeface="Arial" panose="020B0604020202020204" pitchFamily="34" charset="0"/>
                        </a:rPr>
                        <a:t>                  1,209,282 </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b="1" u="none" strike="noStrike" dirty="0">
                          <a:effectLst/>
                          <a:latin typeface="Arial" panose="020B0604020202020204" pitchFamily="34" charset="0"/>
                          <a:cs typeface="Arial" panose="020B0604020202020204" pitchFamily="34" charset="0"/>
                        </a:rPr>
                        <a:t>               1,202,263 </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b="1" u="none" strike="noStrike" dirty="0">
                          <a:effectLst/>
                          <a:latin typeface="Arial" panose="020B0604020202020204" pitchFamily="34" charset="0"/>
                          <a:cs typeface="Arial" panose="020B0604020202020204" pitchFamily="34" charset="0"/>
                        </a:rPr>
                        <a:t>7,019</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b="1" u="none" strike="noStrike" dirty="0">
                          <a:effectLst/>
                          <a:latin typeface="Arial" panose="020B0604020202020204" pitchFamily="34" charset="0"/>
                          <a:cs typeface="Arial" panose="020B0604020202020204" pitchFamily="34" charset="0"/>
                        </a:rPr>
                        <a:t>99.4%</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2018703827"/>
                  </a:ext>
                </a:extLst>
              </a:tr>
              <a:tr h="175051">
                <a:tc>
                  <a:txBody>
                    <a:bodyPr/>
                    <a:lstStyle/>
                    <a:p>
                      <a:pPr algn="l" fontAlgn="b"/>
                      <a:r>
                        <a:rPr lang="en-US" sz="3500" u="none" strike="noStrike" dirty="0">
                          <a:effectLst/>
                          <a:latin typeface="Arial" panose="020B0604020202020204" pitchFamily="34" charset="0"/>
                          <a:cs typeface="Arial" panose="020B0604020202020204" pitchFamily="34" charset="0"/>
                        </a:rPr>
                        <a:t>Provinces &amp; Municipalities</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591,055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591,055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100.0%</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3608645215"/>
                  </a:ext>
                </a:extLst>
              </a:tr>
              <a:tr h="175051">
                <a:tc>
                  <a:txBody>
                    <a:bodyPr/>
                    <a:lstStyle/>
                    <a:p>
                      <a:pPr algn="l" fontAlgn="b"/>
                      <a:r>
                        <a:rPr lang="en-US" sz="3500" u="none" strike="noStrike" dirty="0">
                          <a:effectLst/>
                          <a:latin typeface="Arial" panose="020B0604020202020204" pitchFamily="34" charset="0"/>
                          <a:cs typeface="Arial" panose="020B0604020202020204" pitchFamily="34" charset="0"/>
                        </a:rPr>
                        <a:t>Departmental Agencies (Cur)</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47,286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47,286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100.0%</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1590714834"/>
                  </a:ext>
                </a:extLst>
              </a:tr>
              <a:tr h="175051">
                <a:tc>
                  <a:txBody>
                    <a:bodyPr/>
                    <a:lstStyle/>
                    <a:p>
                      <a:pPr algn="l" fontAlgn="b"/>
                      <a:r>
                        <a:rPr lang="en-US" sz="3500" u="none" strike="noStrike" dirty="0">
                          <a:effectLst/>
                          <a:latin typeface="Arial" panose="020B0604020202020204" pitchFamily="34" charset="0"/>
                          <a:cs typeface="Arial" panose="020B0604020202020204" pitchFamily="34" charset="0"/>
                        </a:rPr>
                        <a:t>Departmental Agencies (Cap)</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301,949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297,841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GB" sz="3500" b="0" i="0" u="none" strike="noStrike" dirty="0">
                          <a:solidFill>
                            <a:srgbClr val="000000"/>
                          </a:solidFill>
                          <a:effectLst/>
                          <a:latin typeface="Arial" panose="020B0604020202020204" pitchFamily="34" charset="0"/>
                          <a:cs typeface="Arial" panose="020B0604020202020204" pitchFamily="34" charset="0"/>
                        </a:rPr>
                        <a:t>4</a:t>
                      </a:r>
                      <a:r>
                        <a:rPr lang="en-US" sz="3500" b="0" i="0" u="none" strike="noStrike" dirty="0">
                          <a:solidFill>
                            <a:srgbClr val="000000"/>
                          </a:solidFill>
                          <a:effectLst/>
                          <a:latin typeface="Arial" panose="020B0604020202020204" pitchFamily="34" charset="0"/>
                          <a:cs typeface="Arial" panose="020B0604020202020204" pitchFamily="34" charset="0"/>
                        </a:rPr>
                        <a:t>,108</a:t>
                      </a: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98.6%</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3821893225"/>
                  </a:ext>
                </a:extLst>
              </a:tr>
              <a:tr h="586044">
                <a:tc>
                  <a:txBody>
                    <a:bodyPr/>
                    <a:lstStyle/>
                    <a:p>
                      <a:pPr algn="l" fontAlgn="b"/>
                      <a:r>
                        <a:rPr lang="en-US" sz="3500" u="none" strike="noStrike" dirty="0">
                          <a:effectLst/>
                          <a:latin typeface="Arial" panose="020B0604020202020204" pitchFamily="34" charset="0"/>
                          <a:cs typeface="Arial" panose="020B0604020202020204" pitchFamily="34" charset="0"/>
                        </a:rPr>
                        <a:t>Foreign Governance &amp; International Org</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118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115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3</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97.5%</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1699117647"/>
                  </a:ext>
                </a:extLst>
              </a:tr>
              <a:tr h="602093">
                <a:tc>
                  <a:txBody>
                    <a:bodyPr/>
                    <a:lstStyle/>
                    <a:p>
                      <a:pPr algn="l" fontAlgn="b"/>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1851881190"/>
                  </a:ext>
                </a:extLst>
              </a:tr>
            </a:tbl>
          </a:graphicData>
        </a:graphic>
      </p:graphicFrame>
      <p:sp>
        <p:nvSpPr>
          <p:cNvPr id="5" name="TextBox 4">
            <a:extLst>
              <a:ext uri="{FF2B5EF4-FFF2-40B4-BE49-F238E27FC236}">
                <a16:creationId xmlns:a16="http://schemas.microsoft.com/office/drawing/2014/main" xmlns="" id="{A7139993-150F-0E48-63BC-B84B67D0CD35}"/>
              </a:ext>
            </a:extLst>
          </p:cNvPr>
          <p:cNvSpPr txBox="1"/>
          <p:nvPr/>
        </p:nvSpPr>
        <p:spPr>
          <a:xfrm>
            <a:off x="20956386" y="13120965"/>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lang="en-US" dirty="0">
                <a:latin typeface="Helvetica Neue"/>
              </a:rPr>
              <a:t>80</a:t>
            </a:r>
            <a:endParaRPr kumimoji="0" lang="en-ZA" sz="32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xmlns="" val="1877931417"/>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9297EDA8-21A9-4777-B580-3313B8D4B30B}"/>
              </a:ext>
            </a:extLst>
          </p:cNvPr>
          <p:cNvSpPr txBox="1"/>
          <p:nvPr/>
        </p:nvSpPr>
        <p:spPr>
          <a:xfrm>
            <a:off x="-68075" y="246025"/>
            <a:ext cx="2452015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PROGRAMME 2:RECREATION DEVELOPMENT AND SPORT PROMOTION</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graphicFrame>
        <p:nvGraphicFramePr>
          <p:cNvPr id="4" name="Table 3">
            <a:extLst>
              <a:ext uri="{FF2B5EF4-FFF2-40B4-BE49-F238E27FC236}">
                <a16:creationId xmlns:a16="http://schemas.microsoft.com/office/drawing/2014/main" xmlns="" id="{8BBE8D20-7F11-A2B9-A074-98E8E0E7C204}"/>
              </a:ext>
            </a:extLst>
          </p:cNvPr>
          <p:cNvGraphicFramePr>
            <a:graphicFrameLocks noGrp="1"/>
          </p:cNvGraphicFramePr>
          <p:nvPr/>
        </p:nvGraphicFramePr>
        <p:xfrm>
          <a:off x="258828" y="3206334"/>
          <a:ext cx="23413971" cy="9116402"/>
        </p:xfrm>
        <a:graphic>
          <a:graphicData uri="http://schemas.openxmlformats.org/drawingml/2006/table">
            <a:tbl>
              <a:tblPr>
                <a:tableStyleId>{5C22544A-7EE6-4342-B048-85BDC9FD1C3A}</a:tableStyleId>
              </a:tblPr>
              <a:tblGrid>
                <a:gridCol w="7004366">
                  <a:extLst>
                    <a:ext uri="{9D8B030D-6E8A-4147-A177-3AD203B41FA5}">
                      <a16:colId xmlns:a16="http://schemas.microsoft.com/office/drawing/2014/main" xmlns="" val="2886009643"/>
                    </a:ext>
                  </a:extLst>
                </a:gridCol>
                <a:gridCol w="4744946">
                  <a:extLst>
                    <a:ext uri="{9D8B030D-6E8A-4147-A177-3AD203B41FA5}">
                      <a16:colId xmlns:a16="http://schemas.microsoft.com/office/drawing/2014/main" xmlns="" val="1928183932"/>
                    </a:ext>
                  </a:extLst>
                </a:gridCol>
                <a:gridCol w="3163297">
                  <a:extLst>
                    <a:ext uri="{9D8B030D-6E8A-4147-A177-3AD203B41FA5}">
                      <a16:colId xmlns:a16="http://schemas.microsoft.com/office/drawing/2014/main" xmlns="" val="1425238423"/>
                    </a:ext>
                  </a:extLst>
                </a:gridCol>
                <a:gridCol w="4349534">
                  <a:extLst>
                    <a:ext uri="{9D8B030D-6E8A-4147-A177-3AD203B41FA5}">
                      <a16:colId xmlns:a16="http://schemas.microsoft.com/office/drawing/2014/main" xmlns="" val="2153322994"/>
                    </a:ext>
                  </a:extLst>
                </a:gridCol>
                <a:gridCol w="4151828">
                  <a:extLst>
                    <a:ext uri="{9D8B030D-6E8A-4147-A177-3AD203B41FA5}">
                      <a16:colId xmlns:a16="http://schemas.microsoft.com/office/drawing/2014/main" xmlns="" val="2366706842"/>
                    </a:ext>
                  </a:extLst>
                </a:gridCol>
              </a:tblGrid>
              <a:tr h="875253">
                <a:tc>
                  <a:txBody>
                    <a:bodyPr/>
                    <a:lstStyle/>
                    <a:p>
                      <a:pPr marL="0" algn="l" defTabSz="914400" rtl="0" eaLnBrk="1" fontAlgn="b" latinLnBrk="0" hangingPunct="1"/>
                      <a:r>
                        <a:rPr lang="en-US" sz="3500" b="1" u="none" strike="noStrike" kern="1200" dirty="0">
                          <a:solidFill>
                            <a:schemeClr val="bg1"/>
                          </a:solidFill>
                          <a:effectLst/>
                          <a:latin typeface="Arial" panose="020B0604020202020204" pitchFamily="34" charset="0"/>
                          <a:ea typeface="+mn-ea"/>
                          <a:cs typeface="Arial" panose="020B0604020202020204" pitchFamily="34" charset="0"/>
                        </a:rPr>
                        <a:t>Economic Classification</a:t>
                      </a:r>
                    </a:p>
                  </a:txBody>
                  <a:tcPr marL="6036" marR="6036" marT="6036" marB="0" anchor="b">
                    <a:solidFill>
                      <a:srgbClr val="F5981B"/>
                    </a:solidFill>
                  </a:tcPr>
                </a:tc>
                <a:tc>
                  <a:txBody>
                    <a:bodyPr/>
                    <a:lstStyle/>
                    <a:p>
                      <a:pPr marL="0" algn="l" defTabSz="914400" rtl="0" eaLnBrk="1" fontAlgn="b" latinLnBrk="0" hangingPunct="1"/>
                      <a:r>
                        <a:rPr lang="en-US" sz="3500" b="1" u="none" strike="noStrike" kern="1200" dirty="0">
                          <a:solidFill>
                            <a:schemeClr val="bg1"/>
                          </a:solidFill>
                          <a:effectLst/>
                          <a:latin typeface="Arial" panose="020B0604020202020204" pitchFamily="34" charset="0"/>
                          <a:ea typeface="+mn-ea"/>
                          <a:cs typeface="Arial" panose="020B0604020202020204" pitchFamily="34" charset="0"/>
                        </a:rPr>
                        <a:t> Final Appropriation  </a:t>
                      </a:r>
                    </a:p>
                  </a:txBody>
                  <a:tcPr marL="6036" marR="6036" marT="6036" marB="0" anchor="b">
                    <a:solidFill>
                      <a:srgbClr val="F5981B"/>
                    </a:solidFill>
                  </a:tcPr>
                </a:tc>
                <a:tc>
                  <a:txBody>
                    <a:bodyPr/>
                    <a:lstStyle/>
                    <a:p>
                      <a:pPr marL="0" algn="l" defTabSz="914400" rtl="0" eaLnBrk="1" fontAlgn="b" latinLnBrk="0" hangingPunct="1"/>
                      <a:r>
                        <a:rPr lang="en-GB" sz="3500" b="1" u="none" strike="noStrike" kern="1200" dirty="0">
                          <a:solidFill>
                            <a:schemeClr val="bg1"/>
                          </a:solidFill>
                          <a:effectLst/>
                          <a:latin typeface="Arial" panose="020B0604020202020204" pitchFamily="34" charset="0"/>
                          <a:ea typeface="+mn-ea"/>
                          <a:cs typeface="Arial" panose="020B0604020202020204" pitchFamily="34" charset="0"/>
                        </a:rPr>
                        <a:t> Actual expenditure 31 March 2022  </a:t>
                      </a:r>
                    </a:p>
                  </a:txBody>
                  <a:tcPr marL="6036" marR="6036" marT="6036" marB="0" anchor="b">
                    <a:solidFill>
                      <a:srgbClr val="F5981B"/>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3500" b="1" u="none" strike="noStrike" kern="1200" dirty="0">
                          <a:solidFill>
                            <a:schemeClr val="bg1"/>
                          </a:solidFill>
                          <a:effectLst/>
                          <a:latin typeface="Arial" panose="020B0604020202020204" pitchFamily="34" charset="0"/>
                          <a:ea typeface="+mn-ea"/>
                          <a:cs typeface="Arial" panose="020B0604020202020204" pitchFamily="34" charset="0"/>
                        </a:rPr>
                        <a:t>Variance</a:t>
                      </a:r>
                    </a:p>
                    <a:p>
                      <a:pPr marL="0" algn="l" defTabSz="914400" rtl="0" eaLnBrk="1" fontAlgn="b" latinLnBrk="0" hangingPunct="1"/>
                      <a:endParaRPr lang="en-GB" sz="35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6036" marR="6036" marT="6036" marB="0" anchor="b">
                    <a:solidFill>
                      <a:srgbClr val="F5981B"/>
                    </a:solidFill>
                  </a:tcPr>
                </a:tc>
                <a:tc>
                  <a:txBody>
                    <a:bodyPr/>
                    <a:lstStyle/>
                    <a:p>
                      <a:pPr marL="0" algn="l" defTabSz="914400" rtl="0" eaLnBrk="1" fontAlgn="b" latinLnBrk="0" hangingPunct="1"/>
                      <a:r>
                        <a:rPr lang="en-US" sz="3500" b="1" u="none" strike="noStrike" kern="1200" dirty="0">
                          <a:solidFill>
                            <a:schemeClr val="bg1"/>
                          </a:solidFill>
                          <a:effectLst/>
                          <a:latin typeface="Arial" panose="020B0604020202020204" pitchFamily="34" charset="0"/>
                          <a:ea typeface="+mn-ea"/>
                          <a:cs typeface="Arial" panose="020B0604020202020204" pitchFamily="34" charset="0"/>
                        </a:rPr>
                        <a:t>Expenditure as % of final appropriation</a:t>
                      </a:r>
                      <a:endParaRPr lang="en-GB" sz="35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6036" marR="6036" marT="6036" marB="0" anchor="b">
                    <a:solidFill>
                      <a:srgbClr val="F5981B"/>
                    </a:solidFill>
                  </a:tcPr>
                </a:tc>
                <a:extLst>
                  <a:ext uri="{0D108BD9-81ED-4DB2-BD59-A6C34878D82A}">
                    <a16:rowId xmlns:a16="http://schemas.microsoft.com/office/drawing/2014/main" xmlns="" val="516104565"/>
                  </a:ext>
                </a:extLst>
              </a:tr>
              <a:tr h="175051">
                <a:tc>
                  <a:txBody>
                    <a:bodyPr/>
                    <a:lstStyle/>
                    <a:p>
                      <a:pPr algn="l" fontAlgn="b"/>
                      <a:r>
                        <a:rPr lang="en-US" sz="3500" u="none" strike="noStrike" dirty="0">
                          <a:effectLst/>
                          <a:latin typeface="Arial" panose="020B0604020202020204" pitchFamily="34" charset="0"/>
                          <a:cs typeface="Arial" panose="020B0604020202020204" pitchFamily="34" charset="0"/>
                        </a:rPr>
                        <a:t>Households</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4,850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4,850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100.0%</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2006080926"/>
                  </a:ext>
                </a:extLst>
              </a:tr>
              <a:tr h="175051">
                <a:tc>
                  <a:txBody>
                    <a:bodyPr/>
                    <a:lstStyle/>
                    <a:p>
                      <a:pPr algn="l" fontAlgn="b"/>
                      <a:r>
                        <a:rPr lang="en-US" sz="3500" u="none" strike="noStrike" dirty="0">
                          <a:effectLst/>
                          <a:latin typeface="Arial" panose="020B0604020202020204" pitchFamily="34" charset="0"/>
                          <a:cs typeface="Arial" panose="020B0604020202020204" pitchFamily="34" charset="0"/>
                        </a:rPr>
                        <a:t>Non-Profit Institutions (Cur)</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214,935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214,935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100.0%</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4060591186"/>
                  </a:ext>
                </a:extLst>
              </a:tr>
              <a:tr h="175051">
                <a:tc>
                  <a:txBody>
                    <a:bodyPr/>
                    <a:lstStyle/>
                    <a:p>
                      <a:pPr algn="l" fontAlgn="b"/>
                      <a:r>
                        <a:rPr lang="en-US" sz="3500" u="none" strike="noStrike" dirty="0">
                          <a:effectLst/>
                          <a:latin typeface="Arial" panose="020B0604020202020204" pitchFamily="34" charset="0"/>
                          <a:cs typeface="Arial" panose="020B0604020202020204" pitchFamily="34" charset="0"/>
                        </a:rPr>
                        <a:t>Non-Profit Institutions (Cap)</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49,089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46,181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2,908</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94.1%</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2237037415"/>
                  </a:ext>
                </a:extLst>
              </a:tr>
              <a:tr h="175051">
                <a:tc>
                  <a:txBody>
                    <a:bodyPr/>
                    <a:lstStyle/>
                    <a:p>
                      <a:pPr algn="l" fontAlgn="b"/>
                      <a:r>
                        <a:rPr lang="en-US" sz="3500" b="1" u="none" strike="noStrike" dirty="0">
                          <a:effectLst/>
                          <a:latin typeface="Arial" panose="020B0604020202020204" pitchFamily="34" charset="0"/>
                          <a:cs typeface="Arial" panose="020B0604020202020204" pitchFamily="34" charset="0"/>
                        </a:rPr>
                        <a:t>PAYMENTS FOR CAPITAL ASSETS</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b="1" u="none" strike="noStrike" dirty="0">
                          <a:effectLst/>
                          <a:latin typeface="Arial" panose="020B0604020202020204" pitchFamily="34" charset="0"/>
                          <a:cs typeface="Arial" panose="020B0604020202020204" pitchFamily="34" charset="0"/>
                        </a:rPr>
                        <a:t>                        54,636 </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b="1" u="none" strike="noStrike" dirty="0">
                          <a:effectLst/>
                          <a:latin typeface="Arial" panose="020B0604020202020204" pitchFamily="34" charset="0"/>
                          <a:cs typeface="Arial" panose="020B0604020202020204" pitchFamily="34" charset="0"/>
                        </a:rPr>
                        <a:t>                     47,371 </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b="1" u="none" strike="noStrike" dirty="0">
                          <a:effectLst/>
                          <a:latin typeface="Arial" panose="020B0604020202020204" pitchFamily="34" charset="0"/>
                          <a:cs typeface="Arial" panose="020B0604020202020204" pitchFamily="34" charset="0"/>
                        </a:rPr>
                        <a:t>7,265</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b="1" u="none" strike="noStrike" dirty="0">
                          <a:effectLst/>
                          <a:latin typeface="Arial" panose="020B0604020202020204" pitchFamily="34" charset="0"/>
                          <a:cs typeface="Arial" panose="020B0604020202020204" pitchFamily="34" charset="0"/>
                        </a:rPr>
                        <a:t>86.7%</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1102340881"/>
                  </a:ext>
                </a:extLst>
              </a:tr>
              <a:tr h="175051">
                <a:tc>
                  <a:txBody>
                    <a:bodyPr/>
                    <a:lstStyle/>
                    <a:p>
                      <a:pPr algn="l" fontAlgn="b"/>
                      <a:r>
                        <a:rPr lang="en-GB" sz="3500" u="none" strike="noStrike" dirty="0">
                          <a:effectLst/>
                          <a:latin typeface="Arial" panose="020B0604020202020204" pitchFamily="34" charset="0"/>
                          <a:cs typeface="Arial" panose="020B0604020202020204" pitchFamily="34" charset="0"/>
                        </a:rPr>
                        <a:t>Buildings and other fixed structures</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26,065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26,065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GB" sz="3500" b="1" i="0" u="none" strike="noStrike" dirty="0">
                          <a:solidFill>
                            <a:srgbClr val="000000"/>
                          </a:solidFill>
                          <a:effectLst/>
                          <a:latin typeface="Arial" panose="020B0604020202020204" pitchFamily="34" charset="0"/>
                          <a:cs typeface="Arial" panose="020B0604020202020204" pitchFamily="34" charset="0"/>
                        </a:rPr>
                        <a:t>-</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GB" sz="3500" b="0" i="0" u="none" strike="noStrike" dirty="0">
                          <a:solidFill>
                            <a:srgbClr val="000000"/>
                          </a:solidFill>
                          <a:effectLst/>
                          <a:latin typeface="Arial" panose="020B0604020202020204" pitchFamily="34" charset="0"/>
                          <a:cs typeface="Arial" panose="020B0604020202020204" pitchFamily="34" charset="0"/>
                        </a:rPr>
                        <a:t>100.0%</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1456330334"/>
                  </a:ext>
                </a:extLst>
              </a:tr>
              <a:tr h="175051">
                <a:tc>
                  <a:txBody>
                    <a:bodyPr/>
                    <a:lstStyle/>
                    <a:p>
                      <a:pPr algn="l" fontAlgn="b"/>
                      <a:r>
                        <a:rPr lang="en-US" sz="3500" u="none" strike="noStrike" dirty="0">
                          <a:effectLst/>
                          <a:latin typeface="Arial" panose="020B0604020202020204" pitchFamily="34" charset="0"/>
                          <a:cs typeface="Arial" panose="020B0604020202020204" pitchFamily="34" charset="0"/>
                        </a:rPr>
                        <a:t>Heritage Assets</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28,571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                     21,306 </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7,265</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u="none" strike="noStrike" dirty="0">
                          <a:effectLst/>
                          <a:latin typeface="Arial" panose="020B0604020202020204" pitchFamily="34" charset="0"/>
                          <a:cs typeface="Arial" panose="020B0604020202020204" pitchFamily="34" charset="0"/>
                        </a:rPr>
                        <a:t>74.6%</a:t>
                      </a:r>
                      <a:endParaRPr lang="en-US" sz="35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1427559809"/>
                  </a:ext>
                </a:extLst>
              </a:tr>
              <a:tr h="175051">
                <a:tc>
                  <a:txBody>
                    <a:bodyPr/>
                    <a:lstStyle/>
                    <a:p>
                      <a:pPr algn="l" fontAlgn="b"/>
                      <a:r>
                        <a:rPr lang="en-US" sz="3500" b="1" u="none" strike="noStrike" dirty="0">
                          <a:effectLst/>
                          <a:latin typeface="Arial" panose="020B0604020202020204" pitchFamily="34" charset="0"/>
                          <a:cs typeface="Arial" panose="020B0604020202020204" pitchFamily="34" charset="0"/>
                        </a:rPr>
                        <a:t>TOTAL</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500" b="1" u="none" strike="noStrike" dirty="0">
                          <a:effectLst/>
                          <a:latin typeface="Arial" panose="020B0604020202020204" pitchFamily="34" charset="0"/>
                          <a:cs typeface="Arial" panose="020B0604020202020204" pitchFamily="34" charset="0"/>
                        </a:rPr>
                        <a:t>                  1,372,722 </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500" b="1" u="none" strike="noStrike" dirty="0">
                          <a:effectLst/>
                          <a:latin typeface="Arial" panose="020B0604020202020204" pitchFamily="34" charset="0"/>
                          <a:cs typeface="Arial" panose="020B0604020202020204" pitchFamily="34" charset="0"/>
                        </a:rPr>
                        <a:t>          1,352,547 </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500" b="1" u="none" strike="noStrike" dirty="0">
                          <a:effectLst/>
                          <a:latin typeface="Arial" panose="020B0604020202020204" pitchFamily="34" charset="0"/>
                          <a:cs typeface="Arial" panose="020B0604020202020204" pitchFamily="34" charset="0"/>
                        </a:rPr>
                        <a:t>20,175</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r" fontAlgn="b"/>
                      <a:r>
                        <a:rPr lang="en-US" sz="3500" b="1" u="none" strike="noStrike" dirty="0">
                          <a:effectLst/>
                          <a:latin typeface="Arial" panose="020B0604020202020204" pitchFamily="34" charset="0"/>
                          <a:cs typeface="Arial" panose="020B0604020202020204" pitchFamily="34" charset="0"/>
                        </a:rPr>
                        <a:t>98.5%</a:t>
                      </a:r>
                      <a:endParaRPr lang="en-US" sz="35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extLst>
                  <a:ext uri="{0D108BD9-81ED-4DB2-BD59-A6C34878D82A}">
                    <a16:rowId xmlns:a16="http://schemas.microsoft.com/office/drawing/2014/main" xmlns="" val="1491006235"/>
                  </a:ext>
                </a:extLst>
              </a:tr>
            </a:tbl>
          </a:graphicData>
        </a:graphic>
      </p:graphicFrame>
      <p:sp>
        <p:nvSpPr>
          <p:cNvPr id="5" name="TextBox 4">
            <a:extLst>
              <a:ext uri="{FF2B5EF4-FFF2-40B4-BE49-F238E27FC236}">
                <a16:creationId xmlns:a16="http://schemas.microsoft.com/office/drawing/2014/main" xmlns="" id="{D5A3D536-5BB2-6F91-BB11-0B52BB94AAB5}"/>
              </a:ext>
            </a:extLst>
          </p:cNvPr>
          <p:cNvSpPr txBox="1"/>
          <p:nvPr/>
        </p:nvSpPr>
        <p:spPr>
          <a:xfrm>
            <a:off x="21143422" y="1285160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5E5E5E"/>
                </a:solidFill>
                <a:effectLst/>
                <a:uLnTx/>
                <a:uFillTx/>
                <a:latin typeface="Helvetica Neue"/>
                <a:sym typeface="Helvetica Neue"/>
              </a:rPr>
              <a:t>81</a:t>
            </a:r>
          </a:p>
        </p:txBody>
      </p:sp>
    </p:spTree>
    <p:extLst>
      <p:ext uri="{BB962C8B-B14F-4D97-AF65-F5344CB8AC3E}">
        <p14:creationId xmlns:p14="http://schemas.microsoft.com/office/powerpoint/2010/main" xmlns="" val="515761148"/>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9297EDA8-21A9-4777-B580-3313B8D4B30B}"/>
              </a:ext>
            </a:extLst>
          </p:cNvPr>
          <p:cNvSpPr txBox="1"/>
          <p:nvPr/>
        </p:nvSpPr>
        <p:spPr>
          <a:xfrm>
            <a:off x="-68075" y="246025"/>
            <a:ext cx="2452015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PROGRAMME 2:RECREATION DEVELOPMENT AND SPORT PROMOTION</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sp>
        <p:nvSpPr>
          <p:cNvPr id="5" name="TextBox 4">
            <a:extLst>
              <a:ext uri="{FF2B5EF4-FFF2-40B4-BE49-F238E27FC236}">
                <a16:creationId xmlns:a16="http://schemas.microsoft.com/office/drawing/2014/main" xmlns="" id="{33B81D28-4CCF-342A-D075-163BAE54B415}"/>
              </a:ext>
            </a:extLst>
          </p:cNvPr>
          <p:cNvSpPr txBox="1"/>
          <p:nvPr/>
        </p:nvSpPr>
        <p:spPr>
          <a:xfrm>
            <a:off x="417281" y="2875136"/>
            <a:ext cx="23549437" cy="8012450"/>
          </a:xfrm>
          <a:prstGeom prst="rect">
            <a:avLst/>
          </a:prstGeom>
          <a:noFill/>
        </p:spPr>
        <p:txBody>
          <a:bodyPr wrap="square">
            <a:spAutoFit/>
          </a:bodyPr>
          <a:lstStyle/>
          <a:p>
            <a:pPr marL="0" marR="0" lvl="0" indent="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Compensation of employees 		</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Underspending of R3.9 million due to n</a:t>
            </a:r>
            <a:r>
              <a:rPr kumimoji="0" lang="en-GB"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umber of positions that had been vacant are already filled and the remainder are at different stages of the selection process.</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GB"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ZA"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Goods and services</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Underspending of R2.0 million due to an advisory note received from National Treasury based on the Constitutional Court Judgement in relation to the Preferential   Procurement Regulations of 2017 to suspend procurement activities with a value above R30 thousands with effect from 16 February 2022 for a period of 12 months had a negative impact on expenditure. </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GB"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Departmental Agencies and Accounts (Cap)</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Underspending of R4.1 million is mainly due to March (South African Library for the Blind) invoice not received from DPWI by year end.</a:t>
            </a:r>
          </a:p>
        </p:txBody>
      </p:sp>
      <p:graphicFrame>
        <p:nvGraphicFramePr>
          <p:cNvPr id="6" name="Table 5">
            <a:extLst>
              <a:ext uri="{FF2B5EF4-FFF2-40B4-BE49-F238E27FC236}">
                <a16:creationId xmlns:a16="http://schemas.microsoft.com/office/drawing/2014/main" xmlns="" id="{5692D597-8A5A-D122-3B23-0961AE8EA041}"/>
              </a:ext>
            </a:extLst>
          </p:cNvPr>
          <p:cNvGraphicFramePr>
            <a:graphicFrameLocks noGrp="1"/>
          </p:cNvGraphicFramePr>
          <p:nvPr/>
        </p:nvGraphicFramePr>
        <p:xfrm>
          <a:off x="19452291" y="2851556"/>
          <a:ext cx="4224784" cy="809892"/>
        </p:xfrm>
        <a:graphic>
          <a:graphicData uri="http://schemas.openxmlformats.org/drawingml/2006/table">
            <a:tbl>
              <a:tblPr/>
              <a:tblGrid>
                <a:gridCol w="1370200">
                  <a:extLst>
                    <a:ext uri="{9D8B030D-6E8A-4147-A177-3AD203B41FA5}">
                      <a16:colId xmlns:a16="http://schemas.microsoft.com/office/drawing/2014/main" xmlns="" val="2730743725"/>
                    </a:ext>
                  </a:extLst>
                </a:gridCol>
                <a:gridCol w="1370200">
                  <a:extLst>
                    <a:ext uri="{9D8B030D-6E8A-4147-A177-3AD203B41FA5}">
                      <a16:colId xmlns:a16="http://schemas.microsoft.com/office/drawing/2014/main" xmlns="" val="3187705011"/>
                    </a:ext>
                  </a:extLst>
                </a:gridCol>
                <a:gridCol w="1484384">
                  <a:extLst>
                    <a:ext uri="{9D8B030D-6E8A-4147-A177-3AD203B41FA5}">
                      <a16:colId xmlns:a16="http://schemas.microsoft.com/office/drawing/2014/main" xmlns="" val="237525270"/>
                    </a:ext>
                  </a:extLst>
                </a:gridCol>
              </a:tblGrid>
              <a:tr h="437782">
                <a:tc>
                  <a:txBody>
                    <a:bodyPr/>
                    <a:lstStyle/>
                    <a:p>
                      <a:pPr algn="l" rtl="0" fontAlgn="b"/>
                      <a:r>
                        <a:rPr lang="en-ZA" sz="24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579837988"/>
                  </a:ext>
                </a:extLst>
              </a:tr>
              <a:tr h="284902">
                <a:tc>
                  <a:txBody>
                    <a:bodyPr/>
                    <a:lstStyle/>
                    <a:p>
                      <a:pPr algn="r" rtl="0" fontAlgn="b"/>
                      <a:r>
                        <a:rPr lang="en-ZA" sz="24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400" b="0" i="0" u="none" strike="noStrike" dirty="0">
                          <a:solidFill>
                            <a:srgbClr val="000000"/>
                          </a:solidFill>
                          <a:effectLst/>
                          <a:latin typeface="Calibri" panose="020F0502020204030204" pitchFamily="34" charset="0"/>
                        </a:rPr>
                        <a:t>89.2%</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400" b="0" i="0" u="none" strike="noStrike" dirty="0">
                          <a:solidFill>
                            <a:srgbClr val="000000"/>
                          </a:solidFill>
                          <a:effectLst/>
                          <a:latin typeface="Calibri" panose="020F0502020204030204" pitchFamily="34" charset="0"/>
                        </a:rPr>
                        <a:t>10.8%</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714268121"/>
                  </a:ext>
                </a:extLst>
              </a:tr>
            </a:tbl>
          </a:graphicData>
        </a:graphic>
      </p:graphicFrame>
      <p:graphicFrame>
        <p:nvGraphicFramePr>
          <p:cNvPr id="7" name="Table 6">
            <a:extLst>
              <a:ext uri="{FF2B5EF4-FFF2-40B4-BE49-F238E27FC236}">
                <a16:creationId xmlns:a16="http://schemas.microsoft.com/office/drawing/2014/main" xmlns="" id="{33E7CBCC-1070-FDDE-B42D-EF58E41ABB1A}"/>
              </a:ext>
            </a:extLst>
          </p:cNvPr>
          <p:cNvGraphicFramePr>
            <a:graphicFrameLocks noGrp="1"/>
          </p:cNvGraphicFramePr>
          <p:nvPr/>
        </p:nvGraphicFramePr>
        <p:xfrm>
          <a:off x="19452291" y="4939486"/>
          <a:ext cx="4224784" cy="886639"/>
        </p:xfrm>
        <a:graphic>
          <a:graphicData uri="http://schemas.openxmlformats.org/drawingml/2006/table">
            <a:tbl>
              <a:tblPr/>
              <a:tblGrid>
                <a:gridCol w="1370200">
                  <a:extLst>
                    <a:ext uri="{9D8B030D-6E8A-4147-A177-3AD203B41FA5}">
                      <a16:colId xmlns:a16="http://schemas.microsoft.com/office/drawing/2014/main" xmlns="" val="2337492076"/>
                    </a:ext>
                  </a:extLst>
                </a:gridCol>
                <a:gridCol w="1370200">
                  <a:extLst>
                    <a:ext uri="{9D8B030D-6E8A-4147-A177-3AD203B41FA5}">
                      <a16:colId xmlns:a16="http://schemas.microsoft.com/office/drawing/2014/main" xmlns="" val="2969366641"/>
                    </a:ext>
                  </a:extLst>
                </a:gridCol>
                <a:gridCol w="1484384">
                  <a:extLst>
                    <a:ext uri="{9D8B030D-6E8A-4147-A177-3AD203B41FA5}">
                      <a16:colId xmlns:a16="http://schemas.microsoft.com/office/drawing/2014/main" xmlns="" val="3618821172"/>
                    </a:ext>
                  </a:extLst>
                </a:gridCol>
              </a:tblGrid>
              <a:tr h="514529">
                <a:tc>
                  <a:txBody>
                    <a:bodyPr/>
                    <a:lstStyle/>
                    <a:p>
                      <a:pPr algn="l" rtl="0" fontAlgn="b"/>
                      <a:r>
                        <a:rPr lang="en-ZA" sz="24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4214500591"/>
                  </a:ext>
                </a:extLst>
              </a:tr>
              <a:tr h="295364">
                <a:tc>
                  <a:txBody>
                    <a:bodyPr/>
                    <a:lstStyle/>
                    <a:p>
                      <a:pPr algn="r" rtl="0" fontAlgn="b"/>
                      <a:r>
                        <a:rPr lang="en-ZA" sz="24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400" b="0" i="0" u="none" strike="noStrike" dirty="0">
                          <a:solidFill>
                            <a:srgbClr val="000000"/>
                          </a:solidFill>
                          <a:effectLst/>
                          <a:latin typeface="Calibri" panose="020F0502020204030204" pitchFamily="34" charset="0"/>
                        </a:rPr>
                        <a:t>97.2%</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400" b="0" i="0" u="none" strike="noStrike" dirty="0">
                          <a:solidFill>
                            <a:srgbClr val="000000"/>
                          </a:solidFill>
                          <a:effectLst/>
                          <a:latin typeface="Calibri" panose="020F0502020204030204" pitchFamily="34" charset="0"/>
                        </a:rPr>
                        <a:t>2.8%</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254080909"/>
                  </a:ext>
                </a:extLst>
              </a:tr>
            </a:tbl>
          </a:graphicData>
        </a:graphic>
      </p:graphicFrame>
      <p:graphicFrame>
        <p:nvGraphicFramePr>
          <p:cNvPr id="9" name="Table 8">
            <a:extLst>
              <a:ext uri="{FF2B5EF4-FFF2-40B4-BE49-F238E27FC236}">
                <a16:creationId xmlns:a16="http://schemas.microsoft.com/office/drawing/2014/main" xmlns="" id="{A3E24E8C-8DA7-99A3-30E9-D31187315059}"/>
              </a:ext>
            </a:extLst>
          </p:cNvPr>
          <p:cNvGraphicFramePr>
            <a:graphicFrameLocks noGrp="1"/>
          </p:cNvGraphicFramePr>
          <p:nvPr/>
        </p:nvGraphicFramePr>
        <p:xfrm>
          <a:off x="19452291" y="8333194"/>
          <a:ext cx="4224784" cy="959882"/>
        </p:xfrm>
        <a:graphic>
          <a:graphicData uri="http://schemas.openxmlformats.org/drawingml/2006/table">
            <a:tbl>
              <a:tblPr/>
              <a:tblGrid>
                <a:gridCol w="1370200">
                  <a:extLst>
                    <a:ext uri="{9D8B030D-6E8A-4147-A177-3AD203B41FA5}">
                      <a16:colId xmlns:a16="http://schemas.microsoft.com/office/drawing/2014/main" xmlns="" val="3034113156"/>
                    </a:ext>
                  </a:extLst>
                </a:gridCol>
                <a:gridCol w="1370200">
                  <a:extLst>
                    <a:ext uri="{9D8B030D-6E8A-4147-A177-3AD203B41FA5}">
                      <a16:colId xmlns:a16="http://schemas.microsoft.com/office/drawing/2014/main" xmlns="" val="14062653"/>
                    </a:ext>
                  </a:extLst>
                </a:gridCol>
                <a:gridCol w="1484384">
                  <a:extLst>
                    <a:ext uri="{9D8B030D-6E8A-4147-A177-3AD203B41FA5}">
                      <a16:colId xmlns:a16="http://schemas.microsoft.com/office/drawing/2014/main" xmlns="" val="3067878245"/>
                    </a:ext>
                  </a:extLst>
                </a:gridCol>
              </a:tblGrid>
              <a:tr h="587772">
                <a:tc>
                  <a:txBody>
                    <a:bodyPr/>
                    <a:lstStyle/>
                    <a:p>
                      <a:pPr algn="l" rtl="0" fontAlgn="b"/>
                      <a:r>
                        <a:rPr lang="en-ZA" sz="24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360694506"/>
                  </a:ext>
                </a:extLst>
              </a:tr>
              <a:tr h="298868">
                <a:tc>
                  <a:txBody>
                    <a:bodyPr/>
                    <a:lstStyle/>
                    <a:p>
                      <a:pPr algn="r" rtl="0" fontAlgn="b"/>
                      <a:r>
                        <a:rPr lang="en-ZA" sz="24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400" b="0" i="0" u="none" strike="noStrike" dirty="0">
                          <a:solidFill>
                            <a:srgbClr val="000000"/>
                          </a:solidFill>
                          <a:effectLst/>
                          <a:latin typeface="Calibri" panose="020F0502020204030204" pitchFamily="34" charset="0"/>
                        </a:rPr>
                        <a:t>98.6%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400" b="0" i="0" u="none" strike="noStrike" dirty="0">
                          <a:solidFill>
                            <a:srgbClr val="000000"/>
                          </a:solidFill>
                          <a:effectLst/>
                          <a:latin typeface="Calibri" panose="020F0502020204030204" pitchFamily="34" charset="0"/>
                        </a:rPr>
                        <a:t>1.4%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4288949096"/>
                  </a:ext>
                </a:extLst>
              </a:tr>
            </a:tbl>
          </a:graphicData>
        </a:graphic>
      </p:graphicFrame>
      <p:sp>
        <p:nvSpPr>
          <p:cNvPr id="10" name="TextBox 9">
            <a:extLst>
              <a:ext uri="{FF2B5EF4-FFF2-40B4-BE49-F238E27FC236}">
                <a16:creationId xmlns:a16="http://schemas.microsoft.com/office/drawing/2014/main" xmlns="" id="{F8A5C0CB-7FFF-2166-EC3F-2424001C49CB}"/>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5E5E5E"/>
                </a:solidFill>
                <a:effectLst/>
                <a:uLnTx/>
                <a:uFillTx/>
                <a:latin typeface="Helvetica Neue"/>
                <a:sym typeface="Helvetica Neue"/>
              </a:rPr>
              <a:t>82</a:t>
            </a:r>
          </a:p>
        </p:txBody>
      </p:sp>
    </p:spTree>
    <p:extLst>
      <p:ext uri="{BB962C8B-B14F-4D97-AF65-F5344CB8AC3E}">
        <p14:creationId xmlns:p14="http://schemas.microsoft.com/office/powerpoint/2010/main" xmlns="" val="3624621733"/>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9297EDA8-21A9-4777-B580-3313B8D4B30B}"/>
              </a:ext>
            </a:extLst>
          </p:cNvPr>
          <p:cNvSpPr txBox="1"/>
          <p:nvPr/>
        </p:nvSpPr>
        <p:spPr>
          <a:xfrm>
            <a:off x="-68075" y="246025"/>
            <a:ext cx="2452015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PROGRAMME 2:RECREATION DEVELOPMENT AND SPORT PROMOTION</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sp>
        <p:nvSpPr>
          <p:cNvPr id="5" name="TextBox 4">
            <a:extLst>
              <a:ext uri="{FF2B5EF4-FFF2-40B4-BE49-F238E27FC236}">
                <a16:creationId xmlns:a16="http://schemas.microsoft.com/office/drawing/2014/main" xmlns="" id="{33B81D28-4CCF-342A-D075-163BAE54B415}"/>
              </a:ext>
            </a:extLst>
          </p:cNvPr>
          <p:cNvSpPr txBox="1"/>
          <p:nvPr/>
        </p:nvSpPr>
        <p:spPr>
          <a:xfrm>
            <a:off x="417281" y="2875136"/>
            <a:ext cx="23549437" cy="10276659"/>
          </a:xfrm>
          <a:prstGeom prst="rect">
            <a:avLst/>
          </a:prstGeom>
          <a:noFill/>
        </p:spPr>
        <p:txBody>
          <a:bodyPr wrap="square">
            <a:spAutoFit/>
          </a:bodyPr>
          <a:lstStyle/>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4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Non-Profit Institutions (Cap)</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4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Underspending of R2.9 million is due to:</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4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Late receipt of report from the beneficiary National Art Festival for the upgrading of old power station; </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4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Caiphus K Semenya Foundation project completed in line with the signed MoA; and</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4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Request to vire the amount for Nyanga ats development centre was declined by National Treasury.</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endParaRPr kumimoji="0" lang="en-US" sz="34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endParaRPr kumimoji="0" lang="en-US" sz="34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ct val="110000"/>
              </a:lnSpc>
              <a:spcBef>
                <a:spcPts val="0"/>
              </a:spcBef>
              <a:spcAft>
                <a:spcPts val="800"/>
              </a:spcAft>
              <a:buClrTx/>
              <a:buSzTx/>
              <a:buFont typeface="Wingdings" panose="05000000000000000000" pitchFamily="2" charset="2"/>
              <a:buChar char="q"/>
              <a:tabLst>
                <a:tab pos="457200" algn="l"/>
              </a:tabLst>
              <a:defRPr/>
            </a:pPr>
            <a:r>
              <a:rPr kumimoji="0" lang="en-ZA" sz="4000" b="1"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Heritage Assets			</a:t>
            </a:r>
          </a:p>
          <a:p>
            <a:pPr marL="0" marR="0" lvl="0" indent="0" algn="just" defTabSz="2438337" rtl="0" eaLnBrk="1" fontAlgn="auto" latinLnBrk="0" hangingPunct="0">
              <a:lnSpc>
                <a:spcPct val="11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The under spending is due to the following:</a:t>
            </a:r>
          </a:p>
          <a:p>
            <a:pPr marL="342900" marR="0" lvl="0" indent="-342900" algn="l" defTabSz="2438337" rtl="0" eaLnBrk="1" fontAlgn="auto" latinLnBrk="0" hangingPunct="0">
              <a:lnSpc>
                <a:spcPct val="115000"/>
              </a:lnSpc>
              <a:spcBef>
                <a:spcPts val="0"/>
              </a:spcBef>
              <a:spcAft>
                <a:spcPts val="0"/>
              </a:spcAft>
              <a:buClrTx/>
              <a:buSzTx/>
              <a:buFont typeface="Wingdings" panose="05000000000000000000" pitchFamily="2" charset="2"/>
              <a:buChar char=""/>
              <a:tabLst>
                <a:tab pos="822960" algn="l"/>
                <a:tab pos="402336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ea typeface="Times New Roman" panose="02020603050405020304" pitchFamily="18" charset="0"/>
                <a:cs typeface="Arial" panose="020B0604020202020204" pitchFamily="34" charset="0"/>
                <a:sym typeface="Helvetica Neue"/>
              </a:rPr>
              <a:t>The outstanding invoices for the National Archives (HVAC) project were not processed due to DPWI not submit the supporting documents; and</a:t>
            </a:r>
            <a:endParaRPr kumimoji="0" lang="en-ZA" sz="3600" b="0" i="0" u="none" strike="noStrike" kern="0" cap="none" spc="0" normalizeH="0" baseline="0" noProof="0" dirty="0">
              <a:ln>
                <a:noFill/>
              </a:ln>
              <a:solidFill>
                <a:srgbClr val="5E5E5E"/>
              </a:solidFill>
              <a:effectLst/>
              <a:uLnTx/>
              <a:uFillTx/>
              <a:latin typeface="Arial" panose="020B0604020202020204" pitchFamily="34" charset="0"/>
              <a:ea typeface="Times New Roman" panose="02020603050405020304" pitchFamily="18" charset="0"/>
              <a:cs typeface="Arial" panose="020B0604020202020204" pitchFamily="34" charset="0"/>
              <a:sym typeface="Helvetica Neue"/>
            </a:endParaRPr>
          </a:p>
          <a:p>
            <a:pPr marL="342900" marR="0" lvl="0" indent="-342900" algn="l" defTabSz="2438337" rtl="0" eaLnBrk="1" fontAlgn="auto" latinLnBrk="0" hangingPunct="0">
              <a:lnSpc>
                <a:spcPct val="115000"/>
              </a:lnSpc>
              <a:spcBef>
                <a:spcPts val="0"/>
              </a:spcBef>
              <a:spcAft>
                <a:spcPts val="0"/>
              </a:spcAft>
              <a:buClrTx/>
              <a:buSzTx/>
              <a:buFont typeface="Wingdings" panose="05000000000000000000" pitchFamily="2" charset="2"/>
              <a:buChar char=""/>
              <a:tabLst>
                <a:tab pos="822960" algn="l"/>
                <a:tab pos="402336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ea typeface="Times New Roman" panose="02020603050405020304" pitchFamily="18" charset="0"/>
                <a:cs typeface="Arial" panose="020B0604020202020204" pitchFamily="34" charset="0"/>
                <a:sym typeface="Helvetica Neue"/>
              </a:rPr>
              <a:t>Request for deviation in procuring the sculpture from Prof. Pitika Ntuli declined by National Treasury.</a:t>
            </a:r>
            <a:endParaRPr kumimoji="0" lang="en-GB"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endParaRPr kumimoji="0" lang="en-US" sz="34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endParaRPr kumimoji="0" lang="en-US" sz="34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endParaRPr kumimoji="0" lang="en-US" sz="34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endParaRPr kumimoji="0" lang="en-US" sz="34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p:txBody>
      </p:sp>
      <p:graphicFrame>
        <p:nvGraphicFramePr>
          <p:cNvPr id="8" name="Table 7">
            <a:extLst>
              <a:ext uri="{FF2B5EF4-FFF2-40B4-BE49-F238E27FC236}">
                <a16:creationId xmlns:a16="http://schemas.microsoft.com/office/drawing/2014/main" xmlns="" id="{BFFA0454-0B8C-59E6-71FB-7E8BFE353B83}"/>
              </a:ext>
            </a:extLst>
          </p:cNvPr>
          <p:cNvGraphicFramePr>
            <a:graphicFrameLocks noGrp="1"/>
          </p:cNvGraphicFramePr>
          <p:nvPr/>
        </p:nvGraphicFramePr>
        <p:xfrm>
          <a:off x="18978157" y="2878667"/>
          <a:ext cx="4224784" cy="798529"/>
        </p:xfrm>
        <a:graphic>
          <a:graphicData uri="http://schemas.openxmlformats.org/drawingml/2006/table">
            <a:tbl>
              <a:tblPr/>
              <a:tblGrid>
                <a:gridCol w="1370200">
                  <a:extLst>
                    <a:ext uri="{9D8B030D-6E8A-4147-A177-3AD203B41FA5}">
                      <a16:colId xmlns:a16="http://schemas.microsoft.com/office/drawing/2014/main" xmlns="" val="3669765386"/>
                    </a:ext>
                  </a:extLst>
                </a:gridCol>
                <a:gridCol w="1370200">
                  <a:extLst>
                    <a:ext uri="{9D8B030D-6E8A-4147-A177-3AD203B41FA5}">
                      <a16:colId xmlns:a16="http://schemas.microsoft.com/office/drawing/2014/main" xmlns="" val="1725496578"/>
                    </a:ext>
                  </a:extLst>
                </a:gridCol>
                <a:gridCol w="1484384">
                  <a:extLst>
                    <a:ext uri="{9D8B030D-6E8A-4147-A177-3AD203B41FA5}">
                      <a16:colId xmlns:a16="http://schemas.microsoft.com/office/drawing/2014/main" xmlns="" val="674148329"/>
                    </a:ext>
                  </a:extLst>
                </a:gridCol>
              </a:tblGrid>
              <a:tr h="426419">
                <a:tc>
                  <a:txBody>
                    <a:bodyPr/>
                    <a:lstStyle/>
                    <a:p>
                      <a:pPr algn="l" rtl="0" fontAlgn="b"/>
                      <a:r>
                        <a:rPr lang="en-ZA" sz="24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727087209"/>
                  </a:ext>
                </a:extLst>
              </a:tr>
              <a:tr h="275933">
                <a:tc>
                  <a:txBody>
                    <a:bodyPr/>
                    <a:lstStyle/>
                    <a:p>
                      <a:pPr algn="r" rtl="0" fontAlgn="b"/>
                      <a:r>
                        <a:rPr lang="en-ZA" sz="24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400" b="0" i="0" u="none" strike="noStrike" dirty="0">
                          <a:solidFill>
                            <a:srgbClr val="000000"/>
                          </a:solidFill>
                          <a:effectLst/>
                          <a:latin typeface="Calibri" panose="020F0502020204030204" pitchFamily="34" charset="0"/>
                        </a:rPr>
                        <a:t>94.0%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400" b="0" i="0" u="none" strike="noStrike" dirty="0">
                          <a:solidFill>
                            <a:srgbClr val="000000"/>
                          </a:solidFill>
                          <a:effectLst/>
                          <a:latin typeface="Calibri" panose="020F0502020204030204" pitchFamily="34" charset="0"/>
                        </a:rPr>
                        <a:t>6.0%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212722055"/>
                  </a:ext>
                </a:extLst>
              </a:tr>
            </a:tbl>
          </a:graphicData>
        </a:graphic>
      </p:graphicFrame>
      <p:pic>
        <p:nvPicPr>
          <p:cNvPr id="10" name="Picture 9">
            <a:extLst>
              <a:ext uri="{FF2B5EF4-FFF2-40B4-BE49-F238E27FC236}">
                <a16:creationId xmlns:a16="http://schemas.microsoft.com/office/drawing/2014/main" xmlns="" id="{A8086FF2-966F-13F0-1538-7ACA29E012E9}"/>
              </a:ext>
            </a:extLst>
          </p:cNvPr>
          <p:cNvPicPr>
            <a:picLocks noChangeAspect="1"/>
          </p:cNvPicPr>
          <p:nvPr/>
        </p:nvPicPr>
        <p:blipFill>
          <a:blip r:embed="rId2" cstate="print"/>
          <a:stretch>
            <a:fillRect/>
          </a:stretch>
        </p:blipFill>
        <p:spPr>
          <a:xfrm>
            <a:off x="19015363" y="7252855"/>
            <a:ext cx="4187578" cy="1112212"/>
          </a:xfrm>
          <a:prstGeom prst="rect">
            <a:avLst/>
          </a:prstGeom>
        </p:spPr>
      </p:pic>
      <p:sp>
        <p:nvSpPr>
          <p:cNvPr id="11" name="TextBox 10">
            <a:extLst>
              <a:ext uri="{FF2B5EF4-FFF2-40B4-BE49-F238E27FC236}">
                <a16:creationId xmlns:a16="http://schemas.microsoft.com/office/drawing/2014/main" xmlns="" id="{A0D395D5-8E28-3504-D29C-EDA369F77A9D}"/>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5E5E5E"/>
                </a:solidFill>
                <a:effectLst/>
                <a:uLnTx/>
                <a:uFillTx/>
                <a:latin typeface="Helvetica Neue"/>
                <a:sym typeface="Helvetica Neue"/>
              </a:rPr>
              <a:t>83</a:t>
            </a:r>
          </a:p>
        </p:txBody>
      </p:sp>
    </p:spTree>
    <p:extLst>
      <p:ext uri="{BB962C8B-B14F-4D97-AF65-F5344CB8AC3E}">
        <p14:creationId xmlns:p14="http://schemas.microsoft.com/office/powerpoint/2010/main" xmlns="" val="2956656347"/>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557BCB86-8084-4382-BBD4-0DA93B988705}"/>
              </a:ext>
            </a:extLst>
          </p:cNvPr>
          <p:cNvSpPr txBox="1"/>
          <p:nvPr/>
        </p:nvSpPr>
        <p:spPr>
          <a:xfrm>
            <a:off x="-68075" y="237494"/>
            <a:ext cx="2452015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PROGRAMME 3:ARTS &amp; CULTURE PROMOTION AND DEVELOPMENT</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graphicFrame>
        <p:nvGraphicFramePr>
          <p:cNvPr id="3" name="Table 2">
            <a:extLst>
              <a:ext uri="{FF2B5EF4-FFF2-40B4-BE49-F238E27FC236}">
                <a16:creationId xmlns:a16="http://schemas.microsoft.com/office/drawing/2014/main" xmlns="" id="{C07174C4-D154-281A-96B5-8759B5518EAB}"/>
              </a:ext>
            </a:extLst>
          </p:cNvPr>
          <p:cNvGraphicFramePr>
            <a:graphicFrameLocks noGrp="1"/>
          </p:cNvGraphicFramePr>
          <p:nvPr>
            <p:extLst>
              <p:ext uri="{D42A27DB-BD31-4B8C-83A1-F6EECF244321}">
                <p14:modId xmlns:p14="http://schemas.microsoft.com/office/powerpoint/2010/main" xmlns="" val="2080394758"/>
              </p:ext>
            </p:extLst>
          </p:nvPr>
        </p:nvGraphicFramePr>
        <p:xfrm>
          <a:off x="415763" y="2968853"/>
          <a:ext cx="23552473" cy="9667839"/>
        </p:xfrm>
        <a:graphic>
          <a:graphicData uri="http://schemas.openxmlformats.org/drawingml/2006/table">
            <a:tbl>
              <a:tblPr>
                <a:tableStyleId>{5C22544A-7EE6-4342-B048-85BDC9FD1C3A}</a:tableStyleId>
              </a:tblPr>
              <a:tblGrid>
                <a:gridCol w="8368871">
                  <a:extLst>
                    <a:ext uri="{9D8B030D-6E8A-4147-A177-3AD203B41FA5}">
                      <a16:colId xmlns:a16="http://schemas.microsoft.com/office/drawing/2014/main" xmlns="" val="2202665000"/>
                    </a:ext>
                  </a:extLst>
                </a:gridCol>
                <a:gridCol w="3556769">
                  <a:extLst>
                    <a:ext uri="{9D8B030D-6E8A-4147-A177-3AD203B41FA5}">
                      <a16:colId xmlns:a16="http://schemas.microsoft.com/office/drawing/2014/main" xmlns="" val="4115059315"/>
                    </a:ext>
                  </a:extLst>
                </a:gridCol>
                <a:gridCol w="4184434">
                  <a:extLst>
                    <a:ext uri="{9D8B030D-6E8A-4147-A177-3AD203B41FA5}">
                      <a16:colId xmlns:a16="http://schemas.microsoft.com/office/drawing/2014/main" xmlns="" val="2767704898"/>
                    </a:ext>
                  </a:extLst>
                </a:gridCol>
                <a:gridCol w="3975213">
                  <a:extLst>
                    <a:ext uri="{9D8B030D-6E8A-4147-A177-3AD203B41FA5}">
                      <a16:colId xmlns:a16="http://schemas.microsoft.com/office/drawing/2014/main" xmlns="" val="1403547378"/>
                    </a:ext>
                  </a:extLst>
                </a:gridCol>
                <a:gridCol w="3467186">
                  <a:extLst>
                    <a:ext uri="{9D8B030D-6E8A-4147-A177-3AD203B41FA5}">
                      <a16:colId xmlns:a16="http://schemas.microsoft.com/office/drawing/2014/main" xmlns="" val="2265129935"/>
                    </a:ext>
                  </a:extLst>
                </a:gridCol>
              </a:tblGrid>
              <a:tr h="636777">
                <a:tc>
                  <a:txBody>
                    <a:bodyPr/>
                    <a:lstStyle/>
                    <a:p>
                      <a:pPr marL="0" algn="l" defTabSz="914400" rtl="0" eaLnBrk="1" fontAlgn="b" latinLnBrk="0" hangingPunct="1"/>
                      <a:r>
                        <a:rPr lang="en-US" sz="3000" b="1" u="none" strike="noStrike" kern="1200" dirty="0">
                          <a:solidFill>
                            <a:schemeClr val="bg1"/>
                          </a:solidFill>
                          <a:effectLst/>
                          <a:latin typeface="+mn-lt"/>
                          <a:ea typeface="+mn-ea"/>
                          <a:cs typeface="+mn-cs"/>
                        </a:rPr>
                        <a:t>Sub-programme</a:t>
                      </a:r>
                    </a:p>
                  </a:txBody>
                  <a:tcPr marL="6036" marR="6036" marT="6036" marB="0" anchor="b">
                    <a:solidFill>
                      <a:srgbClr val="F5981B"/>
                    </a:solidFill>
                  </a:tcPr>
                </a:tc>
                <a:tc>
                  <a:txBody>
                    <a:bodyPr/>
                    <a:lstStyle/>
                    <a:p>
                      <a:pPr marL="0" algn="l" defTabSz="914400" rtl="0" eaLnBrk="1" fontAlgn="b" latinLnBrk="0" hangingPunct="1"/>
                      <a:r>
                        <a:rPr lang="en-US" sz="3000" b="1" u="none" strike="noStrike" kern="1200" dirty="0">
                          <a:solidFill>
                            <a:schemeClr val="bg1"/>
                          </a:solidFill>
                          <a:effectLst/>
                          <a:latin typeface="+mn-lt"/>
                          <a:ea typeface="+mn-ea"/>
                          <a:cs typeface="+mn-cs"/>
                        </a:rPr>
                        <a:t> Final Appropriation  </a:t>
                      </a:r>
                    </a:p>
                  </a:txBody>
                  <a:tcPr marL="6036" marR="6036" marT="6036" marB="0" anchor="b">
                    <a:solidFill>
                      <a:srgbClr val="F5981B"/>
                    </a:solidFill>
                  </a:tcPr>
                </a:tc>
                <a:tc>
                  <a:txBody>
                    <a:bodyPr/>
                    <a:lstStyle/>
                    <a:p>
                      <a:pPr marL="0" algn="l" defTabSz="914400" rtl="0" eaLnBrk="1" fontAlgn="b" latinLnBrk="0" hangingPunct="1"/>
                      <a:r>
                        <a:rPr lang="en-GB" sz="3000" b="1" u="none" strike="noStrike" kern="1200" dirty="0">
                          <a:solidFill>
                            <a:schemeClr val="bg1"/>
                          </a:solidFill>
                          <a:effectLst/>
                          <a:latin typeface="+mn-lt"/>
                          <a:ea typeface="+mn-ea"/>
                          <a:cs typeface="+mn-cs"/>
                        </a:rPr>
                        <a:t> Actual expenditure 31 March 2022  </a:t>
                      </a:r>
                    </a:p>
                  </a:txBody>
                  <a:tcPr marL="6036" marR="6036" marT="6036" marB="0" anchor="b">
                    <a:solidFill>
                      <a:srgbClr val="F5981B"/>
                    </a:solidFill>
                  </a:tcPr>
                </a:tc>
                <a:tc>
                  <a:txBody>
                    <a:bodyPr/>
                    <a:lstStyle/>
                    <a:p>
                      <a:pPr marL="0" algn="l" defTabSz="914400" rtl="0" eaLnBrk="1" fontAlgn="b" latinLnBrk="0" hangingPunct="1"/>
                      <a:r>
                        <a:rPr lang="en-GB" sz="3000" b="1" u="none" strike="noStrike" kern="1200" dirty="0">
                          <a:solidFill>
                            <a:schemeClr val="bg1"/>
                          </a:solidFill>
                          <a:effectLst/>
                          <a:latin typeface="+mn-lt"/>
                          <a:ea typeface="+mn-ea"/>
                          <a:cs typeface="+mn-cs"/>
                        </a:rPr>
                        <a:t>Variance</a:t>
                      </a:r>
                    </a:p>
                  </a:txBody>
                  <a:tcPr marL="6036" marR="6036" marT="6036" marB="0" anchor="b">
                    <a:solidFill>
                      <a:srgbClr val="F5981B"/>
                    </a:solidFill>
                  </a:tcPr>
                </a:tc>
                <a:tc>
                  <a:txBody>
                    <a:bodyPr/>
                    <a:lstStyle/>
                    <a:p>
                      <a:pPr marL="0" algn="l" defTabSz="914400" rtl="0" eaLnBrk="1" fontAlgn="b" latinLnBrk="0" hangingPunct="1"/>
                      <a:r>
                        <a:rPr lang="en-US" sz="3000" b="1" u="none" strike="noStrike" kern="1200" dirty="0">
                          <a:solidFill>
                            <a:schemeClr val="bg1"/>
                          </a:solidFill>
                          <a:effectLst/>
                          <a:latin typeface="+mn-lt"/>
                          <a:ea typeface="+mn-ea"/>
                          <a:cs typeface="+mn-cs"/>
                        </a:rPr>
                        <a:t>Expenditure as % of final appropriation</a:t>
                      </a:r>
                    </a:p>
                  </a:txBody>
                  <a:tcPr marL="6036" marR="6036" marT="6036" marB="0" anchor="b">
                    <a:solidFill>
                      <a:srgbClr val="F5981B"/>
                    </a:solidFill>
                  </a:tcPr>
                </a:tc>
                <a:extLst>
                  <a:ext uri="{0D108BD9-81ED-4DB2-BD59-A6C34878D82A}">
                    <a16:rowId xmlns:a16="http://schemas.microsoft.com/office/drawing/2014/main" xmlns="" val="2949108054"/>
                  </a:ext>
                </a:extLst>
              </a:tr>
              <a:tr h="426652">
                <a:tc>
                  <a:txBody>
                    <a:bodyPr/>
                    <a:lstStyle/>
                    <a:p>
                      <a:pPr algn="l" fontAlgn="b"/>
                      <a:r>
                        <a:rPr lang="en-US" sz="3000" b="0" u="none" strike="noStrike" dirty="0">
                          <a:effectLst/>
                          <a:latin typeface="Arial" panose="020B0604020202020204" pitchFamily="34" charset="0"/>
                          <a:cs typeface="Arial" panose="020B0604020202020204" pitchFamily="34" charset="0"/>
                        </a:rPr>
                        <a:t>National Language Services</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                      54,424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50,335</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i="0" u="none" strike="noStrike" dirty="0">
                          <a:solidFill>
                            <a:srgbClr val="000000"/>
                          </a:solidFill>
                          <a:effectLst/>
                          <a:latin typeface="Arial" panose="020B0604020202020204" pitchFamily="34" charset="0"/>
                          <a:cs typeface="Arial" panose="020B0604020202020204" pitchFamily="34" charset="0"/>
                        </a:rPr>
                        <a:t>4,089</a:t>
                      </a: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92.5%</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1919730029"/>
                  </a:ext>
                </a:extLst>
              </a:tr>
              <a:tr h="426652">
                <a:tc>
                  <a:txBody>
                    <a:bodyPr/>
                    <a:lstStyle/>
                    <a:p>
                      <a:pPr algn="l" fontAlgn="b"/>
                      <a:r>
                        <a:rPr lang="en-US" sz="3000" b="0" i="0" u="none" strike="noStrike" dirty="0">
                          <a:solidFill>
                            <a:srgbClr val="000000"/>
                          </a:solidFill>
                          <a:effectLst/>
                          <a:latin typeface="Arial" panose="020B0604020202020204" pitchFamily="34" charset="0"/>
                          <a:cs typeface="Arial" panose="020B0604020202020204" pitchFamily="34" charset="0"/>
                        </a:rPr>
                        <a:t>Pan South African Language Board</a:t>
                      </a: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                      120,913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120,913</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100.0%</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2554724734"/>
                  </a:ext>
                </a:extLst>
              </a:tr>
              <a:tr h="636777">
                <a:tc>
                  <a:txBody>
                    <a:bodyPr/>
                    <a:lstStyle/>
                    <a:p>
                      <a:pPr algn="l" fontAlgn="b"/>
                      <a:endParaRPr lang="en-US" sz="3000" b="0" u="none" strike="noStrike" dirty="0">
                        <a:effectLst/>
                        <a:latin typeface="Arial" panose="020B0604020202020204" pitchFamily="34" charset="0"/>
                        <a:cs typeface="Arial" panose="020B0604020202020204" pitchFamily="34" charset="0"/>
                      </a:endParaRPr>
                    </a:p>
                    <a:p>
                      <a:pPr algn="l" fontAlgn="b"/>
                      <a:r>
                        <a:rPr lang="en-US" sz="3000" b="0" u="none" strike="noStrike" dirty="0">
                          <a:effectLst/>
                          <a:latin typeface="Arial" panose="020B0604020202020204" pitchFamily="34" charset="0"/>
                          <a:cs typeface="Arial" panose="020B0604020202020204" pitchFamily="34" charset="0"/>
                        </a:rPr>
                        <a:t>Cultural and Creative Industries Development</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91,588</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84,447</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i="0" u="none" strike="noStrike" dirty="0">
                          <a:solidFill>
                            <a:srgbClr val="000000"/>
                          </a:solidFill>
                          <a:effectLst/>
                          <a:latin typeface="Arial" panose="020B0604020202020204" pitchFamily="34" charset="0"/>
                          <a:cs typeface="Arial" panose="020B0604020202020204" pitchFamily="34" charset="0"/>
                        </a:rPr>
                        <a:t>7,141</a:t>
                      </a:r>
                    </a:p>
                  </a:txBody>
                  <a:tcPr marL="6036" marR="6036" marT="6036" marB="0" anchor="b">
                    <a:noFill/>
                  </a:tcPr>
                </a:tc>
                <a:tc>
                  <a:txBody>
                    <a:bodyPr/>
                    <a:lstStyle/>
                    <a:p>
                      <a:pPr algn="r" fontAlgn="b"/>
                      <a:r>
                        <a:rPr lang="en-US" sz="3000" b="0" i="0" u="none" strike="noStrike" dirty="0">
                          <a:solidFill>
                            <a:srgbClr val="000000"/>
                          </a:solidFill>
                          <a:effectLst/>
                          <a:latin typeface="Arial" panose="020B0604020202020204" pitchFamily="34" charset="0"/>
                          <a:cs typeface="Arial" panose="020B0604020202020204" pitchFamily="34" charset="0"/>
                        </a:rPr>
                        <a:t>92.2%</a:t>
                      </a:r>
                    </a:p>
                  </a:txBody>
                  <a:tcPr marL="6036" marR="6036" marT="6036" marB="0" anchor="b">
                    <a:noFill/>
                  </a:tcPr>
                </a:tc>
                <a:extLst>
                  <a:ext uri="{0D108BD9-81ED-4DB2-BD59-A6C34878D82A}">
                    <a16:rowId xmlns:a16="http://schemas.microsoft.com/office/drawing/2014/main" xmlns="" val="2543722752"/>
                  </a:ext>
                </a:extLst>
              </a:tr>
              <a:tr h="426652">
                <a:tc>
                  <a:txBody>
                    <a:bodyPr/>
                    <a:lstStyle/>
                    <a:p>
                      <a:pPr algn="l" fontAlgn="b"/>
                      <a:r>
                        <a:rPr lang="en-US" sz="3000" b="0" u="none" strike="noStrike" dirty="0">
                          <a:effectLst/>
                          <a:latin typeface="Arial" panose="020B0604020202020204" pitchFamily="34" charset="0"/>
                          <a:cs typeface="Arial" panose="020B0604020202020204" pitchFamily="34" charset="0"/>
                        </a:rPr>
                        <a:t>International Cooperation</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                             38,963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                       37,389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1,574</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96.0%</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3207702722"/>
                  </a:ext>
                </a:extLst>
              </a:tr>
              <a:tr h="426652">
                <a:tc>
                  <a:txBody>
                    <a:bodyPr/>
                    <a:lstStyle/>
                    <a:p>
                      <a:pPr algn="l" fontAlgn="b"/>
                      <a:r>
                        <a:rPr lang="en-US" sz="3000" b="0" u="none" strike="noStrike" dirty="0">
                          <a:effectLst/>
                          <a:latin typeface="Arial" panose="020B0604020202020204" pitchFamily="34" charset="0"/>
                          <a:cs typeface="Arial" panose="020B0604020202020204" pitchFamily="34" charset="0"/>
                        </a:rPr>
                        <a:t>Social Cohesion and Nation Building</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                                 87,888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                             84,735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i="0" u="none" strike="noStrike" dirty="0">
                          <a:solidFill>
                            <a:srgbClr val="000000"/>
                          </a:solidFill>
                          <a:effectLst/>
                          <a:latin typeface="Arial" panose="020B0604020202020204" pitchFamily="34" charset="0"/>
                          <a:cs typeface="Arial" panose="020B0604020202020204" pitchFamily="34" charset="0"/>
                        </a:rPr>
                        <a:t>3,153</a:t>
                      </a: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96.4%</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3679017464"/>
                  </a:ext>
                </a:extLst>
              </a:tr>
              <a:tr h="426652">
                <a:tc>
                  <a:txBody>
                    <a:bodyPr/>
                    <a:lstStyle/>
                    <a:p>
                      <a:pPr algn="l" fontAlgn="b"/>
                      <a:r>
                        <a:rPr lang="en-US" sz="3000" b="0" u="none" strike="noStrike" dirty="0">
                          <a:effectLst/>
                          <a:latin typeface="Arial" panose="020B0604020202020204" pitchFamily="34" charset="0"/>
                          <a:cs typeface="Arial" panose="020B0604020202020204" pitchFamily="34" charset="0"/>
                        </a:rPr>
                        <a:t>Mzansi Golden Economy</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                             293,026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                           277,427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u="none" strike="noStrike" dirty="0">
                          <a:effectLst/>
                          <a:latin typeface="Arial" panose="020B0604020202020204" pitchFamily="34" charset="0"/>
                          <a:cs typeface="Arial" panose="020B0604020202020204" pitchFamily="34" charset="0"/>
                        </a:rPr>
                        <a:t>15,599</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0" i="0" u="none" strike="noStrike" dirty="0">
                          <a:solidFill>
                            <a:srgbClr val="000000"/>
                          </a:solidFill>
                          <a:effectLst/>
                          <a:latin typeface="Arial" panose="020B0604020202020204" pitchFamily="34" charset="0"/>
                          <a:cs typeface="Arial" panose="020B0604020202020204" pitchFamily="34" charset="0"/>
                        </a:rPr>
                        <a:t>94.7%</a:t>
                      </a:r>
                    </a:p>
                  </a:txBody>
                  <a:tcPr marL="6036" marR="6036" marT="6036" marB="0" anchor="b">
                    <a:noFill/>
                  </a:tcPr>
                </a:tc>
                <a:extLst>
                  <a:ext uri="{0D108BD9-81ED-4DB2-BD59-A6C34878D82A}">
                    <a16:rowId xmlns:a16="http://schemas.microsoft.com/office/drawing/2014/main" xmlns="" val="4018285342"/>
                  </a:ext>
                </a:extLst>
              </a:tr>
              <a:tr h="42665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30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3000" b="0" i="0" u="none" strike="noStrike" dirty="0">
                          <a:solidFill>
                            <a:srgbClr val="000000"/>
                          </a:solidFill>
                          <a:effectLst/>
                          <a:latin typeface="Arial" panose="020B0604020202020204" pitchFamily="34" charset="0"/>
                          <a:cs typeface="Arial" panose="020B0604020202020204" pitchFamily="34" charset="0"/>
                        </a:rPr>
                        <a:t>Performing Arts Institutions</a:t>
                      </a:r>
                    </a:p>
                  </a:txBody>
                  <a:tcPr marL="6036" marR="6036" marT="6036" marB="0" anchor="b">
                    <a:noFill/>
                  </a:tcPr>
                </a:tc>
                <a:tc>
                  <a:txBody>
                    <a:bodyPr/>
                    <a:lstStyle/>
                    <a:p>
                      <a:pPr algn="r" fontAlgn="b"/>
                      <a:r>
                        <a:rPr lang="en-US" sz="3000" b="0" i="0" u="none" strike="noStrike" dirty="0">
                          <a:solidFill>
                            <a:srgbClr val="000000"/>
                          </a:solidFill>
                          <a:effectLst/>
                          <a:latin typeface="Arial" panose="020B0604020202020204" pitchFamily="34" charset="0"/>
                          <a:cs typeface="Arial" panose="020B0604020202020204" pitchFamily="34" charset="0"/>
                        </a:rPr>
                        <a:t>307,292</a:t>
                      </a:r>
                    </a:p>
                  </a:txBody>
                  <a:tcPr marL="6036" marR="6036" marT="6036" marB="0" anchor="b">
                    <a:noFill/>
                  </a:tcPr>
                </a:tc>
                <a:tc>
                  <a:txBody>
                    <a:bodyPr/>
                    <a:lstStyle/>
                    <a:p>
                      <a:pPr algn="r" fontAlgn="b"/>
                      <a:r>
                        <a:rPr lang="en-US" sz="3000" b="0" i="0" u="none" strike="noStrike" dirty="0">
                          <a:solidFill>
                            <a:srgbClr val="000000"/>
                          </a:solidFill>
                          <a:effectLst/>
                          <a:latin typeface="Arial" panose="020B0604020202020204" pitchFamily="34" charset="0"/>
                          <a:cs typeface="Arial" panose="020B0604020202020204" pitchFamily="34" charset="0"/>
                        </a:rPr>
                        <a:t>307,292</a:t>
                      </a:r>
                    </a:p>
                  </a:txBody>
                  <a:tcPr marL="6036" marR="6036" marT="6036" marB="0" anchor="b">
                    <a:noFill/>
                  </a:tcPr>
                </a:tc>
                <a:tc>
                  <a:txBody>
                    <a:bodyPr/>
                    <a:lstStyle/>
                    <a:p>
                      <a:pPr algn="r" fontAlgn="b"/>
                      <a:r>
                        <a:rPr lang="en-US" sz="3000" b="0" i="0" u="none" strike="noStrike" dirty="0">
                          <a:solidFill>
                            <a:srgbClr val="000000"/>
                          </a:solidFill>
                          <a:effectLst/>
                          <a:latin typeface="Arial" panose="020B0604020202020204" pitchFamily="34" charset="0"/>
                          <a:cs typeface="Arial" panose="020B0604020202020204" pitchFamily="34" charset="0"/>
                        </a:rPr>
                        <a:t>-</a:t>
                      </a:r>
                    </a:p>
                  </a:txBody>
                  <a:tcPr marL="6036" marR="6036" marT="6036" marB="0" anchor="b">
                    <a:noFill/>
                  </a:tcPr>
                </a:tc>
                <a:tc>
                  <a:txBody>
                    <a:bodyPr/>
                    <a:lstStyle/>
                    <a:p>
                      <a:pPr algn="r" fontAlgn="b"/>
                      <a:r>
                        <a:rPr lang="en-US" sz="3000" b="0" i="0" u="none" strike="noStrike" dirty="0">
                          <a:solidFill>
                            <a:srgbClr val="000000"/>
                          </a:solidFill>
                          <a:effectLst/>
                          <a:latin typeface="Arial" panose="020B0604020202020204" pitchFamily="34" charset="0"/>
                          <a:cs typeface="Arial" panose="020B0604020202020204" pitchFamily="34" charset="0"/>
                        </a:rPr>
                        <a:t>100.0%</a:t>
                      </a:r>
                    </a:p>
                  </a:txBody>
                  <a:tcPr marL="6036" marR="6036" marT="6036" marB="0" anchor="b">
                    <a:noFill/>
                  </a:tcPr>
                </a:tc>
                <a:extLst>
                  <a:ext uri="{0D108BD9-81ED-4DB2-BD59-A6C34878D82A}">
                    <a16:rowId xmlns:a16="http://schemas.microsoft.com/office/drawing/2014/main" xmlns="" val="3398865585"/>
                  </a:ext>
                </a:extLst>
              </a:tr>
              <a:tr h="42665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30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3000" b="0" i="0" u="none" strike="noStrike" dirty="0">
                          <a:solidFill>
                            <a:srgbClr val="000000"/>
                          </a:solidFill>
                          <a:effectLst/>
                          <a:latin typeface="Arial" panose="020B0604020202020204" pitchFamily="34" charset="0"/>
                          <a:cs typeface="Arial" panose="020B0604020202020204" pitchFamily="34" charset="0"/>
                        </a:rPr>
                        <a:t>National Film and Video Foundation</a:t>
                      </a:r>
                    </a:p>
                  </a:txBody>
                  <a:tcPr marL="6036" marR="6036" marT="6036" marB="0" anchor="b">
                    <a:noFill/>
                  </a:tcPr>
                </a:tc>
                <a:tc>
                  <a:txBody>
                    <a:bodyPr/>
                    <a:lstStyle/>
                    <a:p>
                      <a:pPr algn="r" fontAlgn="b"/>
                      <a:r>
                        <a:rPr lang="en-US" sz="3000" b="0" i="0" u="none" strike="noStrike" dirty="0">
                          <a:solidFill>
                            <a:srgbClr val="000000"/>
                          </a:solidFill>
                          <a:effectLst/>
                          <a:latin typeface="Arial" panose="020B0604020202020204" pitchFamily="34" charset="0"/>
                          <a:cs typeface="Arial" panose="020B0604020202020204" pitchFamily="34" charset="0"/>
                        </a:rPr>
                        <a:t>145,920</a:t>
                      </a:r>
                    </a:p>
                  </a:txBody>
                  <a:tcPr marL="6036" marR="6036" marT="6036" marB="0" anchor="b">
                    <a:noFill/>
                  </a:tcPr>
                </a:tc>
                <a:tc>
                  <a:txBody>
                    <a:bodyPr/>
                    <a:lstStyle/>
                    <a:p>
                      <a:pPr algn="r" fontAlgn="b"/>
                      <a:r>
                        <a:rPr lang="en-US" sz="3000" b="0" i="0" u="none" strike="noStrike" dirty="0">
                          <a:solidFill>
                            <a:srgbClr val="000000"/>
                          </a:solidFill>
                          <a:effectLst/>
                          <a:latin typeface="Arial" panose="020B0604020202020204" pitchFamily="34" charset="0"/>
                          <a:cs typeface="Arial" panose="020B0604020202020204" pitchFamily="34" charset="0"/>
                        </a:rPr>
                        <a:t>145,920</a:t>
                      </a:r>
                    </a:p>
                  </a:txBody>
                  <a:tcPr marL="6036" marR="6036" marT="6036" marB="0" anchor="b">
                    <a:noFill/>
                  </a:tcPr>
                </a:tc>
                <a:tc>
                  <a:txBody>
                    <a:bodyPr/>
                    <a:lstStyle/>
                    <a:p>
                      <a:pPr algn="r" fontAlgn="b"/>
                      <a:r>
                        <a:rPr lang="en-US" sz="3000" b="0" i="0" u="none" strike="noStrike" dirty="0">
                          <a:solidFill>
                            <a:srgbClr val="000000"/>
                          </a:solidFill>
                          <a:effectLst/>
                          <a:latin typeface="Arial" panose="020B0604020202020204" pitchFamily="34" charset="0"/>
                          <a:cs typeface="Arial" panose="020B0604020202020204" pitchFamily="34" charset="0"/>
                        </a:rPr>
                        <a:t>-</a:t>
                      </a:r>
                    </a:p>
                  </a:txBody>
                  <a:tcPr marL="6036" marR="6036" marT="6036" marB="0" anchor="b">
                    <a:noFill/>
                  </a:tcPr>
                </a:tc>
                <a:tc>
                  <a:txBody>
                    <a:bodyPr/>
                    <a:lstStyle/>
                    <a:p>
                      <a:pPr algn="r" fontAlgn="b"/>
                      <a:r>
                        <a:rPr lang="en-US" sz="3000" b="0" i="0" u="none" strike="noStrike" dirty="0">
                          <a:solidFill>
                            <a:srgbClr val="000000"/>
                          </a:solidFill>
                          <a:effectLst/>
                          <a:latin typeface="Arial" panose="020B0604020202020204" pitchFamily="34" charset="0"/>
                          <a:cs typeface="Arial" panose="020B0604020202020204" pitchFamily="34" charset="0"/>
                        </a:rPr>
                        <a:t>100.0%</a:t>
                      </a:r>
                    </a:p>
                  </a:txBody>
                  <a:tcPr marL="6036" marR="6036" marT="6036" marB="0" anchor="b">
                    <a:noFill/>
                  </a:tcPr>
                </a:tc>
                <a:extLst>
                  <a:ext uri="{0D108BD9-81ED-4DB2-BD59-A6C34878D82A}">
                    <a16:rowId xmlns:a16="http://schemas.microsoft.com/office/drawing/2014/main" xmlns="" val="4185984375"/>
                  </a:ext>
                </a:extLst>
              </a:tr>
              <a:tr h="29307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3000" b="0" i="0" u="none" strike="noStrike" dirty="0">
                          <a:solidFill>
                            <a:srgbClr val="000000"/>
                          </a:solidFill>
                          <a:effectLst/>
                          <a:latin typeface="Arial" panose="020B0604020202020204" pitchFamily="34" charset="0"/>
                          <a:cs typeface="Arial" panose="020B0604020202020204" pitchFamily="34" charset="0"/>
                        </a:rPr>
                        <a:t>National Arts Council</a:t>
                      </a:r>
                    </a:p>
                  </a:txBody>
                  <a:tcPr marL="6036" marR="6036" marT="6036" marB="0" anchor="b">
                    <a:noFill/>
                  </a:tcPr>
                </a:tc>
                <a:tc>
                  <a:txBody>
                    <a:bodyPr/>
                    <a:lstStyle/>
                    <a:p>
                      <a:pPr algn="r" fontAlgn="b"/>
                      <a:r>
                        <a:rPr lang="en-US" sz="3000" b="0" i="0" u="none" strike="noStrike" dirty="0">
                          <a:solidFill>
                            <a:srgbClr val="000000"/>
                          </a:solidFill>
                          <a:effectLst/>
                          <a:latin typeface="Arial" panose="020B0604020202020204" pitchFamily="34" charset="0"/>
                          <a:cs typeface="Arial" panose="020B0604020202020204" pitchFamily="34" charset="0"/>
                        </a:rPr>
                        <a:t>153,437</a:t>
                      </a:r>
                    </a:p>
                  </a:txBody>
                  <a:tcPr marL="6036" marR="6036" marT="6036" marB="0" anchor="b">
                    <a:noFill/>
                  </a:tcPr>
                </a:tc>
                <a:tc>
                  <a:txBody>
                    <a:bodyPr/>
                    <a:lstStyle/>
                    <a:p>
                      <a:pPr algn="r" fontAlgn="b"/>
                      <a:r>
                        <a:rPr lang="en-US" sz="3000" b="0" i="0" u="none" strike="noStrike" dirty="0">
                          <a:solidFill>
                            <a:srgbClr val="000000"/>
                          </a:solidFill>
                          <a:effectLst/>
                          <a:latin typeface="Arial" panose="020B0604020202020204" pitchFamily="34" charset="0"/>
                          <a:cs typeface="Arial" panose="020B0604020202020204" pitchFamily="34" charset="0"/>
                        </a:rPr>
                        <a:t>153,437</a:t>
                      </a:r>
                    </a:p>
                  </a:txBody>
                  <a:tcPr marL="6036" marR="6036" marT="6036" marB="0" anchor="b">
                    <a:noFill/>
                  </a:tcPr>
                </a:tc>
                <a:tc>
                  <a:txBody>
                    <a:bodyPr/>
                    <a:lstStyle/>
                    <a:p>
                      <a:pPr algn="r" fontAlgn="b"/>
                      <a:r>
                        <a:rPr lang="en-US" sz="3000" b="0" i="0" u="none" strike="noStrike" dirty="0">
                          <a:solidFill>
                            <a:srgbClr val="000000"/>
                          </a:solidFill>
                          <a:effectLst/>
                          <a:latin typeface="Arial" panose="020B0604020202020204" pitchFamily="34" charset="0"/>
                          <a:cs typeface="Arial" panose="020B0604020202020204" pitchFamily="34" charset="0"/>
                        </a:rPr>
                        <a:t>-</a:t>
                      </a:r>
                    </a:p>
                  </a:txBody>
                  <a:tcPr marL="6036" marR="6036" marT="6036" marB="0" anchor="b">
                    <a:noFill/>
                  </a:tcPr>
                </a:tc>
                <a:tc>
                  <a:txBody>
                    <a:bodyPr/>
                    <a:lstStyle/>
                    <a:p>
                      <a:pPr algn="r" fontAlgn="b"/>
                      <a:r>
                        <a:rPr lang="en-US" sz="3000" b="0" i="0" u="none" strike="noStrike" dirty="0">
                          <a:solidFill>
                            <a:srgbClr val="000000"/>
                          </a:solidFill>
                          <a:effectLst/>
                          <a:latin typeface="Arial" panose="020B0604020202020204" pitchFamily="34" charset="0"/>
                          <a:cs typeface="Arial" panose="020B0604020202020204" pitchFamily="34" charset="0"/>
                        </a:rPr>
                        <a:t>100.0%</a:t>
                      </a:r>
                    </a:p>
                  </a:txBody>
                  <a:tcPr marL="6036" marR="6036" marT="6036" marB="0" anchor="b">
                    <a:noFill/>
                  </a:tcPr>
                </a:tc>
                <a:extLst>
                  <a:ext uri="{0D108BD9-81ED-4DB2-BD59-A6C34878D82A}">
                    <a16:rowId xmlns:a16="http://schemas.microsoft.com/office/drawing/2014/main" xmlns="" val="2747031911"/>
                  </a:ext>
                </a:extLst>
              </a:tr>
              <a:tr h="459237">
                <a:tc>
                  <a:txBody>
                    <a:bodyPr/>
                    <a:lstStyle/>
                    <a:p>
                      <a:pPr algn="l" fontAlgn="b"/>
                      <a:endParaRPr lang="en-US" sz="3000" b="1" u="none" strike="noStrike" dirty="0">
                        <a:effectLst/>
                        <a:latin typeface="Arial" panose="020B0604020202020204" pitchFamily="34" charset="0"/>
                        <a:cs typeface="Arial" panose="020B0604020202020204" pitchFamily="34" charset="0"/>
                      </a:endParaRPr>
                    </a:p>
                    <a:p>
                      <a:pPr algn="l" fontAlgn="b"/>
                      <a:r>
                        <a:rPr lang="en-US" sz="3000" b="1" u="none" strike="noStrike" dirty="0">
                          <a:effectLst/>
                          <a:latin typeface="Arial" panose="020B0604020202020204" pitchFamily="34" charset="0"/>
                          <a:cs typeface="Arial" panose="020B0604020202020204" pitchFamily="34" charset="0"/>
                        </a:rPr>
                        <a:t>TOTAL</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                  1,293,451 </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               1,261,895 </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31,556</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97.6%</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1069699990"/>
                  </a:ext>
                </a:extLst>
              </a:tr>
            </a:tbl>
          </a:graphicData>
        </a:graphic>
      </p:graphicFrame>
      <p:sp>
        <p:nvSpPr>
          <p:cNvPr id="4" name="TextBox 3">
            <a:extLst>
              <a:ext uri="{FF2B5EF4-FFF2-40B4-BE49-F238E27FC236}">
                <a16:creationId xmlns:a16="http://schemas.microsoft.com/office/drawing/2014/main" xmlns="" id="{56953958-41A8-DB1A-BE2F-03BBF2F4DA9E}"/>
              </a:ext>
            </a:extLst>
          </p:cNvPr>
          <p:cNvSpPr txBox="1"/>
          <p:nvPr/>
        </p:nvSpPr>
        <p:spPr>
          <a:xfrm>
            <a:off x="21451602" y="12639098"/>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5E5E5E"/>
                </a:solidFill>
                <a:effectLst/>
                <a:uLnTx/>
                <a:uFillTx/>
                <a:latin typeface="Helvetica Neue"/>
                <a:sym typeface="Helvetica Neue"/>
              </a:rPr>
              <a:t>84</a:t>
            </a:r>
          </a:p>
        </p:txBody>
      </p:sp>
    </p:spTree>
    <p:extLst>
      <p:ext uri="{BB962C8B-B14F-4D97-AF65-F5344CB8AC3E}">
        <p14:creationId xmlns:p14="http://schemas.microsoft.com/office/powerpoint/2010/main" xmlns="" val="2071962376"/>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557BCB86-8084-4382-BBD4-0DA93B988705}"/>
              </a:ext>
            </a:extLst>
          </p:cNvPr>
          <p:cNvSpPr txBox="1"/>
          <p:nvPr/>
        </p:nvSpPr>
        <p:spPr>
          <a:xfrm>
            <a:off x="-68075" y="237494"/>
            <a:ext cx="2452015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PROGRAMME 3:ARTS &amp; CULTURE PROMOTION AND DEVELOPMENT</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graphicFrame>
        <p:nvGraphicFramePr>
          <p:cNvPr id="4" name="Table 3">
            <a:extLst>
              <a:ext uri="{FF2B5EF4-FFF2-40B4-BE49-F238E27FC236}">
                <a16:creationId xmlns:a16="http://schemas.microsoft.com/office/drawing/2014/main" xmlns="" id="{2C82299D-4B14-BF9C-71EE-62BB4A47FEA2}"/>
              </a:ext>
            </a:extLst>
          </p:cNvPr>
          <p:cNvGraphicFramePr>
            <a:graphicFrameLocks noGrp="1"/>
          </p:cNvGraphicFramePr>
          <p:nvPr/>
        </p:nvGraphicFramePr>
        <p:xfrm>
          <a:off x="289662" y="3077203"/>
          <a:ext cx="23654070" cy="10303827"/>
        </p:xfrm>
        <a:graphic>
          <a:graphicData uri="http://schemas.openxmlformats.org/drawingml/2006/table">
            <a:tbl>
              <a:tblPr>
                <a:tableStyleId>{5C22544A-7EE6-4342-B048-85BDC9FD1C3A}</a:tableStyleId>
              </a:tblPr>
              <a:tblGrid>
                <a:gridCol w="8923645">
                  <a:extLst>
                    <a:ext uri="{9D8B030D-6E8A-4147-A177-3AD203B41FA5}">
                      <a16:colId xmlns:a16="http://schemas.microsoft.com/office/drawing/2014/main" xmlns="" val="2760547445"/>
                    </a:ext>
                  </a:extLst>
                </a:gridCol>
                <a:gridCol w="3499747">
                  <a:extLst>
                    <a:ext uri="{9D8B030D-6E8A-4147-A177-3AD203B41FA5}">
                      <a16:colId xmlns:a16="http://schemas.microsoft.com/office/drawing/2014/main" xmlns="" val="3467226036"/>
                    </a:ext>
                  </a:extLst>
                </a:gridCol>
                <a:gridCol w="3869582">
                  <a:extLst>
                    <a:ext uri="{9D8B030D-6E8A-4147-A177-3AD203B41FA5}">
                      <a16:colId xmlns:a16="http://schemas.microsoft.com/office/drawing/2014/main" xmlns="" val="4038405681"/>
                    </a:ext>
                  </a:extLst>
                </a:gridCol>
                <a:gridCol w="3859949">
                  <a:extLst>
                    <a:ext uri="{9D8B030D-6E8A-4147-A177-3AD203B41FA5}">
                      <a16:colId xmlns:a16="http://schemas.microsoft.com/office/drawing/2014/main" xmlns="" val="3570305574"/>
                    </a:ext>
                  </a:extLst>
                </a:gridCol>
                <a:gridCol w="3501147">
                  <a:extLst>
                    <a:ext uri="{9D8B030D-6E8A-4147-A177-3AD203B41FA5}">
                      <a16:colId xmlns:a16="http://schemas.microsoft.com/office/drawing/2014/main" xmlns="" val="2331765833"/>
                    </a:ext>
                  </a:extLst>
                </a:gridCol>
              </a:tblGrid>
              <a:tr h="1038455">
                <a:tc>
                  <a:txBody>
                    <a:bodyPr/>
                    <a:lstStyle/>
                    <a:p>
                      <a:pPr mar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Economic Classification</a:t>
                      </a:r>
                    </a:p>
                  </a:txBody>
                  <a:tcPr marL="6036" marR="6036" marT="6036" marB="0" anchor="b">
                    <a:solidFill>
                      <a:srgbClr val="F5981B"/>
                    </a:solidFill>
                  </a:tcPr>
                </a:tc>
                <a:tc>
                  <a:txBody>
                    <a:bodyPr/>
                    <a:lstStyle/>
                    <a:p>
                      <a:pPr mar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 Final Appropriation  </a:t>
                      </a:r>
                    </a:p>
                  </a:txBody>
                  <a:tcPr marL="6036" marR="6036" marT="6036" marB="0" anchor="b">
                    <a:solidFill>
                      <a:srgbClr val="F5981B"/>
                    </a:solidFill>
                  </a:tcPr>
                </a:tc>
                <a:tc>
                  <a:txBody>
                    <a:bodyPr/>
                    <a:lstStyle/>
                    <a:p>
                      <a:pPr marL="0" algn="l" defTabSz="914400" rtl="0" eaLnBrk="1" fontAlgn="b" latinLnBrk="0" hangingPunct="1"/>
                      <a:r>
                        <a:rPr lang="en-GB" sz="3200" b="1" u="none" strike="noStrike" kern="1200" dirty="0">
                          <a:solidFill>
                            <a:schemeClr val="bg1"/>
                          </a:solidFill>
                          <a:effectLst/>
                          <a:latin typeface="Arial" panose="020B0604020202020204" pitchFamily="34" charset="0"/>
                          <a:ea typeface="+mn-ea"/>
                          <a:cs typeface="Arial" panose="020B0604020202020204" pitchFamily="34" charset="0"/>
                        </a:rPr>
                        <a:t> Actual expenditure 31 March 2022  </a:t>
                      </a:r>
                    </a:p>
                  </a:txBody>
                  <a:tcPr marL="6036" marR="6036" marT="6036" marB="0" anchor="b">
                    <a:solidFill>
                      <a:srgbClr val="F5981B"/>
                    </a:solidFill>
                  </a:tcPr>
                </a:tc>
                <a:tc>
                  <a:txBody>
                    <a:bodyPr/>
                    <a:lstStyle/>
                    <a:p>
                      <a:pPr marL="0" algn="l" defTabSz="914400" rtl="0" eaLnBrk="1" fontAlgn="b" latinLnBrk="0" hangingPunct="1"/>
                      <a:r>
                        <a:rPr lang="en-GB" sz="3200" b="1" u="none" strike="noStrike" kern="1200" dirty="0">
                          <a:solidFill>
                            <a:schemeClr val="bg1"/>
                          </a:solidFill>
                          <a:effectLst/>
                          <a:latin typeface="Arial" panose="020B0604020202020204" pitchFamily="34" charset="0"/>
                          <a:ea typeface="+mn-ea"/>
                          <a:cs typeface="Arial" panose="020B0604020202020204" pitchFamily="34" charset="0"/>
                        </a:rPr>
                        <a:t>Variance</a:t>
                      </a:r>
                    </a:p>
                  </a:txBody>
                  <a:tcPr marL="6036" marR="6036" marT="6036" marB="0" anchor="b">
                    <a:solidFill>
                      <a:srgbClr val="F5981B"/>
                    </a:solidFill>
                  </a:tcPr>
                </a:tc>
                <a:tc>
                  <a:txBody>
                    <a:bodyPr/>
                    <a:lstStyle/>
                    <a:p>
                      <a:pPr mar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Expenditure as % of final appropriation</a:t>
                      </a:r>
                      <a:endParaRPr lang="en-GB" sz="32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6036" marR="6036" marT="6036" marB="0" anchor="b">
                    <a:solidFill>
                      <a:srgbClr val="F5981B"/>
                    </a:solidFill>
                  </a:tcPr>
                </a:tc>
                <a:extLst>
                  <a:ext uri="{0D108BD9-81ED-4DB2-BD59-A6C34878D82A}">
                    <a16:rowId xmlns:a16="http://schemas.microsoft.com/office/drawing/2014/main" xmlns="" val="3695058948"/>
                  </a:ext>
                </a:extLst>
              </a:tr>
              <a:tr h="207690">
                <a:tc>
                  <a:txBody>
                    <a:bodyPr/>
                    <a:lstStyle/>
                    <a:p>
                      <a:pPr algn="l" fontAlgn="b"/>
                      <a:r>
                        <a:rPr lang="en-US" sz="3200" b="1" u="none" strike="noStrike" dirty="0">
                          <a:effectLst/>
                          <a:latin typeface="Arial" panose="020B0604020202020204" pitchFamily="34" charset="0"/>
                          <a:cs typeface="Arial" panose="020B0604020202020204" pitchFamily="34" charset="0"/>
                        </a:rPr>
                        <a:t>CURRENT PAYMENTS</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b="1" u="none" strike="noStrike" dirty="0">
                          <a:effectLst/>
                          <a:latin typeface="Arial" panose="020B0604020202020204" pitchFamily="34" charset="0"/>
                          <a:cs typeface="Arial" panose="020B0604020202020204" pitchFamily="34" charset="0"/>
                        </a:rPr>
                        <a:t>                      221,071 </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b="1" u="none" strike="noStrike" dirty="0">
                          <a:effectLst/>
                          <a:latin typeface="Arial" panose="020B0604020202020204" pitchFamily="34" charset="0"/>
                          <a:cs typeface="Arial" panose="020B0604020202020204" pitchFamily="34" charset="0"/>
                        </a:rPr>
                        <a:t>                   213,904 </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b="1" u="none" strike="noStrike" dirty="0">
                          <a:effectLst/>
                          <a:latin typeface="Arial" panose="020B0604020202020204" pitchFamily="34" charset="0"/>
                          <a:cs typeface="Arial" panose="020B0604020202020204" pitchFamily="34" charset="0"/>
                        </a:rPr>
                        <a:t>8,167</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b="1" u="none" strike="noStrike" dirty="0">
                          <a:effectLst/>
                          <a:latin typeface="Arial" panose="020B0604020202020204" pitchFamily="34" charset="0"/>
                          <a:cs typeface="Arial" panose="020B0604020202020204" pitchFamily="34" charset="0"/>
                        </a:rPr>
                        <a:t>96.3%</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987540539"/>
                  </a:ext>
                </a:extLst>
              </a:tr>
              <a:tr h="207690">
                <a:tc>
                  <a:txBody>
                    <a:bodyPr/>
                    <a:lstStyle/>
                    <a:p>
                      <a:pPr algn="l" fontAlgn="b"/>
                      <a:r>
                        <a:rPr lang="en-US" sz="3200" u="none" strike="noStrike" dirty="0">
                          <a:effectLst/>
                          <a:latin typeface="Arial" panose="020B0604020202020204" pitchFamily="34" charset="0"/>
                          <a:cs typeface="Arial" panose="020B0604020202020204" pitchFamily="34" charset="0"/>
                        </a:rPr>
                        <a:t>Compensation of Employees</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88,328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80,593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7,735</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91.2%</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973987515"/>
                  </a:ext>
                </a:extLst>
              </a:tr>
              <a:tr h="207690">
                <a:tc>
                  <a:txBody>
                    <a:bodyPr/>
                    <a:lstStyle/>
                    <a:p>
                      <a:pPr algn="l" fontAlgn="b"/>
                      <a:r>
                        <a:rPr lang="en-US" sz="3200" u="none" strike="noStrike" dirty="0">
                          <a:effectLst/>
                          <a:latin typeface="Arial" panose="020B0604020202020204" pitchFamily="34" charset="0"/>
                          <a:cs typeface="Arial" panose="020B0604020202020204" pitchFamily="34" charset="0"/>
                        </a:rPr>
                        <a:t>Goods and Services</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132,743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133,311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432</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99.7%</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2854765685"/>
                  </a:ext>
                </a:extLst>
              </a:tr>
              <a:tr h="207690">
                <a:tc>
                  <a:txBody>
                    <a:bodyPr/>
                    <a:lstStyle/>
                    <a:p>
                      <a:pPr algn="l" fontAlgn="b"/>
                      <a:r>
                        <a:rPr lang="en-US" sz="3200" b="1" u="none" strike="noStrike" dirty="0">
                          <a:effectLst/>
                          <a:latin typeface="Arial" panose="020B0604020202020204" pitchFamily="34" charset="0"/>
                          <a:cs typeface="Arial" panose="020B0604020202020204" pitchFamily="34" charset="0"/>
                        </a:rPr>
                        <a:t>TRANSFERS &amp; SUBSIDIES</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b="1" u="none" strike="noStrike" dirty="0">
                          <a:effectLst/>
                          <a:latin typeface="Arial" panose="020B0604020202020204" pitchFamily="34" charset="0"/>
                          <a:cs typeface="Arial" panose="020B0604020202020204" pitchFamily="34" charset="0"/>
                        </a:rPr>
                        <a:t>                  1,071,137 </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b="1" u="none" strike="noStrike" dirty="0">
                          <a:effectLst/>
                          <a:latin typeface="Arial" panose="020B0604020202020204" pitchFamily="34" charset="0"/>
                          <a:cs typeface="Arial" panose="020B0604020202020204" pitchFamily="34" charset="0"/>
                        </a:rPr>
                        <a:t>               1,047,745 </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b="1" u="none" strike="noStrike" dirty="0">
                          <a:effectLst/>
                          <a:latin typeface="Arial" panose="020B0604020202020204" pitchFamily="34" charset="0"/>
                          <a:cs typeface="Arial" panose="020B0604020202020204" pitchFamily="34" charset="0"/>
                        </a:rPr>
                        <a:t>23,392</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b="1" u="none" strike="noStrike" dirty="0">
                          <a:effectLst/>
                          <a:latin typeface="Arial" panose="020B0604020202020204" pitchFamily="34" charset="0"/>
                          <a:cs typeface="Arial" panose="020B0604020202020204" pitchFamily="34" charset="0"/>
                        </a:rPr>
                        <a:t>97.8%</a:t>
                      </a:r>
                      <a:endParaRPr lang="en-US" sz="32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436333337"/>
                  </a:ext>
                </a:extLst>
              </a:tr>
              <a:tr h="207690">
                <a:tc>
                  <a:txBody>
                    <a:bodyPr/>
                    <a:lstStyle/>
                    <a:p>
                      <a:pPr algn="l" fontAlgn="b"/>
                      <a:r>
                        <a:rPr lang="en-US" sz="3200" u="none" strike="noStrike" dirty="0">
                          <a:effectLst/>
                          <a:latin typeface="Arial" panose="020B0604020202020204" pitchFamily="34" charset="0"/>
                          <a:cs typeface="Arial" panose="020B0604020202020204" pitchFamily="34" charset="0"/>
                        </a:rPr>
                        <a:t>Provinces &amp; Municipalities</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1,000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1,000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100.0%</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2400330767"/>
                  </a:ext>
                </a:extLst>
              </a:tr>
              <a:tr h="207690">
                <a:tc>
                  <a:txBody>
                    <a:bodyPr/>
                    <a:lstStyle/>
                    <a:p>
                      <a:pPr algn="l" fontAlgn="b"/>
                      <a:r>
                        <a:rPr lang="en-US" sz="3200" u="none" strike="noStrike" dirty="0">
                          <a:effectLst/>
                          <a:latin typeface="Arial" panose="020B0604020202020204" pitchFamily="34" charset="0"/>
                          <a:cs typeface="Arial" panose="020B0604020202020204" pitchFamily="34" charset="0"/>
                        </a:rPr>
                        <a:t>Departmental Agencies (Cur)</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777,865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774,409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3,456</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99.6%</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275872484"/>
                  </a:ext>
                </a:extLst>
              </a:tr>
              <a:tr h="207690">
                <a:tc>
                  <a:txBody>
                    <a:bodyPr/>
                    <a:lstStyle/>
                    <a:p>
                      <a:pPr algn="l" fontAlgn="b"/>
                      <a:r>
                        <a:rPr lang="en-US" sz="3200" u="none" strike="noStrike" dirty="0">
                          <a:effectLst/>
                          <a:latin typeface="Arial" panose="020B0604020202020204" pitchFamily="34" charset="0"/>
                          <a:cs typeface="Arial" panose="020B0604020202020204" pitchFamily="34" charset="0"/>
                        </a:rPr>
                        <a:t>Higher Education Institutions (Cur)</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5,926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4,392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1,534</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74.1%</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3799031160"/>
                  </a:ext>
                </a:extLst>
              </a:tr>
              <a:tr h="207690">
                <a:tc>
                  <a:txBody>
                    <a:bodyPr/>
                    <a:lstStyle/>
                    <a:p>
                      <a:pPr algn="l" fontAlgn="b"/>
                      <a:r>
                        <a:rPr lang="en-US" sz="3200" u="none" strike="noStrike" dirty="0">
                          <a:effectLst/>
                          <a:latin typeface="Arial" panose="020B0604020202020204" pitchFamily="34" charset="0"/>
                          <a:cs typeface="Arial" panose="020B0604020202020204" pitchFamily="34" charset="0"/>
                        </a:rPr>
                        <a:t>Foreign Governance &amp; International Org</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2,984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2,890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94</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96.8%</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2522599094"/>
                  </a:ext>
                </a:extLst>
              </a:tr>
              <a:tr h="541462">
                <a:tc>
                  <a:txBody>
                    <a:bodyPr/>
                    <a:lstStyle/>
                    <a:p>
                      <a:pPr algn="l" fontAlgn="b"/>
                      <a:r>
                        <a:rPr lang="en-US" sz="3200" u="none" strike="noStrike" dirty="0">
                          <a:effectLst/>
                          <a:latin typeface="Arial" panose="020B0604020202020204" pitchFamily="34" charset="0"/>
                          <a:cs typeface="Arial" panose="020B0604020202020204" pitchFamily="34" charset="0"/>
                        </a:rPr>
                        <a:t>Public corporations and private enterprises (Cur)</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108,835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                     98,572 </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10,263</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200" u="none" strike="noStrike" dirty="0">
                          <a:effectLst/>
                          <a:latin typeface="Arial" panose="020B0604020202020204" pitchFamily="34" charset="0"/>
                          <a:cs typeface="Arial" panose="020B0604020202020204" pitchFamily="34" charset="0"/>
                        </a:rPr>
                        <a:t>90.6%</a:t>
                      </a:r>
                      <a:endParaRPr lang="en-US" sz="32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2928868133"/>
                  </a:ext>
                </a:extLst>
              </a:tr>
            </a:tbl>
          </a:graphicData>
        </a:graphic>
      </p:graphicFrame>
      <p:sp>
        <p:nvSpPr>
          <p:cNvPr id="5" name="TextBox 4">
            <a:extLst>
              <a:ext uri="{FF2B5EF4-FFF2-40B4-BE49-F238E27FC236}">
                <a16:creationId xmlns:a16="http://schemas.microsoft.com/office/drawing/2014/main" xmlns="" id="{7805D389-9297-46F2-B9FF-A9063BACF4E0}"/>
              </a:ext>
            </a:extLst>
          </p:cNvPr>
          <p:cNvSpPr txBox="1"/>
          <p:nvPr/>
        </p:nvSpPr>
        <p:spPr>
          <a:xfrm>
            <a:off x="21295484" y="13083512"/>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lang="en-US" dirty="0">
                <a:latin typeface="Helvetica Neue"/>
              </a:rPr>
              <a:t>85</a:t>
            </a:r>
            <a:endParaRPr kumimoji="0" lang="en-ZA" sz="32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xmlns="" val="1362378452"/>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557BCB86-8084-4382-BBD4-0DA93B988705}"/>
              </a:ext>
            </a:extLst>
          </p:cNvPr>
          <p:cNvSpPr txBox="1"/>
          <p:nvPr/>
        </p:nvSpPr>
        <p:spPr>
          <a:xfrm>
            <a:off x="-68075" y="237494"/>
            <a:ext cx="2452015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PROGRAMME 3:ARTS &amp; CULTURE PROMOTION AND DEVELOPMENT</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graphicFrame>
        <p:nvGraphicFramePr>
          <p:cNvPr id="4" name="Table 3">
            <a:extLst>
              <a:ext uri="{FF2B5EF4-FFF2-40B4-BE49-F238E27FC236}">
                <a16:creationId xmlns:a16="http://schemas.microsoft.com/office/drawing/2014/main" xmlns="" id="{A74F6B82-F9A0-F0FC-3AB6-3A1344EDB9E5}"/>
              </a:ext>
            </a:extLst>
          </p:cNvPr>
          <p:cNvGraphicFramePr>
            <a:graphicFrameLocks noGrp="1"/>
          </p:cNvGraphicFramePr>
          <p:nvPr/>
        </p:nvGraphicFramePr>
        <p:xfrm>
          <a:off x="492863" y="3221551"/>
          <a:ext cx="23383137" cy="8273310"/>
        </p:xfrm>
        <a:graphic>
          <a:graphicData uri="http://schemas.openxmlformats.org/drawingml/2006/table">
            <a:tbl>
              <a:tblPr>
                <a:tableStyleId>{5C22544A-7EE6-4342-B048-85BDC9FD1C3A}</a:tableStyleId>
              </a:tblPr>
              <a:tblGrid>
                <a:gridCol w="8821434">
                  <a:extLst>
                    <a:ext uri="{9D8B030D-6E8A-4147-A177-3AD203B41FA5}">
                      <a16:colId xmlns:a16="http://schemas.microsoft.com/office/drawing/2014/main" xmlns="" val="2760547445"/>
                    </a:ext>
                  </a:extLst>
                </a:gridCol>
                <a:gridCol w="3459661">
                  <a:extLst>
                    <a:ext uri="{9D8B030D-6E8A-4147-A177-3AD203B41FA5}">
                      <a16:colId xmlns:a16="http://schemas.microsoft.com/office/drawing/2014/main" xmlns="" val="3467226036"/>
                    </a:ext>
                  </a:extLst>
                </a:gridCol>
                <a:gridCol w="3825260">
                  <a:extLst>
                    <a:ext uri="{9D8B030D-6E8A-4147-A177-3AD203B41FA5}">
                      <a16:colId xmlns:a16="http://schemas.microsoft.com/office/drawing/2014/main" xmlns="" val="4038405681"/>
                    </a:ext>
                  </a:extLst>
                </a:gridCol>
                <a:gridCol w="3815737">
                  <a:extLst>
                    <a:ext uri="{9D8B030D-6E8A-4147-A177-3AD203B41FA5}">
                      <a16:colId xmlns:a16="http://schemas.microsoft.com/office/drawing/2014/main" xmlns="" val="3570305574"/>
                    </a:ext>
                  </a:extLst>
                </a:gridCol>
                <a:gridCol w="3461045">
                  <a:extLst>
                    <a:ext uri="{9D8B030D-6E8A-4147-A177-3AD203B41FA5}">
                      <a16:colId xmlns:a16="http://schemas.microsoft.com/office/drawing/2014/main" xmlns="" val="2331765833"/>
                    </a:ext>
                  </a:extLst>
                </a:gridCol>
              </a:tblGrid>
              <a:tr h="1038455">
                <a:tc>
                  <a:txBody>
                    <a:bodyPr/>
                    <a:lstStyle/>
                    <a:p>
                      <a:pPr marL="0" algn="l" defTabSz="914400" rtl="0" eaLnBrk="1" fontAlgn="b" latinLnBrk="0" hangingPunct="1"/>
                      <a:r>
                        <a:rPr lang="en-US" sz="3600" b="1" u="none" strike="noStrike" kern="1200" dirty="0">
                          <a:solidFill>
                            <a:schemeClr val="bg1"/>
                          </a:solidFill>
                          <a:effectLst/>
                          <a:latin typeface="Arial" panose="020B0604020202020204" pitchFamily="34" charset="0"/>
                          <a:ea typeface="+mn-ea"/>
                          <a:cs typeface="Arial" panose="020B0604020202020204" pitchFamily="34" charset="0"/>
                        </a:rPr>
                        <a:t>Economic Classification</a:t>
                      </a:r>
                    </a:p>
                  </a:txBody>
                  <a:tcPr marL="6036" marR="6036" marT="6036" marB="0" anchor="b">
                    <a:solidFill>
                      <a:srgbClr val="F5981B"/>
                    </a:solidFill>
                  </a:tcPr>
                </a:tc>
                <a:tc>
                  <a:txBody>
                    <a:bodyPr/>
                    <a:lstStyle/>
                    <a:p>
                      <a:pPr marL="0" algn="l" defTabSz="914400" rtl="0" eaLnBrk="1" fontAlgn="b" latinLnBrk="0" hangingPunct="1"/>
                      <a:r>
                        <a:rPr lang="en-US" sz="3600" b="1" u="none" strike="noStrike" kern="1200" dirty="0">
                          <a:solidFill>
                            <a:schemeClr val="bg1"/>
                          </a:solidFill>
                          <a:effectLst/>
                          <a:latin typeface="Arial" panose="020B0604020202020204" pitchFamily="34" charset="0"/>
                          <a:ea typeface="+mn-ea"/>
                          <a:cs typeface="Arial" panose="020B0604020202020204" pitchFamily="34" charset="0"/>
                        </a:rPr>
                        <a:t> Final Appropriation  </a:t>
                      </a:r>
                    </a:p>
                  </a:txBody>
                  <a:tcPr marL="6036" marR="6036" marT="6036" marB="0" anchor="b">
                    <a:solidFill>
                      <a:srgbClr val="F5981B"/>
                    </a:solidFill>
                  </a:tcPr>
                </a:tc>
                <a:tc>
                  <a:txBody>
                    <a:bodyPr/>
                    <a:lstStyle/>
                    <a:p>
                      <a:pPr marL="0" algn="l" defTabSz="914400" rtl="0" eaLnBrk="1" fontAlgn="b" latinLnBrk="0" hangingPunct="1"/>
                      <a:r>
                        <a:rPr lang="en-GB" sz="3600" b="1" u="none" strike="noStrike" kern="1200" dirty="0">
                          <a:solidFill>
                            <a:schemeClr val="bg1"/>
                          </a:solidFill>
                          <a:effectLst/>
                          <a:latin typeface="Arial" panose="020B0604020202020204" pitchFamily="34" charset="0"/>
                          <a:ea typeface="+mn-ea"/>
                          <a:cs typeface="Arial" panose="020B0604020202020204" pitchFamily="34" charset="0"/>
                        </a:rPr>
                        <a:t> Actual expenditure 31 March 2022  </a:t>
                      </a:r>
                    </a:p>
                  </a:txBody>
                  <a:tcPr marL="6036" marR="6036" marT="6036" marB="0" anchor="b">
                    <a:solidFill>
                      <a:srgbClr val="F5981B"/>
                    </a:solidFill>
                  </a:tcPr>
                </a:tc>
                <a:tc>
                  <a:txBody>
                    <a:bodyPr/>
                    <a:lstStyle/>
                    <a:p>
                      <a:pPr marL="0" algn="l" defTabSz="914400" rtl="0" eaLnBrk="1" fontAlgn="b" latinLnBrk="0" hangingPunct="1"/>
                      <a:r>
                        <a:rPr lang="en-GB" sz="3600" b="1" u="none" strike="noStrike" kern="1200" dirty="0">
                          <a:solidFill>
                            <a:schemeClr val="bg1"/>
                          </a:solidFill>
                          <a:effectLst/>
                          <a:latin typeface="Arial" panose="020B0604020202020204" pitchFamily="34" charset="0"/>
                          <a:ea typeface="+mn-ea"/>
                          <a:cs typeface="Arial" panose="020B0604020202020204" pitchFamily="34" charset="0"/>
                        </a:rPr>
                        <a:t>Variance</a:t>
                      </a:r>
                    </a:p>
                  </a:txBody>
                  <a:tcPr marL="6036" marR="6036" marT="6036" marB="0" anchor="b">
                    <a:solidFill>
                      <a:srgbClr val="F5981B"/>
                    </a:solidFill>
                  </a:tcPr>
                </a:tc>
                <a:tc>
                  <a:txBody>
                    <a:bodyPr/>
                    <a:lstStyle/>
                    <a:p>
                      <a:pPr marL="0" algn="l" defTabSz="914400" rtl="0" eaLnBrk="1" fontAlgn="b" latinLnBrk="0" hangingPunct="1"/>
                      <a:r>
                        <a:rPr lang="en-US" sz="3600" b="1" u="none" strike="noStrike" kern="1200" dirty="0">
                          <a:solidFill>
                            <a:schemeClr val="bg1"/>
                          </a:solidFill>
                          <a:effectLst/>
                          <a:latin typeface="Arial" panose="020B0604020202020204" pitchFamily="34" charset="0"/>
                          <a:ea typeface="+mn-ea"/>
                          <a:cs typeface="Arial" panose="020B0604020202020204" pitchFamily="34" charset="0"/>
                        </a:rPr>
                        <a:t>Expenditure as % of final appropriation</a:t>
                      </a:r>
                      <a:endParaRPr lang="en-GB" sz="36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6036" marR="6036" marT="6036" marB="0" anchor="b">
                    <a:solidFill>
                      <a:srgbClr val="F5981B"/>
                    </a:solidFill>
                  </a:tcPr>
                </a:tc>
                <a:extLst>
                  <a:ext uri="{0D108BD9-81ED-4DB2-BD59-A6C34878D82A}">
                    <a16:rowId xmlns:a16="http://schemas.microsoft.com/office/drawing/2014/main" xmlns="" val="3695058948"/>
                  </a:ext>
                </a:extLst>
              </a:tr>
              <a:tr h="207690">
                <a:tc>
                  <a:txBody>
                    <a:bodyPr/>
                    <a:lstStyle/>
                    <a:p>
                      <a:pPr algn="l" fontAlgn="b"/>
                      <a:r>
                        <a:rPr lang="en-US" sz="3600" u="none" strike="noStrike" dirty="0">
                          <a:effectLst/>
                          <a:latin typeface="Arial" panose="020B0604020202020204" pitchFamily="34" charset="0"/>
                          <a:cs typeface="Arial" panose="020B0604020202020204" pitchFamily="34" charset="0"/>
                        </a:rPr>
                        <a:t>Households</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36,100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32,447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3,653</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89.9%</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3138235997"/>
                  </a:ext>
                </a:extLst>
              </a:tr>
              <a:tr h="207690">
                <a:tc>
                  <a:txBody>
                    <a:bodyPr/>
                    <a:lstStyle/>
                    <a:p>
                      <a:pPr algn="l" fontAlgn="b"/>
                      <a:r>
                        <a:rPr lang="en-US" sz="3600" u="none" strike="noStrike" dirty="0">
                          <a:effectLst/>
                          <a:latin typeface="Arial" panose="020B0604020202020204" pitchFamily="34" charset="0"/>
                          <a:cs typeface="Arial" panose="020B0604020202020204" pitchFamily="34" charset="0"/>
                        </a:rPr>
                        <a:t>Non Profit Institutions (Cur)</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138,427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134,038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4,389</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96.8%</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4032178694"/>
                  </a:ext>
                </a:extLst>
              </a:tr>
              <a:tr h="207690">
                <a:tc>
                  <a:txBody>
                    <a:bodyPr/>
                    <a:lstStyle/>
                    <a:p>
                      <a:pPr algn="l" fontAlgn="b"/>
                      <a:r>
                        <a:rPr lang="en-US" sz="3600" b="1" u="none" strike="noStrike" dirty="0">
                          <a:effectLst/>
                          <a:latin typeface="Arial" panose="020B0604020202020204" pitchFamily="34" charset="0"/>
                          <a:cs typeface="Arial" panose="020B0604020202020204" pitchFamily="34" charset="0"/>
                        </a:rPr>
                        <a:t>PAYMENTS FOR CAPITAL ASSETS</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3480637186"/>
                  </a:ext>
                </a:extLst>
              </a:tr>
              <a:tr h="207690">
                <a:tc>
                  <a:txBody>
                    <a:bodyPr/>
                    <a:lstStyle/>
                    <a:p>
                      <a:pPr algn="l" fontAlgn="b"/>
                      <a:r>
                        <a:rPr lang="en-US" sz="3600" u="none" strike="noStrike" dirty="0">
                          <a:effectLst/>
                          <a:latin typeface="Arial" panose="020B0604020202020204" pitchFamily="34" charset="0"/>
                          <a:cs typeface="Arial" panose="020B0604020202020204" pitchFamily="34" charset="0"/>
                        </a:rPr>
                        <a:t>Machinery and equipment</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2941014786"/>
                  </a:ext>
                </a:extLst>
              </a:tr>
              <a:tr h="207690">
                <a:tc>
                  <a:txBody>
                    <a:bodyPr/>
                    <a:lstStyle/>
                    <a:p>
                      <a:pPr algn="l" fontAlgn="b"/>
                      <a:r>
                        <a:rPr lang="en-US" sz="3600" b="1" u="none" strike="noStrike" dirty="0">
                          <a:effectLst/>
                          <a:latin typeface="Arial" panose="020B0604020202020204" pitchFamily="34" charset="0"/>
                          <a:cs typeface="Arial" panose="020B0604020202020204" pitchFamily="34" charset="0"/>
                        </a:rPr>
                        <a:t>PAYMENTS FOR FINANCIAL ASSETS</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243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243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b="1" i="0" u="none" strike="noStrike" dirty="0">
                          <a:solidFill>
                            <a:srgbClr val="000000"/>
                          </a:solidFill>
                          <a:effectLst/>
                          <a:latin typeface="Arial" panose="020B0604020202020204" pitchFamily="34" charset="0"/>
                          <a:cs typeface="Arial" panose="020B0604020202020204" pitchFamily="34" charset="0"/>
                        </a:rPr>
                        <a:t>-</a:t>
                      </a:r>
                    </a:p>
                  </a:txBody>
                  <a:tcPr marL="6279" marR="6279" marT="6279"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100.0%</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2556478802"/>
                  </a:ext>
                </a:extLst>
              </a:tr>
              <a:tr h="207690">
                <a:tc>
                  <a:txBody>
                    <a:bodyPr/>
                    <a:lstStyle/>
                    <a:p>
                      <a:pPr algn="l" fontAlgn="b"/>
                      <a:r>
                        <a:rPr lang="en-US" sz="3600" b="1" u="none" strike="noStrike" dirty="0">
                          <a:effectLst/>
                          <a:latin typeface="Arial" panose="020B0604020202020204" pitchFamily="34" charset="0"/>
                          <a:cs typeface="Arial" panose="020B0604020202020204" pitchFamily="34" charset="0"/>
                        </a:rPr>
                        <a:t>TOTAL</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1,293,451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1,261,895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31,556</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97.6%</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490927042"/>
                  </a:ext>
                </a:extLst>
              </a:tr>
            </a:tbl>
          </a:graphicData>
        </a:graphic>
      </p:graphicFrame>
      <p:sp>
        <p:nvSpPr>
          <p:cNvPr id="5" name="TextBox 4">
            <a:extLst>
              <a:ext uri="{FF2B5EF4-FFF2-40B4-BE49-F238E27FC236}">
                <a16:creationId xmlns:a16="http://schemas.microsoft.com/office/drawing/2014/main" xmlns="" id="{3CB1B46F-8A9F-FF80-D4FD-D4EB16ACAAAE}"/>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E5E5E"/>
                </a:solidFill>
                <a:effectLst/>
                <a:uLnTx/>
                <a:uFillTx/>
                <a:latin typeface="Helvetica Neue"/>
                <a:sym typeface="Helvetica Neue"/>
              </a:rPr>
              <a:t>86</a:t>
            </a:r>
            <a:endParaRPr kumimoji="0" lang="en-ZA" sz="32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xmlns="" val="2335761395"/>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557BCB86-8084-4382-BBD4-0DA93B988705}"/>
              </a:ext>
            </a:extLst>
          </p:cNvPr>
          <p:cNvSpPr txBox="1"/>
          <p:nvPr/>
        </p:nvSpPr>
        <p:spPr>
          <a:xfrm>
            <a:off x="-68075" y="237494"/>
            <a:ext cx="2452015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PROGRAMME 3:ARTS &amp; CULTURE PROMOTION AND DEVELOPMENT</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sp>
        <p:nvSpPr>
          <p:cNvPr id="4" name="TextBox 3">
            <a:extLst>
              <a:ext uri="{FF2B5EF4-FFF2-40B4-BE49-F238E27FC236}">
                <a16:creationId xmlns:a16="http://schemas.microsoft.com/office/drawing/2014/main" xmlns="" id="{1F0D1AF5-26BE-F6AB-8BB3-CB9EAC13C6B2}"/>
              </a:ext>
            </a:extLst>
          </p:cNvPr>
          <p:cNvSpPr txBox="1"/>
          <p:nvPr/>
        </p:nvSpPr>
        <p:spPr>
          <a:xfrm>
            <a:off x="354253" y="3051845"/>
            <a:ext cx="23691079" cy="9274334"/>
          </a:xfrm>
          <a:prstGeom prst="rect">
            <a:avLst/>
          </a:prstGeom>
          <a:noFill/>
        </p:spPr>
        <p:txBody>
          <a:bodyPr wrap="square">
            <a:spAutoFit/>
          </a:bodyPr>
          <a:lstStyle/>
          <a:p>
            <a:pPr marL="0" marR="0" lvl="0" indent="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0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Compensation of employees </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0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Underspending of R7.7 million due to n</a:t>
            </a:r>
            <a:r>
              <a:rPr kumimoji="0" lang="en-GB" sz="30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umber of positions that had been vacant are already filled and the remainder are at different stages of the selection process.</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GB" sz="30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ZA" sz="30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Goods and services</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0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Underspending of R432 thousands due to progress report for the South African Cultural Observatory received late on 31 March, and invoice only submitted in April from the Nelson Mandela University. </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GB" sz="30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0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Departmental Agencies and Accounts (Cur)</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0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Underspending of R3.5 million owing to:</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0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PESP funds that was declined by 3 entities due to late approval of roll-over by National Treasury; and</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0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Second tranche to PACOFS for the implementation of incubator programme could not be transferred due to irregular PACOFS internal processes.</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US" sz="30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0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Higher Education Institutions (Cur)</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0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Underspending of R1.5 million owing to failure by the University of Stellenbosch to submit compliance documents.</a:t>
            </a:r>
            <a:endParaRPr kumimoji="0" lang="en-GB" sz="30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GB" sz="30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graphicFrame>
        <p:nvGraphicFramePr>
          <p:cNvPr id="5" name="Table 4">
            <a:extLst>
              <a:ext uri="{FF2B5EF4-FFF2-40B4-BE49-F238E27FC236}">
                <a16:creationId xmlns:a16="http://schemas.microsoft.com/office/drawing/2014/main" xmlns="" id="{73E55CCD-F384-B955-4DBE-6F5D33F12AE3}"/>
              </a:ext>
            </a:extLst>
          </p:cNvPr>
          <p:cNvGraphicFramePr>
            <a:graphicFrameLocks noGrp="1"/>
          </p:cNvGraphicFramePr>
          <p:nvPr/>
        </p:nvGraphicFramePr>
        <p:xfrm>
          <a:off x="18182456" y="2769270"/>
          <a:ext cx="4474345" cy="934085"/>
        </p:xfrm>
        <a:graphic>
          <a:graphicData uri="http://schemas.openxmlformats.org/drawingml/2006/table">
            <a:tbl>
              <a:tblPr/>
              <a:tblGrid>
                <a:gridCol w="1451139">
                  <a:extLst>
                    <a:ext uri="{9D8B030D-6E8A-4147-A177-3AD203B41FA5}">
                      <a16:colId xmlns:a16="http://schemas.microsoft.com/office/drawing/2014/main" xmlns="" val="2490496129"/>
                    </a:ext>
                  </a:extLst>
                </a:gridCol>
                <a:gridCol w="1451139">
                  <a:extLst>
                    <a:ext uri="{9D8B030D-6E8A-4147-A177-3AD203B41FA5}">
                      <a16:colId xmlns:a16="http://schemas.microsoft.com/office/drawing/2014/main" xmlns="" val="2768179443"/>
                    </a:ext>
                  </a:extLst>
                </a:gridCol>
                <a:gridCol w="1572067">
                  <a:extLst>
                    <a:ext uri="{9D8B030D-6E8A-4147-A177-3AD203B41FA5}">
                      <a16:colId xmlns:a16="http://schemas.microsoft.com/office/drawing/2014/main" xmlns="" val="2976943947"/>
                    </a:ext>
                  </a:extLst>
                </a:gridCol>
              </a:tblGrid>
              <a:tr h="561975">
                <a:tc>
                  <a:txBody>
                    <a:bodyPr/>
                    <a:lstStyle/>
                    <a:p>
                      <a:pPr algn="l" rtl="0" fontAlgn="b"/>
                      <a:r>
                        <a:rPr lang="en-ZA" sz="24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162644126"/>
                  </a:ext>
                </a:extLst>
              </a:tr>
              <a:tr h="285750">
                <a:tc>
                  <a:txBody>
                    <a:bodyPr/>
                    <a:lstStyle/>
                    <a:p>
                      <a:pPr algn="r" rtl="0" fontAlgn="b"/>
                      <a:r>
                        <a:rPr lang="en-ZA" sz="24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400" b="0" i="0" u="none" strike="noStrike" dirty="0">
                          <a:solidFill>
                            <a:srgbClr val="000000"/>
                          </a:solidFill>
                          <a:effectLst/>
                          <a:latin typeface="Calibri" panose="020F0502020204030204" pitchFamily="34" charset="0"/>
                        </a:rPr>
                        <a:t>91.2%</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400" b="0" i="0" u="none" strike="noStrike" dirty="0">
                          <a:solidFill>
                            <a:srgbClr val="000000"/>
                          </a:solidFill>
                          <a:effectLst/>
                          <a:latin typeface="Calibri" panose="020F0502020204030204" pitchFamily="34" charset="0"/>
                        </a:rPr>
                        <a:t>8.8%</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706893943"/>
                  </a:ext>
                </a:extLst>
              </a:tr>
            </a:tbl>
          </a:graphicData>
        </a:graphic>
      </p:graphicFrame>
      <p:graphicFrame>
        <p:nvGraphicFramePr>
          <p:cNvPr id="6" name="Table 5">
            <a:extLst>
              <a:ext uri="{FF2B5EF4-FFF2-40B4-BE49-F238E27FC236}">
                <a16:creationId xmlns:a16="http://schemas.microsoft.com/office/drawing/2014/main" xmlns="" id="{A2025683-5F75-E7DA-867D-9D59750126CF}"/>
              </a:ext>
            </a:extLst>
          </p:cNvPr>
          <p:cNvGraphicFramePr>
            <a:graphicFrameLocks noGrp="1"/>
          </p:cNvGraphicFramePr>
          <p:nvPr/>
        </p:nvGraphicFramePr>
        <p:xfrm>
          <a:off x="18178512" y="4699229"/>
          <a:ext cx="4474345" cy="746760"/>
        </p:xfrm>
        <a:graphic>
          <a:graphicData uri="http://schemas.openxmlformats.org/drawingml/2006/table">
            <a:tbl>
              <a:tblPr/>
              <a:tblGrid>
                <a:gridCol w="1451139">
                  <a:extLst>
                    <a:ext uri="{9D8B030D-6E8A-4147-A177-3AD203B41FA5}">
                      <a16:colId xmlns:a16="http://schemas.microsoft.com/office/drawing/2014/main" xmlns="" val="1839570364"/>
                    </a:ext>
                  </a:extLst>
                </a:gridCol>
                <a:gridCol w="1451139">
                  <a:extLst>
                    <a:ext uri="{9D8B030D-6E8A-4147-A177-3AD203B41FA5}">
                      <a16:colId xmlns:a16="http://schemas.microsoft.com/office/drawing/2014/main" xmlns="" val="1305792327"/>
                    </a:ext>
                  </a:extLst>
                </a:gridCol>
                <a:gridCol w="1572067">
                  <a:extLst>
                    <a:ext uri="{9D8B030D-6E8A-4147-A177-3AD203B41FA5}">
                      <a16:colId xmlns:a16="http://schemas.microsoft.com/office/drawing/2014/main" xmlns="" val="613182062"/>
                    </a:ext>
                  </a:extLst>
                </a:gridCol>
              </a:tblGrid>
              <a:tr h="374650">
                <a:tc>
                  <a:txBody>
                    <a:bodyPr/>
                    <a:lstStyle/>
                    <a:p>
                      <a:pPr algn="l" rtl="0" fontAlgn="b"/>
                      <a:r>
                        <a:rPr lang="en-ZA" sz="24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21684453"/>
                  </a:ext>
                </a:extLst>
              </a:tr>
              <a:tr h="190500">
                <a:tc>
                  <a:txBody>
                    <a:bodyPr/>
                    <a:lstStyle/>
                    <a:p>
                      <a:pPr algn="r" rtl="0" fontAlgn="b"/>
                      <a:r>
                        <a:rPr lang="en-ZA" sz="24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400" b="0" i="0" u="none" strike="noStrike" dirty="0">
                          <a:solidFill>
                            <a:srgbClr val="000000"/>
                          </a:solidFill>
                          <a:effectLst/>
                          <a:latin typeface="Calibri" panose="020F0502020204030204" pitchFamily="34" charset="0"/>
                        </a:rPr>
                        <a:t>99.7%</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400" b="0" i="0" u="none" strike="noStrike" dirty="0">
                          <a:solidFill>
                            <a:srgbClr val="000000"/>
                          </a:solidFill>
                          <a:effectLst/>
                          <a:latin typeface="Calibri" panose="020F0502020204030204" pitchFamily="34" charset="0"/>
                        </a:rPr>
                        <a:t>0.3%</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540230798"/>
                  </a:ext>
                </a:extLst>
              </a:tr>
            </a:tbl>
          </a:graphicData>
        </a:graphic>
      </p:graphicFrame>
      <p:graphicFrame>
        <p:nvGraphicFramePr>
          <p:cNvPr id="7" name="Table 6">
            <a:extLst>
              <a:ext uri="{FF2B5EF4-FFF2-40B4-BE49-F238E27FC236}">
                <a16:creationId xmlns:a16="http://schemas.microsoft.com/office/drawing/2014/main" xmlns="" id="{A036109F-AF63-FF8C-100F-A26207AEA982}"/>
              </a:ext>
            </a:extLst>
          </p:cNvPr>
          <p:cNvGraphicFramePr>
            <a:graphicFrameLocks noGrp="1"/>
          </p:cNvGraphicFramePr>
          <p:nvPr/>
        </p:nvGraphicFramePr>
        <p:xfrm>
          <a:off x="18178511" y="7406437"/>
          <a:ext cx="4474345" cy="746760"/>
        </p:xfrm>
        <a:graphic>
          <a:graphicData uri="http://schemas.openxmlformats.org/drawingml/2006/table">
            <a:tbl>
              <a:tblPr/>
              <a:tblGrid>
                <a:gridCol w="1451139">
                  <a:extLst>
                    <a:ext uri="{9D8B030D-6E8A-4147-A177-3AD203B41FA5}">
                      <a16:colId xmlns:a16="http://schemas.microsoft.com/office/drawing/2014/main" xmlns="" val="3436010343"/>
                    </a:ext>
                  </a:extLst>
                </a:gridCol>
                <a:gridCol w="1451139">
                  <a:extLst>
                    <a:ext uri="{9D8B030D-6E8A-4147-A177-3AD203B41FA5}">
                      <a16:colId xmlns:a16="http://schemas.microsoft.com/office/drawing/2014/main" xmlns="" val="3700414766"/>
                    </a:ext>
                  </a:extLst>
                </a:gridCol>
                <a:gridCol w="1572067">
                  <a:extLst>
                    <a:ext uri="{9D8B030D-6E8A-4147-A177-3AD203B41FA5}">
                      <a16:colId xmlns:a16="http://schemas.microsoft.com/office/drawing/2014/main" xmlns="" val="1455942073"/>
                    </a:ext>
                  </a:extLst>
                </a:gridCol>
              </a:tblGrid>
              <a:tr h="374650">
                <a:tc>
                  <a:txBody>
                    <a:bodyPr/>
                    <a:lstStyle/>
                    <a:p>
                      <a:pPr algn="l" rtl="0" fontAlgn="b"/>
                      <a:r>
                        <a:rPr lang="en-ZA" sz="24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928915691"/>
                  </a:ext>
                </a:extLst>
              </a:tr>
              <a:tr h="190500">
                <a:tc>
                  <a:txBody>
                    <a:bodyPr/>
                    <a:lstStyle/>
                    <a:p>
                      <a:pPr algn="r" rtl="0" fontAlgn="b"/>
                      <a:r>
                        <a:rPr lang="en-ZA" sz="24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400" b="0" i="0" u="none" strike="noStrike" dirty="0">
                          <a:solidFill>
                            <a:srgbClr val="000000"/>
                          </a:solidFill>
                          <a:effectLst/>
                          <a:latin typeface="Calibri" panose="020F0502020204030204" pitchFamily="34" charset="0"/>
                        </a:rPr>
                        <a:t>99.6%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400" b="0" i="0" u="none" strike="noStrike" dirty="0">
                          <a:solidFill>
                            <a:srgbClr val="000000"/>
                          </a:solidFill>
                          <a:effectLst/>
                          <a:latin typeface="Calibri" panose="020F0502020204030204" pitchFamily="34" charset="0"/>
                        </a:rPr>
                        <a:t>0.4%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611791964"/>
                  </a:ext>
                </a:extLst>
              </a:tr>
            </a:tbl>
          </a:graphicData>
        </a:graphic>
      </p:graphicFrame>
      <p:graphicFrame>
        <p:nvGraphicFramePr>
          <p:cNvPr id="8" name="Table 7">
            <a:extLst>
              <a:ext uri="{FF2B5EF4-FFF2-40B4-BE49-F238E27FC236}">
                <a16:creationId xmlns:a16="http://schemas.microsoft.com/office/drawing/2014/main" xmlns="" id="{EC6883ED-1E9C-F0DD-27E5-17539E6E31D2}"/>
              </a:ext>
            </a:extLst>
          </p:cNvPr>
          <p:cNvGraphicFramePr>
            <a:graphicFrameLocks noGrp="1"/>
          </p:cNvGraphicFramePr>
          <p:nvPr/>
        </p:nvGraphicFramePr>
        <p:xfrm>
          <a:off x="18178511" y="10381580"/>
          <a:ext cx="4474345" cy="746760"/>
        </p:xfrm>
        <a:graphic>
          <a:graphicData uri="http://schemas.openxmlformats.org/drawingml/2006/table">
            <a:tbl>
              <a:tblPr/>
              <a:tblGrid>
                <a:gridCol w="1451139">
                  <a:extLst>
                    <a:ext uri="{9D8B030D-6E8A-4147-A177-3AD203B41FA5}">
                      <a16:colId xmlns:a16="http://schemas.microsoft.com/office/drawing/2014/main" xmlns="" val="2034025620"/>
                    </a:ext>
                  </a:extLst>
                </a:gridCol>
                <a:gridCol w="1451139">
                  <a:extLst>
                    <a:ext uri="{9D8B030D-6E8A-4147-A177-3AD203B41FA5}">
                      <a16:colId xmlns:a16="http://schemas.microsoft.com/office/drawing/2014/main" xmlns="" val="445806137"/>
                    </a:ext>
                  </a:extLst>
                </a:gridCol>
                <a:gridCol w="1572067">
                  <a:extLst>
                    <a:ext uri="{9D8B030D-6E8A-4147-A177-3AD203B41FA5}">
                      <a16:colId xmlns:a16="http://schemas.microsoft.com/office/drawing/2014/main" xmlns="" val="2267299723"/>
                    </a:ext>
                  </a:extLst>
                </a:gridCol>
              </a:tblGrid>
              <a:tr h="374650">
                <a:tc>
                  <a:txBody>
                    <a:bodyPr/>
                    <a:lstStyle/>
                    <a:p>
                      <a:pPr algn="l" rtl="0" fontAlgn="b"/>
                      <a:r>
                        <a:rPr lang="en-ZA" sz="24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545880248"/>
                  </a:ext>
                </a:extLst>
              </a:tr>
              <a:tr h="190500">
                <a:tc>
                  <a:txBody>
                    <a:bodyPr/>
                    <a:lstStyle/>
                    <a:p>
                      <a:pPr algn="r" rtl="0" fontAlgn="b"/>
                      <a:r>
                        <a:rPr lang="en-ZA" sz="24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400" b="0" i="0" u="none" strike="noStrike" dirty="0">
                          <a:solidFill>
                            <a:srgbClr val="000000"/>
                          </a:solidFill>
                          <a:effectLst/>
                          <a:latin typeface="Calibri" panose="020F0502020204030204" pitchFamily="34" charset="0"/>
                        </a:rPr>
                        <a:t>74.1%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400" b="0" i="0" u="none" strike="noStrike" dirty="0">
                          <a:solidFill>
                            <a:srgbClr val="000000"/>
                          </a:solidFill>
                          <a:effectLst/>
                          <a:latin typeface="Calibri" panose="020F0502020204030204" pitchFamily="34" charset="0"/>
                        </a:rPr>
                        <a:t>25.9%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767649718"/>
                  </a:ext>
                </a:extLst>
              </a:tr>
            </a:tbl>
          </a:graphicData>
        </a:graphic>
      </p:graphicFrame>
      <p:sp>
        <p:nvSpPr>
          <p:cNvPr id="9" name="TextBox 8">
            <a:extLst>
              <a:ext uri="{FF2B5EF4-FFF2-40B4-BE49-F238E27FC236}">
                <a16:creationId xmlns:a16="http://schemas.microsoft.com/office/drawing/2014/main" xmlns="" id="{086AD449-CF26-41A7-BCE6-09F548D6B1D6}"/>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5E5E5E"/>
                </a:solidFill>
                <a:effectLst/>
                <a:uLnTx/>
                <a:uFillTx/>
                <a:latin typeface="Helvetica Neue"/>
                <a:sym typeface="Helvetica Neue"/>
              </a:rPr>
              <a:t>87</a:t>
            </a:r>
          </a:p>
        </p:txBody>
      </p:sp>
    </p:spTree>
    <p:extLst>
      <p:ext uri="{BB962C8B-B14F-4D97-AF65-F5344CB8AC3E}">
        <p14:creationId xmlns:p14="http://schemas.microsoft.com/office/powerpoint/2010/main" xmlns="" val="1624163382"/>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557BCB86-8084-4382-BBD4-0DA93B988705}"/>
              </a:ext>
            </a:extLst>
          </p:cNvPr>
          <p:cNvSpPr txBox="1"/>
          <p:nvPr/>
        </p:nvSpPr>
        <p:spPr>
          <a:xfrm>
            <a:off x="-68075" y="237494"/>
            <a:ext cx="2452015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PROGRAMME 3:ARTS &amp; CULTURE PROMOTION AND DEVELOPMENT</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sp>
        <p:nvSpPr>
          <p:cNvPr id="4" name="TextBox 3">
            <a:extLst>
              <a:ext uri="{FF2B5EF4-FFF2-40B4-BE49-F238E27FC236}">
                <a16:creationId xmlns:a16="http://schemas.microsoft.com/office/drawing/2014/main" xmlns="" id="{9B8792B7-D321-3355-3079-5BA3A0DC6B5E}"/>
              </a:ext>
            </a:extLst>
          </p:cNvPr>
          <p:cNvSpPr txBox="1"/>
          <p:nvPr/>
        </p:nvSpPr>
        <p:spPr>
          <a:xfrm>
            <a:off x="326563" y="2724365"/>
            <a:ext cx="23583304" cy="10741402"/>
          </a:xfrm>
          <a:prstGeom prst="rect">
            <a:avLst/>
          </a:prstGeom>
          <a:noFill/>
        </p:spPr>
        <p:txBody>
          <a:bodyPr wrap="square">
            <a:spAutoFit/>
          </a:bodyPr>
          <a:lstStyle/>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endParaRPr kumimoji="0" lang="en-US" sz="34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4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Public Corporations &amp; Private Enterprises (Cur)</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4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Underspending of R10.3 million as a result of the following: </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4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There were difficulties with obtaining compliance documents from beneficiaries to complete contracts as the arts and culture sector is gradually recovering from the detrimental effects of Covid-19 regulations; </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4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capacity from DSAC support units especially around contracting was not sufficiently matched to the high numbers of applications that were approved for 2021/22 open call; and</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4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item creation process took longer than anticipated which resulted in a trickling effect on all other subsequent process that needed to be completed.</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US" sz="34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4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Non-Profit Institutions (Cur)</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4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Underspending of R4.4 million is due to:</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4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Last tranche to the Moral Regeneration Movement which could not be made due to non submission of audited financial report; </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4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Community arts development programmes budgeted for under NPIs were later discovered to be Departmental Agencies and they were paid as such; and</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4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Less requests for Deputy Minister’s financial assistance.</a:t>
            </a:r>
            <a:endParaRPr kumimoji="0" lang="en-GB" sz="34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GB" sz="34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graphicFrame>
        <p:nvGraphicFramePr>
          <p:cNvPr id="5" name="Table 4">
            <a:extLst>
              <a:ext uri="{FF2B5EF4-FFF2-40B4-BE49-F238E27FC236}">
                <a16:creationId xmlns:a16="http://schemas.microsoft.com/office/drawing/2014/main" xmlns="" id="{360D3AC5-1620-4A7E-0ACC-9046FCCCEB72}"/>
              </a:ext>
            </a:extLst>
          </p:cNvPr>
          <p:cNvGraphicFramePr>
            <a:graphicFrameLocks noGrp="1"/>
          </p:cNvGraphicFramePr>
          <p:nvPr/>
        </p:nvGraphicFramePr>
        <p:xfrm>
          <a:off x="18572088" y="3033441"/>
          <a:ext cx="4389513" cy="1295234"/>
        </p:xfrm>
        <a:graphic>
          <a:graphicData uri="http://schemas.openxmlformats.org/drawingml/2006/table">
            <a:tbl>
              <a:tblPr/>
              <a:tblGrid>
                <a:gridCol w="1423626">
                  <a:extLst>
                    <a:ext uri="{9D8B030D-6E8A-4147-A177-3AD203B41FA5}">
                      <a16:colId xmlns:a16="http://schemas.microsoft.com/office/drawing/2014/main" xmlns="" val="581288516"/>
                    </a:ext>
                  </a:extLst>
                </a:gridCol>
                <a:gridCol w="1423626">
                  <a:extLst>
                    <a:ext uri="{9D8B030D-6E8A-4147-A177-3AD203B41FA5}">
                      <a16:colId xmlns:a16="http://schemas.microsoft.com/office/drawing/2014/main" xmlns="" val="1704349381"/>
                    </a:ext>
                  </a:extLst>
                </a:gridCol>
                <a:gridCol w="1542261">
                  <a:extLst>
                    <a:ext uri="{9D8B030D-6E8A-4147-A177-3AD203B41FA5}">
                      <a16:colId xmlns:a16="http://schemas.microsoft.com/office/drawing/2014/main" xmlns="" val="2140284117"/>
                    </a:ext>
                  </a:extLst>
                </a:gridCol>
              </a:tblGrid>
              <a:tr h="858638">
                <a:tc>
                  <a:txBody>
                    <a:bodyPr/>
                    <a:lstStyle/>
                    <a:p>
                      <a:pPr algn="l" rtl="0" fontAlgn="b"/>
                      <a:r>
                        <a:rPr lang="en-ZA" sz="26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6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6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75500980"/>
                  </a:ext>
                </a:extLst>
              </a:tr>
              <a:tr h="436596">
                <a:tc>
                  <a:txBody>
                    <a:bodyPr/>
                    <a:lstStyle/>
                    <a:p>
                      <a:pPr algn="r" rtl="0" fontAlgn="b"/>
                      <a:r>
                        <a:rPr lang="en-ZA" sz="26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600" b="0" i="0" u="none" strike="noStrike" dirty="0">
                          <a:solidFill>
                            <a:srgbClr val="000000"/>
                          </a:solidFill>
                          <a:effectLst/>
                          <a:latin typeface="Calibri" panose="020F0502020204030204" pitchFamily="34" charset="0"/>
                        </a:rPr>
                        <a:t>90.6%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600" b="0" i="0" u="none" strike="noStrike" dirty="0">
                          <a:solidFill>
                            <a:srgbClr val="000000"/>
                          </a:solidFill>
                          <a:effectLst/>
                          <a:latin typeface="Calibri" panose="020F0502020204030204" pitchFamily="34" charset="0"/>
                        </a:rPr>
                        <a:t>9.4%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399722414"/>
                  </a:ext>
                </a:extLst>
              </a:tr>
            </a:tbl>
          </a:graphicData>
        </a:graphic>
      </p:graphicFrame>
      <p:graphicFrame>
        <p:nvGraphicFramePr>
          <p:cNvPr id="6" name="Table 5">
            <a:extLst>
              <a:ext uri="{FF2B5EF4-FFF2-40B4-BE49-F238E27FC236}">
                <a16:creationId xmlns:a16="http://schemas.microsoft.com/office/drawing/2014/main" xmlns="" id="{CEFB6C1F-1E36-1B90-1951-2CBBCC524EC0}"/>
              </a:ext>
            </a:extLst>
          </p:cNvPr>
          <p:cNvGraphicFramePr>
            <a:graphicFrameLocks noGrp="1"/>
          </p:cNvGraphicFramePr>
          <p:nvPr/>
        </p:nvGraphicFramePr>
        <p:xfrm>
          <a:off x="18572088" y="8249604"/>
          <a:ext cx="4389513" cy="1295234"/>
        </p:xfrm>
        <a:graphic>
          <a:graphicData uri="http://schemas.openxmlformats.org/drawingml/2006/table">
            <a:tbl>
              <a:tblPr/>
              <a:tblGrid>
                <a:gridCol w="1423626">
                  <a:extLst>
                    <a:ext uri="{9D8B030D-6E8A-4147-A177-3AD203B41FA5}">
                      <a16:colId xmlns:a16="http://schemas.microsoft.com/office/drawing/2014/main" xmlns="" val="2226542531"/>
                    </a:ext>
                  </a:extLst>
                </a:gridCol>
                <a:gridCol w="1423626">
                  <a:extLst>
                    <a:ext uri="{9D8B030D-6E8A-4147-A177-3AD203B41FA5}">
                      <a16:colId xmlns:a16="http://schemas.microsoft.com/office/drawing/2014/main" xmlns="" val="3052294133"/>
                    </a:ext>
                  </a:extLst>
                </a:gridCol>
                <a:gridCol w="1542261">
                  <a:extLst>
                    <a:ext uri="{9D8B030D-6E8A-4147-A177-3AD203B41FA5}">
                      <a16:colId xmlns:a16="http://schemas.microsoft.com/office/drawing/2014/main" xmlns="" val="3225744012"/>
                    </a:ext>
                  </a:extLst>
                </a:gridCol>
              </a:tblGrid>
              <a:tr h="858638">
                <a:tc>
                  <a:txBody>
                    <a:bodyPr/>
                    <a:lstStyle/>
                    <a:p>
                      <a:pPr algn="l" rtl="0" fontAlgn="b"/>
                      <a:r>
                        <a:rPr lang="en-ZA" sz="26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6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6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4121248499"/>
                  </a:ext>
                </a:extLst>
              </a:tr>
              <a:tr h="436596">
                <a:tc>
                  <a:txBody>
                    <a:bodyPr/>
                    <a:lstStyle/>
                    <a:p>
                      <a:pPr algn="r" rtl="0" fontAlgn="b"/>
                      <a:r>
                        <a:rPr lang="en-ZA" sz="26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600" b="0" i="0" u="none" strike="noStrike" dirty="0">
                          <a:solidFill>
                            <a:srgbClr val="000000"/>
                          </a:solidFill>
                          <a:effectLst/>
                          <a:latin typeface="Calibri" panose="020F0502020204030204" pitchFamily="34" charset="0"/>
                        </a:rPr>
                        <a:t>96.8%</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600" b="0" i="0" u="none" strike="noStrike" dirty="0">
                          <a:solidFill>
                            <a:srgbClr val="000000"/>
                          </a:solidFill>
                          <a:effectLst/>
                          <a:latin typeface="Calibri" panose="020F0502020204030204" pitchFamily="34" charset="0"/>
                        </a:rPr>
                        <a:t>3.2%</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998276821"/>
                  </a:ext>
                </a:extLst>
              </a:tr>
            </a:tbl>
          </a:graphicData>
        </a:graphic>
      </p:graphicFrame>
      <p:sp>
        <p:nvSpPr>
          <p:cNvPr id="7" name="TextBox 6">
            <a:extLst>
              <a:ext uri="{FF2B5EF4-FFF2-40B4-BE49-F238E27FC236}">
                <a16:creationId xmlns:a16="http://schemas.microsoft.com/office/drawing/2014/main" xmlns="" id="{D482DEB8-622F-BDFB-BE12-DEF88E5C4D64}"/>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5E5E5E"/>
                </a:solidFill>
                <a:effectLst/>
                <a:uLnTx/>
                <a:uFillTx/>
                <a:latin typeface="Helvetica Neue"/>
                <a:sym typeface="Helvetica Neue"/>
              </a:rPr>
              <a:t>88</a:t>
            </a:r>
          </a:p>
        </p:txBody>
      </p:sp>
    </p:spTree>
    <p:extLst>
      <p:ext uri="{BB962C8B-B14F-4D97-AF65-F5344CB8AC3E}">
        <p14:creationId xmlns:p14="http://schemas.microsoft.com/office/powerpoint/2010/main" xmlns="" val="954695200"/>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557BCB86-8084-4382-BBD4-0DA93B988705}"/>
              </a:ext>
            </a:extLst>
          </p:cNvPr>
          <p:cNvSpPr txBox="1"/>
          <p:nvPr/>
        </p:nvSpPr>
        <p:spPr>
          <a:xfrm>
            <a:off x="-68075" y="237494"/>
            <a:ext cx="2452015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PROGRAMME 3:ARTS &amp; CULTURE PROMOTION AND DEVELOPMENT</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sp>
        <p:nvSpPr>
          <p:cNvPr id="7" name="TextBox 6">
            <a:extLst>
              <a:ext uri="{FF2B5EF4-FFF2-40B4-BE49-F238E27FC236}">
                <a16:creationId xmlns:a16="http://schemas.microsoft.com/office/drawing/2014/main" xmlns="" id="{AC269883-E149-5E58-39B0-056AD1F24704}"/>
              </a:ext>
            </a:extLst>
          </p:cNvPr>
          <p:cNvSpPr txBox="1"/>
          <p:nvPr/>
        </p:nvSpPr>
        <p:spPr>
          <a:xfrm>
            <a:off x="326561" y="3262287"/>
            <a:ext cx="23007571" cy="5693866"/>
          </a:xfrm>
          <a:prstGeom prst="rect">
            <a:avLst/>
          </a:prstGeom>
          <a:noFill/>
        </p:spPr>
        <p:txBody>
          <a:bodyPr wrap="square">
            <a:spAutoFit/>
          </a:bodyPr>
          <a:lstStyle/>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Households</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An underspending of R3.7 million is due to:</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There were difficulties with obtaining compliance documents from MGE beneficiaries to complete contracts as the arts and culture sector is gradually recovering from the detrimental effects of Covid-19 regulations; and</a:t>
            </a: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v"/>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The capacity from DSAC support units especially around contracting was not sufficiently matched to the high numbers of applications that were approved for 2021/22 MGE open call.</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GB"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GB" sz="36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graphicFrame>
        <p:nvGraphicFramePr>
          <p:cNvPr id="8" name="Table 7">
            <a:extLst>
              <a:ext uri="{FF2B5EF4-FFF2-40B4-BE49-F238E27FC236}">
                <a16:creationId xmlns:a16="http://schemas.microsoft.com/office/drawing/2014/main" xmlns="" id="{4399D7D2-9E8F-F18C-A918-589AFCFB05A9}"/>
              </a:ext>
            </a:extLst>
          </p:cNvPr>
          <p:cNvGraphicFramePr>
            <a:graphicFrameLocks noGrp="1"/>
          </p:cNvGraphicFramePr>
          <p:nvPr/>
        </p:nvGraphicFramePr>
        <p:xfrm>
          <a:off x="18186400" y="3736420"/>
          <a:ext cx="4795993" cy="805180"/>
        </p:xfrm>
        <a:graphic>
          <a:graphicData uri="http://schemas.openxmlformats.org/drawingml/2006/table">
            <a:tbl>
              <a:tblPr/>
              <a:tblGrid>
                <a:gridCol w="1555457">
                  <a:extLst>
                    <a:ext uri="{9D8B030D-6E8A-4147-A177-3AD203B41FA5}">
                      <a16:colId xmlns:a16="http://schemas.microsoft.com/office/drawing/2014/main" xmlns="" val="1037792402"/>
                    </a:ext>
                  </a:extLst>
                </a:gridCol>
                <a:gridCol w="1555457">
                  <a:extLst>
                    <a:ext uri="{9D8B030D-6E8A-4147-A177-3AD203B41FA5}">
                      <a16:colId xmlns:a16="http://schemas.microsoft.com/office/drawing/2014/main" xmlns="" val="719566247"/>
                    </a:ext>
                  </a:extLst>
                </a:gridCol>
                <a:gridCol w="1685079">
                  <a:extLst>
                    <a:ext uri="{9D8B030D-6E8A-4147-A177-3AD203B41FA5}">
                      <a16:colId xmlns:a16="http://schemas.microsoft.com/office/drawing/2014/main" xmlns="" val="2267718356"/>
                    </a:ext>
                  </a:extLst>
                </a:gridCol>
              </a:tblGrid>
              <a:tr h="374650">
                <a:tc>
                  <a:txBody>
                    <a:bodyPr/>
                    <a:lstStyle/>
                    <a:p>
                      <a:pPr algn="l" rtl="0" fontAlgn="b"/>
                      <a:r>
                        <a:rPr lang="en-ZA" sz="26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6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6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841983070"/>
                  </a:ext>
                </a:extLst>
              </a:tr>
              <a:tr h="190500">
                <a:tc>
                  <a:txBody>
                    <a:bodyPr/>
                    <a:lstStyle/>
                    <a:p>
                      <a:pPr algn="r" rtl="0" fontAlgn="b"/>
                      <a:r>
                        <a:rPr lang="en-ZA" sz="26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600" b="0" i="0" u="none" strike="noStrike" dirty="0">
                          <a:solidFill>
                            <a:srgbClr val="000000"/>
                          </a:solidFill>
                          <a:effectLst/>
                          <a:latin typeface="Calibri" panose="020F0502020204030204" pitchFamily="34" charset="0"/>
                        </a:rPr>
                        <a:t>89.9%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600" b="0" i="0" u="none" strike="noStrike" dirty="0">
                          <a:solidFill>
                            <a:srgbClr val="000000"/>
                          </a:solidFill>
                          <a:effectLst/>
                          <a:latin typeface="Calibri" panose="020F0502020204030204" pitchFamily="34" charset="0"/>
                        </a:rPr>
                        <a:t>10.1%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271342866"/>
                  </a:ext>
                </a:extLst>
              </a:tr>
            </a:tbl>
          </a:graphicData>
        </a:graphic>
      </p:graphicFrame>
      <p:sp>
        <p:nvSpPr>
          <p:cNvPr id="10" name="TextBox 9">
            <a:extLst>
              <a:ext uri="{FF2B5EF4-FFF2-40B4-BE49-F238E27FC236}">
                <a16:creationId xmlns:a16="http://schemas.microsoft.com/office/drawing/2014/main" xmlns="" id="{D9A6D46D-1552-FB7B-E759-0FCEB157EBDA}"/>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5E5E5E"/>
                </a:solidFill>
                <a:effectLst/>
                <a:uLnTx/>
                <a:uFillTx/>
                <a:latin typeface="Helvetica Neue"/>
                <a:sym typeface="Helvetica Neue"/>
              </a:rPr>
              <a:t>89</a:t>
            </a:r>
          </a:p>
        </p:txBody>
      </p:sp>
    </p:spTree>
    <p:extLst>
      <p:ext uri="{BB962C8B-B14F-4D97-AF65-F5344CB8AC3E}">
        <p14:creationId xmlns:p14="http://schemas.microsoft.com/office/powerpoint/2010/main" xmlns="" val="326895159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AEB7945-3720-428F-871D-76AFAA732E4A}"/>
              </a:ext>
            </a:extLst>
          </p:cNvPr>
          <p:cNvGraphicFramePr>
            <a:graphicFrameLocks noGrp="1"/>
          </p:cNvGraphicFramePr>
          <p:nvPr>
            <p:extLst>
              <p:ext uri="{D42A27DB-BD31-4B8C-83A1-F6EECF244321}">
                <p14:modId xmlns:p14="http://schemas.microsoft.com/office/powerpoint/2010/main" xmlns="" val="1201364577"/>
              </p:ext>
            </p:extLst>
          </p:nvPr>
        </p:nvGraphicFramePr>
        <p:xfrm>
          <a:off x="219739" y="3013856"/>
          <a:ext cx="23944519" cy="8994833"/>
        </p:xfrm>
        <a:graphic>
          <a:graphicData uri="http://schemas.openxmlformats.org/drawingml/2006/table">
            <a:tbl>
              <a:tblPr firstRow="1" bandRow="1">
                <a:tableStyleId>{93296810-A885-4BE3-A3E7-6D5BEEA58F35}</a:tableStyleId>
              </a:tblPr>
              <a:tblGrid>
                <a:gridCol w="4635795">
                  <a:extLst>
                    <a:ext uri="{9D8B030D-6E8A-4147-A177-3AD203B41FA5}">
                      <a16:colId xmlns:a16="http://schemas.microsoft.com/office/drawing/2014/main" xmlns="" val="3371313815"/>
                    </a:ext>
                  </a:extLst>
                </a:gridCol>
                <a:gridCol w="19308724">
                  <a:extLst>
                    <a:ext uri="{9D8B030D-6E8A-4147-A177-3AD203B41FA5}">
                      <a16:colId xmlns:a16="http://schemas.microsoft.com/office/drawing/2014/main" xmlns="" val="2109418613"/>
                    </a:ext>
                  </a:extLst>
                </a:gridCol>
              </a:tblGrid>
              <a:tr h="771329">
                <a:tc gridSpan="2">
                  <a:txBody>
                    <a:bodyPr/>
                    <a:lstStyle/>
                    <a:p>
                      <a:pPr algn="ctr"/>
                      <a:r>
                        <a:rPr lang="en-GB" sz="4000" dirty="0">
                          <a:latin typeface="Calibri" panose="020F0502020204030204" pitchFamily="34" charset="0"/>
                          <a:cs typeface="Calibri" panose="020F0502020204030204" pitchFamily="34" charset="0"/>
                        </a:rPr>
                        <a:t>LIST OF  NOT ACHIEVE</a:t>
                      </a:r>
                      <a:r>
                        <a:rPr lang="en-GB" sz="4000" baseline="0" dirty="0">
                          <a:latin typeface="Calibri" panose="020F0502020204030204" pitchFamily="34" charset="0"/>
                          <a:cs typeface="Calibri" panose="020F0502020204030204" pitchFamily="34" charset="0"/>
                        </a:rPr>
                        <a:t>D TARGETS</a:t>
                      </a:r>
                      <a:endParaRPr lang="en-US" sz="4000" dirty="0">
                        <a:latin typeface="Calibri" panose="020F0502020204030204" pitchFamily="34" charset="0"/>
                        <a:cs typeface="Calibri" panose="020F0502020204030204" pitchFamily="34" charset="0"/>
                      </a:endParaRPr>
                    </a:p>
                  </a:txBody>
                  <a:tcPr>
                    <a:solidFill>
                      <a:srgbClr val="E3801E"/>
                    </a:solidFill>
                  </a:tcPr>
                </a:tc>
                <a:tc hMerge="1">
                  <a:txBody>
                    <a:bodyPr/>
                    <a:lstStyle/>
                    <a:p>
                      <a:endParaRPr lang="en-US" dirty="0"/>
                    </a:p>
                  </a:txBody>
                  <a:tcPr/>
                </a:tc>
                <a:extLst>
                  <a:ext uri="{0D108BD9-81ED-4DB2-BD59-A6C34878D82A}">
                    <a16:rowId xmlns:a16="http://schemas.microsoft.com/office/drawing/2014/main" xmlns="" val="2915825840"/>
                  </a:ext>
                </a:extLst>
              </a:tr>
              <a:tr h="733234">
                <a:tc grid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PROGRAMME 2: RDSP</a:t>
                      </a:r>
                    </a:p>
                  </a:txBody>
                  <a:tcPr>
                    <a:lnB w="12700" cap="flat" cmpd="sng" algn="ctr">
                      <a:solidFill>
                        <a:schemeClr val="tx1"/>
                      </a:solidFill>
                      <a:prstDash val="solid"/>
                      <a:round/>
                      <a:headEnd type="none" w="med" len="med"/>
                      <a:tailEnd type="none" w="med" len="med"/>
                    </a:lnB>
                    <a:solidFill>
                      <a:srgbClr val="FCDDCF"/>
                    </a:solidFill>
                  </a:tcPr>
                </a:tc>
                <a:tc hMerge="1">
                  <a:txBody>
                    <a:bodyPr/>
                    <a:lstStyle/>
                    <a:p>
                      <a:pPr algn="just">
                        <a:lnSpc>
                          <a:spcPct val="100000"/>
                        </a:lnSpc>
                        <a:spcAft>
                          <a:spcPts val="0"/>
                        </a:spcAft>
                      </a:pPr>
                      <a:endParaRPr lang="en-GB" sz="16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3278946717"/>
                  </a:ext>
                </a:extLst>
              </a:tr>
              <a:tr h="5656713">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5 out of 11 </a:t>
                      </a:r>
                      <a:r>
                        <a:rPr lang="en-ZA" sz="4000" baseline="0" dirty="0">
                          <a:solidFill>
                            <a:srgbClr val="000000"/>
                          </a:solidFill>
                          <a:latin typeface="Calibri" panose="020F0502020204030204" pitchFamily="34" charset="0"/>
                          <a:cs typeface="Calibri" panose="020F0502020204030204" pitchFamily="34" charset="0"/>
                        </a:rPr>
                        <a:t>indicators were not achieved. 45</a:t>
                      </a:r>
                      <a:r>
                        <a:rPr lang="en-US" sz="4000" baseline="0" dirty="0">
                          <a:solidFill>
                            <a:srgbClr val="000000"/>
                          </a:solidFill>
                          <a:latin typeface="Calibri" panose="020F0502020204030204" pitchFamily="34" charset="0"/>
                          <a:cs typeface="Calibri" panose="020F0502020204030204" pitchFamily="34" charset="0"/>
                        </a:rPr>
                        <a:t>% (5/11).</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ZA"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marL="571500" marR="0" lvl="0" indent="-5715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ZA"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RDSP: 2.3  No. of people actively participating in organised sport and active recreation.</a:t>
                      </a:r>
                    </a:p>
                    <a:p>
                      <a:pPr marL="571500" marR="0" lvl="0" indent="-5715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ZA"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RDSP: 2.6  No. of learners in the National School Sport Championship per year.</a:t>
                      </a:r>
                    </a:p>
                    <a:p>
                      <a:pPr marL="571500" marR="0" lvl="0" indent="-5715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ZA"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RDSP: 2.8   No Percentage of Federations meeting 50% or more of all prescribed</a:t>
                      </a:r>
                    </a:p>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ZA"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charter transformation targets.</a:t>
                      </a:r>
                    </a:p>
                    <a:p>
                      <a:pPr marL="571500" marR="0" lvl="0" indent="-5715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ZA"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RDSP: 2.10 No. of Community outdoor gyms and children’s play parks constructed.</a:t>
                      </a:r>
                    </a:p>
                    <a:p>
                      <a:pPr marL="571500" marR="0" lvl="0" indent="-5715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ZA"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RDSP: 2.11  No. of heritage legacy facilities (including the resistance and liberation</a:t>
                      </a:r>
                    </a:p>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ZA"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heritage route sites) developed or maintained to transform the national</a:t>
                      </a:r>
                    </a:p>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ZA"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heritage landscape.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xmlns="" val="2678794350"/>
                  </a:ext>
                </a:extLst>
              </a:tr>
            </a:tbl>
          </a:graphicData>
        </a:graphic>
      </p:graphicFrame>
      <p:sp>
        <p:nvSpPr>
          <p:cNvPr id="3" name="Rectangle 2">
            <a:extLst>
              <a:ext uri="{FF2B5EF4-FFF2-40B4-BE49-F238E27FC236}">
                <a16:creationId xmlns:a16="http://schemas.microsoft.com/office/drawing/2014/main" xmlns="" id="{675E9943-6973-4B3F-B921-84B89CBAC185}"/>
              </a:ext>
            </a:extLst>
          </p:cNvPr>
          <p:cNvSpPr/>
          <p:nvPr/>
        </p:nvSpPr>
        <p:spPr>
          <a:xfrm>
            <a:off x="6291262" y="423885"/>
            <a:ext cx="11801475" cy="1107996"/>
          </a:xfrm>
          <a:prstGeom prst="rect">
            <a:avLst/>
          </a:prstGeom>
        </p:spPr>
        <p:txBody>
          <a:bodyPr wrap="square">
            <a:spAutoFit/>
          </a:bodyPr>
          <a:lstStyle/>
          <a:p>
            <a:r>
              <a:rPr lang="en-ZA" sz="6600" b="1" dirty="0">
                <a:solidFill>
                  <a:srgbClr val="E3801E"/>
                </a:solidFill>
                <a:latin typeface="Calibri" panose="020F0502020204030204" pitchFamily="34" charset="0"/>
                <a:cs typeface="Calibri" panose="020F0502020204030204" pitchFamily="34" charset="0"/>
              </a:rPr>
              <a:t>PERFORMANCE</a:t>
            </a:r>
            <a:r>
              <a:rPr lang="en-ZA" b="1" dirty="0">
                <a:solidFill>
                  <a:srgbClr val="E3801E"/>
                </a:solidFill>
                <a:latin typeface="Calibri" panose="020F0502020204030204" pitchFamily="34" charset="0"/>
                <a:cs typeface="Calibri" panose="020F0502020204030204" pitchFamily="34" charset="0"/>
              </a:rPr>
              <a:t>  </a:t>
            </a:r>
            <a:r>
              <a:rPr lang="en-ZA" sz="6600" b="1" dirty="0">
                <a:solidFill>
                  <a:srgbClr val="E3801E"/>
                </a:solidFill>
                <a:latin typeface="Calibri" panose="020F0502020204030204" pitchFamily="34" charset="0"/>
                <a:cs typeface="Calibri" panose="020F0502020204030204" pitchFamily="34" charset="0"/>
              </a:rPr>
              <a:t>OVERVIEW…Cnt</a:t>
            </a:r>
            <a:endParaRPr lang="en-US" b="1" dirty="0">
              <a:solidFill>
                <a:srgbClr val="E3801E"/>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702D8C26-94DB-25A5-517D-BD9CACE10A6D}"/>
              </a:ext>
            </a:extLst>
          </p:cNvPr>
          <p:cNvSpPr txBox="1"/>
          <p:nvPr/>
        </p:nvSpPr>
        <p:spPr>
          <a:xfrm>
            <a:off x="22609891" y="12759803"/>
            <a:ext cx="129785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US" sz="3200" dirty="0"/>
              <a:t>9</a:t>
            </a:r>
            <a:endParaRPr kumimoji="0" lang="en-ZA" sz="32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xmlns="" val="4112202199"/>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8258D58D-77B9-4480-8022-F2EA9A880B4B}"/>
              </a:ext>
            </a:extLst>
          </p:cNvPr>
          <p:cNvSpPr txBox="1"/>
          <p:nvPr/>
        </p:nvSpPr>
        <p:spPr>
          <a:xfrm>
            <a:off x="-68075" y="745325"/>
            <a:ext cx="2452015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PROGRAMME 4:HERITAGE PROMOTION &amp; PRESERVATION</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graphicFrame>
        <p:nvGraphicFramePr>
          <p:cNvPr id="3" name="Table 2">
            <a:extLst>
              <a:ext uri="{FF2B5EF4-FFF2-40B4-BE49-F238E27FC236}">
                <a16:creationId xmlns:a16="http://schemas.microsoft.com/office/drawing/2014/main" xmlns="" id="{2FF1DF03-0E34-3D01-FF22-732F421D2CDD}"/>
              </a:ext>
            </a:extLst>
          </p:cNvPr>
          <p:cNvGraphicFramePr>
            <a:graphicFrameLocks noGrp="1"/>
          </p:cNvGraphicFramePr>
          <p:nvPr>
            <p:extLst>
              <p:ext uri="{D42A27DB-BD31-4B8C-83A1-F6EECF244321}">
                <p14:modId xmlns:p14="http://schemas.microsoft.com/office/powerpoint/2010/main" xmlns="" val="3186051283"/>
              </p:ext>
            </p:extLst>
          </p:nvPr>
        </p:nvGraphicFramePr>
        <p:xfrm>
          <a:off x="311726" y="2864761"/>
          <a:ext cx="23691273" cy="10423803"/>
        </p:xfrm>
        <a:graphic>
          <a:graphicData uri="http://schemas.openxmlformats.org/drawingml/2006/table">
            <a:tbl>
              <a:tblPr>
                <a:tableStyleId>{5C22544A-7EE6-4342-B048-85BDC9FD1C3A}</a:tableStyleId>
              </a:tblPr>
              <a:tblGrid>
                <a:gridCol w="8418191">
                  <a:extLst>
                    <a:ext uri="{9D8B030D-6E8A-4147-A177-3AD203B41FA5}">
                      <a16:colId xmlns:a16="http://schemas.microsoft.com/office/drawing/2014/main" xmlns="" val="2202665000"/>
                    </a:ext>
                  </a:extLst>
                </a:gridCol>
                <a:gridCol w="3577729">
                  <a:extLst>
                    <a:ext uri="{9D8B030D-6E8A-4147-A177-3AD203B41FA5}">
                      <a16:colId xmlns:a16="http://schemas.microsoft.com/office/drawing/2014/main" xmlns="" val="4115059315"/>
                    </a:ext>
                  </a:extLst>
                </a:gridCol>
                <a:gridCol w="4209094">
                  <a:extLst>
                    <a:ext uri="{9D8B030D-6E8A-4147-A177-3AD203B41FA5}">
                      <a16:colId xmlns:a16="http://schemas.microsoft.com/office/drawing/2014/main" xmlns="" val="2767704898"/>
                    </a:ext>
                  </a:extLst>
                </a:gridCol>
                <a:gridCol w="2897685">
                  <a:extLst>
                    <a:ext uri="{9D8B030D-6E8A-4147-A177-3AD203B41FA5}">
                      <a16:colId xmlns:a16="http://schemas.microsoft.com/office/drawing/2014/main" xmlns="" val="1403547378"/>
                    </a:ext>
                  </a:extLst>
                </a:gridCol>
                <a:gridCol w="4588574">
                  <a:extLst>
                    <a:ext uri="{9D8B030D-6E8A-4147-A177-3AD203B41FA5}">
                      <a16:colId xmlns:a16="http://schemas.microsoft.com/office/drawing/2014/main" xmlns="" val="2265129935"/>
                    </a:ext>
                  </a:extLst>
                </a:gridCol>
              </a:tblGrid>
              <a:tr h="959094">
                <a:tc>
                  <a:txBody>
                    <a:bodyPr/>
                    <a:lstStyle/>
                    <a:p>
                      <a:pPr marL="0" algn="l" defTabSz="914400" rtl="0" eaLnBrk="1" fontAlgn="b" latinLnBrk="0" hangingPunct="1"/>
                      <a:r>
                        <a:rPr lang="en-US" sz="3400" b="1" u="none" strike="noStrike" kern="1200" dirty="0">
                          <a:solidFill>
                            <a:schemeClr val="bg1"/>
                          </a:solidFill>
                          <a:effectLst/>
                          <a:latin typeface="+mn-lt"/>
                          <a:ea typeface="+mn-ea"/>
                          <a:cs typeface="+mn-cs"/>
                        </a:rPr>
                        <a:t>Sub-programme</a:t>
                      </a:r>
                    </a:p>
                  </a:txBody>
                  <a:tcPr marL="6036" marR="6036" marT="6036" marB="0" anchor="b">
                    <a:solidFill>
                      <a:srgbClr val="F5981B"/>
                    </a:solidFill>
                  </a:tcPr>
                </a:tc>
                <a:tc>
                  <a:txBody>
                    <a:bodyPr/>
                    <a:lstStyle/>
                    <a:p>
                      <a:pPr marL="0" algn="r" defTabSz="914400" rtl="0" eaLnBrk="1" fontAlgn="b" latinLnBrk="0" hangingPunct="1"/>
                      <a:r>
                        <a:rPr lang="en-US" sz="3400" b="1" u="none" strike="noStrike" kern="1200" dirty="0">
                          <a:solidFill>
                            <a:schemeClr val="bg1"/>
                          </a:solidFill>
                          <a:effectLst/>
                          <a:latin typeface="+mn-lt"/>
                          <a:ea typeface="+mn-ea"/>
                          <a:cs typeface="+mn-cs"/>
                        </a:rPr>
                        <a:t> Final Appropriation  </a:t>
                      </a:r>
                    </a:p>
                  </a:txBody>
                  <a:tcPr marL="6036" marR="6036" marT="6036" marB="0" anchor="b">
                    <a:solidFill>
                      <a:srgbClr val="F5981B"/>
                    </a:solidFill>
                  </a:tcPr>
                </a:tc>
                <a:tc>
                  <a:txBody>
                    <a:bodyPr/>
                    <a:lstStyle/>
                    <a:p>
                      <a:pPr marL="0" algn="r" defTabSz="914400" rtl="0" eaLnBrk="1" fontAlgn="b" latinLnBrk="0" hangingPunct="1"/>
                      <a:r>
                        <a:rPr lang="en-GB" sz="3400" b="1" u="none" strike="noStrike" kern="1200" dirty="0">
                          <a:solidFill>
                            <a:schemeClr val="bg1"/>
                          </a:solidFill>
                          <a:effectLst/>
                          <a:latin typeface="+mn-lt"/>
                          <a:ea typeface="+mn-ea"/>
                          <a:cs typeface="+mn-cs"/>
                        </a:rPr>
                        <a:t> Actual expenditure 31 March 2022  </a:t>
                      </a:r>
                    </a:p>
                  </a:txBody>
                  <a:tcPr marL="6036" marR="6036" marT="6036" marB="0" anchor="b">
                    <a:solidFill>
                      <a:srgbClr val="F5981B"/>
                    </a:solidFill>
                  </a:tcPr>
                </a:tc>
                <a:tc>
                  <a:txBody>
                    <a:bodyPr/>
                    <a:lstStyle/>
                    <a:p>
                      <a:pPr marL="0" algn="r" defTabSz="914400" rtl="0" eaLnBrk="1" fontAlgn="b" latinLnBrk="0" hangingPunct="1"/>
                      <a:r>
                        <a:rPr lang="en-GB" sz="3400" b="1" u="none" strike="noStrike" kern="1200" dirty="0">
                          <a:solidFill>
                            <a:schemeClr val="bg1"/>
                          </a:solidFill>
                          <a:effectLst/>
                          <a:latin typeface="+mn-lt"/>
                          <a:ea typeface="+mn-ea"/>
                          <a:cs typeface="+mn-cs"/>
                        </a:rPr>
                        <a:t>Variance</a:t>
                      </a:r>
                    </a:p>
                  </a:txBody>
                  <a:tcPr marL="6036" marR="6036" marT="6036" marB="0" anchor="b">
                    <a:solidFill>
                      <a:srgbClr val="F5981B"/>
                    </a:solidFill>
                  </a:tcPr>
                </a:tc>
                <a:tc>
                  <a:txBody>
                    <a:bodyPr/>
                    <a:lstStyle/>
                    <a:p>
                      <a:pPr marL="0" algn="r" defTabSz="914400" rtl="0" eaLnBrk="1" fontAlgn="b" latinLnBrk="0" hangingPunct="1"/>
                      <a:r>
                        <a:rPr lang="en-US" sz="3400" b="1" u="none" strike="noStrike" kern="1200" dirty="0">
                          <a:solidFill>
                            <a:schemeClr val="bg1"/>
                          </a:solidFill>
                          <a:effectLst/>
                          <a:latin typeface="+mn-lt"/>
                          <a:ea typeface="+mn-ea"/>
                          <a:cs typeface="+mn-cs"/>
                        </a:rPr>
                        <a:t>Expenditure as % of final appropriation</a:t>
                      </a:r>
                    </a:p>
                  </a:txBody>
                  <a:tcPr marL="6036" marR="6036" marT="6036" marB="0" anchor="b">
                    <a:solidFill>
                      <a:srgbClr val="F5981B"/>
                    </a:solidFill>
                  </a:tcPr>
                </a:tc>
                <a:extLst>
                  <a:ext uri="{0D108BD9-81ED-4DB2-BD59-A6C34878D82A}">
                    <a16:rowId xmlns:a16="http://schemas.microsoft.com/office/drawing/2014/main" xmlns="" val="2949108054"/>
                  </a:ext>
                </a:extLst>
              </a:tr>
              <a:tr h="990160">
                <a:tc>
                  <a:txBody>
                    <a:bodyPr/>
                    <a:lstStyle/>
                    <a:p>
                      <a:pPr algn="l" fontAlgn="b"/>
                      <a:r>
                        <a:rPr lang="en-US" sz="3400" b="0" u="none" strike="noStrike" dirty="0">
                          <a:effectLst/>
                          <a:latin typeface="Arial" panose="020B0604020202020204" pitchFamily="34" charset="0"/>
                          <a:cs typeface="Arial" panose="020B0604020202020204" pitchFamily="34" charset="0"/>
                        </a:rPr>
                        <a:t>Heritage Promotion</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                      65,067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62,481</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i="0" u="none" strike="noStrike" dirty="0">
                          <a:solidFill>
                            <a:srgbClr val="000000"/>
                          </a:solidFill>
                          <a:effectLst/>
                          <a:latin typeface="Arial" panose="020B0604020202020204" pitchFamily="34" charset="0"/>
                          <a:cs typeface="Arial" panose="020B0604020202020204" pitchFamily="34" charset="0"/>
                        </a:rPr>
                        <a:t>2,586</a:t>
                      </a: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96.0%</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1919730029"/>
                  </a:ext>
                </a:extLst>
              </a:tr>
              <a:tr h="990160">
                <a:tc>
                  <a:txBody>
                    <a:bodyPr/>
                    <a:lstStyle/>
                    <a:p>
                      <a:pPr algn="l" fontAlgn="b"/>
                      <a:r>
                        <a:rPr lang="en-US" sz="3400" b="0" i="0" u="none" strike="noStrike" dirty="0">
                          <a:solidFill>
                            <a:srgbClr val="000000"/>
                          </a:solidFill>
                          <a:effectLst/>
                          <a:latin typeface="Arial" panose="020B0604020202020204" pitchFamily="34" charset="0"/>
                          <a:cs typeface="Arial" panose="020B0604020202020204" pitchFamily="34" charset="0"/>
                        </a:rPr>
                        <a:t>National Archive Services</a:t>
                      </a: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                      57,105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46,333</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10,772</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81.1%</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2554724734"/>
                  </a:ext>
                </a:extLst>
              </a:tr>
              <a:tr h="990160">
                <a:tc>
                  <a:txBody>
                    <a:bodyPr/>
                    <a:lstStyle/>
                    <a:p>
                      <a:pPr algn="l" fontAlgn="b"/>
                      <a:endParaRPr lang="en-US" sz="3400" b="0" u="none" strike="noStrike" dirty="0">
                        <a:effectLst/>
                        <a:latin typeface="Arial" panose="020B0604020202020204" pitchFamily="34" charset="0"/>
                        <a:cs typeface="Arial" panose="020B0604020202020204" pitchFamily="34" charset="0"/>
                      </a:endParaRPr>
                    </a:p>
                    <a:p>
                      <a:pPr algn="l" fontAlgn="b"/>
                      <a:r>
                        <a:rPr lang="en-US" sz="3400" b="0" u="none" strike="noStrike" dirty="0">
                          <a:effectLst/>
                          <a:latin typeface="Arial" panose="020B0604020202020204" pitchFamily="34" charset="0"/>
                          <a:cs typeface="Arial" panose="020B0604020202020204" pitchFamily="34" charset="0"/>
                        </a:rPr>
                        <a:t>Heritage Institutions</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650,925</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650,925</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i="0" u="none" strike="noStrike" dirty="0">
                          <a:solidFill>
                            <a:srgbClr val="000000"/>
                          </a:solidFill>
                          <a:effectLst/>
                          <a:latin typeface="Arial" panose="020B0604020202020204" pitchFamily="34" charset="0"/>
                          <a:cs typeface="Arial" panose="020B0604020202020204" pitchFamily="34" charset="0"/>
                        </a:rPr>
                        <a:t>-</a:t>
                      </a:r>
                    </a:p>
                  </a:txBody>
                  <a:tcPr marL="6036" marR="6036" marT="6036" marB="0" anchor="b">
                    <a:noFill/>
                  </a:tcPr>
                </a:tc>
                <a:tc>
                  <a:txBody>
                    <a:bodyPr/>
                    <a:lstStyle/>
                    <a:p>
                      <a:pPr algn="r" fontAlgn="b"/>
                      <a:r>
                        <a:rPr lang="en-US" sz="3400" b="0" i="0" u="none" strike="noStrike" dirty="0">
                          <a:solidFill>
                            <a:srgbClr val="000000"/>
                          </a:solidFill>
                          <a:effectLst/>
                          <a:latin typeface="Arial" panose="020B0604020202020204" pitchFamily="34" charset="0"/>
                          <a:cs typeface="Arial" panose="020B0604020202020204" pitchFamily="34" charset="0"/>
                        </a:rPr>
                        <a:t>100.0%</a:t>
                      </a:r>
                    </a:p>
                  </a:txBody>
                  <a:tcPr marL="6036" marR="6036" marT="6036" marB="0" anchor="b">
                    <a:noFill/>
                  </a:tcPr>
                </a:tc>
                <a:extLst>
                  <a:ext uri="{0D108BD9-81ED-4DB2-BD59-A6C34878D82A}">
                    <a16:rowId xmlns:a16="http://schemas.microsoft.com/office/drawing/2014/main" xmlns="" val="2543722752"/>
                  </a:ext>
                </a:extLst>
              </a:tr>
              <a:tr h="990160">
                <a:tc>
                  <a:txBody>
                    <a:bodyPr/>
                    <a:lstStyle/>
                    <a:p>
                      <a:pPr algn="l" fontAlgn="b"/>
                      <a:r>
                        <a:rPr lang="en-US" sz="3400" b="0" u="none" strike="noStrike" dirty="0">
                          <a:effectLst/>
                          <a:latin typeface="Arial" panose="020B0604020202020204" pitchFamily="34" charset="0"/>
                          <a:cs typeface="Arial" panose="020B0604020202020204" pitchFamily="34" charset="0"/>
                        </a:rPr>
                        <a:t>National Library Services</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                             149,127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149,127</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100.0%</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3207702722"/>
                  </a:ext>
                </a:extLst>
              </a:tr>
              <a:tr h="990160">
                <a:tc>
                  <a:txBody>
                    <a:bodyPr/>
                    <a:lstStyle/>
                    <a:p>
                      <a:pPr algn="l" fontAlgn="b"/>
                      <a:endParaRPr lang="en-US" sz="3400" b="0" u="none" strike="noStrike" dirty="0">
                        <a:effectLst/>
                        <a:latin typeface="Arial" panose="020B0604020202020204" pitchFamily="34" charset="0"/>
                        <a:cs typeface="Arial" panose="020B0604020202020204" pitchFamily="34" charset="0"/>
                      </a:endParaRPr>
                    </a:p>
                    <a:p>
                      <a:pPr algn="l" fontAlgn="b"/>
                      <a:r>
                        <a:rPr lang="en-US" sz="3400" b="0" u="none" strike="noStrike" dirty="0">
                          <a:effectLst/>
                          <a:latin typeface="Arial" panose="020B0604020202020204" pitchFamily="34" charset="0"/>
                          <a:cs typeface="Arial" panose="020B0604020202020204" pitchFamily="34" charset="0"/>
                        </a:rPr>
                        <a:t>Public Library Services</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                                 1,524,550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                             1,524,121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i="0" u="none" strike="noStrike" dirty="0">
                          <a:solidFill>
                            <a:srgbClr val="000000"/>
                          </a:solidFill>
                          <a:effectLst/>
                          <a:latin typeface="Arial" panose="020B0604020202020204" pitchFamily="34" charset="0"/>
                          <a:cs typeface="Arial" panose="020B0604020202020204" pitchFamily="34" charset="0"/>
                        </a:rPr>
                        <a:t>429</a:t>
                      </a: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100.0%</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extLst>
                  <a:ext uri="{0D108BD9-81ED-4DB2-BD59-A6C34878D82A}">
                    <a16:rowId xmlns:a16="http://schemas.microsoft.com/office/drawing/2014/main" xmlns="" val="3679017464"/>
                  </a:ext>
                </a:extLst>
              </a:tr>
              <a:tr h="990160">
                <a:tc>
                  <a:txBody>
                    <a:bodyPr/>
                    <a:lstStyle/>
                    <a:p>
                      <a:pPr algn="l" fontAlgn="b"/>
                      <a:endParaRPr lang="en-US" sz="3400" b="0" u="none" strike="noStrike" dirty="0">
                        <a:effectLst/>
                        <a:latin typeface="Arial" panose="020B0604020202020204" pitchFamily="34" charset="0"/>
                        <a:cs typeface="Arial" panose="020B0604020202020204" pitchFamily="34" charset="0"/>
                      </a:endParaRPr>
                    </a:p>
                    <a:p>
                      <a:pPr algn="l" fontAlgn="b"/>
                      <a:r>
                        <a:rPr lang="en-US" sz="3400" b="0" u="none" strike="noStrike" dirty="0">
                          <a:effectLst/>
                          <a:latin typeface="Arial" panose="020B0604020202020204" pitchFamily="34" charset="0"/>
                          <a:cs typeface="Arial" panose="020B0604020202020204" pitchFamily="34" charset="0"/>
                        </a:rPr>
                        <a:t>South African Heritage Resource Agency</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                             60,105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60,105</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u="none" strike="noStrike" dirty="0">
                          <a:effectLst/>
                          <a:latin typeface="Arial" panose="020B0604020202020204" pitchFamily="34" charset="0"/>
                          <a:cs typeface="Arial" panose="020B0604020202020204" pitchFamily="34" charset="0"/>
                        </a:rPr>
                        <a:t>-</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i="0" u="none" strike="noStrike" dirty="0">
                          <a:solidFill>
                            <a:srgbClr val="000000"/>
                          </a:solidFill>
                          <a:effectLst/>
                          <a:latin typeface="Arial" panose="020B0604020202020204" pitchFamily="34" charset="0"/>
                          <a:cs typeface="Arial" panose="020B0604020202020204" pitchFamily="34" charset="0"/>
                        </a:rPr>
                        <a:t>100.0%</a:t>
                      </a:r>
                    </a:p>
                  </a:txBody>
                  <a:tcPr marL="6036" marR="6036" marT="6036" marB="0" anchor="b">
                    <a:noFill/>
                  </a:tcPr>
                </a:tc>
                <a:extLst>
                  <a:ext uri="{0D108BD9-81ED-4DB2-BD59-A6C34878D82A}">
                    <a16:rowId xmlns:a16="http://schemas.microsoft.com/office/drawing/2014/main" xmlns="" val="4018285342"/>
                  </a:ext>
                </a:extLst>
              </a:tr>
              <a:tr h="99016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3400" b="0" i="0" u="none" strike="noStrike" dirty="0">
                        <a:solidFill>
                          <a:srgbClr val="000000"/>
                        </a:solidFill>
                        <a:effectLst/>
                        <a:latin typeface="Arial" panose="020B0604020202020204" pitchFamily="34" charset="0"/>
                        <a:cs typeface="Arial" panose="020B0604020202020204" pitchFamily="34" charset="0"/>
                      </a:endParaRPr>
                    </a:p>
                    <a:p>
                      <a:pPr algn="l" fontAlgn="b"/>
                      <a:r>
                        <a:rPr lang="en-US" sz="3400" b="0" u="none" strike="noStrike" dirty="0">
                          <a:effectLst/>
                          <a:latin typeface="Arial" panose="020B0604020202020204" pitchFamily="34" charset="0"/>
                          <a:cs typeface="Arial" panose="020B0604020202020204" pitchFamily="34" charset="0"/>
                        </a:rPr>
                        <a:t>South African Geographical Names Council</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0" i="0" u="none" strike="noStrike" dirty="0">
                          <a:solidFill>
                            <a:srgbClr val="000000"/>
                          </a:solidFill>
                          <a:effectLst/>
                          <a:latin typeface="Arial" panose="020B0604020202020204" pitchFamily="34" charset="0"/>
                          <a:cs typeface="Arial" panose="020B0604020202020204" pitchFamily="34" charset="0"/>
                        </a:rPr>
                        <a:t>4,880</a:t>
                      </a:r>
                    </a:p>
                  </a:txBody>
                  <a:tcPr marL="6036" marR="6036" marT="6036" marB="0" anchor="b">
                    <a:noFill/>
                  </a:tcPr>
                </a:tc>
                <a:tc>
                  <a:txBody>
                    <a:bodyPr/>
                    <a:lstStyle/>
                    <a:p>
                      <a:pPr algn="r" fontAlgn="b"/>
                      <a:r>
                        <a:rPr lang="en-US" sz="3400" b="0" i="0" u="none" strike="noStrike" dirty="0">
                          <a:solidFill>
                            <a:srgbClr val="000000"/>
                          </a:solidFill>
                          <a:effectLst/>
                          <a:latin typeface="Arial" panose="020B0604020202020204" pitchFamily="34" charset="0"/>
                          <a:cs typeface="Arial" panose="020B0604020202020204" pitchFamily="34" charset="0"/>
                        </a:rPr>
                        <a:t>4,704</a:t>
                      </a:r>
                    </a:p>
                  </a:txBody>
                  <a:tcPr marL="6036" marR="6036" marT="6036" marB="0" anchor="b">
                    <a:noFill/>
                  </a:tcPr>
                </a:tc>
                <a:tc>
                  <a:txBody>
                    <a:bodyPr/>
                    <a:lstStyle/>
                    <a:p>
                      <a:pPr algn="r" fontAlgn="b"/>
                      <a:r>
                        <a:rPr lang="en-US" sz="3400" b="0" i="0" u="none" strike="noStrike" dirty="0">
                          <a:solidFill>
                            <a:srgbClr val="000000"/>
                          </a:solidFill>
                          <a:effectLst/>
                          <a:latin typeface="Arial" panose="020B0604020202020204" pitchFamily="34" charset="0"/>
                          <a:cs typeface="Arial" panose="020B0604020202020204" pitchFamily="34" charset="0"/>
                        </a:rPr>
                        <a:t>176</a:t>
                      </a:r>
                    </a:p>
                  </a:txBody>
                  <a:tcPr marL="6036" marR="6036" marT="6036" marB="0" anchor="b">
                    <a:noFill/>
                  </a:tcPr>
                </a:tc>
                <a:tc>
                  <a:txBody>
                    <a:bodyPr/>
                    <a:lstStyle/>
                    <a:p>
                      <a:pPr algn="r" fontAlgn="b"/>
                      <a:r>
                        <a:rPr lang="en-US" sz="3400" b="0" i="0" u="none" strike="noStrike" dirty="0">
                          <a:solidFill>
                            <a:srgbClr val="000000"/>
                          </a:solidFill>
                          <a:effectLst/>
                          <a:latin typeface="Arial" panose="020B0604020202020204" pitchFamily="34" charset="0"/>
                          <a:cs typeface="Arial" panose="020B0604020202020204" pitchFamily="34" charset="0"/>
                        </a:rPr>
                        <a:t>96.4%</a:t>
                      </a:r>
                    </a:p>
                  </a:txBody>
                  <a:tcPr marL="6036" marR="6036" marT="6036" marB="0" anchor="b">
                    <a:noFill/>
                  </a:tcPr>
                </a:tc>
                <a:extLst>
                  <a:ext uri="{0D108BD9-81ED-4DB2-BD59-A6C34878D82A}">
                    <a16:rowId xmlns:a16="http://schemas.microsoft.com/office/drawing/2014/main" xmlns="" val="3398865585"/>
                  </a:ext>
                </a:extLst>
              </a:tr>
              <a:tr h="99016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34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3400" b="0" i="0" u="none" strike="noStrike" dirty="0">
                          <a:solidFill>
                            <a:srgbClr val="000000"/>
                          </a:solidFill>
                          <a:effectLst/>
                          <a:latin typeface="Arial" panose="020B0604020202020204" pitchFamily="34" charset="0"/>
                          <a:cs typeface="Arial" panose="020B0604020202020204" pitchFamily="34" charset="0"/>
                        </a:rPr>
                        <a:t>National Heritage Council</a:t>
                      </a:r>
                    </a:p>
                  </a:txBody>
                  <a:tcPr marL="6036" marR="6036" marT="6036" marB="0" anchor="b">
                    <a:noFill/>
                  </a:tcPr>
                </a:tc>
                <a:tc>
                  <a:txBody>
                    <a:bodyPr/>
                    <a:lstStyle/>
                    <a:p>
                      <a:pPr algn="r" fontAlgn="b"/>
                      <a:r>
                        <a:rPr lang="en-US" sz="3400" b="0" i="0" u="none" strike="noStrike" dirty="0">
                          <a:solidFill>
                            <a:srgbClr val="000000"/>
                          </a:solidFill>
                          <a:effectLst/>
                          <a:latin typeface="Arial" panose="020B0604020202020204" pitchFamily="34" charset="0"/>
                          <a:cs typeface="Arial" panose="020B0604020202020204" pitchFamily="34" charset="0"/>
                        </a:rPr>
                        <a:t>72,248</a:t>
                      </a:r>
                    </a:p>
                  </a:txBody>
                  <a:tcPr marL="6036" marR="6036" marT="6036" marB="0" anchor="b">
                    <a:noFill/>
                  </a:tcPr>
                </a:tc>
                <a:tc>
                  <a:txBody>
                    <a:bodyPr/>
                    <a:lstStyle/>
                    <a:p>
                      <a:pPr algn="r" fontAlgn="b"/>
                      <a:r>
                        <a:rPr lang="en-US" sz="3400" b="0" i="0" u="none" strike="noStrike" dirty="0">
                          <a:solidFill>
                            <a:srgbClr val="000000"/>
                          </a:solidFill>
                          <a:effectLst/>
                          <a:latin typeface="Arial" panose="020B0604020202020204" pitchFamily="34" charset="0"/>
                          <a:cs typeface="Arial" panose="020B0604020202020204" pitchFamily="34" charset="0"/>
                        </a:rPr>
                        <a:t>72,248</a:t>
                      </a:r>
                    </a:p>
                  </a:txBody>
                  <a:tcPr marL="6036" marR="6036" marT="6036" marB="0" anchor="b">
                    <a:noFill/>
                  </a:tcPr>
                </a:tc>
                <a:tc>
                  <a:txBody>
                    <a:bodyPr/>
                    <a:lstStyle/>
                    <a:p>
                      <a:pPr algn="r" fontAlgn="b"/>
                      <a:r>
                        <a:rPr lang="en-US" sz="3400" b="0" i="0" u="none" strike="noStrike" dirty="0">
                          <a:solidFill>
                            <a:srgbClr val="000000"/>
                          </a:solidFill>
                          <a:effectLst/>
                          <a:latin typeface="Arial" panose="020B0604020202020204" pitchFamily="34" charset="0"/>
                          <a:cs typeface="Arial" panose="020B0604020202020204" pitchFamily="34" charset="0"/>
                        </a:rPr>
                        <a:t>-</a:t>
                      </a:r>
                    </a:p>
                  </a:txBody>
                  <a:tcPr marL="6036" marR="6036" marT="6036" marB="0" anchor="b">
                    <a:noFill/>
                  </a:tcPr>
                </a:tc>
                <a:tc>
                  <a:txBody>
                    <a:bodyPr/>
                    <a:lstStyle/>
                    <a:p>
                      <a:pPr algn="r" fontAlgn="b"/>
                      <a:r>
                        <a:rPr lang="en-US" sz="3400" b="0" i="0" u="none" strike="noStrike" dirty="0">
                          <a:solidFill>
                            <a:srgbClr val="000000"/>
                          </a:solidFill>
                          <a:effectLst/>
                          <a:latin typeface="Arial" panose="020B0604020202020204" pitchFamily="34" charset="0"/>
                          <a:cs typeface="Arial" panose="020B0604020202020204" pitchFamily="34" charset="0"/>
                        </a:rPr>
                        <a:t>100.0%</a:t>
                      </a:r>
                    </a:p>
                  </a:txBody>
                  <a:tcPr marL="6036" marR="6036" marT="6036" marB="0" anchor="b">
                    <a:noFill/>
                  </a:tcPr>
                </a:tc>
                <a:extLst>
                  <a:ext uri="{0D108BD9-81ED-4DB2-BD59-A6C34878D82A}">
                    <a16:rowId xmlns:a16="http://schemas.microsoft.com/office/drawing/2014/main" xmlns="" val="4185984375"/>
                  </a:ext>
                </a:extLst>
              </a:tr>
              <a:tr h="990390">
                <a:tc>
                  <a:txBody>
                    <a:bodyPr/>
                    <a:lstStyle/>
                    <a:p>
                      <a:pPr algn="l" fontAlgn="b"/>
                      <a:endParaRPr lang="en-US" sz="3400" b="1" u="none" strike="noStrike" dirty="0">
                        <a:effectLst/>
                        <a:latin typeface="Arial" panose="020B0604020202020204" pitchFamily="34" charset="0"/>
                        <a:cs typeface="Arial" panose="020B0604020202020204" pitchFamily="34" charset="0"/>
                      </a:endParaRPr>
                    </a:p>
                    <a:p>
                      <a:pPr algn="l" fontAlgn="b"/>
                      <a:r>
                        <a:rPr lang="en-US" sz="3400" b="1" u="none" strike="noStrike" dirty="0">
                          <a:effectLst/>
                          <a:latin typeface="Arial" panose="020B0604020202020204" pitchFamily="34" charset="0"/>
                          <a:cs typeface="Arial" panose="020B0604020202020204" pitchFamily="34" charset="0"/>
                        </a:rPr>
                        <a:t>TOTAL</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036" marR="6036" marT="6036"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                  2,584,007 </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               2,570,044 </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13,963</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99.5%</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1069699990"/>
                  </a:ext>
                </a:extLst>
              </a:tr>
            </a:tbl>
          </a:graphicData>
        </a:graphic>
      </p:graphicFrame>
      <p:sp>
        <p:nvSpPr>
          <p:cNvPr id="4" name="TextBox 3">
            <a:extLst>
              <a:ext uri="{FF2B5EF4-FFF2-40B4-BE49-F238E27FC236}">
                <a16:creationId xmlns:a16="http://schemas.microsoft.com/office/drawing/2014/main" xmlns="" id="{1BB17B3C-34BD-3387-8D9D-6483FD5F107F}"/>
              </a:ext>
            </a:extLst>
          </p:cNvPr>
          <p:cNvSpPr txBox="1"/>
          <p:nvPr/>
        </p:nvSpPr>
        <p:spPr>
          <a:xfrm>
            <a:off x="20782529" y="13120965"/>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5E5E5E"/>
                </a:solidFill>
                <a:effectLst/>
                <a:uLnTx/>
                <a:uFillTx/>
                <a:latin typeface="Helvetica Neue"/>
                <a:sym typeface="Helvetica Neue"/>
              </a:rPr>
              <a:t>90</a:t>
            </a:r>
          </a:p>
        </p:txBody>
      </p:sp>
    </p:spTree>
    <p:extLst>
      <p:ext uri="{BB962C8B-B14F-4D97-AF65-F5344CB8AC3E}">
        <p14:creationId xmlns:p14="http://schemas.microsoft.com/office/powerpoint/2010/main" xmlns="" val="502030231"/>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8258D58D-77B9-4480-8022-F2EA9A880B4B}"/>
              </a:ext>
            </a:extLst>
          </p:cNvPr>
          <p:cNvSpPr txBox="1"/>
          <p:nvPr/>
        </p:nvSpPr>
        <p:spPr>
          <a:xfrm>
            <a:off x="-68075" y="745325"/>
            <a:ext cx="2452015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PROGRAMME 4:HERITAGE PROMOTION &amp; PRESERVATION</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graphicFrame>
        <p:nvGraphicFramePr>
          <p:cNvPr id="4" name="Table 3">
            <a:extLst>
              <a:ext uri="{FF2B5EF4-FFF2-40B4-BE49-F238E27FC236}">
                <a16:creationId xmlns:a16="http://schemas.microsoft.com/office/drawing/2014/main" xmlns="" id="{A632B9B1-3863-8DD6-C7A0-0B3495DFDD49}"/>
              </a:ext>
            </a:extLst>
          </p:cNvPr>
          <p:cNvGraphicFramePr>
            <a:graphicFrameLocks noGrp="1"/>
          </p:cNvGraphicFramePr>
          <p:nvPr/>
        </p:nvGraphicFramePr>
        <p:xfrm>
          <a:off x="364964" y="2978530"/>
          <a:ext cx="23658817" cy="8877546"/>
        </p:xfrm>
        <a:graphic>
          <a:graphicData uri="http://schemas.openxmlformats.org/drawingml/2006/table">
            <a:tbl>
              <a:tblPr>
                <a:tableStyleId>{5C22544A-7EE6-4342-B048-85BDC9FD1C3A}</a:tableStyleId>
              </a:tblPr>
              <a:tblGrid>
                <a:gridCol w="10857218">
                  <a:extLst>
                    <a:ext uri="{9D8B030D-6E8A-4147-A177-3AD203B41FA5}">
                      <a16:colId xmlns:a16="http://schemas.microsoft.com/office/drawing/2014/main" xmlns="" val="1539211224"/>
                    </a:ext>
                  </a:extLst>
                </a:gridCol>
                <a:gridCol w="2618509">
                  <a:extLst>
                    <a:ext uri="{9D8B030D-6E8A-4147-A177-3AD203B41FA5}">
                      <a16:colId xmlns:a16="http://schemas.microsoft.com/office/drawing/2014/main" xmlns="" val="897978413"/>
                    </a:ext>
                  </a:extLst>
                </a:gridCol>
                <a:gridCol w="5029200">
                  <a:extLst>
                    <a:ext uri="{9D8B030D-6E8A-4147-A177-3AD203B41FA5}">
                      <a16:colId xmlns:a16="http://schemas.microsoft.com/office/drawing/2014/main" xmlns="" val="524914563"/>
                    </a:ext>
                  </a:extLst>
                </a:gridCol>
                <a:gridCol w="2306782">
                  <a:extLst>
                    <a:ext uri="{9D8B030D-6E8A-4147-A177-3AD203B41FA5}">
                      <a16:colId xmlns:a16="http://schemas.microsoft.com/office/drawing/2014/main" xmlns="" val="659329825"/>
                    </a:ext>
                  </a:extLst>
                </a:gridCol>
                <a:gridCol w="2847108">
                  <a:extLst>
                    <a:ext uri="{9D8B030D-6E8A-4147-A177-3AD203B41FA5}">
                      <a16:colId xmlns:a16="http://schemas.microsoft.com/office/drawing/2014/main" xmlns="" val="1982737072"/>
                    </a:ext>
                  </a:extLst>
                </a:gridCol>
              </a:tblGrid>
              <a:tr h="910467">
                <a:tc>
                  <a:txBody>
                    <a:bodyPr/>
                    <a:lstStyle/>
                    <a:p>
                      <a:pPr marL="0" algn="l" defTabSz="914400" rtl="0" eaLnBrk="1" fontAlgn="b" latinLnBrk="0" hangingPunct="1"/>
                      <a:r>
                        <a:rPr lang="en-US" sz="3400" b="1" u="none" strike="noStrike" kern="1200" dirty="0">
                          <a:solidFill>
                            <a:schemeClr val="bg1"/>
                          </a:solidFill>
                          <a:effectLst/>
                          <a:latin typeface="Arial" panose="020B0604020202020204" pitchFamily="34" charset="0"/>
                          <a:ea typeface="+mn-ea"/>
                          <a:cs typeface="Arial" panose="020B0604020202020204" pitchFamily="34" charset="0"/>
                        </a:rPr>
                        <a:t>Economic Classification</a:t>
                      </a:r>
                    </a:p>
                  </a:txBody>
                  <a:tcPr marL="6036" marR="6036" marT="6036" marB="0" anchor="b">
                    <a:solidFill>
                      <a:srgbClr val="F5981B"/>
                    </a:solidFill>
                  </a:tcPr>
                </a:tc>
                <a:tc>
                  <a:txBody>
                    <a:bodyPr/>
                    <a:lstStyle/>
                    <a:p>
                      <a:pPr marL="0" algn="l" defTabSz="914400" rtl="0" eaLnBrk="1" fontAlgn="b" latinLnBrk="0" hangingPunct="1"/>
                      <a:r>
                        <a:rPr lang="en-US" sz="3400" b="1" u="none" strike="noStrike" kern="1200" dirty="0">
                          <a:solidFill>
                            <a:schemeClr val="bg1"/>
                          </a:solidFill>
                          <a:effectLst/>
                          <a:latin typeface="Arial" panose="020B0604020202020204" pitchFamily="34" charset="0"/>
                          <a:ea typeface="+mn-ea"/>
                          <a:cs typeface="Arial" panose="020B0604020202020204" pitchFamily="34" charset="0"/>
                        </a:rPr>
                        <a:t> Final Appropriation  </a:t>
                      </a:r>
                    </a:p>
                  </a:txBody>
                  <a:tcPr marL="6036" marR="6036" marT="6036" marB="0" anchor="b">
                    <a:solidFill>
                      <a:srgbClr val="F5981B"/>
                    </a:solidFill>
                  </a:tcPr>
                </a:tc>
                <a:tc>
                  <a:txBody>
                    <a:bodyPr/>
                    <a:lstStyle/>
                    <a:p>
                      <a:pPr marL="0" algn="l" defTabSz="914400" rtl="0" eaLnBrk="1" fontAlgn="b" latinLnBrk="0" hangingPunct="1"/>
                      <a:r>
                        <a:rPr lang="en-GB" sz="3400" b="1" u="none" strike="noStrike" kern="1200" dirty="0">
                          <a:solidFill>
                            <a:schemeClr val="bg1"/>
                          </a:solidFill>
                          <a:effectLst/>
                          <a:latin typeface="Arial" panose="020B0604020202020204" pitchFamily="34" charset="0"/>
                          <a:ea typeface="+mn-ea"/>
                          <a:cs typeface="Arial" panose="020B0604020202020204" pitchFamily="34" charset="0"/>
                        </a:rPr>
                        <a:t> Actual expenditure 31 March 2022  </a:t>
                      </a:r>
                    </a:p>
                  </a:txBody>
                  <a:tcPr marL="6036" marR="6036" marT="6036" marB="0" anchor="b">
                    <a:solidFill>
                      <a:srgbClr val="F5981B"/>
                    </a:solidFill>
                  </a:tcPr>
                </a:tc>
                <a:tc>
                  <a:txBody>
                    <a:bodyPr/>
                    <a:lstStyle/>
                    <a:p>
                      <a:pPr marL="0" algn="l" defTabSz="914400" rtl="0" eaLnBrk="1" fontAlgn="b" latinLnBrk="0" hangingPunct="1"/>
                      <a:r>
                        <a:rPr lang="en-GB" sz="3400" b="1" u="none" strike="noStrike" kern="1200" dirty="0">
                          <a:solidFill>
                            <a:schemeClr val="bg1"/>
                          </a:solidFill>
                          <a:effectLst/>
                          <a:latin typeface="Arial" panose="020B0604020202020204" pitchFamily="34" charset="0"/>
                          <a:ea typeface="+mn-ea"/>
                          <a:cs typeface="Arial" panose="020B0604020202020204" pitchFamily="34" charset="0"/>
                        </a:rPr>
                        <a:t>Variance</a:t>
                      </a:r>
                    </a:p>
                  </a:txBody>
                  <a:tcPr marL="6036" marR="6036" marT="6036" marB="0" anchor="b">
                    <a:solidFill>
                      <a:srgbClr val="F5981B"/>
                    </a:solidFill>
                  </a:tcPr>
                </a:tc>
                <a:tc>
                  <a:txBody>
                    <a:bodyPr/>
                    <a:lstStyle/>
                    <a:p>
                      <a:pPr marL="0" algn="l" defTabSz="914400" rtl="0" eaLnBrk="1" fontAlgn="b" latinLnBrk="0" hangingPunct="1"/>
                      <a:r>
                        <a:rPr lang="en-US" sz="3400" b="1" u="none" strike="noStrike" kern="1200" dirty="0">
                          <a:solidFill>
                            <a:schemeClr val="bg1"/>
                          </a:solidFill>
                          <a:effectLst/>
                          <a:latin typeface="Arial" panose="020B0604020202020204" pitchFamily="34" charset="0"/>
                          <a:ea typeface="+mn-ea"/>
                          <a:cs typeface="Arial" panose="020B0604020202020204" pitchFamily="34" charset="0"/>
                        </a:rPr>
                        <a:t>Expenditure as % of final appropriation</a:t>
                      </a:r>
                      <a:endParaRPr lang="en-GB" sz="34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6036" marR="6036" marT="6036" marB="0" anchor="b">
                    <a:solidFill>
                      <a:srgbClr val="F5981B"/>
                    </a:solidFill>
                  </a:tcPr>
                </a:tc>
                <a:extLst>
                  <a:ext uri="{0D108BD9-81ED-4DB2-BD59-A6C34878D82A}">
                    <a16:rowId xmlns:a16="http://schemas.microsoft.com/office/drawing/2014/main" xmlns="" val="1506656214"/>
                  </a:ext>
                </a:extLst>
              </a:tr>
              <a:tr h="182093">
                <a:tc>
                  <a:txBody>
                    <a:bodyPr/>
                    <a:lstStyle/>
                    <a:p>
                      <a:pPr algn="l" fontAlgn="b"/>
                      <a:r>
                        <a:rPr lang="en-US" sz="3400" b="1" u="none" strike="noStrike" dirty="0">
                          <a:effectLst/>
                          <a:latin typeface="Arial" panose="020B0604020202020204" pitchFamily="34" charset="0"/>
                          <a:cs typeface="Arial" panose="020B0604020202020204" pitchFamily="34" charset="0"/>
                        </a:rPr>
                        <a:t>CURRENT PAYMENTS</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                      101,557 </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                     89,325 </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12,232</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88.0%</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2306314975"/>
                  </a:ext>
                </a:extLst>
              </a:tr>
              <a:tr h="182093">
                <a:tc>
                  <a:txBody>
                    <a:bodyPr/>
                    <a:lstStyle/>
                    <a:p>
                      <a:pPr algn="l" fontAlgn="b"/>
                      <a:r>
                        <a:rPr lang="en-US" sz="3400" u="none" strike="noStrike" dirty="0">
                          <a:effectLst/>
                          <a:latin typeface="Arial" panose="020B0604020202020204" pitchFamily="34" charset="0"/>
                          <a:cs typeface="Arial" panose="020B0604020202020204" pitchFamily="34" charset="0"/>
                        </a:rPr>
                        <a:t>Compensation of Employees</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68,942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58,195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10,747</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84.4%</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1957566165"/>
                  </a:ext>
                </a:extLst>
              </a:tr>
              <a:tr h="270926">
                <a:tc>
                  <a:txBody>
                    <a:bodyPr/>
                    <a:lstStyle/>
                    <a:p>
                      <a:pPr algn="l" fontAlgn="b"/>
                      <a:r>
                        <a:rPr lang="en-US" sz="3400" u="none" strike="noStrike" dirty="0">
                          <a:effectLst/>
                          <a:latin typeface="Arial" panose="020B0604020202020204" pitchFamily="34" charset="0"/>
                          <a:cs typeface="Arial" panose="020B0604020202020204" pitchFamily="34" charset="0"/>
                        </a:rPr>
                        <a:t>Goods and Services</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32,615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31,130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1,485</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95.4%</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2203370469"/>
                  </a:ext>
                </a:extLst>
              </a:tr>
              <a:tr h="373781">
                <a:tc>
                  <a:txBody>
                    <a:bodyPr/>
                    <a:lstStyle/>
                    <a:p>
                      <a:pPr algn="l" fontAlgn="b"/>
                      <a:r>
                        <a:rPr lang="en-US" sz="3400" b="1" u="none" strike="noStrike" dirty="0">
                          <a:effectLst/>
                          <a:latin typeface="Arial" panose="020B0604020202020204" pitchFamily="34" charset="0"/>
                          <a:cs typeface="Arial" panose="020B0604020202020204" pitchFamily="34" charset="0"/>
                        </a:rPr>
                        <a:t>TRANSFERS &amp; SUBSIDIES</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                  2,482,217 </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               2,480,486 </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1,731</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b="1" u="none" strike="noStrike" dirty="0">
                          <a:effectLst/>
                          <a:latin typeface="Arial" panose="020B0604020202020204" pitchFamily="34" charset="0"/>
                          <a:cs typeface="Arial" panose="020B0604020202020204" pitchFamily="34" charset="0"/>
                        </a:rPr>
                        <a:t>99.9%</a:t>
                      </a:r>
                      <a:endParaRPr lang="en-US" sz="34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3536472903"/>
                  </a:ext>
                </a:extLst>
              </a:tr>
              <a:tr h="307972">
                <a:tc>
                  <a:txBody>
                    <a:bodyPr/>
                    <a:lstStyle/>
                    <a:p>
                      <a:pPr algn="l" fontAlgn="b"/>
                      <a:r>
                        <a:rPr lang="en-US" sz="3400" u="none" strike="noStrike" dirty="0">
                          <a:effectLst/>
                          <a:latin typeface="Arial" panose="020B0604020202020204" pitchFamily="34" charset="0"/>
                          <a:cs typeface="Arial" panose="020B0604020202020204" pitchFamily="34" charset="0"/>
                        </a:rPr>
                        <a:t>Provinces &amp; Municipalities</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1,495,836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1,495,836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100.0%</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2723971951"/>
                  </a:ext>
                </a:extLst>
              </a:tr>
              <a:tr h="285448">
                <a:tc>
                  <a:txBody>
                    <a:bodyPr/>
                    <a:lstStyle/>
                    <a:p>
                      <a:pPr algn="l" fontAlgn="b"/>
                      <a:r>
                        <a:rPr lang="en-US" sz="3400" u="none" strike="noStrike" dirty="0">
                          <a:effectLst/>
                          <a:latin typeface="Arial" panose="020B0604020202020204" pitchFamily="34" charset="0"/>
                          <a:cs typeface="Arial" panose="020B0604020202020204" pitchFamily="34" charset="0"/>
                        </a:rPr>
                        <a:t>Departmental Agencies (Cur)</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947,474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947,474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100.0%</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4085038969"/>
                  </a:ext>
                </a:extLst>
              </a:tr>
              <a:tr h="328943">
                <a:tc>
                  <a:txBody>
                    <a:bodyPr/>
                    <a:lstStyle/>
                    <a:p>
                      <a:pPr algn="l" fontAlgn="b"/>
                      <a:r>
                        <a:rPr lang="en-US" sz="3400" u="none" strike="noStrike" dirty="0">
                          <a:effectLst/>
                          <a:latin typeface="Arial" panose="020B0604020202020204" pitchFamily="34" charset="0"/>
                          <a:cs typeface="Arial" panose="020B0604020202020204" pitchFamily="34" charset="0"/>
                        </a:rPr>
                        <a:t>Foreign Governance &amp; International Org</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2,602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2,506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96</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96.3%</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2189450569"/>
                  </a:ext>
                </a:extLst>
              </a:tr>
              <a:tr h="480880">
                <a:tc>
                  <a:txBody>
                    <a:bodyPr/>
                    <a:lstStyle/>
                    <a:p>
                      <a:pPr algn="l" fontAlgn="b"/>
                      <a:r>
                        <a:rPr lang="en-US" sz="3400" u="none" strike="noStrike" dirty="0">
                          <a:effectLst/>
                          <a:latin typeface="Arial" panose="020B0604020202020204" pitchFamily="34" charset="0"/>
                          <a:cs typeface="Arial" panose="020B0604020202020204" pitchFamily="34" charset="0"/>
                        </a:rPr>
                        <a:t>Public corporations and private enter(Cur)</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9,520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9,520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100.0%</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2218695817"/>
                  </a:ext>
                </a:extLst>
              </a:tr>
              <a:tr h="311208">
                <a:tc>
                  <a:txBody>
                    <a:bodyPr/>
                    <a:lstStyle/>
                    <a:p>
                      <a:pPr algn="l" fontAlgn="b"/>
                      <a:r>
                        <a:rPr lang="en-US" sz="3400" u="none" strike="noStrike" dirty="0">
                          <a:effectLst/>
                          <a:latin typeface="Arial" panose="020B0604020202020204" pitchFamily="34" charset="0"/>
                          <a:cs typeface="Arial" panose="020B0604020202020204" pitchFamily="34" charset="0"/>
                        </a:rPr>
                        <a:t>Households</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5,881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5,881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100.0%</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735677555"/>
                  </a:ext>
                </a:extLst>
              </a:tr>
              <a:tr h="250486">
                <a:tc>
                  <a:txBody>
                    <a:bodyPr/>
                    <a:lstStyle/>
                    <a:p>
                      <a:pPr algn="l" fontAlgn="b"/>
                      <a:r>
                        <a:rPr lang="en-US" sz="3400" u="none" strike="noStrike" dirty="0">
                          <a:effectLst/>
                          <a:latin typeface="Arial" panose="020B0604020202020204" pitchFamily="34" charset="0"/>
                          <a:cs typeface="Arial" panose="020B0604020202020204" pitchFamily="34" charset="0"/>
                        </a:rPr>
                        <a:t>Non Profit Institutions (Cur)</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20,904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                     19,269 </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1,635</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400" u="none" strike="noStrike" dirty="0">
                          <a:effectLst/>
                          <a:latin typeface="Arial" panose="020B0604020202020204" pitchFamily="34" charset="0"/>
                          <a:cs typeface="Arial" panose="020B0604020202020204" pitchFamily="34" charset="0"/>
                        </a:rPr>
                        <a:t>92.2%</a:t>
                      </a:r>
                      <a:endParaRPr lang="en-US" sz="34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2857490747"/>
                  </a:ext>
                </a:extLst>
              </a:tr>
            </a:tbl>
          </a:graphicData>
        </a:graphic>
      </p:graphicFrame>
      <p:sp>
        <p:nvSpPr>
          <p:cNvPr id="5" name="TextBox 4">
            <a:extLst>
              <a:ext uri="{FF2B5EF4-FFF2-40B4-BE49-F238E27FC236}">
                <a16:creationId xmlns:a16="http://schemas.microsoft.com/office/drawing/2014/main" xmlns="" id="{171BCACA-AAAE-1F38-DAC5-A4BA81FCAA1F}"/>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5E5E5E"/>
                </a:solidFill>
                <a:effectLst/>
                <a:uLnTx/>
                <a:uFillTx/>
                <a:latin typeface="Helvetica Neue"/>
                <a:sym typeface="Helvetica Neue"/>
              </a:rPr>
              <a:t>91</a:t>
            </a:r>
          </a:p>
        </p:txBody>
      </p:sp>
    </p:spTree>
    <p:extLst>
      <p:ext uri="{BB962C8B-B14F-4D97-AF65-F5344CB8AC3E}">
        <p14:creationId xmlns:p14="http://schemas.microsoft.com/office/powerpoint/2010/main" xmlns="" val="2420039569"/>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8258D58D-77B9-4480-8022-F2EA9A880B4B}"/>
              </a:ext>
            </a:extLst>
          </p:cNvPr>
          <p:cNvSpPr txBox="1"/>
          <p:nvPr/>
        </p:nvSpPr>
        <p:spPr>
          <a:xfrm>
            <a:off x="-68075" y="745325"/>
            <a:ext cx="2452015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PROGRAMME 4:HERITAGE PROMOTION &amp; PRESERVATION</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graphicFrame>
        <p:nvGraphicFramePr>
          <p:cNvPr id="5" name="Table 4">
            <a:extLst>
              <a:ext uri="{FF2B5EF4-FFF2-40B4-BE49-F238E27FC236}">
                <a16:creationId xmlns:a16="http://schemas.microsoft.com/office/drawing/2014/main" xmlns="" id="{B22BB55A-C1A9-D2E3-C5A9-04AA957C45F1}"/>
              </a:ext>
            </a:extLst>
          </p:cNvPr>
          <p:cNvGraphicFramePr>
            <a:graphicFrameLocks noGrp="1"/>
          </p:cNvGraphicFramePr>
          <p:nvPr/>
        </p:nvGraphicFramePr>
        <p:xfrm>
          <a:off x="376453" y="3190280"/>
          <a:ext cx="23127014" cy="6066192"/>
        </p:xfrm>
        <a:graphic>
          <a:graphicData uri="http://schemas.openxmlformats.org/drawingml/2006/table">
            <a:tbl>
              <a:tblPr>
                <a:tableStyleId>{5C22544A-7EE6-4342-B048-85BDC9FD1C3A}</a:tableStyleId>
              </a:tblPr>
              <a:tblGrid>
                <a:gridCol w="8724810">
                  <a:extLst>
                    <a:ext uri="{9D8B030D-6E8A-4147-A177-3AD203B41FA5}">
                      <a16:colId xmlns:a16="http://schemas.microsoft.com/office/drawing/2014/main" xmlns="" val="1539211224"/>
                    </a:ext>
                  </a:extLst>
                </a:gridCol>
                <a:gridCol w="4049314">
                  <a:extLst>
                    <a:ext uri="{9D8B030D-6E8A-4147-A177-3AD203B41FA5}">
                      <a16:colId xmlns:a16="http://schemas.microsoft.com/office/drawing/2014/main" xmlns="" val="897978413"/>
                    </a:ext>
                  </a:extLst>
                </a:gridCol>
                <a:gridCol w="3757096">
                  <a:extLst>
                    <a:ext uri="{9D8B030D-6E8A-4147-A177-3AD203B41FA5}">
                      <a16:colId xmlns:a16="http://schemas.microsoft.com/office/drawing/2014/main" xmlns="" val="524914563"/>
                    </a:ext>
                  </a:extLst>
                </a:gridCol>
                <a:gridCol w="3172659">
                  <a:extLst>
                    <a:ext uri="{9D8B030D-6E8A-4147-A177-3AD203B41FA5}">
                      <a16:colId xmlns:a16="http://schemas.microsoft.com/office/drawing/2014/main" xmlns="" val="659329825"/>
                    </a:ext>
                  </a:extLst>
                </a:gridCol>
                <a:gridCol w="3423135">
                  <a:extLst>
                    <a:ext uri="{9D8B030D-6E8A-4147-A177-3AD203B41FA5}">
                      <a16:colId xmlns:a16="http://schemas.microsoft.com/office/drawing/2014/main" xmlns="" val="1982737072"/>
                    </a:ext>
                  </a:extLst>
                </a:gridCol>
              </a:tblGrid>
              <a:tr h="910467">
                <a:tc>
                  <a:txBody>
                    <a:bodyPr/>
                    <a:lstStyle/>
                    <a:p>
                      <a:pPr marL="0" algn="l" defTabSz="914400" rtl="0" eaLnBrk="1" fontAlgn="b" latinLnBrk="0" hangingPunct="1"/>
                      <a:r>
                        <a:rPr lang="en-US" sz="3600" b="1" u="none" strike="noStrike" kern="1200" dirty="0">
                          <a:solidFill>
                            <a:schemeClr val="bg1"/>
                          </a:solidFill>
                          <a:effectLst/>
                          <a:latin typeface="Arial" panose="020B0604020202020204" pitchFamily="34" charset="0"/>
                          <a:ea typeface="+mn-ea"/>
                          <a:cs typeface="Arial" panose="020B0604020202020204" pitchFamily="34" charset="0"/>
                        </a:rPr>
                        <a:t>Economic Classification</a:t>
                      </a:r>
                    </a:p>
                  </a:txBody>
                  <a:tcPr marL="6036" marR="6036" marT="6036" marB="0" anchor="b">
                    <a:solidFill>
                      <a:srgbClr val="F5981B"/>
                    </a:solidFill>
                  </a:tcPr>
                </a:tc>
                <a:tc>
                  <a:txBody>
                    <a:bodyPr/>
                    <a:lstStyle/>
                    <a:p>
                      <a:pPr marL="0" algn="l" defTabSz="914400" rtl="0" eaLnBrk="1" fontAlgn="b" latinLnBrk="0" hangingPunct="1"/>
                      <a:r>
                        <a:rPr lang="en-US" sz="3600" b="1" u="none" strike="noStrike" kern="1200" dirty="0">
                          <a:solidFill>
                            <a:schemeClr val="bg1"/>
                          </a:solidFill>
                          <a:effectLst/>
                          <a:latin typeface="Arial" panose="020B0604020202020204" pitchFamily="34" charset="0"/>
                          <a:ea typeface="+mn-ea"/>
                          <a:cs typeface="Arial" panose="020B0604020202020204" pitchFamily="34" charset="0"/>
                        </a:rPr>
                        <a:t> Final Appropriation  </a:t>
                      </a:r>
                    </a:p>
                  </a:txBody>
                  <a:tcPr marL="6036" marR="6036" marT="6036" marB="0" anchor="b">
                    <a:solidFill>
                      <a:srgbClr val="F5981B"/>
                    </a:solidFill>
                  </a:tcPr>
                </a:tc>
                <a:tc>
                  <a:txBody>
                    <a:bodyPr/>
                    <a:lstStyle/>
                    <a:p>
                      <a:pPr marL="0" algn="l" defTabSz="914400" rtl="0" eaLnBrk="1" fontAlgn="b" latinLnBrk="0" hangingPunct="1"/>
                      <a:r>
                        <a:rPr lang="en-GB" sz="3600" b="1" u="none" strike="noStrike" kern="1200" dirty="0">
                          <a:solidFill>
                            <a:schemeClr val="bg1"/>
                          </a:solidFill>
                          <a:effectLst/>
                          <a:latin typeface="Arial" panose="020B0604020202020204" pitchFamily="34" charset="0"/>
                          <a:ea typeface="+mn-ea"/>
                          <a:cs typeface="Arial" panose="020B0604020202020204" pitchFamily="34" charset="0"/>
                        </a:rPr>
                        <a:t> Actual expenditure 31 March 2022  </a:t>
                      </a:r>
                    </a:p>
                  </a:txBody>
                  <a:tcPr marL="6036" marR="6036" marT="6036" marB="0" anchor="b">
                    <a:solidFill>
                      <a:srgbClr val="F5981B"/>
                    </a:solidFill>
                  </a:tcPr>
                </a:tc>
                <a:tc>
                  <a:txBody>
                    <a:bodyPr/>
                    <a:lstStyle/>
                    <a:p>
                      <a:pPr marL="0" algn="l" defTabSz="914400" rtl="0" eaLnBrk="1" fontAlgn="b" latinLnBrk="0" hangingPunct="1"/>
                      <a:r>
                        <a:rPr lang="en-GB" sz="3600" b="1" u="none" strike="noStrike" kern="1200" dirty="0">
                          <a:solidFill>
                            <a:schemeClr val="bg1"/>
                          </a:solidFill>
                          <a:effectLst/>
                          <a:latin typeface="Arial" panose="020B0604020202020204" pitchFamily="34" charset="0"/>
                          <a:ea typeface="+mn-ea"/>
                          <a:cs typeface="Arial" panose="020B0604020202020204" pitchFamily="34" charset="0"/>
                        </a:rPr>
                        <a:t>Variance</a:t>
                      </a:r>
                    </a:p>
                  </a:txBody>
                  <a:tcPr marL="6036" marR="6036" marT="6036" marB="0" anchor="b">
                    <a:solidFill>
                      <a:srgbClr val="F5981B"/>
                    </a:solidFill>
                  </a:tcPr>
                </a:tc>
                <a:tc>
                  <a:txBody>
                    <a:bodyPr/>
                    <a:lstStyle/>
                    <a:p>
                      <a:pPr marL="0" algn="l" defTabSz="914400" rtl="0" eaLnBrk="1" fontAlgn="b" latinLnBrk="0" hangingPunct="1"/>
                      <a:r>
                        <a:rPr lang="en-US" sz="3600" b="1" u="none" strike="noStrike" kern="1200" dirty="0">
                          <a:solidFill>
                            <a:schemeClr val="bg1"/>
                          </a:solidFill>
                          <a:effectLst/>
                          <a:latin typeface="Arial" panose="020B0604020202020204" pitchFamily="34" charset="0"/>
                          <a:ea typeface="+mn-ea"/>
                          <a:cs typeface="Arial" panose="020B0604020202020204" pitchFamily="34" charset="0"/>
                        </a:rPr>
                        <a:t>Expenditure as % of final appropriation</a:t>
                      </a:r>
                      <a:endParaRPr lang="en-GB" sz="36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6036" marR="6036" marT="6036" marB="0" anchor="b">
                    <a:solidFill>
                      <a:srgbClr val="F5981B"/>
                    </a:solidFill>
                  </a:tcPr>
                </a:tc>
                <a:extLst>
                  <a:ext uri="{0D108BD9-81ED-4DB2-BD59-A6C34878D82A}">
                    <a16:rowId xmlns:a16="http://schemas.microsoft.com/office/drawing/2014/main" xmlns="" val="1506656214"/>
                  </a:ext>
                </a:extLst>
              </a:tr>
              <a:tr h="182093">
                <a:tc>
                  <a:txBody>
                    <a:bodyPr/>
                    <a:lstStyle/>
                    <a:p>
                      <a:pPr algn="l" fontAlgn="b"/>
                      <a:r>
                        <a:rPr lang="en-US" sz="3600" b="1" u="none" strike="noStrike" dirty="0">
                          <a:effectLst/>
                          <a:latin typeface="Arial" panose="020B0604020202020204" pitchFamily="34" charset="0"/>
                          <a:cs typeface="Arial" panose="020B0604020202020204" pitchFamily="34" charset="0"/>
                        </a:rPr>
                        <a:t>PAYMENTS FOR CAPITAL ASSETS</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173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173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GB" sz="3600" b="1" i="0" u="none" strike="noStrike" dirty="0">
                          <a:solidFill>
                            <a:srgbClr val="000000"/>
                          </a:solidFill>
                          <a:effectLst/>
                          <a:latin typeface="Arial" panose="020B0604020202020204" pitchFamily="34" charset="0"/>
                          <a:cs typeface="Arial" panose="020B0604020202020204" pitchFamily="34" charset="0"/>
                        </a:rPr>
                        <a:t>100.0%</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1679182907"/>
                  </a:ext>
                </a:extLst>
              </a:tr>
              <a:tr h="306339">
                <a:tc>
                  <a:txBody>
                    <a:bodyPr/>
                    <a:lstStyle/>
                    <a:p>
                      <a:pPr algn="l" fontAlgn="b"/>
                      <a:r>
                        <a:rPr lang="en-US" sz="3600" u="none" strike="noStrike" dirty="0">
                          <a:effectLst/>
                          <a:latin typeface="Arial" panose="020B0604020202020204" pitchFamily="34" charset="0"/>
                          <a:cs typeface="Arial" panose="020B0604020202020204" pitchFamily="34" charset="0"/>
                        </a:rPr>
                        <a:t>Machinery and equipment</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u="none" strike="noStrike" dirty="0">
                          <a:effectLst/>
                          <a:latin typeface="Arial" panose="020B0604020202020204" pitchFamily="34" charset="0"/>
                          <a:cs typeface="Arial" panose="020B0604020202020204" pitchFamily="34" charset="0"/>
                        </a:rPr>
                        <a:t>                              -   </a:t>
                      </a:r>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endParaRPr lang="en-US" sz="3600" b="0"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3881600021"/>
                  </a:ext>
                </a:extLst>
              </a:tr>
              <a:tr h="288032">
                <a:tc>
                  <a:txBody>
                    <a:bodyPr/>
                    <a:lstStyle/>
                    <a:p>
                      <a:pPr algn="l" fontAlgn="b"/>
                      <a:r>
                        <a:rPr lang="en-US" sz="3600" b="1" u="none" strike="noStrike" dirty="0">
                          <a:effectLst/>
                          <a:latin typeface="Arial" panose="020B0604020202020204" pitchFamily="34" charset="0"/>
                          <a:cs typeface="Arial" panose="020B0604020202020204" pitchFamily="34" charset="0"/>
                        </a:rPr>
                        <a:t>PAYMENTS FOR FINANCIAL ASSETS</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60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60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b="1" i="0" u="none" strike="noStrike" dirty="0">
                          <a:solidFill>
                            <a:srgbClr val="000000"/>
                          </a:solidFill>
                          <a:effectLst/>
                          <a:latin typeface="Arial" panose="020B0604020202020204" pitchFamily="34" charset="0"/>
                          <a:cs typeface="Arial" panose="020B0604020202020204" pitchFamily="34" charset="0"/>
                        </a:rPr>
                        <a:t>-</a:t>
                      </a:r>
                    </a:p>
                  </a:txBody>
                  <a:tcPr marL="6279" marR="6279" marT="6279" marB="0" anchor="b">
                    <a:noFill/>
                  </a:tcPr>
                </a:tc>
                <a:tc>
                  <a:txBody>
                    <a:bodyPr/>
                    <a:lstStyle/>
                    <a:p>
                      <a:pPr algn="r" fontAlgn="b"/>
                      <a:r>
                        <a:rPr lang="en-US" sz="3600" b="1" i="0" u="none" strike="noStrike" dirty="0">
                          <a:solidFill>
                            <a:srgbClr val="000000"/>
                          </a:solidFill>
                          <a:effectLst/>
                          <a:latin typeface="Arial" panose="020B0604020202020204" pitchFamily="34" charset="0"/>
                          <a:cs typeface="Arial" panose="020B0604020202020204" pitchFamily="34" charset="0"/>
                        </a:rPr>
                        <a:t>100.0%</a:t>
                      </a:r>
                    </a:p>
                  </a:txBody>
                  <a:tcPr marL="6279" marR="6279" marT="6279" marB="0" anchor="b">
                    <a:noFill/>
                  </a:tcPr>
                </a:tc>
                <a:extLst>
                  <a:ext uri="{0D108BD9-81ED-4DB2-BD59-A6C34878D82A}">
                    <a16:rowId xmlns:a16="http://schemas.microsoft.com/office/drawing/2014/main" xmlns="" val="2054111993"/>
                  </a:ext>
                </a:extLst>
              </a:tr>
              <a:tr h="253570">
                <a:tc>
                  <a:txBody>
                    <a:bodyPr/>
                    <a:lstStyle/>
                    <a:p>
                      <a:pPr algn="l" fontAlgn="b"/>
                      <a:r>
                        <a:rPr lang="en-US" sz="3600" b="1" u="none" strike="noStrike" dirty="0">
                          <a:effectLst/>
                          <a:latin typeface="Arial" panose="020B0604020202020204" pitchFamily="34" charset="0"/>
                          <a:cs typeface="Arial" panose="020B0604020202020204" pitchFamily="34" charset="0"/>
                        </a:rPr>
                        <a:t>TOTAL</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2,584,007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               2,570,044 </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13,963</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tc>
                  <a:txBody>
                    <a:bodyPr/>
                    <a:lstStyle/>
                    <a:p>
                      <a:pPr algn="r" fontAlgn="b"/>
                      <a:r>
                        <a:rPr lang="en-US" sz="3600" b="1" u="none" strike="noStrike" dirty="0">
                          <a:effectLst/>
                          <a:latin typeface="Arial" panose="020B0604020202020204" pitchFamily="34" charset="0"/>
                          <a:cs typeface="Arial" panose="020B0604020202020204" pitchFamily="34" charset="0"/>
                        </a:rPr>
                        <a:t>99.5%</a:t>
                      </a:r>
                      <a:endParaRPr lang="en-US" sz="3600" b="1" i="0" u="none" strike="noStrike" dirty="0">
                        <a:solidFill>
                          <a:srgbClr val="000000"/>
                        </a:solidFill>
                        <a:effectLst/>
                        <a:latin typeface="Arial" panose="020B0604020202020204" pitchFamily="34" charset="0"/>
                        <a:cs typeface="Arial" panose="020B0604020202020204" pitchFamily="34" charset="0"/>
                      </a:endParaRPr>
                    </a:p>
                  </a:txBody>
                  <a:tcPr marL="6279" marR="6279" marT="6279" marB="0" anchor="b">
                    <a:noFill/>
                  </a:tcPr>
                </a:tc>
                <a:extLst>
                  <a:ext uri="{0D108BD9-81ED-4DB2-BD59-A6C34878D82A}">
                    <a16:rowId xmlns:a16="http://schemas.microsoft.com/office/drawing/2014/main" xmlns="" val="2930442782"/>
                  </a:ext>
                </a:extLst>
              </a:tr>
            </a:tbl>
          </a:graphicData>
        </a:graphic>
      </p:graphicFrame>
      <p:sp>
        <p:nvSpPr>
          <p:cNvPr id="6" name="TextBox 5">
            <a:extLst>
              <a:ext uri="{FF2B5EF4-FFF2-40B4-BE49-F238E27FC236}">
                <a16:creationId xmlns:a16="http://schemas.microsoft.com/office/drawing/2014/main" xmlns="" id="{CC45E1EB-2EC1-A70C-0F9C-FE0204EC4300}"/>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5E5E5E"/>
                </a:solidFill>
                <a:effectLst/>
                <a:uLnTx/>
                <a:uFillTx/>
                <a:latin typeface="Helvetica Neue"/>
                <a:sym typeface="Helvetica Neue"/>
              </a:rPr>
              <a:t>92</a:t>
            </a:r>
          </a:p>
        </p:txBody>
      </p:sp>
    </p:spTree>
    <p:extLst>
      <p:ext uri="{BB962C8B-B14F-4D97-AF65-F5344CB8AC3E}">
        <p14:creationId xmlns:p14="http://schemas.microsoft.com/office/powerpoint/2010/main" xmlns="" val="14485318"/>
      </p:ext>
    </p:extLst>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8258D58D-77B9-4480-8022-F2EA9A880B4B}"/>
              </a:ext>
            </a:extLst>
          </p:cNvPr>
          <p:cNvSpPr txBox="1"/>
          <p:nvPr/>
        </p:nvSpPr>
        <p:spPr>
          <a:xfrm>
            <a:off x="-68075" y="745325"/>
            <a:ext cx="2452015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PROGRAMME 4:HERITAGE PROMOTION &amp; PRESERVATION</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sp>
        <p:nvSpPr>
          <p:cNvPr id="4" name="TextBox 3">
            <a:extLst>
              <a:ext uri="{FF2B5EF4-FFF2-40B4-BE49-F238E27FC236}">
                <a16:creationId xmlns:a16="http://schemas.microsoft.com/office/drawing/2014/main" xmlns="" id="{44E87069-22E8-E7D4-3719-EAAAF92DD4E4}"/>
              </a:ext>
            </a:extLst>
          </p:cNvPr>
          <p:cNvSpPr txBox="1"/>
          <p:nvPr/>
        </p:nvSpPr>
        <p:spPr>
          <a:xfrm>
            <a:off x="479732" y="3176852"/>
            <a:ext cx="23107631" cy="6350456"/>
          </a:xfrm>
          <a:prstGeom prst="rect">
            <a:avLst/>
          </a:prstGeom>
          <a:noFill/>
        </p:spPr>
        <p:txBody>
          <a:bodyPr wrap="square">
            <a:spAutoFit/>
          </a:bodyPr>
          <a:lstStyle/>
          <a:p>
            <a:pPr marL="0" marR="0" lvl="0" indent="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Compensation of employees </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Underspending of R10.7 million due to n</a:t>
            </a:r>
            <a:r>
              <a:rPr kumimoji="0" lang="en-GB"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umber of positions that had been vacant are already filled and the remainder are at different stages of the selection process.</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GB"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0" marR="0" lvl="0" indent="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ZA"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Goods and services</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Underspending of R1.5 million owing to the appointed service provider to conduct research on Living Human Treasures having finalised the work but had not yet delivered the printed books and invoicing. </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endParaRPr kumimoji="0" lang="en-GB"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a:p>
            <a:pPr marL="285750" marR="0" lvl="0" indent="-285750" algn="just" defTabSz="2438337" rtl="0" eaLnBrk="1" fontAlgn="auto" latinLnBrk="0" hangingPunct="0">
              <a:lnSpc>
                <a:spcPct val="100000"/>
              </a:lnSpc>
              <a:spcBef>
                <a:spcPts val="0"/>
              </a:spcBef>
              <a:spcAft>
                <a:spcPts val="800"/>
              </a:spcAft>
              <a:buClrTx/>
              <a:buSzTx/>
              <a:buFont typeface="Wingdings" panose="05000000000000000000" pitchFamily="2" charset="2"/>
              <a:buChar char="q"/>
              <a:tabLst>
                <a:tab pos="457200" algn="l"/>
              </a:tabLst>
              <a:defRPr/>
            </a:pPr>
            <a:r>
              <a:rPr kumimoji="0" lang="en-US" sz="36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Non-Profit Institutions (Cur)</a:t>
            </a:r>
          </a:p>
          <a:p>
            <a:pPr marL="0" marR="0" lvl="0" indent="0" algn="just" defTabSz="2438337" rtl="0" eaLnBrk="1" fontAlgn="auto" latinLnBrk="0" hangingPunct="0">
              <a:lnSpc>
                <a:spcPct val="100000"/>
              </a:lnSpc>
              <a:spcBef>
                <a:spcPts val="0"/>
              </a:spcBef>
              <a:spcAft>
                <a:spcPts val="800"/>
              </a:spcAft>
              <a:buClrTx/>
              <a:buSzTx/>
              <a:buFontTx/>
              <a:buNone/>
              <a:tabLst>
                <a:tab pos="457200" algn="l"/>
              </a:tabLst>
              <a:defRPr/>
            </a:pPr>
            <a:r>
              <a:rPr kumimoji="0" lang="en-US" sz="36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rPr>
              <a:t>Underspending of R1.6 million is due to various heritage projects.</a:t>
            </a:r>
          </a:p>
        </p:txBody>
      </p:sp>
      <p:graphicFrame>
        <p:nvGraphicFramePr>
          <p:cNvPr id="5" name="Table 4">
            <a:extLst>
              <a:ext uri="{FF2B5EF4-FFF2-40B4-BE49-F238E27FC236}">
                <a16:creationId xmlns:a16="http://schemas.microsoft.com/office/drawing/2014/main" xmlns="" id="{8ABB9A5C-5BCC-65B9-C8F6-A446D6467A97}"/>
              </a:ext>
            </a:extLst>
          </p:cNvPr>
          <p:cNvGraphicFramePr>
            <a:graphicFrameLocks noGrp="1"/>
          </p:cNvGraphicFramePr>
          <p:nvPr/>
        </p:nvGraphicFramePr>
        <p:xfrm>
          <a:off x="17145000" y="3299583"/>
          <a:ext cx="3825089" cy="746760"/>
        </p:xfrm>
        <a:graphic>
          <a:graphicData uri="http://schemas.openxmlformats.org/drawingml/2006/table">
            <a:tbl>
              <a:tblPr/>
              <a:tblGrid>
                <a:gridCol w="1240570">
                  <a:extLst>
                    <a:ext uri="{9D8B030D-6E8A-4147-A177-3AD203B41FA5}">
                      <a16:colId xmlns:a16="http://schemas.microsoft.com/office/drawing/2014/main" xmlns="" val="1463010608"/>
                    </a:ext>
                  </a:extLst>
                </a:gridCol>
                <a:gridCol w="1240570">
                  <a:extLst>
                    <a:ext uri="{9D8B030D-6E8A-4147-A177-3AD203B41FA5}">
                      <a16:colId xmlns:a16="http://schemas.microsoft.com/office/drawing/2014/main" xmlns="" val="1756055594"/>
                    </a:ext>
                  </a:extLst>
                </a:gridCol>
                <a:gridCol w="1343949">
                  <a:extLst>
                    <a:ext uri="{9D8B030D-6E8A-4147-A177-3AD203B41FA5}">
                      <a16:colId xmlns:a16="http://schemas.microsoft.com/office/drawing/2014/main" xmlns="" val="205697802"/>
                    </a:ext>
                  </a:extLst>
                </a:gridCol>
              </a:tblGrid>
              <a:tr h="374650">
                <a:tc>
                  <a:txBody>
                    <a:bodyPr/>
                    <a:lstStyle/>
                    <a:p>
                      <a:pPr algn="l" rtl="0" fontAlgn="b"/>
                      <a:r>
                        <a:rPr lang="en-ZA" sz="24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987962794"/>
                  </a:ext>
                </a:extLst>
              </a:tr>
              <a:tr h="190500">
                <a:tc>
                  <a:txBody>
                    <a:bodyPr/>
                    <a:lstStyle/>
                    <a:p>
                      <a:pPr algn="r" rtl="0" fontAlgn="b"/>
                      <a:r>
                        <a:rPr lang="en-ZA" sz="24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400" b="0" i="0" u="none" strike="noStrike" dirty="0">
                          <a:solidFill>
                            <a:srgbClr val="000000"/>
                          </a:solidFill>
                          <a:effectLst/>
                          <a:latin typeface="Calibri" panose="020F0502020204030204" pitchFamily="34" charset="0"/>
                        </a:rPr>
                        <a:t>84.4%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400" b="0" i="0" u="none" strike="noStrike" dirty="0">
                          <a:solidFill>
                            <a:srgbClr val="000000"/>
                          </a:solidFill>
                          <a:effectLst/>
                          <a:latin typeface="Calibri" panose="020F0502020204030204" pitchFamily="34" charset="0"/>
                        </a:rPr>
                        <a:t>15.6%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753544684"/>
                  </a:ext>
                </a:extLst>
              </a:tr>
            </a:tbl>
          </a:graphicData>
        </a:graphic>
      </p:graphicFrame>
      <p:graphicFrame>
        <p:nvGraphicFramePr>
          <p:cNvPr id="6" name="Table 5">
            <a:extLst>
              <a:ext uri="{FF2B5EF4-FFF2-40B4-BE49-F238E27FC236}">
                <a16:creationId xmlns:a16="http://schemas.microsoft.com/office/drawing/2014/main" xmlns="" id="{8A0A6FC3-073F-7F97-B02C-6FAEDB57D4C2}"/>
              </a:ext>
            </a:extLst>
          </p:cNvPr>
          <p:cNvGraphicFramePr>
            <a:graphicFrameLocks noGrp="1"/>
          </p:cNvGraphicFramePr>
          <p:nvPr/>
        </p:nvGraphicFramePr>
        <p:xfrm>
          <a:off x="17145000" y="5611605"/>
          <a:ext cx="3825088" cy="746760"/>
        </p:xfrm>
        <a:graphic>
          <a:graphicData uri="http://schemas.openxmlformats.org/drawingml/2006/table">
            <a:tbl>
              <a:tblPr/>
              <a:tblGrid>
                <a:gridCol w="1240569">
                  <a:extLst>
                    <a:ext uri="{9D8B030D-6E8A-4147-A177-3AD203B41FA5}">
                      <a16:colId xmlns:a16="http://schemas.microsoft.com/office/drawing/2014/main" xmlns="" val="3043040632"/>
                    </a:ext>
                  </a:extLst>
                </a:gridCol>
                <a:gridCol w="1240569">
                  <a:extLst>
                    <a:ext uri="{9D8B030D-6E8A-4147-A177-3AD203B41FA5}">
                      <a16:colId xmlns:a16="http://schemas.microsoft.com/office/drawing/2014/main" xmlns="" val="3393950753"/>
                    </a:ext>
                  </a:extLst>
                </a:gridCol>
                <a:gridCol w="1343950">
                  <a:extLst>
                    <a:ext uri="{9D8B030D-6E8A-4147-A177-3AD203B41FA5}">
                      <a16:colId xmlns:a16="http://schemas.microsoft.com/office/drawing/2014/main" xmlns="" val="650449890"/>
                    </a:ext>
                  </a:extLst>
                </a:gridCol>
              </a:tblGrid>
              <a:tr h="374650">
                <a:tc>
                  <a:txBody>
                    <a:bodyPr/>
                    <a:lstStyle/>
                    <a:p>
                      <a:pPr algn="l" rtl="0" fontAlgn="b"/>
                      <a:r>
                        <a:rPr lang="en-ZA" sz="24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867937714"/>
                  </a:ext>
                </a:extLst>
              </a:tr>
              <a:tr h="190500">
                <a:tc>
                  <a:txBody>
                    <a:bodyPr/>
                    <a:lstStyle/>
                    <a:p>
                      <a:pPr algn="r" rtl="0" fontAlgn="b"/>
                      <a:r>
                        <a:rPr lang="en-ZA" sz="24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400" b="0" i="0" u="none" strike="noStrike" dirty="0">
                          <a:solidFill>
                            <a:srgbClr val="000000"/>
                          </a:solidFill>
                          <a:effectLst/>
                          <a:latin typeface="Calibri" panose="020F0502020204030204" pitchFamily="34" charset="0"/>
                        </a:rPr>
                        <a:t>95.4%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400" b="0" i="0" u="none" strike="noStrike" dirty="0">
                          <a:solidFill>
                            <a:srgbClr val="000000"/>
                          </a:solidFill>
                          <a:effectLst/>
                          <a:latin typeface="Calibri" panose="020F0502020204030204" pitchFamily="34" charset="0"/>
                        </a:rPr>
                        <a:t>4.6%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166140761"/>
                  </a:ext>
                </a:extLst>
              </a:tr>
            </a:tbl>
          </a:graphicData>
        </a:graphic>
      </p:graphicFrame>
      <p:graphicFrame>
        <p:nvGraphicFramePr>
          <p:cNvPr id="7" name="Table 6">
            <a:extLst>
              <a:ext uri="{FF2B5EF4-FFF2-40B4-BE49-F238E27FC236}">
                <a16:creationId xmlns:a16="http://schemas.microsoft.com/office/drawing/2014/main" xmlns="" id="{23F1911A-7469-E413-08C6-4536B38AD4DA}"/>
              </a:ext>
            </a:extLst>
          </p:cNvPr>
          <p:cNvGraphicFramePr>
            <a:graphicFrameLocks noGrp="1"/>
          </p:cNvGraphicFramePr>
          <p:nvPr/>
        </p:nvGraphicFramePr>
        <p:xfrm>
          <a:off x="17144999" y="8645146"/>
          <a:ext cx="3825087" cy="746760"/>
        </p:xfrm>
        <a:graphic>
          <a:graphicData uri="http://schemas.openxmlformats.org/drawingml/2006/table">
            <a:tbl>
              <a:tblPr/>
              <a:tblGrid>
                <a:gridCol w="1240569">
                  <a:extLst>
                    <a:ext uri="{9D8B030D-6E8A-4147-A177-3AD203B41FA5}">
                      <a16:colId xmlns:a16="http://schemas.microsoft.com/office/drawing/2014/main" xmlns="" val="1365315693"/>
                    </a:ext>
                  </a:extLst>
                </a:gridCol>
                <a:gridCol w="1240569">
                  <a:extLst>
                    <a:ext uri="{9D8B030D-6E8A-4147-A177-3AD203B41FA5}">
                      <a16:colId xmlns:a16="http://schemas.microsoft.com/office/drawing/2014/main" xmlns="" val="2572270098"/>
                    </a:ext>
                  </a:extLst>
                </a:gridCol>
                <a:gridCol w="1343949">
                  <a:extLst>
                    <a:ext uri="{9D8B030D-6E8A-4147-A177-3AD203B41FA5}">
                      <a16:colId xmlns:a16="http://schemas.microsoft.com/office/drawing/2014/main" xmlns="" val="2187776028"/>
                    </a:ext>
                  </a:extLst>
                </a:gridCol>
              </a:tblGrid>
              <a:tr h="374650">
                <a:tc>
                  <a:txBody>
                    <a:bodyPr/>
                    <a:lstStyle/>
                    <a:p>
                      <a:pPr algn="l" rtl="0" fontAlgn="b"/>
                      <a:r>
                        <a:rPr lang="en-ZA" sz="2400" b="1" i="0" u="none" strike="noStrike" dirty="0">
                          <a:solidFill>
                            <a:srgbClr val="000000"/>
                          </a:solidFill>
                          <a:effectLst/>
                          <a:latin typeface="Calibri" panose="020F0502020204030204" pitchFamily="34" charset="0"/>
                        </a:rPr>
                        <a:t>Projected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Actual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400" b="1" i="0" u="none" strike="noStrike" dirty="0">
                          <a:solidFill>
                            <a:srgbClr val="000000"/>
                          </a:solidFill>
                          <a:effectLst/>
                          <a:latin typeface="Calibri" panose="020F0502020204030204" pitchFamily="34" charset="0"/>
                        </a:rPr>
                        <a:t>Difference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73055738"/>
                  </a:ext>
                </a:extLst>
              </a:tr>
              <a:tr h="190500">
                <a:tc>
                  <a:txBody>
                    <a:bodyPr/>
                    <a:lstStyle/>
                    <a:p>
                      <a:pPr algn="r" rtl="0" fontAlgn="b"/>
                      <a:r>
                        <a:rPr lang="en-ZA" sz="24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400" b="0" i="0" u="none" strike="noStrike" dirty="0">
                          <a:solidFill>
                            <a:srgbClr val="000000"/>
                          </a:solidFill>
                          <a:effectLst/>
                          <a:latin typeface="Calibri" panose="020F0502020204030204" pitchFamily="34" charset="0"/>
                        </a:rPr>
                        <a:t>92.2%</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400" b="0" i="0" u="none" strike="noStrike" dirty="0">
                          <a:solidFill>
                            <a:srgbClr val="000000"/>
                          </a:solidFill>
                          <a:effectLst/>
                          <a:latin typeface="Calibri" panose="020F0502020204030204" pitchFamily="34" charset="0"/>
                        </a:rPr>
                        <a:t>7.8%</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57673859"/>
                  </a:ext>
                </a:extLst>
              </a:tr>
            </a:tbl>
          </a:graphicData>
        </a:graphic>
      </p:graphicFrame>
      <p:sp>
        <p:nvSpPr>
          <p:cNvPr id="8" name="TextBox 7">
            <a:extLst>
              <a:ext uri="{FF2B5EF4-FFF2-40B4-BE49-F238E27FC236}">
                <a16:creationId xmlns:a16="http://schemas.microsoft.com/office/drawing/2014/main" xmlns="" id="{CE8E3ABA-25ED-2AB2-BA0D-918DFBFEC577}"/>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5E5E5E"/>
                </a:solidFill>
                <a:effectLst/>
                <a:uLnTx/>
                <a:uFillTx/>
                <a:latin typeface="Helvetica Neue"/>
                <a:sym typeface="Helvetica Neue"/>
              </a:rPr>
              <a:t>93</a:t>
            </a:r>
          </a:p>
        </p:txBody>
      </p:sp>
    </p:spTree>
    <p:extLst>
      <p:ext uri="{BB962C8B-B14F-4D97-AF65-F5344CB8AC3E}">
        <p14:creationId xmlns:p14="http://schemas.microsoft.com/office/powerpoint/2010/main" xmlns="" val="3295449785"/>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DC8545FD-66F8-4798-A95C-D92BF076CE7B}"/>
              </a:ext>
            </a:extLst>
          </p:cNvPr>
          <p:cNvSpPr txBox="1"/>
          <p:nvPr/>
        </p:nvSpPr>
        <p:spPr>
          <a:xfrm>
            <a:off x="-68075" y="462817"/>
            <a:ext cx="2452015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0" cap="none" spc="0" normalizeH="0" baseline="0" noProof="0" dirty="0">
                <a:ln>
                  <a:noFill/>
                </a:ln>
                <a:solidFill>
                  <a:srgbClr val="E3801E"/>
                </a:solidFill>
                <a:effectLst/>
                <a:uLnTx/>
                <a:uFillTx/>
                <a:latin typeface="Helvetica Neue"/>
                <a:sym typeface="Gill Sans SemiBold"/>
              </a:rPr>
              <a:t>ANNEXURE:ACRONYMS &amp; ABBREVIATIONS</a:t>
            </a:r>
            <a:endParaRPr kumimoji="0" sz="6600" b="1" i="0" u="none" strike="noStrike" kern="0" cap="none" spc="0" normalizeH="0" baseline="0" noProof="0" dirty="0">
              <a:ln>
                <a:noFill/>
              </a:ln>
              <a:solidFill>
                <a:srgbClr val="E3801E"/>
              </a:solidFill>
              <a:effectLst/>
              <a:uLnTx/>
              <a:uFillTx/>
              <a:latin typeface="Helvetica Neue"/>
              <a:sym typeface="Gill Sans SemiBold"/>
            </a:endParaRPr>
          </a:p>
        </p:txBody>
      </p:sp>
      <p:graphicFrame>
        <p:nvGraphicFramePr>
          <p:cNvPr id="3" name="Table 2">
            <a:extLst>
              <a:ext uri="{FF2B5EF4-FFF2-40B4-BE49-F238E27FC236}">
                <a16:creationId xmlns:a16="http://schemas.microsoft.com/office/drawing/2014/main" xmlns="" id="{C3E35108-91A3-43FE-AE09-B6F1132D5930}"/>
              </a:ext>
            </a:extLst>
          </p:cNvPr>
          <p:cNvGraphicFramePr>
            <a:graphicFrameLocks noGrp="1"/>
          </p:cNvGraphicFramePr>
          <p:nvPr/>
        </p:nvGraphicFramePr>
        <p:xfrm>
          <a:off x="294167" y="2806995"/>
          <a:ext cx="23795665" cy="9327933"/>
        </p:xfrm>
        <a:graphic>
          <a:graphicData uri="http://schemas.openxmlformats.org/drawingml/2006/table">
            <a:tbl>
              <a:tblPr firstRow="1" bandRow="1"/>
              <a:tblGrid>
                <a:gridCol w="2477333">
                  <a:extLst>
                    <a:ext uri="{9D8B030D-6E8A-4147-A177-3AD203B41FA5}">
                      <a16:colId xmlns:a16="http://schemas.microsoft.com/office/drawing/2014/main" xmlns="" val="20000"/>
                    </a:ext>
                  </a:extLst>
                </a:gridCol>
                <a:gridCol w="9420499">
                  <a:extLst>
                    <a:ext uri="{9D8B030D-6E8A-4147-A177-3AD203B41FA5}">
                      <a16:colId xmlns:a16="http://schemas.microsoft.com/office/drawing/2014/main" xmlns="" val="20001"/>
                    </a:ext>
                  </a:extLst>
                </a:gridCol>
                <a:gridCol w="3180598">
                  <a:extLst>
                    <a:ext uri="{9D8B030D-6E8A-4147-A177-3AD203B41FA5}">
                      <a16:colId xmlns:a16="http://schemas.microsoft.com/office/drawing/2014/main" xmlns="" val="20002"/>
                    </a:ext>
                  </a:extLst>
                </a:gridCol>
                <a:gridCol w="8717235">
                  <a:extLst>
                    <a:ext uri="{9D8B030D-6E8A-4147-A177-3AD203B41FA5}">
                      <a16:colId xmlns:a16="http://schemas.microsoft.com/office/drawing/2014/main" xmlns="" val="20003"/>
                    </a:ext>
                  </a:extLst>
                </a:gridCol>
              </a:tblGrid>
              <a:tr h="627490">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ctr">
                        <a:lnSpc>
                          <a:spcPct val="115000"/>
                        </a:lnSpc>
                        <a:spcAft>
                          <a:spcPts val="0"/>
                        </a:spcAft>
                      </a:pPr>
                      <a:r>
                        <a:rPr lang="en-ZA" sz="2800" cap="all" dirty="0">
                          <a:effectLst/>
                          <a:latin typeface="+mn-lt"/>
                        </a:rPr>
                        <a:t>ITEM</a:t>
                      </a:r>
                      <a:endParaRPr lang="en-ZA" sz="2800" dirty="0">
                        <a:solidFill>
                          <a:schemeClr val="tx1"/>
                        </a:solidFill>
                        <a:effectLst/>
                        <a:latin typeface="+mn-lt"/>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ctr">
                        <a:lnSpc>
                          <a:spcPct val="115000"/>
                        </a:lnSpc>
                        <a:spcAft>
                          <a:spcPts val="0"/>
                        </a:spcAft>
                      </a:pPr>
                      <a:r>
                        <a:rPr lang="en-ZA" sz="2800" cap="all" dirty="0">
                          <a:effectLst/>
                          <a:latin typeface="+mn-lt"/>
                        </a:rPr>
                        <a:t>Description</a:t>
                      </a:r>
                      <a:endParaRPr lang="en-ZA" sz="2800" dirty="0">
                        <a:solidFill>
                          <a:schemeClr val="tx1"/>
                        </a:solidFill>
                        <a:effectLst/>
                        <a:latin typeface="+mn-lt"/>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ctr">
                        <a:lnSpc>
                          <a:spcPct val="115000"/>
                        </a:lnSpc>
                        <a:spcAft>
                          <a:spcPts val="0"/>
                        </a:spcAft>
                      </a:pPr>
                      <a:r>
                        <a:rPr lang="en-ZA" sz="2800" cap="all" dirty="0">
                          <a:effectLst/>
                          <a:latin typeface="+mn-lt"/>
                        </a:rPr>
                        <a:t>ITEM</a:t>
                      </a:r>
                      <a:endParaRPr lang="en-ZA" sz="2800" dirty="0">
                        <a:solidFill>
                          <a:schemeClr val="tx1"/>
                        </a:solidFill>
                        <a:effectLst/>
                        <a:latin typeface="+mn-lt"/>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ctr">
                        <a:lnSpc>
                          <a:spcPct val="115000"/>
                        </a:lnSpc>
                        <a:spcAft>
                          <a:spcPts val="0"/>
                        </a:spcAft>
                      </a:pPr>
                      <a:r>
                        <a:rPr lang="en-ZA" sz="2800" cap="all" dirty="0">
                          <a:effectLst/>
                          <a:latin typeface="+mn-lt"/>
                        </a:rPr>
                        <a:t>Description</a:t>
                      </a:r>
                      <a:endParaRPr lang="en-ZA" sz="2800" dirty="0">
                        <a:solidFill>
                          <a:schemeClr val="tx1"/>
                        </a:solidFill>
                        <a:effectLst/>
                        <a:latin typeface="+mn-lt"/>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10000"/>
                  </a:ext>
                </a:extLst>
              </a:tr>
              <a:tr h="1033614">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6000"/>
                        </a:lnSpc>
                        <a:spcAft>
                          <a:spcPts val="0"/>
                        </a:spcAft>
                      </a:pPr>
                      <a:r>
                        <a:rPr lang="en-ZA" sz="2800" b="1" kern="1200" dirty="0">
                          <a:solidFill>
                            <a:srgbClr val="000000"/>
                          </a:solidFill>
                          <a:effectLst/>
                          <a:latin typeface="+mn-lt"/>
                          <a:ea typeface="Calibri" panose="020F0502020204030204" pitchFamily="34" charset="0"/>
                          <a:cs typeface="Times New Roman" panose="02020603050405020304" pitchFamily="18" charset="0"/>
                        </a:rPr>
                        <a:t>ACPD</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6000"/>
                        </a:lnSpc>
                        <a:spcAft>
                          <a:spcPts val="0"/>
                        </a:spcAft>
                      </a:pPr>
                      <a:r>
                        <a:rPr lang="en-ZA" sz="2800" b="0" kern="1200" dirty="0">
                          <a:solidFill>
                            <a:srgbClr val="000000"/>
                          </a:solidFill>
                          <a:effectLst/>
                          <a:latin typeface="+mn-lt"/>
                          <a:ea typeface="Calibri" panose="020F0502020204030204" pitchFamily="34" charset="0"/>
                          <a:cs typeface="Times New Roman" panose="02020603050405020304" pitchFamily="18" charset="0"/>
                        </a:rPr>
                        <a:t>ARTS AND CULTURE PROMOTION AND DEVELOPMENT</a:t>
                      </a:r>
                      <a:endParaRPr lang="en-ZA" sz="2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r>
                        <a:rPr lang="en-ZA" sz="2800" b="1" dirty="0">
                          <a:solidFill>
                            <a:srgbClr val="000000"/>
                          </a:solidFill>
                          <a:latin typeface="+mn-lt"/>
                        </a:rPr>
                        <a:t>NAAIRS</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0000"/>
                          </a:solidFill>
                          <a:effectLst/>
                          <a:latin typeface="+mn-lt"/>
                          <a:ea typeface="Calibri" panose="020F0502020204030204" pitchFamily="34" charset="0"/>
                          <a:cs typeface="Times New Roman" panose="02020603050405020304" pitchFamily="18" charset="0"/>
                        </a:rPr>
                        <a:t>NATIONAL AUTOMATED ARCHIVAL INFORMATION RETRIEVAL SYSTEM</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xmlns="" val="806289658"/>
                  </a:ext>
                </a:extLst>
              </a:tr>
              <a:tr h="501574">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6000"/>
                        </a:lnSpc>
                        <a:spcAft>
                          <a:spcPts val="0"/>
                        </a:spcAft>
                      </a:pPr>
                      <a:r>
                        <a:rPr lang="en-ZA" sz="2800" b="1" kern="1200" dirty="0">
                          <a:solidFill>
                            <a:srgbClr val="000000"/>
                          </a:solidFill>
                          <a:effectLst/>
                          <a:latin typeface="+mn-lt"/>
                          <a:ea typeface="Calibri" panose="020F0502020204030204" pitchFamily="34" charset="0"/>
                          <a:cs typeface="Times New Roman" panose="02020603050405020304" pitchFamily="18" charset="0"/>
                        </a:rPr>
                        <a:t>ADMIN</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6000"/>
                        </a:lnSpc>
                        <a:spcAft>
                          <a:spcPts val="0"/>
                        </a:spcAft>
                      </a:pPr>
                      <a:r>
                        <a:rPr lang="en-GB" sz="2800" kern="1200" dirty="0">
                          <a:solidFill>
                            <a:srgbClr val="000000"/>
                          </a:solidFill>
                          <a:effectLst/>
                          <a:latin typeface="+mn-lt"/>
                          <a:ea typeface="Calibri" panose="020F0502020204030204" pitchFamily="34" charset="0"/>
                          <a:cs typeface="Times New Roman" panose="02020603050405020304" pitchFamily="18" charset="0"/>
                        </a:rPr>
                        <a:t>ADMINISTRATION</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b="1" dirty="0">
                          <a:solidFill>
                            <a:srgbClr val="000000"/>
                          </a:solidFill>
                          <a:effectLst/>
                          <a:latin typeface="+mn-lt"/>
                          <a:ea typeface="Calibri" panose="020F0502020204030204" pitchFamily="34" charset="0"/>
                          <a:cs typeface="Times New Roman" panose="02020603050405020304" pitchFamily="18" charset="0"/>
                        </a:rPr>
                        <a:t>NO.</a:t>
                      </a:r>
                      <a:endParaRPr lang="en-ZA" sz="28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b="0" dirty="0">
                          <a:solidFill>
                            <a:srgbClr val="000000"/>
                          </a:solidFill>
                          <a:effectLst/>
                          <a:latin typeface="+mn-lt"/>
                          <a:ea typeface="Calibri" panose="020F0502020204030204" pitchFamily="34" charset="0"/>
                          <a:cs typeface="Times New Roman" panose="02020603050405020304" pitchFamily="18" charset="0"/>
                        </a:rPr>
                        <a:t>NUMBER</a:t>
                      </a:r>
                      <a:endParaRPr lang="en-ZA" sz="2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xmlns="" val="10001"/>
                  </a:ext>
                </a:extLst>
              </a:tr>
              <a:tr h="501574">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6000"/>
                        </a:lnSpc>
                        <a:spcAft>
                          <a:spcPts val="0"/>
                        </a:spcAft>
                      </a:pPr>
                      <a:r>
                        <a:rPr lang="en-ZA" sz="2800" b="1" kern="1200" dirty="0">
                          <a:solidFill>
                            <a:srgbClr val="000000"/>
                          </a:solidFill>
                          <a:effectLst/>
                          <a:latin typeface="+mn-lt"/>
                          <a:ea typeface="Calibri" panose="020F0502020204030204" pitchFamily="34" charset="0"/>
                          <a:cs typeface="Times New Roman" panose="02020603050405020304" pitchFamily="18" charset="0"/>
                        </a:rPr>
                        <a:t>APP</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6000"/>
                        </a:lnSpc>
                        <a:spcAft>
                          <a:spcPts val="0"/>
                        </a:spcAft>
                      </a:pPr>
                      <a:r>
                        <a:rPr lang="en-ZA" sz="2800" kern="1200" dirty="0">
                          <a:solidFill>
                            <a:srgbClr val="000000"/>
                          </a:solidFill>
                          <a:effectLst/>
                          <a:latin typeface="+mn-lt"/>
                          <a:ea typeface="Calibri" panose="020F0502020204030204" pitchFamily="34" charset="0"/>
                          <a:cs typeface="Times New Roman" panose="02020603050405020304" pitchFamily="18" charset="0"/>
                        </a:rPr>
                        <a:t>ANNUAL PERFOMANCE PLAN</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b="1" dirty="0">
                          <a:solidFill>
                            <a:srgbClr val="000000"/>
                          </a:solidFill>
                          <a:effectLst/>
                          <a:latin typeface="+mn-lt"/>
                          <a:ea typeface="Calibri" panose="020F0502020204030204" pitchFamily="34" charset="0"/>
                          <a:cs typeface="Times New Roman" panose="02020603050405020304" pitchFamily="18" charset="0"/>
                        </a:rPr>
                        <a:t>OP</a:t>
                      </a:r>
                      <a:endParaRPr lang="en-ZA" sz="28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dirty="0">
                          <a:solidFill>
                            <a:srgbClr val="000000"/>
                          </a:solidFill>
                          <a:effectLst/>
                          <a:latin typeface="+mn-lt"/>
                          <a:ea typeface="Calibri" panose="020F0502020204030204" pitchFamily="34" charset="0"/>
                          <a:cs typeface="Times New Roman" panose="02020603050405020304" pitchFamily="18" charset="0"/>
                        </a:rPr>
                        <a:t>OPERATIONAL PLAN</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xmlns="" val="1384071860"/>
                  </a:ext>
                </a:extLst>
              </a:tr>
              <a:tr h="785832">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6000"/>
                        </a:lnSpc>
                        <a:spcAft>
                          <a:spcPts val="0"/>
                        </a:spcAft>
                      </a:pPr>
                      <a:r>
                        <a:rPr lang="en-ZA" sz="2800" b="1" dirty="0">
                          <a:solidFill>
                            <a:srgbClr val="000000"/>
                          </a:solidFill>
                          <a:effectLst/>
                          <a:latin typeface="+mn-lt"/>
                          <a:ea typeface="Calibri" panose="020F0502020204030204" pitchFamily="34" charset="0"/>
                          <a:cs typeface="Times New Roman" panose="02020603050405020304" pitchFamily="18" charset="0"/>
                        </a:rPr>
                        <a:t>AUSC</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6000"/>
                        </a:lnSpc>
                        <a:spcAft>
                          <a:spcPts val="0"/>
                        </a:spcAft>
                      </a:pPr>
                      <a:r>
                        <a:rPr lang="en-US" sz="2800" b="0" dirty="0">
                          <a:solidFill>
                            <a:srgbClr val="000000"/>
                          </a:solidFill>
                          <a:latin typeface="+mn-lt"/>
                          <a:ea typeface="Calibri" panose="020F0502020204030204" pitchFamily="34" charset="0"/>
                          <a:cs typeface="Times New Roman" panose="02020603050405020304" pitchFamily="18" charset="0"/>
                        </a:rPr>
                        <a:t>AFRICAN UNION SPORTS COUNCIL </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r>
                        <a:rPr lang="en-ZA" sz="2800" b="1" dirty="0">
                          <a:solidFill>
                            <a:srgbClr val="000000"/>
                          </a:solidFill>
                          <a:latin typeface="+mn-lt"/>
                        </a:rPr>
                        <a:t>ORG</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r>
                        <a:rPr lang="en-ZA" sz="2800" dirty="0">
                          <a:solidFill>
                            <a:srgbClr val="000000"/>
                          </a:solidFill>
                          <a:latin typeface="+mn-lt"/>
                        </a:rPr>
                        <a:t>ORGANISATION</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xmlns="" val="10002"/>
                  </a:ext>
                </a:extLst>
              </a:tr>
              <a:tr h="1042415">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6000"/>
                        </a:lnSpc>
                        <a:spcAft>
                          <a:spcPts val="0"/>
                        </a:spcAft>
                      </a:pPr>
                      <a:r>
                        <a:rPr lang="en-GB" sz="2800" b="1" kern="1200" dirty="0">
                          <a:solidFill>
                            <a:srgbClr val="000000"/>
                          </a:solidFill>
                          <a:effectLst/>
                          <a:latin typeface="+mn-lt"/>
                          <a:ea typeface="Calibri" panose="020F0502020204030204" pitchFamily="34" charset="0"/>
                          <a:cs typeface="Times New Roman" panose="02020603050405020304" pitchFamily="18" charset="0"/>
                        </a:rPr>
                        <a:t>CAPS</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6000"/>
                        </a:lnSpc>
                        <a:spcAft>
                          <a:spcPts val="0"/>
                        </a:spcAft>
                      </a:pPr>
                      <a:r>
                        <a:rPr lang="en-ZA" sz="2800" dirty="0">
                          <a:solidFill>
                            <a:srgbClr val="000000"/>
                          </a:solidFill>
                          <a:effectLst/>
                          <a:latin typeface="+mn-lt"/>
                          <a:ea typeface="Calibri" panose="020F0502020204030204" pitchFamily="34" charset="0"/>
                          <a:cs typeface="Calibri" panose="020F0502020204030204" pitchFamily="34" charset="0"/>
                        </a:rPr>
                        <a:t>CURRICULUM ASSESSMENT POLICY STATEMENT</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b="1" dirty="0">
                          <a:solidFill>
                            <a:srgbClr val="000000"/>
                          </a:solidFill>
                          <a:effectLst/>
                          <a:latin typeface="+mn-lt"/>
                          <a:ea typeface="Calibri" panose="020F0502020204030204" pitchFamily="34" charset="0"/>
                          <a:cs typeface="Times New Roman" panose="02020603050405020304" pitchFamily="18" charset="0"/>
                        </a:rPr>
                        <a:t>RDSP</a:t>
                      </a:r>
                      <a:endParaRPr lang="en-ZA" sz="28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dirty="0">
                          <a:solidFill>
                            <a:srgbClr val="000000"/>
                          </a:solidFill>
                          <a:effectLst/>
                          <a:latin typeface="+mn-lt"/>
                          <a:ea typeface="Calibri" panose="020F0502020204030204" pitchFamily="34" charset="0"/>
                          <a:cs typeface="Times New Roman" panose="02020603050405020304" pitchFamily="18" charset="0"/>
                        </a:rPr>
                        <a:t>RECREATION DEVELOPMENT AND SPORT PROMOTION</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xmlns="" val="1659362884"/>
                  </a:ext>
                </a:extLst>
              </a:tr>
              <a:tr h="891405">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6000"/>
                        </a:lnSpc>
                        <a:spcAft>
                          <a:spcPts val="0"/>
                        </a:spcAft>
                      </a:pPr>
                      <a:r>
                        <a:rPr lang="en-GB" sz="2800" b="1" kern="1200" dirty="0">
                          <a:solidFill>
                            <a:srgbClr val="000000"/>
                          </a:solidFill>
                          <a:effectLst/>
                          <a:latin typeface="+mn-lt"/>
                          <a:ea typeface="Calibri" panose="020F0502020204030204" pitchFamily="34" charset="0"/>
                          <a:cs typeface="Times New Roman" panose="02020603050405020304" pitchFamily="18" charset="0"/>
                        </a:rPr>
                        <a:t>COVID-19</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6000"/>
                        </a:lnSpc>
                        <a:spcAft>
                          <a:spcPts val="0"/>
                        </a:spcAft>
                      </a:pPr>
                      <a:r>
                        <a:rPr lang="en-GB" sz="2800" kern="1200" dirty="0">
                          <a:solidFill>
                            <a:srgbClr val="000000"/>
                          </a:solidFill>
                          <a:effectLst/>
                          <a:latin typeface="+mn-lt"/>
                          <a:ea typeface="Calibri" panose="020F0502020204030204" pitchFamily="34" charset="0"/>
                          <a:cs typeface="Times New Roman" panose="02020603050405020304" pitchFamily="18" charset="0"/>
                        </a:rPr>
                        <a:t>CORONAVIRUS DISEASE 2019</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b="1" dirty="0">
                          <a:solidFill>
                            <a:srgbClr val="000000"/>
                          </a:solidFill>
                          <a:effectLst/>
                          <a:latin typeface="+mn-lt"/>
                          <a:ea typeface="Calibri" panose="020F0502020204030204" pitchFamily="34" charset="0"/>
                          <a:cs typeface="Times New Roman" panose="02020603050405020304" pitchFamily="18" charset="0"/>
                        </a:rPr>
                        <a:t>RLHR</a:t>
                      </a:r>
                      <a:endParaRPr lang="en-ZA" sz="28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dirty="0">
                          <a:solidFill>
                            <a:srgbClr val="000000"/>
                          </a:solidFill>
                          <a:effectLst/>
                          <a:latin typeface="+mn-lt"/>
                          <a:ea typeface="Calibri" panose="020F0502020204030204" pitchFamily="34" charset="0"/>
                          <a:cs typeface="Times New Roman" panose="02020603050405020304" pitchFamily="18" charset="0"/>
                        </a:rPr>
                        <a:t>RESISTANCE AND LIBERATION HERITAGE ROUTE</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xmlns="" val="1405169688"/>
                  </a:ext>
                </a:extLst>
              </a:tr>
              <a:tr h="501574">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b="1" dirty="0">
                          <a:solidFill>
                            <a:srgbClr val="000000"/>
                          </a:solidFill>
                          <a:effectLst/>
                          <a:latin typeface="+mn-lt"/>
                          <a:ea typeface="Calibri" panose="020F0502020204030204" pitchFamily="34" charset="0"/>
                          <a:cs typeface="Times New Roman" panose="02020603050405020304" pitchFamily="18" charset="0"/>
                        </a:rPr>
                        <a:t>DG</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dirty="0">
                          <a:solidFill>
                            <a:srgbClr val="000000"/>
                          </a:solidFill>
                          <a:effectLst/>
                          <a:latin typeface="+mn-lt"/>
                          <a:ea typeface="Calibri" panose="020F0502020204030204" pitchFamily="34" charset="0"/>
                          <a:cs typeface="Times New Roman" panose="02020603050405020304" pitchFamily="18" charset="0"/>
                        </a:rPr>
                        <a:t> DIRECTOR-GENERAL</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b="1" dirty="0">
                          <a:solidFill>
                            <a:srgbClr val="000000"/>
                          </a:solidFill>
                          <a:effectLst/>
                          <a:latin typeface="+mn-lt"/>
                          <a:ea typeface="Calibri" panose="020F0502020204030204" pitchFamily="34" charset="0"/>
                          <a:cs typeface="Times New Roman" panose="02020603050405020304" pitchFamily="18" charset="0"/>
                        </a:rPr>
                        <a:t>SA</a:t>
                      </a:r>
                      <a:endParaRPr lang="en-ZA" sz="28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dirty="0">
                          <a:solidFill>
                            <a:srgbClr val="000000"/>
                          </a:solidFill>
                          <a:effectLst/>
                          <a:latin typeface="+mn-lt"/>
                          <a:ea typeface="Calibri" panose="020F0502020204030204" pitchFamily="34" charset="0"/>
                          <a:cs typeface="Times New Roman" panose="02020603050405020304" pitchFamily="18" charset="0"/>
                        </a:rPr>
                        <a:t>SOUTH AFRICA</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xmlns="" val="10003"/>
                  </a:ext>
                </a:extLst>
              </a:tr>
              <a:tr h="1042415">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ZA" sz="2800" b="1" dirty="0">
                          <a:solidFill>
                            <a:srgbClr val="000000"/>
                          </a:solidFill>
                          <a:effectLst/>
                          <a:latin typeface="+mn-lt"/>
                          <a:ea typeface="Calibri" panose="020F0502020204030204" pitchFamily="34" charset="0"/>
                          <a:cs typeface="Times New Roman" panose="02020603050405020304" pitchFamily="18" charset="0"/>
                        </a:rPr>
                        <a:t>DPWI</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800" dirty="0">
                          <a:solidFill>
                            <a:srgbClr val="000000"/>
                          </a:solidFill>
                          <a:effectLst/>
                          <a:latin typeface="+mn-lt"/>
                          <a:ea typeface="Calibri" panose="020F0502020204030204" pitchFamily="34" charset="0"/>
                          <a:cs typeface="Times New Roman" panose="02020603050405020304" pitchFamily="18" charset="0"/>
                        </a:rPr>
                        <a:t>DEPARTMENT OF PUBLIC WORKS AND INFRASTRUCTURE</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b="1" dirty="0">
                          <a:solidFill>
                            <a:srgbClr val="000000"/>
                          </a:solidFill>
                          <a:effectLst/>
                          <a:latin typeface="+mn-lt"/>
                          <a:ea typeface="Calibri" panose="020F0502020204030204" pitchFamily="34" charset="0"/>
                          <a:cs typeface="Times New Roman" panose="02020603050405020304" pitchFamily="18" charset="0"/>
                        </a:rPr>
                        <a:t>SAC</a:t>
                      </a:r>
                      <a:endParaRPr lang="en-ZA" sz="28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dirty="0">
                          <a:solidFill>
                            <a:srgbClr val="000000"/>
                          </a:solidFill>
                          <a:effectLst/>
                          <a:latin typeface="+mn-lt"/>
                          <a:ea typeface="Calibri" panose="020F0502020204030204" pitchFamily="34" charset="0"/>
                          <a:cs typeface="Times New Roman" panose="02020603050405020304" pitchFamily="18" charset="0"/>
                        </a:rPr>
                        <a:t>SPORT, ARTS AND CULTURE</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xmlns="" val="10004"/>
                  </a:ext>
                </a:extLst>
              </a:tr>
              <a:tr h="501574">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b="1" dirty="0">
                          <a:solidFill>
                            <a:srgbClr val="000000"/>
                          </a:solidFill>
                          <a:effectLst/>
                          <a:latin typeface="+mn-lt"/>
                          <a:ea typeface="Calibri" panose="020F0502020204030204" pitchFamily="34" charset="0"/>
                          <a:cs typeface="Times New Roman" panose="02020603050405020304" pitchFamily="18" charset="0"/>
                        </a:rPr>
                        <a:t>DSAC</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dirty="0">
                          <a:solidFill>
                            <a:srgbClr val="000000"/>
                          </a:solidFill>
                          <a:effectLst/>
                          <a:latin typeface="+mn-lt"/>
                          <a:ea typeface="Calibri" panose="020F0502020204030204" pitchFamily="34" charset="0"/>
                          <a:cs typeface="Times New Roman" panose="02020603050405020304" pitchFamily="18" charset="0"/>
                        </a:rPr>
                        <a:t>DEPARTMENT OF SPORTS, ARTS AND CULTURE</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b="1" dirty="0">
                          <a:solidFill>
                            <a:srgbClr val="000000"/>
                          </a:solidFill>
                          <a:effectLst/>
                          <a:latin typeface="+mn-lt"/>
                          <a:ea typeface="Calibri" panose="020F0502020204030204" pitchFamily="34" charset="0"/>
                          <a:cs typeface="Times New Roman" panose="02020603050405020304" pitchFamily="18" charset="0"/>
                        </a:rPr>
                        <a:t>SACO</a:t>
                      </a:r>
                      <a:endParaRPr lang="en-ZA" sz="28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dirty="0">
                          <a:solidFill>
                            <a:srgbClr val="000000"/>
                          </a:solidFill>
                          <a:effectLst/>
                          <a:latin typeface="+mn-lt"/>
                          <a:ea typeface="Calibri" panose="020F0502020204030204" pitchFamily="34" charset="0"/>
                          <a:cs typeface="Times New Roman" panose="02020603050405020304" pitchFamily="18" charset="0"/>
                        </a:rPr>
                        <a:t>SOUTH AFRICAN CULTURAL OBSERVATORY </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xmlns="" val="2364589810"/>
                  </a:ext>
                </a:extLst>
              </a:tr>
              <a:tr h="891405">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b="1" dirty="0">
                          <a:solidFill>
                            <a:srgbClr val="000000"/>
                          </a:solidFill>
                          <a:effectLst/>
                          <a:latin typeface="+mn-lt"/>
                          <a:ea typeface="Calibri" panose="020F0502020204030204" pitchFamily="34" charset="0"/>
                          <a:cs typeface="Times New Roman" panose="02020603050405020304" pitchFamily="18" charset="0"/>
                        </a:rPr>
                        <a:t>HPP</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dirty="0">
                          <a:solidFill>
                            <a:srgbClr val="000000"/>
                          </a:solidFill>
                          <a:effectLst/>
                          <a:latin typeface="+mn-lt"/>
                          <a:ea typeface="Calibri" panose="020F0502020204030204" pitchFamily="34" charset="0"/>
                          <a:cs typeface="Times New Roman" panose="02020603050405020304" pitchFamily="18" charset="0"/>
                        </a:rPr>
                        <a:t>HERITAGE PRESERVATION AND PROMOTION</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b="1" dirty="0">
                          <a:solidFill>
                            <a:srgbClr val="000000"/>
                          </a:solidFill>
                          <a:effectLst/>
                          <a:latin typeface="+mn-lt"/>
                          <a:ea typeface="Calibri" panose="020F0502020204030204" pitchFamily="34" charset="0"/>
                          <a:cs typeface="Times New Roman" panose="02020603050405020304" pitchFamily="18" charset="0"/>
                        </a:rPr>
                        <a:t>SAGNS</a:t>
                      </a:r>
                      <a:endParaRPr lang="en-ZA" sz="28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dirty="0">
                          <a:solidFill>
                            <a:srgbClr val="000000"/>
                          </a:solidFill>
                          <a:effectLst/>
                          <a:latin typeface="+mn-lt"/>
                          <a:ea typeface="Calibri" panose="020F0502020204030204" pitchFamily="34" charset="0"/>
                          <a:cs typeface="Times New Roman" panose="02020603050405020304" pitchFamily="18" charset="0"/>
                        </a:rPr>
                        <a:t>SOUTH AFRICAN GEOGRAPHICAL NAMES SYSTEM</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xmlns="" val="10007"/>
                  </a:ext>
                </a:extLst>
              </a:tr>
              <a:tr h="501574">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ZA" sz="2800" b="1" dirty="0">
                          <a:solidFill>
                            <a:srgbClr val="000000"/>
                          </a:solidFill>
                          <a:effectLst/>
                          <a:latin typeface="+mn-lt"/>
                          <a:ea typeface="Calibri" panose="020F0502020204030204" pitchFamily="34" charset="0"/>
                          <a:cs typeface="Times New Roman" panose="02020603050405020304" pitchFamily="18" charset="0"/>
                        </a:rPr>
                        <a:t>MGE</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ZA" sz="2800" b="0" dirty="0">
                          <a:solidFill>
                            <a:srgbClr val="000000"/>
                          </a:solidFill>
                          <a:effectLst/>
                          <a:latin typeface="+mn-lt"/>
                          <a:ea typeface="Calibri" panose="020F0502020204030204" pitchFamily="34" charset="0"/>
                          <a:cs typeface="Times New Roman" panose="02020603050405020304" pitchFamily="18" charset="0"/>
                        </a:rPr>
                        <a:t>MZANSI</a:t>
                      </a:r>
                      <a:r>
                        <a:rPr lang="en-ZA" sz="2800" b="0" baseline="0" dirty="0">
                          <a:solidFill>
                            <a:srgbClr val="000000"/>
                          </a:solidFill>
                          <a:effectLst/>
                          <a:latin typeface="+mn-lt"/>
                          <a:ea typeface="Calibri" panose="020F0502020204030204" pitchFamily="34" charset="0"/>
                          <a:cs typeface="Times New Roman" panose="02020603050405020304" pitchFamily="18" charset="0"/>
                        </a:rPr>
                        <a:t>’S GOLDEN ECONOMY</a:t>
                      </a:r>
                      <a:endParaRPr lang="en-ZA" sz="2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b="1" dirty="0">
                          <a:solidFill>
                            <a:srgbClr val="000000"/>
                          </a:solidFill>
                          <a:effectLst/>
                          <a:latin typeface="+mn-lt"/>
                          <a:ea typeface="Calibri" panose="020F0502020204030204" pitchFamily="34" charset="0"/>
                          <a:cs typeface="Times New Roman" panose="02020603050405020304" pitchFamily="18" charset="0"/>
                        </a:rPr>
                        <a:t>SCM</a:t>
                      </a:r>
                      <a:endParaRPr lang="en-ZA" sz="28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dirty="0">
                          <a:solidFill>
                            <a:srgbClr val="000000"/>
                          </a:solidFill>
                          <a:effectLst/>
                          <a:latin typeface="+mn-lt"/>
                          <a:ea typeface="Calibri" panose="020F0502020204030204" pitchFamily="34" charset="0"/>
                          <a:cs typeface="Times New Roman" panose="02020603050405020304" pitchFamily="18" charset="0"/>
                        </a:rPr>
                        <a:t>SUPPLY CHAIN MANAGEMENT</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xmlns="" val="1975539914"/>
                  </a:ext>
                </a:extLst>
              </a:tr>
              <a:tr h="505487">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b="1" dirty="0">
                          <a:solidFill>
                            <a:srgbClr val="000000"/>
                          </a:solidFill>
                          <a:effectLst/>
                          <a:latin typeface="+mn-lt"/>
                          <a:ea typeface="Calibri" panose="020F0502020204030204" pitchFamily="34" charset="0"/>
                          <a:cs typeface="Times New Roman" panose="02020603050405020304" pitchFamily="18" charset="0"/>
                        </a:rPr>
                        <a:t>MRM</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7000"/>
                        </a:lnSpc>
                        <a:spcAft>
                          <a:spcPts val="0"/>
                        </a:spcAft>
                      </a:pPr>
                      <a:r>
                        <a:rPr lang="en-GB" sz="2800" dirty="0">
                          <a:solidFill>
                            <a:srgbClr val="000000"/>
                          </a:solidFill>
                          <a:effectLst/>
                          <a:latin typeface="+mn-lt"/>
                          <a:ea typeface="Calibri" panose="020F0502020204030204" pitchFamily="34" charset="0"/>
                          <a:cs typeface="Times New Roman" panose="02020603050405020304" pitchFamily="18" charset="0"/>
                        </a:rPr>
                        <a:t>MORAL REGENERATION MOVEMENT</a:t>
                      </a:r>
                      <a:endParaRPr lang="en-ZA" sz="2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r>
                        <a:rPr lang="en-ZA" sz="2800" b="1" dirty="0">
                          <a:solidFill>
                            <a:srgbClr val="000000"/>
                          </a:solidFill>
                          <a:latin typeface="+mn-lt"/>
                        </a:rPr>
                        <a:t>SITA</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0000"/>
                          </a:solidFill>
                          <a:effectLst/>
                          <a:latin typeface="+mn-lt"/>
                          <a:ea typeface="Calibri" panose="020F0502020204030204" pitchFamily="34" charset="0"/>
                          <a:cs typeface="Times New Roman" panose="02020603050405020304" pitchFamily="18" charset="0"/>
                        </a:rPr>
                        <a:t>STATE INFORMATION TECHNOLOGY AGENCY</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xmlns="" val="1621941528"/>
                  </a:ext>
                </a:extLst>
              </a:tr>
            </a:tbl>
          </a:graphicData>
        </a:graphic>
      </p:graphicFrame>
      <p:sp>
        <p:nvSpPr>
          <p:cNvPr id="4" name="TextBox 3">
            <a:extLst>
              <a:ext uri="{FF2B5EF4-FFF2-40B4-BE49-F238E27FC236}">
                <a16:creationId xmlns:a16="http://schemas.microsoft.com/office/drawing/2014/main" xmlns="" id="{9F4940D4-A33B-68EA-D9E1-8C59FEAA7216}"/>
              </a:ext>
            </a:extLst>
          </p:cNvPr>
          <p:cNvSpPr txBox="1"/>
          <p:nvPr/>
        </p:nvSpPr>
        <p:spPr>
          <a:xfrm>
            <a:off x="22722841" y="12271929"/>
            <a:ext cx="12573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5E5E5E"/>
                </a:solidFill>
                <a:effectLst/>
                <a:uLnTx/>
                <a:uFillTx/>
                <a:latin typeface="Helvetica Neue"/>
                <a:sym typeface="Helvetica Neue"/>
              </a:rPr>
              <a:t>94</a:t>
            </a:r>
          </a:p>
        </p:txBody>
      </p:sp>
    </p:spTree>
    <p:extLst>
      <p:ext uri="{BB962C8B-B14F-4D97-AF65-F5344CB8AC3E}">
        <p14:creationId xmlns:p14="http://schemas.microsoft.com/office/powerpoint/2010/main" xmlns="" val="2387808738"/>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SLIDE">
            <a:extLst>
              <a:ext uri="{FF2B5EF4-FFF2-40B4-BE49-F238E27FC236}">
                <a16:creationId xmlns:a16="http://schemas.microsoft.com/office/drawing/2014/main" xmlns="" id="{A9135910-DF3C-9341-9F8B-B049BE1CA75A}"/>
              </a:ext>
            </a:extLst>
          </p:cNvPr>
          <p:cNvSpPr txBox="1"/>
          <p:nvPr/>
        </p:nvSpPr>
        <p:spPr>
          <a:xfrm>
            <a:off x="-68075" y="3211207"/>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sz="16600" b="1" i="0" u="none" strike="noStrike" kern="0" cap="none" spc="0" normalizeH="0" baseline="0" noProof="0" dirty="0">
                <a:ln>
                  <a:noFill/>
                </a:ln>
                <a:solidFill>
                  <a:srgbClr val="E3801E"/>
                </a:solidFill>
                <a:effectLst/>
                <a:uLnTx/>
                <a:uFillTx/>
                <a:latin typeface="Calibri" panose="020F0502020204030204" pitchFamily="34" charset="0"/>
                <a:cs typeface="Calibri" panose="020F0502020204030204" pitchFamily="34" charset="0"/>
                <a:sym typeface="Gill Sans SemiBold"/>
              </a:rPr>
              <a:t>THANK YOU </a:t>
            </a:r>
          </a:p>
        </p:txBody>
      </p:sp>
    </p:spTree>
    <p:extLst>
      <p:ext uri="{BB962C8B-B14F-4D97-AF65-F5344CB8AC3E}">
        <p14:creationId xmlns:p14="http://schemas.microsoft.com/office/powerpoint/2010/main" xmlns="" val="4058164746"/>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62780900"/>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2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16D71302A7D64FBCFB260C41D505DD" ma:contentTypeVersion="14" ma:contentTypeDescription="Create a new document." ma:contentTypeScope="" ma:versionID="f1f5a4e1560a12731d2eafdaa3f995ab">
  <xsd:schema xmlns:xsd="http://www.w3.org/2001/XMLSchema" xmlns:xs="http://www.w3.org/2001/XMLSchema" xmlns:p="http://schemas.microsoft.com/office/2006/metadata/properties" xmlns:ns3="2e4cfca2-9e70-4ccc-a611-0e858680f7e9" xmlns:ns4="56f06d23-ea71-4404-befd-d899b73f1b3a" targetNamespace="http://schemas.microsoft.com/office/2006/metadata/properties" ma:root="true" ma:fieldsID="69c1fc62027c084de669710eb0ff9ea1" ns3:_="" ns4:_="">
    <xsd:import namespace="2e4cfca2-9e70-4ccc-a611-0e858680f7e9"/>
    <xsd:import namespace="56f06d23-ea71-4404-befd-d899b73f1b3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4cfca2-9e70-4ccc-a611-0e858680f7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f06d23-ea71-4404-befd-d899b73f1b3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5234A3-89E0-416F-B9B2-CE0F223B0543}">
  <ds:schemaRefs>
    <ds:schemaRef ds:uri="http://schemas.microsoft.com/sharepoint/v3/contenttype/forms"/>
  </ds:schemaRefs>
</ds:datastoreItem>
</file>

<file path=customXml/itemProps2.xml><?xml version="1.0" encoding="utf-8"?>
<ds:datastoreItem xmlns:ds="http://schemas.openxmlformats.org/officeDocument/2006/customXml" ds:itemID="{2DF6C3FF-44C7-417D-99FF-6F21BBD9BC6D}">
  <ds:schemaRef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elements/1.1/"/>
    <ds:schemaRef ds:uri="http://purl.org/dc/terms/"/>
    <ds:schemaRef ds:uri="http://schemas.microsoft.com/office/infopath/2007/PartnerControls"/>
    <ds:schemaRef ds:uri="56f06d23-ea71-4404-befd-d899b73f1b3a"/>
    <ds:schemaRef ds:uri="2e4cfca2-9e70-4ccc-a611-0e858680f7e9"/>
  </ds:schemaRefs>
</ds:datastoreItem>
</file>

<file path=customXml/itemProps3.xml><?xml version="1.0" encoding="utf-8"?>
<ds:datastoreItem xmlns:ds="http://schemas.openxmlformats.org/officeDocument/2006/customXml" ds:itemID="{094F8CAD-9F35-46EC-B7C0-9809097392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4cfca2-9e70-4ccc-a611-0e858680f7e9"/>
    <ds:schemaRef ds:uri="56f06d23-ea71-4404-befd-d899b73f1b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1739</TotalTime>
  <Words>9319</Words>
  <Application>Microsoft Office PowerPoint</Application>
  <PresentationFormat>Custom</PresentationFormat>
  <Paragraphs>2008</Paragraphs>
  <Slides>96</Slides>
  <Notes>3</Notes>
  <HiddenSlides>0</HiddenSlides>
  <MMClips>0</MMClips>
  <ScaleCrop>false</ScaleCrop>
  <HeadingPairs>
    <vt:vector size="4" baseType="variant">
      <vt:variant>
        <vt:lpstr>Theme</vt:lpstr>
      </vt:variant>
      <vt:variant>
        <vt:i4>2</vt:i4>
      </vt:variant>
      <vt:variant>
        <vt:lpstr>Slide Titles</vt:lpstr>
      </vt:variant>
      <vt:variant>
        <vt:i4>96</vt:i4>
      </vt:variant>
    </vt:vector>
  </HeadingPairs>
  <TitlesOfParts>
    <vt:vector size="98" baseType="lpstr">
      <vt:lpstr>21_BasicWhite</vt:lpstr>
      <vt:lpstr>22_BasicWhite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257</cp:revision>
  <cp:lastPrinted>2022-05-17T08:00:27Z</cp:lastPrinted>
  <dcterms:modified xsi:type="dcterms:W3CDTF">2022-08-24T08:05:01Z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0x0101002D16D71302A7D64FBCFB260C41D505DD</vt:lpwstr>
  </property>
</Properties>
</file>