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2" r:id="rId4"/>
    <p:sldId id="263" r:id="rId5"/>
    <p:sldId id="268" r:id="rId6"/>
    <p:sldId id="265" r:id="rId7"/>
    <p:sldId id="269" r:id="rId8"/>
    <p:sldId id="270" r:id="rId9"/>
    <p:sldId id="271" r:id="rId10"/>
    <p:sldId id="272" r:id="rId11"/>
    <p:sldId id="275" r:id="rId12"/>
    <p:sldId id="274" r:id="rId13"/>
    <p:sldId id="276" r:id="rId14"/>
    <p:sldId id="277" r:id="rId15"/>
    <p:sldId id="273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5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9F66"/>
    <a:srgbClr val="0BA580"/>
    <a:srgbClr val="008238"/>
    <a:srgbClr val="005D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3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8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0CC6715-62B1-44B4-B7BE-48AE499FA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2C05F5-0828-4A09-A4AD-AF409796D8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BCE13-60DD-4A9C-BBC9-F28A6E0F6B1F}" type="datetimeFigureOut">
              <a:rPr lang="en-ZA" smtClean="0"/>
              <a:pPr/>
              <a:t>2022/08/24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5650F8-051F-43FF-A474-EF5448A018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EE08517-3D9C-4E27-9D56-CF8C3CAD6C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7CE13-1CE6-4249-9C8F-2A12BE236C4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90174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460AB-BBAC-46A5-8D4C-DA4A0A7732AB}" type="datetimeFigureOut">
              <a:rPr lang="en-ZA" smtClean="0"/>
              <a:pPr/>
              <a:t>2022/08/24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74A81-4BCB-4692-BB83-42CDE19C242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515403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xmlns="" id="{3DE510FD-C2BB-4C12-8820-C9EE4E4C51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32074"/>
            <a:ext cx="12174381" cy="57401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C6AE70-9C6A-4811-BE55-CD65077A4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0343" y="1835629"/>
            <a:ext cx="6955969" cy="174659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8B6128-A7FC-4239-BC08-667D11122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0343" y="3706839"/>
            <a:ext cx="6955970" cy="924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C3D6594-B71B-4308-B614-AB2B17AD219D}"/>
              </a:ext>
            </a:extLst>
          </p:cNvPr>
          <p:cNvSpPr/>
          <p:nvPr userDrawn="1"/>
        </p:nvSpPr>
        <p:spPr>
          <a:xfrm>
            <a:off x="17620" y="1120368"/>
            <a:ext cx="4095103" cy="45719"/>
          </a:xfrm>
          <a:prstGeom prst="rect">
            <a:avLst/>
          </a:prstGeom>
          <a:solidFill>
            <a:srgbClr val="005D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6C75A5D-1DA1-48C8-816E-3C3DAB500DAC}"/>
              </a:ext>
            </a:extLst>
          </p:cNvPr>
          <p:cNvSpPr txBox="1"/>
          <p:nvPr userDrawn="1"/>
        </p:nvSpPr>
        <p:spPr>
          <a:xfrm>
            <a:off x="4112723" y="1001700"/>
            <a:ext cx="7792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department of communications and digital technologies</a:t>
            </a:r>
            <a:endParaRPr lang="en-ZA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xmlns="" id="{110FF2FA-6275-4709-AF5F-BB5D50947F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687" y="115716"/>
            <a:ext cx="1948542" cy="693899"/>
          </a:xfrm>
          <a:prstGeom prst="rect">
            <a:avLst/>
          </a:prstGeom>
        </p:spPr>
      </p:pic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xmlns="" id="{CCBE8881-4F42-414E-9377-7680BF4D561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29651" y="189334"/>
            <a:ext cx="546662" cy="54666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23B0F19-FC00-4344-89AF-3742A7C73B6E}"/>
              </a:ext>
            </a:extLst>
          </p:cNvPr>
          <p:cNvSpPr/>
          <p:nvPr userDrawn="1"/>
        </p:nvSpPr>
        <p:spPr>
          <a:xfrm>
            <a:off x="8096897" y="6076285"/>
            <a:ext cx="4095103" cy="45719"/>
          </a:xfrm>
          <a:prstGeom prst="rect">
            <a:avLst/>
          </a:prstGeom>
          <a:solidFill>
            <a:srgbClr val="005D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FA46FF2-FE79-4A0B-933B-E5A749B6E6EB}"/>
              </a:ext>
            </a:extLst>
          </p:cNvPr>
          <p:cNvSpPr txBox="1"/>
          <p:nvPr userDrawn="1"/>
        </p:nvSpPr>
        <p:spPr>
          <a:xfrm>
            <a:off x="-39388" y="5960644"/>
            <a:ext cx="8055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A leader in enabling a connected and digitally transformed South Africa!</a:t>
            </a:r>
            <a:endParaRPr lang="en-ZA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5972417-FFF1-4212-8FCA-A2576EDC19F7}"/>
              </a:ext>
            </a:extLst>
          </p:cNvPr>
          <p:cNvSpPr/>
          <p:nvPr userDrawn="1"/>
        </p:nvSpPr>
        <p:spPr>
          <a:xfrm>
            <a:off x="-1" y="6508754"/>
            <a:ext cx="12192001" cy="295846"/>
          </a:xfrm>
          <a:prstGeom prst="rect">
            <a:avLst/>
          </a:prstGeom>
          <a:solidFill>
            <a:srgbClr val="005D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1515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0B69D-2F9C-4DFE-BED6-0CE895ED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5914"/>
            <a:ext cx="10515600" cy="6347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728CE9-FFF7-4402-8872-62BC4FE85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A0849EC-A302-4946-9A36-38CFF6C49189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802760C-518F-4A32-94B2-347376D3152C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AAE3827A-1FAD-4E4B-ACE9-65D4196961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CCA55A74-1223-4293-A1ED-618D9AB52D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B6D90AA-A795-4DEC-97CA-5BC0A734C5FB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6530085-3380-4365-BD76-A2A131976D17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F8C889E7-AE45-4285-A319-D219FADBC89D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8A3275EF-F25A-42DA-A234-B7361FF8A8C1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8B530CD-E4DE-4D8B-B104-77BB8B7FE3A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2E12E35-8CCA-499C-93DE-5169309B83F4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35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2EDE05E-263D-4643-A7FC-7A78FDDB1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99457"/>
            <a:ext cx="2628900" cy="5077506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F375EC-703E-4C5F-8590-756B94232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9457"/>
            <a:ext cx="7734300" cy="50775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67F5F66-0780-4A1F-9E3A-808A7256E576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79A589B-DFA5-42DA-817D-E9EB614D2422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A23B353-7B3C-4D05-9299-371E6464F5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47270A4D-0F5B-4435-9746-81F739014B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F2C6B271-E058-43DE-AE74-D5D6F55D7AA5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61E80DE-3F2B-4542-B563-C95EE9E404DE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0EAA238C-2F06-4AAE-A3A3-516611E5AB1B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9F913655-55D2-4726-BF06-35D3752D109A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70CA915-034C-42E4-8D4F-28B7F87A9B2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9E3F3E7-802C-4344-9CBD-BF958404D04B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76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3DCC0C-BCB1-4C07-A562-AF4C7206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1229"/>
            <a:ext cx="10515600" cy="56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35B06-EE93-46D0-9167-91B81DFC7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4AF2B11-8239-447D-B777-E8DE3567095E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D8AC5688-453B-412E-92CC-8C2B5953CA91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B2AEC325-7928-4D77-8F14-B4BE53D2CD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F29B6663-D7BE-47D2-B762-989A8983D1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3B48304D-E45A-45FC-8B37-6DB4FF5346B9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2BA560C0-248D-49B8-AE8D-83BF28888025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6ECAF86F-B443-4A67-A043-D53AF6296DDF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8B7CD7B5-9294-4D29-8157-D07A4D2D4AB3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D4D0CB9-FFFD-47BB-B72D-9AF99AB85AC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026153-2E8A-41A1-A2D7-AF279F209F2A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7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5BBF2-7ACF-463B-B9A4-B826F59B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051" y="1228718"/>
            <a:ext cx="10515600" cy="59858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A4D7B4-73EE-4DBD-873F-0B575F28C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94316"/>
            <a:ext cx="10515600" cy="39953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432AE33-DFED-4FD8-BE53-7566959F3430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6B53FCB9-D163-43FB-A080-0E8E0AAF718E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8A139EC7-78AA-40EB-AC48-C7AA7666A5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AD673780-8584-4A82-9BFD-53A012FD43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7C63376A-7D09-4963-A97F-DC05EE7F46F0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1B3A7C8-2566-45D1-AFED-45FD24CC2378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F151F598-01DA-4859-AD79-9027333DC507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792CB5-45F1-42A0-AE2C-A6560CD99BEB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E20BAF7-D1EE-4250-A7E8-0F903FBFD40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5B8AA4-93E4-46EB-9A08-6A417D02CD2C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20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BD06A-099D-42EB-9E9D-77B90CFDE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7686"/>
            <a:ext cx="10515600" cy="6130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7A0BE9-B9DD-4672-BD9B-DA227B2BE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816645-A85D-44CA-BE60-8A2695C0B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7635F3E-1E6C-4D41-892F-FDFCC853D1CE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FF527DE-0526-47F9-993E-C33431F2A994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8" name="Picture 7" descr="Text&#10;&#10;Description automatically generated">
              <a:extLst>
                <a:ext uri="{FF2B5EF4-FFF2-40B4-BE49-F238E27FC236}">
                  <a16:creationId xmlns:a16="http://schemas.microsoft.com/office/drawing/2014/main" xmlns="" id="{B4105B12-F4E5-455A-92E1-8C21D2CA0B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94177F6E-5560-450C-9ECE-66CFFDBD26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286ADDE-056B-441F-8B12-5B3F00A21DFF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1846B6C-FD5D-4A1F-B04E-992656AD1FEA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D1135F8E-0F5F-4CE6-AE10-B1FCA142F63A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AE4E62F-46A6-4872-9110-0C44B1238655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A985534-60D3-46E4-95BD-3D3F692058D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3C6052C-96D4-44E6-83D1-DC7481284827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90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4FC4AB-9B57-41B3-871A-5A9AA6340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6800"/>
            <a:ext cx="10515600" cy="6238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6DFA7C-538B-4F8E-A7F8-D6621AAC0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A80D6E-29EF-47C1-BE0C-EEEEC37FE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07547E-760F-4FD3-BD0E-EA034E1E0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0A8122-B0B2-4B66-AC1B-607055A4C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CB56E957-9AE2-4C01-A5BF-E64DDBC18113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78D98D65-D9F1-4DB2-9361-1660689772BA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" name="Picture 9" descr="Text&#10;&#10;Description automatically generated">
              <a:extLst>
                <a:ext uri="{FF2B5EF4-FFF2-40B4-BE49-F238E27FC236}">
                  <a16:creationId xmlns:a16="http://schemas.microsoft.com/office/drawing/2014/main" xmlns="" id="{F6F689F6-D449-4ED3-99D1-36D404EA32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11" name="Picture 10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09130E89-7CFF-42BE-B02C-861C44E165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A6309C6-3825-4A2A-8253-C297F190F721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27347F1C-366E-44BB-92AE-00C7DC70EB84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EB507A52-66E3-4081-8B6E-E9EAF6D63F98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CB28E8A6-9468-486B-9D57-8A3F84E299F4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577272C-B9AF-477A-A122-9949B2262F8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61A8003-7C28-4756-83A2-BA7F8F3E63FE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27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59F89E-0479-4019-A2C3-6CE44257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800"/>
            <a:ext cx="10515600" cy="6238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F3A33D4F-7624-4271-ADF3-FACC2B2A3910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F71CB27A-5B5B-4BEB-BA96-29F807125740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6" name="Picture 5" descr="Text&#10;&#10;Description automatically generated">
              <a:extLst>
                <a:ext uri="{FF2B5EF4-FFF2-40B4-BE49-F238E27FC236}">
                  <a16:creationId xmlns:a16="http://schemas.microsoft.com/office/drawing/2014/main" xmlns="" id="{4D159469-2137-45BC-8412-A02D900F77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7" name="Picture 6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3BAC9CC6-CAC1-4557-88DB-343DB6746F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D42616E5-78CA-4E61-AF8D-9CC8F4DFE6B0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2CB14785-7284-46F9-9CBB-93A38C250872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7453204F-E80A-4C0C-882A-CDCFD5519EDE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909DC60A-E4EA-4943-81E5-9EF498AA9CA3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8025C63-1607-4FA9-8EAF-FF749CFB8C6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B022DA8-7D16-45D0-A1BA-CACD0FAF621D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86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ECAB219-600E-42B6-A51E-4ED14FDB5BE2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3FCF5746-40A2-4711-8E2B-1160887CA08F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5" name="Picture 4" descr="Text&#10;&#10;Description automatically generated">
              <a:extLst>
                <a:ext uri="{FF2B5EF4-FFF2-40B4-BE49-F238E27FC236}">
                  <a16:creationId xmlns:a16="http://schemas.microsoft.com/office/drawing/2014/main" xmlns="" id="{4AD6B662-7522-4F45-B877-52FC904D99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6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CC3C1861-06C7-4C41-9231-7F5059D763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8220575-6F04-42B8-BE22-59F8A506BA10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AC886510-961B-4E9F-BE3B-2057B43D708E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AC5B2333-2F3F-403D-A138-4E20536BBA19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6006A21-EE92-44B5-BA2A-2D3211226D2D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1F97270-02FE-4D90-B286-2B56B6BB9C9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2592557-6380-4D2A-827A-F3372458D369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03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C4FFC-8A0D-4DDB-8F7C-33E1F6CF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43000"/>
            <a:ext cx="3932237" cy="914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F71E13-520F-4D4E-8689-725B6B777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43000"/>
            <a:ext cx="6172200" cy="47180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6939E1-06BA-4AA4-900D-E2EAE7A3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A24D47D-9127-4A6A-94BA-E508094B553C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388AE6B3-D553-4150-9C8A-351983D65632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8" name="Picture 7" descr="Text&#10;&#10;Description automatically generated">
              <a:extLst>
                <a:ext uri="{FF2B5EF4-FFF2-40B4-BE49-F238E27FC236}">
                  <a16:creationId xmlns:a16="http://schemas.microsoft.com/office/drawing/2014/main" xmlns="" id="{8BE40403-FA54-4A6B-888F-86C9CC55B5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D8AD8D8E-638F-4469-BD2F-78A907F41B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17055DF-9A70-4627-A732-79260B519779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C311BF66-6CF5-4E46-BB21-BAEA86339F54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5327EE4F-447F-40AF-A131-1FB74736935C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D5FACA5-0840-4DC8-B9B2-814A31CE3E0D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9DA2E62-5C26-4559-A205-6B3EA63ED5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0B46FE9-A7BD-49A3-A5B9-8DC0ECF161B2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42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3DB7FF-0983-4F74-9F00-40CA8CDE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32114"/>
            <a:ext cx="3932237" cy="92528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22E7610-F522-4748-BAAF-B6A8CF795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32114"/>
            <a:ext cx="6172200" cy="47289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2EC42-0136-4200-9E06-9401E9846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EBC7731-29A7-46F7-9529-A344C7DD01B6}"/>
              </a:ext>
            </a:extLst>
          </p:cNvPr>
          <p:cNvGrpSpPr/>
          <p:nvPr userDrawn="1"/>
        </p:nvGrpSpPr>
        <p:grpSpPr>
          <a:xfrm>
            <a:off x="-1" y="84185"/>
            <a:ext cx="12192001" cy="756961"/>
            <a:chOff x="-1" y="84185"/>
            <a:chExt cx="12192001" cy="75696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E62C9695-5F93-4035-BAF9-C8D7AA053A33}"/>
                </a:ext>
              </a:extLst>
            </p:cNvPr>
            <p:cNvSpPr/>
            <p:nvPr userDrawn="1"/>
          </p:nvSpPr>
          <p:spPr>
            <a:xfrm>
              <a:off x="-1" y="84185"/>
              <a:ext cx="12192001" cy="75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8" name="Picture 7" descr="Text&#10;&#10;Description automatically generated">
              <a:extLst>
                <a:ext uri="{FF2B5EF4-FFF2-40B4-BE49-F238E27FC236}">
                  <a16:creationId xmlns:a16="http://schemas.microsoft.com/office/drawing/2014/main" xmlns="" id="{8F4DC723-7915-416A-B82C-0C0946385E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687" y="115716"/>
              <a:ext cx="1948542" cy="693899"/>
            </a:xfrm>
            <a:prstGeom prst="rect">
              <a:avLst/>
            </a:prstGeom>
          </p:spPr>
        </p:pic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xmlns="" id="{14B2639E-5854-43CC-866B-31CF1C763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29651" y="189334"/>
              <a:ext cx="546662" cy="546662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12F7F46-CEA5-4B8F-8522-E0990BC0E71E}"/>
              </a:ext>
            </a:extLst>
          </p:cNvPr>
          <p:cNvGrpSpPr/>
          <p:nvPr userDrawn="1"/>
        </p:nvGrpSpPr>
        <p:grpSpPr>
          <a:xfrm>
            <a:off x="-1" y="887694"/>
            <a:ext cx="12192002" cy="5916906"/>
            <a:chOff x="-1" y="887694"/>
            <a:chExt cx="12192002" cy="591690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FD593B3-6A7A-4729-875E-03D439AD3810}"/>
                </a:ext>
              </a:extLst>
            </p:cNvPr>
            <p:cNvSpPr/>
            <p:nvPr userDrawn="1"/>
          </p:nvSpPr>
          <p:spPr>
            <a:xfrm>
              <a:off x="-1" y="6508754"/>
              <a:ext cx="12192001" cy="295846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20240E61-4440-4A9F-9A7A-DFCAC84732D2}"/>
                </a:ext>
              </a:extLst>
            </p:cNvPr>
            <p:cNvSpPr txBox="1"/>
            <p:nvPr userDrawn="1"/>
          </p:nvSpPr>
          <p:spPr>
            <a:xfrm>
              <a:off x="315687" y="6519640"/>
              <a:ext cx="11745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 leader in enabling a connected and digitally transformed South Africa!</a:t>
              </a:r>
              <a:endParaRPr lang="en-ZA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57D4A99B-FA2B-402A-963D-A31DA5460E7F}"/>
                </a:ext>
              </a:extLst>
            </p:cNvPr>
            <p:cNvSpPr/>
            <p:nvPr userDrawn="1"/>
          </p:nvSpPr>
          <p:spPr>
            <a:xfrm>
              <a:off x="0" y="887694"/>
              <a:ext cx="12192001" cy="62312"/>
            </a:xfrm>
            <a:prstGeom prst="rect">
              <a:avLst/>
            </a:prstGeom>
            <a:solidFill>
              <a:srgbClr val="005D2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49EF6E6-AE23-4219-9CC2-823C548779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40000"/>
          </a:blip>
          <a:stretch>
            <a:fillRect/>
          </a:stretch>
        </p:blipFill>
        <p:spPr>
          <a:xfrm>
            <a:off x="0" y="1429070"/>
            <a:ext cx="12192000" cy="50481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8B4DD6F-85A5-4194-911B-F4CC5031F767}"/>
              </a:ext>
            </a:extLst>
          </p:cNvPr>
          <p:cNvSpPr txBox="1"/>
          <p:nvPr userDrawn="1"/>
        </p:nvSpPr>
        <p:spPr>
          <a:xfrm>
            <a:off x="11329651" y="6519640"/>
            <a:ext cx="73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79ED8FE-4BA5-4EDF-8EAE-5C9367B71FA3}" type="slidenum">
              <a:rPr lang="en-ZA" sz="1400" b="1" smtClean="0">
                <a:solidFill>
                  <a:schemeClr val="bg1"/>
                </a:solidFill>
              </a:rPr>
              <a:pPr algn="r"/>
              <a:t>‹#›</a:t>
            </a:fld>
            <a:endParaRPr lang="en-Z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66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6C9623-75CA-4707-83C7-7C2585FA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76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3279EC-35EC-4FA4-8660-CC2BA241C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12571"/>
            <a:ext cx="10515600" cy="356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0195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697B7B8-F4B7-F0FC-2EB9-569FDD2C7C22}"/>
              </a:ext>
            </a:extLst>
          </p:cNvPr>
          <p:cNvSpPr txBox="1"/>
          <p:nvPr/>
        </p:nvSpPr>
        <p:spPr>
          <a:xfrm>
            <a:off x="4593431" y="1337769"/>
            <a:ext cx="6119812" cy="368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PRESENTATION ON PERFORMANCE MANAGEMENT SYSTEM FOR ICASA COUNCILLORS </a:t>
            </a:r>
          </a:p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23 AUGUST 2022</a:t>
            </a:r>
          </a:p>
        </p:txBody>
      </p:sp>
    </p:spTree>
    <p:extLst>
      <p:ext uri="{BB962C8B-B14F-4D97-AF65-F5344CB8AC3E}">
        <p14:creationId xmlns:p14="http://schemas.microsoft.com/office/powerpoint/2010/main" xmlns="" val="71078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A50A2F-8FE7-DD1D-78BC-BA90AF804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EVALUATION PANEL</a:t>
            </a:r>
          </a:p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(In line with section 6A(4) of ICASA Act)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9253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94CFA6-9FC3-D765-1B39-A4331C3FD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450" y="1265641"/>
            <a:ext cx="10515600" cy="3995335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contemplated in section 6A(4) of ICASA Act: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of performance of </a:t>
            </a:r>
            <a:r>
              <a:rPr kumimoji="0" lang="en-ZA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Councilors</a:t>
            </a: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shall be conducted by external independent experts (Evaluation Panel);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Panel to be appointed by Minister in consultation with NA, through a public nomination process and/or transparent headhunting process;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Panel will conduct bi-annual and annual performance reviews by </a:t>
            </a:r>
            <a:r>
              <a:rPr kumimoji="0" lang="en-ZA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later than 30 November each year,</a:t>
            </a: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after tabling of Annual Reports;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Upon completion of evaluation, the panel will produce reports for submission to the NA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1019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1F1A10-BFD4-ECEB-E2DA-6359532CD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84866"/>
            <a:ext cx="10515600" cy="3995335"/>
          </a:xfrm>
        </p:spPr>
        <p:txBody>
          <a:bodyPr/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FUNCTIONS OF EVALUATION PANEL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758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A1D497-2259-B39D-B4A6-6C9D6761D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532341"/>
            <a:ext cx="10515600" cy="3995335"/>
          </a:xfrm>
        </p:spPr>
        <p:txBody>
          <a:bodyPr/>
          <a:lstStyle/>
          <a:p>
            <a:pPr marL="355600" marR="0" lvl="0" indent="-355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Develop an evaluation methodology that shall be applied in reviewing the performance of Councillors individually and collectively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355600" marR="0" lvl="0" indent="-355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evaluate performance based on the documentation submitted to it by the Minister, and/or oral submissions made by the Chairperson and other Councillors on request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355600" marR="0" lvl="0" indent="-355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compile a report and make recommendations to the National Assembly on the performance of the Chairperson, the individual Councillors and the Council of ICASA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355600" marR="0" lvl="0" indent="-355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submit a report on the outcomes of the evaluation meeting to the National Assembly within 14 days after evaluation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3431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072150-8179-8BB0-9A17-EBE3751FBC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CONSTITUTION OF THE PANEL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5338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24A455-3410-64E5-36FF-7E4FA0B04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750" y="1122766"/>
            <a:ext cx="10515600" cy="3995335"/>
          </a:xfrm>
        </p:spPr>
        <p:txBody>
          <a:bodyPr>
            <a:normAutofit fontScale="92500" lnSpcReduction="10000"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Evaluation Panel will be constituted by three (3) members: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One expert</a:t>
            </a:r>
            <a:r>
              <a:rPr kumimoji="0" lang="en-ZA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any of the accounting and auditing organisations;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One representative from the organised consumer groups (civil society) or academia; and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legal expert, preferably with extensive skills on labour related matters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Evaluation Panel will be appointed for a non-renewable period of 3 years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Minister shall designate one member of the panel as the Chairperson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54228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7A8A2D-BF7F-5429-3DB8-146BD27810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EVALUATION PROCESS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5037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9DBE26-7FCA-7752-25C1-9137CAE43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825" y="1294216"/>
            <a:ext cx="10515600" cy="3995335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process of evaluation shall entail: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step will entail a self-assessment exercise undertaken by individual Councillors;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ZA" sz="17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ZA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Governance Committee of ICASA must ensure that a process exists for the Council, Committees and also for each Councillor to perform a self-assessment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Chairperson must ensure performance review reports of the individual Councillors and the Council submitted to Minister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ZA" sz="17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ZA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Minister will submit </a:t>
            </a:r>
            <a:r>
              <a:rPr kumimoji="0" lang="en-GB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self-assessment reports to the Evaluation Panel within 14 days of receipt</a:t>
            </a:r>
            <a:endParaRPr kumimoji="0" lang="en-ZA" sz="17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Panel will conduct the performance assessment of the Councillors and produce review reports </a:t>
            </a:r>
            <a:r>
              <a:rPr kumimoji="0" lang="en-ZA" sz="17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within 20 days of receipt;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During the performance review sessions, Councillors may be required to provide oral submissions to the panel 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73046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1D305F-56FB-4446-4622-8D58ABCEA3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PERFORMANCE MANAGEMENT PROCESS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6073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E596C3-0CA5-D6A8-C33B-F12236AEA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725" y="1284691"/>
            <a:ext cx="10515600" cy="3995335"/>
          </a:xfrm>
        </p:spPr>
        <p:txBody>
          <a:bodyPr>
            <a:normAutofit fontScale="92500" lnSpcReduction="20000"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Cycle of performance management of Chairperson and Councillors linked to one FY;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Panel shall use methodology referred to in slide 13  when reviewing performance of Chairperson and Councillors;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Panel shall submit a report to the Minister for submission to the NA for consideration within 14 days of receipt;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decision of the National Assembly on the panel review reports shall be communicated by the Minister to the Chairperson and other Councillors;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Outcome of the performance reviews shall be communicated to the Committee responsible for the Determination of Remuneration of Independent Constitutional Institutions for the consideration of any remuneration incentives.</a:t>
            </a: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1480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461B5F-A035-4546-8265-C8FC050FD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550" y="1198725"/>
            <a:ext cx="11156950" cy="4460549"/>
          </a:xfrm>
        </p:spPr>
        <p:txBody>
          <a:bodyPr>
            <a:normAutofit fontScale="92500" lnSpcReduction="10000"/>
          </a:bodyPr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OUTLINE OF PRESENTATION</a:t>
            </a:r>
          </a:p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Legislative Context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Purpose of the PMS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Performance Contracts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Evaluation Panel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Functions of Evaluation Panel 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Constitution of the Panel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Evaluation Process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Performance Management Process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Dispute-Resolution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Validity of the PMS</a:t>
            </a:r>
          </a:p>
          <a:p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A28B6AD-5CF1-4243-8A70-5F447DB7B4AD}"/>
              </a:ext>
            </a:extLst>
          </p:cNvPr>
          <p:cNvSpPr txBox="1"/>
          <p:nvPr/>
        </p:nvSpPr>
        <p:spPr>
          <a:xfrm>
            <a:off x="1279354" y="3655160"/>
            <a:ext cx="834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75921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6E58B6-5871-ACCF-A9B7-92E716B58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DISPUTE-RESOLUTION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44025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1E960C-DD76-912A-CBD2-C32D1B00B2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Councillor is dissatisfied with the decision of the NA/Minister/Evaluation Panel, she/he may request a review by the NA in writing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683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72857D-1DAE-74B5-4372-7D49100E3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marR="0" lvl="1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VALIDITY OF THE PMS SYSTEM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88725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94F7B8-E0F6-52ED-2C59-7B163378D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450" y="1522816"/>
            <a:ext cx="10515600" cy="3995335"/>
          </a:xfrm>
        </p:spPr>
        <p:txBody>
          <a:bodyPr/>
          <a:lstStyle/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PMS system is valid for a period of three (3) years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review in consultation with the NA, Chairperson and other Councillors of ICASA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54033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xmlns="" id="{3C7ECCAC-0AFE-4FA2-B378-C13F574D68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414" y="953911"/>
            <a:ext cx="11669172" cy="550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710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461B5F-A035-4546-8265-C8FC050FD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499" y="1629103"/>
            <a:ext cx="11539045" cy="4460549"/>
          </a:xfr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ZA" dirty="0">
                <a:solidFill>
                  <a:schemeClr val="tx1"/>
                </a:solidFill>
              </a:rPr>
              <a:t> </a:t>
            </a: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LEGISLATIVE CONTEXT (ICASA Act)</a:t>
            </a:r>
          </a:p>
          <a:p>
            <a:pPr marL="355600" marR="0" lvl="0" indent="-355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A28B6AD-5CF1-4243-8A70-5F447DB7B4AD}"/>
              </a:ext>
            </a:extLst>
          </p:cNvPr>
          <p:cNvSpPr txBox="1"/>
          <p:nvPr/>
        </p:nvSpPr>
        <p:spPr>
          <a:xfrm>
            <a:off x="1363437" y="3739242"/>
            <a:ext cx="834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5264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461B5F-A035-4546-8265-C8FC050FD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0" y="1629103"/>
            <a:ext cx="11156950" cy="4460549"/>
          </a:xfr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r>
              <a:rPr lang="en-ZA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A28B6AD-5CF1-4243-8A70-5F447DB7B4AD}"/>
              </a:ext>
            </a:extLst>
          </p:cNvPr>
          <p:cNvSpPr txBox="1"/>
          <p:nvPr/>
        </p:nvSpPr>
        <p:spPr>
          <a:xfrm>
            <a:off x="1363437" y="3739242"/>
            <a:ext cx="834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BB7CFC-F13D-A49D-649B-CA1D70803F0D}"/>
              </a:ext>
            </a:extLst>
          </p:cNvPr>
          <p:cNvSpPr txBox="1"/>
          <p:nvPr/>
        </p:nvSpPr>
        <p:spPr>
          <a:xfrm>
            <a:off x="638176" y="1104900"/>
            <a:ext cx="99822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PMS development in consideration of the ICASA Act:</a:t>
            </a:r>
          </a:p>
          <a:p>
            <a:pPr algn="just"/>
            <a:endParaRPr lang="en-US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i="1" dirty="0"/>
              <a:t>Section 6A(1)</a:t>
            </a:r>
            <a:r>
              <a:rPr lang="en-US" sz="1800" dirty="0"/>
              <a:t> requires Minister to establish PMS in consultation with the National Assembly (NA)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Section 6A(2) further requires PMS to set out KPIs and targets as well as procedures to measure and review performance of ICASA Council at least once a year;</a:t>
            </a:r>
          </a:p>
          <a:p>
            <a:pPr algn="just"/>
            <a:r>
              <a:rPr lang="en-US" sz="18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i="1" dirty="0"/>
              <a:t>Section 6A(3) </a:t>
            </a:r>
            <a:r>
              <a:rPr lang="en-US" sz="1800" dirty="0"/>
              <a:t>as soon as practicable after the appointment of the Chairperson or any Councilor, a Performance Agreement must be concluded between the Chairperson </a:t>
            </a:r>
            <a:r>
              <a:rPr lang="en-GB" sz="1800" dirty="0"/>
              <a:t>other Councillors, the Council and the Minister</a:t>
            </a:r>
            <a:r>
              <a:rPr lang="en-US" sz="1800" dirty="0"/>
              <a:t>;</a:t>
            </a:r>
          </a:p>
          <a:p>
            <a:pPr algn="just"/>
            <a:endParaRPr lang="en-US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i="1" dirty="0"/>
              <a:t>Section 6A(4) </a:t>
            </a:r>
            <a:r>
              <a:rPr lang="en-US" sz="1800" dirty="0"/>
              <a:t>an evaluation of the performance must be conducted by a panel constituted by the Minister in consultation with the NA; and</a:t>
            </a:r>
          </a:p>
          <a:p>
            <a:pPr algn="just"/>
            <a:r>
              <a:rPr lang="en-US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i="1" dirty="0"/>
              <a:t>Section 6A(5)  </a:t>
            </a:r>
            <a:r>
              <a:rPr lang="en-US" sz="1800" dirty="0"/>
              <a:t>requires the panel to submit a report to the NA for consideration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277302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461B5F-A035-4546-8265-C8FC050FD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0" y="1629103"/>
            <a:ext cx="11156950" cy="4460549"/>
          </a:xfr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r>
              <a:rPr lang="en-ZA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A28B6AD-5CF1-4243-8A70-5F447DB7B4AD}"/>
              </a:ext>
            </a:extLst>
          </p:cNvPr>
          <p:cNvSpPr txBox="1"/>
          <p:nvPr/>
        </p:nvSpPr>
        <p:spPr>
          <a:xfrm>
            <a:off x="1363437" y="3739242"/>
            <a:ext cx="834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1EEDB4-AD84-9D85-3E57-C18D3FE28224}"/>
              </a:ext>
            </a:extLst>
          </p:cNvPr>
          <p:cNvSpPr txBox="1"/>
          <p:nvPr/>
        </p:nvSpPr>
        <p:spPr>
          <a:xfrm>
            <a:off x="2974181" y="2905780"/>
            <a:ext cx="61007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PURPOSE OF PMS</a:t>
            </a:r>
          </a:p>
        </p:txBody>
      </p:sp>
    </p:spTree>
    <p:extLst>
      <p:ext uri="{BB962C8B-B14F-4D97-AF65-F5344CB8AC3E}">
        <p14:creationId xmlns:p14="http://schemas.microsoft.com/office/powerpoint/2010/main" xmlns="" val="82861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461B5F-A035-4546-8265-C8FC050FD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0" y="1629103"/>
            <a:ext cx="11156950" cy="4460549"/>
          </a:xfrm>
        </p:spPr>
        <p:txBody>
          <a:bodyPr>
            <a:normAutofit/>
          </a:bodyPr>
          <a:lstStyle/>
          <a:p>
            <a:pPr marR="0" lvl="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r>
              <a:rPr lang="en-ZA" dirty="0">
                <a:solidFill>
                  <a:schemeClr val="tx1"/>
                </a:solidFill>
              </a:rPr>
              <a:t> </a:t>
            </a:r>
          </a:p>
          <a:p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A28B6AD-5CF1-4243-8A70-5F447DB7B4AD}"/>
              </a:ext>
            </a:extLst>
          </p:cNvPr>
          <p:cNvSpPr txBox="1"/>
          <p:nvPr/>
        </p:nvSpPr>
        <p:spPr>
          <a:xfrm>
            <a:off x="1279354" y="3655160"/>
            <a:ext cx="834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379E582-0041-E644-5434-2CDE5CF4D9B1}"/>
              </a:ext>
            </a:extLst>
          </p:cNvPr>
          <p:cNvSpPr txBox="1"/>
          <p:nvPr/>
        </p:nvSpPr>
        <p:spPr>
          <a:xfrm>
            <a:off x="647700" y="1057275"/>
            <a:ext cx="1049655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1800" b="1" dirty="0"/>
              <a:t>Fundamental Purpose of PMS:</a:t>
            </a:r>
          </a:p>
          <a:p>
            <a:endParaRPr lang="en-ZA" sz="18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sz="1800" dirty="0"/>
              <a:t>Ensure performance of ICASA Council is monitored and evaluated in accordance with set goals and targets contained in the Strategic Pan/s and APP/s;</a:t>
            </a:r>
          </a:p>
          <a:p>
            <a:pPr algn="just"/>
            <a:endParaRPr lang="en-ZA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sz="1800" dirty="0"/>
              <a:t>Integrate individual performance of Councillors with organisational performance </a:t>
            </a:r>
          </a:p>
          <a:p>
            <a:pPr algn="just"/>
            <a:endParaRPr lang="en-ZA" sz="1800" dirty="0"/>
          </a:p>
          <a:p>
            <a:pPr algn="just"/>
            <a:r>
              <a:rPr lang="en-ZA" sz="1800" b="1" dirty="0"/>
              <a:t>Other interrelated purposes</a:t>
            </a:r>
            <a:r>
              <a:rPr lang="en-ZA" sz="1800" dirty="0"/>
              <a:t>:</a:t>
            </a:r>
          </a:p>
          <a:p>
            <a:pPr algn="just"/>
            <a:r>
              <a:rPr lang="en-ZA" sz="18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sz="1800" dirty="0"/>
              <a:t>Determine corrective measures to improve poor performance and rewards for good performance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ZA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sz="1800" dirty="0"/>
              <a:t>Payment of (financial) incentives, subject to availability of budget </a:t>
            </a:r>
          </a:p>
          <a:p>
            <a:pPr algn="just"/>
            <a:endParaRPr lang="en-ZA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Retention of Councillors, to the extent permitted by section 7(1) to (5) of the Act</a:t>
            </a:r>
          </a:p>
          <a:p>
            <a:pPr algn="just"/>
            <a:endParaRPr lang="en-US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Succession planning</a:t>
            </a:r>
          </a:p>
          <a:p>
            <a:pPr algn="just"/>
            <a:endParaRPr lang="en-US" sz="1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sz="1800" dirty="0"/>
              <a:t>NA may utilize assessments reports to determine eligibility or non-eligibility for re-appointments, </a:t>
            </a:r>
            <a:r>
              <a:rPr lang="en-ZA" dirty="0"/>
              <a:t>s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35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8DA4D2-ECCB-A0C6-219F-E5493F7197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marR="0" lvl="0" indent="-355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PERFORMANCE CONTRACTS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0106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1CBE1D-9009-2699-55D2-F00B49AE7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875" y="1265641"/>
            <a:ext cx="10515600" cy="3995335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Signing of Performance Agreements: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Chairperson and other Councillors required to each enter into Performance Agreement with the Minister within </a:t>
            </a:r>
            <a:r>
              <a:rPr kumimoji="0" lang="en-ZA" sz="2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months of appointment</a:t>
            </a: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thereafter </a:t>
            </a:r>
            <a:r>
              <a:rPr kumimoji="0" lang="en-ZA" sz="2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months of the beginning of each FY</a:t>
            </a: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Failure to comply, the Chairperson and/or other Councillors must table a written explanation to the Speaker of the NA </a:t>
            </a:r>
            <a:r>
              <a:rPr kumimoji="0" lang="en-ZA" sz="2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within 30 days after the submission deadline</a:t>
            </a: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setting out reasons for non-compliance;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reasons / explanation are not satisfactory, the Speaker of the NA </a:t>
            </a:r>
            <a:r>
              <a:rPr kumimoji="0" lang="en-ZA" sz="2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</a:t>
            </a: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invoke provisions of section 8(1)(g) of the Act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6561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AD0B9C-679C-B0CF-08B0-DA41F4CB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313266"/>
            <a:ext cx="10515600" cy="399533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Development of KPI’s and Targets in Performance Agreements: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KPI’s and targets must be in accordance with Annual Work-Plan developed by Chairperson and Councillors and approved by Minister; and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KPI’s and targets must be consistent with key targets contained in the approved Strategic Plan/s and APP/s of ICASA.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8528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ial PowerPoint Template.potx" id="{8AC94DDC-C30F-47B1-B218-A364C378D60D}" vid="{BFA72B91-51DB-46FD-BF7A-574FBDFF26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4608</TotalTime>
  <Words>932</Words>
  <Application>Microsoft Office PowerPoint</Application>
  <PresentationFormat>Custom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Space can be sized</dc:title>
  <dc:creator>Microsoft Office User</dc:creator>
  <cp:lastModifiedBy>USER</cp:lastModifiedBy>
  <cp:revision>28</cp:revision>
  <dcterms:created xsi:type="dcterms:W3CDTF">2021-09-28T06:16:35Z</dcterms:created>
  <dcterms:modified xsi:type="dcterms:W3CDTF">2022-08-24T13:30:02Z</dcterms:modified>
</cp:coreProperties>
</file>