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1"/>
  </p:notesMasterIdLst>
  <p:sldIdLst>
    <p:sldId id="258" r:id="rId6"/>
    <p:sldId id="293" r:id="rId7"/>
    <p:sldId id="289" r:id="rId8"/>
    <p:sldId id="290" r:id="rId9"/>
    <p:sldId id="284" r:id="rId10"/>
    <p:sldId id="295" r:id="rId11"/>
    <p:sldId id="296" r:id="rId12"/>
    <p:sldId id="298" r:id="rId13"/>
    <p:sldId id="299" r:id="rId14"/>
    <p:sldId id="300" r:id="rId15"/>
    <p:sldId id="301" r:id="rId16"/>
    <p:sldId id="305" r:id="rId17"/>
    <p:sldId id="302" r:id="rId18"/>
    <p:sldId id="303" r:id="rId19"/>
    <p:sldId id="256"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14"/>
  </p:normalViewPr>
  <p:slideViewPr>
    <p:cSldViewPr snapToGrid="0" snapToObjects="1">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2E57C-3302-4245-8025-EB18CB839A7B}" type="doc">
      <dgm:prSet loTypeId="urn:microsoft.com/office/officeart/2011/layout/HexagonRadial" loCatId="cycle" qsTypeId="urn:microsoft.com/office/officeart/2005/8/quickstyle/simple5" qsCatId="simple" csTypeId="urn:microsoft.com/office/officeart/2005/8/colors/colorful1#2" csCatId="colorful" phldr="1"/>
      <dgm:spPr/>
      <dgm:t>
        <a:bodyPr/>
        <a:lstStyle/>
        <a:p>
          <a:endParaRPr lang="en-ZA"/>
        </a:p>
      </dgm:t>
    </dgm:pt>
    <dgm:pt modelId="{C4E9F6D1-3D12-428F-8B6D-88A9E527489C}">
      <dgm:prSet phldrT="[Text]" custT="1"/>
      <dgm:spPr/>
      <dgm:t>
        <a:bodyPr/>
        <a:lstStyle/>
        <a:p>
          <a:pPr>
            <a:buAutoNum type="arabicPeriod" startAt="4"/>
          </a:pPr>
          <a:r>
            <a:rPr lang="en-ZA" sz="1200" b="1" dirty="0">
              <a:latin typeface="Arial" panose="020B0604020202020204" pitchFamily="34" charset="0"/>
              <a:cs typeface="Arial" panose="020B0604020202020204" pitchFamily="34" charset="0"/>
            </a:rPr>
            <a:t>To position the MDDA as an authoritative leader and voice on community and commercial media by proactive advocacy and lobbying interventions and established stakeholder relationships</a:t>
          </a:r>
        </a:p>
      </dgm:t>
    </dgm:pt>
    <dgm:pt modelId="{5BBF5DDE-1DEE-4A2A-8B3A-E5A94F8FEB0F}" type="parTrans" cxnId="{4EFF6EDA-A215-4032-9BCB-8A18B88C5EE3}">
      <dgm:prSet/>
      <dgm:spPr/>
      <dgm:t>
        <a:bodyPr/>
        <a:lstStyle/>
        <a:p>
          <a:endParaRPr lang="en-ZA" sz="1400">
            <a:solidFill>
              <a:schemeClr val="tx1"/>
            </a:solidFill>
          </a:endParaRPr>
        </a:p>
      </dgm:t>
    </dgm:pt>
    <dgm:pt modelId="{CDDD46D7-49B4-49C0-BF07-9D39192D3D02}" type="sibTrans" cxnId="{4EFF6EDA-A215-4032-9BCB-8A18B88C5EE3}">
      <dgm:prSet/>
      <dgm:spPr/>
      <dgm:t>
        <a:bodyPr/>
        <a:lstStyle/>
        <a:p>
          <a:endParaRPr lang="en-ZA" sz="1400">
            <a:solidFill>
              <a:schemeClr val="tx1"/>
            </a:solidFill>
          </a:endParaRPr>
        </a:p>
      </dgm:t>
    </dgm:pt>
    <dgm:pt modelId="{37E658B5-DD20-42FD-AE2D-1499270E416D}">
      <dgm:prSet phldrT="[Text]" custT="1"/>
      <dgm:spPr/>
      <dgm:t>
        <a:bodyPr/>
        <a:lstStyle/>
        <a:p>
          <a:r>
            <a:rPr lang="en-ZA" sz="1200" b="1" dirty="0">
              <a:latin typeface="Arial" panose="020B0604020202020204" pitchFamily="34" charset="0"/>
              <a:cs typeface="Arial" panose="020B0604020202020204" pitchFamily="34" charset="0"/>
            </a:rPr>
            <a:t>To facilitate ownership, control and access to information and content production of community broadcasting by historically advantaged </a:t>
          </a:r>
        </a:p>
        <a:p>
          <a:r>
            <a:rPr lang="en-ZA" sz="1200" b="1" dirty="0">
              <a:latin typeface="Arial" panose="020B0604020202020204" pitchFamily="34" charset="0"/>
              <a:cs typeface="Arial" panose="020B0604020202020204" pitchFamily="34" charset="0"/>
            </a:rPr>
            <a:t>communities</a:t>
          </a:r>
        </a:p>
      </dgm:t>
    </dgm:pt>
    <dgm:pt modelId="{8D20916D-B2E8-492F-9B3E-27F958394C66}" type="parTrans" cxnId="{572A059F-DFCE-437D-A2D2-0C9EC1FCE22A}">
      <dgm:prSet/>
      <dgm:spPr/>
      <dgm:t>
        <a:bodyPr/>
        <a:lstStyle/>
        <a:p>
          <a:endParaRPr lang="en-ZA" sz="1400">
            <a:solidFill>
              <a:schemeClr val="tx1"/>
            </a:solidFill>
          </a:endParaRPr>
        </a:p>
      </dgm:t>
    </dgm:pt>
    <dgm:pt modelId="{9AE6FA62-E4BD-438C-B8FB-9402F218547B}" type="sibTrans" cxnId="{572A059F-DFCE-437D-A2D2-0C9EC1FCE22A}">
      <dgm:prSet/>
      <dgm:spPr/>
      <dgm:t>
        <a:bodyPr/>
        <a:lstStyle/>
        <a:p>
          <a:endParaRPr lang="en-ZA" sz="1400">
            <a:solidFill>
              <a:schemeClr val="tx1"/>
            </a:solidFill>
          </a:endParaRPr>
        </a:p>
      </dgm:t>
    </dgm:pt>
    <dgm:pt modelId="{E6B619C2-87FC-4A8A-9904-B8B88218CF40}">
      <dgm:prSet phldrT="[Text]" custT="1"/>
      <dgm:spPr/>
      <dgm:t>
        <a:bodyPr/>
        <a:lstStyle/>
        <a:p>
          <a:pPr>
            <a:buNone/>
          </a:pPr>
          <a:r>
            <a:rPr lang="en-ZA" sz="1200" b="1" dirty="0">
              <a:latin typeface="Arial" panose="020B0604020202020204" pitchFamily="34" charset="0"/>
              <a:cs typeface="Arial" panose="020B0604020202020204" pitchFamily="34" charset="0"/>
            </a:rPr>
            <a:t>To expand our footprint as the MDDA by creating a positive image in pursuance of the MDDA’s mandate to grow the community and small </a:t>
          </a:r>
        </a:p>
        <a:p>
          <a:pPr>
            <a:buNone/>
          </a:pPr>
          <a:r>
            <a:rPr lang="en-ZA" sz="1200" b="1" dirty="0">
              <a:latin typeface="Arial" panose="020B0604020202020204" pitchFamily="34" charset="0"/>
              <a:cs typeface="Arial" panose="020B0604020202020204" pitchFamily="34" charset="0"/>
            </a:rPr>
            <a:t>commercial media</a:t>
          </a:r>
        </a:p>
      </dgm:t>
    </dgm:pt>
    <dgm:pt modelId="{43B311AD-B1E4-4AAB-98F4-BBBBE9165041}" type="parTrans" cxnId="{1E75023A-5FE9-4DEA-8B89-A48221694971}">
      <dgm:prSet/>
      <dgm:spPr/>
      <dgm:t>
        <a:bodyPr/>
        <a:lstStyle/>
        <a:p>
          <a:endParaRPr lang="en-ZA" sz="1400">
            <a:solidFill>
              <a:schemeClr val="tx1"/>
            </a:solidFill>
          </a:endParaRPr>
        </a:p>
      </dgm:t>
    </dgm:pt>
    <dgm:pt modelId="{A8805E66-1C59-4ACB-ACD0-65E0F2FC88A7}" type="sibTrans" cxnId="{1E75023A-5FE9-4DEA-8B89-A48221694971}">
      <dgm:prSet/>
      <dgm:spPr/>
      <dgm:t>
        <a:bodyPr/>
        <a:lstStyle/>
        <a:p>
          <a:endParaRPr lang="en-ZA" sz="1400">
            <a:solidFill>
              <a:schemeClr val="tx1"/>
            </a:solidFill>
          </a:endParaRPr>
        </a:p>
      </dgm:t>
    </dgm:pt>
    <dgm:pt modelId="{E5A08B38-8C23-4A65-B949-A6E604DAF1AC}">
      <dgm:prSet phldrT="[Text]" custT="1"/>
      <dgm:spPr/>
      <dgm:t>
        <a:bodyPr/>
        <a:lstStyle/>
        <a:p>
          <a:r>
            <a:rPr lang="en-ZA" sz="1400" b="1" dirty="0"/>
            <a:t>   </a:t>
          </a:r>
          <a:r>
            <a:rPr lang="en-ZA" sz="1200" b="1" dirty="0">
              <a:latin typeface="Arial" panose="020B0604020202020204" pitchFamily="34" charset="0"/>
              <a:cs typeface="Arial" panose="020B0604020202020204" pitchFamily="34" charset="0"/>
            </a:rPr>
            <a:t>To ensure compliance with applicable legislative requirements and sustainability of the Agency by 2019</a:t>
          </a:r>
        </a:p>
      </dgm:t>
    </dgm:pt>
    <dgm:pt modelId="{A322981B-1D51-440F-BA14-B5C28C1C2D81}" type="parTrans" cxnId="{877F1DD7-EB6A-4C49-BCB1-6CF761C709BB}">
      <dgm:prSet/>
      <dgm:spPr/>
      <dgm:t>
        <a:bodyPr/>
        <a:lstStyle/>
        <a:p>
          <a:endParaRPr lang="en-ZA" sz="1400">
            <a:solidFill>
              <a:schemeClr val="tx1"/>
            </a:solidFill>
          </a:endParaRPr>
        </a:p>
      </dgm:t>
    </dgm:pt>
    <dgm:pt modelId="{091B7FDA-5F2A-4D1A-BBE1-E936F9D5934D}" type="sibTrans" cxnId="{877F1DD7-EB6A-4C49-BCB1-6CF761C709BB}">
      <dgm:prSet/>
      <dgm:spPr/>
      <dgm:t>
        <a:bodyPr/>
        <a:lstStyle/>
        <a:p>
          <a:endParaRPr lang="en-ZA" sz="1400">
            <a:solidFill>
              <a:schemeClr val="tx1"/>
            </a:solidFill>
          </a:endParaRPr>
        </a:p>
      </dgm:t>
    </dgm:pt>
    <dgm:pt modelId="{32061A0D-97BA-4C08-BF2E-590A092FB028}">
      <dgm:prSet custT="1"/>
      <dgm:spPr/>
      <dgm:t>
        <a:bodyPr/>
        <a:lstStyle/>
        <a:p>
          <a:r>
            <a:rPr lang="en-ZA" sz="1200" b="1" dirty="0">
              <a:latin typeface="Arial" panose="020B0604020202020204" pitchFamily="34" charset="0"/>
              <a:cs typeface="Arial" panose="020B0604020202020204" pitchFamily="34" charset="0"/>
            </a:rPr>
            <a:t>To facilitate ownership, control and access to information and content production of community and small commercial  publications by historically </a:t>
          </a:r>
        </a:p>
        <a:p>
          <a:r>
            <a:rPr lang="en-ZA" sz="1200" b="1" dirty="0">
              <a:latin typeface="Arial" panose="020B0604020202020204" pitchFamily="34" charset="0"/>
              <a:cs typeface="Arial" panose="020B0604020202020204" pitchFamily="34" charset="0"/>
            </a:rPr>
            <a:t>Advantaged</a:t>
          </a:r>
        </a:p>
        <a:p>
          <a:r>
            <a:rPr lang="en-ZA" sz="1200" b="1" dirty="0">
              <a:latin typeface="Arial" panose="020B0604020202020204" pitchFamily="34" charset="0"/>
              <a:cs typeface="Arial" panose="020B0604020202020204" pitchFamily="34" charset="0"/>
            </a:rPr>
            <a:t>communities</a:t>
          </a:r>
          <a:endParaRPr lang="en-ZA" sz="1400" b="1" dirty="0"/>
        </a:p>
      </dgm:t>
    </dgm:pt>
    <dgm:pt modelId="{E0574133-0C02-47CA-8F19-0B42FACF52B0}" type="parTrans" cxnId="{F13ABA8A-0759-48F9-B3EA-E0C469FF10EB}">
      <dgm:prSet/>
      <dgm:spPr/>
      <dgm:t>
        <a:bodyPr/>
        <a:lstStyle/>
        <a:p>
          <a:endParaRPr lang="en-ZA" sz="1400">
            <a:solidFill>
              <a:schemeClr val="tx1"/>
            </a:solidFill>
          </a:endParaRPr>
        </a:p>
      </dgm:t>
    </dgm:pt>
    <dgm:pt modelId="{766912F7-249C-46BE-9628-F0AB74C2BC9D}" type="sibTrans" cxnId="{F13ABA8A-0759-48F9-B3EA-E0C469FF10EB}">
      <dgm:prSet/>
      <dgm:spPr/>
      <dgm:t>
        <a:bodyPr/>
        <a:lstStyle/>
        <a:p>
          <a:endParaRPr lang="en-ZA" sz="1400">
            <a:solidFill>
              <a:schemeClr val="tx1"/>
            </a:solidFill>
          </a:endParaRPr>
        </a:p>
      </dgm:t>
    </dgm:pt>
    <dgm:pt modelId="{8B1FF002-2912-4742-8BF6-13073224862B}">
      <dgm:prSet/>
      <dgm:spPr/>
      <dgm:t>
        <a:bodyPr/>
        <a:lstStyle/>
        <a:p>
          <a:endParaRPr lang="en-ZA"/>
        </a:p>
      </dgm:t>
    </dgm:pt>
    <dgm:pt modelId="{ED8DBFA9-90F8-4A2D-B23B-BBDE340E4689}" type="parTrans" cxnId="{1F41C9F9-1D41-4478-A2E8-624B72D54529}">
      <dgm:prSet/>
      <dgm:spPr/>
      <dgm:t>
        <a:bodyPr/>
        <a:lstStyle/>
        <a:p>
          <a:endParaRPr lang="en-ZA"/>
        </a:p>
      </dgm:t>
    </dgm:pt>
    <dgm:pt modelId="{DBDF4763-9B00-4479-9735-84575B6A8CBE}" type="sibTrans" cxnId="{1F41C9F9-1D41-4478-A2E8-624B72D54529}">
      <dgm:prSet/>
      <dgm:spPr/>
      <dgm:t>
        <a:bodyPr/>
        <a:lstStyle/>
        <a:p>
          <a:endParaRPr lang="en-ZA"/>
        </a:p>
      </dgm:t>
    </dgm:pt>
    <dgm:pt modelId="{B411BA5A-4C82-46CE-A2F6-12D93D96F75A}">
      <dgm:prSet phldrT="[Text]" custScaleX="158765" custScaleY="131918" custRadScaleRad="112748" custRadScaleInc="82981"/>
      <dgm:spPr/>
      <dgm:t>
        <a:bodyPr/>
        <a:lstStyle/>
        <a:p>
          <a:endParaRPr lang="en-ZA"/>
        </a:p>
      </dgm:t>
    </dgm:pt>
    <dgm:pt modelId="{57993B1F-EE28-4A51-B6C8-6326DC7DCE74}" type="parTrans" cxnId="{90FE2F50-B2C6-4950-AA1D-DCDC810545BD}">
      <dgm:prSet/>
      <dgm:spPr/>
      <dgm:t>
        <a:bodyPr/>
        <a:lstStyle/>
        <a:p>
          <a:endParaRPr lang="en-ZA"/>
        </a:p>
      </dgm:t>
    </dgm:pt>
    <dgm:pt modelId="{FD964B62-642A-44D9-92BA-AA91EDC16D1F}" type="sibTrans" cxnId="{90FE2F50-B2C6-4950-AA1D-DCDC810545BD}">
      <dgm:prSet/>
      <dgm:spPr/>
      <dgm:t>
        <a:bodyPr/>
        <a:lstStyle/>
        <a:p>
          <a:endParaRPr lang="en-ZA"/>
        </a:p>
      </dgm:t>
    </dgm:pt>
    <dgm:pt modelId="{2ECCB2E7-308B-4148-852E-D39AB60A11B9}">
      <dgm:prSet phldrT="[Text]" custScaleX="158765" custScaleY="131918" custRadScaleRad="112748" custRadScaleInc="82981"/>
      <dgm:spPr/>
      <dgm:t>
        <a:bodyPr/>
        <a:lstStyle/>
        <a:p>
          <a:endParaRPr lang="en-ZA"/>
        </a:p>
      </dgm:t>
    </dgm:pt>
    <dgm:pt modelId="{83C8AD6C-090C-4963-955F-A69B17CF5569}" type="parTrans" cxnId="{8F46635A-F152-40C5-BFFB-3E262C61E3BF}">
      <dgm:prSet/>
      <dgm:spPr/>
      <dgm:t>
        <a:bodyPr/>
        <a:lstStyle/>
        <a:p>
          <a:endParaRPr lang="en-ZA"/>
        </a:p>
      </dgm:t>
    </dgm:pt>
    <dgm:pt modelId="{092F1C86-0350-4B5F-A4DD-AB2FD6D10075}" type="sibTrans" cxnId="{8F46635A-F152-40C5-BFFB-3E262C61E3BF}">
      <dgm:prSet/>
      <dgm:spPr/>
      <dgm:t>
        <a:bodyPr/>
        <a:lstStyle/>
        <a:p>
          <a:endParaRPr lang="en-ZA"/>
        </a:p>
      </dgm:t>
    </dgm:pt>
    <dgm:pt modelId="{E0B54C75-A2BE-4040-9C40-FC2EEEDFDB71}">
      <dgm:prSet phldrT="[Text]" custT="1"/>
      <dgm:spPr/>
      <dgm:t>
        <a:bodyPr/>
        <a:lstStyle/>
        <a:p>
          <a:r>
            <a:rPr lang="en-ZA" sz="1200" b="1" dirty="0"/>
            <a:t>   </a:t>
          </a:r>
          <a:r>
            <a:rPr lang="en-ZA" sz="1200" b="1" dirty="0">
              <a:latin typeface="Arial" panose="020B0604020202020204" pitchFamily="34" charset="0"/>
              <a:cs typeface="Arial" panose="020B0604020202020204" pitchFamily="34" charset="0"/>
            </a:rPr>
            <a:t>To monitor and evaluate input, output and compliance to MDDA grant-in-aid contracts to measure the effectiveness and efficiency of the MDDA support</a:t>
          </a:r>
        </a:p>
      </dgm:t>
    </dgm:pt>
    <dgm:pt modelId="{F78E99D0-27D5-4DF9-B35B-F49A624E7E94}" type="parTrans" cxnId="{05D85765-D56E-4AC0-BF30-60A940092476}">
      <dgm:prSet/>
      <dgm:spPr/>
      <dgm:t>
        <a:bodyPr/>
        <a:lstStyle/>
        <a:p>
          <a:endParaRPr lang="en-ZA"/>
        </a:p>
      </dgm:t>
    </dgm:pt>
    <dgm:pt modelId="{37F214D6-F41D-4523-A15F-41E2DF5BBDF3}" type="sibTrans" cxnId="{05D85765-D56E-4AC0-BF30-60A940092476}">
      <dgm:prSet/>
      <dgm:spPr/>
      <dgm:t>
        <a:bodyPr/>
        <a:lstStyle/>
        <a:p>
          <a:endParaRPr lang="en-ZA"/>
        </a:p>
      </dgm:t>
    </dgm:pt>
    <dgm:pt modelId="{945D44B7-DD17-4D47-9908-48762D6F6DF9}">
      <dgm:prSet/>
      <dgm:spPr/>
      <dgm:t>
        <a:bodyPr/>
        <a:lstStyle/>
        <a:p>
          <a:endParaRPr lang="en-ZA"/>
        </a:p>
      </dgm:t>
    </dgm:pt>
    <dgm:pt modelId="{D30C09D7-B79A-4B62-93A1-EABCE0FEBB55}" type="parTrans" cxnId="{1FBF92DA-5483-41D2-89E5-23A706876FD3}">
      <dgm:prSet/>
      <dgm:spPr/>
      <dgm:t>
        <a:bodyPr/>
        <a:lstStyle/>
        <a:p>
          <a:endParaRPr lang="en-ZA"/>
        </a:p>
      </dgm:t>
    </dgm:pt>
    <dgm:pt modelId="{5048073E-C949-4435-86DA-8C373B7B9621}" type="sibTrans" cxnId="{1FBF92DA-5483-41D2-89E5-23A706876FD3}">
      <dgm:prSet/>
      <dgm:spPr/>
      <dgm:t>
        <a:bodyPr/>
        <a:lstStyle/>
        <a:p>
          <a:endParaRPr lang="en-ZA"/>
        </a:p>
      </dgm:t>
    </dgm:pt>
    <dgm:pt modelId="{3A82BBA9-B10D-4CCD-82FE-3883746EA7DA}">
      <dgm:prSet phldrT="[Text]" custScaleX="113425" custScaleY="99581" custLinFactNeighborX="53559" custLinFactNeighborY="-21425"/>
      <dgm:spPr/>
      <dgm:t>
        <a:bodyPr/>
        <a:lstStyle/>
        <a:p>
          <a:endParaRPr lang="en-ZA"/>
        </a:p>
      </dgm:t>
    </dgm:pt>
    <dgm:pt modelId="{254987E0-F01B-4482-B556-3CF503E26A9F}" type="parTrans" cxnId="{E3BF78CC-2CF9-48C5-A41F-299D47E39D72}">
      <dgm:prSet/>
      <dgm:spPr/>
      <dgm:t>
        <a:bodyPr/>
        <a:lstStyle/>
        <a:p>
          <a:endParaRPr lang="en-ZA"/>
        </a:p>
      </dgm:t>
    </dgm:pt>
    <dgm:pt modelId="{B6C51A28-495E-46D8-8D26-BCB41031507C}" type="sibTrans" cxnId="{E3BF78CC-2CF9-48C5-A41F-299D47E39D72}">
      <dgm:prSet/>
      <dgm:spPr/>
      <dgm:t>
        <a:bodyPr/>
        <a:lstStyle/>
        <a:p>
          <a:endParaRPr lang="en-ZA"/>
        </a:p>
      </dgm:t>
    </dgm:pt>
    <dgm:pt modelId="{EF524A51-F3D3-42C9-A2B0-73F68871465F}" type="pres">
      <dgm:prSet presAssocID="{5832E57C-3302-4245-8025-EB18CB839A7B}" presName="Name0" presStyleCnt="0">
        <dgm:presLayoutVars>
          <dgm:chMax val="1"/>
          <dgm:chPref val="1"/>
          <dgm:dir/>
          <dgm:animOne val="branch"/>
          <dgm:animLvl val="lvl"/>
        </dgm:presLayoutVars>
      </dgm:prSet>
      <dgm:spPr/>
      <dgm:t>
        <a:bodyPr/>
        <a:lstStyle/>
        <a:p>
          <a:endParaRPr lang="en-US"/>
        </a:p>
      </dgm:t>
    </dgm:pt>
    <dgm:pt modelId="{2E40E5B5-4384-4327-BB9E-F3DDB9A52B24}" type="pres">
      <dgm:prSet presAssocID="{C4E9F6D1-3D12-428F-8B6D-88A9E527489C}" presName="Parent" presStyleLbl="node0" presStyleIdx="0" presStyleCnt="1" custScaleX="93465" custScaleY="120681" custLinFactNeighborX="-75321" custLinFactNeighborY="-54082">
        <dgm:presLayoutVars>
          <dgm:chMax val="6"/>
          <dgm:chPref val="6"/>
        </dgm:presLayoutVars>
      </dgm:prSet>
      <dgm:spPr/>
      <dgm:t>
        <a:bodyPr/>
        <a:lstStyle/>
        <a:p>
          <a:endParaRPr lang="en-US"/>
        </a:p>
      </dgm:t>
    </dgm:pt>
    <dgm:pt modelId="{037DD6F4-926B-4318-BF98-709B6229F5A0}" type="pres">
      <dgm:prSet presAssocID="{37E658B5-DD20-42FD-AE2D-1499270E416D}" presName="Accent1" presStyleCnt="0"/>
      <dgm:spPr/>
    </dgm:pt>
    <dgm:pt modelId="{0C9E845F-C201-40E0-BCB0-B4FB6E83B1E5}" type="pres">
      <dgm:prSet presAssocID="{37E658B5-DD20-42FD-AE2D-1499270E416D}" presName="Accent" presStyleLbl="bgShp" presStyleIdx="0" presStyleCnt="5"/>
      <dgm:spPr/>
    </dgm:pt>
    <dgm:pt modelId="{88E141BB-5691-46E1-91BF-6D9D2DFA6B75}" type="pres">
      <dgm:prSet presAssocID="{37E658B5-DD20-42FD-AE2D-1499270E416D}" presName="Child1" presStyleLbl="node1" presStyleIdx="0" presStyleCnt="5" custScaleX="129876" custScaleY="114846" custLinFactNeighborX="9386" custLinFactNeighborY="2855">
        <dgm:presLayoutVars>
          <dgm:chMax val="0"/>
          <dgm:chPref val="0"/>
          <dgm:bulletEnabled val="1"/>
        </dgm:presLayoutVars>
      </dgm:prSet>
      <dgm:spPr/>
      <dgm:t>
        <a:bodyPr/>
        <a:lstStyle/>
        <a:p>
          <a:endParaRPr lang="en-US"/>
        </a:p>
      </dgm:t>
    </dgm:pt>
    <dgm:pt modelId="{E1BA3CA4-DC92-4E65-9ABA-E453D4CE2D02}" type="pres">
      <dgm:prSet presAssocID="{E5A08B38-8C23-4A65-B949-A6E604DAF1AC}" presName="Accent2" presStyleCnt="0"/>
      <dgm:spPr/>
    </dgm:pt>
    <dgm:pt modelId="{812E6DD5-93A2-46F0-8C9D-D2A2F7AC4787}" type="pres">
      <dgm:prSet presAssocID="{E5A08B38-8C23-4A65-B949-A6E604DAF1AC}" presName="Accent" presStyleLbl="bgShp" presStyleIdx="1" presStyleCnt="5" custLinFactNeighborX="9657" custLinFactNeighborY="2491"/>
      <dgm:spPr/>
    </dgm:pt>
    <dgm:pt modelId="{E517B3C4-43D8-48E9-AF96-E21B98E78E37}" type="pres">
      <dgm:prSet presAssocID="{E5A08B38-8C23-4A65-B949-A6E604DAF1AC}" presName="Child2" presStyleLbl="node1" presStyleIdx="1" presStyleCnt="5" custScaleX="118366" custScaleY="109950" custLinFactNeighborX="14820" custLinFactNeighborY="3426">
        <dgm:presLayoutVars>
          <dgm:chMax val="0"/>
          <dgm:chPref val="0"/>
          <dgm:bulletEnabled val="1"/>
        </dgm:presLayoutVars>
      </dgm:prSet>
      <dgm:spPr/>
      <dgm:t>
        <a:bodyPr/>
        <a:lstStyle/>
        <a:p>
          <a:endParaRPr lang="en-US"/>
        </a:p>
      </dgm:t>
    </dgm:pt>
    <dgm:pt modelId="{CD8439A8-4276-456B-87C4-E5DB043A5732}" type="pres">
      <dgm:prSet presAssocID="{E6B619C2-87FC-4A8A-9904-B8B88218CF40}" presName="Accent3" presStyleCnt="0"/>
      <dgm:spPr/>
    </dgm:pt>
    <dgm:pt modelId="{C6DEDC03-C0C9-4983-A210-3A8A94254FBB}" type="pres">
      <dgm:prSet presAssocID="{E6B619C2-87FC-4A8A-9904-B8B88218CF40}" presName="Accent" presStyleLbl="bgShp" presStyleIdx="2" presStyleCnt="5"/>
      <dgm:spPr/>
    </dgm:pt>
    <dgm:pt modelId="{28894DD4-C3DF-41B9-ADED-9440094D624C}" type="pres">
      <dgm:prSet presAssocID="{E6B619C2-87FC-4A8A-9904-B8B88218CF40}" presName="Child3" presStyleLbl="node1" presStyleIdx="2" presStyleCnt="5" custScaleX="129118" custScaleY="115365" custLinFactNeighborX="13770" custLinFactNeighborY="-2948">
        <dgm:presLayoutVars>
          <dgm:chMax val="0"/>
          <dgm:chPref val="0"/>
          <dgm:bulletEnabled val="1"/>
        </dgm:presLayoutVars>
      </dgm:prSet>
      <dgm:spPr/>
      <dgm:t>
        <a:bodyPr/>
        <a:lstStyle/>
        <a:p>
          <a:endParaRPr lang="en-US"/>
        </a:p>
      </dgm:t>
    </dgm:pt>
    <dgm:pt modelId="{47BE86FD-C431-4123-8520-251410211EB5}" type="pres">
      <dgm:prSet presAssocID="{E0B54C75-A2BE-4040-9C40-FC2EEEDFDB71}" presName="Accent4" presStyleCnt="0"/>
      <dgm:spPr/>
    </dgm:pt>
    <dgm:pt modelId="{A12F7D94-51B1-4FD2-AB32-4432CA315DAA}" type="pres">
      <dgm:prSet presAssocID="{E0B54C75-A2BE-4040-9C40-FC2EEEDFDB71}" presName="Accent" presStyleLbl="bgShp" presStyleIdx="3" presStyleCnt="5"/>
      <dgm:spPr/>
    </dgm:pt>
    <dgm:pt modelId="{7454E153-9291-4CAD-A545-C2B985BB0172}" type="pres">
      <dgm:prSet presAssocID="{E0B54C75-A2BE-4040-9C40-FC2EEEDFDB71}" presName="Child4" presStyleLbl="node1" presStyleIdx="3" presStyleCnt="5" custScaleX="123924" custLinFactNeighborX="7410" custLinFactNeighborY="-1713">
        <dgm:presLayoutVars>
          <dgm:chMax val="0"/>
          <dgm:chPref val="0"/>
          <dgm:bulletEnabled val="1"/>
        </dgm:presLayoutVars>
      </dgm:prSet>
      <dgm:spPr/>
      <dgm:t>
        <a:bodyPr/>
        <a:lstStyle/>
        <a:p>
          <a:endParaRPr lang="en-US"/>
        </a:p>
      </dgm:t>
    </dgm:pt>
    <dgm:pt modelId="{9124B8C3-7A53-4264-BF56-907927BC2AC9}" type="pres">
      <dgm:prSet presAssocID="{32061A0D-97BA-4C08-BF2E-590A092FB028}" presName="Accent5" presStyleCnt="0"/>
      <dgm:spPr/>
    </dgm:pt>
    <dgm:pt modelId="{C3D263F6-8C8F-4060-84B2-BDB54CB75CFE}" type="pres">
      <dgm:prSet presAssocID="{32061A0D-97BA-4C08-BF2E-590A092FB028}" presName="Accent" presStyleLbl="bgShp" presStyleIdx="4" presStyleCnt="5"/>
      <dgm:spPr/>
    </dgm:pt>
    <dgm:pt modelId="{85035113-019D-4786-A17B-E6DD2477211F}" type="pres">
      <dgm:prSet presAssocID="{32061A0D-97BA-4C08-BF2E-590A092FB028}" presName="Child5" presStyleLbl="node1" presStyleIdx="4" presStyleCnt="5" custScaleX="134708" custScaleY="131734">
        <dgm:presLayoutVars>
          <dgm:chMax val="0"/>
          <dgm:chPref val="0"/>
          <dgm:bulletEnabled val="1"/>
        </dgm:presLayoutVars>
      </dgm:prSet>
      <dgm:spPr/>
      <dgm:t>
        <a:bodyPr/>
        <a:lstStyle/>
        <a:p>
          <a:endParaRPr lang="en-US"/>
        </a:p>
      </dgm:t>
    </dgm:pt>
  </dgm:ptLst>
  <dgm:cxnLst>
    <dgm:cxn modelId="{90FE2F50-B2C6-4950-AA1D-DCDC810545BD}" srcId="{5832E57C-3302-4245-8025-EB18CB839A7B}" destId="{B411BA5A-4C82-46CE-A2F6-12D93D96F75A}" srcOrd="2" destOrd="0" parTransId="{57993B1F-EE28-4A51-B6C8-6326DC7DCE74}" sibTransId="{FD964B62-642A-44D9-92BA-AA91EDC16D1F}"/>
    <dgm:cxn modelId="{F13ABA8A-0759-48F9-B3EA-E0C469FF10EB}" srcId="{C4E9F6D1-3D12-428F-8B6D-88A9E527489C}" destId="{32061A0D-97BA-4C08-BF2E-590A092FB028}" srcOrd="4" destOrd="0" parTransId="{E0574133-0C02-47CA-8F19-0B42FACF52B0}" sibTransId="{766912F7-249C-46BE-9628-F0AB74C2BC9D}"/>
    <dgm:cxn modelId="{7DA045B7-56D4-4EB1-BEEA-AA319A58B73D}" type="presOf" srcId="{E0B54C75-A2BE-4040-9C40-FC2EEEDFDB71}" destId="{7454E153-9291-4CAD-A545-C2B985BB0172}" srcOrd="0" destOrd="0" presId="urn:microsoft.com/office/officeart/2011/layout/HexagonRadial"/>
    <dgm:cxn modelId="{0CED8601-EBDD-4FA8-B88D-6366ECA4D3D9}" type="presOf" srcId="{C4E9F6D1-3D12-428F-8B6D-88A9E527489C}" destId="{2E40E5B5-4384-4327-BB9E-F3DDB9A52B24}" srcOrd="0" destOrd="0" presId="urn:microsoft.com/office/officeart/2011/layout/HexagonRadial"/>
    <dgm:cxn modelId="{05D85765-D56E-4AC0-BF30-60A940092476}" srcId="{C4E9F6D1-3D12-428F-8B6D-88A9E527489C}" destId="{E0B54C75-A2BE-4040-9C40-FC2EEEDFDB71}" srcOrd="3" destOrd="0" parTransId="{F78E99D0-27D5-4DF9-B35B-F49A624E7E94}" sibTransId="{37F214D6-F41D-4523-A15F-41E2DF5BBDF3}"/>
    <dgm:cxn modelId="{572A059F-DFCE-437D-A2D2-0C9EC1FCE22A}" srcId="{C4E9F6D1-3D12-428F-8B6D-88A9E527489C}" destId="{37E658B5-DD20-42FD-AE2D-1499270E416D}" srcOrd="0" destOrd="0" parTransId="{8D20916D-B2E8-492F-9B3E-27F958394C66}" sibTransId="{9AE6FA62-E4BD-438C-B8FB-9402F218547B}"/>
    <dgm:cxn modelId="{4499C94A-0414-4F1C-88FD-0BD916E8DF02}" type="presOf" srcId="{E6B619C2-87FC-4A8A-9904-B8B88218CF40}" destId="{28894DD4-C3DF-41B9-ADED-9440094D624C}" srcOrd="0" destOrd="0" presId="urn:microsoft.com/office/officeart/2011/layout/HexagonRadial"/>
    <dgm:cxn modelId="{4EFF6EDA-A215-4032-9BCB-8A18B88C5EE3}" srcId="{5832E57C-3302-4245-8025-EB18CB839A7B}" destId="{C4E9F6D1-3D12-428F-8B6D-88A9E527489C}" srcOrd="0" destOrd="0" parTransId="{5BBF5DDE-1DEE-4A2A-8B3A-E5A94F8FEB0F}" sibTransId="{CDDD46D7-49B4-49C0-BF07-9D39192D3D02}"/>
    <dgm:cxn modelId="{C9B870A5-F594-438B-8B6F-E9C861250CD4}" type="presOf" srcId="{37E658B5-DD20-42FD-AE2D-1499270E416D}" destId="{88E141BB-5691-46E1-91BF-6D9D2DFA6B75}" srcOrd="0" destOrd="0" presId="urn:microsoft.com/office/officeart/2011/layout/HexagonRadial"/>
    <dgm:cxn modelId="{E3BF78CC-2CF9-48C5-A41F-299D47E39D72}" srcId="{5832E57C-3302-4245-8025-EB18CB839A7B}" destId="{3A82BBA9-B10D-4CCD-82FE-3883746EA7DA}" srcOrd="5" destOrd="0" parTransId="{254987E0-F01B-4482-B556-3CF503E26A9F}" sibTransId="{B6C51A28-495E-46D8-8D26-BCB41031507C}"/>
    <dgm:cxn modelId="{1F41C9F9-1D41-4478-A2E8-624B72D54529}" srcId="{5832E57C-3302-4245-8025-EB18CB839A7B}" destId="{8B1FF002-2912-4742-8BF6-13073224862B}" srcOrd="1" destOrd="0" parTransId="{ED8DBFA9-90F8-4A2D-B23B-BBDE340E4689}" sibTransId="{DBDF4763-9B00-4479-9735-84575B6A8CBE}"/>
    <dgm:cxn modelId="{877F1DD7-EB6A-4C49-BCB1-6CF761C709BB}" srcId="{C4E9F6D1-3D12-428F-8B6D-88A9E527489C}" destId="{E5A08B38-8C23-4A65-B949-A6E604DAF1AC}" srcOrd="1" destOrd="0" parTransId="{A322981B-1D51-440F-BA14-B5C28C1C2D81}" sibTransId="{091B7FDA-5F2A-4D1A-BBE1-E936F9D5934D}"/>
    <dgm:cxn modelId="{FA20B489-4E97-490B-9B77-4AB9B701846B}" type="presOf" srcId="{E5A08B38-8C23-4A65-B949-A6E604DAF1AC}" destId="{E517B3C4-43D8-48E9-AF96-E21B98E78E37}" srcOrd="0" destOrd="0" presId="urn:microsoft.com/office/officeart/2011/layout/HexagonRadial"/>
    <dgm:cxn modelId="{8F46635A-F152-40C5-BFFB-3E262C61E3BF}" srcId="{5832E57C-3302-4245-8025-EB18CB839A7B}" destId="{2ECCB2E7-308B-4148-852E-D39AB60A11B9}" srcOrd="3" destOrd="0" parTransId="{83C8AD6C-090C-4963-955F-A69B17CF5569}" sibTransId="{092F1C86-0350-4B5F-A4DD-AB2FD6D10075}"/>
    <dgm:cxn modelId="{1FBF92DA-5483-41D2-89E5-23A706876FD3}" srcId="{5832E57C-3302-4245-8025-EB18CB839A7B}" destId="{945D44B7-DD17-4D47-9908-48762D6F6DF9}" srcOrd="4" destOrd="0" parTransId="{D30C09D7-B79A-4B62-93A1-EABCE0FEBB55}" sibTransId="{5048073E-C949-4435-86DA-8C373B7B9621}"/>
    <dgm:cxn modelId="{2276ACF2-5680-469F-8310-F7360DEA0BDB}" type="presOf" srcId="{5832E57C-3302-4245-8025-EB18CB839A7B}" destId="{EF524A51-F3D3-42C9-A2B0-73F68871465F}" srcOrd="0" destOrd="0" presId="urn:microsoft.com/office/officeart/2011/layout/HexagonRadial"/>
    <dgm:cxn modelId="{637DDAD8-16B4-48AE-AFD5-A28E4972E5D0}" type="presOf" srcId="{32061A0D-97BA-4C08-BF2E-590A092FB028}" destId="{85035113-019D-4786-A17B-E6DD2477211F}" srcOrd="0" destOrd="0" presId="urn:microsoft.com/office/officeart/2011/layout/HexagonRadial"/>
    <dgm:cxn modelId="{1E75023A-5FE9-4DEA-8B89-A48221694971}" srcId="{C4E9F6D1-3D12-428F-8B6D-88A9E527489C}" destId="{E6B619C2-87FC-4A8A-9904-B8B88218CF40}" srcOrd="2" destOrd="0" parTransId="{43B311AD-B1E4-4AAB-98F4-BBBBE9165041}" sibTransId="{A8805E66-1C59-4ACB-ACD0-65E0F2FC88A7}"/>
    <dgm:cxn modelId="{FBFA4CD9-F8BF-4735-8254-4EF15222B140}" type="presParOf" srcId="{EF524A51-F3D3-42C9-A2B0-73F68871465F}" destId="{2E40E5B5-4384-4327-BB9E-F3DDB9A52B24}" srcOrd="0" destOrd="0" presId="urn:microsoft.com/office/officeart/2011/layout/HexagonRadial"/>
    <dgm:cxn modelId="{3A5BCAFF-BE85-437C-835B-7762578D0DFF}" type="presParOf" srcId="{EF524A51-F3D3-42C9-A2B0-73F68871465F}" destId="{037DD6F4-926B-4318-BF98-709B6229F5A0}" srcOrd="1" destOrd="0" presId="urn:microsoft.com/office/officeart/2011/layout/HexagonRadial"/>
    <dgm:cxn modelId="{0E73E54A-C1E9-4925-BA5F-39D0167F368E}" type="presParOf" srcId="{037DD6F4-926B-4318-BF98-709B6229F5A0}" destId="{0C9E845F-C201-40E0-BCB0-B4FB6E83B1E5}" srcOrd="0" destOrd="0" presId="urn:microsoft.com/office/officeart/2011/layout/HexagonRadial"/>
    <dgm:cxn modelId="{DAFA351C-0CF1-4D3E-99C1-074FECA48B9F}" type="presParOf" srcId="{EF524A51-F3D3-42C9-A2B0-73F68871465F}" destId="{88E141BB-5691-46E1-91BF-6D9D2DFA6B75}" srcOrd="2" destOrd="0" presId="urn:microsoft.com/office/officeart/2011/layout/HexagonRadial"/>
    <dgm:cxn modelId="{F8ECFFC5-B550-4829-9E9C-153904FFCBB5}" type="presParOf" srcId="{EF524A51-F3D3-42C9-A2B0-73F68871465F}" destId="{E1BA3CA4-DC92-4E65-9ABA-E453D4CE2D02}" srcOrd="3" destOrd="0" presId="urn:microsoft.com/office/officeart/2011/layout/HexagonRadial"/>
    <dgm:cxn modelId="{C710451B-2EE8-41C3-9B4B-D2983A0CEC9F}" type="presParOf" srcId="{E1BA3CA4-DC92-4E65-9ABA-E453D4CE2D02}" destId="{812E6DD5-93A2-46F0-8C9D-D2A2F7AC4787}" srcOrd="0" destOrd="0" presId="urn:microsoft.com/office/officeart/2011/layout/HexagonRadial"/>
    <dgm:cxn modelId="{CCDC2157-7EBA-4788-9583-715E279A1720}" type="presParOf" srcId="{EF524A51-F3D3-42C9-A2B0-73F68871465F}" destId="{E517B3C4-43D8-48E9-AF96-E21B98E78E37}" srcOrd="4" destOrd="0" presId="urn:microsoft.com/office/officeart/2011/layout/HexagonRadial"/>
    <dgm:cxn modelId="{E488961E-8D5C-4ED1-807F-44207B3AD2BC}" type="presParOf" srcId="{EF524A51-F3D3-42C9-A2B0-73F68871465F}" destId="{CD8439A8-4276-456B-87C4-E5DB043A5732}" srcOrd="5" destOrd="0" presId="urn:microsoft.com/office/officeart/2011/layout/HexagonRadial"/>
    <dgm:cxn modelId="{5B3BCBD3-76DA-47B7-87AA-0F4FCCE2F1A7}" type="presParOf" srcId="{CD8439A8-4276-456B-87C4-E5DB043A5732}" destId="{C6DEDC03-C0C9-4983-A210-3A8A94254FBB}" srcOrd="0" destOrd="0" presId="urn:microsoft.com/office/officeart/2011/layout/HexagonRadial"/>
    <dgm:cxn modelId="{003189CE-044A-46E7-B768-03D755882C6B}" type="presParOf" srcId="{EF524A51-F3D3-42C9-A2B0-73F68871465F}" destId="{28894DD4-C3DF-41B9-ADED-9440094D624C}" srcOrd="6" destOrd="0" presId="urn:microsoft.com/office/officeart/2011/layout/HexagonRadial"/>
    <dgm:cxn modelId="{683DFD60-B9E1-45D6-B1BF-BC7E194303E2}" type="presParOf" srcId="{EF524A51-F3D3-42C9-A2B0-73F68871465F}" destId="{47BE86FD-C431-4123-8520-251410211EB5}" srcOrd="7" destOrd="0" presId="urn:microsoft.com/office/officeart/2011/layout/HexagonRadial"/>
    <dgm:cxn modelId="{0D91958D-1778-4D4D-A404-65080A05469A}" type="presParOf" srcId="{47BE86FD-C431-4123-8520-251410211EB5}" destId="{A12F7D94-51B1-4FD2-AB32-4432CA315DAA}" srcOrd="0" destOrd="0" presId="urn:microsoft.com/office/officeart/2011/layout/HexagonRadial"/>
    <dgm:cxn modelId="{10319CEB-BAFB-4AA2-B989-4410072B7F82}" type="presParOf" srcId="{EF524A51-F3D3-42C9-A2B0-73F68871465F}" destId="{7454E153-9291-4CAD-A545-C2B985BB0172}" srcOrd="8" destOrd="0" presId="urn:microsoft.com/office/officeart/2011/layout/HexagonRadial"/>
    <dgm:cxn modelId="{00950790-26CD-46B0-8CDB-784606F830C3}" type="presParOf" srcId="{EF524A51-F3D3-42C9-A2B0-73F68871465F}" destId="{9124B8C3-7A53-4264-BF56-907927BC2AC9}" srcOrd="9" destOrd="0" presId="urn:microsoft.com/office/officeart/2011/layout/HexagonRadial"/>
    <dgm:cxn modelId="{F98D756B-D693-40C7-BF8C-FB07AE9D56C5}" type="presParOf" srcId="{9124B8C3-7A53-4264-BF56-907927BC2AC9}" destId="{C3D263F6-8C8F-4060-84B2-BDB54CB75CFE}" srcOrd="0" destOrd="0" presId="urn:microsoft.com/office/officeart/2011/layout/HexagonRadial"/>
    <dgm:cxn modelId="{1B874AA9-234C-4A9D-AE99-FCF2AF239D49}" type="presParOf" srcId="{EF524A51-F3D3-42C9-A2B0-73F68871465F}" destId="{85035113-019D-4786-A17B-E6DD2477211F}" srcOrd="10"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40E5B5-4384-4327-BB9E-F3DDB9A52B24}">
      <dsp:nvSpPr>
        <dsp:cNvPr id="0" name=""/>
        <dsp:cNvSpPr/>
      </dsp:nvSpPr>
      <dsp:spPr>
        <a:xfrm>
          <a:off x="1568859" y="570272"/>
          <a:ext cx="2083781" cy="2327440"/>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AutoNum type="arabicPeriod" startAt="4"/>
          </a:pPr>
          <a:r>
            <a:rPr lang="en-ZA" sz="1200" b="1" kern="1200" dirty="0">
              <a:latin typeface="Arial" panose="020B0604020202020204" pitchFamily="34" charset="0"/>
              <a:cs typeface="Arial" panose="020B0604020202020204" pitchFamily="34" charset="0"/>
            </a:rPr>
            <a:t>To position the MDDA as an authoritative leader and voice on community and commercial media by proactive advocacy and lobbying interventions and established stakeholder relationships</a:t>
          </a:r>
        </a:p>
      </dsp:txBody>
      <dsp:txXfrm>
        <a:off x="1568859" y="570272"/>
        <a:ext cx="2083781" cy="2327440"/>
      </dsp:txXfrm>
    </dsp:sp>
    <dsp:sp modelId="{812E6DD5-93A2-46F0-8C9D-D2A2F7AC4787}">
      <dsp:nvSpPr>
        <dsp:cNvPr id="0" name=""/>
        <dsp:cNvSpPr/>
      </dsp:nvSpPr>
      <dsp:spPr>
        <a:xfrm>
          <a:off x="4652590" y="908072"/>
          <a:ext cx="841175" cy="72478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E141BB-5691-46E1-91BF-6D9D2DFA6B75}">
      <dsp:nvSpPr>
        <dsp:cNvPr id="0" name=""/>
        <dsp:cNvSpPr/>
      </dsp:nvSpPr>
      <dsp:spPr>
        <a:xfrm>
          <a:off x="3279206" y="-13537"/>
          <a:ext cx="2372888" cy="1815262"/>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To facilitate ownership, control and access to information and content production of community broadcasting by historically advantaged </a:t>
          </a:r>
        </a:p>
        <a:p>
          <a:pPr lvl="0" algn="ctr" defTabSz="53340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communities</a:t>
          </a:r>
        </a:p>
      </dsp:txBody>
      <dsp:txXfrm>
        <a:off x="3279206" y="-13537"/>
        <a:ext cx="2372888" cy="1815262"/>
      </dsp:txXfrm>
    </dsp:sp>
    <dsp:sp modelId="{C6DEDC03-C0C9-4983-A210-3A8A94254FBB}">
      <dsp:nvSpPr>
        <dsp:cNvPr id="0" name=""/>
        <dsp:cNvSpPr/>
      </dsp:nvSpPr>
      <dsp:spPr>
        <a:xfrm>
          <a:off x="5553075" y="2244977"/>
          <a:ext cx="841175" cy="72478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17B3C4-43D8-48E9-AF96-E21B98E78E37}">
      <dsp:nvSpPr>
        <dsp:cNvPr id="0" name=""/>
        <dsp:cNvSpPr/>
      </dsp:nvSpPr>
      <dsp:spPr>
        <a:xfrm>
          <a:off x="5159243" y="1006358"/>
          <a:ext cx="2162595" cy="1737875"/>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a:t>   </a:t>
          </a:r>
          <a:r>
            <a:rPr lang="en-ZA" sz="1200" b="1" kern="1200" dirty="0">
              <a:latin typeface="Arial" panose="020B0604020202020204" pitchFamily="34" charset="0"/>
              <a:cs typeface="Arial" panose="020B0604020202020204" pitchFamily="34" charset="0"/>
            </a:rPr>
            <a:t>To ensure compliance with applicable legislative requirements and sustainability of the Agency by 2019</a:t>
          </a:r>
        </a:p>
      </dsp:txBody>
      <dsp:txXfrm>
        <a:off x="5159243" y="1006358"/>
        <a:ext cx="2162595" cy="1737875"/>
      </dsp:txXfrm>
    </dsp:sp>
    <dsp:sp modelId="{A12F7D94-51B1-4FD2-AB32-4432CA315DAA}">
      <dsp:nvSpPr>
        <dsp:cNvPr id="0" name=""/>
        <dsp:cNvSpPr/>
      </dsp:nvSpPr>
      <dsp:spPr>
        <a:xfrm>
          <a:off x="4871111" y="3774473"/>
          <a:ext cx="841175" cy="72478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8894DD4-C3DF-41B9-ADED-9440094D624C}">
      <dsp:nvSpPr>
        <dsp:cNvPr id="0" name=""/>
        <dsp:cNvSpPr/>
      </dsp:nvSpPr>
      <dsp:spPr>
        <a:xfrm>
          <a:off x="5041837" y="2774005"/>
          <a:ext cx="2359039" cy="1823465"/>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ZA" sz="1200" b="1" kern="1200" dirty="0">
              <a:latin typeface="Arial" panose="020B0604020202020204" pitchFamily="34" charset="0"/>
              <a:cs typeface="Arial" panose="020B0604020202020204" pitchFamily="34" charset="0"/>
            </a:rPr>
            <a:t>To expand our footprint as the MDDA by creating a positive image in pursuance of the MDDA’s mandate to grow the community and small </a:t>
          </a:r>
        </a:p>
        <a:p>
          <a:pPr lvl="0" algn="ctr" defTabSz="533400">
            <a:lnSpc>
              <a:spcPct val="90000"/>
            </a:lnSpc>
            <a:spcBef>
              <a:spcPct val="0"/>
            </a:spcBef>
            <a:spcAft>
              <a:spcPct val="35000"/>
            </a:spcAft>
            <a:buNone/>
          </a:pPr>
          <a:r>
            <a:rPr lang="en-ZA" sz="1200" b="1" kern="1200" dirty="0">
              <a:latin typeface="Arial" panose="020B0604020202020204" pitchFamily="34" charset="0"/>
              <a:cs typeface="Arial" panose="020B0604020202020204" pitchFamily="34" charset="0"/>
            </a:rPr>
            <a:t>commercial media</a:t>
          </a:r>
        </a:p>
      </dsp:txBody>
      <dsp:txXfrm>
        <a:off x="5041837" y="2774005"/>
        <a:ext cx="2359039" cy="1823465"/>
      </dsp:txXfrm>
    </dsp:sp>
    <dsp:sp modelId="{C3D263F6-8C8F-4060-84B2-BDB54CB75CFE}">
      <dsp:nvSpPr>
        <dsp:cNvPr id="0" name=""/>
        <dsp:cNvSpPr/>
      </dsp:nvSpPr>
      <dsp:spPr>
        <a:xfrm>
          <a:off x="3179425" y="3933240"/>
          <a:ext cx="841175" cy="72478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54E153-9291-4CAD-A545-C2B985BB0172}">
      <dsp:nvSpPr>
        <dsp:cNvPr id="0" name=""/>
        <dsp:cNvSpPr/>
      </dsp:nvSpPr>
      <dsp:spPr>
        <a:xfrm>
          <a:off x="3297476" y="3888222"/>
          <a:ext cx="2264142" cy="1580605"/>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   </a:t>
          </a:r>
          <a:r>
            <a:rPr lang="en-ZA" sz="1200" b="1" kern="1200" dirty="0">
              <a:latin typeface="Arial" panose="020B0604020202020204" pitchFamily="34" charset="0"/>
              <a:cs typeface="Arial" panose="020B0604020202020204" pitchFamily="34" charset="0"/>
            </a:rPr>
            <a:t>To monitor and evaluate input, output and compliance to MDDA grant-in-aid contracts to measure the effectiveness and efficiency of the MDDA support</a:t>
          </a:r>
        </a:p>
      </dsp:txBody>
      <dsp:txXfrm>
        <a:off x="3297476" y="3888222"/>
        <a:ext cx="2264142" cy="1580605"/>
      </dsp:txXfrm>
    </dsp:sp>
    <dsp:sp modelId="{85035113-019D-4786-A17B-E6DD2477211F}">
      <dsp:nvSpPr>
        <dsp:cNvPr id="0" name=""/>
        <dsp:cNvSpPr/>
      </dsp:nvSpPr>
      <dsp:spPr>
        <a:xfrm>
          <a:off x="1380190" y="2692324"/>
          <a:ext cx="2461170" cy="2082194"/>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To facilitate ownership, control and access to information and content production of community and small commercial  publications by historically </a:t>
          </a:r>
        </a:p>
        <a:p>
          <a:pPr lvl="0" algn="ctr" defTabSz="53340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Advantaged</a:t>
          </a:r>
        </a:p>
        <a:p>
          <a:pPr lvl="0" algn="ctr" defTabSz="53340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communities</a:t>
          </a:r>
          <a:endParaRPr lang="en-ZA" sz="1400" b="1" kern="1200" dirty="0"/>
        </a:p>
      </dsp:txBody>
      <dsp:txXfrm>
        <a:off x="1380190" y="2692324"/>
        <a:ext cx="2461170" cy="208219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B7E63E5-CE09-4CA8-8CD0-99A2B0A29A9B}" type="datetimeFigureOut">
              <a:rPr lang="en-ZA" smtClean="0"/>
              <a:pPr/>
              <a:t>2022/08/24</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336C48-18F1-465F-ABAB-0B6CF0EF19D7}" type="slidenum">
              <a:rPr lang="en-ZA" smtClean="0"/>
              <a:pPr/>
              <a:t>‹#›</a:t>
            </a:fld>
            <a:endParaRPr lang="en-ZA" dirty="0"/>
          </a:p>
        </p:txBody>
      </p:sp>
    </p:spTree>
    <p:extLst>
      <p:ext uri="{BB962C8B-B14F-4D97-AF65-F5344CB8AC3E}">
        <p14:creationId xmlns:p14="http://schemas.microsoft.com/office/powerpoint/2010/main" xmlns="" val="314223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16305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6422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50861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9789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408581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90863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317971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116964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99914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19751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29BFA-FDE8-194D-8BC6-85EB897780A6}" type="datetimeFigureOut">
              <a:rPr lang="en-US" smtClean="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286031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29BFA-FDE8-194D-8BC6-85EB897780A6}" type="datetimeFigureOut">
              <a:rPr lang="en-US" smtClean="0"/>
              <a:pPr/>
              <a:t>8/24/2022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DF274-8065-1740-B929-8D7E9C7650F4}" type="slidenum">
              <a:rPr lang="en-US" smtClean="0"/>
              <a:pPr/>
              <a:t>‹#›</a:t>
            </a:fld>
            <a:endParaRPr lang="en-US" dirty="0"/>
          </a:p>
        </p:txBody>
      </p:sp>
    </p:spTree>
    <p:extLst>
      <p:ext uri="{BB962C8B-B14F-4D97-AF65-F5344CB8AC3E}">
        <p14:creationId xmlns:p14="http://schemas.microsoft.com/office/powerpoint/2010/main" xmlns="" val="1030683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2CF09-463A-CB4C-9FBB-5115203867F2}"/>
              </a:ext>
            </a:extLst>
          </p:cNvPr>
          <p:cNvSpPr>
            <a:spLocks noGrp="1"/>
          </p:cNvSpPr>
          <p:nvPr>
            <p:ph type="ctrTitle"/>
          </p:nvPr>
        </p:nvSpPr>
        <p:spPr>
          <a:xfrm>
            <a:off x="3908611" y="487253"/>
            <a:ext cx="5235389" cy="1655311"/>
          </a:xfrm>
        </p:spPr>
        <p:txBody>
          <a:bodyPr>
            <a:normAutofit fontScale="90000"/>
          </a:bodyPr>
          <a:lstStyle/>
          <a:p>
            <a:r>
              <a:rPr lang="en-US" sz="4000" b="1" dirty="0">
                <a:ln w="0"/>
                <a:solidFill>
                  <a:prstClr val="white"/>
                </a:solidFill>
                <a:latin typeface="Arial" panose="020B0604020202020204" pitchFamily="34" charset="0"/>
                <a:cs typeface="Arial" panose="020B0604020202020204" pitchFamily="34" charset="0"/>
              </a:rPr>
              <a:t>Governance challenges at the MDDA</a:t>
            </a:r>
            <a:endParaRPr lang="en-US" sz="4000" dirty="0">
              <a:solidFill>
                <a:schemeClr val="bg1"/>
              </a:solidFill>
            </a:endParaRPr>
          </a:p>
        </p:txBody>
      </p:sp>
      <p:sp>
        <p:nvSpPr>
          <p:cNvPr id="4" name="TextBox 3">
            <a:extLst>
              <a:ext uri="{FF2B5EF4-FFF2-40B4-BE49-F238E27FC236}">
                <a16:creationId xmlns:a16="http://schemas.microsoft.com/office/drawing/2014/main" xmlns="" id="{F02DFB33-F8F3-AF44-A12D-F915BE2E09A3}"/>
              </a:ext>
            </a:extLst>
          </p:cNvPr>
          <p:cNvSpPr txBox="1"/>
          <p:nvPr/>
        </p:nvSpPr>
        <p:spPr>
          <a:xfrm>
            <a:off x="-1389529" y="21425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95581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62500" lnSpcReduction="20000"/>
          </a:bodyPr>
          <a:lstStyle/>
          <a:p>
            <a:pPr lvl="0" algn="just"/>
            <a:r>
              <a:rPr lang="en-GB" sz="2600" dirty="0">
                <a:latin typeface="Arial Narrow" panose="020B0606020202030204" pitchFamily="34" charset="0"/>
              </a:rPr>
              <a:t>T</a:t>
            </a:r>
            <a:r>
              <a:rPr lang="en-ZA" sz="2600" dirty="0">
                <a:latin typeface="Arial Narrow" panose="020B0606020202030204" pitchFamily="34" charset="0"/>
              </a:rPr>
              <a:t>he Report also found that Ms Potye, signed the CFO’s letter of appointment on 1 September 2018.</a:t>
            </a:r>
          </a:p>
          <a:p>
            <a:pPr lvl="0" algn="just"/>
            <a:endParaRPr lang="en-ZA" sz="2600" dirty="0">
              <a:latin typeface="Arial Narrow" panose="020B0606020202030204" pitchFamily="34" charset="0"/>
            </a:endParaRPr>
          </a:p>
          <a:p>
            <a:pPr lvl="0" algn="just"/>
            <a:r>
              <a:rPr lang="en-ZA" sz="2600" dirty="0">
                <a:latin typeface="Arial Narrow" panose="020B0606020202030204" pitchFamily="34" charset="0"/>
              </a:rPr>
              <a:t> As such the current MDDA Board has merely confirmed a previous decision of the Board, as per an MDDA Board meeting held on 07 November </a:t>
            </a:r>
            <a:r>
              <a:rPr lang="en-ZA" sz="2600" b="1" u="sng" dirty="0">
                <a:latin typeface="Arial Narrow" panose="020B0606020202030204" pitchFamily="34" charset="0"/>
              </a:rPr>
              <a:t>2018</a:t>
            </a:r>
            <a:r>
              <a:rPr lang="en-ZA" sz="2600" dirty="0">
                <a:latin typeface="Arial Narrow" panose="020B0606020202030204" pitchFamily="34" charset="0"/>
              </a:rPr>
              <a:t> wherein: “The ACEO [acting CEO] requested the Board to ratify the appointment of the CFO as a senior executive member. </a:t>
            </a:r>
          </a:p>
          <a:p>
            <a:pPr lvl="0" algn="just"/>
            <a:endParaRPr lang="en-ZA" sz="2600" dirty="0">
              <a:latin typeface="Arial Narrow" panose="020B0606020202030204" pitchFamily="34" charset="0"/>
            </a:endParaRPr>
          </a:p>
          <a:p>
            <a:pPr lvl="0" algn="just"/>
            <a:r>
              <a:rPr lang="en-ZA" sz="2600" dirty="0">
                <a:latin typeface="Arial Narrow" panose="020B0606020202030204" pitchFamily="34" charset="0"/>
              </a:rPr>
              <a:t>The Board was asked to ratify on the basis that board members had been part of the recruitment process of the CFO.</a:t>
            </a:r>
          </a:p>
          <a:p>
            <a:pPr marL="0" lvl="0" indent="0" algn="just">
              <a:buNone/>
            </a:pPr>
            <a:endParaRPr lang="en-ZA" sz="2600" dirty="0">
              <a:latin typeface="Arial Narrow" panose="020B0606020202030204" pitchFamily="34" charset="0"/>
            </a:endParaRPr>
          </a:p>
          <a:p>
            <a:pPr lvl="0" algn="just"/>
            <a:r>
              <a:rPr lang="en-ZA" sz="2600" dirty="0">
                <a:latin typeface="Arial Narrow" panose="020B0606020202030204" pitchFamily="34" charset="0"/>
              </a:rPr>
              <a:t>The Board quotes section 12 (6) of the Act, which states that “The terms and conditions of service of the chief executive officer and other staff of the Agency, including their remuneration, allowances. pensions and other service benefits, are determined by the Board.” </a:t>
            </a:r>
          </a:p>
          <a:p>
            <a:pPr lvl="0" algn="just"/>
            <a:endParaRPr lang="en-ZA" sz="2600" dirty="0">
              <a:latin typeface="Arial Narrow" panose="020B0606020202030204" pitchFamily="34" charset="0"/>
            </a:endParaRPr>
          </a:p>
          <a:p>
            <a:pPr lvl="0" algn="just"/>
            <a:r>
              <a:rPr lang="en-ZA" sz="2600" dirty="0">
                <a:latin typeface="Arial Narrow" panose="020B0606020202030204" pitchFamily="34" charset="0"/>
              </a:rPr>
              <a:t>As such, the said Act does not prohibit the MDDA from appointing a CFO on a permanent basis.</a:t>
            </a:r>
          </a:p>
          <a:p>
            <a:pPr lvl="0" algn="just"/>
            <a:endParaRPr lang="en-ZA" sz="2600" dirty="0">
              <a:latin typeface="Arial Narrow" panose="020B0606020202030204" pitchFamily="34" charset="0"/>
            </a:endParaRPr>
          </a:p>
          <a:p>
            <a:pPr lvl="0" algn="just"/>
            <a:r>
              <a:rPr lang="en-ZA" sz="2600" dirty="0">
                <a:latin typeface="Arial Narrow" panose="020B0606020202030204" pitchFamily="34" charset="0"/>
              </a:rPr>
              <a:t>The Board fails to understand why Ms Potye, given her involvement in the appointment of the CFO and given her recommendations to the Board, lodged a complaint with the PSC and furthermore, now refuses to prepare a permanent employment contract for the CFO.</a:t>
            </a:r>
          </a:p>
          <a:p>
            <a:pPr lvl="0" algn="just"/>
            <a:r>
              <a:rPr lang="en-ZA" sz="2600" dirty="0">
                <a:latin typeface="Arial Narrow" panose="020B0606020202030204" pitchFamily="34" charset="0"/>
              </a:rPr>
              <a:t>The decision of the Board also included agreements by Board Members including former member Mcingwana.</a:t>
            </a:r>
          </a:p>
          <a:p>
            <a:pPr lvl="0" algn="just"/>
            <a:endParaRPr lang="en-US" sz="1200" dirty="0">
              <a:latin typeface="Arial Narrow" panose="020B060602020203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STATUS OF THE MDDA BOARD: BOARD ACTIONS &amp;RESPONSE</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4366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62500" lnSpcReduction="20000"/>
          </a:bodyPr>
          <a:lstStyle/>
          <a:p>
            <a:r>
              <a:rPr lang="en-ZA" sz="2600" dirty="0">
                <a:solidFill>
                  <a:srgbClr val="000000"/>
                </a:solidFill>
                <a:latin typeface="Arial Narrow" panose="020B0606020202030204" pitchFamily="34" charset="0"/>
                <a:ea typeface="MS Mincho"/>
              </a:rPr>
              <a:t>Ms Potye was appointed as the MDDA’s CEO in January 2020 after she had acted from 2018 seconded by the former Minister of Communications;</a:t>
            </a:r>
          </a:p>
          <a:p>
            <a:r>
              <a:rPr lang="en-US" sz="2600" dirty="0">
                <a:solidFill>
                  <a:prstClr val="black"/>
                </a:solidFill>
                <a:latin typeface="Arial Narrow" panose="020B0606020202030204" pitchFamily="34" charset="0"/>
                <a:cs typeface="Arial" panose="020B0604020202020204" pitchFamily="34" charset="0"/>
              </a:rPr>
              <a:t>After the resignation of the former Chairperson, a new Chairperson was appointed and on 21 May 2021, the MDDA Board was made aware of complaints regarding the employment contract of CFO</a:t>
            </a:r>
            <a:r>
              <a:rPr lang="en-ZA" sz="2600" dirty="0">
                <a:solidFill>
                  <a:srgbClr val="000000"/>
                </a:solidFill>
                <a:latin typeface="Arial Narrow" panose="020B0606020202030204" pitchFamily="34" charset="0"/>
                <a:ea typeface="MS Mincho"/>
              </a:rPr>
              <a:t> Mr Yaseen Asmal;</a:t>
            </a:r>
            <a:r>
              <a:rPr lang="en-US" sz="2600" dirty="0">
                <a:solidFill>
                  <a:prstClr val="black"/>
                </a:solidFill>
                <a:latin typeface="Arial Narrow" panose="020B0606020202030204" pitchFamily="34" charset="0"/>
                <a:cs typeface="Arial" panose="020B0604020202020204" pitchFamily="34" charset="0"/>
              </a:rPr>
              <a:t> </a:t>
            </a:r>
            <a:r>
              <a:rPr lang="en-ZA" sz="2600" dirty="0">
                <a:solidFill>
                  <a:srgbClr val="000000"/>
                </a:solidFill>
                <a:latin typeface="Arial Narrow" panose="020B0606020202030204" pitchFamily="34" charset="0"/>
                <a:ea typeface="MS Mincho"/>
              </a:rPr>
              <a:t>as well as the lack of Records Management within the Entity</a:t>
            </a:r>
          </a:p>
          <a:p>
            <a:r>
              <a:rPr lang="en-ZA" sz="2600" dirty="0">
                <a:solidFill>
                  <a:srgbClr val="000000"/>
                </a:solidFill>
                <a:latin typeface="Arial Narrow" panose="020B0606020202030204" pitchFamily="34" charset="0"/>
                <a:ea typeface="MS Mincho"/>
              </a:rPr>
              <a:t>Mr Asmal was appointed in September 2018 on a permanent basis, even though the recruitment advertisement for the position referred to a five-year fixed-term contract</a:t>
            </a:r>
            <a:endParaRPr lang="en-US" sz="2600" dirty="0">
              <a:solidFill>
                <a:prstClr val="black"/>
              </a:solidFill>
              <a:latin typeface="Arial Narrow" panose="020B0606020202030204" pitchFamily="34" charset="0"/>
              <a:cs typeface="Arial" panose="020B0604020202020204" pitchFamily="34" charset="0"/>
            </a:endParaRPr>
          </a:p>
          <a:p>
            <a:r>
              <a:rPr lang="en-US" sz="2600" dirty="0">
                <a:solidFill>
                  <a:prstClr val="black"/>
                </a:solidFill>
                <a:latin typeface="Arial Narrow" panose="020B0606020202030204" pitchFamily="34" charset="0"/>
                <a:cs typeface="Arial" panose="020B0604020202020204" pitchFamily="34" charset="0"/>
              </a:rPr>
              <a:t> Following due processes, Ms Potye was served with a disciplinary notice with six charges and was found not guilty.</a:t>
            </a:r>
          </a:p>
          <a:p>
            <a:endParaRPr lang="en-US" sz="2600" dirty="0">
              <a:solidFill>
                <a:prstClr val="black"/>
              </a:solidFill>
              <a:latin typeface="Arial Narrow" panose="020B0606020202030204" pitchFamily="34" charset="0"/>
              <a:cs typeface="Arial" panose="020B0604020202020204" pitchFamily="34" charset="0"/>
            </a:endParaRPr>
          </a:p>
          <a:p>
            <a:r>
              <a:rPr lang="en-US" sz="2600" dirty="0">
                <a:solidFill>
                  <a:prstClr val="black"/>
                </a:solidFill>
                <a:latin typeface="Arial Narrow" panose="020B0606020202030204" pitchFamily="34" charset="0"/>
                <a:cs typeface="Arial" panose="020B0604020202020204" pitchFamily="34" charset="0"/>
              </a:rPr>
              <a:t>The incompatibility enquiry came as a result of the Board making numerous allegations against the CEO that the CEO:</a:t>
            </a:r>
          </a:p>
          <a:p>
            <a:endParaRPr lang="en-US" sz="2600" dirty="0">
              <a:solidFill>
                <a:prstClr val="black"/>
              </a:solidFill>
              <a:latin typeface="Arial Narrow" panose="020B0606020202030204" pitchFamily="34" charset="0"/>
              <a:cs typeface="Arial" panose="020B0604020202020204" pitchFamily="34" charset="0"/>
            </a:endParaRPr>
          </a:p>
          <a:p>
            <a:pPr lvl="1"/>
            <a:r>
              <a:rPr lang="en-US" sz="2600" dirty="0">
                <a:solidFill>
                  <a:prstClr val="black"/>
                </a:solidFill>
                <a:latin typeface="Arial Narrow" panose="020B0606020202030204" pitchFamily="34" charset="0"/>
                <a:cs typeface="Arial" panose="020B0604020202020204" pitchFamily="34" charset="0"/>
              </a:rPr>
              <a:t>Appears to have a complaint that the Board took her for a disciplinary hearing;</a:t>
            </a:r>
          </a:p>
          <a:p>
            <a:pPr lvl="1"/>
            <a:r>
              <a:rPr lang="en-US" sz="2600" dirty="0">
                <a:solidFill>
                  <a:prstClr val="black"/>
                </a:solidFill>
                <a:latin typeface="Arial Narrow" panose="020B0606020202030204" pitchFamily="34" charset="0"/>
                <a:cs typeface="Arial" panose="020B0604020202020204" pitchFamily="34" charset="0"/>
              </a:rPr>
              <a:t>Is hostile to the Chairperson of the Board and the Company Secretary;</a:t>
            </a:r>
          </a:p>
          <a:p>
            <a:pPr lvl="1"/>
            <a:r>
              <a:rPr lang="en-US" sz="2600" dirty="0">
                <a:solidFill>
                  <a:prstClr val="black"/>
                </a:solidFill>
                <a:latin typeface="Arial Narrow" panose="020B0606020202030204" pitchFamily="34" charset="0"/>
                <a:cs typeface="Arial" panose="020B0604020202020204" pitchFamily="34" charset="0"/>
              </a:rPr>
              <a:t>Raised her frustration with the Board to the Executive Authority whereby she listed a number of issues against the MDDA Board, specifically the Chairperson of the Board, Company Secretary and the CFO; and</a:t>
            </a:r>
          </a:p>
          <a:p>
            <a:pPr lvl="1"/>
            <a:r>
              <a:rPr lang="en-US" sz="2600" dirty="0">
                <a:solidFill>
                  <a:prstClr val="black"/>
                </a:solidFill>
                <a:latin typeface="Arial Narrow" panose="020B0606020202030204" pitchFamily="34" charset="0"/>
                <a:cs typeface="Arial" panose="020B0604020202020204" pitchFamily="34" charset="0"/>
              </a:rPr>
              <a:t>Considers herself a whistleblower in that she escalated the matters to the office of the Public Service Commission when the Board wanted her to make an irregular appointment.</a:t>
            </a:r>
          </a:p>
          <a:p>
            <a:endParaRPr lang="en-US" sz="1800" dirty="0">
              <a:latin typeface="Arial Narrow" panose="020B060602020203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STATUS OF THE MDDA BOARD: CEO SUSPENSION</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7759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77500" lnSpcReduction="20000"/>
          </a:bodyPr>
          <a:lstStyle/>
          <a:p>
            <a:pPr algn="just"/>
            <a:r>
              <a:rPr lang="en-GB" sz="2100" dirty="0">
                <a:latin typeface="Arial Narrow" panose="020B0606020202030204" pitchFamily="34" charset="0"/>
              </a:rPr>
              <a:t>The relationship between the Minister and MDDA Board is governed by various legislative prescript such as PFMA, Companies Act, Founding legislation as well as other instruments</a:t>
            </a:r>
          </a:p>
          <a:p>
            <a:pPr marL="0" indent="0" algn="just">
              <a:buNone/>
            </a:pPr>
            <a:endParaRPr lang="en-GB" sz="2100" dirty="0">
              <a:latin typeface="Arial Narrow" panose="020B0606020202030204" pitchFamily="34" charset="0"/>
            </a:endParaRPr>
          </a:p>
          <a:p>
            <a:pPr algn="just"/>
            <a:r>
              <a:rPr lang="en-GB" sz="2100" dirty="0">
                <a:latin typeface="Arial Narrow" panose="020B0606020202030204" pitchFamily="34" charset="0"/>
              </a:rPr>
              <a:t>In particular the relationship between the Minister and the Board is contained in a Governance Agreement which is signed by both the Minster and the Board. </a:t>
            </a:r>
          </a:p>
          <a:p>
            <a:pPr marL="0" indent="0" algn="just">
              <a:buNone/>
            </a:pPr>
            <a:endParaRPr lang="en-GB" sz="2100" dirty="0">
              <a:latin typeface="Arial Narrow" panose="020B0606020202030204" pitchFamily="34" charset="0"/>
            </a:endParaRPr>
          </a:p>
          <a:p>
            <a:pPr algn="just"/>
            <a:r>
              <a:rPr lang="en-GB" sz="2100" dirty="0">
                <a:latin typeface="Arial Narrow" panose="020B0606020202030204" pitchFamily="34" charset="0"/>
              </a:rPr>
              <a:t>The Governance agreement stipulates the policy direction that the entity must  undertake, the service delivery commitment by the entity to the Minister</a:t>
            </a:r>
          </a:p>
          <a:p>
            <a:pPr marL="0" indent="0" algn="just">
              <a:buNone/>
            </a:pPr>
            <a:endParaRPr lang="en-GB" sz="2100" dirty="0">
              <a:latin typeface="Arial Narrow" panose="020B0606020202030204" pitchFamily="34" charset="0"/>
            </a:endParaRPr>
          </a:p>
          <a:p>
            <a:pPr algn="just"/>
            <a:r>
              <a:rPr lang="en-GB" sz="2100" dirty="0">
                <a:latin typeface="Arial Narrow" panose="020B0606020202030204" pitchFamily="34" charset="0"/>
              </a:rPr>
              <a:t> In summary the Governance Agreement covers both fiduciary functions of the Board, Governance related issues which ensures the entity remain stable and Governance, leadership as well as service delivery levels</a:t>
            </a:r>
          </a:p>
          <a:p>
            <a:pPr marL="0" indent="0" algn="just">
              <a:buNone/>
            </a:pPr>
            <a:endParaRPr lang="en-GB" sz="2100" dirty="0">
              <a:latin typeface="Arial Narrow" panose="020B0606020202030204" pitchFamily="34" charset="0"/>
            </a:endParaRPr>
          </a:p>
          <a:p>
            <a:pPr algn="just"/>
            <a:r>
              <a:rPr lang="en-GB" sz="2100" dirty="0">
                <a:latin typeface="Arial Narrow" panose="020B0606020202030204" pitchFamily="34" charset="0"/>
              </a:rPr>
              <a:t>It also stipulates the different levels of feedback sessions such as Minister to Board Forum, CEO and DG Forum, Company secretary Forum, CFO’s Forum as well as policy regulatory Forum which are all initiated by the Minister through the department</a:t>
            </a:r>
          </a:p>
          <a:p>
            <a:pPr algn="just"/>
            <a:endParaRPr lang="en-GB" sz="2100" dirty="0">
              <a:latin typeface="Arial Narrow" panose="020B0606020202030204" pitchFamily="34" charset="0"/>
            </a:endParaRPr>
          </a:p>
          <a:p>
            <a:pPr algn="just"/>
            <a:r>
              <a:rPr lang="en-GB" sz="2100" dirty="0">
                <a:latin typeface="Arial Narrow" panose="020B0606020202030204" pitchFamily="34" charset="0"/>
              </a:rPr>
              <a:t> </a:t>
            </a:r>
            <a:r>
              <a:rPr lang="en-ZA" sz="2100" dirty="0">
                <a:latin typeface="Arial Narrow" panose="020B0606020202030204" pitchFamily="34" charset="0"/>
              </a:rPr>
              <a:t>Section 12 (6) of the Act, which states that “The terms and conditions of service of the Chief Executive Officer and other staff of the Agency, including their remuneration, allowances, pensions and other service benefits, are determined by the Board.” There is no role for the Minister in this regard.</a:t>
            </a:r>
          </a:p>
          <a:p>
            <a:pPr algn="just"/>
            <a:endParaRPr lang="en-ZA" sz="1800" dirty="0">
              <a:latin typeface="Arial Narrow" panose="020B0606020202030204" pitchFamily="34" charset="0"/>
            </a:endParaRPr>
          </a:p>
          <a:p>
            <a:endParaRPr lang="en-US" sz="1800" dirty="0">
              <a:latin typeface="Arial Narrow" panose="020B060602020203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RELATIONSHIP BETWEEN MINISTER AND MDDA BOARD </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213210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55000" lnSpcReduction="20000"/>
          </a:bodyPr>
          <a:lstStyle/>
          <a:p>
            <a:r>
              <a:rPr lang="en-ZA" sz="3300" dirty="0">
                <a:solidFill>
                  <a:srgbClr val="000000"/>
                </a:solidFill>
                <a:latin typeface="Arial Narrow" panose="020B0606020202030204" pitchFamily="34" charset="0"/>
                <a:ea typeface="MS Mincho"/>
              </a:rPr>
              <a:t>The Minister has delegated the oversight responsibility of the MDDA to Deputy Minister Siweya has constantly been engaging and providing regular feedback to the Minister;</a:t>
            </a:r>
          </a:p>
          <a:p>
            <a:r>
              <a:rPr lang="en-ZA" sz="3300" dirty="0">
                <a:solidFill>
                  <a:srgbClr val="000000"/>
                </a:solidFill>
                <a:latin typeface="Arial Narrow" panose="020B0606020202030204" pitchFamily="34" charset="0"/>
                <a:ea typeface="MS Mincho"/>
              </a:rPr>
              <a:t>Despite the Deputy Minister’s involvement the Minister as the Shareholder meets with the Board from time to time as per the provisions of the Governance Agreement.</a:t>
            </a:r>
          </a:p>
          <a:p>
            <a:pPr marL="0" indent="0">
              <a:buNone/>
            </a:pPr>
            <a:endParaRPr lang="en-ZA" sz="3300" dirty="0">
              <a:solidFill>
                <a:srgbClr val="000000"/>
              </a:solidFill>
              <a:latin typeface="Arial Narrow" panose="020B0606020202030204" pitchFamily="34" charset="0"/>
              <a:ea typeface="MS Mincho"/>
            </a:endParaRPr>
          </a:p>
          <a:p>
            <a:r>
              <a:rPr lang="en-ZA" sz="3300" dirty="0">
                <a:solidFill>
                  <a:srgbClr val="000000"/>
                </a:solidFill>
                <a:latin typeface="Arial Narrow" panose="020B0606020202030204" pitchFamily="34" charset="0"/>
                <a:cs typeface="Arial" panose="020B0604020202020204" pitchFamily="34" charset="0"/>
              </a:rPr>
              <a:t>To this end, the relationship between Minister as the Executive Authority and the Board is governed by the Governance Agreement, which is signed annually by both parties.</a:t>
            </a:r>
          </a:p>
          <a:p>
            <a:pPr marL="0" indent="0">
              <a:buNone/>
            </a:pPr>
            <a:endParaRPr lang="en-ZA" sz="3300" dirty="0">
              <a:solidFill>
                <a:srgbClr val="000000"/>
              </a:solidFill>
              <a:latin typeface="Arial Narrow" panose="020B0606020202030204" pitchFamily="34" charset="0"/>
              <a:cs typeface="Arial" panose="020B0604020202020204" pitchFamily="34" charset="0"/>
            </a:endParaRPr>
          </a:p>
          <a:p>
            <a:r>
              <a:rPr lang="en-GB" sz="3300" dirty="0">
                <a:latin typeface="Arial Narrow" panose="020B0606020202030204" pitchFamily="34" charset="0"/>
              </a:rPr>
              <a:t>The Minister’s role is, among others</a:t>
            </a:r>
            <a:endParaRPr lang="en-ZA" sz="3300" dirty="0">
              <a:latin typeface="Arial Narrow" panose="020B0606020202030204" pitchFamily="34" charset="0"/>
            </a:endParaRPr>
          </a:p>
          <a:p>
            <a:pPr lvl="1"/>
            <a:r>
              <a:rPr lang="en-GB" sz="3300" dirty="0">
                <a:latin typeface="Arial Narrow" panose="020B0606020202030204" pitchFamily="34" charset="0"/>
              </a:rPr>
              <a:t>Accountable  to Parliament for the exercise of his powers and the performance of his functions and those of the Board;</a:t>
            </a:r>
            <a:endParaRPr lang="en-ZA" sz="3300" dirty="0">
              <a:latin typeface="Arial Narrow" panose="020B0606020202030204" pitchFamily="34" charset="0"/>
            </a:endParaRPr>
          </a:p>
          <a:p>
            <a:pPr lvl="1"/>
            <a:r>
              <a:rPr lang="en-ZA" sz="3300" dirty="0">
                <a:latin typeface="Arial Narrow" panose="020B0606020202030204" pitchFamily="34" charset="0"/>
              </a:rPr>
              <a:t>R</a:t>
            </a:r>
            <a:r>
              <a:rPr lang="en-GB" sz="3300" dirty="0">
                <a:latin typeface="Arial Narrow" panose="020B0606020202030204" pitchFamily="34" charset="0"/>
              </a:rPr>
              <a:t>esponsible for development of the sectoral policy as and when required and the reviewing and administration of the MDDA Act; and</a:t>
            </a:r>
            <a:endParaRPr lang="en-ZA" sz="3300" dirty="0">
              <a:latin typeface="Arial Narrow" panose="020B0606020202030204" pitchFamily="34" charset="0"/>
            </a:endParaRPr>
          </a:p>
          <a:p>
            <a:pPr lvl="1"/>
            <a:r>
              <a:rPr lang="en-GB" sz="3300" dirty="0">
                <a:latin typeface="Arial Narrow" panose="020B0606020202030204" pitchFamily="34" charset="0"/>
              </a:rPr>
              <a:t>The Minister and the Deputy Minister are the point of contact by the Board.</a:t>
            </a:r>
          </a:p>
          <a:p>
            <a:pPr marL="457200" lvl="1" indent="0">
              <a:buNone/>
            </a:pPr>
            <a:endParaRPr lang="en-ZA" sz="3300" dirty="0">
              <a:latin typeface="Arial Narrow" panose="020B0606020202030204" pitchFamily="34" charset="0"/>
            </a:endParaRPr>
          </a:p>
          <a:p>
            <a:r>
              <a:rPr lang="en-GB" sz="3300" dirty="0">
                <a:latin typeface="Arial Narrow" panose="020B0606020202030204" pitchFamily="34" charset="0"/>
              </a:rPr>
              <a:t>The </a:t>
            </a:r>
            <a:r>
              <a:rPr lang="en-US" sz="3300" dirty="0">
                <a:latin typeface="Arial Narrow" panose="020B0606020202030204" pitchFamily="34" charset="0"/>
              </a:rPr>
              <a:t>power to appoint the MDDA CEO rests with the MDDA Board in terms of section12(1) of the MDDA Act.</a:t>
            </a:r>
          </a:p>
          <a:p>
            <a:endParaRPr lang="en-US" sz="3300" dirty="0">
              <a:latin typeface="Arial Narrow" panose="020B0606020202030204" pitchFamily="34" charset="0"/>
            </a:endParaRPr>
          </a:p>
          <a:p>
            <a:r>
              <a:rPr lang="en-US" sz="3300" dirty="0">
                <a:latin typeface="Arial Narrow" panose="020B0606020202030204" pitchFamily="34" charset="0"/>
              </a:rPr>
              <a:t> In terms of the MDDA Act, the Minister has no role to play during the appointment of the MDDA CEO as there is no concurrence provisions in the Act.</a:t>
            </a:r>
            <a:endParaRPr lang="en-US" sz="1800" dirty="0">
              <a:latin typeface="Arial Narrow" panose="020B060602020203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INTERVENTION BY THE SHAREHOLDER </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67730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92500" lnSpcReduction="20000"/>
          </a:bodyPr>
          <a:lstStyle/>
          <a:p>
            <a:pPr marL="0" indent="0" algn="just">
              <a:buNone/>
            </a:pPr>
            <a:endParaRPr lang="en-US" sz="1800" dirty="0">
              <a:latin typeface="Arial Narrow" panose="020B0606020202030204" pitchFamily="34" charset="0"/>
            </a:endParaRPr>
          </a:p>
          <a:p>
            <a:pPr algn="just"/>
            <a:r>
              <a:rPr lang="en-GB" sz="1800" dirty="0">
                <a:latin typeface="Arial Narrow" panose="020B0606020202030204" pitchFamily="34" charset="0"/>
              </a:rPr>
              <a:t>The MDDA Act only provides for 3 instances where the CEO‘s contract can be legally terminated, that is, </a:t>
            </a:r>
            <a:r>
              <a:rPr lang="en-GB" sz="1800" u="sng" dirty="0">
                <a:latin typeface="Arial Narrow" panose="020B0606020202030204" pitchFamily="34" charset="0"/>
              </a:rPr>
              <a:t>poor performance, incapacity </a:t>
            </a:r>
            <a:r>
              <a:rPr lang="en-GB" sz="1800" dirty="0">
                <a:latin typeface="Arial Narrow" panose="020B0606020202030204" pitchFamily="34" charset="0"/>
              </a:rPr>
              <a:t>as a result of </a:t>
            </a:r>
            <a:r>
              <a:rPr lang="en-GB" sz="1800" u="sng" dirty="0">
                <a:latin typeface="Arial Narrow" panose="020B0606020202030204" pitchFamily="34" charset="0"/>
              </a:rPr>
              <a:t>physical or mental illness or disability and misconduct.</a:t>
            </a:r>
            <a:r>
              <a:rPr lang="en-GB" sz="1800" dirty="0">
                <a:latin typeface="Arial Narrow" panose="020B0606020202030204" pitchFamily="34" charset="0"/>
              </a:rPr>
              <a:t> </a:t>
            </a:r>
          </a:p>
          <a:p>
            <a:pPr algn="just"/>
            <a:endParaRPr lang="en-GB" sz="1800" dirty="0">
              <a:latin typeface="Arial Narrow" panose="020B0606020202030204" pitchFamily="34" charset="0"/>
            </a:endParaRPr>
          </a:p>
          <a:p>
            <a:pPr algn="just"/>
            <a:r>
              <a:rPr lang="en-GB" sz="1800" dirty="0">
                <a:latin typeface="Arial Narrow" panose="020B0606020202030204" pitchFamily="34" charset="0"/>
              </a:rPr>
              <a:t>The Board can therefore not terminate the CEO’s contract for any other reason except the 3 provided as the Board is precluded by the principle legality which entails that the executive is constrained by the principle that it may exercise no power and perform no function beyond that conferred upon them by law.</a:t>
            </a:r>
          </a:p>
          <a:p>
            <a:pPr algn="just"/>
            <a:endParaRPr lang="en-GB" sz="1800" dirty="0">
              <a:latin typeface="Arial Narrow" panose="020B0606020202030204" pitchFamily="34" charset="0"/>
            </a:endParaRPr>
          </a:p>
          <a:p>
            <a:pPr algn="just"/>
            <a:r>
              <a:rPr lang="en-GB" sz="1800" dirty="0">
                <a:latin typeface="Arial Narrow" panose="020B0606020202030204" pitchFamily="34" charset="0"/>
              </a:rPr>
              <a:t>The Departmental legal opinion also resolved that there is no role for the Minister to play in the employer-employee relationship. </a:t>
            </a:r>
          </a:p>
          <a:p>
            <a:pPr algn="just"/>
            <a:r>
              <a:rPr lang="en-GB" sz="1800" dirty="0">
                <a:latin typeface="Arial Narrow" panose="020B0606020202030204" pitchFamily="34" charset="0"/>
              </a:rPr>
              <a:t>The power to discipline can only be exercised by the appointing authority which in this instance is the Board. </a:t>
            </a:r>
          </a:p>
          <a:p>
            <a:pPr marL="0" indent="0" algn="just">
              <a:buNone/>
            </a:pPr>
            <a:endParaRPr lang="en-GB" sz="1800" dirty="0">
              <a:latin typeface="Arial Narrow" panose="020B0606020202030204" pitchFamily="34" charset="0"/>
            </a:endParaRPr>
          </a:p>
          <a:p>
            <a:pPr algn="just"/>
            <a:r>
              <a:rPr lang="en-GB" sz="1800" dirty="0">
                <a:latin typeface="Arial Narrow" panose="020B0606020202030204" pitchFamily="34" charset="0"/>
              </a:rPr>
              <a:t>The Minister has no role to play in the disciplinary process of the CEO and the Board</a:t>
            </a:r>
          </a:p>
          <a:p>
            <a:pPr algn="just"/>
            <a:r>
              <a:rPr lang="en-GB" sz="1800" dirty="0">
                <a:latin typeface="Arial Narrow" panose="020B0606020202030204" pitchFamily="34" charset="0"/>
              </a:rPr>
              <a:t>In the context of the Minister’s political responsibility and constitutional duty to ensure that the Agency discharges its statutory mandate without hindrance, the Minister /Deputy Minister facilitated a meeting between, the Chairperson and the Board on the matter of the CEO to ensure that the CEO matter does not destabilise the Agency</a:t>
            </a:r>
          </a:p>
          <a:p>
            <a:pPr algn="just"/>
            <a:endParaRPr lang="en-ZA" sz="1800" dirty="0">
              <a:latin typeface="Arial Narrow" panose="020B0606020202030204" pitchFamily="34" charset="0"/>
            </a:endParaRPr>
          </a:p>
          <a:p>
            <a:endParaRPr lang="en-US" sz="1800" dirty="0">
              <a:latin typeface="Arial Narrow" panose="020B060602020203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INTERVENTION BY THE SHAREHOLDER </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89260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2CF09-463A-CB4C-9FBB-5115203867F2}"/>
              </a:ext>
            </a:extLst>
          </p:cNvPr>
          <p:cNvSpPr>
            <a:spLocks noGrp="1"/>
          </p:cNvSpPr>
          <p:nvPr>
            <p:ph type="ctrTitle"/>
          </p:nvPr>
        </p:nvSpPr>
        <p:spPr>
          <a:xfrm>
            <a:off x="5011270" y="798803"/>
            <a:ext cx="3822431" cy="1272045"/>
          </a:xfrm>
        </p:spPr>
        <p:txBody>
          <a:bodyPr/>
          <a:lstStyle/>
          <a:p>
            <a:r>
              <a:rPr lang="en-US" dirty="0">
                <a:solidFill>
                  <a:schemeClr val="tx1">
                    <a:lumMod val="50000"/>
                    <a:lumOff val="50000"/>
                  </a:schemeClr>
                </a:solidFill>
              </a:rPr>
              <a:t>Thank You</a:t>
            </a:r>
          </a:p>
        </p:txBody>
      </p:sp>
      <p:sp>
        <p:nvSpPr>
          <p:cNvPr id="4" name="TextBox 3">
            <a:extLst>
              <a:ext uri="{FF2B5EF4-FFF2-40B4-BE49-F238E27FC236}">
                <a16:creationId xmlns:a16="http://schemas.microsoft.com/office/drawing/2014/main" xmlns="" id="{F02DFB33-F8F3-AF44-A12D-F915BE2E09A3}"/>
              </a:ext>
            </a:extLst>
          </p:cNvPr>
          <p:cNvSpPr txBox="1"/>
          <p:nvPr/>
        </p:nvSpPr>
        <p:spPr>
          <a:xfrm>
            <a:off x="-1389529" y="21425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11961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137B4-B04A-9046-A0B9-F575F0BEF420}"/>
              </a:ext>
            </a:extLst>
          </p:cNvPr>
          <p:cNvSpPr>
            <a:spLocks noGrp="1"/>
          </p:cNvSpPr>
          <p:nvPr>
            <p:ph type="title"/>
          </p:nvPr>
        </p:nvSpPr>
        <p:spPr/>
        <p:txBody>
          <a:bodyPr>
            <a:normAutofit/>
          </a:bodyPr>
          <a:lstStyle/>
          <a:p>
            <a:r>
              <a:rPr lang="en-US" sz="4000" dirty="0">
                <a:ln w="0"/>
                <a:solidFill>
                  <a:prstClr val="white"/>
                </a:solidFill>
                <a:latin typeface="Arial" panose="020B0604020202020204" pitchFamily="34" charset="0"/>
                <a:cs typeface="Arial" panose="020B0604020202020204" pitchFamily="34" charset="0"/>
              </a:rPr>
              <a:t>Directorate</a:t>
            </a:r>
            <a:endParaRPr lang="en-US" sz="4000" b="1" dirty="0"/>
          </a:p>
        </p:txBody>
      </p:sp>
      <p:sp>
        <p:nvSpPr>
          <p:cNvPr id="4" name="Content Placeholder 2"/>
          <p:cNvSpPr>
            <a:spLocks noGrp="1"/>
          </p:cNvSpPr>
          <p:nvPr>
            <p:ph idx="1"/>
          </p:nvPr>
        </p:nvSpPr>
        <p:spPr>
          <a:xfrm>
            <a:off x="510662" y="1027907"/>
            <a:ext cx="7886700" cy="5224761"/>
          </a:xfrm>
        </p:spPr>
        <p:txBody>
          <a:bodyPr>
            <a:normAutofit fontScale="25000" lnSpcReduction="20000"/>
          </a:bodyPr>
          <a:lstStyle/>
          <a:p>
            <a:pPr marL="0" indent="0">
              <a:buNone/>
            </a:pPr>
            <a:endParaRPr lang="en-ZA" sz="4800" b="1" cap="all" dirty="0">
              <a:latin typeface="Arial Narrow" panose="020B0606020202030204" pitchFamily="34" charset="0"/>
            </a:endParaRPr>
          </a:p>
          <a:p>
            <a:r>
              <a:rPr lang="en-US" sz="7200" b="1" cap="all" dirty="0">
                <a:latin typeface="Arial Narrow" panose="020B0606020202030204" pitchFamily="34" charset="0"/>
              </a:rPr>
              <a:t>BACKGROUND GCIS MANDATE</a:t>
            </a:r>
          </a:p>
          <a:p>
            <a:endParaRPr lang="en-US" sz="7200" b="1" cap="all" dirty="0">
              <a:latin typeface="Arial Narrow" panose="020B0606020202030204" pitchFamily="34" charset="0"/>
            </a:endParaRPr>
          </a:p>
          <a:p>
            <a:r>
              <a:rPr lang="en-US" sz="7200" b="1" cap="all" dirty="0">
                <a:latin typeface="Arial Narrow" panose="020B0606020202030204" pitchFamily="34" charset="0"/>
              </a:rPr>
              <a:t>National development plan vision as it relates to mdda</a:t>
            </a:r>
          </a:p>
          <a:p>
            <a:endParaRPr lang="en-US" sz="7200" b="1" cap="all" dirty="0">
              <a:latin typeface="Arial Narrow" panose="020B0606020202030204" pitchFamily="34" charset="0"/>
            </a:endParaRPr>
          </a:p>
          <a:p>
            <a:r>
              <a:rPr lang="en-US" sz="7200" b="1" cap="all" dirty="0">
                <a:latin typeface="Arial Narrow" panose="020B0606020202030204" pitchFamily="34" charset="0"/>
              </a:rPr>
              <a:t>MTSF PRIORITIEs/ sixth administration priorities</a:t>
            </a:r>
          </a:p>
          <a:p>
            <a:endParaRPr lang="en-US" sz="7200" b="1" cap="all" dirty="0">
              <a:latin typeface="Arial Narrow" panose="020B0606020202030204" pitchFamily="34" charset="0"/>
            </a:endParaRPr>
          </a:p>
          <a:p>
            <a:r>
              <a:rPr lang="en-US" sz="7200" b="1" cap="all" dirty="0">
                <a:latin typeface="Arial Narrow" panose="020B0606020202030204" pitchFamily="34" charset="0"/>
              </a:rPr>
              <a:t>Strategic objectives of the mdda</a:t>
            </a:r>
          </a:p>
          <a:p>
            <a:endParaRPr lang="en-US" sz="7200" b="1" cap="all" dirty="0">
              <a:latin typeface="Arial Narrow" panose="020B0606020202030204" pitchFamily="34" charset="0"/>
            </a:endParaRPr>
          </a:p>
          <a:p>
            <a:r>
              <a:rPr lang="en-US" sz="7200" b="1" cap="all" dirty="0">
                <a:latin typeface="Arial Narrow" panose="020B0606020202030204" pitchFamily="34" charset="0"/>
              </a:rPr>
              <a:t> status of accounting authority </a:t>
            </a:r>
          </a:p>
          <a:p>
            <a:endParaRPr lang="en-US" sz="7200" b="1" cap="all" dirty="0">
              <a:latin typeface="Arial Narrow" panose="020B0606020202030204" pitchFamily="34" charset="0"/>
            </a:endParaRPr>
          </a:p>
          <a:p>
            <a:r>
              <a:rPr lang="en-US" sz="7200" b="1" cap="all" dirty="0">
                <a:latin typeface="Arial Narrow" panose="020B0606020202030204" pitchFamily="34" charset="0"/>
              </a:rPr>
              <a:t>PROBLEMs at the mdda &amp; Governance challenges </a:t>
            </a:r>
          </a:p>
          <a:p>
            <a:endParaRPr lang="en-US" sz="7200" b="1" cap="all" dirty="0">
              <a:latin typeface="Arial Narrow" panose="020B0606020202030204" pitchFamily="34" charset="0"/>
            </a:endParaRPr>
          </a:p>
          <a:p>
            <a:r>
              <a:rPr lang="en-US" sz="7200" b="1" cap="all" dirty="0">
                <a:latin typeface="Arial Narrow" panose="020B0606020202030204" pitchFamily="34" charset="0"/>
              </a:rPr>
              <a:t>PROPOSED INTERVENTION </a:t>
            </a:r>
          </a:p>
          <a:p>
            <a:pPr marL="0" indent="0">
              <a:buNone/>
            </a:pPr>
            <a:endParaRPr lang="en-US" sz="7200" b="1" cap="all" dirty="0">
              <a:latin typeface="Arial Narrow" panose="020B0606020202030204" pitchFamily="34" charset="0"/>
            </a:endParaRPr>
          </a:p>
          <a:p>
            <a:r>
              <a:rPr lang="en-US" sz="7200" b="1" cap="all" dirty="0">
                <a:latin typeface="Arial Narrow" panose="020B0606020202030204" pitchFamily="34" charset="0"/>
              </a:rPr>
              <a:t>ConcluSION </a:t>
            </a:r>
          </a:p>
          <a:p>
            <a:endParaRPr lang="en-US" sz="4800" b="1" cap="all" dirty="0">
              <a:latin typeface="Arial Narrow" panose="020B0606020202030204" pitchFamily="34" charset="0"/>
            </a:endParaRPr>
          </a:p>
          <a:p>
            <a:endParaRPr lang="en-US" sz="4800" b="1" cap="all" dirty="0">
              <a:latin typeface="Arial Narrow" panose="020B0606020202030204" pitchFamily="34" charset="0"/>
            </a:endParaRPr>
          </a:p>
          <a:p>
            <a:endParaRPr lang="en-US" sz="4800" b="1" cap="all" dirty="0">
              <a:latin typeface="Arial Narrow" panose="020B0606020202030204" pitchFamily="34" charset="0"/>
            </a:endParaRPr>
          </a:p>
          <a:p>
            <a:endParaRPr lang="en-US" sz="4800" b="1" cap="all" dirty="0">
              <a:latin typeface="Arial Narrow" panose="020B0606020202030204" pitchFamily="34" charset="0"/>
            </a:endParaRPr>
          </a:p>
          <a:p>
            <a:endParaRPr lang="en-US" sz="4800" b="1" cap="all" dirty="0">
              <a:latin typeface="Arial Narrow" panose="020B0606020202030204" pitchFamily="34" charset="0"/>
            </a:endParaRPr>
          </a:p>
          <a:p>
            <a:endParaRPr lang="en-US" sz="4800" b="1" cap="all" dirty="0">
              <a:latin typeface="Arial Narrow" panose="020B0606020202030204" pitchFamily="34" charset="0"/>
            </a:endParaRPr>
          </a:p>
          <a:p>
            <a:endParaRPr lang="en-US" sz="4800" b="1" cap="all" dirty="0">
              <a:latin typeface="Arial Narrow" panose="020B0606020202030204" pitchFamily="34" charset="0"/>
            </a:endParaRPr>
          </a:p>
          <a:p>
            <a:endParaRPr lang="en-ZA" sz="4800" dirty="0">
              <a:latin typeface="Arial Narrow" panose="020B0606020202030204" pitchFamily="34" charset="0"/>
            </a:endParaRPr>
          </a:p>
          <a:p>
            <a:pPr lvl="0"/>
            <a:endParaRPr lang="en-ZA" sz="4800" dirty="0">
              <a:latin typeface="Arial Narrow" panose="020B0606020202030204" pitchFamily="34" charset="0"/>
            </a:endParaRPr>
          </a:p>
          <a:p>
            <a:pPr marL="0" lvl="0" indent="0">
              <a:buNone/>
            </a:pPr>
            <a:endParaRPr lang="en-ZA" sz="4800" dirty="0">
              <a:latin typeface="Arial Narrow" panose="020B0606020202030204" pitchFamily="34" charset="0"/>
            </a:endParaRPr>
          </a:p>
          <a:p>
            <a:pPr>
              <a:lnSpc>
                <a:spcPct val="170000"/>
              </a:lnSpc>
            </a:pPr>
            <a:endParaRPr lang="en-US" sz="5500" dirty="0"/>
          </a:p>
          <a:p>
            <a:endParaRPr lang="en-US" sz="5500" dirty="0"/>
          </a:p>
          <a:p>
            <a:pPr marL="457200" lvl="1" indent="0">
              <a:lnSpc>
                <a:spcPct val="170000"/>
              </a:lnSpc>
              <a:buNone/>
            </a:pPr>
            <a:endParaRPr lang="en-ZA" sz="1300" dirty="0"/>
          </a:p>
          <a:p>
            <a:pPr marL="0" indent="0">
              <a:lnSpc>
                <a:spcPct val="170000"/>
              </a:lnSpc>
              <a:buNone/>
            </a:pPr>
            <a:r>
              <a:rPr lang="en-ZA" sz="1300" dirty="0"/>
              <a:t> </a:t>
            </a:r>
            <a:endParaRPr lang="en-ZA" sz="4000" dirty="0"/>
          </a:p>
          <a:p>
            <a:endParaRPr lang="en-ZA" sz="4000" dirty="0"/>
          </a:p>
          <a:p>
            <a:pPr>
              <a:buFont typeface="Wingdings" panose="05000000000000000000" pitchFamily="2" charset="2"/>
              <a:buChar char="q"/>
            </a:pPr>
            <a:endParaRPr lang="en-ZA" sz="3700" dirty="0"/>
          </a:p>
        </p:txBody>
      </p:sp>
      <p:sp>
        <p:nvSpPr>
          <p:cNvPr id="5" name="Title 1"/>
          <p:cNvSpPr txBox="1">
            <a:spLocks/>
          </p:cNvSpPr>
          <p:nvPr/>
        </p:nvSpPr>
        <p:spPr>
          <a:xfrm>
            <a:off x="401782" y="118454"/>
            <a:ext cx="7380951" cy="715766"/>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PRESENTATION OUTLINE  </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93870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70346" y="1014055"/>
            <a:ext cx="7845004" cy="4876801"/>
          </a:xfrm>
        </p:spPr>
        <p:txBody>
          <a:bodyPr>
            <a:normAutofit/>
          </a:bodyPr>
          <a:lstStyle/>
          <a:p>
            <a:pPr marL="0" indent="0" algn="just">
              <a:buNone/>
            </a:pPr>
            <a:r>
              <a:rPr lang="en-US" sz="1600" dirty="0">
                <a:latin typeface="Lato Light"/>
              </a:rPr>
              <a:t>GCIS is established  to provide strategic leadership in government communication to ensure coherence, coordination, consistency, quality, impact and responsiveness of government communication</a:t>
            </a:r>
          </a:p>
        </p:txBody>
      </p:sp>
      <p:sp>
        <p:nvSpPr>
          <p:cNvPr id="5" name="Title 1"/>
          <p:cNvSpPr>
            <a:spLocks noGrp="1"/>
          </p:cNvSpPr>
          <p:nvPr>
            <p:ph type="title"/>
          </p:nvPr>
        </p:nvSpPr>
        <p:spPr>
          <a:xfrm>
            <a:off x="401782" y="98790"/>
            <a:ext cx="7380951" cy="715766"/>
          </a:xfrm>
          <a:solidFill>
            <a:schemeClr val="accent4">
              <a:lumMod val="60000"/>
              <a:lumOff val="40000"/>
            </a:schemeClr>
          </a:solidFill>
        </p:spPr>
        <p:style>
          <a:lnRef idx="0">
            <a:scrgbClr r="0" g="0" b="0"/>
          </a:lnRef>
          <a:fillRef idx="1002">
            <a:schemeClr val="lt2"/>
          </a:fillRef>
          <a:effectRef idx="0">
            <a:scrgbClr r="0" g="0" b="0"/>
          </a:effectRef>
          <a:fontRef idx="major"/>
        </p:style>
        <p:txBody>
          <a:bodyPr>
            <a:normAutofit/>
          </a:bodyPr>
          <a:lstStyle/>
          <a:p>
            <a:r>
              <a:rPr lang="en-US" sz="2700" b="1" dirty="0">
                <a:solidFill>
                  <a:schemeClr val="accent6">
                    <a:lumMod val="75000"/>
                  </a:schemeClr>
                </a:solidFill>
                <a:latin typeface="+mn-lt"/>
              </a:rPr>
              <a:t>BACKGROUND TO GCIS </a:t>
            </a:r>
            <a:endParaRPr lang="en-ZA" sz="2700" b="1" dirty="0">
              <a:solidFill>
                <a:schemeClr val="accent6">
                  <a:lumMod val="75000"/>
                </a:schemeClr>
              </a:solidFill>
              <a:latin typeface="+mn-lt"/>
            </a:endParaRPr>
          </a:p>
        </p:txBody>
      </p:sp>
      <p:sp>
        <p:nvSpPr>
          <p:cNvPr id="2" name="Slide Number Placeholder 1"/>
          <p:cNvSpPr>
            <a:spLocks noGrp="1"/>
          </p:cNvSpPr>
          <p:nvPr>
            <p:ph type="sldNum" sz="quarter" idx="12"/>
          </p:nvPr>
        </p:nvSpPr>
        <p:spPr/>
        <p:txBody>
          <a:bodyPr/>
          <a:lstStyle/>
          <a:p>
            <a:fld id="{D8EDF274-8065-1740-B929-8D7E9C7650F4}" type="slidenum">
              <a:rPr lang="en-US" smtClean="0"/>
              <a:pPr/>
              <a:t>3</a:t>
            </a:fld>
            <a:endParaRPr lang="en-US" dirty="0"/>
          </a:p>
        </p:txBody>
      </p:sp>
      <p:grpSp>
        <p:nvGrpSpPr>
          <p:cNvPr id="7" name="Group 8"/>
          <p:cNvGrpSpPr>
            <a:grpSpLocks/>
          </p:cNvGrpSpPr>
          <p:nvPr/>
        </p:nvGrpSpPr>
        <p:grpSpPr bwMode="auto">
          <a:xfrm>
            <a:off x="1246240" y="2109557"/>
            <a:ext cx="5177231" cy="2765811"/>
            <a:chOff x="107504" y="2571350"/>
            <a:chExt cx="9165722" cy="2849868"/>
          </a:xfrm>
        </p:grpSpPr>
        <p:sp>
          <p:nvSpPr>
            <p:cNvPr id="9" name="Freeform 8"/>
            <p:cNvSpPr/>
            <p:nvPr/>
          </p:nvSpPr>
          <p:spPr>
            <a:xfrm>
              <a:off x="555054" y="2571350"/>
              <a:ext cx="7006970" cy="537085"/>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rgbClr val="FFC000"/>
            </a:solidFill>
            <a:ln>
              <a:solidFill>
                <a:srgbClr val="008080"/>
              </a:solidFill>
            </a:ln>
          </p:spPr>
          <p:style>
            <a:lnRef idx="2">
              <a:schemeClr val="accent3"/>
            </a:lnRef>
            <a:fillRef idx="1">
              <a:schemeClr val="lt1"/>
            </a:fillRef>
            <a:effectRef idx="0">
              <a:schemeClr val="accent3"/>
            </a:effectRef>
            <a:fontRef idx="minor">
              <a:schemeClr val="dk1"/>
            </a:fontRef>
          </p:style>
          <p:txBody>
            <a:bodyPr lIns="149629" tIns="16212" rIns="149629" bIns="16212" spcCol="1270" anchor="ctr"/>
            <a:lstStyle/>
            <a:p>
              <a:pPr defTabSz="500063">
                <a:lnSpc>
                  <a:spcPct val="90000"/>
                </a:lnSpc>
                <a:spcAft>
                  <a:spcPct val="35000"/>
                </a:spcAft>
                <a:defRPr/>
              </a:pPr>
              <a:r>
                <a:rPr lang="en-ZA" sz="1200" dirty="0">
                  <a:solidFill>
                    <a:schemeClr val="tx1"/>
                  </a:solidFill>
                  <a:ea typeface="Verdana" panose="020B0604030504040204" pitchFamily="34" charset="0"/>
                  <a:cs typeface="Verdana" panose="020B0604030504040204" pitchFamily="34" charset="0"/>
                </a:rPr>
                <a:t>GCIS  is established pursuant to section 16 and section 34 of the Constitution, ComTask Report 1996 and  in terms of the Public Service Act</a:t>
              </a:r>
            </a:p>
          </p:txBody>
        </p:sp>
        <p:sp>
          <p:nvSpPr>
            <p:cNvPr id="10" name="Freeform 9"/>
            <p:cNvSpPr/>
            <p:nvPr/>
          </p:nvSpPr>
          <p:spPr>
            <a:xfrm>
              <a:off x="107504" y="3773856"/>
              <a:ext cx="9165722" cy="1647362"/>
            </a:xfrm>
            <a:custGeom>
              <a:avLst/>
              <a:gdLst>
                <a:gd name="connsiteX0" fmla="*/ 0 w 8964488"/>
                <a:gd name="connsiteY0" fmla="*/ 0 h 1449000"/>
                <a:gd name="connsiteX1" fmla="*/ 8964488 w 8964488"/>
                <a:gd name="connsiteY1" fmla="*/ 0 h 1449000"/>
                <a:gd name="connsiteX2" fmla="*/ 8964488 w 8964488"/>
                <a:gd name="connsiteY2" fmla="*/ 1449000 h 1449000"/>
                <a:gd name="connsiteX3" fmla="*/ 0 w 8964488"/>
                <a:gd name="connsiteY3" fmla="*/ 1449000 h 1449000"/>
                <a:gd name="connsiteX4" fmla="*/ 0 w 8964488"/>
                <a:gd name="connsiteY4" fmla="*/ 0 h 144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488" h="1449000">
                  <a:moveTo>
                    <a:pt x="0" y="0"/>
                  </a:moveTo>
                  <a:lnTo>
                    <a:pt x="8964488" y="0"/>
                  </a:lnTo>
                  <a:lnTo>
                    <a:pt x="8964488" y="1449000"/>
                  </a:lnTo>
                  <a:lnTo>
                    <a:pt x="0" y="1449000"/>
                  </a:lnTo>
                  <a:lnTo>
                    <a:pt x="0" y="0"/>
                  </a:lnTo>
                  <a:close/>
                </a:path>
              </a:pathLst>
            </a:custGeom>
          </p:spPr>
          <p:style>
            <a:lnRef idx="2">
              <a:schemeClr val="accent3"/>
            </a:lnRef>
            <a:fillRef idx="1">
              <a:schemeClr val="lt1"/>
            </a:fillRef>
            <a:effectRef idx="0">
              <a:schemeClr val="accent3"/>
            </a:effectRef>
            <a:fontRef idx="minor">
              <a:schemeClr val="dk1"/>
            </a:fontRef>
          </p:style>
          <p:txBody>
            <a:bodyPr lIns="391356" tIns="234315" rIns="391356" bIns="80010" spcCol="1270"/>
            <a:lstStyle/>
            <a:p>
              <a:pPr marL="128588" lvl="1" indent="-128588" defTabSz="500063">
                <a:lnSpc>
                  <a:spcPct val="90000"/>
                </a:lnSpc>
                <a:spcAft>
                  <a:spcPct val="15000"/>
                </a:spcAft>
                <a:buFontTx/>
                <a:buChar char="••"/>
                <a:defRPr/>
              </a:pPr>
              <a:endParaRPr lang="en-ZA" sz="1350" b="1"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marL="192881" lvl="1" indent="-192881" defTabSz="500063">
                <a:lnSpc>
                  <a:spcPct val="90000"/>
                </a:lnSpc>
                <a:spcAft>
                  <a:spcPct val="15000"/>
                </a:spcAft>
                <a:buFont typeface="Wingdings" panose="05000000000000000000" pitchFamily="2" charset="2"/>
                <a:buChar char="q"/>
                <a:defRPr/>
              </a:pPr>
              <a:r>
                <a:rPr lang="en-US" sz="1350" b="1" dirty="0">
                  <a:solidFill>
                    <a:srgbClr val="008000"/>
                  </a:solidFill>
                  <a:latin typeface="Arial Narrow" panose="020B0606020202030204" pitchFamily="34" charset="0"/>
                </a:rPr>
                <a:t>To co-ordinate, guide &amp; lead the government-wide communication system</a:t>
              </a:r>
            </a:p>
            <a:p>
              <a:pPr marL="192881" lvl="1" indent="-192881" defTabSz="500063">
                <a:lnSpc>
                  <a:spcPct val="90000"/>
                </a:lnSpc>
                <a:spcAft>
                  <a:spcPct val="15000"/>
                </a:spcAft>
                <a:buFont typeface="Wingdings" panose="05000000000000000000" pitchFamily="2" charset="2"/>
                <a:buChar char="q"/>
                <a:defRPr/>
              </a:pPr>
              <a:endParaRPr lang="en-US" sz="1350" b="1" dirty="0">
                <a:solidFill>
                  <a:srgbClr val="008000"/>
                </a:solidFill>
                <a:latin typeface="Arial Narrow" panose="020B0606020202030204" pitchFamily="34" charset="0"/>
              </a:endParaRPr>
            </a:p>
            <a:p>
              <a:pPr marL="192881" lvl="1" indent="-192881" defTabSz="500063">
                <a:lnSpc>
                  <a:spcPct val="90000"/>
                </a:lnSpc>
                <a:spcAft>
                  <a:spcPct val="15000"/>
                </a:spcAft>
                <a:buFont typeface="Wingdings" panose="05000000000000000000" pitchFamily="2" charset="2"/>
                <a:buChar char="q"/>
                <a:defRPr/>
              </a:pPr>
              <a:r>
                <a:rPr lang="en-US" sz="1350" b="1" dirty="0">
                  <a:solidFill>
                    <a:srgbClr val="008000"/>
                  </a:solidFill>
                  <a:latin typeface="Arial Narrow" panose="020B0606020202030204" pitchFamily="34" charset="0"/>
                </a:rPr>
                <a:t>To provide information to citizens to enable them to improve their lives</a:t>
              </a:r>
            </a:p>
          </p:txBody>
        </p:sp>
        <p:sp>
          <p:nvSpPr>
            <p:cNvPr id="11" name="Freeform 10"/>
            <p:cNvSpPr/>
            <p:nvPr/>
          </p:nvSpPr>
          <p:spPr>
            <a:xfrm>
              <a:off x="555054" y="3601579"/>
              <a:ext cx="7098356" cy="474931"/>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rgbClr val="FFC000"/>
            </a:solidFill>
          </p:spPr>
          <p:style>
            <a:lnRef idx="2">
              <a:schemeClr val="accent3"/>
            </a:lnRef>
            <a:fillRef idx="1">
              <a:schemeClr val="lt1"/>
            </a:fillRef>
            <a:effectRef idx="0">
              <a:schemeClr val="accent3"/>
            </a:effectRef>
            <a:fontRef idx="minor">
              <a:schemeClr val="dk1"/>
            </a:fontRef>
          </p:style>
          <p:txBody>
            <a:bodyPr lIns="149629" tIns="16212" rIns="149629" bIns="16212" spcCol="1270" anchor="ctr"/>
            <a:lstStyle/>
            <a:p>
              <a:pPr defTabSz="500063">
                <a:lnSpc>
                  <a:spcPct val="90000"/>
                </a:lnSpc>
                <a:spcAft>
                  <a:spcPct val="35000"/>
                </a:spcAft>
                <a:defRPr/>
              </a:pPr>
              <a:r>
                <a:rPr lang="en-ZA" sz="1350" dirty="0">
                  <a:solidFill>
                    <a:schemeClr val="tx1"/>
                  </a:solidFill>
                  <a:ea typeface="Verdana" panose="020B0604030504040204" pitchFamily="34" charset="0"/>
                  <a:cs typeface="Verdana" panose="020B0604030504040204" pitchFamily="34" charset="0"/>
                </a:rPr>
                <a:t>Twin Mandate: GCIS is mandated to - </a:t>
              </a:r>
            </a:p>
          </p:txBody>
        </p:sp>
      </p:grpSp>
      <p:sp>
        <p:nvSpPr>
          <p:cNvPr id="12" name="TextBox 11"/>
          <p:cNvSpPr txBox="1"/>
          <p:nvPr/>
        </p:nvSpPr>
        <p:spPr>
          <a:xfrm>
            <a:off x="6606834" y="2794499"/>
            <a:ext cx="1725152" cy="1269578"/>
          </a:xfrm>
          <a:prstGeom prst="rect">
            <a:avLst/>
          </a:prstGeom>
          <a:noFill/>
          <a:ln>
            <a:solidFill>
              <a:srgbClr val="FF9933"/>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900" b="1" dirty="0">
                <a:solidFill>
                  <a:schemeClr val="tx1"/>
                </a:solidFill>
              </a:rPr>
              <a:t>GCIS’s mandate is derived from:</a:t>
            </a:r>
          </a:p>
          <a:p>
            <a:pPr>
              <a:defRPr/>
            </a:pPr>
            <a:endParaRPr lang="en-US" sz="450" b="1" dirty="0">
              <a:solidFill>
                <a:schemeClr val="tx1"/>
              </a:solidFill>
            </a:endParaRPr>
          </a:p>
          <a:p>
            <a:pPr marL="160735" indent="-160735">
              <a:buFont typeface="Wingdings" panose="05000000000000000000" pitchFamily="2" charset="2"/>
              <a:buChar char="q"/>
              <a:defRPr/>
            </a:pPr>
            <a:r>
              <a:rPr lang="en-US" sz="900" b="1" dirty="0">
                <a:solidFill>
                  <a:schemeClr val="tx1"/>
                </a:solidFill>
              </a:rPr>
              <a:t> PFMA Act, 1999</a:t>
            </a:r>
          </a:p>
          <a:p>
            <a:pPr marL="96441" indent="-96441">
              <a:buFont typeface="Wingdings" panose="05000000000000000000" pitchFamily="2" charset="2"/>
              <a:buChar char="q"/>
              <a:defRPr/>
            </a:pPr>
            <a:endParaRPr lang="en-US" sz="450" b="1" dirty="0">
              <a:solidFill>
                <a:schemeClr val="tx1"/>
              </a:solidFill>
            </a:endParaRPr>
          </a:p>
          <a:p>
            <a:pPr marL="160735" indent="-160735">
              <a:buFont typeface="Wingdings" panose="05000000000000000000" pitchFamily="2" charset="2"/>
              <a:buChar char="q"/>
              <a:defRPr/>
            </a:pPr>
            <a:r>
              <a:rPr lang="en-US" sz="900" b="1" dirty="0">
                <a:solidFill>
                  <a:schemeClr val="tx1"/>
                </a:solidFill>
              </a:rPr>
              <a:t>EC Act, 2005</a:t>
            </a:r>
          </a:p>
          <a:p>
            <a:pPr marL="96441" indent="-96441">
              <a:buFont typeface="Wingdings" panose="05000000000000000000" pitchFamily="2" charset="2"/>
              <a:buChar char="q"/>
              <a:defRPr/>
            </a:pPr>
            <a:endParaRPr lang="en-US" sz="450" b="1" dirty="0">
              <a:solidFill>
                <a:schemeClr val="tx1"/>
              </a:solidFill>
            </a:endParaRPr>
          </a:p>
          <a:p>
            <a:pPr marL="160735" indent="-160735">
              <a:buFont typeface="Wingdings" panose="05000000000000000000" pitchFamily="2" charset="2"/>
              <a:buChar char="q"/>
              <a:defRPr/>
            </a:pPr>
            <a:r>
              <a:rPr lang="en-US" sz="900" b="1" dirty="0">
                <a:solidFill>
                  <a:schemeClr val="tx1"/>
                </a:solidFill>
              </a:rPr>
              <a:t>Public Service Act, 1996</a:t>
            </a:r>
          </a:p>
          <a:p>
            <a:pPr marL="96441" indent="-96441">
              <a:buFont typeface="Wingdings" panose="05000000000000000000" pitchFamily="2" charset="2"/>
              <a:buChar char="q"/>
              <a:defRPr/>
            </a:pPr>
            <a:endParaRPr lang="en-US" sz="450" b="1" dirty="0">
              <a:solidFill>
                <a:schemeClr val="tx1"/>
              </a:solidFill>
            </a:endParaRPr>
          </a:p>
          <a:p>
            <a:pPr marL="160735" indent="-160735">
              <a:buFont typeface="Wingdings" panose="05000000000000000000" pitchFamily="2" charset="2"/>
              <a:buChar char="q"/>
              <a:defRPr/>
            </a:pPr>
            <a:r>
              <a:rPr lang="en-US" sz="900" b="1" dirty="0">
                <a:solidFill>
                  <a:schemeClr val="tx1"/>
                </a:solidFill>
              </a:rPr>
              <a:t> MDDA Act,  2004</a:t>
            </a:r>
          </a:p>
          <a:p>
            <a:pPr marL="96441" indent="-96441">
              <a:buFont typeface="Wingdings" panose="05000000000000000000" pitchFamily="2" charset="2"/>
              <a:buChar char="q"/>
              <a:defRPr/>
            </a:pPr>
            <a:endParaRPr lang="en-US" sz="450" b="1" dirty="0">
              <a:solidFill>
                <a:schemeClr val="tx1"/>
              </a:solidFill>
            </a:endParaRPr>
          </a:p>
          <a:p>
            <a:pPr marL="160735" indent="-160735">
              <a:buFont typeface="Wingdings" panose="05000000000000000000" pitchFamily="2" charset="2"/>
              <a:buChar char="q"/>
              <a:defRPr/>
            </a:pPr>
            <a:r>
              <a:rPr lang="en-US" sz="900" b="1" dirty="0">
                <a:solidFill>
                  <a:schemeClr val="tx1"/>
                </a:solidFill>
              </a:rPr>
              <a:t> B-BBEE Act, 2003</a:t>
            </a:r>
          </a:p>
        </p:txBody>
      </p:sp>
      <p:sp>
        <p:nvSpPr>
          <p:cNvPr id="4" name="Rectangle 3"/>
          <p:cNvSpPr/>
          <p:nvPr/>
        </p:nvSpPr>
        <p:spPr>
          <a:xfrm>
            <a:off x="1012724" y="5425362"/>
            <a:ext cx="7669160" cy="1077218"/>
          </a:xfrm>
          <a:prstGeom prst="rect">
            <a:avLst/>
          </a:prstGeom>
        </p:spPr>
        <p:txBody>
          <a:bodyPr wrap="square">
            <a:spAutoFit/>
          </a:bodyPr>
          <a:lstStyle/>
          <a:p>
            <a:pPr algn="just"/>
            <a:r>
              <a:rPr lang="en-US" sz="1600" dirty="0">
                <a:latin typeface="Lato Light"/>
              </a:rPr>
              <a:t>The capacity for the government, through GCIS to communicate its programmes, services, policies to citizens depend on a strengthened MDDA which supports community media projects which are an essential platforms with which government reaches its citizens. </a:t>
            </a:r>
          </a:p>
        </p:txBody>
      </p:sp>
    </p:spTree>
    <p:extLst>
      <p:ext uri="{BB962C8B-B14F-4D97-AF65-F5344CB8AC3E}">
        <p14:creationId xmlns:p14="http://schemas.microsoft.com/office/powerpoint/2010/main" xmlns="" val="307807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1317819" y="2135032"/>
            <a:ext cx="6461955" cy="3740540"/>
          </a:xfrm>
        </p:spPr>
        <p:txBody>
          <a:bodyPr>
            <a:normAutofit lnSpcReduction="10000"/>
          </a:bodyPr>
          <a:lstStyle/>
          <a:p>
            <a:pPr marL="0" indent="0">
              <a:buNone/>
            </a:pPr>
            <a:r>
              <a:rPr lang="en-US" dirty="0"/>
              <a:t> </a:t>
            </a:r>
            <a:endParaRPr lang="en-US" sz="1350" b="1" dirty="0"/>
          </a:p>
          <a:p>
            <a:pPr lvl="0"/>
            <a:r>
              <a:rPr lang="en-ZA" dirty="0">
                <a:solidFill>
                  <a:schemeClr val="bg1"/>
                </a:solidFill>
              </a:rPr>
              <a:t>Outcome 14:</a:t>
            </a:r>
          </a:p>
          <a:p>
            <a:pPr lvl="0"/>
            <a:r>
              <a:rPr lang="en-ZA" dirty="0">
                <a:solidFill>
                  <a:schemeClr val="bg1"/>
                </a:solidFill>
              </a:rPr>
              <a:t>A diverse, socially cohesive society with a common national identity</a:t>
            </a:r>
          </a:p>
          <a:p>
            <a:pPr marL="0" indent="0">
              <a:buNone/>
            </a:pPr>
            <a:endParaRPr lang="en-US" dirty="0"/>
          </a:p>
          <a:p>
            <a:pPr marL="0" indent="0">
              <a:buNone/>
            </a:pPr>
            <a:endParaRPr lang="en-US" dirty="0"/>
          </a:p>
          <a:p>
            <a:pPr marL="0" indent="0">
              <a:buNone/>
            </a:pPr>
            <a:endParaRPr lang="en-US" dirty="0"/>
          </a:p>
          <a:p>
            <a:pPr marL="0" indent="0">
              <a:buNone/>
            </a:pPr>
            <a:r>
              <a:rPr lang="en-US" sz="1350" b="1" dirty="0">
                <a:effectLst>
                  <a:outerShdw blurRad="38100" dist="38100" dir="2700000" algn="tl">
                    <a:srgbClr val="000000">
                      <a:alpha val="43137"/>
                    </a:srgbClr>
                  </a:outerShdw>
                </a:effectLst>
              </a:rPr>
              <a:t>	</a:t>
            </a:r>
          </a:p>
          <a:p>
            <a:pPr marL="0" indent="0">
              <a:buNone/>
            </a:pPr>
            <a:r>
              <a:rPr lang="en-US" sz="1350" b="1" dirty="0">
                <a:effectLst>
                  <a:outerShdw blurRad="38100" dist="38100" dir="2700000" algn="tl">
                    <a:srgbClr val="000000">
                      <a:alpha val="43137"/>
                    </a:srgbClr>
                  </a:outerShdw>
                </a:effectLst>
              </a:rPr>
              <a:t>	GCIS Outcome</a:t>
            </a:r>
          </a:p>
        </p:txBody>
      </p:sp>
      <p:sp>
        <p:nvSpPr>
          <p:cNvPr id="2" name="Slide Number Placeholder 1"/>
          <p:cNvSpPr>
            <a:spLocks noGrp="1"/>
          </p:cNvSpPr>
          <p:nvPr>
            <p:ph type="sldNum" sz="quarter" idx="12"/>
          </p:nvPr>
        </p:nvSpPr>
        <p:spPr/>
        <p:txBody>
          <a:bodyPr/>
          <a:lstStyle/>
          <a:p>
            <a:fld id="{D8EDF274-8065-1740-B929-8D7E9C7650F4}" type="slidenum">
              <a:rPr lang="en-US" smtClean="0"/>
              <a:pPr/>
              <a:t>4</a:t>
            </a:fld>
            <a:endParaRPr lang="en-US" dirty="0"/>
          </a:p>
        </p:txBody>
      </p:sp>
      <p:sp>
        <p:nvSpPr>
          <p:cNvPr id="6" name="Content Placeholder 2"/>
          <p:cNvSpPr txBox="1">
            <a:spLocks/>
          </p:cNvSpPr>
          <p:nvPr/>
        </p:nvSpPr>
        <p:spPr>
          <a:xfrm>
            <a:off x="963561" y="2473050"/>
            <a:ext cx="7192179" cy="388184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ZA" sz="900" dirty="0">
              <a:latin typeface="Arial Narrow" panose="020B0606020202030204" pitchFamily="34" charset="0"/>
            </a:endParaRPr>
          </a:p>
          <a:p>
            <a:pPr marL="342900" indent="-342900" algn="just">
              <a:buFont typeface="+mj-lt"/>
              <a:buAutoNum type="arabicPeriod"/>
            </a:pPr>
            <a:endParaRPr lang="en-ZA" sz="900" dirty="0">
              <a:latin typeface="Arial Narrow" panose="020B0606020202030204" pitchFamily="34" charset="0"/>
            </a:endParaRPr>
          </a:p>
          <a:p>
            <a:pPr marL="342900" indent="-342900" algn="just">
              <a:buFont typeface="+mj-lt"/>
              <a:buAutoNum type="arabicPeriod"/>
            </a:pPr>
            <a:endParaRPr lang="en-ZA" sz="900" dirty="0">
              <a:latin typeface="Arial Narrow" panose="020B0606020202030204" pitchFamily="34" charset="0"/>
            </a:endParaRPr>
          </a:p>
        </p:txBody>
      </p:sp>
      <p:sp>
        <p:nvSpPr>
          <p:cNvPr id="7" name="Oval 6"/>
          <p:cNvSpPr/>
          <p:nvPr/>
        </p:nvSpPr>
        <p:spPr>
          <a:xfrm>
            <a:off x="181875" y="2570894"/>
            <a:ext cx="2040564" cy="1795505"/>
          </a:xfrm>
          <a:prstGeom prst="ellipse">
            <a:avLst/>
          </a:prstGeom>
          <a:blipFill>
            <a:blip r:embed="rId2">
              <a:extLst>
                <a:ext uri="{28A0092B-C50C-407E-A947-70E740481C1C}">
                  <a14:useLocalDpi xmlns:a14="http://schemas.microsoft.com/office/drawing/2010/main" xmlns=""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10"/>
          <p:cNvSpPr txBox="1">
            <a:spLocks noChangeArrowheads="1"/>
          </p:cNvSpPr>
          <p:nvPr/>
        </p:nvSpPr>
        <p:spPr bwMode="auto">
          <a:xfrm>
            <a:off x="3159449" y="1874172"/>
            <a:ext cx="26882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200" b="1" dirty="0">
                <a:effectLst>
                  <a:outerShdw blurRad="38100" dist="38100" dir="2700000" algn="tl">
                    <a:srgbClr val="000000">
                      <a:alpha val="43137"/>
                    </a:srgbClr>
                  </a:outerShdw>
                </a:effectLst>
                <a:latin typeface="Lato Light"/>
              </a:rPr>
              <a:t>6</a:t>
            </a:r>
            <a:r>
              <a:rPr lang="en-ZA" altLang="en-US" sz="1200" b="1" baseline="30000" dirty="0">
                <a:effectLst>
                  <a:outerShdw blurRad="38100" dist="38100" dir="2700000" algn="tl">
                    <a:srgbClr val="000000">
                      <a:alpha val="43137"/>
                    </a:srgbClr>
                  </a:outerShdw>
                </a:effectLst>
                <a:latin typeface="Lato Light"/>
              </a:rPr>
              <a:t>th</a:t>
            </a:r>
            <a:r>
              <a:rPr lang="en-ZA" altLang="en-US" sz="1200" b="1" dirty="0">
                <a:effectLst>
                  <a:outerShdw blurRad="38100" dist="38100" dir="2700000" algn="tl">
                    <a:srgbClr val="000000">
                      <a:alpha val="43137"/>
                    </a:srgbClr>
                  </a:outerShdw>
                </a:effectLst>
                <a:latin typeface="Lato Light"/>
              </a:rPr>
              <a:t> Administration MTFS Priorities</a:t>
            </a:r>
          </a:p>
        </p:txBody>
      </p:sp>
      <p:grpSp>
        <p:nvGrpSpPr>
          <p:cNvPr id="9" name="Group 8"/>
          <p:cNvGrpSpPr/>
          <p:nvPr/>
        </p:nvGrpSpPr>
        <p:grpSpPr>
          <a:xfrm>
            <a:off x="3149689" y="2223966"/>
            <a:ext cx="1707159" cy="1175599"/>
            <a:chOff x="3879977" y="221247"/>
            <a:chExt cx="3445220" cy="1719871"/>
          </a:xfrm>
        </p:grpSpPr>
        <p:sp>
          <p:nvSpPr>
            <p:cNvPr id="10" name="Oval 9"/>
            <p:cNvSpPr/>
            <p:nvPr/>
          </p:nvSpPr>
          <p:spPr>
            <a:xfrm>
              <a:off x="3879977" y="221247"/>
              <a:ext cx="3445220" cy="1719871"/>
            </a:xfrm>
            <a:prstGeom prst="ellipse">
              <a:avLst/>
            </a:prstGeom>
            <a:gradFill flip="none" rotWithShape="0">
              <a:gsLst>
                <a:gs pos="0">
                  <a:srgbClr val="33CCCC">
                    <a:shade val="30000"/>
                    <a:satMod val="115000"/>
                  </a:srgbClr>
                </a:gs>
                <a:gs pos="50000">
                  <a:srgbClr val="33CCCC">
                    <a:shade val="67500"/>
                    <a:satMod val="115000"/>
                  </a:srgbClr>
                </a:gs>
                <a:gs pos="100000">
                  <a:srgbClr val="33CCCC">
                    <a:shade val="100000"/>
                    <a:satMod val="115000"/>
                  </a:srgbClr>
                </a:gs>
              </a:gsLst>
              <a:path path="circle">
                <a:fillToRect l="100000" b="100000"/>
              </a:path>
              <a:tileRect t="-100000" r="-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4"/>
            <p:cNvSpPr txBox="1"/>
            <p:nvPr/>
          </p:nvSpPr>
          <p:spPr>
            <a:xfrm>
              <a:off x="3902107" y="312333"/>
              <a:ext cx="2626290" cy="1216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ZA" sz="900" dirty="0">
                  <a:solidFill>
                    <a:schemeClr val="bg1"/>
                  </a:solidFill>
                </a:rPr>
                <a:t>Priority 5: </a:t>
              </a:r>
            </a:p>
            <a:p>
              <a:pPr algn="ctr" defTabSz="666750">
                <a:lnSpc>
                  <a:spcPct val="90000"/>
                </a:lnSpc>
                <a:spcBef>
                  <a:spcPct val="0"/>
                </a:spcBef>
                <a:spcAft>
                  <a:spcPct val="35000"/>
                </a:spcAft>
              </a:pPr>
              <a:r>
                <a:rPr lang="en-ZA" sz="900" dirty="0">
                  <a:solidFill>
                    <a:schemeClr val="bg1"/>
                  </a:solidFill>
                </a:rPr>
                <a:t>Social cohesion &amp; safe communities </a:t>
              </a:r>
            </a:p>
          </p:txBody>
        </p:sp>
      </p:grpSp>
      <p:grpSp>
        <p:nvGrpSpPr>
          <p:cNvPr id="12" name="Group 11"/>
          <p:cNvGrpSpPr/>
          <p:nvPr/>
        </p:nvGrpSpPr>
        <p:grpSpPr>
          <a:xfrm>
            <a:off x="3576484" y="3480787"/>
            <a:ext cx="1571096" cy="1086495"/>
            <a:chOff x="3722146" y="1804643"/>
            <a:chExt cx="3598310" cy="1728813"/>
          </a:xfrm>
        </p:grpSpPr>
        <p:sp>
          <p:nvSpPr>
            <p:cNvPr id="13" name="Oval 12"/>
            <p:cNvSpPr/>
            <p:nvPr/>
          </p:nvSpPr>
          <p:spPr>
            <a:xfrm>
              <a:off x="3722146" y="1804643"/>
              <a:ext cx="3598310" cy="1728813"/>
            </a:xfrm>
            <a:prstGeom prst="ellipse">
              <a:avLst/>
            </a:prstGeom>
            <a:gradFill flip="none" rotWithShape="0">
              <a:gsLst>
                <a:gs pos="0">
                  <a:srgbClr val="33CCCC">
                    <a:shade val="30000"/>
                    <a:satMod val="115000"/>
                  </a:srgbClr>
                </a:gs>
                <a:gs pos="50000">
                  <a:srgbClr val="33CCCC">
                    <a:shade val="67500"/>
                    <a:satMod val="115000"/>
                  </a:srgbClr>
                </a:gs>
                <a:gs pos="100000">
                  <a:srgbClr val="33CCCC">
                    <a:shade val="100000"/>
                    <a:satMod val="115000"/>
                  </a:srgbClr>
                </a:gs>
              </a:gsLst>
              <a:path path="circle">
                <a:fillToRect l="100000" b="100000"/>
              </a:path>
              <a:tileRect t="-100000" r="-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l 4"/>
            <p:cNvSpPr txBox="1"/>
            <p:nvPr/>
          </p:nvSpPr>
          <p:spPr>
            <a:xfrm>
              <a:off x="4404469" y="2114586"/>
              <a:ext cx="1944037" cy="112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1500" dirty="0"/>
                <a:t>\</a:t>
              </a:r>
              <a:endParaRPr lang="en-ZA" sz="1500" dirty="0"/>
            </a:p>
            <a:p>
              <a:pPr algn="ctr" defTabSz="666750">
                <a:lnSpc>
                  <a:spcPct val="90000"/>
                </a:lnSpc>
                <a:spcBef>
                  <a:spcPct val="0"/>
                </a:spcBef>
                <a:spcAft>
                  <a:spcPct val="35000"/>
                </a:spcAft>
              </a:pPr>
              <a:r>
                <a:rPr lang="en-ZA" sz="900" dirty="0">
                  <a:solidFill>
                    <a:schemeClr val="bg1"/>
                  </a:solidFill>
                </a:rPr>
                <a:t>Priority 6:</a:t>
              </a:r>
            </a:p>
            <a:p>
              <a:pPr algn="ctr" defTabSz="666750">
                <a:lnSpc>
                  <a:spcPct val="90000"/>
                </a:lnSpc>
                <a:spcBef>
                  <a:spcPct val="0"/>
                </a:spcBef>
                <a:spcAft>
                  <a:spcPct val="35000"/>
                </a:spcAft>
              </a:pPr>
              <a:r>
                <a:rPr lang="en-ZA" sz="900" dirty="0">
                  <a:solidFill>
                    <a:schemeClr val="bg1"/>
                  </a:solidFill>
                </a:rPr>
                <a:t>A capable, ethical and developmental state  </a:t>
              </a:r>
            </a:p>
            <a:p>
              <a:pPr algn="ctr" defTabSz="666750">
                <a:lnSpc>
                  <a:spcPct val="90000"/>
                </a:lnSpc>
                <a:spcBef>
                  <a:spcPct val="0"/>
                </a:spcBef>
                <a:spcAft>
                  <a:spcPct val="35000"/>
                </a:spcAft>
              </a:pPr>
              <a:endParaRPr lang="en-ZA" sz="1500" dirty="0"/>
            </a:p>
          </p:txBody>
        </p:sp>
      </p:grpSp>
      <p:sp>
        <p:nvSpPr>
          <p:cNvPr id="15" name="Right Arrow 14"/>
          <p:cNvSpPr/>
          <p:nvPr/>
        </p:nvSpPr>
        <p:spPr>
          <a:xfrm>
            <a:off x="4955662" y="2570894"/>
            <a:ext cx="336865" cy="105965"/>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17" name="Right Arrow 16"/>
          <p:cNvSpPr/>
          <p:nvPr/>
        </p:nvSpPr>
        <p:spPr>
          <a:xfrm>
            <a:off x="5147655" y="3914606"/>
            <a:ext cx="401429" cy="1446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19" name="TextBox 12"/>
          <p:cNvSpPr txBox="1">
            <a:spLocks noChangeArrowheads="1"/>
          </p:cNvSpPr>
          <p:nvPr/>
        </p:nvSpPr>
        <p:spPr bwMode="auto">
          <a:xfrm>
            <a:off x="6146601" y="2469240"/>
            <a:ext cx="2680097" cy="93871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100" b="1" dirty="0">
                <a:latin typeface="Lato Light"/>
              </a:rPr>
              <a:t>Dissemination of information in the public interest</a:t>
            </a:r>
          </a:p>
          <a:p>
            <a:pPr eaLnBrk="1" hangingPunct="1">
              <a:lnSpc>
                <a:spcPct val="100000"/>
              </a:lnSpc>
              <a:spcBef>
                <a:spcPct val="0"/>
              </a:spcBef>
              <a:buFontTx/>
              <a:buNone/>
            </a:pPr>
            <a:endParaRPr lang="en-ZA" altLang="en-US" sz="1100" b="1" dirty="0">
              <a:latin typeface="Lato Light"/>
            </a:endParaRPr>
          </a:p>
          <a:p>
            <a:pPr eaLnBrk="1" hangingPunct="1">
              <a:lnSpc>
                <a:spcPct val="100000"/>
              </a:lnSpc>
              <a:spcBef>
                <a:spcPct val="0"/>
              </a:spcBef>
              <a:buFontTx/>
              <a:buNone/>
            </a:pPr>
            <a:r>
              <a:rPr lang="en-ZA" altLang="en-US" sz="1100" b="1" dirty="0">
                <a:latin typeface="Lato Light"/>
              </a:rPr>
              <a:t>Promote local content via community media</a:t>
            </a:r>
          </a:p>
        </p:txBody>
      </p:sp>
      <p:sp>
        <p:nvSpPr>
          <p:cNvPr id="20" name="TextBox 13"/>
          <p:cNvSpPr txBox="1">
            <a:spLocks noChangeArrowheads="1"/>
          </p:cNvSpPr>
          <p:nvPr/>
        </p:nvSpPr>
        <p:spPr bwMode="auto">
          <a:xfrm>
            <a:off x="6104575" y="3726917"/>
            <a:ext cx="2313110" cy="6155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b="1" dirty="0">
                <a:latin typeface="Lato Light"/>
              </a:rPr>
              <a:t>Increased access to </a:t>
            </a:r>
            <a:r>
              <a:rPr lang="en-ZA" sz="1100" b="1" dirty="0">
                <a:latin typeface="Lato Light"/>
                <a:ea typeface="Arial Unicode MS" panose="020B0604020202020204" pitchFamily="34" charset="-128"/>
              </a:rPr>
              <a:t>Broadcast equipment roll-out.</a:t>
            </a:r>
            <a:endParaRPr lang="en-US" sz="1100" b="1" dirty="0">
              <a:latin typeface="Lato Light"/>
            </a:endParaRPr>
          </a:p>
          <a:p>
            <a:pPr eaLnBrk="1" hangingPunct="1">
              <a:lnSpc>
                <a:spcPct val="100000"/>
              </a:lnSpc>
              <a:spcBef>
                <a:spcPct val="0"/>
              </a:spcBef>
              <a:buFontTx/>
              <a:buNone/>
            </a:pPr>
            <a:endParaRPr lang="en-ZA" altLang="en-US" sz="1200" b="1" dirty="0">
              <a:latin typeface="Lato Light"/>
            </a:endParaRPr>
          </a:p>
        </p:txBody>
      </p:sp>
      <p:grpSp>
        <p:nvGrpSpPr>
          <p:cNvPr id="22" name="Group 21"/>
          <p:cNvGrpSpPr/>
          <p:nvPr/>
        </p:nvGrpSpPr>
        <p:grpSpPr>
          <a:xfrm>
            <a:off x="3329365" y="4756674"/>
            <a:ext cx="1710533" cy="1026538"/>
            <a:chOff x="3722146" y="1804643"/>
            <a:chExt cx="3598310" cy="1728813"/>
          </a:xfrm>
        </p:grpSpPr>
        <p:sp>
          <p:nvSpPr>
            <p:cNvPr id="23" name="Oval 22"/>
            <p:cNvSpPr/>
            <p:nvPr/>
          </p:nvSpPr>
          <p:spPr>
            <a:xfrm>
              <a:off x="3722146" y="1804643"/>
              <a:ext cx="3598310" cy="1728813"/>
            </a:xfrm>
            <a:prstGeom prst="ellipse">
              <a:avLst/>
            </a:prstGeom>
            <a:gradFill flip="none" rotWithShape="0">
              <a:gsLst>
                <a:gs pos="0">
                  <a:srgbClr val="33CCCC">
                    <a:shade val="30000"/>
                    <a:satMod val="115000"/>
                  </a:srgbClr>
                </a:gs>
                <a:gs pos="50000">
                  <a:srgbClr val="33CCCC">
                    <a:shade val="67500"/>
                    <a:satMod val="115000"/>
                  </a:srgbClr>
                </a:gs>
                <a:gs pos="100000">
                  <a:srgbClr val="33CCCC">
                    <a:shade val="100000"/>
                    <a:satMod val="115000"/>
                  </a:srgbClr>
                </a:gs>
              </a:gsLst>
              <a:path path="circle">
                <a:fillToRect l="100000" b="100000"/>
              </a:path>
              <a:tileRect t="-100000" r="-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Oval 4"/>
            <p:cNvSpPr txBox="1"/>
            <p:nvPr/>
          </p:nvSpPr>
          <p:spPr>
            <a:xfrm>
              <a:off x="3910392" y="2057823"/>
              <a:ext cx="3048560" cy="119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endParaRPr lang="en-ZA" sz="1050" dirty="0">
                <a:solidFill>
                  <a:schemeClr val="bg1"/>
                </a:solidFill>
              </a:endParaRPr>
            </a:p>
            <a:p>
              <a:pPr algn="ctr" defTabSz="666750">
                <a:lnSpc>
                  <a:spcPct val="90000"/>
                </a:lnSpc>
                <a:spcBef>
                  <a:spcPct val="0"/>
                </a:spcBef>
                <a:spcAft>
                  <a:spcPct val="35000"/>
                </a:spcAft>
              </a:pPr>
              <a:r>
                <a:rPr lang="en-ZA" sz="825" dirty="0">
                  <a:solidFill>
                    <a:schemeClr val="bg1"/>
                  </a:solidFill>
                </a:rPr>
                <a:t>GCIS Outcome:</a:t>
              </a:r>
            </a:p>
            <a:p>
              <a:pPr algn="just"/>
              <a:r>
                <a:rPr lang="en-ZA" sz="825" dirty="0">
                  <a:solidFill>
                    <a:schemeClr val="bg1"/>
                  </a:solidFill>
                </a:rPr>
                <a:t>Transformed mainstream print and digital media, advertising &amp; community </a:t>
              </a:r>
              <a:r>
                <a:rPr lang="en-US" sz="825" dirty="0">
                  <a:solidFill>
                    <a:schemeClr val="bg1"/>
                  </a:solidFill>
                </a:rPr>
                <a:t>media </a:t>
              </a:r>
            </a:p>
            <a:p>
              <a:pPr algn="ctr" defTabSz="666750">
                <a:lnSpc>
                  <a:spcPct val="90000"/>
                </a:lnSpc>
                <a:spcBef>
                  <a:spcPct val="0"/>
                </a:spcBef>
                <a:spcAft>
                  <a:spcPct val="35000"/>
                </a:spcAft>
              </a:pPr>
              <a:endParaRPr lang="en-ZA" sz="1500" dirty="0"/>
            </a:p>
          </p:txBody>
        </p:sp>
      </p:grpSp>
      <p:sp>
        <p:nvSpPr>
          <p:cNvPr id="25" name="Right Arrow 24"/>
          <p:cNvSpPr/>
          <p:nvPr/>
        </p:nvSpPr>
        <p:spPr>
          <a:xfrm>
            <a:off x="4913134" y="5180945"/>
            <a:ext cx="552450" cy="11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26" name="Rectangle 14"/>
          <p:cNvSpPr>
            <a:spLocks noChangeArrowheads="1"/>
          </p:cNvSpPr>
          <p:nvPr/>
        </p:nvSpPr>
        <p:spPr bwMode="auto">
          <a:xfrm>
            <a:off x="5919375" y="4745989"/>
            <a:ext cx="2595975" cy="161582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ZA" altLang="en-US" sz="1100" b="1" dirty="0">
                <a:latin typeface="Lato Light"/>
              </a:rPr>
              <a:t>Chapter 15 of the NDP</a:t>
            </a:r>
          </a:p>
          <a:p>
            <a:pPr algn="just" eaLnBrk="1" hangingPunct="1">
              <a:lnSpc>
                <a:spcPct val="100000"/>
              </a:lnSpc>
              <a:spcBef>
                <a:spcPct val="0"/>
              </a:spcBef>
              <a:buFontTx/>
              <a:buNone/>
            </a:pPr>
            <a:r>
              <a:rPr lang="en-ZA" altLang="en-US" sz="1100" b="1" dirty="0">
                <a:latin typeface="Lato Light"/>
              </a:rPr>
              <a:t>Facilitate the transformation in the sector :Promotes media diversity and plurality of voices</a:t>
            </a:r>
          </a:p>
          <a:p>
            <a:pPr algn="just">
              <a:lnSpc>
                <a:spcPct val="100000"/>
              </a:lnSpc>
              <a:spcBef>
                <a:spcPct val="0"/>
              </a:spcBef>
              <a:buNone/>
            </a:pPr>
            <a:endParaRPr lang="en-ZA" sz="1100" b="1" dirty="0">
              <a:latin typeface="Lato Light"/>
              <a:ea typeface="Arial Unicode MS" panose="020B0604020202020204" pitchFamily="34" charset="-128"/>
            </a:endParaRPr>
          </a:p>
          <a:p>
            <a:pPr algn="just">
              <a:lnSpc>
                <a:spcPct val="100000"/>
              </a:lnSpc>
              <a:spcBef>
                <a:spcPct val="0"/>
              </a:spcBef>
              <a:buNone/>
            </a:pPr>
            <a:r>
              <a:rPr lang="en-ZA" sz="1100" b="1" dirty="0">
                <a:latin typeface="Lato Light"/>
                <a:ea typeface="Arial Unicode MS" panose="020B0604020202020204" pitchFamily="34" charset="-128"/>
              </a:rPr>
              <a:t>It directs the MDDA’s approach when supporting and enabling content and production elements.</a:t>
            </a:r>
            <a:endParaRPr lang="en-US" sz="1100" dirty="0">
              <a:latin typeface="Lato Light"/>
            </a:endParaRPr>
          </a:p>
          <a:p>
            <a:pPr eaLnBrk="1" hangingPunct="1">
              <a:lnSpc>
                <a:spcPct val="100000"/>
              </a:lnSpc>
              <a:spcBef>
                <a:spcPct val="0"/>
              </a:spcBef>
              <a:buFontTx/>
              <a:buNone/>
            </a:pPr>
            <a:r>
              <a:rPr lang="en-ZA" altLang="en-US" sz="1100" b="1" dirty="0">
                <a:latin typeface="Lato Light"/>
              </a:rPr>
              <a:t> </a:t>
            </a:r>
          </a:p>
        </p:txBody>
      </p:sp>
      <p:sp>
        <p:nvSpPr>
          <p:cNvPr id="27" name="Right Arrow 26"/>
          <p:cNvSpPr/>
          <p:nvPr/>
        </p:nvSpPr>
        <p:spPr>
          <a:xfrm flipV="1">
            <a:off x="2722814" y="2761783"/>
            <a:ext cx="401099" cy="15717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28" name="Right Arrow 27"/>
          <p:cNvSpPr/>
          <p:nvPr/>
        </p:nvSpPr>
        <p:spPr>
          <a:xfrm>
            <a:off x="2811901" y="3863496"/>
            <a:ext cx="695096" cy="10221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30" name="Title 1"/>
          <p:cNvSpPr>
            <a:spLocks noGrp="1"/>
          </p:cNvSpPr>
          <p:nvPr>
            <p:ph type="title"/>
          </p:nvPr>
        </p:nvSpPr>
        <p:spPr>
          <a:xfrm>
            <a:off x="401782" y="118454"/>
            <a:ext cx="7380951" cy="715766"/>
          </a:xfrm>
          <a:solidFill>
            <a:schemeClr val="accent4">
              <a:lumMod val="60000"/>
              <a:lumOff val="40000"/>
            </a:schemeClr>
          </a:solidFill>
        </p:spPr>
        <p:style>
          <a:lnRef idx="0">
            <a:scrgbClr r="0" g="0" b="0"/>
          </a:lnRef>
          <a:fillRef idx="1002">
            <a:schemeClr val="lt2"/>
          </a:fillRef>
          <a:effectRef idx="0">
            <a:scrgbClr r="0" g="0" b="0"/>
          </a:effectRef>
          <a:fontRef idx="major"/>
        </p:style>
        <p:txBody>
          <a:bodyPr>
            <a:normAutofit/>
          </a:bodyPr>
          <a:lstStyle/>
          <a:p>
            <a:r>
              <a:rPr lang="en-US" sz="2700" b="1" dirty="0">
                <a:solidFill>
                  <a:schemeClr val="accent6">
                    <a:lumMod val="75000"/>
                  </a:schemeClr>
                </a:solidFill>
                <a:latin typeface="+mn-lt"/>
              </a:rPr>
              <a:t>MSF PRIORITIES LINKED TO GCIS &amp; MDDA  </a:t>
            </a:r>
            <a:endParaRPr lang="en-ZA" sz="2700" b="1" dirty="0">
              <a:solidFill>
                <a:schemeClr val="accent6">
                  <a:lumMod val="75000"/>
                </a:schemeClr>
              </a:solidFill>
              <a:latin typeface="+mn-lt"/>
            </a:endParaRPr>
          </a:p>
        </p:txBody>
      </p:sp>
      <p:grpSp>
        <p:nvGrpSpPr>
          <p:cNvPr id="31" name="Group 30"/>
          <p:cNvGrpSpPr/>
          <p:nvPr/>
        </p:nvGrpSpPr>
        <p:grpSpPr>
          <a:xfrm>
            <a:off x="1317819" y="1010149"/>
            <a:ext cx="6837921" cy="758123"/>
            <a:chOff x="1477221" y="1540478"/>
            <a:chExt cx="6403195" cy="1209449"/>
          </a:xfrm>
        </p:grpSpPr>
        <p:sp>
          <p:nvSpPr>
            <p:cNvPr id="32" name="Pentagon 31"/>
            <p:cNvSpPr/>
            <p:nvPr/>
          </p:nvSpPr>
          <p:spPr>
            <a:xfrm rot="10800000">
              <a:off x="1477221" y="1540478"/>
              <a:ext cx="6403195" cy="1209449"/>
            </a:xfrm>
            <a:prstGeom prst="homePlate">
              <a:avLst/>
            </a:prstGeom>
          </p:spPr>
          <p:style>
            <a:lnRef idx="2">
              <a:schemeClr val="accent6"/>
            </a:lnRef>
            <a:fillRef idx="1">
              <a:schemeClr val="lt1"/>
            </a:fillRef>
            <a:effectRef idx="0">
              <a:schemeClr val="accent6"/>
            </a:effectRef>
            <a:fontRef idx="minor">
              <a:schemeClr val="dk1"/>
            </a:fontRef>
          </p:style>
        </p:sp>
        <p:sp>
          <p:nvSpPr>
            <p:cNvPr id="33" name="Pentagon 4"/>
            <p:cNvSpPr txBox="1"/>
            <p:nvPr/>
          </p:nvSpPr>
          <p:spPr>
            <a:xfrm rot="21600000">
              <a:off x="1779583" y="1540478"/>
              <a:ext cx="6100833" cy="120944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33333"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12 </a:t>
              </a:r>
              <a:r>
                <a:rPr lang="en-ZA" sz="1400" kern="1200" dirty="0">
                  <a:latin typeface="Lato Light"/>
                  <a:ea typeface="Arial Unicode MS" panose="020B0604020202020204" pitchFamily="34" charset="-128"/>
                </a:rPr>
                <a:t>relates to an efficient, effective and development orientated public service. </a:t>
              </a:r>
              <a:r>
                <a:rPr lang="en-ZA" sz="1400" b="1" kern="1200" dirty="0">
                  <a:latin typeface="Lato Light"/>
                  <a:ea typeface="Arial Unicode MS" panose="020B0604020202020204" pitchFamily="34" charset="-128"/>
                </a:rPr>
                <a:t>Good corporate governance and  internal processes.</a:t>
              </a:r>
              <a:endParaRPr lang="en-US" sz="1400" b="1" kern="1200" dirty="0">
                <a:latin typeface="Lato Light"/>
              </a:endParaRPr>
            </a:p>
          </p:txBody>
        </p:sp>
      </p:grpSp>
      <p:sp>
        <p:nvSpPr>
          <p:cNvPr id="34" name="Oval 33"/>
          <p:cNvSpPr/>
          <p:nvPr/>
        </p:nvSpPr>
        <p:spPr>
          <a:xfrm>
            <a:off x="181874" y="864962"/>
            <a:ext cx="1209449" cy="1209449"/>
          </a:xfrm>
          <a:prstGeom prst="ellipse">
            <a:avLst/>
          </a:prstGeom>
          <a:blipFill>
            <a:blip r:embed="rId3"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Oval 34"/>
          <p:cNvSpPr/>
          <p:nvPr/>
        </p:nvSpPr>
        <p:spPr>
          <a:xfrm>
            <a:off x="963561" y="5123186"/>
            <a:ext cx="1209449" cy="1209449"/>
          </a:xfrm>
          <a:prstGeom prst="ellipse">
            <a:avLst/>
          </a:prstGeom>
          <a:blipFill>
            <a:blip r:embed="rId3"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91706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137B4-B04A-9046-A0B9-F575F0BEF420}"/>
              </a:ext>
            </a:extLst>
          </p:cNvPr>
          <p:cNvSpPr>
            <a:spLocks noGrp="1"/>
          </p:cNvSpPr>
          <p:nvPr>
            <p:ph type="title"/>
          </p:nvPr>
        </p:nvSpPr>
        <p:spPr/>
        <p:txBody>
          <a:bodyPr/>
          <a:lstStyle/>
          <a:p>
            <a:pPr lvl="0"/>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61989099"/>
              </p:ext>
            </p:extLst>
          </p:nvPr>
        </p:nvGraphicFramePr>
        <p:xfrm>
          <a:off x="157316" y="914400"/>
          <a:ext cx="8529484" cy="543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01782" y="98790"/>
            <a:ext cx="7380951" cy="715766"/>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STRATEGIC OBJECTIVES OF THE MDDA </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30174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137B4-B04A-9046-A0B9-F575F0BEF420}"/>
              </a:ext>
            </a:extLst>
          </p:cNvPr>
          <p:cNvSpPr>
            <a:spLocks noGrp="1"/>
          </p:cNvSpPr>
          <p:nvPr>
            <p:ph type="title"/>
          </p:nvPr>
        </p:nvSpPr>
        <p:spPr>
          <a:xfrm>
            <a:off x="628650" y="345462"/>
            <a:ext cx="7886700" cy="313300"/>
          </a:xfrm>
        </p:spPr>
        <p:txBody>
          <a:bodyPr>
            <a:normAutofit fontScale="90000"/>
          </a:bodyPr>
          <a:lstStyle/>
          <a:p>
            <a:pPr lvl="0"/>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559823" y="871896"/>
            <a:ext cx="8151557" cy="5351923"/>
          </a:xfrm>
        </p:spPr>
        <p:txBody>
          <a:bodyPr>
            <a:normAutofit fontScale="85000" lnSpcReduction="20000"/>
          </a:bodyPr>
          <a:lstStyle/>
          <a:p>
            <a:pPr algn="just"/>
            <a:r>
              <a:rPr lang="en-ZA" sz="2100" dirty="0">
                <a:latin typeface="Arial Narrow" panose="020B0606020202030204" pitchFamily="34" charset="0"/>
                <a:cs typeface="Arial" panose="020B0604020202020204" pitchFamily="34" charset="0"/>
              </a:rPr>
              <a:t>The Board should consist of nine(9)  members, appointed as per section 4(1)(a) of the MDDA, Act No 14 of 2002;</a:t>
            </a:r>
          </a:p>
          <a:p>
            <a:pPr algn="just"/>
            <a:endParaRPr lang="en-ZA" sz="2100" dirty="0">
              <a:latin typeface="Arial Narrow" panose="020B0606020202030204" pitchFamily="34" charset="0"/>
              <a:cs typeface="Arial" panose="020B0604020202020204" pitchFamily="34" charset="0"/>
            </a:endParaRPr>
          </a:p>
          <a:p>
            <a:pPr algn="just"/>
            <a:r>
              <a:rPr lang="en-ZA" sz="2100" dirty="0">
                <a:latin typeface="Arial Narrow" panose="020B0606020202030204" pitchFamily="34" charset="0"/>
                <a:cs typeface="Arial" panose="020B0604020202020204" pitchFamily="34" charset="0"/>
              </a:rPr>
              <a:t>The Chairperson and Members serve for 5 and 3 years terms respectively; </a:t>
            </a:r>
          </a:p>
          <a:p>
            <a:pPr marL="0" indent="0" algn="just">
              <a:buNone/>
            </a:pPr>
            <a:endParaRPr lang="en-ZA" sz="2100" dirty="0">
              <a:latin typeface="Arial Narrow" panose="020B0606020202030204" pitchFamily="34" charset="0"/>
              <a:cs typeface="Arial" panose="020B0604020202020204" pitchFamily="34" charset="0"/>
            </a:endParaRPr>
          </a:p>
          <a:p>
            <a:pPr algn="just"/>
            <a:r>
              <a:rPr lang="en-ZA" sz="2100" dirty="0">
                <a:latin typeface="Arial Narrow" panose="020B0606020202030204" pitchFamily="34" charset="0"/>
                <a:cs typeface="Arial" panose="020B0604020202020204" pitchFamily="34" charset="0"/>
              </a:rPr>
              <a:t>Six(6) members are appointed by the President on the recommendation of the National Assembly and three (3) are appointed by the President, taking into consideration section 15, which states that one of the members must be from the commercial print media and another from the commercial broadcast media.</a:t>
            </a:r>
          </a:p>
          <a:p>
            <a:pPr algn="just"/>
            <a:r>
              <a:rPr lang="en-ZA" sz="2100" dirty="0">
                <a:latin typeface="Arial Narrow" panose="020B0606020202030204" pitchFamily="34" charset="0"/>
                <a:cs typeface="Arial" panose="020B0604020202020204" pitchFamily="34" charset="0"/>
              </a:rPr>
              <a:t>Currently, there are seven (7) Board Members and one (1) Board vacancy. </a:t>
            </a:r>
          </a:p>
          <a:p>
            <a:pPr algn="just"/>
            <a:endParaRPr lang="en-ZA" sz="2100" dirty="0">
              <a:latin typeface="Arial Narrow" panose="020B0606020202030204" pitchFamily="34" charset="0"/>
              <a:cs typeface="Arial" panose="020B0604020202020204" pitchFamily="34" charset="0"/>
            </a:endParaRPr>
          </a:p>
          <a:p>
            <a:pPr algn="just"/>
            <a:r>
              <a:rPr lang="en-ZA" sz="2100" dirty="0">
                <a:latin typeface="Arial Narrow" panose="020B0606020202030204" pitchFamily="34" charset="0"/>
                <a:cs typeface="Arial" panose="020B0604020202020204" pitchFamily="34" charset="0"/>
              </a:rPr>
              <a:t>The government shareholder representative position on the Board is being processed and the President will appoint by no later than end of September 2022;</a:t>
            </a:r>
          </a:p>
          <a:p>
            <a:pPr algn="just"/>
            <a:endParaRPr lang="en-ZA" sz="2100" dirty="0">
              <a:latin typeface="Arial Narrow" panose="020B0606020202030204" pitchFamily="34" charset="0"/>
              <a:cs typeface="Arial" panose="020B0604020202020204" pitchFamily="34" charset="0"/>
            </a:endParaRPr>
          </a:p>
          <a:p>
            <a:pPr algn="just"/>
            <a:r>
              <a:rPr lang="en-ZA" sz="2100" dirty="0">
                <a:latin typeface="Arial Narrow" panose="020B0606020202030204" pitchFamily="34" charset="0"/>
                <a:cs typeface="Arial" panose="020B0604020202020204" pitchFamily="34" charset="0"/>
              </a:rPr>
              <a:t>The process of filling the one Board vacancy is underway, as the Minister has written to the National Assembly alerting the Speaker of the vacancy as a result of Ms. Andiswa Mcingwana resigning from the Board</a:t>
            </a:r>
          </a:p>
          <a:p>
            <a:pPr algn="just"/>
            <a:endParaRPr lang="en-ZA" sz="2100" dirty="0">
              <a:latin typeface="Arial Narrow" panose="020B0606020202030204" pitchFamily="34" charset="0"/>
              <a:cs typeface="Arial" panose="020B0604020202020204" pitchFamily="34" charset="0"/>
            </a:endParaRPr>
          </a:p>
          <a:p>
            <a:pPr algn="just"/>
            <a:r>
              <a:rPr lang="en-ZA" sz="2100" dirty="0">
                <a:latin typeface="Arial Narrow" panose="020B0606020202030204" pitchFamily="34" charset="0"/>
                <a:cs typeface="Arial" panose="020B0604020202020204" pitchFamily="34" charset="0"/>
              </a:rPr>
              <a:t>The CEO is still on suspension.</a:t>
            </a:r>
          </a:p>
          <a:p>
            <a:pPr algn="just"/>
            <a:endParaRPr lang="en-US" sz="1200" dirty="0">
              <a:latin typeface="Arial" panose="020B0604020202020204" pitchFamily="34" charset="0"/>
              <a:cs typeface="Arial" panose="020B0604020202020204" pitchFamily="34" charset="0"/>
            </a:endParaRPr>
          </a:p>
        </p:txBody>
      </p:sp>
      <p:sp>
        <p:nvSpPr>
          <p:cNvPr id="4" name="Title 1"/>
          <p:cNvSpPr txBox="1">
            <a:spLocks/>
          </p:cNvSpPr>
          <p:nvPr/>
        </p:nvSpPr>
        <p:spPr>
          <a:xfrm>
            <a:off x="401782" y="59460"/>
            <a:ext cx="7380951" cy="715766"/>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STATUS OF THE MDDA BOARD</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41951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137B4-B04A-9046-A0B9-F575F0BEF420}"/>
              </a:ext>
            </a:extLst>
          </p:cNvPr>
          <p:cNvSpPr>
            <a:spLocks noGrp="1"/>
          </p:cNvSpPr>
          <p:nvPr>
            <p:ph type="title"/>
          </p:nvPr>
        </p:nvSpPr>
        <p:spPr>
          <a:xfrm>
            <a:off x="628650" y="345462"/>
            <a:ext cx="7886700" cy="313300"/>
          </a:xfrm>
        </p:spPr>
        <p:txBody>
          <a:bodyPr>
            <a:normAutofit fontScale="90000"/>
          </a:bodyPr>
          <a:lstStyle/>
          <a:p>
            <a:pPr lvl="0"/>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559823" y="871896"/>
            <a:ext cx="8151557" cy="5351923"/>
          </a:xfrm>
        </p:spPr>
        <p:txBody>
          <a:bodyPr>
            <a:normAutofit/>
          </a:bodyPr>
          <a:lstStyle/>
          <a:p>
            <a:pPr algn="just"/>
            <a:r>
              <a:rPr lang="en-US" sz="2000" dirty="0">
                <a:solidFill>
                  <a:prstClr val="black"/>
                </a:solidFill>
                <a:latin typeface="Arial Narrow" panose="020B0606020202030204" pitchFamily="34" charset="0"/>
                <a:cs typeface="Arial" panose="020B0604020202020204" pitchFamily="34" charset="0"/>
              </a:rPr>
              <a:t>Ms Ngcingwana was appointed to serve a full 3-year term but only served less than 2 years;</a:t>
            </a:r>
          </a:p>
          <a:p>
            <a:pPr marL="0" indent="0" algn="just">
              <a:buNone/>
            </a:pPr>
            <a:endParaRPr lang="en-US" sz="2000" dirty="0">
              <a:solidFill>
                <a:prstClr val="black"/>
              </a:solidFill>
              <a:latin typeface="Arial Narrow" panose="020B0606020202030204" pitchFamily="34" charset="0"/>
              <a:cs typeface="Arial" panose="020B0604020202020204" pitchFamily="34" charset="0"/>
            </a:endParaRPr>
          </a:p>
          <a:p>
            <a:pPr algn="just"/>
            <a:r>
              <a:rPr lang="en-US" sz="2000" dirty="0">
                <a:solidFill>
                  <a:prstClr val="black"/>
                </a:solidFill>
                <a:latin typeface="Arial Narrow" panose="020B0606020202030204" pitchFamily="34" charset="0"/>
                <a:cs typeface="Arial" panose="020B0604020202020204" pitchFamily="34" charset="0"/>
              </a:rPr>
              <a:t>Ms </a:t>
            </a:r>
            <a:r>
              <a:rPr lang="en-US" sz="2000" dirty="0" err="1">
                <a:solidFill>
                  <a:prstClr val="black"/>
                </a:solidFill>
                <a:latin typeface="Arial Narrow" panose="020B0606020202030204" pitchFamily="34" charset="0"/>
                <a:cs typeface="Arial" panose="020B0604020202020204" pitchFamily="34" charset="0"/>
              </a:rPr>
              <a:t>Ngcingwana</a:t>
            </a:r>
            <a:r>
              <a:rPr lang="en-US" sz="2000" dirty="0">
                <a:solidFill>
                  <a:prstClr val="black"/>
                </a:solidFill>
                <a:latin typeface="Arial Narrow" panose="020B0606020202030204" pitchFamily="34" charset="0"/>
                <a:cs typeface="Arial" panose="020B0604020202020204" pitchFamily="34" charset="0"/>
              </a:rPr>
              <a:t> resigned and cited various governance allegations against the Board. </a:t>
            </a:r>
          </a:p>
          <a:p>
            <a:pPr marL="0" indent="0" algn="just">
              <a:buNone/>
            </a:pPr>
            <a:endParaRPr lang="en-US" sz="2000" dirty="0">
              <a:solidFill>
                <a:prstClr val="black"/>
              </a:solidFill>
              <a:latin typeface="Arial Narrow" panose="020B0606020202030204" pitchFamily="34" charset="0"/>
              <a:cs typeface="Arial" panose="020B0604020202020204" pitchFamily="34" charset="0"/>
            </a:endParaRPr>
          </a:p>
          <a:p>
            <a:pPr marL="0" indent="0" algn="just">
              <a:buNone/>
            </a:pPr>
            <a:endParaRPr lang="en-ZA" sz="1800" dirty="0">
              <a:latin typeface="Arial Narrow" panose="020B060602020203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4" name="Title 1"/>
          <p:cNvSpPr txBox="1">
            <a:spLocks/>
          </p:cNvSpPr>
          <p:nvPr/>
        </p:nvSpPr>
        <p:spPr>
          <a:xfrm>
            <a:off x="401782" y="59460"/>
            <a:ext cx="7380951" cy="715766"/>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STATUS OF THE MDDA BOARD: RESIGNATION</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224617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47500" lnSpcReduction="20000"/>
          </a:bodyPr>
          <a:lstStyle/>
          <a:p>
            <a:pPr algn="just"/>
            <a:r>
              <a:rPr lang="en-GB" sz="3300" dirty="0">
                <a:latin typeface="Arial Narrow" panose="020B0606020202030204" pitchFamily="34" charset="0"/>
              </a:rPr>
              <a:t>On 17</a:t>
            </a:r>
            <a:r>
              <a:rPr lang="en-GB" sz="3300" baseline="30000" dirty="0">
                <a:latin typeface="Arial Narrow" panose="020B0606020202030204" pitchFamily="34" charset="0"/>
              </a:rPr>
              <a:t>th</a:t>
            </a:r>
            <a:r>
              <a:rPr lang="en-GB" sz="3300" dirty="0">
                <a:latin typeface="Arial Narrow" panose="020B0606020202030204" pitchFamily="34" charset="0"/>
              </a:rPr>
              <a:t> March 2022, the Board received a letter from the Public Service Commission (PSC) on allegations of irregular extension of appointment of contract of Chief Financial Officer (CFO) by MDDA; </a:t>
            </a:r>
          </a:p>
          <a:p>
            <a:pPr algn="just"/>
            <a:r>
              <a:rPr lang="en-GB" sz="3300" dirty="0">
                <a:latin typeface="Arial Narrow" panose="020B0606020202030204" pitchFamily="34" charset="0"/>
              </a:rPr>
              <a:t>The Complaint had been written to PSC by the MDDA CEO Ms. Zukizwa Potye;</a:t>
            </a:r>
          </a:p>
          <a:p>
            <a:pPr lvl="0" algn="just"/>
            <a:r>
              <a:rPr lang="en-ZA" sz="3300" dirty="0">
                <a:latin typeface="Arial Narrow" panose="020B0606020202030204" pitchFamily="34" charset="0"/>
              </a:rPr>
              <a:t>The first complaint came in May 2021,and was received by Deputy Minister Siweya and  former Acting Minister Ntshavheni and the Portfolio Committee on Communications (PCC) regarding contractual and other human capital-related issues pertaining to the MDDA. </a:t>
            </a:r>
          </a:p>
          <a:p>
            <a:pPr lvl="0" algn="just"/>
            <a:r>
              <a:rPr lang="en-ZA" sz="3300" dirty="0">
                <a:latin typeface="Arial Narrow" panose="020B0606020202030204" pitchFamily="34" charset="0"/>
              </a:rPr>
              <a:t>On 21 May 2021, then Acting Chairperson Mathebula requested the Corporate Affairs Committee (“CAC”) of the MDDA to conduct an inquiry into these allegations.</a:t>
            </a:r>
          </a:p>
          <a:p>
            <a:pPr lvl="0" algn="just"/>
            <a:r>
              <a:rPr lang="en-ZA" sz="3300" dirty="0">
                <a:latin typeface="Arial Narrow" panose="020B0606020202030204" pitchFamily="34" charset="0"/>
              </a:rPr>
              <a:t>The CAC divided the inquiry into two phases:</a:t>
            </a:r>
          </a:p>
          <a:p>
            <a:pPr lvl="0" algn="just"/>
            <a:endParaRPr lang="en-ZA" sz="3300" dirty="0">
              <a:latin typeface="Arial Narrow" panose="020B0606020202030204" pitchFamily="34" charset="0"/>
            </a:endParaRPr>
          </a:p>
          <a:p>
            <a:pPr marL="457200" lvl="1" indent="0" algn="just">
              <a:buNone/>
            </a:pPr>
            <a:r>
              <a:rPr lang="en-ZA" sz="3300" dirty="0">
                <a:latin typeface="Arial Narrow" panose="020B0606020202030204" pitchFamily="34" charset="0"/>
              </a:rPr>
              <a:t> </a:t>
            </a:r>
            <a:r>
              <a:rPr lang="en-ZA" sz="3300" b="1" dirty="0">
                <a:latin typeface="Arial Narrow" panose="020B0606020202030204" pitchFamily="34" charset="0"/>
              </a:rPr>
              <a:t>Phase I</a:t>
            </a:r>
            <a:r>
              <a:rPr lang="en-ZA" sz="3300" dirty="0">
                <a:latin typeface="Arial Narrow" panose="020B0606020202030204" pitchFamily="34" charset="0"/>
              </a:rPr>
              <a:t> related to the complaint that the CFO was irregularly appointed to a permanent position; and</a:t>
            </a:r>
          </a:p>
          <a:p>
            <a:pPr marL="457200" lvl="1" indent="0" algn="just">
              <a:buNone/>
            </a:pPr>
            <a:r>
              <a:rPr lang="en-ZA" sz="3300" dirty="0">
                <a:latin typeface="Arial Narrow" panose="020B0606020202030204" pitchFamily="34" charset="0"/>
              </a:rPr>
              <a:t> </a:t>
            </a:r>
            <a:r>
              <a:rPr lang="en-ZA" sz="3300" b="1" dirty="0">
                <a:latin typeface="Arial Narrow" panose="020B0606020202030204" pitchFamily="34" charset="0"/>
              </a:rPr>
              <a:t>Phase II</a:t>
            </a:r>
            <a:r>
              <a:rPr lang="en-ZA" sz="3300" dirty="0">
                <a:latin typeface="Arial Narrow" panose="020B0606020202030204" pitchFamily="34" charset="0"/>
              </a:rPr>
              <a:t> dealt with the remaining complaints.</a:t>
            </a:r>
          </a:p>
          <a:p>
            <a:pPr lvl="1" algn="just"/>
            <a:endParaRPr lang="en-ZA" sz="3300" dirty="0">
              <a:latin typeface="Arial Narrow" panose="020B0606020202030204" pitchFamily="34" charset="0"/>
            </a:endParaRPr>
          </a:p>
          <a:p>
            <a:pPr algn="just"/>
            <a:r>
              <a:rPr lang="en-GB" sz="3300" b="1" dirty="0">
                <a:latin typeface="Arial Narrow" panose="020B0606020202030204" pitchFamily="34" charset="0"/>
              </a:rPr>
              <a:t>Phase I </a:t>
            </a:r>
            <a:r>
              <a:rPr lang="en-GB" sz="3300" dirty="0">
                <a:latin typeface="Arial Narrow" panose="020B0606020202030204" pitchFamily="34" charset="0"/>
              </a:rPr>
              <a:t>Report was presented to the Board on the 4</a:t>
            </a:r>
            <a:r>
              <a:rPr lang="en-GB" sz="3300" baseline="30000" dirty="0">
                <a:latin typeface="Arial Narrow" panose="020B0606020202030204" pitchFamily="34" charset="0"/>
              </a:rPr>
              <a:t>th</a:t>
            </a:r>
            <a:r>
              <a:rPr lang="en-GB" sz="3300" dirty="0">
                <a:latin typeface="Arial Narrow" panose="020B0606020202030204" pitchFamily="34" charset="0"/>
              </a:rPr>
              <a:t> June 2021. </a:t>
            </a:r>
          </a:p>
          <a:p>
            <a:pPr algn="just"/>
            <a:r>
              <a:rPr lang="en-GB" sz="3300" dirty="0">
                <a:latin typeface="Arial Narrow" panose="020B0606020202030204" pitchFamily="34" charset="0"/>
              </a:rPr>
              <a:t>The Report considered several documents and interviews including interviewing Ms Potye.</a:t>
            </a:r>
          </a:p>
          <a:p>
            <a:pPr algn="just"/>
            <a:endParaRPr lang="en-GB" sz="3300" dirty="0">
              <a:latin typeface="Arial Narrow" panose="020B0606020202030204" pitchFamily="34" charset="0"/>
            </a:endParaRPr>
          </a:p>
          <a:p>
            <a:pPr algn="just"/>
            <a:r>
              <a:rPr lang="en-GB" sz="3800" dirty="0">
                <a:latin typeface="Arial Narrow" panose="020B0606020202030204" pitchFamily="34" charset="0"/>
              </a:rPr>
              <a:t>The Report  found a submission to a Board meeting dated October 2018, and which included a request (paragraph 3.4 Chief Financial Officer’s appointment)</a:t>
            </a:r>
            <a:r>
              <a:rPr lang="en-GB" sz="3800" i="1" dirty="0">
                <a:latin typeface="Arial Narrow" panose="020B0606020202030204" pitchFamily="34" charset="0"/>
              </a:rPr>
              <a:t> “The position of CFO was filled mid-September 2018, after a successful recruitment process.</a:t>
            </a:r>
            <a:endParaRPr lang="en-ZA" sz="3800" dirty="0">
              <a:latin typeface="Arial Narrow" panose="020B0606020202030204" pitchFamily="34" charset="0"/>
            </a:endParaRPr>
          </a:p>
          <a:p>
            <a:endParaRPr lang="en-ZA" sz="2300" dirty="0">
              <a:solidFill>
                <a:srgbClr val="000000"/>
              </a:solidFill>
              <a:latin typeface="Arial Narrow" panose="020B0606020202030204" pitchFamily="34" charset="0"/>
              <a:ea typeface="MS Mincho"/>
            </a:endParaRPr>
          </a:p>
          <a:p>
            <a:endParaRPr lang="en-US" sz="1200"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STATUS OF THE MDDA BOARD: BOARD ACTIONS &amp;RESPONSE</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63092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0857F-F88A-6244-B94F-6B744E2FB50B}"/>
              </a:ext>
            </a:extLst>
          </p:cNvPr>
          <p:cNvSpPr>
            <a:spLocks noGrp="1"/>
          </p:cNvSpPr>
          <p:nvPr>
            <p:ph idx="1"/>
          </p:nvPr>
        </p:nvSpPr>
        <p:spPr>
          <a:xfrm>
            <a:off x="628650" y="960385"/>
            <a:ext cx="7886700" cy="5204439"/>
          </a:xfrm>
        </p:spPr>
        <p:txBody>
          <a:bodyPr>
            <a:normAutofit fontScale="62500" lnSpcReduction="20000"/>
          </a:bodyPr>
          <a:lstStyle/>
          <a:p>
            <a:pPr lvl="0" algn="just"/>
            <a:r>
              <a:rPr lang="en-GB" sz="2900" dirty="0">
                <a:latin typeface="Arial Narrow" panose="020B0606020202030204" pitchFamily="34" charset="0"/>
              </a:rPr>
              <a:t>The Board meeting dated, 8 March 2021, was</a:t>
            </a:r>
            <a:r>
              <a:rPr lang="en-ZA" i="1" dirty="0">
                <a:latin typeface="Arial Narrow" panose="020B0606020202030204" pitchFamily="34" charset="0"/>
              </a:rPr>
              <a:t> requested to ratify this </a:t>
            </a:r>
            <a:r>
              <a:rPr lang="en-ZA" b="1" i="1" dirty="0">
                <a:latin typeface="Arial Narrow" panose="020B0606020202030204" pitchFamily="34" charset="0"/>
              </a:rPr>
              <a:t>permanent</a:t>
            </a:r>
            <a:r>
              <a:rPr lang="en-ZA" i="1" dirty="0">
                <a:latin typeface="Arial Narrow" panose="020B0606020202030204" pitchFamily="34" charset="0"/>
              </a:rPr>
              <a:t> appointment and the </a:t>
            </a:r>
            <a:r>
              <a:rPr lang="en-ZA" dirty="0">
                <a:latin typeface="Arial Narrow" panose="020B0606020202030204" pitchFamily="34" charset="0"/>
              </a:rPr>
              <a:t>report from Ms Potye was provided to the PSC.</a:t>
            </a:r>
          </a:p>
          <a:p>
            <a:pPr lvl="0" algn="just"/>
            <a:r>
              <a:rPr lang="en-ZA" dirty="0">
                <a:latin typeface="Arial Narrow" panose="020B0606020202030204" pitchFamily="34" charset="0"/>
              </a:rPr>
              <a:t>The Report by CAC also found that that Ms Potye, in her capacity as then Acting CEO, signed the CFO’s letter of appointment on 1 September 2018, which letter is silent to the term of the CFO’s appointment and, therefore, on the face of it constitutes a permanent appointment.</a:t>
            </a:r>
          </a:p>
          <a:p>
            <a:pPr lvl="0" algn="just"/>
            <a:r>
              <a:rPr lang="en-ZA" dirty="0">
                <a:latin typeface="Arial Narrow" panose="020B0606020202030204" pitchFamily="34" charset="0"/>
              </a:rPr>
              <a:t>The report further revealed that Ms Potye failed to ensure that the said CFO has a signed employment contract.</a:t>
            </a:r>
          </a:p>
          <a:p>
            <a:pPr lvl="0" algn="just"/>
            <a:endParaRPr lang="en-ZA" dirty="0">
              <a:latin typeface="Arial Narrow" panose="020B0606020202030204" pitchFamily="34" charset="0"/>
            </a:endParaRPr>
          </a:p>
          <a:p>
            <a:pPr lvl="0" algn="just"/>
            <a:r>
              <a:rPr lang="en-ZA" dirty="0">
                <a:latin typeface="Arial Narrow" panose="020B0606020202030204" pitchFamily="34" charset="0"/>
              </a:rPr>
              <a:t> The Report noted that CEO for the first time informed the Board, by means of the CAC interviews, that the CFO never had a signed employment contract and still does not have such a signed employment contract. </a:t>
            </a:r>
          </a:p>
          <a:p>
            <a:pPr lvl="0" algn="just"/>
            <a:endParaRPr lang="en-ZA" dirty="0">
              <a:latin typeface="Arial Narrow" panose="020B0606020202030204" pitchFamily="34" charset="0"/>
            </a:endParaRPr>
          </a:p>
          <a:p>
            <a:pPr lvl="0" algn="just"/>
            <a:r>
              <a:rPr lang="en-ZA" dirty="0">
                <a:latin typeface="Arial Narrow" panose="020B0606020202030204" pitchFamily="34" charset="0"/>
              </a:rPr>
              <a:t> CEO also informed CAC that the CFO maintains that he applied for a permanent position and that the previous financial manager (Mr Mutsvedu) had instructed that a recruitment agency headhunt for suitable CFO candidates on the basis that the successful candidate would be appointed on a permanent basis.</a:t>
            </a:r>
          </a:p>
          <a:p>
            <a:pPr lvl="0" algn="just"/>
            <a:endParaRPr lang="en-ZA" dirty="0">
              <a:latin typeface="Arial Narrow" panose="020B0606020202030204" pitchFamily="34" charset="0"/>
            </a:endParaRPr>
          </a:p>
          <a:p>
            <a:pPr lvl="0" algn="just"/>
            <a:r>
              <a:rPr lang="en-ZA" dirty="0">
                <a:latin typeface="Arial Narrow" panose="020B0606020202030204" pitchFamily="34" charset="0"/>
              </a:rPr>
              <a:t>The net result therefore was that the CFO had applied for a permanent position, hence the aforesaid recommendation of Ms Potye, and the MDDA also appointed the CFO on a permanent basis, as per the letter of appointment signed by Ms Potye </a:t>
            </a:r>
          </a:p>
          <a:p>
            <a:pPr algn="just"/>
            <a:endParaRPr lang="en-US" sz="1200" dirty="0">
              <a:latin typeface="Arial Narrow" panose="020B0606020202030204" pitchFamily="34" charset="0"/>
              <a:cs typeface="Arial" panose="020B0604020202020204" pitchFamily="34" charset="0"/>
            </a:endParaRPr>
          </a:p>
        </p:txBody>
      </p:sp>
      <p:sp>
        <p:nvSpPr>
          <p:cNvPr id="5" name="Title 1"/>
          <p:cNvSpPr txBox="1">
            <a:spLocks noGrp="1"/>
          </p:cNvSpPr>
          <p:nvPr>
            <p:ph type="title"/>
          </p:nvPr>
        </p:nvSpPr>
        <p:spPr>
          <a:xfrm>
            <a:off x="628650" y="247137"/>
            <a:ext cx="7886700" cy="568940"/>
          </a:xfrm>
          <a:prstGeom prst="rect">
            <a:avLst/>
          </a:prstGeom>
          <a:solidFill>
            <a:schemeClr val="accent4">
              <a:lumMod val="60000"/>
              <a:lumOff val="40000"/>
            </a:schemeClr>
          </a:solidFill>
        </p:spPr>
        <p:style>
          <a:lnRef idx="0">
            <a:scrgbClr r="0" g="0" b="0"/>
          </a:lnRef>
          <a:fillRef idx="1002">
            <a:schemeClr val="lt2"/>
          </a:fillRef>
          <a:effectRef idx="0">
            <a:scrgbClr r="0" g="0" b="0"/>
          </a:effectRef>
          <a:fontRef idx="major"/>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700" b="1" dirty="0">
                <a:solidFill>
                  <a:schemeClr val="accent6">
                    <a:lumMod val="75000"/>
                  </a:schemeClr>
                </a:solidFill>
                <a:latin typeface="+mn-lt"/>
              </a:rPr>
              <a:t>STATUS OF THE MDDA BOARD: BOARD ACTIONS &amp;RESPONSE</a:t>
            </a:r>
            <a:endParaRPr lang="en-ZA" sz="2700" b="1" dirty="0">
              <a:solidFill>
                <a:schemeClr val="accent6">
                  <a:lumMod val="75000"/>
                </a:schemeClr>
              </a:solidFill>
              <a:latin typeface="+mn-lt"/>
            </a:endParaRPr>
          </a:p>
        </p:txBody>
      </p:sp>
    </p:spTree>
    <p:extLst>
      <p:ext uri="{BB962C8B-B14F-4D97-AF65-F5344CB8AC3E}">
        <p14:creationId xmlns:p14="http://schemas.microsoft.com/office/powerpoint/2010/main" xmlns="" val="1099867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d369cd7-02a5-4c53-8b2f-229b88b2066e">3TQ36SETNXMZ-9-4240</_dlc_DocId>
    <_dlc_DocIdUrl xmlns="dd369cd7-02a5-4c53-8b2f-229b88b2066e">
      <Url>http://ecms.gcis.gov.za/_layouts/15/DocIdRedir.aspx?ID=3TQ36SETNXMZ-9-4240</Url>
      <Description>3TQ36SETNXMZ-9-4240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D8B7E9ADCE6AF48A3A2CB34BF3C06AB" ma:contentTypeVersion="5" ma:contentTypeDescription="Create a new document." ma:contentTypeScope="" ma:versionID="f9255bfda85f7bf5e80baa6eb2d63155">
  <xsd:schema xmlns:xsd="http://www.w3.org/2001/XMLSchema" xmlns:xs="http://www.w3.org/2001/XMLSchema" xmlns:p="http://schemas.microsoft.com/office/2006/metadata/properties" xmlns:ns2="dd369cd7-02a5-4c53-8b2f-229b88b2066e" targetNamespace="http://schemas.microsoft.com/office/2006/metadata/properties" ma:root="true" ma:fieldsID="4874a3f862c21d5018138b7256dc56c1" ns2:_="">
    <xsd:import namespace="dd369cd7-02a5-4c53-8b2f-229b88b2066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69cd7-02a5-4c53-8b2f-229b88b206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8555BD-01AF-426C-8773-6EC551CF47E9}">
  <ds:schemaRefs>
    <ds:schemaRef ds:uri="http://schemas.microsoft.com/office/2006/metadata/properties"/>
    <ds:schemaRef ds:uri="dd369cd7-02a5-4c53-8b2f-229b88b2066e"/>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A47EB1B-FC01-4EC6-966B-FA942E93F851}">
  <ds:schemaRefs>
    <ds:schemaRef ds:uri="http://schemas.microsoft.com/sharepoint/v3/contenttype/forms"/>
  </ds:schemaRefs>
</ds:datastoreItem>
</file>

<file path=customXml/itemProps3.xml><?xml version="1.0" encoding="utf-8"?>
<ds:datastoreItem xmlns:ds="http://schemas.openxmlformats.org/officeDocument/2006/customXml" ds:itemID="{F9D9E9C2-1CCB-4D20-AD3E-DAE382C71503}">
  <ds:schemaRefs>
    <ds:schemaRef ds:uri="http://schemas.microsoft.com/sharepoint/events"/>
  </ds:schemaRefs>
</ds:datastoreItem>
</file>

<file path=customXml/itemProps4.xml><?xml version="1.0" encoding="utf-8"?>
<ds:datastoreItem xmlns:ds="http://schemas.openxmlformats.org/officeDocument/2006/customXml" ds:itemID="{C60EC631-A005-419A-8881-210B307F6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69cd7-02a5-4c53-8b2f-229b88b20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2535</TotalTime>
  <Words>2303</Words>
  <Application>Microsoft Office PowerPoint</Application>
  <PresentationFormat>On-screen Show (4:3)</PresentationFormat>
  <Paragraphs>205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Governance challenges at the MDDA</vt:lpstr>
      <vt:lpstr>Directorate</vt:lpstr>
      <vt:lpstr>BACKGROUND TO GCIS </vt:lpstr>
      <vt:lpstr>MSF PRIORITIES LINKED TO GCIS &amp; MDDA  </vt:lpstr>
      <vt:lpstr> </vt:lpstr>
      <vt:lpstr> </vt:lpstr>
      <vt:lpstr> </vt:lpstr>
      <vt:lpstr>STATUS OF THE MDDA BOARD: BOARD ACTIONS &amp;RESPONSE</vt:lpstr>
      <vt:lpstr>STATUS OF THE MDDA BOARD: BOARD ACTIONS &amp;RESPONSE</vt:lpstr>
      <vt:lpstr>STATUS OF THE MDDA BOARD: BOARD ACTIONS &amp;RESPONSE</vt:lpstr>
      <vt:lpstr>STATUS OF THE MDDA BOARD: CEO SUSPENSION</vt:lpstr>
      <vt:lpstr>RELATIONSHIP BETWEEN MINISTER AND MDDA BOARD </vt:lpstr>
      <vt:lpstr>INTERVENTION BY THE SHAREHOLDER </vt:lpstr>
      <vt:lpstr>INTERVENTION BY THE SHAREHOLDER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127</cp:revision>
  <cp:lastPrinted>2022-08-08T13:01:29Z</cp:lastPrinted>
  <dcterms:created xsi:type="dcterms:W3CDTF">2020-01-30T15:33:37Z</dcterms:created>
  <dcterms:modified xsi:type="dcterms:W3CDTF">2022-08-24T13:28:29Z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0x0101000D8B7E9ADCE6AF48A3A2CB34BF3C06AB</vt:lpwstr>
  </property>
  <property fmtid="{D5CDD505-2E9C-101B-9397-08002B2CF9AE}" pid="3" name="_dlc_DocIdItemGuid">
    <vt:lpwstr>035e3ae2-6757-487d-8b73-924aa3b3f101</vt:lpwstr>
  </property>
</Properties>
</file>