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4"/>
    <p:sldMasterId id="2147484123" r:id="rId5"/>
    <p:sldMasterId id="2147484062" r:id="rId6"/>
    <p:sldMasterId id="2147484092" r:id="rId7"/>
    <p:sldMasterId id="2147484135" r:id="rId8"/>
  </p:sldMasterIdLst>
  <p:notesMasterIdLst>
    <p:notesMasterId r:id="rId34"/>
  </p:notesMasterIdLst>
  <p:handoutMasterIdLst>
    <p:handoutMasterId r:id="rId35"/>
  </p:handoutMasterIdLst>
  <p:sldIdLst>
    <p:sldId id="1003" r:id="rId9"/>
    <p:sldId id="1257" r:id="rId10"/>
    <p:sldId id="1258" r:id="rId11"/>
    <p:sldId id="1259" r:id="rId12"/>
    <p:sldId id="1260" r:id="rId13"/>
    <p:sldId id="1267" r:id="rId14"/>
    <p:sldId id="1261" r:id="rId15"/>
    <p:sldId id="1262" r:id="rId16"/>
    <p:sldId id="1263" r:id="rId17"/>
    <p:sldId id="1264" r:id="rId18"/>
    <p:sldId id="1266" r:id="rId19"/>
    <p:sldId id="1265" r:id="rId20"/>
    <p:sldId id="1268" r:id="rId21"/>
    <p:sldId id="1276" r:id="rId22"/>
    <p:sldId id="1278" r:id="rId23"/>
    <p:sldId id="1279" r:id="rId24"/>
    <p:sldId id="1280" r:id="rId25"/>
    <p:sldId id="1269" r:id="rId26"/>
    <p:sldId id="1270" r:id="rId27"/>
    <p:sldId id="1271" r:id="rId28"/>
    <p:sldId id="1272" r:id="rId29"/>
    <p:sldId id="1273" r:id="rId30"/>
    <p:sldId id="1275" r:id="rId31"/>
    <p:sldId id="1274" r:id="rId32"/>
    <p:sldId id="312" r:id="rId3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04A880D3-FA0C-4234-B657-65AADA7733FF}">
          <p14:sldIdLst>
            <p14:sldId id="1003"/>
            <p14:sldId id="1257"/>
            <p14:sldId id="1258"/>
            <p14:sldId id="1259"/>
            <p14:sldId id="1260"/>
            <p14:sldId id="1267"/>
            <p14:sldId id="1261"/>
            <p14:sldId id="1262"/>
            <p14:sldId id="1263"/>
            <p14:sldId id="1264"/>
            <p14:sldId id="1266"/>
            <p14:sldId id="1265"/>
            <p14:sldId id="1268"/>
            <p14:sldId id="1276"/>
            <p14:sldId id="1278"/>
            <p14:sldId id="1279"/>
            <p14:sldId id="1280"/>
            <p14:sldId id="1269"/>
            <p14:sldId id="1270"/>
            <p14:sldId id="1271"/>
            <p14:sldId id="1272"/>
            <p14:sldId id="1273"/>
            <p14:sldId id="1275"/>
            <p14:sldId id="1274"/>
            <p14:sldId id="312"/>
          </p14:sldIdLst>
        </p14:section>
      </p14:sectionLst>
    </p:ex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hudu Mathobo" initials="MM" lastIdx="1" clrIdx="0">
    <p:extLst>
      <p:ext uri="{19B8F6BF-5375-455C-9EA6-DF929625EA0E}">
        <p15:presenceInfo xmlns:p15="http://schemas.microsoft.com/office/powerpoint/2012/main" xmlns="" userId="S::Mashudu@mdda.org.za::382f1e12-b393-475b-a91f-3bd8e60e65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46C0A"/>
    <a:srgbClr val="F79645"/>
    <a:srgbClr val="FBCAA2"/>
    <a:srgbClr val="006600"/>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C8E4F5-FE94-4CB2-8E4F-313EA7598076}" v="101" dt="2022-06-28T10:57:28.7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3447" autoAdjust="0"/>
  </p:normalViewPr>
  <p:slideViewPr>
    <p:cSldViewPr>
      <p:cViewPr varScale="1">
        <p:scale>
          <a:sx n="68" d="100"/>
          <a:sy n="68" d="100"/>
        </p:scale>
        <p:origin x="-162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4" d="100"/>
          <a:sy n="44" d="100"/>
        </p:scale>
        <p:origin x="2852" y="4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commentAuthors" Target="commentAuthor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1"/>
            <a:ext cx="2946400" cy="496888"/>
          </a:xfrm>
          <a:prstGeom prst="rect">
            <a:avLst/>
          </a:prstGeom>
        </p:spPr>
        <p:txBody>
          <a:bodyPr vert="horz" lIns="91440" tIns="45720" rIns="91440" bIns="45720" rtlCol="0"/>
          <a:lstStyle>
            <a:lvl1pPr algn="r">
              <a:defRPr sz="1200"/>
            </a:lvl1pPr>
          </a:lstStyle>
          <a:p>
            <a:fld id="{99E8F0E6-C493-4CE9-A810-A841DD79801F}" type="datetimeFigureOut">
              <a:rPr lang="en-ZA" smtClean="0"/>
              <a:pPr/>
              <a:t>2022/08/24</a:t>
            </a:fld>
            <a:endParaRPr lang="en-ZA" dirty="0"/>
          </a:p>
        </p:txBody>
      </p:sp>
      <p:sp>
        <p:nvSpPr>
          <p:cNvPr id="4" name="Footer Placeholder 3"/>
          <p:cNvSpPr>
            <a:spLocks noGrp="1"/>
          </p:cNvSpPr>
          <p:nvPr>
            <p:ph type="ftr" sz="quarter" idx="2"/>
          </p:nvPr>
        </p:nvSpPr>
        <p:spPr>
          <a:xfrm>
            <a:off x="0" y="9429754"/>
            <a:ext cx="2946400" cy="496888"/>
          </a:xfrm>
          <a:prstGeom prst="rect">
            <a:avLst/>
          </a:prstGeom>
        </p:spPr>
        <p:txBody>
          <a:bodyPr vert="horz" lIns="91440" tIns="45720" rIns="91440" bIns="45720" rtlCol="0" anchor="b"/>
          <a:lstStyle>
            <a:lvl1pPr algn="l">
              <a:defRPr sz="1200"/>
            </a:lvl1pPr>
          </a:lstStyle>
          <a:p>
            <a:r>
              <a:rPr lang="en-US"/>
              <a:t>MDDA Q1 PERFORMANCE AND EXPENDITURE REPORT 2021/22</a:t>
            </a:r>
            <a:endParaRPr lang="en-ZA" dirty="0"/>
          </a:p>
        </p:txBody>
      </p:sp>
      <p:sp>
        <p:nvSpPr>
          <p:cNvPr id="5" name="Slide Number Placeholder 4"/>
          <p:cNvSpPr>
            <a:spLocks noGrp="1"/>
          </p:cNvSpPr>
          <p:nvPr>
            <p:ph type="sldNum" sz="quarter" idx="3"/>
          </p:nvPr>
        </p:nvSpPr>
        <p:spPr>
          <a:xfrm>
            <a:off x="3849688" y="9429754"/>
            <a:ext cx="2946400" cy="496888"/>
          </a:xfrm>
          <a:prstGeom prst="rect">
            <a:avLst/>
          </a:prstGeom>
        </p:spPr>
        <p:txBody>
          <a:bodyPr vert="horz" lIns="91440" tIns="45720" rIns="91440" bIns="45720" rtlCol="0" anchor="b"/>
          <a:lstStyle>
            <a:lvl1pPr algn="r">
              <a:defRPr sz="1200"/>
            </a:lvl1pPr>
          </a:lstStyle>
          <a:p>
            <a:fld id="{67FC0CB5-DC0F-4CE2-ABAC-3BF380D7FD8C}" type="slidenum">
              <a:rPr lang="en-ZA" smtClean="0"/>
              <a:pPr/>
              <a:t>‹#›</a:t>
            </a:fld>
            <a:endParaRPr lang="en-ZA" dirty="0"/>
          </a:p>
        </p:txBody>
      </p:sp>
    </p:spTree>
    <p:extLst>
      <p:ext uri="{BB962C8B-B14F-4D97-AF65-F5344CB8AC3E}">
        <p14:creationId xmlns:p14="http://schemas.microsoft.com/office/powerpoint/2010/main" xmlns="" val="63367233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50" y="0"/>
            <a:ext cx="2945659" cy="496332"/>
          </a:xfrm>
          <a:prstGeom prst="rect">
            <a:avLst/>
          </a:prstGeom>
        </p:spPr>
        <p:txBody>
          <a:bodyPr vert="horz" lIns="91440" tIns="45720" rIns="91440" bIns="45720" rtlCol="0"/>
          <a:lstStyle>
            <a:lvl1pPr algn="r">
              <a:defRPr sz="1200"/>
            </a:lvl1pPr>
          </a:lstStyle>
          <a:p>
            <a:fld id="{E004777E-3CDA-405E-BC52-55B0A6F924EE}" type="datetimeFigureOut">
              <a:rPr lang="en-ZA" smtClean="0"/>
              <a:pPr/>
              <a:t>2022/08/24</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6"/>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Slide Number Placeholder 6"/>
          <p:cNvSpPr>
            <a:spLocks noGrp="1"/>
          </p:cNvSpPr>
          <p:nvPr>
            <p:ph type="sldNum" sz="quarter" idx="5"/>
          </p:nvPr>
        </p:nvSpPr>
        <p:spPr>
          <a:xfrm>
            <a:off x="3850450" y="9428586"/>
            <a:ext cx="2945659" cy="496332"/>
          </a:xfrm>
          <a:prstGeom prst="rect">
            <a:avLst/>
          </a:prstGeom>
        </p:spPr>
        <p:txBody>
          <a:bodyPr vert="horz" lIns="91440" tIns="45720" rIns="91440" bIns="45720" rtlCol="0" anchor="b"/>
          <a:lstStyle>
            <a:lvl1pPr algn="r">
              <a:defRPr sz="1200"/>
            </a:lvl1pPr>
          </a:lstStyle>
          <a:p>
            <a:fld id="{0049A417-51B3-47A2-9A45-97E932A3240D}" type="slidenum">
              <a:rPr lang="en-ZA" smtClean="0"/>
              <a:pPr/>
              <a:t>‹#›</a:t>
            </a:fld>
            <a:endParaRPr lang="en-ZA" dirty="0"/>
          </a:p>
        </p:txBody>
      </p:sp>
      <p:sp>
        <p:nvSpPr>
          <p:cNvPr id="6" name="Footer Placeholder 5">
            <a:extLst>
              <a:ext uri="{FF2B5EF4-FFF2-40B4-BE49-F238E27FC236}">
                <a16:creationId xmlns:a16="http://schemas.microsoft.com/office/drawing/2014/main" xmlns="" id="{9EF8E79D-0490-4CE6-BCAA-14626DAEC57E}"/>
              </a:ext>
            </a:extLst>
          </p:cNvPr>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Tree>
    <p:extLst>
      <p:ext uri="{BB962C8B-B14F-4D97-AF65-F5344CB8AC3E}">
        <p14:creationId xmlns:p14="http://schemas.microsoft.com/office/powerpoint/2010/main" xmlns="" val="414605092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0049A417-51B3-47A2-9A45-97E932A3240D}" type="slidenum">
              <a:rPr lang="en-ZA" smtClean="0"/>
              <a:pPr/>
              <a:t>1</a:t>
            </a:fld>
            <a:endParaRPr lang="en-ZA" dirty="0"/>
          </a:p>
        </p:txBody>
      </p:sp>
      <p:sp>
        <p:nvSpPr>
          <p:cNvPr id="6" name="Footer Placeholder 5">
            <a:extLst>
              <a:ext uri="{FF2B5EF4-FFF2-40B4-BE49-F238E27FC236}">
                <a16:creationId xmlns:a16="http://schemas.microsoft.com/office/drawing/2014/main" xmlns="" id="{271965A3-BA54-4799-A0B1-D47819E3F0C9}"/>
              </a:ext>
            </a:extLst>
          </p:cNvPr>
          <p:cNvSpPr>
            <a:spLocks noGrp="1"/>
          </p:cNvSpPr>
          <p:nvPr>
            <p:ph type="ftr" sz="quarter" idx="4"/>
          </p:nvPr>
        </p:nvSpPr>
        <p:spPr/>
        <p:txBody>
          <a:bodyPr/>
          <a:lstStyle/>
          <a:p>
            <a:endParaRPr lang="en-ZA"/>
          </a:p>
        </p:txBody>
      </p:sp>
    </p:spTree>
    <p:extLst>
      <p:ext uri="{BB962C8B-B14F-4D97-AF65-F5344CB8AC3E}">
        <p14:creationId xmlns:p14="http://schemas.microsoft.com/office/powerpoint/2010/main" xmlns="" val="2274800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049A417-51B3-47A2-9A45-97E932A3240D}" type="slidenum">
              <a:rPr lang="en-ZA" smtClean="0"/>
              <a:pPr/>
              <a:t>24</a:t>
            </a:fld>
            <a:endParaRPr lang="en-ZA" dirty="0"/>
          </a:p>
        </p:txBody>
      </p:sp>
      <p:sp>
        <p:nvSpPr>
          <p:cNvPr id="5" name="Footer Placeholder 4"/>
          <p:cNvSpPr>
            <a:spLocks noGrp="1"/>
          </p:cNvSpPr>
          <p:nvPr>
            <p:ph type="ftr" sz="quarter" idx="4"/>
          </p:nvPr>
        </p:nvSpPr>
        <p:spPr/>
        <p:txBody>
          <a:bodyPr/>
          <a:lstStyle/>
          <a:p>
            <a:endParaRPr lang="en-ZA"/>
          </a:p>
        </p:txBody>
      </p:sp>
    </p:spTree>
    <p:extLst>
      <p:ext uri="{BB962C8B-B14F-4D97-AF65-F5344CB8AC3E}">
        <p14:creationId xmlns:p14="http://schemas.microsoft.com/office/powerpoint/2010/main" xmlns="" val="2436019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BAC12FB-205D-496A-829F-942F59A056E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2226974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5E0BFFC-8D92-4980-80AF-4F6590FB2DB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688048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00BD85-D9CE-41BA-A454-64386F04515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651037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xmlns=""/>
              </a:ext>
            </a:extLst>
          </a:blip>
          <a:srcRect/>
          <a:stretch>
            <a:fillRect/>
          </a:stretch>
        </p:blipFill>
        <p:spPr bwMode="auto">
          <a:xfrm>
            <a:off x="8378828" y="233368"/>
            <a:ext cx="688975" cy="676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defRPr sz="2700" b="1">
                <a:solidFill>
                  <a:schemeClr val="tx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6"/>
            <a:ext cx="2133600" cy="365125"/>
          </a:xfrm>
        </p:spPr>
        <p:txBody>
          <a:bodyPr/>
          <a:lstStyle>
            <a:lvl1pPr>
              <a:defRPr sz="1500">
                <a:latin typeface="Arial" panose="020B0604020202020204" pitchFamily="34" charset="0"/>
                <a:cs typeface="Arial" panose="020B0604020202020204" pitchFamily="34" charset="0"/>
              </a:defRPr>
            </a:lvl1pPr>
          </a:lstStyle>
          <a:p>
            <a:pPr>
              <a:defRPr/>
            </a:pPr>
            <a:fld id="{25E0BFFC-8D92-4980-80AF-4F6590FB2DB3}"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TextBox 5">
            <a:extLst>
              <a:ext uri="{FF2B5EF4-FFF2-40B4-BE49-F238E27FC236}">
                <a16:creationId xmlns:a16="http://schemas.microsoft.com/office/drawing/2014/main" xmlns="" id="{55224C6B-85DD-4FFC-A09D-DEFFD06EAC11}"/>
              </a:ext>
            </a:extLst>
          </p:cNvPr>
          <p:cNvSpPr txBox="1"/>
          <p:nvPr userDrawn="1"/>
        </p:nvSpPr>
        <p:spPr>
          <a:xfrm>
            <a:off x="457200" y="6356354"/>
            <a:ext cx="4937760" cy="19620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675"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2020/21  MDDA Q3 PRESENTATION</a:t>
            </a:r>
          </a:p>
        </p:txBody>
      </p:sp>
      <p:cxnSp>
        <p:nvCxnSpPr>
          <p:cNvPr id="4" name="Straight Connector 3">
            <a:extLst>
              <a:ext uri="{FF2B5EF4-FFF2-40B4-BE49-F238E27FC236}">
                <a16:creationId xmlns:a16="http://schemas.microsoft.com/office/drawing/2014/main" xmlns="" id="{CDFDB037-0B2B-48DF-A42B-9BE30EFA6A18}"/>
              </a:ext>
            </a:extLst>
          </p:cNvPr>
          <p:cNvCxnSpPr/>
          <p:nvPr userDrawn="1"/>
        </p:nvCxnSpPr>
        <p:spPr>
          <a:xfrm>
            <a:off x="0" y="11430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8495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0" y="2780928"/>
            <a:ext cx="9144000" cy="1143000"/>
          </a:xfrm>
          <a:prstGeom prst="rect">
            <a:avLst/>
          </a:prstGeom>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68580" tIns="34290" rIns="68580" bIns="34290" numCol="1" anchor="ctr" anchorCtr="0" compatLnSpc="1">
            <a:prstTxWarp prst="textNoShape">
              <a:avLst/>
            </a:prstTxWarp>
          </a:bodyP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fontAlgn="auto">
              <a:spcAft>
                <a:spcPts val="0"/>
              </a:spcAft>
              <a:defRPr/>
            </a:pPr>
            <a:endParaRPr lang="en-ZA" sz="2400" dirty="0">
              <a:solidFill>
                <a:prstClr val="white"/>
              </a:solidFill>
            </a:endParaRPr>
          </a:p>
          <a:p>
            <a:pPr fontAlgn="auto">
              <a:spcAft>
                <a:spcPts val="0"/>
              </a:spcAft>
              <a:defRPr/>
            </a:pPr>
            <a:endParaRPr lang="en-US" sz="2250" b="1" i="1" dirty="0">
              <a:solidFill>
                <a:prstClr val="black"/>
              </a:solidFill>
            </a:endParaRPr>
          </a:p>
        </p:txBody>
      </p:sp>
      <p:sp>
        <p:nvSpPr>
          <p:cNvPr id="2" name="Date Placeholder 3"/>
          <p:cNvSpPr>
            <a:spLocks noGrp="1"/>
          </p:cNvSpPr>
          <p:nvPr>
            <p:ph type="dt" sz="half" idx="10"/>
          </p:nvPr>
        </p:nvSpPr>
        <p:spPr>
          <a:xfrm>
            <a:off x="457200" y="6356356"/>
            <a:ext cx="1738536" cy="365125"/>
          </a:xfr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sz="1500">
                <a:latin typeface="Arial" panose="020B0604020202020204" pitchFamily="34" charset="0"/>
                <a:cs typeface="Arial" panose="020B0604020202020204" pitchFamily="34" charset="0"/>
              </a:defRPr>
            </a:lvl1pPr>
          </a:lstStyle>
          <a:p>
            <a:pPr>
              <a:defRPr/>
            </a:pPr>
            <a:fld id="{D5EBA67E-7B4D-4AB0-BEA8-28D80A74962E}" type="slidenum">
              <a:rPr lang="en-US" smtClean="0">
                <a:solidFill>
                  <a:prstClr val="black">
                    <a:tint val="75000"/>
                  </a:prstClr>
                </a:solidFill>
              </a:rPr>
              <a:pPr>
                <a:defRPr/>
              </a:pPr>
              <a:t>‹#›</a:t>
            </a:fld>
            <a:endParaRPr lang="en-US" dirty="0">
              <a:solidFill>
                <a:prstClr val="black">
                  <a:tint val="75000"/>
                </a:prstClr>
              </a:solidFill>
            </a:endParaRPr>
          </a:p>
        </p:txBody>
      </p:sp>
      <p:pic>
        <p:nvPicPr>
          <p:cNvPr id="5" name="Picture 3"/>
          <p:cNvPicPr>
            <a:picLocks noChangeAspect="1" noChangeArrowheads="1"/>
          </p:cNvPicPr>
          <p:nvPr userDrawn="1"/>
        </p:nvPicPr>
        <p:blipFill>
          <a:blip r:embed="rId2" cstate="email">
            <a:extLst>
              <a:ext uri="{28A0092B-C50C-407E-A947-70E740481C1C}">
                <a14:useLocalDpi xmlns:a14="http://schemas.microsoft.com/office/drawing/2010/main" xmlns=""/>
              </a:ext>
            </a:extLst>
          </a:blip>
          <a:srcRect/>
          <a:stretch>
            <a:fillRect/>
          </a:stretch>
        </p:blipFill>
        <p:spPr bwMode="auto">
          <a:xfrm>
            <a:off x="8245156" y="3023424"/>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1"/>
          <p:cNvSpPr>
            <a:spLocks noGrp="1"/>
          </p:cNvSpPr>
          <p:nvPr>
            <p:ph type="title"/>
          </p:nvPr>
        </p:nvSpPr>
        <p:spPr>
          <a:xfrm>
            <a:off x="323528" y="2790056"/>
            <a:ext cx="8229600" cy="1143000"/>
          </a:xfrm>
        </p:spPr>
        <p:txBody>
          <a:bodyPr/>
          <a:lstStyle>
            <a:lvl1pPr>
              <a:defRPr sz="2700" b="1">
                <a:solidFill>
                  <a:schemeClr val="bg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Tree>
    <p:extLst>
      <p:ext uri="{BB962C8B-B14F-4D97-AF65-F5344CB8AC3E}">
        <p14:creationId xmlns:p14="http://schemas.microsoft.com/office/powerpoint/2010/main" xmlns="" val="1678078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378828" y="233368"/>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lgn="l">
              <a:defRPr sz="3000" b="0">
                <a:solidFill>
                  <a:schemeClr val="tx1"/>
                </a:solidFill>
                <a:latin typeface="Arial" panose="020B0604020202020204" pitchFamily="34" charset="0"/>
                <a:ea typeface="Arial Unicode MS" pitchFamily="34" charset="-128"/>
                <a:cs typeface="Arial" panose="020B0604020202020204" pitchFamily="34" charset="0"/>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6"/>
            <a:ext cx="2133600" cy="365125"/>
          </a:xfrm>
        </p:spPr>
        <p:txBody>
          <a:bodyPr/>
          <a:lstStyle>
            <a:lvl1pPr>
              <a:defRPr sz="1500">
                <a:latin typeface="Arial" panose="020B0604020202020204" pitchFamily="34" charset="0"/>
                <a:cs typeface="Arial" panose="020B0604020202020204" pitchFamily="34" charset="0"/>
              </a:defRPr>
            </a:lvl1pPr>
          </a:lstStyle>
          <a:p>
            <a:pPr>
              <a:defRPr/>
            </a:pPr>
            <a:fld id="{25E0BFFC-8D92-4980-80AF-4F6590FB2DB3}" type="slidenum">
              <a:rPr lang="en-US" smtClean="0"/>
              <a:pPr>
                <a:defRPr/>
              </a:pPr>
              <a:t>‹#›</a:t>
            </a:fld>
            <a:endParaRPr lang="en-US" dirty="0"/>
          </a:p>
        </p:txBody>
      </p:sp>
      <p:sp>
        <p:nvSpPr>
          <p:cNvPr id="8" name="Text Placeholder 2">
            <a:extLst>
              <a:ext uri="{FF2B5EF4-FFF2-40B4-BE49-F238E27FC236}">
                <a16:creationId xmlns:a16="http://schemas.microsoft.com/office/drawing/2014/main" xmlns="" id="{F90776B0-C322-43B7-9E24-46B2679BE61B}"/>
              </a:ext>
            </a:extLst>
          </p:cNvPr>
          <p:cNvSpPr>
            <a:spLocks noGrp="1"/>
          </p:cNvSpPr>
          <p:nvPr>
            <p:ph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1865583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74D48-FA75-4EE2-BA3B-45EF12400B6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ZA"/>
          </a:p>
        </p:txBody>
      </p:sp>
      <p:sp>
        <p:nvSpPr>
          <p:cNvPr id="3" name="Subtitle 2">
            <a:extLst>
              <a:ext uri="{FF2B5EF4-FFF2-40B4-BE49-F238E27FC236}">
                <a16:creationId xmlns:a16="http://schemas.microsoft.com/office/drawing/2014/main" xmlns="" id="{081E6FF4-D832-45E2-84E6-B62F7811617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2E62A218-6A3B-49DF-943D-E1CE1787EF00}"/>
              </a:ext>
            </a:extLst>
          </p:cNvPr>
          <p:cNvSpPr>
            <a:spLocks noGrp="1"/>
          </p:cNvSpPr>
          <p:nvPr>
            <p:ph type="dt" sz="half" idx="10"/>
          </p:nvPr>
        </p:nvSpPr>
        <p:spPr/>
        <p:txBody>
          <a:bodyPr/>
          <a:lstStyle/>
          <a:p>
            <a:fld id="{21D83C38-D2F0-489B-AF28-4E3A8D13DCCD}" type="datetimeFigureOut">
              <a:rPr lang="en-ZA" smtClean="0"/>
              <a:pPr/>
              <a:t>2022/08/24</a:t>
            </a:fld>
            <a:endParaRPr lang="en-ZA"/>
          </a:p>
        </p:txBody>
      </p:sp>
      <p:sp>
        <p:nvSpPr>
          <p:cNvPr id="5" name="Footer Placeholder 4">
            <a:extLst>
              <a:ext uri="{FF2B5EF4-FFF2-40B4-BE49-F238E27FC236}">
                <a16:creationId xmlns:a16="http://schemas.microsoft.com/office/drawing/2014/main" xmlns="" id="{52CFA54D-3762-4E07-8807-37ABFD9602F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3D54BFB8-762F-4B5A-9A93-F5279D9DC44B}"/>
              </a:ext>
            </a:extLst>
          </p:cNvPr>
          <p:cNvSpPr>
            <a:spLocks noGrp="1"/>
          </p:cNvSpPr>
          <p:nvPr>
            <p:ph type="sldNum" sz="quarter" idx="12"/>
          </p:nvPr>
        </p:nvSpPr>
        <p:spPr/>
        <p:txBody>
          <a:bodyPr/>
          <a:lstStyle/>
          <a:p>
            <a:fld id="{58C65A21-B9A1-4374-9E44-61581F0B10BA}" type="slidenum">
              <a:rPr lang="en-ZA" smtClean="0"/>
              <a:pPr/>
              <a:t>‹#›</a:t>
            </a:fld>
            <a:endParaRPr lang="en-ZA"/>
          </a:p>
        </p:txBody>
      </p:sp>
    </p:spTree>
    <p:extLst>
      <p:ext uri="{BB962C8B-B14F-4D97-AF65-F5344CB8AC3E}">
        <p14:creationId xmlns:p14="http://schemas.microsoft.com/office/powerpoint/2010/main" xmlns="" val="417896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3D41CD-F59F-4B2F-BE31-92DA8EB990CC}"/>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753B7852-4B02-4A70-83F5-EF2C3E7D8F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DA2CDCC2-459C-485D-88CF-28B2F9730213}"/>
              </a:ext>
            </a:extLst>
          </p:cNvPr>
          <p:cNvSpPr>
            <a:spLocks noGrp="1"/>
          </p:cNvSpPr>
          <p:nvPr>
            <p:ph type="dt" sz="half" idx="10"/>
          </p:nvPr>
        </p:nvSpPr>
        <p:spPr/>
        <p:txBody>
          <a:bodyPr/>
          <a:lstStyle/>
          <a:p>
            <a:fld id="{21D83C38-D2F0-489B-AF28-4E3A8D13DCCD}" type="datetimeFigureOut">
              <a:rPr lang="en-ZA" smtClean="0"/>
              <a:pPr/>
              <a:t>2022/08/24</a:t>
            </a:fld>
            <a:endParaRPr lang="en-ZA"/>
          </a:p>
        </p:txBody>
      </p:sp>
      <p:sp>
        <p:nvSpPr>
          <p:cNvPr id="5" name="Footer Placeholder 4">
            <a:extLst>
              <a:ext uri="{FF2B5EF4-FFF2-40B4-BE49-F238E27FC236}">
                <a16:creationId xmlns:a16="http://schemas.microsoft.com/office/drawing/2014/main" xmlns="" id="{290B5EB4-39C3-45BB-8E9F-922AE1C1035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F1ADB782-A16A-436D-B3F9-CF897BA30C39}"/>
              </a:ext>
            </a:extLst>
          </p:cNvPr>
          <p:cNvSpPr>
            <a:spLocks noGrp="1"/>
          </p:cNvSpPr>
          <p:nvPr>
            <p:ph type="sldNum" sz="quarter" idx="12"/>
          </p:nvPr>
        </p:nvSpPr>
        <p:spPr/>
        <p:txBody>
          <a:bodyPr/>
          <a:lstStyle/>
          <a:p>
            <a:fld id="{58C65A21-B9A1-4374-9E44-61581F0B10BA}" type="slidenum">
              <a:rPr lang="en-ZA" smtClean="0"/>
              <a:pPr/>
              <a:t>‹#›</a:t>
            </a:fld>
            <a:endParaRPr lang="en-ZA"/>
          </a:p>
        </p:txBody>
      </p:sp>
    </p:spTree>
    <p:extLst>
      <p:ext uri="{BB962C8B-B14F-4D97-AF65-F5344CB8AC3E}">
        <p14:creationId xmlns:p14="http://schemas.microsoft.com/office/powerpoint/2010/main" xmlns="" val="563896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DB4E8B-45AC-4E4B-ADF6-98FD8BD879B0}"/>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xmlns="" id="{BF00AEFD-A8AE-4E78-8096-51EE5D941977}"/>
              </a:ext>
            </a:extLst>
          </p:cNvPr>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C4137B6-DAE5-443A-AB52-27BB6B1C69B2}"/>
              </a:ext>
            </a:extLst>
          </p:cNvPr>
          <p:cNvSpPr>
            <a:spLocks noGrp="1"/>
          </p:cNvSpPr>
          <p:nvPr>
            <p:ph type="dt" sz="half" idx="10"/>
          </p:nvPr>
        </p:nvSpPr>
        <p:spPr/>
        <p:txBody>
          <a:bodyPr/>
          <a:lstStyle/>
          <a:p>
            <a:fld id="{21D83C38-D2F0-489B-AF28-4E3A8D13DCCD}" type="datetimeFigureOut">
              <a:rPr lang="en-ZA" smtClean="0"/>
              <a:pPr/>
              <a:t>2022/08/24</a:t>
            </a:fld>
            <a:endParaRPr lang="en-ZA"/>
          </a:p>
        </p:txBody>
      </p:sp>
      <p:sp>
        <p:nvSpPr>
          <p:cNvPr id="5" name="Footer Placeholder 4">
            <a:extLst>
              <a:ext uri="{FF2B5EF4-FFF2-40B4-BE49-F238E27FC236}">
                <a16:creationId xmlns:a16="http://schemas.microsoft.com/office/drawing/2014/main" xmlns="" id="{DEF9F303-6E7D-4941-AE09-9F08329568F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80FDFDDB-EF9A-4195-98CF-1153177F2CA5}"/>
              </a:ext>
            </a:extLst>
          </p:cNvPr>
          <p:cNvSpPr>
            <a:spLocks noGrp="1"/>
          </p:cNvSpPr>
          <p:nvPr>
            <p:ph type="sldNum" sz="quarter" idx="12"/>
          </p:nvPr>
        </p:nvSpPr>
        <p:spPr/>
        <p:txBody>
          <a:bodyPr/>
          <a:lstStyle/>
          <a:p>
            <a:fld id="{58C65A21-B9A1-4374-9E44-61581F0B10BA}" type="slidenum">
              <a:rPr lang="en-ZA" smtClean="0"/>
              <a:pPr/>
              <a:t>‹#›</a:t>
            </a:fld>
            <a:endParaRPr lang="en-ZA"/>
          </a:p>
        </p:txBody>
      </p:sp>
    </p:spTree>
    <p:extLst>
      <p:ext uri="{BB962C8B-B14F-4D97-AF65-F5344CB8AC3E}">
        <p14:creationId xmlns:p14="http://schemas.microsoft.com/office/powerpoint/2010/main" xmlns="" val="16333788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557A7B-01F4-48D2-B7AF-5D2FEF597BE0}"/>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B387640E-C6ED-46BF-B678-615B52A1C930}"/>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A4EB2BB9-FA02-4066-8921-1DB767A776BB}"/>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4C8D16E4-54BB-4BE4-878C-166A7E606792}"/>
              </a:ext>
            </a:extLst>
          </p:cNvPr>
          <p:cNvSpPr>
            <a:spLocks noGrp="1"/>
          </p:cNvSpPr>
          <p:nvPr>
            <p:ph type="dt" sz="half" idx="10"/>
          </p:nvPr>
        </p:nvSpPr>
        <p:spPr/>
        <p:txBody>
          <a:bodyPr/>
          <a:lstStyle/>
          <a:p>
            <a:fld id="{21D83C38-D2F0-489B-AF28-4E3A8D13DCCD}" type="datetimeFigureOut">
              <a:rPr lang="en-ZA" smtClean="0"/>
              <a:pPr/>
              <a:t>2022/08/24</a:t>
            </a:fld>
            <a:endParaRPr lang="en-ZA"/>
          </a:p>
        </p:txBody>
      </p:sp>
      <p:sp>
        <p:nvSpPr>
          <p:cNvPr id="6" name="Footer Placeholder 5">
            <a:extLst>
              <a:ext uri="{FF2B5EF4-FFF2-40B4-BE49-F238E27FC236}">
                <a16:creationId xmlns:a16="http://schemas.microsoft.com/office/drawing/2014/main" xmlns="" id="{1C25EE66-27D7-4860-B934-8EE605C78FE3}"/>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3D5FA51E-B9EF-44C0-B11B-352F1C6E48B0}"/>
              </a:ext>
            </a:extLst>
          </p:cNvPr>
          <p:cNvSpPr>
            <a:spLocks noGrp="1"/>
          </p:cNvSpPr>
          <p:nvPr>
            <p:ph type="sldNum" sz="quarter" idx="12"/>
          </p:nvPr>
        </p:nvSpPr>
        <p:spPr/>
        <p:txBody>
          <a:bodyPr/>
          <a:lstStyle/>
          <a:p>
            <a:fld id="{58C65A21-B9A1-4374-9E44-61581F0B10BA}" type="slidenum">
              <a:rPr lang="en-ZA" smtClean="0"/>
              <a:pPr/>
              <a:t>‹#›</a:t>
            </a:fld>
            <a:endParaRPr lang="en-ZA"/>
          </a:p>
        </p:txBody>
      </p:sp>
    </p:spTree>
    <p:extLst>
      <p:ext uri="{BB962C8B-B14F-4D97-AF65-F5344CB8AC3E}">
        <p14:creationId xmlns:p14="http://schemas.microsoft.com/office/powerpoint/2010/main" xmlns="" val="17292881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9C1386-36AA-418F-89D2-904D9C492450}"/>
              </a:ext>
            </a:extLst>
          </p:cNvPr>
          <p:cNvSpPr>
            <a:spLocks noGrp="1"/>
          </p:cNvSpPr>
          <p:nvPr>
            <p:ph type="title"/>
          </p:nvPr>
        </p:nvSpPr>
        <p:spPr>
          <a:xfrm>
            <a:off x="630238" y="365127"/>
            <a:ext cx="78867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5682CD25-C915-4AF9-AC31-51846A291B11}"/>
              </a:ext>
            </a:extLst>
          </p:cNvPr>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5D6B5DC-F6DB-452D-88D0-F31BE26C1839}"/>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B9F1B647-26E5-4F00-AA94-382631FBBE39}"/>
              </a:ext>
            </a:extLst>
          </p:cNvPr>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CAFA6D20-05BC-4584-8BC7-CB182D7AE2F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1D9A2EBE-DC64-4A43-A578-1387778B7656}"/>
              </a:ext>
            </a:extLst>
          </p:cNvPr>
          <p:cNvSpPr>
            <a:spLocks noGrp="1"/>
          </p:cNvSpPr>
          <p:nvPr>
            <p:ph type="dt" sz="half" idx="10"/>
          </p:nvPr>
        </p:nvSpPr>
        <p:spPr/>
        <p:txBody>
          <a:bodyPr/>
          <a:lstStyle/>
          <a:p>
            <a:fld id="{21D83C38-D2F0-489B-AF28-4E3A8D13DCCD}" type="datetimeFigureOut">
              <a:rPr lang="en-ZA" smtClean="0"/>
              <a:pPr/>
              <a:t>2022/08/24</a:t>
            </a:fld>
            <a:endParaRPr lang="en-ZA"/>
          </a:p>
        </p:txBody>
      </p:sp>
      <p:sp>
        <p:nvSpPr>
          <p:cNvPr id="8" name="Footer Placeholder 7">
            <a:extLst>
              <a:ext uri="{FF2B5EF4-FFF2-40B4-BE49-F238E27FC236}">
                <a16:creationId xmlns:a16="http://schemas.microsoft.com/office/drawing/2014/main" xmlns="" id="{CCC9489F-0C3A-40F0-950E-BA1B667E512E}"/>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xmlns="" id="{C47E10ED-1090-4EDC-9081-21F939482682}"/>
              </a:ext>
            </a:extLst>
          </p:cNvPr>
          <p:cNvSpPr>
            <a:spLocks noGrp="1"/>
          </p:cNvSpPr>
          <p:nvPr>
            <p:ph type="sldNum" sz="quarter" idx="12"/>
          </p:nvPr>
        </p:nvSpPr>
        <p:spPr/>
        <p:txBody>
          <a:bodyPr/>
          <a:lstStyle/>
          <a:p>
            <a:fld id="{58C65A21-B9A1-4374-9E44-61581F0B10BA}" type="slidenum">
              <a:rPr lang="en-ZA" smtClean="0"/>
              <a:pPr/>
              <a:t>‹#›</a:t>
            </a:fld>
            <a:endParaRPr lang="en-ZA"/>
          </a:p>
        </p:txBody>
      </p:sp>
    </p:spTree>
    <p:extLst>
      <p:ext uri="{BB962C8B-B14F-4D97-AF65-F5344CB8AC3E}">
        <p14:creationId xmlns:p14="http://schemas.microsoft.com/office/powerpoint/2010/main" xmlns="" val="527040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EFE87D6-28AE-4488-BDD1-2DD6D741DE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21211998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B78742-068F-4290-826A-FE4AC5A05AF0}"/>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95F99C26-FC38-4E09-A9B6-B4EC2759B0DE}"/>
              </a:ext>
            </a:extLst>
          </p:cNvPr>
          <p:cNvSpPr>
            <a:spLocks noGrp="1"/>
          </p:cNvSpPr>
          <p:nvPr>
            <p:ph type="dt" sz="half" idx="10"/>
          </p:nvPr>
        </p:nvSpPr>
        <p:spPr/>
        <p:txBody>
          <a:bodyPr/>
          <a:lstStyle/>
          <a:p>
            <a:fld id="{21D83C38-D2F0-489B-AF28-4E3A8D13DCCD}" type="datetimeFigureOut">
              <a:rPr lang="en-ZA" smtClean="0"/>
              <a:pPr/>
              <a:t>2022/08/24</a:t>
            </a:fld>
            <a:endParaRPr lang="en-ZA"/>
          </a:p>
        </p:txBody>
      </p:sp>
      <p:sp>
        <p:nvSpPr>
          <p:cNvPr id="4" name="Footer Placeholder 3">
            <a:extLst>
              <a:ext uri="{FF2B5EF4-FFF2-40B4-BE49-F238E27FC236}">
                <a16:creationId xmlns:a16="http://schemas.microsoft.com/office/drawing/2014/main" xmlns="" id="{EB7FA64C-758F-475C-A639-65F9C65F64FA}"/>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xmlns="" id="{07BC74FB-9CF5-452D-8ED6-18048F1A47F2}"/>
              </a:ext>
            </a:extLst>
          </p:cNvPr>
          <p:cNvSpPr>
            <a:spLocks noGrp="1"/>
          </p:cNvSpPr>
          <p:nvPr>
            <p:ph type="sldNum" sz="quarter" idx="12"/>
          </p:nvPr>
        </p:nvSpPr>
        <p:spPr/>
        <p:txBody>
          <a:bodyPr/>
          <a:lstStyle/>
          <a:p>
            <a:fld id="{58C65A21-B9A1-4374-9E44-61581F0B10BA}" type="slidenum">
              <a:rPr lang="en-ZA" smtClean="0"/>
              <a:pPr/>
              <a:t>‹#›</a:t>
            </a:fld>
            <a:endParaRPr lang="en-ZA"/>
          </a:p>
        </p:txBody>
      </p:sp>
    </p:spTree>
    <p:extLst>
      <p:ext uri="{BB962C8B-B14F-4D97-AF65-F5344CB8AC3E}">
        <p14:creationId xmlns:p14="http://schemas.microsoft.com/office/powerpoint/2010/main" xmlns="" val="13039459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B11218A-4896-45C1-8C55-49A9C62DF18A}"/>
              </a:ext>
            </a:extLst>
          </p:cNvPr>
          <p:cNvSpPr>
            <a:spLocks noGrp="1"/>
          </p:cNvSpPr>
          <p:nvPr>
            <p:ph type="dt" sz="half" idx="10"/>
          </p:nvPr>
        </p:nvSpPr>
        <p:spPr/>
        <p:txBody>
          <a:bodyPr/>
          <a:lstStyle/>
          <a:p>
            <a:fld id="{21D83C38-D2F0-489B-AF28-4E3A8D13DCCD}" type="datetimeFigureOut">
              <a:rPr lang="en-ZA" smtClean="0"/>
              <a:pPr/>
              <a:t>2022/08/24</a:t>
            </a:fld>
            <a:endParaRPr lang="en-ZA"/>
          </a:p>
        </p:txBody>
      </p:sp>
      <p:sp>
        <p:nvSpPr>
          <p:cNvPr id="3" name="Footer Placeholder 2">
            <a:extLst>
              <a:ext uri="{FF2B5EF4-FFF2-40B4-BE49-F238E27FC236}">
                <a16:creationId xmlns:a16="http://schemas.microsoft.com/office/drawing/2014/main" xmlns="" id="{0A90FE50-2A23-4BF8-B302-E3921545F5F6}"/>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xmlns="" id="{E8568C25-293B-4E6F-8CAA-0179C81C2C5B}"/>
              </a:ext>
            </a:extLst>
          </p:cNvPr>
          <p:cNvSpPr>
            <a:spLocks noGrp="1"/>
          </p:cNvSpPr>
          <p:nvPr>
            <p:ph type="sldNum" sz="quarter" idx="12"/>
          </p:nvPr>
        </p:nvSpPr>
        <p:spPr/>
        <p:txBody>
          <a:bodyPr/>
          <a:lstStyle/>
          <a:p>
            <a:fld id="{58C65A21-B9A1-4374-9E44-61581F0B10BA}" type="slidenum">
              <a:rPr lang="en-ZA" smtClean="0"/>
              <a:pPr/>
              <a:t>‹#›</a:t>
            </a:fld>
            <a:endParaRPr lang="en-ZA"/>
          </a:p>
        </p:txBody>
      </p:sp>
    </p:spTree>
    <p:extLst>
      <p:ext uri="{BB962C8B-B14F-4D97-AF65-F5344CB8AC3E}">
        <p14:creationId xmlns:p14="http://schemas.microsoft.com/office/powerpoint/2010/main" xmlns="" val="1274245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6494FC-4D94-415C-A3D5-E88EF378F9B6}"/>
              </a:ext>
            </a:extLst>
          </p:cNvPr>
          <p:cNvSpPr>
            <a:spLocks noGrp="1"/>
          </p:cNvSpPr>
          <p:nvPr>
            <p:ph type="title"/>
          </p:nvPr>
        </p:nvSpPr>
        <p:spPr>
          <a:xfrm>
            <a:off x="630239" y="457200"/>
            <a:ext cx="2949575" cy="1600200"/>
          </a:xfrm>
        </p:spPr>
        <p:txBody>
          <a:bodyPr anchor="b"/>
          <a:lstStyle>
            <a:lvl1pPr>
              <a:defRPr sz="24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FD01C072-6999-4224-84CA-A2530502F388}"/>
              </a:ext>
            </a:extLst>
          </p:cNvPr>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580E8BBD-C6DC-42C7-A883-64E4D29F1F21}"/>
              </a:ext>
            </a:extLst>
          </p:cNvPr>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ECA4EEEA-2CA5-45E3-88EF-CD492BE4C8FE}"/>
              </a:ext>
            </a:extLst>
          </p:cNvPr>
          <p:cNvSpPr>
            <a:spLocks noGrp="1"/>
          </p:cNvSpPr>
          <p:nvPr>
            <p:ph type="dt" sz="half" idx="10"/>
          </p:nvPr>
        </p:nvSpPr>
        <p:spPr/>
        <p:txBody>
          <a:bodyPr/>
          <a:lstStyle/>
          <a:p>
            <a:fld id="{21D83C38-D2F0-489B-AF28-4E3A8D13DCCD}" type="datetimeFigureOut">
              <a:rPr lang="en-ZA" smtClean="0"/>
              <a:pPr/>
              <a:t>2022/08/24</a:t>
            </a:fld>
            <a:endParaRPr lang="en-ZA"/>
          </a:p>
        </p:txBody>
      </p:sp>
      <p:sp>
        <p:nvSpPr>
          <p:cNvPr id="6" name="Footer Placeholder 5">
            <a:extLst>
              <a:ext uri="{FF2B5EF4-FFF2-40B4-BE49-F238E27FC236}">
                <a16:creationId xmlns:a16="http://schemas.microsoft.com/office/drawing/2014/main" xmlns="" id="{4C543C99-B92F-472C-82D1-97FE8DD5B149}"/>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C3043DCD-C80E-4F24-9E98-D9FF7B270B8F}"/>
              </a:ext>
            </a:extLst>
          </p:cNvPr>
          <p:cNvSpPr>
            <a:spLocks noGrp="1"/>
          </p:cNvSpPr>
          <p:nvPr>
            <p:ph type="sldNum" sz="quarter" idx="12"/>
          </p:nvPr>
        </p:nvSpPr>
        <p:spPr/>
        <p:txBody>
          <a:bodyPr/>
          <a:lstStyle/>
          <a:p>
            <a:fld id="{58C65A21-B9A1-4374-9E44-61581F0B10BA}" type="slidenum">
              <a:rPr lang="en-ZA" smtClean="0"/>
              <a:pPr/>
              <a:t>‹#›</a:t>
            </a:fld>
            <a:endParaRPr lang="en-ZA"/>
          </a:p>
        </p:txBody>
      </p:sp>
    </p:spTree>
    <p:extLst>
      <p:ext uri="{BB962C8B-B14F-4D97-AF65-F5344CB8AC3E}">
        <p14:creationId xmlns:p14="http://schemas.microsoft.com/office/powerpoint/2010/main" xmlns="" val="548283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34779D-93E5-4C7B-BF1B-463BCBC32407}"/>
              </a:ext>
            </a:extLst>
          </p:cNvPr>
          <p:cNvSpPr>
            <a:spLocks noGrp="1"/>
          </p:cNvSpPr>
          <p:nvPr>
            <p:ph type="title"/>
          </p:nvPr>
        </p:nvSpPr>
        <p:spPr>
          <a:xfrm>
            <a:off x="630239" y="457200"/>
            <a:ext cx="2949575" cy="1600200"/>
          </a:xfrm>
        </p:spPr>
        <p:txBody>
          <a:bodyPr anchor="b"/>
          <a:lstStyle>
            <a:lvl1pPr>
              <a:defRPr sz="24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xmlns="" id="{420EAF6C-6C9B-4B7C-AC24-AF32889B9769}"/>
              </a:ext>
            </a:extLst>
          </p:cNvPr>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a:extLst>
              <a:ext uri="{FF2B5EF4-FFF2-40B4-BE49-F238E27FC236}">
                <a16:creationId xmlns:a16="http://schemas.microsoft.com/office/drawing/2014/main" xmlns="" id="{5AD821CD-F15E-4F14-8E58-A38A48FB9A7D}"/>
              </a:ext>
            </a:extLst>
          </p:cNvPr>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A94A7763-9984-4DEC-9A23-906DBFBDE1F0}"/>
              </a:ext>
            </a:extLst>
          </p:cNvPr>
          <p:cNvSpPr>
            <a:spLocks noGrp="1"/>
          </p:cNvSpPr>
          <p:nvPr>
            <p:ph type="dt" sz="half" idx="10"/>
          </p:nvPr>
        </p:nvSpPr>
        <p:spPr/>
        <p:txBody>
          <a:bodyPr/>
          <a:lstStyle/>
          <a:p>
            <a:fld id="{21D83C38-D2F0-489B-AF28-4E3A8D13DCCD}" type="datetimeFigureOut">
              <a:rPr lang="en-ZA" smtClean="0"/>
              <a:pPr/>
              <a:t>2022/08/24</a:t>
            </a:fld>
            <a:endParaRPr lang="en-ZA"/>
          </a:p>
        </p:txBody>
      </p:sp>
      <p:sp>
        <p:nvSpPr>
          <p:cNvPr id="6" name="Footer Placeholder 5">
            <a:extLst>
              <a:ext uri="{FF2B5EF4-FFF2-40B4-BE49-F238E27FC236}">
                <a16:creationId xmlns:a16="http://schemas.microsoft.com/office/drawing/2014/main" xmlns="" id="{B012C7E7-8791-47CE-974F-38BDF331DB4F}"/>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31B5C509-C3AC-4151-AE93-EC3FBC71CB72}"/>
              </a:ext>
            </a:extLst>
          </p:cNvPr>
          <p:cNvSpPr>
            <a:spLocks noGrp="1"/>
          </p:cNvSpPr>
          <p:nvPr>
            <p:ph type="sldNum" sz="quarter" idx="12"/>
          </p:nvPr>
        </p:nvSpPr>
        <p:spPr/>
        <p:txBody>
          <a:bodyPr/>
          <a:lstStyle/>
          <a:p>
            <a:fld id="{58C65A21-B9A1-4374-9E44-61581F0B10BA}" type="slidenum">
              <a:rPr lang="en-ZA" smtClean="0"/>
              <a:pPr/>
              <a:t>‹#›</a:t>
            </a:fld>
            <a:endParaRPr lang="en-ZA"/>
          </a:p>
        </p:txBody>
      </p:sp>
    </p:spTree>
    <p:extLst>
      <p:ext uri="{BB962C8B-B14F-4D97-AF65-F5344CB8AC3E}">
        <p14:creationId xmlns:p14="http://schemas.microsoft.com/office/powerpoint/2010/main" xmlns="" val="5093500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F374A9-03EA-494E-9EC7-AED38974B9B2}"/>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A648A9EB-9A7D-445B-8810-39D5A0F298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FDEB0BFB-6778-4DF5-B4F3-65563E190B4C}"/>
              </a:ext>
            </a:extLst>
          </p:cNvPr>
          <p:cNvSpPr>
            <a:spLocks noGrp="1"/>
          </p:cNvSpPr>
          <p:nvPr>
            <p:ph type="dt" sz="half" idx="10"/>
          </p:nvPr>
        </p:nvSpPr>
        <p:spPr/>
        <p:txBody>
          <a:bodyPr/>
          <a:lstStyle/>
          <a:p>
            <a:fld id="{21D83C38-D2F0-489B-AF28-4E3A8D13DCCD}" type="datetimeFigureOut">
              <a:rPr lang="en-ZA" smtClean="0"/>
              <a:pPr/>
              <a:t>2022/08/24</a:t>
            </a:fld>
            <a:endParaRPr lang="en-ZA"/>
          </a:p>
        </p:txBody>
      </p:sp>
      <p:sp>
        <p:nvSpPr>
          <p:cNvPr id="5" name="Footer Placeholder 4">
            <a:extLst>
              <a:ext uri="{FF2B5EF4-FFF2-40B4-BE49-F238E27FC236}">
                <a16:creationId xmlns:a16="http://schemas.microsoft.com/office/drawing/2014/main" xmlns="" id="{061383C1-FCB9-4781-A382-62B4D0EB8BF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58D0FB79-E2FE-48AE-95D7-AD0F023C693B}"/>
              </a:ext>
            </a:extLst>
          </p:cNvPr>
          <p:cNvSpPr>
            <a:spLocks noGrp="1"/>
          </p:cNvSpPr>
          <p:nvPr>
            <p:ph type="sldNum" sz="quarter" idx="12"/>
          </p:nvPr>
        </p:nvSpPr>
        <p:spPr/>
        <p:txBody>
          <a:bodyPr/>
          <a:lstStyle/>
          <a:p>
            <a:fld id="{58C65A21-B9A1-4374-9E44-61581F0B10BA}" type="slidenum">
              <a:rPr lang="en-ZA" smtClean="0"/>
              <a:pPr/>
              <a:t>‹#›</a:t>
            </a:fld>
            <a:endParaRPr lang="en-ZA"/>
          </a:p>
        </p:txBody>
      </p:sp>
    </p:spTree>
    <p:extLst>
      <p:ext uri="{BB962C8B-B14F-4D97-AF65-F5344CB8AC3E}">
        <p14:creationId xmlns:p14="http://schemas.microsoft.com/office/powerpoint/2010/main" xmlns="" val="40158283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D2936D6-154F-4B87-84DB-8F4F416F04E8}"/>
              </a:ext>
            </a:extLst>
          </p:cNvPr>
          <p:cNvSpPr>
            <a:spLocks noGrp="1"/>
          </p:cNvSpPr>
          <p:nvPr>
            <p:ph type="title" orient="vert"/>
          </p:nvPr>
        </p:nvSpPr>
        <p:spPr>
          <a:xfrm>
            <a:off x="6543676" y="365125"/>
            <a:ext cx="1971675"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C4A28AC3-4224-49E8-AED6-4ABFF1DF700F}"/>
              </a:ext>
            </a:extLst>
          </p:cNvPr>
          <p:cNvSpPr>
            <a:spLocks noGrp="1"/>
          </p:cNvSpPr>
          <p:nvPr>
            <p:ph type="body" orient="vert" idx="1"/>
          </p:nvPr>
        </p:nvSpPr>
        <p:spPr>
          <a:xfrm>
            <a:off x="628651"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E706ED03-EFD3-4577-939F-AED822D41204}"/>
              </a:ext>
            </a:extLst>
          </p:cNvPr>
          <p:cNvSpPr>
            <a:spLocks noGrp="1"/>
          </p:cNvSpPr>
          <p:nvPr>
            <p:ph type="dt" sz="half" idx="10"/>
          </p:nvPr>
        </p:nvSpPr>
        <p:spPr/>
        <p:txBody>
          <a:bodyPr/>
          <a:lstStyle/>
          <a:p>
            <a:fld id="{21D83C38-D2F0-489B-AF28-4E3A8D13DCCD}" type="datetimeFigureOut">
              <a:rPr lang="en-ZA" smtClean="0"/>
              <a:pPr/>
              <a:t>2022/08/24</a:t>
            </a:fld>
            <a:endParaRPr lang="en-ZA"/>
          </a:p>
        </p:txBody>
      </p:sp>
      <p:sp>
        <p:nvSpPr>
          <p:cNvPr id="5" name="Footer Placeholder 4">
            <a:extLst>
              <a:ext uri="{FF2B5EF4-FFF2-40B4-BE49-F238E27FC236}">
                <a16:creationId xmlns:a16="http://schemas.microsoft.com/office/drawing/2014/main" xmlns="" id="{67FEE26F-E317-4BE8-BFFD-3888C085766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B41CC42A-17A2-4108-84A0-3B909471533B}"/>
              </a:ext>
            </a:extLst>
          </p:cNvPr>
          <p:cNvSpPr>
            <a:spLocks noGrp="1"/>
          </p:cNvSpPr>
          <p:nvPr>
            <p:ph type="sldNum" sz="quarter" idx="12"/>
          </p:nvPr>
        </p:nvSpPr>
        <p:spPr/>
        <p:txBody>
          <a:bodyPr/>
          <a:lstStyle/>
          <a:p>
            <a:fld id="{58C65A21-B9A1-4374-9E44-61581F0B10BA}" type="slidenum">
              <a:rPr lang="en-ZA" smtClean="0"/>
              <a:pPr/>
              <a:t>‹#›</a:t>
            </a:fld>
            <a:endParaRPr lang="en-ZA"/>
          </a:p>
        </p:txBody>
      </p:sp>
    </p:spTree>
    <p:extLst>
      <p:ext uri="{BB962C8B-B14F-4D97-AF65-F5344CB8AC3E}">
        <p14:creationId xmlns:p14="http://schemas.microsoft.com/office/powerpoint/2010/main" xmlns="" val="14422296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BAC12FB-205D-496A-829F-942F59A056E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3856091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EFE87D6-28AE-4488-BDD1-2DD6D741DE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9603043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3E20EB4-EA81-49FE-A7FD-B889DC1E609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5811167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277599C-8547-405A-88F9-CA531EADFA7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705797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3E20EB4-EA81-49FE-A7FD-B889DC1E609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28393408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402C066-3C8B-4CB1-ADB8-B649C94E9B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28795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2E49CD9C-A5F4-41C1-A948-BC0E30924D5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35579213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5EBA67E-7B4D-4AB0-BEA8-28D80A74962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896223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563F347-7B63-46F9-B12D-CCFE6638A18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35329253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E84F06C-09CB-486D-8606-F716D165B5A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4257106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5E0BFFC-8D92-4980-80AF-4F6590FB2DB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1379985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00BD85-D9CE-41BA-A454-64386F04515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7982992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xmlns=""/>
              </a:ext>
            </a:extLst>
          </a:blip>
          <a:srcRect/>
          <a:stretch>
            <a:fillRect/>
          </a:stretch>
        </p:blipFill>
        <p:spPr bwMode="auto">
          <a:xfrm>
            <a:off x="8378828" y="233368"/>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defRPr sz="2700" b="1">
                <a:solidFill>
                  <a:schemeClr val="tx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6"/>
            <a:ext cx="2133600" cy="365125"/>
          </a:xfrm>
        </p:spPr>
        <p:txBody>
          <a:bodyPr/>
          <a:lstStyle>
            <a:lvl1pPr>
              <a:defRPr sz="1500">
                <a:latin typeface="Arial" panose="020B0604020202020204" pitchFamily="34" charset="0"/>
                <a:cs typeface="Arial" panose="020B0604020202020204" pitchFamily="34" charset="0"/>
              </a:defRPr>
            </a:lvl1pPr>
          </a:lstStyle>
          <a:p>
            <a:pPr>
              <a:defRPr/>
            </a:pPr>
            <a:fld id="{25E0BFFC-8D92-4980-80AF-4F6590FB2DB3}"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TextBox 5">
            <a:extLst>
              <a:ext uri="{FF2B5EF4-FFF2-40B4-BE49-F238E27FC236}">
                <a16:creationId xmlns:a16="http://schemas.microsoft.com/office/drawing/2014/main" xmlns="" id="{55224C6B-85DD-4FFC-A09D-DEFFD06EAC11}"/>
              </a:ext>
            </a:extLst>
          </p:cNvPr>
          <p:cNvSpPr txBox="1"/>
          <p:nvPr userDrawn="1"/>
        </p:nvSpPr>
        <p:spPr>
          <a:xfrm>
            <a:off x="457200" y="6356354"/>
            <a:ext cx="4937760" cy="19620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675"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2020/21 MDDA Q3 PRESENTATION</a:t>
            </a:r>
          </a:p>
        </p:txBody>
      </p:sp>
      <p:cxnSp>
        <p:nvCxnSpPr>
          <p:cNvPr id="4" name="Straight Connector 3">
            <a:extLst>
              <a:ext uri="{FF2B5EF4-FFF2-40B4-BE49-F238E27FC236}">
                <a16:creationId xmlns:a16="http://schemas.microsoft.com/office/drawing/2014/main" xmlns="" id="{CDFDB037-0B2B-48DF-A42B-9BE30EFA6A18}"/>
              </a:ext>
            </a:extLst>
          </p:cNvPr>
          <p:cNvCxnSpPr/>
          <p:nvPr userDrawn="1"/>
        </p:nvCxnSpPr>
        <p:spPr>
          <a:xfrm>
            <a:off x="0" y="11430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455349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0" y="2780928"/>
            <a:ext cx="9144000" cy="1143000"/>
          </a:xfrm>
          <a:prstGeom prst="rect">
            <a:avLst/>
          </a:prstGeom>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68580" tIns="34290" rIns="68580" bIns="34290" numCol="1" anchor="ctr" anchorCtr="0" compatLnSpc="1">
            <a:prstTxWarp prst="textNoShape">
              <a:avLst/>
            </a:prstTxWarp>
          </a:bodyP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fontAlgn="auto">
              <a:spcAft>
                <a:spcPts val="0"/>
              </a:spcAft>
              <a:defRPr/>
            </a:pPr>
            <a:endParaRPr lang="en-ZA" sz="2400" dirty="0">
              <a:solidFill>
                <a:prstClr val="white"/>
              </a:solidFill>
            </a:endParaRPr>
          </a:p>
          <a:p>
            <a:pPr fontAlgn="auto">
              <a:spcAft>
                <a:spcPts val="0"/>
              </a:spcAft>
              <a:defRPr/>
            </a:pPr>
            <a:endParaRPr lang="en-US" sz="2250" b="1" i="1" dirty="0">
              <a:solidFill>
                <a:prstClr val="black"/>
              </a:solidFill>
            </a:endParaRPr>
          </a:p>
        </p:txBody>
      </p:sp>
      <p:sp>
        <p:nvSpPr>
          <p:cNvPr id="2" name="Date Placeholder 3"/>
          <p:cNvSpPr>
            <a:spLocks noGrp="1"/>
          </p:cNvSpPr>
          <p:nvPr>
            <p:ph type="dt" sz="half" idx="10"/>
          </p:nvPr>
        </p:nvSpPr>
        <p:spPr>
          <a:xfrm>
            <a:off x="457200" y="6356356"/>
            <a:ext cx="1738536" cy="365125"/>
          </a:xfr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sz="1500">
                <a:latin typeface="Arial" panose="020B0604020202020204" pitchFamily="34" charset="0"/>
                <a:cs typeface="Arial" panose="020B0604020202020204" pitchFamily="34" charset="0"/>
              </a:defRPr>
            </a:lvl1pPr>
          </a:lstStyle>
          <a:p>
            <a:pPr>
              <a:defRPr/>
            </a:pPr>
            <a:fld id="{D5EBA67E-7B4D-4AB0-BEA8-28D80A74962E}" type="slidenum">
              <a:rPr lang="en-US" smtClean="0">
                <a:solidFill>
                  <a:prstClr val="black">
                    <a:tint val="75000"/>
                  </a:prstClr>
                </a:solidFill>
              </a:rPr>
              <a:pPr>
                <a:defRPr/>
              </a:pPr>
              <a:t>‹#›</a:t>
            </a:fld>
            <a:endParaRPr lang="en-US" dirty="0">
              <a:solidFill>
                <a:prstClr val="black">
                  <a:tint val="75000"/>
                </a:prstClr>
              </a:solidFill>
            </a:endParaRPr>
          </a:p>
        </p:txBody>
      </p:sp>
      <p:pic>
        <p:nvPicPr>
          <p:cNvPr id="5" name="Picture 3"/>
          <p:cNvPicPr>
            <a:picLocks noChangeAspect="1" noChangeArrowheads="1"/>
          </p:cNvPicPr>
          <p:nvPr userDrawn="1"/>
        </p:nvPicPr>
        <p:blipFill>
          <a:blip r:embed="rId2" cstate="email">
            <a:extLst>
              <a:ext uri="{28A0092B-C50C-407E-A947-70E740481C1C}">
                <a14:useLocalDpi xmlns:a14="http://schemas.microsoft.com/office/drawing/2010/main" xmlns=""/>
              </a:ext>
            </a:extLst>
          </a:blip>
          <a:srcRect/>
          <a:stretch>
            <a:fillRect/>
          </a:stretch>
        </p:blipFill>
        <p:spPr bwMode="auto">
          <a:xfrm>
            <a:off x="8245156" y="3023424"/>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1"/>
          <p:cNvSpPr>
            <a:spLocks noGrp="1"/>
          </p:cNvSpPr>
          <p:nvPr>
            <p:ph type="title"/>
          </p:nvPr>
        </p:nvSpPr>
        <p:spPr>
          <a:xfrm>
            <a:off x="323528" y="2790056"/>
            <a:ext cx="8229600" cy="1143000"/>
          </a:xfrm>
        </p:spPr>
        <p:txBody>
          <a:bodyPr/>
          <a:lstStyle>
            <a:lvl1pPr>
              <a:defRPr sz="2700" b="1">
                <a:solidFill>
                  <a:schemeClr val="bg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Tree>
    <p:extLst>
      <p:ext uri="{BB962C8B-B14F-4D97-AF65-F5344CB8AC3E}">
        <p14:creationId xmlns:p14="http://schemas.microsoft.com/office/powerpoint/2010/main" xmlns="" val="29840000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378828" y="233368"/>
            <a:ext cx="688975" cy="676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lgn="l">
              <a:defRPr sz="3000" b="0">
                <a:solidFill>
                  <a:schemeClr val="tx1"/>
                </a:solidFill>
                <a:latin typeface="Arial" panose="020B0604020202020204" pitchFamily="34" charset="0"/>
                <a:ea typeface="Arial Unicode MS" pitchFamily="34" charset="-128"/>
                <a:cs typeface="Arial" panose="020B0604020202020204" pitchFamily="34" charset="0"/>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6"/>
            <a:ext cx="2133600" cy="365125"/>
          </a:xfrm>
        </p:spPr>
        <p:txBody>
          <a:bodyPr/>
          <a:lstStyle>
            <a:lvl1pPr>
              <a:defRPr sz="1500">
                <a:latin typeface="Arial" panose="020B0604020202020204" pitchFamily="34" charset="0"/>
                <a:cs typeface="Arial" panose="020B0604020202020204" pitchFamily="34" charset="0"/>
              </a:defRPr>
            </a:lvl1pPr>
          </a:lstStyle>
          <a:p>
            <a:pPr>
              <a:defRPr/>
            </a:pPr>
            <a:fld id="{25E0BFFC-8D92-4980-80AF-4F6590FB2DB3}" type="slidenum">
              <a:rPr lang="en-US" smtClean="0"/>
              <a:pPr>
                <a:defRPr/>
              </a:pPr>
              <a:t>‹#›</a:t>
            </a:fld>
            <a:endParaRPr lang="en-US" dirty="0"/>
          </a:p>
        </p:txBody>
      </p:sp>
      <p:sp>
        <p:nvSpPr>
          <p:cNvPr id="8" name="Text Placeholder 2">
            <a:extLst>
              <a:ext uri="{FF2B5EF4-FFF2-40B4-BE49-F238E27FC236}">
                <a16:creationId xmlns:a16="http://schemas.microsoft.com/office/drawing/2014/main" xmlns="" id="{F90776B0-C322-43B7-9E24-46B2679BE61B}"/>
              </a:ext>
            </a:extLst>
          </p:cNvPr>
          <p:cNvSpPr>
            <a:spLocks noGrp="1"/>
          </p:cNvSpPr>
          <p:nvPr>
            <p:ph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3839672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277599C-8547-405A-88F9-CA531EADFA7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3141512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BAC12FB-205D-496A-829F-942F59A056E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557577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EFE87D6-28AE-4488-BDD1-2DD6D741DE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37665585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3E20EB4-EA81-49FE-A7FD-B889DC1E609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38469149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277599C-8547-405A-88F9-CA531EADFA7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46065100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402C066-3C8B-4CB1-ADB8-B649C94E9B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0608375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2E49CD9C-A5F4-41C1-A948-BC0E30924D5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8361935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5EBA67E-7B4D-4AB0-BEA8-28D80A74962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86782474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563F347-7B63-46F9-B12D-CCFE6638A18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36815840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E84F06C-09CB-486D-8606-F716D165B5A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28119109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5E0BFFC-8D92-4980-80AF-4F6590FB2DB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816482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402C066-3C8B-4CB1-ADB8-B649C94E9B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214952816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00BD85-D9CE-41BA-A454-64386F04515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3523343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xmlns=""/>
              </a:ext>
            </a:extLst>
          </a:blip>
          <a:srcRect/>
          <a:stretch>
            <a:fillRect/>
          </a:stretch>
        </p:blipFill>
        <p:spPr bwMode="auto">
          <a:xfrm>
            <a:off x="8378828" y="233368"/>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defRPr sz="2700" b="1">
                <a:solidFill>
                  <a:schemeClr val="tx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6"/>
            <a:ext cx="2133600" cy="365125"/>
          </a:xfrm>
        </p:spPr>
        <p:txBody>
          <a:bodyPr/>
          <a:lstStyle>
            <a:lvl1pPr>
              <a:defRPr sz="1500">
                <a:latin typeface="Arial" panose="020B0604020202020204" pitchFamily="34" charset="0"/>
                <a:cs typeface="Arial" panose="020B0604020202020204" pitchFamily="34" charset="0"/>
              </a:defRPr>
            </a:lvl1pPr>
          </a:lstStyle>
          <a:p>
            <a:pPr>
              <a:defRPr/>
            </a:pPr>
            <a:fld id="{25E0BFFC-8D92-4980-80AF-4F6590FB2DB3}"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TextBox 5">
            <a:extLst>
              <a:ext uri="{FF2B5EF4-FFF2-40B4-BE49-F238E27FC236}">
                <a16:creationId xmlns:a16="http://schemas.microsoft.com/office/drawing/2014/main" xmlns="" id="{55224C6B-85DD-4FFC-A09D-DEFFD06EAC11}"/>
              </a:ext>
            </a:extLst>
          </p:cNvPr>
          <p:cNvSpPr txBox="1"/>
          <p:nvPr userDrawn="1"/>
        </p:nvSpPr>
        <p:spPr>
          <a:xfrm>
            <a:off x="457200" y="6356354"/>
            <a:ext cx="4937760" cy="184666"/>
          </a:xfrm>
          <a:prstGeom prst="rect">
            <a:avLst/>
          </a:prstGeom>
          <a:noFill/>
        </p:spPr>
        <p:txBody>
          <a:bodyPr wrap="square" rtlCol="0">
            <a:spAutoFit/>
          </a:bodyPr>
          <a:lstStyle/>
          <a:p>
            <a:r>
              <a:rPr lang="en-US" sz="600" dirty="0">
                <a:solidFill>
                  <a:prstClr val="black"/>
                </a:solidFill>
                <a:latin typeface="Arial" panose="020B0604020202020204" pitchFamily="34" charset="0"/>
              </a:rPr>
              <a:t>2020/21 MDDA SP &amp; APP PRESENTATION</a:t>
            </a:r>
          </a:p>
        </p:txBody>
      </p:sp>
    </p:spTree>
    <p:extLst>
      <p:ext uri="{BB962C8B-B14F-4D97-AF65-F5344CB8AC3E}">
        <p14:creationId xmlns:p14="http://schemas.microsoft.com/office/powerpoint/2010/main" xmlns="" val="360682052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0" y="2780928"/>
            <a:ext cx="9144000" cy="1143000"/>
          </a:xfrm>
          <a:prstGeom prst="rect">
            <a:avLst/>
          </a:prstGeom>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68580" tIns="34290" rIns="68580" bIns="34290" numCol="1" anchor="ctr" anchorCtr="0" compatLnSpc="1">
            <a:prstTxWarp prst="textNoShape">
              <a:avLst/>
            </a:prstTxWarp>
          </a:bodyP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fontAlgn="auto">
              <a:spcAft>
                <a:spcPts val="0"/>
              </a:spcAft>
              <a:defRPr/>
            </a:pPr>
            <a:endParaRPr lang="en-ZA" sz="2400" dirty="0">
              <a:solidFill>
                <a:prstClr val="white"/>
              </a:solidFill>
            </a:endParaRPr>
          </a:p>
          <a:p>
            <a:pPr fontAlgn="auto">
              <a:spcAft>
                <a:spcPts val="0"/>
              </a:spcAft>
              <a:defRPr/>
            </a:pPr>
            <a:endParaRPr lang="en-US" sz="2250" b="1" i="1" dirty="0">
              <a:solidFill>
                <a:prstClr val="black"/>
              </a:solidFill>
            </a:endParaRPr>
          </a:p>
        </p:txBody>
      </p:sp>
      <p:sp>
        <p:nvSpPr>
          <p:cNvPr id="2" name="Date Placeholder 3"/>
          <p:cNvSpPr>
            <a:spLocks noGrp="1"/>
          </p:cNvSpPr>
          <p:nvPr>
            <p:ph type="dt" sz="half" idx="10"/>
          </p:nvPr>
        </p:nvSpPr>
        <p:spPr>
          <a:xfrm>
            <a:off x="457200" y="6356356"/>
            <a:ext cx="1738536" cy="365125"/>
          </a:xfr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sz="1500">
                <a:latin typeface="Arial" panose="020B0604020202020204" pitchFamily="34" charset="0"/>
                <a:cs typeface="Arial" panose="020B0604020202020204" pitchFamily="34" charset="0"/>
              </a:defRPr>
            </a:lvl1pPr>
          </a:lstStyle>
          <a:p>
            <a:pPr>
              <a:defRPr/>
            </a:pPr>
            <a:fld id="{D5EBA67E-7B4D-4AB0-BEA8-28D80A74962E}" type="slidenum">
              <a:rPr lang="en-US" smtClean="0">
                <a:solidFill>
                  <a:prstClr val="black">
                    <a:tint val="75000"/>
                  </a:prstClr>
                </a:solidFill>
              </a:rPr>
              <a:pPr>
                <a:defRPr/>
              </a:pPr>
              <a:t>‹#›</a:t>
            </a:fld>
            <a:endParaRPr lang="en-US" dirty="0">
              <a:solidFill>
                <a:prstClr val="black">
                  <a:tint val="75000"/>
                </a:prstClr>
              </a:solidFill>
            </a:endParaRPr>
          </a:p>
        </p:txBody>
      </p:sp>
      <p:pic>
        <p:nvPicPr>
          <p:cNvPr id="5" name="Picture 3"/>
          <p:cNvPicPr>
            <a:picLocks noChangeAspect="1" noChangeArrowheads="1"/>
          </p:cNvPicPr>
          <p:nvPr userDrawn="1"/>
        </p:nvPicPr>
        <p:blipFill>
          <a:blip r:embed="rId2" cstate="email">
            <a:extLst>
              <a:ext uri="{28A0092B-C50C-407E-A947-70E740481C1C}">
                <a14:useLocalDpi xmlns:a14="http://schemas.microsoft.com/office/drawing/2010/main" xmlns=""/>
              </a:ext>
            </a:extLst>
          </a:blip>
          <a:srcRect/>
          <a:stretch>
            <a:fillRect/>
          </a:stretch>
        </p:blipFill>
        <p:spPr bwMode="auto">
          <a:xfrm>
            <a:off x="8245156" y="3023424"/>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1"/>
          <p:cNvSpPr>
            <a:spLocks noGrp="1"/>
          </p:cNvSpPr>
          <p:nvPr>
            <p:ph type="title"/>
          </p:nvPr>
        </p:nvSpPr>
        <p:spPr>
          <a:xfrm>
            <a:off x="323528" y="2790056"/>
            <a:ext cx="8229600" cy="1143000"/>
          </a:xfrm>
        </p:spPr>
        <p:txBody>
          <a:bodyPr/>
          <a:lstStyle>
            <a:lvl1pPr>
              <a:defRPr sz="2700" b="1">
                <a:solidFill>
                  <a:schemeClr val="bg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Tree>
    <p:extLst>
      <p:ext uri="{BB962C8B-B14F-4D97-AF65-F5344CB8AC3E}">
        <p14:creationId xmlns:p14="http://schemas.microsoft.com/office/powerpoint/2010/main" xmlns="" val="271407199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378828" y="233368"/>
            <a:ext cx="688975" cy="676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lgn="l">
              <a:defRPr sz="3000" b="0">
                <a:solidFill>
                  <a:schemeClr val="tx1"/>
                </a:solidFill>
                <a:latin typeface="Arial" panose="020B0604020202020204" pitchFamily="34" charset="0"/>
                <a:ea typeface="Arial Unicode MS" pitchFamily="34" charset="-128"/>
                <a:cs typeface="Arial" panose="020B0604020202020204" pitchFamily="34" charset="0"/>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6"/>
            <a:ext cx="2133600" cy="365125"/>
          </a:xfrm>
        </p:spPr>
        <p:txBody>
          <a:bodyPr/>
          <a:lstStyle>
            <a:lvl1pPr>
              <a:defRPr sz="1500">
                <a:latin typeface="Arial" panose="020B0604020202020204" pitchFamily="34" charset="0"/>
                <a:cs typeface="Arial" panose="020B0604020202020204" pitchFamily="34" charset="0"/>
              </a:defRPr>
            </a:lvl1pPr>
          </a:lstStyle>
          <a:p>
            <a:pPr>
              <a:defRPr/>
            </a:pPr>
            <a:fld id="{25E0BFFC-8D92-4980-80AF-4F6590FB2DB3}" type="slidenum">
              <a:rPr lang="en-US" smtClean="0"/>
              <a:pPr>
                <a:defRPr/>
              </a:pPr>
              <a:t>‹#›</a:t>
            </a:fld>
            <a:endParaRPr lang="en-US" dirty="0"/>
          </a:p>
        </p:txBody>
      </p:sp>
      <p:sp>
        <p:nvSpPr>
          <p:cNvPr id="8" name="Text Placeholder 2">
            <a:extLst>
              <a:ext uri="{FF2B5EF4-FFF2-40B4-BE49-F238E27FC236}">
                <a16:creationId xmlns:a16="http://schemas.microsoft.com/office/drawing/2014/main" xmlns="" id="{F90776B0-C322-43B7-9E24-46B2679BE61B}"/>
              </a:ext>
            </a:extLst>
          </p:cNvPr>
          <p:cNvSpPr>
            <a:spLocks noGrp="1"/>
          </p:cNvSpPr>
          <p:nvPr>
            <p:ph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291125787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046066-992E-44B3-910B-78CB311A1DF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ZA"/>
          </a:p>
        </p:txBody>
      </p:sp>
      <p:sp>
        <p:nvSpPr>
          <p:cNvPr id="3" name="Subtitle 2">
            <a:extLst>
              <a:ext uri="{FF2B5EF4-FFF2-40B4-BE49-F238E27FC236}">
                <a16:creationId xmlns:a16="http://schemas.microsoft.com/office/drawing/2014/main" xmlns="" id="{27ADBC67-0CC6-45C6-98EA-BFF60FB67ED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2698771A-F43D-4833-8C95-E37A6E54B06C}"/>
              </a:ext>
            </a:extLst>
          </p:cNvPr>
          <p:cNvSpPr>
            <a:spLocks noGrp="1"/>
          </p:cNvSpPr>
          <p:nvPr>
            <p:ph type="dt" sz="half" idx="10"/>
          </p:nvPr>
        </p:nvSpPr>
        <p:spPr/>
        <p:txBody>
          <a:bodyPr/>
          <a:lstStyle/>
          <a:p>
            <a:fld id="{4BF8EF6B-6188-4B9C-8887-A6EAB7BD6C6A}" type="datetimeFigureOut">
              <a:rPr lang="en-ZA" smtClean="0"/>
              <a:pPr/>
              <a:t>2022/08/24</a:t>
            </a:fld>
            <a:endParaRPr lang="en-ZA"/>
          </a:p>
        </p:txBody>
      </p:sp>
      <p:sp>
        <p:nvSpPr>
          <p:cNvPr id="5" name="Footer Placeholder 4">
            <a:extLst>
              <a:ext uri="{FF2B5EF4-FFF2-40B4-BE49-F238E27FC236}">
                <a16:creationId xmlns:a16="http://schemas.microsoft.com/office/drawing/2014/main" xmlns="" id="{9B0B9789-EBCE-4074-85F3-4B8142A1214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92272D86-B417-4179-8276-E4F6B087DB79}"/>
              </a:ext>
            </a:extLst>
          </p:cNvPr>
          <p:cNvSpPr>
            <a:spLocks noGrp="1"/>
          </p:cNvSpPr>
          <p:nvPr>
            <p:ph type="sldNum" sz="quarter" idx="12"/>
          </p:nvPr>
        </p:nvSpPr>
        <p:spPr/>
        <p:txBody>
          <a:bodyPr/>
          <a:lstStyle/>
          <a:p>
            <a:fld id="{9E41D736-55F2-4BBA-A682-5DD01476A266}" type="slidenum">
              <a:rPr lang="en-ZA" smtClean="0"/>
              <a:pPr/>
              <a:t>‹#›</a:t>
            </a:fld>
            <a:endParaRPr lang="en-ZA"/>
          </a:p>
        </p:txBody>
      </p:sp>
    </p:spTree>
    <p:extLst>
      <p:ext uri="{BB962C8B-B14F-4D97-AF65-F5344CB8AC3E}">
        <p14:creationId xmlns:p14="http://schemas.microsoft.com/office/powerpoint/2010/main" xmlns="" val="171994844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0782DE-41E5-4C92-8BC0-9F0910322BED}"/>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1A0E8DDC-6E4C-4C65-B511-602D9A060F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A1122C4F-99B1-4C6F-9C07-7DBED3FE5A64}"/>
              </a:ext>
            </a:extLst>
          </p:cNvPr>
          <p:cNvSpPr>
            <a:spLocks noGrp="1"/>
          </p:cNvSpPr>
          <p:nvPr>
            <p:ph type="dt" sz="half" idx="10"/>
          </p:nvPr>
        </p:nvSpPr>
        <p:spPr/>
        <p:txBody>
          <a:bodyPr/>
          <a:lstStyle/>
          <a:p>
            <a:fld id="{4BF8EF6B-6188-4B9C-8887-A6EAB7BD6C6A}" type="datetimeFigureOut">
              <a:rPr lang="en-ZA" smtClean="0"/>
              <a:pPr/>
              <a:t>2022/08/24</a:t>
            </a:fld>
            <a:endParaRPr lang="en-ZA"/>
          </a:p>
        </p:txBody>
      </p:sp>
      <p:sp>
        <p:nvSpPr>
          <p:cNvPr id="5" name="Footer Placeholder 4">
            <a:extLst>
              <a:ext uri="{FF2B5EF4-FFF2-40B4-BE49-F238E27FC236}">
                <a16:creationId xmlns:a16="http://schemas.microsoft.com/office/drawing/2014/main" xmlns="" id="{F0D83B12-6EC7-4970-B0F9-9FB74A58CF7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EF4E3009-289B-4610-80A1-1F70ACC52C2F}"/>
              </a:ext>
            </a:extLst>
          </p:cNvPr>
          <p:cNvSpPr>
            <a:spLocks noGrp="1"/>
          </p:cNvSpPr>
          <p:nvPr>
            <p:ph type="sldNum" sz="quarter" idx="12"/>
          </p:nvPr>
        </p:nvSpPr>
        <p:spPr/>
        <p:txBody>
          <a:bodyPr/>
          <a:lstStyle/>
          <a:p>
            <a:fld id="{9E41D736-55F2-4BBA-A682-5DD01476A266}" type="slidenum">
              <a:rPr lang="en-ZA" smtClean="0"/>
              <a:pPr/>
              <a:t>‹#›</a:t>
            </a:fld>
            <a:endParaRPr lang="en-ZA"/>
          </a:p>
        </p:txBody>
      </p:sp>
    </p:spTree>
    <p:extLst>
      <p:ext uri="{BB962C8B-B14F-4D97-AF65-F5344CB8AC3E}">
        <p14:creationId xmlns:p14="http://schemas.microsoft.com/office/powerpoint/2010/main" xmlns="" val="365695816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D0BA1D-9A21-4691-9E10-2540C4AFB6BB}"/>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xmlns="" id="{54FE8D3C-5E40-4B5F-B950-5E8254949A83}"/>
              </a:ext>
            </a:extLst>
          </p:cNvPr>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8A8B37B-2F48-4E6E-A1E6-3CB2BBE098C2}"/>
              </a:ext>
            </a:extLst>
          </p:cNvPr>
          <p:cNvSpPr>
            <a:spLocks noGrp="1"/>
          </p:cNvSpPr>
          <p:nvPr>
            <p:ph type="dt" sz="half" idx="10"/>
          </p:nvPr>
        </p:nvSpPr>
        <p:spPr/>
        <p:txBody>
          <a:bodyPr/>
          <a:lstStyle/>
          <a:p>
            <a:fld id="{4BF8EF6B-6188-4B9C-8887-A6EAB7BD6C6A}" type="datetimeFigureOut">
              <a:rPr lang="en-ZA" smtClean="0"/>
              <a:pPr/>
              <a:t>2022/08/24</a:t>
            </a:fld>
            <a:endParaRPr lang="en-ZA"/>
          </a:p>
        </p:txBody>
      </p:sp>
      <p:sp>
        <p:nvSpPr>
          <p:cNvPr id="5" name="Footer Placeholder 4">
            <a:extLst>
              <a:ext uri="{FF2B5EF4-FFF2-40B4-BE49-F238E27FC236}">
                <a16:creationId xmlns:a16="http://schemas.microsoft.com/office/drawing/2014/main" xmlns="" id="{D2B8479B-0663-4BC2-B065-1E11E3E078C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700F6384-D5AB-4614-A173-8CC896942AFF}"/>
              </a:ext>
            </a:extLst>
          </p:cNvPr>
          <p:cNvSpPr>
            <a:spLocks noGrp="1"/>
          </p:cNvSpPr>
          <p:nvPr>
            <p:ph type="sldNum" sz="quarter" idx="12"/>
          </p:nvPr>
        </p:nvSpPr>
        <p:spPr/>
        <p:txBody>
          <a:bodyPr/>
          <a:lstStyle/>
          <a:p>
            <a:fld id="{9E41D736-55F2-4BBA-A682-5DD01476A266}" type="slidenum">
              <a:rPr lang="en-ZA" smtClean="0"/>
              <a:pPr/>
              <a:t>‹#›</a:t>
            </a:fld>
            <a:endParaRPr lang="en-ZA"/>
          </a:p>
        </p:txBody>
      </p:sp>
    </p:spTree>
    <p:extLst>
      <p:ext uri="{BB962C8B-B14F-4D97-AF65-F5344CB8AC3E}">
        <p14:creationId xmlns:p14="http://schemas.microsoft.com/office/powerpoint/2010/main" xmlns="" val="379618225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8F126C-6404-4091-9279-C0F1254ECE32}"/>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ED8F6FC6-FB99-45CB-A649-8A5CC8E0E7DD}"/>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86999190-14B2-4493-B1EF-2CEA75AAEB93}"/>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40AB5AFF-9776-40DE-96E7-99EB9A2EF7E7}"/>
              </a:ext>
            </a:extLst>
          </p:cNvPr>
          <p:cNvSpPr>
            <a:spLocks noGrp="1"/>
          </p:cNvSpPr>
          <p:nvPr>
            <p:ph type="dt" sz="half" idx="10"/>
          </p:nvPr>
        </p:nvSpPr>
        <p:spPr/>
        <p:txBody>
          <a:bodyPr/>
          <a:lstStyle/>
          <a:p>
            <a:fld id="{4BF8EF6B-6188-4B9C-8887-A6EAB7BD6C6A}" type="datetimeFigureOut">
              <a:rPr lang="en-ZA" smtClean="0"/>
              <a:pPr/>
              <a:t>2022/08/24</a:t>
            </a:fld>
            <a:endParaRPr lang="en-ZA"/>
          </a:p>
        </p:txBody>
      </p:sp>
      <p:sp>
        <p:nvSpPr>
          <p:cNvPr id="6" name="Footer Placeholder 5">
            <a:extLst>
              <a:ext uri="{FF2B5EF4-FFF2-40B4-BE49-F238E27FC236}">
                <a16:creationId xmlns:a16="http://schemas.microsoft.com/office/drawing/2014/main" xmlns="" id="{772671A5-D3B2-4940-8C3D-0F3C3FDCBFCF}"/>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8F270EFB-4349-4C6C-A073-0C6EC33A53E3}"/>
              </a:ext>
            </a:extLst>
          </p:cNvPr>
          <p:cNvSpPr>
            <a:spLocks noGrp="1"/>
          </p:cNvSpPr>
          <p:nvPr>
            <p:ph type="sldNum" sz="quarter" idx="12"/>
          </p:nvPr>
        </p:nvSpPr>
        <p:spPr/>
        <p:txBody>
          <a:bodyPr/>
          <a:lstStyle/>
          <a:p>
            <a:fld id="{9E41D736-55F2-4BBA-A682-5DD01476A266}" type="slidenum">
              <a:rPr lang="en-ZA" smtClean="0"/>
              <a:pPr/>
              <a:t>‹#›</a:t>
            </a:fld>
            <a:endParaRPr lang="en-ZA"/>
          </a:p>
        </p:txBody>
      </p:sp>
    </p:spTree>
    <p:extLst>
      <p:ext uri="{BB962C8B-B14F-4D97-AF65-F5344CB8AC3E}">
        <p14:creationId xmlns:p14="http://schemas.microsoft.com/office/powerpoint/2010/main" xmlns="" val="391243809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3A67D2-7973-4B32-8B3E-9327AD2F75F1}"/>
              </a:ext>
            </a:extLst>
          </p:cNvPr>
          <p:cNvSpPr>
            <a:spLocks noGrp="1"/>
          </p:cNvSpPr>
          <p:nvPr>
            <p:ph type="title"/>
          </p:nvPr>
        </p:nvSpPr>
        <p:spPr>
          <a:xfrm>
            <a:off x="630238" y="365127"/>
            <a:ext cx="78867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1649B7A6-A1BE-4A30-A3B1-2603418AB58F}"/>
              </a:ext>
            </a:extLst>
          </p:cNvPr>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E43E957-A518-4F31-993C-14F161A296DF}"/>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7F82177C-56B9-4B1A-A149-ED712B21F309}"/>
              </a:ext>
            </a:extLst>
          </p:cNvPr>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A6CF20B-E8D1-466D-8D6A-0B059CA56D2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BF74E934-888E-4688-8F9F-4EB72FD6F9B3}"/>
              </a:ext>
            </a:extLst>
          </p:cNvPr>
          <p:cNvSpPr>
            <a:spLocks noGrp="1"/>
          </p:cNvSpPr>
          <p:nvPr>
            <p:ph type="dt" sz="half" idx="10"/>
          </p:nvPr>
        </p:nvSpPr>
        <p:spPr/>
        <p:txBody>
          <a:bodyPr/>
          <a:lstStyle/>
          <a:p>
            <a:fld id="{4BF8EF6B-6188-4B9C-8887-A6EAB7BD6C6A}" type="datetimeFigureOut">
              <a:rPr lang="en-ZA" smtClean="0"/>
              <a:pPr/>
              <a:t>2022/08/24</a:t>
            </a:fld>
            <a:endParaRPr lang="en-ZA"/>
          </a:p>
        </p:txBody>
      </p:sp>
      <p:sp>
        <p:nvSpPr>
          <p:cNvPr id="8" name="Footer Placeholder 7">
            <a:extLst>
              <a:ext uri="{FF2B5EF4-FFF2-40B4-BE49-F238E27FC236}">
                <a16:creationId xmlns:a16="http://schemas.microsoft.com/office/drawing/2014/main" xmlns="" id="{E90E93EE-0C12-4352-B067-C881F386A0B4}"/>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xmlns="" id="{C75EC0A5-3F96-4070-9C6A-FF94B42C0642}"/>
              </a:ext>
            </a:extLst>
          </p:cNvPr>
          <p:cNvSpPr>
            <a:spLocks noGrp="1"/>
          </p:cNvSpPr>
          <p:nvPr>
            <p:ph type="sldNum" sz="quarter" idx="12"/>
          </p:nvPr>
        </p:nvSpPr>
        <p:spPr/>
        <p:txBody>
          <a:bodyPr/>
          <a:lstStyle/>
          <a:p>
            <a:fld id="{9E41D736-55F2-4BBA-A682-5DD01476A266}" type="slidenum">
              <a:rPr lang="en-ZA" smtClean="0"/>
              <a:pPr/>
              <a:t>‹#›</a:t>
            </a:fld>
            <a:endParaRPr lang="en-ZA"/>
          </a:p>
        </p:txBody>
      </p:sp>
    </p:spTree>
    <p:extLst>
      <p:ext uri="{BB962C8B-B14F-4D97-AF65-F5344CB8AC3E}">
        <p14:creationId xmlns:p14="http://schemas.microsoft.com/office/powerpoint/2010/main" xmlns="" val="199441516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B7310E-ACA8-41A6-86D7-4540B4FB601A}"/>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41B73CD0-CA8A-4E86-AA36-6364E9BB28EF}"/>
              </a:ext>
            </a:extLst>
          </p:cNvPr>
          <p:cNvSpPr>
            <a:spLocks noGrp="1"/>
          </p:cNvSpPr>
          <p:nvPr>
            <p:ph type="dt" sz="half" idx="10"/>
          </p:nvPr>
        </p:nvSpPr>
        <p:spPr/>
        <p:txBody>
          <a:bodyPr/>
          <a:lstStyle/>
          <a:p>
            <a:fld id="{4BF8EF6B-6188-4B9C-8887-A6EAB7BD6C6A}" type="datetimeFigureOut">
              <a:rPr lang="en-ZA" smtClean="0"/>
              <a:pPr/>
              <a:t>2022/08/24</a:t>
            </a:fld>
            <a:endParaRPr lang="en-ZA"/>
          </a:p>
        </p:txBody>
      </p:sp>
      <p:sp>
        <p:nvSpPr>
          <p:cNvPr id="4" name="Footer Placeholder 3">
            <a:extLst>
              <a:ext uri="{FF2B5EF4-FFF2-40B4-BE49-F238E27FC236}">
                <a16:creationId xmlns:a16="http://schemas.microsoft.com/office/drawing/2014/main" xmlns="" id="{6F343D4D-A7E9-4C5C-B056-3B38F20C0FED}"/>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xmlns="" id="{ADA6E364-0D79-4C35-B627-1E253DD32314}"/>
              </a:ext>
            </a:extLst>
          </p:cNvPr>
          <p:cNvSpPr>
            <a:spLocks noGrp="1"/>
          </p:cNvSpPr>
          <p:nvPr>
            <p:ph type="sldNum" sz="quarter" idx="12"/>
          </p:nvPr>
        </p:nvSpPr>
        <p:spPr/>
        <p:txBody>
          <a:bodyPr/>
          <a:lstStyle/>
          <a:p>
            <a:fld id="{9E41D736-55F2-4BBA-A682-5DD01476A266}" type="slidenum">
              <a:rPr lang="en-ZA" smtClean="0"/>
              <a:pPr/>
              <a:t>‹#›</a:t>
            </a:fld>
            <a:endParaRPr lang="en-ZA"/>
          </a:p>
        </p:txBody>
      </p:sp>
    </p:spTree>
    <p:extLst>
      <p:ext uri="{BB962C8B-B14F-4D97-AF65-F5344CB8AC3E}">
        <p14:creationId xmlns:p14="http://schemas.microsoft.com/office/powerpoint/2010/main" xmlns="" val="2020834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2E49CD9C-A5F4-41C1-A948-BC0E30924D5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44409982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C83AD15-756B-4C45-9681-918D80FBA763}"/>
              </a:ext>
            </a:extLst>
          </p:cNvPr>
          <p:cNvSpPr>
            <a:spLocks noGrp="1"/>
          </p:cNvSpPr>
          <p:nvPr>
            <p:ph type="dt" sz="half" idx="10"/>
          </p:nvPr>
        </p:nvSpPr>
        <p:spPr/>
        <p:txBody>
          <a:bodyPr/>
          <a:lstStyle/>
          <a:p>
            <a:fld id="{4BF8EF6B-6188-4B9C-8887-A6EAB7BD6C6A}" type="datetimeFigureOut">
              <a:rPr lang="en-ZA" smtClean="0"/>
              <a:pPr/>
              <a:t>2022/08/24</a:t>
            </a:fld>
            <a:endParaRPr lang="en-ZA"/>
          </a:p>
        </p:txBody>
      </p:sp>
      <p:sp>
        <p:nvSpPr>
          <p:cNvPr id="3" name="Footer Placeholder 2">
            <a:extLst>
              <a:ext uri="{FF2B5EF4-FFF2-40B4-BE49-F238E27FC236}">
                <a16:creationId xmlns:a16="http://schemas.microsoft.com/office/drawing/2014/main" xmlns="" id="{BB11DA44-3548-40A9-8349-FF29B79B94EF}"/>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xmlns="" id="{774DD89B-FED5-4C6B-B0C1-171244C59E06}"/>
              </a:ext>
            </a:extLst>
          </p:cNvPr>
          <p:cNvSpPr>
            <a:spLocks noGrp="1"/>
          </p:cNvSpPr>
          <p:nvPr>
            <p:ph type="sldNum" sz="quarter" idx="12"/>
          </p:nvPr>
        </p:nvSpPr>
        <p:spPr/>
        <p:txBody>
          <a:bodyPr/>
          <a:lstStyle/>
          <a:p>
            <a:fld id="{9E41D736-55F2-4BBA-A682-5DD01476A266}" type="slidenum">
              <a:rPr lang="en-ZA" smtClean="0"/>
              <a:pPr/>
              <a:t>‹#›</a:t>
            </a:fld>
            <a:endParaRPr lang="en-ZA"/>
          </a:p>
        </p:txBody>
      </p:sp>
    </p:spTree>
    <p:extLst>
      <p:ext uri="{BB962C8B-B14F-4D97-AF65-F5344CB8AC3E}">
        <p14:creationId xmlns:p14="http://schemas.microsoft.com/office/powerpoint/2010/main" xmlns="" val="104275702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A21811-6C4D-4D49-9B25-D9BAFB64E5C5}"/>
              </a:ext>
            </a:extLst>
          </p:cNvPr>
          <p:cNvSpPr>
            <a:spLocks noGrp="1"/>
          </p:cNvSpPr>
          <p:nvPr>
            <p:ph type="title"/>
          </p:nvPr>
        </p:nvSpPr>
        <p:spPr>
          <a:xfrm>
            <a:off x="630239" y="457200"/>
            <a:ext cx="2949575" cy="1600200"/>
          </a:xfrm>
        </p:spPr>
        <p:txBody>
          <a:bodyPr anchor="b"/>
          <a:lstStyle>
            <a:lvl1pPr>
              <a:defRPr sz="24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4A755DC6-30AD-4DBB-B808-17FC932F7CDC}"/>
              </a:ext>
            </a:extLst>
          </p:cNvPr>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352FC36C-6E60-40D2-8DCB-5171A024A839}"/>
              </a:ext>
            </a:extLst>
          </p:cNvPr>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6E10138E-3F55-4DBF-B711-ED738916BFEA}"/>
              </a:ext>
            </a:extLst>
          </p:cNvPr>
          <p:cNvSpPr>
            <a:spLocks noGrp="1"/>
          </p:cNvSpPr>
          <p:nvPr>
            <p:ph type="dt" sz="half" idx="10"/>
          </p:nvPr>
        </p:nvSpPr>
        <p:spPr/>
        <p:txBody>
          <a:bodyPr/>
          <a:lstStyle/>
          <a:p>
            <a:fld id="{4BF8EF6B-6188-4B9C-8887-A6EAB7BD6C6A}" type="datetimeFigureOut">
              <a:rPr lang="en-ZA" smtClean="0"/>
              <a:pPr/>
              <a:t>2022/08/24</a:t>
            </a:fld>
            <a:endParaRPr lang="en-ZA"/>
          </a:p>
        </p:txBody>
      </p:sp>
      <p:sp>
        <p:nvSpPr>
          <p:cNvPr id="6" name="Footer Placeholder 5">
            <a:extLst>
              <a:ext uri="{FF2B5EF4-FFF2-40B4-BE49-F238E27FC236}">
                <a16:creationId xmlns:a16="http://schemas.microsoft.com/office/drawing/2014/main" xmlns="" id="{74A72A11-56A5-4CD8-95E5-8A803B0FEC0F}"/>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B2940EC1-3EE5-4DB4-8652-1781DD6CFF07}"/>
              </a:ext>
            </a:extLst>
          </p:cNvPr>
          <p:cNvSpPr>
            <a:spLocks noGrp="1"/>
          </p:cNvSpPr>
          <p:nvPr>
            <p:ph type="sldNum" sz="quarter" idx="12"/>
          </p:nvPr>
        </p:nvSpPr>
        <p:spPr/>
        <p:txBody>
          <a:bodyPr/>
          <a:lstStyle/>
          <a:p>
            <a:fld id="{9E41D736-55F2-4BBA-A682-5DD01476A266}" type="slidenum">
              <a:rPr lang="en-ZA" smtClean="0"/>
              <a:pPr/>
              <a:t>‹#›</a:t>
            </a:fld>
            <a:endParaRPr lang="en-ZA"/>
          </a:p>
        </p:txBody>
      </p:sp>
    </p:spTree>
    <p:extLst>
      <p:ext uri="{BB962C8B-B14F-4D97-AF65-F5344CB8AC3E}">
        <p14:creationId xmlns:p14="http://schemas.microsoft.com/office/powerpoint/2010/main" xmlns="" val="336908556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AF8ED9-B59E-40FB-8F66-A1C801EC75F6}"/>
              </a:ext>
            </a:extLst>
          </p:cNvPr>
          <p:cNvSpPr>
            <a:spLocks noGrp="1"/>
          </p:cNvSpPr>
          <p:nvPr>
            <p:ph type="title"/>
          </p:nvPr>
        </p:nvSpPr>
        <p:spPr>
          <a:xfrm>
            <a:off x="630239" y="457200"/>
            <a:ext cx="2949575" cy="1600200"/>
          </a:xfrm>
        </p:spPr>
        <p:txBody>
          <a:bodyPr anchor="b"/>
          <a:lstStyle>
            <a:lvl1pPr>
              <a:defRPr sz="24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xmlns="" id="{6FD01A0F-A0C2-4FA3-BFEC-932F71A9CA79}"/>
              </a:ext>
            </a:extLst>
          </p:cNvPr>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a:extLst>
              <a:ext uri="{FF2B5EF4-FFF2-40B4-BE49-F238E27FC236}">
                <a16:creationId xmlns:a16="http://schemas.microsoft.com/office/drawing/2014/main" xmlns="" id="{61D1201C-89BD-40BB-88D1-2FB3AF893AFF}"/>
              </a:ext>
            </a:extLst>
          </p:cNvPr>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91F45B81-B070-4587-A9DF-C61D23116BD3}"/>
              </a:ext>
            </a:extLst>
          </p:cNvPr>
          <p:cNvSpPr>
            <a:spLocks noGrp="1"/>
          </p:cNvSpPr>
          <p:nvPr>
            <p:ph type="dt" sz="half" idx="10"/>
          </p:nvPr>
        </p:nvSpPr>
        <p:spPr/>
        <p:txBody>
          <a:bodyPr/>
          <a:lstStyle/>
          <a:p>
            <a:fld id="{4BF8EF6B-6188-4B9C-8887-A6EAB7BD6C6A}" type="datetimeFigureOut">
              <a:rPr lang="en-ZA" smtClean="0"/>
              <a:pPr/>
              <a:t>2022/08/24</a:t>
            </a:fld>
            <a:endParaRPr lang="en-ZA"/>
          </a:p>
        </p:txBody>
      </p:sp>
      <p:sp>
        <p:nvSpPr>
          <p:cNvPr id="6" name="Footer Placeholder 5">
            <a:extLst>
              <a:ext uri="{FF2B5EF4-FFF2-40B4-BE49-F238E27FC236}">
                <a16:creationId xmlns:a16="http://schemas.microsoft.com/office/drawing/2014/main" xmlns="" id="{4913E7D3-7B5C-48C4-9C2B-CFEBCF41C83D}"/>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D040D920-1724-4D76-8F20-4DC744C7468F}"/>
              </a:ext>
            </a:extLst>
          </p:cNvPr>
          <p:cNvSpPr>
            <a:spLocks noGrp="1"/>
          </p:cNvSpPr>
          <p:nvPr>
            <p:ph type="sldNum" sz="quarter" idx="12"/>
          </p:nvPr>
        </p:nvSpPr>
        <p:spPr/>
        <p:txBody>
          <a:bodyPr/>
          <a:lstStyle/>
          <a:p>
            <a:fld id="{9E41D736-55F2-4BBA-A682-5DD01476A266}" type="slidenum">
              <a:rPr lang="en-ZA" smtClean="0"/>
              <a:pPr/>
              <a:t>‹#›</a:t>
            </a:fld>
            <a:endParaRPr lang="en-ZA"/>
          </a:p>
        </p:txBody>
      </p:sp>
    </p:spTree>
    <p:extLst>
      <p:ext uri="{BB962C8B-B14F-4D97-AF65-F5344CB8AC3E}">
        <p14:creationId xmlns:p14="http://schemas.microsoft.com/office/powerpoint/2010/main" xmlns="" val="182111669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75762C-7D94-4F48-AB1D-1F8A3ABA4812}"/>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D6FBF307-2651-4E0C-8DA1-786E1D6B65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4F030F12-D3AB-46C0-BB7D-170FBE2E4429}"/>
              </a:ext>
            </a:extLst>
          </p:cNvPr>
          <p:cNvSpPr>
            <a:spLocks noGrp="1"/>
          </p:cNvSpPr>
          <p:nvPr>
            <p:ph type="dt" sz="half" idx="10"/>
          </p:nvPr>
        </p:nvSpPr>
        <p:spPr/>
        <p:txBody>
          <a:bodyPr/>
          <a:lstStyle/>
          <a:p>
            <a:fld id="{4BF8EF6B-6188-4B9C-8887-A6EAB7BD6C6A}" type="datetimeFigureOut">
              <a:rPr lang="en-ZA" smtClean="0"/>
              <a:pPr/>
              <a:t>2022/08/24</a:t>
            </a:fld>
            <a:endParaRPr lang="en-ZA"/>
          </a:p>
        </p:txBody>
      </p:sp>
      <p:sp>
        <p:nvSpPr>
          <p:cNvPr id="5" name="Footer Placeholder 4">
            <a:extLst>
              <a:ext uri="{FF2B5EF4-FFF2-40B4-BE49-F238E27FC236}">
                <a16:creationId xmlns:a16="http://schemas.microsoft.com/office/drawing/2014/main" xmlns="" id="{1B22481E-4DA9-4D1F-B7BE-5B84D59EB35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84BB4F3B-822C-4A3D-9797-FAD4456D294F}"/>
              </a:ext>
            </a:extLst>
          </p:cNvPr>
          <p:cNvSpPr>
            <a:spLocks noGrp="1"/>
          </p:cNvSpPr>
          <p:nvPr>
            <p:ph type="sldNum" sz="quarter" idx="12"/>
          </p:nvPr>
        </p:nvSpPr>
        <p:spPr/>
        <p:txBody>
          <a:bodyPr/>
          <a:lstStyle/>
          <a:p>
            <a:fld id="{9E41D736-55F2-4BBA-A682-5DD01476A266}" type="slidenum">
              <a:rPr lang="en-ZA" smtClean="0"/>
              <a:pPr/>
              <a:t>‹#›</a:t>
            </a:fld>
            <a:endParaRPr lang="en-ZA"/>
          </a:p>
        </p:txBody>
      </p:sp>
    </p:spTree>
    <p:extLst>
      <p:ext uri="{BB962C8B-B14F-4D97-AF65-F5344CB8AC3E}">
        <p14:creationId xmlns:p14="http://schemas.microsoft.com/office/powerpoint/2010/main" xmlns="" val="146499002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2F235F5-4908-42E2-9151-EE042F4FDCEA}"/>
              </a:ext>
            </a:extLst>
          </p:cNvPr>
          <p:cNvSpPr>
            <a:spLocks noGrp="1"/>
          </p:cNvSpPr>
          <p:nvPr>
            <p:ph type="title" orient="vert"/>
          </p:nvPr>
        </p:nvSpPr>
        <p:spPr>
          <a:xfrm>
            <a:off x="6543676" y="365125"/>
            <a:ext cx="1971675"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9CD7D6A7-F006-4FC8-AA8B-035BE5298C37}"/>
              </a:ext>
            </a:extLst>
          </p:cNvPr>
          <p:cNvSpPr>
            <a:spLocks noGrp="1"/>
          </p:cNvSpPr>
          <p:nvPr>
            <p:ph type="body" orient="vert" idx="1"/>
          </p:nvPr>
        </p:nvSpPr>
        <p:spPr>
          <a:xfrm>
            <a:off x="628651"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B4D44EBB-7463-4567-BE8D-AC5E517E912E}"/>
              </a:ext>
            </a:extLst>
          </p:cNvPr>
          <p:cNvSpPr>
            <a:spLocks noGrp="1"/>
          </p:cNvSpPr>
          <p:nvPr>
            <p:ph type="dt" sz="half" idx="10"/>
          </p:nvPr>
        </p:nvSpPr>
        <p:spPr/>
        <p:txBody>
          <a:bodyPr/>
          <a:lstStyle/>
          <a:p>
            <a:fld id="{4BF8EF6B-6188-4B9C-8887-A6EAB7BD6C6A}" type="datetimeFigureOut">
              <a:rPr lang="en-ZA" smtClean="0"/>
              <a:pPr/>
              <a:t>2022/08/24</a:t>
            </a:fld>
            <a:endParaRPr lang="en-ZA"/>
          </a:p>
        </p:txBody>
      </p:sp>
      <p:sp>
        <p:nvSpPr>
          <p:cNvPr id="5" name="Footer Placeholder 4">
            <a:extLst>
              <a:ext uri="{FF2B5EF4-FFF2-40B4-BE49-F238E27FC236}">
                <a16:creationId xmlns:a16="http://schemas.microsoft.com/office/drawing/2014/main" xmlns="" id="{C7FBB9CC-1533-4A86-A8B8-54213824B25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7102CE4B-9D22-44FA-BDA5-638647F9A85E}"/>
              </a:ext>
            </a:extLst>
          </p:cNvPr>
          <p:cNvSpPr>
            <a:spLocks noGrp="1"/>
          </p:cNvSpPr>
          <p:nvPr>
            <p:ph type="sldNum" sz="quarter" idx="12"/>
          </p:nvPr>
        </p:nvSpPr>
        <p:spPr/>
        <p:txBody>
          <a:bodyPr/>
          <a:lstStyle/>
          <a:p>
            <a:fld id="{9E41D736-55F2-4BBA-A682-5DD01476A266}" type="slidenum">
              <a:rPr lang="en-ZA" smtClean="0"/>
              <a:pPr/>
              <a:t>‹#›</a:t>
            </a:fld>
            <a:endParaRPr lang="en-ZA"/>
          </a:p>
        </p:txBody>
      </p:sp>
    </p:spTree>
    <p:extLst>
      <p:ext uri="{BB962C8B-B14F-4D97-AF65-F5344CB8AC3E}">
        <p14:creationId xmlns:p14="http://schemas.microsoft.com/office/powerpoint/2010/main" xmlns="" val="29433596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D15A-1E72-4734-B22E-D80FBC1839DA}"/>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CBBB7951-4F34-481B-9E4F-3AFD02C13220}"/>
              </a:ext>
            </a:extLst>
          </p:cNvPr>
          <p:cNvSpPr>
            <a:spLocks noGrp="1"/>
          </p:cNvSpPr>
          <p:nvPr>
            <p:ph type="dt" sz="half" idx="10"/>
          </p:nvPr>
        </p:nvSpPr>
        <p:spPr/>
        <p:txBody>
          <a:bodyPr/>
          <a:lstStyle/>
          <a:p>
            <a:fld id="{4BF8EF6B-6188-4B9C-8887-A6EAB7BD6C6A}" type="datetimeFigureOut">
              <a:rPr lang="en-ZA" smtClean="0"/>
              <a:pPr/>
              <a:t>2022/08/24</a:t>
            </a:fld>
            <a:endParaRPr lang="en-ZA"/>
          </a:p>
        </p:txBody>
      </p:sp>
      <p:sp>
        <p:nvSpPr>
          <p:cNvPr id="4" name="Footer Placeholder 3">
            <a:extLst>
              <a:ext uri="{FF2B5EF4-FFF2-40B4-BE49-F238E27FC236}">
                <a16:creationId xmlns:a16="http://schemas.microsoft.com/office/drawing/2014/main" xmlns="" id="{00AC623A-4560-468B-B289-93E7F41C324A}"/>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xmlns="" id="{577B739E-E4F6-4E72-8CBE-FE940DBC5795}"/>
              </a:ext>
            </a:extLst>
          </p:cNvPr>
          <p:cNvSpPr>
            <a:spLocks noGrp="1"/>
          </p:cNvSpPr>
          <p:nvPr>
            <p:ph type="sldNum" sz="quarter" idx="12"/>
          </p:nvPr>
        </p:nvSpPr>
        <p:spPr/>
        <p:txBody>
          <a:bodyPr/>
          <a:lstStyle/>
          <a:p>
            <a:fld id="{9E41D736-55F2-4BBA-A682-5DD01476A266}" type="slidenum">
              <a:rPr lang="en-ZA" smtClean="0"/>
              <a:pPr/>
              <a:t>‹#›</a:t>
            </a:fld>
            <a:endParaRPr lang="en-ZA"/>
          </a:p>
        </p:txBody>
      </p:sp>
    </p:spTree>
    <p:extLst>
      <p:ext uri="{BB962C8B-B14F-4D97-AF65-F5344CB8AC3E}">
        <p14:creationId xmlns:p14="http://schemas.microsoft.com/office/powerpoint/2010/main" xmlns="" val="1810528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5EBA67E-7B4D-4AB0-BEA8-28D80A74962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499140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563F347-7B63-46F9-B12D-CCFE6638A18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381778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E84F06C-09CB-486D-8606-F716D165B5A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360647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theme" Target="../theme/theme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theme" Target="../theme/theme5.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9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900">
                <a:solidFill>
                  <a:schemeClr val="tx1">
                    <a:tint val="75000"/>
                  </a:schemeClr>
                </a:solidFill>
                <a:cs typeface="Arial" charset="0"/>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900">
                <a:solidFill>
                  <a:schemeClr val="tx1">
                    <a:tint val="75000"/>
                  </a:schemeClr>
                </a:solidFill>
                <a:cs typeface="Arial" charset="0"/>
              </a:defRPr>
            </a:lvl1pPr>
          </a:lstStyle>
          <a:p>
            <a:pPr>
              <a:defRPr/>
            </a:pPr>
            <a:fld id="{85E81024-E309-4157-B977-B245F344488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2955515264"/>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 id="2147484045" r:id="rId13"/>
    <p:sldLayoutId id="2147484046" r:id="rId14"/>
  </p:sldLayoutIdLst>
  <p:hf hdr="0" dt="0"/>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892" algn="ctr" rtl="0" fontAlgn="base">
        <a:spcBef>
          <a:spcPct val="0"/>
        </a:spcBef>
        <a:spcAft>
          <a:spcPct val="0"/>
        </a:spcAft>
        <a:defRPr sz="3300">
          <a:solidFill>
            <a:schemeClr val="tx1"/>
          </a:solidFill>
          <a:latin typeface="Calibri" pitchFamily="34" charset="0"/>
        </a:defRPr>
      </a:lvl6pPr>
      <a:lvl7pPr marL="685783" algn="ctr" rtl="0" fontAlgn="base">
        <a:spcBef>
          <a:spcPct val="0"/>
        </a:spcBef>
        <a:spcAft>
          <a:spcPct val="0"/>
        </a:spcAft>
        <a:defRPr sz="3300">
          <a:solidFill>
            <a:schemeClr val="tx1"/>
          </a:solidFill>
          <a:latin typeface="Calibri" pitchFamily="34" charset="0"/>
        </a:defRPr>
      </a:lvl7pPr>
      <a:lvl8pPr marL="1028675" algn="ctr" rtl="0" fontAlgn="base">
        <a:spcBef>
          <a:spcPct val="0"/>
        </a:spcBef>
        <a:spcAft>
          <a:spcPct val="0"/>
        </a:spcAft>
        <a:defRPr sz="3300">
          <a:solidFill>
            <a:schemeClr val="tx1"/>
          </a:solidFill>
          <a:latin typeface="Calibri" pitchFamily="34" charset="0"/>
        </a:defRPr>
      </a:lvl8pPr>
      <a:lvl9pPr marL="1371566" algn="ctr" rtl="0" fontAlgn="base">
        <a:spcBef>
          <a:spcPct val="0"/>
        </a:spcBef>
        <a:spcAft>
          <a:spcPct val="0"/>
        </a:spcAft>
        <a:defRPr sz="3300">
          <a:solidFill>
            <a:schemeClr val="tx1"/>
          </a:solidFill>
          <a:latin typeface="Calibri" pitchFamily="34" charset="0"/>
        </a:defRPr>
      </a:lvl9pPr>
    </p:titleStyle>
    <p:bodyStyle>
      <a:lvl1pPr marL="257168" indent="-257168"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1pPr>
      <a:lvl2pPr marL="557199" indent="-214308" algn="l" rtl="0" eaLnBrk="0" fontAlgn="base" hangingPunct="0">
        <a:spcBef>
          <a:spcPct val="20000"/>
        </a:spcBef>
        <a:spcAft>
          <a:spcPct val="0"/>
        </a:spcAft>
        <a:buFont typeface="Arial" pitchFamily="34" charset="0"/>
        <a:buChar char="–"/>
        <a:defRPr sz="2100" kern="1200">
          <a:solidFill>
            <a:schemeClr val="tx1"/>
          </a:solidFill>
          <a:latin typeface="+mn-lt"/>
          <a:ea typeface="+mn-ea"/>
          <a:cs typeface="+mn-cs"/>
        </a:defRPr>
      </a:lvl2pPr>
      <a:lvl3pPr marL="857228" indent="-171446" algn="l" rtl="0" eaLnBrk="0" fontAlgn="base" hangingPunct="0">
        <a:spcBef>
          <a:spcPct val="20000"/>
        </a:spcBef>
        <a:spcAft>
          <a:spcPct val="0"/>
        </a:spcAft>
        <a:buFont typeface="Arial" pitchFamily="34" charset="0"/>
        <a:buChar char="•"/>
        <a:defRPr sz="1800" kern="1200">
          <a:solidFill>
            <a:schemeClr val="tx1"/>
          </a:solidFill>
          <a:latin typeface="+mn-lt"/>
          <a:ea typeface="+mn-ea"/>
          <a:cs typeface="+mn-cs"/>
        </a:defRPr>
      </a:lvl3pPr>
      <a:lvl4pPr marL="1200120" indent="-171446" algn="l" rtl="0" eaLnBrk="0" fontAlgn="base" hangingPunct="0">
        <a:spcBef>
          <a:spcPct val="20000"/>
        </a:spcBef>
        <a:spcAft>
          <a:spcPct val="0"/>
        </a:spcAft>
        <a:buFont typeface="Arial" pitchFamily="34" charset="0"/>
        <a:buChar char="–"/>
        <a:defRPr sz="1500" kern="1200">
          <a:solidFill>
            <a:schemeClr val="tx1"/>
          </a:solidFill>
          <a:latin typeface="+mn-lt"/>
          <a:ea typeface="+mn-ea"/>
          <a:cs typeface="+mn-cs"/>
        </a:defRPr>
      </a:lvl4pPr>
      <a:lvl5pPr marL="1543012" indent="-171446" algn="l" rtl="0" eaLnBrk="0" fontAlgn="base" hangingPunct="0">
        <a:spcBef>
          <a:spcPct val="20000"/>
        </a:spcBef>
        <a:spcAft>
          <a:spcPct val="0"/>
        </a:spcAft>
        <a:buFont typeface="Arial" pitchFamily="34"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141D4C3-2E3D-483F-A563-FEC7A4DBD75C}"/>
              </a:ext>
            </a:extLst>
          </p:cNvPr>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1C7518B6-9CD3-4888-9C1A-E988F8F6E80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D28E1728-4197-4C3D-AB09-FB7EB6B75C7E}"/>
              </a:ext>
            </a:extLst>
          </p:cNvPr>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1D83C38-D2F0-489B-AF28-4E3A8D13DCCD}" type="datetimeFigureOut">
              <a:rPr lang="en-ZA" smtClean="0"/>
              <a:pPr/>
              <a:t>2022/08/24</a:t>
            </a:fld>
            <a:endParaRPr lang="en-ZA"/>
          </a:p>
        </p:txBody>
      </p:sp>
      <p:sp>
        <p:nvSpPr>
          <p:cNvPr id="5" name="Footer Placeholder 4">
            <a:extLst>
              <a:ext uri="{FF2B5EF4-FFF2-40B4-BE49-F238E27FC236}">
                <a16:creationId xmlns:a16="http://schemas.microsoft.com/office/drawing/2014/main" xmlns="" id="{F09E48E6-91CB-4973-BBD6-5E3B9EDFCABE}"/>
              </a:ext>
            </a:extLst>
          </p:cNvPr>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solidFill>
                  <a:prstClr val="black">
                    <a:tint val="75000"/>
                  </a:prstClr>
                </a:solidFill>
                <a:cs typeface="Arial" charset="0"/>
              </a:rPr>
              <a:t>MDDA Q1</a:t>
            </a:r>
          </a:p>
          <a:p>
            <a:pPr>
              <a:defRPr/>
            </a:pPr>
            <a:r>
              <a:rPr lang="en-US">
                <a:solidFill>
                  <a:prstClr val="black">
                    <a:tint val="75000"/>
                  </a:prstClr>
                </a:solidFill>
                <a:cs typeface="Arial" charset="0"/>
              </a:rPr>
              <a:t> PERFORMANCE AND EXPENDITURE REPORT 2021/22</a:t>
            </a:r>
          </a:p>
          <a:p>
            <a:endParaRPr lang="en-ZA" dirty="0"/>
          </a:p>
        </p:txBody>
      </p:sp>
      <p:sp>
        <p:nvSpPr>
          <p:cNvPr id="6" name="Slide Number Placeholder 5">
            <a:extLst>
              <a:ext uri="{FF2B5EF4-FFF2-40B4-BE49-F238E27FC236}">
                <a16:creationId xmlns:a16="http://schemas.microsoft.com/office/drawing/2014/main" xmlns="" id="{807A2B6A-D45F-4F04-956D-78964C31F303}"/>
              </a:ext>
            </a:extLst>
          </p:cNvPr>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8C65A21-B9A1-4374-9E44-61581F0B10BA}" type="slidenum">
              <a:rPr lang="en-ZA" smtClean="0"/>
              <a:pPr/>
              <a:t>‹#›</a:t>
            </a:fld>
            <a:endParaRPr lang="en-ZA"/>
          </a:p>
        </p:txBody>
      </p:sp>
    </p:spTree>
    <p:extLst>
      <p:ext uri="{BB962C8B-B14F-4D97-AF65-F5344CB8AC3E}">
        <p14:creationId xmlns:p14="http://schemas.microsoft.com/office/powerpoint/2010/main" xmlns="" val="801226691"/>
      </p:ext>
    </p:extLst>
  </p:cSld>
  <p:clrMap bg1="lt1" tx1="dk1" bg2="lt2" tx2="dk2" accent1="accent1" accent2="accent2" accent3="accent3" accent4="accent4" accent5="accent5" accent6="accent6" hlink="hlink" folHlink="folHlink"/>
  <p:sldLayoutIdLst>
    <p:sldLayoutId id="2147484124" r:id="rId1"/>
    <p:sldLayoutId id="2147484125" r:id="rId2"/>
    <p:sldLayoutId id="2147484126" r:id="rId3"/>
    <p:sldLayoutId id="2147484127" r:id="rId4"/>
    <p:sldLayoutId id="2147484128" r:id="rId5"/>
    <p:sldLayoutId id="2147484129" r:id="rId6"/>
    <p:sldLayoutId id="2147484130" r:id="rId7"/>
    <p:sldLayoutId id="2147484131" r:id="rId8"/>
    <p:sldLayoutId id="2147484132" r:id="rId9"/>
    <p:sldLayoutId id="2147484133" r:id="rId10"/>
    <p:sldLayoutId id="214748413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9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900">
                <a:solidFill>
                  <a:schemeClr val="tx1">
                    <a:tint val="75000"/>
                  </a:schemeClr>
                </a:solidFill>
                <a:cs typeface="Arial" charset="0"/>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900">
                <a:solidFill>
                  <a:schemeClr val="tx1">
                    <a:tint val="75000"/>
                  </a:schemeClr>
                </a:solidFill>
                <a:cs typeface="Arial" charset="0"/>
              </a:defRPr>
            </a:lvl1pPr>
          </a:lstStyle>
          <a:p>
            <a:pPr>
              <a:defRPr/>
            </a:pPr>
            <a:fld id="{85E81024-E309-4157-B977-B245F344488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004209573"/>
      </p:ext>
    </p:extLst>
  </p:cSld>
  <p:clrMap bg1="lt1" tx1="dk1" bg2="lt2" tx2="dk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 id="2147484074" r:id="rId12"/>
    <p:sldLayoutId id="2147484075" r:id="rId13"/>
    <p:sldLayoutId id="2147484076" r:id="rId14"/>
  </p:sldLayoutIdLst>
  <p:hf hdr="0" dt="0"/>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892" algn="ctr" rtl="0" fontAlgn="base">
        <a:spcBef>
          <a:spcPct val="0"/>
        </a:spcBef>
        <a:spcAft>
          <a:spcPct val="0"/>
        </a:spcAft>
        <a:defRPr sz="3300">
          <a:solidFill>
            <a:schemeClr val="tx1"/>
          </a:solidFill>
          <a:latin typeface="Calibri" pitchFamily="34" charset="0"/>
        </a:defRPr>
      </a:lvl6pPr>
      <a:lvl7pPr marL="685783" algn="ctr" rtl="0" fontAlgn="base">
        <a:spcBef>
          <a:spcPct val="0"/>
        </a:spcBef>
        <a:spcAft>
          <a:spcPct val="0"/>
        </a:spcAft>
        <a:defRPr sz="3300">
          <a:solidFill>
            <a:schemeClr val="tx1"/>
          </a:solidFill>
          <a:latin typeface="Calibri" pitchFamily="34" charset="0"/>
        </a:defRPr>
      </a:lvl7pPr>
      <a:lvl8pPr marL="1028675" algn="ctr" rtl="0" fontAlgn="base">
        <a:spcBef>
          <a:spcPct val="0"/>
        </a:spcBef>
        <a:spcAft>
          <a:spcPct val="0"/>
        </a:spcAft>
        <a:defRPr sz="3300">
          <a:solidFill>
            <a:schemeClr val="tx1"/>
          </a:solidFill>
          <a:latin typeface="Calibri" pitchFamily="34" charset="0"/>
        </a:defRPr>
      </a:lvl8pPr>
      <a:lvl9pPr marL="1371566" algn="ctr" rtl="0" fontAlgn="base">
        <a:spcBef>
          <a:spcPct val="0"/>
        </a:spcBef>
        <a:spcAft>
          <a:spcPct val="0"/>
        </a:spcAft>
        <a:defRPr sz="3300">
          <a:solidFill>
            <a:schemeClr val="tx1"/>
          </a:solidFill>
          <a:latin typeface="Calibri" pitchFamily="34" charset="0"/>
        </a:defRPr>
      </a:lvl9pPr>
    </p:titleStyle>
    <p:bodyStyle>
      <a:lvl1pPr marL="257168" indent="-257168"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1pPr>
      <a:lvl2pPr marL="557199" indent="-214308" algn="l" rtl="0" eaLnBrk="0" fontAlgn="base" hangingPunct="0">
        <a:spcBef>
          <a:spcPct val="20000"/>
        </a:spcBef>
        <a:spcAft>
          <a:spcPct val="0"/>
        </a:spcAft>
        <a:buFont typeface="Arial" pitchFamily="34" charset="0"/>
        <a:buChar char="–"/>
        <a:defRPr sz="2100" kern="1200">
          <a:solidFill>
            <a:schemeClr val="tx1"/>
          </a:solidFill>
          <a:latin typeface="+mn-lt"/>
          <a:ea typeface="+mn-ea"/>
          <a:cs typeface="+mn-cs"/>
        </a:defRPr>
      </a:lvl2pPr>
      <a:lvl3pPr marL="857228" indent="-171446" algn="l" rtl="0" eaLnBrk="0" fontAlgn="base" hangingPunct="0">
        <a:spcBef>
          <a:spcPct val="20000"/>
        </a:spcBef>
        <a:spcAft>
          <a:spcPct val="0"/>
        </a:spcAft>
        <a:buFont typeface="Arial" pitchFamily="34" charset="0"/>
        <a:buChar char="•"/>
        <a:defRPr sz="1800" kern="1200">
          <a:solidFill>
            <a:schemeClr val="tx1"/>
          </a:solidFill>
          <a:latin typeface="+mn-lt"/>
          <a:ea typeface="+mn-ea"/>
          <a:cs typeface="+mn-cs"/>
        </a:defRPr>
      </a:lvl3pPr>
      <a:lvl4pPr marL="1200120" indent="-171446" algn="l" rtl="0" eaLnBrk="0" fontAlgn="base" hangingPunct="0">
        <a:spcBef>
          <a:spcPct val="20000"/>
        </a:spcBef>
        <a:spcAft>
          <a:spcPct val="0"/>
        </a:spcAft>
        <a:buFont typeface="Arial" pitchFamily="34" charset="0"/>
        <a:buChar char="–"/>
        <a:defRPr sz="1500" kern="1200">
          <a:solidFill>
            <a:schemeClr val="tx1"/>
          </a:solidFill>
          <a:latin typeface="+mn-lt"/>
          <a:ea typeface="+mn-ea"/>
          <a:cs typeface="+mn-cs"/>
        </a:defRPr>
      </a:lvl4pPr>
      <a:lvl5pPr marL="1543012" indent="-171446" algn="l" rtl="0" eaLnBrk="0" fontAlgn="base" hangingPunct="0">
        <a:spcBef>
          <a:spcPct val="20000"/>
        </a:spcBef>
        <a:spcAft>
          <a:spcPct val="0"/>
        </a:spcAft>
        <a:buFont typeface="Arial" pitchFamily="34"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9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900">
                <a:solidFill>
                  <a:schemeClr val="tx1">
                    <a:tint val="75000"/>
                  </a:schemeClr>
                </a:solidFill>
                <a:cs typeface="Arial" charset="0"/>
              </a:defRPr>
            </a:lvl1pPr>
          </a:lstStyle>
          <a:p>
            <a:pPr>
              <a:defRPr/>
            </a:pPr>
            <a:r>
              <a:rPr lang="en-US">
                <a:solidFill>
                  <a:prstClr val="black">
                    <a:tint val="75000"/>
                  </a:prstClr>
                </a:solidFill>
              </a:rPr>
              <a:t>MDDA Q1 PERFORMANCE AND EXPENDITURE REPORT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900">
                <a:solidFill>
                  <a:schemeClr val="tx1">
                    <a:tint val="75000"/>
                  </a:schemeClr>
                </a:solidFill>
                <a:cs typeface="Arial" charset="0"/>
              </a:defRPr>
            </a:lvl1pPr>
          </a:lstStyle>
          <a:p>
            <a:pPr>
              <a:defRPr/>
            </a:pPr>
            <a:fld id="{85E81024-E309-4157-B977-B245F344488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822919137"/>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 id="2147484104" r:id="rId12"/>
    <p:sldLayoutId id="2147484105" r:id="rId13"/>
    <p:sldLayoutId id="2147484106" r:id="rId14"/>
  </p:sldLayoutIdLst>
  <p:hf hdr="0" dt="0"/>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892" algn="ctr" rtl="0" fontAlgn="base">
        <a:spcBef>
          <a:spcPct val="0"/>
        </a:spcBef>
        <a:spcAft>
          <a:spcPct val="0"/>
        </a:spcAft>
        <a:defRPr sz="3300">
          <a:solidFill>
            <a:schemeClr val="tx1"/>
          </a:solidFill>
          <a:latin typeface="Calibri" pitchFamily="34" charset="0"/>
        </a:defRPr>
      </a:lvl6pPr>
      <a:lvl7pPr marL="685783" algn="ctr" rtl="0" fontAlgn="base">
        <a:spcBef>
          <a:spcPct val="0"/>
        </a:spcBef>
        <a:spcAft>
          <a:spcPct val="0"/>
        </a:spcAft>
        <a:defRPr sz="3300">
          <a:solidFill>
            <a:schemeClr val="tx1"/>
          </a:solidFill>
          <a:latin typeface="Calibri" pitchFamily="34" charset="0"/>
        </a:defRPr>
      </a:lvl7pPr>
      <a:lvl8pPr marL="1028675" algn="ctr" rtl="0" fontAlgn="base">
        <a:spcBef>
          <a:spcPct val="0"/>
        </a:spcBef>
        <a:spcAft>
          <a:spcPct val="0"/>
        </a:spcAft>
        <a:defRPr sz="3300">
          <a:solidFill>
            <a:schemeClr val="tx1"/>
          </a:solidFill>
          <a:latin typeface="Calibri" pitchFamily="34" charset="0"/>
        </a:defRPr>
      </a:lvl8pPr>
      <a:lvl9pPr marL="1371566" algn="ctr" rtl="0" fontAlgn="base">
        <a:spcBef>
          <a:spcPct val="0"/>
        </a:spcBef>
        <a:spcAft>
          <a:spcPct val="0"/>
        </a:spcAft>
        <a:defRPr sz="3300">
          <a:solidFill>
            <a:schemeClr val="tx1"/>
          </a:solidFill>
          <a:latin typeface="Calibri" pitchFamily="34" charset="0"/>
        </a:defRPr>
      </a:lvl9pPr>
    </p:titleStyle>
    <p:bodyStyle>
      <a:lvl1pPr marL="257168" indent="-257168"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1pPr>
      <a:lvl2pPr marL="557199" indent="-214308" algn="l" rtl="0" eaLnBrk="0" fontAlgn="base" hangingPunct="0">
        <a:spcBef>
          <a:spcPct val="20000"/>
        </a:spcBef>
        <a:spcAft>
          <a:spcPct val="0"/>
        </a:spcAft>
        <a:buFont typeface="Arial" pitchFamily="34" charset="0"/>
        <a:buChar char="–"/>
        <a:defRPr sz="2100" kern="1200">
          <a:solidFill>
            <a:schemeClr val="tx1"/>
          </a:solidFill>
          <a:latin typeface="+mn-lt"/>
          <a:ea typeface="+mn-ea"/>
          <a:cs typeface="+mn-cs"/>
        </a:defRPr>
      </a:lvl2pPr>
      <a:lvl3pPr marL="857228" indent="-171446" algn="l" rtl="0" eaLnBrk="0" fontAlgn="base" hangingPunct="0">
        <a:spcBef>
          <a:spcPct val="20000"/>
        </a:spcBef>
        <a:spcAft>
          <a:spcPct val="0"/>
        </a:spcAft>
        <a:buFont typeface="Arial" pitchFamily="34" charset="0"/>
        <a:buChar char="•"/>
        <a:defRPr sz="1800" kern="1200">
          <a:solidFill>
            <a:schemeClr val="tx1"/>
          </a:solidFill>
          <a:latin typeface="+mn-lt"/>
          <a:ea typeface="+mn-ea"/>
          <a:cs typeface="+mn-cs"/>
        </a:defRPr>
      </a:lvl3pPr>
      <a:lvl4pPr marL="1200120" indent="-171446" algn="l" rtl="0" eaLnBrk="0" fontAlgn="base" hangingPunct="0">
        <a:spcBef>
          <a:spcPct val="20000"/>
        </a:spcBef>
        <a:spcAft>
          <a:spcPct val="0"/>
        </a:spcAft>
        <a:buFont typeface="Arial" pitchFamily="34" charset="0"/>
        <a:buChar char="–"/>
        <a:defRPr sz="1500" kern="1200">
          <a:solidFill>
            <a:schemeClr val="tx1"/>
          </a:solidFill>
          <a:latin typeface="+mn-lt"/>
          <a:ea typeface="+mn-ea"/>
          <a:cs typeface="+mn-cs"/>
        </a:defRPr>
      </a:lvl4pPr>
      <a:lvl5pPr marL="1543012" indent="-171446" algn="l" rtl="0" eaLnBrk="0" fontAlgn="base" hangingPunct="0">
        <a:spcBef>
          <a:spcPct val="20000"/>
        </a:spcBef>
        <a:spcAft>
          <a:spcPct val="0"/>
        </a:spcAft>
        <a:buFont typeface="Arial" pitchFamily="34"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9A51E20-965C-4850-AF8B-6A1291247F35}"/>
              </a:ext>
            </a:extLst>
          </p:cNvPr>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E50AAEC1-7206-4D4C-B71E-A799BFF75E4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55E8D71F-F9C1-4927-8094-41B7D8B59F55}"/>
              </a:ext>
            </a:extLst>
          </p:cNvPr>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BF8EF6B-6188-4B9C-8887-A6EAB7BD6C6A}" type="datetimeFigureOut">
              <a:rPr lang="en-ZA" smtClean="0"/>
              <a:pPr/>
              <a:t>2022/08/24</a:t>
            </a:fld>
            <a:endParaRPr lang="en-ZA"/>
          </a:p>
        </p:txBody>
      </p:sp>
      <p:sp>
        <p:nvSpPr>
          <p:cNvPr id="5" name="Footer Placeholder 4">
            <a:extLst>
              <a:ext uri="{FF2B5EF4-FFF2-40B4-BE49-F238E27FC236}">
                <a16:creationId xmlns:a16="http://schemas.microsoft.com/office/drawing/2014/main" xmlns="" id="{0E546E28-059E-41C2-A89B-05A171A8C737}"/>
              </a:ext>
            </a:extLst>
          </p:cNvPr>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xmlns="" id="{E1A53431-3152-4051-A8C7-C16B9BF03633}"/>
              </a:ext>
            </a:extLst>
          </p:cNvPr>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41D736-55F2-4BBA-A682-5DD01476A266}" type="slidenum">
              <a:rPr lang="en-ZA" smtClean="0"/>
              <a:pPr/>
              <a:t>‹#›</a:t>
            </a:fld>
            <a:endParaRPr lang="en-ZA"/>
          </a:p>
        </p:txBody>
      </p:sp>
    </p:spTree>
    <p:extLst>
      <p:ext uri="{BB962C8B-B14F-4D97-AF65-F5344CB8AC3E}">
        <p14:creationId xmlns:p14="http://schemas.microsoft.com/office/powerpoint/2010/main" xmlns="" val="2876733425"/>
      </p:ext>
    </p:extLst>
  </p:cSld>
  <p:clrMap bg1="lt1" tx1="dk1" bg2="lt2" tx2="dk2" accent1="accent1" accent2="accent2" accent3="accent3" accent4="accent4" accent5="accent5" accent6="accent6" hlink="hlink" folHlink="folHlink"/>
  <p:sldLayoutIdLst>
    <p:sldLayoutId id="2147484136" r:id="rId1"/>
    <p:sldLayoutId id="2147484137" r:id="rId2"/>
    <p:sldLayoutId id="2147484138" r:id="rId3"/>
    <p:sldLayoutId id="2147484139" r:id="rId4"/>
    <p:sldLayoutId id="2147484140" r:id="rId5"/>
    <p:sldLayoutId id="2147484141" r:id="rId6"/>
    <p:sldLayoutId id="2147484142" r:id="rId7"/>
    <p:sldLayoutId id="2147484143" r:id="rId8"/>
    <p:sldLayoutId id="2147484144" r:id="rId9"/>
    <p:sldLayoutId id="2147484145" r:id="rId10"/>
    <p:sldLayoutId id="2147484146" r:id="rId11"/>
    <p:sldLayoutId id="2147484147"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9.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70369476-5E79-4128-BE5F-14DE8DD9D27F}"/>
              </a:ext>
            </a:extLst>
          </p:cNvPr>
          <p:cNvSpPr>
            <a:spLocks noGrp="1"/>
          </p:cNvSpPr>
          <p:nvPr>
            <p:ph type="sldNum" sz="quarter" idx="12"/>
          </p:nvPr>
        </p:nvSpPr>
        <p:spPr/>
        <p:txBody>
          <a:bodyPr/>
          <a:lstStyle/>
          <a:p>
            <a:pPr>
              <a:defRPr/>
            </a:pPr>
            <a:fld id="{6EFE87D6-28AE-4488-BDD1-2DD6D741DE29}" type="slidenum">
              <a:rPr lang="en-US">
                <a:solidFill>
                  <a:prstClr val="black">
                    <a:tint val="75000"/>
                  </a:prstClr>
                </a:solidFill>
                <a:latin typeface="Calibri"/>
              </a:rPr>
              <a:pPr>
                <a:defRPr/>
              </a:pPr>
              <a:t>1</a:t>
            </a:fld>
            <a:endParaRPr lang="en-US" dirty="0">
              <a:solidFill>
                <a:prstClr val="black">
                  <a:tint val="75000"/>
                </a:prstClr>
              </a:solidFill>
              <a:latin typeface="Calibri"/>
            </a:endParaRPr>
          </a:p>
        </p:txBody>
      </p:sp>
      <p:pic>
        <p:nvPicPr>
          <p:cNvPr id="5" name="Picture 4">
            <a:extLst>
              <a:ext uri="{FF2B5EF4-FFF2-40B4-BE49-F238E27FC236}">
                <a16:creationId xmlns:a16="http://schemas.microsoft.com/office/drawing/2014/main" xmlns="" id="{6FCF23A0-4E01-4932-882D-63FD92901205}"/>
              </a:ext>
            </a:extLst>
          </p:cNvPr>
          <p:cNvPicPr>
            <a:picLocks noChangeAspect="1"/>
          </p:cNvPicPr>
          <p:nvPr/>
        </p:nvPicPr>
        <p:blipFill rotWithShape="1">
          <a:blip r:embed="rId3" cstate="print"/>
          <a:srcRect l="3216" t="8851"/>
          <a:stretch/>
        </p:blipFill>
        <p:spPr>
          <a:xfrm>
            <a:off x="1310396" y="755931"/>
            <a:ext cx="6523208" cy="4755695"/>
          </a:xfrm>
          <a:prstGeom prst="rect">
            <a:avLst/>
          </a:prstGeom>
        </p:spPr>
      </p:pic>
      <p:sp>
        <p:nvSpPr>
          <p:cNvPr id="6" name="TextBox 5">
            <a:extLst>
              <a:ext uri="{FF2B5EF4-FFF2-40B4-BE49-F238E27FC236}">
                <a16:creationId xmlns:a16="http://schemas.microsoft.com/office/drawing/2014/main" xmlns="" id="{22139824-3448-4169-B9A7-E4D4D853FC55}"/>
              </a:ext>
            </a:extLst>
          </p:cNvPr>
          <p:cNvSpPr txBox="1"/>
          <p:nvPr/>
        </p:nvSpPr>
        <p:spPr>
          <a:xfrm>
            <a:off x="4423115" y="3266982"/>
            <a:ext cx="3410489" cy="1477328"/>
          </a:xfrm>
          <a:prstGeom prst="rect">
            <a:avLst/>
          </a:prstGeom>
          <a:noFill/>
        </p:spPr>
        <p:txBody>
          <a:bodyPr wrap="square" rtlCol="0">
            <a:spAutoFit/>
          </a:bodyPr>
          <a:lstStyle/>
          <a:p>
            <a:pPr algn="ctr">
              <a:defRPr/>
            </a:pPr>
            <a:r>
              <a:rPr lang="en-GB" b="1" dirty="0">
                <a:solidFill>
                  <a:srgbClr val="F79646"/>
                </a:solidFill>
                <a:latin typeface="Arial" pitchFamily="34" charset="0"/>
                <a:cs typeface="Arial" pitchFamily="34" charset="0"/>
              </a:rPr>
              <a:t>PRESENTATION </a:t>
            </a:r>
          </a:p>
          <a:p>
            <a:pPr algn="ctr">
              <a:defRPr/>
            </a:pPr>
            <a:r>
              <a:rPr lang="en-GB" b="1" dirty="0">
                <a:solidFill>
                  <a:srgbClr val="F79646"/>
                </a:solidFill>
                <a:latin typeface="Arial" pitchFamily="34" charset="0"/>
                <a:cs typeface="Arial" pitchFamily="34" charset="0"/>
              </a:rPr>
              <a:t>Portfolio Committee on Communications: </a:t>
            </a:r>
          </a:p>
          <a:p>
            <a:pPr algn="ctr">
              <a:defRPr/>
            </a:pPr>
            <a:r>
              <a:rPr lang="en-ZA" b="1" dirty="0">
                <a:solidFill>
                  <a:srgbClr val="F79646"/>
                </a:solidFill>
                <a:latin typeface="Arial" pitchFamily="34" charset="0"/>
                <a:cs typeface="Arial" pitchFamily="34" charset="0"/>
              </a:rPr>
              <a:t>Allegations of Governance Irregularities </a:t>
            </a:r>
            <a:endParaRPr lang="en-GB" b="1" dirty="0">
              <a:solidFill>
                <a:srgbClr val="F79646"/>
              </a:solidFill>
              <a:latin typeface="Arial" pitchFamily="34" charset="0"/>
              <a:cs typeface="Arial" pitchFamily="34" charset="0"/>
            </a:endParaRPr>
          </a:p>
        </p:txBody>
      </p:sp>
      <p:sp>
        <p:nvSpPr>
          <p:cNvPr id="7" name="TextBox 6">
            <a:extLst>
              <a:ext uri="{FF2B5EF4-FFF2-40B4-BE49-F238E27FC236}">
                <a16:creationId xmlns:a16="http://schemas.microsoft.com/office/drawing/2014/main" xmlns="" id="{678EBA6A-C8EF-4C71-B0C1-9B628C7F8EF9}"/>
              </a:ext>
            </a:extLst>
          </p:cNvPr>
          <p:cNvSpPr txBox="1"/>
          <p:nvPr/>
        </p:nvSpPr>
        <p:spPr>
          <a:xfrm>
            <a:off x="4578567" y="2864095"/>
            <a:ext cx="3099586" cy="507831"/>
          </a:xfrm>
          <a:prstGeom prst="rect">
            <a:avLst/>
          </a:prstGeom>
          <a:solidFill>
            <a:schemeClr val="bg1"/>
          </a:solidFill>
        </p:spPr>
        <p:txBody>
          <a:bodyPr wrap="square" rtlCol="0">
            <a:spAutoFit/>
          </a:bodyPr>
          <a:lstStyle/>
          <a:p>
            <a:pPr algn="ctr">
              <a:defRPr/>
            </a:pPr>
            <a:r>
              <a:rPr lang="en-GB" sz="1500" b="1" i="1" dirty="0">
                <a:solidFill>
                  <a:prstClr val="black"/>
                </a:solidFill>
                <a:latin typeface="Arial" pitchFamily="34" charset="0"/>
                <a:cs typeface="Arial" pitchFamily="34" charset="0"/>
              </a:rPr>
              <a:t>Access</a:t>
            </a:r>
            <a:r>
              <a:rPr lang="en-GB" sz="1200" b="1" i="1" dirty="0">
                <a:solidFill>
                  <a:prstClr val="black"/>
                </a:solidFill>
                <a:latin typeface="Arial" pitchFamily="34" charset="0"/>
                <a:cs typeface="Arial" pitchFamily="34" charset="0"/>
              </a:rPr>
              <a:t> to diversified media for all</a:t>
            </a:r>
            <a:r>
              <a:rPr lang="en-ZA" sz="1200" b="1" dirty="0">
                <a:solidFill>
                  <a:prstClr val="white"/>
                </a:solidFill>
                <a:latin typeface="Arial" pitchFamily="34" charset="0"/>
              </a:rPr>
              <a:t>a</a:t>
            </a:r>
          </a:p>
          <a:p>
            <a:pPr algn="ctr">
              <a:defRPr/>
            </a:pPr>
            <a:endParaRPr lang="en-ZA" sz="1200" b="1" dirty="0">
              <a:solidFill>
                <a:prstClr val="black"/>
              </a:solidFill>
              <a:latin typeface="Arial" pitchFamily="34" charset="0"/>
            </a:endParaRPr>
          </a:p>
        </p:txBody>
      </p:sp>
    </p:spTree>
    <p:extLst>
      <p:ext uri="{BB962C8B-B14F-4D97-AF65-F5344CB8AC3E}">
        <p14:creationId xmlns:p14="http://schemas.microsoft.com/office/powerpoint/2010/main" xmlns="" val="4288429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C4F68-45D4-9041-3C81-4A9F40E4EE8A}"/>
              </a:ext>
            </a:extLst>
          </p:cNvPr>
          <p:cNvSpPr>
            <a:spLocks noGrp="1"/>
          </p:cNvSpPr>
          <p:nvPr>
            <p:ph type="title"/>
          </p:nvPr>
        </p:nvSpPr>
        <p:spPr/>
        <p:txBody>
          <a:bodyPr/>
          <a:lstStyle/>
          <a:p>
            <a:r>
              <a:rPr lang="en-ZA" dirty="0"/>
              <a:t>Phase I of the Inquiry into allegations of irregular staff appointments…</a:t>
            </a:r>
            <a:r>
              <a:rPr lang="en-ZA" dirty="0" err="1"/>
              <a:t>cont</a:t>
            </a:r>
            <a:endParaRPr lang="en-ZA" dirty="0"/>
          </a:p>
        </p:txBody>
      </p:sp>
      <p:sp>
        <p:nvSpPr>
          <p:cNvPr id="3" name="Slide Number Placeholder 2">
            <a:extLst>
              <a:ext uri="{FF2B5EF4-FFF2-40B4-BE49-F238E27FC236}">
                <a16:creationId xmlns:a16="http://schemas.microsoft.com/office/drawing/2014/main" xmlns="" id="{63DE6D4E-A594-4CD8-B062-04A77E039BFF}"/>
              </a:ext>
            </a:extLst>
          </p:cNvPr>
          <p:cNvSpPr>
            <a:spLocks noGrp="1"/>
          </p:cNvSpPr>
          <p:nvPr>
            <p:ph type="sldNum" sz="quarter" idx="12"/>
          </p:nvPr>
        </p:nvSpPr>
        <p:spPr/>
        <p:txBody>
          <a:bodyPr/>
          <a:lstStyle/>
          <a:p>
            <a:pPr>
              <a:defRPr/>
            </a:pPr>
            <a:fld id="{25E0BFFC-8D92-4980-80AF-4F6590FB2DB3}" type="slidenum">
              <a:rPr lang="en-US" smtClean="0"/>
              <a:pPr>
                <a:defRPr/>
              </a:pPr>
              <a:t>10</a:t>
            </a:fld>
            <a:endParaRPr lang="en-US" dirty="0"/>
          </a:p>
        </p:txBody>
      </p:sp>
      <p:sp>
        <p:nvSpPr>
          <p:cNvPr id="4" name="Content Placeholder 3">
            <a:extLst>
              <a:ext uri="{FF2B5EF4-FFF2-40B4-BE49-F238E27FC236}">
                <a16:creationId xmlns:a16="http://schemas.microsoft.com/office/drawing/2014/main" xmlns="" id="{E6F5ED8A-6136-9D6C-BFB9-A3F3BA38CED3}"/>
              </a:ext>
            </a:extLst>
          </p:cNvPr>
          <p:cNvSpPr>
            <a:spLocks noGrp="1"/>
          </p:cNvSpPr>
          <p:nvPr>
            <p:ph idx="1"/>
          </p:nvPr>
        </p:nvSpPr>
        <p:spPr>
          <a:xfrm>
            <a:off x="457200" y="1143000"/>
            <a:ext cx="8229600" cy="5715000"/>
          </a:xfrm>
        </p:spPr>
        <p:txBody>
          <a:bodyPr/>
          <a:lstStyle/>
          <a:p>
            <a:pPr>
              <a:buFontTx/>
              <a:buChar char="-"/>
            </a:pPr>
            <a:r>
              <a:rPr lang="en-GB" dirty="0"/>
              <a:t>The net result therefore was that the CFO had applied for a permanent position, and the MDDA also appointed the CFO on a permanent basis, as per the letter of appointment signed by Ms Potye. </a:t>
            </a:r>
          </a:p>
          <a:p>
            <a:pPr>
              <a:buFontTx/>
              <a:buChar char="-"/>
            </a:pPr>
            <a:r>
              <a:rPr lang="en-GB" dirty="0"/>
              <a:t>It was also considered that imposing a 5-year employment contract on the CFO would constitute a unilateral change in working conditions of the CFO and therefore expose the MDDA to litigation. The CAC recommended to the MDDA board on 4 June 2021 that the permanent appointment of the CFO be “ratified” (i.e., be confirmed) in order to ensure that there is no uncertainty in respect of whether the CFO was and is appointed on a permanent basis.</a:t>
            </a:r>
          </a:p>
          <a:p>
            <a:pPr>
              <a:buFontTx/>
              <a:buChar char="-"/>
            </a:pPr>
            <a:r>
              <a:rPr lang="en-GB" dirty="0"/>
              <a:t>The MDDA Board proceeded to ratify (confirm) the permanent appointment of the CFO.</a:t>
            </a:r>
            <a:endParaRPr lang="en-ZA" dirty="0"/>
          </a:p>
        </p:txBody>
      </p:sp>
    </p:spTree>
    <p:extLst>
      <p:ext uri="{BB962C8B-B14F-4D97-AF65-F5344CB8AC3E}">
        <p14:creationId xmlns:p14="http://schemas.microsoft.com/office/powerpoint/2010/main" xmlns="" val="1521297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5C18FB-106A-3248-6443-B6B490AB85AE}"/>
              </a:ext>
            </a:extLst>
          </p:cNvPr>
          <p:cNvSpPr>
            <a:spLocks noGrp="1"/>
          </p:cNvSpPr>
          <p:nvPr>
            <p:ph type="title"/>
          </p:nvPr>
        </p:nvSpPr>
        <p:spPr/>
        <p:txBody>
          <a:bodyPr/>
          <a:lstStyle/>
          <a:p>
            <a:r>
              <a:rPr lang="en-ZA" dirty="0"/>
              <a:t>Phase I of the Inquiry into allegations of irregular staff appointments…</a:t>
            </a:r>
            <a:r>
              <a:rPr lang="en-ZA" dirty="0" err="1"/>
              <a:t>cont</a:t>
            </a:r>
            <a:endParaRPr lang="en-ZA" dirty="0"/>
          </a:p>
        </p:txBody>
      </p:sp>
      <p:sp>
        <p:nvSpPr>
          <p:cNvPr id="3" name="Slide Number Placeholder 2">
            <a:extLst>
              <a:ext uri="{FF2B5EF4-FFF2-40B4-BE49-F238E27FC236}">
                <a16:creationId xmlns:a16="http://schemas.microsoft.com/office/drawing/2014/main" xmlns="" id="{DD7F5DCB-E105-643E-873D-4E553FB337A2}"/>
              </a:ext>
            </a:extLst>
          </p:cNvPr>
          <p:cNvSpPr>
            <a:spLocks noGrp="1"/>
          </p:cNvSpPr>
          <p:nvPr>
            <p:ph type="sldNum" sz="quarter" idx="12"/>
          </p:nvPr>
        </p:nvSpPr>
        <p:spPr/>
        <p:txBody>
          <a:bodyPr/>
          <a:lstStyle/>
          <a:p>
            <a:pPr>
              <a:defRPr/>
            </a:pPr>
            <a:fld id="{25E0BFFC-8D92-4980-80AF-4F6590FB2DB3}" type="slidenum">
              <a:rPr lang="en-US" smtClean="0"/>
              <a:pPr>
                <a:defRPr/>
              </a:pPr>
              <a:t>11</a:t>
            </a:fld>
            <a:endParaRPr lang="en-US" dirty="0"/>
          </a:p>
        </p:txBody>
      </p:sp>
      <p:sp>
        <p:nvSpPr>
          <p:cNvPr id="4" name="Content Placeholder 3">
            <a:extLst>
              <a:ext uri="{FF2B5EF4-FFF2-40B4-BE49-F238E27FC236}">
                <a16:creationId xmlns:a16="http://schemas.microsoft.com/office/drawing/2014/main" xmlns="" id="{390CAC39-9910-434C-C389-2FA82FA6560E}"/>
              </a:ext>
            </a:extLst>
          </p:cNvPr>
          <p:cNvSpPr>
            <a:spLocks noGrp="1"/>
          </p:cNvSpPr>
          <p:nvPr>
            <p:ph idx="1"/>
          </p:nvPr>
        </p:nvSpPr>
        <p:spPr>
          <a:xfrm>
            <a:off x="457200" y="1143000"/>
            <a:ext cx="8229600" cy="5213356"/>
          </a:xfrm>
        </p:spPr>
        <p:txBody>
          <a:bodyPr/>
          <a:lstStyle/>
          <a:p>
            <a:pPr algn="just"/>
            <a:r>
              <a:rPr lang="en-GB" dirty="0"/>
              <a:t>A Resolution was also taken to apply consequence management to the CEO, Ms Potye, who was then subjected to a disciplinary enquiry in respect of her failure to ensure that the CFO has a signed employment contract. </a:t>
            </a:r>
          </a:p>
          <a:p>
            <a:pPr algn="just"/>
            <a:r>
              <a:rPr lang="en-GB" dirty="0"/>
              <a:t>The findings of the Chairperson of the disciplinary enquiry exonerated Ms Potye, however the MDDA Board following the obtaining of legal advise was of the opinion that the findings of the Chairperson were flawed and have referred the matter to the Labour Court for review.</a:t>
            </a:r>
          </a:p>
          <a:p>
            <a:pPr algn="just"/>
            <a:r>
              <a:rPr lang="en-GB" dirty="0"/>
              <a:t>Ms Potye is currently on suspension pending the outcome of an LRA S188A Incompatibility Inquiry (which  began in July 2022).</a:t>
            </a:r>
          </a:p>
          <a:p>
            <a:endParaRPr lang="en-GB" dirty="0"/>
          </a:p>
          <a:p>
            <a:endParaRPr lang="en-GB" dirty="0"/>
          </a:p>
          <a:p>
            <a:endParaRPr lang="en-ZA" dirty="0"/>
          </a:p>
        </p:txBody>
      </p:sp>
    </p:spTree>
    <p:extLst>
      <p:ext uri="{BB962C8B-B14F-4D97-AF65-F5344CB8AC3E}">
        <p14:creationId xmlns:p14="http://schemas.microsoft.com/office/powerpoint/2010/main" xmlns="" val="3142246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18AB9C-9A1B-E68C-B11E-733EC19676A3}"/>
              </a:ext>
            </a:extLst>
          </p:cNvPr>
          <p:cNvSpPr>
            <a:spLocks noGrp="1"/>
          </p:cNvSpPr>
          <p:nvPr>
            <p:ph type="title"/>
          </p:nvPr>
        </p:nvSpPr>
        <p:spPr/>
        <p:txBody>
          <a:bodyPr/>
          <a:lstStyle/>
          <a:p>
            <a:r>
              <a:rPr lang="en-ZA" dirty="0"/>
              <a:t>Phase I of the Inquiry into allegations of irregular staff appointments…</a:t>
            </a:r>
            <a:r>
              <a:rPr lang="en-ZA" dirty="0" err="1"/>
              <a:t>cont</a:t>
            </a:r>
            <a:endParaRPr lang="en-ZA" dirty="0"/>
          </a:p>
        </p:txBody>
      </p:sp>
      <p:sp>
        <p:nvSpPr>
          <p:cNvPr id="3" name="Slide Number Placeholder 2">
            <a:extLst>
              <a:ext uri="{FF2B5EF4-FFF2-40B4-BE49-F238E27FC236}">
                <a16:creationId xmlns:a16="http://schemas.microsoft.com/office/drawing/2014/main" xmlns="" id="{C82BC134-6EC1-0A8D-D1BB-FD257EE21198}"/>
              </a:ext>
            </a:extLst>
          </p:cNvPr>
          <p:cNvSpPr>
            <a:spLocks noGrp="1"/>
          </p:cNvSpPr>
          <p:nvPr>
            <p:ph type="sldNum" sz="quarter" idx="12"/>
          </p:nvPr>
        </p:nvSpPr>
        <p:spPr/>
        <p:txBody>
          <a:bodyPr/>
          <a:lstStyle/>
          <a:p>
            <a:pPr>
              <a:defRPr/>
            </a:pPr>
            <a:fld id="{25E0BFFC-8D92-4980-80AF-4F6590FB2DB3}" type="slidenum">
              <a:rPr lang="en-US" smtClean="0"/>
              <a:pPr>
                <a:defRPr/>
              </a:pPr>
              <a:t>12</a:t>
            </a:fld>
            <a:endParaRPr lang="en-US" dirty="0"/>
          </a:p>
        </p:txBody>
      </p:sp>
      <p:sp>
        <p:nvSpPr>
          <p:cNvPr id="4" name="Content Placeholder 3">
            <a:extLst>
              <a:ext uri="{FF2B5EF4-FFF2-40B4-BE49-F238E27FC236}">
                <a16:creationId xmlns:a16="http://schemas.microsoft.com/office/drawing/2014/main" xmlns="" id="{8FB46CDA-7EE2-E42D-D132-C499F05CB70F}"/>
              </a:ext>
            </a:extLst>
          </p:cNvPr>
          <p:cNvSpPr>
            <a:spLocks noGrp="1"/>
          </p:cNvSpPr>
          <p:nvPr>
            <p:ph idx="1"/>
          </p:nvPr>
        </p:nvSpPr>
        <p:spPr>
          <a:xfrm>
            <a:off x="457200" y="1143000"/>
            <a:ext cx="8229600" cy="5715000"/>
          </a:xfrm>
        </p:spPr>
        <p:txBody>
          <a:bodyPr/>
          <a:lstStyle/>
          <a:p>
            <a:pPr algn="just"/>
            <a:r>
              <a:rPr lang="en-ZA" sz="2200" dirty="0"/>
              <a:t>The MDDA CEO has from February 2022, to date, referred complaints to the Minister in the Presidency, the Office of the Public Service Commission and the Public Protector.</a:t>
            </a:r>
          </a:p>
          <a:p>
            <a:pPr algn="just"/>
            <a:r>
              <a:rPr lang="en-ZA" sz="2200" dirty="0"/>
              <a:t>The CEO is claiming to be a whistle-blower and alleges that the MDDA Board has “illegally/irregularly” changed/altered the CFO’s term of appointment. </a:t>
            </a:r>
          </a:p>
          <a:p>
            <a:pPr algn="just"/>
            <a:r>
              <a:rPr lang="en-ZA" sz="2200" dirty="0"/>
              <a:t>The MDDA Board has diligently responded to all the complaints received, including documentation requested, within the timelines as stipulated by the relevant bodies processing the CEO’s complaints.</a:t>
            </a:r>
          </a:p>
          <a:p>
            <a:pPr algn="just"/>
            <a:r>
              <a:rPr lang="en-ZA" sz="2200"/>
              <a:t>The failure </a:t>
            </a:r>
            <a:r>
              <a:rPr lang="en-ZA" sz="2200" dirty="0"/>
              <a:t>to conclude on the CFO’s contract of employment was also raised by the AGSA in the 2021/22 external audit process, however the matter was not regarded as a material finding and has therefore not been included in the AGSA Audit Report. The AGSA has referred the matter to the MDDA Board for appropriate management during the 2022/23 financial year.</a:t>
            </a:r>
          </a:p>
        </p:txBody>
      </p:sp>
    </p:spTree>
    <p:extLst>
      <p:ext uri="{BB962C8B-B14F-4D97-AF65-F5344CB8AC3E}">
        <p14:creationId xmlns:p14="http://schemas.microsoft.com/office/powerpoint/2010/main" xmlns="" val="1337212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720992-49EF-C28D-5DC9-C1FC8C1D294D}"/>
              </a:ext>
            </a:extLst>
          </p:cNvPr>
          <p:cNvSpPr>
            <a:spLocks noGrp="1"/>
          </p:cNvSpPr>
          <p:nvPr>
            <p:ph type="title"/>
          </p:nvPr>
        </p:nvSpPr>
        <p:spPr/>
        <p:txBody>
          <a:bodyPr/>
          <a:lstStyle/>
          <a:p>
            <a:r>
              <a:rPr lang="en-ZA" dirty="0"/>
              <a:t>Phase II of the Inquiry into allegations of irregular staff appointments</a:t>
            </a:r>
          </a:p>
        </p:txBody>
      </p:sp>
      <p:sp>
        <p:nvSpPr>
          <p:cNvPr id="3" name="Slide Number Placeholder 2">
            <a:extLst>
              <a:ext uri="{FF2B5EF4-FFF2-40B4-BE49-F238E27FC236}">
                <a16:creationId xmlns:a16="http://schemas.microsoft.com/office/drawing/2014/main" xmlns="" id="{F0CCD095-3EAE-BD2F-4B6C-A13D4B3E2D78}"/>
              </a:ext>
            </a:extLst>
          </p:cNvPr>
          <p:cNvSpPr>
            <a:spLocks noGrp="1"/>
          </p:cNvSpPr>
          <p:nvPr>
            <p:ph type="sldNum" sz="quarter" idx="12"/>
          </p:nvPr>
        </p:nvSpPr>
        <p:spPr/>
        <p:txBody>
          <a:bodyPr/>
          <a:lstStyle/>
          <a:p>
            <a:pPr>
              <a:defRPr/>
            </a:pPr>
            <a:fld id="{25E0BFFC-8D92-4980-80AF-4F6590FB2DB3}" type="slidenum">
              <a:rPr lang="en-US" smtClean="0"/>
              <a:pPr>
                <a:defRPr/>
              </a:pPr>
              <a:t>13</a:t>
            </a:fld>
            <a:endParaRPr lang="en-US" dirty="0"/>
          </a:p>
        </p:txBody>
      </p:sp>
      <p:sp>
        <p:nvSpPr>
          <p:cNvPr id="4" name="Content Placeholder 3">
            <a:extLst>
              <a:ext uri="{FF2B5EF4-FFF2-40B4-BE49-F238E27FC236}">
                <a16:creationId xmlns:a16="http://schemas.microsoft.com/office/drawing/2014/main" xmlns="" id="{47B893DE-D30E-E207-5B95-732F5D5E4BFD}"/>
              </a:ext>
            </a:extLst>
          </p:cNvPr>
          <p:cNvSpPr>
            <a:spLocks noGrp="1"/>
          </p:cNvSpPr>
          <p:nvPr>
            <p:ph idx="1"/>
          </p:nvPr>
        </p:nvSpPr>
        <p:spPr>
          <a:xfrm>
            <a:off x="457200" y="980728"/>
            <a:ext cx="8229600" cy="5472608"/>
          </a:xfrm>
        </p:spPr>
        <p:txBody>
          <a:bodyPr/>
          <a:lstStyle/>
          <a:p>
            <a:pPr algn="just"/>
            <a:r>
              <a:rPr lang="en-GB" dirty="0"/>
              <a:t>A report from Phase II of the inquiry, which considered the allegations of irregular appointment pertaining to Ms D. Lebea, Ms M. Ndawonde, Mr M. Tsotetsi and Ms T. Sibeko, and allegations as regards Ms </a:t>
            </a:r>
            <a:r>
              <a:rPr lang="en-GB" dirty="0" err="1"/>
              <a:t>Síbeko’s</a:t>
            </a:r>
            <a:r>
              <a:rPr lang="en-GB" dirty="0"/>
              <a:t> extended, irregular sick leave  was subsequently presented by the CAC to the MDDA Board on the 28</a:t>
            </a:r>
            <a:r>
              <a:rPr lang="en-GB" baseline="30000" dirty="0"/>
              <a:t>th</a:t>
            </a:r>
            <a:r>
              <a:rPr lang="en-GB" dirty="0"/>
              <a:t> July 2021. </a:t>
            </a:r>
          </a:p>
          <a:p>
            <a:pPr algn="just"/>
            <a:r>
              <a:rPr lang="en-GB" dirty="0"/>
              <a:t>The allegations indicated that Ms D. Lebea, Ms M. Ndawonde, Mr M. Tsotetsi had been irregularly appointed, that Ms T. Sibeko had been irregularly reappointed following a disciplinary process. Ms Sibeko was also alleged to have received irregular salary payments during a period of extended sick leave.</a:t>
            </a:r>
          </a:p>
          <a:p>
            <a:endParaRPr lang="en-GB" dirty="0"/>
          </a:p>
          <a:p>
            <a:pPr marL="0" indent="0">
              <a:buNone/>
            </a:pPr>
            <a:endParaRPr lang="en-GB" dirty="0"/>
          </a:p>
          <a:p>
            <a:pPr marL="0" indent="0">
              <a:buNone/>
            </a:pPr>
            <a:r>
              <a:rPr lang="en-ZA" dirty="0"/>
              <a:t>- </a:t>
            </a:r>
          </a:p>
        </p:txBody>
      </p:sp>
    </p:spTree>
    <p:extLst>
      <p:ext uri="{BB962C8B-B14F-4D97-AF65-F5344CB8AC3E}">
        <p14:creationId xmlns:p14="http://schemas.microsoft.com/office/powerpoint/2010/main" xmlns="" val="3273482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2D454A-2C27-6D54-948A-DFA9C6C47EF0}"/>
              </a:ext>
            </a:extLst>
          </p:cNvPr>
          <p:cNvSpPr>
            <a:spLocks noGrp="1"/>
          </p:cNvSpPr>
          <p:nvPr>
            <p:ph type="title"/>
          </p:nvPr>
        </p:nvSpPr>
        <p:spPr>
          <a:xfrm>
            <a:off x="251520" y="32524"/>
            <a:ext cx="8229600" cy="1143000"/>
          </a:xfrm>
        </p:spPr>
        <p:txBody>
          <a:bodyPr/>
          <a:lstStyle/>
          <a:p>
            <a:r>
              <a:rPr lang="en-ZA" dirty="0"/>
              <a:t>Phase II of the Inquiry into allegations of irregular staff appointments </a:t>
            </a:r>
            <a:r>
              <a:rPr lang="en-ZA" dirty="0" err="1"/>
              <a:t>cont</a:t>
            </a:r>
            <a:r>
              <a:rPr lang="en-ZA" dirty="0"/>
              <a:t>…</a:t>
            </a:r>
          </a:p>
        </p:txBody>
      </p:sp>
      <p:sp>
        <p:nvSpPr>
          <p:cNvPr id="3" name="Slide Number Placeholder 2">
            <a:extLst>
              <a:ext uri="{FF2B5EF4-FFF2-40B4-BE49-F238E27FC236}">
                <a16:creationId xmlns:a16="http://schemas.microsoft.com/office/drawing/2014/main" xmlns="" id="{C84F9900-A2BB-9BF4-AFBB-8A16FA1A9028}"/>
              </a:ext>
            </a:extLst>
          </p:cNvPr>
          <p:cNvSpPr>
            <a:spLocks noGrp="1"/>
          </p:cNvSpPr>
          <p:nvPr>
            <p:ph type="sldNum" sz="quarter" idx="12"/>
          </p:nvPr>
        </p:nvSpPr>
        <p:spPr/>
        <p:txBody>
          <a:bodyPr/>
          <a:lstStyle/>
          <a:p>
            <a:pPr>
              <a:defRPr/>
            </a:pPr>
            <a:fld id="{25E0BFFC-8D92-4980-80AF-4F6590FB2DB3}" type="slidenum">
              <a:rPr lang="en-US" smtClean="0"/>
              <a:pPr>
                <a:defRPr/>
              </a:pPr>
              <a:t>14</a:t>
            </a:fld>
            <a:endParaRPr lang="en-US" dirty="0"/>
          </a:p>
        </p:txBody>
      </p:sp>
      <p:sp>
        <p:nvSpPr>
          <p:cNvPr id="4" name="Content Placeholder 3">
            <a:extLst>
              <a:ext uri="{FF2B5EF4-FFF2-40B4-BE49-F238E27FC236}">
                <a16:creationId xmlns:a16="http://schemas.microsoft.com/office/drawing/2014/main" xmlns="" id="{D4EDD8F1-AAAD-492D-CA84-F46FB844BD6F}"/>
              </a:ext>
            </a:extLst>
          </p:cNvPr>
          <p:cNvSpPr>
            <a:spLocks noGrp="1"/>
          </p:cNvSpPr>
          <p:nvPr>
            <p:ph idx="1"/>
          </p:nvPr>
        </p:nvSpPr>
        <p:spPr>
          <a:xfrm>
            <a:off x="457200" y="1052736"/>
            <a:ext cx="8229600" cy="5472608"/>
          </a:xfrm>
        </p:spPr>
        <p:txBody>
          <a:bodyPr/>
          <a:lstStyle/>
          <a:p>
            <a:pPr marL="0" indent="0">
              <a:buNone/>
            </a:pPr>
            <a:r>
              <a:rPr lang="en-GB" dirty="0"/>
              <a:t>The Phase II Inquiry Report from the CAC recommended as follows:</a:t>
            </a:r>
          </a:p>
          <a:p>
            <a:pPr marL="0" indent="0">
              <a:buNone/>
            </a:pPr>
            <a:r>
              <a:rPr lang="en-GB" dirty="0"/>
              <a:t>CAC recommendations in respect of Ms Sibeko: </a:t>
            </a:r>
          </a:p>
          <a:p>
            <a:r>
              <a:rPr lang="en-GB" dirty="0"/>
              <a:t>Ms Sibeko was indeed on sick leave from the 30 March 2017 – 30 November 2017 and Ms Sibeko received her full salary during this same period, including her </a:t>
            </a:r>
            <a:r>
              <a:rPr lang="en-GB" dirty="0" err="1"/>
              <a:t>cellphone</a:t>
            </a:r>
            <a:r>
              <a:rPr lang="en-GB" dirty="0"/>
              <a:t> allowance and a bonus. As Ms Sibeko qualified for 36 days of sick leave, the balance of the time should be calculated and considered unpaid leave. </a:t>
            </a:r>
          </a:p>
          <a:p>
            <a:r>
              <a:rPr lang="en-GB" dirty="0"/>
              <a:t>It was therefore recommended that Ms Sibeko pay the money back to MDDA alternatively Ms. Sibeko repay the allowances and incentives for the period of incapacity, while the overpayment of her salary during her period of incapacitation is noted in her personnel file.</a:t>
            </a:r>
            <a:endParaRPr lang="en-ZA" dirty="0"/>
          </a:p>
        </p:txBody>
      </p:sp>
    </p:spTree>
    <p:extLst>
      <p:ext uri="{BB962C8B-B14F-4D97-AF65-F5344CB8AC3E}">
        <p14:creationId xmlns:p14="http://schemas.microsoft.com/office/powerpoint/2010/main" xmlns="" val="3945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C5A41B-5D7F-0322-EA3F-CB166F3FAE90}"/>
              </a:ext>
            </a:extLst>
          </p:cNvPr>
          <p:cNvSpPr>
            <a:spLocks noGrp="1"/>
          </p:cNvSpPr>
          <p:nvPr>
            <p:ph type="title"/>
          </p:nvPr>
        </p:nvSpPr>
        <p:spPr/>
        <p:txBody>
          <a:bodyPr/>
          <a:lstStyle/>
          <a:p>
            <a:r>
              <a:rPr lang="en-ZA" dirty="0"/>
              <a:t>Phase II of the Inquiry into allegations of irregular staff appointments </a:t>
            </a:r>
            <a:r>
              <a:rPr lang="en-ZA" dirty="0" err="1"/>
              <a:t>cont</a:t>
            </a:r>
            <a:r>
              <a:rPr lang="en-ZA" dirty="0"/>
              <a:t>…</a:t>
            </a:r>
          </a:p>
        </p:txBody>
      </p:sp>
      <p:sp>
        <p:nvSpPr>
          <p:cNvPr id="3" name="Slide Number Placeholder 2">
            <a:extLst>
              <a:ext uri="{FF2B5EF4-FFF2-40B4-BE49-F238E27FC236}">
                <a16:creationId xmlns:a16="http://schemas.microsoft.com/office/drawing/2014/main" xmlns="" id="{C826B4CA-1B0C-BFEB-2ED3-D8E326DEFAF0}"/>
              </a:ext>
            </a:extLst>
          </p:cNvPr>
          <p:cNvSpPr>
            <a:spLocks noGrp="1"/>
          </p:cNvSpPr>
          <p:nvPr>
            <p:ph type="sldNum" sz="quarter" idx="12"/>
          </p:nvPr>
        </p:nvSpPr>
        <p:spPr/>
        <p:txBody>
          <a:bodyPr/>
          <a:lstStyle/>
          <a:p>
            <a:pPr>
              <a:defRPr/>
            </a:pPr>
            <a:fld id="{25E0BFFC-8D92-4980-80AF-4F6590FB2DB3}" type="slidenum">
              <a:rPr lang="en-US" smtClean="0"/>
              <a:pPr>
                <a:defRPr/>
              </a:pPr>
              <a:t>15</a:t>
            </a:fld>
            <a:endParaRPr lang="en-US" dirty="0"/>
          </a:p>
        </p:txBody>
      </p:sp>
      <p:sp>
        <p:nvSpPr>
          <p:cNvPr id="4" name="Content Placeholder 3">
            <a:extLst>
              <a:ext uri="{FF2B5EF4-FFF2-40B4-BE49-F238E27FC236}">
                <a16:creationId xmlns:a16="http://schemas.microsoft.com/office/drawing/2014/main" xmlns="" id="{3BFD7F66-7647-6C99-0229-8040EBAEF6CF}"/>
              </a:ext>
            </a:extLst>
          </p:cNvPr>
          <p:cNvSpPr>
            <a:spLocks noGrp="1"/>
          </p:cNvSpPr>
          <p:nvPr>
            <p:ph idx="1"/>
          </p:nvPr>
        </p:nvSpPr>
        <p:spPr/>
        <p:txBody>
          <a:bodyPr/>
          <a:lstStyle/>
          <a:p>
            <a:pPr marL="0" indent="0">
              <a:buNone/>
            </a:pPr>
            <a:r>
              <a:rPr lang="en-GB" dirty="0"/>
              <a:t>CAC Recommendations regarding Ms Ndawonde:</a:t>
            </a:r>
          </a:p>
          <a:p>
            <a:r>
              <a:rPr lang="en-GB" dirty="0"/>
              <a:t>Although it seems that Ms Ndawonde applied for the post before it was advertised, and that her appointment was irregular, she has signed a contract of employment on the 3 January 2017. There is no period of employment in the contract, which indicates that the contract is for permanent employment. The CAC proposal was that the MDDA Board ratifies this appointment.</a:t>
            </a:r>
            <a:endParaRPr lang="en-ZA" dirty="0"/>
          </a:p>
        </p:txBody>
      </p:sp>
    </p:spTree>
    <p:extLst>
      <p:ext uri="{BB962C8B-B14F-4D97-AF65-F5344CB8AC3E}">
        <p14:creationId xmlns:p14="http://schemas.microsoft.com/office/powerpoint/2010/main" xmlns="" val="1006249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D952A-C23C-D723-0892-EB269A86DC19}"/>
              </a:ext>
            </a:extLst>
          </p:cNvPr>
          <p:cNvSpPr>
            <a:spLocks noGrp="1"/>
          </p:cNvSpPr>
          <p:nvPr>
            <p:ph type="title"/>
          </p:nvPr>
        </p:nvSpPr>
        <p:spPr/>
        <p:txBody>
          <a:bodyPr/>
          <a:lstStyle/>
          <a:p>
            <a:r>
              <a:rPr lang="en-ZA" dirty="0"/>
              <a:t>Phase II of the Inquiry into allegations of irregular staff appointments </a:t>
            </a:r>
            <a:r>
              <a:rPr lang="en-ZA" dirty="0" err="1"/>
              <a:t>cont</a:t>
            </a:r>
            <a:r>
              <a:rPr lang="en-ZA" dirty="0"/>
              <a:t>…</a:t>
            </a:r>
          </a:p>
        </p:txBody>
      </p:sp>
      <p:sp>
        <p:nvSpPr>
          <p:cNvPr id="3" name="Slide Number Placeholder 2">
            <a:extLst>
              <a:ext uri="{FF2B5EF4-FFF2-40B4-BE49-F238E27FC236}">
                <a16:creationId xmlns:a16="http://schemas.microsoft.com/office/drawing/2014/main" xmlns="" id="{FAAE34AE-7597-12E5-A49D-49120FF0E899}"/>
              </a:ext>
            </a:extLst>
          </p:cNvPr>
          <p:cNvSpPr>
            <a:spLocks noGrp="1"/>
          </p:cNvSpPr>
          <p:nvPr>
            <p:ph type="sldNum" sz="quarter" idx="12"/>
          </p:nvPr>
        </p:nvSpPr>
        <p:spPr/>
        <p:txBody>
          <a:bodyPr/>
          <a:lstStyle/>
          <a:p>
            <a:pPr>
              <a:defRPr/>
            </a:pPr>
            <a:fld id="{25E0BFFC-8D92-4980-80AF-4F6590FB2DB3}" type="slidenum">
              <a:rPr lang="en-US" smtClean="0"/>
              <a:pPr>
                <a:defRPr/>
              </a:pPr>
              <a:t>16</a:t>
            </a:fld>
            <a:endParaRPr lang="en-US" dirty="0"/>
          </a:p>
        </p:txBody>
      </p:sp>
      <p:sp>
        <p:nvSpPr>
          <p:cNvPr id="4" name="Content Placeholder 3">
            <a:extLst>
              <a:ext uri="{FF2B5EF4-FFF2-40B4-BE49-F238E27FC236}">
                <a16:creationId xmlns:a16="http://schemas.microsoft.com/office/drawing/2014/main" xmlns="" id="{892CCEB2-AB4C-34BA-CD7F-8E5F70934015}"/>
              </a:ext>
            </a:extLst>
          </p:cNvPr>
          <p:cNvSpPr>
            <a:spLocks noGrp="1"/>
          </p:cNvSpPr>
          <p:nvPr>
            <p:ph idx="1"/>
          </p:nvPr>
        </p:nvSpPr>
        <p:spPr/>
        <p:txBody>
          <a:bodyPr/>
          <a:lstStyle/>
          <a:p>
            <a:pPr marL="0" indent="0">
              <a:buNone/>
            </a:pPr>
            <a:r>
              <a:rPr lang="en-GB" dirty="0"/>
              <a:t>CAC Recommendations regarding Ms Lebaea:</a:t>
            </a:r>
          </a:p>
          <a:p>
            <a:r>
              <a:rPr lang="en-GB" dirty="0"/>
              <a:t>Although it is unclear how she obtained the position of Project Officer: Research, Training and M&amp;E, there is a strong possibility that her appointment was irregular. However, she signed a permanent contract for employment from the 1 December 2016 for the position of Project Coordinator: Research, Training and M&amp;E.</a:t>
            </a:r>
          </a:p>
          <a:p>
            <a:r>
              <a:rPr lang="en-GB" dirty="0"/>
              <a:t>The CAC proposal was that the MDDA Board ratifies this appointment. </a:t>
            </a:r>
          </a:p>
          <a:p>
            <a:endParaRPr lang="en-ZA" dirty="0"/>
          </a:p>
        </p:txBody>
      </p:sp>
    </p:spTree>
    <p:extLst>
      <p:ext uri="{BB962C8B-B14F-4D97-AF65-F5344CB8AC3E}">
        <p14:creationId xmlns:p14="http://schemas.microsoft.com/office/powerpoint/2010/main" xmlns="" val="1616884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B058C7-6086-5B6D-FE54-55F90272A826}"/>
              </a:ext>
            </a:extLst>
          </p:cNvPr>
          <p:cNvSpPr>
            <a:spLocks noGrp="1"/>
          </p:cNvSpPr>
          <p:nvPr>
            <p:ph type="title"/>
          </p:nvPr>
        </p:nvSpPr>
        <p:spPr/>
        <p:txBody>
          <a:bodyPr/>
          <a:lstStyle/>
          <a:p>
            <a:r>
              <a:rPr lang="en-ZA" dirty="0"/>
              <a:t>Phase II of the Inquiry into allegations of irregular staff appointments </a:t>
            </a:r>
            <a:r>
              <a:rPr lang="en-ZA" dirty="0" err="1"/>
              <a:t>cont</a:t>
            </a:r>
            <a:r>
              <a:rPr lang="en-ZA" dirty="0"/>
              <a:t>…</a:t>
            </a:r>
          </a:p>
        </p:txBody>
      </p:sp>
      <p:sp>
        <p:nvSpPr>
          <p:cNvPr id="3" name="Slide Number Placeholder 2">
            <a:extLst>
              <a:ext uri="{FF2B5EF4-FFF2-40B4-BE49-F238E27FC236}">
                <a16:creationId xmlns:a16="http://schemas.microsoft.com/office/drawing/2014/main" xmlns="" id="{9746E5EF-51A0-2F1C-28CA-0ACD6763377C}"/>
              </a:ext>
            </a:extLst>
          </p:cNvPr>
          <p:cNvSpPr>
            <a:spLocks noGrp="1"/>
          </p:cNvSpPr>
          <p:nvPr>
            <p:ph type="sldNum" sz="quarter" idx="12"/>
          </p:nvPr>
        </p:nvSpPr>
        <p:spPr/>
        <p:txBody>
          <a:bodyPr/>
          <a:lstStyle/>
          <a:p>
            <a:pPr>
              <a:defRPr/>
            </a:pPr>
            <a:fld id="{25E0BFFC-8D92-4980-80AF-4F6590FB2DB3}" type="slidenum">
              <a:rPr lang="en-US" smtClean="0"/>
              <a:pPr>
                <a:defRPr/>
              </a:pPr>
              <a:t>17</a:t>
            </a:fld>
            <a:endParaRPr lang="en-US" dirty="0"/>
          </a:p>
        </p:txBody>
      </p:sp>
      <p:sp>
        <p:nvSpPr>
          <p:cNvPr id="4" name="Content Placeholder 3">
            <a:extLst>
              <a:ext uri="{FF2B5EF4-FFF2-40B4-BE49-F238E27FC236}">
                <a16:creationId xmlns:a16="http://schemas.microsoft.com/office/drawing/2014/main" xmlns="" id="{D1017039-33A5-4BE3-EDB0-0B15CE3293EC}"/>
              </a:ext>
            </a:extLst>
          </p:cNvPr>
          <p:cNvSpPr>
            <a:spLocks noGrp="1"/>
          </p:cNvSpPr>
          <p:nvPr>
            <p:ph idx="1"/>
          </p:nvPr>
        </p:nvSpPr>
        <p:spPr/>
        <p:txBody>
          <a:bodyPr/>
          <a:lstStyle/>
          <a:p>
            <a:pPr marL="0" indent="0">
              <a:buNone/>
            </a:pPr>
            <a:r>
              <a:rPr lang="en-GB" dirty="0"/>
              <a:t>CAC Recommendations regarding Mr Motsamai Tsotetsi:</a:t>
            </a:r>
          </a:p>
          <a:p>
            <a:r>
              <a:rPr lang="en-GB" dirty="0"/>
              <a:t>Mr Tsotetsi did not have the required Bachelors degree when he was employed in 2015, his appointment was irregular. However, since his employment, Mr Tsotetsi has completed various courses and is currently enrolled in a Bachelors degree.</a:t>
            </a:r>
          </a:p>
          <a:p>
            <a:r>
              <a:rPr lang="en-GB" dirty="0"/>
              <a:t>The CAC proposed that the MDDA board ratifies this appointment, with a proviso that Mr Tsotetsi completes his Bachelors degree in Commerce in Information and Technology Management within 5 years. Failure to do so will lead to the demotion of Mr Tsotetsi. </a:t>
            </a:r>
            <a:endParaRPr lang="en-ZA" dirty="0"/>
          </a:p>
        </p:txBody>
      </p:sp>
    </p:spTree>
    <p:extLst>
      <p:ext uri="{BB962C8B-B14F-4D97-AF65-F5344CB8AC3E}">
        <p14:creationId xmlns:p14="http://schemas.microsoft.com/office/powerpoint/2010/main" xmlns="" val="3370417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46B207-D8AE-7962-2E90-67E8A51596E7}"/>
              </a:ext>
            </a:extLst>
          </p:cNvPr>
          <p:cNvSpPr>
            <a:spLocks noGrp="1"/>
          </p:cNvSpPr>
          <p:nvPr>
            <p:ph type="title"/>
          </p:nvPr>
        </p:nvSpPr>
        <p:spPr/>
        <p:txBody>
          <a:bodyPr/>
          <a:lstStyle/>
          <a:p>
            <a:r>
              <a:rPr lang="en-ZA" dirty="0"/>
              <a:t>Phase II of the Inquiry into allegations of irregular staff appointments </a:t>
            </a:r>
            <a:r>
              <a:rPr lang="en-ZA" dirty="0" err="1"/>
              <a:t>cont</a:t>
            </a:r>
            <a:r>
              <a:rPr lang="en-ZA" dirty="0"/>
              <a:t>…</a:t>
            </a:r>
          </a:p>
        </p:txBody>
      </p:sp>
      <p:sp>
        <p:nvSpPr>
          <p:cNvPr id="3" name="Slide Number Placeholder 2">
            <a:extLst>
              <a:ext uri="{FF2B5EF4-FFF2-40B4-BE49-F238E27FC236}">
                <a16:creationId xmlns:a16="http://schemas.microsoft.com/office/drawing/2014/main" xmlns="" id="{21176F0C-AAC6-29EE-6027-2719403D8DFC}"/>
              </a:ext>
            </a:extLst>
          </p:cNvPr>
          <p:cNvSpPr>
            <a:spLocks noGrp="1"/>
          </p:cNvSpPr>
          <p:nvPr>
            <p:ph type="sldNum" sz="quarter" idx="12"/>
          </p:nvPr>
        </p:nvSpPr>
        <p:spPr/>
        <p:txBody>
          <a:bodyPr/>
          <a:lstStyle/>
          <a:p>
            <a:pPr>
              <a:defRPr/>
            </a:pPr>
            <a:fld id="{25E0BFFC-8D92-4980-80AF-4F6590FB2DB3}" type="slidenum">
              <a:rPr lang="en-US" smtClean="0"/>
              <a:pPr>
                <a:defRPr/>
              </a:pPr>
              <a:t>18</a:t>
            </a:fld>
            <a:endParaRPr lang="en-US" dirty="0"/>
          </a:p>
        </p:txBody>
      </p:sp>
      <p:sp>
        <p:nvSpPr>
          <p:cNvPr id="4" name="Content Placeholder 3">
            <a:extLst>
              <a:ext uri="{FF2B5EF4-FFF2-40B4-BE49-F238E27FC236}">
                <a16:creationId xmlns:a16="http://schemas.microsoft.com/office/drawing/2014/main" xmlns="" id="{02A97354-F5A6-B223-F075-5F13E58F4592}"/>
              </a:ext>
            </a:extLst>
          </p:cNvPr>
          <p:cNvSpPr>
            <a:spLocks noGrp="1"/>
          </p:cNvSpPr>
          <p:nvPr>
            <p:ph idx="1"/>
          </p:nvPr>
        </p:nvSpPr>
        <p:spPr>
          <a:xfrm>
            <a:off x="457200" y="1143000"/>
            <a:ext cx="8229600" cy="5578481"/>
          </a:xfrm>
        </p:spPr>
        <p:txBody>
          <a:bodyPr/>
          <a:lstStyle/>
          <a:p>
            <a:pPr marL="0" indent="0" algn="just">
              <a:buNone/>
            </a:pPr>
            <a:r>
              <a:rPr lang="en-GB" dirty="0"/>
              <a:t>The MDDA Board requested a legal opinion to consider the legal risk and implications of the recommendations made in the report. A legal opinion was obtained and considered by the Board on the 8</a:t>
            </a:r>
            <a:r>
              <a:rPr lang="en-GB" baseline="30000" dirty="0"/>
              <a:t>th</a:t>
            </a:r>
            <a:r>
              <a:rPr lang="en-GB" dirty="0"/>
              <a:t> October 2022. Following receipt of the legal opinion the MDDA Board took the following decisions: </a:t>
            </a:r>
          </a:p>
          <a:p>
            <a:pPr marL="0" indent="0" algn="just">
              <a:buNone/>
            </a:pPr>
            <a:r>
              <a:rPr lang="en-GB" sz="2200" dirty="0"/>
              <a:t>In respect of Ms. Lebea and Ms. Ndawonde:</a:t>
            </a:r>
          </a:p>
          <a:p>
            <a:pPr algn="just">
              <a:buFontTx/>
              <a:buChar char="-"/>
            </a:pPr>
            <a:r>
              <a:rPr lang="en-GB" sz="2200" dirty="0"/>
              <a:t>the employees be requested to resign. </a:t>
            </a:r>
          </a:p>
          <a:p>
            <a:pPr algn="just">
              <a:buFontTx/>
              <a:buChar char="-"/>
            </a:pPr>
            <a:r>
              <a:rPr lang="en-GB" sz="2200" dirty="0"/>
              <a:t>Should they resign, the matter shall be finalized. </a:t>
            </a:r>
          </a:p>
          <a:p>
            <a:pPr algn="just">
              <a:buFontTx/>
              <a:buChar char="-"/>
            </a:pPr>
            <a:r>
              <a:rPr lang="en-GB" sz="2200" dirty="0"/>
              <a:t>However, should they refuse to resign the organization must refer the matter to the Labour court to have their appointment declared irregular and seek an order terminating the contract of employment and requesting that the labour court determine the validity of the abovementioned employees in terms of section 158(1)(h) of the Labour Relations Act. Such proceedings must be instituted without unreasonable delay.</a:t>
            </a:r>
          </a:p>
          <a:p>
            <a:pPr marL="0" indent="0">
              <a:buNone/>
            </a:pPr>
            <a:endParaRPr lang="en-GB" sz="2200" dirty="0"/>
          </a:p>
          <a:p>
            <a:endParaRPr lang="en-GB" dirty="0"/>
          </a:p>
          <a:p>
            <a:endParaRPr lang="en-GB" dirty="0"/>
          </a:p>
          <a:p>
            <a:endParaRPr lang="en-GB" dirty="0"/>
          </a:p>
          <a:p>
            <a:endParaRPr lang="en-GB" dirty="0"/>
          </a:p>
          <a:p>
            <a:endParaRPr lang="en-GB" dirty="0"/>
          </a:p>
          <a:p>
            <a:endParaRPr lang="en-GB" dirty="0"/>
          </a:p>
          <a:p>
            <a:endParaRPr lang="en-ZA" dirty="0"/>
          </a:p>
        </p:txBody>
      </p:sp>
    </p:spTree>
    <p:extLst>
      <p:ext uri="{BB962C8B-B14F-4D97-AF65-F5344CB8AC3E}">
        <p14:creationId xmlns:p14="http://schemas.microsoft.com/office/powerpoint/2010/main" xmlns="" val="3236007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310846-7818-17CF-92D8-2500D27FEC6B}"/>
              </a:ext>
            </a:extLst>
          </p:cNvPr>
          <p:cNvSpPr>
            <a:spLocks noGrp="1"/>
          </p:cNvSpPr>
          <p:nvPr>
            <p:ph type="title"/>
          </p:nvPr>
        </p:nvSpPr>
        <p:spPr/>
        <p:txBody>
          <a:bodyPr/>
          <a:lstStyle/>
          <a:p>
            <a:r>
              <a:rPr lang="en-ZA" dirty="0"/>
              <a:t>Phase II of the Inquiry into allegations of irregular staff appointments </a:t>
            </a:r>
            <a:r>
              <a:rPr lang="en-ZA" dirty="0" err="1"/>
              <a:t>cont</a:t>
            </a:r>
            <a:r>
              <a:rPr lang="en-ZA" dirty="0"/>
              <a:t>…</a:t>
            </a:r>
          </a:p>
        </p:txBody>
      </p:sp>
      <p:sp>
        <p:nvSpPr>
          <p:cNvPr id="3" name="Slide Number Placeholder 2">
            <a:extLst>
              <a:ext uri="{FF2B5EF4-FFF2-40B4-BE49-F238E27FC236}">
                <a16:creationId xmlns:a16="http://schemas.microsoft.com/office/drawing/2014/main" xmlns="" id="{1AA36216-0670-1680-6C4B-6A46AF37E1F7}"/>
              </a:ext>
            </a:extLst>
          </p:cNvPr>
          <p:cNvSpPr>
            <a:spLocks noGrp="1"/>
          </p:cNvSpPr>
          <p:nvPr>
            <p:ph type="sldNum" sz="quarter" idx="12"/>
          </p:nvPr>
        </p:nvSpPr>
        <p:spPr/>
        <p:txBody>
          <a:bodyPr/>
          <a:lstStyle/>
          <a:p>
            <a:pPr>
              <a:defRPr/>
            </a:pPr>
            <a:fld id="{25E0BFFC-8D92-4980-80AF-4F6590FB2DB3}" type="slidenum">
              <a:rPr lang="en-US" smtClean="0"/>
              <a:pPr>
                <a:defRPr/>
              </a:pPr>
              <a:t>19</a:t>
            </a:fld>
            <a:endParaRPr lang="en-US" dirty="0"/>
          </a:p>
        </p:txBody>
      </p:sp>
      <p:sp>
        <p:nvSpPr>
          <p:cNvPr id="4" name="Content Placeholder 3">
            <a:extLst>
              <a:ext uri="{FF2B5EF4-FFF2-40B4-BE49-F238E27FC236}">
                <a16:creationId xmlns:a16="http://schemas.microsoft.com/office/drawing/2014/main" xmlns="" id="{C3E9F206-42BF-8017-B3C1-AA5B0634BF1E}"/>
              </a:ext>
            </a:extLst>
          </p:cNvPr>
          <p:cNvSpPr>
            <a:spLocks noGrp="1"/>
          </p:cNvSpPr>
          <p:nvPr>
            <p:ph idx="1"/>
          </p:nvPr>
        </p:nvSpPr>
        <p:spPr>
          <a:xfrm>
            <a:off x="457200" y="1268760"/>
            <a:ext cx="8229600" cy="4857405"/>
          </a:xfrm>
        </p:spPr>
        <p:txBody>
          <a:bodyPr/>
          <a:lstStyle/>
          <a:p>
            <a:pPr marL="0" indent="0" algn="just">
              <a:buNone/>
            </a:pPr>
            <a:r>
              <a:rPr lang="en-GB" dirty="0"/>
              <a:t>In relation to Mr. Tsotetsi: </a:t>
            </a:r>
          </a:p>
          <a:p>
            <a:pPr algn="just"/>
            <a:r>
              <a:rPr lang="en-GB" dirty="0"/>
              <a:t>He must be placed into the position of IT Specialist (as a demotion) as advertised at the time on condition that he acquires the relevant qualification within a defined period.  </a:t>
            </a:r>
          </a:p>
          <a:p>
            <a:pPr algn="just"/>
            <a:r>
              <a:rPr lang="en-GB" dirty="0"/>
              <a:t>Should Mr. Tsotetsi not agree, the matter must be referred to the Labour court to determine the validity of the abovementioned employees in terms of section 158(1)(h) of the Labour Relations Act. Such proceedings must be instituted without unreasonable delay.</a:t>
            </a:r>
            <a:endParaRPr lang="en-ZA" dirty="0"/>
          </a:p>
        </p:txBody>
      </p:sp>
    </p:spTree>
    <p:extLst>
      <p:ext uri="{BB962C8B-B14F-4D97-AF65-F5344CB8AC3E}">
        <p14:creationId xmlns:p14="http://schemas.microsoft.com/office/powerpoint/2010/main" xmlns="" val="2358281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AE6270-18F8-0047-5FB7-C3D3B9953DEF}"/>
              </a:ext>
            </a:extLst>
          </p:cNvPr>
          <p:cNvSpPr>
            <a:spLocks noGrp="1"/>
          </p:cNvSpPr>
          <p:nvPr>
            <p:ph type="title"/>
          </p:nvPr>
        </p:nvSpPr>
        <p:spPr/>
        <p:txBody>
          <a:bodyPr/>
          <a:lstStyle/>
          <a:p>
            <a:pPr algn="ctr"/>
            <a:r>
              <a:rPr kumimoji="0" lang="en-ZA" sz="1800" b="1" i="0" u="none" strike="noStrike" kern="1200" cap="none" spc="0" normalizeH="0" baseline="0" noProof="0" dirty="0">
                <a:ln>
                  <a:noFill/>
                </a:ln>
                <a:solidFill>
                  <a:srgbClr val="1F497D"/>
                </a:solidFill>
                <a:effectLst/>
                <a:uLnTx/>
                <a:uFillTx/>
                <a:latin typeface="Poppins"/>
                <a:ea typeface="Arial Unicode MS" pitchFamily="34" charset="-128"/>
                <a:cs typeface="Arial" panose="020B0604020202020204" pitchFamily="34" charset="0"/>
              </a:rPr>
              <a:t>CONTENTS</a:t>
            </a:r>
            <a:endParaRPr lang="en-ZA" dirty="0"/>
          </a:p>
        </p:txBody>
      </p:sp>
      <p:sp>
        <p:nvSpPr>
          <p:cNvPr id="3" name="Slide Number Placeholder 2">
            <a:extLst>
              <a:ext uri="{FF2B5EF4-FFF2-40B4-BE49-F238E27FC236}">
                <a16:creationId xmlns:a16="http://schemas.microsoft.com/office/drawing/2014/main" xmlns="" id="{E1421901-82C2-0202-10D7-D8102CB80748}"/>
              </a:ext>
            </a:extLst>
          </p:cNvPr>
          <p:cNvSpPr>
            <a:spLocks noGrp="1"/>
          </p:cNvSpPr>
          <p:nvPr>
            <p:ph type="sldNum" sz="quarter" idx="12"/>
          </p:nvPr>
        </p:nvSpPr>
        <p:spPr/>
        <p:txBody>
          <a:bodyPr/>
          <a:lstStyle/>
          <a:p>
            <a:pPr>
              <a:defRPr/>
            </a:pPr>
            <a:fld id="{25E0BFFC-8D92-4980-80AF-4F6590FB2DB3}" type="slidenum">
              <a:rPr lang="en-US" smtClean="0"/>
              <a:pPr>
                <a:defRPr/>
              </a:pPr>
              <a:t>2</a:t>
            </a:fld>
            <a:endParaRPr lang="en-US" dirty="0"/>
          </a:p>
        </p:txBody>
      </p:sp>
      <p:sp>
        <p:nvSpPr>
          <p:cNvPr id="5" name="TextBox 4">
            <a:extLst>
              <a:ext uri="{FF2B5EF4-FFF2-40B4-BE49-F238E27FC236}">
                <a16:creationId xmlns:a16="http://schemas.microsoft.com/office/drawing/2014/main" xmlns="" id="{BC814131-166F-34A4-496E-8BB0F9E8C37E}"/>
              </a:ext>
            </a:extLst>
          </p:cNvPr>
          <p:cNvSpPr txBox="1"/>
          <p:nvPr/>
        </p:nvSpPr>
        <p:spPr>
          <a:xfrm>
            <a:off x="585894" y="1891476"/>
            <a:ext cx="8075240" cy="2481449"/>
          </a:xfrm>
          <a:prstGeom prst="rect">
            <a:avLst/>
          </a:prstGeom>
          <a:noFill/>
        </p:spPr>
        <p:txBody>
          <a:bodyPr wrap="square" rtlCol="0">
            <a:spAutoFit/>
          </a:bodyPr>
          <a:lstStyle/>
          <a:p>
            <a:pPr marL="342900" indent="-342900" fontAlgn="base">
              <a:lnSpc>
                <a:spcPct val="150000"/>
              </a:lnSpc>
              <a:buClr>
                <a:srgbClr val="F2BF0B"/>
              </a:buClr>
              <a:buFont typeface="Arial" panose="020B0604020202020204" pitchFamily="34" charset="0"/>
              <a:buChar char="•"/>
              <a:defRPr/>
            </a:pPr>
            <a:r>
              <a:rPr lang="en-US" sz="1350" b="1" dirty="0">
                <a:solidFill>
                  <a:prstClr val="black"/>
                </a:solidFill>
                <a:latin typeface="Arial" panose="020B0604020202020204" pitchFamily="34" charset="0"/>
                <a:cs typeface="Arial" panose="020B0604020202020204" pitchFamily="34" charset="0"/>
              </a:rPr>
              <a:t>INTRODUCTION</a:t>
            </a:r>
          </a:p>
          <a:p>
            <a:pPr marL="342900" indent="-342900" fontAlgn="base">
              <a:lnSpc>
                <a:spcPct val="150000"/>
              </a:lnSpc>
              <a:buClr>
                <a:srgbClr val="F2BF0B"/>
              </a:buClr>
              <a:buFont typeface="Arial" panose="020B0604020202020204" pitchFamily="34" charset="0"/>
              <a:buChar char="•"/>
              <a:defRPr/>
            </a:pPr>
            <a:r>
              <a:rPr lang="en-US" sz="1350" b="1" dirty="0">
                <a:solidFill>
                  <a:prstClr val="black"/>
                </a:solidFill>
                <a:latin typeface="Arial" panose="020B0604020202020204" pitchFamily="34" charset="0"/>
                <a:cs typeface="Arial" panose="020B0604020202020204" pitchFamily="34" charset="0"/>
              </a:rPr>
              <a:t>COMPLAINTS RECEIVED </a:t>
            </a:r>
          </a:p>
          <a:p>
            <a:pPr marL="342900" indent="-342900" fontAlgn="base">
              <a:lnSpc>
                <a:spcPct val="150000"/>
              </a:lnSpc>
              <a:buClr>
                <a:srgbClr val="F2BF0B"/>
              </a:buClr>
              <a:buFont typeface="Arial" panose="020B0604020202020204" pitchFamily="34" charset="0"/>
              <a:buChar char="•"/>
              <a:defRPr/>
            </a:pPr>
            <a:r>
              <a:rPr lang="en-US" sz="1350" b="1" dirty="0">
                <a:solidFill>
                  <a:prstClr val="black"/>
                </a:solidFill>
                <a:latin typeface="Arial" panose="020B0604020202020204" pitchFamily="34" charset="0"/>
                <a:cs typeface="Arial" panose="020B0604020202020204" pitchFamily="34" charset="0"/>
              </a:rPr>
              <a:t>PHASE I INQUIRY: IRREGULAR STAFF APPOINTMENTS</a:t>
            </a:r>
          </a:p>
          <a:p>
            <a:pPr marL="342900" indent="-342900" fontAlgn="base">
              <a:lnSpc>
                <a:spcPct val="150000"/>
              </a:lnSpc>
              <a:buClr>
                <a:srgbClr val="F2BF0B"/>
              </a:buClr>
              <a:buFont typeface="Arial" panose="020B0604020202020204" pitchFamily="34" charset="0"/>
              <a:buChar char="•"/>
              <a:defRPr/>
            </a:pPr>
            <a:r>
              <a:rPr lang="en-US" sz="1350" b="1" dirty="0">
                <a:solidFill>
                  <a:prstClr val="black"/>
                </a:solidFill>
                <a:latin typeface="Arial" panose="020B0604020202020204" pitchFamily="34" charset="0"/>
                <a:cs typeface="Arial" panose="020B0604020202020204" pitchFamily="34" charset="0"/>
              </a:rPr>
              <a:t>PHASE II INQUIRY: IRREGULAR STAFF APPOINTMENTS</a:t>
            </a:r>
          </a:p>
          <a:p>
            <a:pPr marL="342900" indent="-342900" fontAlgn="base">
              <a:lnSpc>
                <a:spcPct val="150000"/>
              </a:lnSpc>
              <a:buClr>
                <a:srgbClr val="F2BF0B"/>
              </a:buClr>
              <a:buFont typeface="Arial" panose="020B0604020202020204" pitchFamily="34" charset="0"/>
              <a:buChar char="•"/>
              <a:defRPr/>
            </a:pPr>
            <a:r>
              <a:rPr lang="en-US" sz="1350" b="1" dirty="0">
                <a:solidFill>
                  <a:prstClr val="black"/>
                </a:solidFill>
                <a:latin typeface="Arial" panose="020B0604020202020204" pitchFamily="34" charset="0"/>
                <a:cs typeface="Arial" panose="020B0604020202020204" pitchFamily="34" charset="0"/>
              </a:rPr>
              <a:t>GOVERNANCE ISSUES AS IDENTIFIED BY THE CAC INQUIRY</a:t>
            </a:r>
          </a:p>
          <a:p>
            <a:pPr marL="342900" indent="-342900" fontAlgn="base">
              <a:lnSpc>
                <a:spcPct val="150000"/>
              </a:lnSpc>
              <a:buClr>
                <a:srgbClr val="F2BF0B"/>
              </a:buClr>
              <a:buFont typeface="Arial" panose="020B0604020202020204" pitchFamily="34" charset="0"/>
              <a:buChar char="•"/>
              <a:defRPr/>
            </a:pPr>
            <a:r>
              <a:rPr lang="en-US" sz="1350" b="1" dirty="0">
                <a:solidFill>
                  <a:prstClr val="black"/>
                </a:solidFill>
                <a:latin typeface="Arial" panose="020B0604020202020204" pitchFamily="34" charset="0"/>
                <a:cs typeface="Arial" panose="020B0604020202020204" pitchFamily="34" charset="0"/>
              </a:rPr>
              <a:t>REMEDIATION MEASURES</a:t>
            </a:r>
          </a:p>
          <a:p>
            <a:pPr marL="342900" indent="-342900" fontAlgn="base">
              <a:lnSpc>
                <a:spcPct val="150000"/>
              </a:lnSpc>
              <a:buClr>
                <a:srgbClr val="F2BF0B"/>
              </a:buClr>
              <a:buFont typeface="Arial" panose="020B0604020202020204" pitchFamily="34" charset="0"/>
              <a:buChar char="•"/>
              <a:defRPr/>
            </a:pPr>
            <a:endParaRPr lang="en-US" sz="1350" b="1" dirty="0">
              <a:solidFill>
                <a:prstClr val="black"/>
              </a:solidFill>
              <a:latin typeface="Arial" panose="020B0604020202020204" pitchFamily="34" charset="0"/>
              <a:cs typeface="Arial" panose="020B0604020202020204" pitchFamily="34" charset="0"/>
            </a:endParaRPr>
          </a:p>
          <a:p>
            <a:pPr>
              <a:defRPr/>
            </a:pPr>
            <a:endParaRPr lang="en-US" sz="135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8986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BAAB35-2575-B05B-FDA1-62BD77824091}"/>
              </a:ext>
            </a:extLst>
          </p:cNvPr>
          <p:cNvSpPr>
            <a:spLocks noGrp="1"/>
          </p:cNvSpPr>
          <p:nvPr>
            <p:ph type="title"/>
          </p:nvPr>
        </p:nvSpPr>
        <p:spPr/>
        <p:txBody>
          <a:bodyPr/>
          <a:lstStyle/>
          <a:p>
            <a:r>
              <a:rPr lang="en-ZA" dirty="0"/>
              <a:t>Phase II of the Inquiry into allegations of irregular staff appointments </a:t>
            </a:r>
            <a:r>
              <a:rPr lang="en-ZA" dirty="0" err="1"/>
              <a:t>cont</a:t>
            </a:r>
            <a:r>
              <a:rPr lang="en-ZA" dirty="0"/>
              <a:t>…</a:t>
            </a:r>
          </a:p>
        </p:txBody>
      </p:sp>
      <p:sp>
        <p:nvSpPr>
          <p:cNvPr id="3" name="Slide Number Placeholder 2">
            <a:extLst>
              <a:ext uri="{FF2B5EF4-FFF2-40B4-BE49-F238E27FC236}">
                <a16:creationId xmlns:a16="http://schemas.microsoft.com/office/drawing/2014/main" xmlns="" id="{D9E0C843-BEC2-CAE4-F51C-AE08981B39D7}"/>
              </a:ext>
            </a:extLst>
          </p:cNvPr>
          <p:cNvSpPr>
            <a:spLocks noGrp="1"/>
          </p:cNvSpPr>
          <p:nvPr>
            <p:ph type="sldNum" sz="quarter" idx="12"/>
          </p:nvPr>
        </p:nvSpPr>
        <p:spPr/>
        <p:txBody>
          <a:bodyPr/>
          <a:lstStyle/>
          <a:p>
            <a:pPr>
              <a:defRPr/>
            </a:pPr>
            <a:fld id="{25E0BFFC-8D92-4980-80AF-4F6590FB2DB3}" type="slidenum">
              <a:rPr lang="en-US" smtClean="0"/>
              <a:pPr>
                <a:defRPr/>
              </a:pPr>
              <a:t>20</a:t>
            </a:fld>
            <a:endParaRPr lang="en-US" dirty="0"/>
          </a:p>
        </p:txBody>
      </p:sp>
      <p:sp>
        <p:nvSpPr>
          <p:cNvPr id="4" name="Content Placeholder 3">
            <a:extLst>
              <a:ext uri="{FF2B5EF4-FFF2-40B4-BE49-F238E27FC236}">
                <a16:creationId xmlns:a16="http://schemas.microsoft.com/office/drawing/2014/main" xmlns="" id="{D18125BA-772A-2DB3-0544-205A4959D1A8}"/>
              </a:ext>
            </a:extLst>
          </p:cNvPr>
          <p:cNvSpPr>
            <a:spLocks noGrp="1"/>
          </p:cNvSpPr>
          <p:nvPr>
            <p:ph idx="1"/>
          </p:nvPr>
        </p:nvSpPr>
        <p:spPr>
          <a:xfrm>
            <a:off x="457200" y="1268760"/>
            <a:ext cx="8229600" cy="4857405"/>
          </a:xfrm>
        </p:spPr>
        <p:txBody>
          <a:bodyPr/>
          <a:lstStyle/>
          <a:p>
            <a:pPr marL="0" indent="0" algn="just">
              <a:buNone/>
            </a:pPr>
            <a:r>
              <a:rPr lang="en-GB" dirty="0"/>
              <a:t>In relation to Ms Sibeko </a:t>
            </a:r>
          </a:p>
          <a:p>
            <a:pPr algn="just"/>
            <a:r>
              <a:rPr lang="en-GB" dirty="0"/>
              <a:t>Ms Sibeko had been reinstated as a result of a CCMA process and therefore had not been irregularly appointed.</a:t>
            </a:r>
          </a:p>
          <a:p>
            <a:pPr algn="just"/>
            <a:r>
              <a:rPr lang="en-GB" dirty="0"/>
              <a:t>Ms Sibeko had however, been granted irregular sick leave on full pay, which was longer than the period authorised by the MDDA policy (i.e. a thirty-six day sick leave period over a period of thirty-six months)</a:t>
            </a:r>
          </a:p>
          <a:p>
            <a:pPr algn="just"/>
            <a:r>
              <a:rPr lang="en-GB" dirty="0"/>
              <a:t>The organization should therefore initiate processes to recover the monies paid to Ms Sibeko, whilst she was on sick leave within a 24-month period, from date of notice to Ms Sibeko.</a:t>
            </a:r>
          </a:p>
          <a:p>
            <a:endParaRPr lang="en-ZA" dirty="0"/>
          </a:p>
        </p:txBody>
      </p:sp>
    </p:spTree>
    <p:extLst>
      <p:ext uri="{BB962C8B-B14F-4D97-AF65-F5344CB8AC3E}">
        <p14:creationId xmlns:p14="http://schemas.microsoft.com/office/powerpoint/2010/main" xmlns="" val="2760426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320006-53F8-E4BF-20AE-058B64057187}"/>
              </a:ext>
            </a:extLst>
          </p:cNvPr>
          <p:cNvSpPr>
            <a:spLocks noGrp="1"/>
          </p:cNvSpPr>
          <p:nvPr>
            <p:ph type="title"/>
          </p:nvPr>
        </p:nvSpPr>
        <p:spPr/>
        <p:txBody>
          <a:bodyPr/>
          <a:lstStyle/>
          <a:p>
            <a:r>
              <a:rPr lang="en-ZA" dirty="0"/>
              <a:t>Phase II of the Inquiry into allegations of irregular staff appointments </a:t>
            </a:r>
            <a:r>
              <a:rPr lang="en-ZA" dirty="0" err="1"/>
              <a:t>cont</a:t>
            </a:r>
            <a:r>
              <a:rPr lang="en-ZA" dirty="0"/>
              <a:t>…</a:t>
            </a:r>
          </a:p>
        </p:txBody>
      </p:sp>
      <p:sp>
        <p:nvSpPr>
          <p:cNvPr id="3" name="Slide Number Placeholder 2">
            <a:extLst>
              <a:ext uri="{FF2B5EF4-FFF2-40B4-BE49-F238E27FC236}">
                <a16:creationId xmlns:a16="http://schemas.microsoft.com/office/drawing/2014/main" xmlns="" id="{081A0806-40C3-53C9-70CE-B02F04AF0A4B}"/>
              </a:ext>
            </a:extLst>
          </p:cNvPr>
          <p:cNvSpPr>
            <a:spLocks noGrp="1"/>
          </p:cNvSpPr>
          <p:nvPr>
            <p:ph type="sldNum" sz="quarter" idx="12"/>
          </p:nvPr>
        </p:nvSpPr>
        <p:spPr/>
        <p:txBody>
          <a:bodyPr/>
          <a:lstStyle/>
          <a:p>
            <a:pPr>
              <a:defRPr/>
            </a:pPr>
            <a:fld id="{25E0BFFC-8D92-4980-80AF-4F6590FB2DB3}" type="slidenum">
              <a:rPr lang="en-US" smtClean="0"/>
              <a:pPr>
                <a:defRPr/>
              </a:pPr>
              <a:t>21</a:t>
            </a:fld>
            <a:endParaRPr lang="en-US" dirty="0"/>
          </a:p>
        </p:txBody>
      </p:sp>
      <p:sp>
        <p:nvSpPr>
          <p:cNvPr id="4" name="Content Placeholder 3">
            <a:extLst>
              <a:ext uri="{FF2B5EF4-FFF2-40B4-BE49-F238E27FC236}">
                <a16:creationId xmlns:a16="http://schemas.microsoft.com/office/drawing/2014/main" xmlns="" id="{797818F0-5EC1-2DA0-893B-0F01D8477161}"/>
              </a:ext>
            </a:extLst>
          </p:cNvPr>
          <p:cNvSpPr>
            <a:spLocks noGrp="1"/>
          </p:cNvSpPr>
          <p:nvPr>
            <p:ph idx="1"/>
          </p:nvPr>
        </p:nvSpPr>
        <p:spPr>
          <a:xfrm>
            <a:off x="457200" y="1143000"/>
            <a:ext cx="8229600" cy="5715000"/>
          </a:xfrm>
        </p:spPr>
        <p:txBody>
          <a:bodyPr/>
          <a:lstStyle/>
          <a:p>
            <a:pPr algn="just"/>
            <a:r>
              <a:rPr lang="en-ZA" dirty="0"/>
              <a:t>Ms D. Lebea and Ms M. Ndawonde have opted not to resign. An internal investigation revealed that there was insufficient supporting evidence to proceed to the</a:t>
            </a:r>
            <a:r>
              <a:rPr lang="en-GB" dirty="0"/>
              <a:t> Labour court to determine the validity of the appointment of these employees in terms of section 158(1)(h) of the Labour Relations Act. </a:t>
            </a:r>
          </a:p>
          <a:p>
            <a:pPr algn="just"/>
            <a:r>
              <a:rPr lang="en-ZA" dirty="0"/>
              <a:t>Ms D. Lebea, Ms M. Ndawonde and Ms Sibeko, did however mislead the organisation as regards the circumstances surrounding Ms D. Lebea and Ms M. Ndawonde’s appointments and therefore consequence management has been applied relating to charges of dishonesty as regards these employees. The disciplinary processes are currently underway.</a:t>
            </a:r>
          </a:p>
          <a:p>
            <a:pPr algn="just"/>
            <a:r>
              <a:rPr lang="en-ZA" dirty="0"/>
              <a:t>Mr Tsotetsi opted to accept the demotion and a settlement agreement was concluded.</a:t>
            </a:r>
          </a:p>
          <a:p>
            <a:endParaRPr lang="en-ZA" dirty="0"/>
          </a:p>
        </p:txBody>
      </p:sp>
    </p:spTree>
    <p:extLst>
      <p:ext uri="{BB962C8B-B14F-4D97-AF65-F5344CB8AC3E}">
        <p14:creationId xmlns:p14="http://schemas.microsoft.com/office/powerpoint/2010/main" xmlns="" val="2091673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1F4404-AC14-B6E6-D9D7-66EC8659B32F}"/>
              </a:ext>
            </a:extLst>
          </p:cNvPr>
          <p:cNvSpPr>
            <a:spLocks noGrp="1"/>
          </p:cNvSpPr>
          <p:nvPr>
            <p:ph type="title"/>
          </p:nvPr>
        </p:nvSpPr>
        <p:spPr/>
        <p:txBody>
          <a:bodyPr/>
          <a:lstStyle/>
          <a:p>
            <a:r>
              <a:rPr lang="en-ZA" dirty="0"/>
              <a:t>Phase II of the Inquiry into allegations of irregular staff appointments </a:t>
            </a:r>
            <a:r>
              <a:rPr lang="en-ZA" dirty="0" err="1"/>
              <a:t>cont</a:t>
            </a:r>
            <a:r>
              <a:rPr lang="en-ZA" dirty="0"/>
              <a:t>…</a:t>
            </a:r>
          </a:p>
        </p:txBody>
      </p:sp>
      <p:sp>
        <p:nvSpPr>
          <p:cNvPr id="3" name="Slide Number Placeholder 2">
            <a:extLst>
              <a:ext uri="{FF2B5EF4-FFF2-40B4-BE49-F238E27FC236}">
                <a16:creationId xmlns:a16="http://schemas.microsoft.com/office/drawing/2014/main" xmlns="" id="{DE7F998F-2C46-E21B-C503-84E6D8AB97E6}"/>
              </a:ext>
            </a:extLst>
          </p:cNvPr>
          <p:cNvSpPr>
            <a:spLocks noGrp="1"/>
          </p:cNvSpPr>
          <p:nvPr>
            <p:ph type="sldNum" sz="quarter" idx="12"/>
          </p:nvPr>
        </p:nvSpPr>
        <p:spPr/>
        <p:txBody>
          <a:bodyPr/>
          <a:lstStyle/>
          <a:p>
            <a:pPr>
              <a:defRPr/>
            </a:pPr>
            <a:fld id="{25E0BFFC-8D92-4980-80AF-4F6590FB2DB3}" type="slidenum">
              <a:rPr lang="en-US" smtClean="0"/>
              <a:pPr>
                <a:defRPr/>
              </a:pPr>
              <a:t>22</a:t>
            </a:fld>
            <a:endParaRPr lang="en-US" dirty="0"/>
          </a:p>
        </p:txBody>
      </p:sp>
      <p:sp>
        <p:nvSpPr>
          <p:cNvPr id="4" name="Content Placeholder 3">
            <a:extLst>
              <a:ext uri="{FF2B5EF4-FFF2-40B4-BE49-F238E27FC236}">
                <a16:creationId xmlns:a16="http://schemas.microsoft.com/office/drawing/2014/main" xmlns="" id="{6718F212-93D0-5D85-6000-D11CF053578C}"/>
              </a:ext>
            </a:extLst>
          </p:cNvPr>
          <p:cNvSpPr>
            <a:spLocks noGrp="1"/>
          </p:cNvSpPr>
          <p:nvPr>
            <p:ph idx="1"/>
          </p:nvPr>
        </p:nvSpPr>
        <p:spPr>
          <a:xfrm>
            <a:off x="457200" y="1412776"/>
            <a:ext cx="8229600" cy="4713389"/>
          </a:xfrm>
        </p:spPr>
        <p:txBody>
          <a:bodyPr/>
          <a:lstStyle/>
          <a:p>
            <a:pPr algn="just"/>
            <a:r>
              <a:rPr lang="en-ZA" dirty="0"/>
              <a:t>Ms Sibeko has lodged a counterclaim relating to her overpayment due to irregular/lengthy sick leave.</a:t>
            </a:r>
          </a:p>
          <a:p>
            <a:pPr algn="just"/>
            <a:r>
              <a:rPr lang="en-ZA" dirty="0"/>
              <a:t>The counterclaim relates to statutory payments owing to SARS, which was deducted, but never paid over to SARS. </a:t>
            </a:r>
          </a:p>
          <a:p>
            <a:pPr algn="just"/>
            <a:r>
              <a:rPr lang="en-ZA" dirty="0"/>
              <a:t>The counterclaim is being processed and the repayment by Ms Sibeko, will be addressed thereafter.</a:t>
            </a:r>
          </a:p>
        </p:txBody>
      </p:sp>
    </p:spTree>
    <p:extLst>
      <p:ext uri="{BB962C8B-B14F-4D97-AF65-F5344CB8AC3E}">
        <p14:creationId xmlns:p14="http://schemas.microsoft.com/office/powerpoint/2010/main" xmlns="" val="802145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EABCD5-33BB-8683-8BB6-B5204A1E56D4}"/>
              </a:ext>
            </a:extLst>
          </p:cNvPr>
          <p:cNvSpPr>
            <a:spLocks noGrp="1"/>
          </p:cNvSpPr>
          <p:nvPr>
            <p:ph type="title"/>
          </p:nvPr>
        </p:nvSpPr>
        <p:spPr/>
        <p:txBody>
          <a:bodyPr/>
          <a:lstStyle/>
          <a:p>
            <a:pPr algn="ctr"/>
            <a:r>
              <a:rPr lang="en-ZA" dirty="0"/>
              <a:t>Governance Issues </a:t>
            </a:r>
            <a:br>
              <a:rPr lang="en-ZA" dirty="0"/>
            </a:br>
            <a:r>
              <a:rPr lang="en-ZA" dirty="0"/>
              <a:t>as identified by the CAC Inquiry</a:t>
            </a:r>
          </a:p>
        </p:txBody>
      </p:sp>
      <p:sp>
        <p:nvSpPr>
          <p:cNvPr id="3" name="Slide Number Placeholder 2">
            <a:extLst>
              <a:ext uri="{FF2B5EF4-FFF2-40B4-BE49-F238E27FC236}">
                <a16:creationId xmlns:a16="http://schemas.microsoft.com/office/drawing/2014/main" xmlns="" id="{15105A7F-B336-A6B4-7E4B-B64E556FE0EA}"/>
              </a:ext>
            </a:extLst>
          </p:cNvPr>
          <p:cNvSpPr>
            <a:spLocks noGrp="1"/>
          </p:cNvSpPr>
          <p:nvPr>
            <p:ph type="sldNum" sz="quarter" idx="12"/>
          </p:nvPr>
        </p:nvSpPr>
        <p:spPr/>
        <p:txBody>
          <a:bodyPr/>
          <a:lstStyle/>
          <a:p>
            <a:pPr>
              <a:defRPr/>
            </a:pPr>
            <a:fld id="{25E0BFFC-8D92-4980-80AF-4F6590FB2DB3}" type="slidenum">
              <a:rPr lang="en-US" smtClean="0"/>
              <a:pPr>
                <a:defRPr/>
              </a:pPr>
              <a:t>23</a:t>
            </a:fld>
            <a:endParaRPr lang="en-US" dirty="0"/>
          </a:p>
        </p:txBody>
      </p:sp>
      <p:sp>
        <p:nvSpPr>
          <p:cNvPr id="4" name="Content Placeholder 3">
            <a:extLst>
              <a:ext uri="{FF2B5EF4-FFF2-40B4-BE49-F238E27FC236}">
                <a16:creationId xmlns:a16="http://schemas.microsoft.com/office/drawing/2014/main" xmlns="" id="{A0A65113-BCEC-CF68-5CBC-01E2223C3D74}"/>
              </a:ext>
            </a:extLst>
          </p:cNvPr>
          <p:cNvSpPr>
            <a:spLocks noGrp="1"/>
          </p:cNvSpPr>
          <p:nvPr>
            <p:ph idx="1"/>
          </p:nvPr>
        </p:nvSpPr>
        <p:spPr/>
        <p:txBody>
          <a:bodyPr/>
          <a:lstStyle/>
          <a:p>
            <a:r>
              <a:rPr lang="en-GB" dirty="0"/>
              <a:t>The Human Resources business unit and system failures, thus exposing the organisation to legal and other risks.</a:t>
            </a:r>
          </a:p>
          <a:p>
            <a:r>
              <a:rPr lang="en-GB" dirty="0"/>
              <a:t>MDDA Executive Management paralysis in failing to resolve HR issues timeously,  in the absence of Board intervention.</a:t>
            </a:r>
          </a:p>
          <a:p>
            <a:r>
              <a:rPr lang="en-GB" dirty="0"/>
              <a:t>MDDA internal communication seems to be problematic despite assurances from the CEO that the organisational culture has improved significantly in recent years.</a:t>
            </a:r>
          </a:p>
          <a:p>
            <a:r>
              <a:rPr lang="en-GB" dirty="0"/>
              <a:t>HR filing management system in disarray. </a:t>
            </a:r>
          </a:p>
          <a:p>
            <a:r>
              <a:rPr lang="en-GB" dirty="0"/>
              <a:t>Leaking of confidential information by staff members.</a:t>
            </a:r>
          </a:p>
          <a:p>
            <a:endParaRPr lang="en-ZA" dirty="0"/>
          </a:p>
        </p:txBody>
      </p:sp>
    </p:spTree>
    <p:extLst>
      <p:ext uri="{BB962C8B-B14F-4D97-AF65-F5344CB8AC3E}">
        <p14:creationId xmlns:p14="http://schemas.microsoft.com/office/powerpoint/2010/main" xmlns="" val="1162625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C31AF7-E5D4-F5A4-92AB-1E6FEF158629}"/>
              </a:ext>
            </a:extLst>
          </p:cNvPr>
          <p:cNvSpPr>
            <a:spLocks noGrp="1"/>
          </p:cNvSpPr>
          <p:nvPr>
            <p:ph type="title"/>
          </p:nvPr>
        </p:nvSpPr>
        <p:spPr>
          <a:xfrm>
            <a:off x="323528" y="-97761"/>
            <a:ext cx="8229600" cy="718449"/>
          </a:xfrm>
        </p:spPr>
        <p:txBody>
          <a:bodyPr/>
          <a:lstStyle/>
          <a:p>
            <a:pPr algn="ctr"/>
            <a:r>
              <a:rPr lang="en-ZA" dirty="0"/>
              <a:t>Remediation Measures</a:t>
            </a:r>
          </a:p>
        </p:txBody>
      </p:sp>
      <p:sp>
        <p:nvSpPr>
          <p:cNvPr id="3" name="Slide Number Placeholder 2">
            <a:extLst>
              <a:ext uri="{FF2B5EF4-FFF2-40B4-BE49-F238E27FC236}">
                <a16:creationId xmlns:a16="http://schemas.microsoft.com/office/drawing/2014/main" xmlns="" id="{70A3DB59-844C-BC71-8496-F1C11C3E8C44}"/>
              </a:ext>
            </a:extLst>
          </p:cNvPr>
          <p:cNvSpPr>
            <a:spLocks noGrp="1"/>
          </p:cNvSpPr>
          <p:nvPr>
            <p:ph type="sldNum" sz="quarter" idx="12"/>
          </p:nvPr>
        </p:nvSpPr>
        <p:spPr/>
        <p:txBody>
          <a:bodyPr/>
          <a:lstStyle/>
          <a:p>
            <a:pPr>
              <a:defRPr/>
            </a:pPr>
            <a:fld id="{25E0BFFC-8D92-4980-80AF-4F6590FB2DB3}" type="slidenum">
              <a:rPr lang="en-US" smtClean="0"/>
              <a:pPr>
                <a:defRPr/>
              </a:pPr>
              <a:t>24</a:t>
            </a:fld>
            <a:endParaRPr lang="en-US" dirty="0"/>
          </a:p>
        </p:txBody>
      </p:sp>
      <p:sp>
        <p:nvSpPr>
          <p:cNvPr id="4" name="Content Placeholder 3">
            <a:extLst>
              <a:ext uri="{FF2B5EF4-FFF2-40B4-BE49-F238E27FC236}">
                <a16:creationId xmlns:a16="http://schemas.microsoft.com/office/drawing/2014/main" xmlns="" id="{4FE644BC-9A7E-E634-41FE-6E14493D794E}"/>
              </a:ext>
            </a:extLst>
          </p:cNvPr>
          <p:cNvSpPr>
            <a:spLocks noGrp="1"/>
          </p:cNvSpPr>
          <p:nvPr>
            <p:ph idx="1"/>
          </p:nvPr>
        </p:nvSpPr>
        <p:spPr>
          <a:xfrm>
            <a:off x="457200" y="476672"/>
            <a:ext cx="8229600" cy="6244809"/>
          </a:xfrm>
        </p:spPr>
        <p:txBody>
          <a:bodyPr/>
          <a:lstStyle/>
          <a:p>
            <a:pPr marL="0" indent="0">
              <a:buNone/>
            </a:pPr>
            <a:r>
              <a:rPr lang="en-ZA" sz="2200" dirty="0"/>
              <a:t>Interventions as instituted by the MDDA Board are as follows:</a:t>
            </a:r>
          </a:p>
          <a:p>
            <a:pPr algn="just"/>
            <a:r>
              <a:rPr lang="en-ZA" sz="2200" dirty="0"/>
              <a:t>Consequence management has been applied to erring staff members (Ms. Z. Potye, Ms. D. Lebea, Ms. N. Ndawonde and Ms T. Sibeko).   </a:t>
            </a:r>
          </a:p>
          <a:p>
            <a:pPr algn="just"/>
            <a:r>
              <a:rPr lang="en-ZA" sz="2200" dirty="0"/>
              <a:t>Mr M. Tsotetsi has been demoted and the process to recover payments to Ms T. Sibeko has commenced.</a:t>
            </a:r>
          </a:p>
          <a:p>
            <a:pPr algn="just"/>
            <a:r>
              <a:rPr lang="en-ZA" sz="2200" dirty="0"/>
              <a:t>The MDDA has conducted an audit of all personnel files. </a:t>
            </a:r>
          </a:p>
          <a:p>
            <a:pPr algn="just"/>
            <a:r>
              <a:rPr lang="en-ZA" sz="2200" dirty="0"/>
              <a:t>An experienced HR Manager and HR Officer have been appointed and the HR policies reviewed to ensure that internal controls are strengthened.</a:t>
            </a:r>
          </a:p>
          <a:p>
            <a:pPr algn="just"/>
            <a:r>
              <a:rPr lang="en-ZA" sz="2200" dirty="0"/>
              <a:t>An investigation is underway as regards the leaking of confidential information and consequence management will be applied in this regard.</a:t>
            </a:r>
          </a:p>
          <a:p>
            <a:pPr algn="just"/>
            <a:r>
              <a:rPr lang="en-ZA" sz="2200" dirty="0"/>
              <a:t>Letters have been written to funders to advise them that although the CEO has been placed on suspension, the organisation remains committed to fulfilment of its mandate and functions.</a:t>
            </a:r>
          </a:p>
          <a:p>
            <a:endParaRPr lang="en-ZA" dirty="0"/>
          </a:p>
          <a:p>
            <a:endParaRPr lang="en-ZA" dirty="0"/>
          </a:p>
        </p:txBody>
      </p:sp>
    </p:spTree>
    <p:extLst>
      <p:ext uri="{BB962C8B-B14F-4D97-AF65-F5344CB8AC3E}">
        <p14:creationId xmlns:p14="http://schemas.microsoft.com/office/powerpoint/2010/main" xmlns="" val="2272298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20A97-B961-4908-AFD7-CE1A071E554E}"/>
              </a:ext>
            </a:extLst>
          </p:cNvPr>
          <p:cNvSpPr>
            <a:spLocks noGrp="1"/>
          </p:cNvSpPr>
          <p:nvPr>
            <p:ph type="title"/>
          </p:nvPr>
        </p:nvSpPr>
        <p:spPr/>
        <p:txBody>
          <a:bodyPr/>
          <a:lstStyle/>
          <a:p>
            <a:r>
              <a:rPr lang="en-US" b="0" dirty="0">
                <a:latin typeface="Arial" panose="020B0604020202020204" pitchFamily="34" charset="0"/>
                <a:cs typeface="Arial" panose="020B0604020202020204" pitchFamily="34" charset="0"/>
              </a:rPr>
              <a:t>Thank you</a:t>
            </a:r>
          </a:p>
        </p:txBody>
      </p:sp>
      <p:sp>
        <p:nvSpPr>
          <p:cNvPr id="3" name="Slide Number Placeholder 2">
            <a:extLst>
              <a:ext uri="{FF2B5EF4-FFF2-40B4-BE49-F238E27FC236}">
                <a16:creationId xmlns:a16="http://schemas.microsoft.com/office/drawing/2014/main" xmlns="" id="{5375305D-9ACE-4B67-9A57-F381E489B4DB}"/>
              </a:ext>
            </a:extLst>
          </p:cNvPr>
          <p:cNvSpPr>
            <a:spLocks noGrp="1"/>
          </p:cNvSpPr>
          <p:nvPr>
            <p:ph type="sldNum" sz="quarter" idx="12"/>
          </p:nvPr>
        </p:nvSpPr>
        <p:spPr/>
        <p:txBody>
          <a:bodyPr/>
          <a:lstStyle/>
          <a:p>
            <a:pPr>
              <a:defRPr/>
            </a:pPr>
            <a:fld id="{25E0BFFC-8D92-4980-80AF-4F6590FB2DB3}" type="slidenum">
              <a:rPr lang="en-US">
                <a:solidFill>
                  <a:prstClr val="black">
                    <a:tint val="75000"/>
                  </a:prstClr>
                </a:solidFill>
              </a:rPr>
              <a:pPr>
                <a:defRPr/>
              </a:pPr>
              <a:t>25</a:t>
            </a:fld>
            <a:endParaRPr lang="en-US" dirty="0">
              <a:solidFill>
                <a:prstClr val="black">
                  <a:tint val="75000"/>
                </a:prstClr>
              </a:solidFill>
            </a:endParaRPr>
          </a:p>
        </p:txBody>
      </p:sp>
      <p:pic>
        <p:nvPicPr>
          <p:cNvPr id="8" name="Picture 7" descr="A picture containing sitting, sign, red, front&#10;&#10;Description automatically generated">
            <a:extLst>
              <a:ext uri="{FF2B5EF4-FFF2-40B4-BE49-F238E27FC236}">
                <a16:creationId xmlns:a16="http://schemas.microsoft.com/office/drawing/2014/main" xmlns="" id="{ABDDAD7A-4E38-42FD-990C-343496B2431C}"/>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b="9430"/>
          <a:stretch/>
        </p:blipFill>
        <p:spPr>
          <a:xfrm>
            <a:off x="2739714" y="1714500"/>
            <a:ext cx="4104456" cy="3801135"/>
          </a:xfrm>
          <a:prstGeom prst="rect">
            <a:avLst/>
          </a:prstGeom>
        </p:spPr>
      </p:pic>
    </p:spTree>
    <p:extLst>
      <p:ext uri="{BB962C8B-B14F-4D97-AF65-F5344CB8AC3E}">
        <p14:creationId xmlns:p14="http://schemas.microsoft.com/office/powerpoint/2010/main" xmlns="" val="3276442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71982E-94B9-ED14-57DE-A881967FE3C0}"/>
              </a:ext>
            </a:extLst>
          </p:cNvPr>
          <p:cNvSpPr>
            <a:spLocks noGrp="1"/>
          </p:cNvSpPr>
          <p:nvPr>
            <p:ph type="title"/>
          </p:nvPr>
        </p:nvSpPr>
        <p:spPr/>
        <p:txBody>
          <a:bodyPr/>
          <a:lstStyle/>
          <a:p>
            <a:pPr algn="ctr"/>
            <a:r>
              <a:rPr lang="en-ZA" b="1" dirty="0"/>
              <a:t>Introduction </a:t>
            </a:r>
          </a:p>
        </p:txBody>
      </p:sp>
      <p:sp>
        <p:nvSpPr>
          <p:cNvPr id="3" name="Slide Number Placeholder 2">
            <a:extLst>
              <a:ext uri="{FF2B5EF4-FFF2-40B4-BE49-F238E27FC236}">
                <a16:creationId xmlns:a16="http://schemas.microsoft.com/office/drawing/2014/main" xmlns="" id="{18EF2ABC-6CE8-844F-5D7F-CC6DC66BF864}"/>
              </a:ext>
            </a:extLst>
          </p:cNvPr>
          <p:cNvSpPr>
            <a:spLocks noGrp="1"/>
          </p:cNvSpPr>
          <p:nvPr>
            <p:ph type="sldNum" sz="quarter" idx="12"/>
          </p:nvPr>
        </p:nvSpPr>
        <p:spPr/>
        <p:txBody>
          <a:bodyPr/>
          <a:lstStyle/>
          <a:p>
            <a:pPr>
              <a:defRPr/>
            </a:pPr>
            <a:fld id="{25E0BFFC-8D92-4980-80AF-4F6590FB2DB3}" type="slidenum">
              <a:rPr lang="en-US" smtClean="0"/>
              <a:pPr>
                <a:defRPr/>
              </a:pPr>
              <a:t>3</a:t>
            </a:fld>
            <a:endParaRPr lang="en-US" dirty="0"/>
          </a:p>
        </p:txBody>
      </p:sp>
      <p:sp>
        <p:nvSpPr>
          <p:cNvPr id="4" name="Content Placeholder 3">
            <a:extLst>
              <a:ext uri="{FF2B5EF4-FFF2-40B4-BE49-F238E27FC236}">
                <a16:creationId xmlns:a16="http://schemas.microsoft.com/office/drawing/2014/main" xmlns="" id="{C7DB9DFA-9612-7BD6-558B-8ACACBB4FD9C}"/>
              </a:ext>
            </a:extLst>
          </p:cNvPr>
          <p:cNvSpPr>
            <a:spLocks noGrp="1"/>
          </p:cNvSpPr>
          <p:nvPr>
            <p:ph idx="1"/>
          </p:nvPr>
        </p:nvSpPr>
        <p:spPr/>
        <p:txBody>
          <a:bodyPr/>
          <a:lstStyle/>
          <a:p>
            <a:r>
              <a:rPr lang="en-ZA" dirty="0"/>
              <a:t>The  MDDA Board was requested to attend a meeting with the PCC to advise on allegations of </a:t>
            </a:r>
            <a:r>
              <a:rPr lang="en-ZA" i="1" dirty="0"/>
              <a:t>“governance irregularities”</a:t>
            </a:r>
          </a:p>
          <a:p>
            <a:r>
              <a:rPr lang="en-ZA" dirty="0"/>
              <a:t>The presentation which follow aims to provide the PCC with a report on these matters.</a:t>
            </a:r>
          </a:p>
        </p:txBody>
      </p:sp>
    </p:spTree>
    <p:extLst>
      <p:ext uri="{BB962C8B-B14F-4D97-AF65-F5344CB8AC3E}">
        <p14:creationId xmlns:p14="http://schemas.microsoft.com/office/powerpoint/2010/main" xmlns="" val="49908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4B94B7-86A5-840D-B75E-29B7D7F02F07}"/>
              </a:ext>
            </a:extLst>
          </p:cNvPr>
          <p:cNvSpPr>
            <a:spLocks noGrp="1"/>
          </p:cNvSpPr>
          <p:nvPr>
            <p:ph type="title"/>
          </p:nvPr>
        </p:nvSpPr>
        <p:spPr/>
        <p:txBody>
          <a:bodyPr/>
          <a:lstStyle/>
          <a:p>
            <a:pPr algn="ctr"/>
            <a:r>
              <a:rPr lang="en-ZA" dirty="0"/>
              <a:t>Complaints received</a:t>
            </a:r>
          </a:p>
        </p:txBody>
      </p:sp>
      <p:sp>
        <p:nvSpPr>
          <p:cNvPr id="3" name="Slide Number Placeholder 2">
            <a:extLst>
              <a:ext uri="{FF2B5EF4-FFF2-40B4-BE49-F238E27FC236}">
                <a16:creationId xmlns:a16="http://schemas.microsoft.com/office/drawing/2014/main" xmlns="" id="{75389594-FBD7-EDAA-7B10-B2A189DFE431}"/>
              </a:ext>
            </a:extLst>
          </p:cNvPr>
          <p:cNvSpPr>
            <a:spLocks noGrp="1"/>
          </p:cNvSpPr>
          <p:nvPr>
            <p:ph type="sldNum" sz="quarter" idx="12"/>
          </p:nvPr>
        </p:nvSpPr>
        <p:spPr/>
        <p:txBody>
          <a:bodyPr/>
          <a:lstStyle/>
          <a:p>
            <a:pPr>
              <a:defRPr/>
            </a:pPr>
            <a:fld id="{25E0BFFC-8D92-4980-80AF-4F6590FB2DB3}" type="slidenum">
              <a:rPr lang="en-US" smtClean="0"/>
              <a:pPr>
                <a:defRPr/>
              </a:pPr>
              <a:t>4</a:t>
            </a:fld>
            <a:endParaRPr lang="en-US" dirty="0"/>
          </a:p>
        </p:txBody>
      </p:sp>
      <p:sp>
        <p:nvSpPr>
          <p:cNvPr id="4" name="Content Placeholder 3">
            <a:extLst>
              <a:ext uri="{FF2B5EF4-FFF2-40B4-BE49-F238E27FC236}">
                <a16:creationId xmlns:a16="http://schemas.microsoft.com/office/drawing/2014/main" xmlns="" id="{54A1CDD5-8622-9E42-65AE-258771618256}"/>
              </a:ext>
            </a:extLst>
          </p:cNvPr>
          <p:cNvSpPr>
            <a:spLocks noGrp="1"/>
          </p:cNvSpPr>
          <p:nvPr>
            <p:ph idx="1"/>
          </p:nvPr>
        </p:nvSpPr>
        <p:spPr>
          <a:xfrm>
            <a:off x="457200" y="1143000"/>
            <a:ext cx="8229600" cy="4983165"/>
          </a:xfrm>
        </p:spPr>
        <p:txBody>
          <a:bodyPr/>
          <a:lstStyle/>
          <a:p>
            <a:r>
              <a:rPr lang="en-GB" dirty="0"/>
              <a:t>During May 2021 complaints were received by Deputy Minister Thembi Siweya, Acting Minister Khumbudzo Ntshavheni and the PCC regarding contractual and other human capital-related issues pertaining to the MDDA.</a:t>
            </a:r>
          </a:p>
          <a:p>
            <a:r>
              <a:rPr lang="en-GB" dirty="0"/>
              <a:t>On 21 May 2021, the then acting Chairperson of the Board Dr Hlengani Mathebula requested the Corporate Affairs Committee (“CAC”) of the MDDA to conduct an inquiry into these allegations.</a:t>
            </a:r>
          </a:p>
          <a:p>
            <a:r>
              <a:rPr lang="en-GB" dirty="0"/>
              <a:t>Most of these complaints were not new as they were first expressed during February / March 2019.</a:t>
            </a:r>
            <a:endParaRPr lang="en-ZA" dirty="0"/>
          </a:p>
        </p:txBody>
      </p:sp>
    </p:spTree>
    <p:extLst>
      <p:ext uri="{BB962C8B-B14F-4D97-AF65-F5344CB8AC3E}">
        <p14:creationId xmlns:p14="http://schemas.microsoft.com/office/powerpoint/2010/main" xmlns="" val="2667051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47C5B6-039E-0D77-CBD3-981760148833}"/>
              </a:ext>
            </a:extLst>
          </p:cNvPr>
          <p:cNvSpPr>
            <a:spLocks noGrp="1"/>
          </p:cNvSpPr>
          <p:nvPr>
            <p:ph type="title"/>
          </p:nvPr>
        </p:nvSpPr>
        <p:spPr/>
        <p:txBody>
          <a:bodyPr/>
          <a:lstStyle/>
          <a:p>
            <a:pPr algn="ctr"/>
            <a:r>
              <a:rPr lang="en-ZA" dirty="0"/>
              <a:t>Complaints received…</a:t>
            </a:r>
            <a:r>
              <a:rPr lang="en-ZA" dirty="0" err="1"/>
              <a:t>cont</a:t>
            </a:r>
            <a:endParaRPr lang="en-ZA" dirty="0"/>
          </a:p>
        </p:txBody>
      </p:sp>
      <p:sp>
        <p:nvSpPr>
          <p:cNvPr id="3" name="Slide Number Placeholder 2">
            <a:extLst>
              <a:ext uri="{FF2B5EF4-FFF2-40B4-BE49-F238E27FC236}">
                <a16:creationId xmlns:a16="http://schemas.microsoft.com/office/drawing/2014/main" xmlns="" id="{AC778F08-9D18-278D-135F-8D2F0B38D650}"/>
              </a:ext>
            </a:extLst>
          </p:cNvPr>
          <p:cNvSpPr>
            <a:spLocks noGrp="1"/>
          </p:cNvSpPr>
          <p:nvPr>
            <p:ph type="sldNum" sz="quarter" idx="12"/>
          </p:nvPr>
        </p:nvSpPr>
        <p:spPr/>
        <p:txBody>
          <a:bodyPr/>
          <a:lstStyle/>
          <a:p>
            <a:pPr>
              <a:defRPr/>
            </a:pPr>
            <a:fld id="{25E0BFFC-8D92-4980-80AF-4F6590FB2DB3}" type="slidenum">
              <a:rPr lang="en-US" smtClean="0"/>
              <a:pPr>
                <a:defRPr/>
              </a:pPr>
              <a:t>5</a:t>
            </a:fld>
            <a:endParaRPr lang="en-US" dirty="0"/>
          </a:p>
        </p:txBody>
      </p:sp>
      <p:sp>
        <p:nvSpPr>
          <p:cNvPr id="4" name="Content Placeholder 3">
            <a:extLst>
              <a:ext uri="{FF2B5EF4-FFF2-40B4-BE49-F238E27FC236}">
                <a16:creationId xmlns:a16="http://schemas.microsoft.com/office/drawing/2014/main" xmlns="" id="{4018A008-FD23-9B29-84E9-4D18538CE039}"/>
              </a:ext>
            </a:extLst>
          </p:cNvPr>
          <p:cNvSpPr>
            <a:spLocks noGrp="1"/>
          </p:cNvSpPr>
          <p:nvPr>
            <p:ph idx="1"/>
          </p:nvPr>
        </p:nvSpPr>
        <p:spPr>
          <a:xfrm>
            <a:off x="457200" y="1143000"/>
            <a:ext cx="8229600" cy="4983165"/>
          </a:xfrm>
        </p:spPr>
        <p:txBody>
          <a:bodyPr/>
          <a:lstStyle/>
          <a:p>
            <a:pPr algn="just"/>
            <a:r>
              <a:rPr lang="en-GB" dirty="0"/>
              <a:t>Due largely to time pressures and procedural convenience, the CAC decided during May 2021 to divide the inquiry into two phases:</a:t>
            </a:r>
          </a:p>
          <a:p>
            <a:pPr algn="just"/>
            <a:r>
              <a:rPr lang="en-GB" dirty="0"/>
              <a:t>Phase I related to the complaint that the Chief Financial Officer was irregularly appointed to a permanent position and Phase II of the inquiry dealt with the remaining complaints pertaining to allegations of irregular appointments of other junior staff members.</a:t>
            </a:r>
          </a:p>
          <a:p>
            <a:endParaRPr lang="en-GB" dirty="0"/>
          </a:p>
        </p:txBody>
      </p:sp>
    </p:spTree>
    <p:extLst>
      <p:ext uri="{BB962C8B-B14F-4D97-AF65-F5344CB8AC3E}">
        <p14:creationId xmlns:p14="http://schemas.microsoft.com/office/powerpoint/2010/main" xmlns="" val="1688617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79FA7D-3B79-CE6D-5E98-C8D659422D20}"/>
              </a:ext>
            </a:extLst>
          </p:cNvPr>
          <p:cNvSpPr>
            <a:spLocks noGrp="1"/>
          </p:cNvSpPr>
          <p:nvPr>
            <p:ph type="title"/>
          </p:nvPr>
        </p:nvSpPr>
        <p:spPr/>
        <p:txBody>
          <a:bodyPr/>
          <a:lstStyle/>
          <a:p>
            <a:pPr algn="ctr"/>
            <a:r>
              <a:rPr lang="en-ZA" dirty="0"/>
              <a:t>Phase I of the Inquiry </a:t>
            </a:r>
            <a:br>
              <a:rPr lang="en-ZA" dirty="0"/>
            </a:br>
            <a:r>
              <a:rPr lang="en-ZA" dirty="0"/>
              <a:t>into allegations of irregular staff appointments</a:t>
            </a:r>
          </a:p>
        </p:txBody>
      </p:sp>
      <p:sp>
        <p:nvSpPr>
          <p:cNvPr id="3" name="Slide Number Placeholder 2">
            <a:extLst>
              <a:ext uri="{FF2B5EF4-FFF2-40B4-BE49-F238E27FC236}">
                <a16:creationId xmlns:a16="http://schemas.microsoft.com/office/drawing/2014/main" xmlns="" id="{7BC0B1B6-5F53-892A-D93E-3C4C23394540}"/>
              </a:ext>
            </a:extLst>
          </p:cNvPr>
          <p:cNvSpPr>
            <a:spLocks noGrp="1"/>
          </p:cNvSpPr>
          <p:nvPr>
            <p:ph type="sldNum" sz="quarter" idx="12"/>
          </p:nvPr>
        </p:nvSpPr>
        <p:spPr/>
        <p:txBody>
          <a:bodyPr/>
          <a:lstStyle/>
          <a:p>
            <a:pPr>
              <a:defRPr/>
            </a:pPr>
            <a:fld id="{25E0BFFC-8D92-4980-80AF-4F6590FB2DB3}" type="slidenum">
              <a:rPr lang="en-US" smtClean="0"/>
              <a:pPr>
                <a:defRPr/>
              </a:pPr>
              <a:t>6</a:t>
            </a:fld>
            <a:endParaRPr lang="en-US" dirty="0"/>
          </a:p>
        </p:txBody>
      </p:sp>
      <p:sp>
        <p:nvSpPr>
          <p:cNvPr id="4" name="Content Placeholder 3">
            <a:extLst>
              <a:ext uri="{FF2B5EF4-FFF2-40B4-BE49-F238E27FC236}">
                <a16:creationId xmlns:a16="http://schemas.microsoft.com/office/drawing/2014/main" xmlns="" id="{3B7B7F62-8DA6-AE05-1B2D-953248C90E3D}"/>
              </a:ext>
            </a:extLst>
          </p:cNvPr>
          <p:cNvSpPr>
            <a:spLocks noGrp="1"/>
          </p:cNvSpPr>
          <p:nvPr>
            <p:ph idx="1"/>
          </p:nvPr>
        </p:nvSpPr>
        <p:spPr/>
        <p:txBody>
          <a:bodyPr/>
          <a:lstStyle/>
          <a:p>
            <a:pPr marL="0" indent="0" algn="just">
              <a:buNone/>
            </a:pPr>
            <a:r>
              <a:rPr lang="en-GB" dirty="0"/>
              <a:t>In its deliberations of these matters the CAC and the MDDA Board was reliant on Section 12 (6) of the Media Development and Diversity Agency Act, No. 14 of 2002, which states that “</a:t>
            </a:r>
            <a:r>
              <a:rPr lang="en-GB" i="1" dirty="0"/>
              <a:t>The terms and conditions of service of the chief executive officer and other staff of the Agency, including their remuneration, allowances. pensions and other service benefits, are determined by the Board.” </a:t>
            </a:r>
            <a:endParaRPr lang="en-ZA" i="1" dirty="0"/>
          </a:p>
          <a:p>
            <a:endParaRPr lang="en-ZA" dirty="0"/>
          </a:p>
        </p:txBody>
      </p:sp>
    </p:spTree>
    <p:extLst>
      <p:ext uri="{BB962C8B-B14F-4D97-AF65-F5344CB8AC3E}">
        <p14:creationId xmlns:p14="http://schemas.microsoft.com/office/powerpoint/2010/main" xmlns="" val="234630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5518BD-2E5F-D31F-7688-05F6E31D16CB}"/>
              </a:ext>
            </a:extLst>
          </p:cNvPr>
          <p:cNvSpPr>
            <a:spLocks noGrp="1"/>
          </p:cNvSpPr>
          <p:nvPr>
            <p:ph type="title"/>
          </p:nvPr>
        </p:nvSpPr>
        <p:spPr/>
        <p:txBody>
          <a:bodyPr/>
          <a:lstStyle/>
          <a:p>
            <a:r>
              <a:rPr lang="en-ZA" dirty="0"/>
              <a:t>Phase I of the Inquiry into allegations of irregular staff appointments…</a:t>
            </a:r>
            <a:r>
              <a:rPr lang="en-ZA" dirty="0" err="1"/>
              <a:t>cont</a:t>
            </a:r>
            <a:endParaRPr lang="en-ZA" dirty="0"/>
          </a:p>
        </p:txBody>
      </p:sp>
      <p:sp>
        <p:nvSpPr>
          <p:cNvPr id="3" name="Slide Number Placeholder 2">
            <a:extLst>
              <a:ext uri="{FF2B5EF4-FFF2-40B4-BE49-F238E27FC236}">
                <a16:creationId xmlns:a16="http://schemas.microsoft.com/office/drawing/2014/main" xmlns="" id="{9DF94B5C-7D83-7E39-C776-82BEC1F783A6}"/>
              </a:ext>
            </a:extLst>
          </p:cNvPr>
          <p:cNvSpPr>
            <a:spLocks noGrp="1"/>
          </p:cNvSpPr>
          <p:nvPr>
            <p:ph type="sldNum" sz="quarter" idx="12"/>
          </p:nvPr>
        </p:nvSpPr>
        <p:spPr/>
        <p:txBody>
          <a:bodyPr/>
          <a:lstStyle/>
          <a:p>
            <a:pPr>
              <a:defRPr/>
            </a:pPr>
            <a:fld id="{25E0BFFC-8D92-4980-80AF-4F6590FB2DB3}" type="slidenum">
              <a:rPr lang="en-US" smtClean="0"/>
              <a:pPr>
                <a:defRPr/>
              </a:pPr>
              <a:t>7</a:t>
            </a:fld>
            <a:endParaRPr lang="en-US" dirty="0"/>
          </a:p>
        </p:txBody>
      </p:sp>
      <p:sp>
        <p:nvSpPr>
          <p:cNvPr id="4" name="Content Placeholder 3">
            <a:extLst>
              <a:ext uri="{FF2B5EF4-FFF2-40B4-BE49-F238E27FC236}">
                <a16:creationId xmlns:a16="http://schemas.microsoft.com/office/drawing/2014/main" xmlns="" id="{996DBEFF-A5F8-6D95-D081-1FF46C47630B}"/>
              </a:ext>
            </a:extLst>
          </p:cNvPr>
          <p:cNvSpPr>
            <a:spLocks noGrp="1"/>
          </p:cNvSpPr>
          <p:nvPr>
            <p:ph idx="1"/>
          </p:nvPr>
        </p:nvSpPr>
        <p:spPr>
          <a:xfrm>
            <a:off x="457200" y="1052736"/>
            <a:ext cx="8229600" cy="5668745"/>
          </a:xfrm>
        </p:spPr>
        <p:txBody>
          <a:bodyPr/>
          <a:lstStyle/>
          <a:p>
            <a:pPr marL="0" indent="0" algn="just">
              <a:buNone/>
            </a:pPr>
            <a:r>
              <a:rPr lang="en-GB" dirty="0"/>
              <a:t>A report from Phase I of the inquiry, which considered the contract of the CFO, was subsequently presented by the CAC to the MDDA Board on the 4th June 2021. This report highlighted that </a:t>
            </a:r>
          </a:p>
          <a:p>
            <a:pPr algn="just">
              <a:buFontTx/>
              <a:buChar char="-"/>
            </a:pPr>
            <a:r>
              <a:rPr lang="en-GB" dirty="0"/>
              <a:t>the CAC considered several relevant documents and held interviews in its attempt to verify the accuracy of and interrogate the substance of the complaint.</a:t>
            </a:r>
          </a:p>
          <a:p>
            <a:pPr algn="just">
              <a:buFontTx/>
              <a:buChar char="-"/>
            </a:pPr>
            <a:r>
              <a:rPr lang="en-GB" dirty="0"/>
              <a:t>the CAC considered a report from the then ACEO, Ms Potye, which was submitted to a meeting of the Board and was dated October 2018, and which included a request (paragraph 3.4 Chief Financial Officer’s appointment) </a:t>
            </a:r>
            <a:r>
              <a:rPr lang="en-GB" i="1" dirty="0"/>
              <a:t>“The position of CFO was filled mid-September 2018, after a successful recruitment process. The board is requested to ratify this permanent appointment.”</a:t>
            </a:r>
          </a:p>
          <a:p>
            <a:endParaRPr lang="en-ZA" dirty="0"/>
          </a:p>
          <a:p>
            <a:endParaRPr lang="en-ZA" dirty="0"/>
          </a:p>
        </p:txBody>
      </p:sp>
    </p:spTree>
    <p:extLst>
      <p:ext uri="{BB962C8B-B14F-4D97-AF65-F5344CB8AC3E}">
        <p14:creationId xmlns:p14="http://schemas.microsoft.com/office/powerpoint/2010/main" xmlns="" val="4276478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98FB83-91F8-8D7C-1B19-05C4EEAF0102}"/>
              </a:ext>
            </a:extLst>
          </p:cNvPr>
          <p:cNvSpPr>
            <a:spLocks noGrp="1"/>
          </p:cNvSpPr>
          <p:nvPr>
            <p:ph type="title"/>
          </p:nvPr>
        </p:nvSpPr>
        <p:spPr/>
        <p:txBody>
          <a:bodyPr/>
          <a:lstStyle/>
          <a:p>
            <a:r>
              <a:rPr lang="en-ZA" dirty="0"/>
              <a:t>Phase I of the Inquiry into allegations of irregular staff appointments…</a:t>
            </a:r>
            <a:r>
              <a:rPr lang="en-ZA" dirty="0" err="1"/>
              <a:t>cont</a:t>
            </a:r>
            <a:endParaRPr lang="en-ZA" dirty="0"/>
          </a:p>
        </p:txBody>
      </p:sp>
      <p:sp>
        <p:nvSpPr>
          <p:cNvPr id="3" name="Slide Number Placeholder 2">
            <a:extLst>
              <a:ext uri="{FF2B5EF4-FFF2-40B4-BE49-F238E27FC236}">
                <a16:creationId xmlns:a16="http://schemas.microsoft.com/office/drawing/2014/main" xmlns="" id="{6BE88572-90BF-AAD0-A076-4E59FD164F62}"/>
              </a:ext>
            </a:extLst>
          </p:cNvPr>
          <p:cNvSpPr>
            <a:spLocks noGrp="1"/>
          </p:cNvSpPr>
          <p:nvPr>
            <p:ph type="sldNum" sz="quarter" idx="12"/>
          </p:nvPr>
        </p:nvSpPr>
        <p:spPr/>
        <p:txBody>
          <a:bodyPr/>
          <a:lstStyle/>
          <a:p>
            <a:pPr>
              <a:defRPr/>
            </a:pPr>
            <a:fld id="{25E0BFFC-8D92-4980-80AF-4F6590FB2DB3}" type="slidenum">
              <a:rPr lang="en-US" smtClean="0"/>
              <a:pPr>
                <a:defRPr/>
              </a:pPr>
              <a:t>8</a:t>
            </a:fld>
            <a:endParaRPr lang="en-US" dirty="0"/>
          </a:p>
        </p:txBody>
      </p:sp>
      <p:sp>
        <p:nvSpPr>
          <p:cNvPr id="4" name="Content Placeholder 3">
            <a:extLst>
              <a:ext uri="{FF2B5EF4-FFF2-40B4-BE49-F238E27FC236}">
                <a16:creationId xmlns:a16="http://schemas.microsoft.com/office/drawing/2014/main" xmlns="" id="{E6EE6CA7-BC6D-F6A7-DBC6-E9355CF3CDD9}"/>
              </a:ext>
            </a:extLst>
          </p:cNvPr>
          <p:cNvSpPr>
            <a:spLocks noGrp="1"/>
          </p:cNvSpPr>
          <p:nvPr>
            <p:ph idx="1"/>
          </p:nvPr>
        </p:nvSpPr>
        <p:spPr>
          <a:xfrm>
            <a:off x="457200" y="1600202"/>
            <a:ext cx="8229600" cy="4925142"/>
          </a:xfrm>
        </p:spPr>
        <p:txBody>
          <a:bodyPr/>
          <a:lstStyle/>
          <a:p>
            <a:pPr algn="just">
              <a:buFontTx/>
              <a:buChar char="-"/>
            </a:pPr>
            <a:r>
              <a:rPr lang="en-GB" dirty="0"/>
              <a:t>The investigation during May 2021 also revealed that Ms Potye, in her capacity as ACEO of the MDDA, signed the CFO’s letter of appointment, on 1 September 2018, which letter is silent to the term of the CFO’s appointment and, therefore, on the face of it constitutes a permanent appointment. </a:t>
            </a:r>
          </a:p>
          <a:p>
            <a:pPr algn="just">
              <a:buFontTx/>
              <a:buChar char="-"/>
            </a:pPr>
            <a:r>
              <a:rPr lang="en-GB" dirty="0"/>
              <a:t>Ms Potye failed to ensure that the CFO had a signed employment contract. It must be emphasised that Ms Potye for the first time informed the MDDA Board during May 2021, by means of the CAC interviews, that the CFO never had a signed employment contract.</a:t>
            </a:r>
            <a:endParaRPr lang="en-ZA" dirty="0"/>
          </a:p>
        </p:txBody>
      </p:sp>
    </p:spTree>
    <p:extLst>
      <p:ext uri="{BB962C8B-B14F-4D97-AF65-F5344CB8AC3E}">
        <p14:creationId xmlns:p14="http://schemas.microsoft.com/office/powerpoint/2010/main" xmlns="" val="4139917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C6C52-0A3A-5008-BE7D-28E19D7E1F72}"/>
              </a:ext>
            </a:extLst>
          </p:cNvPr>
          <p:cNvSpPr>
            <a:spLocks noGrp="1"/>
          </p:cNvSpPr>
          <p:nvPr>
            <p:ph type="title"/>
          </p:nvPr>
        </p:nvSpPr>
        <p:spPr/>
        <p:txBody>
          <a:bodyPr/>
          <a:lstStyle/>
          <a:p>
            <a:r>
              <a:rPr lang="en-ZA" dirty="0"/>
              <a:t>Phase I of the Inquiry into allegations of irregular staff appointments…</a:t>
            </a:r>
            <a:r>
              <a:rPr lang="en-ZA" dirty="0" err="1"/>
              <a:t>cont</a:t>
            </a:r>
            <a:endParaRPr lang="en-ZA" dirty="0"/>
          </a:p>
        </p:txBody>
      </p:sp>
      <p:sp>
        <p:nvSpPr>
          <p:cNvPr id="3" name="Slide Number Placeholder 2">
            <a:extLst>
              <a:ext uri="{FF2B5EF4-FFF2-40B4-BE49-F238E27FC236}">
                <a16:creationId xmlns:a16="http://schemas.microsoft.com/office/drawing/2014/main" xmlns="" id="{B5D33382-8E70-3A5C-EC4F-FD6518C9F643}"/>
              </a:ext>
            </a:extLst>
          </p:cNvPr>
          <p:cNvSpPr>
            <a:spLocks noGrp="1"/>
          </p:cNvSpPr>
          <p:nvPr>
            <p:ph type="sldNum" sz="quarter" idx="12"/>
          </p:nvPr>
        </p:nvSpPr>
        <p:spPr/>
        <p:txBody>
          <a:bodyPr/>
          <a:lstStyle/>
          <a:p>
            <a:pPr>
              <a:defRPr/>
            </a:pPr>
            <a:fld id="{25E0BFFC-8D92-4980-80AF-4F6590FB2DB3}" type="slidenum">
              <a:rPr lang="en-US" smtClean="0"/>
              <a:pPr>
                <a:defRPr/>
              </a:pPr>
              <a:t>9</a:t>
            </a:fld>
            <a:endParaRPr lang="en-US" dirty="0"/>
          </a:p>
        </p:txBody>
      </p:sp>
      <p:sp>
        <p:nvSpPr>
          <p:cNvPr id="4" name="Content Placeholder 3">
            <a:extLst>
              <a:ext uri="{FF2B5EF4-FFF2-40B4-BE49-F238E27FC236}">
                <a16:creationId xmlns:a16="http://schemas.microsoft.com/office/drawing/2014/main" xmlns="" id="{4FA47B7E-6691-5847-F361-CC5F67FF3AF0}"/>
              </a:ext>
            </a:extLst>
          </p:cNvPr>
          <p:cNvSpPr>
            <a:spLocks noGrp="1"/>
          </p:cNvSpPr>
          <p:nvPr>
            <p:ph idx="1"/>
          </p:nvPr>
        </p:nvSpPr>
        <p:spPr>
          <a:xfrm>
            <a:off x="457200" y="1268760"/>
            <a:ext cx="8229600" cy="4857405"/>
          </a:xfrm>
        </p:spPr>
        <p:txBody>
          <a:bodyPr/>
          <a:lstStyle/>
          <a:p>
            <a:pPr algn="just">
              <a:buFontTx/>
              <a:buChar char="-"/>
            </a:pPr>
            <a:r>
              <a:rPr lang="en-GB" dirty="0"/>
              <a:t>During the May 2021 CAC interview process Ms Potye informed the CAC that the CFO maintains that he applied for a permanent position.</a:t>
            </a:r>
          </a:p>
          <a:p>
            <a:pPr algn="just">
              <a:buFontTx/>
              <a:buChar char="-"/>
            </a:pPr>
            <a:r>
              <a:rPr lang="en-GB" dirty="0"/>
              <a:t>The CAC’s investigation further revealed that during or about 2018 the MDDA’s previous financial manager (Mr Mutsvedu) had instructed that a recruitment agency head hunt for suitable CFO candidates on the basis that the successful candidate would be appointed on a permanent basis.</a:t>
            </a:r>
          </a:p>
          <a:p>
            <a:pPr algn="just">
              <a:buFontTx/>
              <a:buChar char="-"/>
            </a:pPr>
            <a:r>
              <a:rPr lang="en-GB" dirty="0"/>
              <a:t>The procurement process that was followed (including Purchase Order and Invoices and proposals received from recruitment agencies refer to the “permanent appointment of the CFO”</a:t>
            </a:r>
          </a:p>
          <a:p>
            <a:endParaRPr lang="en-ZA" dirty="0"/>
          </a:p>
        </p:txBody>
      </p:sp>
    </p:spTree>
    <p:extLst>
      <p:ext uri="{BB962C8B-B14F-4D97-AF65-F5344CB8AC3E}">
        <p14:creationId xmlns:p14="http://schemas.microsoft.com/office/powerpoint/2010/main" xmlns="" val="4061588431"/>
      </p:ext>
    </p:extLst>
  </p:cSld>
  <p:clrMapOvr>
    <a:masterClrMapping/>
  </p:clrMapOvr>
</p:sld>
</file>

<file path=ppt/theme/theme1.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C1773F3E992C4FA1CBA0E42E44E90A" ma:contentTypeVersion="0" ma:contentTypeDescription="Create a new document." ma:contentTypeScope="" ma:versionID="c7be9789a6e6d20cc869fba92a2dc91a">
  <xsd:schema xmlns:xsd="http://www.w3.org/2001/XMLSchema" xmlns:xs="http://www.w3.org/2001/XMLSchema" xmlns:p="http://schemas.microsoft.com/office/2006/metadata/properties" targetNamespace="http://schemas.microsoft.com/office/2006/metadata/properties" ma:root="true" ma:fieldsID="120e5651151cf1d9dd844d4ab8c66a2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809BEE-7F2D-470C-9BE1-6376B213E8B9}">
  <ds:schemaRefs>
    <ds:schemaRef ds:uri="http://www.w3.org/XML/1998/namespace"/>
    <ds:schemaRef ds:uri="http://schemas.microsoft.com/office/2006/metadata/properties"/>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http://purl.org/dc/dcmitype/"/>
    <ds:schemaRef ds:uri="http://purl.org/dc/terms/"/>
  </ds:schemaRefs>
</ds:datastoreItem>
</file>

<file path=customXml/itemProps2.xml><?xml version="1.0" encoding="utf-8"?>
<ds:datastoreItem xmlns:ds="http://schemas.openxmlformats.org/officeDocument/2006/customXml" ds:itemID="{C5D7F514-0770-46BE-89F7-6BAA7DB4C802}">
  <ds:schemaRefs>
    <ds:schemaRef ds:uri="http://schemas.microsoft.com/sharepoint/v3/contenttype/forms"/>
  </ds:schemaRefs>
</ds:datastoreItem>
</file>

<file path=customXml/itemProps3.xml><?xml version="1.0" encoding="utf-8"?>
<ds:datastoreItem xmlns:ds="http://schemas.openxmlformats.org/officeDocument/2006/customXml" ds:itemID="{014118B3-1974-42F2-B21F-498B6DB5D4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30408</TotalTime>
  <Words>2505</Words>
  <Application>Microsoft Office PowerPoint</Application>
  <PresentationFormat>On-screen Show (4:3)</PresentationFormat>
  <Paragraphs>141</Paragraphs>
  <Slides>25</Slides>
  <Notes>2</Notes>
  <HiddenSlides>0</HiddenSlides>
  <MMClips>0</MMClips>
  <ScaleCrop>false</ScaleCrop>
  <HeadingPairs>
    <vt:vector size="4" baseType="variant">
      <vt:variant>
        <vt:lpstr>Theme</vt:lpstr>
      </vt:variant>
      <vt:variant>
        <vt:i4>5</vt:i4>
      </vt:variant>
      <vt:variant>
        <vt:lpstr>Slide Titles</vt:lpstr>
      </vt:variant>
      <vt:variant>
        <vt:i4>25</vt:i4>
      </vt:variant>
    </vt:vector>
  </HeadingPairs>
  <TitlesOfParts>
    <vt:vector size="30" baseType="lpstr">
      <vt:lpstr>8_Office Theme</vt:lpstr>
      <vt:lpstr>Custom Design</vt:lpstr>
      <vt:lpstr>9_Office Theme</vt:lpstr>
      <vt:lpstr>11_Office Theme</vt:lpstr>
      <vt:lpstr>1_Custom Design</vt:lpstr>
      <vt:lpstr>Slide 1</vt:lpstr>
      <vt:lpstr>CONTENTS</vt:lpstr>
      <vt:lpstr>Introduction </vt:lpstr>
      <vt:lpstr>Complaints received</vt:lpstr>
      <vt:lpstr>Complaints received…cont</vt:lpstr>
      <vt:lpstr>Phase I of the Inquiry  into allegations of irregular staff appointments</vt:lpstr>
      <vt:lpstr>Phase I of the Inquiry into allegations of irregular staff appointments…cont</vt:lpstr>
      <vt:lpstr>Phase I of the Inquiry into allegations of irregular staff appointments…cont</vt:lpstr>
      <vt:lpstr>Phase I of the Inquiry into allegations of irregular staff appointments…cont</vt:lpstr>
      <vt:lpstr>Phase I of the Inquiry into allegations of irregular staff appointments…cont</vt:lpstr>
      <vt:lpstr>Phase I of the Inquiry into allegations of irregular staff appointments…cont</vt:lpstr>
      <vt:lpstr>Phase I of the Inquiry into allegations of irregular staff appointments…cont</vt:lpstr>
      <vt:lpstr>Phase II of the Inquiry into allegations of irregular staff appointments</vt:lpstr>
      <vt:lpstr>Phase II of the Inquiry into allegations of irregular staff appointments cont…</vt:lpstr>
      <vt:lpstr>Phase II of the Inquiry into allegations of irregular staff appointments cont…</vt:lpstr>
      <vt:lpstr>Phase II of the Inquiry into allegations of irregular staff appointments cont…</vt:lpstr>
      <vt:lpstr>Phase II of the Inquiry into allegations of irregular staff appointments cont…</vt:lpstr>
      <vt:lpstr>Phase II of the Inquiry into allegations of irregular staff appointments cont…</vt:lpstr>
      <vt:lpstr>Phase II of the Inquiry into allegations of irregular staff appointments cont…</vt:lpstr>
      <vt:lpstr>Phase II of the Inquiry into allegations of irregular staff appointments cont…</vt:lpstr>
      <vt:lpstr>Phase II of the Inquiry into allegations of irregular staff appointments cont…</vt:lpstr>
      <vt:lpstr>Phase II of the Inquiry into allegations of irregular staff appointments cont…</vt:lpstr>
      <vt:lpstr>Governance Issues  as identified by the CAC Inquiry</vt:lpstr>
      <vt:lpstr>Remediation Measures</vt:lpstr>
      <vt:lpstr>Thank you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2013/14 Annual Report</dc:title>
  <dc:creator>Phathutshedzo Netshifhefhe</dc:creator>
  <cp:lastModifiedBy>USER</cp:lastModifiedBy>
  <cp:revision>661</cp:revision>
  <cp:lastPrinted>2019-11-12T07:55:24Z</cp:lastPrinted>
  <dcterms:created xsi:type="dcterms:W3CDTF">2014-10-01T13:28:29Z</dcterms:created>
  <dcterms:modified xsi:type="dcterms:W3CDTF">2022-08-24T13:27:44Z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82c92244-8cbe-44ce-9c1f-0d2fa4605c78</vt:lpwstr>
  </property>
  <property fmtid="{D5CDD505-2E9C-101B-9397-08002B2CF9AE}" pid="3" name="ContentTypeId">
    <vt:lpwstr>0x0101002EC1773F3E992C4FA1CBA0E42E44E90A</vt:lpwstr>
  </property>
</Properties>
</file>